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15663978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15663978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1586ab3ad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1586ab3ad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1586ab3a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1586ab3a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1586ab3ad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1586ab3ad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1586ab3ad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1586ab3ad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1566397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1566397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15663978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1566397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15663978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15663978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15663978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15663978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1586ab3ad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1586ab3ad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1586ab3a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1586ab3a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1586ab3ad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1586ab3ad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1586ab3ad_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1586ab3ad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1586ab3ad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1586ab3ad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1586ab3ad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1586ab3ad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15663978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15663978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1586ab3ad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1586ab3ad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1586ab3a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1586ab3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5663978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5663978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15663978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15663978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1566397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1566397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1566397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1566397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15663978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15663978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15663978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15663978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495175"/>
            <a:ext cx="8123100" cy="235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Cold Start Link Prediction Using Temporal Graph Embeddings </a:t>
            </a:r>
            <a:endParaRPr/>
          </a:p>
        </p:txBody>
      </p:sp>
      <p:sp>
        <p:nvSpPr>
          <p:cNvPr id="60" name="Google Shape;60;p13"/>
          <p:cNvSpPr txBox="1"/>
          <p:nvPr>
            <p:ph idx="1" type="subTitle"/>
          </p:nvPr>
        </p:nvSpPr>
        <p:spPr>
          <a:xfrm>
            <a:off x="97175" y="3182325"/>
            <a:ext cx="8979900" cy="14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Deepika Rama Subramanian</a:t>
            </a:r>
            <a:endParaRPr/>
          </a:p>
          <a:p>
            <a:pPr indent="0" lvl="0" marL="0" rtl="0" algn="l">
              <a:spcBef>
                <a:spcPts val="0"/>
              </a:spcBef>
              <a:spcAft>
                <a:spcPts val="0"/>
              </a:spcAft>
              <a:buNone/>
            </a:pPr>
            <a:r>
              <a:rPr lang="en"/>
              <a:t>Dhruva </a:t>
            </a:r>
            <a:r>
              <a:rPr lang="en"/>
              <a:t>Sahasrabudhe</a:t>
            </a:r>
            <a:endParaRPr/>
          </a:p>
          <a:p>
            <a:pPr indent="0" lvl="0" marL="0" rtl="0" algn="l">
              <a:spcBef>
                <a:spcPts val="0"/>
              </a:spcBef>
              <a:spcAft>
                <a:spcPts val="0"/>
              </a:spcAft>
              <a:buNone/>
            </a:pPr>
            <a:r>
              <a:rPr lang="en"/>
              <a:t>Deepthi Peri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pic>
        <p:nvPicPr>
          <p:cNvPr id="115" name="Google Shape;115;p22"/>
          <p:cNvPicPr preferRelativeResize="0"/>
          <p:nvPr/>
        </p:nvPicPr>
        <p:blipFill>
          <a:blip r:embed="rId3">
            <a:alphaModFix/>
          </a:blip>
          <a:stretch>
            <a:fillRect/>
          </a:stretch>
        </p:blipFill>
        <p:spPr>
          <a:xfrm>
            <a:off x="994050" y="1072750"/>
            <a:ext cx="6711749" cy="395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 #2</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Observation: </a:t>
            </a:r>
            <a:r>
              <a:rPr lang="en"/>
              <a:t>Temporal connections happen in spurts, and not uniformly, and the latest spurt should be the most important to determine the embedding of a node.</a:t>
            </a:r>
            <a:endParaRPr/>
          </a:p>
          <a:p>
            <a:pPr indent="-342900" lvl="0" marL="457200" rtl="0" algn="l">
              <a:spcBef>
                <a:spcPts val="0"/>
              </a:spcBef>
              <a:spcAft>
                <a:spcPts val="0"/>
              </a:spcAft>
              <a:buSzPts val="1800"/>
              <a:buChar char="●"/>
            </a:pPr>
            <a:r>
              <a:rPr b="1" lang="en"/>
              <a:t>Idea: </a:t>
            </a:r>
            <a:r>
              <a:rPr lang="en"/>
              <a:t>Bias the random walk by making edges in the latest spurt of connection forming have a higher probability of traversal</a:t>
            </a:r>
            <a:endParaRPr/>
          </a:p>
          <a:p>
            <a:pPr indent="-342900" lvl="0" marL="457200" rtl="0" algn="l">
              <a:spcBef>
                <a:spcPts val="0"/>
              </a:spcBef>
              <a:spcAft>
                <a:spcPts val="0"/>
              </a:spcAft>
              <a:buSzPts val="1800"/>
              <a:buChar char="●"/>
            </a:pPr>
            <a:r>
              <a:rPr b="1" lang="en"/>
              <a:t>Justification</a:t>
            </a:r>
            <a:r>
              <a:rPr lang="en"/>
              <a:t>: 1-D K -means clustering of timestamps of link-formation for a single node shows a small number of relatively dense clusters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formed by nodes over time</a:t>
            </a:r>
            <a:endParaRPr/>
          </a:p>
        </p:txBody>
      </p:sp>
      <p:pic>
        <p:nvPicPr>
          <p:cNvPr id="127" name="Google Shape;127;p24"/>
          <p:cNvPicPr preferRelativeResize="0"/>
          <p:nvPr/>
        </p:nvPicPr>
        <p:blipFill>
          <a:blip r:embed="rId3">
            <a:alphaModFix/>
          </a:blip>
          <a:stretch>
            <a:fillRect/>
          </a:stretch>
        </p:blipFill>
        <p:spPr>
          <a:xfrm>
            <a:off x="127450" y="1171500"/>
            <a:ext cx="4263725" cy="2897150"/>
          </a:xfrm>
          <a:prstGeom prst="rect">
            <a:avLst/>
          </a:prstGeom>
          <a:noFill/>
          <a:ln>
            <a:noFill/>
          </a:ln>
        </p:spPr>
      </p:pic>
      <p:pic>
        <p:nvPicPr>
          <p:cNvPr id="128" name="Google Shape;128;p24"/>
          <p:cNvPicPr preferRelativeResize="0"/>
          <p:nvPr/>
        </p:nvPicPr>
        <p:blipFill>
          <a:blip r:embed="rId4">
            <a:alphaModFix/>
          </a:blip>
          <a:stretch>
            <a:fillRect/>
          </a:stretch>
        </p:blipFill>
        <p:spPr>
          <a:xfrm>
            <a:off x="4469950" y="1181075"/>
            <a:ext cx="4459825" cy="303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 #3</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Observation</a:t>
            </a:r>
            <a:r>
              <a:rPr lang="en"/>
              <a:t>: Once a node has made enough links, the </a:t>
            </a:r>
            <a:r>
              <a:rPr i="1" lang="en"/>
              <a:t>friend of friend </a:t>
            </a:r>
            <a:r>
              <a:rPr lang="en"/>
              <a:t>approach is not as desirable, since random walks starting at the node itself capture sufficient information</a:t>
            </a:r>
            <a:endParaRPr/>
          </a:p>
          <a:p>
            <a:pPr indent="-342900" lvl="0" marL="457200" rtl="0" algn="l">
              <a:spcBef>
                <a:spcPts val="0"/>
              </a:spcBef>
              <a:spcAft>
                <a:spcPts val="0"/>
              </a:spcAft>
              <a:buSzPts val="1800"/>
              <a:buChar char="●"/>
            </a:pPr>
            <a:r>
              <a:rPr b="1" lang="en"/>
              <a:t>Idea: </a:t>
            </a:r>
            <a:r>
              <a:rPr lang="en"/>
              <a:t>Have multiple random walks, and probabilistically choose either the </a:t>
            </a:r>
            <a:r>
              <a:rPr i="1" lang="en"/>
              <a:t>friend of friend </a:t>
            </a:r>
            <a:r>
              <a:rPr lang="en"/>
              <a:t>method, or the temporally biased random walk starting at the node itself. The probability should depend on the number of links the node has formed</a:t>
            </a:r>
            <a:endParaRPr/>
          </a:p>
          <a:p>
            <a:pPr indent="-342900" lvl="0" marL="457200" rtl="0" algn="l">
              <a:spcBef>
                <a:spcPts val="0"/>
              </a:spcBef>
              <a:spcAft>
                <a:spcPts val="0"/>
              </a:spcAft>
              <a:buSzPts val="1800"/>
              <a:buChar char="●"/>
            </a:pPr>
            <a:r>
              <a:rPr b="1" lang="en"/>
              <a:t>Justification: </a:t>
            </a:r>
            <a:r>
              <a:rPr lang="en"/>
              <a:t>The more links a node has, the more noise is contained in the friend of friend nodes, making them more unreliable, and the less we even need the friend of friends in the first place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Mathematically speaking</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Sampling strategy for nodes:</a:t>
            </a:r>
            <a:endParaRPr b="1"/>
          </a:p>
          <a:p>
            <a:pPr indent="-342900" lvl="0" marL="457200" rtl="0" algn="l">
              <a:spcBef>
                <a:spcPts val="1600"/>
              </a:spcBef>
              <a:spcAft>
                <a:spcPts val="0"/>
              </a:spcAft>
              <a:buSzPts val="1800"/>
              <a:buChar char="●"/>
            </a:pPr>
            <a:r>
              <a:rPr i="1" lang="en"/>
              <a:t>p</a:t>
            </a:r>
            <a:r>
              <a:rPr lang="en"/>
              <a:t> * fof_sample(node) + (1 - p) * temporal_sample(node)</a:t>
            </a:r>
            <a:endParaRPr/>
          </a:p>
          <a:p>
            <a:pPr indent="-342900" lvl="0" marL="457200" rtl="0" algn="l">
              <a:spcBef>
                <a:spcPts val="0"/>
              </a:spcBef>
              <a:spcAft>
                <a:spcPts val="0"/>
              </a:spcAft>
              <a:buSzPts val="1800"/>
              <a:buChar char="●"/>
            </a:pPr>
            <a:r>
              <a:rPr i="1" lang="en"/>
              <a:t>p</a:t>
            </a:r>
            <a:r>
              <a:rPr lang="en"/>
              <a:t> = 1 / (1 + degree(node))</a:t>
            </a:r>
            <a:endParaRPr/>
          </a:p>
          <a:p>
            <a:pPr indent="0" lvl="0" marL="0" rtl="0" algn="l">
              <a:spcBef>
                <a:spcPts val="1600"/>
              </a:spcBef>
              <a:spcAft>
                <a:spcPts val="0"/>
              </a:spcAft>
              <a:buNone/>
            </a:pPr>
            <a:r>
              <a:rPr b="1" lang="en"/>
              <a:t>Temporal weighting of edge </a:t>
            </a:r>
            <a:r>
              <a:rPr b="1" i="1" lang="en"/>
              <a:t>e</a:t>
            </a:r>
            <a:r>
              <a:rPr b="1" lang="en"/>
              <a:t>:  </a:t>
            </a:r>
            <a:endParaRPr b="1"/>
          </a:p>
          <a:p>
            <a:pPr indent="-342900" lvl="0" marL="457200" rtl="0" algn="l">
              <a:spcBef>
                <a:spcPts val="1600"/>
              </a:spcBef>
              <a:spcAft>
                <a:spcPts val="0"/>
              </a:spcAft>
              <a:buSzPts val="1800"/>
              <a:buChar char="●"/>
            </a:pPr>
            <a:r>
              <a:rPr lang="en"/>
              <a:t>e: (u -&gt; v, timestamp= ts(e))</a:t>
            </a:r>
            <a:endParaRPr/>
          </a:p>
          <a:p>
            <a:pPr indent="-342900" lvl="0" marL="457200" rtl="0" algn="l">
              <a:spcBef>
                <a:spcPts val="0"/>
              </a:spcBef>
              <a:spcAft>
                <a:spcPts val="0"/>
              </a:spcAft>
              <a:buSzPts val="1800"/>
              <a:buChar char="●"/>
            </a:pPr>
            <a:r>
              <a:rPr lang="en"/>
              <a:t>Temporal biasing = </a:t>
            </a:r>
            <a:endParaRPr/>
          </a:p>
        </p:txBody>
      </p:sp>
      <p:pic>
        <p:nvPicPr>
          <p:cNvPr id="141" name="Google Shape;141;p26"/>
          <p:cNvPicPr preferRelativeResize="0"/>
          <p:nvPr/>
        </p:nvPicPr>
        <p:blipFill>
          <a:blip r:embed="rId3">
            <a:alphaModFix/>
          </a:blip>
          <a:stretch>
            <a:fillRect/>
          </a:stretch>
        </p:blipFill>
        <p:spPr>
          <a:xfrm>
            <a:off x="870575" y="3778250"/>
            <a:ext cx="2391325" cy="104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Nature of datasets : </a:t>
            </a:r>
            <a:r>
              <a:rPr b="1" lang="en"/>
              <a:t>Temporal , Unsigned, Homogeneous</a:t>
            </a:r>
            <a:r>
              <a:rPr lang="en"/>
              <a:t> networks</a:t>
            </a:r>
            <a:endParaRPr/>
          </a:p>
          <a:p>
            <a:pPr indent="-342900" lvl="0" marL="457200" rtl="0" algn="l">
              <a:spcBef>
                <a:spcPts val="0"/>
              </a:spcBef>
              <a:spcAft>
                <a:spcPts val="0"/>
              </a:spcAft>
              <a:buSzPts val="1800"/>
              <a:buChar char="●"/>
            </a:pPr>
            <a:r>
              <a:rPr b="1" lang="en"/>
              <a:t>CollegeMSG Dataset</a:t>
            </a:r>
            <a:r>
              <a:rPr lang="en"/>
              <a:t> : 1899 nodes, 59835 temporal edges, 20296 edges</a:t>
            </a:r>
            <a:endParaRPr/>
          </a:p>
          <a:p>
            <a:pPr indent="-342900" lvl="0" marL="457200" rtl="0" algn="l">
              <a:spcBef>
                <a:spcPts val="0"/>
              </a:spcBef>
              <a:spcAft>
                <a:spcPts val="0"/>
              </a:spcAft>
              <a:buSzPts val="1800"/>
              <a:buChar char="●"/>
            </a:pPr>
            <a:r>
              <a:rPr b="1" lang="en"/>
              <a:t>Reddit Hyperlink Dataset</a:t>
            </a:r>
            <a:r>
              <a:rPr lang="en"/>
              <a:t> :  55863 nodes, 858490 temporal edges, 20296 edges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Node2Vec Hyper-Parameter Tuning</a:t>
            </a:r>
            <a:r>
              <a:rPr lang="en"/>
              <a:t> : Optimise for </a:t>
            </a:r>
            <a:r>
              <a:rPr b="1" i="1" lang="en"/>
              <a:t>p, q, num_walks, walk_length</a:t>
            </a:r>
            <a:r>
              <a:rPr lang="en"/>
              <a:t>. The optimal values are as follows : </a:t>
            </a:r>
            <a:r>
              <a:rPr i="1" lang="en"/>
              <a:t>p</a:t>
            </a:r>
            <a:r>
              <a:rPr lang="en"/>
              <a:t>=1, </a:t>
            </a:r>
            <a:r>
              <a:rPr i="1" lang="en"/>
              <a:t>q</a:t>
            </a:r>
            <a:r>
              <a:rPr lang="en"/>
              <a:t>=1 ( default), num_walks = 8, </a:t>
            </a:r>
            <a:r>
              <a:rPr i="1" lang="en"/>
              <a:t>walk_length</a:t>
            </a:r>
            <a:r>
              <a:rPr lang="en"/>
              <a:t> = 10 </a:t>
            </a:r>
            <a:endParaRPr/>
          </a:p>
          <a:p>
            <a:pPr indent="-342900" lvl="0" marL="457200" rtl="0" algn="l">
              <a:spcBef>
                <a:spcPts val="0"/>
              </a:spcBef>
              <a:spcAft>
                <a:spcPts val="0"/>
              </a:spcAft>
              <a:buSzPts val="1800"/>
              <a:buChar char="●"/>
            </a:pPr>
            <a:r>
              <a:rPr b="1" lang="en"/>
              <a:t>Temporal Bias Factor Tuning</a:t>
            </a:r>
            <a:r>
              <a:rPr lang="en"/>
              <a:t> : Optimise for the value of </a:t>
            </a:r>
            <a:r>
              <a:rPr b="1" i="1" lang="en"/>
              <a:t>k</a:t>
            </a:r>
            <a:r>
              <a:rPr lang="en"/>
              <a:t>, to obtain the highest Mean Average Precision MAP. The optimal obtained value was </a:t>
            </a:r>
            <a:r>
              <a:rPr i="1" lang="en"/>
              <a:t>k</a:t>
            </a:r>
            <a:r>
              <a:rPr lang="en"/>
              <a:t> = 5.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and Results</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in two phases. </a:t>
            </a:r>
            <a:endParaRPr/>
          </a:p>
          <a:p>
            <a:pPr indent="-342900" lvl="0" marL="457200" rtl="0" algn="l">
              <a:spcBef>
                <a:spcPts val="1600"/>
              </a:spcBef>
              <a:spcAft>
                <a:spcPts val="0"/>
              </a:spcAft>
              <a:buSzPts val="1800"/>
              <a:buAutoNum type="arabicPeriod"/>
            </a:pPr>
            <a:r>
              <a:rPr lang="en"/>
              <a:t> </a:t>
            </a:r>
            <a:endParaRPr/>
          </a:p>
          <a:p>
            <a:pPr indent="-342900" lvl="0" marL="822960" rtl="0" algn="l">
              <a:spcBef>
                <a:spcPts val="0"/>
              </a:spcBef>
              <a:spcAft>
                <a:spcPts val="0"/>
              </a:spcAft>
              <a:buSzPts val="1800"/>
              <a:buChar char="●"/>
            </a:pPr>
            <a:r>
              <a:rPr lang="en"/>
              <a:t>F</a:t>
            </a:r>
            <a:r>
              <a:rPr lang="en"/>
              <a:t>irst, we predict links for cold-start nodes. we use the graph in a static fashion. </a:t>
            </a:r>
            <a:endParaRPr/>
          </a:p>
          <a:p>
            <a:pPr indent="-342900" lvl="0" marL="822960" rtl="0" algn="l">
              <a:spcBef>
                <a:spcPts val="0"/>
              </a:spcBef>
              <a:spcAft>
                <a:spcPts val="0"/>
              </a:spcAft>
              <a:buSzPts val="1800"/>
              <a:buChar char="●"/>
            </a:pPr>
            <a:r>
              <a:rPr lang="en"/>
              <a:t>We partition our dataset into two parts, the first 75% is the training set and the rest is the test set. </a:t>
            </a:r>
            <a:endParaRPr/>
          </a:p>
          <a:p>
            <a:pPr indent="-342900" lvl="0" marL="822960" rtl="0" algn="l">
              <a:spcBef>
                <a:spcPts val="0"/>
              </a:spcBef>
              <a:spcAft>
                <a:spcPts val="0"/>
              </a:spcAft>
              <a:buSzPts val="1800"/>
              <a:buChar char="●"/>
            </a:pPr>
            <a:r>
              <a:rPr lang="en"/>
              <a:t>We determine all the cold-start nodes in our training set and attempt to predict the links that are to appear in the test set. </a:t>
            </a:r>
            <a:endParaRPr/>
          </a:p>
          <a:p>
            <a:pPr indent="-342900" lvl="0" marL="822960" rtl="0" algn="l">
              <a:spcBef>
                <a:spcPts val="0"/>
              </a:spcBef>
              <a:spcAft>
                <a:spcPts val="0"/>
              </a:spcAft>
              <a:buSzPts val="1800"/>
              <a:buChar char="●"/>
            </a:pPr>
            <a:r>
              <a:rPr lang="en"/>
              <a:t>We run this for 50 iterations on both datasets using Node2Vec and FriendOfFriend method.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and Results </a:t>
            </a:r>
            <a:endParaRPr/>
          </a:p>
        </p:txBody>
      </p:sp>
      <p:sp>
        <p:nvSpPr>
          <p:cNvPr id="165" name="Google Shape;165;p30"/>
          <p:cNvSpPr txBox="1"/>
          <p:nvPr>
            <p:ph idx="1" type="body"/>
          </p:nvPr>
        </p:nvSpPr>
        <p:spPr>
          <a:xfrm>
            <a:off x="311700" y="1152475"/>
            <a:ext cx="8520600" cy="3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endParaRPr/>
          </a:p>
          <a:p>
            <a:pPr indent="-342900" lvl="0" marL="822960" rtl="0" algn="l">
              <a:spcBef>
                <a:spcPts val="1600"/>
              </a:spcBef>
              <a:spcAft>
                <a:spcPts val="0"/>
              </a:spcAft>
              <a:buSzPts val="1800"/>
              <a:buChar char="●"/>
            </a:pPr>
            <a:r>
              <a:rPr lang="en"/>
              <a:t>Second, we attempt to predict links in a dynamic fashion akin to a real-world system. </a:t>
            </a:r>
            <a:endParaRPr/>
          </a:p>
          <a:p>
            <a:pPr indent="-342900" lvl="0" marL="822960" rtl="0" algn="l">
              <a:spcBef>
                <a:spcPts val="0"/>
              </a:spcBef>
              <a:spcAft>
                <a:spcPts val="0"/>
              </a:spcAft>
              <a:buSzPts val="1800"/>
              <a:buChar char="●"/>
            </a:pPr>
            <a:r>
              <a:rPr lang="en"/>
              <a:t>For this case, we try 4 different splits of the graph into train and test, 20/80,40/60,60/40,80/20. </a:t>
            </a:r>
            <a:endParaRPr/>
          </a:p>
          <a:p>
            <a:pPr indent="-342900" lvl="0" marL="822960" rtl="0" algn="l">
              <a:spcBef>
                <a:spcPts val="0"/>
              </a:spcBef>
              <a:spcAft>
                <a:spcPts val="0"/>
              </a:spcAft>
              <a:buSzPts val="1800"/>
              <a:buChar char="●"/>
            </a:pPr>
            <a:r>
              <a:rPr lang="en"/>
              <a:t>We attempt to predict the links that appear in the test set. We perform this for all nodes, not only cold-starts. </a:t>
            </a:r>
            <a:endParaRPr/>
          </a:p>
          <a:p>
            <a:pPr indent="-342900" lvl="0" marL="822960" rtl="0" algn="l">
              <a:spcBef>
                <a:spcPts val="0"/>
              </a:spcBef>
              <a:spcAft>
                <a:spcPts val="0"/>
              </a:spcAft>
              <a:buSzPts val="1800"/>
              <a:buChar char="●"/>
            </a:pPr>
            <a:r>
              <a:rPr lang="en"/>
              <a:t>We run this for 50 iterations on both datasets using Node2Vec and FriendOfFriend method and then compare our results.</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and Results</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p>
          <a:p>
            <a:pPr indent="-342900" lvl="0" marL="457200" rtl="0" algn="l">
              <a:spcBef>
                <a:spcPts val="1600"/>
              </a:spcBef>
              <a:spcAft>
                <a:spcPts val="0"/>
              </a:spcAft>
              <a:buSzPts val="1800"/>
              <a:buChar char="●"/>
            </a:pPr>
            <a:r>
              <a:rPr b="1" lang="en"/>
              <a:t> </a:t>
            </a:r>
            <a:r>
              <a:rPr lang="en"/>
              <a:t>Success Evaluation Measures : Average over the iterations for </a:t>
            </a:r>
            <a:r>
              <a:rPr b="1" lang="en"/>
              <a:t>(i) Number of successful link Predictions and (ii)  Mean Average Precision (MAP).  </a:t>
            </a:r>
            <a:endParaRPr b="1"/>
          </a:p>
          <a:p>
            <a:pPr indent="-342900" lvl="0" marL="457200" rtl="0" algn="l">
              <a:spcBef>
                <a:spcPts val="0"/>
              </a:spcBef>
              <a:spcAft>
                <a:spcPts val="0"/>
              </a:spcAft>
              <a:buSzPts val="1800"/>
              <a:buChar char="●"/>
            </a:pPr>
            <a:r>
              <a:rPr lang="en"/>
              <a:t>For cold starts, we used MAP@10, and the top 10 links as the ranked list for MAP@10, while for all nodes</a:t>
            </a:r>
            <a:endParaRPr/>
          </a:p>
          <a:p>
            <a:pPr indent="-342900" lvl="0" marL="731520" rtl="0" algn="l">
              <a:spcBef>
                <a:spcPts val="0"/>
              </a:spcBef>
              <a:spcAft>
                <a:spcPts val="0"/>
              </a:spcAft>
              <a:buSzPts val="1800"/>
              <a:buChar char="●"/>
            </a:pPr>
            <a:r>
              <a:rPr b="1" lang="en"/>
              <a:t>(iii) Precision </a:t>
            </a:r>
            <a:endParaRPr b="1"/>
          </a:p>
          <a:p>
            <a:pPr indent="-342900" lvl="0" marL="731520" rtl="0" algn="l">
              <a:spcBef>
                <a:spcPts val="0"/>
              </a:spcBef>
              <a:spcAft>
                <a:spcPts val="0"/>
              </a:spcAft>
              <a:buSzPts val="1800"/>
              <a:buChar char="●"/>
            </a:pPr>
            <a:r>
              <a:rPr b="1" lang="en"/>
              <a:t>(iv) Recall </a:t>
            </a:r>
            <a:endParaRPr b="1"/>
          </a:p>
          <a:p>
            <a:pPr indent="-342900" lvl="0" marL="731520" rtl="0" algn="l">
              <a:spcBef>
                <a:spcPts val="0"/>
              </a:spcBef>
              <a:spcAft>
                <a:spcPts val="0"/>
              </a:spcAft>
              <a:buSzPts val="1800"/>
              <a:buChar char="●"/>
            </a:pPr>
            <a:r>
              <a:rPr b="1" lang="en"/>
              <a:t>(v) F1 Score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Word2Vec</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Word2vec: A word is defined by the company it keeps</a:t>
            </a:r>
            <a:endParaRPr b="1" sz="2200"/>
          </a:p>
          <a:p>
            <a:pPr indent="0" lvl="0" marL="0" rtl="0" algn="l">
              <a:spcBef>
                <a:spcPts val="1600"/>
              </a:spcBef>
              <a:spcAft>
                <a:spcPts val="1600"/>
              </a:spcAft>
              <a:buNone/>
            </a:pPr>
            <a:r>
              <a:rPr b="1" lang="en" sz="2200"/>
              <a:t>Node2vec: A node in a graph is defined by the company it keeps (its neighborhood)</a:t>
            </a:r>
            <a:endParaRPr b="1"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p:txBody>
      </p:sp>
      <p:pic>
        <p:nvPicPr>
          <p:cNvPr id="177" name="Google Shape;177;p32"/>
          <p:cNvPicPr preferRelativeResize="0"/>
          <p:nvPr/>
        </p:nvPicPr>
        <p:blipFill>
          <a:blip r:embed="rId3">
            <a:alphaModFix/>
          </a:blip>
          <a:stretch>
            <a:fillRect/>
          </a:stretch>
        </p:blipFill>
        <p:spPr>
          <a:xfrm>
            <a:off x="1627875" y="1062726"/>
            <a:ext cx="5954300" cy="3396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83" name="Google Shape;183;p33"/>
          <p:cNvPicPr preferRelativeResize="0"/>
          <p:nvPr/>
        </p:nvPicPr>
        <p:blipFill>
          <a:blip r:embed="rId3">
            <a:alphaModFix/>
          </a:blip>
          <a:stretch>
            <a:fillRect/>
          </a:stretch>
        </p:blipFill>
        <p:spPr>
          <a:xfrm>
            <a:off x="952900" y="1122325"/>
            <a:ext cx="7325100" cy="3691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89" name="Google Shape;189;p34"/>
          <p:cNvPicPr preferRelativeResize="0"/>
          <p:nvPr/>
        </p:nvPicPr>
        <p:blipFill>
          <a:blip r:embed="rId3">
            <a:alphaModFix/>
          </a:blip>
          <a:stretch>
            <a:fillRect/>
          </a:stretch>
        </p:blipFill>
        <p:spPr>
          <a:xfrm>
            <a:off x="821200" y="1017725"/>
            <a:ext cx="7281625" cy="3632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Drawbacks</a:t>
            </a:r>
            <a:endParaRPr/>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Time Complexity</a:t>
            </a:r>
            <a:r>
              <a:rPr lang="en"/>
              <a:t> : High time complexity due to computing random walk for each node, FoF method for each node</a:t>
            </a:r>
            <a:endParaRPr/>
          </a:p>
          <a:p>
            <a:pPr indent="-342900" lvl="0" marL="457200" rtl="0" algn="l">
              <a:spcBef>
                <a:spcPts val="0"/>
              </a:spcBef>
              <a:spcAft>
                <a:spcPts val="0"/>
              </a:spcAft>
              <a:buSzPts val="1800"/>
              <a:buChar char="●"/>
            </a:pPr>
            <a:r>
              <a:rPr b="1" lang="en"/>
              <a:t>Number of Datasets, Dataset Dependency</a:t>
            </a:r>
            <a:r>
              <a:rPr lang="en"/>
              <a:t> : Only two datasets used. K is dataset dependent.</a:t>
            </a:r>
            <a:endParaRPr/>
          </a:p>
          <a:p>
            <a:pPr indent="-342900" lvl="0" marL="457200" rtl="0" algn="l">
              <a:spcBef>
                <a:spcPts val="0"/>
              </a:spcBef>
              <a:spcAft>
                <a:spcPts val="0"/>
              </a:spcAft>
              <a:buSzPts val="1800"/>
              <a:buChar char="●"/>
            </a:pPr>
            <a:r>
              <a:rPr b="1" lang="en"/>
              <a:t>Parameter Tuning</a:t>
            </a:r>
            <a:r>
              <a:rPr lang="en"/>
              <a:t> : Hyperparameters tuned manually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and Future Work </a:t>
            </a:r>
            <a:endParaRPr/>
          </a:p>
        </p:txBody>
      </p:sp>
      <p:sp>
        <p:nvSpPr>
          <p:cNvPr id="201" name="Google Shape;201;p36"/>
          <p:cNvSpPr txBox="1"/>
          <p:nvPr>
            <p:ph idx="1" type="body"/>
          </p:nvPr>
        </p:nvSpPr>
        <p:spPr>
          <a:xfrm>
            <a:off x="311700" y="1152475"/>
            <a:ext cx="8520600" cy="374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FoF T</a:t>
            </a:r>
            <a:r>
              <a:rPr lang="en"/>
              <a:t>echnique is better than vanilla Node2Vec both for cold start link prediction and for link prediction for general nodes. </a:t>
            </a:r>
            <a:endParaRPr/>
          </a:p>
          <a:p>
            <a:pPr indent="-342900" lvl="0" marL="457200" rtl="0" algn="l">
              <a:spcBef>
                <a:spcPts val="0"/>
              </a:spcBef>
              <a:spcAft>
                <a:spcPts val="0"/>
              </a:spcAft>
              <a:buSzPts val="1800"/>
              <a:buChar char="●"/>
            </a:pPr>
            <a:r>
              <a:rPr lang="en"/>
              <a:t>Our intuition has both statistical and empirical validity on the task of link prediction, as our methods outperform node2vec. </a:t>
            </a:r>
            <a:endParaRPr/>
          </a:p>
          <a:p>
            <a:pPr indent="-342900" lvl="0" marL="457200" rtl="0" algn="l">
              <a:spcBef>
                <a:spcPts val="0"/>
              </a:spcBef>
              <a:spcAft>
                <a:spcPts val="0"/>
              </a:spcAft>
              <a:buSzPts val="1800"/>
              <a:buChar char="●"/>
            </a:pPr>
            <a:r>
              <a:rPr lang="en"/>
              <a:t>Future work :  </a:t>
            </a:r>
            <a:endParaRPr/>
          </a:p>
          <a:p>
            <a:pPr indent="-342900" lvl="0" marL="1371600" rtl="0" algn="l">
              <a:spcBef>
                <a:spcPts val="0"/>
              </a:spcBef>
              <a:spcAft>
                <a:spcPts val="0"/>
              </a:spcAft>
              <a:buSzPts val="1800"/>
              <a:buAutoNum type="arabicPeriod"/>
            </a:pPr>
            <a:r>
              <a:rPr lang="en"/>
              <a:t>Add parallelism to  the code to make our algorithm faster. </a:t>
            </a:r>
            <a:endParaRPr/>
          </a:p>
          <a:p>
            <a:pPr indent="-342900" lvl="0" marL="1371600" rtl="0" algn="l">
              <a:spcBef>
                <a:spcPts val="0"/>
              </a:spcBef>
              <a:spcAft>
                <a:spcPts val="0"/>
              </a:spcAft>
              <a:buSzPts val="1800"/>
              <a:buAutoNum type="arabicPeriod"/>
            </a:pPr>
            <a:r>
              <a:rPr lang="en"/>
              <a:t>Try the friend of friend modification for other graph embedding techniques like convolutional graph embeddings. </a:t>
            </a:r>
            <a:endParaRPr/>
          </a:p>
          <a:p>
            <a:pPr indent="-342900" lvl="0" marL="1371600" rtl="0" algn="l">
              <a:spcBef>
                <a:spcPts val="0"/>
              </a:spcBef>
              <a:spcAft>
                <a:spcPts val="0"/>
              </a:spcAft>
              <a:buSzPts val="1800"/>
              <a:buAutoNum type="arabicPeriod"/>
            </a:pPr>
            <a:r>
              <a:rPr lang="en"/>
              <a:t>Evaluate our method on new datasets to find optimal hyperparameter values.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idx="1" type="body"/>
          </p:nvPr>
        </p:nvSpPr>
        <p:spPr>
          <a:xfrm>
            <a:off x="311700" y="1786500"/>
            <a:ext cx="8520600" cy="1570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000"/>
              <a:t>Questions ?</a:t>
            </a:r>
            <a:endParaRPr b="1"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Graph Embeddings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What are Graph Embeddings ? Why do we need Graph Embeddings ?  </a:t>
            </a:r>
            <a:endParaRPr b="1"/>
          </a:p>
          <a:p>
            <a:pPr indent="-342900" lvl="0" marL="457200" rtl="0" algn="l">
              <a:spcBef>
                <a:spcPts val="1600"/>
              </a:spcBef>
              <a:spcAft>
                <a:spcPts val="0"/>
              </a:spcAft>
              <a:buSzPts val="1800"/>
              <a:buChar char="●"/>
            </a:pPr>
            <a:r>
              <a:rPr lang="en"/>
              <a:t>Takes a graph and returns embeddings (set of vectors)  of the graph components (edges, or vertices). </a:t>
            </a:r>
            <a:endParaRPr/>
          </a:p>
          <a:p>
            <a:pPr indent="-342900" lvl="0" marL="457200" rtl="0" algn="l">
              <a:spcBef>
                <a:spcPts val="0"/>
              </a:spcBef>
              <a:spcAft>
                <a:spcPts val="0"/>
              </a:spcAft>
              <a:buSzPts val="1800"/>
              <a:buChar char="●"/>
            </a:pPr>
            <a:r>
              <a:rPr lang="en"/>
              <a:t>Graph Embeddings : Continuous, Distributed, Compressed Representation </a:t>
            </a:r>
            <a:endParaRPr/>
          </a:p>
          <a:p>
            <a:pPr indent="-342900" lvl="0" marL="457200" rtl="0" algn="l">
              <a:spcBef>
                <a:spcPts val="0"/>
              </a:spcBef>
              <a:spcAft>
                <a:spcPts val="0"/>
              </a:spcAft>
              <a:buSzPts val="1800"/>
              <a:buChar char="●"/>
            </a:pPr>
            <a:r>
              <a:rPr lang="en"/>
              <a:t>Can be used as input to a downstream machine learning task</a:t>
            </a:r>
            <a:endParaRPr/>
          </a:p>
          <a:p>
            <a:pPr indent="0" lvl="0" marL="457200" rtl="0" algn="l">
              <a:spcBef>
                <a:spcPts val="1600"/>
              </a:spcBef>
              <a:spcAft>
                <a:spcPts val="1600"/>
              </a:spcAft>
              <a:buNone/>
            </a:pPr>
            <a:r>
              <a:rPr b="1"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Node2Vec</a:t>
            </a:r>
            <a:endParaRPr/>
          </a:p>
        </p:txBody>
      </p:sp>
      <p:sp>
        <p:nvSpPr>
          <p:cNvPr id="78" name="Google Shape;78;p16"/>
          <p:cNvSpPr txBox="1"/>
          <p:nvPr>
            <p:ph idx="1" type="body"/>
          </p:nvPr>
        </p:nvSpPr>
        <p:spPr>
          <a:xfrm>
            <a:off x="0" y="1017725"/>
            <a:ext cx="3671400" cy="398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Generates Graph embeddings </a:t>
            </a:r>
            <a:endParaRPr/>
          </a:p>
          <a:p>
            <a:pPr indent="-342900" lvl="0" marL="457200" rtl="0" algn="l">
              <a:spcBef>
                <a:spcPts val="0"/>
              </a:spcBef>
              <a:spcAft>
                <a:spcPts val="0"/>
              </a:spcAft>
              <a:buSzPts val="1800"/>
              <a:buChar char="●"/>
            </a:pPr>
            <a:r>
              <a:rPr lang="en"/>
              <a:t>Uses Word2Vec, treats each node as a word</a:t>
            </a:r>
            <a:endParaRPr/>
          </a:p>
          <a:p>
            <a:pPr indent="-342900" lvl="0" marL="457200" rtl="0" algn="l">
              <a:spcBef>
                <a:spcPts val="0"/>
              </a:spcBef>
              <a:spcAft>
                <a:spcPts val="0"/>
              </a:spcAft>
              <a:buSzPts val="1800"/>
              <a:buChar char="●"/>
            </a:pPr>
            <a:r>
              <a:rPr lang="en"/>
              <a:t>Sampling Strategy : </a:t>
            </a:r>
            <a:r>
              <a:rPr b="1" lang="en"/>
              <a:t>BFS + DFS  </a:t>
            </a:r>
            <a:endParaRPr b="1"/>
          </a:p>
          <a:p>
            <a:pPr indent="-342900" lvl="0" marL="457200" rtl="0" algn="l">
              <a:spcBef>
                <a:spcPts val="0"/>
              </a:spcBef>
              <a:spcAft>
                <a:spcPts val="0"/>
              </a:spcAft>
              <a:buSzPts val="1800"/>
              <a:buChar char="●"/>
            </a:pPr>
            <a:r>
              <a:rPr b="1" lang="en"/>
              <a:t>Return Parameter p</a:t>
            </a:r>
            <a:r>
              <a:rPr lang="en"/>
              <a:t> : controls  probability of returning to the previous node </a:t>
            </a:r>
            <a:endParaRPr/>
          </a:p>
          <a:p>
            <a:pPr indent="-342900" lvl="0" marL="457200" rtl="0" algn="l">
              <a:spcBef>
                <a:spcPts val="0"/>
              </a:spcBef>
              <a:spcAft>
                <a:spcPts val="0"/>
              </a:spcAft>
              <a:buSzPts val="1800"/>
              <a:buChar char="●"/>
            </a:pPr>
            <a:r>
              <a:rPr b="1" lang="en"/>
              <a:t>InOut Parameter q</a:t>
            </a:r>
            <a:r>
              <a:rPr lang="en"/>
              <a:t>: controls probability of exploring further nodes</a:t>
            </a:r>
            <a:endParaRPr/>
          </a:p>
        </p:txBody>
      </p:sp>
      <p:pic>
        <p:nvPicPr>
          <p:cNvPr id="79" name="Google Shape;79;p16"/>
          <p:cNvPicPr preferRelativeResize="0"/>
          <p:nvPr/>
        </p:nvPicPr>
        <p:blipFill>
          <a:blip r:embed="rId3">
            <a:alphaModFix/>
          </a:blip>
          <a:stretch>
            <a:fillRect/>
          </a:stretch>
        </p:blipFill>
        <p:spPr>
          <a:xfrm>
            <a:off x="3671375" y="1195375"/>
            <a:ext cx="5472624" cy="314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49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Cold start problem </a:t>
            </a:r>
            <a:endParaRPr/>
          </a:p>
        </p:txBody>
      </p:sp>
      <p:pic>
        <p:nvPicPr>
          <p:cNvPr id="85" name="Google Shape;85;p17"/>
          <p:cNvPicPr preferRelativeResize="0"/>
          <p:nvPr/>
        </p:nvPicPr>
        <p:blipFill>
          <a:blip r:embed="rId3">
            <a:alphaModFix/>
          </a:blip>
          <a:stretch>
            <a:fillRect/>
          </a:stretch>
        </p:blipFill>
        <p:spPr>
          <a:xfrm>
            <a:off x="1433188" y="1017725"/>
            <a:ext cx="6277625" cy="405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1" name="Google Shape;91;p18"/>
          <p:cNvSpPr txBox="1"/>
          <p:nvPr>
            <p:ph idx="1" type="body"/>
          </p:nvPr>
        </p:nvSpPr>
        <p:spPr>
          <a:xfrm>
            <a:off x="311700" y="1017725"/>
            <a:ext cx="8151600" cy="327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Original motivation</a:t>
            </a:r>
            <a:r>
              <a:rPr lang="en"/>
              <a:t>: modifying Node2vec’s approach to make link prediction better for </a:t>
            </a:r>
            <a:r>
              <a:rPr i="1" lang="en"/>
              <a:t>cold start nodes</a:t>
            </a:r>
            <a:r>
              <a:rPr lang="en"/>
              <a:t> in directed temporal graphs</a:t>
            </a:r>
            <a:endParaRPr/>
          </a:p>
          <a:p>
            <a:pPr indent="-342900" lvl="0" marL="457200" rtl="0" algn="l">
              <a:spcBef>
                <a:spcPts val="0"/>
              </a:spcBef>
              <a:spcAft>
                <a:spcPts val="0"/>
              </a:spcAft>
              <a:buSzPts val="1800"/>
              <a:buChar char="●"/>
            </a:pPr>
            <a:r>
              <a:rPr lang="en"/>
              <a:t>We classify a node as a cold start node if it only has one edge to another node in the graph. </a:t>
            </a:r>
            <a:endParaRPr/>
          </a:p>
          <a:p>
            <a:pPr indent="-342900" lvl="0" marL="457200" rtl="0" algn="l">
              <a:spcBef>
                <a:spcPts val="0"/>
              </a:spcBef>
              <a:spcAft>
                <a:spcPts val="0"/>
              </a:spcAft>
              <a:buSzPts val="1800"/>
              <a:buChar char="●"/>
            </a:pPr>
            <a:r>
              <a:rPr lang="en"/>
              <a:t>To address this problem, we create a temporal graph embedding technique, c</a:t>
            </a:r>
            <a:r>
              <a:rPr lang="en"/>
              <a:t>alled the </a:t>
            </a:r>
            <a:r>
              <a:rPr b="1" lang="en"/>
              <a:t>“</a:t>
            </a:r>
            <a:r>
              <a:rPr b="1" i="1" lang="en"/>
              <a:t>friend of friend</a:t>
            </a:r>
            <a:r>
              <a:rPr b="1" lang="en"/>
              <a:t>” method</a:t>
            </a:r>
            <a:r>
              <a:rPr lang="en"/>
              <a:t>, which we use for link prediction (for both cold start and non-cold start nodes).  </a:t>
            </a:r>
            <a:endParaRPr/>
          </a:p>
          <a:p>
            <a:pPr indent="-342900" lvl="0" marL="457200" rtl="0" algn="l">
              <a:spcBef>
                <a:spcPts val="0"/>
              </a:spcBef>
              <a:spcAft>
                <a:spcPts val="0"/>
              </a:spcAft>
              <a:buSzPts val="1800"/>
              <a:buChar char="●"/>
            </a:pPr>
            <a:r>
              <a:rPr lang="en"/>
              <a:t>We compare our method with Node2vec for evaluation.   </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 #1</a:t>
            </a:r>
            <a:endParaRPr/>
          </a:p>
        </p:txBody>
      </p:sp>
      <p:sp>
        <p:nvSpPr>
          <p:cNvPr id="97" name="Google Shape;97;p19"/>
          <p:cNvSpPr txBox="1"/>
          <p:nvPr>
            <p:ph idx="1" type="body"/>
          </p:nvPr>
        </p:nvSpPr>
        <p:spPr>
          <a:xfrm>
            <a:off x="311700" y="11205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Observation</a:t>
            </a:r>
            <a:r>
              <a:rPr lang="en"/>
              <a:t>: In directed graphs, and especially for new nodes (i.e. cold starts), following a directed random walk, a la node2vec may not be the best idea. </a:t>
            </a:r>
            <a:endParaRPr/>
          </a:p>
          <a:p>
            <a:pPr indent="-342900" lvl="0" marL="457200" rtl="0" algn="l">
              <a:spcBef>
                <a:spcPts val="0"/>
              </a:spcBef>
              <a:spcAft>
                <a:spcPts val="0"/>
              </a:spcAft>
              <a:buSzPts val="1800"/>
              <a:buChar char="●"/>
            </a:pPr>
            <a:r>
              <a:rPr b="1" lang="en"/>
              <a:t>Idea</a:t>
            </a:r>
            <a:r>
              <a:rPr lang="en"/>
              <a:t> : A </a:t>
            </a:r>
            <a:r>
              <a:rPr i="1" lang="en"/>
              <a:t>friend of friend </a:t>
            </a:r>
            <a:r>
              <a:rPr lang="en"/>
              <a:t>node of a node is a better place to start a random walk</a:t>
            </a:r>
            <a:endParaRPr/>
          </a:p>
          <a:p>
            <a:pPr indent="-317500" lvl="1" marL="914400" rtl="0" algn="l">
              <a:spcBef>
                <a:spcPts val="0"/>
              </a:spcBef>
              <a:spcAft>
                <a:spcPts val="0"/>
              </a:spcAft>
              <a:buSzPts val="1400"/>
              <a:buChar char="○"/>
            </a:pPr>
            <a:r>
              <a:rPr lang="en"/>
              <a:t>Friend of friend node: if u -&gt; v is a directed edge in E, fof(u) = {u’ : u’-&gt;v in E}</a:t>
            </a:r>
            <a:endParaRPr/>
          </a:p>
          <a:p>
            <a:pPr indent="-317500" lvl="1" marL="914400" rtl="0" algn="l">
              <a:spcBef>
                <a:spcPts val="0"/>
              </a:spcBef>
              <a:spcAft>
                <a:spcPts val="0"/>
              </a:spcAft>
              <a:buSzPts val="1400"/>
              <a:buChar char="○"/>
            </a:pPr>
            <a:r>
              <a:rPr lang="en"/>
              <a:t>Pick </a:t>
            </a:r>
            <a:r>
              <a:rPr i="1" lang="en"/>
              <a:t>friends of friends</a:t>
            </a:r>
            <a:r>
              <a:rPr lang="en"/>
              <a:t> with probability proportional to their degree</a:t>
            </a:r>
            <a:endParaRPr/>
          </a:p>
          <a:p>
            <a:pPr indent="-342900" lvl="0" marL="457200" rtl="0" algn="l">
              <a:spcBef>
                <a:spcPts val="0"/>
              </a:spcBef>
              <a:spcAft>
                <a:spcPts val="0"/>
              </a:spcAft>
              <a:buSzPts val="1800"/>
              <a:buChar char="●"/>
            </a:pPr>
            <a:r>
              <a:rPr b="1" lang="en"/>
              <a:t>Justification</a:t>
            </a:r>
            <a:r>
              <a:rPr lang="en"/>
              <a:t> : Jaccard similarity between the the links made by the </a:t>
            </a:r>
            <a:r>
              <a:rPr i="1" lang="en"/>
              <a:t>friend of friend </a:t>
            </a:r>
            <a:r>
              <a:rPr lang="en"/>
              <a:t>nodes, and the cold-start node in question is higher than the Jaccard similarity of nodes which are on a directed path starting from the cold start node.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Directed Temporal Graph of Emails</a:t>
            </a:r>
            <a:endParaRPr/>
          </a:p>
        </p:txBody>
      </p:sp>
      <p:pic>
        <p:nvPicPr>
          <p:cNvPr id="103" name="Google Shape;103;p20"/>
          <p:cNvPicPr preferRelativeResize="0"/>
          <p:nvPr/>
        </p:nvPicPr>
        <p:blipFill rotWithShape="1">
          <a:blip r:embed="rId3">
            <a:alphaModFix/>
          </a:blip>
          <a:srcRect b="0" l="0" r="0" t="0"/>
          <a:stretch/>
        </p:blipFill>
        <p:spPr>
          <a:xfrm>
            <a:off x="1566575" y="1017725"/>
            <a:ext cx="6010850" cy="389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pic>
        <p:nvPicPr>
          <p:cNvPr id="109" name="Google Shape;109;p21"/>
          <p:cNvPicPr preferRelativeResize="0"/>
          <p:nvPr/>
        </p:nvPicPr>
        <p:blipFill>
          <a:blip r:embed="rId3">
            <a:alphaModFix/>
          </a:blip>
          <a:stretch>
            <a:fillRect/>
          </a:stretch>
        </p:blipFill>
        <p:spPr>
          <a:xfrm>
            <a:off x="152400" y="1329850"/>
            <a:ext cx="8839200" cy="32419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