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Oswald Medium"/>
      <p:regular r:id="rId26"/>
      <p:bold r:id="rId27"/>
    </p:embeddedFont>
    <p:embeddedFont>
      <p:font typeface="Roboto"/>
      <p:regular r:id="rId28"/>
      <p:bold r:id="rId29"/>
      <p:italic r:id="rId30"/>
      <p:boldItalic r:id="rId31"/>
    </p:embeddedFont>
    <p:embeddedFont>
      <p:font typeface="Average"/>
      <p:regular r:id="rId32"/>
    </p:embeddedFont>
    <p:embeddedFont>
      <p:font typeface="Oswald"/>
      <p:regular r:id="rId33"/>
      <p:bold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swaldMedium-regular.fntdata"/><Relationship Id="rId25" Type="http://schemas.openxmlformats.org/officeDocument/2006/relationships/slide" Target="slides/slide20.xml"/><Relationship Id="rId28" Type="http://schemas.openxmlformats.org/officeDocument/2006/relationships/font" Target="fonts/Roboto-regular.fntdata"/><Relationship Id="rId27" Type="http://schemas.openxmlformats.org/officeDocument/2006/relationships/font" Target="fonts/OswaldMedium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6.xml"/><Relationship Id="rId33" Type="http://schemas.openxmlformats.org/officeDocument/2006/relationships/font" Target="fonts/Oswald-regular.fntdata"/><Relationship Id="rId10" Type="http://schemas.openxmlformats.org/officeDocument/2006/relationships/slide" Target="slides/slide5.xml"/><Relationship Id="rId32" Type="http://schemas.openxmlformats.org/officeDocument/2006/relationships/font" Target="fonts/Average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Oswald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e6b806f6d3_0_5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e6b806f6d3_0_5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e78e49e0ca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e78e49e0ca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e6b806f6d3_0_5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e6b806f6d3_0_5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e78e49e0ca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e78e49e0ca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e78e49e0ca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e78e49e0ca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e6b806f6d3_0_5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e6b806f6d3_0_5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e78e49e0ca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e78e49e0ca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e6b806f6d3_0_5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e6b806f6d3_0_5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e78e49e0ca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e78e49e0ca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e6b806f6d3_0_5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e6b806f6d3_0_5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e6b806f6d3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e6b806f6d3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e7e9916c9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e7e9916c9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e6b806f6d3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e6b806f6d3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e78e49e0c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e78e49e0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e6b806f6d3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e6b806f6d3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e78e49e0c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e78e49e0c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e6b806f6d3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e6b806f6d3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e78e49e0ca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e78e49e0c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e6b806f6d3_0_4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e6b806f6d3_0_4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4.png"/><Relationship Id="rId4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png"/><Relationship Id="rId4" Type="http://schemas.openxmlformats.org/officeDocument/2006/relationships/image" Target="../media/image2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0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Atliq Hardwares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Resume Project Challenge#4</a:t>
            </a:r>
            <a:endParaRPr>
              <a:solidFill>
                <a:srgbClr val="E06666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311700" y="156050"/>
            <a:ext cx="8520600" cy="6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00">
                <a:solidFill>
                  <a:srgbClr val="00FFFF"/>
                </a:solidFill>
                <a:latin typeface="Oswald Medium"/>
                <a:ea typeface="Oswald Medium"/>
                <a:cs typeface="Oswald Medium"/>
                <a:sym typeface="Oswald Medium"/>
              </a:rPr>
              <a:t>6. Generate a report which contains the top 5 customers who received an average high pre_invoice_discount_pct for the fiscal year 2021 and in the Indian market.</a:t>
            </a:r>
            <a:endParaRPr sz="1800">
              <a:solidFill>
                <a:srgbClr val="00FFFF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132" name="Google Shape;132;p22"/>
          <p:cNvSpPr txBox="1"/>
          <p:nvPr/>
        </p:nvSpPr>
        <p:spPr>
          <a:xfrm>
            <a:off x="205325" y="926025"/>
            <a:ext cx="8627100" cy="4063500"/>
          </a:xfrm>
          <a:prstGeom prst="rect">
            <a:avLst/>
          </a:prstGeom>
          <a:noFill/>
          <a:ln cap="flat" cmpd="sng" w="19050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select a.customer_code,a.pre_invoice_discount_pct ,b.customer from fact_pre_invoice_deductions a  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join dim_customer b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on a.customer_code =b.customer_code where fiscal_year=2021 and b.market="India" order by a.pre_invoice_discount_pct desc limit 5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3" name="Google Shape;13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000" y="2571738"/>
            <a:ext cx="6096000" cy="223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4300" y="997938"/>
            <a:ext cx="3737000" cy="293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8025" y="997950"/>
            <a:ext cx="4555174" cy="223837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3"/>
          <p:cNvSpPr/>
          <p:nvPr/>
        </p:nvSpPr>
        <p:spPr>
          <a:xfrm>
            <a:off x="4825250" y="2835600"/>
            <a:ext cx="267000" cy="195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41" name="Google Shape;141;p23"/>
          <p:cNvSpPr txBox="1"/>
          <p:nvPr/>
        </p:nvSpPr>
        <p:spPr>
          <a:xfrm>
            <a:off x="205325" y="125250"/>
            <a:ext cx="8459700" cy="6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en" sz="1800">
                <a:solidFill>
                  <a:srgbClr val="00FFFF"/>
                </a:solidFill>
                <a:latin typeface="Oswald Medium"/>
                <a:ea typeface="Oswald Medium"/>
                <a:cs typeface="Oswald Medium"/>
                <a:sym typeface="Oswald Medium"/>
              </a:rPr>
              <a:t>6. Generate a report which contains the top 5 customers who received an average high pre_invoice_discount_pct for the fiscal year 2021 and in the Indian market.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42" name="Google Shape;142;p23"/>
          <p:cNvSpPr txBox="1"/>
          <p:nvPr/>
        </p:nvSpPr>
        <p:spPr>
          <a:xfrm>
            <a:off x="188075" y="3510425"/>
            <a:ext cx="4555200" cy="15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00"/>
                </a:solidFill>
                <a:latin typeface="Average"/>
                <a:ea typeface="Average"/>
                <a:cs typeface="Average"/>
                <a:sym typeface="Average"/>
              </a:rPr>
              <a:t>In 2021 and in the Indian market Flipkart </a:t>
            </a:r>
            <a:r>
              <a:rPr lang="en" sz="1800">
                <a:solidFill>
                  <a:srgbClr val="00FF00"/>
                </a:solidFill>
                <a:latin typeface="Average"/>
                <a:ea typeface="Average"/>
                <a:cs typeface="Average"/>
                <a:sym typeface="Average"/>
              </a:rPr>
              <a:t>received</a:t>
            </a:r>
            <a:r>
              <a:rPr lang="en" sz="1800">
                <a:solidFill>
                  <a:srgbClr val="00FF00"/>
                </a:solidFill>
                <a:latin typeface="Average"/>
                <a:ea typeface="Average"/>
                <a:cs typeface="Average"/>
                <a:sym typeface="Average"/>
              </a:rPr>
              <a:t> highest pre_invoice_discount_pct.</a:t>
            </a:r>
            <a:endParaRPr sz="1800">
              <a:solidFill>
                <a:srgbClr val="00FF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FF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00"/>
                </a:solidFill>
                <a:latin typeface="Average"/>
                <a:ea typeface="Average"/>
                <a:cs typeface="Average"/>
                <a:sym typeface="Average"/>
              </a:rPr>
              <a:t>Viveks,EZone,Croma </a:t>
            </a:r>
            <a:r>
              <a:rPr lang="en" sz="1800">
                <a:solidFill>
                  <a:srgbClr val="00FF00"/>
                </a:solidFill>
                <a:latin typeface="Average"/>
                <a:ea typeface="Average"/>
                <a:cs typeface="Average"/>
                <a:sym typeface="Average"/>
              </a:rPr>
              <a:t>received</a:t>
            </a:r>
            <a:r>
              <a:rPr lang="en" sz="1800">
                <a:solidFill>
                  <a:srgbClr val="00FF00"/>
                </a:solidFill>
                <a:latin typeface="Average"/>
                <a:ea typeface="Average"/>
                <a:cs typeface="Average"/>
                <a:sym typeface="Average"/>
              </a:rPr>
              <a:t> almost the same </a:t>
            </a:r>
            <a:r>
              <a:rPr lang="en" sz="1800">
                <a:solidFill>
                  <a:srgbClr val="00FF00"/>
                </a:solidFill>
                <a:latin typeface="Average"/>
                <a:ea typeface="Average"/>
                <a:cs typeface="Average"/>
                <a:sym typeface="Average"/>
              </a:rPr>
              <a:t>pre_invoice_discount_pct</a:t>
            </a:r>
            <a:endParaRPr sz="1800">
              <a:solidFill>
                <a:srgbClr val="00FF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/>
          <p:nvPr>
            <p:ph type="title"/>
          </p:nvPr>
        </p:nvSpPr>
        <p:spPr>
          <a:xfrm>
            <a:off x="311700" y="135525"/>
            <a:ext cx="85206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700">
                <a:solidFill>
                  <a:srgbClr val="00FFFF"/>
                </a:solidFill>
              </a:rPr>
              <a:t>7. Get the complete report of the Gross sales amount for the customer “Atliq Exclusive” for each month.</a:t>
            </a:r>
            <a:endParaRPr sz="1700">
              <a:solidFill>
                <a:srgbClr val="00FFFF"/>
              </a:solidFill>
            </a:endParaRPr>
          </a:p>
        </p:txBody>
      </p:sp>
      <p:sp>
        <p:nvSpPr>
          <p:cNvPr id="148" name="Google Shape;148;p24"/>
          <p:cNvSpPr txBox="1"/>
          <p:nvPr/>
        </p:nvSpPr>
        <p:spPr>
          <a:xfrm>
            <a:off x="311700" y="535900"/>
            <a:ext cx="8086200" cy="4402200"/>
          </a:xfrm>
          <a:prstGeom prst="rect">
            <a:avLst/>
          </a:prstGeom>
          <a:noFill/>
          <a:ln cap="flat" cmpd="sng" w="9525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SELECT year(date) as Year, </a:t>
            </a:r>
            <a:endParaRPr b="1"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monthname(date) as Month,</a:t>
            </a:r>
            <a:endParaRPr b="1"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round(sum(a.sold_quantity *b.gross_price)/1000000,2) </a:t>
            </a:r>
            <a:endParaRPr b="1"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as gross_sales_Millions</a:t>
            </a:r>
            <a:endParaRPr b="1"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FROM fact_sales_monthly a </a:t>
            </a:r>
            <a:endParaRPr b="1"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join fact_gross_price b</a:t>
            </a:r>
            <a:endParaRPr b="1"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on a.product_code = b.product_code and </a:t>
            </a:r>
            <a:endParaRPr b="1"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a.fiscal_year = b.fiscal_year</a:t>
            </a:r>
            <a:endParaRPr b="1"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join dim_customer c </a:t>
            </a:r>
            <a:endParaRPr b="1"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on a.customer_code =c.customer_code</a:t>
            </a:r>
            <a:endParaRPr b="1"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where c.customer ="Atliq Exclusive" </a:t>
            </a:r>
            <a:endParaRPr b="1"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group by Month,Year order by Year</a:t>
            </a:r>
            <a:endParaRPr b="1"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49" name="Google Shape;14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6275" y="1314113"/>
            <a:ext cx="2540275" cy="251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514850" cy="477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9650" y="152400"/>
            <a:ext cx="4171950" cy="31886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4300" y="576575"/>
            <a:ext cx="4589125" cy="285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59050"/>
            <a:ext cx="4160775" cy="198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597850"/>
            <a:ext cx="3976569" cy="2393249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6"/>
          <p:cNvSpPr txBox="1"/>
          <p:nvPr/>
        </p:nvSpPr>
        <p:spPr>
          <a:xfrm>
            <a:off x="4450100" y="3676000"/>
            <a:ext cx="4574400" cy="12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00"/>
                </a:solidFill>
                <a:latin typeface="Average"/>
                <a:ea typeface="Average"/>
                <a:cs typeface="Average"/>
                <a:sym typeface="Average"/>
              </a:rPr>
              <a:t>Month November has the highest sales in 2019 &amp; 2020</a:t>
            </a:r>
            <a:endParaRPr sz="1800">
              <a:solidFill>
                <a:srgbClr val="00FF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00"/>
                </a:solidFill>
                <a:latin typeface="Average"/>
                <a:ea typeface="Average"/>
                <a:cs typeface="Average"/>
                <a:sym typeface="Average"/>
              </a:rPr>
              <a:t>Month April &amp; August has the lowest sales </a:t>
            </a:r>
            <a:endParaRPr sz="1800">
              <a:solidFill>
                <a:srgbClr val="00FF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/>
          <p:nvPr>
            <p:ph type="title"/>
          </p:nvPr>
        </p:nvSpPr>
        <p:spPr>
          <a:xfrm>
            <a:off x="311700" y="217650"/>
            <a:ext cx="8520600" cy="4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100">
                <a:solidFill>
                  <a:schemeClr val="accent4"/>
                </a:solidFill>
              </a:rPr>
              <a:t>8. In which quarter of 2020, got the maximum total_sold_quantity?</a:t>
            </a:r>
            <a:endParaRPr sz="2100">
              <a:solidFill>
                <a:schemeClr val="accent4"/>
              </a:solidFill>
            </a:endParaRPr>
          </a:p>
        </p:txBody>
      </p:sp>
      <p:sp>
        <p:nvSpPr>
          <p:cNvPr id="169" name="Google Shape;169;p27"/>
          <p:cNvSpPr txBox="1"/>
          <p:nvPr/>
        </p:nvSpPr>
        <p:spPr>
          <a:xfrm>
            <a:off x="431175" y="936300"/>
            <a:ext cx="8469900" cy="4063500"/>
          </a:xfrm>
          <a:prstGeom prst="rect">
            <a:avLst/>
          </a:prstGeom>
          <a:noFill/>
          <a:ln cap="flat" cmpd="sng" w="19050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with sales as( 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select *, month(date) as month ,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case 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when month(date) between 9 and 11  then "Q1"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when month(date) in(12,1,2) then "Q2"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when month(date) between 3 and 5 then "Q3"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when month(date) between 6 and 8 then "Q4"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end fiscal_Quarter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from fact_sales_monthly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where fiscal_year = 2020)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select fiscal_quarter,sum(sold_quantity) 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as Total_quantity  from sales 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group by fiscal_quarter 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70" name="Google Shape;17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8425" y="2757325"/>
            <a:ext cx="3008075" cy="186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200" y="2719025"/>
            <a:ext cx="4991349" cy="229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725" y="156050"/>
            <a:ext cx="4065525" cy="161182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8"/>
          <p:cNvSpPr/>
          <p:nvPr/>
        </p:nvSpPr>
        <p:spPr>
          <a:xfrm>
            <a:off x="2268900" y="2004025"/>
            <a:ext cx="605700" cy="567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78" name="Google Shape;178;p28"/>
          <p:cNvSpPr txBox="1"/>
          <p:nvPr/>
        </p:nvSpPr>
        <p:spPr>
          <a:xfrm>
            <a:off x="5702350" y="260800"/>
            <a:ext cx="3311700" cy="47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00"/>
                </a:solidFill>
                <a:latin typeface="Average"/>
                <a:ea typeface="Average"/>
                <a:cs typeface="Average"/>
                <a:sym typeface="Average"/>
              </a:rPr>
              <a:t>In year 2020</a:t>
            </a:r>
            <a:endParaRPr sz="1800">
              <a:solidFill>
                <a:srgbClr val="00FF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00"/>
                </a:solidFill>
                <a:latin typeface="Average"/>
                <a:ea typeface="Average"/>
                <a:cs typeface="Average"/>
                <a:sym typeface="Average"/>
              </a:rPr>
              <a:t>First Quarter has the highest sold quantity </a:t>
            </a:r>
            <a:endParaRPr sz="1800">
              <a:solidFill>
                <a:srgbClr val="00FF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00"/>
                </a:solidFill>
                <a:latin typeface="Average"/>
                <a:ea typeface="Average"/>
                <a:cs typeface="Average"/>
                <a:sym typeface="Average"/>
              </a:rPr>
              <a:t>Third Quarter has the lowest sold quantity</a:t>
            </a:r>
            <a:endParaRPr sz="1800">
              <a:solidFill>
                <a:srgbClr val="00FF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00"/>
                </a:solidFill>
                <a:latin typeface="Average"/>
                <a:ea typeface="Average"/>
                <a:cs typeface="Average"/>
                <a:sym typeface="Average"/>
              </a:rPr>
              <a:t>The Difference between Quarter 1 and Quarter 3 is around 50000 sold quantity.</a:t>
            </a:r>
            <a:endParaRPr sz="1800">
              <a:solidFill>
                <a:srgbClr val="00FF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FF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/>
          <p:nvPr>
            <p:ph type="title"/>
          </p:nvPr>
        </p:nvSpPr>
        <p:spPr>
          <a:xfrm>
            <a:off x="311700" y="73925"/>
            <a:ext cx="8520600" cy="5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700">
                <a:solidFill>
                  <a:schemeClr val="accent4"/>
                </a:solidFill>
              </a:rPr>
              <a:t>9. Which channel helped to bring more gross sales in the fiscal year 2021 and the percentage of contribution?</a:t>
            </a:r>
            <a:endParaRPr b="1" sz="1700">
              <a:solidFill>
                <a:schemeClr val="accent4"/>
              </a:solidFill>
            </a:endParaRPr>
          </a:p>
        </p:txBody>
      </p:sp>
      <p:sp>
        <p:nvSpPr>
          <p:cNvPr id="184" name="Google Shape;184;p29"/>
          <p:cNvSpPr txBox="1"/>
          <p:nvPr/>
        </p:nvSpPr>
        <p:spPr>
          <a:xfrm>
            <a:off x="311700" y="741250"/>
            <a:ext cx="8613600" cy="4186800"/>
          </a:xfrm>
          <a:prstGeom prst="rect">
            <a:avLst/>
          </a:prstGeom>
          <a:noFill/>
          <a:ln cap="flat" cmpd="sng" w="952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with cte1 as(</a:t>
            </a:r>
            <a:endParaRPr b="1"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select a.* ,c.channel,</a:t>
            </a:r>
            <a:endParaRPr b="1"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round(sum(a.sold_quantity *b.gross_price)/1000000,2) as gross_sales_Millions</a:t>
            </a:r>
            <a:endParaRPr b="1"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FROM fact_sales_monthly a </a:t>
            </a:r>
            <a:endParaRPr b="1"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join fact_gross_price b</a:t>
            </a:r>
            <a:endParaRPr b="1"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on a.product_code = b.product_code and a.fiscal_year = b.fiscal_year</a:t>
            </a:r>
            <a:endParaRPr b="1"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join dim_customer c </a:t>
            </a:r>
            <a:endParaRPr b="1"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on a.customer_code = c.customer_code</a:t>
            </a:r>
            <a:endParaRPr b="1"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where a.fiscal_year =2021</a:t>
            </a:r>
            <a:endParaRPr b="1"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group by c.channel)</a:t>
            </a:r>
            <a:endParaRPr b="1"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select channel, gross_sales_Millions,</a:t>
            </a:r>
            <a:endParaRPr b="1"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concat(round(gross_sales_Millions*100/(select sum(gross_sales_Millions) from cte1),2),'%') as Percentile</a:t>
            </a:r>
            <a:endParaRPr b="1"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from cte1</a:t>
            </a:r>
            <a:endParaRPr b="1"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order by Percentile desc</a:t>
            </a:r>
            <a:endParaRPr b="1"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85" name="Google Shape;18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8350" y="3583000"/>
            <a:ext cx="5646550" cy="128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325" y="343600"/>
            <a:ext cx="3962850" cy="216597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30"/>
          <p:cNvSpPr/>
          <p:nvPr/>
        </p:nvSpPr>
        <p:spPr>
          <a:xfrm>
            <a:off x="4217625" y="1398500"/>
            <a:ext cx="862500" cy="359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92" name="Google Shape;19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9575" y="266700"/>
            <a:ext cx="3581400" cy="230505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30"/>
          <p:cNvSpPr txBox="1"/>
          <p:nvPr/>
        </p:nvSpPr>
        <p:spPr>
          <a:xfrm>
            <a:off x="341525" y="3148200"/>
            <a:ext cx="8379300" cy="17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00"/>
                </a:solidFill>
                <a:latin typeface="Average"/>
                <a:ea typeface="Average"/>
                <a:cs typeface="Average"/>
                <a:sym typeface="Average"/>
              </a:rPr>
              <a:t>Retailer Channel contributed 73.23% in gross sales of 1219.08 Million</a:t>
            </a:r>
            <a:endParaRPr sz="1800">
              <a:solidFill>
                <a:srgbClr val="00FF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00"/>
                </a:solidFill>
                <a:latin typeface="Average"/>
                <a:ea typeface="Average"/>
                <a:cs typeface="Average"/>
                <a:sym typeface="Average"/>
              </a:rPr>
              <a:t>Direct </a:t>
            </a:r>
            <a:r>
              <a:rPr lang="en" sz="1800">
                <a:solidFill>
                  <a:srgbClr val="00FF00"/>
                </a:solidFill>
                <a:latin typeface="Average"/>
                <a:ea typeface="Average"/>
                <a:cs typeface="Average"/>
                <a:sym typeface="Average"/>
              </a:rPr>
              <a:t>Channel contributed 15.47% in gross sales  of 257.53 Million</a:t>
            </a:r>
            <a:endParaRPr sz="1800">
              <a:solidFill>
                <a:srgbClr val="00FF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00"/>
                </a:solidFill>
                <a:latin typeface="Average"/>
                <a:ea typeface="Average"/>
                <a:cs typeface="Average"/>
                <a:sym typeface="Average"/>
              </a:rPr>
              <a:t>Distributor Channel contributed 11.30% in gross sales of 188.03 Million</a:t>
            </a:r>
            <a:endParaRPr sz="1800">
              <a:solidFill>
                <a:srgbClr val="00FF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FF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"/>
          <p:cNvSpPr txBox="1"/>
          <p:nvPr>
            <p:ph type="title"/>
          </p:nvPr>
        </p:nvSpPr>
        <p:spPr>
          <a:xfrm>
            <a:off x="311700" y="73925"/>
            <a:ext cx="8520600" cy="4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700">
                <a:solidFill>
                  <a:schemeClr val="accent4"/>
                </a:solidFill>
              </a:rPr>
              <a:t>10. Get the Top 3 products in each division that have a high total_sold_quantity in the fiscal_year 2021</a:t>
            </a:r>
            <a:endParaRPr sz="1700">
              <a:solidFill>
                <a:schemeClr val="accent4"/>
              </a:solidFill>
            </a:endParaRPr>
          </a:p>
        </p:txBody>
      </p:sp>
      <p:sp>
        <p:nvSpPr>
          <p:cNvPr id="199" name="Google Shape;199;p31"/>
          <p:cNvSpPr txBox="1"/>
          <p:nvPr/>
        </p:nvSpPr>
        <p:spPr>
          <a:xfrm>
            <a:off x="379850" y="525650"/>
            <a:ext cx="8664900" cy="4571400"/>
          </a:xfrm>
          <a:prstGeom prst="rect">
            <a:avLst/>
          </a:prstGeom>
          <a:noFill/>
          <a:ln cap="flat" cmpd="sng" w="19050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with cte1 as(</a:t>
            </a:r>
            <a:endParaRPr b="1"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select a.fiscal_year,a.product_code,b.product,</a:t>
            </a:r>
            <a:endParaRPr b="1"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sum(sold_quantity) as Total_Qty,</a:t>
            </a:r>
            <a:endParaRPr b="1"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b.division</a:t>
            </a:r>
            <a:endParaRPr b="1"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from  fact_sales_monthly a</a:t>
            </a:r>
            <a:endParaRPr b="1"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join dim_product b </a:t>
            </a:r>
            <a:endParaRPr b="1"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on a.product_code=b.product_code</a:t>
            </a:r>
            <a:endParaRPr b="1"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where fiscal_year=2021</a:t>
            </a:r>
            <a:endParaRPr b="1"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group by a.product_code),</a:t>
            </a:r>
            <a:endParaRPr b="1"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cte2 as(</a:t>
            </a:r>
            <a:endParaRPr b="1"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select * , </a:t>
            </a:r>
            <a:endParaRPr b="1"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row_number() over</a:t>
            </a:r>
            <a:endParaRPr b="1"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(partition by division order by Total_Qty desc) </a:t>
            </a:r>
            <a:endParaRPr b="1"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as division_order</a:t>
            </a:r>
            <a:endParaRPr b="1"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from cte1 )</a:t>
            </a:r>
            <a:endParaRPr b="1"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1"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select * from cte2 where division_order&lt;4</a:t>
            </a:r>
            <a:endParaRPr b="1"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0" name="Google Shape;20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2300" y="1099075"/>
            <a:ext cx="4219524" cy="373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87900" y="114975"/>
            <a:ext cx="8368200" cy="6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00">
                <a:solidFill>
                  <a:srgbClr val="00FFFF"/>
                </a:solidFill>
              </a:rPr>
              <a:t>1. Provide the list of markets in which customer "Atliq Exclusive" operates its business in the APAC region.</a:t>
            </a:r>
            <a:endParaRPr sz="1800">
              <a:solidFill>
                <a:srgbClr val="00FFFF"/>
              </a:solidFill>
            </a:endParaRPr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87900" y="854175"/>
            <a:ext cx="8368200" cy="3704400"/>
          </a:xfrm>
          <a:prstGeom prst="rect">
            <a:avLst/>
          </a:prstGeom>
          <a:ln cap="flat" cmpd="sng" w="9525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 txBox="1"/>
          <p:nvPr/>
        </p:nvSpPr>
        <p:spPr>
          <a:xfrm>
            <a:off x="513325" y="956825"/>
            <a:ext cx="5348700" cy="3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select distinct market,customer,region from dim_customer 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where customer ="Atliq Exclusive" and region ="APAC"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650" y="2168275"/>
            <a:ext cx="4199000" cy="221755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/>
          <p:nvPr/>
        </p:nvSpPr>
        <p:spPr>
          <a:xfrm>
            <a:off x="5656825" y="2571750"/>
            <a:ext cx="26640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Atliq Exclusive operates in 8 markets </a:t>
            </a:r>
            <a:endParaRPr sz="1900">
              <a:solidFill>
                <a:srgbClr val="00FF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in the APAC region.</a:t>
            </a:r>
            <a:endParaRPr sz="1900">
              <a:solidFill>
                <a:srgbClr val="00FF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/>
          <p:nvPr>
            <p:ph idx="1" type="body"/>
          </p:nvPr>
        </p:nvSpPr>
        <p:spPr>
          <a:xfrm>
            <a:off x="154000" y="145775"/>
            <a:ext cx="8778000" cy="49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en" sz="17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rPr>
              <a:t>10. Get the Top 3 products in each division that have a high total_sold_quantity in the fiscal_year 2021</a:t>
            </a:r>
            <a:endParaRPr sz="1700">
              <a:solidFill>
                <a:schemeClr val="accent4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6" name="Google Shape;20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300" y="1106775"/>
            <a:ext cx="2402349" cy="211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49525" y="1106775"/>
            <a:ext cx="2257500" cy="211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94900" y="1138400"/>
            <a:ext cx="2136550" cy="2051275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2"/>
          <p:cNvSpPr txBox="1"/>
          <p:nvPr/>
        </p:nvSpPr>
        <p:spPr>
          <a:xfrm>
            <a:off x="246400" y="3626125"/>
            <a:ext cx="8028300" cy="14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800"/>
              <a:buFont typeface="Average"/>
              <a:buAutoNum type="arabicPeriod"/>
            </a:pPr>
            <a:r>
              <a:rPr lang="en" sz="1800">
                <a:solidFill>
                  <a:srgbClr val="00FF00"/>
                </a:solidFill>
                <a:latin typeface="Average"/>
                <a:ea typeface="Average"/>
                <a:cs typeface="Average"/>
                <a:sym typeface="Average"/>
              </a:rPr>
              <a:t>Top 3 products by sold quantity in N&amp;S division are “AQ Pen Drive”</a:t>
            </a:r>
            <a:endParaRPr sz="1800">
              <a:solidFill>
                <a:srgbClr val="00FF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800"/>
              <a:buFont typeface="Average"/>
              <a:buAutoNum type="arabicPeriod"/>
            </a:pPr>
            <a:r>
              <a:rPr lang="en" sz="1800">
                <a:solidFill>
                  <a:srgbClr val="00FF00"/>
                </a:solidFill>
                <a:latin typeface="Average"/>
                <a:ea typeface="Average"/>
                <a:cs typeface="Average"/>
                <a:sym typeface="Average"/>
              </a:rPr>
              <a:t>Top 3 products by sold quantity in P&amp;A division are “AQ Games” and “AQ Maxima”</a:t>
            </a:r>
            <a:endParaRPr sz="1800">
              <a:solidFill>
                <a:srgbClr val="00FF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800"/>
              <a:buFont typeface="Average"/>
              <a:buAutoNum type="arabicPeriod"/>
            </a:pPr>
            <a:r>
              <a:rPr lang="en" sz="1800">
                <a:solidFill>
                  <a:srgbClr val="00FF00"/>
                </a:solidFill>
                <a:latin typeface="Average"/>
                <a:ea typeface="Average"/>
                <a:cs typeface="Average"/>
                <a:sym typeface="Average"/>
              </a:rPr>
              <a:t>Top 3 products by sold quantity in PC division are “AQ Digit” and “AQ Velocity”</a:t>
            </a:r>
            <a:endParaRPr sz="1800">
              <a:solidFill>
                <a:srgbClr val="00FF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800"/>
              <a:buFont typeface="Average"/>
              <a:buAutoNum type="arabicPeriod"/>
            </a:pPr>
            <a:r>
              <a:t/>
            </a:r>
            <a:endParaRPr sz="1800">
              <a:solidFill>
                <a:srgbClr val="00FF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10" name="Google Shape;210;p32"/>
          <p:cNvSpPr txBox="1"/>
          <p:nvPr/>
        </p:nvSpPr>
        <p:spPr>
          <a:xfrm>
            <a:off x="605725" y="669375"/>
            <a:ext cx="78846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    </a:t>
            </a:r>
            <a:r>
              <a:rPr lang="en" sz="1500">
                <a:solidFill>
                  <a:srgbClr val="EFEFEF"/>
                </a:solidFill>
                <a:latin typeface="Average"/>
                <a:ea typeface="Average"/>
                <a:cs typeface="Average"/>
                <a:sym typeface="Average"/>
              </a:rPr>
              <a:t>N&amp;S							P&amp;A						PC		</a:t>
            </a:r>
            <a:r>
              <a:rPr lang="en" sz="15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					</a:t>
            </a:r>
            <a:endParaRPr sz="15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87900" y="156050"/>
            <a:ext cx="8368200" cy="3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900">
                <a:solidFill>
                  <a:srgbClr val="00FFFF"/>
                </a:solidFill>
              </a:rPr>
              <a:t>2. What is the percentage of unique product increase in 2021 vs. 2020?</a:t>
            </a:r>
            <a:endParaRPr sz="1800">
              <a:solidFill>
                <a:srgbClr val="00FFFF"/>
              </a:solidFill>
            </a:endParaRPr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140925" y="484200"/>
            <a:ext cx="8656800" cy="45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/>
          </a:p>
          <a:p>
            <a:pPr indent="0" lvl="0" marL="0" rtl="0" algn="l">
              <a:lnSpc>
                <a:spcPct val="9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3613" y="3604225"/>
            <a:ext cx="260032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/>
          <p:nvPr/>
        </p:nvSpPr>
        <p:spPr>
          <a:xfrm>
            <a:off x="4572000" y="607725"/>
            <a:ext cx="4134000" cy="4353000"/>
          </a:xfrm>
          <a:prstGeom prst="rect">
            <a:avLst/>
          </a:prstGeom>
          <a:noFill/>
          <a:ln cap="flat" cmpd="sng" w="952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with prod_20 as(</a:t>
            </a:r>
            <a:endParaRPr b="1"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select count(distinct product_code)as Unique_prod_2020 from fact_sales_monthly</a:t>
            </a:r>
            <a:endParaRPr b="1"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where fiscal_year=2020), </a:t>
            </a:r>
            <a:endParaRPr b="1"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prod_21 as</a:t>
            </a:r>
            <a:endParaRPr b="1"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(select count(distinct product_code)as Unique_prod_2021 from fact_sales_monthly</a:t>
            </a:r>
            <a:endParaRPr b="1"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where fiscal_year=2021)</a:t>
            </a:r>
            <a:endParaRPr b="1"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1"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select Unique_prod_2020,Unique_prod_2021,</a:t>
            </a:r>
            <a:endParaRPr b="1"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round(((Unique_prod_2021 - Unique_prod_2020)/Unique_prod_2020)*100,2)</a:t>
            </a:r>
            <a:endParaRPr b="1"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as percentage_unique</a:t>
            </a:r>
            <a:endParaRPr b="1"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from prod_20,prod_21</a:t>
            </a:r>
            <a:endParaRPr b="1"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0200" y="3479675"/>
            <a:ext cx="4075800" cy="130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3625" y="1408600"/>
            <a:ext cx="2714625" cy="9986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 txBox="1"/>
          <p:nvPr/>
        </p:nvSpPr>
        <p:spPr>
          <a:xfrm>
            <a:off x="343625" y="2650800"/>
            <a:ext cx="3968400" cy="2351100"/>
          </a:xfrm>
          <a:prstGeom prst="rect">
            <a:avLst/>
          </a:prstGeom>
          <a:noFill/>
          <a:ln cap="flat" cmpd="sng" w="9525">
            <a:solidFill>
              <a:srgbClr val="9FC5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select count(distinct product_code)as Unique_prod_2020 from fact_sales_monthly where fiscal_year=2021;</a:t>
            </a:r>
            <a:endParaRPr b="1"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343625" y="587700"/>
            <a:ext cx="3968400" cy="1997100"/>
          </a:xfrm>
          <a:prstGeom prst="rect">
            <a:avLst/>
          </a:prstGeom>
          <a:noFill/>
          <a:ln cap="flat" cmpd="sng" w="952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select count(distinct product_code)as Unique_prod_2020 from fact_sales_monthly where fiscal_year=2021;</a:t>
            </a:r>
            <a:endParaRPr b="1"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8650" y="820700"/>
            <a:ext cx="6079349" cy="130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8650" y="2925525"/>
            <a:ext cx="6267450" cy="20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 txBox="1"/>
          <p:nvPr/>
        </p:nvSpPr>
        <p:spPr>
          <a:xfrm>
            <a:off x="349050" y="73925"/>
            <a:ext cx="8117400" cy="4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en" sz="2300">
                <a:solidFill>
                  <a:srgbClr val="00FFFF"/>
                </a:solidFill>
                <a:latin typeface="Oswald"/>
                <a:ea typeface="Oswald"/>
                <a:cs typeface="Oswald"/>
                <a:sym typeface="Oswald"/>
              </a:rPr>
              <a:t>2. </a:t>
            </a:r>
            <a:r>
              <a:rPr lang="en" sz="2300">
                <a:solidFill>
                  <a:srgbClr val="00FFFF"/>
                </a:solidFill>
                <a:latin typeface="Oswald"/>
                <a:ea typeface="Oswald"/>
                <a:cs typeface="Oswald"/>
                <a:sym typeface="Oswald"/>
              </a:rPr>
              <a:t>What is the percentage of unique product increase in 2021 vs. 2020?</a:t>
            </a:r>
            <a:endParaRPr sz="2200">
              <a:solidFill>
                <a:srgbClr val="00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9" name="Google Shape;89;p16"/>
          <p:cNvSpPr/>
          <p:nvPr/>
        </p:nvSpPr>
        <p:spPr>
          <a:xfrm>
            <a:off x="3654850" y="2199075"/>
            <a:ext cx="328500" cy="544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387900" y="125250"/>
            <a:ext cx="8368200" cy="6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33">
                <a:solidFill>
                  <a:srgbClr val="00FFFF"/>
                </a:solidFill>
              </a:rPr>
              <a:t>3. Provide a report with all the unique product counts for each segment and sort them in descending order of product counts.</a:t>
            </a:r>
            <a:r>
              <a:rPr lang="en" sz="3500"/>
              <a:t> </a:t>
            </a:r>
            <a:endParaRPr sz="3500"/>
          </a:p>
        </p:txBody>
      </p:sp>
      <p:sp>
        <p:nvSpPr>
          <p:cNvPr id="95" name="Google Shape;95;p17"/>
          <p:cNvSpPr txBox="1"/>
          <p:nvPr/>
        </p:nvSpPr>
        <p:spPr>
          <a:xfrm>
            <a:off x="387900" y="895225"/>
            <a:ext cx="8472000" cy="3786600"/>
          </a:xfrm>
          <a:prstGeom prst="rect">
            <a:avLst/>
          </a:prstGeom>
          <a:noFill/>
          <a:ln cap="flat" cmpd="sng" w="9525">
            <a:solidFill>
              <a:srgbClr val="9FC5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select segm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ent,count(distinct product_code) as Product_count 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from dim_product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group by segment order by Product_count desc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250" y="2106675"/>
            <a:ext cx="4732850" cy="243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800" y="2774000"/>
            <a:ext cx="6478125" cy="219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4125" y="0"/>
            <a:ext cx="6734800" cy="219142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8"/>
          <p:cNvSpPr/>
          <p:nvPr/>
        </p:nvSpPr>
        <p:spPr>
          <a:xfrm>
            <a:off x="3552200" y="2373600"/>
            <a:ext cx="349200" cy="2874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387900" y="125250"/>
            <a:ext cx="8368200" cy="6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100">
                <a:solidFill>
                  <a:srgbClr val="00FFFF"/>
                </a:solidFill>
              </a:rPr>
              <a:t>4. Which segment had the most increase in unique products in 2021 vs 2020</a:t>
            </a:r>
            <a:endParaRPr sz="2100">
              <a:solidFill>
                <a:srgbClr val="00FFFF"/>
              </a:solidFill>
            </a:endParaRPr>
          </a:p>
        </p:txBody>
      </p:sp>
      <p:sp>
        <p:nvSpPr>
          <p:cNvPr id="109" name="Google Shape;109;p19"/>
          <p:cNvSpPr txBox="1"/>
          <p:nvPr/>
        </p:nvSpPr>
        <p:spPr>
          <a:xfrm>
            <a:off x="102675" y="659100"/>
            <a:ext cx="8757300" cy="4463700"/>
          </a:xfrm>
          <a:prstGeom prst="rect">
            <a:avLst/>
          </a:prstGeom>
          <a:noFill/>
          <a:ln cap="flat" cmpd="sng" w="952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with prod_20 as(</a:t>
            </a:r>
            <a:endParaRPr b="1"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select f.fiscal_year ,p.segment,count(distinct f.product_code) </a:t>
            </a:r>
            <a:endParaRPr b="1"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as unique_product</a:t>
            </a:r>
            <a:endParaRPr b="1"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from fact_sales_monthly f join dim_product p</a:t>
            </a:r>
            <a:endParaRPr b="1"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on f.product_code = p.product_code</a:t>
            </a:r>
            <a:endParaRPr b="1"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where f.fiscal_year =2020 group by segment </a:t>
            </a:r>
            <a:endParaRPr b="1"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order by unique_product desc),</a:t>
            </a:r>
            <a:endParaRPr b="1"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prod_21 as(</a:t>
            </a:r>
            <a:endParaRPr b="1"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select f.fiscal_year ,p.segment,count(distinct f.product_code) </a:t>
            </a:r>
            <a:endParaRPr b="1"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as unique_product</a:t>
            </a:r>
            <a:endParaRPr b="1"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from fact_sales_monthly f join dim_product p</a:t>
            </a:r>
            <a:endParaRPr b="1"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on f.product_code = p.product_code</a:t>
            </a:r>
            <a:endParaRPr b="1"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where f.fiscal_year =2021 group by segment </a:t>
            </a:r>
            <a:endParaRPr b="1"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order by unique_product desc)</a:t>
            </a:r>
            <a:endParaRPr b="1"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select a.segment,a.unique_product as P_2020,</a:t>
            </a:r>
            <a:endParaRPr b="1"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b.unique_product as P_2021,</a:t>
            </a:r>
            <a:endParaRPr b="1"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(b.unique_product -a.unique_product) as Diff_Product</a:t>
            </a:r>
            <a:endParaRPr b="1"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from prod_20 as a join prod_21 as b</a:t>
            </a:r>
            <a:endParaRPr b="1"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on a.segment = b.segment order by Diff_Product desc</a:t>
            </a:r>
            <a:endParaRPr b="1"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8175" y="985850"/>
            <a:ext cx="3665125" cy="339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2675" y="1129075"/>
            <a:ext cx="2714224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125" y="1028700"/>
            <a:ext cx="2807749" cy="392135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0"/>
          <p:cNvSpPr/>
          <p:nvPr/>
        </p:nvSpPr>
        <p:spPr>
          <a:xfrm>
            <a:off x="3328075" y="2518975"/>
            <a:ext cx="554400" cy="441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18" name="Google Shape;118;p20"/>
          <p:cNvSpPr txBox="1"/>
          <p:nvPr/>
        </p:nvSpPr>
        <p:spPr>
          <a:xfrm>
            <a:off x="852125" y="114975"/>
            <a:ext cx="7597200" cy="5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en" sz="2100">
                <a:solidFill>
                  <a:srgbClr val="00FFFF"/>
                </a:solidFill>
                <a:latin typeface="Oswald"/>
                <a:ea typeface="Oswald"/>
                <a:cs typeface="Oswald"/>
                <a:sym typeface="Oswald"/>
              </a:rPr>
              <a:t>4. </a:t>
            </a:r>
            <a:r>
              <a:rPr lang="en" sz="2100">
                <a:solidFill>
                  <a:srgbClr val="00FFFF"/>
                </a:solidFill>
                <a:latin typeface="Oswald"/>
                <a:ea typeface="Oswald"/>
                <a:cs typeface="Oswald"/>
                <a:sym typeface="Oswald"/>
              </a:rPr>
              <a:t>Which segment had the most increase in unique products in 2021 vs 2020</a:t>
            </a:r>
            <a:endParaRPr sz="2100">
              <a:solidFill>
                <a:srgbClr val="00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19" name="Google Shape;119;p20"/>
          <p:cNvSpPr txBox="1"/>
          <p:nvPr/>
        </p:nvSpPr>
        <p:spPr>
          <a:xfrm>
            <a:off x="7037375" y="1513050"/>
            <a:ext cx="1873200" cy="31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00"/>
                </a:solidFill>
                <a:latin typeface="Average"/>
                <a:ea typeface="Average"/>
                <a:cs typeface="Average"/>
                <a:sym typeface="Average"/>
              </a:rPr>
              <a:t>Accessories segment has the most increase in unique Products in 2021 compared to 2020 .</a:t>
            </a:r>
            <a:endParaRPr sz="1800">
              <a:solidFill>
                <a:srgbClr val="00FF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FF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FF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FF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311700" y="73925"/>
            <a:ext cx="8520600" cy="5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00">
                <a:solidFill>
                  <a:srgbClr val="00FFFF"/>
                </a:solidFill>
              </a:rPr>
              <a:t>5. Get the products that have the highest and lowest manufacturing costs.</a:t>
            </a:r>
            <a:endParaRPr sz="2300">
              <a:solidFill>
                <a:srgbClr val="00FFFF"/>
              </a:solidFill>
            </a:endParaRPr>
          </a:p>
        </p:txBody>
      </p:sp>
      <p:sp>
        <p:nvSpPr>
          <p:cNvPr id="125" name="Google Shape;125;p21"/>
          <p:cNvSpPr txBox="1"/>
          <p:nvPr/>
        </p:nvSpPr>
        <p:spPr>
          <a:xfrm>
            <a:off x="102650" y="687850"/>
            <a:ext cx="8729700" cy="4340700"/>
          </a:xfrm>
          <a:prstGeom prst="rect">
            <a:avLst/>
          </a:prstGeom>
          <a:noFill/>
          <a:ln cap="flat" cmpd="sng" w="19050">
            <a:solidFill>
              <a:srgbClr val="A2C4C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SELECT a.product_code,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b.product,a.manufacturing_cost FROM 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fact_manufacturing_cost a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join dim_product b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on a.product_code=b.product_code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where manufacturing_cost = 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(select max(manufacturing_cost) from 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fact_manufacturing_cost)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union all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SELECT a.product_code,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b.product,a.manufacturing_cost FROM 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fact_manufacturing_cost a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join dim_product b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on a.product_code=b.product_code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where manufacturing_cost = 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(select min(manufacturing_cost) from fact_manufacturing_cost);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26" name="Google Shape;1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4450" y="1480425"/>
            <a:ext cx="4589126" cy="217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