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 id="263"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5D666-FC14-4CAD-B517-8B4BA68316CA}" v="87" dt="2024-04-04T16:56:18.564"/>
    <p1510:client id="{377B050C-7B01-410E-8DD7-E08C0F803805}" v="51" dt="2024-04-04T16:52:56.576"/>
    <p1510:client id="{7A3F621C-4092-4D6B-A550-96519A2C105B}" v="946" dt="2024-04-04T17:53:09.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7" d="100"/>
          <a:sy n="67" d="100"/>
        </p:scale>
        <p:origin x="4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717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02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045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126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175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4/4/2024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499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4/4/2024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0796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4288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79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854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277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71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50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7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2203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286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562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443494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s7000.net.ve/2021/03/24/espejos-de-sitios-webs-con-python-curl-y-wget/"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00DA3A-33D7-53A0-6108-CD696ADF7C47}"/>
              </a:ext>
            </a:extLst>
          </p:cNvPr>
          <p:cNvSpPr txBox="1"/>
          <p:nvPr/>
        </p:nvSpPr>
        <p:spPr>
          <a:xfrm>
            <a:off x="459475" y="459476"/>
            <a:ext cx="11443646" cy="83099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Gill Sans MT"/>
              </a:rPr>
              <a:t>KEYLOGGER in</a:t>
            </a:r>
          </a:p>
        </p:txBody>
      </p:sp>
      <p:pic>
        <p:nvPicPr>
          <p:cNvPr id="5" name="Picture 4" descr="A close-up of a logo&#10;&#10;Description automatically generated">
            <a:extLst>
              <a:ext uri="{FF2B5EF4-FFF2-40B4-BE49-F238E27FC236}">
                <a16:creationId xmlns:a16="http://schemas.microsoft.com/office/drawing/2014/main" id="{63CE1385-BBE5-C877-3BAC-751B8803979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385" r="2110" b="1736"/>
          <a:stretch/>
        </p:blipFill>
        <p:spPr>
          <a:xfrm>
            <a:off x="4609412" y="460285"/>
            <a:ext cx="2643253" cy="824499"/>
          </a:xfrm>
          <a:prstGeom prst="rect">
            <a:avLst/>
          </a:prstGeom>
        </p:spPr>
      </p:pic>
      <p:sp>
        <p:nvSpPr>
          <p:cNvPr id="6" name="TextBox 5">
            <a:extLst>
              <a:ext uri="{FF2B5EF4-FFF2-40B4-BE49-F238E27FC236}">
                <a16:creationId xmlns:a16="http://schemas.microsoft.com/office/drawing/2014/main" id="{D4A4FE83-9FA0-0C15-B5AF-435724E4398F}"/>
              </a:ext>
            </a:extLst>
          </p:cNvPr>
          <p:cNvSpPr txBox="1"/>
          <p:nvPr/>
        </p:nvSpPr>
        <p:spPr>
          <a:xfrm>
            <a:off x="8083797" y="1931838"/>
            <a:ext cx="347443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dirty="0">
                <a:solidFill>
                  <a:schemeClr val="bg1"/>
                </a:solidFill>
                <a:latin typeface="Trebuchet MS"/>
              </a:rPr>
              <a:t>Dinesh S</a:t>
            </a:r>
          </a:p>
          <a:p>
            <a:pPr algn="r"/>
            <a:r>
              <a:rPr lang="en-GB" sz="2000" dirty="0">
                <a:solidFill>
                  <a:schemeClr val="bg1"/>
                </a:solidFill>
                <a:latin typeface="Trebuchet MS"/>
              </a:rPr>
              <a:t>B.E Computer Science and Engineering</a:t>
            </a:r>
          </a:p>
          <a:p>
            <a:pPr algn="r"/>
            <a:r>
              <a:rPr lang="en-GB" sz="2000" dirty="0" err="1">
                <a:solidFill>
                  <a:schemeClr val="bg1"/>
                </a:solidFill>
                <a:latin typeface="Trebuchet MS"/>
              </a:rPr>
              <a:t>Anjalai</a:t>
            </a:r>
            <a:r>
              <a:rPr lang="en-GB" sz="2000" dirty="0">
                <a:solidFill>
                  <a:schemeClr val="bg1"/>
                </a:solidFill>
                <a:latin typeface="Trebuchet MS"/>
              </a:rPr>
              <a:t> Ammal Mahalingam </a:t>
            </a:r>
          </a:p>
          <a:p>
            <a:pPr algn="r"/>
            <a:r>
              <a:rPr lang="en-GB" sz="2000" dirty="0">
                <a:solidFill>
                  <a:schemeClr val="bg1"/>
                </a:solidFill>
                <a:latin typeface="Trebuchet MS"/>
              </a:rPr>
              <a:t>Engineering College</a:t>
            </a:r>
          </a:p>
        </p:txBody>
      </p:sp>
      <p:sp>
        <p:nvSpPr>
          <p:cNvPr id="2" name="TextBox 1">
            <a:extLst>
              <a:ext uri="{FF2B5EF4-FFF2-40B4-BE49-F238E27FC236}">
                <a16:creationId xmlns:a16="http://schemas.microsoft.com/office/drawing/2014/main" id="{05F6A337-CFBB-712B-190E-B06814C7CA0E}"/>
              </a:ext>
            </a:extLst>
          </p:cNvPr>
          <p:cNvSpPr txBox="1"/>
          <p:nvPr/>
        </p:nvSpPr>
        <p:spPr>
          <a:xfrm>
            <a:off x="8084419" y="1349833"/>
            <a:ext cx="3297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dirty="0">
                <a:solidFill>
                  <a:schemeClr val="bg1">
                    <a:lumMod val="85000"/>
                  </a:schemeClr>
                </a:solidFill>
              </a:rPr>
              <a:t>Project Submission by:</a:t>
            </a:r>
            <a:endParaRPr lang="en-US"/>
          </a:p>
        </p:txBody>
      </p:sp>
      <p:pic>
        <p:nvPicPr>
          <p:cNvPr id="7" name="Picture 6" descr="How to Detect and Remove Keyloggers - Gadget Advisor">
            <a:extLst>
              <a:ext uri="{FF2B5EF4-FFF2-40B4-BE49-F238E27FC236}">
                <a16:creationId xmlns:a16="http://schemas.microsoft.com/office/drawing/2014/main" id="{00C96D4A-12D7-EC88-3750-4971C3749535}"/>
              </a:ext>
            </a:extLst>
          </p:cNvPr>
          <p:cNvPicPr>
            <a:picLocks noChangeAspect="1"/>
          </p:cNvPicPr>
          <p:nvPr/>
        </p:nvPicPr>
        <p:blipFill>
          <a:blip r:embed="rId4"/>
          <a:stretch>
            <a:fillRect/>
          </a:stretch>
        </p:blipFill>
        <p:spPr>
          <a:xfrm>
            <a:off x="454925" y="1287041"/>
            <a:ext cx="7631374" cy="508003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EC72D-BAE6-0BC1-D5D0-1A1415ED2207}"/>
              </a:ext>
            </a:extLst>
          </p:cNvPr>
          <p:cNvSpPr txBox="1"/>
          <p:nvPr/>
        </p:nvSpPr>
        <p:spPr>
          <a:xfrm>
            <a:off x="3666699" y="2677236"/>
            <a:ext cx="485860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rebuchet MS"/>
              </a:rPr>
              <a:t>Problem Statement </a:t>
            </a:r>
            <a:endParaRPr lang="en-US" sz="2400"/>
          </a:p>
          <a:p>
            <a:pPr marL="285750" indent="-285750">
              <a:buFont typeface="Arial"/>
              <a:buChar char="•"/>
            </a:pPr>
            <a:r>
              <a:rPr lang="en-US" sz="2400" dirty="0">
                <a:latin typeface="Trebuchet MS"/>
              </a:rPr>
              <a:t>Proposed System </a:t>
            </a:r>
            <a:endParaRPr lang="en-US" sz="2400">
              <a:latin typeface="Century Gothic" panose="020B0502020202020204"/>
            </a:endParaRPr>
          </a:p>
          <a:p>
            <a:pPr marL="285750" indent="-285750">
              <a:buFont typeface="Arial"/>
              <a:buChar char="•"/>
            </a:pPr>
            <a:r>
              <a:rPr lang="en-US" sz="2400" dirty="0">
                <a:latin typeface="Trebuchet MS"/>
              </a:rPr>
              <a:t>Development Approach  </a:t>
            </a:r>
            <a:endParaRPr lang="en-US" sz="2400">
              <a:latin typeface="Century Gothic" panose="020B0502020202020204"/>
            </a:endParaRPr>
          </a:p>
          <a:p>
            <a:pPr marL="285750" indent="-285750">
              <a:buFont typeface="Arial"/>
              <a:buChar char="•"/>
            </a:pPr>
            <a:r>
              <a:rPr lang="en-US" sz="2400" dirty="0">
                <a:latin typeface="Trebuchet MS"/>
              </a:rPr>
              <a:t>Algorithm</a:t>
            </a:r>
            <a:endParaRPr lang="en-US" sz="2400" dirty="0">
              <a:latin typeface="Century Gothic" panose="020B0502020202020204"/>
            </a:endParaRPr>
          </a:p>
          <a:p>
            <a:pPr marL="285750" indent="-285750">
              <a:buFont typeface="Arial"/>
              <a:buChar char="•"/>
            </a:pPr>
            <a:r>
              <a:rPr lang="en-US" sz="2400" dirty="0">
                <a:latin typeface="Trebuchet MS"/>
              </a:rPr>
              <a:t>Deployment   </a:t>
            </a:r>
            <a:endParaRPr lang="en-US" sz="2400" dirty="0">
              <a:latin typeface="Century Gothic" panose="020B0502020202020204"/>
            </a:endParaRPr>
          </a:p>
          <a:p>
            <a:pPr marL="285750" indent="-285750">
              <a:buFont typeface="Arial"/>
              <a:buChar char="•"/>
            </a:pPr>
            <a:r>
              <a:rPr lang="en-US" sz="2400" dirty="0">
                <a:latin typeface="Trebuchet MS"/>
              </a:rPr>
              <a:t>Output &amp; Result</a:t>
            </a:r>
            <a:endParaRPr lang="en-US" sz="2400" dirty="0">
              <a:latin typeface="Century Gothic" panose="020B0502020202020204"/>
            </a:endParaRPr>
          </a:p>
          <a:p>
            <a:pPr marL="285750" indent="-285750">
              <a:buFont typeface="Arial"/>
              <a:buChar char="•"/>
            </a:pPr>
            <a:r>
              <a:rPr lang="en-US" sz="2400" dirty="0">
                <a:latin typeface="Trebuchet MS"/>
              </a:rPr>
              <a:t>Conclusion </a:t>
            </a:r>
            <a:endParaRPr lang="en-US" sz="2400" dirty="0"/>
          </a:p>
        </p:txBody>
      </p:sp>
      <p:sp>
        <p:nvSpPr>
          <p:cNvPr id="5" name="TextBox 4">
            <a:extLst>
              <a:ext uri="{FF2B5EF4-FFF2-40B4-BE49-F238E27FC236}">
                <a16:creationId xmlns:a16="http://schemas.microsoft.com/office/drawing/2014/main" id="{F6CBFC88-4746-2147-513A-D051731FB625}"/>
              </a:ext>
            </a:extLst>
          </p:cNvPr>
          <p:cNvSpPr txBox="1"/>
          <p:nvPr/>
        </p:nvSpPr>
        <p:spPr>
          <a:xfrm>
            <a:off x="4835720" y="1040462"/>
            <a:ext cx="25208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dirty="0">
                <a:solidFill>
                  <a:schemeClr val="bg1"/>
                </a:solidFill>
                <a:latin typeface="Lucida Sans Unicode"/>
                <a:cs typeface="Lucida Sans Unicode"/>
              </a:rPr>
              <a:t>OUTLINE</a:t>
            </a:r>
          </a:p>
        </p:txBody>
      </p:sp>
    </p:spTree>
    <p:extLst>
      <p:ext uri="{BB962C8B-B14F-4D97-AF65-F5344CB8AC3E}">
        <p14:creationId xmlns:p14="http://schemas.microsoft.com/office/powerpoint/2010/main" val="336686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C591B-BFD2-B558-C6ED-1239E6D6A398}"/>
              </a:ext>
            </a:extLst>
          </p:cNvPr>
          <p:cNvSpPr txBox="1"/>
          <p:nvPr/>
        </p:nvSpPr>
        <p:spPr>
          <a:xfrm>
            <a:off x="948520" y="2313295"/>
            <a:ext cx="10545169" cy="496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rebuchet MS"/>
                <a:ea typeface="+mn-lt"/>
                <a:cs typeface="+mn-lt"/>
              </a:rPr>
              <a:t>In the digital era, understanding user behavior and interactions has become paramount for businesses, researchers, and developers seeking to optimize user experiences and enhance productivity. However, the collection and analysis of user data present challenges in terms of accuracy, efficiency, and privacy preservation.</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Traditional methods of data collection, such as surveys and interviews, often suffer from limitations such as respondent bias, incomplete data, and retrospective reporting.</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To overcome these limitations and gain deeper insights into user behavior, we need tools that have the capability to record and analyze user keystrokes, mouse movements, and other interactions in real-time, providing rich and granular data about user engagement, preferences, and usage patterns.</a:t>
            </a:r>
            <a:r>
              <a:rPr lang="en-US" dirty="0">
                <a:latin typeface="Trebuchet MS"/>
              </a:rPr>
              <a:t> </a:t>
            </a:r>
          </a:p>
          <a:p>
            <a:pPr marL="285750" indent="-285750">
              <a:buFont typeface="Arial"/>
              <a:buChar char="•"/>
            </a:pPr>
            <a:endParaRPr lang="en-US" dirty="0">
              <a:latin typeface="Trebuchet MS"/>
            </a:endParaRPr>
          </a:p>
          <a:p>
            <a:pPr marL="285750" indent="-285750">
              <a:buFont typeface="Arial"/>
              <a:buChar char="•"/>
            </a:pPr>
            <a:r>
              <a:rPr lang="en-US" dirty="0">
                <a:latin typeface="Trebuchet MS"/>
              </a:rPr>
              <a:t>Furthermore, the rapid advancement of technology has led to increasingly sophisticated cyber threats. In such a scenario, the necessity of such tools becomes apparent, as they serve as a critical line of defense against unauthorized access and data breaches. </a:t>
            </a:r>
            <a:endParaRPr lang="en-US">
              <a:latin typeface="Trebuchet MS"/>
            </a:endParaRPr>
          </a:p>
          <a:p>
            <a:pPr marL="285750" indent="-285750">
              <a:buFont typeface="Arial"/>
              <a:buChar char="•"/>
            </a:pPr>
            <a:endParaRPr lang="en-US" dirty="0">
              <a:latin typeface="Trebuchet MS"/>
            </a:endParaRPr>
          </a:p>
        </p:txBody>
      </p:sp>
      <p:sp>
        <p:nvSpPr>
          <p:cNvPr id="6" name="TextBox 5">
            <a:extLst>
              <a:ext uri="{FF2B5EF4-FFF2-40B4-BE49-F238E27FC236}">
                <a16:creationId xmlns:a16="http://schemas.microsoft.com/office/drawing/2014/main" id="{69ECB8B8-EE83-E242-0B04-778CE10503E8}"/>
              </a:ext>
            </a:extLst>
          </p:cNvPr>
          <p:cNvSpPr txBox="1"/>
          <p:nvPr/>
        </p:nvSpPr>
        <p:spPr>
          <a:xfrm>
            <a:off x="3609833" y="994012"/>
            <a:ext cx="52339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Lucida Sans Unicode"/>
                <a:cs typeface="Lucida Sans Unicode"/>
              </a:rPr>
              <a:t>Problem Statement ​</a:t>
            </a:r>
          </a:p>
        </p:txBody>
      </p:sp>
    </p:spTree>
    <p:extLst>
      <p:ext uri="{BB962C8B-B14F-4D97-AF65-F5344CB8AC3E}">
        <p14:creationId xmlns:p14="http://schemas.microsoft.com/office/powerpoint/2010/main" val="255559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1096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153236" y="2438400"/>
            <a:ext cx="98969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rebuchet MS"/>
              </a:rPr>
              <a:t>This is a simple keylogger implemented in Python using the </a:t>
            </a:r>
            <a:r>
              <a:rPr lang="en-US" dirty="0" err="1">
                <a:latin typeface="Trebuchet MS"/>
              </a:rPr>
              <a:t>pynput</a:t>
            </a:r>
            <a:r>
              <a:rPr lang="en-US" dirty="0">
                <a:latin typeface="Trebuchet MS"/>
              </a:rPr>
              <a:t> library for monitoring keyboard events and </a:t>
            </a:r>
            <a:r>
              <a:rPr lang="en-US" dirty="0" err="1">
                <a:latin typeface="Trebuchet MS"/>
              </a:rPr>
              <a:t>tkinter</a:t>
            </a:r>
            <a:r>
              <a:rPr lang="en-US" dirty="0">
                <a:latin typeface="Trebuchet MS"/>
              </a:rPr>
              <a:t> for creating a basic graphical user interface (GUI).</a:t>
            </a:r>
            <a:endParaRPr lang="en-US" dirty="0">
              <a:latin typeface="Century Gothic" panose="020B0502020202020204"/>
            </a:endParaRPr>
          </a:p>
          <a:p>
            <a:endParaRPr lang="en-US" dirty="0">
              <a:latin typeface="Trebuchet MS"/>
            </a:endParaRPr>
          </a:p>
          <a:p>
            <a:pPr marL="285750" indent="-285750">
              <a:buFont typeface="Arial"/>
              <a:buChar char="•"/>
            </a:pPr>
            <a:r>
              <a:rPr lang="en-US" b="1" u="sng" dirty="0">
                <a:latin typeface="Trebuchet MS"/>
              </a:rPr>
              <a:t>Functional Approach: </a:t>
            </a:r>
            <a:r>
              <a:rPr lang="en-US" dirty="0">
                <a:latin typeface="Trebuchet MS"/>
              </a:rPr>
              <a:t>The code follows a functional programming approach, with functions defined for different tasks such as starting and stopping the keylogger, handling key press and release events, and generating log files. </a:t>
            </a:r>
            <a:endParaRPr lang="en-US">
              <a:latin typeface="Century Gothic" panose="020B0502020202020204"/>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Event-Driven Design:</a:t>
            </a:r>
            <a:r>
              <a:rPr lang="en-US" dirty="0">
                <a:latin typeface="Trebuchet MS"/>
              </a:rPr>
              <a:t> The keylogger functionality is event-driven, with callbacks (</a:t>
            </a:r>
            <a:r>
              <a:rPr lang="en-US" err="1">
                <a:latin typeface="Trebuchet MS"/>
              </a:rPr>
              <a:t>on_press</a:t>
            </a:r>
            <a:r>
              <a:rPr lang="en-US" dirty="0">
                <a:latin typeface="Trebuchet MS"/>
              </a:rPr>
              <a:t> and </a:t>
            </a:r>
            <a:r>
              <a:rPr lang="en-US" err="1">
                <a:latin typeface="Trebuchet MS"/>
              </a:rPr>
              <a:t>on_release</a:t>
            </a:r>
            <a:r>
              <a:rPr lang="en-US" dirty="0">
                <a:latin typeface="Trebuchet MS"/>
              </a:rPr>
              <a:t>) triggered whenever a key is pressed or released. This design allows the program to respond to user actions (keyboard events) asynchronously. </a:t>
            </a:r>
            <a:endParaRPr lang="en-US">
              <a:latin typeface="Century Gothic"/>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Modularization:</a:t>
            </a:r>
            <a:r>
              <a:rPr lang="en-US" dirty="0">
                <a:latin typeface="Trebuchet MS"/>
              </a:rPr>
              <a:t> The code is modular, with separate functions for different tasks such as starting and stopping the keylogger, handling key events, and generating log files. This modular design enhances code readability, maintainability, and reusability.</a:t>
            </a:r>
            <a:endParaRPr lang="en-US"/>
          </a:p>
        </p:txBody>
      </p:sp>
    </p:spTree>
    <p:extLst>
      <p:ext uri="{BB962C8B-B14F-4D97-AF65-F5344CB8AC3E}">
        <p14:creationId xmlns:p14="http://schemas.microsoft.com/office/powerpoint/2010/main" val="402819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6669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r>
              <a:rPr lang="en-US" sz="1400" dirty="0">
                <a:solidFill>
                  <a:schemeClr val="bg1"/>
                </a:solidFill>
                <a:latin typeface="Lucida Sans Unicode"/>
                <a:cs typeface="Lucida Sans Unicode"/>
              </a:rPr>
              <a:t>  pt.2</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084997" y="2188191"/>
            <a:ext cx="1057928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dirty="0">
                <a:latin typeface="Trebuchet MS"/>
                <a:ea typeface="+mn-lt"/>
                <a:cs typeface="+mn-lt"/>
              </a:rPr>
              <a:t>File Handling:</a:t>
            </a:r>
            <a:r>
              <a:rPr lang="en-US" dirty="0">
                <a:latin typeface="Trebuchet MS"/>
                <a:ea typeface="+mn-lt"/>
                <a:cs typeface="+mn-lt"/>
              </a:rPr>
              <a:t> The code handles file operations to store the logged keystrokes. It includes functions to generate both a text file (key_log.txt) and a JSON file (</a:t>
            </a:r>
            <a:r>
              <a:rPr lang="en-US" err="1">
                <a:latin typeface="Trebuchet MS"/>
                <a:ea typeface="+mn-lt"/>
                <a:cs typeface="+mn-lt"/>
              </a:rPr>
              <a:t>key_log.json</a:t>
            </a:r>
            <a:r>
              <a:rPr lang="en-US" dirty="0">
                <a:latin typeface="Trebuchet MS"/>
                <a:ea typeface="+mn-lt"/>
                <a:cs typeface="+mn-lt"/>
              </a:rPr>
              <a:t>) containing the logged keystrokes. The use of JSON for structured data storage allows for easy parsing and analysis of the logged data.</a:t>
            </a:r>
            <a:endParaRPr lang="en-US" dirty="0">
              <a:latin typeface="Trebuchet MS"/>
            </a:endParaRPr>
          </a:p>
          <a:p>
            <a:pPr marL="285750" indent="-285750">
              <a:buFont typeface="Arial"/>
              <a:buChar char="•"/>
            </a:pPr>
            <a:endParaRPr lang="en-US" b="1" u="sng" dirty="0">
              <a:latin typeface="Trebuchet MS"/>
              <a:ea typeface="+mn-lt"/>
              <a:cs typeface="+mn-lt"/>
            </a:endParaRPr>
          </a:p>
          <a:p>
            <a:pPr marL="285750" indent="-285750">
              <a:buFont typeface="Arial"/>
              <a:buChar char="•"/>
            </a:pPr>
            <a:r>
              <a:rPr lang="en-US" b="1" u="sng">
                <a:latin typeface="Trebuchet MS"/>
                <a:ea typeface="+mn-lt"/>
                <a:cs typeface="+mn-lt"/>
              </a:rPr>
              <a:t>GUI Integration:</a:t>
            </a:r>
            <a:r>
              <a:rPr lang="en-US">
                <a:latin typeface="Trebuchet MS"/>
                <a:ea typeface="+mn-lt"/>
                <a:cs typeface="+mn-lt"/>
              </a:rPr>
              <a:t> The code integrates a simple GUI using the </a:t>
            </a:r>
            <a:r>
              <a:rPr lang="en-US" err="1">
                <a:latin typeface="Trebuchet MS"/>
                <a:ea typeface="+mn-lt"/>
                <a:cs typeface="+mn-lt"/>
              </a:rPr>
              <a:t>tkinter</a:t>
            </a:r>
            <a:r>
              <a:rPr lang="en-US">
                <a:latin typeface="Trebuchet MS"/>
                <a:ea typeface="+mn-lt"/>
                <a:cs typeface="+mn-lt"/>
              </a:rPr>
              <a:t> library, providing buttons to start and stop the keylogger and a label to display the current status. The GUI enhances user interaction and makes the keylogger more user-friendly.</a:t>
            </a:r>
          </a:p>
          <a:p>
            <a:pPr marL="285750" indent="-285750">
              <a:buFont typeface="Arial"/>
              <a:buChar char="•"/>
            </a:pPr>
            <a:endParaRPr lang="en-US" dirty="0">
              <a:latin typeface="Trebuchet MS"/>
            </a:endParaRPr>
          </a:p>
          <a:p>
            <a:pPr marL="285750" indent="-285750">
              <a:buFont typeface="Arial"/>
              <a:buChar char="•"/>
            </a:pPr>
            <a:r>
              <a:rPr lang="en-US" b="1" u="sng">
                <a:latin typeface="Trebuchet MS"/>
                <a:ea typeface="+mn-lt"/>
                <a:cs typeface="+mn-lt"/>
              </a:rPr>
              <a:t>Global Variables:</a:t>
            </a:r>
            <a:r>
              <a:rPr lang="en-US">
                <a:latin typeface="Trebuchet MS"/>
                <a:ea typeface="+mn-lt"/>
                <a:cs typeface="+mn-lt"/>
              </a:rPr>
              <a:t> The code uses global variables to maintain the state of the keylogger (flag) and store the logged keystrokes (</a:t>
            </a:r>
            <a:r>
              <a:rPr lang="en-US" err="1">
                <a:latin typeface="Trebuchet MS"/>
                <a:ea typeface="+mn-lt"/>
                <a:cs typeface="+mn-lt"/>
              </a:rPr>
              <a:t>keys_used</a:t>
            </a:r>
            <a:r>
              <a:rPr lang="en-US">
                <a:latin typeface="Trebuchet MS"/>
                <a:ea typeface="+mn-lt"/>
                <a:cs typeface="+mn-lt"/>
              </a:rPr>
              <a:t>). While global variables can simplify code in small programs like this, they can also lead to issues such as namespace pollution and unintended side effects in larger projects.</a:t>
            </a:r>
            <a:endParaRPr lang="en-US">
              <a:latin typeface="Trebuchet MS"/>
            </a:endParaRPr>
          </a:p>
          <a:p>
            <a:endParaRPr lang="en-US" dirty="0">
              <a:latin typeface="Trebuchet MS"/>
            </a:endParaRPr>
          </a:p>
          <a:p>
            <a:r>
              <a:rPr lang="en-US" dirty="0">
                <a:latin typeface="Trebuchet MS"/>
                <a:ea typeface="+mn-lt"/>
                <a:cs typeface="+mn-lt"/>
              </a:rPr>
              <a:t>Overall, the development approach used in this code prioritizes simplicity, modularity, and ease of use, making it suitable for basic keylogging tasks.</a:t>
            </a:r>
          </a:p>
        </p:txBody>
      </p:sp>
    </p:spTree>
    <p:extLst>
      <p:ext uri="{BB962C8B-B14F-4D97-AF65-F5344CB8AC3E}">
        <p14:creationId xmlns:p14="http://schemas.microsoft.com/office/powerpoint/2010/main" val="71939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28699" y="994012"/>
            <a:ext cx="33346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Algorithm</a:t>
            </a:r>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u="sng" dirty="0">
                <a:latin typeface="Trebuchet MS"/>
                <a:ea typeface="+mn-lt"/>
                <a:cs typeface="+mn-lt"/>
              </a:rPr>
              <a:t>Initialization:</a:t>
            </a:r>
            <a:endParaRPr lang="en-US" sz="1400" b="1" u="sng"/>
          </a:p>
          <a:p>
            <a:pPr marL="742950" lvl="1" indent="-285750">
              <a:buFont typeface="Wingdings"/>
              <a:buChar char="§"/>
            </a:pPr>
            <a:r>
              <a:rPr lang="en-US" sz="1400" dirty="0">
                <a:latin typeface="Trebuchet MS"/>
                <a:ea typeface="+mn-lt"/>
                <a:cs typeface="+mn-lt"/>
              </a:rPr>
              <a:t>Import necessary libraries (</a:t>
            </a:r>
            <a:r>
              <a:rPr lang="en-US" sz="1400" err="1">
                <a:latin typeface="Trebuchet MS"/>
                <a:ea typeface="+mn-lt"/>
                <a:cs typeface="+mn-lt"/>
              </a:rPr>
              <a:t>tkinter</a:t>
            </a:r>
            <a:r>
              <a:rPr lang="en-US" sz="1400" dirty="0">
                <a:latin typeface="Trebuchet MS"/>
                <a:ea typeface="+mn-lt"/>
                <a:cs typeface="+mn-lt"/>
              </a:rPr>
              <a:t>, keyboard from </a:t>
            </a:r>
            <a:r>
              <a:rPr lang="en-US" sz="1400" err="1">
                <a:latin typeface="Trebuchet MS"/>
                <a:ea typeface="+mn-lt"/>
                <a:cs typeface="+mn-lt"/>
              </a:rPr>
              <a:t>pynput</a:t>
            </a:r>
            <a:r>
              <a:rPr lang="en-US" sz="1400" dirty="0">
                <a:latin typeface="Trebuchet MS"/>
                <a:ea typeface="+mn-lt"/>
                <a:cs typeface="+mn-lt"/>
              </a:rPr>
              <a:t>, </a:t>
            </a:r>
            <a:r>
              <a:rPr lang="en-US" sz="1400" err="1">
                <a:latin typeface="Trebuchet MS"/>
                <a:ea typeface="+mn-lt"/>
                <a:cs typeface="+mn-lt"/>
              </a:rPr>
              <a:t>json</a:t>
            </a:r>
            <a:r>
              <a:rPr lang="en-US" sz="1400" dirty="0">
                <a:latin typeface="Trebuchet MS"/>
                <a:ea typeface="+mn-lt"/>
                <a:cs typeface="+mn-lt"/>
              </a:rPr>
              <a:t>).</a:t>
            </a:r>
            <a:endParaRPr lang="en-US" sz="1400">
              <a:latin typeface="Trebuchet MS"/>
            </a:endParaRPr>
          </a:p>
          <a:p>
            <a:pPr marL="742950" lvl="1" indent="-285750">
              <a:buFont typeface="Wingdings"/>
              <a:buChar char="§"/>
            </a:pPr>
            <a:r>
              <a:rPr lang="en-US" sz="1400" dirty="0">
                <a:latin typeface="Trebuchet MS"/>
                <a:ea typeface="+mn-lt"/>
                <a:cs typeface="+mn-lt"/>
              </a:rPr>
              <a:t>Initialize global variables (</a:t>
            </a:r>
            <a:r>
              <a:rPr lang="en-US" sz="1400" err="1">
                <a:latin typeface="Trebuchet MS"/>
                <a:ea typeface="+mn-lt"/>
                <a:cs typeface="+mn-lt"/>
              </a:rPr>
              <a:t>keys_used</a:t>
            </a:r>
            <a:r>
              <a:rPr lang="en-US" sz="1400" dirty="0">
                <a:latin typeface="Trebuchet MS"/>
                <a:ea typeface="+mn-lt"/>
                <a:cs typeface="+mn-lt"/>
              </a:rPr>
              <a:t>, flag, keys).</a:t>
            </a:r>
            <a:endParaRPr lang="en-US" sz="1400">
              <a:latin typeface="Trebuchet MS"/>
            </a:endParaRPr>
          </a:p>
          <a:p>
            <a:pPr marL="742950" lvl="1" indent="-285750">
              <a:buFont typeface="Wingdings"/>
              <a:buChar char="§"/>
            </a:pPr>
            <a:endParaRPr lang="en-US" sz="1400" b="1" u="sng" dirty="0">
              <a:latin typeface="Trebuchet MS"/>
              <a:ea typeface="+mn-lt"/>
              <a:cs typeface="+mn-lt"/>
            </a:endParaRPr>
          </a:p>
          <a:p>
            <a:pPr marL="285750" indent="-285750">
              <a:buFont typeface="Arial"/>
              <a:buChar char="•"/>
            </a:pPr>
            <a:r>
              <a:rPr lang="en-US" sz="1400" b="1" u="sng" dirty="0">
                <a:latin typeface="Trebuchet MS"/>
                <a:ea typeface="+mn-lt"/>
                <a:cs typeface="+mn-lt"/>
              </a:rPr>
              <a:t>Event Handlers:</a:t>
            </a:r>
          </a:p>
          <a:p>
            <a:pPr marL="742950" lvl="1" indent="-285750">
              <a:buFont typeface="Wingdings"/>
              <a:buChar char="§"/>
            </a:pPr>
            <a:r>
              <a:rPr lang="en-US" sz="1400" dirty="0">
                <a:latin typeface="Trebuchet MS"/>
                <a:ea typeface="+mn-lt"/>
                <a:cs typeface="+mn-lt"/>
              </a:rPr>
              <a:t>Define </a:t>
            </a:r>
            <a:r>
              <a:rPr lang="en-US" sz="1400" err="1">
                <a:latin typeface="Trebuchet MS"/>
                <a:ea typeface="+mn-lt"/>
                <a:cs typeface="+mn-lt"/>
              </a:rPr>
              <a:t>on_press</a:t>
            </a:r>
            <a:r>
              <a:rPr lang="en-US" sz="1400" dirty="0">
                <a:latin typeface="Trebuchet MS"/>
                <a:ea typeface="+mn-lt"/>
                <a:cs typeface="+mn-lt"/>
              </a:rPr>
              <a:t>() and </a:t>
            </a:r>
            <a:r>
              <a:rPr lang="en-US" sz="1400" err="1">
                <a:latin typeface="Trebuchet MS"/>
                <a:ea typeface="+mn-lt"/>
                <a:cs typeface="+mn-lt"/>
              </a:rPr>
              <a:t>on_release</a:t>
            </a:r>
            <a:r>
              <a:rPr lang="en-US" sz="1400" dirty="0">
                <a:latin typeface="Trebuchet MS"/>
                <a:ea typeface="+mn-lt"/>
                <a:cs typeface="+mn-lt"/>
              </a:rPr>
              <a:t>() functions to handle key press and release events.</a:t>
            </a:r>
            <a:endParaRPr lang="en-US" sz="1400">
              <a:latin typeface="Trebuchet MS"/>
            </a:endParaRPr>
          </a:p>
          <a:p>
            <a:pPr marL="742950" lvl="1" indent="-285750">
              <a:buFont typeface="Wingdings"/>
              <a:buChar char="§"/>
            </a:pPr>
            <a:r>
              <a:rPr lang="en-US" sz="1400" dirty="0">
                <a:latin typeface="Trebuchet MS"/>
                <a:ea typeface="+mn-lt"/>
                <a:cs typeface="+mn-lt"/>
              </a:rPr>
              <a:t>These functions update the </a:t>
            </a:r>
            <a:r>
              <a:rPr lang="en-US" sz="1400" err="1">
                <a:latin typeface="Trebuchet MS"/>
                <a:ea typeface="+mn-lt"/>
                <a:cs typeface="+mn-lt"/>
              </a:rPr>
              <a:t>keys_used</a:t>
            </a:r>
            <a:r>
              <a:rPr lang="en-US" sz="1400" dirty="0">
                <a:latin typeface="Trebuchet MS"/>
                <a:ea typeface="+mn-lt"/>
                <a:cs typeface="+mn-lt"/>
              </a:rPr>
              <a:t> list with information about the pressed, held, and released keys.</a:t>
            </a:r>
            <a:endParaRPr lang="en-US" sz="1400">
              <a:latin typeface="Trebuchet MS"/>
            </a:endParaRPr>
          </a:p>
          <a:p>
            <a:pPr marL="742950" lvl="1" indent="-285750">
              <a:buFont typeface="Wingdings"/>
              <a:buChar char="§"/>
            </a:pPr>
            <a:r>
              <a:rPr lang="en-US" sz="1400" dirty="0">
                <a:latin typeface="Trebuchet MS"/>
                <a:ea typeface="+mn-lt"/>
                <a:cs typeface="+mn-lt"/>
              </a:rPr>
              <a:t>When a key is pressed, it adds a dictionary indicating a key press event to </a:t>
            </a:r>
            <a:r>
              <a:rPr lang="en-US" sz="1400" err="1">
                <a:latin typeface="Trebuchet MS"/>
                <a:ea typeface="+mn-lt"/>
                <a:cs typeface="+mn-lt"/>
              </a:rPr>
              <a:t>keys_used</a:t>
            </a:r>
            <a:r>
              <a:rPr lang="en-US" sz="1400" dirty="0">
                <a:latin typeface="Trebuchet MS"/>
                <a:ea typeface="+mn-lt"/>
                <a:cs typeface="+mn-lt"/>
              </a:rPr>
              <a:t>. If the key is held down, it adds a dictionary indicating a key hold event.</a:t>
            </a:r>
            <a:endParaRPr lang="en-US" sz="1400">
              <a:latin typeface="Trebuchet MS"/>
            </a:endParaRPr>
          </a:p>
          <a:p>
            <a:pPr marL="742950" lvl="1" indent="-285750">
              <a:buFont typeface="Wingdings"/>
              <a:buChar char="§"/>
            </a:pPr>
            <a:r>
              <a:rPr lang="en-US" sz="1400" dirty="0">
                <a:latin typeface="Trebuchet MS"/>
                <a:ea typeface="+mn-lt"/>
                <a:cs typeface="+mn-lt"/>
              </a:rPr>
              <a:t>When a key is released, it adds a dictionary indicating a key release event.</a:t>
            </a:r>
            <a:endParaRPr lang="en-US" sz="1400">
              <a:latin typeface="Trebuchet MS"/>
            </a:endParaRPr>
          </a:p>
          <a:p>
            <a:pPr marL="285750" indent="-285750">
              <a:buFont typeface="Arial"/>
              <a:buChar char="•"/>
            </a:pPr>
            <a:endParaRPr lang="en-US" sz="1400" dirty="0">
              <a:latin typeface="Trebuchet MS"/>
              <a:ea typeface="+mn-lt"/>
              <a:cs typeface="+mn-lt"/>
            </a:endParaRPr>
          </a:p>
          <a:p>
            <a:pPr marL="285750" indent="-285750">
              <a:buFont typeface="Arial"/>
              <a:buChar char="•"/>
            </a:pPr>
            <a:r>
              <a:rPr lang="en-US" sz="1400" b="1" u="sng" dirty="0">
                <a:latin typeface="Trebuchet MS"/>
                <a:ea typeface="+mn-lt"/>
                <a:cs typeface="+mn-lt"/>
              </a:rPr>
              <a:t>File Generation:</a:t>
            </a:r>
          </a:p>
          <a:p>
            <a:pPr marL="742950" lvl="1" indent="-285750">
              <a:buFont typeface="Wingdings"/>
              <a:buChar char="§"/>
            </a:pPr>
            <a:r>
              <a:rPr lang="en-US" sz="1400" dirty="0">
                <a:latin typeface="Trebuchet MS"/>
                <a:ea typeface="+mn-lt"/>
                <a:cs typeface="+mn-lt"/>
              </a:rPr>
              <a:t>Define </a:t>
            </a:r>
            <a:r>
              <a:rPr lang="en-US" sz="1400" dirty="0" err="1">
                <a:latin typeface="Trebuchet MS"/>
                <a:ea typeface="+mn-lt"/>
                <a:cs typeface="+mn-lt"/>
              </a:rPr>
              <a:t>generate_text_log</a:t>
            </a:r>
            <a:r>
              <a:rPr lang="en-US" sz="1400" dirty="0">
                <a:latin typeface="Trebuchet MS"/>
                <a:ea typeface="+mn-lt"/>
                <a:cs typeface="+mn-lt"/>
              </a:rPr>
              <a:t>() and </a:t>
            </a:r>
            <a:r>
              <a:rPr lang="en-US" sz="1400" dirty="0" err="1">
                <a:latin typeface="Trebuchet MS"/>
                <a:ea typeface="+mn-lt"/>
                <a:cs typeface="+mn-lt"/>
              </a:rPr>
              <a:t>generate_json_file</a:t>
            </a:r>
            <a:r>
              <a:rPr lang="en-US" sz="1400" dirty="0">
                <a:latin typeface="Trebuchet MS"/>
                <a:ea typeface="+mn-lt"/>
                <a:cs typeface="+mn-lt"/>
              </a:rPr>
              <a:t>() functions to generate log files.</a:t>
            </a:r>
            <a:endParaRPr lang="en-US" sz="1400" dirty="0">
              <a:latin typeface="Trebuchet MS"/>
            </a:endParaRPr>
          </a:p>
        </p:txBody>
      </p:sp>
      <p:sp>
        <p:nvSpPr>
          <p:cNvPr id="2" name="TextBox 1">
            <a:extLst>
              <a:ext uri="{FF2B5EF4-FFF2-40B4-BE49-F238E27FC236}">
                <a16:creationId xmlns:a16="http://schemas.microsoft.com/office/drawing/2014/main" id="{0328FC4E-3446-A179-7F40-1DF6465A40F6}"/>
              </a:ext>
            </a:extLst>
          </p:cNvPr>
          <p:cNvSpPr txBox="1"/>
          <p:nvPr/>
        </p:nvSpPr>
        <p:spPr>
          <a:xfrm>
            <a:off x="-426394" y="200404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Wingdings"/>
              <a:buChar char="§"/>
            </a:pPr>
            <a:r>
              <a:rPr lang="en-US" sz="1400" dirty="0" err="1">
                <a:latin typeface="Trebuchet MS"/>
              </a:rPr>
              <a:t>generate_text_log</a:t>
            </a:r>
            <a:r>
              <a:rPr lang="en-US" sz="1400" dirty="0">
                <a:latin typeface="Trebuchet MS"/>
              </a:rPr>
              <a:t>() writes the keys to a text file (key_log.txt).</a:t>
            </a:r>
          </a:p>
          <a:p>
            <a:pPr marL="742950" lvl="1" indent="-285750">
              <a:buFont typeface="Wingdings"/>
              <a:buChar char="§"/>
            </a:pPr>
            <a:r>
              <a:rPr lang="en-US" sz="1400" dirty="0" err="1">
                <a:latin typeface="Trebuchet MS"/>
              </a:rPr>
              <a:t>generate_json_file</a:t>
            </a:r>
            <a:r>
              <a:rPr lang="en-US" sz="1400" dirty="0">
                <a:latin typeface="Trebuchet MS"/>
              </a:rPr>
              <a:t>() dumps the </a:t>
            </a:r>
            <a:r>
              <a:rPr lang="en-US" sz="1400" dirty="0" err="1">
                <a:latin typeface="Trebuchet MS"/>
              </a:rPr>
              <a:t>keys_used</a:t>
            </a:r>
            <a:r>
              <a:rPr lang="en-US" sz="1400" dirty="0">
                <a:latin typeface="Trebuchet MS"/>
              </a:rPr>
              <a:t> list to a JSON file (</a:t>
            </a:r>
            <a:r>
              <a:rPr lang="en-US" sz="1400" dirty="0" err="1">
                <a:latin typeface="Trebuchet MS"/>
              </a:rPr>
              <a:t>key_log.json</a:t>
            </a:r>
            <a:r>
              <a:rPr lang="en-US" sz="1400" dirty="0">
                <a:latin typeface="Trebuchet MS"/>
              </a:rPr>
              <a:t>).​ ​ </a:t>
            </a:r>
            <a:endParaRPr lang="en-US"/>
          </a:p>
          <a:p>
            <a:pPr marL="285750" indent="-285750">
              <a:buFont typeface="Arial"/>
              <a:buChar char="•"/>
            </a:pPr>
            <a:r>
              <a:rPr lang="en-US" sz="1400" b="1" u="sng" dirty="0">
                <a:latin typeface="Trebuchet MS"/>
                <a:ea typeface="+mn-lt"/>
                <a:cs typeface="+mn-lt"/>
              </a:rPr>
              <a:t>Start and Stop Keylogger:​</a:t>
            </a:r>
          </a:p>
          <a:p>
            <a:pPr marL="742950" lvl="1" indent="-285750">
              <a:buFont typeface="Wingdings"/>
              <a:buChar char="§"/>
            </a:pPr>
            <a:r>
              <a:rPr lang="en-US" sz="1400" dirty="0">
                <a:latin typeface="Trebuchet MS"/>
              </a:rPr>
              <a:t>Define </a:t>
            </a:r>
            <a:r>
              <a:rPr lang="en-US" sz="1400" err="1">
                <a:latin typeface="Trebuchet MS"/>
              </a:rPr>
              <a:t>start_keylogger</a:t>
            </a:r>
            <a:r>
              <a:rPr lang="en-US" sz="1400" dirty="0">
                <a:latin typeface="Trebuchet MS"/>
              </a:rPr>
              <a:t>() and </a:t>
            </a:r>
            <a:r>
              <a:rPr lang="en-US" sz="1400" err="1">
                <a:latin typeface="Trebuchet MS"/>
              </a:rPr>
              <a:t>stop_keylogger</a:t>
            </a:r>
            <a:r>
              <a:rPr lang="en-US" sz="1400" dirty="0">
                <a:latin typeface="Trebuchet MS"/>
              </a:rPr>
              <a:t>() functions to start and stop the keylogger, respectively.​ </a:t>
            </a:r>
            <a:endParaRPr lang="en-US">
              <a:latin typeface="Century Gothic" panose="020B0502020202020204"/>
            </a:endParaRPr>
          </a:p>
          <a:p>
            <a:pPr marL="742950" lvl="1" indent="-285750">
              <a:buFont typeface="Wingdings"/>
              <a:buChar char="§"/>
            </a:pPr>
            <a:r>
              <a:rPr lang="en-US" sz="1400" err="1">
                <a:latin typeface="Trebuchet MS"/>
              </a:rPr>
              <a:t>start_keylogger</a:t>
            </a:r>
            <a:r>
              <a:rPr lang="en-US" sz="1400" dirty="0">
                <a:latin typeface="Trebuchet MS"/>
              </a:rPr>
              <a:t>() initializes a </a:t>
            </a:r>
            <a:r>
              <a:rPr lang="en-US" sz="1400" err="1">
                <a:latin typeface="Trebuchet MS"/>
              </a:rPr>
              <a:t>keyboard.Listener</a:t>
            </a:r>
            <a:r>
              <a:rPr lang="en-US" sz="1400" dirty="0">
                <a:latin typeface="Trebuchet MS"/>
              </a:rPr>
              <a:t> object with event handlers and starts listening for key events.​ </a:t>
            </a:r>
            <a:r>
              <a:rPr lang="en-US" sz="1400" err="1">
                <a:latin typeface="Trebuchet MS"/>
              </a:rPr>
              <a:t>stop_keylogger</a:t>
            </a:r>
            <a:r>
              <a:rPr lang="en-US" sz="1400" dirty="0">
                <a:latin typeface="Trebuchet MS"/>
              </a:rPr>
              <a:t>() stops the keylogger and updates the GUI accordingly.​ ​ </a:t>
            </a:r>
            <a:endParaRPr lang="en-US">
              <a:latin typeface="Century Gothic" panose="020B0502020202020204"/>
            </a:endParaRPr>
          </a:p>
          <a:p>
            <a:pPr marL="285750" indent="-285750">
              <a:buFont typeface="Arial"/>
              <a:buChar char="•"/>
            </a:pPr>
            <a:r>
              <a:rPr lang="en-US" sz="1400" b="1" u="sng" dirty="0">
                <a:latin typeface="Trebuchet MS"/>
                <a:ea typeface="+mn-lt"/>
                <a:cs typeface="+mn-lt"/>
              </a:rPr>
              <a:t>GUI:</a:t>
            </a:r>
            <a:r>
              <a:rPr lang="en-US" sz="1400" dirty="0">
                <a:latin typeface="Trebuchet MS"/>
              </a:rPr>
              <a:t>​ </a:t>
            </a:r>
            <a:endParaRPr lang="en-US">
              <a:latin typeface="Century Gothic" panose="020B0502020202020204"/>
            </a:endParaRPr>
          </a:p>
          <a:p>
            <a:pPr marL="742950" lvl="1" indent="-285750">
              <a:buFont typeface="Wingdings"/>
              <a:buChar char="§"/>
            </a:pPr>
            <a:r>
              <a:rPr lang="en-US" sz="1400" dirty="0">
                <a:latin typeface="Trebuchet MS"/>
              </a:rPr>
              <a:t>Create a simple GUI using </a:t>
            </a:r>
            <a:r>
              <a:rPr lang="en-US" sz="1400" dirty="0" err="1">
                <a:latin typeface="Trebuchet MS"/>
              </a:rPr>
              <a:t>tkinter</a:t>
            </a:r>
            <a:r>
              <a:rPr lang="en-US" sz="1400" dirty="0">
                <a:latin typeface="Trebuchet MS"/>
              </a:rPr>
              <a:t> with a label to display the current status and buttons to start and stop the keylogger.​ </a:t>
            </a:r>
            <a:endParaRPr lang="en-US">
              <a:latin typeface="Century Gothic" panose="020B0502020202020204"/>
            </a:endParaRPr>
          </a:p>
          <a:p>
            <a:pPr marL="742950" lvl="1" indent="-285750">
              <a:buFont typeface="Wingdings"/>
              <a:buChar char="§"/>
            </a:pPr>
            <a:r>
              <a:rPr lang="en-US" sz="1400" dirty="0">
                <a:latin typeface="Trebuchet MS"/>
              </a:rPr>
              <a:t>The "Start" button calls </a:t>
            </a:r>
            <a:r>
              <a:rPr lang="en-US" sz="1400" dirty="0" err="1">
                <a:latin typeface="Trebuchet MS"/>
              </a:rPr>
              <a:t>start_keylogger</a:t>
            </a:r>
            <a:r>
              <a:rPr lang="en-US" sz="1400" dirty="0">
                <a:latin typeface="Trebuchet MS"/>
              </a:rPr>
              <a:t>(), while the "Stop" button calls </a:t>
            </a:r>
            <a:r>
              <a:rPr lang="en-US" sz="1400" dirty="0" err="1">
                <a:latin typeface="Trebuchet MS"/>
              </a:rPr>
              <a:t>stop_keylogger</a:t>
            </a:r>
            <a:r>
              <a:rPr lang="en-US" sz="1400" dirty="0">
                <a:latin typeface="Trebuchet MS"/>
              </a:rPr>
              <a:t>().​</a:t>
            </a:r>
            <a:endParaRPr lang="en-US"/>
          </a:p>
        </p:txBody>
      </p:sp>
    </p:spTree>
    <p:extLst>
      <p:ext uri="{BB962C8B-B14F-4D97-AF65-F5344CB8AC3E}">
        <p14:creationId xmlns:p14="http://schemas.microsoft.com/office/powerpoint/2010/main" val="220262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51446" y="994012"/>
            <a:ext cx="32891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Deployment</a:t>
            </a:r>
            <a:endParaRPr lang="en-US" dirty="0"/>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600" b="1" u="sng" dirty="0">
                <a:latin typeface="Trebuchet MS"/>
                <a:ea typeface="+mn-lt"/>
                <a:cs typeface="+mn-lt"/>
              </a:rPr>
              <a:t>Prerequisites:</a:t>
            </a:r>
          </a:p>
          <a:p>
            <a:pPr lvl="1">
              <a:buFont typeface="Wingdings"/>
              <a:buChar char="§"/>
            </a:pPr>
            <a:r>
              <a:rPr lang="en-US" sz="1600" dirty="0">
                <a:latin typeface="Trebuchet MS"/>
                <a:ea typeface="+mn-lt"/>
                <a:cs typeface="+mn-lt"/>
              </a:rPr>
              <a:t>Python installed on the system.</a:t>
            </a:r>
            <a:endParaRPr lang="en-US" sz="1600">
              <a:latin typeface="Trebuchet MS"/>
            </a:endParaRPr>
          </a:p>
          <a:p>
            <a:pPr lvl="1">
              <a:buFont typeface="Wingdings"/>
              <a:buChar char="§"/>
            </a:pPr>
            <a:r>
              <a:rPr lang="en-US" sz="1600" dirty="0">
                <a:latin typeface="Trebuchet MS"/>
                <a:ea typeface="+mn-lt"/>
                <a:cs typeface="+mn-lt"/>
              </a:rPr>
              <a:t>Required libraries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 installed (pip install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a:t>
            </a:r>
            <a:endParaRPr lang="en-US" sz="1600">
              <a:latin typeface="Trebuchet MS"/>
              <a:ea typeface="+mn-lt"/>
              <a:cs typeface="+mn-lt"/>
            </a:endParaRPr>
          </a:p>
          <a:p>
            <a:pPr lvl="1">
              <a:buFont typeface="Wingdings"/>
              <a:buChar char="§"/>
            </a:pPr>
            <a:endParaRPr lang="en-US" sz="1600" b="1" u="sng" dirty="0">
              <a:latin typeface="Trebuchet MS"/>
              <a:ea typeface="+mn-lt"/>
              <a:cs typeface="+mn-lt"/>
            </a:endParaRPr>
          </a:p>
          <a:p>
            <a:pPr>
              <a:buFont typeface="Arial"/>
              <a:buChar char="•"/>
            </a:pPr>
            <a:r>
              <a:rPr lang="en-US" sz="1600" b="1" u="sng" dirty="0">
                <a:latin typeface="Trebuchet MS"/>
                <a:ea typeface="+mn-lt"/>
                <a:cs typeface="+mn-lt"/>
              </a:rPr>
              <a:t>Execution:</a:t>
            </a:r>
          </a:p>
          <a:p>
            <a:pPr lvl="1">
              <a:buFont typeface="Wingdings"/>
              <a:buChar char="§"/>
            </a:pPr>
            <a:r>
              <a:rPr lang="en-US" sz="1600" dirty="0">
                <a:latin typeface="Trebuchet MS"/>
                <a:ea typeface="+mn-lt"/>
                <a:cs typeface="+mn-lt"/>
              </a:rPr>
              <a:t>Save the provided code as keylogger.py.</a:t>
            </a:r>
            <a:endParaRPr lang="en-US" sz="1600">
              <a:latin typeface="Trebuchet MS"/>
              <a:ea typeface="+mn-lt"/>
              <a:cs typeface="+mn-lt"/>
            </a:endParaRPr>
          </a:p>
          <a:p>
            <a:pPr lvl="1">
              <a:buFont typeface="Wingdings"/>
              <a:buChar char="§"/>
            </a:pPr>
            <a:r>
              <a:rPr lang="en-US" sz="1600" dirty="0">
                <a:latin typeface="Trebuchet MS"/>
                <a:ea typeface="+mn-lt"/>
                <a:cs typeface="+mn-lt"/>
              </a:rPr>
              <a:t>Run the script using Python (python keylogger.py).</a:t>
            </a:r>
            <a:endParaRPr lang="en-US" sz="1600">
              <a:latin typeface="Trebuchet MS"/>
            </a:endParaRPr>
          </a:p>
          <a:p>
            <a:pPr lvl="1">
              <a:buFont typeface="Wingdings"/>
              <a:buChar char="§"/>
            </a:pPr>
            <a:r>
              <a:rPr lang="en-US" sz="1600" dirty="0">
                <a:latin typeface="Trebuchet MS"/>
                <a:ea typeface="+mn-lt"/>
                <a:cs typeface="+mn-lt"/>
              </a:rPr>
              <a:t>The GUI window will open, displaying the "Start" button.</a:t>
            </a:r>
            <a:endParaRPr lang="en-US" sz="1600">
              <a:latin typeface="Trebuchet MS"/>
              <a:ea typeface="+mn-lt"/>
              <a:cs typeface="+mn-lt"/>
            </a:endParaRPr>
          </a:p>
          <a:p>
            <a:pPr lvl="1">
              <a:buFont typeface="Wingdings"/>
              <a:buChar char="§"/>
            </a:pPr>
            <a:r>
              <a:rPr lang="en-US" sz="1600" dirty="0">
                <a:latin typeface="Trebuchet MS"/>
                <a:ea typeface="+mn-lt"/>
                <a:cs typeface="+mn-lt"/>
              </a:rPr>
              <a:t>Clicking "Start" will begin the keylogging process, and the GUI will display a message indicating that the keylogger is running.</a:t>
            </a:r>
            <a:endParaRPr lang="en-US" sz="1600">
              <a:latin typeface="Trebuchet MS"/>
              <a:ea typeface="+mn-lt"/>
              <a:cs typeface="+mn-lt"/>
            </a:endParaRPr>
          </a:p>
          <a:p>
            <a:pPr lvl="1">
              <a:buFont typeface="Wingdings"/>
              <a:buChar char="§"/>
            </a:pPr>
            <a:r>
              <a:rPr lang="en-US" sz="1600">
                <a:latin typeface="Trebuchet MS"/>
                <a:ea typeface="+mn-lt"/>
                <a:cs typeface="+mn-lt"/>
              </a:rPr>
              <a:t>Pressing keys will log the events into the text and JSON files.</a:t>
            </a:r>
            <a:endParaRPr lang="en-US" sz="1600">
              <a:latin typeface="Trebuchet MS"/>
            </a:endParaRPr>
          </a:p>
          <a:p>
            <a:pPr lvl="1">
              <a:buFont typeface="Wingdings"/>
              <a:buChar char="§"/>
            </a:pPr>
            <a:r>
              <a:rPr lang="en-US" sz="1600" dirty="0">
                <a:latin typeface="Trebuchet MS"/>
                <a:ea typeface="+mn-lt"/>
                <a:cs typeface="+mn-lt"/>
              </a:rPr>
              <a:t>Clicking "Stop" will stop the keylogger.</a:t>
            </a:r>
            <a:endParaRPr lang="en-US" sz="1600">
              <a:latin typeface="Trebuchet MS"/>
              <a:ea typeface="+mn-lt"/>
              <a:cs typeface="+mn-lt"/>
            </a:endParaRPr>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indent="-285750">
              <a:buFont typeface="Arial"/>
              <a:buChar char="•"/>
            </a:pPr>
            <a:r>
              <a:rPr lang="en-US" sz="1600" b="1" u="sng" dirty="0">
                <a:latin typeface="Trebuchet MS"/>
                <a:ea typeface="+mn-lt"/>
                <a:cs typeface="+mn-lt"/>
              </a:rPr>
              <a:t>Monitoring Logs:</a:t>
            </a:r>
          </a:p>
          <a:p>
            <a:pPr marL="457200" lvl="2" indent="-285750">
              <a:buFont typeface="Wingdings"/>
              <a:buChar char="§"/>
            </a:pPr>
            <a:r>
              <a:rPr lang="en-US" sz="1600" dirty="0">
                <a:latin typeface="Trebuchet MS"/>
                <a:ea typeface="+mn-lt"/>
                <a:cs typeface="+mn-lt"/>
              </a:rPr>
              <a:t>After stopping the keylogger, check the generated log files (key_log.txt and </a:t>
            </a:r>
            <a:r>
              <a:rPr lang="en-US" sz="1600" err="1">
                <a:latin typeface="Trebuchet MS"/>
                <a:ea typeface="+mn-lt"/>
                <a:cs typeface="+mn-lt"/>
              </a:rPr>
              <a:t>key_log.json</a:t>
            </a:r>
            <a:r>
              <a:rPr lang="en-US" sz="1600" dirty="0">
                <a:latin typeface="Trebuchet MS"/>
                <a:ea typeface="+mn-lt"/>
                <a:cs typeface="+mn-lt"/>
              </a:rPr>
              <a:t>) in the same directory as the script.</a:t>
            </a:r>
          </a:p>
          <a:p>
            <a:pPr marL="457200" lvl="2" indent="-285750">
              <a:buFont typeface="Wingdings"/>
              <a:buChar char="§"/>
            </a:pPr>
            <a:r>
              <a:rPr lang="en-US" sz="1600" dirty="0">
                <a:latin typeface="Trebuchet MS"/>
                <a:ea typeface="+mn-lt"/>
                <a:cs typeface="+mn-lt"/>
              </a:rPr>
              <a:t>The key_log.txt file contains the keystrokes in text format, while </a:t>
            </a:r>
            <a:r>
              <a:rPr lang="en-US" sz="1600" err="1">
                <a:latin typeface="Trebuchet MS"/>
                <a:ea typeface="+mn-lt"/>
                <a:cs typeface="+mn-lt"/>
              </a:rPr>
              <a:t>key_log.json</a:t>
            </a:r>
            <a:r>
              <a:rPr lang="en-US" sz="1600" dirty="0">
                <a:latin typeface="Trebuchet MS"/>
                <a:ea typeface="+mn-lt"/>
                <a:cs typeface="+mn-lt"/>
              </a:rPr>
              <a:t> contains the keystrokes in JSON format.</a:t>
            </a:r>
          </a:p>
          <a:p>
            <a:pPr marL="457200" lvl="2" indent="-285750">
              <a:buFont typeface="Wingdings"/>
              <a:buChar char="§"/>
            </a:pPr>
            <a:endParaRPr lang="en-US" sz="1600" b="1" u="sng" dirty="0">
              <a:latin typeface="Trebuchet MS"/>
              <a:ea typeface="+mn-lt"/>
              <a:cs typeface="+mn-lt"/>
            </a:endParaRPr>
          </a:p>
          <a:p>
            <a:pPr marL="0" lvl="1" indent="-285750">
              <a:buFont typeface="Arial"/>
              <a:buChar char="•"/>
            </a:pPr>
            <a:r>
              <a:rPr lang="en-US" sz="1600" b="1" u="sng" dirty="0">
                <a:latin typeface="Trebuchet MS"/>
                <a:ea typeface="+mn-lt"/>
                <a:cs typeface="+mn-lt"/>
              </a:rPr>
              <a:t>Considerations:</a:t>
            </a:r>
          </a:p>
          <a:p>
            <a:pPr marL="457200" lvl="2" indent="-285750">
              <a:buFont typeface="Wingdings"/>
              <a:buChar char="§"/>
            </a:pPr>
            <a:r>
              <a:rPr lang="en-US" sz="1600" dirty="0">
                <a:latin typeface="Trebuchet MS"/>
                <a:ea typeface="+mn-lt"/>
                <a:cs typeface="+mn-lt"/>
              </a:rPr>
              <a:t>Ensure that the keylogger is used responsibly and ethically, respecting privacy and legal regulations.</a:t>
            </a:r>
          </a:p>
          <a:p>
            <a:pPr marL="457200" lvl="2" indent="-285750">
              <a:buFont typeface="Wingdings"/>
              <a:buChar char="§"/>
            </a:pPr>
            <a:r>
              <a:rPr lang="en-US" sz="1600" dirty="0">
                <a:latin typeface="Trebuchet MS"/>
                <a:ea typeface="+mn-lt"/>
                <a:cs typeface="+mn-lt"/>
              </a:rPr>
              <a:t>Be cautious when deploying such tools, as they may be flagged by antivirus software or considered malicious by users if used without consent.</a:t>
            </a:r>
          </a:p>
        </p:txBody>
      </p:sp>
    </p:spTree>
    <p:extLst>
      <p:ext uri="{BB962C8B-B14F-4D97-AF65-F5344CB8AC3E}">
        <p14:creationId xmlns:p14="http://schemas.microsoft.com/office/powerpoint/2010/main" val="11022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1B87-34E8-FBFF-2C68-96945223C73B}"/>
              </a:ext>
            </a:extLst>
          </p:cNvPr>
          <p:cNvSpPr>
            <a:spLocks noGrp="1"/>
          </p:cNvSpPr>
          <p:nvPr>
            <p:ph type="title"/>
          </p:nvPr>
        </p:nvSpPr>
        <p:spPr>
          <a:xfrm>
            <a:off x="3986864" y="973668"/>
            <a:ext cx="4223533" cy="741083"/>
          </a:xfrm>
        </p:spPr>
        <p:txBody>
          <a:bodyPr/>
          <a:lstStyle/>
          <a:p>
            <a:r>
              <a:rPr lang="en-GB" sz="4000" dirty="0">
                <a:solidFill>
                  <a:schemeClr val="bg1"/>
                </a:solidFill>
                <a:latin typeface="Lucida Sans Unicode"/>
                <a:ea typeface="+mn-ea"/>
                <a:cs typeface="Lucida Sans Unicode"/>
              </a:rPr>
              <a:t>Output &amp; Result</a:t>
            </a:r>
          </a:p>
        </p:txBody>
      </p:sp>
      <p:pic>
        <p:nvPicPr>
          <p:cNvPr id="4" name="Picture 3" descr="A screenshot of a computer screen&#10;&#10;Description automatically generated">
            <a:extLst>
              <a:ext uri="{FF2B5EF4-FFF2-40B4-BE49-F238E27FC236}">
                <a16:creationId xmlns:a16="http://schemas.microsoft.com/office/drawing/2014/main" id="{1B93D47E-7974-58E5-EE37-B8D7310D7605}"/>
              </a:ext>
            </a:extLst>
          </p:cNvPr>
          <p:cNvPicPr>
            <a:picLocks noChangeAspect="1"/>
          </p:cNvPicPr>
          <p:nvPr/>
        </p:nvPicPr>
        <p:blipFill rotWithShape="1">
          <a:blip r:embed="rId2"/>
          <a:srcRect l="16920" t="3315" r="22809" b="10497"/>
          <a:stretch/>
        </p:blipFill>
        <p:spPr>
          <a:xfrm>
            <a:off x="1269271" y="2497540"/>
            <a:ext cx="3153778" cy="3546495"/>
          </a:xfrm>
          <a:prstGeom prst="rect">
            <a:avLst/>
          </a:prstGeom>
        </p:spPr>
      </p:pic>
      <p:sp>
        <p:nvSpPr>
          <p:cNvPr id="5" name="TextBox 4">
            <a:extLst>
              <a:ext uri="{FF2B5EF4-FFF2-40B4-BE49-F238E27FC236}">
                <a16:creationId xmlns:a16="http://schemas.microsoft.com/office/drawing/2014/main" id="{575E37C0-1A29-CDB7-34F7-7E1D57609ADB}"/>
              </a:ext>
            </a:extLst>
          </p:cNvPr>
          <p:cNvSpPr txBox="1"/>
          <p:nvPr/>
        </p:nvSpPr>
        <p:spPr>
          <a:xfrm>
            <a:off x="2541522" y="6178319"/>
            <a:ext cx="6094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Gui</a:t>
            </a:r>
          </a:p>
        </p:txBody>
      </p:sp>
      <p:sp>
        <p:nvSpPr>
          <p:cNvPr id="6" name="TextBox 5">
            <a:extLst>
              <a:ext uri="{FF2B5EF4-FFF2-40B4-BE49-F238E27FC236}">
                <a16:creationId xmlns:a16="http://schemas.microsoft.com/office/drawing/2014/main" id="{148EC899-14D4-6425-CC54-DFEA57DE660F}"/>
              </a:ext>
            </a:extLst>
          </p:cNvPr>
          <p:cNvSpPr txBox="1"/>
          <p:nvPr/>
        </p:nvSpPr>
        <p:spPr>
          <a:xfrm>
            <a:off x="4758219" y="2495072"/>
            <a:ext cx="53295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Sample outputs:</a:t>
            </a:r>
          </a:p>
        </p:txBody>
      </p:sp>
      <p:sp>
        <p:nvSpPr>
          <p:cNvPr id="7" name="TextBox 6">
            <a:extLst>
              <a:ext uri="{FF2B5EF4-FFF2-40B4-BE49-F238E27FC236}">
                <a16:creationId xmlns:a16="http://schemas.microsoft.com/office/drawing/2014/main" id="{B0C03E4E-2AB4-9234-EF22-6EB638255E8B}"/>
              </a:ext>
            </a:extLst>
          </p:cNvPr>
          <p:cNvSpPr txBox="1"/>
          <p:nvPr/>
        </p:nvSpPr>
        <p:spPr>
          <a:xfrm>
            <a:off x="4759070" y="3019513"/>
            <a:ext cx="6542950" cy="178510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err="1"/>
              <a:t>Key_log.json</a:t>
            </a:r>
            <a:endParaRPr lang="en-US" sz="1400" err="1"/>
          </a:p>
          <a:p>
            <a:r>
              <a:rPr lang="en-GB" sz="1200" dirty="0">
                <a:ea typeface="+mn-lt"/>
                <a:cs typeface="+mn-lt"/>
              </a:rPr>
              <a:t>[{"Pressed": "'s'"}, {"Held": "'s'"}, {"Held": "'e'"}, {"Released": "'s'"}, {"Pressed": "'a'"}, {"Held": "'a'"}, {"Released": "'e'"}, {"Pressed": "'r'"}, {"Held": "'r'"}, {"Released": "'a'"}, {"Released": "'r'"}, {"Pressed": "'c'"}, {"Held": "'c'"}, {"Released": "'c'"}, {"Pressed": "'h'"}, {"Held": "'h'"}, {"Released": "'h'"}, {"Pressed": "</a:t>
            </a:r>
            <a:r>
              <a:rPr lang="en-GB" sz="1200" err="1">
                <a:ea typeface="+mn-lt"/>
                <a:cs typeface="+mn-lt"/>
              </a:rPr>
              <a:t>Key.space</a:t>
            </a:r>
            <a:r>
              <a:rPr lang="en-GB" sz="1200" dirty="0">
                <a:ea typeface="+mn-lt"/>
                <a:cs typeface="+mn-lt"/>
              </a:rPr>
              <a:t>"}, {"Held": "</a:t>
            </a:r>
            <a:r>
              <a:rPr lang="en-GB" sz="1200" err="1">
                <a:ea typeface="+mn-lt"/>
                <a:cs typeface="+mn-lt"/>
              </a:rPr>
              <a:t>Key.space</a:t>
            </a:r>
            <a:r>
              <a:rPr lang="en-GB" sz="1200" dirty="0">
                <a:ea typeface="+mn-lt"/>
                <a:cs typeface="+mn-lt"/>
              </a:rPr>
              <a:t>"}, {"Released": "</a:t>
            </a:r>
            <a:r>
              <a:rPr lang="en-GB" sz="1200" err="1">
                <a:ea typeface="+mn-lt"/>
                <a:cs typeface="+mn-lt"/>
              </a:rPr>
              <a:t>Key.space</a:t>
            </a:r>
            <a:r>
              <a:rPr lang="en-GB" sz="1200" dirty="0">
                <a:ea typeface="+mn-lt"/>
                <a:cs typeface="+mn-lt"/>
              </a:rPr>
              <a:t>"}, {"Pressed": "'t'"}, {"Held": "'t'"}, {"Released": "'t'"}, {"Pressed": "'e'"}, {"Held": "'e'"}, {"Released": "'e'"}, {"Pressed": "'s'"}, {"Held": "'s'"}, {"Released": "'s'"}, {"Pressed": "'t'"}, {"Held": "'t'"}, {"Released": "'t'"}, {"Pressed": "'</a:t>
            </a:r>
            <a:r>
              <a:rPr lang="en-GB" sz="1200" err="1">
                <a:ea typeface="+mn-lt"/>
                <a:cs typeface="+mn-lt"/>
              </a:rPr>
              <a:t>i</a:t>
            </a:r>
            <a:r>
              <a:rPr lang="en-GB" sz="1200" dirty="0">
                <a:ea typeface="+mn-lt"/>
                <a:cs typeface="+mn-lt"/>
              </a:rPr>
              <a:t>'"}, {"Held": "'</a:t>
            </a:r>
            <a:r>
              <a:rPr lang="en-GB" sz="1200" err="1">
                <a:ea typeface="+mn-lt"/>
                <a:cs typeface="+mn-lt"/>
              </a:rPr>
              <a:t>i</a:t>
            </a:r>
            <a:r>
              <a:rPr lang="en-GB" sz="1200" dirty="0">
                <a:ea typeface="+mn-lt"/>
                <a:cs typeface="+mn-lt"/>
              </a:rPr>
              <a:t>'"}, {"Held": "'n'"}, {"Released": "'</a:t>
            </a:r>
            <a:r>
              <a:rPr lang="en-GB" sz="1200" err="1">
                <a:ea typeface="+mn-lt"/>
                <a:cs typeface="+mn-lt"/>
              </a:rPr>
              <a:t>i</a:t>
            </a:r>
            <a:r>
              <a:rPr lang="en-GB" sz="1200" dirty="0">
                <a:ea typeface="+mn-lt"/>
                <a:cs typeface="+mn-lt"/>
              </a:rPr>
              <a:t>'"}, {"Released": "'n'"}, {"Pressed": "'g'"}, {"Held": "'g'"}, {"Released": "'g'"}]</a:t>
            </a:r>
            <a:endParaRPr lang="en-GB" sz="1200" dirty="0"/>
          </a:p>
        </p:txBody>
      </p:sp>
      <p:sp>
        <p:nvSpPr>
          <p:cNvPr id="8" name="TextBox 7">
            <a:extLst>
              <a:ext uri="{FF2B5EF4-FFF2-40B4-BE49-F238E27FC236}">
                <a16:creationId xmlns:a16="http://schemas.microsoft.com/office/drawing/2014/main" id="{E6050B7E-DB9F-A0B7-FE78-9F14E9F56919}"/>
              </a:ext>
            </a:extLst>
          </p:cNvPr>
          <p:cNvSpPr txBox="1"/>
          <p:nvPr/>
        </p:nvSpPr>
        <p:spPr>
          <a:xfrm>
            <a:off x="4759069" y="5055303"/>
            <a:ext cx="6542950" cy="86177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dirty="0"/>
              <a:t>Key_log.txt</a:t>
            </a:r>
            <a:endParaRPr lang="en-US" sz="1400" dirty="0" err="1"/>
          </a:p>
          <a:p>
            <a:r>
              <a:rPr lang="en-GB" sz="1200" dirty="0">
                <a:latin typeface="Courier New"/>
                <a:ea typeface="+mn-lt"/>
                <a:cs typeface="Courier New"/>
              </a:rPr>
              <a:t>'s''e''a''r''c''h'Key.space't''e''s''t''i''n''g''g''o''o'Key.Enter's''a''m''p''l''e''u''s''e''r''1''p''a''s''s''w''o''r''d''1''2''3''#'Key.Enter</a:t>
            </a:r>
            <a:endParaRPr lang="en-GB" sz="1200" dirty="0"/>
          </a:p>
        </p:txBody>
      </p:sp>
    </p:spTree>
    <p:extLst>
      <p:ext uri="{BB962C8B-B14F-4D97-AF65-F5344CB8AC3E}">
        <p14:creationId xmlns:p14="http://schemas.microsoft.com/office/powerpoint/2010/main" val="221275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9045-6CC3-1F0D-06D8-1653137CCF2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02CE6CDB-FD9C-0425-9751-CDDC458EA9F6}"/>
              </a:ext>
            </a:extLst>
          </p:cNvPr>
          <p:cNvSpPr>
            <a:spLocks noGrp="1"/>
          </p:cNvSpPr>
          <p:nvPr>
            <p:ph idx="1"/>
          </p:nvPr>
        </p:nvSpPr>
        <p:spPr>
          <a:xfrm>
            <a:off x="1154954" y="2705858"/>
            <a:ext cx="9837868" cy="3416300"/>
          </a:xfrm>
        </p:spPr>
        <p:txBody>
          <a:bodyPr vert="horz" lIns="91440" tIns="45720" rIns="91440" bIns="45720" rtlCol="0" anchor="t">
            <a:normAutofit/>
          </a:bodyPr>
          <a:lstStyle/>
          <a:p>
            <a:pPr marL="0" indent="0">
              <a:buNone/>
            </a:pPr>
            <a:r>
              <a:rPr lang="en-GB" sz="2400" dirty="0">
                <a:latin typeface="Trebuchet MS"/>
                <a:ea typeface="+mn-lt"/>
                <a:cs typeface="+mn-lt"/>
              </a:rPr>
              <a:t>    In conclusion, while keyloggers offer utility for legitimate purposes, their use demands ethical considerations. Security and privacy must be prioritized, with encryption and secure storage practices. Transparent communication and user consent are essential, and developers must minimize the risk of detection. Ultimately, responsible deployment is crucial, ensuring adherence to ethical guidelines and legal requirements.</a:t>
            </a:r>
            <a:endParaRPr lang="en-GB" sz="2400">
              <a:latin typeface="Trebuchet MS"/>
            </a:endParaRPr>
          </a:p>
        </p:txBody>
      </p:sp>
    </p:spTree>
    <p:extLst>
      <p:ext uri="{BB962C8B-B14F-4D97-AF65-F5344CB8AC3E}">
        <p14:creationId xmlns:p14="http://schemas.microsoft.com/office/powerpoint/2010/main" val="2645877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5</TotalTime>
  <Words>1479</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Century Gothic</vt:lpstr>
      <vt:lpstr>Courier New</vt:lpstr>
      <vt:lpstr>Gill Sans MT</vt:lpstr>
      <vt:lpstr>Lucida Sans Unicode</vt:lpstr>
      <vt:lpstr>Trebuchet MS</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&amp;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dc:creator>
  <cp:lastModifiedBy>dineshsundarrajan2003@gmail.com</cp:lastModifiedBy>
  <cp:revision>308</cp:revision>
  <dcterms:created xsi:type="dcterms:W3CDTF">2024-04-04T16:47:29Z</dcterms:created>
  <dcterms:modified xsi:type="dcterms:W3CDTF">2024-04-04T18:02:00Z</dcterms:modified>
</cp:coreProperties>
</file>