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92A2F-2915-47A1-8910-299F09CB6070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E30BB-E3EC-4018-A40F-61EF09416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E30BB-E3EC-4018-A40F-61EF094168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7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E30BB-E3EC-4018-A40F-61EF094168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13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0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96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7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636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19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39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3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4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4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9080B1-DE67-4E01-9B15-726422F2B10A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7AC77-8BA0-44D9-9B67-860D5E64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823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CACD9-1419-4C34-8526-0EADCBC3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09667"/>
            <a:ext cx="9418320" cy="2911839"/>
          </a:xfrm>
        </p:spPr>
        <p:txBody>
          <a:bodyPr>
            <a:normAutofit/>
          </a:bodyPr>
          <a:lstStyle/>
          <a:p>
            <a:r>
              <a:rPr lang="ru-RU" sz="4000" b="1" dirty="0" err="1"/>
              <a:t>Рекомендац</a:t>
            </a:r>
            <a:r>
              <a:rPr lang="uk-UA" sz="4000" b="1" dirty="0" err="1"/>
              <a:t>ії</a:t>
            </a:r>
            <a:r>
              <a:rPr lang="uk-UA" sz="4000" b="1" dirty="0"/>
              <a:t> РЕР8 по написанню </a:t>
            </a:r>
            <a:r>
              <a:rPr lang="uk-UA" sz="4000" b="1" dirty="0" err="1"/>
              <a:t>кода</a:t>
            </a:r>
            <a:r>
              <a:rPr lang="uk-UA" sz="4000" b="1" dirty="0"/>
              <a:t> на </a:t>
            </a:r>
            <a:r>
              <a:rPr lang="en-US" sz="4000" b="1" dirty="0"/>
              <a:t>PYTHON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3C57A7-E818-49DB-817A-B2ECCE3BB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114800"/>
            <a:ext cx="9546036" cy="2377440"/>
          </a:xfrm>
        </p:spPr>
        <p:txBody>
          <a:bodyPr>
            <a:normAutofit/>
          </a:bodyPr>
          <a:lstStyle/>
          <a:p>
            <a:r>
              <a:rPr lang="ru-RU" sz="1200" dirty="0" err="1"/>
              <a:t>Підготував</a:t>
            </a:r>
            <a:r>
              <a:rPr lang="ru-RU" sz="1200" dirty="0"/>
              <a:t>:</a:t>
            </a:r>
            <a:br>
              <a:rPr lang="ru-RU" sz="1200" dirty="0"/>
            </a:br>
            <a:r>
              <a:rPr lang="ru-RU" sz="1200" b="1" dirty="0">
                <a:solidFill>
                  <a:schemeClr val="tx1">
                    <a:lumMod val="95000"/>
                  </a:schemeClr>
                </a:solidFill>
              </a:rPr>
              <a:t>Святенко Д.В.</a:t>
            </a:r>
            <a:br>
              <a:rPr lang="ru-RU" sz="12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200" b="1" dirty="0">
                <a:solidFill>
                  <a:schemeClr val="tx1">
                    <a:lumMod val="95000"/>
                  </a:schemeClr>
                </a:solidFill>
              </a:rPr>
              <a:t>ФІТ 1-5</a:t>
            </a:r>
            <a:endParaRPr lang="en-US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1200" dirty="0"/>
          </a:p>
          <a:p>
            <a:r>
              <a:rPr lang="ru-RU" sz="1200" dirty="0" err="1"/>
              <a:t>Цей</a:t>
            </a:r>
            <a:r>
              <a:rPr lang="ru-RU" sz="1200" dirty="0"/>
              <a:t> документ </a:t>
            </a:r>
            <a:r>
              <a:rPr lang="ru-RU" sz="1200" dirty="0" err="1"/>
              <a:t>створений</a:t>
            </a:r>
            <a:r>
              <a:rPr lang="ru-RU" sz="1200" dirty="0"/>
              <a:t> на </a:t>
            </a:r>
            <a:r>
              <a:rPr lang="ru-RU" sz="1200" dirty="0" err="1"/>
              <a:t>основі</a:t>
            </a:r>
            <a:r>
              <a:rPr lang="ru-RU" sz="1200" dirty="0"/>
              <a:t> </a:t>
            </a:r>
            <a:r>
              <a:rPr lang="ru-RU" sz="1200" dirty="0" err="1"/>
              <a:t>рекомендацій</a:t>
            </a:r>
            <a:r>
              <a:rPr lang="ru-RU" sz="1200" dirty="0"/>
              <a:t> </a:t>
            </a:r>
            <a:r>
              <a:rPr lang="ru-RU" sz="1200" dirty="0" err="1"/>
              <a:t>Гуїдо</a:t>
            </a:r>
            <a:r>
              <a:rPr lang="ru-RU" sz="1200" dirty="0"/>
              <a:t> </a:t>
            </a:r>
            <a:r>
              <a:rPr lang="ru-RU" sz="1200" dirty="0" err="1"/>
              <a:t>ван</a:t>
            </a:r>
            <a:r>
              <a:rPr lang="ru-RU" sz="1200" dirty="0"/>
              <a:t> </a:t>
            </a:r>
            <a:r>
              <a:rPr lang="ru-RU" sz="1200" dirty="0" err="1"/>
              <a:t>Россума</a:t>
            </a:r>
            <a:r>
              <a:rPr lang="ru-RU" sz="1200" dirty="0"/>
              <a:t> з </a:t>
            </a:r>
            <a:r>
              <a:rPr lang="ru-RU" sz="1200" dirty="0" err="1"/>
              <a:t>додатками</a:t>
            </a:r>
            <a:r>
              <a:rPr lang="ru-RU" sz="1200" dirty="0"/>
              <a:t> </a:t>
            </a:r>
            <a:r>
              <a:rPr lang="ru-RU" sz="1200" dirty="0" err="1"/>
              <a:t>від</a:t>
            </a:r>
            <a:r>
              <a:rPr lang="ru-RU" sz="1200" dirty="0"/>
              <a:t> </a:t>
            </a:r>
            <a:r>
              <a:rPr lang="ru-RU" sz="1200" dirty="0" err="1"/>
              <a:t>Баррі</a:t>
            </a:r>
            <a:r>
              <a:rPr lang="ru-RU" sz="1200" dirty="0"/>
              <a:t>. </a:t>
            </a:r>
            <a:r>
              <a:rPr lang="ru-RU" sz="1200" dirty="0" err="1"/>
              <a:t>Якщо</a:t>
            </a:r>
            <a:r>
              <a:rPr lang="ru-RU" sz="1200" dirty="0"/>
              <a:t> </a:t>
            </a:r>
            <a:r>
              <a:rPr lang="ru-RU" sz="1200" dirty="0" err="1"/>
              <a:t>десь</a:t>
            </a:r>
            <a:r>
              <a:rPr lang="ru-RU" sz="1200" dirty="0"/>
              <a:t> </a:t>
            </a:r>
            <a:r>
              <a:rPr lang="ru-RU" sz="1200" dirty="0" err="1"/>
              <a:t>виникав</a:t>
            </a:r>
            <a:r>
              <a:rPr lang="ru-RU" sz="1200" dirty="0"/>
              <a:t> </a:t>
            </a:r>
            <a:r>
              <a:rPr lang="ru-RU" sz="1200" dirty="0" err="1"/>
              <a:t>конфлікт</a:t>
            </a:r>
            <a:r>
              <a:rPr lang="ru-RU" sz="1200" dirty="0"/>
              <a:t>, то </a:t>
            </a:r>
            <a:r>
              <a:rPr lang="ru-RU" sz="1200" dirty="0" err="1"/>
              <a:t>був</a:t>
            </a:r>
            <a:r>
              <a:rPr lang="ru-RU" sz="1200" dirty="0"/>
              <a:t> </a:t>
            </a:r>
            <a:r>
              <a:rPr lang="ru-RU" sz="1200" dirty="0" err="1"/>
              <a:t>обраний</a:t>
            </a:r>
            <a:r>
              <a:rPr lang="ru-RU" sz="1200" dirty="0"/>
              <a:t> стиль </a:t>
            </a:r>
            <a:r>
              <a:rPr lang="ru-RU" sz="1200" dirty="0" err="1"/>
              <a:t>Гуїдо</a:t>
            </a:r>
            <a:r>
              <a:rPr lang="ru-RU" sz="1200" dirty="0"/>
              <a:t>. І, </a:t>
            </a:r>
            <a:r>
              <a:rPr lang="ru-RU" sz="1200" dirty="0" err="1"/>
              <a:t>звичайно</a:t>
            </a:r>
            <a:r>
              <a:rPr lang="ru-RU" sz="1200" dirty="0"/>
              <a:t>, </a:t>
            </a:r>
            <a:r>
              <a:rPr lang="ru-RU" sz="1200" dirty="0" err="1"/>
              <a:t>цей</a:t>
            </a:r>
            <a:r>
              <a:rPr lang="ru-RU" sz="1200" dirty="0"/>
              <a:t> PEP </a:t>
            </a:r>
            <a:r>
              <a:rPr lang="ru-RU" sz="1200" dirty="0" err="1"/>
              <a:t>може</a:t>
            </a:r>
            <a:r>
              <a:rPr lang="ru-RU" sz="1200" dirty="0"/>
              <a:t> бути </a:t>
            </a:r>
            <a:r>
              <a:rPr lang="ru-RU" sz="1200" dirty="0" err="1"/>
              <a:t>неповним</a:t>
            </a:r>
            <a:r>
              <a:rPr lang="ru-RU" sz="1200" dirty="0"/>
              <a:t> (</a:t>
            </a:r>
            <a:r>
              <a:rPr lang="ru-RU" sz="1200" dirty="0" err="1"/>
              <a:t>фактично</a:t>
            </a:r>
            <a:r>
              <a:rPr lang="ru-RU" sz="1200" dirty="0"/>
              <a:t>, </a:t>
            </a:r>
            <a:r>
              <a:rPr lang="ru-RU" sz="1200" dirty="0" err="1"/>
              <a:t>він</a:t>
            </a:r>
            <a:r>
              <a:rPr lang="ru-RU" sz="1200" dirty="0"/>
              <a:t>, напевно, </a:t>
            </a:r>
            <a:r>
              <a:rPr lang="ru-RU" sz="1200" dirty="0" err="1"/>
              <a:t>ніколи</a:t>
            </a:r>
            <a:r>
              <a:rPr lang="ru-RU" sz="1200" dirty="0"/>
              <a:t> не буде </a:t>
            </a:r>
            <a:r>
              <a:rPr lang="ru-RU" sz="1200" dirty="0" err="1"/>
              <a:t>закінченим</a:t>
            </a:r>
            <a:r>
              <a:rPr lang="ru-RU" sz="1200" dirty="0"/>
              <a:t>). </a:t>
            </a:r>
            <a:r>
              <a:rPr lang="ru-RU" sz="1200" dirty="0" err="1"/>
              <a:t>Ключова</a:t>
            </a:r>
            <a:r>
              <a:rPr lang="ru-RU" sz="1200" dirty="0"/>
              <a:t> </a:t>
            </a:r>
            <a:r>
              <a:rPr lang="ru-RU" sz="1200" dirty="0" err="1"/>
              <a:t>ідея</a:t>
            </a:r>
            <a:r>
              <a:rPr lang="ru-RU" sz="1200" dirty="0"/>
              <a:t> </a:t>
            </a:r>
            <a:r>
              <a:rPr lang="ru-RU" sz="1200" dirty="0" err="1"/>
              <a:t>Гуїдо</a:t>
            </a:r>
            <a:r>
              <a:rPr lang="ru-RU" sz="1200" dirty="0"/>
              <a:t> </a:t>
            </a:r>
            <a:r>
              <a:rPr lang="ru-RU" sz="1200" dirty="0" err="1"/>
              <a:t>така</a:t>
            </a:r>
            <a:r>
              <a:rPr lang="ru-RU" sz="1200" dirty="0"/>
              <a:t>: код </a:t>
            </a:r>
            <a:r>
              <a:rPr lang="ru-RU" sz="1200" dirty="0" err="1"/>
              <a:t>читається</a:t>
            </a:r>
            <a:r>
              <a:rPr lang="ru-RU" sz="1200" dirty="0"/>
              <a:t> </a:t>
            </a:r>
            <a:r>
              <a:rPr lang="ru-RU" sz="1200" dirty="0" err="1"/>
              <a:t>набагато</a:t>
            </a:r>
            <a:r>
              <a:rPr lang="ru-RU" sz="1200" dirty="0"/>
              <a:t> </a:t>
            </a:r>
            <a:r>
              <a:rPr lang="ru-RU" sz="1200" dirty="0" err="1"/>
              <a:t>більше</a:t>
            </a:r>
            <a:r>
              <a:rPr lang="ru-RU" sz="1200" dirty="0"/>
              <a:t> </a:t>
            </a:r>
            <a:r>
              <a:rPr lang="ru-RU" sz="1200" dirty="0" err="1"/>
              <a:t>разів</a:t>
            </a:r>
            <a:r>
              <a:rPr lang="ru-RU" sz="1200" dirty="0"/>
              <a:t>, </a:t>
            </a:r>
            <a:r>
              <a:rPr lang="ru-RU" sz="1200" dirty="0" err="1"/>
              <a:t>ніж</a:t>
            </a:r>
            <a:r>
              <a:rPr lang="ru-RU" sz="1200" dirty="0"/>
              <a:t> </a:t>
            </a:r>
            <a:r>
              <a:rPr lang="ru-RU" sz="1200" dirty="0" err="1"/>
              <a:t>пишеться</a:t>
            </a:r>
            <a:r>
              <a:rPr lang="ru-RU" sz="1200" dirty="0"/>
              <a:t>. </a:t>
            </a:r>
            <a:r>
              <a:rPr lang="ru-RU" sz="1200" dirty="0" err="1"/>
              <a:t>Власне</a:t>
            </a:r>
            <a:r>
              <a:rPr lang="ru-RU" sz="1200" dirty="0"/>
              <a:t>, </a:t>
            </a:r>
            <a:r>
              <a:rPr lang="ru-RU" sz="1200" dirty="0" err="1"/>
              <a:t>рекомендації</a:t>
            </a:r>
            <a:r>
              <a:rPr lang="ru-RU" sz="1200" dirty="0"/>
              <a:t> про стиль </a:t>
            </a:r>
            <a:r>
              <a:rPr lang="ru-RU" sz="1200" dirty="0" err="1"/>
              <a:t>написання</a:t>
            </a:r>
            <a:r>
              <a:rPr lang="ru-RU" sz="1200" dirty="0"/>
              <a:t> коду </a:t>
            </a:r>
            <a:r>
              <a:rPr lang="ru-RU" sz="1200" dirty="0" err="1"/>
              <a:t>спрямовані</a:t>
            </a:r>
            <a:r>
              <a:rPr lang="ru-RU" sz="1200" dirty="0"/>
              <a:t> на те, </a:t>
            </a:r>
            <a:r>
              <a:rPr lang="ru-RU" sz="1200" dirty="0" err="1"/>
              <a:t>щоб</a:t>
            </a:r>
            <a:r>
              <a:rPr lang="ru-RU" sz="1200" dirty="0"/>
              <a:t> </a:t>
            </a:r>
            <a:r>
              <a:rPr lang="ru-RU" sz="1200" dirty="0" err="1"/>
              <a:t>поліпшити</a:t>
            </a:r>
            <a:r>
              <a:rPr lang="ru-RU" sz="1200" dirty="0"/>
              <a:t> </a:t>
            </a:r>
            <a:r>
              <a:rPr lang="ru-RU" sz="1200" dirty="0" err="1"/>
              <a:t>читабельність</a:t>
            </a:r>
            <a:r>
              <a:rPr lang="ru-RU" sz="1200" dirty="0"/>
              <a:t> коду і </a:t>
            </a:r>
            <a:r>
              <a:rPr lang="ru-RU" sz="1200" dirty="0" err="1"/>
              <a:t>зробити</a:t>
            </a:r>
            <a:r>
              <a:rPr lang="ru-RU" sz="1200" dirty="0"/>
              <a:t> </a:t>
            </a:r>
            <a:r>
              <a:rPr lang="ru-RU" sz="1200" dirty="0" err="1"/>
              <a:t>його</a:t>
            </a:r>
            <a:r>
              <a:rPr lang="ru-RU" sz="1200" dirty="0"/>
              <a:t> </a:t>
            </a:r>
            <a:r>
              <a:rPr lang="ru-RU" sz="1200" dirty="0" err="1"/>
              <a:t>узгодженим</a:t>
            </a:r>
            <a:r>
              <a:rPr lang="ru-RU" sz="1200" dirty="0"/>
              <a:t> </a:t>
            </a:r>
            <a:r>
              <a:rPr lang="ru-RU" sz="1200" dirty="0" err="1"/>
              <a:t>між</a:t>
            </a:r>
            <a:r>
              <a:rPr lang="ru-RU" sz="1200" dirty="0"/>
              <a:t> великим числом </a:t>
            </a:r>
            <a:r>
              <a:rPr lang="ru-RU" sz="1200" dirty="0" err="1"/>
              <a:t>проектів</a:t>
            </a:r>
            <a:r>
              <a:rPr lang="ru-RU" sz="1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46CC6-816A-4B6C-9B8E-CF04A201F52D}"/>
              </a:ext>
            </a:extLst>
          </p:cNvPr>
          <p:cNvSpPr txBox="1"/>
          <p:nvPr/>
        </p:nvSpPr>
        <p:spPr>
          <a:xfrm>
            <a:off x="6096000" y="3644899"/>
            <a:ext cx="50292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Дві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причини,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щоб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порушити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правила: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Коли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застосування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правила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зробить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код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менш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читабельним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навіть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для того,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хто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звик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читати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код,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який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дотримується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правил.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Щоб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писати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в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єдиному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стилі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з кодом,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який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вже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є в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проекті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і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який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порушує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правила (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може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бути, в силу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історичних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причин) -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втім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це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можливість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підчистити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1100" b="1" dirty="0" err="1">
                <a:solidFill>
                  <a:schemeClr val="tx1">
                    <a:lumMod val="85000"/>
                  </a:schemeClr>
                </a:solidFill>
              </a:rPr>
              <a:t>чужий</a:t>
            </a:r>
            <a:r>
              <a:rPr lang="ru-RU" sz="1100" b="1" dirty="0">
                <a:solidFill>
                  <a:schemeClr val="tx1">
                    <a:lumMod val="85000"/>
                  </a:schemeClr>
                </a:solidFill>
              </a:rPr>
              <a:t> код.</a:t>
            </a:r>
          </a:p>
        </p:txBody>
      </p:sp>
    </p:spTree>
    <p:extLst>
      <p:ext uri="{BB962C8B-B14F-4D97-AF65-F5344CB8AC3E}">
        <p14:creationId xmlns:p14="http://schemas.microsoft.com/office/powerpoint/2010/main" val="411384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91CD2-CEC3-48E1-B61F-51B63BFB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8561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Зовнішній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вигляд</a:t>
            </a:r>
            <a:r>
              <a:rPr lang="ru-RU" dirty="0">
                <a:latin typeface="Consolas" panose="020B0609020204030204" pitchFamily="49" charset="0"/>
              </a:rPr>
              <a:t> коду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007E3AE-6B79-4AD9-9849-DC2B91667C4E}"/>
              </a:ext>
            </a:extLst>
          </p:cNvPr>
          <p:cNvSpPr txBox="1">
            <a:spLocks/>
          </p:cNvSpPr>
          <p:nvPr/>
        </p:nvSpPr>
        <p:spPr>
          <a:xfrm>
            <a:off x="6096000" y="1708878"/>
            <a:ext cx="4614272" cy="42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24DE860-57A1-4E9C-B4E8-2C26D818C42F}"/>
              </a:ext>
            </a:extLst>
          </p:cNvPr>
          <p:cNvSpPr txBox="1">
            <a:spLocks/>
          </p:cNvSpPr>
          <p:nvPr/>
        </p:nvSpPr>
        <p:spPr>
          <a:xfrm>
            <a:off x="6108192" y="1886677"/>
            <a:ext cx="4614272" cy="42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b="1" dirty="0">
                <a:latin typeface="Consolas" panose="020B0609020204030204" pitchFamily="49" charset="0"/>
              </a:rPr>
              <a:t>Ніколи не </a:t>
            </a:r>
            <a:r>
              <a:rPr lang="ru-RU" sz="1200" b="1" dirty="0" err="1">
                <a:latin typeface="Consolas" panose="020B0609020204030204" pitchFamily="49" charset="0"/>
              </a:rPr>
              <a:t>змішуйте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символи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табуляції</a:t>
            </a:r>
            <a:r>
              <a:rPr lang="ru-RU" sz="1200" b="1" dirty="0">
                <a:latin typeface="Consolas" panose="020B0609020204030204" pitchFamily="49" charset="0"/>
              </a:rPr>
              <a:t> і </a:t>
            </a:r>
            <a:r>
              <a:rPr lang="ru-RU" sz="1200" b="1" dirty="0" err="1">
                <a:latin typeface="Consolas" panose="020B0609020204030204" pitchFamily="49" charset="0"/>
              </a:rPr>
              <a:t>пробіли</a:t>
            </a:r>
            <a:r>
              <a:rPr lang="ru-RU" sz="1200" b="1" dirty="0">
                <a:latin typeface="Consolas" panose="020B0609020204030204" pitchFamily="49" charset="0"/>
              </a:rPr>
              <a:t>.</a:t>
            </a:r>
          </a:p>
          <a:p>
            <a:r>
              <a:rPr lang="ru-RU" sz="1200" b="1" dirty="0" err="1">
                <a:latin typeface="Consolas" panose="020B0609020204030204" pitchFamily="49" charset="0"/>
              </a:rPr>
              <a:t>Найпоширеніший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спосіб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відступів</a:t>
            </a:r>
            <a:r>
              <a:rPr lang="ru-RU" sz="1200" b="1" dirty="0">
                <a:latin typeface="Consolas" panose="020B0609020204030204" pitchFamily="49" charset="0"/>
              </a:rPr>
              <a:t> - проб</a:t>
            </a:r>
            <a:r>
              <a:rPr lang="uk-UA" sz="1200" b="1" dirty="0" err="1">
                <a:latin typeface="Consolas" panose="020B0609020204030204" pitchFamily="49" charset="0"/>
              </a:rPr>
              <a:t>іли</a:t>
            </a:r>
            <a:r>
              <a:rPr lang="ru-RU" sz="1200" b="1" dirty="0">
                <a:latin typeface="Consolas" panose="020B0609020204030204" pitchFamily="49" charset="0"/>
              </a:rPr>
              <a:t>. На другому </a:t>
            </a:r>
            <a:r>
              <a:rPr lang="ru-RU" sz="1200" b="1" dirty="0" err="1">
                <a:latin typeface="Consolas" panose="020B0609020204030204" pitchFamily="49" charset="0"/>
              </a:rPr>
              <a:t>місці</a:t>
            </a:r>
            <a:r>
              <a:rPr lang="ru-RU" sz="1200" b="1" dirty="0">
                <a:latin typeface="Consolas" panose="020B0609020204030204" pitchFamily="49" charset="0"/>
              </a:rPr>
              <a:t> - </a:t>
            </a:r>
            <a:r>
              <a:rPr lang="ru-RU" sz="1200" b="1" dirty="0" err="1">
                <a:latin typeface="Consolas" panose="020B0609020204030204" pitchFamily="49" charset="0"/>
              </a:rPr>
              <a:t>відступи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тільки</a:t>
            </a:r>
            <a:r>
              <a:rPr lang="ru-RU" sz="1200" b="1" dirty="0">
                <a:latin typeface="Consolas" panose="020B0609020204030204" pitchFamily="49" charset="0"/>
              </a:rPr>
              <a:t> з </a:t>
            </a:r>
            <a:r>
              <a:rPr lang="ru-RU" sz="1200" b="1" dirty="0" err="1">
                <a:latin typeface="Consolas" panose="020B0609020204030204" pitchFamily="49" charset="0"/>
              </a:rPr>
              <a:t>використанням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табуляції</a:t>
            </a:r>
            <a:r>
              <a:rPr lang="ru-RU" sz="1200" b="1" dirty="0">
                <a:latin typeface="Consolas" panose="020B0609020204030204" pitchFamily="49" charset="0"/>
              </a:rPr>
              <a:t>. Код, в </a:t>
            </a:r>
            <a:r>
              <a:rPr lang="ru-RU" sz="1200" b="1" dirty="0" err="1">
                <a:latin typeface="Consolas" panose="020B0609020204030204" pitchFamily="49" charset="0"/>
              </a:rPr>
              <a:t>якому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використовуються</a:t>
            </a:r>
            <a:r>
              <a:rPr lang="ru-RU" sz="1200" b="1" dirty="0">
                <a:latin typeface="Consolas" panose="020B0609020204030204" pitchFamily="49" charset="0"/>
              </a:rPr>
              <a:t> і </a:t>
            </a:r>
            <a:r>
              <a:rPr lang="ru-RU" sz="1200" b="1" dirty="0" err="1">
                <a:latin typeface="Consolas" panose="020B0609020204030204" pitchFamily="49" charset="0"/>
              </a:rPr>
              <a:t>ті</a:t>
            </a:r>
            <a:r>
              <a:rPr lang="ru-RU" sz="1200" b="1" dirty="0">
                <a:latin typeface="Consolas" panose="020B0609020204030204" pitchFamily="49" charset="0"/>
              </a:rPr>
              <a:t>, і </a:t>
            </a:r>
            <a:r>
              <a:rPr lang="ru-RU" sz="1200" b="1" dirty="0" err="1">
                <a:latin typeface="Consolas" panose="020B0609020204030204" pitchFamily="49" charset="0"/>
              </a:rPr>
              <a:t>інші</a:t>
            </a:r>
            <a:r>
              <a:rPr lang="ru-RU" sz="1200" b="1" dirty="0">
                <a:latin typeface="Consolas" panose="020B0609020204030204" pitchFamily="49" charset="0"/>
              </a:rPr>
              <a:t> типи </a:t>
            </a:r>
            <a:r>
              <a:rPr lang="ru-RU" sz="1200" b="1" dirty="0" err="1">
                <a:latin typeface="Consolas" panose="020B0609020204030204" pitchFamily="49" charset="0"/>
              </a:rPr>
              <a:t>відступів</a:t>
            </a:r>
            <a:r>
              <a:rPr lang="ru-RU" sz="1200" b="1" dirty="0">
                <a:latin typeface="Consolas" panose="020B0609020204030204" pitchFamily="49" charset="0"/>
              </a:rPr>
              <a:t>, повинен бути </a:t>
            </a:r>
            <a:r>
              <a:rPr lang="ru-RU" sz="1200" b="1" dirty="0" err="1">
                <a:latin typeface="Consolas" panose="020B0609020204030204" pitchFamily="49" charset="0"/>
              </a:rPr>
              <a:t>виправлений</a:t>
            </a:r>
            <a:r>
              <a:rPr lang="ru-RU" sz="1200" b="1" dirty="0">
                <a:latin typeface="Consolas" panose="020B0609020204030204" pitchFamily="49" charset="0"/>
              </a:rPr>
              <a:t> так, </a:t>
            </a:r>
            <a:r>
              <a:rPr lang="ru-RU" sz="1200" b="1" dirty="0" err="1">
                <a:latin typeface="Consolas" panose="020B0609020204030204" pitchFamily="49" charset="0"/>
              </a:rPr>
              <a:t>щоб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відступи</a:t>
            </a:r>
            <a:r>
              <a:rPr lang="ru-RU" sz="1200" b="1" dirty="0">
                <a:latin typeface="Consolas" panose="020B0609020204030204" pitchFamily="49" charset="0"/>
              </a:rPr>
              <a:t> в </a:t>
            </a:r>
            <a:r>
              <a:rPr lang="ru-RU" sz="1200" b="1" dirty="0" err="1">
                <a:latin typeface="Consolas" panose="020B0609020204030204" pitchFamily="49" charset="0"/>
              </a:rPr>
              <a:t>ньому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були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розставлені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тільки</a:t>
            </a:r>
            <a:r>
              <a:rPr lang="ru-RU" sz="1200" b="1" dirty="0">
                <a:latin typeface="Consolas" panose="020B0609020204030204" pitchFamily="49" charset="0"/>
              </a:rPr>
              <a:t> за </a:t>
            </a:r>
            <a:r>
              <a:rPr lang="ru-RU" sz="1200" b="1" dirty="0" err="1">
                <a:latin typeface="Consolas" panose="020B0609020204030204" pitchFamily="49" charset="0"/>
              </a:rPr>
              <a:t>допомогою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пробілів</a:t>
            </a:r>
            <a:r>
              <a:rPr lang="ru-RU" sz="1200" b="1" dirty="0">
                <a:latin typeface="Consolas" panose="020B0609020204030204" pitchFamily="49" charset="0"/>
              </a:rPr>
              <a:t>.</a:t>
            </a:r>
          </a:p>
          <a:p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У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нових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проектах для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відступів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рекомендується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використовувати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пробіли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. До того ж,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багато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редакторів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дозволяють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легко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робити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15D55-1772-42F2-B72C-231C1C6595A1}"/>
              </a:ext>
            </a:extLst>
          </p:cNvPr>
          <p:cNvSpPr txBox="1"/>
          <p:nvPr/>
        </p:nvSpPr>
        <p:spPr>
          <a:xfrm>
            <a:off x="752206" y="1339546"/>
            <a:ext cx="434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Відступи</a:t>
            </a:r>
            <a:endParaRPr lang="ru-RU" b="1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3E40D-1AB8-4258-B0DC-DA10F9CFDD21}"/>
              </a:ext>
            </a:extLst>
          </p:cNvPr>
          <p:cNvSpPr txBox="1"/>
          <p:nvPr/>
        </p:nvSpPr>
        <p:spPr>
          <a:xfrm>
            <a:off x="6232889" y="1339546"/>
            <a:ext cx="434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Табуляція чи пробіли?</a:t>
            </a:r>
            <a:endParaRPr lang="ru-RU" b="1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0429B8-DFB9-4710-896D-DEC2284D2910}"/>
              </a:ext>
            </a:extLst>
          </p:cNvPr>
          <p:cNvSpPr txBox="1">
            <a:spLocks/>
          </p:cNvSpPr>
          <p:nvPr/>
        </p:nvSpPr>
        <p:spPr>
          <a:xfrm>
            <a:off x="752206" y="1886679"/>
            <a:ext cx="4614272" cy="42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b="1">
                <a:latin typeface="Consolas" panose="020B0609020204030204" pitchFamily="49" charset="0"/>
              </a:rPr>
              <a:t>В</a:t>
            </a:r>
            <a:r>
              <a:rPr lang="uk-UA" sz="1200" b="1">
                <a:latin typeface="Consolas" panose="020B0609020204030204" pitchFamily="49" charset="0"/>
              </a:rPr>
              <a:t>икористовуйте 4 пробіла на кожен рівень відступу</a:t>
            </a:r>
          </a:p>
          <a:p>
            <a:pPr marL="274320" lvl="1" indent="0">
              <a:buFont typeface="Wingdings 2" pitchFamily="18" charset="2"/>
              <a:buNone/>
            </a:pPr>
            <a:endParaRPr lang="en-US" sz="1000" b="1">
              <a:latin typeface="Consolas" panose="020B0609020204030204" pitchFamily="49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ru-RU" sz="1000" b="1">
                <a:solidFill>
                  <a:srgbClr val="00B050"/>
                </a:solidFill>
                <a:latin typeface="Consolas" panose="020B0609020204030204" pitchFamily="49" charset="0"/>
              </a:rPr>
              <a:t>ПРАВИЛЬНО</a:t>
            </a:r>
            <a:endParaRPr lang="en-US" sz="1000" b="1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en-US" sz="10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long_function_name</a:t>
            </a: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pPr marL="274320" lvl="1" indent="0">
              <a:buFont typeface="Wingdings 2" pitchFamily="18" charset="2"/>
              <a:buNone/>
            </a:pP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        var_one, var_two, var_three,</a:t>
            </a:r>
          </a:p>
          <a:p>
            <a:pPr marL="274320" lvl="1" indent="0">
              <a:buFont typeface="Wingdings 2" pitchFamily="18" charset="2"/>
              <a:buNone/>
            </a:pP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        var_four):</a:t>
            </a:r>
          </a:p>
          <a:p>
            <a:pPr marL="274320" lvl="1" indent="0">
              <a:buFont typeface="Wingdings 2" pitchFamily="18" charset="2"/>
              <a:buNone/>
            </a:pP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    print(var_one)</a:t>
            </a:r>
          </a:p>
          <a:p>
            <a:pPr marL="274320" lvl="1" indent="0">
              <a:buFont typeface="Wingdings 2" pitchFamily="18" charset="2"/>
              <a:buNone/>
            </a:pPr>
            <a:endParaRPr lang="en-US" sz="1000" b="1">
              <a:latin typeface="Consolas" panose="020B0609020204030204" pitchFamily="49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ru-RU" sz="1000" b="1">
                <a:solidFill>
                  <a:srgbClr val="C00000"/>
                </a:solidFill>
                <a:latin typeface="Consolas" panose="020B0609020204030204" pitchFamily="49" charset="0"/>
              </a:rPr>
              <a:t>НЕПРАВВИЛЬНО</a:t>
            </a:r>
            <a:endParaRPr lang="en-US" sz="10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en-US" sz="10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long_function_name</a:t>
            </a: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pPr marL="274320" lvl="1" indent="0">
              <a:buFont typeface="Wingdings 2" pitchFamily="18" charset="2"/>
              <a:buNone/>
            </a:pP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    var_one, var_two, var_three,</a:t>
            </a:r>
          </a:p>
          <a:p>
            <a:pPr marL="274320" lvl="1" indent="0">
              <a:buFont typeface="Wingdings 2" pitchFamily="18" charset="2"/>
              <a:buNone/>
            </a:pP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    var_four):</a:t>
            </a:r>
          </a:p>
          <a:p>
            <a:pPr marL="274320" lvl="1" indent="0">
              <a:buFont typeface="Wingdings 2" pitchFamily="18" charset="2"/>
              <a:buNone/>
            </a:pPr>
            <a:r>
              <a:rPr lang="en-US" sz="1000" b="1">
                <a:solidFill>
                  <a:schemeClr val="tx1"/>
                </a:solidFill>
                <a:latin typeface="Consolas" panose="020B0609020204030204" pitchFamily="49" charset="0"/>
              </a:rPr>
              <a:t>    print(var_one)</a:t>
            </a: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91CD2-CEC3-48E1-B61F-51B63BFB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8561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Зовнішній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вигляд</a:t>
            </a:r>
            <a:r>
              <a:rPr lang="ru-RU" dirty="0">
                <a:latin typeface="Consolas" panose="020B0609020204030204" pitchFamily="49" charset="0"/>
              </a:rPr>
              <a:t> коду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FFB03-4ACE-470A-8B33-9AC8894D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57" y="1886677"/>
            <a:ext cx="5804036" cy="4971321"/>
          </a:xfrm>
        </p:spPr>
        <p:txBody>
          <a:bodyPr>
            <a:normAutofit lnSpcReduction="10000"/>
          </a:bodyPr>
          <a:lstStyle/>
          <a:p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Обмежте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максимальну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довжину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рядка </a:t>
            </a:r>
            <a:r>
              <a:rPr lang="ru-RU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79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символами.</a:t>
            </a:r>
          </a:p>
          <a:p>
            <a:pPr>
              <a:spcBef>
                <a:spcPts val="600"/>
              </a:spcBef>
            </a:pP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Поки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що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існує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чимало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пристроїв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де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довжина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рядка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дорівнює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80 символам; до того ж,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обмеживши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ширину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вікна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80 символами, ми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зможемо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розмістити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кілька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вікон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поруч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один з одним.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Автоматичне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перенесення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рядків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на таких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пристроях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порушить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форматування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і код буде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важче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зрозуміти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Переважний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спосіб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перенесення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довгих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рядків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використання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продовження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рядка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між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звичайними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квадратними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і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фігурними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дужками. У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разі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необхідності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можна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додати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ще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одну пару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дужок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навколо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вирзу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але часто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краще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виглядає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зворотній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слеш.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Постарайтеся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зробити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правильні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відступи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для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перенесен</a:t>
            </a:r>
            <a:r>
              <a:rPr lang="ru-RU" sz="1200" b="1" dirty="0" err="1">
                <a:latin typeface="Consolas" panose="020B0609020204030204" pitchFamily="49" charset="0"/>
              </a:rPr>
              <a:t>их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рядків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Переважно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вставляють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перенесення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рядка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після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бінарного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оператора, але не перед ним.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Rectangle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(Blob):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(self, width, height,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color='black', emphasis=None, highlight=0):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width == 0 and height == 0 and 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\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color == 'red' and emphasis == 'strong' or 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\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highlight &gt; 100: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raise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ValueError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("sorry, you lose")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width == 0 and height == 0 and (color == 'red' or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   emphasis is None):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raise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ValueError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("I don't think so -- values are %s, %s" %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(width, height))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Blob.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(self, width, height,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color, emphasis, highlight</a:t>
            </a:r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ru-RU" sz="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007E3AE-6B79-4AD9-9849-DC2B91667C4E}"/>
              </a:ext>
            </a:extLst>
          </p:cNvPr>
          <p:cNvSpPr txBox="1">
            <a:spLocks/>
          </p:cNvSpPr>
          <p:nvPr/>
        </p:nvSpPr>
        <p:spPr>
          <a:xfrm>
            <a:off x="6096000" y="1708878"/>
            <a:ext cx="4614272" cy="42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24DE860-57A1-4E9C-B4E8-2C26D818C42F}"/>
              </a:ext>
            </a:extLst>
          </p:cNvPr>
          <p:cNvSpPr txBox="1">
            <a:spLocks/>
          </p:cNvSpPr>
          <p:nvPr/>
        </p:nvSpPr>
        <p:spPr>
          <a:xfrm>
            <a:off x="6108192" y="1886677"/>
            <a:ext cx="5082322" cy="42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200" b="1" dirty="0" err="1">
                <a:latin typeface="Consolas" panose="020B0609020204030204" pitchFamily="49" charset="0"/>
              </a:rPr>
              <a:t>Відокремлюйте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функції</a:t>
            </a:r>
            <a:r>
              <a:rPr lang="ru-RU" sz="1200" b="1" dirty="0">
                <a:latin typeface="Consolas" panose="020B0609020204030204" pitchFamily="49" charset="0"/>
              </a:rPr>
              <a:t> і </a:t>
            </a:r>
            <a:r>
              <a:rPr lang="ru-RU" sz="1200" b="1" dirty="0" err="1">
                <a:latin typeface="Consolas" panose="020B0609020204030204" pitchFamily="49" charset="0"/>
              </a:rPr>
              <a:t>визначення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класів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двома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порожніми</a:t>
            </a:r>
            <a:r>
              <a:rPr lang="ru-RU" sz="1200" b="1" dirty="0">
                <a:latin typeface="Consolas" panose="020B0609020204030204" pitchFamily="49" charset="0"/>
              </a:rPr>
              <a:t> рядками.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200" b="1" dirty="0" err="1">
                <a:latin typeface="Consolas" panose="020B0609020204030204" pitchFamily="49" charset="0"/>
              </a:rPr>
              <a:t>Визначення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методів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всередині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класу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відокремлюйте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одним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порожнім</a:t>
            </a:r>
            <a:r>
              <a:rPr lang="ru-RU" sz="1200" b="1" dirty="0">
                <a:latin typeface="Consolas" panose="020B0609020204030204" pitchFamily="49" charset="0"/>
              </a:rPr>
              <a:t> рядком.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200" b="1" dirty="0" err="1">
                <a:latin typeface="Consolas" panose="020B0609020204030204" pitchFamily="49" charset="0"/>
              </a:rPr>
              <a:t>Додаткові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відступи</a:t>
            </a:r>
            <a:r>
              <a:rPr lang="ru-RU" sz="1200" b="1" dirty="0">
                <a:latin typeface="Consolas" panose="020B0609020204030204" pitchFamily="49" charset="0"/>
              </a:rPr>
              <a:t> рядками </a:t>
            </a:r>
            <a:r>
              <a:rPr lang="ru-RU" sz="1200" b="1" dirty="0" err="1">
                <a:latin typeface="Consolas" panose="020B0609020204030204" pitchFamily="49" charset="0"/>
              </a:rPr>
              <a:t>можуть</a:t>
            </a:r>
            <a:r>
              <a:rPr lang="ru-RU" sz="1200" b="1" dirty="0">
                <a:latin typeface="Consolas" panose="020B0609020204030204" pitchFamily="49" charset="0"/>
              </a:rPr>
              <a:t> бути </a:t>
            </a:r>
            <a:r>
              <a:rPr lang="ru-RU" sz="1200" b="1" dirty="0" err="1">
                <a:latin typeface="Consolas" panose="020B0609020204030204" pitchFamily="49" charset="0"/>
              </a:rPr>
              <a:t>зрідка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використані</a:t>
            </a:r>
            <a:r>
              <a:rPr lang="ru-RU" sz="1200" b="1" dirty="0">
                <a:latin typeface="Consolas" panose="020B0609020204030204" pitchFamily="49" charset="0"/>
              </a:rPr>
              <a:t> для </a:t>
            </a:r>
            <a:r>
              <a:rPr lang="ru-RU" sz="1200" b="1" dirty="0" err="1">
                <a:latin typeface="Consolas" panose="020B0609020204030204" pitchFamily="49" charset="0"/>
              </a:rPr>
              <a:t>виділення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групи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логічно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пов'язаних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функцій</a:t>
            </a:r>
            <a:r>
              <a:rPr lang="ru-RU" sz="1200" b="1" dirty="0">
                <a:latin typeface="Consolas" panose="020B0609020204030204" pitchFamily="49" charset="0"/>
              </a:rPr>
              <a:t>. </a:t>
            </a:r>
            <a:r>
              <a:rPr lang="ru-RU" sz="1200" b="1" dirty="0" err="1">
                <a:latin typeface="Consolas" panose="020B0609020204030204" pitchFamily="49" charset="0"/>
              </a:rPr>
              <a:t>Порожні</a:t>
            </a:r>
            <a:r>
              <a:rPr lang="ru-RU" sz="1200" b="1" dirty="0">
                <a:latin typeface="Consolas" panose="020B0609020204030204" pitchFamily="49" charset="0"/>
              </a:rPr>
              <a:t> рядки </a:t>
            </a:r>
            <a:r>
              <a:rPr lang="ru-RU" sz="1200" b="1" dirty="0" err="1">
                <a:latin typeface="Consolas" panose="020B0609020204030204" pitchFamily="49" charset="0"/>
              </a:rPr>
              <a:t>можуть</a:t>
            </a:r>
            <a:r>
              <a:rPr lang="ru-RU" sz="1200" b="1" dirty="0">
                <a:latin typeface="Consolas" panose="020B0609020204030204" pitchFamily="49" charset="0"/>
              </a:rPr>
              <a:t> бути </a:t>
            </a:r>
            <a:r>
              <a:rPr lang="ru-RU" sz="1200" b="1" dirty="0" err="1">
                <a:latin typeface="Consolas" panose="020B0609020204030204" pitchFamily="49" charset="0"/>
              </a:rPr>
              <a:t>пропущені</a:t>
            </a:r>
            <a:r>
              <a:rPr lang="ru-RU" sz="1200" b="1" dirty="0"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latin typeface="Consolas" panose="020B0609020204030204" pitchFamily="49" charset="0"/>
              </a:rPr>
              <a:t>між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декількома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виразами</a:t>
            </a:r>
            <a:r>
              <a:rPr lang="ru-RU" sz="1200" b="1" dirty="0"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latin typeface="Consolas" panose="020B0609020204030204" pitchFamily="49" charset="0"/>
              </a:rPr>
              <a:t>записаними</a:t>
            </a:r>
            <a:r>
              <a:rPr lang="ru-RU" sz="1200" b="1" dirty="0">
                <a:latin typeface="Consolas" panose="020B0609020204030204" pitchFamily="49" charset="0"/>
              </a:rPr>
              <a:t> в один рядок, </a:t>
            </a:r>
            <a:r>
              <a:rPr lang="ru-RU" sz="1200" b="1" dirty="0" err="1">
                <a:latin typeface="Consolas" panose="020B0609020204030204" pitchFamily="49" charset="0"/>
              </a:rPr>
              <a:t>наприклад</a:t>
            </a:r>
            <a:r>
              <a:rPr lang="ru-RU" sz="1200" b="1" dirty="0">
                <a:latin typeface="Consolas" panose="020B0609020204030204" pitchFamily="49" charset="0"/>
              </a:rPr>
              <a:t>, «заглушки» </a:t>
            </a:r>
            <a:r>
              <a:rPr lang="ru-RU" sz="1200" b="1" dirty="0" err="1">
                <a:latin typeface="Consolas" panose="020B0609020204030204" pitchFamily="49" charset="0"/>
              </a:rPr>
              <a:t>функцій</a:t>
            </a:r>
            <a:r>
              <a:rPr lang="ru-RU" sz="1200" b="1" dirty="0">
                <a:latin typeface="Consolas" panose="020B0609020204030204" pitchFamily="49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200" b="1" dirty="0" err="1">
                <a:latin typeface="Consolas" panose="020B0609020204030204" pitchFamily="49" charset="0"/>
              </a:rPr>
              <a:t>Використовуйте</a:t>
            </a:r>
            <a:r>
              <a:rPr lang="ru-RU" sz="1200" b="1" dirty="0">
                <a:latin typeface="Consolas" panose="020B0609020204030204" pitchFamily="49" charset="0"/>
              </a:rPr>
              <a:t> (без </a:t>
            </a:r>
            <a:r>
              <a:rPr lang="ru-RU" sz="1200" b="1" dirty="0" err="1">
                <a:latin typeface="Consolas" panose="020B0609020204030204" pitchFamily="49" charset="0"/>
              </a:rPr>
              <a:t>ентузіазму</a:t>
            </a:r>
            <a:r>
              <a:rPr lang="ru-RU" sz="1200" b="1" dirty="0">
                <a:latin typeface="Consolas" panose="020B0609020204030204" pitchFamily="49" charset="0"/>
              </a:rPr>
              <a:t>) </a:t>
            </a:r>
            <a:r>
              <a:rPr lang="ru-RU" sz="1200" b="1" dirty="0" err="1">
                <a:latin typeface="Consolas" panose="020B0609020204030204" pitchFamily="49" charset="0"/>
              </a:rPr>
              <a:t>порожні</a:t>
            </a:r>
            <a:r>
              <a:rPr lang="ru-RU" sz="1200" b="1" dirty="0">
                <a:latin typeface="Consolas" panose="020B0609020204030204" pitchFamily="49" charset="0"/>
              </a:rPr>
              <a:t> рядки в </a:t>
            </a:r>
            <a:r>
              <a:rPr lang="ru-RU" sz="1200" b="1" dirty="0" err="1">
                <a:latin typeface="Consolas" panose="020B0609020204030204" pitchFamily="49" charset="0"/>
              </a:rPr>
              <a:t>коді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функцій</a:t>
            </a:r>
            <a:r>
              <a:rPr lang="ru-RU" sz="1200" b="1" dirty="0"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latin typeface="Consolas" panose="020B0609020204030204" pitchFamily="49" charset="0"/>
              </a:rPr>
              <a:t>щоб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відокремити</a:t>
            </a:r>
            <a:r>
              <a:rPr lang="ru-RU" sz="1200" b="1" dirty="0">
                <a:latin typeface="Consolas" panose="020B0609020204030204" pitchFamily="49" charset="0"/>
              </a:rPr>
              <a:t> один </a:t>
            </a:r>
            <a:r>
              <a:rPr lang="ru-RU" sz="1200" b="1" dirty="0" err="1">
                <a:latin typeface="Consolas" panose="020B0609020204030204" pitchFamily="49" charset="0"/>
              </a:rPr>
              <a:t>від</a:t>
            </a:r>
            <a:r>
              <a:rPr lang="ru-RU" sz="1200" b="1" dirty="0">
                <a:latin typeface="Consolas" panose="020B0609020204030204" pitchFamily="49" charset="0"/>
              </a:rPr>
              <a:t> одного </a:t>
            </a:r>
            <a:r>
              <a:rPr lang="ru-RU" sz="1200" b="1" dirty="0" err="1">
                <a:latin typeface="Consolas" panose="020B0609020204030204" pitchFamily="49" charset="0"/>
              </a:rPr>
              <a:t>логічні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частини</a:t>
            </a:r>
            <a:r>
              <a:rPr lang="ru-RU" sz="1200" b="1" dirty="0">
                <a:latin typeface="Consolas" panose="020B0609020204030204" pitchFamily="49" charset="0"/>
              </a:rPr>
              <a:t>.</a:t>
            </a:r>
            <a:endParaRPr lang="ru-RU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15D55-1772-42F2-B72C-231C1C6595A1}"/>
              </a:ext>
            </a:extLst>
          </p:cNvPr>
          <p:cNvSpPr txBox="1"/>
          <p:nvPr/>
        </p:nvSpPr>
        <p:spPr>
          <a:xfrm>
            <a:off x="752206" y="1339546"/>
            <a:ext cx="434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Максимальна довжина рядка</a:t>
            </a:r>
            <a:endParaRPr lang="ru-RU" b="1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3E40D-1AB8-4258-B0DC-DA10F9CFDD21}"/>
              </a:ext>
            </a:extLst>
          </p:cNvPr>
          <p:cNvSpPr txBox="1"/>
          <p:nvPr/>
        </p:nvSpPr>
        <p:spPr>
          <a:xfrm>
            <a:off x="6232889" y="1339546"/>
            <a:ext cx="434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Пусті рядки</a:t>
            </a:r>
            <a:endParaRPr lang="ru-RU" b="1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7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91CD2-CEC3-48E1-B61F-51B63BFB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8561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Зовнішній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вигляд</a:t>
            </a:r>
            <a:r>
              <a:rPr lang="ru-RU" dirty="0">
                <a:latin typeface="Consolas" panose="020B0609020204030204" pitchFamily="49" charset="0"/>
              </a:rPr>
              <a:t> коду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007E3AE-6B79-4AD9-9849-DC2B91667C4E}"/>
              </a:ext>
            </a:extLst>
          </p:cNvPr>
          <p:cNvSpPr txBox="1">
            <a:spLocks/>
          </p:cNvSpPr>
          <p:nvPr/>
        </p:nvSpPr>
        <p:spPr>
          <a:xfrm>
            <a:off x="6096000" y="1708878"/>
            <a:ext cx="4614272" cy="42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24DE860-57A1-4E9C-B4E8-2C26D818C42F}"/>
              </a:ext>
            </a:extLst>
          </p:cNvPr>
          <p:cNvSpPr txBox="1">
            <a:spLocks/>
          </p:cNvSpPr>
          <p:nvPr/>
        </p:nvSpPr>
        <p:spPr>
          <a:xfrm>
            <a:off x="6108192" y="1886677"/>
            <a:ext cx="4614272" cy="42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b="1" dirty="0">
                <a:latin typeface="Consolas" panose="020B0609020204030204" pitchFamily="49" charset="0"/>
              </a:rPr>
              <a:t>Коментарі, </a:t>
            </a:r>
            <a:r>
              <a:rPr lang="ru-RU" sz="1200" b="1" dirty="0" err="1">
                <a:latin typeface="Consolas" panose="020B0609020204030204" pitchFamily="49" charset="0"/>
              </a:rPr>
              <a:t>які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суперечать</a:t>
            </a:r>
            <a:r>
              <a:rPr lang="ru-RU" sz="1200" b="1" dirty="0">
                <a:latin typeface="Consolas" panose="020B0609020204030204" pitchFamily="49" charset="0"/>
              </a:rPr>
              <a:t> коду, </a:t>
            </a:r>
            <a:r>
              <a:rPr lang="ru-RU" sz="1200" b="1" dirty="0" err="1">
                <a:latin typeface="Consolas" panose="020B0609020204030204" pitchFamily="49" charset="0"/>
              </a:rPr>
              <a:t>гірше</a:t>
            </a:r>
            <a:r>
              <a:rPr lang="ru-RU" sz="1200" b="1" dirty="0"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latin typeface="Consolas" panose="020B0609020204030204" pitchFamily="49" charset="0"/>
              </a:rPr>
              <a:t>ніж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відсутність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коментарів</a:t>
            </a:r>
            <a:r>
              <a:rPr lang="ru-RU" sz="1200" b="1" dirty="0">
                <a:latin typeface="Consolas" panose="020B0609020204030204" pitchFamily="49" charset="0"/>
              </a:rPr>
              <a:t>. </a:t>
            </a:r>
            <a:r>
              <a:rPr lang="ru-RU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Завжди</a:t>
            </a:r>
            <a:r>
              <a:rPr lang="ru-RU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виправляйте</a:t>
            </a:r>
            <a:r>
              <a:rPr lang="ru-RU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коментарі</a:t>
            </a:r>
            <a:r>
              <a:rPr lang="ru-RU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якщо</a:t>
            </a:r>
            <a:r>
              <a:rPr lang="ru-RU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міняєте</a:t>
            </a:r>
            <a:r>
              <a:rPr lang="ru-RU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код!</a:t>
            </a:r>
          </a:p>
          <a:p>
            <a:r>
              <a:rPr lang="ru-RU" sz="1200" b="1" dirty="0">
                <a:latin typeface="Consolas" panose="020B0609020204030204" pitchFamily="49" charset="0"/>
              </a:rPr>
              <a:t>Блок </a:t>
            </a:r>
            <a:r>
              <a:rPr lang="ru-RU" sz="1200" b="1" dirty="0" err="1">
                <a:latin typeface="Consolas" panose="020B0609020204030204" pitchFamily="49" charset="0"/>
              </a:rPr>
              <a:t>коментарів</a:t>
            </a:r>
            <a:r>
              <a:rPr lang="ru-RU" sz="1200" b="1" dirty="0"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Блок </a:t>
            </a:r>
            <a:r>
              <a:rPr lang="ru-RU" sz="1100" b="1" dirty="0" err="1">
                <a:latin typeface="Consolas" panose="020B0609020204030204" pitchFamily="49" charset="0"/>
              </a:rPr>
              <a:t>коментарів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зазвичай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пояснює</a:t>
            </a:r>
            <a:r>
              <a:rPr lang="ru-RU" sz="1100" b="1" dirty="0">
                <a:latin typeface="Consolas" panose="020B0609020204030204" pitchFamily="49" charset="0"/>
              </a:rPr>
              <a:t> код (весь, </a:t>
            </a:r>
            <a:r>
              <a:rPr lang="ru-RU" sz="1100" b="1" dirty="0" err="1">
                <a:latin typeface="Consolas" panose="020B0609020204030204" pitchFamily="49" charset="0"/>
              </a:rPr>
              <a:t>або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тільки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деяку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частину</a:t>
            </a:r>
            <a:r>
              <a:rPr lang="ru-RU" sz="1100" b="1" dirty="0">
                <a:latin typeface="Consolas" panose="020B0609020204030204" pitchFamily="49" charset="0"/>
              </a:rPr>
              <a:t>), </a:t>
            </a:r>
            <a:r>
              <a:rPr lang="ru-RU" sz="1100" b="1" dirty="0" err="1">
                <a:latin typeface="Consolas" panose="020B0609020204030204" pitchFamily="49" charset="0"/>
              </a:rPr>
              <a:t>що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йде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після</a:t>
            </a:r>
            <a:r>
              <a:rPr lang="ru-RU" sz="1100" b="1" dirty="0">
                <a:latin typeface="Consolas" panose="020B0609020204030204" pitchFamily="49" charset="0"/>
              </a:rPr>
              <a:t> блоку, і повинен </a:t>
            </a:r>
            <a:r>
              <a:rPr lang="ru-RU" sz="1100" b="1" dirty="0" err="1">
                <a:latin typeface="Consolas" panose="020B0609020204030204" pitchFamily="49" charset="0"/>
              </a:rPr>
              <a:t>мати</a:t>
            </a:r>
            <a:r>
              <a:rPr lang="ru-RU" sz="1100" b="1" dirty="0">
                <a:latin typeface="Consolas" panose="020B0609020204030204" pitchFamily="49" charset="0"/>
              </a:rPr>
              <a:t> той же </a:t>
            </a:r>
            <a:r>
              <a:rPr lang="ru-RU" sz="1100" b="1" dirty="0" err="1">
                <a:latin typeface="Consolas" panose="020B0609020204030204" pitchFamily="49" charset="0"/>
              </a:rPr>
              <a:t>відступ</a:t>
            </a:r>
            <a:r>
              <a:rPr lang="ru-RU" sz="1100" b="1" dirty="0">
                <a:latin typeface="Consolas" panose="020B0609020204030204" pitchFamily="49" charset="0"/>
              </a:rPr>
              <a:t>, </a:t>
            </a:r>
            <a:r>
              <a:rPr lang="ru-RU" sz="1100" b="1" dirty="0" err="1">
                <a:latin typeface="Consolas" panose="020B0609020204030204" pitchFamily="49" charset="0"/>
              </a:rPr>
              <a:t>що</a:t>
            </a:r>
            <a:r>
              <a:rPr lang="ru-RU" sz="1100" b="1" dirty="0">
                <a:latin typeface="Consolas" panose="020B0609020204030204" pitchFamily="49" charset="0"/>
              </a:rPr>
              <a:t> і сам код. </a:t>
            </a:r>
            <a:r>
              <a:rPr lang="ru-RU" sz="1100" b="1" dirty="0" err="1">
                <a:latin typeface="Consolas" panose="020B0609020204030204" pitchFamily="49" charset="0"/>
              </a:rPr>
              <a:t>Кожен</a:t>
            </a:r>
            <a:r>
              <a:rPr lang="ru-RU" sz="1100" b="1" dirty="0">
                <a:latin typeface="Consolas" panose="020B0609020204030204" pitchFamily="49" charset="0"/>
              </a:rPr>
              <a:t> рядок такого блоку повинен </a:t>
            </a:r>
            <a:r>
              <a:rPr lang="ru-RU" sz="1100" b="1" dirty="0" err="1">
                <a:latin typeface="Consolas" panose="020B0609020204030204" pitchFamily="49" charset="0"/>
              </a:rPr>
              <a:t>починатися</a:t>
            </a:r>
            <a:r>
              <a:rPr lang="ru-RU" sz="1100" b="1" dirty="0">
                <a:latin typeface="Consolas" panose="020B0609020204030204" pitchFamily="49" charset="0"/>
              </a:rPr>
              <a:t> з символу </a:t>
            </a:r>
            <a:r>
              <a:rPr lang="ru-RU" sz="11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ru-RU" sz="1100" b="1" dirty="0">
                <a:latin typeface="Consolas" panose="020B0609020204030204" pitchFamily="49" charset="0"/>
              </a:rPr>
              <a:t> і одного </a:t>
            </a:r>
            <a:r>
              <a:rPr lang="ru-RU" sz="1100" b="1" dirty="0" err="1">
                <a:latin typeface="Consolas" panose="020B0609020204030204" pitchFamily="49" charset="0"/>
              </a:rPr>
              <a:t>пробілу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після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нього</a:t>
            </a:r>
            <a:r>
              <a:rPr lang="ru-RU" sz="1100" b="1" dirty="0">
                <a:latin typeface="Consolas" panose="020B0609020204030204" pitchFamily="49" charset="0"/>
              </a:rPr>
              <a:t> (</a:t>
            </a:r>
            <a:r>
              <a:rPr lang="ru-RU" sz="1100" b="1" dirty="0" err="1">
                <a:latin typeface="Consolas" panose="020B0609020204030204" pitchFamily="49" charset="0"/>
              </a:rPr>
              <a:t>якщо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тільки</a:t>
            </a:r>
            <a:r>
              <a:rPr lang="ru-RU" sz="1100" b="1" dirty="0">
                <a:latin typeface="Consolas" panose="020B0609020204030204" pitchFamily="49" charset="0"/>
              </a:rPr>
              <a:t> сам текст </a:t>
            </a:r>
            <a:r>
              <a:rPr lang="ru-RU" sz="1100" b="1" dirty="0" err="1">
                <a:latin typeface="Consolas" panose="020B0609020204030204" pitchFamily="49" charset="0"/>
              </a:rPr>
              <a:t>коментаря</a:t>
            </a:r>
            <a:r>
              <a:rPr lang="ru-RU" sz="1100" b="1" dirty="0">
                <a:latin typeface="Consolas" panose="020B0609020204030204" pitchFamily="49" charset="0"/>
              </a:rPr>
              <a:t> не </a:t>
            </a:r>
            <a:r>
              <a:rPr lang="ru-RU" sz="1100" b="1" dirty="0" err="1">
                <a:latin typeface="Consolas" panose="020B0609020204030204" pitchFamily="49" charset="0"/>
              </a:rPr>
              <a:t>має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відступу</a:t>
            </a:r>
            <a:r>
              <a:rPr lang="ru-RU" sz="1100" b="1" dirty="0">
                <a:latin typeface="Consolas" panose="020B0609020204030204" pitchFamily="49" charset="0"/>
              </a:rPr>
              <a:t>).</a:t>
            </a:r>
          </a:p>
          <a:p>
            <a:pPr marL="274320" lvl="1" indent="0">
              <a:buNone/>
            </a:pPr>
            <a:r>
              <a:rPr lang="ru-RU" sz="1100" b="1" dirty="0" err="1">
                <a:latin typeface="Consolas" panose="020B0609020204030204" pitchFamily="49" charset="0"/>
              </a:rPr>
              <a:t>Абзаци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всередині</a:t>
            </a:r>
            <a:r>
              <a:rPr lang="ru-RU" sz="1100" b="1" dirty="0">
                <a:latin typeface="Consolas" panose="020B0609020204030204" pitchFamily="49" charset="0"/>
              </a:rPr>
              <a:t> блоку </a:t>
            </a:r>
            <a:r>
              <a:rPr lang="ru-RU" sz="1100" b="1" dirty="0" err="1">
                <a:latin typeface="Consolas" panose="020B0609020204030204" pitchFamily="49" charset="0"/>
              </a:rPr>
              <a:t>коментарів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краще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відокремлювати</a:t>
            </a:r>
            <a:r>
              <a:rPr lang="ru-RU" sz="1100" b="1" dirty="0">
                <a:latin typeface="Consolas" panose="020B0609020204030204" pitchFamily="49" charset="0"/>
              </a:rPr>
              <a:t> рядком, </a:t>
            </a:r>
            <a:r>
              <a:rPr lang="ru-RU" sz="1100" b="1" dirty="0" err="1">
                <a:latin typeface="Consolas" panose="020B0609020204030204" pitchFamily="49" charset="0"/>
              </a:rPr>
              <a:t>що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складається</a:t>
            </a:r>
            <a:r>
              <a:rPr lang="ru-RU" sz="1100" b="1" dirty="0">
                <a:latin typeface="Consolas" panose="020B0609020204030204" pitchFamily="49" charset="0"/>
              </a:rPr>
              <a:t> з одного символу </a:t>
            </a:r>
            <a:r>
              <a:rPr lang="ru-RU" sz="11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ru-RU" sz="1100" b="1" dirty="0">
                <a:latin typeface="Consolas" panose="020B0609020204030204" pitchFamily="49" charset="0"/>
              </a:rPr>
              <a:t>.</a:t>
            </a:r>
          </a:p>
          <a:p>
            <a:r>
              <a:rPr lang="ru-RU" sz="1200" b="1" dirty="0">
                <a:latin typeface="Consolas" panose="020B0609020204030204" pitchFamily="49" charset="0"/>
              </a:rPr>
              <a:t>Коментарі в рядку з кодом:</a:t>
            </a:r>
          </a:p>
          <a:p>
            <a:pPr marL="274320" lvl="1" indent="0">
              <a:buNone/>
            </a:pPr>
            <a:r>
              <a:rPr lang="ru-RU" sz="1100" b="1" dirty="0" err="1">
                <a:latin typeface="Consolas" panose="020B0609020204030204" pitchFamily="49" charset="0"/>
              </a:rPr>
              <a:t>Намагайтеся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рідше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використовувати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подібні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коментарі</a:t>
            </a:r>
            <a:r>
              <a:rPr lang="ru-RU" sz="1100" b="1" dirty="0">
                <a:latin typeface="Consolas" panose="020B0609020204030204" pitchFamily="49" charset="0"/>
              </a:rPr>
              <a:t>. Коментарі в рядку з кодом не </a:t>
            </a:r>
            <a:r>
              <a:rPr lang="ru-RU" sz="1100" b="1" dirty="0" err="1">
                <a:latin typeface="Consolas" panose="020B0609020204030204" pitchFamily="49" charset="0"/>
              </a:rPr>
              <a:t>потрібні</a:t>
            </a:r>
            <a:r>
              <a:rPr lang="ru-RU" sz="1100" b="1" dirty="0">
                <a:latin typeface="Consolas" panose="020B0609020204030204" pitchFamily="49" charset="0"/>
              </a:rPr>
              <a:t> і </a:t>
            </a:r>
            <a:r>
              <a:rPr lang="ru-RU" sz="1100" b="1" dirty="0" err="1">
                <a:latin typeface="Consolas" panose="020B0609020204030204" pitchFamily="49" charset="0"/>
              </a:rPr>
              <a:t>лише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відволікають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від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читання</a:t>
            </a:r>
            <a:r>
              <a:rPr lang="ru-RU" sz="1100" b="1" dirty="0">
                <a:latin typeface="Consolas" panose="020B0609020204030204" pitchFamily="49" charset="0"/>
              </a:rPr>
              <a:t>, </a:t>
            </a:r>
            <a:r>
              <a:rPr lang="ru-RU" sz="1100" b="1" dirty="0" err="1">
                <a:latin typeface="Consolas" panose="020B0609020204030204" pitchFamily="49" charset="0"/>
              </a:rPr>
              <a:t>якщо</a:t>
            </a:r>
            <a:r>
              <a:rPr lang="ru-RU" sz="1100" b="1" dirty="0">
                <a:latin typeface="Consolas" panose="020B0609020204030204" pitchFamily="49" charset="0"/>
              </a:rPr>
              <a:t> вони </a:t>
            </a:r>
            <a:r>
              <a:rPr lang="ru-RU" sz="1100" b="1" dirty="0" err="1">
                <a:latin typeface="Consolas" panose="020B0609020204030204" pitchFamily="49" charset="0"/>
              </a:rPr>
              <a:t>пояснюють</a:t>
            </a:r>
            <a:r>
              <a:rPr lang="ru-RU" sz="1100" b="1" dirty="0"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latin typeface="Consolas" panose="020B0609020204030204" pitchFamily="49" charset="0"/>
              </a:rPr>
              <a:t>очевидне</a:t>
            </a:r>
            <a:r>
              <a:rPr lang="ru-RU" sz="1100" b="1" dirty="0">
                <a:latin typeface="Consolas" panose="020B0609020204030204" pitchFamily="49" charset="0"/>
              </a:rPr>
              <a:t>. Не </a:t>
            </a:r>
            <a:r>
              <a:rPr lang="ru-RU" sz="1100" b="1" dirty="0" err="1">
                <a:latin typeface="Consolas" panose="020B0609020204030204" pitchFamily="49" charset="0"/>
              </a:rPr>
              <a:t>пишіть</a:t>
            </a:r>
            <a:r>
              <a:rPr lang="ru-RU" sz="1100" b="1" dirty="0">
                <a:latin typeface="Consolas" panose="020B0609020204030204" pitchFamily="49" charset="0"/>
              </a:rPr>
              <a:t> ось так:</a:t>
            </a:r>
          </a:p>
          <a:p>
            <a:pPr marL="274320" lvl="1" indent="0">
              <a:buNone/>
            </a:pPr>
            <a:r>
              <a:rPr lang="ru-RU" sz="1100" b="1" dirty="0">
                <a:latin typeface="Consolas" panose="020B0609020204030204" pitchFamily="49" charset="0"/>
              </a:rPr>
              <a:t>   </a:t>
            </a:r>
            <a:endParaRPr lang="ru-RU" sz="1200" b="1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ru-RU" sz="1200" b="1" dirty="0">
                <a:latin typeface="Consolas" panose="020B0609020204030204" pitchFamily="49" charset="0"/>
              </a:rPr>
              <a:t>    </a:t>
            </a:r>
            <a:r>
              <a:rPr lang="ru-RU" sz="1100" b="1" dirty="0">
                <a:latin typeface="Consolas" panose="020B0609020204030204" pitchFamily="49" charset="0"/>
              </a:rPr>
              <a:t>x = x + 1             </a:t>
            </a:r>
            <a:r>
              <a:rPr lang="ru-RU" sz="11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ru-RU" sz="11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Збільшуємо</a:t>
            </a:r>
            <a:r>
              <a:rPr lang="ru-RU" sz="11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Х на один</a:t>
            </a:r>
            <a:endParaRPr lang="ru-RU" sz="1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ru-RU" sz="1100" b="1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ru-RU" sz="11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15D55-1772-42F2-B72C-231C1C6595A1}"/>
              </a:ext>
            </a:extLst>
          </p:cNvPr>
          <p:cNvSpPr txBox="1"/>
          <p:nvPr/>
        </p:nvSpPr>
        <p:spPr>
          <a:xfrm>
            <a:off x="752206" y="1339546"/>
            <a:ext cx="434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Пробіли у </a:t>
            </a:r>
            <a:r>
              <a:rPr lang="uk-UA" b="1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виразх</a:t>
            </a:r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та інструкціях </a:t>
            </a:r>
            <a:endParaRPr lang="ru-RU" b="1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3E40D-1AB8-4258-B0DC-DA10F9CFDD21}"/>
              </a:ext>
            </a:extLst>
          </p:cNvPr>
          <p:cNvSpPr txBox="1"/>
          <p:nvPr/>
        </p:nvSpPr>
        <p:spPr>
          <a:xfrm>
            <a:off x="6232889" y="1339546"/>
            <a:ext cx="434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Коментарі</a:t>
            </a:r>
            <a:endParaRPr lang="ru-RU" b="1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0429B8-DFB9-4710-896D-DEC2284D2910}"/>
              </a:ext>
            </a:extLst>
          </p:cNvPr>
          <p:cNvSpPr txBox="1">
            <a:spLocks/>
          </p:cNvSpPr>
          <p:nvPr/>
        </p:nvSpPr>
        <p:spPr>
          <a:xfrm>
            <a:off x="312970" y="1708879"/>
            <a:ext cx="5492744" cy="514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Уникайте </a:t>
            </a:r>
            <a:r>
              <a:rPr lang="ru-RU" sz="105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використання</a:t>
            </a:r>
            <a:r>
              <a:rPr lang="ru-RU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 проб</a:t>
            </a:r>
            <a:r>
              <a:rPr lang="uk-UA" sz="105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ілів</a:t>
            </a:r>
            <a:r>
              <a:rPr lang="ru-RU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 в </a:t>
            </a:r>
            <a:r>
              <a:rPr lang="ru-RU" sz="105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наступних</a:t>
            </a:r>
            <a:r>
              <a:rPr lang="ru-RU" sz="105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5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ситуаціях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502920" lvl="1" indent="-228600">
              <a:buFont typeface="+mj-lt"/>
              <a:buAutoNum type="arabicPeriod"/>
            </a:pP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Відразу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після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або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перед дужками (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звичайними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фігурними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і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квадратними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548640" lvl="2" indent="0">
              <a:buNone/>
            </a:pPr>
            <a:r>
              <a:rPr lang="ru-RU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Правильно:   </a:t>
            </a:r>
            <a:r>
              <a:rPr lang="nb-NO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spam</a:t>
            </a:r>
            <a:r>
              <a:rPr lang="nb-NO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(ham[1], {eggs: 2})</a:t>
            </a:r>
            <a:endParaRPr lang="uk-UA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ru-RU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Неправильно: </a:t>
            </a:r>
            <a:r>
              <a:rPr lang="nb-NO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spam</a:t>
            </a:r>
            <a:r>
              <a:rPr lang="nb-NO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( ham[ 1 ], { eggs: 2 } )</a:t>
            </a:r>
            <a:endParaRPr lang="ru-RU" sz="105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Одразу перед комою,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крапкою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з комою,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двокрапкою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548640" lvl="2" indent="0">
              <a:buNone/>
            </a:pPr>
            <a:r>
              <a:rPr lang="ru-RU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Правильно:   </a:t>
            </a:r>
            <a:r>
              <a:rPr lang="es-ES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x == 4: </a:t>
            </a:r>
            <a:r>
              <a:rPr lang="es-ES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x, y; x, y = y, x</a:t>
            </a:r>
            <a:endParaRPr lang="uk-UA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ru-RU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Неправильно: </a:t>
            </a:r>
            <a:r>
              <a:rPr lang="es-ES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x == 4 : </a:t>
            </a:r>
            <a:r>
              <a:rPr lang="es-ES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x , y ; x , y = y , x</a:t>
            </a:r>
            <a:endParaRPr lang="ru-RU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Відразу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перед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відкривною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дужкою,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після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якої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починається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список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аргументів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при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виклику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функції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548640" lvl="2" indent="0">
              <a:buNone/>
            </a:pPr>
            <a:r>
              <a:rPr lang="ru-RU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Правильно:   </a:t>
            </a:r>
            <a:r>
              <a:rPr lang="nb-NO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spam</a:t>
            </a:r>
            <a:r>
              <a:rPr lang="nb-NO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1)</a:t>
            </a:r>
            <a:endParaRPr lang="uk-UA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ru-RU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Неправильно: </a:t>
            </a:r>
            <a:r>
              <a:rPr lang="nb-NO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spam</a:t>
            </a:r>
            <a:r>
              <a:rPr lang="ru-RU" sz="9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1)</a:t>
            </a:r>
          </a:p>
          <a:p>
            <a:pPr marL="502920" lvl="1" indent="-228600">
              <a:buFont typeface="+mj-lt"/>
              <a:buAutoNum type="arabicPeriod"/>
            </a:pP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Відразу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перед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відкривною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дужкою,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після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якої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слідує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індекс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або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зріз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548640" lvl="2" indent="0">
              <a:buNone/>
            </a:pPr>
            <a:r>
              <a:rPr lang="ru-RU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Правильно:   </a:t>
            </a:r>
            <a:r>
              <a:rPr lang="nb-NO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nb-NO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['key'] = </a:t>
            </a:r>
            <a:r>
              <a:rPr lang="nb-NO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nb-NO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[index]</a:t>
            </a:r>
            <a:endParaRPr lang="uk-UA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ru-RU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Неправильно: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uk-UA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['key'] =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uk-UA" sz="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[index]</a:t>
            </a:r>
            <a:endParaRPr lang="ru-RU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Використання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більше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одного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пробіла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навколо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оператора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присвоювання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або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будь-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якого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іншого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) для того,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щоб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вирівняти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його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з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іншим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таким ж оператором на </a:t>
            </a:r>
            <a:r>
              <a:rPr lang="ru-RU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сусідньому</a:t>
            </a:r>
            <a:r>
              <a:rPr lang="ru-RU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рядку:</a:t>
            </a:r>
          </a:p>
          <a:p>
            <a:pPr marL="548640" lvl="2" indent="0">
              <a:buNone/>
            </a:pPr>
            <a:r>
              <a:rPr lang="ru-RU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Правильно:   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x = 1 </a:t>
            </a:r>
          </a:p>
          <a:p>
            <a:pPr marL="548640" lvl="2" indent="0">
              <a:buNone/>
            </a:pPr>
            <a:r>
              <a:rPr lang="uk-UA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y = 2 </a:t>
            </a:r>
          </a:p>
          <a:p>
            <a:pPr marL="548640" lvl="2" indent="0">
              <a:buNone/>
            </a:pPr>
            <a:r>
              <a:rPr lang="uk-UA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	       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long_variable = 3</a:t>
            </a:r>
            <a:endParaRPr lang="uk-UA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ru-RU" sz="9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ru-RU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Неправильно: 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uk-UA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= 1 </a:t>
            </a:r>
          </a:p>
          <a:p>
            <a:pPr marL="548640" lvl="2" indent="0">
              <a:buNone/>
            </a:pP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y </a:t>
            </a:r>
            <a:r>
              <a:rPr lang="uk-UA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= 2 </a:t>
            </a:r>
          </a:p>
          <a:p>
            <a:pPr marL="548640" lvl="2" indent="0">
              <a:buNone/>
            </a:pPr>
            <a:r>
              <a:rPr lang="es-E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	       long_variable = 3</a:t>
            </a:r>
          </a:p>
          <a:p>
            <a:pPr marL="548640" lvl="2" indent="0">
              <a:buNone/>
            </a:pPr>
            <a:endParaRPr lang="ru-RU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02920" lvl="1" indent="-228600">
              <a:buFont typeface="+mj-lt"/>
              <a:buAutoNum type="arabicPeriod"/>
            </a:pPr>
            <a:endParaRPr lang="ru-RU" sz="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1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91CD2-CEC3-48E1-B61F-51B63BFB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8561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Імена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007E3AE-6B79-4AD9-9849-DC2B91667C4E}"/>
              </a:ext>
            </a:extLst>
          </p:cNvPr>
          <p:cNvSpPr txBox="1">
            <a:spLocks/>
          </p:cNvSpPr>
          <p:nvPr/>
        </p:nvSpPr>
        <p:spPr>
          <a:xfrm>
            <a:off x="6096000" y="1708878"/>
            <a:ext cx="4614272" cy="42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24DE860-57A1-4E9C-B4E8-2C26D818C42F}"/>
              </a:ext>
            </a:extLst>
          </p:cNvPr>
          <p:cNvSpPr txBox="1">
            <a:spLocks/>
          </p:cNvSpPr>
          <p:nvPr/>
        </p:nvSpPr>
        <p:spPr>
          <a:xfrm>
            <a:off x="6108192" y="1886677"/>
            <a:ext cx="4614272" cy="42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b="1" dirty="0" err="1">
                <a:latin typeface="Consolas" panose="020B0609020204030204" pitchFamily="49" charset="0"/>
              </a:rPr>
              <a:t>Імена</a:t>
            </a:r>
            <a:r>
              <a:rPr lang="ru-RU" sz="1200" b="1" dirty="0"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latin typeface="Consolas" panose="020B0609020204030204" pitchFamily="49" charset="0"/>
              </a:rPr>
              <a:t>яких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слід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уникати</a:t>
            </a:r>
            <a:r>
              <a:rPr lang="ru-RU" sz="1200" b="1" dirty="0"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ru-RU" sz="1200" b="1" dirty="0">
                <a:latin typeface="Consolas" panose="020B0609020204030204" pitchFamily="49" charset="0"/>
              </a:rPr>
              <a:t>Ніколи не </a:t>
            </a:r>
            <a:r>
              <a:rPr lang="ru-RU" sz="1200" b="1" dirty="0" err="1">
                <a:latin typeface="Consolas" panose="020B0609020204030204" pitchFamily="49" charset="0"/>
              </a:rPr>
              <a:t>використовуйте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символи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l</a:t>
            </a:r>
            <a:r>
              <a:rPr lang="en-US" sz="1200" b="1" dirty="0">
                <a:latin typeface="Consolas" panose="020B0609020204030204" pitchFamily="49" charset="0"/>
              </a:rPr>
              <a:t> (</a:t>
            </a:r>
            <a:r>
              <a:rPr lang="ru-RU" sz="1200" b="1" dirty="0" err="1">
                <a:latin typeface="Consolas" panose="020B0609020204030204" pitchFamily="49" charset="0"/>
              </a:rPr>
              <a:t>малелькая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латинська</a:t>
            </a:r>
            <a:r>
              <a:rPr lang="ru-RU" sz="1200" b="1" dirty="0">
                <a:latin typeface="Consolas" panose="020B0609020204030204" pitchFamily="49" charset="0"/>
              </a:rPr>
              <a:t> буква «ель»), </a:t>
            </a: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O</a:t>
            </a:r>
            <a:r>
              <a:rPr lang="en-US" sz="1200" b="1" dirty="0">
                <a:latin typeface="Consolas" panose="020B0609020204030204" pitchFamily="49" charset="0"/>
              </a:rPr>
              <a:t> (</a:t>
            </a:r>
            <a:r>
              <a:rPr lang="ru-RU" sz="1200" b="1" dirty="0">
                <a:latin typeface="Consolas" panose="020B0609020204030204" pitchFamily="49" charset="0"/>
              </a:rPr>
              <a:t>велика </a:t>
            </a:r>
            <a:r>
              <a:rPr lang="ru-RU" sz="1200" b="1" dirty="0" err="1">
                <a:latin typeface="Consolas" panose="020B0609020204030204" pitchFamily="49" charset="0"/>
              </a:rPr>
              <a:t>латинська</a:t>
            </a:r>
            <a:r>
              <a:rPr lang="ru-RU" sz="1200" b="1" dirty="0">
                <a:latin typeface="Consolas" panose="020B0609020204030204" pitchFamily="49" charset="0"/>
              </a:rPr>
              <a:t> буква «о») </a:t>
            </a:r>
            <a:r>
              <a:rPr lang="ru-RU" sz="1200" b="1" dirty="0" err="1">
                <a:latin typeface="Consolas" panose="020B0609020204030204" pitchFamily="49" charset="0"/>
              </a:rPr>
              <a:t>або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 (</a:t>
            </a:r>
            <a:r>
              <a:rPr lang="uk-UA" sz="1200" b="1" dirty="0">
                <a:latin typeface="Consolas" panose="020B0609020204030204" pitchFamily="49" charset="0"/>
              </a:rPr>
              <a:t>велика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латинська</a:t>
            </a:r>
            <a:r>
              <a:rPr lang="ru-RU" sz="1200" b="1" dirty="0">
                <a:latin typeface="Consolas" panose="020B0609020204030204" pitchFamily="49" charset="0"/>
              </a:rPr>
              <a:t> буква «ай») як </a:t>
            </a:r>
            <a:r>
              <a:rPr lang="ru-RU" sz="1200" b="1" dirty="0" err="1">
                <a:latin typeface="Consolas" panose="020B0609020204030204" pitchFamily="49" charset="0"/>
              </a:rPr>
              <a:t>однобуквені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ідентифікатори</a:t>
            </a:r>
            <a:r>
              <a:rPr lang="ru-RU" sz="1200" b="1" dirty="0">
                <a:latin typeface="Consolas" panose="020B0609020204030204" pitchFamily="49" charset="0"/>
              </a:rPr>
              <a:t>.</a:t>
            </a:r>
          </a:p>
          <a:p>
            <a:pPr marL="274320" lvl="1" indent="0">
              <a:buNone/>
            </a:pPr>
            <a:r>
              <a:rPr lang="ru-RU" sz="1200" b="1" dirty="0">
                <a:latin typeface="Consolas" panose="020B0609020204030204" pitchFamily="49" charset="0"/>
              </a:rPr>
              <a:t>У </a:t>
            </a:r>
            <a:r>
              <a:rPr lang="ru-RU" sz="1200" b="1" dirty="0" err="1">
                <a:latin typeface="Consolas" panose="020B0609020204030204" pitchFamily="49" charset="0"/>
              </a:rPr>
              <a:t>деяких</a:t>
            </a:r>
            <a:r>
              <a:rPr lang="ru-RU" sz="1200" b="1" dirty="0">
                <a:latin typeface="Consolas" panose="020B0609020204030204" pitchFamily="49" charset="0"/>
              </a:rPr>
              <a:t> шрифтах </a:t>
            </a:r>
            <a:r>
              <a:rPr lang="ru-RU" sz="1200" b="1" dirty="0" err="1">
                <a:latin typeface="Consolas" panose="020B0609020204030204" pitchFamily="49" charset="0"/>
              </a:rPr>
              <a:t>ці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символи</a:t>
            </a:r>
            <a:r>
              <a:rPr lang="ru-RU" sz="1200" b="1" dirty="0">
                <a:latin typeface="Consolas" panose="020B0609020204030204" pitchFamily="49" charset="0"/>
              </a:rPr>
              <a:t> не </a:t>
            </a:r>
            <a:r>
              <a:rPr lang="ru-RU" sz="1200" b="1" dirty="0" err="1">
                <a:latin typeface="Consolas" panose="020B0609020204030204" pitchFamily="49" charset="0"/>
              </a:rPr>
              <a:t>відрізняються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від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цифри</a:t>
            </a:r>
            <a:r>
              <a:rPr lang="ru-RU" sz="1200" b="1" dirty="0">
                <a:latin typeface="Consolas" panose="020B0609020204030204" pitchFamily="49" charset="0"/>
              </a:rPr>
              <a:t> один і нуля (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і</a:t>
            </a:r>
            <a:r>
              <a:rPr lang="ru-RU" sz="1200" b="1" dirty="0">
                <a:latin typeface="Consolas" panose="020B0609020204030204" pitchFamily="49" charset="0"/>
              </a:rPr>
              <a:t> символу </a:t>
            </a:r>
            <a:r>
              <a:rPr lang="ru-RU" sz="1200" b="1" dirty="0" err="1">
                <a:latin typeface="Consolas" panose="020B0609020204030204" pitchFamily="49" charset="0"/>
              </a:rPr>
              <a:t>вертикальної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палички</a:t>
            </a:r>
            <a:r>
              <a:rPr lang="ru-RU" sz="1200" b="1" dirty="0">
                <a:latin typeface="Consolas" panose="020B0609020204030204" pitchFamily="49" charset="0"/>
              </a:rPr>
              <a:t>, - </a:t>
            </a:r>
            <a:r>
              <a:rPr lang="en-US" sz="1200" b="1" dirty="0">
                <a:latin typeface="Consolas" panose="020B0609020204030204" pitchFamily="49" charset="0"/>
              </a:rPr>
              <a:t>|) </a:t>
            </a:r>
            <a:r>
              <a:rPr lang="ru-RU" sz="1200" b="1" dirty="0" err="1">
                <a:latin typeface="Consolas" panose="020B0609020204030204" pitchFamily="49" charset="0"/>
              </a:rPr>
              <a:t>Якщо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дуже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потрібно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використовувати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l</a:t>
            </a:r>
            <a:r>
              <a:rPr lang="ru-RU" sz="1200" b="1" dirty="0"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latin typeface="Consolas" panose="020B0609020204030204" pitchFamily="49" charset="0"/>
              </a:rPr>
              <a:t>пишіть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замість</a:t>
            </a:r>
            <a:r>
              <a:rPr lang="ru-RU" sz="1200" b="1" dirty="0"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latin typeface="Consolas" panose="020B0609020204030204" pitchFamily="49" charset="0"/>
              </a:rPr>
              <a:t>неї</a:t>
            </a:r>
            <a:r>
              <a:rPr lang="ru-RU" sz="1200" b="1" dirty="0">
                <a:latin typeface="Consolas" panose="020B0609020204030204" pitchFamily="49" charset="0"/>
              </a:rPr>
              <a:t> велику </a:t>
            </a: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L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endParaRPr lang="uk-UA" sz="1200" b="1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uk-UA" sz="1050" b="1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uk-UA" sz="1050" b="1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uk-UA" sz="1050" b="1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uk-UA" sz="1050" b="1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ru-RU" sz="105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15D55-1772-42F2-B72C-231C1C6595A1}"/>
              </a:ext>
            </a:extLst>
          </p:cNvPr>
          <p:cNvSpPr txBox="1"/>
          <p:nvPr/>
        </p:nvSpPr>
        <p:spPr>
          <a:xfrm>
            <a:off x="752206" y="1339546"/>
            <a:ext cx="434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Стилі імен</a:t>
            </a:r>
            <a:endParaRPr lang="ru-RU" b="1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3E40D-1AB8-4258-B0DC-DA10F9CFDD21}"/>
              </a:ext>
            </a:extLst>
          </p:cNvPr>
          <p:cNvSpPr txBox="1"/>
          <p:nvPr/>
        </p:nvSpPr>
        <p:spPr>
          <a:xfrm>
            <a:off x="6232889" y="1339546"/>
            <a:ext cx="434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Стилі імен</a:t>
            </a:r>
            <a:endParaRPr lang="ru-RU" b="1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0429B8-DFB9-4710-896D-DEC2284D2910}"/>
              </a:ext>
            </a:extLst>
          </p:cNvPr>
          <p:cNvSpPr txBox="1">
            <a:spLocks/>
          </p:cNvSpPr>
          <p:nvPr/>
        </p:nvSpPr>
        <p:spPr>
          <a:xfrm>
            <a:off x="312970" y="1886679"/>
            <a:ext cx="5681430" cy="427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Зазвичай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розрізняють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наступні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стилі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одинична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маленька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літера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одинична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велика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літера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lowercase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слово в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нижньому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регістрі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1" dirty="0" err="1">
                <a:solidFill>
                  <a:srgbClr val="339933"/>
                </a:solidFill>
                <a:latin typeface="Consolas" panose="020B0609020204030204" pitchFamily="49" charset="0"/>
              </a:rPr>
              <a:t>lower_case_with_underscores</a:t>
            </a: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слова з маленьких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літер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з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підкресленнями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UPPERCASE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великі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літери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UPPERCASE_WITH_UNDERSCORES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слова з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великої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літери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з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підкресленнями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1" dirty="0" err="1">
                <a:solidFill>
                  <a:srgbClr val="339933"/>
                </a:solidFill>
                <a:latin typeface="Consolas" panose="020B0609020204030204" pitchFamily="49" charset="0"/>
              </a:rPr>
              <a:t>CapitalizedWords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слова з великими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літерами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або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CapWords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або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CamelCase.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Іноді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називається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StudlyCaps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). </a:t>
            </a:r>
            <a:endParaRPr lang="uk-UA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200" b="1" dirty="0" err="1">
                <a:solidFill>
                  <a:srgbClr val="339933"/>
                </a:solidFill>
                <a:latin typeface="Consolas" panose="020B0609020204030204" pitchFamily="49" charset="0"/>
              </a:rPr>
              <a:t>mixedCase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відрізняється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від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CapitalizedWords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тим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що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перше слово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починається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з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маленької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літери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1" dirty="0" err="1">
                <a:solidFill>
                  <a:srgbClr val="339933"/>
                </a:solidFill>
                <a:latin typeface="Consolas" panose="020B0609020204030204" pitchFamily="49" charset="0"/>
              </a:rPr>
              <a:t>Capitalized_Words_With_Underscores</a:t>
            </a:r>
            <a:r>
              <a:rPr lang="en-US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слова з великими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літерами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і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підкресленнями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ru-RU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потворно</a:t>
            </a:r>
            <a:r>
              <a:rPr lang="ru-RU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!)</a:t>
            </a:r>
            <a:endParaRPr lang="ru-RU" sz="105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6526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1104</TotalTime>
  <Words>1187</Words>
  <Application>Microsoft Office PowerPoint</Application>
  <PresentationFormat>Широкоэкранный</PresentationFormat>
  <Paragraphs>127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Consolas</vt:lpstr>
      <vt:lpstr>Wingdings 2</vt:lpstr>
      <vt:lpstr>Вид</vt:lpstr>
      <vt:lpstr>Рекомендації РЕР8 по написанню кода на PYTHON</vt:lpstr>
      <vt:lpstr>Зовнішній вигляд коду</vt:lpstr>
      <vt:lpstr>Зовнішній вигляд коду</vt:lpstr>
      <vt:lpstr>Зовнішній вигляд коду</vt:lpstr>
      <vt:lpstr>Імена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Рекомендації РЕР8 по написанню кода на PYTHON</dc:title>
  <dc:creator>Дима Святенко</dc:creator>
  <cp:lastModifiedBy>Дима Святенко</cp:lastModifiedBy>
  <cp:revision>17</cp:revision>
  <dcterms:created xsi:type="dcterms:W3CDTF">2020-11-22T16:35:45Z</dcterms:created>
  <dcterms:modified xsi:type="dcterms:W3CDTF">2020-11-27T07:23:27Z</dcterms:modified>
</cp:coreProperties>
</file>