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5" r:id="rId4"/>
    <p:sldId id="264" r:id="rId5"/>
    <p:sldId id="262" r:id="rId6"/>
    <p:sldId id="266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1775F-0017-4255-A319-926730F18EC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3AE3D-7441-4011-A4A4-6400D7A31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0743-574C-48F9-2056-748E31709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64DA-90CD-3055-AD3E-97BF186BF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0E6A-140F-5BD1-7B85-475C7418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7200-AD22-5D4C-C6E3-C9E21452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DF50-3B2A-34AD-C384-56CA753F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4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5142-63B8-6BD3-D3A7-AB9F1117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1A9B7-67B2-8837-EC3E-D67EA8EB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6715-2CFD-A969-F8C5-03059A45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1621-9D6C-589E-68F7-DC50ED56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194F-E19F-A175-5F5B-A1A01EA0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1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7EFC8-180E-AFB4-AF79-B2105C845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537D1-49F1-46EA-B726-79C69A2C2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0D95-6BEB-F296-4F62-884B4E3C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568AA-CF94-7903-A257-1D6B9A71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E99D-A9C2-C8A6-BB34-0E17EE97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76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9529-8D61-AC30-F5BA-74B94291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164E9-777C-B186-0A39-83AA00D9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B0FF-C3E7-CC73-4485-BBD19604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71DF-CA1E-1836-9938-74A3524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C2A28-AC78-0931-1BD8-5FEBBE83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7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54FB-ECD0-02AD-2EAE-E71C37CA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A5946-5E27-1C1B-B8F1-3970AEB2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8B1D-C821-B131-7268-1F1F6DCE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EACF8-98CA-F9AA-6525-88F2092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28BF-C481-66AE-6F20-25187021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7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DA7B-F2EC-4D3C-1B26-B723FDF3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14C6-8101-5C7B-292A-CD911BD46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5E50-E6E9-AD67-439F-A442C9E1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AFC81-6C43-BEED-5C14-7EF7DD4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4B57C-A444-BB6B-1994-AAB92726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2C75-5AEE-548F-A497-4E1944E1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5BF6-1B7D-1491-9DC8-A0C822EB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24BC-6EBB-81BB-F678-9659FAF2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2B8ED-56FA-3D58-7177-44B8155D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3DED3-1A19-5CEB-1255-A2F1CC8C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B0A99-2D3A-AD66-7942-24D5E3267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A386E-7797-6B7A-2C8C-EED1037C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FBBB6-6128-E849-7484-A4628C2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BCD8E-DE94-E125-0623-391FA4CE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39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27FD-4356-67BB-4725-99D66641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7F418-8A0A-2CD1-8981-A7FD2577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23E2D-4F23-674E-A9A2-E5AAB3D5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1FB3E-A6CF-207C-1055-87545179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86FE0-6C16-5728-C95A-6C6070D4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EFA44-B762-DCE2-A8A6-D8A16D5C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4D19B-114C-F0B0-7313-5A22E4D7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95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669-8BAB-6F27-D945-AA2C55F9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2C02-2A17-DFCA-7F75-A106F139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7F13-C0F2-70AB-D6DC-4CC42F9B8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58848-A31A-5DCB-8EB5-F79EE80B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B50C7-1B6B-8A82-68AC-8F2FAA23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0007-2256-1C81-7B4E-43AD7F44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6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C7AC-2FC0-07AA-E975-36C1E556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7FB80-5B25-8D96-3B62-F649D514F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B2308-A3CD-8C94-A4F2-5ECA01B8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61A6-7CF1-9C10-F544-5BC48D6C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7AB8B-852E-22C0-30B3-D3A5B050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C4A14-C222-84A5-5EF9-DA88D6B7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5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3CE7E-24B3-9260-6770-D01790FA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02E1-A254-B85A-03CB-234008D2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E019-0D66-8D51-647B-7ED67B0FF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793C0-4975-40E6-BBB5-96AFFD5D2F4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932A-B389-CA1C-7B35-3736564A4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445D-6C3F-BC0A-6158-D803DD8C1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B1568-19AD-4640-B42E-F6324BED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BC9D-4755-2F8D-D16F-F79A39687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569" y="868362"/>
            <a:ext cx="10357899" cy="2387600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Ensuring High Availability and Scalability for </a:t>
            </a:r>
            <a:br>
              <a:rPr lang="en-IN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Monolithic Applications</a:t>
            </a:r>
            <a:endParaRPr lang="en-IN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982FB-A63A-623E-6745-E8A24AE30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3543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Virtualization and Cloud Computing Project Submission</a:t>
            </a:r>
            <a:br>
              <a:rPr lang="en-IN" dirty="0"/>
            </a:br>
            <a:endParaRPr lang="en-IN" dirty="0"/>
          </a:p>
          <a:p>
            <a:r>
              <a:rPr lang="en-IN" dirty="0"/>
              <a:t>Vidyut Bhaskar (G23AI2128)</a:t>
            </a:r>
          </a:p>
          <a:p>
            <a:r>
              <a:rPr lang="en-IN" dirty="0"/>
              <a:t>Rahul Verma (G23AI2039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dirty="0"/>
          </a:p>
          <a:p>
            <a:r>
              <a:rPr lang="en-IN" dirty="0"/>
              <a:t>Atul Singh (G23AI2104)</a:t>
            </a:r>
          </a:p>
        </p:txBody>
      </p:sp>
    </p:spTree>
    <p:extLst>
      <p:ext uri="{BB962C8B-B14F-4D97-AF65-F5344CB8AC3E}">
        <p14:creationId xmlns:p14="http://schemas.microsoft.com/office/powerpoint/2010/main" val="27302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84A6-DA4F-9E0B-CDA0-49806B40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Artifacts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E2321-927E-049E-FBC4-802080BA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9" y="1885950"/>
            <a:ext cx="4342779" cy="1924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C8C42-C2D7-771F-84BA-1BBFBBEC4CAD}"/>
              </a:ext>
            </a:extLst>
          </p:cNvPr>
          <p:cNvSpPr txBox="1"/>
          <p:nvPr/>
        </p:nvSpPr>
        <p:spPr>
          <a:xfrm>
            <a:off x="917713" y="4006055"/>
            <a:ext cx="4759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https://github.com/DSvidyutbhaskariitj/VCC_PROJECT.git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73BD35F-6DC1-F7DC-26C8-F10F1AEEE71E}"/>
              </a:ext>
            </a:extLst>
          </p:cNvPr>
          <p:cNvSpPr/>
          <p:nvPr/>
        </p:nvSpPr>
        <p:spPr>
          <a:xfrm rot="10800000">
            <a:off x="2941982" y="4492488"/>
            <a:ext cx="373712" cy="4770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B68CF0-9CAF-C1BC-78A3-12F5D8F47CE6}"/>
              </a:ext>
            </a:extLst>
          </p:cNvPr>
          <p:cNvSpPr/>
          <p:nvPr/>
        </p:nvSpPr>
        <p:spPr>
          <a:xfrm>
            <a:off x="1657845" y="5148222"/>
            <a:ext cx="2941983" cy="405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Scripts and Test App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33C0A5-F558-3A84-19D2-22A64E3B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93" y="1779253"/>
            <a:ext cx="4902471" cy="21382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CAD570-E256-B974-DA9E-CCFA553018E4}"/>
              </a:ext>
            </a:extLst>
          </p:cNvPr>
          <p:cNvSpPr txBox="1"/>
          <p:nvPr/>
        </p:nvSpPr>
        <p:spPr>
          <a:xfrm>
            <a:off x="6409415" y="4006055"/>
            <a:ext cx="5782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https://github.com/i-m-atul/VCC_Assignment-3.git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C4C26AA-9136-7EC3-94CD-DDA586181EB1}"/>
              </a:ext>
            </a:extLst>
          </p:cNvPr>
          <p:cNvSpPr/>
          <p:nvPr/>
        </p:nvSpPr>
        <p:spPr>
          <a:xfrm rot="10800000">
            <a:off x="8175265" y="4402397"/>
            <a:ext cx="373712" cy="4770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B98AE-C396-6987-ED82-EBD563306A2D}"/>
              </a:ext>
            </a:extLst>
          </p:cNvPr>
          <p:cNvSpPr/>
          <p:nvPr/>
        </p:nvSpPr>
        <p:spPr>
          <a:xfrm>
            <a:off x="6891128" y="5058131"/>
            <a:ext cx="2941983" cy="405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Code</a:t>
            </a:r>
          </a:p>
        </p:txBody>
      </p:sp>
    </p:spTree>
    <p:extLst>
      <p:ext uri="{BB962C8B-B14F-4D97-AF65-F5344CB8AC3E}">
        <p14:creationId xmlns:p14="http://schemas.microsoft.com/office/powerpoint/2010/main" val="36629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343E-A8AD-7F45-5EFF-60FD147F2242}"/>
              </a:ext>
            </a:extLst>
          </p:cNvPr>
          <p:cNvSpPr txBox="1">
            <a:spLocks/>
          </p:cNvSpPr>
          <p:nvPr/>
        </p:nvSpPr>
        <p:spPr>
          <a:xfrm>
            <a:off x="623514" y="388979"/>
            <a:ext cx="10515600" cy="93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Resource Group Visualizer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5579C-8B4F-2CE8-2CFF-CEB23AB6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9" y="1327868"/>
            <a:ext cx="1728415" cy="5442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5FCA89-1DF0-8999-0FDA-00C97016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86" y="1327868"/>
            <a:ext cx="3737398" cy="5259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DC1EC-D039-2350-EF18-A55A35A6F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672" y="1268233"/>
            <a:ext cx="3498517" cy="53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8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FF1AF3-CF38-9C57-4468-8AA8B03B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14" y="388979"/>
            <a:ext cx="10515600" cy="938889"/>
          </a:xfrm>
        </p:spPr>
        <p:txBody>
          <a:bodyPr>
            <a:normAutofit/>
          </a:bodyPr>
          <a:lstStyle/>
          <a:p>
            <a:r>
              <a:rPr lang="en-IN" sz="3200" dirty="0"/>
              <a:t>Optimum Running Scenario – All resources Running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84845-3936-9F32-6084-E2E15ABB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3" y="1443864"/>
            <a:ext cx="10991353" cy="19772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C3605C-3C09-5070-5585-472EE3811ED0}"/>
              </a:ext>
            </a:extLst>
          </p:cNvPr>
          <p:cNvSpPr/>
          <p:nvPr/>
        </p:nvSpPr>
        <p:spPr>
          <a:xfrm>
            <a:off x="9247367" y="1844703"/>
            <a:ext cx="1168842" cy="151074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1CA0D-80F1-F9DA-FDED-EB1C6D2A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58" y="3537101"/>
            <a:ext cx="3891139" cy="31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2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4226-3F9A-4192-6F72-40E3FE84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14" y="388979"/>
            <a:ext cx="10515600" cy="938889"/>
          </a:xfrm>
        </p:spPr>
        <p:txBody>
          <a:bodyPr>
            <a:normAutofit/>
          </a:bodyPr>
          <a:lstStyle/>
          <a:p>
            <a:r>
              <a:rPr lang="en-IN" sz="3200" dirty="0"/>
              <a:t>Simulation of Application availability in case of Downtime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89EDE-40B6-D739-B251-58A4BD15F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8" y="1666117"/>
            <a:ext cx="2584578" cy="2309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91385C-3F50-A9B4-3D13-96DB3F12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6117"/>
            <a:ext cx="2816292" cy="2309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19A73-4DA9-64FC-7BFA-791237037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27" y="1666117"/>
            <a:ext cx="2689483" cy="2309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0B6624-CDB9-BFA5-997B-21EF711D7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181" y="1699910"/>
            <a:ext cx="2816291" cy="22816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4E79D0-A2DC-85A6-F192-7DCE74005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45292"/>
              </p:ext>
            </p:extLst>
          </p:nvPr>
        </p:nvGraphicFramePr>
        <p:xfrm>
          <a:off x="192938" y="4313901"/>
          <a:ext cx="2584578" cy="600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578">
                  <a:extLst>
                    <a:ext uri="{9D8B030D-6E8A-4147-A177-3AD203B41FA5}">
                      <a16:colId xmlns:a16="http://schemas.microsoft.com/office/drawing/2014/main" val="443387350"/>
                    </a:ext>
                  </a:extLst>
                </a:gridCol>
              </a:tblGrid>
              <a:tr h="314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Running Resource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49417"/>
                  </a:ext>
                </a:extLst>
              </a:tr>
              <a:tr h="285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iitj-vcc-vm-scalesets_0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7775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269B52-2579-7629-397D-4246663AB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78995"/>
              </p:ext>
            </p:extLst>
          </p:nvPr>
        </p:nvGraphicFramePr>
        <p:xfrm>
          <a:off x="3197079" y="4313901"/>
          <a:ext cx="2584578" cy="600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578">
                  <a:extLst>
                    <a:ext uri="{9D8B030D-6E8A-4147-A177-3AD203B41FA5}">
                      <a16:colId xmlns:a16="http://schemas.microsoft.com/office/drawing/2014/main" val="443387350"/>
                    </a:ext>
                  </a:extLst>
                </a:gridCol>
              </a:tblGrid>
              <a:tr h="314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Running Resource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49417"/>
                  </a:ext>
                </a:extLst>
              </a:tr>
              <a:tr h="285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iitj-vcc-vm-scalesets_1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777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CE9E954-88AE-67DE-4708-5C5D7DF26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35280"/>
              </p:ext>
            </p:extLst>
          </p:nvPr>
        </p:nvGraphicFramePr>
        <p:xfrm>
          <a:off x="6095999" y="4313901"/>
          <a:ext cx="2816291" cy="600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6291">
                  <a:extLst>
                    <a:ext uri="{9D8B030D-6E8A-4147-A177-3AD203B41FA5}">
                      <a16:colId xmlns:a16="http://schemas.microsoft.com/office/drawing/2014/main" val="443387350"/>
                    </a:ext>
                  </a:extLst>
                </a:gridCol>
              </a:tblGrid>
              <a:tr h="314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Running Resource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49417"/>
                  </a:ext>
                </a:extLst>
              </a:tr>
              <a:tr h="285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</a:rPr>
                        <a:t>iitj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</a:rPr>
                        <a:t>vcc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</a:rPr>
                        <a:t>vm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-standalone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7775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E69F86-135B-CC33-5008-525C562A2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31975"/>
              </p:ext>
            </p:extLst>
          </p:nvPr>
        </p:nvGraphicFramePr>
        <p:xfrm>
          <a:off x="9174180" y="4313900"/>
          <a:ext cx="2816291" cy="600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6291">
                  <a:extLst>
                    <a:ext uri="{9D8B030D-6E8A-4147-A177-3AD203B41FA5}">
                      <a16:colId xmlns:a16="http://schemas.microsoft.com/office/drawing/2014/main" val="443387350"/>
                    </a:ext>
                  </a:extLst>
                </a:gridCol>
              </a:tblGrid>
              <a:tr h="314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Running Resource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49417"/>
                  </a:ext>
                </a:extLst>
              </a:tr>
              <a:tr h="285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</a:rPr>
                        <a:t>iitj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</a:rPr>
                        <a:t>vcc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</a:rPr>
                        <a:t>vm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-fallback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77752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8D13CC-EDDA-3EAD-31B9-8D1B4FCE8D6F}"/>
              </a:ext>
            </a:extLst>
          </p:cNvPr>
          <p:cNvSpPr/>
          <p:nvPr/>
        </p:nvSpPr>
        <p:spPr>
          <a:xfrm>
            <a:off x="1240402" y="5470496"/>
            <a:ext cx="9898711" cy="7474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Ensures that the Application is in running stage in any case even when the multiple VMs are having downtime.</a:t>
            </a:r>
          </a:p>
        </p:txBody>
      </p:sp>
    </p:spTree>
    <p:extLst>
      <p:ext uri="{BB962C8B-B14F-4D97-AF65-F5344CB8AC3E}">
        <p14:creationId xmlns:p14="http://schemas.microsoft.com/office/powerpoint/2010/main" val="261650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27EDA2-CF67-6F22-B386-9CC96454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14" y="388979"/>
            <a:ext cx="10515600" cy="938889"/>
          </a:xfrm>
        </p:spPr>
        <p:txBody>
          <a:bodyPr>
            <a:normAutofit/>
          </a:bodyPr>
          <a:lstStyle/>
          <a:p>
            <a:r>
              <a:rPr lang="en-IN" sz="3200" dirty="0"/>
              <a:t>Vertical Scaling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BDB7C60-FAEC-3544-8D4D-7458E9A1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" y="1987978"/>
            <a:ext cx="5768009" cy="2641696"/>
          </a:xfrm>
          <a:prstGeom prst="rect">
            <a:avLst/>
          </a:prstGeom>
        </p:spPr>
      </p:pic>
      <p:pic>
        <p:nvPicPr>
          <p:cNvPr id="5" name="Picture 4" descr="A screenshot of a white sheet&#10;&#10;Description automatically generated">
            <a:extLst>
              <a:ext uri="{FF2B5EF4-FFF2-40B4-BE49-F238E27FC236}">
                <a16:creationId xmlns:a16="http://schemas.microsoft.com/office/drawing/2014/main" id="{E9B06041-F4DB-5C33-C745-B9AFFA136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52"/>
          <a:stretch/>
        </p:blipFill>
        <p:spPr>
          <a:xfrm>
            <a:off x="6164745" y="1963190"/>
            <a:ext cx="5666795" cy="26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7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27EDA2-CF67-6F22-B386-9CC96454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14" y="388979"/>
            <a:ext cx="10515600" cy="938889"/>
          </a:xfrm>
        </p:spPr>
        <p:txBody>
          <a:bodyPr>
            <a:normAutofit/>
          </a:bodyPr>
          <a:lstStyle/>
          <a:p>
            <a:r>
              <a:rPr lang="en-IN" sz="3200" dirty="0"/>
              <a:t>Vertical Scaling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BDB7C60-FAEC-3544-8D4D-7458E9A1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" y="1987978"/>
            <a:ext cx="5768009" cy="2641696"/>
          </a:xfrm>
          <a:prstGeom prst="rect">
            <a:avLst/>
          </a:prstGeom>
        </p:spPr>
      </p:pic>
      <p:pic>
        <p:nvPicPr>
          <p:cNvPr id="5" name="Picture 4" descr="A screenshot of a white sheet&#10;&#10;Description automatically generated">
            <a:extLst>
              <a:ext uri="{FF2B5EF4-FFF2-40B4-BE49-F238E27FC236}">
                <a16:creationId xmlns:a16="http://schemas.microsoft.com/office/drawing/2014/main" id="{E9B06041-F4DB-5C33-C745-B9AFFA136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52"/>
          <a:stretch/>
        </p:blipFill>
        <p:spPr>
          <a:xfrm>
            <a:off x="6164745" y="1963190"/>
            <a:ext cx="5666795" cy="26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0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27EDA2-CF67-6F22-B386-9CC96454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14" y="388979"/>
            <a:ext cx="10515600" cy="938889"/>
          </a:xfrm>
        </p:spPr>
        <p:txBody>
          <a:bodyPr>
            <a:normAutofit/>
          </a:bodyPr>
          <a:lstStyle/>
          <a:p>
            <a:r>
              <a:rPr lang="en-IN" sz="3200" dirty="0"/>
              <a:t>Horizontal 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60440-94FA-3E74-94AC-90F68345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4" y="1403731"/>
            <a:ext cx="9682700" cy="499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0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27EDA2-CF67-6F22-B386-9CC96454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14" y="388979"/>
            <a:ext cx="10515600" cy="938889"/>
          </a:xfrm>
        </p:spPr>
        <p:txBody>
          <a:bodyPr>
            <a:normAutofit/>
          </a:bodyPr>
          <a:lstStyle/>
          <a:p>
            <a:r>
              <a:rPr lang="en-IN" sz="3200" dirty="0"/>
              <a:t>Monitoring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73E20-3A6A-8097-49A1-CE84B6044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2"/>
          <a:stretch/>
        </p:blipFill>
        <p:spPr>
          <a:xfrm>
            <a:off x="623514" y="1337243"/>
            <a:ext cx="6726803" cy="2431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742247-E55F-F5E5-00E5-2E9E0161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04" y="3980566"/>
            <a:ext cx="7134970" cy="23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Ensuring High Availability and Scalability for  Monolithic Applications</vt:lpstr>
      <vt:lpstr>Project Artifacts</vt:lpstr>
      <vt:lpstr>PowerPoint Presentation</vt:lpstr>
      <vt:lpstr>Optimum Running Scenario – All resources Running</vt:lpstr>
      <vt:lpstr>Simulation of Application availability in case of Downtime</vt:lpstr>
      <vt:lpstr>Vertical Scaling</vt:lpstr>
      <vt:lpstr>Vertical Scaling</vt:lpstr>
      <vt:lpstr>Horizontal Scaling</vt:lpstr>
      <vt:lpstr>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BHASKAR Vidyut</dc:creator>
  <cp:lastModifiedBy>BHASKAR Vidyut</cp:lastModifiedBy>
  <cp:revision>2</cp:revision>
  <dcterms:created xsi:type="dcterms:W3CDTF">2024-09-23T15:58:26Z</dcterms:created>
  <dcterms:modified xsi:type="dcterms:W3CDTF">2024-09-23T17:32:23Z</dcterms:modified>
</cp:coreProperties>
</file>