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72"/>
  </p:notesMasterIdLst>
  <p:handoutMasterIdLst>
    <p:handoutMasterId r:id="rId73"/>
  </p:handoutMasterIdLst>
  <p:sldIdLst>
    <p:sldId id="256" r:id="rId2"/>
    <p:sldId id="257" r:id="rId3"/>
    <p:sldId id="258" r:id="rId4"/>
    <p:sldId id="259" r:id="rId5"/>
    <p:sldId id="260" r:id="rId6"/>
    <p:sldId id="261" r:id="rId7"/>
    <p:sldId id="266" r:id="rId8"/>
    <p:sldId id="332" r:id="rId9"/>
    <p:sldId id="303" r:id="rId10"/>
    <p:sldId id="271" r:id="rId11"/>
    <p:sldId id="272" r:id="rId12"/>
    <p:sldId id="343" r:id="rId13"/>
    <p:sldId id="342" r:id="rId14"/>
    <p:sldId id="341" r:id="rId15"/>
    <p:sldId id="273" r:id="rId16"/>
    <p:sldId id="274" r:id="rId17"/>
    <p:sldId id="275" r:id="rId18"/>
    <p:sldId id="276" r:id="rId19"/>
    <p:sldId id="277" r:id="rId20"/>
    <p:sldId id="305" r:id="rId21"/>
    <p:sldId id="306" r:id="rId22"/>
    <p:sldId id="300" r:id="rId23"/>
    <p:sldId id="301" r:id="rId24"/>
    <p:sldId id="336" r:id="rId25"/>
    <p:sldId id="307" r:id="rId26"/>
    <p:sldId id="345" r:id="rId27"/>
    <p:sldId id="357" r:id="rId28"/>
    <p:sldId id="358" r:id="rId29"/>
    <p:sldId id="359" r:id="rId30"/>
    <p:sldId id="280" r:id="rId31"/>
    <p:sldId id="281" r:id="rId32"/>
    <p:sldId id="286" r:id="rId33"/>
    <p:sldId id="282" r:id="rId34"/>
    <p:sldId id="283" r:id="rId35"/>
    <p:sldId id="284" r:id="rId36"/>
    <p:sldId id="285" r:id="rId37"/>
    <p:sldId id="311" r:id="rId38"/>
    <p:sldId id="344" r:id="rId39"/>
    <p:sldId id="352" r:id="rId40"/>
    <p:sldId id="353" r:id="rId41"/>
    <p:sldId id="354" r:id="rId42"/>
    <p:sldId id="346" r:id="rId43"/>
    <p:sldId id="349" r:id="rId44"/>
    <p:sldId id="347" r:id="rId45"/>
    <p:sldId id="348" r:id="rId46"/>
    <p:sldId id="350" r:id="rId47"/>
    <p:sldId id="351" r:id="rId48"/>
    <p:sldId id="355" r:id="rId49"/>
    <p:sldId id="356" r:id="rId50"/>
    <p:sldId id="338" r:id="rId51"/>
    <p:sldId id="312" r:id="rId52"/>
    <p:sldId id="313" r:id="rId53"/>
    <p:sldId id="314" r:id="rId54"/>
    <p:sldId id="315" r:id="rId55"/>
    <p:sldId id="316" r:id="rId56"/>
    <p:sldId id="317" r:id="rId57"/>
    <p:sldId id="318" r:id="rId58"/>
    <p:sldId id="319" r:id="rId59"/>
    <p:sldId id="320" r:id="rId60"/>
    <p:sldId id="321" r:id="rId61"/>
    <p:sldId id="298" r:id="rId62"/>
    <p:sldId id="339" r:id="rId63"/>
    <p:sldId id="325" r:id="rId64"/>
    <p:sldId id="326" r:id="rId65"/>
    <p:sldId id="327" r:id="rId66"/>
    <p:sldId id="328" r:id="rId67"/>
    <p:sldId id="337" r:id="rId68"/>
    <p:sldId id="334" r:id="rId69"/>
    <p:sldId id="329" r:id="rId70"/>
    <p:sldId id="331" r:id="rId71"/>
  </p:sldIdLst>
  <p:sldSz cx="9144000" cy="6858000" type="screen4x3"/>
  <p:notesSz cx="6992938" cy="92789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3513" autoAdjust="0"/>
  </p:normalViewPr>
  <p:slideViewPr>
    <p:cSldViewPr>
      <p:cViewPr varScale="1">
        <p:scale>
          <a:sx n="48" d="100"/>
          <a:sy n="48" d="100"/>
        </p:scale>
        <p:origin x="13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1026"/>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lvl1pPr defTabSz="930275">
              <a:defRPr sz="1200"/>
            </a:lvl1pPr>
          </a:lstStyle>
          <a:p>
            <a:endParaRPr lang="en-AU"/>
          </a:p>
        </p:txBody>
      </p:sp>
      <p:sp>
        <p:nvSpPr>
          <p:cNvPr id="90115" name="Rectangle 1027"/>
          <p:cNvSpPr>
            <a:spLocks noGrp="1" noChangeArrowheads="1"/>
          </p:cNvSpPr>
          <p:nvPr>
            <p:ph type="dt" sz="quarter" idx="1"/>
          </p:nvPr>
        </p:nvSpPr>
        <p:spPr bwMode="auto">
          <a:xfrm>
            <a:off x="3962400" y="0"/>
            <a:ext cx="3030538" cy="463550"/>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lvl1pPr algn="r" defTabSz="930275">
              <a:defRPr sz="1200"/>
            </a:lvl1pPr>
          </a:lstStyle>
          <a:p>
            <a:endParaRPr lang="en-AU"/>
          </a:p>
        </p:txBody>
      </p:sp>
      <p:sp>
        <p:nvSpPr>
          <p:cNvPr id="90116" name="Rectangle 1028"/>
          <p:cNvSpPr>
            <a:spLocks noGrp="1" noChangeArrowheads="1"/>
          </p:cNvSpPr>
          <p:nvPr>
            <p:ph type="ftr" sz="quarter" idx="2"/>
          </p:nvPr>
        </p:nvSpPr>
        <p:spPr bwMode="auto">
          <a:xfrm>
            <a:off x="0" y="8815388"/>
            <a:ext cx="3030538" cy="463550"/>
          </a:xfrm>
          <a:prstGeom prst="rect">
            <a:avLst/>
          </a:prstGeom>
          <a:noFill/>
          <a:ln w="9525">
            <a:noFill/>
            <a:miter lim="800000"/>
            <a:headEnd/>
            <a:tailEnd/>
          </a:ln>
          <a:effectLst/>
        </p:spPr>
        <p:txBody>
          <a:bodyPr vert="horz" wrap="square" lIns="92976" tIns="46488" rIns="92976" bIns="46488" numCol="1" anchor="b" anchorCtr="0" compatLnSpc="1">
            <a:prstTxWarp prst="textNoShape">
              <a:avLst/>
            </a:prstTxWarp>
          </a:bodyPr>
          <a:lstStyle>
            <a:lvl1pPr defTabSz="930275">
              <a:defRPr sz="1200"/>
            </a:lvl1pPr>
          </a:lstStyle>
          <a:p>
            <a:endParaRPr lang="en-AU"/>
          </a:p>
        </p:txBody>
      </p:sp>
      <p:sp>
        <p:nvSpPr>
          <p:cNvPr id="90117" name="Rectangle 1029"/>
          <p:cNvSpPr>
            <a:spLocks noGrp="1" noChangeArrowheads="1"/>
          </p:cNvSpPr>
          <p:nvPr>
            <p:ph type="sldNum" sz="quarter" idx="3"/>
          </p:nvPr>
        </p:nvSpPr>
        <p:spPr bwMode="auto">
          <a:xfrm>
            <a:off x="3962400" y="8815388"/>
            <a:ext cx="3030538" cy="463550"/>
          </a:xfrm>
          <a:prstGeom prst="rect">
            <a:avLst/>
          </a:prstGeom>
          <a:noFill/>
          <a:ln w="9525">
            <a:noFill/>
            <a:miter lim="800000"/>
            <a:headEnd/>
            <a:tailEnd/>
          </a:ln>
          <a:effectLst/>
        </p:spPr>
        <p:txBody>
          <a:bodyPr vert="horz" wrap="square" lIns="92976" tIns="46488" rIns="92976" bIns="46488" numCol="1" anchor="b" anchorCtr="0" compatLnSpc="1">
            <a:prstTxWarp prst="textNoShape">
              <a:avLst/>
            </a:prstTxWarp>
          </a:bodyPr>
          <a:lstStyle>
            <a:lvl1pPr algn="r" defTabSz="930275">
              <a:defRPr sz="1200"/>
            </a:lvl1pPr>
          </a:lstStyle>
          <a:p>
            <a:fld id="{A2BFBDAF-0963-4671-B44B-4ADC0CDF461A}" type="slidenum">
              <a:rPr lang="en-AU"/>
              <a:pPr/>
              <a:t>‹#›</a:t>
            </a:fld>
            <a:endParaRPr lang="en-A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lvl1pPr defTabSz="930275">
              <a:defRPr sz="1200"/>
            </a:lvl1pPr>
          </a:lstStyle>
          <a:p>
            <a:endParaRPr lang="en-AU"/>
          </a:p>
        </p:txBody>
      </p:sp>
      <p:sp>
        <p:nvSpPr>
          <p:cNvPr id="4099" name="Rectangle 3"/>
          <p:cNvSpPr>
            <a:spLocks noGrp="1" noChangeArrowheads="1"/>
          </p:cNvSpPr>
          <p:nvPr>
            <p:ph type="dt" idx="1"/>
          </p:nvPr>
        </p:nvSpPr>
        <p:spPr bwMode="auto">
          <a:xfrm>
            <a:off x="3962400" y="0"/>
            <a:ext cx="3030538" cy="463550"/>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lvl1pPr algn="r" defTabSz="930275">
              <a:defRPr sz="1200"/>
            </a:lvl1pPr>
          </a:lstStyle>
          <a:p>
            <a:endParaRPr lang="en-AU"/>
          </a:p>
        </p:txBody>
      </p:sp>
      <p:sp>
        <p:nvSpPr>
          <p:cNvPr id="4100" name="Rectangle 4"/>
          <p:cNvSpPr>
            <a:spLocks noGrp="1" noRot="1" noChangeAspect="1" noChangeArrowheads="1" noTextEdit="1"/>
          </p:cNvSpPr>
          <p:nvPr>
            <p:ph type="sldImg" idx="2"/>
          </p:nvPr>
        </p:nvSpPr>
        <p:spPr bwMode="auto">
          <a:xfrm>
            <a:off x="1176338" y="695325"/>
            <a:ext cx="4640262" cy="34798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31863" y="4406900"/>
            <a:ext cx="5129212" cy="4176713"/>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102" name="Rectangle 6"/>
          <p:cNvSpPr>
            <a:spLocks noGrp="1" noChangeArrowheads="1"/>
          </p:cNvSpPr>
          <p:nvPr>
            <p:ph type="ftr" sz="quarter" idx="4"/>
          </p:nvPr>
        </p:nvSpPr>
        <p:spPr bwMode="auto">
          <a:xfrm>
            <a:off x="0" y="8815388"/>
            <a:ext cx="3030538" cy="463550"/>
          </a:xfrm>
          <a:prstGeom prst="rect">
            <a:avLst/>
          </a:prstGeom>
          <a:noFill/>
          <a:ln w="9525">
            <a:noFill/>
            <a:miter lim="800000"/>
            <a:headEnd/>
            <a:tailEnd/>
          </a:ln>
          <a:effectLst/>
        </p:spPr>
        <p:txBody>
          <a:bodyPr vert="horz" wrap="square" lIns="92976" tIns="46488" rIns="92976" bIns="46488" numCol="1" anchor="b" anchorCtr="0" compatLnSpc="1">
            <a:prstTxWarp prst="textNoShape">
              <a:avLst/>
            </a:prstTxWarp>
          </a:bodyPr>
          <a:lstStyle>
            <a:lvl1pPr defTabSz="930275">
              <a:defRPr sz="1200"/>
            </a:lvl1pPr>
          </a:lstStyle>
          <a:p>
            <a:endParaRPr lang="en-AU"/>
          </a:p>
        </p:txBody>
      </p:sp>
      <p:sp>
        <p:nvSpPr>
          <p:cNvPr id="4103" name="Rectangle 7"/>
          <p:cNvSpPr>
            <a:spLocks noGrp="1" noChangeArrowheads="1"/>
          </p:cNvSpPr>
          <p:nvPr>
            <p:ph type="sldNum" sz="quarter" idx="5"/>
          </p:nvPr>
        </p:nvSpPr>
        <p:spPr bwMode="auto">
          <a:xfrm>
            <a:off x="3962400" y="8815388"/>
            <a:ext cx="3030538" cy="463550"/>
          </a:xfrm>
          <a:prstGeom prst="rect">
            <a:avLst/>
          </a:prstGeom>
          <a:noFill/>
          <a:ln w="9525">
            <a:noFill/>
            <a:miter lim="800000"/>
            <a:headEnd/>
            <a:tailEnd/>
          </a:ln>
          <a:effectLst/>
        </p:spPr>
        <p:txBody>
          <a:bodyPr vert="horz" wrap="square" lIns="92976" tIns="46488" rIns="92976" bIns="46488" numCol="1" anchor="b" anchorCtr="0" compatLnSpc="1">
            <a:prstTxWarp prst="textNoShape">
              <a:avLst/>
            </a:prstTxWarp>
          </a:bodyPr>
          <a:lstStyle>
            <a:lvl1pPr algn="r" defTabSz="930275">
              <a:defRPr sz="1200"/>
            </a:lvl1pPr>
          </a:lstStyle>
          <a:p>
            <a:fld id="{0E265FFF-557E-4F21-9154-9B3C1385B597}" type="slidenum">
              <a:rPr lang="en-AU"/>
              <a:pPr/>
              <a:t>‹#›</a:t>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A67B1-07D9-4E28-A3F1-7675417FB643}" type="slidenum">
              <a:rPr lang="en-AU"/>
              <a:pPr/>
              <a:t>2</a:t>
            </a:fld>
            <a:endParaRPr lang="en-AU"/>
          </a:p>
        </p:txBody>
      </p:sp>
      <p:sp>
        <p:nvSpPr>
          <p:cNvPr id="5122" name="Rectangle 2"/>
          <p:cNvSpPr>
            <a:spLocks noGrp="1" noRot="1" noChangeAspect="1" noChangeArrowheads="1" noTextEdit="1"/>
          </p:cNvSpPr>
          <p:nvPr>
            <p:ph type="sldImg"/>
          </p:nvPr>
        </p:nvSpPr>
        <p:spPr bwMode="auto">
          <a:xfrm>
            <a:off x="1176338" y="695325"/>
            <a:ext cx="4640262" cy="3479800"/>
          </a:xfrm>
          <a:prstGeom prst="rect">
            <a:avLst/>
          </a:prstGeom>
          <a:solidFill>
            <a:srgbClr val="FFFFFF"/>
          </a:solidFill>
          <a:ln>
            <a:solidFill>
              <a:srgbClr val="000000"/>
            </a:solidFill>
            <a:miter lim="800000"/>
            <a:headEnd/>
            <a:tailEnd/>
          </a:ln>
        </p:spPr>
      </p:sp>
      <p:sp>
        <p:nvSpPr>
          <p:cNvPr id="5123" name="Rectangle 3"/>
          <p:cNvSpPr>
            <a:spLocks noGrp="1" noChangeArrowheads="1"/>
          </p:cNvSpPr>
          <p:nvPr>
            <p:ph type="body" idx="1"/>
          </p:nvPr>
        </p:nvSpPr>
        <p:spPr bwMode="auto">
          <a:xfrm>
            <a:off x="931863" y="4406900"/>
            <a:ext cx="5129212" cy="4176713"/>
          </a:xfrm>
          <a:prstGeom prst="rect">
            <a:avLst/>
          </a:prstGeom>
          <a:solidFill>
            <a:srgbClr val="FFFFFF"/>
          </a:solidFill>
          <a:ln>
            <a:solidFill>
              <a:srgbClr val="000000"/>
            </a:solidFill>
            <a:miter lim="800000"/>
            <a:headEnd/>
            <a:tailEnd/>
          </a:ln>
        </p:spPr>
        <p:txBody>
          <a:bodyPr lIns="92976" tIns="46488" rIns="92976" bIns="46488"/>
          <a:lstStyle/>
          <a:p>
            <a:r>
              <a:rPr lang="en-US"/>
              <a:t>we invent something only if there is a need for that thing….today we are going to see what data warehousing is…data warehouse is evolved to satisfy some needs….we will see some of these need now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139DDE-E9B3-4B9D-B704-C5532A6FBEAC}" type="slidenum">
              <a:rPr lang="en-AU"/>
              <a:pPr/>
              <a:t>17</a:t>
            </a:fld>
            <a:endParaRPr lang="en-AU"/>
          </a:p>
        </p:txBody>
      </p:sp>
      <p:sp>
        <p:nvSpPr>
          <p:cNvPr id="25602" name="Rectangle 2"/>
          <p:cNvSpPr>
            <a:spLocks noGrp="1" noRot="1" noChangeAspect="1" noChangeArrowheads="1" noTextEdit="1"/>
          </p:cNvSpPr>
          <p:nvPr>
            <p:ph type="sldImg"/>
          </p:nvPr>
        </p:nvSpPr>
        <p:spPr bwMode="auto">
          <a:xfrm>
            <a:off x="1176338" y="695325"/>
            <a:ext cx="4640262" cy="34798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31863" y="4406900"/>
            <a:ext cx="5129212" cy="835025"/>
          </a:xfrm>
          <a:prstGeom prst="rect">
            <a:avLst/>
          </a:prstGeom>
          <a:solidFill>
            <a:srgbClr val="FFFFFF"/>
          </a:solidFill>
          <a:ln>
            <a:solidFill>
              <a:srgbClr val="000000"/>
            </a:solidFill>
            <a:miter lim="800000"/>
            <a:headEnd/>
            <a:tailEnd/>
          </a:ln>
        </p:spPr>
        <p:txBody>
          <a:bodyPr lIns="92976" tIns="46488" rIns="92976" bIns="46488"/>
          <a:lstStyle/>
          <a:p>
            <a:r>
              <a:rPr lang="en-US"/>
              <a:t>When we need to extract data from various sources, some may be manually maintained on paper, some on different legacy systems and integrating the data is a laborious  work. Many systems provide some DTS systems to convert data in appropriate format and provide necessary transformations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98B816-D496-4C1E-B7FF-D407B8262FC1}" type="slidenum">
              <a:rPr lang="en-AU"/>
              <a:pPr/>
              <a:t>30</a:t>
            </a:fld>
            <a:endParaRPr lang="en-AU"/>
          </a:p>
        </p:txBody>
      </p:sp>
      <p:sp>
        <p:nvSpPr>
          <p:cNvPr id="31746" name="Rectangle 2"/>
          <p:cNvSpPr>
            <a:spLocks noGrp="1" noRot="1" noChangeAspect="1" noChangeArrowheads="1" noTextEdit="1"/>
          </p:cNvSpPr>
          <p:nvPr>
            <p:ph type="sldImg"/>
          </p:nvPr>
        </p:nvSpPr>
        <p:spPr bwMode="auto">
          <a:xfrm>
            <a:off x="1176338" y="695325"/>
            <a:ext cx="4640262" cy="3479800"/>
          </a:xfrm>
          <a:prstGeom prst="rect">
            <a:avLst/>
          </a:prstGeo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31863" y="4406900"/>
            <a:ext cx="5129212" cy="4176713"/>
          </a:xfrm>
          <a:prstGeom prst="rect">
            <a:avLst/>
          </a:prstGeom>
          <a:solidFill>
            <a:srgbClr val="FFFFFF"/>
          </a:solidFill>
          <a:ln>
            <a:solidFill>
              <a:srgbClr val="000000"/>
            </a:solidFill>
            <a:miter lim="800000"/>
            <a:headEnd/>
            <a:tailEnd/>
          </a:ln>
        </p:spPr>
        <p:txBody>
          <a:bodyPr lIns="92976" tIns="46488" rIns="92976" bIns="46488"/>
          <a:lstStyle/>
          <a:p>
            <a:r>
              <a:rPr lang="en-US"/>
              <a:t>We need subject oriented and multidimensional data amodel fro data warehouse which facilitates online analysis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AB788-C408-4D49-AA5C-C991AD51F917}" type="slidenum">
              <a:rPr lang="en-AU"/>
              <a:pPr/>
              <a:t>51</a:t>
            </a:fld>
            <a:endParaRPr lang="en-AU"/>
          </a:p>
        </p:txBody>
      </p:sp>
      <p:sp>
        <p:nvSpPr>
          <p:cNvPr id="69634" name="Rectangle 2"/>
          <p:cNvSpPr>
            <a:spLocks noGrp="1" noRot="1" noChangeAspect="1" noChangeArrowheads="1" noTextEdit="1"/>
          </p:cNvSpPr>
          <p:nvPr>
            <p:ph type="sldImg"/>
          </p:nvPr>
        </p:nvSpPr>
        <p:spPr bwMode="auto">
          <a:xfrm>
            <a:off x="1176338" y="695325"/>
            <a:ext cx="4640262" cy="3479800"/>
          </a:xfrm>
          <a:prstGeom prst="rect">
            <a:avLst/>
          </a:prstGeom>
          <a:solidFill>
            <a:srgbClr val="FFFFFF"/>
          </a:solidFill>
          <a:ln>
            <a:solidFill>
              <a:srgbClr val="000000"/>
            </a:solidFill>
            <a:miter lim="800000"/>
            <a:headEnd/>
            <a:tailEnd/>
          </a:ln>
        </p:spPr>
      </p:sp>
      <p:sp>
        <p:nvSpPr>
          <p:cNvPr id="69635" name="Rectangle 3"/>
          <p:cNvSpPr>
            <a:spLocks noGrp="1" noChangeArrowheads="1"/>
          </p:cNvSpPr>
          <p:nvPr>
            <p:ph type="body" idx="1"/>
          </p:nvPr>
        </p:nvSpPr>
        <p:spPr bwMode="auto">
          <a:xfrm>
            <a:off x="931863" y="4406900"/>
            <a:ext cx="5129212" cy="4176713"/>
          </a:xfrm>
          <a:prstGeom prst="rect">
            <a:avLst/>
          </a:prstGeom>
          <a:solidFill>
            <a:srgbClr val="FFFFFF"/>
          </a:solidFill>
          <a:ln>
            <a:solidFill>
              <a:srgbClr val="000000"/>
            </a:solidFill>
            <a:miter lim="800000"/>
            <a:headEnd/>
            <a:tailEnd/>
          </a:ln>
        </p:spPr>
        <p:txBody>
          <a:bodyPr lIns="92976" tIns="46488" rIns="92976" bIns="46488"/>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0CCF-4748-46F1-A65D-9E35FDEE2B2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CE57C4E-5F0D-4821-90DD-8FDC779F08B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3721321-2C3C-4800-BBBC-7FE52D585F30}"/>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6AB09ADF-35B0-4013-9163-8476D44671C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676180-5DB9-4863-B547-D937524E56FD}"/>
              </a:ext>
            </a:extLst>
          </p:cNvPr>
          <p:cNvSpPr>
            <a:spLocks noGrp="1"/>
          </p:cNvSpPr>
          <p:nvPr>
            <p:ph type="sldNum" sz="quarter" idx="12"/>
          </p:nvPr>
        </p:nvSpPr>
        <p:spPr/>
        <p:txBody>
          <a:bodyPr/>
          <a:lstStyle/>
          <a:p>
            <a:fld id="{23221F24-D80F-4E76-A0B0-BA99084EA676}" type="slidenum">
              <a:rPr lang="en-AU" smtClean="0"/>
              <a:pPr/>
              <a:t>‹#›</a:t>
            </a:fld>
            <a:endParaRPr lang="en-AU"/>
          </a:p>
        </p:txBody>
      </p:sp>
    </p:spTree>
    <p:extLst>
      <p:ext uri="{BB962C8B-B14F-4D97-AF65-F5344CB8AC3E}">
        <p14:creationId xmlns:p14="http://schemas.microsoft.com/office/powerpoint/2010/main" val="285635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0460-8FA2-4C1C-B21E-6588FC26B0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6814C-AEEA-4D5A-BDC3-EBA12034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0080E-C456-4243-9FE8-4437B9890188}"/>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E65D39F7-B43A-45CD-8A6B-28253B817F2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7B2B189-1FC0-4663-9F6B-288217A8D0CA}"/>
              </a:ext>
            </a:extLst>
          </p:cNvPr>
          <p:cNvSpPr>
            <a:spLocks noGrp="1"/>
          </p:cNvSpPr>
          <p:nvPr>
            <p:ph type="sldNum" sz="quarter" idx="12"/>
          </p:nvPr>
        </p:nvSpPr>
        <p:spPr/>
        <p:txBody>
          <a:bodyPr/>
          <a:lstStyle/>
          <a:p>
            <a:fld id="{7E04F3CF-5D08-4B81-A83B-39B49A987BF3}" type="slidenum">
              <a:rPr lang="en-AU" smtClean="0"/>
              <a:pPr/>
              <a:t>‹#›</a:t>
            </a:fld>
            <a:endParaRPr lang="en-AU"/>
          </a:p>
        </p:txBody>
      </p:sp>
    </p:spTree>
    <p:extLst>
      <p:ext uri="{BB962C8B-B14F-4D97-AF65-F5344CB8AC3E}">
        <p14:creationId xmlns:p14="http://schemas.microsoft.com/office/powerpoint/2010/main" val="336755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DA31A-3DB9-46B4-86D0-D5718B59407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DA1C3B-5EA9-4D27-A213-04CF3E830BA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2D1EE-FE00-4ED6-9A2D-883EDE7E7AB1}"/>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0D86F339-A579-4659-A610-BE0182A4B3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2F9C35-D177-4F77-B3D9-D98EC897C7EE}"/>
              </a:ext>
            </a:extLst>
          </p:cNvPr>
          <p:cNvSpPr>
            <a:spLocks noGrp="1"/>
          </p:cNvSpPr>
          <p:nvPr>
            <p:ph type="sldNum" sz="quarter" idx="12"/>
          </p:nvPr>
        </p:nvSpPr>
        <p:spPr/>
        <p:txBody>
          <a:bodyPr/>
          <a:lstStyle/>
          <a:p>
            <a:fld id="{322EF42A-C440-440B-BB62-FB9D9D6EC6B5}" type="slidenum">
              <a:rPr lang="en-AU" smtClean="0"/>
              <a:pPr/>
              <a:t>‹#›</a:t>
            </a:fld>
            <a:endParaRPr lang="en-AU"/>
          </a:p>
        </p:txBody>
      </p:sp>
    </p:spTree>
    <p:extLst>
      <p:ext uri="{BB962C8B-B14F-4D97-AF65-F5344CB8AC3E}">
        <p14:creationId xmlns:p14="http://schemas.microsoft.com/office/powerpoint/2010/main" val="1189826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AU"/>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AU"/>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FB74DF04-5406-420B-9781-9685832C83E8}" type="slidenum">
              <a:rPr lang="en-AU"/>
              <a:pPr/>
              <a:t>‹#›</a:t>
            </a:fld>
            <a:endParaRPr lang="en-AU"/>
          </a:p>
        </p:txBody>
      </p:sp>
    </p:spTree>
    <p:extLst>
      <p:ext uri="{BB962C8B-B14F-4D97-AF65-F5344CB8AC3E}">
        <p14:creationId xmlns:p14="http://schemas.microsoft.com/office/powerpoint/2010/main" val="206795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3B21-5ECE-458E-840F-1AA5DF939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5D378-CA97-41B4-818E-F583D5FB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915B3-E03F-462B-ACDA-4073D75E5A12}"/>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028AB69D-0E76-4C9E-B352-E056D40FAF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F583600-6E53-4370-AC29-B74E7438DE54}"/>
              </a:ext>
            </a:extLst>
          </p:cNvPr>
          <p:cNvSpPr>
            <a:spLocks noGrp="1"/>
          </p:cNvSpPr>
          <p:nvPr>
            <p:ph type="sldNum" sz="quarter" idx="12"/>
          </p:nvPr>
        </p:nvSpPr>
        <p:spPr/>
        <p:txBody>
          <a:bodyPr/>
          <a:lstStyle/>
          <a:p>
            <a:fld id="{31E202BC-0B95-4616-9963-8CBF8CAB6CD1}" type="slidenum">
              <a:rPr lang="en-AU" smtClean="0"/>
              <a:pPr/>
              <a:t>‹#›</a:t>
            </a:fld>
            <a:endParaRPr lang="en-AU"/>
          </a:p>
        </p:txBody>
      </p:sp>
    </p:spTree>
    <p:extLst>
      <p:ext uri="{BB962C8B-B14F-4D97-AF65-F5344CB8AC3E}">
        <p14:creationId xmlns:p14="http://schemas.microsoft.com/office/powerpoint/2010/main" val="13322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B2B2-395A-4D79-84D6-93934F68C9C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543E450-74F7-4050-B877-3234AFE37E2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B0EDC4-B4FE-405A-A4EF-F8DEE153E575}"/>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D57247F1-98F6-429B-B5FC-A7165B1CAD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1AF744-A076-429E-A57A-D4AE72502F94}"/>
              </a:ext>
            </a:extLst>
          </p:cNvPr>
          <p:cNvSpPr>
            <a:spLocks noGrp="1"/>
          </p:cNvSpPr>
          <p:nvPr>
            <p:ph type="sldNum" sz="quarter" idx="12"/>
          </p:nvPr>
        </p:nvSpPr>
        <p:spPr/>
        <p:txBody>
          <a:bodyPr/>
          <a:lstStyle/>
          <a:p>
            <a:fld id="{4059C558-C51B-4D3D-ACF5-D8F90D68D800}" type="slidenum">
              <a:rPr lang="en-AU" smtClean="0"/>
              <a:pPr/>
              <a:t>‹#›</a:t>
            </a:fld>
            <a:endParaRPr lang="en-AU"/>
          </a:p>
        </p:txBody>
      </p:sp>
    </p:spTree>
    <p:extLst>
      <p:ext uri="{BB962C8B-B14F-4D97-AF65-F5344CB8AC3E}">
        <p14:creationId xmlns:p14="http://schemas.microsoft.com/office/powerpoint/2010/main" val="342044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4609-8229-4F53-A574-D677D3A40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1D6D5-FB5F-4CD2-A786-12C72AC14BB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12FFB5-97E0-49C0-9CD1-088E7900790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498813-C14D-4398-A73E-8BDBE64C0833}"/>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16D2CFC3-4A8C-4510-9ED4-7F5FE7647A3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9E96C2A-3388-40E6-80E7-DC2A885A2C1D}"/>
              </a:ext>
            </a:extLst>
          </p:cNvPr>
          <p:cNvSpPr>
            <a:spLocks noGrp="1"/>
          </p:cNvSpPr>
          <p:nvPr>
            <p:ph type="sldNum" sz="quarter" idx="12"/>
          </p:nvPr>
        </p:nvSpPr>
        <p:spPr/>
        <p:txBody>
          <a:bodyPr/>
          <a:lstStyle/>
          <a:p>
            <a:fld id="{51876D8D-2CE9-4191-BB69-649C70480503}" type="slidenum">
              <a:rPr lang="en-AU" smtClean="0"/>
              <a:pPr/>
              <a:t>‹#›</a:t>
            </a:fld>
            <a:endParaRPr lang="en-AU"/>
          </a:p>
        </p:txBody>
      </p:sp>
    </p:spTree>
    <p:extLst>
      <p:ext uri="{BB962C8B-B14F-4D97-AF65-F5344CB8AC3E}">
        <p14:creationId xmlns:p14="http://schemas.microsoft.com/office/powerpoint/2010/main" val="69681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4408-4292-49BC-86D4-38BC5973583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F80783-E482-458C-96E2-4F6BE403515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C412F-6622-4B43-83A4-317BE5F9A29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DDB47-2279-4DFE-883F-F7BDE28C5F8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E1C5CCC-8006-436F-A047-B59242E9C8C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1D46C-4127-4318-97A5-9D452F4F5EEA}"/>
              </a:ext>
            </a:extLst>
          </p:cNvPr>
          <p:cNvSpPr>
            <a:spLocks noGrp="1"/>
          </p:cNvSpPr>
          <p:nvPr>
            <p:ph type="dt" sz="half" idx="10"/>
          </p:nvPr>
        </p:nvSpPr>
        <p:spPr/>
        <p:txBody>
          <a:bodyPr/>
          <a:lstStyle/>
          <a:p>
            <a:endParaRPr lang="en-AU"/>
          </a:p>
        </p:txBody>
      </p:sp>
      <p:sp>
        <p:nvSpPr>
          <p:cNvPr id="8" name="Footer Placeholder 7">
            <a:extLst>
              <a:ext uri="{FF2B5EF4-FFF2-40B4-BE49-F238E27FC236}">
                <a16:creationId xmlns:a16="http://schemas.microsoft.com/office/drawing/2014/main" id="{31F23E8E-CAA5-4BA9-8FC5-8306C15BC6A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BBCCA83-3A83-4B8D-9FC2-EB77B6CD30AD}"/>
              </a:ext>
            </a:extLst>
          </p:cNvPr>
          <p:cNvSpPr>
            <a:spLocks noGrp="1"/>
          </p:cNvSpPr>
          <p:nvPr>
            <p:ph type="sldNum" sz="quarter" idx="12"/>
          </p:nvPr>
        </p:nvSpPr>
        <p:spPr/>
        <p:txBody>
          <a:bodyPr/>
          <a:lstStyle/>
          <a:p>
            <a:fld id="{BF90E8AE-7A34-4705-8E93-4795084FFC9C}" type="slidenum">
              <a:rPr lang="en-AU" smtClean="0"/>
              <a:pPr/>
              <a:t>‹#›</a:t>
            </a:fld>
            <a:endParaRPr lang="en-AU"/>
          </a:p>
        </p:txBody>
      </p:sp>
    </p:spTree>
    <p:extLst>
      <p:ext uri="{BB962C8B-B14F-4D97-AF65-F5344CB8AC3E}">
        <p14:creationId xmlns:p14="http://schemas.microsoft.com/office/powerpoint/2010/main" val="2535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AE6D-0175-4986-A548-4F1E3856A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92E777-A4A3-4C65-A1EE-6830EE886E77}"/>
              </a:ext>
            </a:extLst>
          </p:cNvPr>
          <p:cNvSpPr>
            <a:spLocks noGrp="1"/>
          </p:cNvSpPr>
          <p:nvPr>
            <p:ph type="dt" sz="half" idx="10"/>
          </p:nvPr>
        </p:nvSpPr>
        <p:spPr/>
        <p:txBody>
          <a:bodyPr/>
          <a:lstStyle/>
          <a:p>
            <a:endParaRPr lang="en-AU"/>
          </a:p>
        </p:txBody>
      </p:sp>
      <p:sp>
        <p:nvSpPr>
          <p:cNvPr id="4" name="Footer Placeholder 3">
            <a:extLst>
              <a:ext uri="{FF2B5EF4-FFF2-40B4-BE49-F238E27FC236}">
                <a16:creationId xmlns:a16="http://schemas.microsoft.com/office/drawing/2014/main" id="{122F9BD3-B447-4DD1-96B4-7AE755DFEB4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ECDC572-D2DE-4270-B7DE-27E09CEC4CCB}"/>
              </a:ext>
            </a:extLst>
          </p:cNvPr>
          <p:cNvSpPr>
            <a:spLocks noGrp="1"/>
          </p:cNvSpPr>
          <p:nvPr>
            <p:ph type="sldNum" sz="quarter" idx="12"/>
          </p:nvPr>
        </p:nvSpPr>
        <p:spPr/>
        <p:txBody>
          <a:bodyPr/>
          <a:lstStyle/>
          <a:p>
            <a:fld id="{C3347F74-B58B-4986-9836-6C582B598B8F}" type="slidenum">
              <a:rPr lang="en-AU" smtClean="0"/>
              <a:pPr/>
              <a:t>‹#›</a:t>
            </a:fld>
            <a:endParaRPr lang="en-AU"/>
          </a:p>
        </p:txBody>
      </p:sp>
    </p:spTree>
    <p:extLst>
      <p:ext uri="{BB962C8B-B14F-4D97-AF65-F5344CB8AC3E}">
        <p14:creationId xmlns:p14="http://schemas.microsoft.com/office/powerpoint/2010/main" val="411472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478A6-F60D-4B3C-87AE-AAF600F511A7}"/>
              </a:ext>
            </a:extLst>
          </p:cNvPr>
          <p:cNvSpPr>
            <a:spLocks noGrp="1"/>
          </p:cNvSpPr>
          <p:nvPr>
            <p:ph type="dt" sz="half" idx="10"/>
          </p:nvPr>
        </p:nvSpPr>
        <p:spPr/>
        <p:txBody>
          <a:bodyPr/>
          <a:lstStyle/>
          <a:p>
            <a:endParaRPr lang="en-AU"/>
          </a:p>
        </p:txBody>
      </p:sp>
      <p:sp>
        <p:nvSpPr>
          <p:cNvPr id="3" name="Footer Placeholder 2">
            <a:extLst>
              <a:ext uri="{FF2B5EF4-FFF2-40B4-BE49-F238E27FC236}">
                <a16:creationId xmlns:a16="http://schemas.microsoft.com/office/drawing/2014/main" id="{A03721D7-5254-4C8D-A2C3-041E31C5842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942F45B-8303-4696-828F-2535FF8B790E}"/>
              </a:ext>
            </a:extLst>
          </p:cNvPr>
          <p:cNvSpPr>
            <a:spLocks noGrp="1"/>
          </p:cNvSpPr>
          <p:nvPr>
            <p:ph type="sldNum" sz="quarter" idx="12"/>
          </p:nvPr>
        </p:nvSpPr>
        <p:spPr/>
        <p:txBody>
          <a:bodyPr/>
          <a:lstStyle/>
          <a:p>
            <a:fld id="{321E9F9A-825D-4A15-8345-FA5265198B5A}" type="slidenum">
              <a:rPr lang="en-AU" smtClean="0"/>
              <a:pPr/>
              <a:t>‹#›</a:t>
            </a:fld>
            <a:endParaRPr lang="en-AU"/>
          </a:p>
        </p:txBody>
      </p:sp>
    </p:spTree>
    <p:extLst>
      <p:ext uri="{BB962C8B-B14F-4D97-AF65-F5344CB8AC3E}">
        <p14:creationId xmlns:p14="http://schemas.microsoft.com/office/powerpoint/2010/main" val="377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2295-067F-4E8B-9E52-509D18E155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162349E-0741-48A9-9F82-C6CC35D4572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8FE4F3-FC4D-4B09-BCA2-599E248653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B25FADB-BAE0-4791-AE2C-BC04541B9F96}"/>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F0F2ACF1-7A90-4AEF-A740-D2DDCD61B08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151004F-01B4-4A35-830E-7E89B3F9F852}"/>
              </a:ext>
            </a:extLst>
          </p:cNvPr>
          <p:cNvSpPr>
            <a:spLocks noGrp="1"/>
          </p:cNvSpPr>
          <p:nvPr>
            <p:ph type="sldNum" sz="quarter" idx="12"/>
          </p:nvPr>
        </p:nvSpPr>
        <p:spPr/>
        <p:txBody>
          <a:bodyPr/>
          <a:lstStyle/>
          <a:p>
            <a:fld id="{4A657B33-D19D-428D-99CB-B86BA044AFE9}" type="slidenum">
              <a:rPr lang="en-AU" smtClean="0"/>
              <a:pPr/>
              <a:t>‹#›</a:t>
            </a:fld>
            <a:endParaRPr lang="en-AU"/>
          </a:p>
        </p:txBody>
      </p:sp>
    </p:spTree>
    <p:extLst>
      <p:ext uri="{BB962C8B-B14F-4D97-AF65-F5344CB8AC3E}">
        <p14:creationId xmlns:p14="http://schemas.microsoft.com/office/powerpoint/2010/main" val="278293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4D3F-A419-43AD-A1C8-BD773862783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9E30D07-705E-4745-AD5D-402A445B8A0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4EB2244-D754-48CA-BFEE-4AA29473CEC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F7F797E-C079-4689-B440-7D1970F0C630}"/>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BF1B970A-5C34-4B26-9A7D-091FC100255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C1408D8-E4C3-4CE8-8D0D-2A395B515839}"/>
              </a:ext>
            </a:extLst>
          </p:cNvPr>
          <p:cNvSpPr>
            <a:spLocks noGrp="1"/>
          </p:cNvSpPr>
          <p:nvPr>
            <p:ph type="sldNum" sz="quarter" idx="12"/>
          </p:nvPr>
        </p:nvSpPr>
        <p:spPr/>
        <p:txBody>
          <a:bodyPr/>
          <a:lstStyle/>
          <a:p>
            <a:fld id="{3BA9EA8C-4FE9-4ED7-B11F-B5ED6D9BD1A8}" type="slidenum">
              <a:rPr lang="en-AU" smtClean="0"/>
              <a:pPr/>
              <a:t>‹#›</a:t>
            </a:fld>
            <a:endParaRPr lang="en-AU"/>
          </a:p>
        </p:txBody>
      </p:sp>
    </p:spTree>
    <p:extLst>
      <p:ext uri="{BB962C8B-B14F-4D97-AF65-F5344CB8AC3E}">
        <p14:creationId xmlns:p14="http://schemas.microsoft.com/office/powerpoint/2010/main" val="231743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B98F2-B109-4BFE-A8E6-E23E4C1A779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2E454C-A770-4F41-BBEB-E6366F18434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149BF-AB1D-4896-97ED-46699C7DC6C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5" name="Footer Placeholder 4">
            <a:extLst>
              <a:ext uri="{FF2B5EF4-FFF2-40B4-BE49-F238E27FC236}">
                <a16:creationId xmlns:a16="http://schemas.microsoft.com/office/drawing/2014/main" id="{84B0DAA5-70BC-454F-B8EE-4E9F93C803A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7F34713-71A0-4122-9FE1-968BEBACB2F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7EA3EB-AB74-4F72-8C25-04E6798A0F5B}" type="slidenum">
              <a:rPr lang="en-AU" smtClean="0"/>
              <a:pPr/>
              <a:t>‹#›</a:t>
            </a:fld>
            <a:endParaRPr lang="en-AU"/>
          </a:p>
        </p:txBody>
      </p:sp>
    </p:spTree>
    <p:extLst>
      <p:ext uri="{BB962C8B-B14F-4D97-AF65-F5344CB8AC3E}">
        <p14:creationId xmlns:p14="http://schemas.microsoft.com/office/powerpoint/2010/main" val="42983109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4FC8B7-B851-408C-ABC5-41EE0C9223D4}"/>
              </a:ext>
            </a:extLst>
          </p:cNvPr>
          <p:cNvSpPr>
            <a:spLocks noGrp="1"/>
          </p:cNvSpPr>
          <p:nvPr>
            <p:ph type="ctrTitle"/>
          </p:nvPr>
        </p:nvSpPr>
        <p:spPr>
          <a:xfrm>
            <a:off x="1143000" y="2057400"/>
            <a:ext cx="6858000" cy="2387600"/>
          </a:xfrm>
        </p:spPr>
        <p:txBody>
          <a:bodyPr/>
          <a:lstStyle/>
          <a:p>
            <a:r>
              <a:rPr lang="en-US" sz="4800" dirty="0"/>
              <a:t>Data Warehousing</a:t>
            </a:r>
            <a:br>
              <a:rPr lang="en-US" sz="4800"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686050"/>
            <a:ext cx="7772400" cy="1143000"/>
          </a:xfrm>
        </p:spPr>
        <p:txBody>
          <a:bodyPr/>
          <a:lstStyle/>
          <a:p>
            <a:r>
              <a:rPr lang="en-US" sz="4000" dirty="0"/>
              <a:t>What is Data Warehouse?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762000"/>
          </a:xfrm>
        </p:spPr>
        <p:txBody>
          <a:bodyPr/>
          <a:lstStyle/>
          <a:p>
            <a:pPr algn="l"/>
            <a:r>
              <a:rPr lang="en-US" sz="4000" dirty="0"/>
              <a:t>Definition</a:t>
            </a:r>
          </a:p>
        </p:txBody>
      </p:sp>
      <p:sp>
        <p:nvSpPr>
          <p:cNvPr id="21507" name="Text Box 3"/>
          <p:cNvSpPr txBox="1">
            <a:spLocks noChangeArrowheads="1"/>
          </p:cNvSpPr>
          <p:nvPr/>
        </p:nvSpPr>
        <p:spPr bwMode="auto">
          <a:xfrm>
            <a:off x="669924" y="1666875"/>
            <a:ext cx="7788275" cy="4401205"/>
          </a:xfrm>
          <a:prstGeom prst="rect">
            <a:avLst/>
          </a:prstGeom>
          <a:noFill/>
          <a:ln w="9525">
            <a:noFill/>
            <a:miter lim="800000"/>
            <a:headEnd/>
            <a:tailEnd/>
          </a:ln>
          <a:effectLst/>
        </p:spPr>
        <p:txBody>
          <a:bodyPr wrap="square">
            <a:spAutoFit/>
          </a:bodyPr>
          <a:lstStyle/>
          <a:p>
            <a:pPr marL="457200" indent="-457200">
              <a:buFont typeface="Arial" panose="020B0604020202020204" pitchFamily="34" charset="0"/>
              <a:buChar char="•"/>
            </a:pPr>
            <a:r>
              <a:rPr lang="en-US" sz="2800" dirty="0"/>
              <a:t>A data warehouse is a type of data management system that is designed to enable and support business intelligence (BI) activities, especially analytics. </a:t>
            </a:r>
          </a:p>
          <a:p>
            <a:pPr marL="457200" indent="-457200">
              <a:buFont typeface="Arial" panose="020B0604020202020204" pitchFamily="34" charset="0"/>
              <a:buChar char="•"/>
            </a:pPr>
            <a:r>
              <a:rPr lang="en-US" sz="2800" dirty="0"/>
              <a:t>Data warehouses are solely intended to perform queries and analysis and often contain large amounts of historical data. </a:t>
            </a:r>
          </a:p>
          <a:p>
            <a:pPr marL="457200" indent="-457200">
              <a:buFont typeface="Arial" panose="020B0604020202020204" pitchFamily="34" charset="0"/>
              <a:buChar char="•"/>
            </a:pPr>
            <a:r>
              <a:rPr lang="en-US" sz="2800" dirty="0"/>
              <a:t>The data within a data warehouse is usually derived from a wide range of sources such as application log files and transaction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762000"/>
          </a:xfrm>
        </p:spPr>
        <p:txBody>
          <a:bodyPr/>
          <a:lstStyle/>
          <a:p>
            <a:pPr algn="l"/>
            <a:r>
              <a:rPr lang="en-US" sz="4000" dirty="0"/>
              <a:t>Definition</a:t>
            </a:r>
          </a:p>
        </p:txBody>
      </p:sp>
      <p:sp>
        <p:nvSpPr>
          <p:cNvPr id="21507" name="Text Box 3"/>
          <p:cNvSpPr txBox="1">
            <a:spLocks noChangeArrowheads="1"/>
          </p:cNvSpPr>
          <p:nvPr/>
        </p:nvSpPr>
        <p:spPr bwMode="auto">
          <a:xfrm>
            <a:off x="669924" y="1666875"/>
            <a:ext cx="7788275" cy="3108543"/>
          </a:xfrm>
          <a:prstGeom prst="rect">
            <a:avLst/>
          </a:prstGeom>
          <a:noFill/>
          <a:ln w="9525">
            <a:noFill/>
            <a:miter lim="800000"/>
            <a:headEnd/>
            <a:tailEnd/>
          </a:ln>
          <a:effectLst/>
        </p:spPr>
        <p:txBody>
          <a:bodyPr wrap="square">
            <a:spAutoFit/>
          </a:bodyPr>
          <a:lstStyle/>
          <a:p>
            <a:pPr marL="457200" indent="-457200">
              <a:buFont typeface="Arial" panose="020B0604020202020204" pitchFamily="34" charset="0"/>
              <a:buChar char="•"/>
            </a:pPr>
            <a:r>
              <a:rPr lang="en-US" sz="2800" dirty="0"/>
              <a:t>Technically Data warehouse is a warehouse filled with data</a:t>
            </a:r>
          </a:p>
          <a:p>
            <a:pPr marL="457200" indent="-457200">
              <a:buFont typeface="Arial" panose="020B0604020202020204" pitchFamily="34" charset="0"/>
              <a:buChar char="•"/>
            </a:pPr>
            <a:r>
              <a:rPr lang="en-US" sz="2800" dirty="0"/>
              <a:t>We collected data from various source to centralized it in a data warehouse</a:t>
            </a:r>
          </a:p>
          <a:p>
            <a:pPr marL="457200" indent="-457200">
              <a:buFont typeface="Arial" panose="020B0604020202020204" pitchFamily="34" charset="0"/>
              <a:buChar char="•"/>
            </a:pPr>
            <a:r>
              <a:rPr lang="en-US" sz="2800" dirty="0"/>
              <a:t>A data warehouse is not the same as a database. Data warehouse use database as a platform</a:t>
            </a:r>
          </a:p>
          <a:p>
            <a:pPr marL="457200" indent="-457200">
              <a:buFont typeface="Arial" panose="020B0604020202020204" pitchFamily="34" charset="0"/>
              <a:buChar char="•"/>
            </a:pPr>
            <a:r>
              <a:rPr lang="en-US" sz="2800" dirty="0"/>
              <a:t>Data is not moved but copied.</a:t>
            </a:r>
          </a:p>
        </p:txBody>
      </p:sp>
      <p:pic>
        <p:nvPicPr>
          <p:cNvPr id="2050" name="Picture 2">
            <a:extLst>
              <a:ext uri="{FF2B5EF4-FFF2-40B4-BE49-F238E27FC236}">
                <a16:creationId xmlns:a16="http://schemas.microsoft.com/office/drawing/2014/main" id="{8F360ECC-E257-4A14-9EF9-E032EC38D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869" y="4478814"/>
            <a:ext cx="3594698" cy="215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762000"/>
          </a:xfrm>
        </p:spPr>
        <p:txBody>
          <a:bodyPr/>
          <a:lstStyle/>
          <a:p>
            <a:pPr algn="l"/>
            <a:r>
              <a:rPr lang="en-US" sz="4000" dirty="0"/>
              <a:t>Elements of a Data Warehouse</a:t>
            </a:r>
          </a:p>
        </p:txBody>
      </p:sp>
      <p:sp>
        <p:nvSpPr>
          <p:cNvPr id="21507" name="Text Box 3"/>
          <p:cNvSpPr txBox="1">
            <a:spLocks noChangeArrowheads="1"/>
          </p:cNvSpPr>
          <p:nvPr/>
        </p:nvSpPr>
        <p:spPr bwMode="auto">
          <a:xfrm>
            <a:off x="669925" y="1524000"/>
            <a:ext cx="7788275" cy="4832092"/>
          </a:xfrm>
          <a:prstGeom prst="rect">
            <a:avLst/>
          </a:prstGeom>
          <a:noFill/>
          <a:ln w="9525">
            <a:noFill/>
            <a:miter lim="800000"/>
            <a:headEnd/>
            <a:tailEnd/>
          </a:ln>
          <a:effectLst/>
        </p:spPr>
        <p:txBody>
          <a:bodyPr wrap="square">
            <a:spAutoFit/>
          </a:bodyPr>
          <a:lstStyle/>
          <a:p>
            <a:r>
              <a:rPr lang="en-US" sz="2800" dirty="0"/>
              <a:t>A typical data warehouse often includes the following elements:</a:t>
            </a:r>
          </a:p>
          <a:p>
            <a:pPr marL="457200" indent="-457200">
              <a:buFont typeface="Arial" panose="020B0604020202020204" pitchFamily="34" charset="0"/>
              <a:buChar char="•"/>
            </a:pPr>
            <a:r>
              <a:rPr lang="en-US" sz="2800" dirty="0"/>
              <a:t>A relational database to store and manage data</a:t>
            </a:r>
          </a:p>
          <a:p>
            <a:pPr marL="457200" indent="-457200">
              <a:buFont typeface="Arial" panose="020B0604020202020204" pitchFamily="34" charset="0"/>
              <a:buChar char="•"/>
            </a:pPr>
            <a:r>
              <a:rPr lang="en-US" sz="2800" dirty="0"/>
              <a:t>An extraction, loading, and transformation (ELT) solution for preparing the data for analysis</a:t>
            </a:r>
          </a:p>
          <a:p>
            <a:pPr marL="457200" indent="-457200">
              <a:buFont typeface="Arial" panose="020B0604020202020204" pitchFamily="34" charset="0"/>
              <a:buChar char="•"/>
            </a:pPr>
            <a:r>
              <a:rPr lang="en-US" sz="2800" dirty="0"/>
              <a:t>Statistical analysis, reporting, and data mining capabilities</a:t>
            </a:r>
          </a:p>
          <a:p>
            <a:pPr marL="457200" indent="-457200">
              <a:buFont typeface="Arial" panose="020B0604020202020204" pitchFamily="34" charset="0"/>
              <a:buChar char="•"/>
            </a:pPr>
            <a:r>
              <a:rPr lang="en-US" sz="2800" dirty="0"/>
              <a:t>Client analysis tools for visualizing and presenting data to business users</a:t>
            </a:r>
          </a:p>
          <a:p>
            <a:pPr marL="457200" indent="-457200">
              <a:buFont typeface="Arial" panose="020B0604020202020204" pitchFamily="34" charset="0"/>
              <a:buChar char="•"/>
            </a:pPr>
            <a:r>
              <a:rPr lang="en-US" sz="2800" dirty="0"/>
              <a:t>Other, more sophisticated analytical applications that generate actionable information</a:t>
            </a:r>
          </a:p>
        </p:txBody>
      </p:sp>
    </p:spTree>
    <p:extLst>
      <p:ext uri="{BB962C8B-B14F-4D97-AF65-F5344CB8AC3E}">
        <p14:creationId xmlns:p14="http://schemas.microsoft.com/office/powerpoint/2010/main" val="343032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762000"/>
          </a:xfrm>
        </p:spPr>
        <p:txBody>
          <a:bodyPr/>
          <a:lstStyle/>
          <a:p>
            <a:pPr algn="l"/>
            <a:r>
              <a:rPr lang="en-US" sz="4000" dirty="0"/>
              <a:t>Properties</a:t>
            </a:r>
          </a:p>
        </p:txBody>
      </p:sp>
      <p:sp>
        <p:nvSpPr>
          <p:cNvPr id="21507" name="Text Box 3"/>
          <p:cNvSpPr txBox="1">
            <a:spLocks noChangeArrowheads="1"/>
          </p:cNvSpPr>
          <p:nvPr/>
        </p:nvSpPr>
        <p:spPr bwMode="auto">
          <a:xfrm>
            <a:off x="669924" y="1666875"/>
            <a:ext cx="7788275" cy="3970318"/>
          </a:xfrm>
          <a:prstGeom prst="rect">
            <a:avLst/>
          </a:prstGeom>
          <a:noFill/>
          <a:ln w="9525">
            <a:noFill/>
            <a:miter lim="800000"/>
            <a:headEnd/>
            <a:tailEnd/>
          </a:ln>
          <a:effectLst/>
        </p:spPr>
        <p:txBody>
          <a:bodyPr wrap="square">
            <a:spAutoFit/>
          </a:bodyPr>
          <a:lstStyle/>
          <a:p>
            <a:pPr marL="457200" indent="-457200">
              <a:buFont typeface="Arial" panose="020B0604020202020204" pitchFamily="34" charset="0"/>
              <a:buChar char="•"/>
            </a:pPr>
            <a:r>
              <a:rPr lang="en-US" sz="2800" dirty="0"/>
              <a:t>A data warehouse is</a:t>
            </a:r>
          </a:p>
          <a:p>
            <a:r>
              <a:rPr lang="en-US" sz="2800" dirty="0"/>
              <a:t>	-subject-oriented,</a:t>
            </a:r>
          </a:p>
          <a:p>
            <a:r>
              <a:rPr lang="en-US" sz="2800" dirty="0"/>
              <a:t>	-integrated,</a:t>
            </a:r>
          </a:p>
          <a:p>
            <a:r>
              <a:rPr lang="en-US" sz="2800" dirty="0"/>
              <a:t>	-time-variant,</a:t>
            </a:r>
          </a:p>
          <a:p>
            <a:r>
              <a:rPr lang="en-US" sz="2800" dirty="0"/>
              <a:t>	-nonvolatile</a:t>
            </a:r>
          </a:p>
          <a:p>
            <a:r>
              <a:rPr lang="en-US" sz="2800" dirty="0"/>
              <a:t>	collection of data in support of management’s</a:t>
            </a:r>
          </a:p>
          <a:p>
            <a:r>
              <a:rPr lang="en-US" sz="2800" dirty="0"/>
              <a:t>	decision making process.</a:t>
            </a:r>
          </a:p>
          <a:p>
            <a:endParaRPr lang="en-US" sz="2800" dirty="0"/>
          </a:p>
          <a:p>
            <a:pPr marL="457200" indent="-457200">
              <a:buFont typeface="Arial" panose="020B0604020202020204" pitchFamily="34" charset="0"/>
              <a:buChar char="•"/>
            </a:pPr>
            <a:endParaRPr lang="en-US" sz="2800" dirty="0"/>
          </a:p>
        </p:txBody>
      </p:sp>
      <p:pic>
        <p:nvPicPr>
          <p:cNvPr id="1026" name="Picture 2">
            <a:extLst>
              <a:ext uri="{FF2B5EF4-FFF2-40B4-BE49-F238E27FC236}">
                <a16:creationId xmlns:a16="http://schemas.microsoft.com/office/drawing/2014/main" id="{4BC7ADF2-401A-4C23-B181-311F4E02D9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5716" y="4603730"/>
            <a:ext cx="418617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1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609600"/>
            <a:ext cx="7772400" cy="685800"/>
          </a:xfrm>
        </p:spPr>
        <p:txBody>
          <a:bodyPr>
            <a:normAutofit/>
          </a:bodyPr>
          <a:lstStyle/>
          <a:p>
            <a:pPr algn="l"/>
            <a:r>
              <a:rPr lang="en-US" sz="4000"/>
              <a:t>Subject-oriented</a:t>
            </a:r>
          </a:p>
        </p:txBody>
      </p:sp>
      <p:sp>
        <p:nvSpPr>
          <p:cNvPr id="22531" name="Rectangle 3"/>
          <p:cNvSpPr>
            <a:spLocks noGrp="1" noChangeArrowheads="1"/>
          </p:cNvSpPr>
          <p:nvPr>
            <p:ph idx="1"/>
          </p:nvPr>
        </p:nvSpPr>
        <p:spPr>
          <a:xfrm>
            <a:off x="685800" y="1676400"/>
            <a:ext cx="7772400" cy="4419600"/>
          </a:xfrm>
        </p:spPr>
        <p:txBody>
          <a:bodyPr/>
          <a:lstStyle/>
          <a:p>
            <a:r>
              <a:rPr lang="en-US" sz="2800"/>
              <a:t>Data warehouse is organized around subjects such as sales,product,customer.</a:t>
            </a:r>
          </a:p>
          <a:p>
            <a:r>
              <a:rPr lang="en-US" sz="2800"/>
              <a:t>It focuses on modeling and analysis of data for decision makers.</a:t>
            </a:r>
          </a:p>
          <a:p>
            <a:r>
              <a:rPr lang="en-US" sz="2800"/>
              <a:t>Excludes data not useful in decision support process.</a:t>
            </a:r>
          </a:p>
        </p:txBody>
      </p:sp>
      <p:pic>
        <p:nvPicPr>
          <p:cNvPr id="22532" name="Picture 4"/>
          <p:cNvPicPr>
            <a:picLocks noChangeAspect="1" noChangeArrowheads="1"/>
          </p:cNvPicPr>
          <p:nvPr/>
        </p:nvPicPr>
        <p:blipFill>
          <a:blip r:embed="rId2"/>
          <a:srcRect/>
          <a:stretch>
            <a:fillRect/>
          </a:stretch>
        </p:blipFill>
        <p:spPr bwMode="auto">
          <a:xfrm>
            <a:off x="2895600" y="4114800"/>
            <a:ext cx="3048000" cy="2362200"/>
          </a:xfrm>
          <a:prstGeom prst="rect">
            <a:avLst/>
          </a:prstGeom>
          <a:solidFill>
            <a:srgbClr val="0000FF"/>
          </a:solidFill>
          <a:ln w="952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dissolve">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609600"/>
            <a:ext cx="7772400" cy="609600"/>
          </a:xfrm>
        </p:spPr>
        <p:txBody>
          <a:bodyPr>
            <a:normAutofit fontScale="90000"/>
          </a:bodyPr>
          <a:lstStyle/>
          <a:p>
            <a:pPr algn="l"/>
            <a:r>
              <a:rPr lang="en-US" sz="4000"/>
              <a:t>Integration</a:t>
            </a:r>
          </a:p>
        </p:txBody>
      </p:sp>
      <p:sp>
        <p:nvSpPr>
          <p:cNvPr id="23555" name="Rectangle 3"/>
          <p:cNvSpPr>
            <a:spLocks noGrp="1" noChangeArrowheads="1"/>
          </p:cNvSpPr>
          <p:nvPr>
            <p:ph idx="1"/>
          </p:nvPr>
        </p:nvSpPr>
        <p:spPr>
          <a:xfrm>
            <a:off x="685800" y="1524000"/>
            <a:ext cx="7772400" cy="4572000"/>
          </a:xfrm>
        </p:spPr>
        <p:txBody>
          <a:bodyPr/>
          <a:lstStyle/>
          <a:p>
            <a:r>
              <a:rPr lang="en-US" sz="2800"/>
              <a:t>Data Warehouse is constructed by integrating multiple heterogeneous sources.</a:t>
            </a:r>
          </a:p>
          <a:p>
            <a:r>
              <a:rPr lang="en-US" sz="2800"/>
              <a:t>Data Preprocessing are applied to ensure consistency.</a:t>
            </a:r>
          </a:p>
        </p:txBody>
      </p:sp>
      <p:sp>
        <p:nvSpPr>
          <p:cNvPr id="23556" name="AutoShape 4"/>
          <p:cNvSpPr>
            <a:spLocks noChangeArrowheads="1"/>
          </p:cNvSpPr>
          <p:nvPr/>
        </p:nvSpPr>
        <p:spPr bwMode="auto">
          <a:xfrm>
            <a:off x="3705225" y="2976563"/>
            <a:ext cx="762000" cy="914400"/>
          </a:xfrm>
          <a:prstGeom prst="can">
            <a:avLst>
              <a:gd name="adj" fmla="val 19617"/>
            </a:avLst>
          </a:prstGeom>
          <a:noFill/>
          <a:ln w="9525">
            <a:solidFill>
              <a:schemeClr val="tx1"/>
            </a:solidFill>
            <a:round/>
            <a:headEnd/>
            <a:tailEnd/>
          </a:ln>
          <a:effectLst/>
        </p:spPr>
        <p:txBody>
          <a:bodyPr wrap="none" anchor="ctr"/>
          <a:lstStyle/>
          <a:p>
            <a:pPr algn="ctr"/>
            <a:r>
              <a:rPr lang="en-US" sz="1800"/>
              <a:t>RDBMS</a:t>
            </a:r>
          </a:p>
        </p:txBody>
      </p:sp>
      <p:sp>
        <p:nvSpPr>
          <p:cNvPr id="23557" name="AutoShape 5"/>
          <p:cNvSpPr>
            <a:spLocks noChangeArrowheads="1"/>
          </p:cNvSpPr>
          <p:nvPr/>
        </p:nvSpPr>
        <p:spPr bwMode="auto">
          <a:xfrm>
            <a:off x="3552825" y="4195763"/>
            <a:ext cx="685800" cy="933450"/>
          </a:xfrm>
          <a:prstGeom prst="can">
            <a:avLst>
              <a:gd name="adj" fmla="val 34028"/>
            </a:avLst>
          </a:prstGeom>
          <a:noFill/>
          <a:ln w="9525">
            <a:solidFill>
              <a:schemeClr val="tx1"/>
            </a:solidFill>
            <a:round/>
            <a:headEnd/>
            <a:tailEnd/>
          </a:ln>
          <a:effectLst/>
        </p:spPr>
        <p:txBody>
          <a:bodyPr wrap="none" anchor="ctr"/>
          <a:lstStyle/>
          <a:p>
            <a:endParaRPr lang="en-US"/>
          </a:p>
        </p:txBody>
      </p:sp>
      <p:sp>
        <p:nvSpPr>
          <p:cNvPr id="23558" name="AutoShape 6"/>
          <p:cNvSpPr>
            <a:spLocks noChangeArrowheads="1"/>
          </p:cNvSpPr>
          <p:nvPr/>
        </p:nvSpPr>
        <p:spPr bwMode="auto">
          <a:xfrm>
            <a:off x="3705225" y="4271963"/>
            <a:ext cx="685800" cy="914400"/>
          </a:xfrm>
          <a:prstGeom prst="can">
            <a:avLst>
              <a:gd name="adj" fmla="val 33333"/>
            </a:avLst>
          </a:prstGeom>
          <a:noFill/>
          <a:ln w="9525">
            <a:solidFill>
              <a:schemeClr val="tx1"/>
            </a:solidFill>
            <a:round/>
            <a:headEnd/>
            <a:tailEnd/>
          </a:ln>
          <a:effectLst/>
        </p:spPr>
        <p:txBody>
          <a:bodyPr wrap="none" anchor="ctr"/>
          <a:lstStyle/>
          <a:p>
            <a:endParaRPr lang="en-US"/>
          </a:p>
        </p:txBody>
      </p:sp>
      <p:sp>
        <p:nvSpPr>
          <p:cNvPr id="23559" name="AutoShape 7"/>
          <p:cNvSpPr>
            <a:spLocks noChangeArrowheads="1"/>
          </p:cNvSpPr>
          <p:nvPr/>
        </p:nvSpPr>
        <p:spPr bwMode="auto">
          <a:xfrm>
            <a:off x="3857625" y="4348163"/>
            <a:ext cx="685800" cy="914400"/>
          </a:xfrm>
          <a:prstGeom prst="can">
            <a:avLst>
              <a:gd name="adj" fmla="val 33333"/>
            </a:avLst>
          </a:prstGeom>
          <a:noFill/>
          <a:ln w="9525">
            <a:solidFill>
              <a:schemeClr val="tx1"/>
            </a:solidFill>
            <a:round/>
            <a:headEnd/>
            <a:tailEnd/>
          </a:ln>
          <a:effectLst/>
        </p:spPr>
        <p:txBody>
          <a:bodyPr wrap="none" anchor="ctr"/>
          <a:lstStyle/>
          <a:p>
            <a:pPr algn="ctr"/>
            <a:r>
              <a:rPr lang="en-US" sz="1800"/>
              <a:t>Legacy</a:t>
            </a:r>
          </a:p>
          <a:p>
            <a:pPr algn="ctr"/>
            <a:r>
              <a:rPr lang="en-US" sz="1800"/>
              <a:t>System</a:t>
            </a:r>
          </a:p>
        </p:txBody>
      </p:sp>
      <p:sp>
        <p:nvSpPr>
          <p:cNvPr id="23560" name="AutoShape 8"/>
          <p:cNvSpPr>
            <a:spLocks noChangeArrowheads="1"/>
          </p:cNvSpPr>
          <p:nvPr/>
        </p:nvSpPr>
        <p:spPr bwMode="auto">
          <a:xfrm>
            <a:off x="6981825" y="3509963"/>
            <a:ext cx="1219200" cy="1981200"/>
          </a:xfrm>
          <a:prstGeom prst="can">
            <a:avLst>
              <a:gd name="adj" fmla="val 25391"/>
            </a:avLst>
          </a:prstGeom>
          <a:noFill/>
          <a:ln w="9525">
            <a:solidFill>
              <a:schemeClr val="tx1"/>
            </a:solidFill>
            <a:round/>
            <a:headEnd/>
            <a:tailEnd/>
          </a:ln>
          <a:effectLst/>
        </p:spPr>
        <p:txBody>
          <a:bodyPr wrap="none" anchor="ctr"/>
          <a:lstStyle/>
          <a:p>
            <a:pPr algn="ctr"/>
            <a:r>
              <a:rPr lang="en-US" sz="1800"/>
              <a:t>Data</a:t>
            </a:r>
          </a:p>
          <a:p>
            <a:pPr algn="ctr"/>
            <a:r>
              <a:rPr lang="en-US" sz="1800"/>
              <a:t>Warehouse</a:t>
            </a:r>
          </a:p>
        </p:txBody>
      </p:sp>
      <p:sp>
        <p:nvSpPr>
          <p:cNvPr id="23561" name="AutoShape 9"/>
          <p:cNvSpPr>
            <a:spLocks noChangeArrowheads="1"/>
          </p:cNvSpPr>
          <p:nvPr/>
        </p:nvSpPr>
        <p:spPr bwMode="auto">
          <a:xfrm>
            <a:off x="3629025" y="5795963"/>
            <a:ext cx="914400" cy="685800"/>
          </a:xfrm>
          <a:prstGeom prst="flowChartDocument">
            <a:avLst/>
          </a:prstGeom>
          <a:noFill/>
          <a:ln w="9525">
            <a:solidFill>
              <a:schemeClr val="tx1"/>
            </a:solidFill>
            <a:miter lim="800000"/>
            <a:headEnd/>
            <a:tailEnd/>
          </a:ln>
          <a:effectLst/>
        </p:spPr>
        <p:txBody>
          <a:bodyPr wrap="none" anchor="ctr"/>
          <a:lstStyle/>
          <a:p>
            <a:pPr algn="ctr"/>
            <a:r>
              <a:rPr lang="en-US" sz="1800"/>
              <a:t>Flat File</a:t>
            </a:r>
          </a:p>
        </p:txBody>
      </p:sp>
      <p:sp>
        <p:nvSpPr>
          <p:cNvPr id="23562" name="AutoShape 10"/>
          <p:cNvSpPr>
            <a:spLocks noChangeArrowheads="1"/>
          </p:cNvSpPr>
          <p:nvPr/>
        </p:nvSpPr>
        <p:spPr bwMode="auto">
          <a:xfrm>
            <a:off x="5381625" y="3433763"/>
            <a:ext cx="381000" cy="304800"/>
          </a:xfrm>
          <a:prstGeom prst="bevel">
            <a:avLst>
              <a:gd name="adj" fmla="val 12500"/>
            </a:avLst>
          </a:prstGeom>
          <a:noFill/>
          <a:ln w="9525">
            <a:solidFill>
              <a:schemeClr val="tx1"/>
            </a:solidFill>
            <a:miter lim="800000"/>
            <a:headEnd/>
            <a:tailEnd/>
          </a:ln>
          <a:effectLst/>
        </p:spPr>
        <p:txBody>
          <a:bodyPr wrap="none" anchor="ctr"/>
          <a:lstStyle/>
          <a:p>
            <a:endParaRPr lang="en-US"/>
          </a:p>
        </p:txBody>
      </p:sp>
      <p:sp>
        <p:nvSpPr>
          <p:cNvPr id="23563" name="AutoShape 11"/>
          <p:cNvSpPr>
            <a:spLocks noChangeArrowheads="1"/>
          </p:cNvSpPr>
          <p:nvPr/>
        </p:nvSpPr>
        <p:spPr bwMode="auto">
          <a:xfrm>
            <a:off x="5381625" y="4576763"/>
            <a:ext cx="381000" cy="304800"/>
          </a:xfrm>
          <a:prstGeom prst="bevel">
            <a:avLst>
              <a:gd name="adj" fmla="val 12500"/>
            </a:avLst>
          </a:prstGeom>
          <a:noFill/>
          <a:ln w="9525">
            <a:solidFill>
              <a:schemeClr val="tx1"/>
            </a:solidFill>
            <a:miter lim="800000"/>
            <a:headEnd/>
            <a:tailEnd/>
          </a:ln>
          <a:effectLst/>
        </p:spPr>
        <p:txBody>
          <a:bodyPr wrap="none" anchor="ctr"/>
          <a:lstStyle/>
          <a:p>
            <a:endParaRPr lang="en-US"/>
          </a:p>
        </p:txBody>
      </p:sp>
      <p:sp>
        <p:nvSpPr>
          <p:cNvPr id="23564" name="AutoShape 12"/>
          <p:cNvSpPr>
            <a:spLocks noChangeArrowheads="1"/>
          </p:cNvSpPr>
          <p:nvPr/>
        </p:nvSpPr>
        <p:spPr bwMode="auto">
          <a:xfrm>
            <a:off x="5381625" y="5719763"/>
            <a:ext cx="381000" cy="304800"/>
          </a:xfrm>
          <a:prstGeom prst="bevel">
            <a:avLst>
              <a:gd name="adj" fmla="val 12500"/>
            </a:avLst>
          </a:prstGeom>
          <a:noFill/>
          <a:ln w="9525">
            <a:solidFill>
              <a:schemeClr val="tx1"/>
            </a:solidFill>
            <a:miter lim="800000"/>
            <a:headEnd/>
            <a:tailEnd/>
          </a:ln>
          <a:effectLst/>
        </p:spPr>
        <p:txBody>
          <a:bodyPr wrap="none" anchor="ctr"/>
          <a:lstStyle/>
          <a:p>
            <a:endParaRPr lang="en-US"/>
          </a:p>
        </p:txBody>
      </p:sp>
      <p:sp>
        <p:nvSpPr>
          <p:cNvPr id="23565" name="Line 13"/>
          <p:cNvSpPr>
            <a:spLocks noChangeShapeType="1"/>
          </p:cNvSpPr>
          <p:nvPr/>
        </p:nvSpPr>
        <p:spPr bwMode="auto">
          <a:xfrm flipV="1">
            <a:off x="4543425" y="5872163"/>
            <a:ext cx="838200" cy="152400"/>
          </a:xfrm>
          <a:prstGeom prst="line">
            <a:avLst/>
          </a:prstGeom>
          <a:noFill/>
          <a:ln w="9525">
            <a:solidFill>
              <a:schemeClr val="tx1"/>
            </a:solidFill>
            <a:round/>
            <a:headEnd/>
            <a:tailEnd/>
          </a:ln>
          <a:effectLst/>
        </p:spPr>
        <p:txBody>
          <a:bodyPr/>
          <a:lstStyle/>
          <a:p>
            <a:endParaRPr lang="en-US"/>
          </a:p>
        </p:txBody>
      </p:sp>
      <p:sp>
        <p:nvSpPr>
          <p:cNvPr id="23566" name="Line 14"/>
          <p:cNvSpPr>
            <a:spLocks noChangeShapeType="1"/>
          </p:cNvSpPr>
          <p:nvPr/>
        </p:nvSpPr>
        <p:spPr bwMode="auto">
          <a:xfrm flipV="1">
            <a:off x="5762625" y="5262563"/>
            <a:ext cx="1219200" cy="609600"/>
          </a:xfrm>
          <a:prstGeom prst="line">
            <a:avLst/>
          </a:prstGeom>
          <a:noFill/>
          <a:ln w="9525">
            <a:solidFill>
              <a:schemeClr val="tx1"/>
            </a:solidFill>
            <a:round/>
            <a:headEnd/>
            <a:tailEnd/>
          </a:ln>
          <a:effectLst/>
        </p:spPr>
        <p:txBody>
          <a:bodyPr/>
          <a:lstStyle/>
          <a:p>
            <a:endParaRPr lang="en-US"/>
          </a:p>
        </p:txBody>
      </p:sp>
      <p:sp>
        <p:nvSpPr>
          <p:cNvPr id="23567" name="Line 15"/>
          <p:cNvSpPr>
            <a:spLocks noChangeShapeType="1"/>
          </p:cNvSpPr>
          <p:nvPr/>
        </p:nvSpPr>
        <p:spPr bwMode="auto">
          <a:xfrm flipV="1">
            <a:off x="4543425" y="4729163"/>
            <a:ext cx="838200" cy="0"/>
          </a:xfrm>
          <a:prstGeom prst="line">
            <a:avLst/>
          </a:prstGeom>
          <a:noFill/>
          <a:ln w="9525">
            <a:solidFill>
              <a:schemeClr val="tx1"/>
            </a:solidFill>
            <a:round/>
            <a:headEnd/>
            <a:tailEnd/>
          </a:ln>
          <a:effectLst/>
        </p:spPr>
        <p:txBody>
          <a:bodyPr/>
          <a:lstStyle/>
          <a:p>
            <a:endParaRPr lang="en-US"/>
          </a:p>
        </p:txBody>
      </p:sp>
      <p:sp>
        <p:nvSpPr>
          <p:cNvPr id="23568" name="Line 16"/>
          <p:cNvSpPr>
            <a:spLocks noChangeShapeType="1"/>
          </p:cNvSpPr>
          <p:nvPr/>
        </p:nvSpPr>
        <p:spPr bwMode="auto">
          <a:xfrm flipV="1">
            <a:off x="5762625" y="4729163"/>
            <a:ext cx="1219200" cy="0"/>
          </a:xfrm>
          <a:prstGeom prst="line">
            <a:avLst/>
          </a:prstGeom>
          <a:noFill/>
          <a:ln w="9525">
            <a:solidFill>
              <a:schemeClr val="tx1"/>
            </a:solidFill>
            <a:round/>
            <a:headEnd/>
            <a:tailEnd/>
          </a:ln>
          <a:effectLst/>
        </p:spPr>
        <p:txBody>
          <a:bodyPr/>
          <a:lstStyle/>
          <a:p>
            <a:endParaRPr lang="en-US"/>
          </a:p>
        </p:txBody>
      </p:sp>
      <p:sp>
        <p:nvSpPr>
          <p:cNvPr id="23569" name="Line 17"/>
          <p:cNvSpPr>
            <a:spLocks noChangeShapeType="1"/>
          </p:cNvSpPr>
          <p:nvPr/>
        </p:nvSpPr>
        <p:spPr bwMode="auto">
          <a:xfrm>
            <a:off x="4467225" y="3433763"/>
            <a:ext cx="914400" cy="152400"/>
          </a:xfrm>
          <a:prstGeom prst="line">
            <a:avLst/>
          </a:prstGeom>
          <a:noFill/>
          <a:ln w="9525">
            <a:solidFill>
              <a:schemeClr val="tx1"/>
            </a:solidFill>
            <a:round/>
            <a:headEnd/>
            <a:tailEnd/>
          </a:ln>
          <a:effectLst/>
        </p:spPr>
        <p:txBody>
          <a:bodyPr/>
          <a:lstStyle/>
          <a:p>
            <a:endParaRPr lang="en-US"/>
          </a:p>
        </p:txBody>
      </p:sp>
      <p:sp>
        <p:nvSpPr>
          <p:cNvPr id="23570" name="Line 18"/>
          <p:cNvSpPr>
            <a:spLocks noChangeShapeType="1"/>
          </p:cNvSpPr>
          <p:nvPr/>
        </p:nvSpPr>
        <p:spPr bwMode="auto">
          <a:xfrm>
            <a:off x="5762625" y="3662363"/>
            <a:ext cx="1219200" cy="304800"/>
          </a:xfrm>
          <a:prstGeom prst="line">
            <a:avLst/>
          </a:prstGeom>
          <a:noFill/>
          <a:ln w="9525">
            <a:solidFill>
              <a:schemeClr val="tx1"/>
            </a:solidFill>
            <a:round/>
            <a:headEnd/>
            <a:tailEnd/>
          </a:ln>
          <a:effectLst/>
        </p:spPr>
        <p:txBody>
          <a:bodyPr/>
          <a:lstStyle/>
          <a:p>
            <a:endParaRPr lang="en-US"/>
          </a:p>
        </p:txBody>
      </p:sp>
      <p:sp>
        <p:nvSpPr>
          <p:cNvPr id="23571" name="AutoShape 19"/>
          <p:cNvSpPr>
            <a:spLocks noChangeArrowheads="1"/>
          </p:cNvSpPr>
          <p:nvPr/>
        </p:nvSpPr>
        <p:spPr bwMode="auto">
          <a:xfrm>
            <a:off x="6400800" y="5867400"/>
            <a:ext cx="228600" cy="228600"/>
          </a:xfrm>
          <a:prstGeom prst="bevel">
            <a:avLst>
              <a:gd name="adj" fmla="val 12500"/>
            </a:avLst>
          </a:prstGeom>
          <a:noFill/>
          <a:ln w="9525">
            <a:solidFill>
              <a:schemeClr val="tx1"/>
            </a:solidFill>
            <a:miter lim="800000"/>
            <a:headEnd/>
            <a:tailEnd/>
          </a:ln>
          <a:effectLst/>
        </p:spPr>
        <p:txBody>
          <a:bodyPr wrap="none" anchor="ctr"/>
          <a:lstStyle/>
          <a:p>
            <a:endParaRPr lang="en-US"/>
          </a:p>
        </p:txBody>
      </p:sp>
      <p:sp>
        <p:nvSpPr>
          <p:cNvPr id="23572" name="Text Box 20"/>
          <p:cNvSpPr txBox="1">
            <a:spLocks noChangeArrowheads="1"/>
          </p:cNvSpPr>
          <p:nvPr/>
        </p:nvSpPr>
        <p:spPr bwMode="auto">
          <a:xfrm>
            <a:off x="6705600" y="5867400"/>
            <a:ext cx="2095500" cy="641350"/>
          </a:xfrm>
          <a:prstGeom prst="rect">
            <a:avLst/>
          </a:prstGeom>
          <a:noFill/>
          <a:ln w="9525">
            <a:noFill/>
            <a:miter lim="800000"/>
            <a:headEnd/>
            <a:tailEnd/>
          </a:ln>
          <a:effectLst/>
        </p:spPr>
        <p:txBody>
          <a:bodyPr wrap="none">
            <a:spAutoFit/>
          </a:bodyPr>
          <a:lstStyle/>
          <a:p>
            <a:r>
              <a:rPr lang="en-US" sz="1800"/>
              <a:t>Data Processing</a:t>
            </a:r>
          </a:p>
          <a:p>
            <a:r>
              <a:rPr lang="en-US" sz="1800"/>
              <a:t>Data Transformation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457200"/>
            <a:ext cx="7772400" cy="762000"/>
          </a:xfrm>
        </p:spPr>
        <p:txBody>
          <a:bodyPr/>
          <a:lstStyle/>
          <a:p>
            <a:pPr algn="l"/>
            <a:r>
              <a:rPr lang="en-US" dirty="0"/>
              <a:t>Integration</a:t>
            </a:r>
          </a:p>
        </p:txBody>
      </p:sp>
      <p:sp>
        <p:nvSpPr>
          <p:cNvPr id="24579" name="Rectangle 3"/>
          <p:cNvSpPr>
            <a:spLocks noGrp="1" noChangeArrowheads="1"/>
          </p:cNvSpPr>
          <p:nvPr>
            <p:ph idx="1"/>
          </p:nvPr>
        </p:nvSpPr>
        <p:spPr>
          <a:xfrm>
            <a:off x="685800" y="1447800"/>
            <a:ext cx="7772400" cy="4648200"/>
          </a:xfrm>
        </p:spPr>
        <p:txBody>
          <a:bodyPr>
            <a:normAutofit/>
          </a:bodyPr>
          <a:lstStyle/>
          <a:p>
            <a:pPr>
              <a:lnSpc>
                <a:spcPct val="90000"/>
              </a:lnSpc>
            </a:pPr>
            <a:r>
              <a:rPr lang="en-US" dirty="0"/>
              <a:t>In terms of data.</a:t>
            </a:r>
          </a:p>
          <a:p>
            <a:pPr lvl="1">
              <a:lnSpc>
                <a:spcPct val="90000"/>
              </a:lnSpc>
            </a:pPr>
            <a:r>
              <a:rPr lang="en-US" sz="2400" dirty="0"/>
              <a:t>encoding structures. </a:t>
            </a:r>
          </a:p>
          <a:p>
            <a:pPr lvl="1">
              <a:lnSpc>
                <a:spcPct val="90000"/>
              </a:lnSpc>
            </a:pPr>
            <a:endParaRPr lang="en-US" sz="2400" dirty="0"/>
          </a:p>
          <a:p>
            <a:pPr lvl="1">
              <a:lnSpc>
                <a:spcPct val="90000"/>
              </a:lnSpc>
            </a:pPr>
            <a:r>
              <a:rPr lang="en-US" sz="2400" dirty="0"/>
              <a:t>Measurement of</a:t>
            </a:r>
          </a:p>
          <a:p>
            <a:pPr lvl="2">
              <a:lnSpc>
                <a:spcPct val="90000"/>
              </a:lnSpc>
              <a:buFont typeface="Wingdings" pitchFamily="2" charset="2"/>
              <a:buNone/>
            </a:pPr>
            <a:r>
              <a:rPr lang="en-US" dirty="0"/>
              <a:t>attributes.</a:t>
            </a:r>
            <a:endParaRPr lang="en-US" sz="2000" dirty="0"/>
          </a:p>
          <a:p>
            <a:pPr lvl="1">
              <a:lnSpc>
                <a:spcPct val="90000"/>
              </a:lnSpc>
            </a:pPr>
            <a:endParaRPr lang="en-US" sz="2400" dirty="0"/>
          </a:p>
          <a:p>
            <a:pPr lvl="1">
              <a:lnSpc>
                <a:spcPct val="90000"/>
              </a:lnSpc>
            </a:pPr>
            <a:r>
              <a:rPr lang="en-US" sz="2400" dirty="0"/>
              <a:t>physical attribute.</a:t>
            </a:r>
          </a:p>
          <a:p>
            <a:pPr lvl="2">
              <a:lnSpc>
                <a:spcPct val="90000"/>
              </a:lnSpc>
              <a:buFont typeface="Wingdings" pitchFamily="2" charset="2"/>
              <a:buNone/>
            </a:pPr>
            <a:r>
              <a:rPr lang="en-US" dirty="0"/>
              <a:t> of data</a:t>
            </a:r>
            <a:endParaRPr lang="en-US" sz="2000" dirty="0"/>
          </a:p>
          <a:p>
            <a:pPr lvl="1">
              <a:lnSpc>
                <a:spcPct val="90000"/>
              </a:lnSpc>
            </a:pPr>
            <a:endParaRPr lang="en-US" sz="2400" dirty="0"/>
          </a:p>
          <a:p>
            <a:pPr lvl="1">
              <a:lnSpc>
                <a:spcPct val="90000"/>
              </a:lnSpc>
            </a:pPr>
            <a:r>
              <a:rPr lang="en-US" sz="2400" dirty="0"/>
              <a:t>naming conventions. </a:t>
            </a:r>
          </a:p>
          <a:p>
            <a:pPr lvl="1">
              <a:lnSpc>
                <a:spcPct val="90000"/>
              </a:lnSpc>
            </a:pPr>
            <a:endParaRPr lang="en-US" sz="2400" dirty="0"/>
          </a:p>
          <a:p>
            <a:pPr lvl="1">
              <a:lnSpc>
                <a:spcPct val="90000"/>
              </a:lnSpc>
            </a:pPr>
            <a:r>
              <a:rPr lang="en-US" sz="2400" dirty="0"/>
              <a:t>Data type format</a:t>
            </a:r>
          </a:p>
        </p:txBody>
      </p:sp>
      <p:pic>
        <p:nvPicPr>
          <p:cNvPr id="24580" name="Picture 4"/>
          <p:cNvPicPr>
            <a:picLocks noChangeAspect="1" noChangeArrowheads="1"/>
          </p:cNvPicPr>
          <p:nvPr/>
        </p:nvPicPr>
        <p:blipFill>
          <a:blip r:embed="rId3"/>
          <a:srcRect/>
          <a:stretch>
            <a:fillRect/>
          </a:stretch>
        </p:blipFill>
        <p:spPr bwMode="auto">
          <a:xfrm>
            <a:off x="4191000" y="1371600"/>
            <a:ext cx="3756025" cy="4800600"/>
          </a:xfrm>
          <a:prstGeom prst="rect">
            <a:avLst/>
          </a:prstGeom>
          <a:noFill/>
          <a:ln w="9525">
            <a:noFill/>
            <a:miter lim="800000"/>
            <a:headEnd/>
            <a:tailEnd/>
          </a:ln>
          <a:effectLst/>
        </p:spPr>
      </p:pic>
      <p:sp>
        <p:nvSpPr>
          <p:cNvPr id="24581" name="Line 5"/>
          <p:cNvSpPr>
            <a:spLocks noChangeShapeType="1"/>
          </p:cNvSpPr>
          <p:nvPr/>
        </p:nvSpPr>
        <p:spPr bwMode="auto">
          <a:xfrm>
            <a:off x="3429000" y="2286000"/>
            <a:ext cx="609600" cy="228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582" name="Line 6"/>
          <p:cNvSpPr>
            <a:spLocks noChangeShapeType="1"/>
          </p:cNvSpPr>
          <p:nvPr/>
        </p:nvSpPr>
        <p:spPr bwMode="auto">
          <a:xfrm flipV="1">
            <a:off x="3124200" y="3200400"/>
            <a:ext cx="990600" cy="45719"/>
          </a:xfrm>
          <a:prstGeom prst="line">
            <a:avLst/>
          </a:prstGeom>
          <a:noFill/>
          <a:ln w="9525">
            <a:solidFill>
              <a:schemeClr val="tx1"/>
            </a:solidFill>
            <a:round/>
            <a:headEnd/>
            <a:tailEnd type="triangle" w="med" len="med"/>
          </a:ln>
          <a:effectLst/>
        </p:spPr>
        <p:txBody>
          <a:bodyPr wrap="none" anchor="ctr"/>
          <a:lstStyle/>
          <a:p>
            <a:endParaRPr lang="en-US"/>
          </a:p>
        </p:txBody>
      </p:sp>
      <p:sp>
        <p:nvSpPr>
          <p:cNvPr id="24583" name="Line 7"/>
          <p:cNvSpPr>
            <a:spLocks noChangeShapeType="1"/>
          </p:cNvSpPr>
          <p:nvPr/>
        </p:nvSpPr>
        <p:spPr bwMode="auto">
          <a:xfrm>
            <a:off x="3200400" y="4343400"/>
            <a:ext cx="914400" cy="228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584" name="Line 8"/>
          <p:cNvSpPr>
            <a:spLocks noChangeShapeType="1"/>
          </p:cNvSpPr>
          <p:nvPr/>
        </p:nvSpPr>
        <p:spPr bwMode="auto">
          <a:xfrm flipV="1">
            <a:off x="3505200" y="5105400"/>
            <a:ext cx="685800" cy="152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585" name="Line 9"/>
          <p:cNvSpPr>
            <a:spLocks noChangeShapeType="1"/>
          </p:cNvSpPr>
          <p:nvPr/>
        </p:nvSpPr>
        <p:spPr bwMode="auto">
          <a:xfrm flipV="1">
            <a:off x="3429000" y="5943600"/>
            <a:ext cx="7620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586" name="Line 10"/>
          <p:cNvSpPr>
            <a:spLocks noChangeShapeType="1"/>
          </p:cNvSpPr>
          <p:nvPr/>
        </p:nvSpPr>
        <p:spPr bwMode="auto">
          <a:xfrm>
            <a:off x="6324600" y="4648200"/>
            <a:ext cx="762000" cy="0"/>
          </a:xfrm>
          <a:prstGeom prst="line">
            <a:avLst/>
          </a:prstGeom>
          <a:noFill/>
          <a:ln w="9525">
            <a:solidFill>
              <a:schemeClr val="tx1"/>
            </a:solidFill>
            <a:round/>
            <a:headEnd/>
            <a:tailEnd type="triangle" w="med" len="med"/>
          </a:ln>
          <a:effectLst/>
        </p:spPr>
        <p:txBody>
          <a:bodyPr>
            <a:spAutoFit/>
          </a:bodyPr>
          <a:lstStyle/>
          <a:p>
            <a:endParaRPr lang="en-US"/>
          </a:p>
        </p:txBody>
      </p:sp>
      <p:sp>
        <p:nvSpPr>
          <p:cNvPr id="24587" name="Text Box 11"/>
          <p:cNvSpPr txBox="1">
            <a:spLocks noChangeArrowheads="1"/>
          </p:cNvSpPr>
          <p:nvPr/>
        </p:nvSpPr>
        <p:spPr bwMode="auto">
          <a:xfrm>
            <a:off x="7162800" y="4419600"/>
            <a:ext cx="762000" cy="244475"/>
          </a:xfrm>
          <a:prstGeom prst="rect">
            <a:avLst/>
          </a:prstGeom>
          <a:noFill/>
          <a:ln w="9525">
            <a:noFill/>
            <a:miter lim="800000"/>
            <a:headEnd/>
            <a:tailEnd/>
          </a:ln>
          <a:effectLst/>
        </p:spPr>
        <p:txBody>
          <a:bodyPr>
            <a:spAutoFit/>
          </a:bodyPr>
          <a:lstStyle/>
          <a:p>
            <a:pPr eaLnBrk="0" hangingPunct="0">
              <a:spcBef>
                <a:spcPct val="50000"/>
              </a:spcBef>
            </a:pPr>
            <a:r>
              <a:rPr lang="en-US" sz="1000"/>
              <a:t>remarks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609600"/>
            <a:ext cx="7772400" cy="381000"/>
          </a:xfrm>
        </p:spPr>
        <p:txBody>
          <a:bodyPr>
            <a:normAutofit fontScale="90000"/>
          </a:bodyPr>
          <a:lstStyle/>
          <a:p>
            <a:pPr algn="l"/>
            <a:r>
              <a:rPr lang="en-US" sz="4000"/>
              <a:t>Time-variant</a:t>
            </a:r>
          </a:p>
        </p:txBody>
      </p:sp>
      <p:sp>
        <p:nvSpPr>
          <p:cNvPr id="26627" name="Rectangle 3"/>
          <p:cNvSpPr>
            <a:spLocks noGrp="1" noChangeArrowheads="1"/>
          </p:cNvSpPr>
          <p:nvPr>
            <p:ph idx="1"/>
          </p:nvPr>
        </p:nvSpPr>
        <p:spPr>
          <a:xfrm>
            <a:off x="685800" y="1524000"/>
            <a:ext cx="7772400" cy="4572000"/>
          </a:xfrm>
        </p:spPr>
        <p:txBody>
          <a:bodyPr/>
          <a:lstStyle/>
          <a:p>
            <a:r>
              <a:rPr lang="en-US" sz="2800"/>
              <a:t>Provides information from historical perspective e.g. past 5-10 years</a:t>
            </a:r>
          </a:p>
          <a:p>
            <a:r>
              <a:rPr lang="en-US" sz="2800"/>
              <a:t>Every key structure contains either implicitly or explicitly an element of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609600"/>
            <a:ext cx="7772400" cy="609600"/>
          </a:xfrm>
        </p:spPr>
        <p:txBody>
          <a:bodyPr>
            <a:normAutofit fontScale="90000"/>
          </a:bodyPr>
          <a:lstStyle/>
          <a:p>
            <a:pPr algn="l"/>
            <a:r>
              <a:rPr lang="en-US" sz="4000"/>
              <a:t>Nonvolatile</a:t>
            </a:r>
          </a:p>
        </p:txBody>
      </p:sp>
      <p:sp>
        <p:nvSpPr>
          <p:cNvPr id="27651" name="Rectangle 3"/>
          <p:cNvSpPr>
            <a:spLocks noGrp="1" noChangeArrowheads="1"/>
          </p:cNvSpPr>
          <p:nvPr>
            <p:ph idx="1"/>
          </p:nvPr>
        </p:nvSpPr>
        <p:spPr>
          <a:xfrm>
            <a:off x="685800" y="1676400"/>
            <a:ext cx="7772400" cy="2286000"/>
          </a:xfrm>
        </p:spPr>
        <p:txBody>
          <a:bodyPr/>
          <a:lstStyle/>
          <a:p>
            <a:pPr>
              <a:lnSpc>
                <a:spcPct val="90000"/>
              </a:lnSpc>
            </a:pPr>
            <a:r>
              <a:rPr lang="en-US" sz="2800"/>
              <a:t>Data once recorded cannot be updated.</a:t>
            </a:r>
          </a:p>
          <a:p>
            <a:pPr>
              <a:lnSpc>
                <a:spcPct val="90000"/>
              </a:lnSpc>
            </a:pPr>
            <a:r>
              <a:rPr lang="en-US" sz="2800"/>
              <a:t>Data warehouse requires two operations in data accessing</a:t>
            </a:r>
          </a:p>
          <a:p>
            <a:pPr lvl="1">
              <a:lnSpc>
                <a:spcPct val="90000"/>
              </a:lnSpc>
            </a:pPr>
            <a:r>
              <a:rPr lang="en-US"/>
              <a:t>Initial loading of data</a:t>
            </a:r>
          </a:p>
          <a:p>
            <a:pPr lvl="1">
              <a:lnSpc>
                <a:spcPct val="90000"/>
              </a:lnSpc>
            </a:pPr>
            <a:r>
              <a:rPr lang="en-US"/>
              <a:t>Access of data</a:t>
            </a:r>
          </a:p>
        </p:txBody>
      </p:sp>
      <p:sp>
        <p:nvSpPr>
          <p:cNvPr id="27652" name="AutoShape 4"/>
          <p:cNvSpPr>
            <a:spLocks noChangeArrowheads="1"/>
          </p:cNvSpPr>
          <p:nvPr/>
        </p:nvSpPr>
        <p:spPr bwMode="auto">
          <a:xfrm>
            <a:off x="3429000" y="4495800"/>
            <a:ext cx="1219200" cy="1447800"/>
          </a:xfrm>
          <a:prstGeom prst="can">
            <a:avLst>
              <a:gd name="adj" fmla="val 29688"/>
            </a:avLst>
          </a:prstGeom>
          <a:noFill/>
          <a:ln w="9525">
            <a:solidFill>
              <a:schemeClr val="tx1"/>
            </a:solidFill>
            <a:round/>
            <a:headEnd/>
            <a:tailEnd/>
          </a:ln>
          <a:effectLst/>
        </p:spPr>
        <p:txBody>
          <a:bodyPr wrap="none" anchor="ctr"/>
          <a:lstStyle/>
          <a:p>
            <a:endParaRPr lang="en-US"/>
          </a:p>
        </p:txBody>
      </p:sp>
      <p:sp>
        <p:nvSpPr>
          <p:cNvPr id="27653" name="Line 5"/>
          <p:cNvSpPr>
            <a:spLocks noChangeShapeType="1"/>
          </p:cNvSpPr>
          <p:nvPr/>
        </p:nvSpPr>
        <p:spPr bwMode="auto">
          <a:xfrm>
            <a:off x="2381250" y="4953000"/>
            <a:ext cx="1066800" cy="0"/>
          </a:xfrm>
          <a:prstGeom prst="line">
            <a:avLst/>
          </a:prstGeom>
          <a:noFill/>
          <a:ln w="9525">
            <a:solidFill>
              <a:schemeClr val="tx1"/>
            </a:solidFill>
            <a:round/>
            <a:headEnd/>
            <a:tailEnd/>
          </a:ln>
          <a:effectLst/>
        </p:spPr>
        <p:txBody>
          <a:bodyPr/>
          <a:lstStyle/>
          <a:p>
            <a:endParaRPr lang="en-US"/>
          </a:p>
        </p:txBody>
      </p:sp>
      <p:sp>
        <p:nvSpPr>
          <p:cNvPr id="27654" name="Line 6"/>
          <p:cNvSpPr>
            <a:spLocks noChangeShapeType="1"/>
          </p:cNvSpPr>
          <p:nvPr/>
        </p:nvSpPr>
        <p:spPr bwMode="auto">
          <a:xfrm>
            <a:off x="2381250" y="5105400"/>
            <a:ext cx="1066800" cy="0"/>
          </a:xfrm>
          <a:prstGeom prst="line">
            <a:avLst/>
          </a:prstGeom>
          <a:noFill/>
          <a:ln w="9525">
            <a:solidFill>
              <a:schemeClr val="tx1"/>
            </a:solidFill>
            <a:round/>
            <a:headEnd/>
            <a:tailEnd/>
          </a:ln>
          <a:effectLst/>
        </p:spPr>
        <p:txBody>
          <a:bodyPr/>
          <a:lstStyle/>
          <a:p>
            <a:endParaRPr lang="en-US"/>
          </a:p>
        </p:txBody>
      </p:sp>
      <p:sp>
        <p:nvSpPr>
          <p:cNvPr id="27655" name="Line 7"/>
          <p:cNvSpPr>
            <a:spLocks noChangeShapeType="1"/>
          </p:cNvSpPr>
          <p:nvPr/>
        </p:nvSpPr>
        <p:spPr bwMode="auto">
          <a:xfrm>
            <a:off x="2381250" y="5257800"/>
            <a:ext cx="1066800" cy="0"/>
          </a:xfrm>
          <a:prstGeom prst="line">
            <a:avLst/>
          </a:prstGeom>
          <a:noFill/>
          <a:ln w="9525">
            <a:solidFill>
              <a:schemeClr val="tx1"/>
            </a:solidFill>
            <a:round/>
            <a:headEnd/>
            <a:tailEnd/>
          </a:ln>
          <a:effectLst/>
        </p:spPr>
        <p:txBody>
          <a:bodyPr/>
          <a:lstStyle/>
          <a:p>
            <a:endParaRPr lang="en-US"/>
          </a:p>
        </p:txBody>
      </p:sp>
      <p:sp>
        <p:nvSpPr>
          <p:cNvPr id="27656" name="Line 8"/>
          <p:cNvSpPr>
            <a:spLocks noChangeShapeType="1"/>
          </p:cNvSpPr>
          <p:nvPr/>
        </p:nvSpPr>
        <p:spPr bwMode="auto">
          <a:xfrm>
            <a:off x="2381250" y="5410200"/>
            <a:ext cx="1066800" cy="0"/>
          </a:xfrm>
          <a:prstGeom prst="line">
            <a:avLst/>
          </a:prstGeom>
          <a:noFill/>
          <a:ln w="9525">
            <a:solidFill>
              <a:schemeClr val="tx1"/>
            </a:solidFill>
            <a:round/>
            <a:headEnd/>
            <a:tailEnd/>
          </a:ln>
          <a:effectLst/>
        </p:spPr>
        <p:txBody>
          <a:bodyPr/>
          <a:lstStyle/>
          <a:p>
            <a:endParaRPr lang="en-US"/>
          </a:p>
        </p:txBody>
      </p:sp>
      <p:sp>
        <p:nvSpPr>
          <p:cNvPr id="27657" name="Line 9"/>
          <p:cNvSpPr>
            <a:spLocks noChangeShapeType="1"/>
          </p:cNvSpPr>
          <p:nvPr/>
        </p:nvSpPr>
        <p:spPr bwMode="auto">
          <a:xfrm>
            <a:off x="2381250" y="5562600"/>
            <a:ext cx="1066800" cy="0"/>
          </a:xfrm>
          <a:prstGeom prst="line">
            <a:avLst/>
          </a:prstGeom>
          <a:noFill/>
          <a:ln w="9525">
            <a:solidFill>
              <a:schemeClr val="tx1"/>
            </a:solidFill>
            <a:round/>
            <a:headEnd/>
            <a:tailEnd/>
          </a:ln>
          <a:effectLst/>
        </p:spPr>
        <p:txBody>
          <a:bodyPr/>
          <a:lstStyle/>
          <a:p>
            <a:endParaRPr lang="en-US"/>
          </a:p>
        </p:txBody>
      </p:sp>
      <p:sp>
        <p:nvSpPr>
          <p:cNvPr id="27658" name="Line 10"/>
          <p:cNvSpPr>
            <a:spLocks noChangeShapeType="1"/>
          </p:cNvSpPr>
          <p:nvPr/>
        </p:nvSpPr>
        <p:spPr bwMode="auto">
          <a:xfrm flipV="1">
            <a:off x="4648200" y="4572000"/>
            <a:ext cx="1143000" cy="381000"/>
          </a:xfrm>
          <a:prstGeom prst="line">
            <a:avLst/>
          </a:prstGeom>
          <a:noFill/>
          <a:ln w="9525">
            <a:solidFill>
              <a:schemeClr val="tx1"/>
            </a:solidFill>
            <a:round/>
            <a:headEnd/>
            <a:tailEnd/>
          </a:ln>
          <a:effectLst/>
        </p:spPr>
        <p:txBody>
          <a:bodyPr/>
          <a:lstStyle/>
          <a:p>
            <a:endParaRPr lang="en-US"/>
          </a:p>
        </p:txBody>
      </p:sp>
      <p:sp>
        <p:nvSpPr>
          <p:cNvPr id="27659" name="Line 11"/>
          <p:cNvSpPr>
            <a:spLocks noChangeShapeType="1"/>
          </p:cNvSpPr>
          <p:nvPr/>
        </p:nvSpPr>
        <p:spPr bwMode="auto">
          <a:xfrm>
            <a:off x="4648200" y="5257800"/>
            <a:ext cx="1066800" cy="0"/>
          </a:xfrm>
          <a:prstGeom prst="line">
            <a:avLst/>
          </a:prstGeom>
          <a:noFill/>
          <a:ln w="9525">
            <a:solidFill>
              <a:schemeClr val="tx1"/>
            </a:solidFill>
            <a:round/>
            <a:headEnd/>
            <a:tailEnd/>
          </a:ln>
          <a:effectLst/>
        </p:spPr>
        <p:txBody>
          <a:bodyPr/>
          <a:lstStyle/>
          <a:p>
            <a:endParaRPr lang="en-US"/>
          </a:p>
        </p:txBody>
      </p:sp>
      <p:sp>
        <p:nvSpPr>
          <p:cNvPr id="27660" name="Line 12"/>
          <p:cNvSpPr>
            <a:spLocks noChangeShapeType="1"/>
          </p:cNvSpPr>
          <p:nvPr/>
        </p:nvSpPr>
        <p:spPr bwMode="auto">
          <a:xfrm>
            <a:off x="4648200" y="5410200"/>
            <a:ext cx="1143000" cy="228600"/>
          </a:xfrm>
          <a:prstGeom prst="line">
            <a:avLst/>
          </a:prstGeom>
          <a:noFill/>
          <a:ln w="9525">
            <a:solidFill>
              <a:schemeClr val="tx1"/>
            </a:solidFill>
            <a:round/>
            <a:headEnd/>
            <a:tailEnd/>
          </a:ln>
          <a:effectLst/>
        </p:spPr>
        <p:txBody>
          <a:bodyPr/>
          <a:lstStyle/>
          <a:p>
            <a:endParaRPr lang="en-US"/>
          </a:p>
        </p:txBody>
      </p:sp>
      <p:sp>
        <p:nvSpPr>
          <p:cNvPr id="27661" name="Line 13"/>
          <p:cNvSpPr>
            <a:spLocks noChangeShapeType="1"/>
          </p:cNvSpPr>
          <p:nvPr/>
        </p:nvSpPr>
        <p:spPr bwMode="auto">
          <a:xfrm flipV="1">
            <a:off x="4648200" y="4953000"/>
            <a:ext cx="1143000" cy="152400"/>
          </a:xfrm>
          <a:prstGeom prst="line">
            <a:avLst/>
          </a:prstGeom>
          <a:noFill/>
          <a:ln w="9525">
            <a:solidFill>
              <a:schemeClr val="tx1"/>
            </a:solidFill>
            <a:round/>
            <a:headEnd/>
            <a:tailEnd/>
          </a:ln>
          <a:effectLst/>
        </p:spPr>
        <p:txBody>
          <a:bodyPr/>
          <a:lstStyle/>
          <a:p>
            <a:endParaRPr lang="en-US"/>
          </a:p>
        </p:txBody>
      </p:sp>
      <p:sp>
        <p:nvSpPr>
          <p:cNvPr id="27662" name="Line 14"/>
          <p:cNvSpPr>
            <a:spLocks noChangeShapeType="1"/>
          </p:cNvSpPr>
          <p:nvPr/>
        </p:nvSpPr>
        <p:spPr bwMode="auto">
          <a:xfrm>
            <a:off x="4648200" y="5638800"/>
            <a:ext cx="1143000" cy="381000"/>
          </a:xfrm>
          <a:prstGeom prst="line">
            <a:avLst/>
          </a:prstGeom>
          <a:noFill/>
          <a:ln w="9525">
            <a:solidFill>
              <a:schemeClr val="tx1"/>
            </a:solidFill>
            <a:round/>
            <a:headEnd/>
            <a:tailEnd/>
          </a:ln>
          <a:effectLst/>
        </p:spPr>
        <p:txBody>
          <a:bodyPr/>
          <a:lstStyle/>
          <a:p>
            <a:endParaRPr lang="en-US"/>
          </a:p>
        </p:txBody>
      </p:sp>
      <p:sp>
        <p:nvSpPr>
          <p:cNvPr id="27663" name="Text Box 15"/>
          <p:cNvSpPr txBox="1">
            <a:spLocks noChangeArrowheads="1"/>
          </p:cNvSpPr>
          <p:nvPr/>
        </p:nvSpPr>
        <p:spPr bwMode="auto">
          <a:xfrm>
            <a:off x="1524000" y="5105400"/>
            <a:ext cx="620713" cy="396875"/>
          </a:xfrm>
          <a:prstGeom prst="rect">
            <a:avLst/>
          </a:prstGeom>
          <a:noFill/>
          <a:ln w="9525">
            <a:noFill/>
            <a:miter lim="800000"/>
            <a:headEnd/>
            <a:tailEnd/>
          </a:ln>
          <a:effectLst/>
        </p:spPr>
        <p:txBody>
          <a:bodyPr wrap="none">
            <a:spAutoFit/>
          </a:bodyPr>
          <a:lstStyle/>
          <a:p>
            <a:r>
              <a:rPr lang="en-US" sz="2000"/>
              <a:t>load</a:t>
            </a:r>
          </a:p>
        </p:txBody>
      </p:sp>
      <p:sp>
        <p:nvSpPr>
          <p:cNvPr id="27664" name="Text Box 16"/>
          <p:cNvSpPr txBox="1">
            <a:spLocks noChangeArrowheads="1"/>
          </p:cNvSpPr>
          <p:nvPr/>
        </p:nvSpPr>
        <p:spPr bwMode="auto">
          <a:xfrm>
            <a:off x="4953000" y="6096000"/>
            <a:ext cx="831850" cy="396875"/>
          </a:xfrm>
          <a:prstGeom prst="rect">
            <a:avLst/>
          </a:prstGeom>
          <a:noFill/>
          <a:ln w="9525">
            <a:noFill/>
            <a:miter lim="800000"/>
            <a:headEnd/>
            <a:tailEnd/>
          </a:ln>
          <a:effectLst/>
        </p:spPr>
        <p:txBody>
          <a:bodyPr>
            <a:spAutoFit/>
          </a:bodyPr>
          <a:lstStyle/>
          <a:p>
            <a:r>
              <a:rPr lang="en-US" sz="2000"/>
              <a:t>access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90600" y="2857500"/>
            <a:ext cx="5867400" cy="1143000"/>
          </a:xfrm>
        </p:spPr>
        <p:txBody>
          <a:bodyPr/>
          <a:lstStyle/>
          <a:p>
            <a:r>
              <a:rPr lang="en-US" sz="3600" dirty="0"/>
              <a:t>Why Data Warehouse?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609600"/>
            <a:ext cx="7772400" cy="685800"/>
          </a:xfrm>
        </p:spPr>
        <p:txBody>
          <a:bodyPr/>
          <a:lstStyle/>
          <a:p>
            <a:pPr algn="l"/>
            <a:r>
              <a:rPr lang="en-US" sz="3600" dirty="0"/>
              <a:t>Database v/s Data Warehouse</a:t>
            </a:r>
          </a:p>
        </p:txBody>
      </p:sp>
      <p:graphicFrame>
        <p:nvGraphicFramePr>
          <p:cNvPr id="61443" name="Group 3"/>
          <p:cNvGraphicFramePr>
            <a:graphicFrameLocks noGrp="1"/>
          </p:cNvGraphicFramePr>
          <p:nvPr>
            <p:ph type="tbl" idx="1"/>
            <p:extLst>
              <p:ext uri="{D42A27DB-BD31-4B8C-83A1-F6EECF244321}">
                <p14:modId xmlns:p14="http://schemas.microsoft.com/office/powerpoint/2010/main" val="2428161981"/>
              </p:ext>
            </p:extLst>
          </p:nvPr>
        </p:nvGraphicFramePr>
        <p:xfrm>
          <a:off x="685800" y="1371600"/>
          <a:ext cx="7924800" cy="5048251"/>
        </p:xfrm>
        <a:graphic>
          <a:graphicData uri="http://schemas.openxmlformats.org/drawingml/2006/table">
            <a:tbl>
              <a:tblPr/>
              <a:tblGrid>
                <a:gridCol w="22098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rPr>
                        <a:t>Database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rPr>
                        <a:t>Data Warehouse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Characteristics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Operational 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Informational processing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Orientation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Transaction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Clerk,DBA,database professional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Knowledge workers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Day to day 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Decision 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Current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Historical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View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Detailed,flat relational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Summarized, multidimensional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DB 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Application oriented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Subject oriented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86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Unit of work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Short ,simple transaction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Complex query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Access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Read/write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rPr>
                        <a:t>Mostly read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a:xfrm>
            <a:off x="685800" y="609600"/>
            <a:ext cx="7772400" cy="685800"/>
          </a:xfrm>
        </p:spPr>
        <p:txBody>
          <a:bodyPr/>
          <a:lstStyle/>
          <a:p>
            <a:pPr algn="l"/>
            <a:r>
              <a:rPr lang="en-US" sz="3600" dirty="0"/>
              <a:t>Database v/s Data Warehouse</a:t>
            </a:r>
          </a:p>
        </p:txBody>
      </p:sp>
      <p:graphicFrame>
        <p:nvGraphicFramePr>
          <p:cNvPr id="62467" name="Group 1027"/>
          <p:cNvGraphicFramePr>
            <a:graphicFrameLocks noGrp="1"/>
          </p:cNvGraphicFramePr>
          <p:nvPr>
            <p:ph type="tbl" idx="1"/>
            <p:extLst>
              <p:ext uri="{D42A27DB-BD31-4B8C-83A1-F6EECF244321}">
                <p14:modId xmlns:p14="http://schemas.microsoft.com/office/powerpoint/2010/main" val="4188878655"/>
              </p:ext>
            </p:extLst>
          </p:nvPr>
        </p:nvGraphicFramePr>
        <p:xfrm>
          <a:off x="685800" y="1676400"/>
          <a:ext cx="7772400" cy="3978593"/>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rPr>
                        <a:t>Database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a:ln>
                            <a:noFill/>
                          </a:ln>
                          <a:solidFill>
                            <a:schemeClr val="tx1"/>
                          </a:solidFill>
                          <a:effectLst/>
                          <a:latin typeface="Times New Roman" pitchFamily="18" charset="0"/>
                        </a:rPr>
                        <a:t>Data Warehouse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Focus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Data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Information out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9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Number of records accessed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tens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millions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Number of users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thousands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hundreds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DB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100MB to GB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100 GB to 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Priority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High performance,high availability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High flexibility,end-user autonomy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3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Metric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rPr>
                        <a:t>Transaction throughput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rPr>
                        <a:t>Query throughput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609600"/>
            <a:ext cx="7772400" cy="838200"/>
          </a:xfrm>
        </p:spPr>
        <p:txBody>
          <a:bodyPr/>
          <a:lstStyle/>
          <a:p>
            <a:r>
              <a:rPr lang="en-US" sz="4000"/>
              <a:t>Need for Data Warehousing</a:t>
            </a:r>
          </a:p>
        </p:txBody>
      </p:sp>
      <p:sp>
        <p:nvSpPr>
          <p:cNvPr id="55299" name="Rectangle 3"/>
          <p:cNvSpPr>
            <a:spLocks noGrp="1" noChangeArrowheads="1"/>
          </p:cNvSpPr>
          <p:nvPr>
            <p:ph idx="1"/>
          </p:nvPr>
        </p:nvSpPr>
        <p:spPr>
          <a:xfrm>
            <a:off x="685800" y="1981200"/>
            <a:ext cx="7772400" cy="2590800"/>
          </a:xfrm>
        </p:spPr>
        <p:txBody>
          <a:bodyPr/>
          <a:lstStyle/>
          <a:p>
            <a:r>
              <a:rPr lang="en-US" sz="2800"/>
              <a:t>Industry has huge amount of operational data</a:t>
            </a:r>
          </a:p>
          <a:p>
            <a:r>
              <a:rPr lang="en-US" sz="2800"/>
              <a:t>Knowledge worker wants to turn this data into useful information.</a:t>
            </a:r>
          </a:p>
          <a:p>
            <a:r>
              <a:rPr lang="en-US" sz="2800"/>
              <a:t>This information is used by them to support strategic decision making .</a:t>
            </a:r>
          </a:p>
        </p:txBody>
      </p:sp>
    </p:spTree>
    <p:extLst>
      <p:ext uri="{BB962C8B-B14F-4D97-AF65-F5344CB8AC3E}">
        <p14:creationId xmlns:p14="http://schemas.microsoft.com/office/powerpoint/2010/main" val="797229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609600"/>
            <a:ext cx="7772400" cy="762000"/>
          </a:xfrm>
        </p:spPr>
        <p:txBody>
          <a:bodyPr/>
          <a:lstStyle/>
          <a:p>
            <a:r>
              <a:rPr lang="en-US" sz="3600"/>
              <a:t>Need for Data Warehousing (contd..)</a:t>
            </a:r>
          </a:p>
        </p:txBody>
      </p:sp>
      <p:sp>
        <p:nvSpPr>
          <p:cNvPr id="56323" name="Rectangle 3"/>
          <p:cNvSpPr>
            <a:spLocks noGrp="1" noChangeArrowheads="1"/>
          </p:cNvSpPr>
          <p:nvPr>
            <p:ph idx="1"/>
          </p:nvPr>
        </p:nvSpPr>
        <p:spPr>
          <a:xfrm>
            <a:off x="685800" y="1981200"/>
            <a:ext cx="7772400" cy="2133600"/>
          </a:xfrm>
        </p:spPr>
        <p:txBody>
          <a:bodyPr/>
          <a:lstStyle/>
          <a:p>
            <a:r>
              <a:rPr lang="en-US" sz="2800"/>
              <a:t>It is a platform for consolidated historical data for analysis.</a:t>
            </a:r>
          </a:p>
          <a:p>
            <a:r>
              <a:rPr lang="en-US" sz="2800"/>
              <a:t>It stores data of good quality so that knowledge worker can make correct decisions.</a:t>
            </a:r>
          </a:p>
        </p:txBody>
      </p:sp>
    </p:spTree>
    <p:extLst>
      <p:ext uri="{BB962C8B-B14F-4D97-AF65-F5344CB8AC3E}">
        <p14:creationId xmlns:p14="http://schemas.microsoft.com/office/powerpoint/2010/main" val="111053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609600"/>
            <a:ext cx="7772400" cy="685800"/>
          </a:xfrm>
        </p:spPr>
        <p:txBody>
          <a:bodyPr>
            <a:normAutofit/>
          </a:bodyPr>
          <a:lstStyle/>
          <a:p>
            <a:pPr algn="l"/>
            <a:r>
              <a:rPr lang="en-US" sz="4000"/>
              <a:t>Data Warehousing includes</a:t>
            </a:r>
          </a:p>
        </p:txBody>
      </p:sp>
      <p:sp>
        <p:nvSpPr>
          <p:cNvPr id="96259" name="Rectangle 3"/>
          <p:cNvSpPr>
            <a:spLocks noGrp="1" noChangeArrowheads="1"/>
          </p:cNvSpPr>
          <p:nvPr>
            <p:ph idx="1"/>
          </p:nvPr>
        </p:nvSpPr>
        <p:spPr>
          <a:xfrm>
            <a:off x="685800" y="1676400"/>
            <a:ext cx="7772400" cy="1676400"/>
          </a:xfrm>
        </p:spPr>
        <p:txBody>
          <a:bodyPr/>
          <a:lstStyle/>
          <a:p>
            <a:r>
              <a:rPr lang="en-US" sz="2800"/>
              <a:t>Build Data Warehouse</a:t>
            </a:r>
          </a:p>
          <a:p>
            <a:r>
              <a:rPr lang="en-US" sz="2800"/>
              <a:t>Online analysis processing(OLAP).</a:t>
            </a:r>
          </a:p>
          <a:p>
            <a:r>
              <a:rPr lang="en-US" sz="2800"/>
              <a:t>Presentation.</a:t>
            </a:r>
          </a:p>
        </p:txBody>
      </p:sp>
      <p:sp>
        <p:nvSpPr>
          <p:cNvPr id="96260" name="AutoShape 4"/>
          <p:cNvSpPr>
            <a:spLocks noChangeArrowheads="1"/>
          </p:cNvSpPr>
          <p:nvPr/>
        </p:nvSpPr>
        <p:spPr bwMode="auto">
          <a:xfrm>
            <a:off x="819150" y="3810000"/>
            <a:ext cx="685800" cy="914400"/>
          </a:xfrm>
          <a:prstGeom prst="can">
            <a:avLst>
              <a:gd name="adj" fmla="val 33333"/>
            </a:avLst>
          </a:prstGeom>
          <a:noFill/>
          <a:ln w="9525">
            <a:solidFill>
              <a:schemeClr val="tx1"/>
            </a:solidFill>
            <a:round/>
            <a:headEnd/>
            <a:tailEnd/>
          </a:ln>
          <a:effectLst/>
        </p:spPr>
        <p:txBody>
          <a:bodyPr wrap="none" anchor="ctr"/>
          <a:lstStyle/>
          <a:p>
            <a:pPr algn="ctr"/>
            <a:r>
              <a:rPr lang="en-US" sz="1400"/>
              <a:t>RDBMS</a:t>
            </a:r>
          </a:p>
        </p:txBody>
      </p:sp>
      <p:sp>
        <p:nvSpPr>
          <p:cNvPr id="96261" name="AutoShape 5"/>
          <p:cNvSpPr>
            <a:spLocks noChangeArrowheads="1"/>
          </p:cNvSpPr>
          <p:nvPr/>
        </p:nvSpPr>
        <p:spPr bwMode="auto">
          <a:xfrm>
            <a:off x="857250" y="5238750"/>
            <a:ext cx="609600" cy="609600"/>
          </a:xfrm>
          <a:prstGeom prst="flowChartDocument">
            <a:avLst/>
          </a:prstGeom>
          <a:noFill/>
          <a:ln w="9525">
            <a:solidFill>
              <a:schemeClr val="tx1"/>
            </a:solidFill>
            <a:miter lim="800000"/>
            <a:headEnd/>
            <a:tailEnd/>
          </a:ln>
          <a:effectLst/>
        </p:spPr>
        <p:txBody>
          <a:bodyPr wrap="none" anchor="ctr"/>
          <a:lstStyle/>
          <a:p>
            <a:pPr algn="ctr"/>
            <a:r>
              <a:rPr lang="en-US" sz="1400"/>
              <a:t>Flat File</a:t>
            </a:r>
          </a:p>
        </p:txBody>
      </p:sp>
      <p:sp>
        <p:nvSpPr>
          <p:cNvPr id="96262" name="AutoShape 6"/>
          <p:cNvSpPr>
            <a:spLocks noChangeArrowheads="1"/>
          </p:cNvSpPr>
          <p:nvPr/>
        </p:nvSpPr>
        <p:spPr bwMode="auto">
          <a:xfrm>
            <a:off x="2571750" y="4114800"/>
            <a:ext cx="1066800" cy="1219200"/>
          </a:xfrm>
          <a:prstGeom prst="can">
            <a:avLst>
              <a:gd name="adj" fmla="val 14582"/>
            </a:avLst>
          </a:prstGeom>
          <a:noFill/>
          <a:ln w="9525">
            <a:solidFill>
              <a:schemeClr val="tx1"/>
            </a:solidFill>
            <a:round/>
            <a:headEnd/>
            <a:tailEnd/>
          </a:ln>
          <a:effectLst/>
        </p:spPr>
        <p:txBody>
          <a:bodyPr wrap="none" anchor="ctr"/>
          <a:lstStyle/>
          <a:p>
            <a:pPr algn="ctr"/>
            <a:endParaRPr lang="en-US" sz="1800"/>
          </a:p>
        </p:txBody>
      </p:sp>
      <p:sp>
        <p:nvSpPr>
          <p:cNvPr id="96263" name="Line 7"/>
          <p:cNvSpPr>
            <a:spLocks noChangeShapeType="1"/>
          </p:cNvSpPr>
          <p:nvPr/>
        </p:nvSpPr>
        <p:spPr bwMode="auto">
          <a:xfrm>
            <a:off x="1485900" y="4267200"/>
            <a:ext cx="1066800" cy="304800"/>
          </a:xfrm>
          <a:prstGeom prst="line">
            <a:avLst/>
          </a:prstGeom>
          <a:noFill/>
          <a:ln w="9525">
            <a:solidFill>
              <a:schemeClr val="tx1"/>
            </a:solidFill>
            <a:round/>
            <a:headEnd/>
            <a:tailEnd type="triangle" w="med" len="med"/>
          </a:ln>
          <a:effectLst/>
        </p:spPr>
        <p:txBody>
          <a:bodyPr/>
          <a:lstStyle/>
          <a:p>
            <a:endParaRPr lang="en-US"/>
          </a:p>
        </p:txBody>
      </p:sp>
      <p:sp>
        <p:nvSpPr>
          <p:cNvPr id="96264" name="Line 8"/>
          <p:cNvSpPr>
            <a:spLocks noChangeShapeType="1"/>
          </p:cNvSpPr>
          <p:nvPr/>
        </p:nvSpPr>
        <p:spPr bwMode="auto">
          <a:xfrm flipV="1">
            <a:off x="1485900" y="5029200"/>
            <a:ext cx="1066800" cy="533400"/>
          </a:xfrm>
          <a:prstGeom prst="line">
            <a:avLst/>
          </a:prstGeom>
          <a:noFill/>
          <a:ln w="9525">
            <a:solidFill>
              <a:schemeClr val="tx1"/>
            </a:solidFill>
            <a:round/>
            <a:headEnd/>
            <a:tailEnd type="triangle" w="med" len="med"/>
          </a:ln>
          <a:effectLst/>
        </p:spPr>
        <p:txBody>
          <a:bodyPr/>
          <a:lstStyle/>
          <a:p>
            <a:endParaRPr lang="en-US"/>
          </a:p>
        </p:txBody>
      </p:sp>
      <p:sp>
        <p:nvSpPr>
          <p:cNvPr id="96265" name="AutoShape 9"/>
          <p:cNvSpPr>
            <a:spLocks noChangeArrowheads="1"/>
          </p:cNvSpPr>
          <p:nvPr/>
        </p:nvSpPr>
        <p:spPr bwMode="auto">
          <a:xfrm>
            <a:off x="4762500" y="4191000"/>
            <a:ext cx="1066800" cy="10668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96266" name="Line 10"/>
          <p:cNvSpPr>
            <a:spLocks noChangeShapeType="1"/>
          </p:cNvSpPr>
          <p:nvPr/>
        </p:nvSpPr>
        <p:spPr bwMode="auto">
          <a:xfrm>
            <a:off x="5010150" y="4476750"/>
            <a:ext cx="0" cy="762000"/>
          </a:xfrm>
          <a:prstGeom prst="line">
            <a:avLst/>
          </a:prstGeom>
          <a:noFill/>
          <a:ln w="9525">
            <a:solidFill>
              <a:schemeClr val="tx1"/>
            </a:solidFill>
            <a:round/>
            <a:headEnd/>
            <a:tailEnd/>
          </a:ln>
          <a:effectLst/>
        </p:spPr>
        <p:txBody>
          <a:bodyPr/>
          <a:lstStyle/>
          <a:p>
            <a:endParaRPr lang="en-US"/>
          </a:p>
        </p:txBody>
      </p:sp>
      <p:sp>
        <p:nvSpPr>
          <p:cNvPr id="96267" name="Line 11"/>
          <p:cNvSpPr>
            <a:spLocks noChangeShapeType="1"/>
          </p:cNvSpPr>
          <p:nvPr/>
        </p:nvSpPr>
        <p:spPr bwMode="auto">
          <a:xfrm>
            <a:off x="5276850" y="4476750"/>
            <a:ext cx="0" cy="762000"/>
          </a:xfrm>
          <a:prstGeom prst="line">
            <a:avLst/>
          </a:prstGeom>
          <a:noFill/>
          <a:ln w="9525">
            <a:solidFill>
              <a:schemeClr val="tx1"/>
            </a:solidFill>
            <a:round/>
            <a:headEnd/>
            <a:tailEnd/>
          </a:ln>
          <a:effectLst/>
        </p:spPr>
        <p:txBody>
          <a:bodyPr/>
          <a:lstStyle/>
          <a:p>
            <a:endParaRPr lang="en-US"/>
          </a:p>
        </p:txBody>
      </p:sp>
      <p:sp>
        <p:nvSpPr>
          <p:cNvPr id="96268" name="Line 12"/>
          <p:cNvSpPr>
            <a:spLocks noChangeShapeType="1"/>
          </p:cNvSpPr>
          <p:nvPr/>
        </p:nvSpPr>
        <p:spPr bwMode="auto">
          <a:xfrm>
            <a:off x="5676900" y="4362450"/>
            <a:ext cx="0" cy="762000"/>
          </a:xfrm>
          <a:prstGeom prst="line">
            <a:avLst/>
          </a:prstGeom>
          <a:noFill/>
          <a:ln w="9525">
            <a:solidFill>
              <a:schemeClr val="tx1"/>
            </a:solidFill>
            <a:round/>
            <a:headEnd/>
            <a:tailEnd/>
          </a:ln>
          <a:effectLst/>
        </p:spPr>
        <p:txBody>
          <a:bodyPr/>
          <a:lstStyle/>
          <a:p>
            <a:endParaRPr lang="en-US"/>
          </a:p>
        </p:txBody>
      </p:sp>
      <p:sp>
        <p:nvSpPr>
          <p:cNvPr id="96269" name="Line 13"/>
          <p:cNvSpPr>
            <a:spLocks noChangeShapeType="1"/>
          </p:cNvSpPr>
          <p:nvPr/>
        </p:nvSpPr>
        <p:spPr bwMode="auto">
          <a:xfrm>
            <a:off x="5753100" y="4305300"/>
            <a:ext cx="0" cy="762000"/>
          </a:xfrm>
          <a:prstGeom prst="line">
            <a:avLst/>
          </a:prstGeom>
          <a:noFill/>
          <a:ln w="9525">
            <a:solidFill>
              <a:schemeClr val="tx1"/>
            </a:solidFill>
            <a:round/>
            <a:headEnd/>
            <a:tailEnd/>
          </a:ln>
          <a:effectLst/>
        </p:spPr>
        <p:txBody>
          <a:bodyPr/>
          <a:lstStyle/>
          <a:p>
            <a:endParaRPr lang="en-US"/>
          </a:p>
        </p:txBody>
      </p:sp>
      <p:sp>
        <p:nvSpPr>
          <p:cNvPr id="96270" name="Line 14"/>
          <p:cNvSpPr>
            <a:spLocks noChangeShapeType="1"/>
          </p:cNvSpPr>
          <p:nvPr/>
        </p:nvSpPr>
        <p:spPr bwMode="auto">
          <a:xfrm>
            <a:off x="4781550" y="4724400"/>
            <a:ext cx="762000" cy="0"/>
          </a:xfrm>
          <a:prstGeom prst="line">
            <a:avLst/>
          </a:prstGeom>
          <a:noFill/>
          <a:ln w="9525">
            <a:solidFill>
              <a:schemeClr val="tx1"/>
            </a:solidFill>
            <a:round/>
            <a:headEnd/>
            <a:tailEnd/>
          </a:ln>
          <a:effectLst/>
        </p:spPr>
        <p:txBody>
          <a:bodyPr/>
          <a:lstStyle/>
          <a:p>
            <a:endParaRPr lang="en-US"/>
          </a:p>
        </p:txBody>
      </p:sp>
      <p:sp>
        <p:nvSpPr>
          <p:cNvPr id="96271" name="Line 15"/>
          <p:cNvSpPr>
            <a:spLocks noChangeShapeType="1"/>
          </p:cNvSpPr>
          <p:nvPr/>
        </p:nvSpPr>
        <p:spPr bwMode="auto">
          <a:xfrm>
            <a:off x="4762500" y="5010150"/>
            <a:ext cx="762000" cy="0"/>
          </a:xfrm>
          <a:prstGeom prst="line">
            <a:avLst/>
          </a:prstGeom>
          <a:noFill/>
          <a:ln w="9525">
            <a:solidFill>
              <a:schemeClr val="tx1"/>
            </a:solidFill>
            <a:round/>
            <a:headEnd/>
            <a:tailEnd/>
          </a:ln>
          <a:effectLst/>
        </p:spPr>
        <p:txBody>
          <a:bodyPr/>
          <a:lstStyle/>
          <a:p>
            <a:endParaRPr lang="en-US"/>
          </a:p>
        </p:txBody>
      </p:sp>
      <p:sp>
        <p:nvSpPr>
          <p:cNvPr id="96272" name="Line 16"/>
          <p:cNvSpPr>
            <a:spLocks noChangeShapeType="1"/>
          </p:cNvSpPr>
          <p:nvPr/>
        </p:nvSpPr>
        <p:spPr bwMode="auto">
          <a:xfrm>
            <a:off x="4876800" y="4362450"/>
            <a:ext cx="762000" cy="0"/>
          </a:xfrm>
          <a:prstGeom prst="line">
            <a:avLst/>
          </a:prstGeom>
          <a:noFill/>
          <a:ln w="9525">
            <a:solidFill>
              <a:schemeClr val="tx1"/>
            </a:solidFill>
            <a:round/>
            <a:headEnd/>
            <a:tailEnd/>
          </a:ln>
          <a:effectLst/>
        </p:spPr>
        <p:txBody>
          <a:bodyPr/>
          <a:lstStyle/>
          <a:p>
            <a:endParaRPr lang="en-US"/>
          </a:p>
        </p:txBody>
      </p:sp>
      <p:sp>
        <p:nvSpPr>
          <p:cNvPr id="96273" name="Line 17"/>
          <p:cNvSpPr>
            <a:spLocks noChangeShapeType="1"/>
          </p:cNvSpPr>
          <p:nvPr/>
        </p:nvSpPr>
        <p:spPr bwMode="auto">
          <a:xfrm>
            <a:off x="4953000" y="4286250"/>
            <a:ext cx="762000" cy="0"/>
          </a:xfrm>
          <a:prstGeom prst="line">
            <a:avLst/>
          </a:prstGeom>
          <a:noFill/>
          <a:ln w="9525">
            <a:solidFill>
              <a:schemeClr val="tx1"/>
            </a:solidFill>
            <a:round/>
            <a:headEnd/>
            <a:tailEnd/>
          </a:ln>
          <a:effectLst/>
        </p:spPr>
        <p:txBody>
          <a:bodyPr/>
          <a:lstStyle/>
          <a:p>
            <a:endParaRPr lang="en-US"/>
          </a:p>
        </p:txBody>
      </p:sp>
      <p:sp>
        <p:nvSpPr>
          <p:cNvPr id="96274" name="Line 18"/>
          <p:cNvSpPr>
            <a:spLocks noChangeShapeType="1"/>
          </p:cNvSpPr>
          <p:nvPr/>
        </p:nvSpPr>
        <p:spPr bwMode="auto">
          <a:xfrm flipH="1">
            <a:off x="5276850" y="4191000"/>
            <a:ext cx="323850" cy="304800"/>
          </a:xfrm>
          <a:prstGeom prst="line">
            <a:avLst/>
          </a:prstGeom>
          <a:noFill/>
          <a:ln w="9525">
            <a:solidFill>
              <a:schemeClr val="tx1"/>
            </a:solidFill>
            <a:round/>
            <a:headEnd/>
            <a:tailEnd/>
          </a:ln>
          <a:effectLst/>
        </p:spPr>
        <p:txBody>
          <a:bodyPr/>
          <a:lstStyle/>
          <a:p>
            <a:endParaRPr lang="en-US"/>
          </a:p>
        </p:txBody>
      </p:sp>
      <p:sp>
        <p:nvSpPr>
          <p:cNvPr id="96275" name="Line 19"/>
          <p:cNvSpPr>
            <a:spLocks noChangeShapeType="1"/>
          </p:cNvSpPr>
          <p:nvPr/>
        </p:nvSpPr>
        <p:spPr bwMode="auto">
          <a:xfrm flipH="1">
            <a:off x="5029200" y="4191000"/>
            <a:ext cx="342900" cy="285750"/>
          </a:xfrm>
          <a:prstGeom prst="line">
            <a:avLst/>
          </a:prstGeom>
          <a:noFill/>
          <a:ln w="9525">
            <a:solidFill>
              <a:schemeClr val="tx1"/>
            </a:solidFill>
            <a:round/>
            <a:headEnd/>
            <a:tailEnd/>
          </a:ln>
          <a:effectLst/>
        </p:spPr>
        <p:txBody>
          <a:bodyPr/>
          <a:lstStyle/>
          <a:p>
            <a:endParaRPr lang="en-US"/>
          </a:p>
        </p:txBody>
      </p:sp>
      <p:sp>
        <p:nvSpPr>
          <p:cNvPr id="96276" name="Line 20"/>
          <p:cNvSpPr>
            <a:spLocks noChangeShapeType="1"/>
          </p:cNvSpPr>
          <p:nvPr/>
        </p:nvSpPr>
        <p:spPr bwMode="auto">
          <a:xfrm flipV="1">
            <a:off x="5524500" y="4724400"/>
            <a:ext cx="304800" cy="304800"/>
          </a:xfrm>
          <a:prstGeom prst="line">
            <a:avLst/>
          </a:prstGeom>
          <a:noFill/>
          <a:ln w="9525">
            <a:solidFill>
              <a:schemeClr val="tx1"/>
            </a:solidFill>
            <a:round/>
            <a:headEnd/>
            <a:tailEnd/>
          </a:ln>
          <a:effectLst/>
        </p:spPr>
        <p:txBody>
          <a:bodyPr/>
          <a:lstStyle/>
          <a:p>
            <a:endParaRPr lang="en-US"/>
          </a:p>
        </p:txBody>
      </p:sp>
      <p:sp>
        <p:nvSpPr>
          <p:cNvPr id="96277" name="Line 21"/>
          <p:cNvSpPr>
            <a:spLocks noChangeShapeType="1"/>
          </p:cNvSpPr>
          <p:nvPr/>
        </p:nvSpPr>
        <p:spPr bwMode="auto">
          <a:xfrm flipV="1">
            <a:off x="5543550" y="4438650"/>
            <a:ext cx="304800" cy="304800"/>
          </a:xfrm>
          <a:prstGeom prst="line">
            <a:avLst/>
          </a:prstGeom>
          <a:noFill/>
          <a:ln w="9525">
            <a:solidFill>
              <a:schemeClr val="tx1"/>
            </a:solidFill>
            <a:round/>
            <a:headEnd/>
            <a:tailEnd/>
          </a:ln>
          <a:effectLst/>
        </p:spPr>
        <p:txBody>
          <a:bodyPr/>
          <a:lstStyle/>
          <a:p>
            <a:endParaRPr lang="en-US"/>
          </a:p>
        </p:txBody>
      </p:sp>
      <p:sp>
        <p:nvSpPr>
          <p:cNvPr id="96278" name="Line 22"/>
          <p:cNvSpPr>
            <a:spLocks noChangeShapeType="1"/>
          </p:cNvSpPr>
          <p:nvPr/>
        </p:nvSpPr>
        <p:spPr bwMode="auto">
          <a:xfrm>
            <a:off x="3657600" y="4724400"/>
            <a:ext cx="1066800" cy="0"/>
          </a:xfrm>
          <a:prstGeom prst="line">
            <a:avLst/>
          </a:prstGeom>
          <a:noFill/>
          <a:ln w="9525">
            <a:solidFill>
              <a:schemeClr val="tx1"/>
            </a:solidFill>
            <a:round/>
            <a:headEnd/>
            <a:tailEnd type="triangle" w="med" len="med"/>
          </a:ln>
          <a:effectLst/>
        </p:spPr>
        <p:txBody>
          <a:bodyPr/>
          <a:lstStyle/>
          <a:p>
            <a:endParaRPr lang="en-US"/>
          </a:p>
        </p:txBody>
      </p:sp>
      <p:sp>
        <p:nvSpPr>
          <p:cNvPr id="96279" name="Line 23"/>
          <p:cNvSpPr>
            <a:spLocks noChangeShapeType="1"/>
          </p:cNvSpPr>
          <p:nvPr/>
        </p:nvSpPr>
        <p:spPr bwMode="auto">
          <a:xfrm>
            <a:off x="6934200" y="3810000"/>
            <a:ext cx="0" cy="1295400"/>
          </a:xfrm>
          <a:prstGeom prst="line">
            <a:avLst/>
          </a:prstGeom>
          <a:noFill/>
          <a:ln w="9525">
            <a:solidFill>
              <a:schemeClr val="tx1"/>
            </a:solidFill>
            <a:round/>
            <a:headEnd type="arrow" w="med" len="med"/>
            <a:tailEnd/>
          </a:ln>
          <a:effectLst/>
        </p:spPr>
        <p:txBody>
          <a:bodyPr/>
          <a:lstStyle/>
          <a:p>
            <a:endParaRPr lang="en-US"/>
          </a:p>
        </p:txBody>
      </p:sp>
      <p:sp>
        <p:nvSpPr>
          <p:cNvPr id="96280" name="Line 24"/>
          <p:cNvSpPr>
            <a:spLocks noChangeShapeType="1"/>
          </p:cNvSpPr>
          <p:nvPr/>
        </p:nvSpPr>
        <p:spPr bwMode="auto">
          <a:xfrm>
            <a:off x="6934200" y="5105400"/>
            <a:ext cx="1600200" cy="0"/>
          </a:xfrm>
          <a:prstGeom prst="line">
            <a:avLst/>
          </a:prstGeom>
          <a:noFill/>
          <a:ln w="9525">
            <a:solidFill>
              <a:schemeClr val="tx1"/>
            </a:solidFill>
            <a:round/>
            <a:headEnd/>
            <a:tailEnd type="arrow" w="med" len="med"/>
          </a:ln>
          <a:effectLst/>
        </p:spPr>
        <p:txBody>
          <a:bodyPr/>
          <a:lstStyle/>
          <a:p>
            <a:endParaRPr lang="en-US"/>
          </a:p>
        </p:txBody>
      </p:sp>
      <p:sp>
        <p:nvSpPr>
          <p:cNvPr id="96281" name="Rectangle 25"/>
          <p:cNvSpPr>
            <a:spLocks noChangeArrowheads="1"/>
          </p:cNvSpPr>
          <p:nvPr/>
        </p:nvSpPr>
        <p:spPr bwMode="auto">
          <a:xfrm>
            <a:off x="6934200" y="4267200"/>
            <a:ext cx="3048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6282" name="Rectangle 26"/>
          <p:cNvSpPr>
            <a:spLocks noChangeArrowheads="1"/>
          </p:cNvSpPr>
          <p:nvPr/>
        </p:nvSpPr>
        <p:spPr bwMode="auto">
          <a:xfrm>
            <a:off x="7277100" y="3962400"/>
            <a:ext cx="285750" cy="112395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96283" name="Rectangle 27"/>
          <p:cNvSpPr>
            <a:spLocks noChangeArrowheads="1"/>
          </p:cNvSpPr>
          <p:nvPr/>
        </p:nvSpPr>
        <p:spPr bwMode="auto">
          <a:xfrm>
            <a:off x="7600950" y="4495800"/>
            <a:ext cx="323850" cy="59055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96284" name="Line 28"/>
          <p:cNvSpPr>
            <a:spLocks noChangeShapeType="1"/>
          </p:cNvSpPr>
          <p:nvPr/>
        </p:nvSpPr>
        <p:spPr bwMode="auto">
          <a:xfrm>
            <a:off x="5867400" y="4648200"/>
            <a:ext cx="1066800" cy="0"/>
          </a:xfrm>
          <a:prstGeom prst="line">
            <a:avLst/>
          </a:prstGeom>
          <a:noFill/>
          <a:ln w="9525">
            <a:solidFill>
              <a:schemeClr val="tx1"/>
            </a:solidFill>
            <a:round/>
            <a:headEnd/>
            <a:tailEnd type="triangle" w="med" len="med"/>
          </a:ln>
          <a:effectLst/>
        </p:spPr>
        <p:txBody>
          <a:bodyPr/>
          <a:lstStyle/>
          <a:p>
            <a:endParaRPr lang="en-US"/>
          </a:p>
        </p:txBody>
      </p:sp>
      <p:sp>
        <p:nvSpPr>
          <p:cNvPr id="96285" name="Text Box 29"/>
          <p:cNvSpPr txBox="1">
            <a:spLocks noChangeArrowheads="1"/>
          </p:cNvSpPr>
          <p:nvPr/>
        </p:nvSpPr>
        <p:spPr bwMode="auto">
          <a:xfrm>
            <a:off x="5851525" y="4087813"/>
            <a:ext cx="1063625" cy="304800"/>
          </a:xfrm>
          <a:prstGeom prst="rect">
            <a:avLst/>
          </a:prstGeom>
          <a:noFill/>
          <a:ln w="9525">
            <a:noFill/>
            <a:miter lim="800000"/>
            <a:headEnd/>
            <a:tailEnd/>
          </a:ln>
          <a:effectLst/>
        </p:spPr>
        <p:txBody>
          <a:bodyPr wrap="none">
            <a:spAutoFit/>
          </a:bodyPr>
          <a:lstStyle/>
          <a:p>
            <a:r>
              <a:rPr lang="en-US" sz="1400"/>
              <a:t>Presentation</a:t>
            </a:r>
          </a:p>
        </p:txBody>
      </p:sp>
      <p:sp>
        <p:nvSpPr>
          <p:cNvPr id="96286" name="Text Box 30"/>
          <p:cNvSpPr txBox="1">
            <a:spLocks noChangeArrowheads="1"/>
          </p:cNvSpPr>
          <p:nvPr/>
        </p:nvSpPr>
        <p:spPr bwMode="auto">
          <a:xfrm>
            <a:off x="1600200" y="3581400"/>
            <a:ext cx="1760538" cy="517525"/>
          </a:xfrm>
          <a:prstGeom prst="rect">
            <a:avLst/>
          </a:prstGeom>
          <a:noFill/>
          <a:ln w="9525">
            <a:noFill/>
            <a:miter lim="800000"/>
            <a:headEnd/>
            <a:tailEnd/>
          </a:ln>
          <a:effectLst/>
        </p:spPr>
        <p:txBody>
          <a:bodyPr wrap="none">
            <a:spAutoFit/>
          </a:bodyPr>
          <a:lstStyle/>
          <a:p>
            <a:r>
              <a:rPr lang="en-US" sz="1400"/>
              <a:t>Cleaning ,Selection &amp;</a:t>
            </a:r>
          </a:p>
          <a:p>
            <a:r>
              <a:rPr lang="en-US" sz="1400"/>
              <a:t>Integration</a:t>
            </a:r>
          </a:p>
        </p:txBody>
      </p:sp>
      <p:sp>
        <p:nvSpPr>
          <p:cNvPr id="96287" name="Rectangle 31"/>
          <p:cNvSpPr>
            <a:spLocks noChangeArrowheads="1"/>
          </p:cNvSpPr>
          <p:nvPr/>
        </p:nvSpPr>
        <p:spPr bwMode="auto">
          <a:xfrm>
            <a:off x="2514600" y="4038600"/>
            <a:ext cx="3429000" cy="1447800"/>
          </a:xfrm>
          <a:prstGeom prst="rect">
            <a:avLst/>
          </a:prstGeom>
          <a:noFill/>
          <a:ln w="9525">
            <a:solidFill>
              <a:schemeClr val="tx1"/>
            </a:solidFill>
            <a:miter lim="800000"/>
            <a:headEnd/>
            <a:tailEnd/>
          </a:ln>
          <a:effectLst/>
        </p:spPr>
        <p:txBody>
          <a:bodyPr wrap="none" anchor="ctr"/>
          <a:lstStyle/>
          <a:p>
            <a:endParaRPr lang="en-US"/>
          </a:p>
        </p:txBody>
      </p:sp>
      <p:sp>
        <p:nvSpPr>
          <p:cNvPr id="96288" name="Text Box 32"/>
          <p:cNvSpPr txBox="1">
            <a:spLocks noChangeArrowheads="1"/>
          </p:cNvSpPr>
          <p:nvPr/>
        </p:nvSpPr>
        <p:spPr bwMode="auto">
          <a:xfrm>
            <a:off x="2895600" y="5638800"/>
            <a:ext cx="2997200" cy="396875"/>
          </a:xfrm>
          <a:prstGeom prst="rect">
            <a:avLst/>
          </a:prstGeom>
          <a:noFill/>
          <a:ln w="9525">
            <a:noFill/>
            <a:miter lim="800000"/>
            <a:headEnd/>
            <a:tailEnd/>
          </a:ln>
          <a:effectLst/>
        </p:spPr>
        <p:txBody>
          <a:bodyPr wrap="none">
            <a:spAutoFit/>
          </a:bodyPr>
          <a:lstStyle/>
          <a:p>
            <a:r>
              <a:rPr lang="en-US" sz="2000"/>
              <a:t>Warehouse &amp; OLAP server</a:t>
            </a:r>
          </a:p>
        </p:txBody>
      </p:sp>
      <p:sp>
        <p:nvSpPr>
          <p:cNvPr id="96289" name="Text Box 33"/>
          <p:cNvSpPr txBox="1">
            <a:spLocks noChangeArrowheads="1"/>
          </p:cNvSpPr>
          <p:nvPr/>
        </p:nvSpPr>
        <p:spPr bwMode="auto">
          <a:xfrm>
            <a:off x="6994525" y="5424488"/>
            <a:ext cx="803275" cy="396875"/>
          </a:xfrm>
          <a:prstGeom prst="rect">
            <a:avLst/>
          </a:prstGeom>
          <a:noFill/>
          <a:ln w="9525">
            <a:noFill/>
            <a:miter lim="800000"/>
            <a:headEnd/>
            <a:tailEnd/>
          </a:ln>
          <a:effectLst/>
        </p:spPr>
        <p:txBody>
          <a:bodyPr wrap="none">
            <a:spAutoFit/>
          </a:bodyPr>
          <a:lstStyle/>
          <a:p>
            <a:r>
              <a:rPr lang="en-US" sz="2000"/>
              <a:t>Client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Oval 1026"/>
          <p:cNvSpPr>
            <a:spLocks noChangeArrowheads="1"/>
          </p:cNvSpPr>
          <p:nvPr/>
        </p:nvSpPr>
        <p:spPr bwMode="auto">
          <a:xfrm>
            <a:off x="7239000" y="1830388"/>
            <a:ext cx="1600200" cy="3656012"/>
          </a:xfrm>
          <a:prstGeom prst="ellipse">
            <a:avLst/>
          </a:prstGeom>
          <a:noFill/>
          <a:ln w="9525">
            <a:solidFill>
              <a:schemeClr val="tx1"/>
            </a:solidFill>
            <a:round/>
            <a:headEnd/>
            <a:tailEnd/>
          </a:ln>
          <a:effectLst/>
        </p:spPr>
        <p:txBody>
          <a:bodyPr anchor="ctr"/>
          <a:lstStyle/>
          <a:p>
            <a:pPr algn="ctr" eaLnBrk="0" hangingPunct="0"/>
            <a:endParaRPr lang="en-US"/>
          </a:p>
        </p:txBody>
      </p:sp>
      <p:sp>
        <p:nvSpPr>
          <p:cNvPr id="63491" name="Rectangle 1027"/>
          <p:cNvSpPr>
            <a:spLocks noGrp="1" noChangeArrowheads="1"/>
          </p:cNvSpPr>
          <p:nvPr>
            <p:ph type="title"/>
          </p:nvPr>
        </p:nvSpPr>
        <p:spPr>
          <a:xfrm>
            <a:off x="685800" y="457200"/>
            <a:ext cx="7772400" cy="685800"/>
          </a:xfrm>
        </p:spPr>
        <p:txBody>
          <a:bodyPr>
            <a:normAutofit/>
          </a:bodyPr>
          <a:lstStyle/>
          <a:p>
            <a:pPr algn="l"/>
            <a:r>
              <a:rPr lang="en-US" sz="4000"/>
              <a:t>Data Warehousing Architecture</a:t>
            </a:r>
          </a:p>
        </p:txBody>
      </p:sp>
      <p:sp>
        <p:nvSpPr>
          <p:cNvPr id="63492" name="Oval 1028"/>
          <p:cNvSpPr>
            <a:spLocks noChangeArrowheads="1"/>
          </p:cNvSpPr>
          <p:nvPr/>
        </p:nvSpPr>
        <p:spPr bwMode="auto">
          <a:xfrm>
            <a:off x="762000" y="1828800"/>
            <a:ext cx="1600200" cy="3656013"/>
          </a:xfrm>
          <a:prstGeom prst="ellipse">
            <a:avLst/>
          </a:prstGeom>
          <a:noFill/>
          <a:ln w="9525">
            <a:solidFill>
              <a:schemeClr val="tx1"/>
            </a:solidFill>
            <a:round/>
            <a:headEnd/>
            <a:tailEnd/>
          </a:ln>
          <a:effectLst/>
        </p:spPr>
        <p:txBody>
          <a:bodyPr anchor="ctr"/>
          <a:lstStyle/>
          <a:p>
            <a:pPr algn="ctr" eaLnBrk="0" hangingPunct="0"/>
            <a:endParaRPr lang="en-US"/>
          </a:p>
        </p:txBody>
      </p:sp>
      <p:sp>
        <p:nvSpPr>
          <p:cNvPr id="63493" name="AutoShape 1029"/>
          <p:cNvSpPr>
            <a:spLocks noChangeArrowheads="1"/>
          </p:cNvSpPr>
          <p:nvPr/>
        </p:nvSpPr>
        <p:spPr bwMode="auto">
          <a:xfrm>
            <a:off x="3886200" y="2971800"/>
            <a:ext cx="914400" cy="914400"/>
          </a:xfrm>
          <a:prstGeom prst="can">
            <a:avLst>
              <a:gd name="adj" fmla="val 25000"/>
            </a:avLst>
          </a:prstGeom>
          <a:noFill/>
          <a:ln w="9525">
            <a:solidFill>
              <a:schemeClr val="tx1"/>
            </a:solidFill>
            <a:round/>
            <a:headEnd/>
            <a:tailEnd/>
          </a:ln>
          <a:effectLst/>
        </p:spPr>
        <p:txBody>
          <a:bodyPr anchor="ctr">
            <a:spAutoFit/>
          </a:bodyPr>
          <a:lstStyle/>
          <a:p>
            <a:endParaRPr lang="en-US"/>
          </a:p>
        </p:txBody>
      </p:sp>
      <p:sp>
        <p:nvSpPr>
          <p:cNvPr id="63494" name="AutoShape 1030"/>
          <p:cNvSpPr>
            <a:spLocks noChangeArrowheads="1"/>
          </p:cNvSpPr>
          <p:nvPr/>
        </p:nvSpPr>
        <p:spPr bwMode="auto">
          <a:xfrm>
            <a:off x="4114800" y="3328988"/>
            <a:ext cx="914400" cy="685800"/>
          </a:xfrm>
          <a:prstGeom prst="can">
            <a:avLst>
              <a:gd name="adj" fmla="val 25000"/>
            </a:avLst>
          </a:prstGeom>
          <a:noFill/>
          <a:ln w="9525">
            <a:solidFill>
              <a:schemeClr val="tx1"/>
            </a:solidFill>
            <a:round/>
            <a:headEnd/>
            <a:tailEnd/>
          </a:ln>
          <a:effectLst/>
        </p:spPr>
        <p:txBody>
          <a:bodyPr anchor="ctr">
            <a:spAutoFit/>
          </a:bodyPr>
          <a:lstStyle/>
          <a:p>
            <a:pPr algn="ctr" eaLnBrk="0" hangingPunct="0"/>
            <a:endParaRPr lang="en-US"/>
          </a:p>
        </p:txBody>
      </p:sp>
      <p:sp>
        <p:nvSpPr>
          <p:cNvPr id="63495" name="AutoShape 1031"/>
          <p:cNvSpPr>
            <a:spLocks noChangeArrowheads="1"/>
          </p:cNvSpPr>
          <p:nvPr/>
        </p:nvSpPr>
        <p:spPr bwMode="auto">
          <a:xfrm>
            <a:off x="2971800" y="5029200"/>
            <a:ext cx="685800" cy="685800"/>
          </a:xfrm>
          <a:prstGeom prst="can">
            <a:avLst>
              <a:gd name="adj" fmla="val 25000"/>
            </a:avLst>
          </a:prstGeom>
          <a:noFill/>
          <a:ln w="9525">
            <a:solidFill>
              <a:schemeClr val="tx1"/>
            </a:solidFill>
            <a:round/>
            <a:headEnd/>
            <a:tailEnd/>
          </a:ln>
          <a:effectLst/>
        </p:spPr>
        <p:txBody>
          <a:bodyPr anchor="ctr">
            <a:spAutoFit/>
          </a:bodyPr>
          <a:lstStyle/>
          <a:p>
            <a:pPr algn="ctr" eaLnBrk="0" hangingPunct="0"/>
            <a:endParaRPr lang="en-US"/>
          </a:p>
        </p:txBody>
      </p:sp>
      <p:sp>
        <p:nvSpPr>
          <p:cNvPr id="63496" name="AutoShape 1032"/>
          <p:cNvSpPr>
            <a:spLocks noChangeArrowheads="1"/>
          </p:cNvSpPr>
          <p:nvPr/>
        </p:nvSpPr>
        <p:spPr bwMode="auto">
          <a:xfrm>
            <a:off x="2514600" y="1828800"/>
            <a:ext cx="533400" cy="381000"/>
          </a:xfrm>
          <a:prstGeom prst="can">
            <a:avLst>
              <a:gd name="adj" fmla="val 25000"/>
            </a:avLst>
          </a:prstGeom>
          <a:noFill/>
          <a:ln w="9525">
            <a:solidFill>
              <a:schemeClr val="tx1"/>
            </a:solidFill>
            <a:round/>
            <a:headEnd/>
            <a:tailEnd/>
          </a:ln>
          <a:effectLst/>
        </p:spPr>
        <p:txBody>
          <a:bodyPr anchor="ctr">
            <a:spAutoFit/>
          </a:bodyPr>
          <a:lstStyle/>
          <a:p>
            <a:endParaRPr lang="en-US"/>
          </a:p>
        </p:txBody>
      </p:sp>
      <p:sp>
        <p:nvSpPr>
          <p:cNvPr id="63497" name="AutoShape 1033"/>
          <p:cNvSpPr>
            <a:spLocks noChangeArrowheads="1"/>
          </p:cNvSpPr>
          <p:nvPr/>
        </p:nvSpPr>
        <p:spPr bwMode="auto">
          <a:xfrm>
            <a:off x="6096000" y="1905000"/>
            <a:ext cx="762000" cy="838200"/>
          </a:xfrm>
          <a:prstGeom prst="cube">
            <a:avLst>
              <a:gd name="adj" fmla="val 25000"/>
            </a:avLst>
          </a:prstGeom>
          <a:noFill/>
          <a:ln w="9525">
            <a:solidFill>
              <a:schemeClr val="tx1"/>
            </a:solidFill>
            <a:miter lim="800000"/>
            <a:headEnd/>
            <a:tailEnd/>
          </a:ln>
          <a:effectLst/>
        </p:spPr>
        <p:txBody>
          <a:bodyPr wrap="none" anchor="ctr">
            <a:spAutoFit/>
          </a:bodyPr>
          <a:lstStyle/>
          <a:p>
            <a:endParaRPr lang="en-US"/>
          </a:p>
        </p:txBody>
      </p:sp>
      <p:sp>
        <p:nvSpPr>
          <p:cNvPr id="63498" name="AutoShape 1034"/>
          <p:cNvSpPr>
            <a:spLocks noChangeArrowheads="1"/>
          </p:cNvSpPr>
          <p:nvPr/>
        </p:nvSpPr>
        <p:spPr bwMode="auto">
          <a:xfrm>
            <a:off x="6096000" y="4191000"/>
            <a:ext cx="762000" cy="838200"/>
          </a:xfrm>
          <a:prstGeom prst="cube">
            <a:avLst>
              <a:gd name="adj" fmla="val 25000"/>
            </a:avLst>
          </a:prstGeom>
          <a:noFill/>
          <a:ln w="9525">
            <a:solidFill>
              <a:schemeClr val="tx1"/>
            </a:solidFill>
            <a:miter lim="800000"/>
            <a:headEnd/>
            <a:tailEnd/>
          </a:ln>
          <a:effectLst/>
        </p:spPr>
        <p:txBody>
          <a:bodyPr wrap="none" anchor="ctr">
            <a:spAutoFit/>
          </a:bodyPr>
          <a:lstStyle/>
          <a:p>
            <a:endParaRPr lang="en-US"/>
          </a:p>
        </p:txBody>
      </p:sp>
      <p:sp>
        <p:nvSpPr>
          <p:cNvPr id="63499" name="AutoShape 1035"/>
          <p:cNvSpPr>
            <a:spLocks noChangeArrowheads="1"/>
          </p:cNvSpPr>
          <p:nvPr/>
        </p:nvSpPr>
        <p:spPr bwMode="auto">
          <a:xfrm>
            <a:off x="4114800" y="5410200"/>
            <a:ext cx="685800" cy="685800"/>
          </a:xfrm>
          <a:prstGeom prst="can">
            <a:avLst>
              <a:gd name="adj" fmla="val 25000"/>
            </a:avLst>
          </a:prstGeom>
          <a:noFill/>
          <a:ln w="9525">
            <a:solidFill>
              <a:schemeClr val="tx1"/>
            </a:solidFill>
            <a:round/>
            <a:headEnd/>
            <a:tailEnd/>
          </a:ln>
          <a:effectLst/>
        </p:spPr>
        <p:txBody>
          <a:bodyPr anchor="ctr">
            <a:spAutoFit/>
          </a:bodyPr>
          <a:lstStyle/>
          <a:p>
            <a:pPr algn="ctr" eaLnBrk="0" hangingPunct="0"/>
            <a:endParaRPr lang="en-US"/>
          </a:p>
        </p:txBody>
      </p:sp>
      <p:sp>
        <p:nvSpPr>
          <p:cNvPr id="63500" name="AutoShape 1036"/>
          <p:cNvSpPr>
            <a:spLocks noChangeArrowheads="1"/>
          </p:cNvSpPr>
          <p:nvPr/>
        </p:nvSpPr>
        <p:spPr bwMode="auto">
          <a:xfrm>
            <a:off x="5257800" y="5105400"/>
            <a:ext cx="685800" cy="685800"/>
          </a:xfrm>
          <a:prstGeom prst="can">
            <a:avLst>
              <a:gd name="adj" fmla="val 25000"/>
            </a:avLst>
          </a:prstGeom>
          <a:noFill/>
          <a:ln w="9525">
            <a:solidFill>
              <a:schemeClr val="tx1"/>
            </a:solidFill>
            <a:round/>
            <a:headEnd/>
            <a:tailEnd/>
          </a:ln>
          <a:effectLst/>
        </p:spPr>
        <p:txBody>
          <a:bodyPr anchor="ctr">
            <a:spAutoFit/>
          </a:bodyPr>
          <a:lstStyle/>
          <a:p>
            <a:pPr algn="ctr" eaLnBrk="0" hangingPunct="0"/>
            <a:endParaRPr lang="en-US"/>
          </a:p>
        </p:txBody>
      </p:sp>
      <p:sp>
        <p:nvSpPr>
          <p:cNvPr id="63501" name="AutoShape 1037"/>
          <p:cNvSpPr>
            <a:spLocks noChangeArrowheads="1"/>
          </p:cNvSpPr>
          <p:nvPr/>
        </p:nvSpPr>
        <p:spPr bwMode="auto">
          <a:xfrm>
            <a:off x="1981200" y="1295400"/>
            <a:ext cx="533400" cy="304800"/>
          </a:xfrm>
          <a:prstGeom prst="roundRect">
            <a:avLst>
              <a:gd name="adj" fmla="val 16667"/>
            </a:avLst>
          </a:prstGeom>
          <a:noFill/>
          <a:ln w="9525">
            <a:solidFill>
              <a:schemeClr val="tx1"/>
            </a:solidFill>
            <a:round/>
            <a:headEnd/>
            <a:tailEnd/>
          </a:ln>
          <a:effectLst/>
        </p:spPr>
        <p:txBody>
          <a:bodyPr anchor="ctr">
            <a:spAutoFit/>
          </a:bodyPr>
          <a:lstStyle/>
          <a:p>
            <a:endParaRPr lang="en-US"/>
          </a:p>
        </p:txBody>
      </p:sp>
      <p:sp>
        <p:nvSpPr>
          <p:cNvPr id="63502" name="AutoShape 1038"/>
          <p:cNvSpPr>
            <a:spLocks noChangeArrowheads="1"/>
          </p:cNvSpPr>
          <p:nvPr/>
        </p:nvSpPr>
        <p:spPr bwMode="auto">
          <a:xfrm>
            <a:off x="2667000" y="1295400"/>
            <a:ext cx="533400" cy="304800"/>
          </a:xfrm>
          <a:prstGeom prst="roundRect">
            <a:avLst>
              <a:gd name="adj" fmla="val 16667"/>
            </a:avLst>
          </a:prstGeom>
          <a:noFill/>
          <a:ln w="9525">
            <a:solidFill>
              <a:schemeClr val="tx1"/>
            </a:solidFill>
            <a:round/>
            <a:headEnd/>
            <a:tailEnd/>
          </a:ln>
          <a:effectLst/>
        </p:spPr>
        <p:txBody>
          <a:bodyPr anchor="ctr">
            <a:spAutoFit/>
          </a:bodyPr>
          <a:lstStyle/>
          <a:p>
            <a:endParaRPr lang="en-US"/>
          </a:p>
        </p:txBody>
      </p:sp>
      <p:sp>
        <p:nvSpPr>
          <p:cNvPr id="63503" name="Oval 1039"/>
          <p:cNvSpPr>
            <a:spLocks noChangeArrowheads="1"/>
          </p:cNvSpPr>
          <p:nvPr/>
        </p:nvSpPr>
        <p:spPr bwMode="auto">
          <a:xfrm>
            <a:off x="1066800" y="2590800"/>
            <a:ext cx="685800" cy="304800"/>
          </a:xfrm>
          <a:prstGeom prst="ellipse">
            <a:avLst/>
          </a:prstGeom>
          <a:noFill/>
          <a:ln w="9525">
            <a:solidFill>
              <a:schemeClr val="tx1"/>
            </a:solidFill>
            <a:round/>
            <a:headEnd/>
            <a:tailEnd/>
          </a:ln>
          <a:effectLst/>
        </p:spPr>
        <p:txBody>
          <a:bodyPr anchor="ctr">
            <a:spAutoFit/>
          </a:bodyPr>
          <a:lstStyle/>
          <a:p>
            <a:endParaRPr lang="en-US"/>
          </a:p>
        </p:txBody>
      </p:sp>
      <p:sp>
        <p:nvSpPr>
          <p:cNvPr id="63504" name="Oval 1040"/>
          <p:cNvSpPr>
            <a:spLocks noChangeArrowheads="1"/>
          </p:cNvSpPr>
          <p:nvPr/>
        </p:nvSpPr>
        <p:spPr bwMode="auto">
          <a:xfrm>
            <a:off x="1371600" y="2667000"/>
            <a:ext cx="685800" cy="304800"/>
          </a:xfrm>
          <a:prstGeom prst="ellipse">
            <a:avLst/>
          </a:prstGeom>
          <a:noFill/>
          <a:ln w="9525">
            <a:solidFill>
              <a:schemeClr val="tx1"/>
            </a:solidFill>
            <a:round/>
            <a:headEnd/>
            <a:tailEnd/>
          </a:ln>
          <a:effectLst/>
        </p:spPr>
        <p:txBody>
          <a:bodyPr anchor="ctr">
            <a:spAutoFit/>
          </a:bodyPr>
          <a:lstStyle/>
          <a:p>
            <a:endParaRPr lang="en-US"/>
          </a:p>
        </p:txBody>
      </p:sp>
      <p:sp>
        <p:nvSpPr>
          <p:cNvPr id="63505" name="AutoShape 1041"/>
          <p:cNvSpPr>
            <a:spLocks noChangeArrowheads="1"/>
          </p:cNvSpPr>
          <p:nvPr/>
        </p:nvSpPr>
        <p:spPr bwMode="auto">
          <a:xfrm>
            <a:off x="990600" y="4267200"/>
            <a:ext cx="533400" cy="457200"/>
          </a:xfrm>
          <a:prstGeom prst="can">
            <a:avLst>
              <a:gd name="adj" fmla="val 25000"/>
            </a:avLst>
          </a:prstGeom>
          <a:noFill/>
          <a:ln w="9525">
            <a:solidFill>
              <a:schemeClr val="tx1"/>
            </a:solidFill>
            <a:round/>
            <a:headEnd/>
            <a:tailEnd/>
          </a:ln>
          <a:effectLst/>
        </p:spPr>
        <p:txBody>
          <a:bodyPr wrap="none" anchor="ctr">
            <a:spAutoFit/>
          </a:bodyPr>
          <a:lstStyle/>
          <a:p>
            <a:endParaRPr lang="en-US"/>
          </a:p>
        </p:txBody>
      </p:sp>
      <p:sp>
        <p:nvSpPr>
          <p:cNvPr id="63506" name="AutoShape 1042"/>
          <p:cNvSpPr>
            <a:spLocks noChangeArrowheads="1"/>
          </p:cNvSpPr>
          <p:nvPr/>
        </p:nvSpPr>
        <p:spPr bwMode="auto">
          <a:xfrm>
            <a:off x="1219200" y="4419600"/>
            <a:ext cx="533400" cy="457200"/>
          </a:xfrm>
          <a:prstGeom prst="can">
            <a:avLst>
              <a:gd name="adj" fmla="val 25000"/>
            </a:avLst>
          </a:prstGeom>
          <a:noFill/>
          <a:ln w="9525">
            <a:solidFill>
              <a:schemeClr val="tx1"/>
            </a:solidFill>
            <a:round/>
            <a:headEnd/>
            <a:tailEnd/>
          </a:ln>
          <a:effectLst/>
        </p:spPr>
        <p:txBody>
          <a:bodyPr wrap="none" anchor="ctr">
            <a:spAutoFit/>
          </a:bodyPr>
          <a:lstStyle/>
          <a:p>
            <a:endParaRPr lang="en-US"/>
          </a:p>
        </p:txBody>
      </p:sp>
      <p:sp>
        <p:nvSpPr>
          <p:cNvPr id="63507" name="AutoShape 1043"/>
          <p:cNvSpPr>
            <a:spLocks noChangeArrowheads="1"/>
          </p:cNvSpPr>
          <p:nvPr/>
        </p:nvSpPr>
        <p:spPr bwMode="auto">
          <a:xfrm>
            <a:off x="1447800" y="4572000"/>
            <a:ext cx="533400" cy="457200"/>
          </a:xfrm>
          <a:prstGeom prst="can">
            <a:avLst>
              <a:gd name="adj" fmla="val 25000"/>
            </a:avLst>
          </a:prstGeom>
          <a:noFill/>
          <a:ln w="9525">
            <a:solidFill>
              <a:schemeClr val="tx1"/>
            </a:solidFill>
            <a:round/>
            <a:headEnd/>
            <a:tailEnd/>
          </a:ln>
          <a:effectLst/>
        </p:spPr>
        <p:txBody>
          <a:bodyPr wrap="none" anchor="ctr">
            <a:spAutoFit/>
          </a:bodyPr>
          <a:lstStyle/>
          <a:p>
            <a:endParaRPr lang="en-US"/>
          </a:p>
        </p:txBody>
      </p:sp>
      <p:sp>
        <p:nvSpPr>
          <p:cNvPr id="63508" name="AutoShape 1044"/>
          <p:cNvSpPr>
            <a:spLocks noChangeArrowheads="1"/>
          </p:cNvSpPr>
          <p:nvPr/>
        </p:nvSpPr>
        <p:spPr bwMode="auto">
          <a:xfrm>
            <a:off x="2438400" y="2565400"/>
            <a:ext cx="1219200" cy="1803400"/>
          </a:xfrm>
          <a:prstGeom prst="rightArrow">
            <a:avLst>
              <a:gd name="adj1" fmla="val 50000"/>
              <a:gd name="adj2" fmla="val 25000"/>
            </a:avLst>
          </a:prstGeom>
          <a:noFill/>
          <a:ln w="9525">
            <a:solidFill>
              <a:schemeClr val="tx1"/>
            </a:solidFill>
            <a:miter lim="800000"/>
            <a:headEnd/>
            <a:tailEnd/>
          </a:ln>
          <a:effectLst/>
        </p:spPr>
        <p:txBody>
          <a:bodyPr anchor="ctr">
            <a:spAutoFit/>
          </a:bodyPr>
          <a:lstStyle/>
          <a:p>
            <a:pPr algn="ctr" eaLnBrk="0" hangingPunct="0"/>
            <a:r>
              <a:rPr lang="en-US" sz="1400" b="1"/>
              <a:t>Extract Transform Load Refresh</a:t>
            </a:r>
          </a:p>
        </p:txBody>
      </p:sp>
      <p:sp>
        <p:nvSpPr>
          <p:cNvPr id="63509" name="AutoShape 1045"/>
          <p:cNvSpPr>
            <a:spLocks noChangeArrowheads="1"/>
          </p:cNvSpPr>
          <p:nvPr/>
        </p:nvSpPr>
        <p:spPr bwMode="auto">
          <a:xfrm rot="2400000">
            <a:off x="3505200" y="4267200"/>
            <a:ext cx="485775" cy="735013"/>
          </a:xfrm>
          <a:prstGeom prst="downArrow">
            <a:avLst>
              <a:gd name="adj1" fmla="val 46639"/>
              <a:gd name="adj2" fmla="val 54625"/>
            </a:avLst>
          </a:prstGeom>
          <a:noFill/>
          <a:ln w="9525">
            <a:solidFill>
              <a:schemeClr val="tx1"/>
            </a:solidFill>
            <a:miter lim="800000"/>
            <a:headEnd/>
            <a:tailEnd/>
          </a:ln>
          <a:effectLst/>
        </p:spPr>
        <p:txBody>
          <a:bodyPr anchor="ctr">
            <a:spAutoFit/>
          </a:bodyPr>
          <a:lstStyle/>
          <a:p>
            <a:endParaRPr lang="en-US"/>
          </a:p>
        </p:txBody>
      </p:sp>
      <p:sp>
        <p:nvSpPr>
          <p:cNvPr id="63510" name="AutoShape 1046"/>
          <p:cNvSpPr>
            <a:spLocks noChangeArrowheads="1"/>
          </p:cNvSpPr>
          <p:nvPr/>
        </p:nvSpPr>
        <p:spPr bwMode="auto">
          <a:xfrm>
            <a:off x="4238625" y="4343400"/>
            <a:ext cx="485775" cy="735013"/>
          </a:xfrm>
          <a:prstGeom prst="downArrow">
            <a:avLst>
              <a:gd name="adj1" fmla="val 46639"/>
              <a:gd name="adj2" fmla="val 54625"/>
            </a:avLst>
          </a:prstGeom>
          <a:noFill/>
          <a:ln w="9525">
            <a:solidFill>
              <a:schemeClr val="tx1"/>
            </a:solidFill>
            <a:miter lim="800000"/>
            <a:headEnd/>
            <a:tailEnd/>
          </a:ln>
          <a:effectLst/>
        </p:spPr>
        <p:txBody>
          <a:bodyPr anchor="ctr">
            <a:spAutoFit/>
          </a:bodyPr>
          <a:lstStyle/>
          <a:p>
            <a:endParaRPr lang="en-US"/>
          </a:p>
        </p:txBody>
      </p:sp>
      <p:sp>
        <p:nvSpPr>
          <p:cNvPr id="63511" name="AutoShape 1047"/>
          <p:cNvSpPr>
            <a:spLocks noChangeArrowheads="1"/>
          </p:cNvSpPr>
          <p:nvPr/>
        </p:nvSpPr>
        <p:spPr bwMode="auto">
          <a:xfrm rot="19200000">
            <a:off x="5105400" y="4267200"/>
            <a:ext cx="485775" cy="735013"/>
          </a:xfrm>
          <a:prstGeom prst="downArrow">
            <a:avLst>
              <a:gd name="adj1" fmla="val 46639"/>
              <a:gd name="adj2" fmla="val 54625"/>
            </a:avLst>
          </a:prstGeom>
          <a:noFill/>
          <a:ln w="9525">
            <a:solidFill>
              <a:schemeClr val="tx1"/>
            </a:solidFill>
            <a:miter lim="800000"/>
            <a:headEnd/>
            <a:tailEnd/>
          </a:ln>
          <a:effectLst/>
        </p:spPr>
        <p:txBody>
          <a:bodyPr anchor="ctr">
            <a:spAutoFit/>
          </a:bodyPr>
          <a:lstStyle/>
          <a:p>
            <a:endParaRPr lang="en-US"/>
          </a:p>
        </p:txBody>
      </p:sp>
      <p:sp>
        <p:nvSpPr>
          <p:cNvPr id="63512" name="AutoShape 1048"/>
          <p:cNvSpPr>
            <a:spLocks noChangeArrowheads="1"/>
          </p:cNvSpPr>
          <p:nvPr/>
        </p:nvSpPr>
        <p:spPr bwMode="auto">
          <a:xfrm>
            <a:off x="5486400" y="3048000"/>
            <a:ext cx="1371600" cy="838200"/>
          </a:xfrm>
          <a:prstGeom prst="rightArrow">
            <a:avLst>
              <a:gd name="adj1" fmla="val 70611"/>
              <a:gd name="adj2" fmla="val 56159"/>
            </a:avLst>
          </a:prstGeom>
          <a:noFill/>
          <a:ln w="9525">
            <a:solidFill>
              <a:schemeClr val="tx1"/>
            </a:solidFill>
            <a:miter lim="800000"/>
            <a:headEnd/>
            <a:tailEnd/>
          </a:ln>
          <a:effectLst/>
        </p:spPr>
        <p:txBody>
          <a:bodyPr anchor="ctr"/>
          <a:lstStyle/>
          <a:p>
            <a:pPr algn="ctr" eaLnBrk="0" hangingPunct="0"/>
            <a:r>
              <a:rPr lang="en-US" sz="1400" b="1"/>
              <a:t>Serve</a:t>
            </a:r>
          </a:p>
        </p:txBody>
      </p:sp>
      <p:sp>
        <p:nvSpPr>
          <p:cNvPr id="63513" name="Line 1049"/>
          <p:cNvSpPr>
            <a:spLocks noChangeShapeType="1"/>
          </p:cNvSpPr>
          <p:nvPr/>
        </p:nvSpPr>
        <p:spPr bwMode="auto">
          <a:xfrm flipV="1">
            <a:off x="5105400" y="2438400"/>
            <a:ext cx="762000" cy="457200"/>
          </a:xfrm>
          <a:prstGeom prst="line">
            <a:avLst/>
          </a:prstGeom>
          <a:noFill/>
          <a:ln w="25400">
            <a:solidFill>
              <a:schemeClr val="tx1"/>
            </a:solidFill>
            <a:round/>
            <a:headEnd type="stealth" w="lg" len="lg"/>
            <a:tailEnd type="stealth" w="lg" len="lg"/>
          </a:ln>
          <a:effectLst/>
        </p:spPr>
        <p:txBody>
          <a:bodyPr wrap="none" anchor="ctr">
            <a:spAutoFit/>
          </a:bodyPr>
          <a:lstStyle/>
          <a:p>
            <a:endParaRPr lang="en-US"/>
          </a:p>
        </p:txBody>
      </p:sp>
      <p:sp>
        <p:nvSpPr>
          <p:cNvPr id="63514" name="Line 1050"/>
          <p:cNvSpPr>
            <a:spLocks noChangeShapeType="1"/>
          </p:cNvSpPr>
          <p:nvPr/>
        </p:nvSpPr>
        <p:spPr bwMode="auto">
          <a:xfrm>
            <a:off x="5181600" y="3962400"/>
            <a:ext cx="685800" cy="457200"/>
          </a:xfrm>
          <a:prstGeom prst="line">
            <a:avLst/>
          </a:prstGeom>
          <a:noFill/>
          <a:ln w="25400">
            <a:solidFill>
              <a:schemeClr val="tx1"/>
            </a:solidFill>
            <a:round/>
            <a:headEnd type="stealth" w="lg" len="lg"/>
            <a:tailEnd type="stealth" w="lg" len="lg"/>
          </a:ln>
          <a:effectLst/>
        </p:spPr>
        <p:txBody>
          <a:bodyPr wrap="none" anchor="ctr">
            <a:spAutoFit/>
          </a:bodyPr>
          <a:lstStyle/>
          <a:p>
            <a:endParaRPr lang="en-US"/>
          </a:p>
        </p:txBody>
      </p:sp>
      <p:sp>
        <p:nvSpPr>
          <p:cNvPr id="63515" name="Text Box 1051"/>
          <p:cNvSpPr txBox="1">
            <a:spLocks noChangeArrowheads="1"/>
          </p:cNvSpPr>
          <p:nvPr/>
        </p:nvSpPr>
        <p:spPr bwMode="auto">
          <a:xfrm>
            <a:off x="1152525" y="2971800"/>
            <a:ext cx="752475" cy="457200"/>
          </a:xfrm>
          <a:prstGeom prst="rect">
            <a:avLst/>
          </a:prstGeom>
          <a:noFill/>
          <a:ln w="9525">
            <a:noFill/>
            <a:miter lim="800000"/>
            <a:headEnd/>
            <a:tailEnd/>
          </a:ln>
          <a:effectLst/>
        </p:spPr>
        <p:txBody>
          <a:bodyPr wrap="none">
            <a:spAutoFit/>
          </a:bodyPr>
          <a:lstStyle/>
          <a:p>
            <a:pPr algn="ctr" eaLnBrk="0" hangingPunct="0"/>
            <a:r>
              <a:rPr lang="en-US" sz="1200" b="1"/>
              <a:t>External</a:t>
            </a:r>
          </a:p>
          <a:p>
            <a:pPr algn="ctr" eaLnBrk="0" hangingPunct="0"/>
            <a:r>
              <a:rPr lang="en-US" sz="1200" b="1"/>
              <a:t>Sources</a:t>
            </a:r>
          </a:p>
        </p:txBody>
      </p:sp>
      <p:sp>
        <p:nvSpPr>
          <p:cNvPr id="63516" name="Text Box 1052"/>
          <p:cNvSpPr txBox="1">
            <a:spLocks noChangeArrowheads="1"/>
          </p:cNvSpPr>
          <p:nvPr/>
        </p:nvSpPr>
        <p:spPr bwMode="auto">
          <a:xfrm>
            <a:off x="1046163" y="3846513"/>
            <a:ext cx="1011237" cy="457200"/>
          </a:xfrm>
          <a:prstGeom prst="rect">
            <a:avLst/>
          </a:prstGeom>
          <a:noFill/>
          <a:ln w="9525">
            <a:noFill/>
            <a:miter lim="800000"/>
            <a:headEnd/>
            <a:tailEnd/>
          </a:ln>
          <a:effectLst/>
        </p:spPr>
        <p:txBody>
          <a:bodyPr wrap="none">
            <a:spAutoFit/>
          </a:bodyPr>
          <a:lstStyle/>
          <a:p>
            <a:pPr algn="ctr" eaLnBrk="0" hangingPunct="0"/>
            <a:r>
              <a:rPr lang="en-US" sz="1200" b="1"/>
              <a:t>Operational </a:t>
            </a:r>
          </a:p>
          <a:p>
            <a:pPr algn="ctr" eaLnBrk="0" hangingPunct="0"/>
            <a:r>
              <a:rPr lang="en-US" sz="1200" b="1"/>
              <a:t>Dbs</a:t>
            </a:r>
          </a:p>
        </p:txBody>
      </p:sp>
      <p:sp>
        <p:nvSpPr>
          <p:cNvPr id="63517" name="Rectangle 1053"/>
          <p:cNvSpPr>
            <a:spLocks noChangeArrowheads="1"/>
          </p:cNvSpPr>
          <p:nvPr/>
        </p:nvSpPr>
        <p:spPr bwMode="auto">
          <a:xfrm>
            <a:off x="7467600" y="3200400"/>
            <a:ext cx="609600" cy="4572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63518" name="Rectangle 1054"/>
          <p:cNvSpPr>
            <a:spLocks noChangeArrowheads="1"/>
          </p:cNvSpPr>
          <p:nvPr/>
        </p:nvSpPr>
        <p:spPr bwMode="auto">
          <a:xfrm>
            <a:off x="7772400" y="4114800"/>
            <a:ext cx="609600" cy="4572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63519" name="Rectangle 1055"/>
          <p:cNvSpPr>
            <a:spLocks noChangeArrowheads="1"/>
          </p:cNvSpPr>
          <p:nvPr/>
        </p:nvSpPr>
        <p:spPr bwMode="auto">
          <a:xfrm>
            <a:off x="7772400" y="2286000"/>
            <a:ext cx="609600" cy="4572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63520" name="Text Box 1056"/>
          <p:cNvSpPr txBox="1">
            <a:spLocks noChangeArrowheads="1"/>
          </p:cNvSpPr>
          <p:nvPr/>
        </p:nvSpPr>
        <p:spPr bwMode="auto">
          <a:xfrm>
            <a:off x="7527925" y="2703513"/>
            <a:ext cx="717550" cy="274637"/>
          </a:xfrm>
          <a:prstGeom prst="rect">
            <a:avLst/>
          </a:prstGeom>
          <a:noFill/>
          <a:ln w="9525">
            <a:noFill/>
            <a:miter lim="800000"/>
            <a:headEnd/>
            <a:tailEnd/>
          </a:ln>
          <a:effectLst/>
        </p:spPr>
        <p:txBody>
          <a:bodyPr wrap="none">
            <a:spAutoFit/>
          </a:bodyPr>
          <a:lstStyle/>
          <a:p>
            <a:pPr eaLnBrk="0" hangingPunct="0"/>
            <a:r>
              <a:rPr lang="en-US" sz="1200"/>
              <a:t>Analysis</a:t>
            </a:r>
          </a:p>
        </p:txBody>
      </p:sp>
      <p:sp>
        <p:nvSpPr>
          <p:cNvPr id="63521" name="Text Box 1057"/>
          <p:cNvSpPr txBox="1">
            <a:spLocks noChangeArrowheads="1"/>
          </p:cNvSpPr>
          <p:nvPr/>
        </p:nvSpPr>
        <p:spPr bwMode="auto">
          <a:xfrm>
            <a:off x="7543800" y="3733800"/>
            <a:ext cx="1295400" cy="274638"/>
          </a:xfrm>
          <a:prstGeom prst="rect">
            <a:avLst/>
          </a:prstGeom>
          <a:noFill/>
          <a:ln w="9525">
            <a:noFill/>
            <a:miter lim="800000"/>
            <a:headEnd/>
            <a:tailEnd/>
          </a:ln>
          <a:effectLst/>
        </p:spPr>
        <p:txBody>
          <a:bodyPr>
            <a:spAutoFit/>
          </a:bodyPr>
          <a:lstStyle/>
          <a:p>
            <a:pPr eaLnBrk="0" hangingPunct="0"/>
            <a:r>
              <a:rPr lang="en-US" sz="1200"/>
              <a:t>Query/Reporting</a:t>
            </a:r>
          </a:p>
        </p:txBody>
      </p:sp>
      <p:sp>
        <p:nvSpPr>
          <p:cNvPr id="63522" name="Text Box 1058"/>
          <p:cNvSpPr txBox="1">
            <a:spLocks noChangeArrowheads="1"/>
          </p:cNvSpPr>
          <p:nvPr/>
        </p:nvSpPr>
        <p:spPr bwMode="auto">
          <a:xfrm>
            <a:off x="7451725" y="4532313"/>
            <a:ext cx="960438" cy="274637"/>
          </a:xfrm>
          <a:prstGeom prst="rect">
            <a:avLst/>
          </a:prstGeom>
          <a:noFill/>
          <a:ln w="9525">
            <a:noFill/>
            <a:miter lim="800000"/>
            <a:headEnd/>
            <a:tailEnd/>
          </a:ln>
          <a:effectLst/>
        </p:spPr>
        <p:txBody>
          <a:bodyPr wrap="none">
            <a:spAutoFit/>
          </a:bodyPr>
          <a:lstStyle/>
          <a:p>
            <a:pPr eaLnBrk="0" hangingPunct="0"/>
            <a:r>
              <a:rPr lang="en-US" sz="1200"/>
              <a:t>Data Mining</a:t>
            </a:r>
          </a:p>
        </p:txBody>
      </p:sp>
      <p:sp>
        <p:nvSpPr>
          <p:cNvPr id="63523" name="Text Box 1059"/>
          <p:cNvSpPr txBox="1">
            <a:spLocks noChangeArrowheads="1"/>
          </p:cNvSpPr>
          <p:nvPr/>
        </p:nvSpPr>
        <p:spPr bwMode="auto">
          <a:xfrm>
            <a:off x="3260725" y="1331913"/>
            <a:ext cx="1235075" cy="457200"/>
          </a:xfrm>
          <a:prstGeom prst="rect">
            <a:avLst/>
          </a:prstGeom>
          <a:noFill/>
          <a:ln w="9525">
            <a:noFill/>
            <a:miter lim="800000"/>
            <a:headEnd/>
            <a:tailEnd/>
          </a:ln>
          <a:effectLst/>
        </p:spPr>
        <p:txBody>
          <a:bodyPr>
            <a:spAutoFit/>
          </a:bodyPr>
          <a:lstStyle/>
          <a:p>
            <a:pPr eaLnBrk="0" hangingPunct="0"/>
            <a:r>
              <a:rPr lang="en-US" sz="1200" b="1"/>
              <a:t>Monitoring &amp;</a:t>
            </a:r>
          </a:p>
          <a:p>
            <a:pPr eaLnBrk="0" hangingPunct="0"/>
            <a:r>
              <a:rPr lang="en-US" sz="1200" b="1"/>
              <a:t>Administration</a:t>
            </a:r>
          </a:p>
        </p:txBody>
      </p:sp>
      <p:sp>
        <p:nvSpPr>
          <p:cNvPr id="63524" name="Text Box 1060"/>
          <p:cNvSpPr txBox="1">
            <a:spLocks noChangeArrowheads="1"/>
          </p:cNvSpPr>
          <p:nvPr/>
        </p:nvSpPr>
        <p:spPr bwMode="auto">
          <a:xfrm>
            <a:off x="3032125" y="1865313"/>
            <a:ext cx="895350" cy="457200"/>
          </a:xfrm>
          <a:prstGeom prst="rect">
            <a:avLst/>
          </a:prstGeom>
          <a:noFill/>
          <a:ln w="9525">
            <a:noFill/>
            <a:miter lim="800000"/>
            <a:headEnd/>
            <a:tailEnd/>
          </a:ln>
          <a:effectLst/>
        </p:spPr>
        <p:txBody>
          <a:bodyPr wrap="none">
            <a:spAutoFit/>
          </a:bodyPr>
          <a:lstStyle/>
          <a:p>
            <a:pPr eaLnBrk="0" hangingPunct="0"/>
            <a:r>
              <a:rPr lang="en-US" sz="1200" b="1"/>
              <a:t>Metadata</a:t>
            </a:r>
          </a:p>
          <a:p>
            <a:pPr eaLnBrk="0" hangingPunct="0"/>
            <a:r>
              <a:rPr lang="en-US" sz="1200" b="1"/>
              <a:t>Repository</a:t>
            </a:r>
          </a:p>
        </p:txBody>
      </p:sp>
      <p:sp>
        <p:nvSpPr>
          <p:cNvPr id="63525" name="Text Box 1061"/>
          <p:cNvSpPr txBox="1">
            <a:spLocks noChangeArrowheads="1"/>
          </p:cNvSpPr>
          <p:nvPr/>
        </p:nvSpPr>
        <p:spPr bwMode="auto">
          <a:xfrm>
            <a:off x="762000" y="5638800"/>
            <a:ext cx="1573213" cy="304800"/>
          </a:xfrm>
          <a:prstGeom prst="rect">
            <a:avLst/>
          </a:prstGeom>
          <a:noFill/>
          <a:ln w="9525">
            <a:noFill/>
            <a:miter lim="800000"/>
            <a:headEnd/>
            <a:tailEnd/>
          </a:ln>
          <a:effectLst/>
        </p:spPr>
        <p:txBody>
          <a:bodyPr wrap="none">
            <a:spAutoFit/>
          </a:bodyPr>
          <a:lstStyle/>
          <a:p>
            <a:pPr eaLnBrk="0" hangingPunct="0"/>
            <a:r>
              <a:rPr lang="en-US" sz="1400" b="1"/>
              <a:t>DATA SOURCES</a:t>
            </a:r>
          </a:p>
        </p:txBody>
      </p:sp>
      <p:sp>
        <p:nvSpPr>
          <p:cNvPr id="63526" name="Text Box 1062"/>
          <p:cNvSpPr txBox="1">
            <a:spLocks noChangeArrowheads="1"/>
          </p:cNvSpPr>
          <p:nvPr/>
        </p:nvSpPr>
        <p:spPr bwMode="auto">
          <a:xfrm>
            <a:off x="7697788" y="5668963"/>
            <a:ext cx="709612" cy="274637"/>
          </a:xfrm>
          <a:prstGeom prst="rect">
            <a:avLst/>
          </a:prstGeom>
          <a:noFill/>
          <a:ln w="9525">
            <a:noFill/>
            <a:miter lim="800000"/>
            <a:headEnd/>
            <a:tailEnd/>
          </a:ln>
          <a:effectLst/>
        </p:spPr>
        <p:txBody>
          <a:bodyPr wrap="none">
            <a:spAutoFit/>
          </a:bodyPr>
          <a:lstStyle/>
          <a:p>
            <a:pPr eaLnBrk="0" hangingPunct="0"/>
            <a:r>
              <a:rPr lang="en-US" sz="1200" b="1"/>
              <a:t>TOOLS</a:t>
            </a:r>
            <a:endParaRPr lang="en-US" sz="1200"/>
          </a:p>
        </p:txBody>
      </p:sp>
      <p:sp>
        <p:nvSpPr>
          <p:cNvPr id="63527" name="Text Box 1063"/>
          <p:cNvSpPr txBox="1">
            <a:spLocks noChangeArrowheads="1"/>
          </p:cNvSpPr>
          <p:nvPr/>
        </p:nvSpPr>
        <p:spPr bwMode="auto">
          <a:xfrm>
            <a:off x="4010025" y="6202363"/>
            <a:ext cx="1201738" cy="274637"/>
          </a:xfrm>
          <a:prstGeom prst="rect">
            <a:avLst/>
          </a:prstGeom>
          <a:noFill/>
          <a:ln w="9525">
            <a:noFill/>
            <a:miter lim="800000"/>
            <a:headEnd/>
            <a:tailEnd/>
          </a:ln>
          <a:effectLst/>
        </p:spPr>
        <p:txBody>
          <a:bodyPr wrap="none">
            <a:spAutoFit/>
          </a:bodyPr>
          <a:lstStyle/>
          <a:p>
            <a:pPr eaLnBrk="0" hangingPunct="0"/>
            <a:r>
              <a:rPr lang="en-US" sz="1200" b="1"/>
              <a:t>DATA MARTS</a:t>
            </a:r>
          </a:p>
        </p:txBody>
      </p:sp>
      <p:sp>
        <p:nvSpPr>
          <p:cNvPr id="63528" name="Text Box 1064"/>
          <p:cNvSpPr txBox="1">
            <a:spLocks noChangeArrowheads="1"/>
          </p:cNvSpPr>
          <p:nvPr/>
        </p:nvSpPr>
        <p:spPr bwMode="auto">
          <a:xfrm>
            <a:off x="6156325" y="1560513"/>
            <a:ext cx="1138238" cy="274637"/>
          </a:xfrm>
          <a:prstGeom prst="rect">
            <a:avLst/>
          </a:prstGeom>
          <a:noFill/>
          <a:ln w="9525">
            <a:noFill/>
            <a:miter lim="800000"/>
            <a:headEnd/>
            <a:tailEnd/>
          </a:ln>
          <a:effectLst/>
        </p:spPr>
        <p:txBody>
          <a:bodyPr wrap="none">
            <a:spAutoFit/>
          </a:bodyPr>
          <a:lstStyle/>
          <a:p>
            <a:pPr eaLnBrk="0" hangingPunct="0"/>
            <a:r>
              <a:rPr lang="en-US" sz="1200" b="1"/>
              <a:t>OLAP Servers</a:t>
            </a:r>
          </a:p>
        </p:txBody>
      </p:sp>
      <p:sp>
        <p:nvSpPr>
          <p:cNvPr id="63529" name="Text Box 1065"/>
          <p:cNvSpPr txBox="1">
            <a:spLocks noChangeArrowheads="1"/>
          </p:cNvSpPr>
          <p:nvPr/>
        </p:nvSpPr>
        <p:spPr bwMode="auto">
          <a:xfrm>
            <a:off x="3429000" y="2590800"/>
            <a:ext cx="1905000" cy="366713"/>
          </a:xfrm>
          <a:prstGeom prst="rect">
            <a:avLst/>
          </a:prstGeom>
          <a:noFill/>
          <a:ln w="9525">
            <a:noFill/>
            <a:miter lim="800000"/>
            <a:headEnd/>
            <a:tailEnd/>
          </a:ln>
          <a:effectLst/>
        </p:spPr>
        <p:txBody>
          <a:bodyPr>
            <a:spAutoFit/>
          </a:bodyPr>
          <a:lstStyle/>
          <a:p>
            <a:pPr eaLnBrk="0" hangingPunct="0">
              <a:spcBef>
                <a:spcPct val="50000"/>
              </a:spcBef>
            </a:pPr>
            <a:r>
              <a:rPr lang="en-US" sz="1800"/>
              <a:t>Reconciled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r>
              <a:rPr lang="en-AU"/>
              <a:t>Building Data Warehouse</a:t>
            </a:r>
          </a:p>
        </p:txBody>
      </p:sp>
      <p:sp>
        <p:nvSpPr>
          <p:cNvPr id="67587" name="Rectangle 1027"/>
          <p:cNvSpPr>
            <a:spLocks noGrp="1" noChangeArrowheads="1"/>
          </p:cNvSpPr>
          <p:nvPr>
            <p:ph idx="1"/>
          </p:nvPr>
        </p:nvSpPr>
        <p:spPr/>
        <p:txBody>
          <a:bodyPr/>
          <a:lstStyle/>
          <a:p>
            <a:pPr>
              <a:lnSpc>
                <a:spcPct val="90000"/>
              </a:lnSpc>
            </a:pPr>
            <a:r>
              <a:rPr lang="en-AU" sz="2800" dirty="0"/>
              <a:t>Data Selection</a:t>
            </a:r>
          </a:p>
          <a:p>
            <a:pPr>
              <a:lnSpc>
                <a:spcPct val="90000"/>
              </a:lnSpc>
            </a:pPr>
            <a:r>
              <a:rPr lang="en-AU" sz="2800" dirty="0"/>
              <a:t>Data Pre-processing</a:t>
            </a:r>
          </a:p>
          <a:p>
            <a:pPr lvl="2">
              <a:buFont typeface="Courier New" panose="02070309020205020404" pitchFamily="49" charset="0"/>
              <a:buChar char="o"/>
            </a:pPr>
            <a:r>
              <a:rPr lang="en-AU" sz="2500" dirty="0"/>
              <a:t> Fill missing values</a:t>
            </a:r>
          </a:p>
          <a:p>
            <a:pPr lvl="2">
              <a:buFont typeface="Courier New" panose="02070309020205020404" pitchFamily="49" charset="0"/>
              <a:buChar char="o"/>
            </a:pPr>
            <a:r>
              <a:rPr lang="en-AU" sz="2500" dirty="0"/>
              <a:t> Remove inconsistency</a:t>
            </a:r>
          </a:p>
          <a:p>
            <a:pPr>
              <a:lnSpc>
                <a:spcPct val="90000"/>
              </a:lnSpc>
            </a:pPr>
            <a:r>
              <a:rPr lang="en-AU" sz="2800" dirty="0"/>
              <a:t>Data Transformation &amp; Integration</a:t>
            </a:r>
          </a:p>
          <a:p>
            <a:pPr>
              <a:lnSpc>
                <a:spcPct val="90000"/>
              </a:lnSpc>
            </a:pPr>
            <a:r>
              <a:rPr lang="en-AU" sz="2800" dirty="0"/>
              <a:t>Data Loading</a:t>
            </a:r>
          </a:p>
          <a:p>
            <a:pPr>
              <a:lnSpc>
                <a:spcPct val="90000"/>
              </a:lnSpc>
            </a:pPr>
            <a:endParaRPr lang="en-AU" sz="2800" dirty="0"/>
          </a:p>
          <a:p>
            <a:pPr marL="0" indent="0">
              <a:lnSpc>
                <a:spcPct val="90000"/>
              </a:lnSpc>
              <a:buNone/>
            </a:pPr>
            <a:r>
              <a:rPr lang="en-AU" sz="2800" dirty="0"/>
              <a:t>Data in warehouse is stored in form of fact tables and dimension tables.</a:t>
            </a:r>
          </a:p>
        </p:txBody>
      </p:sp>
    </p:spTree>
    <p:extLst>
      <p:ext uri="{BB962C8B-B14F-4D97-AF65-F5344CB8AC3E}">
        <p14:creationId xmlns:p14="http://schemas.microsoft.com/office/powerpoint/2010/main" val="1606183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685800" y="457200"/>
            <a:ext cx="7772400" cy="838200"/>
          </a:xfrm>
        </p:spPr>
        <p:txBody>
          <a:bodyPr/>
          <a:lstStyle/>
          <a:p>
            <a:r>
              <a:rPr lang="en-US" sz="4000" dirty="0"/>
              <a:t>Dimensional Modelling</a:t>
            </a:r>
          </a:p>
        </p:txBody>
      </p:sp>
      <p:sp>
        <p:nvSpPr>
          <p:cNvPr id="64515" name="Rectangle 1027"/>
          <p:cNvSpPr>
            <a:spLocks noGrp="1" noChangeArrowheads="1"/>
          </p:cNvSpPr>
          <p:nvPr>
            <p:ph idx="1"/>
          </p:nvPr>
        </p:nvSpPr>
        <p:spPr>
          <a:xfrm>
            <a:off x="685800" y="1524000"/>
            <a:ext cx="7772400" cy="4572000"/>
          </a:xfrm>
        </p:spPr>
        <p:txBody>
          <a:bodyPr>
            <a:normAutofit/>
          </a:bodyPr>
          <a:lstStyle/>
          <a:p>
            <a:pPr>
              <a:lnSpc>
                <a:spcPct val="90000"/>
              </a:lnSpc>
            </a:pPr>
            <a:r>
              <a:rPr lang="en-US" sz="2800" dirty="0"/>
              <a:t>Dimensional modeling always uses the concepts of facts (measures), and dimensions (context). </a:t>
            </a:r>
          </a:p>
          <a:p>
            <a:pPr>
              <a:lnSpc>
                <a:spcPct val="90000"/>
              </a:lnSpc>
            </a:pPr>
            <a:r>
              <a:rPr lang="en-US" sz="2800" dirty="0"/>
              <a:t>Facts are typically (but not always) numeric values that can be aggregated.</a:t>
            </a:r>
          </a:p>
          <a:p>
            <a:pPr>
              <a:lnSpc>
                <a:spcPct val="90000"/>
              </a:lnSpc>
            </a:pPr>
            <a:r>
              <a:rPr lang="en-US" sz="2800" dirty="0"/>
              <a:t>Dimensions are groups of hierarchies and descriptors that define the facts.</a:t>
            </a:r>
          </a:p>
          <a:p>
            <a:pPr>
              <a:lnSpc>
                <a:spcPct val="90000"/>
              </a:lnSpc>
            </a:pPr>
            <a:r>
              <a:rPr lang="en-US" sz="2800" dirty="0"/>
              <a:t>For example, sales amount is a fact; timestamp, product, register#, store#, etc. are elements of dimensions.</a:t>
            </a:r>
          </a:p>
        </p:txBody>
      </p:sp>
    </p:spTree>
    <p:extLst>
      <p:ext uri="{BB962C8B-B14F-4D97-AF65-F5344CB8AC3E}">
        <p14:creationId xmlns:p14="http://schemas.microsoft.com/office/powerpoint/2010/main" val="275180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685800" y="457200"/>
            <a:ext cx="7772400" cy="838200"/>
          </a:xfrm>
        </p:spPr>
        <p:txBody>
          <a:bodyPr/>
          <a:lstStyle/>
          <a:p>
            <a:r>
              <a:rPr lang="en-US" sz="4000" dirty="0"/>
              <a:t>Fact Tables</a:t>
            </a:r>
          </a:p>
        </p:txBody>
      </p:sp>
      <p:sp>
        <p:nvSpPr>
          <p:cNvPr id="64515" name="Rectangle 1027"/>
          <p:cNvSpPr>
            <a:spLocks noGrp="1" noChangeArrowheads="1"/>
          </p:cNvSpPr>
          <p:nvPr>
            <p:ph idx="1"/>
          </p:nvPr>
        </p:nvSpPr>
        <p:spPr>
          <a:xfrm>
            <a:off x="685800" y="1524000"/>
            <a:ext cx="7772400" cy="4572000"/>
          </a:xfrm>
        </p:spPr>
        <p:txBody>
          <a:bodyPr>
            <a:normAutofit/>
          </a:bodyPr>
          <a:lstStyle/>
          <a:p>
            <a:pPr>
              <a:lnSpc>
                <a:spcPct val="90000"/>
              </a:lnSpc>
            </a:pPr>
            <a:r>
              <a:rPr lang="en-US" sz="2800" dirty="0"/>
              <a:t>A fact table or a fact entity is a table or entity in a star or snowflake schema that stores measures that measure the business, such as sales, cost of goods, or profit.</a:t>
            </a:r>
          </a:p>
          <a:p>
            <a:pPr>
              <a:lnSpc>
                <a:spcPct val="90000"/>
              </a:lnSpc>
            </a:pPr>
            <a:r>
              <a:rPr lang="en-US" sz="2800" dirty="0"/>
              <a:t>To measure data in a fact table or entity, all the measures in a fact table or entity must be of the same grain.</a:t>
            </a:r>
          </a:p>
          <a:p>
            <a:pPr>
              <a:lnSpc>
                <a:spcPct val="90000"/>
              </a:lnSpc>
            </a:pPr>
            <a:r>
              <a:rPr lang="en-US" sz="2800" dirty="0"/>
              <a:t>Fact tables and entities also contain foreign keys to the dimension tables.</a:t>
            </a:r>
          </a:p>
        </p:txBody>
      </p:sp>
    </p:spTree>
    <p:extLst>
      <p:ext uri="{BB962C8B-B14F-4D97-AF65-F5344CB8AC3E}">
        <p14:creationId xmlns:p14="http://schemas.microsoft.com/office/powerpoint/2010/main" val="1084196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685800" y="457200"/>
            <a:ext cx="7772400" cy="838200"/>
          </a:xfrm>
        </p:spPr>
        <p:txBody>
          <a:bodyPr/>
          <a:lstStyle/>
          <a:p>
            <a:r>
              <a:rPr lang="en-US" sz="4000" dirty="0"/>
              <a:t>Dimension Tables</a:t>
            </a:r>
          </a:p>
        </p:txBody>
      </p:sp>
      <p:sp>
        <p:nvSpPr>
          <p:cNvPr id="64515" name="Rectangle 1027"/>
          <p:cNvSpPr>
            <a:spLocks noGrp="1" noChangeArrowheads="1"/>
          </p:cNvSpPr>
          <p:nvPr>
            <p:ph idx="1"/>
          </p:nvPr>
        </p:nvSpPr>
        <p:spPr>
          <a:xfrm>
            <a:off x="685800" y="1524000"/>
            <a:ext cx="7772400" cy="4572000"/>
          </a:xfrm>
        </p:spPr>
        <p:txBody>
          <a:bodyPr>
            <a:normAutofit lnSpcReduction="10000"/>
          </a:bodyPr>
          <a:lstStyle/>
          <a:p>
            <a:pPr>
              <a:lnSpc>
                <a:spcPct val="90000"/>
              </a:lnSpc>
            </a:pPr>
            <a:r>
              <a:rPr lang="en-US" sz="2800" dirty="0"/>
              <a:t>A dimension table or dimension entity is a table or entity in a star, snowflake, or </a:t>
            </a:r>
            <a:r>
              <a:rPr lang="en-US" sz="2800" dirty="0" err="1"/>
              <a:t>starflake</a:t>
            </a:r>
            <a:r>
              <a:rPr lang="en-US" sz="2800" dirty="0"/>
              <a:t> schema that stores details about the facts.</a:t>
            </a:r>
          </a:p>
          <a:p>
            <a:pPr>
              <a:lnSpc>
                <a:spcPct val="90000"/>
              </a:lnSpc>
            </a:pPr>
            <a:r>
              <a:rPr lang="en-US" sz="2800" dirty="0"/>
              <a:t>For example, a Time dimension table stores the various aspects of time such as year, quarter, month, and day.</a:t>
            </a:r>
          </a:p>
          <a:p>
            <a:pPr>
              <a:lnSpc>
                <a:spcPct val="90000"/>
              </a:lnSpc>
            </a:pPr>
            <a:r>
              <a:rPr lang="en-US" sz="2800" dirty="0"/>
              <a:t>The columns of a dimensional table are used to create reports or display query results.</a:t>
            </a:r>
          </a:p>
          <a:p>
            <a:pPr>
              <a:lnSpc>
                <a:spcPct val="90000"/>
              </a:lnSpc>
            </a:pPr>
            <a:r>
              <a:rPr lang="en-US" sz="2800" dirty="0"/>
              <a:t>Typically, dimension tables that are shared by multiple fact tables (or multiple dimensional models) are called shared dimensions. </a:t>
            </a:r>
          </a:p>
        </p:txBody>
      </p:sp>
    </p:spTree>
    <p:extLst>
      <p:ext uri="{BB962C8B-B14F-4D97-AF65-F5344CB8AC3E}">
        <p14:creationId xmlns:p14="http://schemas.microsoft.com/office/powerpoint/2010/main" val="73971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609600"/>
            <a:ext cx="7772400" cy="685800"/>
          </a:xfrm>
        </p:spPr>
        <p:txBody>
          <a:bodyPr>
            <a:normAutofit/>
          </a:bodyPr>
          <a:lstStyle/>
          <a:p>
            <a:pPr algn="l"/>
            <a:r>
              <a:rPr lang="en-US" sz="4000"/>
              <a:t>Scenario 1</a:t>
            </a:r>
          </a:p>
        </p:txBody>
      </p:sp>
      <p:sp>
        <p:nvSpPr>
          <p:cNvPr id="6147" name="Text Box 3"/>
          <p:cNvSpPr txBox="1">
            <a:spLocks noChangeArrowheads="1"/>
          </p:cNvSpPr>
          <p:nvPr/>
        </p:nvSpPr>
        <p:spPr bwMode="auto">
          <a:xfrm>
            <a:off x="762000" y="1905000"/>
            <a:ext cx="6934200" cy="1860550"/>
          </a:xfrm>
          <a:prstGeom prst="rect">
            <a:avLst/>
          </a:prstGeom>
          <a:noFill/>
          <a:ln w="9525">
            <a:noFill/>
            <a:miter lim="800000"/>
            <a:headEnd/>
            <a:tailEnd/>
          </a:ln>
          <a:effectLst/>
        </p:spPr>
        <p:txBody>
          <a:bodyPr>
            <a:spAutoFit/>
          </a:bodyPr>
          <a:lstStyle/>
          <a:p>
            <a:pPr>
              <a:spcBef>
                <a:spcPct val="50000"/>
              </a:spcBef>
            </a:pPr>
            <a:r>
              <a:rPr lang="en-US" sz="2800"/>
              <a:t>ABC Pvt Ltd is a company with branches at Mumbai, Delhi, Chennai and Banglore. The Sales Manager wants quarterly sales report. Each branch has a separate operational system.</a:t>
            </a:r>
            <a:r>
              <a:rPr lang="en-US" sz="320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a:r>
              <a:rPr lang="en-US" sz="4000"/>
              <a:t>Data Warehouse Schema</a:t>
            </a:r>
          </a:p>
        </p:txBody>
      </p:sp>
      <p:sp>
        <p:nvSpPr>
          <p:cNvPr id="30723" name="Rectangle 3"/>
          <p:cNvSpPr>
            <a:spLocks noGrp="1" noChangeArrowheads="1"/>
          </p:cNvSpPr>
          <p:nvPr>
            <p:ph idx="1"/>
          </p:nvPr>
        </p:nvSpPr>
        <p:spPr/>
        <p:txBody>
          <a:bodyPr/>
          <a:lstStyle/>
          <a:p>
            <a:r>
              <a:rPr lang="en-US"/>
              <a:t>Star Schema</a:t>
            </a:r>
          </a:p>
          <a:p>
            <a:r>
              <a:rPr lang="en-US"/>
              <a:t>Fact Constellation Schema</a:t>
            </a:r>
          </a:p>
          <a:p>
            <a:r>
              <a:rPr lang="en-US"/>
              <a:t>Snowflake Schema</a:t>
            </a:r>
          </a:p>
          <a:p>
            <a:pPr>
              <a:buFont typeface="Wingdings" pitchFamily="2" charset="2"/>
              <a:buNone/>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a:r>
              <a:rPr lang="en-US"/>
              <a:t>Star Schema</a:t>
            </a:r>
          </a:p>
        </p:txBody>
      </p:sp>
      <p:sp>
        <p:nvSpPr>
          <p:cNvPr id="32771" name="Rectangle 3"/>
          <p:cNvSpPr>
            <a:spLocks noGrp="1" noChangeArrowheads="1"/>
          </p:cNvSpPr>
          <p:nvPr>
            <p:ph idx="1"/>
          </p:nvPr>
        </p:nvSpPr>
        <p:spPr/>
        <p:txBody>
          <a:bodyPr/>
          <a:lstStyle/>
          <a:p>
            <a:r>
              <a:rPr lang="en-US"/>
              <a:t>A single,large and central fact table and one table for each dimension.</a:t>
            </a:r>
          </a:p>
          <a:p>
            <a:r>
              <a:rPr lang="en-US"/>
              <a:t>Every fact points to one tuple in each of the dimensions and has additional attributes.</a:t>
            </a:r>
          </a:p>
          <a:p>
            <a:r>
              <a:rPr lang="en-US"/>
              <a:t>Does not capture hierarchies directly.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algn="l"/>
            <a:r>
              <a:rPr lang="en-US"/>
              <a:t>Star Schema (contd..)</a:t>
            </a:r>
          </a:p>
        </p:txBody>
      </p:sp>
      <p:graphicFrame>
        <p:nvGraphicFramePr>
          <p:cNvPr id="37891" name="Group 1027"/>
          <p:cNvGraphicFramePr>
            <a:graphicFrameLocks noGrp="1"/>
          </p:cNvGraphicFramePr>
          <p:nvPr>
            <p:ph type="tbl" idx="1"/>
          </p:nvPr>
        </p:nvGraphicFramePr>
        <p:xfrm>
          <a:off x="3352800" y="1981200"/>
          <a:ext cx="1984375" cy="1828800"/>
        </p:xfrm>
        <a:graphic>
          <a:graphicData uri="http://schemas.openxmlformats.org/drawingml/2006/table">
            <a:tbl>
              <a:tblPr/>
              <a:tblGrid>
                <a:gridCol w="1984375">
                  <a:extLst>
                    <a:ext uri="{9D8B030D-6E8A-4147-A177-3AD203B41FA5}">
                      <a16:colId xmlns:a16="http://schemas.microsoft.com/office/drawing/2014/main" val="20000"/>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7907" name="Rectangle 1043"/>
          <p:cNvSpPr>
            <a:spLocks noChangeArrowheads="1"/>
          </p:cNvSpPr>
          <p:nvPr/>
        </p:nvSpPr>
        <p:spPr bwMode="auto">
          <a:xfrm>
            <a:off x="290513" y="1501775"/>
            <a:ext cx="2225675" cy="366713"/>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Store Dimension</a:t>
            </a:r>
          </a:p>
        </p:txBody>
      </p:sp>
      <p:sp>
        <p:nvSpPr>
          <p:cNvPr id="37908" name="Rectangle 1044"/>
          <p:cNvSpPr>
            <a:spLocks noChangeArrowheads="1"/>
          </p:cNvSpPr>
          <p:nvPr/>
        </p:nvSpPr>
        <p:spPr bwMode="auto">
          <a:xfrm>
            <a:off x="6537325" y="1577975"/>
            <a:ext cx="1909763"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Time Dimension</a:t>
            </a:r>
          </a:p>
        </p:txBody>
      </p:sp>
      <p:sp>
        <p:nvSpPr>
          <p:cNvPr id="37909" name="Rectangle 1045"/>
          <p:cNvSpPr>
            <a:spLocks noChangeArrowheads="1"/>
          </p:cNvSpPr>
          <p:nvPr/>
        </p:nvSpPr>
        <p:spPr bwMode="auto">
          <a:xfrm>
            <a:off x="3200400" y="5181600"/>
            <a:ext cx="2247900" cy="366713"/>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Product Dimension</a:t>
            </a:r>
          </a:p>
        </p:txBody>
      </p:sp>
      <p:sp>
        <p:nvSpPr>
          <p:cNvPr id="37910" name="Rectangle 1046"/>
          <p:cNvSpPr>
            <a:spLocks noChangeArrowheads="1"/>
          </p:cNvSpPr>
          <p:nvPr/>
        </p:nvSpPr>
        <p:spPr bwMode="auto">
          <a:xfrm>
            <a:off x="3262313" y="1501775"/>
            <a:ext cx="132080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Fact Table</a:t>
            </a:r>
          </a:p>
        </p:txBody>
      </p:sp>
      <p:sp>
        <p:nvSpPr>
          <p:cNvPr id="37911" name="Line 1047"/>
          <p:cNvSpPr>
            <a:spLocks noChangeShapeType="1"/>
          </p:cNvSpPr>
          <p:nvPr/>
        </p:nvSpPr>
        <p:spPr bwMode="auto">
          <a:xfrm>
            <a:off x="5410200" y="2590800"/>
            <a:ext cx="1066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7912" name="Line 1048"/>
          <p:cNvSpPr>
            <a:spLocks noChangeShapeType="1"/>
          </p:cNvSpPr>
          <p:nvPr/>
        </p:nvSpPr>
        <p:spPr bwMode="auto">
          <a:xfrm flipH="1">
            <a:off x="4267200" y="3810000"/>
            <a:ext cx="0" cy="457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7913" name="Line 1049"/>
          <p:cNvSpPr>
            <a:spLocks noChangeShapeType="1"/>
          </p:cNvSpPr>
          <p:nvPr/>
        </p:nvSpPr>
        <p:spPr bwMode="auto">
          <a:xfrm flipV="1">
            <a:off x="2438400" y="2667000"/>
            <a:ext cx="914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7914" name="Rectangle 1050"/>
          <p:cNvSpPr>
            <a:spLocks noChangeArrowheads="1"/>
          </p:cNvSpPr>
          <p:nvPr/>
        </p:nvSpPr>
        <p:spPr bwMode="auto">
          <a:xfrm>
            <a:off x="228600" y="6019800"/>
            <a:ext cx="8001000" cy="641350"/>
          </a:xfrm>
          <a:prstGeom prst="rect">
            <a:avLst/>
          </a:prstGeom>
          <a:noFill/>
          <a:ln w="9525">
            <a:noFill/>
            <a:miter lim="800000"/>
            <a:headEnd/>
            <a:tailEnd/>
          </a:ln>
          <a:effectLst/>
        </p:spPr>
        <p:txBody>
          <a:bodyPr>
            <a:spAutoFit/>
          </a:bodyPr>
          <a:lstStyle/>
          <a:p>
            <a:r>
              <a:rPr lang="en-US" sz="1800" b="1" dirty="0">
                <a:solidFill>
                  <a:srgbClr val="0000FF"/>
                </a:solidFill>
                <a:latin typeface="Zurich BT" charset="0"/>
              </a:rPr>
              <a:t>Benefits:</a:t>
            </a:r>
            <a:r>
              <a:rPr lang="en-US" sz="1800" b="1" dirty="0">
                <a:solidFill>
                  <a:schemeClr val="accent1"/>
                </a:solidFill>
                <a:latin typeface="Zurich BT" charset="0"/>
              </a:rPr>
              <a:t> </a:t>
            </a:r>
            <a:r>
              <a:rPr lang="en-US" sz="1800" b="1" dirty="0">
                <a:latin typeface="Zurich BT" charset="0"/>
              </a:rPr>
              <a:t>Easy to understand, easy to define hierarchies, reduces no. of physical joins.</a:t>
            </a:r>
          </a:p>
        </p:txBody>
      </p:sp>
      <p:graphicFrame>
        <p:nvGraphicFramePr>
          <p:cNvPr id="37915" name="Group 1051"/>
          <p:cNvGraphicFramePr>
            <a:graphicFrameLocks noGrp="1"/>
          </p:cNvGraphicFramePr>
          <p:nvPr/>
        </p:nvGraphicFramePr>
        <p:xfrm>
          <a:off x="457200" y="1981200"/>
          <a:ext cx="1984375" cy="1916749"/>
        </p:xfrm>
        <a:graphic>
          <a:graphicData uri="http://schemas.openxmlformats.org/drawingml/2006/table">
            <a:tbl>
              <a:tblPr/>
              <a:tblGrid>
                <a:gridCol w="1984375">
                  <a:extLst>
                    <a:ext uri="{9D8B030D-6E8A-4147-A177-3AD203B41FA5}">
                      <a16:colId xmlns:a16="http://schemas.microsoft.com/office/drawing/2014/main" val="20000"/>
                    </a:ext>
                  </a:extLst>
                </a:gridCol>
              </a:tblGrid>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City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4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7930" name="Group 1066"/>
          <p:cNvGraphicFramePr>
            <a:graphicFrameLocks noGrp="1"/>
          </p:cNvGraphicFramePr>
          <p:nvPr/>
        </p:nvGraphicFramePr>
        <p:xfrm>
          <a:off x="6477000" y="2057400"/>
          <a:ext cx="1984375" cy="1463040"/>
        </p:xfrm>
        <a:graphic>
          <a:graphicData uri="http://schemas.openxmlformats.org/drawingml/2006/table">
            <a:tbl>
              <a:tblPr/>
              <a:tblGrid>
                <a:gridCol w="1984375">
                  <a:extLst>
                    <a:ext uri="{9D8B030D-6E8A-4147-A177-3AD203B41FA5}">
                      <a16:colId xmlns:a16="http://schemas.microsoft.com/office/drawing/2014/main" val="20000"/>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Year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Quarter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7943" name="Group 1079"/>
          <p:cNvGraphicFramePr>
            <a:graphicFrameLocks noGrp="1"/>
          </p:cNvGraphicFramePr>
          <p:nvPr/>
        </p:nvGraphicFramePr>
        <p:xfrm>
          <a:off x="3352800" y="4267200"/>
          <a:ext cx="1984375" cy="731520"/>
        </p:xfrm>
        <a:graphic>
          <a:graphicData uri="http://schemas.openxmlformats.org/drawingml/2006/table">
            <a:tbl>
              <a:tblPr/>
              <a:tblGrid>
                <a:gridCol w="1984375">
                  <a:extLst>
                    <a:ext uri="{9D8B030D-6E8A-4147-A177-3AD203B41FA5}">
                      <a16:colId xmlns:a16="http://schemas.microsoft.com/office/drawing/2014/main" val="20000"/>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Desc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SnowFlake Schema</a:t>
            </a:r>
          </a:p>
        </p:txBody>
      </p:sp>
      <p:sp>
        <p:nvSpPr>
          <p:cNvPr id="33795" name="Rectangle 3"/>
          <p:cNvSpPr>
            <a:spLocks noGrp="1" noChangeArrowheads="1"/>
          </p:cNvSpPr>
          <p:nvPr>
            <p:ph idx="1"/>
          </p:nvPr>
        </p:nvSpPr>
        <p:spPr/>
        <p:txBody>
          <a:bodyPr/>
          <a:lstStyle/>
          <a:p>
            <a:r>
              <a:rPr lang="en-US"/>
              <a:t>Variant of star schema model.</a:t>
            </a:r>
          </a:p>
          <a:p>
            <a:r>
              <a:rPr lang="en-US"/>
              <a:t>A single,large and central fact table and one or more tables for each dimension.</a:t>
            </a:r>
          </a:p>
          <a:p>
            <a:r>
              <a:rPr lang="en-US"/>
              <a:t>Dimension tables are normalized i.e. split dimension table data into additional tables</a:t>
            </a:r>
          </a:p>
          <a:p>
            <a:pPr>
              <a:buFont typeface="Wingdings" pitchFamily="2" charset="2"/>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609600"/>
            <a:ext cx="7772400" cy="762000"/>
          </a:xfrm>
        </p:spPr>
        <p:txBody>
          <a:bodyPr/>
          <a:lstStyle/>
          <a:p>
            <a:r>
              <a:rPr lang="en-US" sz="4000"/>
              <a:t>SnowFlake Schema (contd..)</a:t>
            </a:r>
          </a:p>
        </p:txBody>
      </p:sp>
      <p:graphicFrame>
        <p:nvGraphicFramePr>
          <p:cNvPr id="34819" name="Group 3"/>
          <p:cNvGraphicFramePr>
            <a:graphicFrameLocks noGrp="1"/>
          </p:cNvGraphicFramePr>
          <p:nvPr/>
        </p:nvGraphicFramePr>
        <p:xfrm>
          <a:off x="3352800" y="1981200"/>
          <a:ext cx="1984375" cy="1828800"/>
        </p:xfrm>
        <a:graphic>
          <a:graphicData uri="http://schemas.openxmlformats.org/drawingml/2006/table">
            <a:tbl>
              <a:tblPr/>
              <a:tblGrid>
                <a:gridCol w="1984375">
                  <a:extLst>
                    <a:ext uri="{9D8B030D-6E8A-4147-A177-3AD203B41FA5}">
                      <a16:colId xmlns:a16="http://schemas.microsoft.com/office/drawing/2014/main" val="20000"/>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35" name="Rectangle 19"/>
          <p:cNvSpPr>
            <a:spLocks noChangeArrowheads="1"/>
          </p:cNvSpPr>
          <p:nvPr/>
        </p:nvSpPr>
        <p:spPr bwMode="auto">
          <a:xfrm>
            <a:off x="6537325" y="1577975"/>
            <a:ext cx="1909763"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Time Dimension</a:t>
            </a:r>
          </a:p>
        </p:txBody>
      </p:sp>
      <p:sp>
        <p:nvSpPr>
          <p:cNvPr id="34836" name="Rectangle 20"/>
          <p:cNvSpPr>
            <a:spLocks noChangeArrowheads="1"/>
          </p:cNvSpPr>
          <p:nvPr/>
        </p:nvSpPr>
        <p:spPr bwMode="auto">
          <a:xfrm>
            <a:off x="3200400" y="5181600"/>
            <a:ext cx="2247900" cy="366713"/>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Product Dimension</a:t>
            </a:r>
          </a:p>
        </p:txBody>
      </p:sp>
      <p:sp>
        <p:nvSpPr>
          <p:cNvPr id="34837" name="Rectangle 21"/>
          <p:cNvSpPr>
            <a:spLocks noChangeArrowheads="1"/>
          </p:cNvSpPr>
          <p:nvPr/>
        </p:nvSpPr>
        <p:spPr bwMode="auto">
          <a:xfrm>
            <a:off x="3262313" y="1501775"/>
            <a:ext cx="132080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Fact Table</a:t>
            </a:r>
          </a:p>
        </p:txBody>
      </p:sp>
      <p:sp>
        <p:nvSpPr>
          <p:cNvPr id="34838" name="Line 22"/>
          <p:cNvSpPr>
            <a:spLocks noChangeShapeType="1"/>
          </p:cNvSpPr>
          <p:nvPr/>
        </p:nvSpPr>
        <p:spPr bwMode="auto">
          <a:xfrm flipV="1">
            <a:off x="5334000" y="2667000"/>
            <a:ext cx="11430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39" name="Line 23"/>
          <p:cNvSpPr>
            <a:spLocks noChangeShapeType="1"/>
          </p:cNvSpPr>
          <p:nvPr/>
        </p:nvSpPr>
        <p:spPr bwMode="auto">
          <a:xfrm flipH="1">
            <a:off x="4267200" y="3810000"/>
            <a:ext cx="0" cy="4572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34840" name="Line 24"/>
          <p:cNvSpPr>
            <a:spLocks noChangeShapeType="1"/>
          </p:cNvSpPr>
          <p:nvPr/>
        </p:nvSpPr>
        <p:spPr bwMode="auto">
          <a:xfrm flipV="1">
            <a:off x="2438400" y="2667000"/>
            <a:ext cx="914400" cy="0"/>
          </a:xfrm>
          <a:prstGeom prst="line">
            <a:avLst/>
          </a:prstGeom>
          <a:noFill/>
          <a:ln w="12700">
            <a:solidFill>
              <a:schemeClr val="tx1"/>
            </a:solidFill>
            <a:round/>
            <a:headEnd type="none" w="sm" len="sm"/>
            <a:tailEnd type="none" w="sm" len="sm"/>
          </a:ln>
          <a:effectLst/>
        </p:spPr>
        <p:txBody>
          <a:bodyPr wrap="none" anchor="ctr"/>
          <a:lstStyle/>
          <a:p>
            <a:endParaRPr lang="en-US"/>
          </a:p>
        </p:txBody>
      </p:sp>
      <p:graphicFrame>
        <p:nvGraphicFramePr>
          <p:cNvPr id="34841" name="Group 25"/>
          <p:cNvGraphicFramePr>
            <a:graphicFrameLocks noGrp="1"/>
          </p:cNvGraphicFramePr>
          <p:nvPr/>
        </p:nvGraphicFramePr>
        <p:xfrm>
          <a:off x="457200" y="2209800"/>
          <a:ext cx="1984375" cy="1171576"/>
        </p:xfrm>
        <a:graphic>
          <a:graphicData uri="http://schemas.openxmlformats.org/drawingml/2006/table">
            <a:tbl>
              <a:tblPr/>
              <a:tblGrid>
                <a:gridCol w="1984375">
                  <a:extLst>
                    <a:ext uri="{9D8B030D-6E8A-4147-A177-3AD203B41FA5}">
                      <a16:colId xmlns:a16="http://schemas.microsoft.com/office/drawing/2014/main" val="20000"/>
                    </a:ext>
                  </a:extLst>
                </a:gridCol>
              </a:tblGrid>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City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4851" name="Group 35"/>
          <p:cNvGraphicFramePr>
            <a:graphicFrameLocks noGrp="1"/>
          </p:cNvGraphicFramePr>
          <p:nvPr/>
        </p:nvGraphicFramePr>
        <p:xfrm>
          <a:off x="6477000" y="2057400"/>
          <a:ext cx="1984375" cy="1463040"/>
        </p:xfrm>
        <a:graphic>
          <a:graphicData uri="http://schemas.openxmlformats.org/drawingml/2006/table">
            <a:tbl>
              <a:tblPr/>
              <a:tblGrid>
                <a:gridCol w="1984375">
                  <a:extLst>
                    <a:ext uri="{9D8B030D-6E8A-4147-A177-3AD203B41FA5}">
                      <a16:colId xmlns:a16="http://schemas.microsoft.com/office/drawing/2014/main" val="20000"/>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Year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Quarter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4864" name="Group 48"/>
          <p:cNvGraphicFramePr>
            <a:graphicFrameLocks noGrp="1"/>
          </p:cNvGraphicFramePr>
          <p:nvPr/>
        </p:nvGraphicFramePr>
        <p:xfrm>
          <a:off x="3352800" y="4267200"/>
          <a:ext cx="1984375" cy="731520"/>
        </p:xfrm>
        <a:graphic>
          <a:graphicData uri="http://schemas.openxmlformats.org/drawingml/2006/table">
            <a:tbl>
              <a:tblPr/>
              <a:tblGrid>
                <a:gridCol w="1984375">
                  <a:extLst>
                    <a:ext uri="{9D8B030D-6E8A-4147-A177-3AD203B41FA5}">
                      <a16:colId xmlns:a16="http://schemas.microsoft.com/office/drawing/2014/main" val="20000"/>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Desc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872" name="Group 56"/>
          <p:cNvGraphicFramePr>
            <a:graphicFrameLocks noGrp="1"/>
          </p:cNvGraphicFramePr>
          <p:nvPr/>
        </p:nvGraphicFramePr>
        <p:xfrm>
          <a:off x="381000" y="4038600"/>
          <a:ext cx="1984375" cy="1584326"/>
        </p:xfrm>
        <a:graphic>
          <a:graphicData uri="http://schemas.openxmlformats.org/drawingml/2006/table">
            <a:tbl>
              <a:tblPr/>
              <a:tblGrid>
                <a:gridCol w="1984375">
                  <a:extLst>
                    <a:ext uri="{9D8B030D-6E8A-4147-A177-3AD203B41FA5}">
                      <a16:colId xmlns:a16="http://schemas.microsoft.com/office/drawing/2014/main" val="20000"/>
                    </a:ext>
                  </a:extLst>
                </a:gridCol>
              </a:tblGrid>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City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City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Region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884" name="Text Box 68"/>
          <p:cNvSpPr txBox="1">
            <a:spLocks noChangeArrowheads="1"/>
          </p:cNvSpPr>
          <p:nvPr/>
        </p:nvSpPr>
        <p:spPr bwMode="auto">
          <a:xfrm>
            <a:off x="533400" y="3581400"/>
            <a:ext cx="1701800" cy="366713"/>
          </a:xfrm>
          <a:prstGeom prst="rect">
            <a:avLst/>
          </a:prstGeom>
          <a:noFill/>
          <a:ln w="9525">
            <a:noFill/>
            <a:miter lim="800000"/>
            <a:headEnd/>
            <a:tailEnd/>
          </a:ln>
          <a:effectLst/>
        </p:spPr>
        <p:txBody>
          <a:bodyPr wrap="none">
            <a:spAutoFit/>
          </a:bodyPr>
          <a:lstStyle/>
          <a:p>
            <a:r>
              <a:rPr lang="en-US" sz="1800" b="1"/>
              <a:t>City Dimension</a:t>
            </a:r>
          </a:p>
        </p:txBody>
      </p:sp>
      <p:sp>
        <p:nvSpPr>
          <p:cNvPr id="34885" name="Text Box 69"/>
          <p:cNvSpPr txBox="1">
            <a:spLocks noChangeArrowheads="1"/>
          </p:cNvSpPr>
          <p:nvPr/>
        </p:nvSpPr>
        <p:spPr bwMode="auto">
          <a:xfrm>
            <a:off x="457200" y="1600200"/>
            <a:ext cx="1803400" cy="366713"/>
          </a:xfrm>
          <a:prstGeom prst="rect">
            <a:avLst/>
          </a:prstGeom>
          <a:noFill/>
          <a:ln w="9525">
            <a:noFill/>
            <a:miter lim="800000"/>
            <a:headEnd/>
            <a:tailEnd/>
          </a:ln>
          <a:effectLst/>
        </p:spPr>
        <p:txBody>
          <a:bodyPr wrap="none">
            <a:spAutoFit/>
          </a:bodyPr>
          <a:lstStyle/>
          <a:p>
            <a:r>
              <a:rPr lang="en-US" sz="1800" b="1"/>
              <a:t>Store Dimension</a:t>
            </a:r>
          </a:p>
        </p:txBody>
      </p:sp>
      <p:sp>
        <p:nvSpPr>
          <p:cNvPr id="34886" name="Line 70"/>
          <p:cNvSpPr>
            <a:spLocks noChangeShapeType="1"/>
          </p:cNvSpPr>
          <p:nvPr/>
        </p:nvSpPr>
        <p:spPr bwMode="auto">
          <a:xfrm>
            <a:off x="1371600" y="3276600"/>
            <a:ext cx="0" cy="762000"/>
          </a:xfrm>
          <a:prstGeom prst="line">
            <a:avLst/>
          </a:prstGeom>
          <a:noFill/>
          <a:ln w="9525">
            <a:solidFill>
              <a:schemeClr val="tx1"/>
            </a:solidFill>
            <a:round/>
            <a:headEnd/>
            <a:tailEnd/>
          </a:ln>
          <a:effectLst/>
        </p:spPr>
        <p:txBody>
          <a:bodyPr/>
          <a:lstStyle/>
          <a:p>
            <a:endParaRPr lang="en-US"/>
          </a:p>
        </p:txBody>
      </p:sp>
      <p:sp>
        <p:nvSpPr>
          <p:cNvPr id="34887" name="Text Box 71"/>
          <p:cNvSpPr txBox="1">
            <a:spLocks noChangeArrowheads="1"/>
          </p:cNvSpPr>
          <p:nvPr/>
        </p:nvSpPr>
        <p:spPr bwMode="auto">
          <a:xfrm>
            <a:off x="441325" y="5753100"/>
            <a:ext cx="5492750" cy="366713"/>
          </a:xfrm>
          <a:prstGeom prst="rect">
            <a:avLst/>
          </a:prstGeom>
          <a:noFill/>
          <a:ln w="9525">
            <a:noFill/>
            <a:miter lim="800000"/>
            <a:headEnd/>
            <a:tailEnd/>
          </a:ln>
          <a:effectLst/>
        </p:spPr>
        <p:txBody>
          <a:bodyPr wrap="none">
            <a:spAutoFit/>
          </a:bodyPr>
          <a:lstStyle/>
          <a:p>
            <a:r>
              <a:rPr lang="en-US" sz="1800"/>
              <a:t>Drawbacks: Time consuming joins,report generation slow</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609600"/>
            <a:ext cx="7772400" cy="838200"/>
          </a:xfrm>
        </p:spPr>
        <p:txBody>
          <a:bodyPr/>
          <a:lstStyle/>
          <a:p>
            <a:pPr algn="l"/>
            <a:r>
              <a:rPr lang="en-US" dirty="0">
                <a:effectLst/>
              </a:rPr>
              <a:t>Fact Constellation</a:t>
            </a:r>
          </a:p>
        </p:txBody>
      </p:sp>
      <p:sp>
        <p:nvSpPr>
          <p:cNvPr id="35843" name="Rectangle 3"/>
          <p:cNvSpPr>
            <a:spLocks noGrp="1" noChangeArrowheads="1"/>
          </p:cNvSpPr>
          <p:nvPr>
            <p:ph idx="1"/>
          </p:nvPr>
        </p:nvSpPr>
        <p:spPr/>
        <p:txBody>
          <a:bodyPr/>
          <a:lstStyle/>
          <a:p>
            <a:r>
              <a:rPr lang="en-US" dirty="0"/>
              <a:t>Multiple fact tables share dimension tables.</a:t>
            </a:r>
          </a:p>
          <a:p>
            <a:r>
              <a:rPr lang="en-US" dirty="0"/>
              <a:t>This schema is viewed as collection of stars hence called galaxy schema or fact constellation.</a:t>
            </a:r>
          </a:p>
          <a:p>
            <a:r>
              <a:rPr lang="en-US" dirty="0"/>
              <a:t>Sophisticated application requires such schema.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304800"/>
            <a:ext cx="7772400" cy="838200"/>
          </a:xfrm>
        </p:spPr>
        <p:txBody>
          <a:bodyPr/>
          <a:lstStyle/>
          <a:p>
            <a:r>
              <a:rPr lang="en-US" sz="4000"/>
              <a:t>Fact Constellation (contd..)</a:t>
            </a:r>
          </a:p>
        </p:txBody>
      </p:sp>
      <p:graphicFrame>
        <p:nvGraphicFramePr>
          <p:cNvPr id="36867" name="Group 3"/>
          <p:cNvGraphicFramePr>
            <a:graphicFrameLocks noGrp="1"/>
          </p:cNvGraphicFramePr>
          <p:nvPr/>
        </p:nvGraphicFramePr>
        <p:xfrm>
          <a:off x="690563" y="2014538"/>
          <a:ext cx="1984375" cy="1828800"/>
        </p:xfrm>
        <a:graphic>
          <a:graphicData uri="http://schemas.openxmlformats.org/drawingml/2006/table">
            <a:tbl>
              <a:tblPr/>
              <a:tblGrid>
                <a:gridCol w="1984375">
                  <a:extLst>
                    <a:ext uri="{9D8B030D-6E8A-4147-A177-3AD203B41FA5}">
                      <a16:colId xmlns:a16="http://schemas.microsoft.com/office/drawing/2014/main" val="20000"/>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6883" name="Rectangle 19"/>
          <p:cNvSpPr>
            <a:spLocks noChangeArrowheads="1"/>
          </p:cNvSpPr>
          <p:nvPr/>
        </p:nvSpPr>
        <p:spPr bwMode="auto">
          <a:xfrm>
            <a:off x="3043238" y="4114800"/>
            <a:ext cx="2062162" cy="366713"/>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Store Dimension</a:t>
            </a:r>
          </a:p>
        </p:txBody>
      </p:sp>
      <p:sp>
        <p:nvSpPr>
          <p:cNvPr id="36884" name="Rectangle 20"/>
          <p:cNvSpPr>
            <a:spLocks noChangeArrowheads="1"/>
          </p:cNvSpPr>
          <p:nvPr/>
        </p:nvSpPr>
        <p:spPr bwMode="auto">
          <a:xfrm>
            <a:off x="3000375" y="1909763"/>
            <a:ext cx="2247900" cy="366712"/>
          </a:xfrm>
          <a:prstGeom prst="rect">
            <a:avLst/>
          </a:prstGeom>
          <a:noFill/>
          <a:ln w="9525">
            <a:noFill/>
            <a:miter lim="800000"/>
            <a:headEnd/>
            <a:tailEnd/>
          </a:ln>
          <a:effectLst/>
        </p:spPr>
        <p:txBody>
          <a:bodyPr lIns="92075" tIns="46038" rIns="92075" bIns="46038">
            <a:spAutoFit/>
          </a:bodyPr>
          <a:lstStyle/>
          <a:p>
            <a:pPr eaLnBrk="0" hangingPunct="0"/>
            <a:r>
              <a:rPr lang="en-US" sz="1800" b="1">
                <a:latin typeface="Century Gothic" pitchFamily="34" charset="0"/>
              </a:rPr>
              <a:t>Product Dimension</a:t>
            </a:r>
          </a:p>
        </p:txBody>
      </p:sp>
      <p:sp>
        <p:nvSpPr>
          <p:cNvPr id="36885" name="Rectangle 21"/>
          <p:cNvSpPr>
            <a:spLocks noChangeArrowheads="1"/>
          </p:cNvSpPr>
          <p:nvPr/>
        </p:nvSpPr>
        <p:spPr bwMode="auto">
          <a:xfrm>
            <a:off x="1147763" y="1328738"/>
            <a:ext cx="1320800" cy="641350"/>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Sales</a:t>
            </a:r>
          </a:p>
          <a:p>
            <a:pPr eaLnBrk="0" hangingPunct="0"/>
            <a:r>
              <a:rPr lang="en-US" sz="1800" b="1">
                <a:latin typeface="Century Gothic" pitchFamily="34" charset="0"/>
              </a:rPr>
              <a:t>Fact Table</a:t>
            </a:r>
          </a:p>
        </p:txBody>
      </p:sp>
      <p:graphicFrame>
        <p:nvGraphicFramePr>
          <p:cNvPr id="36886" name="Group 22"/>
          <p:cNvGraphicFramePr>
            <a:graphicFrameLocks noGrp="1"/>
          </p:cNvGraphicFramePr>
          <p:nvPr/>
        </p:nvGraphicFramePr>
        <p:xfrm>
          <a:off x="3057525" y="4729163"/>
          <a:ext cx="1984375" cy="1888174"/>
        </p:xfrm>
        <a:graphic>
          <a:graphicData uri="http://schemas.openxmlformats.org/drawingml/2006/table">
            <a:tbl>
              <a:tblPr/>
              <a:tblGrid>
                <a:gridCol w="1984375">
                  <a:extLst>
                    <a:ext uri="{9D8B030D-6E8A-4147-A177-3AD203B41FA5}">
                      <a16:colId xmlns:a16="http://schemas.microsoft.com/office/drawing/2014/main" val="20000"/>
                    </a:ext>
                  </a:extLst>
                </a:gridCol>
              </a:tblGrid>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City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4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Region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6901" name="Group 37"/>
          <p:cNvGraphicFramePr>
            <a:graphicFrameLocks noGrp="1"/>
          </p:cNvGraphicFramePr>
          <p:nvPr/>
        </p:nvGraphicFramePr>
        <p:xfrm>
          <a:off x="3109913" y="2424113"/>
          <a:ext cx="1984375" cy="731520"/>
        </p:xfrm>
        <a:graphic>
          <a:graphicData uri="http://schemas.openxmlformats.org/drawingml/2006/table">
            <a:tbl>
              <a:tblPr/>
              <a:tblGrid>
                <a:gridCol w="1984375">
                  <a:extLst>
                    <a:ext uri="{9D8B030D-6E8A-4147-A177-3AD203B41FA5}">
                      <a16:colId xmlns:a16="http://schemas.microsoft.com/office/drawing/2014/main" val="20000"/>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Desc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909" name="Group 45"/>
          <p:cNvGraphicFramePr>
            <a:graphicFrameLocks noGrp="1"/>
          </p:cNvGraphicFramePr>
          <p:nvPr/>
        </p:nvGraphicFramePr>
        <p:xfrm>
          <a:off x="5486400" y="2133600"/>
          <a:ext cx="1984375" cy="2194560"/>
        </p:xfrm>
        <a:graphic>
          <a:graphicData uri="http://schemas.openxmlformats.org/drawingml/2006/table">
            <a:tbl>
              <a:tblPr/>
              <a:tblGrid>
                <a:gridCol w="1984375">
                  <a:extLst>
                    <a:ext uri="{9D8B030D-6E8A-4147-A177-3AD203B41FA5}">
                      <a16:colId xmlns:a16="http://schemas.microsoft.com/office/drawing/2014/main" val="20000"/>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Shipper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6927" name="Rectangle 63"/>
          <p:cNvSpPr>
            <a:spLocks noChangeArrowheads="1"/>
          </p:cNvSpPr>
          <p:nvPr/>
        </p:nvSpPr>
        <p:spPr bwMode="auto">
          <a:xfrm>
            <a:off x="5700713" y="1423988"/>
            <a:ext cx="1320800" cy="641350"/>
          </a:xfrm>
          <a:prstGeom prst="rect">
            <a:avLst/>
          </a:prstGeom>
          <a:noFill/>
          <a:ln w="9525">
            <a:noFill/>
            <a:miter lim="800000"/>
            <a:headEnd/>
            <a:tailEnd/>
          </a:ln>
          <a:effectLst/>
        </p:spPr>
        <p:txBody>
          <a:bodyPr wrap="none" lIns="92075" tIns="46038" rIns="92075" bIns="46038">
            <a:spAutoFit/>
          </a:bodyPr>
          <a:lstStyle/>
          <a:p>
            <a:pPr eaLnBrk="0" hangingPunct="0"/>
            <a:r>
              <a:rPr lang="en-US" sz="1800" b="1">
                <a:latin typeface="Century Gothic" pitchFamily="34" charset="0"/>
              </a:rPr>
              <a:t>Shipping</a:t>
            </a:r>
          </a:p>
          <a:p>
            <a:pPr eaLnBrk="0" hangingPunct="0"/>
            <a:r>
              <a:rPr lang="en-US" sz="1800" b="1">
                <a:latin typeface="Century Gothic" pitchFamily="34" charset="0"/>
              </a:rPr>
              <a:t>Fact Table</a:t>
            </a:r>
          </a:p>
        </p:txBody>
      </p:sp>
      <p:sp>
        <p:nvSpPr>
          <p:cNvPr id="36928" name="Line 64"/>
          <p:cNvSpPr>
            <a:spLocks noChangeShapeType="1"/>
          </p:cNvSpPr>
          <p:nvPr/>
        </p:nvSpPr>
        <p:spPr bwMode="auto">
          <a:xfrm>
            <a:off x="2667000" y="2738438"/>
            <a:ext cx="457200" cy="0"/>
          </a:xfrm>
          <a:prstGeom prst="line">
            <a:avLst/>
          </a:prstGeom>
          <a:noFill/>
          <a:ln w="9525">
            <a:solidFill>
              <a:schemeClr val="tx1"/>
            </a:solidFill>
            <a:round/>
            <a:headEnd/>
            <a:tailEnd/>
          </a:ln>
          <a:effectLst/>
        </p:spPr>
        <p:txBody>
          <a:bodyPr/>
          <a:lstStyle/>
          <a:p>
            <a:endParaRPr lang="en-US"/>
          </a:p>
        </p:txBody>
      </p:sp>
      <p:sp>
        <p:nvSpPr>
          <p:cNvPr id="36929" name="Line 65"/>
          <p:cNvSpPr>
            <a:spLocks noChangeShapeType="1"/>
          </p:cNvSpPr>
          <p:nvPr/>
        </p:nvSpPr>
        <p:spPr bwMode="auto">
          <a:xfrm>
            <a:off x="5105400" y="2738438"/>
            <a:ext cx="381000" cy="0"/>
          </a:xfrm>
          <a:prstGeom prst="line">
            <a:avLst/>
          </a:prstGeom>
          <a:noFill/>
          <a:ln w="9525">
            <a:solidFill>
              <a:schemeClr val="tx1"/>
            </a:solidFill>
            <a:round/>
            <a:headEnd/>
            <a:tailEnd/>
          </a:ln>
          <a:effectLst/>
        </p:spPr>
        <p:txBody>
          <a:bodyPr/>
          <a:lstStyle/>
          <a:p>
            <a:endParaRPr lang="en-US"/>
          </a:p>
        </p:txBody>
      </p:sp>
      <p:sp>
        <p:nvSpPr>
          <p:cNvPr id="36930" name="Line 66"/>
          <p:cNvSpPr>
            <a:spLocks noChangeShapeType="1"/>
          </p:cNvSpPr>
          <p:nvPr/>
        </p:nvSpPr>
        <p:spPr bwMode="auto">
          <a:xfrm>
            <a:off x="5029200" y="5562600"/>
            <a:ext cx="1447800" cy="0"/>
          </a:xfrm>
          <a:prstGeom prst="line">
            <a:avLst/>
          </a:prstGeom>
          <a:noFill/>
          <a:ln w="9525">
            <a:solidFill>
              <a:schemeClr val="tx1"/>
            </a:solidFill>
            <a:round/>
            <a:headEnd/>
            <a:tailEnd/>
          </a:ln>
          <a:effectLst/>
        </p:spPr>
        <p:txBody>
          <a:bodyPr/>
          <a:lstStyle/>
          <a:p>
            <a:endParaRPr lang="en-US"/>
          </a:p>
        </p:txBody>
      </p:sp>
      <p:sp>
        <p:nvSpPr>
          <p:cNvPr id="36931" name="Line 67"/>
          <p:cNvSpPr>
            <a:spLocks noChangeShapeType="1"/>
          </p:cNvSpPr>
          <p:nvPr/>
        </p:nvSpPr>
        <p:spPr bwMode="auto">
          <a:xfrm>
            <a:off x="6477000" y="3962400"/>
            <a:ext cx="0" cy="1600200"/>
          </a:xfrm>
          <a:prstGeom prst="line">
            <a:avLst/>
          </a:prstGeom>
          <a:noFill/>
          <a:ln w="9525">
            <a:solidFill>
              <a:schemeClr val="tx1"/>
            </a:solidFill>
            <a:round/>
            <a:headEnd/>
            <a:tailEnd/>
          </a:ln>
          <a:effectLst/>
        </p:spPr>
        <p:txBody>
          <a:bodyPr/>
          <a:lstStyle/>
          <a:p>
            <a:endParaRPr lang="en-US"/>
          </a:p>
        </p:txBody>
      </p:sp>
      <p:sp>
        <p:nvSpPr>
          <p:cNvPr id="36932" name="Line 68"/>
          <p:cNvSpPr>
            <a:spLocks noChangeShapeType="1"/>
          </p:cNvSpPr>
          <p:nvPr/>
        </p:nvSpPr>
        <p:spPr bwMode="auto">
          <a:xfrm>
            <a:off x="1600200" y="3810000"/>
            <a:ext cx="0" cy="1676400"/>
          </a:xfrm>
          <a:prstGeom prst="line">
            <a:avLst/>
          </a:prstGeom>
          <a:noFill/>
          <a:ln w="9525">
            <a:solidFill>
              <a:schemeClr val="tx1"/>
            </a:solidFill>
            <a:round/>
            <a:headEnd/>
            <a:tailEnd/>
          </a:ln>
          <a:effectLst/>
        </p:spPr>
        <p:txBody>
          <a:bodyPr/>
          <a:lstStyle/>
          <a:p>
            <a:endParaRPr lang="en-US"/>
          </a:p>
        </p:txBody>
      </p:sp>
      <p:sp>
        <p:nvSpPr>
          <p:cNvPr id="36933" name="Line 69"/>
          <p:cNvSpPr>
            <a:spLocks noChangeShapeType="1"/>
          </p:cNvSpPr>
          <p:nvPr/>
        </p:nvSpPr>
        <p:spPr bwMode="auto">
          <a:xfrm>
            <a:off x="1600200" y="5467350"/>
            <a:ext cx="1447800" cy="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1026"/>
          <p:cNvSpPr>
            <a:spLocks noGrp="1" noChangeArrowheads="1"/>
          </p:cNvSpPr>
          <p:nvPr>
            <p:ph type="title"/>
          </p:nvPr>
        </p:nvSpPr>
        <p:spPr>
          <a:xfrm>
            <a:off x="756138" y="174032"/>
            <a:ext cx="7631723" cy="1111843"/>
          </a:xfrm>
        </p:spPr>
        <p:txBody>
          <a:bodyPr anchor="ctr">
            <a:normAutofit/>
          </a:bodyPr>
          <a:lstStyle/>
          <a:p>
            <a:r>
              <a:rPr lang="en-AU" sz="3500" dirty="0"/>
              <a:t>ETL Process</a:t>
            </a:r>
          </a:p>
        </p:txBody>
      </p:sp>
      <p:sp>
        <p:nvSpPr>
          <p:cNvPr id="67587" name="Rectangle 1027"/>
          <p:cNvSpPr>
            <a:spLocks noGrp="1" noChangeArrowheads="1"/>
          </p:cNvSpPr>
          <p:nvPr>
            <p:ph idx="1"/>
          </p:nvPr>
        </p:nvSpPr>
        <p:spPr>
          <a:xfrm>
            <a:off x="756138" y="1438255"/>
            <a:ext cx="7631722" cy="1359493"/>
          </a:xfrm>
        </p:spPr>
        <p:txBody>
          <a:bodyPr anchor="ctr">
            <a:noAutofit/>
          </a:bodyPr>
          <a:lstStyle/>
          <a:p>
            <a:pPr marL="0" indent="0">
              <a:buNone/>
            </a:pPr>
            <a:r>
              <a:rPr lang="en-US" sz="2200" dirty="0"/>
              <a:t>ETL is a process in Data Warehousing, and it stands for Extract, Transform and Load. It is a process in which an ETL tool extracts the data from various data source systems, transforms it in the staging area, and then finally, loads it into the Data Warehouse system.</a:t>
            </a:r>
            <a:endParaRPr lang="en-AU" sz="2200" dirty="0"/>
          </a:p>
        </p:txBody>
      </p:sp>
      <p:pic>
        <p:nvPicPr>
          <p:cNvPr id="3076" name="Picture 4">
            <a:extLst>
              <a:ext uri="{FF2B5EF4-FFF2-40B4-BE49-F238E27FC236}">
                <a16:creationId xmlns:a16="http://schemas.microsoft.com/office/drawing/2014/main" id="{23984554-7C1F-4E89-AFCA-64F5F49DAB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6365" y="2629630"/>
            <a:ext cx="7886696" cy="34504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r>
              <a:rPr lang="en-AU" dirty="0"/>
              <a:t>Applications of the ETL Process</a:t>
            </a:r>
          </a:p>
        </p:txBody>
      </p:sp>
      <p:sp>
        <p:nvSpPr>
          <p:cNvPr id="67587" name="Rectangle 1027"/>
          <p:cNvSpPr>
            <a:spLocks noGrp="1" noChangeArrowheads="1"/>
          </p:cNvSpPr>
          <p:nvPr>
            <p:ph idx="1"/>
          </p:nvPr>
        </p:nvSpPr>
        <p:spPr/>
        <p:txBody>
          <a:bodyPr/>
          <a:lstStyle/>
          <a:p>
            <a:r>
              <a:rPr lang="en-US" sz="2800" dirty="0"/>
              <a:t>To move data in and out of data warehouses. Databases are not suitable for big data analytics therefore; data needs to be moved from databases to data warehouses which is done via the ETL process.</a:t>
            </a:r>
          </a:p>
          <a:p>
            <a:r>
              <a:rPr lang="en-US" sz="2800" dirty="0"/>
              <a:t>Data strategies are more complex than they have ever been. ETL facilitates to transform vast quantities of data into actionable business intelligence.</a:t>
            </a:r>
            <a:endParaRPr lang="en-AU" sz="2800" dirty="0"/>
          </a:p>
        </p:txBody>
      </p:sp>
    </p:spTree>
    <p:extLst>
      <p:ext uri="{BB962C8B-B14F-4D97-AF65-F5344CB8AC3E}">
        <p14:creationId xmlns:p14="http://schemas.microsoft.com/office/powerpoint/2010/main" val="49782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r>
              <a:rPr lang="en-AU" dirty="0"/>
              <a:t>ETL: Extraction</a:t>
            </a:r>
          </a:p>
        </p:txBody>
      </p:sp>
      <p:sp>
        <p:nvSpPr>
          <p:cNvPr id="67587" name="Rectangle 1027"/>
          <p:cNvSpPr>
            <a:spLocks noGrp="1" noChangeArrowheads="1"/>
          </p:cNvSpPr>
          <p:nvPr>
            <p:ph idx="1"/>
          </p:nvPr>
        </p:nvSpPr>
        <p:spPr/>
        <p:txBody>
          <a:bodyPr/>
          <a:lstStyle/>
          <a:p>
            <a:r>
              <a:rPr lang="en-US" sz="2800" dirty="0"/>
              <a:t>In this step, data from various source systems is extracted which can be in various formats like relational databases, No SQL, XML, and flat files into the staging area. </a:t>
            </a:r>
          </a:p>
          <a:p>
            <a:r>
              <a:rPr lang="en-US" sz="2800" dirty="0"/>
              <a:t>The extracted data is in various formats and can be corrupted also.</a:t>
            </a:r>
          </a:p>
          <a:p>
            <a:r>
              <a:rPr lang="en-US" sz="2800" dirty="0"/>
              <a:t>Hence loading it directly into the data warehouse may damage it and rollback will be much more difficult. Therefore, this is one of the most important steps of ETL process.</a:t>
            </a:r>
            <a:endParaRPr lang="en-AU" sz="2800" dirty="0"/>
          </a:p>
        </p:txBody>
      </p:sp>
    </p:spTree>
    <p:extLst>
      <p:ext uri="{BB962C8B-B14F-4D97-AF65-F5344CB8AC3E}">
        <p14:creationId xmlns:p14="http://schemas.microsoft.com/office/powerpoint/2010/main" val="88162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09600"/>
            <a:ext cx="7772400" cy="762000"/>
          </a:xfrm>
        </p:spPr>
        <p:txBody>
          <a:bodyPr/>
          <a:lstStyle/>
          <a:p>
            <a:pPr algn="l"/>
            <a:r>
              <a:rPr lang="en-US" sz="3600"/>
              <a:t>Scenario 1 : ABC Pvt Ltd.</a:t>
            </a:r>
          </a:p>
        </p:txBody>
      </p:sp>
      <p:sp>
        <p:nvSpPr>
          <p:cNvPr id="7171" name="AutoShape 3"/>
          <p:cNvSpPr>
            <a:spLocks noChangeArrowheads="1"/>
          </p:cNvSpPr>
          <p:nvPr/>
        </p:nvSpPr>
        <p:spPr bwMode="auto">
          <a:xfrm>
            <a:off x="1219200" y="1438275"/>
            <a:ext cx="990600" cy="914400"/>
          </a:xfrm>
          <a:prstGeom prst="can">
            <a:avLst>
              <a:gd name="adj" fmla="val 25000"/>
            </a:avLst>
          </a:prstGeom>
          <a:noFill/>
          <a:ln w="9525">
            <a:solidFill>
              <a:schemeClr val="tx1"/>
            </a:solidFill>
            <a:round/>
            <a:headEnd/>
            <a:tailEnd/>
          </a:ln>
          <a:effectLst/>
        </p:spPr>
        <p:txBody>
          <a:bodyPr wrap="none" anchor="ctr"/>
          <a:lstStyle/>
          <a:p>
            <a:pPr algn="ctr"/>
            <a:r>
              <a:rPr lang="en-US" sz="1800" b="1"/>
              <a:t>Mumbai</a:t>
            </a:r>
          </a:p>
        </p:txBody>
      </p:sp>
      <p:sp>
        <p:nvSpPr>
          <p:cNvPr id="7172" name="AutoShape 4"/>
          <p:cNvSpPr>
            <a:spLocks noChangeArrowheads="1"/>
          </p:cNvSpPr>
          <p:nvPr/>
        </p:nvSpPr>
        <p:spPr bwMode="auto">
          <a:xfrm>
            <a:off x="1219200" y="2671763"/>
            <a:ext cx="990600" cy="914400"/>
          </a:xfrm>
          <a:prstGeom prst="can">
            <a:avLst>
              <a:gd name="adj" fmla="val 25000"/>
            </a:avLst>
          </a:prstGeom>
          <a:noFill/>
          <a:ln w="9525">
            <a:solidFill>
              <a:schemeClr val="tx1"/>
            </a:solidFill>
            <a:round/>
            <a:headEnd/>
            <a:tailEnd/>
          </a:ln>
          <a:effectLst/>
        </p:spPr>
        <p:txBody>
          <a:bodyPr wrap="none" anchor="ctr"/>
          <a:lstStyle/>
          <a:p>
            <a:pPr algn="ctr"/>
            <a:r>
              <a:rPr lang="en-US" sz="1800" b="1"/>
              <a:t>Delhi</a:t>
            </a:r>
          </a:p>
        </p:txBody>
      </p:sp>
      <p:sp>
        <p:nvSpPr>
          <p:cNvPr id="7173" name="AutoShape 5"/>
          <p:cNvSpPr>
            <a:spLocks noChangeArrowheads="1"/>
          </p:cNvSpPr>
          <p:nvPr/>
        </p:nvSpPr>
        <p:spPr bwMode="auto">
          <a:xfrm>
            <a:off x="1219200" y="3933825"/>
            <a:ext cx="990600" cy="914400"/>
          </a:xfrm>
          <a:prstGeom prst="can">
            <a:avLst>
              <a:gd name="adj" fmla="val 25000"/>
            </a:avLst>
          </a:prstGeom>
          <a:noFill/>
          <a:ln w="9525">
            <a:solidFill>
              <a:schemeClr val="tx1"/>
            </a:solidFill>
            <a:round/>
            <a:headEnd/>
            <a:tailEnd/>
          </a:ln>
          <a:effectLst/>
        </p:spPr>
        <p:txBody>
          <a:bodyPr wrap="none" anchor="ctr"/>
          <a:lstStyle/>
          <a:p>
            <a:pPr algn="ctr"/>
            <a:r>
              <a:rPr lang="en-US" sz="1800" b="1"/>
              <a:t>Chennai</a:t>
            </a:r>
          </a:p>
        </p:txBody>
      </p:sp>
      <p:sp>
        <p:nvSpPr>
          <p:cNvPr id="7174" name="AutoShape 6"/>
          <p:cNvSpPr>
            <a:spLocks noChangeArrowheads="1"/>
          </p:cNvSpPr>
          <p:nvPr/>
        </p:nvSpPr>
        <p:spPr bwMode="auto">
          <a:xfrm>
            <a:off x="1219200" y="5181600"/>
            <a:ext cx="990600" cy="914400"/>
          </a:xfrm>
          <a:prstGeom prst="can">
            <a:avLst>
              <a:gd name="adj" fmla="val 25000"/>
            </a:avLst>
          </a:prstGeom>
          <a:noFill/>
          <a:ln w="9525">
            <a:solidFill>
              <a:schemeClr val="tx1"/>
            </a:solidFill>
            <a:round/>
            <a:headEnd/>
            <a:tailEnd/>
          </a:ln>
          <a:effectLst/>
        </p:spPr>
        <p:txBody>
          <a:bodyPr wrap="none" anchor="ctr"/>
          <a:lstStyle/>
          <a:p>
            <a:pPr algn="ctr"/>
            <a:r>
              <a:rPr lang="en-US" sz="1800" b="1"/>
              <a:t>Banglore</a:t>
            </a:r>
          </a:p>
        </p:txBody>
      </p:sp>
      <p:sp>
        <p:nvSpPr>
          <p:cNvPr id="7175" name="Oval 7"/>
          <p:cNvSpPr>
            <a:spLocks noChangeArrowheads="1"/>
          </p:cNvSpPr>
          <p:nvPr/>
        </p:nvSpPr>
        <p:spPr bwMode="auto">
          <a:xfrm>
            <a:off x="6553200" y="3200400"/>
            <a:ext cx="1676400" cy="914400"/>
          </a:xfrm>
          <a:prstGeom prst="ellipse">
            <a:avLst/>
          </a:prstGeom>
          <a:noFill/>
          <a:ln w="9525">
            <a:solidFill>
              <a:schemeClr val="tx1"/>
            </a:solidFill>
            <a:round/>
            <a:headEnd/>
            <a:tailEnd/>
          </a:ln>
          <a:effectLst/>
        </p:spPr>
        <p:txBody>
          <a:bodyPr wrap="none" anchor="ctr"/>
          <a:lstStyle/>
          <a:p>
            <a:pPr algn="ctr"/>
            <a:r>
              <a:rPr lang="en-US" sz="1800" b="1"/>
              <a:t>Sales</a:t>
            </a:r>
          </a:p>
          <a:p>
            <a:pPr algn="ctr"/>
            <a:r>
              <a:rPr lang="en-US" sz="1800" b="1"/>
              <a:t>Manager</a:t>
            </a:r>
          </a:p>
        </p:txBody>
      </p:sp>
      <p:sp>
        <p:nvSpPr>
          <p:cNvPr id="7176" name="Rectangle 8"/>
          <p:cNvSpPr>
            <a:spLocks noChangeArrowheads="1"/>
          </p:cNvSpPr>
          <p:nvPr/>
        </p:nvSpPr>
        <p:spPr bwMode="auto">
          <a:xfrm>
            <a:off x="2895600" y="2819400"/>
            <a:ext cx="3048000" cy="1828800"/>
          </a:xfrm>
          <a:prstGeom prst="rect">
            <a:avLst/>
          </a:prstGeom>
          <a:noFill/>
          <a:ln w="9525">
            <a:solidFill>
              <a:schemeClr val="tx1"/>
            </a:solidFill>
            <a:miter lim="800000"/>
            <a:headEnd/>
            <a:tailEnd/>
          </a:ln>
          <a:effectLst/>
        </p:spPr>
        <p:txBody>
          <a:bodyPr wrap="none" anchor="ctr"/>
          <a:lstStyle/>
          <a:p>
            <a:pPr algn="ctr"/>
            <a:r>
              <a:rPr lang="en-US" sz="1800" b="1"/>
              <a:t>Sales per item type per branch</a:t>
            </a:r>
          </a:p>
          <a:p>
            <a:pPr algn="ctr"/>
            <a:r>
              <a:rPr lang="en-US" sz="1800" b="1"/>
              <a:t>for first quarter.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r>
              <a:rPr lang="en-AU" dirty="0"/>
              <a:t>ETL: Transformation</a:t>
            </a:r>
          </a:p>
        </p:txBody>
      </p:sp>
      <p:sp>
        <p:nvSpPr>
          <p:cNvPr id="67587" name="Rectangle 1027"/>
          <p:cNvSpPr>
            <a:spLocks noGrp="1" noChangeArrowheads="1"/>
          </p:cNvSpPr>
          <p:nvPr>
            <p:ph idx="1"/>
          </p:nvPr>
        </p:nvSpPr>
        <p:spPr/>
        <p:txBody>
          <a:bodyPr>
            <a:normAutofit fontScale="92500" lnSpcReduction="10000"/>
          </a:bodyPr>
          <a:lstStyle/>
          <a:p>
            <a:r>
              <a:rPr lang="en-US" sz="2800" dirty="0"/>
              <a:t> In this step, a set of rules or functions are applied on the extracted data to convert it into a single standard format.</a:t>
            </a:r>
          </a:p>
          <a:p>
            <a:r>
              <a:rPr lang="en-US" sz="2800" dirty="0"/>
              <a:t>It may involve following processes/tasks:</a:t>
            </a:r>
          </a:p>
          <a:p>
            <a:pPr lvl="1">
              <a:buFont typeface="Wingdings" panose="05000000000000000000" pitchFamily="2" charset="2"/>
              <a:buChar char="§"/>
            </a:pPr>
            <a:r>
              <a:rPr lang="en-US" sz="2500" dirty="0"/>
              <a:t>Filtering – loading only certain attributes into the data warehouse.</a:t>
            </a:r>
          </a:p>
          <a:p>
            <a:pPr lvl="1">
              <a:buFont typeface="Wingdings" panose="05000000000000000000" pitchFamily="2" charset="2"/>
              <a:buChar char="§"/>
            </a:pPr>
            <a:r>
              <a:rPr lang="en-US" sz="2500" dirty="0"/>
              <a:t>Cleaning – filling up the NULL values with some default values, mapping U.S.A, United States, and America into USA, etc.</a:t>
            </a:r>
          </a:p>
          <a:p>
            <a:pPr lvl="1">
              <a:buFont typeface="Wingdings" panose="05000000000000000000" pitchFamily="2" charset="2"/>
              <a:buChar char="§"/>
            </a:pPr>
            <a:r>
              <a:rPr lang="en-US" sz="2500" dirty="0"/>
              <a:t>Joining – joining multiple attributes into one.</a:t>
            </a:r>
          </a:p>
          <a:p>
            <a:pPr lvl="1">
              <a:buFont typeface="Wingdings" panose="05000000000000000000" pitchFamily="2" charset="2"/>
              <a:buChar char="§"/>
            </a:pPr>
            <a:r>
              <a:rPr lang="en-US" sz="2500" dirty="0"/>
              <a:t>Splitting – splitting a single attribute into multiple attributes.</a:t>
            </a:r>
          </a:p>
          <a:p>
            <a:pPr lvl="1">
              <a:buFont typeface="Wingdings" panose="05000000000000000000" pitchFamily="2" charset="2"/>
              <a:buChar char="§"/>
            </a:pPr>
            <a:r>
              <a:rPr lang="en-US" sz="2500" dirty="0"/>
              <a:t>Sorting – sorting tuples based on some attribute (generally key-attribute).</a:t>
            </a:r>
            <a:endParaRPr lang="en-AU" sz="2500" dirty="0"/>
          </a:p>
        </p:txBody>
      </p:sp>
    </p:spTree>
    <p:extLst>
      <p:ext uri="{BB962C8B-B14F-4D97-AF65-F5344CB8AC3E}">
        <p14:creationId xmlns:p14="http://schemas.microsoft.com/office/powerpoint/2010/main" val="4214972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r>
              <a:rPr lang="en-AU" dirty="0"/>
              <a:t>ETL: Loading</a:t>
            </a:r>
          </a:p>
        </p:txBody>
      </p:sp>
      <p:sp>
        <p:nvSpPr>
          <p:cNvPr id="67587" name="Rectangle 1027"/>
          <p:cNvSpPr>
            <a:spLocks noGrp="1" noChangeArrowheads="1"/>
          </p:cNvSpPr>
          <p:nvPr>
            <p:ph idx="1"/>
          </p:nvPr>
        </p:nvSpPr>
        <p:spPr/>
        <p:txBody>
          <a:bodyPr>
            <a:normAutofit/>
          </a:bodyPr>
          <a:lstStyle/>
          <a:p>
            <a:r>
              <a:rPr lang="en-US" sz="2800" dirty="0"/>
              <a:t>In this step, the transformed data is finally loaded into the data warehouse.</a:t>
            </a:r>
          </a:p>
          <a:p>
            <a:r>
              <a:rPr lang="en-US" sz="2800" dirty="0"/>
              <a:t>The rate and period of loading solely depends on the requirements and varies from system to system.</a:t>
            </a:r>
            <a:endParaRPr lang="en-AU" sz="2800" dirty="0"/>
          </a:p>
        </p:txBody>
      </p:sp>
    </p:spTree>
    <p:extLst>
      <p:ext uri="{BB962C8B-B14F-4D97-AF65-F5344CB8AC3E}">
        <p14:creationId xmlns:p14="http://schemas.microsoft.com/office/powerpoint/2010/main" val="2605614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r>
              <a:rPr lang="en-AU" dirty="0"/>
              <a:t>Approaches in ETL Process</a:t>
            </a:r>
          </a:p>
        </p:txBody>
      </p:sp>
      <p:sp>
        <p:nvSpPr>
          <p:cNvPr id="67587" name="Rectangle 1027"/>
          <p:cNvSpPr>
            <a:spLocks noGrp="1" noChangeArrowheads="1"/>
          </p:cNvSpPr>
          <p:nvPr>
            <p:ph idx="1"/>
          </p:nvPr>
        </p:nvSpPr>
        <p:spPr/>
        <p:txBody>
          <a:bodyPr/>
          <a:lstStyle/>
          <a:p>
            <a:pPr marL="0" indent="0">
              <a:buNone/>
            </a:pPr>
            <a:r>
              <a:rPr lang="en-US" sz="2800" dirty="0"/>
              <a:t>There are two approaches in ETL:</a:t>
            </a:r>
          </a:p>
          <a:p>
            <a:pPr marL="857250" lvl="1" indent="-514350">
              <a:buFont typeface="+mj-lt"/>
              <a:buAutoNum type="arabicPeriod"/>
            </a:pPr>
            <a:r>
              <a:rPr lang="en-US" sz="2500" dirty="0"/>
              <a:t>Top-Down Approach</a:t>
            </a:r>
            <a:r>
              <a:rPr lang="en-US" sz="1150" dirty="0"/>
              <a:t>	</a:t>
            </a:r>
          </a:p>
          <a:p>
            <a:pPr marL="857250" lvl="1" indent="-514350">
              <a:buFont typeface="+mj-lt"/>
              <a:buAutoNum type="arabicPeriod"/>
            </a:pPr>
            <a:r>
              <a:rPr lang="en-AU" sz="2500" dirty="0"/>
              <a:t>Kimball Methodology (Bottom-Up Approach)</a:t>
            </a:r>
          </a:p>
          <a:p>
            <a:pPr marL="685800" lvl="2" indent="0">
              <a:buNone/>
            </a:pPr>
            <a:endParaRPr lang="en-AU" sz="2200" dirty="0"/>
          </a:p>
        </p:txBody>
      </p:sp>
    </p:spTree>
    <p:extLst>
      <p:ext uri="{BB962C8B-B14F-4D97-AF65-F5344CB8AC3E}">
        <p14:creationId xmlns:p14="http://schemas.microsoft.com/office/powerpoint/2010/main" val="2567340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1026"/>
          <p:cNvSpPr>
            <a:spLocks noGrp="1" noChangeArrowheads="1"/>
          </p:cNvSpPr>
          <p:nvPr>
            <p:ph type="title"/>
          </p:nvPr>
        </p:nvSpPr>
        <p:spPr>
          <a:xfrm>
            <a:off x="756138" y="174032"/>
            <a:ext cx="7631723" cy="1111843"/>
          </a:xfrm>
        </p:spPr>
        <p:txBody>
          <a:bodyPr anchor="ctr">
            <a:normAutofit/>
          </a:bodyPr>
          <a:lstStyle/>
          <a:p>
            <a:r>
              <a:rPr lang="en-AU" sz="3500" dirty="0"/>
              <a:t>Top-Down Approach</a:t>
            </a:r>
          </a:p>
        </p:txBody>
      </p:sp>
      <p:sp>
        <p:nvSpPr>
          <p:cNvPr id="67587" name="Rectangle 1027"/>
          <p:cNvSpPr>
            <a:spLocks noGrp="1" noChangeArrowheads="1"/>
          </p:cNvSpPr>
          <p:nvPr>
            <p:ph idx="1"/>
          </p:nvPr>
        </p:nvSpPr>
        <p:spPr>
          <a:xfrm>
            <a:off x="756138" y="1973485"/>
            <a:ext cx="7631722" cy="767904"/>
          </a:xfrm>
        </p:spPr>
        <p:txBody>
          <a:bodyPr anchor="ctr">
            <a:noAutofit/>
          </a:bodyPr>
          <a:lstStyle/>
          <a:p>
            <a:r>
              <a:rPr lang="en-US" sz="2200" dirty="0"/>
              <a:t>A top‐down model approach was proposed by </a:t>
            </a:r>
            <a:r>
              <a:rPr lang="en-US" sz="2200" dirty="0" err="1"/>
              <a:t>Inmon</a:t>
            </a:r>
            <a:r>
              <a:rPr lang="en-US" sz="2200" dirty="0"/>
              <a:t>, to create a centralized Enterprise Data Warehouse using traditional database modeling techniques (ER Model), where the data is stored in 3NF.This data is loaded into the staging area and validated and consolidated for ensuring a level of correctness and then moved to the Operational Data Store (ODS).</a:t>
            </a:r>
          </a:p>
        </p:txBody>
      </p:sp>
      <p:pic>
        <p:nvPicPr>
          <p:cNvPr id="4098" name="Picture 2">
            <a:extLst>
              <a:ext uri="{FF2B5EF4-FFF2-40B4-BE49-F238E27FC236}">
                <a16:creationId xmlns:a16="http://schemas.microsoft.com/office/drawing/2014/main" id="{51405642-459D-4A29-ABFA-CB20460813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509" y="3429000"/>
            <a:ext cx="7886696" cy="313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8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r>
              <a:rPr lang="en-AU" dirty="0"/>
              <a:t>Top-Down Approach</a:t>
            </a:r>
          </a:p>
        </p:txBody>
      </p:sp>
      <p:sp>
        <p:nvSpPr>
          <p:cNvPr id="67587" name="Rectangle 1027"/>
          <p:cNvSpPr>
            <a:spLocks noGrp="1" noChangeArrowheads="1"/>
          </p:cNvSpPr>
          <p:nvPr>
            <p:ph idx="1"/>
          </p:nvPr>
        </p:nvSpPr>
        <p:spPr>
          <a:xfrm>
            <a:off x="628650" y="1600200"/>
            <a:ext cx="7886700" cy="4576763"/>
          </a:xfrm>
        </p:spPr>
        <p:txBody>
          <a:bodyPr>
            <a:normAutofit lnSpcReduction="10000"/>
          </a:bodyPr>
          <a:lstStyle/>
          <a:p>
            <a:r>
              <a:rPr lang="en-AU" sz="2800" dirty="0"/>
              <a:t>The data flow </a:t>
            </a:r>
            <a:r>
              <a:rPr lang="en-US" sz="2800" dirty="0"/>
              <a:t>begins with data extraction from the operational data sources.</a:t>
            </a:r>
          </a:p>
          <a:p>
            <a:r>
              <a:rPr lang="en-US" sz="2800" dirty="0"/>
              <a:t>This data is loaded into the staging area and validated and consolidated for ensuring a level of correctness and then moved to the Operational Data Store (ODS).</a:t>
            </a:r>
          </a:p>
          <a:p>
            <a:r>
              <a:rPr lang="en-US" sz="2800" dirty="0"/>
              <a:t>Data is loaded into the Data warehouse in a parallel to avoid extracting it from the ODS.</a:t>
            </a:r>
          </a:p>
          <a:p>
            <a:r>
              <a:rPr lang="en-US" sz="2800" dirty="0"/>
              <a:t>Data is routinely extracted from the ODS and temporarily hosted in the staging area for aggregation, summarization and then extracted and loaded into the Data warehouse.</a:t>
            </a:r>
          </a:p>
          <a:p>
            <a:endParaRPr lang="en-AU" sz="2500" dirty="0"/>
          </a:p>
        </p:txBody>
      </p:sp>
    </p:spTree>
    <p:extLst>
      <p:ext uri="{BB962C8B-B14F-4D97-AF65-F5344CB8AC3E}">
        <p14:creationId xmlns:p14="http://schemas.microsoft.com/office/powerpoint/2010/main" val="3776768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r>
              <a:rPr lang="en-AU" dirty="0"/>
              <a:t>Kimball Methodology (Bottom-Up Approach)</a:t>
            </a:r>
          </a:p>
        </p:txBody>
      </p:sp>
      <p:sp>
        <p:nvSpPr>
          <p:cNvPr id="67587" name="Rectangle 1027"/>
          <p:cNvSpPr>
            <a:spLocks noGrp="1" noChangeArrowheads="1"/>
          </p:cNvSpPr>
          <p:nvPr>
            <p:ph idx="1"/>
          </p:nvPr>
        </p:nvSpPr>
        <p:spPr>
          <a:xfrm>
            <a:off x="628650" y="1600200"/>
            <a:ext cx="7886700" cy="4576763"/>
          </a:xfrm>
        </p:spPr>
        <p:txBody>
          <a:bodyPr>
            <a:normAutofit/>
          </a:bodyPr>
          <a:lstStyle/>
          <a:p>
            <a:r>
              <a:rPr lang="en-US" sz="2800" dirty="0"/>
              <a:t>The bottom‐up approach reverses the positions of the Datawarehouse and the Data marts. This data is loaded into the staging area and validated and consolidated for ensuring a level of correctness and then moved to the Operational Data Store (ODS).</a:t>
            </a:r>
          </a:p>
          <a:p>
            <a:endParaRPr lang="en-AU" sz="2500" dirty="0"/>
          </a:p>
        </p:txBody>
      </p:sp>
      <p:pic>
        <p:nvPicPr>
          <p:cNvPr id="3" name="Picture 2">
            <a:extLst>
              <a:ext uri="{FF2B5EF4-FFF2-40B4-BE49-F238E27FC236}">
                <a16:creationId xmlns:a16="http://schemas.microsoft.com/office/drawing/2014/main" id="{B7570F59-0A76-40B4-836C-C78A547A0965}"/>
              </a:ext>
            </a:extLst>
          </p:cNvPr>
          <p:cNvPicPr>
            <a:picLocks noChangeAspect="1"/>
          </p:cNvPicPr>
          <p:nvPr/>
        </p:nvPicPr>
        <p:blipFill>
          <a:blip r:embed="rId2"/>
          <a:stretch>
            <a:fillRect/>
          </a:stretch>
        </p:blipFill>
        <p:spPr>
          <a:xfrm>
            <a:off x="628650" y="3581400"/>
            <a:ext cx="7886700" cy="3133725"/>
          </a:xfrm>
          <a:prstGeom prst="rect">
            <a:avLst/>
          </a:prstGeom>
        </p:spPr>
      </p:pic>
    </p:spTree>
    <p:extLst>
      <p:ext uri="{BB962C8B-B14F-4D97-AF65-F5344CB8AC3E}">
        <p14:creationId xmlns:p14="http://schemas.microsoft.com/office/powerpoint/2010/main" val="2043535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1026"/>
          <p:cNvSpPr>
            <a:spLocks noGrp="1" noChangeArrowheads="1"/>
          </p:cNvSpPr>
          <p:nvPr>
            <p:ph type="title"/>
          </p:nvPr>
        </p:nvSpPr>
        <p:spPr>
          <a:xfrm>
            <a:off x="756138" y="174032"/>
            <a:ext cx="8235462" cy="1111843"/>
          </a:xfrm>
        </p:spPr>
        <p:txBody>
          <a:bodyPr anchor="ctr">
            <a:normAutofit/>
          </a:bodyPr>
          <a:lstStyle/>
          <a:p>
            <a:r>
              <a:rPr lang="en-AU"/>
              <a:t>Kimball Methodology (Bottom-Up Approach)</a:t>
            </a:r>
            <a:endParaRPr lang="en-AU" dirty="0"/>
          </a:p>
        </p:txBody>
      </p:sp>
      <p:sp>
        <p:nvSpPr>
          <p:cNvPr id="67587" name="Rectangle 1027"/>
          <p:cNvSpPr>
            <a:spLocks noGrp="1" noChangeArrowheads="1"/>
          </p:cNvSpPr>
          <p:nvPr>
            <p:ph idx="1"/>
          </p:nvPr>
        </p:nvSpPr>
        <p:spPr>
          <a:xfrm>
            <a:off x="754996" y="1143000"/>
            <a:ext cx="7631722" cy="5333999"/>
          </a:xfrm>
        </p:spPr>
        <p:txBody>
          <a:bodyPr anchor="ctr">
            <a:noAutofit/>
          </a:bodyPr>
          <a:lstStyle/>
          <a:p>
            <a:r>
              <a:rPr lang="en-US" sz="2800" dirty="0"/>
              <a:t>The data flow in the bottom-up approach starts with the extraction of data from operational databases into the staging area where it is processed and consolidated and then loaded into the ODS. </a:t>
            </a:r>
          </a:p>
          <a:p>
            <a:r>
              <a:rPr lang="en-US" sz="2800" dirty="0"/>
              <a:t>Once the ODS is refreshed, the present data is once again extracted into the staging area and processed.</a:t>
            </a:r>
          </a:p>
          <a:p>
            <a:r>
              <a:rPr lang="en-US" sz="2800" dirty="0"/>
              <a:t>The data from data mart is pulled to the staging area aggregated, summarized, and so on and loaded into the Data Warehouse and made available to the end-user for analysis.</a:t>
            </a:r>
            <a:endParaRPr lang="en-AU" sz="2800" dirty="0"/>
          </a:p>
        </p:txBody>
      </p:sp>
    </p:spTree>
    <p:extLst>
      <p:ext uri="{BB962C8B-B14F-4D97-AF65-F5344CB8AC3E}">
        <p14:creationId xmlns:p14="http://schemas.microsoft.com/office/powerpoint/2010/main" val="223599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1026"/>
          <p:cNvSpPr>
            <a:spLocks noGrp="1" noChangeArrowheads="1"/>
          </p:cNvSpPr>
          <p:nvPr>
            <p:ph type="title"/>
          </p:nvPr>
        </p:nvSpPr>
        <p:spPr>
          <a:xfrm>
            <a:off x="756138" y="174032"/>
            <a:ext cx="8235462" cy="1111843"/>
          </a:xfrm>
        </p:spPr>
        <p:txBody>
          <a:bodyPr anchor="ctr">
            <a:normAutofit/>
          </a:bodyPr>
          <a:lstStyle/>
          <a:p>
            <a:r>
              <a:rPr lang="en-AU" dirty="0"/>
              <a:t>ETL Tools </a:t>
            </a:r>
          </a:p>
        </p:txBody>
      </p:sp>
      <p:sp>
        <p:nvSpPr>
          <p:cNvPr id="67587" name="Rectangle 1027"/>
          <p:cNvSpPr>
            <a:spLocks noGrp="1" noChangeArrowheads="1"/>
          </p:cNvSpPr>
          <p:nvPr>
            <p:ph idx="1"/>
          </p:nvPr>
        </p:nvSpPr>
        <p:spPr>
          <a:xfrm>
            <a:off x="754996" y="1285874"/>
            <a:ext cx="7631722" cy="2752725"/>
          </a:xfrm>
        </p:spPr>
        <p:txBody>
          <a:bodyPr anchor="ctr">
            <a:noAutofit/>
          </a:bodyPr>
          <a:lstStyle/>
          <a:p>
            <a:pPr marL="0" indent="0">
              <a:buNone/>
            </a:pPr>
            <a:r>
              <a:rPr lang="en-US" sz="2800" dirty="0"/>
              <a:t>Some of the most commonly used ETL tools are:</a:t>
            </a:r>
          </a:p>
          <a:p>
            <a:pPr lvl="1"/>
            <a:r>
              <a:rPr lang="en-US" sz="2500" dirty="0" err="1"/>
              <a:t>MarkLogic</a:t>
            </a:r>
            <a:r>
              <a:rPr lang="en-US" sz="2500" dirty="0"/>
              <a:t>, </a:t>
            </a:r>
          </a:p>
          <a:p>
            <a:pPr lvl="1"/>
            <a:r>
              <a:rPr lang="en-US" sz="2500" dirty="0"/>
              <a:t>Oracle, </a:t>
            </a:r>
          </a:p>
          <a:p>
            <a:pPr lvl="1"/>
            <a:r>
              <a:rPr lang="en-US" sz="2500" dirty="0"/>
              <a:t>Sybase, </a:t>
            </a:r>
          </a:p>
          <a:p>
            <a:pPr lvl="1"/>
            <a:r>
              <a:rPr lang="en-US" sz="2500" dirty="0" err="1"/>
              <a:t>Hevo</a:t>
            </a:r>
            <a:r>
              <a:rPr lang="en-US" sz="2500" dirty="0"/>
              <a:t>, and </a:t>
            </a:r>
          </a:p>
          <a:p>
            <a:pPr lvl="1"/>
            <a:r>
              <a:rPr lang="en-US" sz="2500" dirty="0" err="1"/>
              <a:t>Xplenty</a:t>
            </a:r>
            <a:r>
              <a:rPr lang="en-US" sz="2500" dirty="0"/>
              <a:t>.</a:t>
            </a:r>
            <a:endParaRPr lang="en-AU" sz="2500" dirty="0"/>
          </a:p>
        </p:txBody>
      </p:sp>
    </p:spTree>
    <p:extLst>
      <p:ext uri="{BB962C8B-B14F-4D97-AF65-F5344CB8AC3E}">
        <p14:creationId xmlns:p14="http://schemas.microsoft.com/office/powerpoint/2010/main" val="264981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1026"/>
          <p:cNvSpPr>
            <a:spLocks noGrp="1" noChangeArrowheads="1"/>
          </p:cNvSpPr>
          <p:nvPr>
            <p:ph type="title"/>
          </p:nvPr>
        </p:nvSpPr>
        <p:spPr>
          <a:xfrm>
            <a:off x="756138" y="174032"/>
            <a:ext cx="8235462" cy="1111843"/>
          </a:xfrm>
        </p:spPr>
        <p:txBody>
          <a:bodyPr anchor="ctr">
            <a:normAutofit/>
          </a:bodyPr>
          <a:lstStyle/>
          <a:p>
            <a:r>
              <a:rPr lang="en-AU" dirty="0"/>
              <a:t>Advantages of ETL Tools </a:t>
            </a:r>
          </a:p>
        </p:txBody>
      </p:sp>
      <p:sp>
        <p:nvSpPr>
          <p:cNvPr id="67587" name="Rectangle 1027"/>
          <p:cNvSpPr>
            <a:spLocks noGrp="1" noChangeArrowheads="1"/>
          </p:cNvSpPr>
          <p:nvPr>
            <p:ph idx="1"/>
          </p:nvPr>
        </p:nvSpPr>
        <p:spPr>
          <a:xfrm>
            <a:off x="754996" y="1285874"/>
            <a:ext cx="7779404" cy="3590926"/>
          </a:xfrm>
        </p:spPr>
        <p:txBody>
          <a:bodyPr anchor="ctr">
            <a:noAutofit/>
          </a:bodyPr>
          <a:lstStyle/>
          <a:p>
            <a:r>
              <a:rPr lang="en-US" sz="2800" dirty="0"/>
              <a:t>Easy to use.</a:t>
            </a:r>
          </a:p>
          <a:p>
            <a:r>
              <a:rPr lang="en-US" sz="2800" dirty="0"/>
              <a:t>Load data from different targets at same time.</a:t>
            </a:r>
          </a:p>
          <a:p>
            <a:r>
              <a:rPr lang="en-US" sz="2800" dirty="0"/>
              <a:t>Performs data transformation as per need.</a:t>
            </a:r>
          </a:p>
          <a:p>
            <a:r>
              <a:rPr lang="en-US" sz="2800" dirty="0"/>
              <a:t>Better for complex rules and transformations.</a:t>
            </a:r>
          </a:p>
          <a:p>
            <a:r>
              <a:rPr lang="en-US" sz="2800" dirty="0"/>
              <a:t>Inbuilt Error handling functionality.</a:t>
            </a:r>
          </a:p>
          <a:p>
            <a:r>
              <a:rPr lang="en-US" sz="2800" dirty="0"/>
              <a:t>Based on GUI and offer visual flow.</a:t>
            </a:r>
          </a:p>
          <a:p>
            <a:r>
              <a:rPr lang="en-US" sz="2800" dirty="0"/>
              <a:t>Save Cost and generate higher revenue.</a:t>
            </a:r>
            <a:endParaRPr lang="en-AU" sz="2800" dirty="0"/>
          </a:p>
        </p:txBody>
      </p:sp>
    </p:spTree>
    <p:extLst>
      <p:ext uri="{BB962C8B-B14F-4D97-AF65-F5344CB8AC3E}">
        <p14:creationId xmlns:p14="http://schemas.microsoft.com/office/powerpoint/2010/main" val="1821989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86" name="Rectangle 1026"/>
          <p:cNvSpPr>
            <a:spLocks noGrp="1" noChangeArrowheads="1"/>
          </p:cNvSpPr>
          <p:nvPr>
            <p:ph type="title"/>
          </p:nvPr>
        </p:nvSpPr>
        <p:spPr>
          <a:xfrm>
            <a:off x="756138" y="174032"/>
            <a:ext cx="8235462" cy="1111843"/>
          </a:xfrm>
        </p:spPr>
        <p:txBody>
          <a:bodyPr anchor="ctr">
            <a:normAutofit/>
          </a:bodyPr>
          <a:lstStyle/>
          <a:p>
            <a:r>
              <a:rPr lang="en-AU" dirty="0"/>
              <a:t>Disadvantages of ETL Tools </a:t>
            </a:r>
          </a:p>
        </p:txBody>
      </p:sp>
      <p:sp>
        <p:nvSpPr>
          <p:cNvPr id="67587" name="Rectangle 1027"/>
          <p:cNvSpPr>
            <a:spLocks noGrp="1" noChangeArrowheads="1"/>
          </p:cNvSpPr>
          <p:nvPr>
            <p:ph idx="1"/>
          </p:nvPr>
        </p:nvSpPr>
        <p:spPr>
          <a:xfrm>
            <a:off x="754996" y="1285874"/>
            <a:ext cx="7779404" cy="1762126"/>
          </a:xfrm>
        </p:spPr>
        <p:txBody>
          <a:bodyPr anchor="ctr">
            <a:noAutofit/>
          </a:bodyPr>
          <a:lstStyle/>
          <a:p>
            <a:r>
              <a:rPr lang="en-US" sz="2800" dirty="0"/>
              <a:t>Not suitable for near real-time data access.</a:t>
            </a:r>
          </a:p>
          <a:p>
            <a:r>
              <a:rPr lang="en-US" sz="2800" dirty="0"/>
              <a:t>Inclined more towards batch data processing</a:t>
            </a:r>
          </a:p>
          <a:p>
            <a:r>
              <a:rPr lang="en-US" sz="2800" dirty="0"/>
              <a:t>Difficult to keep up with changing requirements.</a:t>
            </a:r>
            <a:endParaRPr lang="en-AU" sz="2800" dirty="0"/>
          </a:p>
        </p:txBody>
      </p:sp>
    </p:spTree>
    <p:extLst>
      <p:ext uri="{BB962C8B-B14F-4D97-AF65-F5344CB8AC3E}">
        <p14:creationId xmlns:p14="http://schemas.microsoft.com/office/powerpoint/2010/main" val="287237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609600"/>
            <a:ext cx="7772400" cy="914400"/>
          </a:xfrm>
        </p:spPr>
        <p:txBody>
          <a:bodyPr/>
          <a:lstStyle/>
          <a:p>
            <a:pPr algn="l"/>
            <a:r>
              <a:rPr lang="en-US" sz="3600"/>
              <a:t>Solution 1:ABC Pvt Ltd.</a:t>
            </a:r>
          </a:p>
        </p:txBody>
      </p:sp>
      <p:sp>
        <p:nvSpPr>
          <p:cNvPr id="8195" name="Rectangle 3"/>
          <p:cNvSpPr>
            <a:spLocks noGrp="1" noChangeArrowheads="1"/>
          </p:cNvSpPr>
          <p:nvPr>
            <p:ph idx="1"/>
          </p:nvPr>
        </p:nvSpPr>
        <p:spPr>
          <a:xfrm>
            <a:off x="685800" y="1981200"/>
            <a:ext cx="7772400" cy="1752600"/>
          </a:xfrm>
        </p:spPr>
        <p:txBody>
          <a:bodyPr/>
          <a:lstStyle/>
          <a:p>
            <a:r>
              <a:rPr lang="en-US" sz="2800"/>
              <a:t>Extract sales information from each database.</a:t>
            </a:r>
          </a:p>
          <a:p>
            <a:r>
              <a:rPr lang="en-US" sz="2800"/>
              <a:t>Store the information in a common repository at a single site.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609600"/>
            <a:ext cx="7772400" cy="838200"/>
          </a:xfrm>
        </p:spPr>
        <p:txBody>
          <a:bodyPr/>
          <a:lstStyle/>
          <a:p>
            <a:r>
              <a:rPr lang="en-AU" sz="4000"/>
              <a:t>Case Study</a:t>
            </a:r>
          </a:p>
        </p:txBody>
      </p:sp>
      <p:sp>
        <p:nvSpPr>
          <p:cNvPr id="98307" name="Rectangle 3"/>
          <p:cNvSpPr>
            <a:spLocks noGrp="1" noChangeArrowheads="1"/>
          </p:cNvSpPr>
          <p:nvPr>
            <p:ph idx="1"/>
          </p:nvPr>
        </p:nvSpPr>
        <p:spPr>
          <a:xfrm>
            <a:off x="762000" y="1600200"/>
            <a:ext cx="7772400" cy="4114800"/>
          </a:xfrm>
        </p:spPr>
        <p:txBody>
          <a:bodyPr/>
          <a:lstStyle/>
          <a:p>
            <a:pPr>
              <a:lnSpc>
                <a:spcPct val="90000"/>
              </a:lnSpc>
            </a:pPr>
            <a:r>
              <a:rPr lang="en-AU" sz="2800" dirty="0" err="1"/>
              <a:t>Afco</a:t>
            </a:r>
            <a:r>
              <a:rPr lang="en-AU" sz="2800" dirty="0"/>
              <a:t> Foods &amp; Beverages is a new company which produces dairy, bread and meat products with production unit located at Baroda.</a:t>
            </a:r>
          </a:p>
          <a:p>
            <a:pPr>
              <a:lnSpc>
                <a:spcPct val="90000"/>
              </a:lnSpc>
            </a:pPr>
            <a:r>
              <a:rPr lang="en-AU" sz="2800" dirty="0"/>
              <a:t>There products are sold in North, North West, and Western region of India.</a:t>
            </a:r>
          </a:p>
          <a:p>
            <a:pPr>
              <a:lnSpc>
                <a:spcPct val="90000"/>
              </a:lnSpc>
            </a:pPr>
            <a:r>
              <a:rPr lang="en-AU" sz="2800" dirty="0"/>
              <a:t>They have sales units at Mumbai, Pune , Ahmedabad, Delhi, and Baroda.</a:t>
            </a:r>
          </a:p>
          <a:p>
            <a:pPr>
              <a:lnSpc>
                <a:spcPct val="90000"/>
              </a:lnSpc>
            </a:pPr>
            <a:r>
              <a:rPr lang="en-AU" sz="2800" dirty="0"/>
              <a:t>The President of the company wants sales information.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685800" y="609600"/>
            <a:ext cx="7772400" cy="838200"/>
          </a:xfrm>
        </p:spPr>
        <p:txBody>
          <a:bodyPr/>
          <a:lstStyle/>
          <a:p>
            <a:r>
              <a:rPr lang="en-AU" sz="4000"/>
              <a:t>Sales Information</a:t>
            </a:r>
          </a:p>
        </p:txBody>
      </p:sp>
      <p:graphicFrame>
        <p:nvGraphicFramePr>
          <p:cNvPr id="68614" name="Group 1030"/>
          <p:cNvGraphicFramePr>
            <a:graphicFrameLocks noGrp="1"/>
          </p:cNvGraphicFramePr>
          <p:nvPr>
            <p:ph type="tbl" idx="1"/>
          </p:nvPr>
        </p:nvGraphicFramePr>
        <p:xfrm>
          <a:off x="990600" y="4572000"/>
          <a:ext cx="7315200" cy="793115"/>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January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February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March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April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8611" name="Text Box 1027"/>
          <p:cNvSpPr txBox="1">
            <a:spLocks noChangeArrowheads="1"/>
          </p:cNvSpPr>
          <p:nvPr/>
        </p:nvSpPr>
        <p:spPr bwMode="auto">
          <a:xfrm>
            <a:off x="838200" y="1905000"/>
            <a:ext cx="4311650" cy="457200"/>
          </a:xfrm>
          <a:prstGeom prst="rect">
            <a:avLst/>
          </a:prstGeom>
          <a:noFill/>
          <a:ln w="9525">
            <a:noFill/>
            <a:miter lim="800000"/>
            <a:headEnd/>
            <a:tailEnd/>
          </a:ln>
          <a:effectLst/>
        </p:spPr>
        <p:txBody>
          <a:bodyPr wrap="none">
            <a:spAutoFit/>
          </a:bodyPr>
          <a:lstStyle/>
          <a:p>
            <a:r>
              <a:rPr lang="en-AU"/>
              <a:t>Report: The number of units sold.</a:t>
            </a:r>
          </a:p>
        </p:txBody>
      </p:sp>
      <p:sp>
        <p:nvSpPr>
          <p:cNvPr id="68612" name="Text Box 1028"/>
          <p:cNvSpPr txBox="1">
            <a:spLocks noChangeArrowheads="1"/>
          </p:cNvSpPr>
          <p:nvPr/>
        </p:nvSpPr>
        <p:spPr bwMode="auto">
          <a:xfrm>
            <a:off x="838200" y="2590800"/>
            <a:ext cx="641350" cy="457200"/>
          </a:xfrm>
          <a:prstGeom prst="rect">
            <a:avLst/>
          </a:prstGeom>
          <a:noFill/>
          <a:ln w="9525">
            <a:noFill/>
            <a:miter lim="800000"/>
            <a:headEnd/>
            <a:tailEnd/>
          </a:ln>
          <a:effectLst/>
        </p:spPr>
        <p:txBody>
          <a:bodyPr wrap="none">
            <a:spAutoFit/>
          </a:bodyPr>
          <a:lstStyle/>
          <a:p>
            <a:r>
              <a:rPr lang="en-AU"/>
              <a:t>113</a:t>
            </a:r>
          </a:p>
        </p:txBody>
      </p:sp>
      <p:sp>
        <p:nvSpPr>
          <p:cNvPr id="68613" name="Text Box 1029"/>
          <p:cNvSpPr txBox="1">
            <a:spLocks noChangeArrowheads="1"/>
          </p:cNvSpPr>
          <p:nvPr/>
        </p:nvSpPr>
        <p:spPr bwMode="auto">
          <a:xfrm>
            <a:off x="838200" y="3505200"/>
            <a:ext cx="5468938" cy="457200"/>
          </a:xfrm>
          <a:prstGeom prst="rect">
            <a:avLst/>
          </a:prstGeom>
          <a:noFill/>
          <a:ln w="9525">
            <a:noFill/>
            <a:miter lim="800000"/>
            <a:headEnd/>
            <a:tailEnd/>
          </a:ln>
          <a:effectLst/>
        </p:spPr>
        <p:txBody>
          <a:bodyPr wrap="none">
            <a:spAutoFit/>
          </a:bodyPr>
          <a:lstStyle/>
          <a:p>
            <a:r>
              <a:rPr lang="en-AU"/>
              <a:t>Report: The number of units sold over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8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P spid="68612" grpId="0" autoUpdateAnimBg="0"/>
      <p:bldP spid="68613"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609600"/>
            <a:ext cx="7772400" cy="685800"/>
          </a:xfrm>
        </p:spPr>
        <p:txBody>
          <a:bodyPr>
            <a:normAutofit/>
          </a:bodyPr>
          <a:lstStyle/>
          <a:p>
            <a:r>
              <a:rPr lang="en-AU" sz="4000"/>
              <a:t>Sales Information</a:t>
            </a:r>
          </a:p>
        </p:txBody>
      </p:sp>
      <p:graphicFrame>
        <p:nvGraphicFramePr>
          <p:cNvPr id="70660" name="Group 4"/>
          <p:cNvGraphicFramePr>
            <a:graphicFrameLocks noGrp="1"/>
          </p:cNvGraphicFramePr>
          <p:nvPr>
            <p:ph type="tbl" idx="1"/>
          </p:nvPr>
        </p:nvGraphicFramePr>
        <p:xfrm>
          <a:off x="990600" y="2743200"/>
          <a:ext cx="3962400" cy="2133600"/>
        </p:xfrm>
        <a:graphic>
          <a:graphicData uri="http://schemas.openxmlformats.org/drawingml/2006/table">
            <a:tbl>
              <a:tblPr/>
              <a:tblGrid>
                <a:gridCol w="1600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Feb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Apr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Cheese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Swiss Rolls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0659" name="Text Box 3"/>
          <p:cNvSpPr txBox="1">
            <a:spLocks noChangeArrowheads="1"/>
          </p:cNvSpPr>
          <p:nvPr/>
        </p:nvSpPr>
        <p:spPr bwMode="auto">
          <a:xfrm>
            <a:off x="898525" y="1489075"/>
            <a:ext cx="7067550" cy="822325"/>
          </a:xfrm>
          <a:prstGeom prst="rect">
            <a:avLst/>
          </a:prstGeom>
          <a:noFill/>
          <a:ln w="9525">
            <a:noFill/>
            <a:miter lim="800000"/>
            <a:headEnd/>
            <a:tailEnd/>
          </a:ln>
          <a:effectLst/>
        </p:spPr>
        <p:txBody>
          <a:bodyPr wrap="none">
            <a:spAutoFit/>
          </a:bodyPr>
          <a:lstStyle/>
          <a:p>
            <a:r>
              <a:rPr lang="en-AU"/>
              <a:t>Report : The number of items sold for each product with</a:t>
            </a:r>
          </a:p>
          <a:p>
            <a:r>
              <a:rPr lang="en-AU"/>
              <a:t>time</a:t>
            </a:r>
          </a:p>
        </p:txBody>
      </p:sp>
      <p:sp>
        <p:nvSpPr>
          <p:cNvPr id="70692" name="Rectangle 36"/>
          <p:cNvSpPr>
            <a:spLocks noChangeArrowheads="1"/>
          </p:cNvSpPr>
          <p:nvPr/>
        </p:nvSpPr>
        <p:spPr bwMode="auto">
          <a:xfrm>
            <a:off x="6553200" y="2743200"/>
            <a:ext cx="1905000" cy="2057400"/>
          </a:xfrm>
          <a:prstGeom prst="rect">
            <a:avLst/>
          </a:prstGeom>
          <a:noFill/>
          <a:ln w="9525">
            <a:solidFill>
              <a:schemeClr val="tx1"/>
            </a:solidFill>
            <a:miter lim="800000"/>
            <a:headEnd/>
            <a:tailEnd/>
          </a:ln>
          <a:effectLst/>
        </p:spPr>
        <p:txBody>
          <a:bodyPr wrap="none" anchor="ctr"/>
          <a:lstStyle/>
          <a:p>
            <a:endParaRPr lang="en-US"/>
          </a:p>
        </p:txBody>
      </p:sp>
      <p:sp>
        <p:nvSpPr>
          <p:cNvPr id="70693" name="Text Box 37"/>
          <p:cNvSpPr txBox="1">
            <a:spLocks noChangeArrowheads="1"/>
          </p:cNvSpPr>
          <p:nvPr/>
        </p:nvSpPr>
        <p:spPr bwMode="auto">
          <a:xfrm>
            <a:off x="7391400" y="5029200"/>
            <a:ext cx="952500" cy="366713"/>
          </a:xfrm>
          <a:prstGeom prst="rect">
            <a:avLst/>
          </a:prstGeom>
          <a:noFill/>
          <a:ln w="9525">
            <a:noFill/>
            <a:miter lim="800000"/>
            <a:headEnd/>
            <a:tailEnd/>
          </a:ln>
          <a:effectLst/>
        </p:spPr>
        <p:txBody>
          <a:bodyPr wrap="none">
            <a:spAutoFit/>
          </a:bodyPr>
          <a:lstStyle/>
          <a:p>
            <a:r>
              <a:rPr lang="en-AU" sz="1800"/>
              <a:t>Product </a:t>
            </a:r>
          </a:p>
        </p:txBody>
      </p:sp>
      <p:sp>
        <p:nvSpPr>
          <p:cNvPr id="70694" name="Line 38"/>
          <p:cNvSpPr>
            <a:spLocks noChangeShapeType="1"/>
          </p:cNvSpPr>
          <p:nvPr/>
        </p:nvSpPr>
        <p:spPr bwMode="auto">
          <a:xfrm>
            <a:off x="6553200" y="4953000"/>
            <a:ext cx="838200" cy="0"/>
          </a:xfrm>
          <a:prstGeom prst="line">
            <a:avLst/>
          </a:prstGeom>
          <a:noFill/>
          <a:ln w="9525">
            <a:solidFill>
              <a:schemeClr val="tx1"/>
            </a:solidFill>
            <a:round/>
            <a:headEnd/>
            <a:tailEnd type="triangle" w="med" len="med"/>
          </a:ln>
          <a:effectLst/>
        </p:spPr>
        <p:txBody>
          <a:bodyPr wrap="none"/>
          <a:lstStyle/>
          <a:p>
            <a:endParaRPr lang="en-US"/>
          </a:p>
        </p:txBody>
      </p:sp>
      <p:sp>
        <p:nvSpPr>
          <p:cNvPr id="70695" name="Line 39"/>
          <p:cNvSpPr>
            <a:spLocks noChangeShapeType="1"/>
          </p:cNvSpPr>
          <p:nvPr/>
        </p:nvSpPr>
        <p:spPr bwMode="auto">
          <a:xfrm flipV="1">
            <a:off x="6324600" y="4038600"/>
            <a:ext cx="0" cy="609600"/>
          </a:xfrm>
          <a:prstGeom prst="line">
            <a:avLst/>
          </a:prstGeom>
          <a:noFill/>
          <a:ln w="9525">
            <a:solidFill>
              <a:schemeClr val="tx1"/>
            </a:solidFill>
            <a:round/>
            <a:headEnd/>
            <a:tailEnd type="triangle" w="med" len="med"/>
          </a:ln>
          <a:effectLst/>
        </p:spPr>
        <p:txBody>
          <a:bodyPr wrap="none"/>
          <a:lstStyle/>
          <a:p>
            <a:endParaRPr lang="en-US"/>
          </a:p>
        </p:txBody>
      </p:sp>
      <p:sp>
        <p:nvSpPr>
          <p:cNvPr id="70696" name="Text Box 40"/>
          <p:cNvSpPr txBox="1">
            <a:spLocks noChangeArrowheads="1"/>
          </p:cNvSpPr>
          <p:nvPr/>
        </p:nvSpPr>
        <p:spPr bwMode="auto">
          <a:xfrm rot="-5476348">
            <a:off x="5793582" y="4264818"/>
            <a:ext cx="666750" cy="366713"/>
          </a:xfrm>
          <a:prstGeom prst="rect">
            <a:avLst/>
          </a:prstGeom>
          <a:noFill/>
          <a:ln w="9525">
            <a:noFill/>
            <a:miter lim="800000"/>
            <a:headEnd/>
            <a:tailEnd/>
          </a:ln>
          <a:effectLst/>
        </p:spPr>
        <p:txBody>
          <a:bodyPr wrap="none">
            <a:spAutoFit/>
          </a:bodyPr>
          <a:lstStyle/>
          <a:p>
            <a:r>
              <a:rPr lang="en-AU" sz="1800"/>
              <a:t>Time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AU" sz="4000"/>
              <a:t>Sales Information</a:t>
            </a:r>
          </a:p>
        </p:txBody>
      </p:sp>
      <p:graphicFrame>
        <p:nvGraphicFramePr>
          <p:cNvPr id="71684" name="Group 4"/>
          <p:cNvGraphicFramePr>
            <a:graphicFrameLocks noGrp="1"/>
          </p:cNvGraphicFramePr>
          <p:nvPr>
            <p:ph type="tbl" idx="1"/>
          </p:nvPr>
        </p:nvGraphicFramePr>
        <p:xfrm>
          <a:off x="838200" y="2438400"/>
          <a:ext cx="5181600" cy="3608706"/>
        </p:xfrm>
        <a:graphic>
          <a:graphicData uri="http://schemas.openxmlformats.org/drawingml/2006/table">
            <a:tbl>
              <a:tblPr/>
              <a:tblGrid>
                <a:gridCol w="1066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1301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Feb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Apr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89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Cheese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Swiss Rolls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Pune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Cheese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Swiss Rolls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1683" name="Rectangle 3"/>
          <p:cNvSpPr>
            <a:spLocks noChangeArrowheads="1"/>
          </p:cNvSpPr>
          <p:nvPr/>
        </p:nvSpPr>
        <p:spPr bwMode="auto">
          <a:xfrm>
            <a:off x="762000" y="1600200"/>
            <a:ext cx="7620000" cy="822325"/>
          </a:xfrm>
          <a:prstGeom prst="rect">
            <a:avLst/>
          </a:prstGeom>
          <a:noFill/>
          <a:ln w="9525">
            <a:noFill/>
            <a:miter lim="800000"/>
            <a:headEnd/>
            <a:tailEnd/>
          </a:ln>
          <a:effectLst/>
        </p:spPr>
        <p:txBody>
          <a:bodyPr>
            <a:spAutoFit/>
          </a:bodyPr>
          <a:lstStyle/>
          <a:p>
            <a:pPr>
              <a:spcBef>
                <a:spcPct val="50000"/>
              </a:spcBef>
            </a:pPr>
            <a:r>
              <a:rPr lang="en-AU"/>
              <a:t>Report: The number of items sold in each City for each product with time</a:t>
            </a:r>
          </a:p>
        </p:txBody>
      </p:sp>
      <p:sp>
        <p:nvSpPr>
          <p:cNvPr id="71742" name="AutoShape 62"/>
          <p:cNvSpPr>
            <a:spLocks noChangeArrowheads="1"/>
          </p:cNvSpPr>
          <p:nvPr/>
        </p:nvSpPr>
        <p:spPr bwMode="auto">
          <a:xfrm>
            <a:off x="7010400" y="3276600"/>
            <a:ext cx="1676400" cy="16764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71743" name="Text Box 63"/>
          <p:cNvSpPr txBox="1">
            <a:spLocks noChangeArrowheads="1"/>
          </p:cNvSpPr>
          <p:nvPr/>
        </p:nvSpPr>
        <p:spPr bwMode="auto">
          <a:xfrm>
            <a:off x="7696200" y="5029200"/>
            <a:ext cx="895350" cy="366713"/>
          </a:xfrm>
          <a:prstGeom prst="rect">
            <a:avLst/>
          </a:prstGeom>
          <a:noFill/>
          <a:ln w="9525">
            <a:noFill/>
            <a:miter lim="800000"/>
            <a:headEnd/>
            <a:tailEnd/>
          </a:ln>
          <a:effectLst/>
        </p:spPr>
        <p:txBody>
          <a:bodyPr>
            <a:spAutoFit/>
          </a:bodyPr>
          <a:lstStyle/>
          <a:p>
            <a:r>
              <a:rPr lang="en-AU" sz="1800"/>
              <a:t>Product</a:t>
            </a:r>
          </a:p>
        </p:txBody>
      </p:sp>
      <p:sp>
        <p:nvSpPr>
          <p:cNvPr id="71744" name="Line 64"/>
          <p:cNvSpPr>
            <a:spLocks noChangeShapeType="1"/>
          </p:cNvSpPr>
          <p:nvPr/>
        </p:nvSpPr>
        <p:spPr bwMode="auto">
          <a:xfrm>
            <a:off x="7010400" y="5105400"/>
            <a:ext cx="609600" cy="0"/>
          </a:xfrm>
          <a:prstGeom prst="line">
            <a:avLst/>
          </a:prstGeom>
          <a:noFill/>
          <a:ln w="9525">
            <a:solidFill>
              <a:schemeClr val="tx1"/>
            </a:solidFill>
            <a:round/>
            <a:headEnd/>
            <a:tailEnd type="triangle" w="med" len="med"/>
          </a:ln>
          <a:effectLst/>
        </p:spPr>
        <p:txBody>
          <a:bodyPr wrap="none"/>
          <a:lstStyle/>
          <a:p>
            <a:endParaRPr lang="en-US"/>
          </a:p>
        </p:txBody>
      </p:sp>
      <p:sp>
        <p:nvSpPr>
          <p:cNvPr id="71745" name="Line 65"/>
          <p:cNvSpPr>
            <a:spLocks noChangeShapeType="1"/>
          </p:cNvSpPr>
          <p:nvPr/>
        </p:nvSpPr>
        <p:spPr bwMode="auto">
          <a:xfrm flipV="1">
            <a:off x="6858000" y="4495800"/>
            <a:ext cx="0" cy="457200"/>
          </a:xfrm>
          <a:prstGeom prst="line">
            <a:avLst/>
          </a:prstGeom>
          <a:noFill/>
          <a:ln w="9525">
            <a:solidFill>
              <a:schemeClr val="tx1"/>
            </a:solidFill>
            <a:round/>
            <a:headEnd/>
            <a:tailEnd type="triangle" w="med" len="med"/>
          </a:ln>
          <a:effectLst/>
        </p:spPr>
        <p:txBody>
          <a:bodyPr wrap="none"/>
          <a:lstStyle/>
          <a:p>
            <a:endParaRPr lang="en-US"/>
          </a:p>
        </p:txBody>
      </p:sp>
      <p:sp>
        <p:nvSpPr>
          <p:cNvPr id="71746" name="Line 66"/>
          <p:cNvSpPr>
            <a:spLocks noChangeShapeType="1"/>
          </p:cNvSpPr>
          <p:nvPr/>
        </p:nvSpPr>
        <p:spPr bwMode="auto">
          <a:xfrm flipV="1">
            <a:off x="6934200" y="3200400"/>
            <a:ext cx="228600" cy="304800"/>
          </a:xfrm>
          <a:prstGeom prst="line">
            <a:avLst/>
          </a:prstGeom>
          <a:noFill/>
          <a:ln w="9525">
            <a:solidFill>
              <a:schemeClr val="tx1"/>
            </a:solidFill>
            <a:round/>
            <a:headEnd/>
            <a:tailEnd type="triangle" w="med" len="med"/>
          </a:ln>
          <a:effectLst/>
        </p:spPr>
        <p:txBody>
          <a:bodyPr wrap="none"/>
          <a:lstStyle/>
          <a:p>
            <a:endParaRPr lang="en-US"/>
          </a:p>
        </p:txBody>
      </p:sp>
      <p:sp>
        <p:nvSpPr>
          <p:cNvPr id="71747" name="Text Box 67"/>
          <p:cNvSpPr txBox="1">
            <a:spLocks noChangeArrowheads="1"/>
          </p:cNvSpPr>
          <p:nvPr/>
        </p:nvSpPr>
        <p:spPr bwMode="auto">
          <a:xfrm rot="-5400000">
            <a:off x="6403182" y="4036218"/>
            <a:ext cx="666750" cy="366713"/>
          </a:xfrm>
          <a:prstGeom prst="rect">
            <a:avLst/>
          </a:prstGeom>
          <a:noFill/>
          <a:ln w="9525">
            <a:noFill/>
            <a:miter lim="800000"/>
            <a:headEnd/>
            <a:tailEnd/>
          </a:ln>
          <a:effectLst/>
        </p:spPr>
        <p:txBody>
          <a:bodyPr wrap="none">
            <a:spAutoFit/>
          </a:bodyPr>
          <a:lstStyle/>
          <a:p>
            <a:r>
              <a:rPr lang="en-AU" sz="1800"/>
              <a:t>Time</a:t>
            </a:r>
          </a:p>
        </p:txBody>
      </p:sp>
      <p:sp>
        <p:nvSpPr>
          <p:cNvPr id="71748" name="Text Box 68"/>
          <p:cNvSpPr txBox="1">
            <a:spLocks noChangeArrowheads="1"/>
          </p:cNvSpPr>
          <p:nvPr/>
        </p:nvSpPr>
        <p:spPr bwMode="auto">
          <a:xfrm rot="18996">
            <a:off x="7010400" y="2819400"/>
            <a:ext cx="1000125" cy="366713"/>
          </a:xfrm>
          <a:prstGeom prst="rect">
            <a:avLst/>
          </a:prstGeom>
          <a:noFill/>
          <a:ln w="9525">
            <a:noFill/>
            <a:miter lim="800000"/>
            <a:headEnd/>
            <a:tailEnd/>
          </a:ln>
          <a:effectLst/>
        </p:spPr>
        <p:txBody>
          <a:bodyPr>
            <a:spAutoFit/>
          </a:bodyPr>
          <a:lstStyle/>
          <a:p>
            <a:r>
              <a:rPr lang="en-AU" sz="1800"/>
              <a:t>City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609600"/>
            <a:ext cx="7772400" cy="762000"/>
          </a:xfrm>
        </p:spPr>
        <p:txBody>
          <a:bodyPr/>
          <a:lstStyle/>
          <a:p>
            <a:r>
              <a:rPr lang="en-AU" sz="4000"/>
              <a:t>Sales Information</a:t>
            </a:r>
          </a:p>
        </p:txBody>
      </p:sp>
      <p:sp>
        <p:nvSpPr>
          <p:cNvPr id="72707" name="Rectangle 3"/>
          <p:cNvSpPr>
            <a:spLocks noChangeArrowheads="1"/>
          </p:cNvSpPr>
          <p:nvPr/>
        </p:nvSpPr>
        <p:spPr bwMode="auto">
          <a:xfrm>
            <a:off x="304800" y="1752600"/>
            <a:ext cx="8097838" cy="822325"/>
          </a:xfrm>
          <a:prstGeom prst="rect">
            <a:avLst/>
          </a:prstGeom>
          <a:noFill/>
          <a:ln w="9525">
            <a:noFill/>
            <a:miter lim="800000"/>
            <a:headEnd/>
            <a:tailEnd/>
          </a:ln>
          <a:effectLst/>
        </p:spPr>
        <p:txBody>
          <a:bodyPr>
            <a:spAutoFit/>
          </a:bodyPr>
          <a:lstStyle/>
          <a:p>
            <a:r>
              <a:rPr lang="en-AU"/>
              <a:t>Report: The number of items sold and income in each region for </a:t>
            </a:r>
          </a:p>
          <a:p>
            <a:r>
              <a:rPr lang="en-AU"/>
              <a:t>each product with time.</a:t>
            </a:r>
          </a:p>
        </p:txBody>
      </p:sp>
      <p:graphicFrame>
        <p:nvGraphicFramePr>
          <p:cNvPr id="72708" name="Group 4"/>
          <p:cNvGraphicFramePr>
            <a:graphicFrameLocks noGrp="1"/>
          </p:cNvGraphicFramePr>
          <p:nvPr/>
        </p:nvGraphicFramePr>
        <p:xfrm>
          <a:off x="457200" y="2667000"/>
          <a:ext cx="7924800" cy="3262630"/>
        </p:xfrm>
        <a:graphic>
          <a:graphicData uri="http://schemas.openxmlformats.org/drawingml/2006/table">
            <a:tbl>
              <a:tblPr/>
              <a:tblGrid>
                <a:gridCol w="990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tblGrid>
              <a:tr h="282575">
                <a:tc rowSpan="2"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Feb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Mar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Apr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30175">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7.44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24.80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Cheese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7.95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42.40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15.90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Swiss Rolls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7.32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29.98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10.98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Pune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7.44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17.36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Cheese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7.95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21.20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Swiss Rolls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7.32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16.47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27.45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1800" b="0" i="0" u="none" strike="noStrike" cap="none" normalizeH="0" baseline="0">
                          <a:ln>
                            <a:noFill/>
                          </a:ln>
                          <a:solidFill>
                            <a:schemeClr val="tx1"/>
                          </a:solidFill>
                          <a:effectLst/>
                          <a:latin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685800" y="609600"/>
            <a:ext cx="7772400" cy="762000"/>
          </a:xfrm>
        </p:spPr>
        <p:txBody>
          <a:bodyPr/>
          <a:lstStyle/>
          <a:p>
            <a:r>
              <a:rPr lang="en-AU" sz="4000"/>
              <a:t>Sales Measures &amp; Dimensions</a:t>
            </a:r>
          </a:p>
        </p:txBody>
      </p:sp>
      <p:sp>
        <p:nvSpPr>
          <p:cNvPr id="1027" name="Rectangle 3"/>
          <p:cNvSpPr>
            <a:spLocks noGrp="1" noChangeArrowheads="1"/>
          </p:cNvSpPr>
          <p:nvPr>
            <p:ph idx="1"/>
          </p:nvPr>
        </p:nvSpPr>
        <p:spPr/>
        <p:txBody>
          <a:bodyPr/>
          <a:lstStyle/>
          <a:p>
            <a:r>
              <a:rPr lang="en-AU"/>
              <a:t>Measure – Units sold, Amount.</a:t>
            </a:r>
          </a:p>
          <a:p>
            <a:r>
              <a:rPr lang="en-AU"/>
              <a:t>Dimensions – Product,Time,Region.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609600"/>
            <a:ext cx="7772400" cy="762000"/>
          </a:xfrm>
        </p:spPr>
        <p:txBody>
          <a:bodyPr/>
          <a:lstStyle/>
          <a:p>
            <a:r>
              <a:rPr lang="en-AU" sz="4000"/>
              <a:t>Sales Data Warehouse Model</a:t>
            </a:r>
          </a:p>
        </p:txBody>
      </p:sp>
      <p:graphicFrame>
        <p:nvGraphicFramePr>
          <p:cNvPr id="73731" name="Group 3"/>
          <p:cNvGraphicFramePr>
            <a:graphicFrameLocks noGrp="1"/>
          </p:cNvGraphicFramePr>
          <p:nvPr>
            <p:ph type="tbl" idx="1"/>
          </p:nvPr>
        </p:nvGraphicFramePr>
        <p:xfrm>
          <a:off x="1143000" y="2133600"/>
          <a:ext cx="6858000" cy="2456498"/>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974725">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Rupees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January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Cheese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January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Pune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January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Pune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Cheese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January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Swiss Rolls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February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42.40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3775" name="Text Box 47"/>
          <p:cNvSpPr txBox="1">
            <a:spLocks noChangeArrowheads="1"/>
          </p:cNvSpPr>
          <p:nvPr/>
        </p:nvSpPr>
        <p:spPr bwMode="auto">
          <a:xfrm>
            <a:off x="1066800" y="1524000"/>
            <a:ext cx="1476375" cy="457200"/>
          </a:xfrm>
          <a:prstGeom prst="rect">
            <a:avLst/>
          </a:prstGeom>
          <a:noFill/>
          <a:ln w="9525">
            <a:noFill/>
            <a:miter lim="800000"/>
            <a:headEnd/>
            <a:tailEnd/>
          </a:ln>
          <a:effectLst/>
        </p:spPr>
        <p:txBody>
          <a:bodyPr wrap="none">
            <a:spAutoFit/>
          </a:bodyPr>
          <a:lstStyle/>
          <a:p>
            <a:r>
              <a:rPr lang="en-AU"/>
              <a:t>Fact Table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609600"/>
            <a:ext cx="7772400" cy="838200"/>
          </a:xfrm>
        </p:spPr>
        <p:txBody>
          <a:bodyPr/>
          <a:lstStyle/>
          <a:p>
            <a:r>
              <a:rPr lang="en-AU" sz="4000"/>
              <a:t>Sales Data Warehouse Model</a:t>
            </a:r>
          </a:p>
        </p:txBody>
      </p:sp>
      <p:graphicFrame>
        <p:nvGraphicFramePr>
          <p:cNvPr id="74755" name="Group 3"/>
          <p:cNvGraphicFramePr>
            <a:graphicFrameLocks noGrp="1"/>
          </p:cNvGraphicFramePr>
          <p:nvPr/>
        </p:nvGraphicFramePr>
        <p:xfrm>
          <a:off x="1828800" y="2133600"/>
          <a:ext cx="5410200" cy="2456498"/>
        </p:xfrm>
        <a:graphic>
          <a:graphicData uri="http://schemas.openxmlformats.org/drawingml/2006/table">
            <a:tbl>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City_ID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Prod_ID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Rupees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589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1/1/1998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1218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1/1/1998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589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1/1/1998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1218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1/1/1998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589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2/1/1998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42.40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609600"/>
            <a:ext cx="7772400" cy="609600"/>
          </a:xfrm>
        </p:spPr>
        <p:txBody>
          <a:bodyPr>
            <a:normAutofit fontScale="90000"/>
          </a:bodyPr>
          <a:lstStyle/>
          <a:p>
            <a:r>
              <a:rPr lang="en-AU" sz="4000"/>
              <a:t>Sales Data Warehouse Model</a:t>
            </a:r>
          </a:p>
        </p:txBody>
      </p:sp>
      <p:graphicFrame>
        <p:nvGraphicFramePr>
          <p:cNvPr id="75780" name="Group 4"/>
          <p:cNvGraphicFramePr>
            <a:graphicFrameLocks noGrp="1"/>
          </p:cNvGraphicFramePr>
          <p:nvPr>
            <p:ph type="tbl" idx="1"/>
          </p:nvPr>
        </p:nvGraphicFramePr>
        <p:xfrm>
          <a:off x="1143000" y="2362200"/>
          <a:ext cx="6629400" cy="1744980"/>
        </p:xfrm>
        <a:graphic>
          <a:graphicData uri="http://schemas.openxmlformats.org/drawingml/2006/table">
            <a:tbl>
              <a:tblPr/>
              <a:tblGrid>
                <a:gridCol w="14478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Prod_ID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Product_Name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Product_Category_ID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589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590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White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Coconut Cookies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5779" name="Text Box 3"/>
          <p:cNvSpPr txBox="1">
            <a:spLocks noChangeArrowheads="1"/>
          </p:cNvSpPr>
          <p:nvPr/>
        </p:nvSpPr>
        <p:spPr bwMode="auto">
          <a:xfrm>
            <a:off x="822325" y="1717675"/>
            <a:ext cx="3432175" cy="457200"/>
          </a:xfrm>
          <a:prstGeom prst="rect">
            <a:avLst/>
          </a:prstGeom>
          <a:noFill/>
          <a:ln w="9525">
            <a:noFill/>
            <a:miter lim="800000"/>
            <a:headEnd/>
            <a:tailEnd/>
          </a:ln>
          <a:effectLst/>
        </p:spPr>
        <p:txBody>
          <a:bodyPr wrap="none">
            <a:spAutoFit/>
          </a:bodyPr>
          <a:lstStyle/>
          <a:p>
            <a:r>
              <a:rPr lang="en-AU"/>
              <a:t>Product Dimension Tables</a:t>
            </a:r>
          </a:p>
        </p:txBody>
      </p:sp>
      <p:graphicFrame>
        <p:nvGraphicFramePr>
          <p:cNvPr id="75802" name="Group 26"/>
          <p:cNvGraphicFramePr>
            <a:graphicFrameLocks noGrp="1"/>
          </p:cNvGraphicFramePr>
          <p:nvPr/>
        </p:nvGraphicFramePr>
        <p:xfrm>
          <a:off x="1143000" y="4572000"/>
          <a:ext cx="4572000" cy="1348740"/>
        </p:xfrm>
        <a:graphic>
          <a:graphicData uri="http://schemas.openxmlformats.org/drawingml/2006/table">
            <a:tbl>
              <a:tblPr/>
              <a:tblGrid>
                <a:gridCol w="2438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Product_Category_Id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Product_Category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Bread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Cookies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609600"/>
            <a:ext cx="7772400" cy="609600"/>
          </a:xfrm>
        </p:spPr>
        <p:txBody>
          <a:bodyPr>
            <a:normAutofit fontScale="90000"/>
          </a:bodyPr>
          <a:lstStyle/>
          <a:p>
            <a:r>
              <a:rPr lang="en-AU" sz="4000"/>
              <a:t>Sales Data Warehouse Model</a:t>
            </a:r>
          </a:p>
        </p:txBody>
      </p:sp>
      <p:graphicFrame>
        <p:nvGraphicFramePr>
          <p:cNvPr id="76804" name="Group 4"/>
          <p:cNvGraphicFramePr>
            <a:graphicFrameLocks noGrp="1"/>
          </p:cNvGraphicFramePr>
          <p:nvPr>
            <p:ph type="tbl" idx="1"/>
          </p:nvPr>
        </p:nvGraphicFramePr>
        <p:xfrm>
          <a:off x="990600" y="2438400"/>
          <a:ext cx="7696200" cy="1386840"/>
        </p:xfrm>
        <a:graphic>
          <a:graphicData uri="http://schemas.openxmlformats.org/drawingml/2006/table">
            <a:tbl>
              <a:tblPr/>
              <a:tblGrid>
                <a:gridCol w="192405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City_ID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Region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Country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India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Pune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NorthWest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India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6803" name="Text Box 3"/>
          <p:cNvSpPr txBox="1">
            <a:spLocks noChangeArrowheads="1"/>
          </p:cNvSpPr>
          <p:nvPr/>
        </p:nvSpPr>
        <p:spPr bwMode="auto">
          <a:xfrm>
            <a:off x="914400" y="1524000"/>
            <a:ext cx="3244850" cy="457200"/>
          </a:xfrm>
          <a:prstGeom prst="rect">
            <a:avLst/>
          </a:prstGeom>
          <a:noFill/>
          <a:ln w="9525">
            <a:noFill/>
            <a:miter lim="800000"/>
            <a:headEnd/>
            <a:tailEnd/>
          </a:ln>
          <a:effectLst/>
        </p:spPr>
        <p:txBody>
          <a:bodyPr wrap="none">
            <a:spAutoFit/>
          </a:bodyPr>
          <a:lstStyle/>
          <a:p>
            <a:r>
              <a:rPr lang="en-AU"/>
              <a:t>Region Dimension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09600"/>
            <a:ext cx="7772400" cy="762000"/>
          </a:xfrm>
        </p:spPr>
        <p:txBody>
          <a:bodyPr/>
          <a:lstStyle/>
          <a:p>
            <a:pPr algn="l"/>
            <a:r>
              <a:rPr lang="en-US" sz="3600"/>
              <a:t>Solution 1:ABC Pvt Ltd.</a:t>
            </a:r>
          </a:p>
        </p:txBody>
      </p:sp>
      <p:sp>
        <p:nvSpPr>
          <p:cNvPr id="9219" name="AutoShape 3"/>
          <p:cNvSpPr>
            <a:spLocks noChangeArrowheads="1"/>
          </p:cNvSpPr>
          <p:nvPr/>
        </p:nvSpPr>
        <p:spPr bwMode="auto">
          <a:xfrm>
            <a:off x="685800" y="1447800"/>
            <a:ext cx="990600" cy="914400"/>
          </a:xfrm>
          <a:prstGeom prst="can">
            <a:avLst>
              <a:gd name="adj" fmla="val 25000"/>
            </a:avLst>
          </a:prstGeom>
          <a:noFill/>
          <a:ln w="9525">
            <a:solidFill>
              <a:schemeClr val="tx1"/>
            </a:solidFill>
            <a:round/>
            <a:headEnd/>
            <a:tailEnd/>
          </a:ln>
          <a:effectLst/>
        </p:spPr>
        <p:txBody>
          <a:bodyPr wrap="none" anchor="ctr"/>
          <a:lstStyle/>
          <a:p>
            <a:pPr algn="ctr"/>
            <a:r>
              <a:rPr lang="en-US" sz="1800"/>
              <a:t>Mumbai</a:t>
            </a:r>
          </a:p>
        </p:txBody>
      </p:sp>
      <p:sp>
        <p:nvSpPr>
          <p:cNvPr id="9220" name="AutoShape 4"/>
          <p:cNvSpPr>
            <a:spLocks noChangeArrowheads="1"/>
          </p:cNvSpPr>
          <p:nvPr/>
        </p:nvSpPr>
        <p:spPr bwMode="auto">
          <a:xfrm>
            <a:off x="685800" y="2686050"/>
            <a:ext cx="990600" cy="914400"/>
          </a:xfrm>
          <a:prstGeom prst="can">
            <a:avLst>
              <a:gd name="adj" fmla="val 25000"/>
            </a:avLst>
          </a:prstGeom>
          <a:noFill/>
          <a:ln w="9525">
            <a:solidFill>
              <a:schemeClr val="tx1"/>
            </a:solidFill>
            <a:round/>
            <a:headEnd/>
            <a:tailEnd/>
          </a:ln>
          <a:effectLst/>
        </p:spPr>
        <p:txBody>
          <a:bodyPr wrap="none" anchor="ctr"/>
          <a:lstStyle/>
          <a:p>
            <a:pPr algn="ctr"/>
            <a:r>
              <a:rPr lang="en-US" sz="1800"/>
              <a:t>Delhi</a:t>
            </a:r>
          </a:p>
        </p:txBody>
      </p:sp>
      <p:sp>
        <p:nvSpPr>
          <p:cNvPr id="9221" name="AutoShape 5"/>
          <p:cNvSpPr>
            <a:spLocks noChangeArrowheads="1"/>
          </p:cNvSpPr>
          <p:nvPr/>
        </p:nvSpPr>
        <p:spPr bwMode="auto">
          <a:xfrm>
            <a:off x="685800" y="3943350"/>
            <a:ext cx="990600" cy="914400"/>
          </a:xfrm>
          <a:prstGeom prst="can">
            <a:avLst>
              <a:gd name="adj" fmla="val 25000"/>
            </a:avLst>
          </a:prstGeom>
          <a:noFill/>
          <a:ln w="9525">
            <a:solidFill>
              <a:schemeClr val="tx1"/>
            </a:solidFill>
            <a:round/>
            <a:headEnd/>
            <a:tailEnd/>
          </a:ln>
          <a:effectLst/>
        </p:spPr>
        <p:txBody>
          <a:bodyPr wrap="none" anchor="ctr"/>
          <a:lstStyle/>
          <a:p>
            <a:pPr algn="ctr"/>
            <a:r>
              <a:rPr lang="en-US" sz="1800"/>
              <a:t>Chennai</a:t>
            </a:r>
          </a:p>
        </p:txBody>
      </p:sp>
      <p:sp>
        <p:nvSpPr>
          <p:cNvPr id="9222" name="AutoShape 6"/>
          <p:cNvSpPr>
            <a:spLocks noChangeArrowheads="1"/>
          </p:cNvSpPr>
          <p:nvPr/>
        </p:nvSpPr>
        <p:spPr bwMode="auto">
          <a:xfrm>
            <a:off x="685800" y="5191125"/>
            <a:ext cx="990600" cy="914400"/>
          </a:xfrm>
          <a:prstGeom prst="can">
            <a:avLst>
              <a:gd name="adj" fmla="val 25000"/>
            </a:avLst>
          </a:prstGeom>
          <a:noFill/>
          <a:ln w="9525">
            <a:solidFill>
              <a:schemeClr val="tx1"/>
            </a:solidFill>
            <a:round/>
            <a:headEnd/>
            <a:tailEnd/>
          </a:ln>
          <a:effectLst/>
        </p:spPr>
        <p:txBody>
          <a:bodyPr wrap="none" anchor="ctr"/>
          <a:lstStyle/>
          <a:p>
            <a:pPr algn="ctr"/>
            <a:r>
              <a:rPr lang="en-US" sz="1800"/>
              <a:t>Banglore</a:t>
            </a:r>
          </a:p>
        </p:txBody>
      </p:sp>
      <p:sp>
        <p:nvSpPr>
          <p:cNvPr id="9223" name="AutoShape 7"/>
          <p:cNvSpPr>
            <a:spLocks noChangeArrowheads="1"/>
          </p:cNvSpPr>
          <p:nvPr/>
        </p:nvSpPr>
        <p:spPr bwMode="auto">
          <a:xfrm>
            <a:off x="3252788" y="2228850"/>
            <a:ext cx="1371600" cy="2667000"/>
          </a:xfrm>
          <a:prstGeom prst="can">
            <a:avLst>
              <a:gd name="adj" fmla="val 25692"/>
            </a:avLst>
          </a:prstGeom>
          <a:noFill/>
          <a:ln w="9525">
            <a:solidFill>
              <a:schemeClr val="tx1"/>
            </a:solidFill>
            <a:round/>
            <a:headEnd/>
            <a:tailEnd/>
          </a:ln>
          <a:effectLst/>
        </p:spPr>
        <p:txBody>
          <a:bodyPr wrap="none" anchor="ctr"/>
          <a:lstStyle/>
          <a:p>
            <a:pPr algn="ctr"/>
            <a:r>
              <a:rPr lang="en-US" sz="1800"/>
              <a:t>Data</a:t>
            </a:r>
          </a:p>
          <a:p>
            <a:pPr algn="ctr"/>
            <a:r>
              <a:rPr lang="en-US" sz="1800"/>
              <a:t>Warehouse</a:t>
            </a:r>
          </a:p>
        </p:txBody>
      </p:sp>
      <p:sp>
        <p:nvSpPr>
          <p:cNvPr id="9224" name="Line 8"/>
          <p:cNvSpPr>
            <a:spLocks noChangeShapeType="1"/>
          </p:cNvSpPr>
          <p:nvPr/>
        </p:nvSpPr>
        <p:spPr bwMode="auto">
          <a:xfrm>
            <a:off x="1652588" y="1924050"/>
            <a:ext cx="1600200" cy="762000"/>
          </a:xfrm>
          <a:prstGeom prst="line">
            <a:avLst/>
          </a:prstGeom>
          <a:noFill/>
          <a:ln w="9525">
            <a:solidFill>
              <a:schemeClr val="tx1"/>
            </a:solidFill>
            <a:round/>
            <a:headEnd/>
            <a:tailEnd type="triangle" w="med" len="med"/>
          </a:ln>
          <a:effectLst/>
        </p:spPr>
        <p:txBody>
          <a:bodyPr/>
          <a:lstStyle/>
          <a:p>
            <a:endParaRPr lang="en-US"/>
          </a:p>
        </p:txBody>
      </p:sp>
      <p:sp>
        <p:nvSpPr>
          <p:cNvPr id="9225" name="Line 9"/>
          <p:cNvSpPr>
            <a:spLocks noChangeShapeType="1"/>
          </p:cNvSpPr>
          <p:nvPr/>
        </p:nvSpPr>
        <p:spPr bwMode="auto">
          <a:xfrm>
            <a:off x="1652588" y="3067050"/>
            <a:ext cx="1600200" cy="0"/>
          </a:xfrm>
          <a:prstGeom prst="line">
            <a:avLst/>
          </a:prstGeom>
          <a:noFill/>
          <a:ln w="9525">
            <a:solidFill>
              <a:schemeClr val="tx1"/>
            </a:solidFill>
            <a:round/>
            <a:headEnd/>
            <a:tailEnd type="triangle" w="med" len="med"/>
          </a:ln>
          <a:effectLst/>
        </p:spPr>
        <p:txBody>
          <a:bodyPr/>
          <a:lstStyle/>
          <a:p>
            <a:endParaRPr lang="en-US"/>
          </a:p>
        </p:txBody>
      </p:sp>
      <p:sp>
        <p:nvSpPr>
          <p:cNvPr id="9226" name="Line 10"/>
          <p:cNvSpPr>
            <a:spLocks noChangeShapeType="1"/>
          </p:cNvSpPr>
          <p:nvPr/>
        </p:nvSpPr>
        <p:spPr bwMode="auto">
          <a:xfrm flipV="1">
            <a:off x="1652588" y="3829050"/>
            <a:ext cx="1600200" cy="533400"/>
          </a:xfrm>
          <a:prstGeom prst="line">
            <a:avLst/>
          </a:prstGeom>
          <a:noFill/>
          <a:ln w="9525">
            <a:solidFill>
              <a:schemeClr val="tx1"/>
            </a:solidFill>
            <a:round/>
            <a:headEnd/>
            <a:tailEnd type="triangle" w="med" len="med"/>
          </a:ln>
          <a:effectLst/>
        </p:spPr>
        <p:txBody>
          <a:bodyPr/>
          <a:lstStyle/>
          <a:p>
            <a:endParaRPr lang="en-US"/>
          </a:p>
        </p:txBody>
      </p:sp>
      <p:sp>
        <p:nvSpPr>
          <p:cNvPr id="9227" name="Line 11"/>
          <p:cNvSpPr>
            <a:spLocks noChangeShapeType="1"/>
          </p:cNvSpPr>
          <p:nvPr/>
        </p:nvSpPr>
        <p:spPr bwMode="auto">
          <a:xfrm flipV="1">
            <a:off x="1652588" y="4438650"/>
            <a:ext cx="1600200" cy="1219200"/>
          </a:xfrm>
          <a:prstGeom prst="line">
            <a:avLst/>
          </a:prstGeom>
          <a:noFill/>
          <a:ln w="9525">
            <a:solidFill>
              <a:schemeClr val="tx1"/>
            </a:solidFill>
            <a:round/>
            <a:headEnd/>
            <a:tailEnd type="triangle" w="med" len="med"/>
          </a:ln>
          <a:effectLst/>
        </p:spPr>
        <p:txBody>
          <a:bodyPr/>
          <a:lstStyle/>
          <a:p>
            <a:endParaRPr lang="en-US"/>
          </a:p>
        </p:txBody>
      </p:sp>
      <p:sp>
        <p:nvSpPr>
          <p:cNvPr id="9228" name="Line 12"/>
          <p:cNvSpPr>
            <a:spLocks noChangeShapeType="1"/>
          </p:cNvSpPr>
          <p:nvPr/>
        </p:nvSpPr>
        <p:spPr bwMode="auto">
          <a:xfrm>
            <a:off x="4638675" y="3448050"/>
            <a:ext cx="747713" cy="0"/>
          </a:xfrm>
          <a:prstGeom prst="line">
            <a:avLst/>
          </a:prstGeom>
          <a:noFill/>
          <a:ln w="9525">
            <a:solidFill>
              <a:schemeClr val="tx1"/>
            </a:solidFill>
            <a:round/>
            <a:headEnd/>
            <a:tailEnd type="triangle" w="med" len="med"/>
          </a:ln>
          <a:effectLst/>
        </p:spPr>
        <p:txBody>
          <a:bodyPr/>
          <a:lstStyle/>
          <a:p>
            <a:endParaRPr lang="en-US"/>
          </a:p>
        </p:txBody>
      </p:sp>
      <p:sp>
        <p:nvSpPr>
          <p:cNvPr id="9229" name="Oval 13"/>
          <p:cNvSpPr>
            <a:spLocks noChangeArrowheads="1"/>
          </p:cNvSpPr>
          <p:nvPr/>
        </p:nvSpPr>
        <p:spPr bwMode="auto">
          <a:xfrm>
            <a:off x="7620000" y="3143250"/>
            <a:ext cx="1295400" cy="762000"/>
          </a:xfrm>
          <a:prstGeom prst="ellipse">
            <a:avLst/>
          </a:prstGeom>
          <a:noFill/>
          <a:ln w="9525">
            <a:solidFill>
              <a:schemeClr val="tx1"/>
            </a:solidFill>
            <a:round/>
            <a:headEnd/>
            <a:tailEnd/>
          </a:ln>
          <a:effectLst/>
        </p:spPr>
        <p:txBody>
          <a:bodyPr wrap="none" anchor="ctr"/>
          <a:lstStyle/>
          <a:p>
            <a:pPr algn="ctr"/>
            <a:r>
              <a:rPr lang="en-US" sz="1800"/>
              <a:t>Sales</a:t>
            </a:r>
          </a:p>
          <a:p>
            <a:pPr algn="ctr"/>
            <a:r>
              <a:rPr lang="en-US" sz="1800"/>
              <a:t>Manager</a:t>
            </a:r>
          </a:p>
        </p:txBody>
      </p:sp>
      <p:sp>
        <p:nvSpPr>
          <p:cNvPr id="9230" name="Line 14"/>
          <p:cNvSpPr>
            <a:spLocks noChangeShapeType="1"/>
          </p:cNvSpPr>
          <p:nvPr/>
        </p:nvSpPr>
        <p:spPr bwMode="auto">
          <a:xfrm>
            <a:off x="6934200" y="3524250"/>
            <a:ext cx="685800" cy="0"/>
          </a:xfrm>
          <a:prstGeom prst="line">
            <a:avLst/>
          </a:prstGeom>
          <a:noFill/>
          <a:ln w="9525">
            <a:solidFill>
              <a:schemeClr val="tx1"/>
            </a:solidFill>
            <a:round/>
            <a:headEnd/>
            <a:tailEnd type="triangle" w="med" len="med"/>
          </a:ln>
          <a:effectLst/>
        </p:spPr>
        <p:txBody>
          <a:bodyPr/>
          <a:lstStyle/>
          <a:p>
            <a:endParaRPr lang="en-US"/>
          </a:p>
        </p:txBody>
      </p:sp>
      <p:sp>
        <p:nvSpPr>
          <p:cNvPr id="9231" name="Rectangle 15"/>
          <p:cNvSpPr>
            <a:spLocks noChangeArrowheads="1"/>
          </p:cNvSpPr>
          <p:nvPr/>
        </p:nvSpPr>
        <p:spPr bwMode="auto">
          <a:xfrm>
            <a:off x="5334000" y="2914650"/>
            <a:ext cx="1600200" cy="1143000"/>
          </a:xfrm>
          <a:prstGeom prst="rect">
            <a:avLst/>
          </a:prstGeom>
          <a:noFill/>
          <a:ln w="9525">
            <a:solidFill>
              <a:schemeClr val="tx1"/>
            </a:solidFill>
            <a:miter lim="800000"/>
            <a:headEnd/>
            <a:tailEnd/>
          </a:ln>
          <a:effectLst/>
        </p:spPr>
        <p:txBody>
          <a:bodyPr wrap="none" anchor="ctr"/>
          <a:lstStyle/>
          <a:p>
            <a:pPr algn="ctr"/>
            <a:r>
              <a:rPr lang="en-US" sz="1800"/>
              <a:t>Query &amp;</a:t>
            </a:r>
          </a:p>
          <a:p>
            <a:pPr algn="ctr"/>
            <a:r>
              <a:rPr lang="en-US" sz="1800"/>
              <a:t>Analysis tools</a:t>
            </a:r>
          </a:p>
        </p:txBody>
      </p:sp>
      <p:sp>
        <p:nvSpPr>
          <p:cNvPr id="9236" name="Rectangle 20"/>
          <p:cNvSpPr>
            <a:spLocks noChangeArrowheads="1"/>
          </p:cNvSpPr>
          <p:nvPr/>
        </p:nvSpPr>
        <p:spPr bwMode="auto">
          <a:xfrm>
            <a:off x="7010400" y="2514600"/>
            <a:ext cx="609600" cy="685800"/>
          </a:xfrm>
          <a:prstGeom prst="rect">
            <a:avLst/>
          </a:prstGeom>
          <a:solidFill>
            <a:schemeClr val="accent2"/>
          </a:solidFill>
          <a:ln w="9525">
            <a:solidFill>
              <a:schemeClr val="tx1"/>
            </a:solidFill>
            <a:miter lim="800000"/>
            <a:headEnd/>
            <a:tailEnd/>
          </a:ln>
          <a:effectLst/>
        </p:spPr>
        <p:txBody>
          <a:bodyPr wrap="none" anchor="ctr"/>
          <a:lstStyle/>
          <a:p>
            <a:pPr algn="ctr"/>
            <a:r>
              <a:rPr lang="en-AU" sz="1800"/>
              <a:t>Report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609600"/>
            <a:ext cx="7772400" cy="685800"/>
          </a:xfrm>
        </p:spPr>
        <p:txBody>
          <a:bodyPr>
            <a:normAutofit/>
          </a:bodyPr>
          <a:lstStyle/>
          <a:p>
            <a:r>
              <a:rPr lang="en-AU" sz="4000"/>
              <a:t>Sales Data Warehouse Model</a:t>
            </a:r>
          </a:p>
        </p:txBody>
      </p:sp>
      <p:sp>
        <p:nvSpPr>
          <p:cNvPr id="77827" name="Rectangle 3"/>
          <p:cNvSpPr>
            <a:spLocks noChangeArrowheads="1"/>
          </p:cNvSpPr>
          <p:nvPr/>
        </p:nvSpPr>
        <p:spPr bwMode="auto">
          <a:xfrm>
            <a:off x="2347913" y="3200400"/>
            <a:ext cx="1600200" cy="1066800"/>
          </a:xfrm>
          <a:prstGeom prst="rect">
            <a:avLst/>
          </a:prstGeom>
          <a:noFill/>
          <a:ln w="9525">
            <a:solidFill>
              <a:schemeClr val="tx1"/>
            </a:solidFill>
            <a:miter lim="800000"/>
            <a:headEnd/>
            <a:tailEnd/>
          </a:ln>
          <a:effectLst/>
        </p:spPr>
        <p:txBody>
          <a:bodyPr wrap="none" anchor="ctr"/>
          <a:lstStyle/>
          <a:p>
            <a:pPr algn="ctr"/>
            <a:r>
              <a:rPr lang="en-AU" sz="2000"/>
              <a:t>Sales Fact</a:t>
            </a:r>
          </a:p>
        </p:txBody>
      </p:sp>
      <p:sp>
        <p:nvSpPr>
          <p:cNvPr id="77828" name="Rectangle 4"/>
          <p:cNvSpPr>
            <a:spLocks noChangeArrowheads="1"/>
          </p:cNvSpPr>
          <p:nvPr/>
        </p:nvSpPr>
        <p:spPr bwMode="auto">
          <a:xfrm>
            <a:off x="1447800" y="4953000"/>
            <a:ext cx="1676400" cy="914400"/>
          </a:xfrm>
          <a:prstGeom prst="rect">
            <a:avLst/>
          </a:prstGeom>
          <a:noFill/>
          <a:ln w="9525">
            <a:solidFill>
              <a:schemeClr val="tx1"/>
            </a:solidFill>
            <a:miter lim="800000"/>
            <a:headEnd/>
            <a:tailEnd/>
          </a:ln>
          <a:effectLst/>
        </p:spPr>
        <p:txBody>
          <a:bodyPr wrap="none" anchor="ctr"/>
          <a:lstStyle/>
          <a:p>
            <a:pPr algn="ctr"/>
            <a:r>
              <a:rPr lang="en-AU" sz="2000"/>
              <a:t>Region</a:t>
            </a:r>
          </a:p>
        </p:txBody>
      </p:sp>
      <p:sp>
        <p:nvSpPr>
          <p:cNvPr id="77829" name="Line 5"/>
          <p:cNvSpPr>
            <a:spLocks noChangeShapeType="1"/>
          </p:cNvSpPr>
          <p:nvPr/>
        </p:nvSpPr>
        <p:spPr bwMode="auto">
          <a:xfrm flipH="1">
            <a:off x="2286000" y="4267200"/>
            <a:ext cx="823913" cy="685800"/>
          </a:xfrm>
          <a:prstGeom prst="line">
            <a:avLst/>
          </a:prstGeom>
          <a:noFill/>
          <a:ln w="9525">
            <a:solidFill>
              <a:schemeClr val="tx1"/>
            </a:solidFill>
            <a:round/>
            <a:headEnd/>
            <a:tailEnd type="triangle" w="med" len="med"/>
          </a:ln>
          <a:effectLst/>
        </p:spPr>
        <p:txBody>
          <a:bodyPr wrap="none"/>
          <a:lstStyle/>
          <a:p>
            <a:endParaRPr lang="en-US"/>
          </a:p>
        </p:txBody>
      </p:sp>
      <p:sp>
        <p:nvSpPr>
          <p:cNvPr id="77830" name="Rectangle 6"/>
          <p:cNvSpPr>
            <a:spLocks noChangeArrowheads="1"/>
          </p:cNvSpPr>
          <p:nvPr/>
        </p:nvSpPr>
        <p:spPr bwMode="auto">
          <a:xfrm>
            <a:off x="4495800" y="3200400"/>
            <a:ext cx="1524000" cy="1066800"/>
          </a:xfrm>
          <a:prstGeom prst="rect">
            <a:avLst/>
          </a:prstGeom>
          <a:noFill/>
          <a:ln w="9525">
            <a:solidFill>
              <a:schemeClr val="tx1"/>
            </a:solidFill>
            <a:miter lim="800000"/>
            <a:headEnd/>
            <a:tailEnd/>
          </a:ln>
          <a:effectLst/>
        </p:spPr>
        <p:txBody>
          <a:bodyPr wrap="none" anchor="ctr"/>
          <a:lstStyle/>
          <a:p>
            <a:pPr algn="ctr"/>
            <a:r>
              <a:rPr lang="en-AU" sz="2000"/>
              <a:t>Product</a:t>
            </a:r>
          </a:p>
        </p:txBody>
      </p:sp>
      <p:sp>
        <p:nvSpPr>
          <p:cNvPr id="77831" name="Rectangle 7"/>
          <p:cNvSpPr>
            <a:spLocks noChangeArrowheads="1"/>
          </p:cNvSpPr>
          <p:nvPr/>
        </p:nvSpPr>
        <p:spPr bwMode="auto">
          <a:xfrm>
            <a:off x="6553200" y="3200400"/>
            <a:ext cx="1524000" cy="1066800"/>
          </a:xfrm>
          <a:prstGeom prst="rect">
            <a:avLst/>
          </a:prstGeom>
          <a:noFill/>
          <a:ln w="9525">
            <a:solidFill>
              <a:schemeClr val="tx1"/>
            </a:solidFill>
            <a:miter lim="800000"/>
            <a:headEnd/>
            <a:tailEnd/>
          </a:ln>
          <a:effectLst/>
        </p:spPr>
        <p:txBody>
          <a:bodyPr wrap="none" anchor="ctr"/>
          <a:lstStyle/>
          <a:p>
            <a:pPr algn="ctr"/>
            <a:r>
              <a:rPr lang="en-AU" sz="2000"/>
              <a:t>Product</a:t>
            </a:r>
          </a:p>
          <a:p>
            <a:pPr algn="ctr"/>
            <a:r>
              <a:rPr lang="en-AU" sz="2000"/>
              <a:t>Category</a:t>
            </a:r>
          </a:p>
        </p:txBody>
      </p:sp>
      <p:sp>
        <p:nvSpPr>
          <p:cNvPr id="77832" name="Line 8"/>
          <p:cNvSpPr>
            <a:spLocks noChangeShapeType="1"/>
          </p:cNvSpPr>
          <p:nvPr/>
        </p:nvSpPr>
        <p:spPr bwMode="auto">
          <a:xfrm>
            <a:off x="3948113" y="3733800"/>
            <a:ext cx="533400" cy="0"/>
          </a:xfrm>
          <a:prstGeom prst="line">
            <a:avLst/>
          </a:prstGeom>
          <a:noFill/>
          <a:ln w="9525">
            <a:solidFill>
              <a:schemeClr val="tx1"/>
            </a:solidFill>
            <a:round/>
            <a:headEnd/>
            <a:tailEnd type="triangle" w="med" len="med"/>
          </a:ln>
          <a:effectLst/>
        </p:spPr>
        <p:txBody>
          <a:bodyPr wrap="none"/>
          <a:lstStyle/>
          <a:p>
            <a:endParaRPr lang="en-US"/>
          </a:p>
        </p:txBody>
      </p:sp>
      <p:sp>
        <p:nvSpPr>
          <p:cNvPr id="77833" name="Line 9"/>
          <p:cNvSpPr>
            <a:spLocks noChangeShapeType="1"/>
          </p:cNvSpPr>
          <p:nvPr/>
        </p:nvSpPr>
        <p:spPr bwMode="auto">
          <a:xfrm>
            <a:off x="6019800" y="3733800"/>
            <a:ext cx="533400" cy="0"/>
          </a:xfrm>
          <a:prstGeom prst="line">
            <a:avLst/>
          </a:prstGeom>
          <a:noFill/>
          <a:ln w="9525">
            <a:solidFill>
              <a:schemeClr val="tx1"/>
            </a:solidFill>
            <a:round/>
            <a:headEnd/>
            <a:tailEnd type="triangle" w="med" len="med"/>
          </a:ln>
          <a:effectLst/>
        </p:spPr>
        <p:txBody>
          <a:bodyPr wrap="none"/>
          <a:lstStyle/>
          <a:p>
            <a:endParaRPr lang="en-US"/>
          </a:p>
        </p:txBody>
      </p:sp>
      <p:sp>
        <p:nvSpPr>
          <p:cNvPr id="77836" name="Rectangle 12"/>
          <p:cNvSpPr>
            <a:spLocks noChangeArrowheads="1"/>
          </p:cNvSpPr>
          <p:nvPr/>
        </p:nvSpPr>
        <p:spPr bwMode="auto">
          <a:xfrm>
            <a:off x="1447800" y="1600200"/>
            <a:ext cx="1676400" cy="914400"/>
          </a:xfrm>
          <a:prstGeom prst="rect">
            <a:avLst/>
          </a:prstGeom>
          <a:noFill/>
          <a:ln w="9525">
            <a:solidFill>
              <a:schemeClr val="tx1"/>
            </a:solidFill>
            <a:miter lim="800000"/>
            <a:headEnd/>
            <a:tailEnd/>
          </a:ln>
          <a:effectLst/>
        </p:spPr>
        <p:txBody>
          <a:bodyPr wrap="none" anchor="ctr"/>
          <a:lstStyle/>
          <a:p>
            <a:pPr algn="ctr"/>
            <a:r>
              <a:rPr lang="en-AU" sz="2000"/>
              <a:t>Time</a:t>
            </a:r>
          </a:p>
        </p:txBody>
      </p:sp>
      <p:sp>
        <p:nvSpPr>
          <p:cNvPr id="77837" name="Line 13"/>
          <p:cNvSpPr>
            <a:spLocks noChangeShapeType="1"/>
          </p:cNvSpPr>
          <p:nvPr/>
        </p:nvSpPr>
        <p:spPr bwMode="auto">
          <a:xfrm>
            <a:off x="2286000" y="2514600"/>
            <a:ext cx="762000" cy="685800"/>
          </a:xfrm>
          <a:prstGeom prst="line">
            <a:avLst/>
          </a:prstGeom>
          <a:noFill/>
          <a:ln w="9525">
            <a:solidFill>
              <a:schemeClr val="tx1"/>
            </a:solidFill>
            <a:round/>
            <a:headEnd type="triangle" w="med" len="med"/>
            <a:tailEnd/>
          </a:ln>
          <a:effectLst/>
        </p:spPr>
        <p:txBody>
          <a:bodyPr wrap="none"/>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2" name="Rectangle 42"/>
          <p:cNvSpPr>
            <a:spLocks noGrp="1" noChangeArrowheads="1"/>
          </p:cNvSpPr>
          <p:nvPr>
            <p:ph type="title"/>
          </p:nvPr>
        </p:nvSpPr>
        <p:spPr>
          <a:xfrm>
            <a:off x="685800" y="609600"/>
            <a:ext cx="7772400" cy="762000"/>
          </a:xfrm>
        </p:spPr>
        <p:txBody>
          <a:bodyPr/>
          <a:lstStyle/>
          <a:p>
            <a:r>
              <a:rPr lang="en-US" sz="3600"/>
              <a:t>Online Analysis Processing(OLAP)</a:t>
            </a:r>
          </a:p>
        </p:txBody>
      </p:sp>
      <p:sp>
        <p:nvSpPr>
          <p:cNvPr id="51243" name="Rectangle 43"/>
          <p:cNvSpPr>
            <a:spLocks noGrp="1" noChangeArrowheads="1"/>
          </p:cNvSpPr>
          <p:nvPr>
            <p:ph idx="1"/>
          </p:nvPr>
        </p:nvSpPr>
        <p:spPr>
          <a:xfrm>
            <a:off x="685800" y="1676400"/>
            <a:ext cx="7772400" cy="2209800"/>
          </a:xfrm>
        </p:spPr>
        <p:txBody>
          <a:bodyPr>
            <a:normAutofit/>
          </a:bodyPr>
          <a:lstStyle/>
          <a:p>
            <a:r>
              <a:rPr lang="en-US" sz="2400"/>
              <a:t>It enables analysts, managers and executives to gain insight into data through fast, consistent, interactive access to a wide variety of possible views of information that has been transformed from raw data to reflect the real dimensionality of the enterprise as understood by the user.</a:t>
            </a:r>
            <a:endParaRPr lang="en-AU" sz="2400"/>
          </a:p>
        </p:txBody>
      </p:sp>
      <p:sp>
        <p:nvSpPr>
          <p:cNvPr id="51205" name="AutoShape 5"/>
          <p:cNvSpPr>
            <a:spLocks noChangeArrowheads="1"/>
          </p:cNvSpPr>
          <p:nvPr/>
        </p:nvSpPr>
        <p:spPr bwMode="auto">
          <a:xfrm>
            <a:off x="1676400" y="4343400"/>
            <a:ext cx="1219200" cy="1600200"/>
          </a:xfrm>
          <a:prstGeom prst="can">
            <a:avLst>
              <a:gd name="adj" fmla="val 21158"/>
            </a:avLst>
          </a:prstGeom>
          <a:noFill/>
          <a:ln w="9525">
            <a:solidFill>
              <a:schemeClr val="tx1"/>
            </a:solidFill>
            <a:round/>
            <a:headEnd/>
            <a:tailEnd/>
          </a:ln>
          <a:effectLst/>
        </p:spPr>
        <p:txBody>
          <a:bodyPr wrap="none" anchor="ctr"/>
          <a:lstStyle/>
          <a:p>
            <a:pPr algn="ctr"/>
            <a:r>
              <a:rPr lang="en-AU" sz="1800"/>
              <a:t>Data </a:t>
            </a:r>
          </a:p>
          <a:p>
            <a:pPr algn="ctr"/>
            <a:r>
              <a:rPr lang="en-AU" sz="1800"/>
              <a:t>Warehouse</a:t>
            </a:r>
          </a:p>
        </p:txBody>
      </p:sp>
      <p:sp>
        <p:nvSpPr>
          <p:cNvPr id="51207" name="AutoShape 7"/>
          <p:cNvSpPr>
            <a:spLocks noChangeArrowheads="1"/>
          </p:cNvSpPr>
          <p:nvPr/>
        </p:nvSpPr>
        <p:spPr bwMode="auto">
          <a:xfrm>
            <a:off x="5038725" y="4286250"/>
            <a:ext cx="1743075" cy="17145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51208" name="Line 8"/>
          <p:cNvSpPr>
            <a:spLocks noChangeShapeType="1"/>
          </p:cNvSpPr>
          <p:nvPr/>
        </p:nvSpPr>
        <p:spPr bwMode="auto">
          <a:xfrm flipH="1">
            <a:off x="5410200" y="4705350"/>
            <a:ext cx="0" cy="1295400"/>
          </a:xfrm>
          <a:prstGeom prst="line">
            <a:avLst/>
          </a:prstGeom>
          <a:noFill/>
          <a:ln w="9525">
            <a:solidFill>
              <a:schemeClr val="tx1"/>
            </a:solidFill>
            <a:round/>
            <a:headEnd/>
            <a:tailEnd/>
          </a:ln>
          <a:effectLst/>
        </p:spPr>
        <p:txBody>
          <a:bodyPr wrap="none"/>
          <a:lstStyle/>
          <a:p>
            <a:endParaRPr lang="en-US"/>
          </a:p>
        </p:txBody>
      </p:sp>
      <p:sp>
        <p:nvSpPr>
          <p:cNvPr id="51216" name="Line 16"/>
          <p:cNvSpPr>
            <a:spLocks noChangeShapeType="1"/>
          </p:cNvSpPr>
          <p:nvPr/>
        </p:nvSpPr>
        <p:spPr bwMode="auto">
          <a:xfrm>
            <a:off x="5038725" y="5543550"/>
            <a:ext cx="1285875" cy="0"/>
          </a:xfrm>
          <a:prstGeom prst="line">
            <a:avLst/>
          </a:prstGeom>
          <a:noFill/>
          <a:ln w="9525">
            <a:solidFill>
              <a:schemeClr val="tx1"/>
            </a:solidFill>
            <a:round/>
            <a:headEnd/>
            <a:tailEnd/>
          </a:ln>
          <a:effectLst/>
        </p:spPr>
        <p:txBody>
          <a:bodyPr wrap="none"/>
          <a:lstStyle/>
          <a:p>
            <a:endParaRPr lang="en-US"/>
          </a:p>
        </p:txBody>
      </p:sp>
      <p:sp>
        <p:nvSpPr>
          <p:cNvPr id="51218" name="Line 18"/>
          <p:cNvSpPr>
            <a:spLocks noChangeShapeType="1"/>
          </p:cNvSpPr>
          <p:nvPr/>
        </p:nvSpPr>
        <p:spPr bwMode="auto">
          <a:xfrm flipV="1">
            <a:off x="5410200" y="4286250"/>
            <a:ext cx="390525" cy="419100"/>
          </a:xfrm>
          <a:prstGeom prst="line">
            <a:avLst/>
          </a:prstGeom>
          <a:noFill/>
          <a:ln w="9525">
            <a:solidFill>
              <a:schemeClr val="tx1"/>
            </a:solidFill>
            <a:round/>
            <a:headEnd/>
            <a:tailEnd/>
          </a:ln>
          <a:effectLst/>
        </p:spPr>
        <p:txBody>
          <a:bodyPr wrap="none"/>
          <a:lstStyle/>
          <a:p>
            <a:endParaRPr lang="en-US"/>
          </a:p>
        </p:txBody>
      </p:sp>
      <p:sp>
        <p:nvSpPr>
          <p:cNvPr id="51224" name="Line 24"/>
          <p:cNvSpPr>
            <a:spLocks noChangeShapeType="1"/>
          </p:cNvSpPr>
          <p:nvPr/>
        </p:nvSpPr>
        <p:spPr bwMode="auto">
          <a:xfrm>
            <a:off x="5029200" y="6172200"/>
            <a:ext cx="1143000" cy="0"/>
          </a:xfrm>
          <a:prstGeom prst="line">
            <a:avLst/>
          </a:prstGeom>
          <a:noFill/>
          <a:ln w="9525">
            <a:solidFill>
              <a:schemeClr val="tx1"/>
            </a:solidFill>
            <a:round/>
            <a:headEnd/>
            <a:tailEnd type="triangle" w="med" len="med"/>
          </a:ln>
          <a:effectLst/>
        </p:spPr>
        <p:txBody>
          <a:bodyPr wrap="none"/>
          <a:lstStyle/>
          <a:p>
            <a:endParaRPr lang="en-US"/>
          </a:p>
        </p:txBody>
      </p:sp>
      <p:sp>
        <p:nvSpPr>
          <p:cNvPr id="51225" name="Line 25"/>
          <p:cNvSpPr>
            <a:spLocks noChangeShapeType="1"/>
          </p:cNvSpPr>
          <p:nvPr/>
        </p:nvSpPr>
        <p:spPr bwMode="auto">
          <a:xfrm flipV="1">
            <a:off x="4876800" y="5029200"/>
            <a:ext cx="0" cy="990600"/>
          </a:xfrm>
          <a:prstGeom prst="line">
            <a:avLst/>
          </a:prstGeom>
          <a:noFill/>
          <a:ln w="9525">
            <a:solidFill>
              <a:schemeClr val="tx1"/>
            </a:solidFill>
            <a:round/>
            <a:headEnd/>
            <a:tailEnd type="triangle" w="med" len="med"/>
          </a:ln>
          <a:effectLst/>
        </p:spPr>
        <p:txBody>
          <a:bodyPr wrap="none"/>
          <a:lstStyle/>
          <a:p>
            <a:endParaRPr lang="en-US"/>
          </a:p>
        </p:txBody>
      </p:sp>
      <p:sp>
        <p:nvSpPr>
          <p:cNvPr id="51226" name="Line 26"/>
          <p:cNvSpPr>
            <a:spLocks noChangeShapeType="1"/>
          </p:cNvSpPr>
          <p:nvPr/>
        </p:nvSpPr>
        <p:spPr bwMode="auto">
          <a:xfrm flipV="1">
            <a:off x="4800600" y="4114800"/>
            <a:ext cx="609600" cy="609600"/>
          </a:xfrm>
          <a:prstGeom prst="line">
            <a:avLst/>
          </a:prstGeom>
          <a:noFill/>
          <a:ln w="9525">
            <a:solidFill>
              <a:schemeClr val="tx1"/>
            </a:solidFill>
            <a:round/>
            <a:headEnd/>
            <a:tailEnd type="triangle" w="med" len="med"/>
          </a:ln>
          <a:effectLst/>
        </p:spPr>
        <p:txBody>
          <a:bodyPr wrap="none"/>
          <a:lstStyle/>
          <a:p>
            <a:endParaRPr lang="en-US"/>
          </a:p>
        </p:txBody>
      </p:sp>
      <p:sp>
        <p:nvSpPr>
          <p:cNvPr id="51227" name="Text Box 27"/>
          <p:cNvSpPr txBox="1">
            <a:spLocks noChangeArrowheads="1"/>
          </p:cNvSpPr>
          <p:nvPr/>
        </p:nvSpPr>
        <p:spPr bwMode="auto">
          <a:xfrm>
            <a:off x="5956300" y="6172200"/>
            <a:ext cx="825500" cy="366713"/>
          </a:xfrm>
          <a:prstGeom prst="rect">
            <a:avLst/>
          </a:prstGeom>
          <a:noFill/>
          <a:ln w="9525">
            <a:noFill/>
            <a:miter lim="800000"/>
            <a:headEnd/>
            <a:tailEnd/>
          </a:ln>
          <a:effectLst/>
        </p:spPr>
        <p:txBody>
          <a:bodyPr>
            <a:spAutoFit/>
          </a:bodyPr>
          <a:lstStyle/>
          <a:p>
            <a:r>
              <a:rPr lang="en-US" sz="1800"/>
              <a:t>Time</a:t>
            </a:r>
          </a:p>
        </p:txBody>
      </p:sp>
      <p:sp>
        <p:nvSpPr>
          <p:cNvPr id="51228" name="Text Box 28"/>
          <p:cNvSpPr txBox="1">
            <a:spLocks noChangeArrowheads="1"/>
          </p:cNvSpPr>
          <p:nvPr/>
        </p:nvSpPr>
        <p:spPr bwMode="auto">
          <a:xfrm>
            <a:off x="4343400" y="4114800"/>
            <a:ext cx="914400" cy="366713"/>
          </a:xfrm>
          <a:prstGeom prst="rect">
            <a:avLst/>
          </a:prstGeom>
          <a:noFill/>
          <a:ln w="9525">
            <a:noFill/>
            <a:miter lim="800000"/>
            <a:headEnd/>
            <a:tailEnd/>
          </a:ln>
          <a:effectLst/>
        </p:spPr>
        <p:txBody>
          <a:bodyPr>
            <a:spAutoFit/>
          </a:bodyPr>
          <a:lstStyle/>
          <a:p>
            <a:r>
              <a:rPr lang="en-AU" sz="1800"/>
              <a:t>Product</a:t>
            </a:r>
          </a:p>
        </p:txBody>
      </p:sp>
      <p:sp>
        <p:nvSpPr>
          <p:cNvPr id="51229" name="Line 29"/>
          <p:cNvSpPr>
            <a:spLocks noChangeShapeType="1"/>
          </p:cNvSpPr>
          <p:nvPr/>
        </p:nvSpPr>
        <p:spPr bwMode="auto">
          <a:xfrm flipH="1">
            <a:off x="6629400" y="4400550"/>
            <a:ext cx="0" cy="1295400"/>
          </a:xfrm>
          <a:prstGeom prst="line">
            <a:avLst/>
          </a:prstGeom>
          <a:noFill/>
          <a:ln w="9525">
            <a:solidFill>
              <a:schemeClr val="tx1"/>
            </a:solidFill>
            <a:round/>
            <a:headEnd/>
            <a:tailEnd/>
          </a:ln>
          <a:effectLst/>
        </p:spPr>
        <p:txBody>
          <a:bodyPr wrap="none"/>
          <a:lstStyle/>
          <a:p>
            <a:endParaRPr lang="en-US"/>
          </a:p>
        </p:txBody>
      </p:sp>
      <p:sp>
        <p:nvSpPr>
          <p:cNvPr id="51231" name="Line 31"/>
          <p:cNvSpPr>
            <a:spLocks noChangeShapeType="1"/>
          </p:cNvSpPr>
          <p:nvPr/>
        </p:nvSpPr>
        <p:spPr bwMode="auto">
          <a:xfrm flipH="1">
            <a:off x="6477000" y="4552950"/>
            <a:ext cx="0" cy="1295400"/>
          </a:xfrm>
          <a:prstGeom prst="line">
            <a:avLst/>
          </a:prstGeom>
          <a:noFill/>
          <a:ln w="9525">
            <a:solidFill>
              <a:schemeClr val="tx1"/>
            </a:solidFill>
            <a:round/>
            <a:headEnd/>
            <a:tailEnd/>
          </a:ln>
          <a:effectLst/>
        </p:spPr>
        <p:txBody>
          <a:bodyPr wrap="none"/>
          <a:lstStyle/>
          <a:p>
            <a:endParaRPr lang="en-US"/>
          </a:p>
        </p:txBody>
      </p:sp>
      <p:sp>
        <p:nvSpPr>
          <p:cNvPr id="51232" name="Line 32"/>
          <p:cNvSpPr>
            <a:spLocks noChangeShapeType="1"/>
          </p:cNvSpPr>
          <p:nvPr/>
        </p:nvSpPr>
        <p:spPr bwMode="auto">
          <a:xfrm>
            <a:off x="5038725" y="5086350"/>
            <a:ext cx="1285875" cy="0"/>
          </a:xfrm>
          <a:prstGeom prst="line">
            <a:avLst/>
          </a:prstGeom>
          <a:noFill/>
          <a:ln w="9525">
            <a:solidFill>
              <a:schemeClr val="tx1"/>
            </a:solidFill>
            <a:round/>
            <a:headEnd/>
            <a:tailEnd/>
          </a:ln>
          <a:effectLst/>
        </p:spPr>
        <p:txBody>
          <a:bodyPr wrap="none"/>
          <a:lstStyle/>
          <a:p>
            <a:endParaRPr lang="en-US"/>
          </a:p>
        </p:txBody>
      </p:sp>
      <p:sp>
        <p:nvSpPr>
          <p:cNvPr id="51233" name="Line 33"/>
          <p:cNvSpPr>
            <a:spLocks noChangeShapeType="1"/>
          </p:cNvSpPr>
          <p:nvPr/>
        </p:nvSpPr>
        <p:spPr bwMode="auto">
          <a:xfrm>
            <a:off x="5181600" y="4552950"/>
            <a:ext cx="1285875" cy="0"/>
          </a:xfrm>
          <a:prstGeom prst="line">
            <a:avLst/>
          </a:prstGeom>
          <a:noFill/>
          <a:ln w="9525">
            <a:solidFill>
              <a:schemeClr val="tx1"/>
            </a:solidFill>
            <a:round/>
            <a:headEnd/>
            <a:tailEnd/>
          </a:ln>
          <a:effectLst/>
        </p:spPr>
        <p:txBody>
          <a:bodyPr wrap="none"/>
          <a:lstStyle/>
          <a:p>
            <a:endParaRPr lang="en-US"/>
          </a:p>
        </p:txBody>
      </p:sp>
      <p:sp>
        <p:nvSpPr>
          <p:cNvPr id="51235" name="Line 35"/>
          <p:cNvSpPr>
            <a:spLocks noChangeShapeType="1"/>
          </p:cNvSpPr>
          <p:nvPr/>
        </p:nvSpPr>
        <p:spPr bwMode="auto">
          <a:xfrm>
            <a:off x="5334000" y="4400550"/>
            <a:ext cx="1285875" cy="0"/>
          </a:xfrm>
          <a:prstGeom prst="line">
            <a:avLst/>
          </a:prstGeom>
          <a:noFill/>
          <a:ln w="9525">
            <a:solidFill>
              <a:schemeClr val="tx1"/>
            </a:solidFill>
            <a:round/>
            <a:headEnd/>
            <a:tailEnd/>
          </a:ln>
          <a:effectLst/>
        </p:spPr>
        <p:txBody>
          <a:bodyPr wrap="none"/>
          <a:lstStyle/>
          <a:p>
            <a:endParaRPr lang="en-US"/>
          </a:p>
        </p:txBody>
      </p:sp>
      <p:sp>
        <p:nvSpPr>
          <p:cNvPr id="51236" name="Line 36"/>
          <p:cNvSpPr>
            <a:spLocks noChangeShapeType="1"/>
          </p:cNvSpPr>
          <p:nvPr/>
        </p:nvSpPr>
        <p:spPr bwMode="auto">
          <a:xfrm flipH="1">
            <a:off x="5876925" y="4686300"/>
            <a:ext cx="0" cy="1295400"/>
          </a:xfrm>
          <a:prstGeom prst="line">
            <a:avLst/>
          </a:prstGeom>
          <a:noFill/>
          <a:ln w="9525">
            <a:solidFill>
              <a:schemeClr val="tx1"/>
            </a:solidFill>
            <a:round/>
            <a:headEnd/>
            <a:tailEnd/>
          </a:ln>
          <a:effectLst/>
        </p:spPr>
        <p:txBody>
          <a:bodyPr wrap="none"/>
          <a:lstStyle/>
          <a:p>
            <a:endParaRPr lang="en-US"/>
          </a:p>
        </p:txBody>
      </p:sp>
      <p:sp>
        <p:nvSpPr>
          <p:cNvPr id="51237" name="Line 37"/>
          <p:cNvSpPr>
            <a:spLocks noChangeShapeType="1"/>
          </p:cNvSpPr>
          <p:nvPr/>
        </p:nvSpPr>
        <p:spPr bwMode="auto">
          <a:xfrm flipV="1">
            <a:off x="5891213" y="4267200"/>
            <a:ext cx="390525" cy="419100"/>
          </a:xfrm>
          <a:prstGeom prst="line">
            <a:avLst/>
          </a:prstGeom>
          <a:noFill/>
          <a:ln w="9525">
            <a:solidFill>
              <a:schemeClr val="tx1"/>
            </a:solidFill>
            <a:round/>
            <a:headEnd/>
            <a:tailEnd/>
          </a:ln>
          <a:effectLst/>
        </p:spPr>
        <p:txBody>
          <a:bodyPr wrap="none"/>
          <a:lstStyle/>
          <a:p>
            <a:endParaRPr lang="en-US"/>
          </a:p>
        </p:txBody>
      </p:sp>
      <p:sp>
        <p:nvSpPr>
          <p:cNvPr id="51238" name="Line 38"/>
          <p:cNvSpPr>
            <a:spLocks noChangeShapeType="1"/>
          </p:cNvSpPr>
          <p:nvPr/>
        </p:nvSpPr>
        <p:spPr bwMode="auto">
          <a:xfrm flipV="1">
            <a:off x="6391275" y="4667250"/>
            <a:ext cx="390525" cy="419100"/>
          </a:xfrm>
          <a:prstGeom prst="line">
            <a:avLst/>
          </a:prstGeom>
          <a:noFill/>
          <a:ln w="9525">
            <a:solidFill>
              <a:schemeClr val="tx1"/>
            </a:solidFill>
            <a:round/>
            <a:headEnd/>
            <a:tailEnd/>
          </a:ln>
          <a:effectLst/>
        </p:spPr>
        <p:txBody>
          <a:bodyPr wrap="none"/>
          <a:lstStyle/>
          <a:p>
            <a:endParaRPr lang="en-US"/>
          </a:p>
        </p:txBody>
      </p:sp>
      <p:sp>
        <p:nvSpPr>
          <p:cNvPr id="51239" name="Line 39"/>
          <p:cNvSpPr>
            <a:spLocks noChangeShapeType="1"/>
          </p:cNvSpPr>
          <p:nvPr/>
        </p:nvSpPr>
        <p:spPr bwMode="auto">
          <a:xfrm flipV="1">
            <a:off x="6372225" y="5086350"/>
            <a:ext cx="390525" cy="419100"/>
          </a:xfrm>
          <a:prstGeom prst="line">
            <a:avLst/>
          </a:prstGeom>
          <a:noFill/>
          <a:ln w="9525">
            <a:solidFill>
              <a:schemeClr val="tx1"/>
            </a:solidFill>
            <a:round/>
            <a:headEnd/>
            <a:tailEnd/>
          </a:ln>
          <a:effectLst/>
        </p:spPr>
        <p:txBody>
          <a:bodyPr wrap="none"/>
          <a:lstStyle/>
          <a:p>
            <a:endParaRPr lang="en-US"/>
          </a:p>
        </p:txBody>
      </p:sp>
      <p:sp>
        <p:nvSpPr>
          <p:cNvPr id="51240" name="Text Box 40"/>
          <p:cNvSpPr txBox="1">
            <a:spLocks noChangeArrowheads="1"/>
          </p:cNvSpPr>
          <p:nvPr/>
        </p:nvSpPr>
        <p:spPr bwMode="auto">
          <a:xfrm rot="-5335266">
            <a:off x="4298157" y="5379243"/>
            <a:ext cx="914400" cy="366713"/>
          </a:xfrm>
          <a:prstGeom prst="rect">
            <a:avLst/>
          </a:prstGeom>
          <a:noFill/>
          <a:ln w="9525">
            <a:noFill/>
            <a:miter lim="800000"/>
            <a:headEnd/>
            <a:tailEnd/>
          </a:ln>
          <a:effectLst/>
        </p:spPr>
        <p:txBody>
          <a:bodyPr>
            <a:spAutoFit/>
          </a:bodyPr>
          <a:lstStyle/>
          <a:p>
            <a:r>
              <a:rPr lang="en-AU" sz="1800"/>
              <a:t>Region</a:t>
            </a:r>
          </a:p>
        </p:txBody>
      </p:sp>
      <p:sp>
        <p:nvSpPr>
          <p:cNvPr id="51245" name="AutoShape 45"/>
          <p:cNvSpPr>
            <a:spLocks noChangeArrowheads="1"/>
          </p:cNvSpPr>
          <p:nvPr/>
        </p:nvSpPr>
        <p:spPr bwMode="auto">
          <a:xfrm>
            <a:off x="3352800" y="4876800"/>
            <a:ext cx="838200" cy="457200"/>
          </a:xfrm>
          <a:prstGeom prst="rightArrow">
            <a:avLst>
              <a:gd name="adj1" fmla="val 50000"/>
              <a:gd name="adj2" fmla="val 45833"/>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533400"/>
            <a:ext cx="7772400" cy="838200"/>
          </a:xfrm>
        </p:spPr>
        <p:txBody>
          <a:bodyPr/>
          <a:lstStyle/>
          <a:p>
            <a:r>
              <a:rPr lang="en-AU" sz="4000"/>
              <a:t>OLAP Cube</a:t>
            </a:r>
          </a:p>
        </p:txBody>
      </p:sp>
      <p:graphicFrame>
        <p:nvGraphicFramePr>
          <p:cNvPr id="99331" name="Group 3"/>
          <p:cNvGraphicFramePr>
            <a:graphicFrameLocks noGrp="1"/>
          </p:cNvGraphicFramePr>
          <p:nvPr>
            <p:ph type="tbl" idx="1"/>
          </p:nvPr>
        </p:nvGraphicFramePr>
        <p:xfrm>
          <a:off x="609600" y="1905000"/>
          <a:ext cx="7772400" cy="3517266"/>
        </p:xfrm>
        <a:graphic>
          <a:graphicData uri="http://schemas.openxmlformats.org/drawingml/2006/table">
            <a:tbl>
              <a:tblPr/>
              <a:tblGrid>
                <a:gridCol w="1554163">
                  <a:extLst>
                    <a:ext uri="{9D8B030D-6E8A-4147-A177-3AD203B41FA5}">
                      <a16:colId xmlns:a16="http://schemas.microsoft.com/office/drawing/2014/main" val="20000"/>
                    </a:ext>
                  </a:extLst>
                </a:gridCol>
                <a:gridCol w="1554162">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3">
                  <a:extLst>
                    <a:ext uri="{9D8B030D-6E8A-4147-A177-3AD203B41FA5}">
                      <a16:colId xmlns:a16="http://schemas.microsoft.com/office/drawing/2014/main" val="20003"/>
                    </a:ext>
                  </a:extLst>
                </a:gridCol>
                <a:gridCol w="1554162">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Dollars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251.26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146.07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White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98.49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32.24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Qtr1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Mumbai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Wheat Bread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March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AU" sz="2000" b="0" i="0" u="none" strike="noStrike" cap="none" normalizeH="0" baseline="0">
                          <a:ln>
                            <a:noFill/>
                          </a:ln>
                          <a:solidFill>
                            <a:schemeClr val="tx1"/>
                          </a:solidFill>
                          <a:effectLst/>
                          <a:latin typeface="Times New Roman" pitchFamily="18" charset="0"/>
                        </a:rPr>
                        <a:t>7.44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609600"/>
            <a:ext cx="7772400" cy="762000"/>
          </a:xfrm>
        </p:spPr>
        <p:txBody>
          <a:bodyPr/>
          <a:lstStyle/>
          <a:p>
            <a:pPr algn="l"/>
            <a:r>
              <a:rPr lang="en-AU" sz="4000"/>
              <a:t>OLAP Operations</a:t>
            </a:r>
          </a:p>
        </p:txBody>
      </p:sp>
      <p:sp>
        <p:nvSpPr>
          <p:cNvPr id="81923" name="Text Box 3"/>
          <p:cNvSpPr txBox="1">
            <a:spLocks noChangeArrowheads="1"/>
          </p:cNvSpPr>
          <p:nvPr/>
        </p:nvSpPr>
        <p:spPr bwMode="auto">
          <a:xfrm>
            <a:off x="898525" y="1489075"/>
            <a:ext cx="1581150" cy="457200"/>
          </a:xfrm>
          <a:prstGeom prst="rect">
            <a:avLst/>
          </a:prstGeom>
          <a:noFill/>
          <a:ln w="9525">
            <a:noFill/>
            <a:miter lim="800000"/>
            <a:headEnd/>
            <a:tailEnd/>
          </a:ln>
          <a:effectLst/>
        </p:spPr>
        <p:txBody>
          <a:bodyPr wrap="none">
            <a:spAutoFit/>
          </a:bodyPr>
          <a:lstStyle/>
          <a:p>
            <a:r>
              <a:rPr lang="en-AU"/>
              <a:t>Drill Down</a:t>
            </a:r>
          </a:p>
        </p:txBody>
      </p:sp>
      <p:sp>
        <p:nvSpPr>
          <p:cNvPr id="81924" name="AutoShape 4"/>
          <p:cNvSpPr>
            <a:spLocks noChangeArrowheads="1"/>
          </p:cNvSpPr>
          <p:nvPr/>
        </p:nvSpPr>
        <p:spPr bwMode="auto">
          <a:xfrm>
            <a:off x="1362075" y="2628900"/>
            <a:ext cx="2362200" cy="25146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81925" name="Line 5"/>
          <p:cNvSpPr>
            <a:spLocks noChangeShapeType="1"/>
          </p:cNvSpPr>
          <p:nvPr/>
        </p:nvSpPr>
        <p:spPr bwMode="auto">
          <a:xfrm>
            <a:off x="1743075" y="3238500"/>
            <a:ext cx="0" cy="1905000"/>
          </a:xfrm>
          <a:prstGeom prst="line">
            <a:avLst/>
          </a:prstGeom>
          <a:noFill/>
          <a:ln w="9525">
            <a:solidFill>
              <a:schemeClr val="tx1"/>
            </a:solidFill>
            <a:round/>
            <a:headEnd/>
            <a:tailEnd/>
          </a:ln>
          <a:effectLst/>
        </p:spPr>
        <p:txBody>
          <a:bodyPr wrap="none"/>
          <a:lstStyle/>
          <a:p>
            <a:endParaRPr lang="en-US"/>
          </a:p>
        </p:txBody>
      </p:sp>
      <p:sp>
        <p:nvSpPr>
          <p:cNvPr id="81926" name="Line 6"/>
          <p:cNvSpPr>
            <a:spLocks noChangeShapeType="1"/>
          </p:cNvSpPr>
          <p:nvPr/>
        </p:nvSpPr>
        <p:spPr bwMode="auto">
          <a:xfrm>
            <a:off x="2657475" y="3219450"/>
            <a:ext cx="0" cy="1905000"/>
          </a:xfrm>
          <a:prstGeom prst="line">
            <a:avLst/>
          </a:prstGeom>
          <a:noFill/>
          <a:ln w="9525">
            <a:solidFill>
              <a:schemeClr val="tx1"/>
            </a:solidFill>
            <a:round/>
            <a:headEnd/>
            <a:tailEnd/>
          </a:ln>
          <a:effectLst/>
        </p:spPr>
        <p:txBody>
          <a:bodyPr wrap="none"/>
          <a:lstStyle/>
          <a:p>
            <a:endParaRPr lang="en-US"/>
          </a:p>
        </p:txBody>
      </p:sp>
      <p:sp>
        <p:nvSpPr>
          <p:cNvPr id="81927" name="Line 7"/>
          <p:cNvSpPr>
            <a:spLocks noChangeShapeType="1"/>
          </p:cNvSpPr>
          <p:nvPr/>
        </p:nvSpPr>
        <p:spPr bwMode="auto">
          <a:xfrm>
            <a:off x="2200275" y="3219450"/>
            <a:ext cx="0" cy="1905000"/>
          </a:xfrm>
          <a:prstGeom prst="line">
            <a:avLst/>
          </a:prstGeom>
          <a:noFill/>
          <a:ln w="9525">
            <a:solidFill>
              <a:schemeClr val="tx1"/>
            </a:solidFill>
            <a:round/>
            <a:headEnd/>
            <a:tailEnd/>
          </a:ln>
          <a:effectLst/>
        </p:spPr>
        <p:txBody>
          <a:bodyPr wrap="none"/>
          <a:lstStyle/>
          <a:p>
            <a:endParaRPr lang="en-US"/>
          </a:p>
        </p:txBody>
      </p:sp>
      <p:sp>
        <p:nvSpPr>
          <p:cNvPr id="81928" name="Line 8"/>
          <p:cNvSpPr>
            <a:spLocks noChangeShapeType="1"/>
          </p:cNvSpPr>
          <p:nvPr/>
        </p:nvSpPr>
        <p:spPr bwMode="auto">
          <a:xfrm>
            <a:off x="3343275" y="3028950"/>
            <a:ext cx="0" cy="1905000"/>
          </a:xfrm>
          <a:prstGeom prst="line">
            <a:avLst/>
          </a:prstGeom>
          <a:noFill/>
          <a:ln w="9525">
            <a:solidFill>
              <a:schemeClr val="tx1"/>
            </a:solidFill>
            <a:round/>
            <a:headEnd/>
            <a:tailEnd/>
          </a:ln>
          <a:effectLst/>
        </p:spPr>
        <p:txBody>
          <a:bodyPr wrap="none"/>
          <a:lstStyle/>
          <a:p>
            <a:endParaRPr lang="en-US"/>
          </a:p>
        </p:txBody>
      </p:sp>
      <p:sp>
        <p:nvSpPr>
          <p:cNvPr id="81929" name="Line 9"/>
          <p:cNvSpPr>
            <a:spLocks noChangeShapeType="1"/>
          </p:cNvSpPr>
          <p:nvPr/>
        </p:nvSpPr>
        <p:spPr bwMode="auto">
          <a:xfrm>
            <a:off x="3552825" y="2819400"/>
            <a:ext cx="0" cy="1905000"/>
          </a:xfrm>
          <a:prstGeom prst="line">
            <a:avLst/>
          </a:prstGeom>
          <a:noFill/>
          <a:ln w="9525">
            <a:solidFill>
              <a:schemeClr val="tx1"/>
            </a:solidFill>
            <a:round/>
            <a:headEnd/>
            <a:tailEnd/>
          </a:ln>
          <a:effectLst/>
        </p:spPr>
        <p:txBody>
          <a:bodyPr wrap="none"/>
          <a:lstStyle/>
          <a:p>
            <a:endParaRPr lang="en-US"/>
          </a:p>
        </p:txBody>
      </p:sp>
      <p:sp>
        <p:nvSpPr>
          <p:cNvPr id="81930" name="Line 10"/>
          <p:cNvSpPr>
            <a:spLocks noChangeShapeType="1"/>
          </p:cNvSpPr>
          <p:nvPr/>
        </p:nvSpPr>
        <p:spPr bwMode="auto">
          <a:xfrm>
            <a:off x="1362075" y="3695700"/>
            <a:ext cx="1752600" cy="0"/>
          </a:xfrm>
          <a:prstGeom prst="line">
            <a:avLst/>
          </a:prstGeom>
          <a:noFill/>
          <a:ln w="9525">
            <a:solidFill>
              <a:schemeClr val="tx1"/>
            </a:solidFill>
            <a:round/>
            <a:headEnd/>
            <a:tailEnd/>
          </a:ln>
          <a:effectLst/>
        </p:spPr>
        <p:txBody>
          <a:bodyPr wrap="none"/>
          <a:lstStyle/>
          <a:p>
            <a:endParaRPr lang="en-US"/>
          </a:p>
        </p:txBody>
      </p:sp>
      <p:sp>
        <p:nvSpPr>
          <p:cNvPr id="81931" name="Line 11"/>
          <p:cNvSpPr>
            <a:spLocks noChangeShapeType="1"/>
          </p:cNvSpPr>
          <p:nvPr/>
        </p:nvSpPr>
        <p:spPr bwMode="auto">
          <a:xfrm>
            <a:off x="1781175" y="2800350"/>
            <a:ext cx="1752600" cy="0"/>
          </a:xfrm>
          <a:prstGeom prst="line">
            <a:avLst/>
          </a:prstGeom>
          <a:noFill/>
          <a:ln w="9525">
            <a:solidFill>
              <a:schemeClr val="tx1"/>
            </a:solidFill>
            <a:round/>
            <a:headEnd/>
            <a:tailEnd/>
          </a:ln>
          <a:effectLst/>
        </p:spPr>
        <p:txBody>
          <a:bodyPr wrap="none"/>
          <a:lstStyle/>
          <a:p>
            <a:endParaRPr lang="en-US"/>
          </a:p>
        </p:txBody>
      </p:sp>
      <p:sp>
        <p:nvSpPr>
          <p:cNvPr id="81932" name="Line 12"/>
          <p:cNvSpPr>
            <a:spLocks noChangeShapeType="1"/>
          </p:cNvSpPr>
          <p:nvPr/>
        </p:nvSpPr>
        <p:spPr bwMode="auto">
          <a:xfrm>
            <a:off x="1590675" y="3009900"/>
            <a:ext cx="1752600" cy="0"/>
          </a:xfrm>
          <a:prstGeom prst="line">
            <a:avLst/>
          </a:prstGeom>
          <a:noFill/>
          <a:ln w="9525">
            <a:solidFill>
              <a:schemeClr val="tx1"/>
            </a:solidFill>
            <a:round/>
            <a:headEnd/>
            <a:tailEnd/>
          </a:ln>
          <a:effectLst/>
        </p:spPr>
        <p:txBody>
          <a:bodyPr wrap="none"/>
          <a:lstStyle/>
          <a:p>
            <a:endParaRPr lang="en-US"/>
          </a:p>
        </p:txBody>
      </p:sp>
      <p:sp>
        <p:nvSpPr>
          <p:cNvPr id="81933" name="Line 13"/>
          <p:cNvSpPr>
            <a:spLocks noChangeShapeType="1"/>
          </p:cNvSpPr>
          <p:nvPr/>
        </p:nvSpPr>
        <p:spPr bwMode="auto">
          <a:xfrm>
            <a:off x="1362075" y="4171950"/>
            <a:ext cx="1752600" cy="0"/>
          </a:xfrm>
          <a:prstGeom prst="line">
            <a:avLst/>
          </a:prstGeom>
          <a:noFill/>
          <a:ln w="9525">
            <a:solidFill>
              <a:schemeClr val="tx1"/>
            </a:solidFill>
            <a:round/>
            <a:headEnd/>
            <a:tailEnd/>
          </a:ln>
          <a:effectLst/>
        </p:spPr>
        <p:txBody>
          <a:bodyPr wrap="none"/>
          <a:lstStyle/>
          <a:p>
            <a:endParaRPr lang="en-US"/>
          </a:p>
        </p:txBody>
      </p:sp>
      <p:sp>
        <p:nvSpPr>
          <p:cNvPr id="81934" name="Line 14"/>
          <p:cNvSpPr>
            <a:spLocks noChangeShapeType="1"/>
          </p:cNvSpPr>
          <p:nvPr/>
        </p:nvSpPr>
        <p:spPr bwMode="auto">
          <a:xfrm>
            <a:off x="1362075" y="4667250"/>
            <a:ext cx="1752600" cy="0"/>
          </a:xfrm>
          <a:prstGeom prst="line">
            <a:avLst/>
          </a:prstGeom>
          <a:noFill/>
          <a:ln w="9525">
            <a:solidFill>
              <a:schemeClr val="tx1"/>
            </a:solidFill>
            <a:round/>
            <a:headEnd/>
            <a:tailEnd/>
          </a:ln>
          <a:effectLst/>
        </p:spPr>
        <p:txBody>
          <a:bodyPr wrap="none"/>
          <a:lstStyle/>
          <a:p>
            <a:endParaRPr lang="en-US"/>
          </a:p>
        </p:txBody>
      </p:sp>
      <p:sp>
        <p:nvSpPr>
          <p:cNvPr id="81935" name="Line 15"/>
          <p:cNvSpPr>
            <a:spLocks noChangeShapeType="1"/>
          </p:cNvSpPr>
          <p:nvPr/>
        </p:nvSpPr>
        <p:spPr bwMode="auto">
          <a:xfrm flipV="1">
            <a:off x="1743075" y="2628900"/>
            <a:ext cx="609600" cy="609600"/>
          </a:xfrm>
          <a:prstGeom prst="line">
            <a:avLst/>
          </a:prstGeom>
          <a:noFill/>
          <a:ln w="9525">
            <a:solidFill>
              <a:schemeClr val="tx1"/>
            </a:solidFill>
            <a:round/>
            <a:headEnd/>
            <a:tailEnd/>
          </a:ln>
          <a:effectLst/>
        </p:spPr>
        <p:txBody>
          <a:bodyPr wrap="none"/>
          <a:lstStyle/>
          <a:p>
            <a:endParaRPr lang="en-US"/>
          </a:p>
        </p:txBody>
      </p:sp>
      <p:sp>
        <p:nvSpPr>
          <p:cNvPr id="81936" name="Line 16"/>
          <p:cNvSpPr>
            <a:spLocks noChangeShapeType="1"/>
          </p:cNvSpPr>
          <p:nvPr/>
        </p:nvSpPr>
        <p:spPr bwMode="auto">
          <a:xfrm flipV="1">
            <a:off x="3114675" y="3543300"/>
            <a:ext cx="609600" cy="609600"/>
          </a:xfrm>
          <a:prstGeom prst="line">
            <a:avLst/>
          </a:prstGeom>
          <a:noFill/>
          <a:ln w="9525">
            <a:solidFill>
              <a:schemeClr val="tx1"/>
            </a:solidFill>
            <a:round/>
            <a:headEnd/>
            <a:tailEnd/>
          </a:ln>
          <a:effectLst/>
        </p:spPr>
        <p:txBody>
          <a:bodyPr wrap="none"/>
          <a:lstStyle/>
          <a:p>
            <a:endParaRPr lang="en-US"/>
          </a:p>
        </p:txBody>
      </p:sp>
      <p:sp>
        <p:nvSpPr>
          <p:cNvPr id="81937" name="Line 17"/>
          <p:cNvSpPr>
            <a:spLocks noChangeShapeType="1"/>
          </p:cNvSpPr>
          <p:nvPr/>
        </p:nvSpPr>
        <p:spPr bwMode="auto">
          <a:xfrm flipV="1">
            <a:off x="3133725" y="4038600"/>
            <a:ext cx="609600" cy="609600"/>
          </a:xfrm>
          <a:prstGeom prst="line">
            <a:avLst/>
          </a:prstGeom>
          <a:noFill/>
          <a:ln w="9525">
            <a:solidFill>
              <a:schemeClr val="tx1"/>
            </a:solidFill>
            <a:round/>
            <a:headEnd/>
            <a:tailEnd/>
          </a:ln>
          <a:effectLst/>
        </p:spPr>
        <p:txBody>
          <a:bodyPr wrap="none"/>
          <a:lstStyle/>
          <a:p>
            <a:endParaRPr lang="en-US"/>
          </a:p>
        </p:txBody>
      </p:sp>
      <p:sp>
        <p:nvSpPr>
          <p:cNvPr id="81938" name="Line 18"/>
          <p:cNvSpPr>
            <a:spLocks noChangeShapeType="1"/>
          </p:cNvSpPr>
          <p:nvPr/>
        </p:nvSpPr>
        <p:spPr bwMode="auto">
          <a:xfrm flipV="1">
            <a:off x="2200275" y="2628900"/>
            <a:ext cx="609600" cy="609600"/>
          </a:xfrm>
          <a:prstGeom prst="line">
            <a:avLst/>
          </a:prstGeom>
          <a:noFill/>
          <a:ln w="9525">
            <a:solidFill>
              <a:schemeClr val="tx1"/>
            </a:solidFill>
            <a:round/>
            <a:headEnd/>
            <a:tailEnd/>
          </a:ln>
          <a:effectLst/>
        </p:spPr>
        <p:txBody>
          <a:bodyPr wrap="none"/>
          <a:lstStyle/>
          <a:p>
            <a:endParaRPr lang="en-US"/>
          </a:p>
        </p:txBody>
      </p:sp>
      <p:sp>
        <p:nvSpPr>
          <p:cNvPr id="81939" name="Line 19"/>
          <p:cNvSpPr>
            <a:spLocks noChangeShapeType="1"/>
          </p:cNvSpPr>
          <p:nvPr/>
        </p:nvSpPr>
        <p:spPr bwMode="auto">
          <a:xfrm flipV="1">
            <a:off x="2638425" y="2628900"/>
            <a:ext cx="609600" cy="609600"/>
          </a:xfrm>
          <a:prstGeom prst="line">
            <a:avLst/>
          </a:prstGeom>
          <a:noFill/>
          <a:ln w="9525">
            <a:solidFill>
              <a:schemeClr val="tx1"/>
            </a:solidFill>
            <a:round/>
            <a:headEnd/>
            <a:tailEnd/>
          </a:ln>
          <a:effectLst/>
        </p:spPr>
        <p:txBody>
          <a:bodyPr wrap="none"/>
          <a:lstStyle/>
          <a:p>
            <a:endParaRPr lang="en-US"/>
          </a:p>
        </p:txBody>
      </p:sp>
      <p:sp>
        <p:nvSpPr>
          <p:cNvPr id="81940" name="Line 20"/>
          <p:cNvSpPr>
            <a:spLocks noChangeShapeType="1"/>
          </p:cNvSpPr>
          <p:nvPr/>
        </p:nvSpPr>
        <p:spPr bwMode="auto">
          <a:xfrm flipV="1">
            <a:off x="3133725" y="3086100"/>
            <a:ext cx="609600" cy="609600"/>
          </a:xfrm>
          <a:prstGeom prst="line">
            <a:avLst/>
          </a:prstGeom>
          <a:noFill/>
          <a:ln w="9525">
            <a:solidFill>
              <a:schemeClr val="tx1"/>
            </a:solidFill>
            <a:round/>
            <a:headEnd/>
            <a:tailEnd/>
          </a:ln>
          <a:effectLst/>
        </p:spPr>
        <p:txBody>
          <a:bodyPr wrap="none"/>
          <a:lstStyle/>
          <a:p>
            <a:endParaRPr lang="en-US"/>
          </a:p>
        </p:txBody>
      </p:sp>
      <p:sp>
        <p:nvSpPr>
          <p:cNvPr id="81941" name="Line 21"/>
          <p:cNvSpPr>
            <a:spLocks noChangeShapeType="1"/>
          </p:cNvSpPr>
          <p:nvPr/>
        </p:nvSpPr>
        <p:spPr bwMode="auto">
          <a:xfrm>
            <a:off x="1362075" y="5334000"/>
            <a:ext cx="1143000" cy="0"/>
          </a:xfrm>
          <a:prstGeom prst="line">
            <a:avLst/>
          </a:prstGeom>
          <a:noFill/>
          <a:ln w="9525">
            <a:solidFill>
              <a:schemeClr val="tx1"/>
            </a:solidFill>
            <a:round/>
            <a:headEnd/>
            <a:tailEnd type="triangle" w="med" len="med"/>
          </a:ln>
          <a:effectLst/>
        </p:spPr>
        <p:txBody>
          <a:bodyPr wrap="none"/>
          <a:lstStyle/>
          <a:p>
            <a:endParaRPr lang="en-US"/>
          </a:p>
        </p:txBody>
      </p:sp>
      <p:sp>
        <p:nvSpPr>
          <p:cNvPr id="81942" name="Line 22"/>
          <p:cNvSpPr>
            <a:spLocks noChangeShapeType="1"/>
          </p:cNvSpPr>
          <p:nvPr/>
        </p:nvSpPr>
        <p:spPr bwMode="auto">
          <a:xfrm flipV="1">
            <a:off x="1171575" y="4114800"/>
            <a:ext cx="0" cy="990600"/>
          </a:xfrm>
          <a:prstGeom prst="line">
            <a:avLst/>
          </a:prstGeom>
          <a:noFill/>
          <a:ln w="9525">
            <a:solidFill>
              <a:schemeClr val="tx1"/>
            </a:solidFill>
            <a:round/>
            <a:headEnd/>
            <a:tailEnd type="triangle" w="med" len="med"/>
          </a:ln>
          <a:effectLst/>
        </p:spPr>
        <p:txBody>
          <a:bodyPr wrap="none"/>
          <a:lstStyle/>
          <a:p>
            <a:endParaRPr lang="en-US"/>
          </a:p>
        </p:txBody>
      </p:sp>
      <p:sp>
        <p:nvSpPr>
          <p:cNvPr id="81943" name="Line 23"/>
          <p:cNvSpPr>
            <a:spLocks noChangeShapeType="1"/>
          </p:cNvSpPr>
          <p:nvPr/>
        </p:nvSpPr>
        <p:spPr bwMode="auto">
          <a:xfrm flipV="1">
            <a:off x="1228725" y="2571750"/>
            <a:ext cx="533400" cy="609600"/>
          </a:xfrm>
          <a:prstGeom prst="line">
            <a:avLst/>
          </a:prstGeom>
          <a:noFill/>
          <a:ln w="9525">
            <a:solidFill>
              <a:schemeClr val="tx1"/>
            </a:solidFill>
            <a:round/>
            <a:headEnd/>
            <a:tailEnd type="triangle" w="med" len="med"/>
          </a:ln>
          <a:effectLst/>
        </p:spPr>
        <p:txBody>
          <a:bodyPr wrap="none"/>
          <a:lstStyle/>
          <a:p>
            <a:endParaRPr lang="en-US"/>
          </a:p>
        </p:txBody>
      </p:sp>
      <p:sp>
        <p:nvSpPr>
          <p:cNvPr id="81944" name="Text Box 24"/>
          <p:cNvSpPr txBox="1">
            <a:spLocks noChangeArrowheads="1"/>
          </p:cNvSpPr>
          <p:nvPr/>
        </p:nvSpPr>
        <p:spPr bwMode="auto">
          <a:xfrm>
            <a:off x="2124075" y="5448300"/>
            <a:ext cx="825500" cy="366713"/>
          </a:xfrm>
          <a:prstGeom prst="rect">
            <a:avLst/>
          </a:prstGeom>
          <a:noFill/>
          <a:ln w="9525">
            <a:noFill/>
            <a:miter lim="800000"/>
            <a:headEnd/>
            <a:tailEnd/>
          </a:ln>
          <a:effectLst/>
        </p:spPr>
        <p:txBody>
          <a:bodyPr>
            <a:spAutoFit/>
          </a:bodyPr>
          <a:lstStyle/>
          <a:p>
            <a:r>
              <a:rPr lang="en-US" sz="1800"/>
              <a:t>Time</a:t>
            </a:r>
          </a:p>
        </p:txBody>
      </p:sp>
      <p:sp>
        <p:nvSpPr>
          <p:cNvPr id="81945" name="Text Box 25"/>
          <p:cNvSpPr txBox="1">
            <a:spLocks noChangeArrowheads="1"/>
          </p:cNvSpPr>
          <p:nvPr/>
        </p:nvSpPr>
        <p:spPr bwMode="auto">
          <a:xfrm rot="-5412990">
            <a:off x="565944" y="4380707"/>
            <a:ext cx="844550" cy="366712"/>
          </a:xfrm>
          <a:prstGeom prst="rect">
            <a:avLst/>
          </a:prstGeom>
          <a:noFill/>
          <a:ln w="9525">
            <a:noFill/>
            <a:miter lim="800000"/>
            <a:headEnd/>
            <a:tailEnd/>
          </a:ln>
          <a:effectLst/>
        </p:spPr>
        <p:txBody>
          <a:bodyPr wrap="none">
            <a:spAutoFit/>
          </a:bodyPr>
          <a:lstStyle/>
          <a:p>
            <a:r>
              <a:rPr lang="en-US" sz="1800"/>
              <a:t>Region</a:t>
            </a:r>
          </a:p>
        </p:txBody>
      </p:sp>
      <p:sp>
        <p:nvSpPr>
          <p:cNvPr id="81946" name="Text Box 26"/>
          <p:cNvSpPr txBox="1">
            <a:spLocks noChangeArrowheads="1"/>
          </p:cNvSpPr>
          <p:nvPr/>
        </p:nvSpPr>
        <p:spPr bwMode="auto">
          <a:xfrm>
            <a:off x="852488" y="2282825"/>
            <a:ext cx="895350" cy="366713"/>
          </a:xfrm>
          <a:prstGeom prst="rect">
            <a:avLst/>
          </a:prstGeom>
          <a:noFill/>
          <a:ln w="9525">
            <a:noFill/>
            <a:miter lim="800000"/>
            <a:headEnd/>
            <a:tailEnd/>
          </a:ln>
          <a:effectLst/>
        </p:spPr>
        <p:txBody>
          <a:bodyPr wrap="none">
            <a:spAutoFit/>
          </a:bodyPr>
          <a:lstStyle/>
          <a:p>
            <a:r>
              <a:rPr lang="en-AU" sz="1800"/>
              <a:t>Product</a:t>
            </a:r>
          </a:p>
        </p:txBody>
      </p:sp>
      <p:sp>
        <p:nvSpPr>
          <p:cNvPr id="81947" name="Text Box 27"/>
          <p:cNvSpPr txBox="1">
            <a:spLocks noChangeArrowheads="1"/>
          </p:cNvSpPr>
          <p:nvPr/>
        </p:nvSpPr>
        <p:spPr bwMode="auto">
          <a:xfrm>
            <a:off x="4114800" y="2933700"/>
            <a:ext cx="3282950" cy="366713"/>
          </a:xfrm>
          <a:prstGeom prst="rect">
            <a:avLst/>
          </a:prstGeom>
          <a:noFill/>
          <a:ln w="9525">
            <a:noFill/>
            <a:miter lim="800000"/>
            <a:headEnd/>
            <a:tailEnd/>
          </a:ln>
          <a:effectLst/>
        </p:spPr>
        <p:txBody>
          <a:bodyPr wrap="none">
            <a:spAutoFit/>
          </a:bodyPr>
          <a:lstStyle/>
          <a:p>
            <a:r>
              <a:rPr lang="en-AU" sz="1800"/>
              <a:t>Category e.g Electrical Appliance</a:t>
            </a:r>
          </a:p>
        </p:txBody>
      </p:sp>
      <p:sp>
        <p:nvSpPr>
          <p:cNvPr id="81948" name="Text Box 28"/>
          <p:cNvSpPr txBox="1">
            <a:spLocks noChangeArrowheads="1"/>
          </p:cNvSpPr>
          <p:nvPr/>
        </p:nvSpPr>
        <p:spPr bwMode="auto">
          <a:xfrm>
            <a:off x="4800600" y="3505200"/>
            <a:ext cx="2546350" cy="366713"/>
          </a:xfrm>
          <a:prstGeom prst="rect">
            <a:avLst/>
          </a:prstGeom>
          <a:noFill/>
          <a:ln w="9525">
            <a:noFill/>
            <a:miter lim="800000"/>
            <a:headEnd/>
            <a:tailEnd/>
          </a:ln>
          <a:effectLst/>
        </p:spPr>
        <p:txBody>
          <a:bodyPr wrap="none">
            <a:spAutoFit/>
          </a:bodyPr>
          <a:lstStyle/>
          <a:p>
            <a:r>
              <a:rPr lang="en-AU" sz="1800"/>
              <a:t>Sub Category e.g Kitchen</a:t>
            </a:r>
          </a:p>
        </p:txBody>
      </p:sp>
      <p:sp>
        <p:nvSpPr>
          <p:cNvPr id="81949" name="AutoShape 29"/>
          <p:cNvSpPr>
            <a:spLocks noChangeArrowheads="1"/>
          </p:cNvSpPr>
          <p:nvPr/>
        </p:nvSpPr>
        <p:spPr bwMode="auto">
          <a:xfrm rot="-16126333">
            <a:off x="4267200" y="3429000"/>
            <a:ext cx="304800" cy="3048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a:effectLst/>
        </p:spPr>
        <p:txBody>
          <a:bodyPr wrap="none" anchor="ctr"/>
          <a:lstStyle/>
          <a:p>
            <a:endParaRPr lang="en-US"/>
          </a:p>
        </p:txBody>
      </p:sp>
      <p:sp>
        <p:nvSpPr>
          <p:cNvPr id="81950" name="AutoShape 30"/>
          <p:cNvSpPr>
            <a:spLocks noChangeArrowheads="1"/>
          </p:cNvSpPr>
          <p:nvPr/>
        </p:nvSpPr>
        <p:spPr bwMode="auto">
          <a:xfrm rot="-16126333">
            <a:off x="4915694" y="3920332"/>
            <a:ext cx="295275" cy="376237"/>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a:effectLst/>
        </p:spPr>
        <p:txBody>
          <a:bodyPr wrap="none" anchor="ctr"/>
          <a:lstStyle/>
          <a:p>
            <a:endParaRPr lang="en-US"/>
          </a:p>
        </p:txBody>
      </p:sp>
      <p:sp>
        <p:nvSpPr>
          <p:cNvPr id="81951" name="Text Box 31"/>
          <p:cNvSpPr txBox="1">
            <a:spLocks noChangeArrowheads="1"/>
          </p:cNvSpPr>
          <p:nvPr/>
        </p:nvSpPr>
        <p:spPr bwMode="auto">
          <a:xfrm>
            <a:off x="5334000" y="4191000"/>
            <a:ext cx="1968500" cy="366713"/>
          </a:xfrm>
          <a:prstGeom prst="rect">
            <a:avLst/>
          </a:prstGeom>
          <a:noFill/>
          <a:ln w="9525">
            <a:noFill/>
            <a:miter lim="800000"/>
            <a:headEnd/>
            <a:tailEnd/>
          </a:ln>
          <a:effectLst/>
        </p:spPr>
        <p:txBody>
          <a:bodyPr wrap="none">
            <a:spAutoFit/>
          </a:bodyPr>
          <a:lstStyle/>
          <a:p>
            <a:r>
              <a:rPr lang="en-AU" sz="1800"/>
              <a:t>Product e.g Toaster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609600"/>
            <a:ext cx="7772400" cy="762000"/>
          </a:xfrm>
        </p:spPr>
        <p:txBody>
          <a:bodyPr/>
          <a:lstStyle/>
          <a:p>
            <a:pPr algn="l"/>
            <a:r>
              <a:rPr lang="en-AU" sz="4000"/>
              <a:t>OLAP Operations</a:t>
            </a:r>
          </a:p>
        </p:txBody>
      </p:sp>
      <p:sp>
        <p:nvSpPr>
          <p:cNvPr id="82947" name="Text Box 3"/>
          <p:cNvSpPr txBox="1">
            <a:spLocks noChangeArrowheads="1"/>
          </p:cNvSpPr>
          <p:nvPr/>
        </p:nvSpPr>
        <p:spPr bwMode="auto">
          <a:xfrm>
            <a:off x="898525" y="1489075"/>
            <a:ext cx="1208088" cy="457200"/>
          </a:xfrm>
          <a:prstGeom prst="rect">
            <a:avLst/>
          </a:prstGeom>
          <a:noFill/>
          <a:ln w="9525">
            <a:noFill/>
            <a:miter lim="800000"/>
            <a:headEnd/>
            <a:tailEnd/>
          </a:ln>
          <a:effectLst/>
        </p:spPr>
        <p:txBody>
          <a:bodyPr wrap="none">
            <a:spAutoFit/>
          </a:bodyPr>
          <a:lstStyle/>
          <a:p>
            <a:r>
              <a:rPr lang="en-AU"/>
              <a:t>Drill Up</a:t>
            </a:r>
          </a:p>
        </p:txBody>
      </p:sp>
      <p:sp>
        <p:nvSpPr>
          <p:cNvPr id="82948" name="AutoShape 4"/>
          <p:cNvSpPr>
            <a:spLocks noChangeArrowheads="1"/>
          </p:cNvSpPr>
          <p:nvPr/>
        </p:nvSpPr>
        <p:spPr bwMode="auto">
          <a:xfrm>
            <a:off x="1362075" y="2628900"/>
            <a:ext cx="2362200" cy="25146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82949" name="Line 5"/>
          <p:cNvSpPr>
            <a:spLocks noChangeShapeType="1"/>
          </p:cNvSpPr>
          <p:nvPr/>
        </p:nvSpPr>
        <p:spPr bwMode="auto">
          <a:xfrm>
            <a:off x="1743075" y="3238500"/>
            <a:ext cx="0" cy="1905000"/>
          </a:xfrm>
          <a:prstGeom prst="line">
            <a:avLst/>
          </a:prstGeom>
          <a:noFill/>
          <a:ln w="9525">
            <a:solidFill>
              <a:schemeClr val="tx1"/>
            </a:solidFill>
            <a:round/>
            <a:headEnd/>
            <a:tailEnd/>
          </a:ln>
          <a:effectLst/>
        </p:spPr>
        <p:txBody>
          <a:bodyPr wrap="none"/>
          <a:lstStyle/>
          <a:p>
            <a:endParaRPr lang="en-US"/>
          </a:p>
        </p:txBody>
      </p:sp>
      <p:sp>
        <p:nvSpPr>
          <p:cNvPr id="82950" name="Line 6"/>
          <p:cNvSpPr>
            <a:spLocks noChangeShapeType="1"/>
          </p:cNvSpPr>
          <p:nvPr/>
        </p:nvSpPr>
        <p:spPr bwMode="auto">
          <a:xfrm>
            <a:off x="2657475" y="3219450"/>
            <a:ext cx="0" cy="1905000"/>
          </a:xfrm>
          <a:prstGeom prst="line">
            <a:avLst/>
          </a:prstGeom>
          <a:noFill/>
          <a:ln w="9525">
            <a:solidFill>
              <a:schemeClr val="tx1"/>
            </a:solidFill>
            <a:round/>
            <a:headEnd/>
            <a:tailEnd/>
          </a:ln>
          <a:effectLst/>
        </p:spPr>
        <p:txBody>
          <a:bodyPr wrap="none"/>
          <a:lstStyle/>
          <a:p>
            <a:endParaRPr lang="en-US"/>
          </a:p>
        </p:txBody>
      </p:sp>
      <p:sp>
        <p:nvSpPr>
          <p:cNvPr id="82951" name="Line 7"/>
          <p:cNvSpPr>
            <a:spLocks noChangeShapeType="1"/>
          </p:cNvSpPr>
          <p:nvPr/>
        </p:nvSpPr>
        <p:spPr bwMode="auto">
          <a:xfrm>
            <a:off x="2200275" y="3219450"/>
            <a:ext cx="0" cy="1905000"/>
          </a:xfrm>
          <a:prstGeom prst="line">
            <a:avLst/>
          </a:prstGeom>
          <a:noFill/>
          <a:ln w="9525">
            <a:solidFill>
              <a:schemeClr val="tx1"/>
            </a:solidFill>
            <a:round/>
            <a:headEnd/>
            <a:tailEnd/>
          </a:ln>
          <a:effectLst/>
        </p:spPr>
        <p:txBody>
          <a:bodyPr wrap="none"/>
          <a:lstStyle/>
          <a:p>
            <a:endParaRPr lang="en-US"/>
          </a:p>
        </p:txBody>
      </p:sp>
      <p:sp>
        <p:nvSpPr>
          <p:cNvPr id="82952" name="Line 8"/>
          <p:cNvSpPr>
            <a:spLocks noChangeShapeType="1"/>
          </p:cNvSpPr>
          <p:nvPr/>
        </p:nvSpPr>
        <p:spPr bwMode="auto">
          <a:xfrm>
            <a:off x="3343275" y="3028950"/>
            <a:ext cx="0" cy="1905000"/>
          </a:xfrm>
          <a:prstGeom prst="line">
            <a:avLst/>
          </a:prstGeom>
          <a:noFill/>
          <a:ln w="9525">
            <a:solidFill>
              <a:schemeClr val="tx1"/>
            </a:solidFill>
            <a:round/>
            <a:headEnd/>
            <a:tailEnd/>
          </a:ln>
          <a:effectLst/>
        </p:spPr>
        <p:txBody>
          <a:bodyPr wrap="none"/>
          <a:lstStyle/>
          <a:p>
            <a:endParaRPr lang="en-US"/>
          </a:p>
        </p:txBody>
      </p:sp>
      <p:sp>
        <p:nvSpPr>
          <p:cNvPr id="82953" name="Line 9"/>
          <p:cNvSpPr>
            <a:spLocks noChangeShapeType="1"/>
          </p:cNvSpPr>
          <p:nvPr/>
        </p:nvSpPr>
        <p:spPr bwMode="auto">
          <a:xfrm>
            <a:off x="3552825" y="2819400"/>
            <a:ext cx="0" cy="1905000"/>
          </a:xfrm>
          <a:prstGeom prst="line">
            <a:avLst/>
          </a:prstGeom>
          <a:noFill/>
          <a:ln w="9525">
            <a:solidFill>
              <a:schemeClr val="tx1"/>
            </a:solidFill>
            <a:round/>
            <a:headEnd/>
            <a:tailEnd/>
          </a:ln>
          <a:effectLst/>
        </p:spPr>
        <p:txBody>
          <a:bodyPr wrap="none"/>
          <a:lstStyle/>
          <a:p>
            <a:endParaRPr lang="en-US"/>
          </a:p>
        </p:txBody>
      </p:sp>
      <p:sp>
        <p:nvSpPr>
          <p:cNvPr id="82954" name="Line 10"/>
          <p:cNvSpPr>
            <a:spLocks noChangeShapeType="1"/>
          </p:cNvSpPr>
          <p:nvPr/>
        </p:nvSpPr>
        <p:spPr bwMode="auto">
          <a:xfrm>
            <a:off x="1362075" y="3695700"/>
            <a:ext cx="1752600" cy="0"/>
          </a:xfrm>
          <a:prstGeom prst="line">
            <a:avLst/>
          </a:prstGeom>
          <a:noFill/>
          <a:ln w="9525">
            <a:solidFill>
              <a:schemeClr val="tx1"/>
            </a:solidFill>
            <a:round/>
            <a:headEnd/>
            <a:tailEnd/>
          </a:ln>
          <a:effectLst/>
        </p:spPr>
        <p:txBody>
          <a:bodyPr wrap="none"/>
          <a:lstStyle/>
          <a:p>
            <a:endParaRPr lang="en-US"/>
          </a:p>
        </p:txBody>
      </p:sp>
      <p:sp>
        <p:nvSpPr>
          <p:cNvPr id="82955" name="Line 11"/>
          <p:cNvSpPr>
            <a:spLocks noChangeShapeType="1"/>
          </p:cNvSpPr>
          <p:nvPr/>
        </p:nvSpPr>
        <p:spPr bwMode="auto">
          <a:xfrm>
            <a:off x="1781175" y="2800350"/>
            <a:ext cx="1752600" cy="0"/>
          </a:xfrm>
          <a:prstGeom prst="line">
            <a:avLst/>
          </a:prstGeom>
          <a:noFill/>
          <a:ln w="9525">
            <a:solidFill>
              <a:schemeClr val="tx1"/>
            </a:solidFill>
            <a:round/>
            <a:headEnd/>
            <a:tailEnd/>
          </a:ln>
          <a:effectLst/>
        </p:spPr>
        <p:txBody>
          <a:bodyPr wrap="none"/>
          <a:lstStyle/>
          <a:p>
            <a:endParaRPr lang="en-US"/>
          </a:p>
        </p:txBody>
      </p:sp>
      <p:sp>
        <p:nvSpPr>
          <p:cNvPr id="82956" name="Line 12"/>
          <p:cNvSpPr>
            <a:spLocks noChangeShapeType="1"/>
          </p:cNvSpPr>
          <p:nvPr/>
        </p:nvSpPr>
        <p:spPr bwMode="auto">
          <a:xfrm>
            <a:off x="1590675" y="3009900"/>
            <a:ext cx="1752600" cy="0"/>
          </a:xfrm>
          <a:prstGeom prst="line">
            <a:avLst/>
          </a:prstGeom>
          <a:noFill/>
          <a:ln w="9525">
            <a:solidFill>
              <a:schemeClr val="tx1"/>
            </a:solidFill>
            <a:round/>
            <a:headEnd/>
            <a:tailEnd/>
          </a:ln>
          <a:effectLst/>
        </p:spPr>
        <p:txBody>
          <a:bodyPr wrap="none"/>
          <a:lstStyle/>
          <a:p>
            <a:endParaRPr lang="en-US"/>
          </a:p>
        </p:txBody>
      </p:sp>
      <p:sp>
        <p:nvSpPr>
          <p:cNvPr id="82957" name="Line 13"/>
          <p:cNvSpPr>
            <a:spLocks noChangeShapeType="1"/>
          </p:cNvSpPr>
          <p:nvPr/>
        </p:nvSpPr>
        <p:spPr bwMode="auto">
          <a:xfrm>
            <a:off x="1362075" y="4171950"/>
            <a:ext cx="1752600" cy="0"/>
          </a:xfrm>
          <a:prstGeom prst="line">
            <a:avLst/>
          </a:prstGeom>
          <a:noFill/>
          <a:ln w="9525">
            <a:solidFill>
              <a:schemeClr val="tx1"/>
            </a:solidFill>
            <a:round/>
            <a:headEnd/>
            <a:tailEnd/>
          </a:ln>
          <a:effectLst/>
        </p:spPr>
        <p:txBody>
          <a:bodyPr wrap="none"/>
          <a:lstStyle/>
          <a:p>
            <a:endParaRPr lang="en-US"/>
          </a:p>
        </p:txBody>
      </p:sp>
      <p:sp>
        <p:nvSpPr>
          <p:cNvPr id="82958" name="Line 14"/>
          <p:cNvSpPr>
            <a:spLocks noChangeShapeType="1"/>
          </p:cNvSpPr>
          <p:nvPr/>
        </p:nvSpPr>
        <p:spPr bwMode="auto">
          <a:xfrm>
            <a:off x="1362075" y="4667250"/>
            <a:ext cx="1752600" cy="0"/>
          </a:xfrm>
          <a:prstGeom prst="line">
            <a:avLst/>
          </a:prstGeom>
          <a:noFill/>
          <a:ln w="9525">
            <a:solidFill>
              <a:schemeClr val="tx1"/>
            </a:solidFill>
            <a:round/>
            <a:headEnd/>
            <a:tailEnd/>
          </a:ln>
          <a:effectLst/>
        </p:spPr>
        <p:txBody>
          <a:bodyPr wrap="none"/>
          <a:lstStyle/>
          <a:p>
            <a:endParaRPr lang="en-US"/>
          </a:p>
        </p:txBody>
      </p:sp>
      <p:sp>
        <p:nvSpPr>
          <p:cNvPr id="82959" name="Line 15"/>
          <p:cNvSpPr>
            <a:spLocks noChangeShapeType="1"/>
          </p:cNvSpPr>
          <p:nvPr/>
        </p:nvSpPr>
        <p:spPr bwMode="auto">
          <a:xfrm flipV="1">
            <a:off x="1743075" y="2628900"/>
            <a:ext cx="609600" cy="609600"/>
          </a:xfrm>
          <a:prstGeom prst="line">
            <a:avLst/>
          </a:prstGeom>
          <a:noFill/>
          <a:ln w="9525">
            <a:solidFill>
              <a:schemeClr val="tx1"/>
            </a:solidFill>
            <a:round/>
            <a:headEnd/>
            <a:tailEnd/>
          </a:ln>
          <a:effectLst/>
        </p:spPr>
        <p:txBody>
          <a:bodyPr wrap="none"/>
          <a:lstStyle/>
          <a:p>
            <a:endParaRPr lang="en-US"/>
          </a:p>
        </p:txBody>
      </p:sp>
      <p:sp>
        <p:nvSpPr>
          <p:cNvPr id="82960" name="Line 16"/>
          <p:cNvSpPr>
            <a:spLocks noChangeShapeType="1"/>
          </p:cNvSpPr>
          <p:nvPr/>
        </p:nvSpPr>
        <p:spPr bwMode="auto">
          <a:xfrm flipV="1">
            <a:off x="3114675" y="3543300"/>
            <a:ext cx="609600" cy="609600"/>
          </a:xfrm>
          <a:prstGeom prst="line">
            <a:avLst/>
          </a:prstGeom>
          <a:noFill/>
          <a:ln w="9525">
            <a:solidFill>
              <a:schemeClr val="tx1"/>
            </a:solidFill>
            <a:round/>
            <a:headEnd/>
            <a:tailEnd/>
          </a:ln>
          <a:effectLst/>
        </p:spPr>
        <p:txBody>
          <a:bodyPr wrap="none"/>
          <a:lstStyle/>
          <a:p>
            <a:endParaRPr lang="en-US"/>
          </a:p>
        </p:txBody>
      </p:sp>
      <p:sp>
        <p:nvSpPr>
          <p:cNvPr id="82961" name="Line 17"/>
          <p:cNvSpPr>
            <a:spLocks noChangeShapeType="1"/>
          </p:cNvSpPr>
          <p:nvPr/>
        </p:nvSpPr>
        <p:spPr bwMode="auto">
          <a:xfrm flipV="1">
            <a:off x="3133725" y="4038600"/>
            <a:ext cx="609600" cy="609600"/>
          </a:xfrm>
          <a:prstGeom prst="line">
            <a:avLst/>
          </a:prstGeom>
          <a:noFill/>
          <a:ln w="9525">
            <a:solidFill>
              <a:schemeClr val="tx1"/>
            </a:solidFill>
            <a:round/>
            <a:headEnd/>
            <a:tailEnd/>
          </a:ln>
          <a:effectLst/>
        </p:spPr>
        <p:txBody>
          <a:bodyPr wrap="none"/>
          <a:lstStyle/>
          <a:p>
            <a:endParaRPr lang="en-US"/>
          </a:p>
        </p:txBody>
      </p:sp>
      <p:sp>
        <p:nvSpPr>
          <p:cNvPr id="82962" name="Line 18"/>
          <p:cNvSpPr>
            <a:spLocks noChangeShapeType="1"/>
          </p:cNvSpPr>
          <p:nvPr/>
        </p:nvSpPr>
        <p:spPr bwMode="auto">
          <a:xfrm flipV="1">
            <a:off x="2200275" y="2628900"/>
            <a:ext cx="609600" cy="609600"/>
          </a:xfrm>
          <a:prstGeom prst="line">
            <a:avLst/>
          </a:prstGeom>
          <a:noFill/>
          <a:ln w="9525">
            <a:solidFill>
              <a:schemeClr val="tx1"/>
            </a:solidFill>
            <a:round/>
            <a:headEnd/>
            <a:tailEnd/>
          </a:ln>
          <a:effectLst/>
        </p:spPr>
        <p:txBody>
          <a:bodyPr wrap="none"/>
          <a:lstStyle/>
          <a:p>
            <a:endParaRPr lang="en-US"/>
          </a:p>
        </p:txBody>
      </p:sp>
      <p:sp>
        <p:nvSpPr>
          <p:cNvPr id="82963" name="Line 19"/>
          <p:cNvSpPr>
            <a:spLocks noChangeShapeType="1"/>
          </p:cNvSpPr>
          <p:nvPr/>
        </p:nvSpPr>
        <p:spPr bwMode="auto">
          <a:xfrm flipV="1">
            <a:off x="2638425" y="2628900"/>
            <a:ext cx="609600" cy="609600"/>
          </a:xfrm>
          <a:prstGeom prst="line">
            <a:avLst/>
          </a:prstGeom>
          <a:noFill/>
          <a:ln w="9525">
            <a:solidFill>
              <a:schemeClr val="tx1"/>
            </a:solidFill>
            <a:round/>
            <a:headEnd/>
            <a:tailEnd/>
          </a:ln>
          <a:effectLst/>
        </p:spPr>
        <p:txBody>
          <a:bodyPr wrap="none"/>
          <a:lstStyle/>
          <a:p>
            <a:endParaRPr lang="en-US"/>
          </a:p>
        </p:txBody>
      </p:sp>
      <p:sp>
        <p:nvSpPr>
          <p:cNvPr id="82964" name="Line 20"/>
          <p:cNvSpPr>
            <a:spLocks noChangeShapeType="1"/>
          </p:cNvSpPr>
          <p:nvPr/>
        </p:nvSpPr>
        <p:spPr bwMode="auto">
          <a:xfrm flipV="1">
            <a:off x="3133725" y="3086100"/>
            <a:ext cx="609600" cy="609600"/>
          </a:xfrm>
          <a:prstGeom prst="line">
            <a:avLst/>
          </a:prstGeom>
          <a:noFill/>
          <a:ln w="9525">
            <a:solidFill>
              <a:schemeClr val="tx1"/>
            </a:solidFill>
            <a:round/>
            <a:headEnd/>
            <a:tailEnd/>
          </a:ln>
          <a:effectLst/>
        </p:spPr>
        <p:txBody>
          <a:bodyPr wrap="none"/>
          <a:lstStyle/>
          <a:p>
            <a:endParaRPr lang="en-US"/>
          </a:p>
        </p:txBody>
      </p:sp>
      <p:sp>
        <p:nvSpPr>
          <p:cNvPr id="82965" name="Line 21"/>
          <p:cNvSpPr>
            <a:spLocks noChangeShapeType="1"/>
          </p:cNvSpPr>
          <p:nvPr/>
        </p:nvSpPr>
        <p:spPr bwMode="auto">
          <a:xfrm>
            <a:off x="1362075" y="5334000"/>
            <a:ext cx="1143000" cy="0"/>
          </a:xfrm>
          <a:prstGeom prst="line">
            <a:avLst/>
          </a:prstGeom>
          <a:noFill/>
          <a:ln w="9525">
            <a:solidFill>
              <a:schemeClr val="tx1"/>
            </a:solidFill>
            <a:round/>
            <a:headEnd/>
            <a:tailEnd type="triangle" w="med" len="med"/>
          </a:ln>
          <a:effectLst/>
        </p:spPr>
        <p:txBody>
          <a:bodyPr wrap="none"/>
          <a:lstStyle/>
          <a:p>
            <a:endParaRPr lang="en-US"/>
          </a:p>
        </p:txBody>
      </p:sp>
      <p:sp>
        <p:nvSpPr>
          <p:cNvPr id="82966" name="Line 22"/>
          <p:cNvSpPr>
            <a:spLocks noChangeShapeType="1"/>
          </p:cNvSpPr>
          <p:nvPr/>
        </p:nvSpPr>
        <p:spPr bwMode="auto">
          <a:xfrm flipV="1">
            <a:off x="1171575" y="4114800"/>
            <a:ext cx="0" cy="990600"/>
          </a:xfrm>
          <a:prstGeom prst="line">
            <a:avLst/>
          </a:prstGeom>
          <a:noFill/>
          <a:ln w="9525">
            <a:solidFill>
              <a:schemeClr val="tx1"/>
            </a:solidFill>
            <a:round/>
            <a:headEnd/>
            <a:tailEnd type="triangle" w="med" len="med"/>
          </a:ln>
          <a:effectLst/>
        </p:spPr>
        <p:txBody>
          <a:bodyPr wrap="none"/>
          <a:lstStyle/>
          <a:p>
            <a:endParaRPr lang="en-US"/>
          </a:p>
        </p:txBody>
      </p:sp>
      <p:sp>
        <p:nvSpPr>
          <p:cNvPr id="82967" name="Line 23"/>
          <p:cNvSpPr>
            <a:spLocks noChangeShapeType="1"/>
          </p:cNvSpPr>
          <p:nvPr/>
        </p:nvSpPr>
        <p:spPr bwMode="auto">
          <a:xfrm flipV="1">
            <a:off x="1228725" y="2571750"/>
            <a:ext cx="533400" cy="609600"/>
          </a:xfrm>
          <a:prstGeom prst="line">
            <a:avLst/>
          </a:prstGeom>
          <a:noFill/>
          <a:ln w="9525">
            <a:solidFill>
              <a:schemeClr val="tx1"/>
            </a:solidFill>
            <a:round/>
            <a:headEnd/>
            <a:tailEnd type="triangle" w="med" len="med"/>
          </a:ln>
          <a:effectLst/>
        </p:spPr>
        <p:txBody>
          <a:bodyPr wrap="none"/>
          <a:lstStyle/>
          <a:p>
            <a:endParaRPr lang="en-US"/>
          </a:p>
        </p:txBody>
      </p:sp>
      <p:sp>
        <p:nvSpPr>
          <p:cNvPr id="82968" name="Text Box 24"/>
          <p:cNvSpPr txBox="1">
            <a:spLocks noChangeArrowheads="1"/>
          </p:cNvSpPr>
          <p:nvPr/>
        </p:nvSpPr>
        <p:spPr bwMode="auto">
          <a:xfrm>
            <a:off x="2124075" y="5448300"/>
            <a:ext cx="825500" cy="366713"/>
          </a:xfrm>
          <a:prstGeom prst="rect">
            <a:avLst/>
          </a:prstGeom>
          <a:noFill/>
          <a:ln w="9525">
            <a:noFill/>
            <a:miter lim="800000"/>
            <a:headEnd/>
            <a:tailEnd/>
          </a:ln>
          <a:effectLst/>
        </p:spPr>
        <p:txBody>
          <a:bodyPr>
            <a:spAutoFit/>
          </a:bodyPr>
          <a:lstStyle/>
          <a:p>
            <a:r>
              <a:rPr lang="en-US" sz="1800"/>
              <a:t>Time</a:t>
            </a:r>
          </a:p>
        </p:txBody>
      </p:sp>
      <p:sp>
        <p:nvSpPr>
          <p:cNvPr id="82969" name="Text Box 25"/>
          <p:cNvSpPr txBox="1">
            <a:spLocks noChangeArrowheads="1"/>
          </p:cNvSpPr>
          <p:nvPr/>
        </p:nvSpPr>
        <p:spPr bwMode="auto">
          <a:xfrm rot="-5412990">
            <a:off x="565944" y="4380707"/>
            <a:ext cx="844550" cy="366712"/>
          </a:xfrm>
          <a:prstGeom prst="rect">
            <a:avLst/>
          </a:prstGeom>
          <a:noFill/>
          <a:ln w="9525">
            <a:noFill/>
            <a:miter lim="800000"/>
            <a:headEnd/>
            <a:tailEnd/>
          </a:ln>
          <a:effectLst/>
        </p:spPr>
        <p:txBody>
          <a:bodyPr wrap="none">
            <a:spAutoFit/>
          </a:bodyPr>
          <a:lstStyle/>
          <a:p>
            <a:r>
              <a:rPr lang="en-US" sz="1800"/>
              <a:t>Region</a:t>
            </a:r>
          </a:p>
        </p:txBody>
      </p:sp>
      <p:sp>
        <p:nvSpPr>
          <p:cNvPr id="82970" name="Text Box 26"/>
          <p:cNvSpPr txBox="1">
            <a:spLocks noChangeArrowheads="1"/>
          </p:cNvSpPr>
          <p:nvPr/>
        </p:nvSpPr>
        <p:spPr bwMode="auto">
          <a:xfrm>
            <a:off x="852488" y="2282825"/>
            <a:ext cx="895350" cy="366713"/>
          </a:xfrm>
          <a:prstGeom prst="rect">
            <a:avLst/>
          </a:prstGeom>
          <a:noFill/>
          <a:ln w="9525">
            <a:noFill/>
            <a:miter lim="800000"/>
            <a:headEnd/>
            <a:tailEnd/>
          </a:ln>
          <a:effectLst/>
        </p:spPr>
        <p:txBody>
          <a:bodyPr wrap="none">
            <a:spAutoFit/>
          </a:bodyPr>
          <a:lstStyle/>
          <a:p>
            <a:r>
              <a:rPr lang="en-AU" sz="1800"/>
              <a:t>Product</a:t>
            </a:r>
          </a:p>
        </p:txBody>
      </p:sp>
      <p:sp>
        <p:nvSpPr>
          <p:cNvPr id="82971" name="Text Box 27"/>
          <p:cNvSpPr txBox="1">
            <a:spLocks noChangeArrowheads="1"/>
          </p:cNvSpPr>
          <p:nvPr/>
        </p:nvSpPr>
        <p:spPr bwMode="auto">
          <a:xfrm>
            <a:off x="5784850" y="2933700"/>
            <a:ext cx="3282950" cy="366713"/>
          </a:xfrm>
          <a:prstGeom prst="rect">
            <a:avLst/>
          </a:prstGeom>
          <a:noFill/>
          <a:ln w="9525">
            <a:noFill/>
            <a:miter lim="800000"/>
            <a:headEnd/>
            <a:tailEnd/>
          </a:ln>
          <a:effectLst/>
        </p:spPr>
        <p:txBody>
          <a:bodyPr wrap="none">
            <a:spAutoFit/>
          </a:bodyPr>
          <a:lstStyle/>
          <a:p>
            <a:r>
              <a:rPr lang="en-AU" sz="1800"/>
              <a:t>Category e.g Electrical Appliance</a:t>
            </a:r>
          </a:p>
        </p:txBody>
      </p:sp>
      <p:sp>
        <p:nvSpPr>
          <p:cNvPr id="82972" name="Text Box 28"/>
          <p:cNvSpPr txBox="1">
            <a:spLocks noChangeArrowheads="1"/>
          </p:cNvSpPr>
          <p:nvPr/>
        </p:nvSpPr>
        <p:spPr bwMode="auto">
          <a:xfrm>
            <a:off x="4845050" y="3505200"/>
            <a:ext cx="2546350" cy="366713"/>
          </a:xfrm>
          <a:prstGeom prst="rect">
            <a:avLst/>
          </a:prstGeom>
          <a:noFill/>
          <a:ln w="9525">
            <a:noFill/>
            <a:miter lim="800000"/>
            <a:headEnd/>
            <a:tailEnd/>
          </a:ln>
          <a:effectLst/>
        </p:spPr>
        <p:txBody>
          <a:bodyPr wrap="none">
            <a:spAutoFit/>
          </a:bodyPr>
          <a:lstStyle/>
          <a:p>
            <a:r>
              <a:rPr lang="en-AU" sz="1800"/>
              <a:t>Sub Category e.g Kitchen</a:t>
            </a:r>
          </a:p>
        </p:txBody>
      </p:sp>
      <p:sp>
        <p:nvSpPr>
          <p:cNvPr id="82973" name="AutoShape 29"/>
          <p:cNvSpPr>
            <a:spLocks noChangeArrowheads="1"/>
          </p:cNvSpPr>
          <p:nvPr/>
        </p:nvSpPr>
        <p:spPr bwMode="auto">
          <a:xfrm rot="-43281844">
            <a:off x="7543800" y="3503613"/>
            <a:ext cx="304800" cy="228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a:effectLst/>
        </p:spPr>
        <p:txBody>
          <a:bodyPr wrap="none" anchor="ctr"/>
          <a:lstStyle/>
          <a:p>
            <a:endParaRPr lang="en-US"/>
          </a:p>
        </p:txBody>
      </p:sp>
      <p:sp>
        <p:nvSpPr>
          <p:cNvPr id="82975" name="Text Box 31"/>
          <p:cNvSpPr txBox="1">
            <a:spLocks noChangeArrowheads="1"/>
          </p:cNvSpPr>
          <p:nvPr/>
        </p:nvSpPr>
        <p:spPr bwMode="auto">
          <a:xfrm>
            <a:off x="4279900" y="4191000"/>
            <a:ext cx="1968500" cy="366713"/>
          </a:xfrm>
          <a:prstGeom prst="rect">
            <a:avLst/>
          </a:prstGeom>
          <a:noFill/>
          <a:ln w="9525">
            <a:noFill/>
            <a:miter lim="800000"/>
            <a:headEnd/>
            <a:tailEnd/>
          </a:ln>
          <a:effectLst/>
        </p:spPr>
        <p:txBody>
          <a:bodyPr wrap="none">
            <a:spAutoFit/>
          </a:bodyPr>
          <a:lstStyle/>
          <a:p>
            <a:r>
              <a:rPr lang="en-AU" sz="1800"/>
              <a:t>Product e.g Toaster</a:t>
            </a:r>
          </a:p>
        </p:txBody>
      </p:sp>
      <p:sp>
        <p:nvSpPr>
          <p:cNvPr id="82976" name="AutoShape 32"/>
          <p:cNvSpPr>
            <a:spLocks noChangeArrowheads="1"/>
          </p:cNvSpPr>
          <p:nvPr/>
        </p:nvSpPr>
        <p:spPr bwMode="auto">
          <a:xfrm rot="-43281844">
            <a:off x="6553200" y="4198938"/>
            <a:ext cx="304800" cy="2286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609600"/>
            <a:ext cx="7772400" cy="762000"/>
          </a:xfrm>
        </p:spPr>
        <p:txBody>
          <a:bodyPr/>
          <a:lstStyle/>
          <a:p>
            <a:pPr algn="l"/>
            <a:r>
              <a:rPr lang="en-AU" sz="4000"/>
              <a:t>OLAP Operations</a:t>
            </a:r>
          </a:p>
        </p:txBody>
      </p:sp>
      <p:sp>
        <p:nvSpPr>
          <p:cNvPr id="83971" name="Text Box 3"/>
          <p:cNvSpPr txBox="1">
            <a:spLocks noChangeArrowheads="1"/>
          </p:cNvSpPr>
          <p:nvPr/>
        </p:nvSpPr>
        <p:spPr bwMode="auto">
          <a:xfrm>
            <a:off x="898525" y="1489075"/>
            <a:ext cx="1958975" cy="457200"/>
          </a:xfrm>
          <a:prstGeom prst="rect">
            <a:avLst/>
          </a:prstGeom>
          <a:noFill/>
          <a:ln w="9525">
            <a:noFill/>
            <a:miter lim="800000"/>
            <a:headEnd/>
            <a:tailEnd/>
          </a:ln>
          <a:effectLst/>
        </p:spPr>
        <p:txBody>
          <a:bodyPr wrap="none">
            <a:spAutoFit/>
          </a:bodyPr>
          <a:lstStyle/>
          <a:p>
            <a:r>
              <a:rPr lang="en-AU"/>
              <a:t>Slice and Dice</a:t>
            </a:r>
          </a:p>
        </p:txBody>
      </p:sp>
      <p:sp>
        <p:nvSpPr>
          <p:cNvPr id="83972" name="AutoShape 4"/>
          <p:cNvSpPr>
            <a:spLocks noChangeArrowheads="1"/>
          </p:cNvSpPr>
          <p:nvPr/>
        </p:nvSpPr>
        <p:spPr bwMode="auto">
          <a:xfrm>
            <a:off x="1362075" y="2628900"/>
            <a:ext cx="2362200" cy="25146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83973" name="Line 5"/>
          <p:cNvSpPr>
            <a:spLocks noChangeShapeType="1"/>
          </p:cNvSpPr>
          <p:nvPr/>
        </p:nvSpPr>
        <p:spPr bwMode="auto">
          <a:xfrm>
            <a:off x="1743075" y="3238500"/>
            <a:ext cx="0" cy="1905000"/>
          </a:xfrm>
          <a:prstGeom prst="line">
            <a:avLst/>
          </a:prstGeom>
          <a:noFill/>
          <a:ln w="9525">
            <a:solidFill>
              <a:schemeClr val="tx1"/>
            </a:solidFill>
            <a:round/>
            <a:headEnd/>
            <a:tailEnd/>
          </a:ln>
          <a:effectLst/>
        </p:spPr>
        <p:txBody>
          <a:bodyPr wrap="none"/>
          <a:lstStyle/>
          <a:p>
            <a:endParaRPr lang="en-US"/>
          </a:p>
        </p:txBody>
      </p:sp>
      <p:sp>
        <p:nvSpPr>
          <p:cNvPr id="83974" name="Line 6"/>
          <p:cNvSpPr>
            <a:spLocks noChangeShapeType="1"/>
          </p:cNvSpPr>
          <p:nvPr/>
        </p:nvSpPr>
        <p:spPr bwMode="auto">
          <a:xfrm>
            <a:off x="2657475" y="3219450"/>
            <a:ext cx="0" cy="1905000"/>
          </a:xfrm>
          <a:prstGeom prst="line">
            <a:avLst/>
          </a:prstGeom>
          <a:noFill/>
          <a:ln w="9525">
            <a:solidFill>
              <a:schemeClr val="tx1"/>
            </a:solidFill>
            <a:round/>
            <a:headEnd/>
            <a:tailEnd/>
          </a:ln>
          <a:effectLst/>
        </p:spPr>
        <p:txBody>
          <a:bodyPr wrap="none"/>
          <a:lstStyle/>
          <a:p>
            <a:endParaRPr lang="en-US"/>
          </a:p>
        </p:txBody>
      </p:sp>
      <p:sp>
        <p:nvSpPr>
          <p:cNvPr id="83975" name="Line 7"/>
          <p:cNvSpPr>
            <a:spLocks noChangeShapeType="1"/>
          </p:cNvSpPr>
          <p:nvPr/>
        </p:nvSpPr>
        <p:spPr bwMode="auto">
          <a:xfrm>
            <a:off x="2200275" y="3219450"/>
            <a:ext cx="0" cy="1905000"/>
          </a:xfrm>
          <a:prstGeom prst="line">
            <a:avLst/>
          </a:prstGeom>
          <a:noFill/>
          <a:ln w="9525">
            <a:solidFill>
              <a:schemeClr val="tx1"/>
            </a:solidFill>
            <a:round/>
            <a:headEnd/>
            <a:tailEnd/>
          </a:ln>
          <a:effectLst/>
        </p:spPr>
        <p:txBody>
          <a:bodyPr wrap="none"/>
          <a:lstStyle/>
          <a:p>
            <a:endParaRPr lang="en-US"/>
          </a:p>
        </p:txBody>
      </p:sp>
      <p:sp>
        <p:nvSpPr>
          <p:cNvPr id="83976" name="Line 8"/>
          <p:cNvSpPr>
            <a:spLocks noChangeShapeType="1"/>
          </p:cNvSpPr>
          <p:nvPr/>
        </p:nvSpPr>
        <p:spPr bwMode="auto">
          <a:xfrm>
            <a:off x="3343275" y="3028950"/>
            <a:ext cx="0" cy="1905000"/>
          </a:xfrm>
          <a:prstGeom prst="line">
            <a:avLst/>
          </a:prstGeom>
          <a:noFill/>
          <a:ln w="9525">
            <a:solidFill>
              <a:schemeClr val="tx1"/>
            </a:solidFill>
            <a:round/>
            <a:headEnd/>
            <a:tailEnd/>
          </a:ln>
          <a:effectLst/>
        </p:spPr>
        <p:txBody>
          <a:bodyPr wrap="none"/>
          <a:lstStyle/>
          <a:p>
            <a:endParaRPr lang="en-US"/>
          </a:p>
        </p:txBody>
      </p:sp>
      <p:sp>
        <p:nvSpPr>
          <p:cNvPr id="83977" name="Line 9"/>
          <p:cNvSpPr>
            <a:spLocks noChangeShapeType="1"/>
          </p:cNvSpPr>
          <p:nvPr/>
        </p:nvSpPr>
        <p:spPr bwMode="auto">
          <a:xfrm>
            <a:off x="3552825" y="2819400"/>
            <a:ext cx="0" cy="1905000"/>
          </a:xfrm>
          <a:prstGeom prst="line">
            <a:avLst/>
          </a:prstGeom>
          <a:noFill/>
          <a:ln w="9525">
            <a:solidFill>
              <a:schemeClr val="tx1"/>
            </a:solidFill>
            <a:round/>
            <a:headEnd/>
            <a:tailEnd/>
          </a:ln>
          <a:effectLst/>
        </p:spPr>
        <p:txBody>
          <a:bodyPr wrap="none"/>
          <a:lstStyle/>
          <a:p>
            <a:endParaRPr lang="en-US"/>
          </a:p>
        </p:txBody>
      </p:sp>
      <p:sp>
        <p:nvSpPr>
          <p:cNvPr id="83978" name="Line 10"/>
          <p:cNvSpPr>
            <a:spLocks noChangeShapeType="1"/>
          </p:cNvSpPr>
          <p:nvPr/>
        </p:nvSpPr>
        <p:spPr bwMode="auto">
          <a:xfrm>
            <a:off x="1362075" y="3695700"/>
            <a:ext cx="1752600" cy="0"/>
          </a:xfrm>
          <a:prstGeom prst="line">
            <a:avLst/>
          </a:prstGeom>
          <a:noFill/>
          <a:ln w="9525">
            <a:solidFill>
              <a:schemeClr val="tx1"/>
            </a:solidFill>
            <a:round/>
            <a:headEnd/>
            <a:tailEnd/>
          </a:ln>
          <a:effectLst/>
        </p:spPr>
        <p:txBody>
          <a:bodyPr wrap="none"/>
          <a:lstStyle/>
          <a:p>
            <a:endParaRPr lang="en-US"/>
          </a:p>
        </p:txBody>
      </p:sp>
      <p:sp>
        <p:nvSpPr>
          <p:cNvPr id="83979" name="Line 11"/>
          <p:cNvSpPr>
            <a:spLocks noChangeShapeType="1"/>
          </p:cNvSpPr>
          <p:nvPr/>
        </p:nvSpPr>
        <p:spPr bwMode="auto">
          <a:xfrm>
            <a:off x="1781175" y="2800350"/>
            <a:ext cx="1752600" cy="0"/>
          </a:xfrm>
          <a:prstGeom prst="line">
            <a:avLst/>
          </a:prstGeom>
          <a:noFill/>
          <a:ln w="9525">
            <a:solidFill>
              <a:schemeClr val="tx1"/>
            </a:solidFill>
            <a:round/>
            <a:headEnd/>
            <a:tailEnd/>
          </a:ln>
          <a:effectLst/>
        </p:spPr>
        <p:txBody>
          <a:bodyPr wrap="none"/>
          <a:lstStyle/>
          <a:p>
            <a:endParaRPr lang="en-US"/>
          </a:p>
        </p:txBody>
      </p:sp>
      <p:sp>
        <p:nvSpPr>
          <p:cNvPr id="83980" name="Line 12"/>
          <p:cNvSpPr>
            <a:spLocks noChangeShapeType="1"/>
          </p:cNvSpPr>
          <p:nvPr/>
        </p:nvSpPr>
        <p:spPr bwMode="auto">
          <a:xfrm>
            <a:off x="1590675" y="3009900"/>
            <a:ext cx="1752600" cy="0"/>
          </a:xfrm>
          <a:prstGeom prst="line">
            <a:avLst/>
          </a:prstGeom>
          <a:noFill/>
          <a:ln w="9525">
            <a:solidFill>
              <a:schemeClr val="tx1"/>
            </a:solidFill>
            <a:round/>
            <a:headEnd/>
            <a:tailEnd/>
          </a:ln>
          <a:effectLst/>
        </p:spPr>
        <p:txBody>
          <a:bodyPr wrap="none"/>
          <a:lstStyle/>
          <a:p>
            <a:endParaRPr lang="en-US"/>
          </a:p>
        </p:txBody>
      </p:sp>
      <p:sp>
        <p:nvSpPr>
          <p:cNvPr id="83981" name="Line 13"/>
          <p:cNvSpPr>
            <a:spLocks noChangeShapeType="1"/>
          </p:cNvSpPr>
          <p:nvPr/>
        </p:nvSpPr>
        <p:spPr bwMode="auto">
          <a:xfrm>
            <a:off x="1362075" y="4171950"/>
            <a:ext cx="1752600" cy="0"/>
          </a:xfrm>
          <a:prstGeom prst="line">
            <a:avLst/>
          </a:prstGeom>
          <a:noFill/>
          <a:ln w="9525">
            <a:solidFill>
              <a:schemeClr val="tx1"/>
            </a:solidFill>
            <a:round/>
            <a:headEnd/>
            <a:tailEnd/>
          </a:ln>
          <a:effectLst/>
        </p:spPr>
        <p:txBody>
          <a:bodyPr wrap="none"/>
          <a:lstStyle/>
          <a:p>
            <a:endParaRPr lang="en-US"/>
          </a:p>
        </p:txBody>
      </p:sp>
      <p:sp>
        <p:nvSpPr>
          <p:cNvPr id="83982" name="Line 14"/>
          <p:cNvSpPr>
            <a:spLocks noChangeShapeType="1"/>
          </p:cNvSpPr>
          <p:nvPr/>
        </p:nvSpPr>
        <p:spPr bwMode="auto">
          <a:xfrm>
            <a:off x="1362075" y="4667250"/>
            <a:ext cx="1752600" cy="0"/>
          </a:xfrm>
          <a:prstGeom prst="line">
            <a:avLst/>
          </a:prstGeom>
          <a:noFill/>
          <a:ln w="9525">
            <a:solidFill>
              <a:schemeClr val="tx1"/>
            </a:solidFill>
            <a:round/>
            <a:headEnd/>
            <a:tailEnd/>
          </a:ln>
          <a:effectLst/>
        </p:spPr>
        <p:txBody>
          <a:bodyPr wrap="none"/>
          <a:lstStyle/>
          <a:p>
            <a:endParaRPr lang="en-US"/>
          </a:p>
        </p:txBody>
      </p:sp>
      <p:sp>
        <p:nvSpPr>
          <p:cNvPr id="83983" name="Line 15"/>
          <p:cNvSpPr>
            <a:spLocks noChangeShapeType="1"/>
          </p:cNvSpPr>
          <p:nvPr/>
        </p:nvSpPr>
        <p:spPr bwMode="auto">
          <a:xfrm flipV="1">
            <a:off x="1743075" y="2628900"/>
            <a:ext cx="609600" cy="609600"/>
          </a:xfrm>
          <a:prstGeom prst="line">
            <a:avLst/>
          </a:prstGeom>
          <a:noFill/>
          <a:ln w="9525">
            <a:solidFill>
              <a:schemeClr val="tx1"/>
            </a:solidFill>
            <a:round/>
            <a:headEnd/>
            <a:tailEnd/>
          </a:ln>
          <a:effectLst/>
        </p:spPr>
        <p:txBody>
          <a:bodyPr wrap="none"/>
          <a:lstStyle/>
          <a:p>
            <a:endParaRPr lang="en-US"/>
          </a:p>
        </p:txBody>
      </p:sp>
      <p:sp>
        <p:nvSpPr>
          <p:cNvPr id="83984" name="Line 16"/>
          <p:cNvSpPr>
            <a:spLocks noChangeShapeType="1"/>
          </p:cNvSpPr>
          <p:nvPr/>
        </p:nvSpPr>
        <p:spPr bwMode="auto">
          <a:xfrm flipV="1">
            <a:off x="3114675" y="3543300"/>
            <a:ext cx="609600" cy="609600"/>
          </a:xfrm>
          <a:prstGeom prst="line">
            <a:avLst/>
          </a:prstGeom>
          <a:noFill/>
          <a:ln w="9525">
            <a:solidFill>
              <a:schemeClr val="tx1"/>
            </a:solidFill>
            <a:round/>
            <a:headEnd/>
            <a:tailEnd/>
          </a:ln>
          <a:effectLst/>
        </p:spPr>
        <p:txBody>
          <a:bodyPr wrap="none"/>
          <a:lstStyle/>
          <a:p>
            <a:endParaRPr lang="en-US"/>
          </a:p>
        </p:txBody>
      </p:sp>
      <p:sp>
        <p:nvSpPr>
          <p:cNvPr id="83985" name="Line 17"/>
          <p:cNvSpPr>
            <a:spLocks noChangeShapeType="1"/>
          </p:cNvSpPr>
          <p:nvPr/>
        </p:nvSpPr>
        <p:spPr bwMode="auto">
          <a:xfrm flipV="1">
            <a:off x="3133725" y="4038600"/>
            <a:ext cx="609600" cy="609600"/>
          </a:xfrm>
          <a:prstGeom prst="line">
            <a:avLst/>
          </a:prstGeom>
          <a:noFill/>
          <a:ln w="9525">
            <a:solidFill>
              <a:schemeClr val="tx1"/>
            </a:solidFill>
            <a:round/>
            <a:headEnd/>
            <a:tailEnd/>
          </a:ln>
          <a:effectLst/>
        </p:spPr>
        <p:txBody>
          <a:bodyPr wrap="none"/>
          <a:lstStyle/>
          <a:p>
            <a:endParaRPr lang="en-US"/>
          </a:p>
        </p:txBody>
      </p:sp>
      <p:sp>
        <p:nvSpPr>
          <p:cNvPr id="83986" name="Line 18"/>
          <p:cNvSpPr>
            <a:spLocks noChangeShapeType="1"/>
          </p:cNvSpPr>
          <p:nvPr/>
        </p:nvSpPr>
        <p:spPr bwMode="auto">
          <a:xfrm flipV="1">
            <a:off x="2200275" y="2628900"/>
            <a:ext cx="609600" cy="609600"/>
          </a:xfrm>
          <a:prstGeom prst="line">
            <a:avLst/>
          </a:prstGeom>
          <a:noFill/>
          <a:ln w="9525">
            <a:solidFill>
              <a:schemeClr val="tx1"/>
            </a:solidFill>
            <a:round/>
            <a:headEnd/>
            <a:tailEnd/>
          </a:ln>
          <a:effectLst/>
        </p:spPr>
        <p:txBody>
          <a:bodyPr wrap="none"/>
          <a:lstStyle/>
          <a:p>
            <a:endParaRPr lang="en-US"/>
          </a:p>
        </p:txBody>
      </p:sp>
      <p:sp>
        <p:nvSpPr>
          <p:cNvPr id="83987" name="Line 19"/>
          <p:cNvSpPr>
            <a:spLocks noChangeShapeType="1"/>
          </p:cNvSpPr>
          <p:nvPr/>
        </p:nvSpPr>
        <p:spPr bwMode="auto">
          <a:xfrm flipV="1">
            <a:off x="2638425" y="2628900"/>
            <a:ext cx="609600" cy="609600"/>
          </a:xfrm>
          <a:prstGeom prst="line">
            <a:avLst/>
          </a:prstGeom>
          <a:noFill/>
          <a:ln w="9525">
            <a:solidFill>
              <a:schemeClr val="tx1"/>
            </a:solidFill>
            <a:round/>
            <a:headEnd/>
            <a:tailEnd/>
          </a:ln>
          <a:effectLst/>
        </p:spPr>
        <p:txBody>
          <a:bodyPr wrap="none"/>
          <a:lstStyle/>
          <a:p>
            <a:endParaRPr lang="en-US"/>
          </a:p>
        </p:txBody>
      </p:sp>
      <p:sp>
        <p:nvSpPr>
          <p:cNvPr id="83988" name="Line 20"/>
          <p:cNvSpPr>
            <a:spLocks noChangeShapeType="1"/>
          </p:cNvSpPr>
          <p:nvPr/>
        </p:nvSpPr>
        <p:spPr bwMode="auto">
          <a:xfrm flipV="1">
            <a:off x="3133725" y="3086100"/>
            <a:ext cx="609600" cy="609600"/>
          </a:xfrm>
          <a:prstGeom prst="line">
            <a:avLst/>
          </a:prstGeom>
          <a:noFill/>
          <a:ln w="9525">
            <a:solidFill>
              <a:schemeClr val="tx1"/>
            </a:solidFill>
            <a:round/>
            <a:headEnd/>
            <a:tailEnd/>
          </a:ln>
          <a:effectLst/>
        </p:spPr>
        <p:txBody>
          <a:bodyPr wrap="none"/>
          <a:lstStyle/>
          <a:p>
            <a:endParaRPr lang="en-US"/>
          </a:p>
        </p:txBody>
      </p:sp>
      <p:sp>
        <p:nvSpPr>
          <p:cNvPr id="83989" name="Line 21"/>
          <p:cNvSpPr>
            <a:spLocks noChangeShapeType="1"/>
          </p:cNvSpPr>
          <p:nvPr/>
        </p:nvSpPr>
        <p:spPr bwMode="auto">
          <a:xfrm>
            <a:off x="1362075" y="5334000"/>
            <a:ext cx="1143000" cy="0"/>
          </a:xfrm>
          <a:prstGeom prst="line">
            <a:avLst/>
          </a:prstGeom>
          <a:noFill/>
          <a:ln w="9525">
            <a:solidFill>
              <a:schemeClr val="tx1"/>
            </a:solidFill>
            <a:round/>
            <a:headEnd/>
            <a:tailEnd type="triangle" w="med" len="med"/>
          </a:ln>
          <a:effectLst/>
        </p:spPr>
        <p:txBody>
          <a:bodyPr wrap="none"/>
          <a:lstStyle/>
          <a:p>
            <a:endParaRPr lang="en-US"/>
          </a:p>
        </p:txBody>
      </p:sp>
      <p:sp>
        <p:nvSpPr>
          <p:cNvPr id="83990" name="Line 22"/>
          <p:cNvSpPr>
            <a:spLocks noChangeShapeType="1"/>
          </p:cNvSpPr>
          <p:nvPr/>
        </p:nvSpPr>
        <p:spPr bwMode="auto">
          <a:xfrm flipV="1">
            <a:off x="1171575" y="4114800"/>
            <a:ext cx="0" cy="990600"/>
          </a:xfrm>
          <a:prstGeom prst="line">
            <a:avLst/>
          </a:prstGeom>
          <a:noFill/>
          <a:ln w="9525">
            <a:solidFill>
              <a:schemeClr val="tx1"/>
            </a:solidFill>
            <a:round/>
            <a:headEnd/>
            <a:tailEnd type="triangle" w="med" len="med"/>
          </a:ln>
          <a:effectLst/>
        </p:spPr>
        <p:txBody>
          <a:bodyPr wrap="none"/>
          <a:lstStyle/>
          <a:p>
            <a:endParaRPr lang="en-US"/>
          </a:p>
        </p:txBody>
      </p:sp>
      <p:sp>
        <p:nvSpPr>
          <p:cNvPr id="83991" name="Line 23"/>
          <p:cNvSpPr>
            <a:spLocks noChangeShapeType="1"/>
          </p:cNvSpPr>
          <p:nvPr/>
        </p:nvSpPr>
        <p:spPr bwMode="auto">
          <a:xfrm flipV="1">
            <a:off x="1228725" y="2571750"/>
            <a:ext cx="533400" cy="609600"/>
          </a:xfrm>
          <a:prstGeom prst="line">
            <a:avLst/>
          </a:prstGeom>
          <a:noFill/>
          <a:ln w="9525">
            <a:solidFill>
              <a:schemeClr val="tx1"/>
            </a:solidFill>
            <a:round/>
            <a:headEnd/>
            <a:tailEnd type="triangle" w="med" len="med"/>
          </a:ln>
          <a:effectLst/>
        </p:spPr>
        <p:txBody>
          <a:bodyPr wrap="none"/>
          <a:lstStyle/>
          <a:p>
            <a:endParaRPr lang="en-US"/>
          </a:p>
        </p:txBody>
      </p:sp>
      <p:sp>
        <p:nvSpPr>
          <p:cNvPr id="83992" name="Text Box 24"/>
          <p:cNvSpPr txBox="1">
            <a:spLocks noChangeArrowheads="1"/>
          </p:cNvSpPr>
          <p:nvPr/>
        </p:nvSpPr>
        <p:spPr bwMode="auto">
          <a:xfrm>
            <a:off x="2124075" y="5448300"/>
            <a:ext cx="825500" cy="366713"/>
          </a:xfrm>
          <a:prstGeom prst="rect">
            <a:avLst/>
          </a:prstGeom>
          <a:noFill/>
          <a:ln w="9525">
            <a:noFill/>
            <a:miter lim="800000"/>
            <a:headEnd/>
            <a:tailEnd/>
          </a:ln>
          <a:effectLst/>
        </p:spPr>
        <p:txBody>
          <a:bodyPr>
            <a:spAutoFit/>
          </a:bodyPr>
          <a:lstStyle/>
          <a:p>
            <a:r>
              <a:rPr lang="en-US" sz="1800"/>
              <a:t>Time</a:t>
            </a:r>
          </a:p>
        </p:txBody>
      </p:sp>
      <p:sp>
        <p:nvSpPr>
          <p:cNvPr id="83993" name="Text Box 25"/>
          <p:cNvSpPr txBox="1">
            <a:spLocks noChangeArrowheads="1"/>
          </p:cNvSpPr>
          <p:nvPr/>
        </p:nvSpPr>
        <p:spPr bwMode="auto">
          <a:xfrm rot="-5412990">
            <a:off x="565944" y="4380707"/>
            <a:ext cx="844550" cy="366712"/>
          </a:xfrm>
          <a:prstGeom prst="rect">
            <a:avLst/>
          </a:prstGeom>
          <a:noFill/>
          <a:ln w="9525">
            <a:noFill/>
            <a:miter lim="800000"/>
            <a:headEnd/>
            <a:tailEnd/>
          </a:ln>
          <a:effectLst/>
        </p:spPr>
        <p:txBody>
          <a:bodyPr wrap="none">
            <a:spAutoFit/>
          </a:bodyPr>
          <a:lstStyle/>
          <a:p>
            <a:r>
              <a:rPr lang="en-US" sz="1800"/>
              <a:t>Region</a:t>
            </a:r>
          </a:p>
        </p:txBody>
      </p:sp>
      <p:sp>
        <p:nvSpPr>
          <p:cNvPr id="83994" name="Text Box 26"/>
          <p:cNvSpPr txBox="1">
            <a:spLocks noChangeArrowheads="1"/>
          </p:cNvSpPr>
          <p:nvPr/>
        </p:nvSpPr>
        <p:spPr bwMode="auto">
          <a:xfrm>
            <a:off x="852488" y="2282825"/>
            <a:ext cx="895350" cy="366713"/>
          </a:xfrm>
          <a:prstGeom prst="rect">
            <a:avLst/>
          </a:prstGeom>
          <a:noFill/>
          <a:ln w="9525">
            <a:noFill/>
            <a:miter lim="800000"/>
            <a:headEnd/>
            <a:tailEnd/>
          </a:ln>
          <a:effectLst/>
        </p:spPr>
        <p:txBody>
          <a:bodyPr wrap="none">
            <a:spAutoFit/>
          </a:bodyPr>
          <a:lstStyle/>
          <a:p>
            <a:r>
              <a:rPr lang="en-AU" sz="1800"/>
              <a:t>Product</a:t>
            </a:r>
          </a:p>
        </p:txBody>
      </p:sp>
      <p:sp>
        <p:nvSpPr>
          <p:cNvPr id="84000" name="Text Box 32"/>
          <p:cNvSpPr txBox="1">
            <a:spLocks noChangeArrowheads="1"/>
          </p:cNvSpPr>
          <p:nvPr/>
        </p:nvSpPr>
        <p:spPr bwMode="auto">
          <a:xfrm>
            <a:off x="4648200" y="2538413"/>
            <a:ext cx="1709738" cy="366712"/>
          </a:xfrm>
          <a:prstGeom prst="rect">
            <a:avLst/>
          </a:prstGeom>
          <a:noFill/>
          <a:ln w="9525">
            <a:noFill/>
            <a:miter lim="800000"/>
            <a:headEnd/>
            <a:tailEnd/>
          </a:ln>
          <a:effectLst/>
        </p:spPr>
        <p:txBody>
          <a:bodyPr wrap="none">
            <a:spAutoFit/>
          </a:bodyPr>
          <a:lstStyle/>
          <a:p>
            <a:r>
              <a:rPr lang="en-AU" sz="1800"/>
              <a:t>Product=Toaster</a:t>
            </a:r>
          </a:p>
        </p:txBody>
      </p:sp>
      <p:sp>
        <p:nvSpPr>
          <p:cNvPr id="84008" name="Text Box 40"/>
          <p:cNvSpPr txBox="1">
            <a:spLocks noChangeArrowheads="1"/>
          </p:cNvSpPr>
          <p:nvPr/>
        </p:nvSpPr>
        <p:spPr bwMode="auto">
          <a:xfrm>
            <a:off x="6400800" y="5272088"/>
            <a:ext cx="825500" cy="366712"/>
          </a:xfrm>
          <a:prstGeom prst="rect">
            <a:avLst/>
          </a:prstGeom>
          <a:noFill/>
          <a:ln w="9525">
            <a:noFill/>
            <a:miter lim="800000"/>
            <a:headEnd/>
            <a:tailEnd/>
          </a:ln>
          <a:effectLst/>
        </p:spPr>
        <p:txBody>
          <a:bodyPr>
            <a:spAutoFit/>
          </a:bodyPr>
          <a:lstStyle/>
          <a:p>
            <a:r>
              <a:rPr lang="en-US" sz="1800"/>
              <a:t>Time</a:t>
            </a:r>
          </a:p>
        </p:txBody>
      </p:sp>
      <p:sp>
        <p:nvSpPr>
          <p:cNvPr id="84009" name="Text Box 41"/>
          <p:cNvSpPr txBox="1">
            <a:spLocks noChangeArrowheads="1"/>
          </p:cNvSpPr>
          <p:nvPr/>
        </p:nvSpPr>
        <p:spPr bwMode="auto">
          <a:xfrm rot="-5412990">
            <a:off x="4637882" y="4271168"/>
            <a:ext cx="844550" cy="366713"/>
          </a:xfrm>
          <a:prstGeom prst="rect">
            <a:avLst/>
          </a:prstGeom>
          <a:noFill/>
          <a:ln w="9525">
            <a:noFill/>
            <a:miter lim="800000"/>
            <a:headEnd/>
            <a:tailEnd/>
          </a:ln>
          <a:effectLst/>
        </p:spPr>
        <p:txBody>
          <a:bodyPr wrap="none">
            <a:spAutoFit/>
          </a:bodyPr>
          <a:lstStyle/>
          <a:p>
            <a:r>
              <a:rPr lang="en-US" sz="1800"/>
              <a:t>Region</a:t>
            </a:r>
          </a:p>
        </p:txBody>
      </p:sp>
      <p:sp>
        <p:nvSpPr>
          <p:cNvPr id="84011" name="Rectangle 43"/>
          <p:cNvSpPr>
            <a:spLocks noChangeArrowheads="1"/>
          </p:cNvSpPr>
          <p:nvPr/>
        </p:nvSpPr>
        <p:spPr bwMode="auto">
          <a:xfrm>
            <a:off x="5562600" y="3124200"/>
            <a:ext cx="1828800" cy="1905000"/>
          </a:xfrm>
          <a:prstGeom prst="rect">
            <a:avLst/>
          </a:prstGeom>
          <a:noFill/>
          <a:ln w="9525">
            <a:solidFill>
              <a:schemeClr val="tx1"/>
            </a:solidFill>
            <a:miter lim="800000"/>
            <a:headEnd/>
            <a:tailEnd/>
          </a:ln>
          <a:effectLst/>
        </p:spPr>
        <p:txBody>
          <a:bodyPr wrap="none" anchor="ctr"/>
          <a:lstStyle/>
          <a:p>
            <a:endParaRPr lang="en-US"/>
          </a:p>
        </p:txBody>
      </p:sp>
      <p:sp>
        <p:nvSpPr>
          <p:cNvPr id="84012" name="Line 44"/>
          <p:cNvSpPr>
            <a:spLocks noChangeShapeType="1"/>
          </p:cNvSpPr>
          <p:nvPr/>
        </p:nvSpPr>
        <p:spPr bwMode="auto">
          <a:xfrm>
            <a:off x="5943600" y="3124200"/>
            <a:ext cx="0" cy="1905000"/>
          </a:xfrm>
          <a:prstGeom prst="line">
            <a:avLst/>
          </a:prstGeom>
          <a:noFill/>
          <a:ln w="9525">
            <a:solidFill>
              <a:schemeClr val="tx1"/>
            </a:solidFill>
            <a:round/>
            <a:headEnd/>
            <a:tailEnd/>
          </a:ln>
          <a:effectLst/>
        </p:spPr>
        <p:txBody>
          <a:bodyPr wrap="none"/>
          <a:lstStyle/>
          <a:p>
            <a:endParaRPr lang="en-US"/>
          </a:p>
        </p:txBody>
      </p:sp>
      <p:sp>
        <p:nvSpPr>
          <p:cNvPr id="84013" name="Line 45"/>
          <p:cNvSpPr>
            <a:spLocks noChangeShapeType="1"/>
          </p:cNvSpPr>
          <p:nvPr/>
        </p:nvSpPr>
        <p:spPr bwMode="auto">
          <a:xfrm>
            <a:off x="6400800" y="3124200"/>
            <a:ext cx="0" cy="1905000"/>
          </a:xfrm>
          <a:prstGeom prst="line">
            <a:avLst/>
          </a:prstGeom>
          <a:noFill/>
          <a:ln w="9525">
            <a:solidFill>
              <a:schemeClr val="tx1"/>
            </a:solidFill>
            <a:round/>
            <a:headEnd/>
            <a:tailEnd/>
          </a:ln>
          <a:effectLst/>
        </p:spPr>
        <p:txBody>
          <a:bodyPr wrap="none"/>
          <a:lstStyle/>
          <a:p>
            <a:endParaRPr lang="en-US"/>
          </a:p>
        </p:txBody>
      </p:sp>
      <p:sp>
        <p:nvSpPr>
          <p:cNvPr id="84014" name="Line 46"/>
          <p:cNvSpPr>
            <a:spLocks noChangeShapeType="1"/>
          </p:cNvSpPr>
          <p:nvPr/>
        </p:nvSpPr>
        <p:spPr bwMode="auto">
          <a:xfrm>
            <a:off x="6877050" y="3114675"/>
            <a:ext cx="0" cy="1905000"/>
          </a:xfrm>
          <a:prstGeom prst="line">
            <a:avLst/>
          </a:prstGeom>
          <a:noFill/>
          <a:ln w="9525">
            <a:solidFill>
              <a:schemeClr val="tx1"/>
            </a:solidFill>
            <a:round/>
            <a:headEnd/>
            <a:tailEnd/>
          </a:ln>
          <a:effectLst/>
        </p:spPr>
        <p:txBody>
          <a:bodyPr wrap="none"/>
          <a:lstStyle/>
          <a:p>
            <a:endParaRPr lang="en-US"/>
          </a:p>
        </p:txBody>
      </p:sp>
      <p:sp>
        <p:nvSpPr>
          <p:cNvPr id="84015" name="Line 47"/>
          <p:cNvSpPr>
            <a:spLocks noChangeShapeType="1"/>
          </p:cNvSpPr>
          <p:nvPr/>
        </p:nvSpPr>
        <p:spPr bwMode="auto">
          <a:xfrm>
            <a:off x="5562600" y="3581400"/>
            <a:ext cx="1828800" cy="0"/>
          </a:xfrm>
          <a:prstGeom prst="line">
            <a:avLst/>
          </a:prstGeom>
          <a:noFill/>
          <a:ln w="9525">
            <a:solidFill>
              <a:schemeClr val="tx1"/>
            </a:solidFill>
            <a:round/>
            <a:headEnd/>
            <a:tailEnd/>
          </a:ln>
          <a:effectLst/>
        </p:spPr>
        <p:txBody>
          <a:bodyPr wrap="none"/>
          <a:lstStyle/>
          <a:p>
            <a:endParaRPr lang="en-US"/>
          </a:p>
        </p:txBody>
      </p:sp>
      <p:sp>
        <p:nvSpPr>
          <p:cNvPr id="84016" name="Line 48"/>
          <p:cNvSpPr>
            <a:spLocks noChangeShapeType="1"/>
          </p:cNvSpPr>
          <p:nvPr/>
        </p:nvSpPr>
        <p:spPr bwMode="auto">
          <a:xfrm>
            <a:off x="5572125" y="4033838"/>
            <a:ext cx="1828800" cy="0"/>
          </a:xfrm>
          <a:prstGeom prst="line">
            <a:avLst/>
          </a:prstGeom>
          <a:noFill/>
          <a:ln w="9525">
            <a:solidFill>
              <a:schemeClr val="tx1"/>
            </a:solidFill>
            <a:round/>
            <a:headEnd/>
            <a:tailEnd/>
          </a:ln>
          <a:effectLst/>
        </p:spPr>
        <p:txBody>
          <a:bodyPr wrap="none"/>
          <a:lstStyle/>
          <a:p>
            <a:endParaRPr lang="en-US"/>
          </a:p>
        </p:txBody>
      </p:sp>
      <p:sp>
        <p:nvSpPr>
          <p:cNvPr id="84017" name="Line 49"/>
          <p:cNvSpPr>
            <a:spLocks noChangeShapeType="1"/>
          </p:cNvSpPr>
          <p:nvPr/>
        </p:nvSpPr>
        <p:spPr bwMode="auto">
          <a:xfrm>
            <a:off x="5553075" y="4514850"/>
            <a:ext cx="1828800" cy="0"/>
          </a:xfrm>
          <a:prstGeom prst="line">
            <a:avLst/>
          </a:prstGeom>
          <a:noFill/>
          <a:ln w="9525">
            <a:solidFill>
              <a:schemeClr val="tx1"/>
            </a:solidFill>
            <a:round/>
            <a:headEnd/>
            <a:tailEnd/>
          </a:ln>
          <a:effectLst/>
        </p:spPr>
        <p:txBody>
          <a:bodyPr wrap="none"/>
          <a:lstStyle/>
          <a:p>
            <a:endParaRPr lang="en-US"/>
          </a:p>
        </p:txBody>
      </p:sp>
      <p:sp>
        <p:nvSpPr>
          <p:cNvPr id="84018" name="Line 50"/>
          <p:cNvSpPr>
            <a:spLocks noChangeShapeType="1"/>
          </p:cNvSpPr>
          <p:nvPr/>
        </p:nvSpPr>
        <p:spPr bwMode="auto">
          <a:xfrm>
            <a:off x="5715000" y="5257800"/>
            <a:ext cx="1143000" cy="0"/>
          </a:xfrm>
          <a:prstGeom prst="line">
            <a:avLst/>
          </a:prstGeom>
          <a:noFill/>
          <a:ln w="9525">
            <a:solidFill>
              <a:schemeClr val="tx1"/>
            </a:solidFill>
            <a:round/>
            <a:headEnd/>
            <a:tailEnd type="triangle" w="med" len="med"/>
          </a:ln>
          <a:effectLst/>
        </p:spPr>
        <p:txBody>
          <a:bodyPr wrap="none"/>
          <a:lstStyle/>
          <a:p>
            <a:endParaRPr lang="en-US"/>
          </a:p>
        </p:txBody>
      </p:sp>
      <p:sp>
        <p:nvSpPr>
          <p:cNvPr id="84019" name="Line 51"/>
          <p:cNvSpPr>
            <a:spLocks noChangeShapeType="1"/>
          </p:cNvSpPr>
          <p:nvPr/>
        </p:nvSpPr>
        <p:spPr bwMode="auto">
          <a:xfrm flipV="1">
            <a:off x="5334000" y="3962400"/>
            <a:ext cx="0" cy="9906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609600"/>
            <a:ext cx="7772400" cy="762000"/>
          </a:xfrm>
        </p:spPr>
        <p:txBody>
          <a:bodyPr/>
          <a:lstStyle/>
          <a:p>
            <a:pPr algn="l"/>
            <a:r>
              <a:rPr lang="en-AU" sz="4000"/>
              <a:t>OLAP Operations</a:t>
            </a:r>
          </a:p>
        </p:txBody>
      </p:sp>
      <p:sp>
        <p:nvSpPr>
          <p:cNvPr id="84995" name="Text Box 3"/>
          <p:cNvSpPr txBox="1">
            <a:spLocks noChangeArrowheads="1"/>
          </p:cNvSpPr>
          <p:nvPr/>
        </p:nvSpPr>
        <p:spPr bwMode="auto">
          <a:xfrm>
            <a:off x="898525" y="1489075"/>
            <a:ext cx="827088" cy="457200"/>
          </a:xfrm>
          <a:prstGeom prst="rect">
            <a:avLst/>
          </a:prstGeom>
          <a:noFill/>
          <a:ln w="9525">
            <a:noFill/>
            <a:miter lim="800000"/>
            <a:headEnd/>
            <a:tailEnd/>
          </a:ln>
          <a:effectLst/>
        </p:spPr>
        <p:txBody>
          <a:bodyPr wrap="none">
            <a:spAutoFit/>
          </a:bodyPr>
          <a:lstStyle/>
          <a:p>
            <a:r>
              <a:rPr lang="en-AU"/>
              <a:t>Pivot</a:t>
            </a:r>
          </a:p>
        </p:txBody>
      </p:sp>
      <p:sp>
        <p:nvSpPr>
          <p:cNvPr id="84996" name="AutoShape 4"/>
          <p:cNvSpPr>
            <a:spLocks noChangeArrowheads="1"/>
          </p:cNvSpPr>
          <p:nvPr/>
        </p:nvSpPr>
        <p:spPr bwMode="auto">
          <a:xfrm>
            <a:off x="1624013" y="2628900"/>
            <a:ext cx="2362200" cy="25146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84997" name="Line 5"/>
          <p:cNvSpPr>
            <a:spLocks noChangeShapeType="1"/>
          </p:cNvSpPr>
          <p:nvPr/>
        </p:nvSpPr>
        <p:spPr bwMode="auto">
          <a:xfrm>
            <a:off x="2005013" y="3238500"/>
            <a:ext cx="0" cy="1905000"/>
          </a:xfrm>
          <a:prstGeom prst="line">
            <a:avLst/>
          </a:prstGeom>
          <a:noFill/>
          <a:ln w="9525">
            <a:solidFill>
              <a:schemeClr val="tx1"/>
            </a:solidFill>
            <a:round/>
            <a:headEnd/>
            <a:tailEnd/>
          </a:ln>
          <a:effectLst/>
        </p:spPr>
        <p:txBody>
          <a:bodyPr wrap="none"/>
          <a:lstStyle/>
          <a:p>
            <a:endParaRPr lang="en-US"/>
          </a:p>
        </p:txBody>
      </p:sp>
      <p:sp>
        <p:nvSpPr>
          <p:cNvPr id="84998" name="Line 6"/>
          <p:cNvSpPr>
            <a:spLocks noChangeShapeType="1"/>
          </p:cNvSpPr>
          <p:nvPr/>
        </p:nvSpPr>
        <p:spPr bwMode="auto">
          <a:xfrm>
            <a:off x="2919413" y="3219450"/>
            <a:ext cx="0" cy="1905000"/>
          </a:xfrm>
          <a:prstGeom prst="line">
            <a:avLst/>
          </a:prstGeom>
          <a:noFill/>
          <a:ln w="9525">
            <a:solidFill>
              <a:schemeClr val="tx1"/>
            </a:solidFill>
            <a:round/>
            <a:headEnd/>
            <a:tailEnd/>
          </a:ln>
          <a:effectLst/>
        </p:spPr>
        <p:txBody>
          <a:bodyPr wrap="none"/>
          <a:lstStyle/>
          <a:p>
            <a:endParaRPr lang="en-US"/>
          </a:p>
        </p:txBody>
      </p:sp>
      <p:sp>
        <p:nvSpPr>
          <p:cNvPr id="84999" name="Line 7"/>
          <p:cNvSpPr>
            <a:spLocks noChangeShapeType="1"/>
          </p:cNvSpPr>
          <p:nvPr/>
        </p:nvSpPr>
        <p:spPr bwMode="auto">
          <a:xfrm>
            <a:off x="2462213" y="3219450"/>
            <a:ext cx="0" cy="1905000"/>
          </a:xfrm>
          <a:prstGeom prst="line">
            <a:avLst/>
          </a:prstGeom>
          <a:noFill/>
          <a:ln w="9525">
            <a:solidFill>
              <a:schemeClr val="tx1"/>
            </a:solidFill>
            <a:round/>
            <a:headEnd/>
            <a:tailEnd/>
          </a:ln>
          <a:effectLst/>
        </p:spPr>
        <p:txBody>
          <a:bodyPr wrap="none"/>
          <a:lstStyle/>
          <a:p>
            <a:endParaRPr lang="en-US"/>
          </a:p>
        </p:txBody>
      </p:sp>
      <p:sp>
        <p:nvSpPr>
          <p:cNvPr id="85000" name="Line 8"/>
          <p:cNvSpPr>
            <a:spLocks noChangeShapeType="1"/>
          </p:cNvSpPr>
          <p:nvPr/>
        </p:nvSpPr>
        <p:spPr bwMode="auto">
          <a:xfrm>
            <a:off x="3605213" y="3028950"/>
            <a:ext cx="0" cy="1905000"/>
          </a:xfrm>
          <a:prstGeom prst="line">
            <a:avLst/>
          </a:prstGeom>
          <a:noFill/>
          <a:ln w="9525">
            <a:solidFill>
              <a:schemeClr val="tx1"/>
            </a:solidFill>
            <a:round/>
            <a:headEnd/>
            <a:tailEnd/>
          </a:ln>
          <a:effectLst/>
        </p:spPr>
        <p:txBody>
          <a:bodyPr wrap="none"/>
          <a:lstStyle/>
          <a:p>
            <a:endParaRPr lang="en-US"/>
          </a:p>
        </p:txBody>
      </p:sp>
      <p:sp>
        <p:nvSpPr>
          <p:cNvPr id="85001" name="Line 9"/>
          <p:cNvSpPr>
            <a:spLocks noChangeShapeType="1"/>
          </p:cNvSpPr>
          <p:nvPr/>
        </p:nvSpPr>
        <p:spPr bwMode="auto">
          <a:xfrm>
            <a:off x="3814763" y="2819400"/>
            <a:ext cx="0" cy="1905000"/>
          </a:xfrm>
          <a:prstGeom prst="line">
            <a:avLst/>
          </a:prstGeom>
          <a:noFill/>
          <a:ln w="9525">
            <a:solidFill>
              <a:schemeClr val="tx1"/>
            </a:solidFill>
            <a:round/>
            <a:headEnd/>
            <a:tailEnd/>
          </a:ln>
          <a:effectLst/>
        </p:spPr>
        <p:txBody>
          <a:bodyPr wrap="none"/>
          <a:lstStyle/>
          <a:p>
            <a:endParaRPr lang="en-US"/>
          </a:p>
        </p:txBody>
      </p:sp>
      <p:sp>
        <p:nvSpPr>
          <p:cNvPr id="85002" name="Line 10"/>
          <p:cNvSpPr>
            <a:spLocks noChangeShapeType="1"/>
          </p:cNvSpPr>
          <p:nvPr/>
        </p:nvSpPr>
        <p:spPr bwMode="auto">
          <a:xfrm>
            <a:off x="1624013" y="3695700"/>
            <a:ext cx="1752600" cy="0"/>
          </a:xfrm>
          <a:prstGeom prst="line">
            <a:avLst/>
          </a:prstGeom>
          <a:noFill/>
          <a:ln w="9525">
            <a:solidFill>
              <a:schemeClr val="tx1"/>
            </a:solidFill>
            <a:round/>
            <a:headEnd/>
            <a:tailEnd/>
          </a:ln>
          <a:effectLst/>
        </p:spPr>
        <p:txBody>
          <a:bodyPr wrap="none"/>
          <a:lstStyle/>
          <a:p>
            <a:endParaRPr lang="en-US"/>
          </a:p>
        </p:txBody>
      </p:sp>
      <p:sp>
        <p:nvSpPr>
          <p:cNvPr id="85003" name="Line 11"/>
          <p:cNvSpPr>
            <a:spLocks noChangeShapeType="1"/>
          </p:cNvSpPr>
          <p:nvPr/>
        </p:nvSpPr>
        <p:spPr bwMode="auto">
          <a:xfrm>
            <a:off x="2043113" y="2800350"/>
            <a:ext cx="1752600" cy="0"/>
          </a:xfrm>
          <a:prstGeom prst="line">
            <a:avLst/>
          </a:prstGeom>
          <a:noFill/>
          <a:ln w="9525">
            <a:solidFill>
              <a:schemeClr val="tx1"/>
            </a:solidFill>
            <a:round/>
            <a:headEnd/>
            <a:tailEnd/>
          </a:ln>
          <a:effectLst/>
        </p:spPr>
        <p:txBody>
          <a:bodyPr wrap="none"/>
          <a:lstStyle/>
          <a:p>
            <a:endParaRPr lang="en-US"/>
          </a:p>
        </p:txBody>
      </p:sp>
      <p:sp>
        <p:nvSpPr>
          <p:cNvPr id="85004" name="Line 12"/>
          <p:cNvSpPr>
            <a:spLocks noChangeShapeType="1"/>
          </p:cNvSpPr>
          <p:nvPr/>
        </p:nvSpPr>
        <p:spPr bwMode="auto">
          <a:xfrm>
            <a:off x="1852613" y="3009900"/>
            <a:ext cx="1752600" cy="0"/>
          </a:xfrm>
          <a:prstGeom prst="line">
            <a:avLst/>
          </a:prstGeom>
          <a:noFill/>
          <a:ln w="9525">
            <a:solidFill>
              <a:schemeClr val="tx1"/>
            </a:solidFill>
            <a:round/>
            <a:headEnd/>
            <a:tailEnd/>
          </a:ln>
          <a:effectLst/>
        </p:spPr>
        <p:txBody>
          <a:bodyPr wrap="none"/>
          <a:lstStyle/>
          <a:p>
            <a:endParaRPr lang="en-US"/>
          </a:p>
        </p:txBody>
      </p:sp>
      <p:sp>
        <p:nvSpPr>
          <p:cNvPr id="85005" name="Line 13"/>
          <p:cNvSpPr>
            <a:spLocks noChangeShapeType="1"/>
          </p:cNvSpPr>
          <p:nvPr/>
        </p:nvSpPr>
        <p:spPr bwMode="auto">
          <a:xfrm>
            <a:off x="1624013" y="4171950"/>
            <a:ext cx="1752600" cy="0"/>
          </a:xfrm>
          <a:prstGeom prst="line">
            <a:avLst/>
          </a:prstGeom>
          <a:noFill/>
          <a:ln w="9525">
            <a:solidFill>
              <a:schemeClr val="tx1"/>
            </a:solidFill>
            <a:round/>
            <a:headEnd/>
            <a:tailEnd/>
          </a:ln>
          <a:effectLst/>
        </p:spPr>
        <p:txBody>
          <a:bodyPr wrap="none"/>
          <a:lstStyle/>
          <a:p>
            <a:endParaRPr lang="en-US"/>
          </a:p>
        </p:txBody>
      </p:sp>
      <p:sp>
        <p:nvSpPr>
          <p:cNvPr id="85006" name="Line 14"/>
          <p:cNvSpPr>
            <a:spLocks noChangeShapeType="1"/>
          </p:cNvSpPr>
          <p:nvPr/>
        </p:nvSpPr>
        <p:spPr bwMode="auto">
          <a:xfrm>
            <a:off x="1624013" y="4667250"/>
            <a:ext cx="1752600" cy="0"/>
          </a:xfrm>
          <a:prstGeom prst="line">
            <a:avLst/>
          </a:prstGeom>
          <a:noFill/>
          <a:ln w="9525">
            <a:solidFill>
              <a:schemeClr val="tx1"/>
            </a:solidFill>
            <a:round/>
            <a:headEnd/>
            <a:tailEnd/>
          </a:ln>
          <a:effectLst/>
        </p:spPr>
        <p:txBody>
          <a:bodyPr wrap="none"/>
          <a:lstStyle/>
          <a:p>
            <a:endParaRPr lang="en-US"/>
          </a:p>
        </p:txBody>
      </p:sp>
      <p:sp>
        <p:nvSpPr>
          <p:cNvPr id="85007" name="Line 15"/>
          <p:cNvSpPr>
            <a:spLocks noChangeShapeType="1"/>
          </p:cNvSpPr>
          <p:nvPr/>
        </p:nvSpPr>
        <p:spPr bwMode="auto">
          <a:xfrm flipV="1">
            <a:off x="2005013" y="2628900"/>
            <a:ext cx="609600" cy="609600"/>
          </a:xfrm>
          <a:prstGeom prst="line">
            <a:avLst/>
          </a:prstGeom>
          <a:noFill/>
          <a:ln w="9525">
            <a:solidFill>
              <a:schemeClr val="tx1"/>
            </a:solidFill>
            <a:round/>
            <a:headEnd/>
            <a:tailEnd/>
          </a:ln>
          <a:effectLst/>
        </p:spPr>
        <p:txBody>
          <a:bodyPr wrap="none"/>
          <a:lstStyle/>
          <a:p>
            <a:endParaRPr lang="en-US"/>
          </a:p>
        </p:txBody>
      </p:sp>
      <p:sp>
        <p:nvSpPr>
          <p:cNvPr id="85008" name="Line 16"/>
          <p:cNvSpPr>
            <a:spLocks noChangeShapeType="1"/>
          </p:cNvSpPr>
          <p:nvPr/>
        </p:nvSpPr>
        <p:spPr bwMode="auto">
          <a:xfrm flipV="1">
            <a:off x="3376613" y="3543300"/>
            <a:ext cx="609600" cy="609600"/>
          </a:xfrm>
          <a:prstGeom prst="line">
            <a:avLst/>
          </a:prstGeom>
          <a:noFill/>
          <a:ln w="9525">
            <a:solidFill>
              <a:schemeClr val="tx1"/>
            </a:solidFill>
            <a:round/>
            <a:headEnd/>
            <a:tailEnd/>
          </a:ln>
          <a:effectLst/>
        </p:spPr>
        <p:txBody>
          <a:bodyPr wrap="none"/>
          <a:lstStyle/>
          <a:p>
            <a:endParaRPr lang="en-US"/>
          </a:p>
        </p:txBody>
      </p:sp>
      <p:sp>
        <p:nvSpPr>
          <p:cNvPr id="85009" name="Line 17"/>
          <p:cNvSpPr>
            <a:spLocks noChangeShapeType="1"/>
          </p:cNvSpPr>
          <p:nvPr/>
        </p:nvSpPr>
        <p:spPr bwMode="auto">
          <a:xfrm flipV="1">
            <a:off x="3395663" y="4038600"/>
            <a:ext cx="609600" cy="609600"/>
          </a:xfrm>
          <a:prstGeom prst="line">
            <a:avLst/>
          </a:prstGeom>
          <a:noFill/>
          <a:ln w="9525">
            <a:solidFill>
              <a:schemeClr val="tx1"/>
            </a:solidFill>
            <a:round/>
            <a:headEnd/>
            <a:tailEnd/>
          </a:ln>
          <a:effectLst/>
        </p:spPr>
        <p:txBody>
          <a:bodyPr wrap="none"/>
          <a:lstStyle/>
          <a:p>
            <a:endParaRPr lang="en-US"/>
          </a:p>
        </p:txBody>
      </p:sp>
      <p:sp>
        <p:nvSpPr>
          <p:cNvPr id="85010" name="Line 18"/>
          <p:cNvSpPr>
            <a:spLocks noChangeShapeType="1"/>
          </p:cNvSpPr>
          <p:nvPr/>
        </p:nvSpPr>
        <p:spPr bwMode="auto">
          <a:xfrm flipV="1">
            <a:off x="2462213" y="2628900"/>
            <a:ext cx="609600" cy="609600"/>
          </a:xfrm>
          <a:prstGeom prst="line">
            <a:avLst/>
          </a:prstGeom>
          <a:noFill/>
          <a:ln w="9525">
            <a:solidFill>
              <a:schemeClr val="tx1"/>
            </a:solidFill>
            <a:round/>
            <a:headEnd/>
            <a:tailEnd/>
          </a:ln>
          <a:effectLst/>
        </p:spPr>
        <p:txBody>
          <a:bodyPr wrap="none"/>
          <a:lstStyle/>
          <a:p>
            <a:endParaRPr lang="en-US"/>
          </a:p>
        </p:txBody>
      </p:sp>
      <p:sp>
        <p:nvSpPr>
          <p:cNvPr id="85011" name="Line 19"/>
          <p:cNvSpPr>
            <a:spLocks noChangeShapeType="1"/>
          </p:cNvSpPr>
          <p:nvPr/>
        </p:nvSpPr>
        <p:spPr bwMode="auto">
          <a:xfrm flipV="1">
            <a:off x="2900363" y="2628900"/>
            <a:ext cx="609600" cy="609600"/>
          </a:xfrm>
          <a:prstGeom prst="line">
            <a:avLst/>
          </a:prstGeom>
          <a:noFill/>
          <a:ln w="9525">
            <a:solidFill>
              <a:schemeClr val="tx1"/>
            </a:solidFill>
            <a:round/>
            <a:headEnd/>
            <a:tailEnd/>
          </a:ln>
          <a:effectLst/>
        </p:spPr>
        <p:txBody>
          <a:bodyPr wrap="none"/>
          <a:lstStyle/>
          <a:p>
            <a:endParaRPr lang="en-US"/>
          </a:p>
        </p:txBody>
      </p:sp>
      <p:sp>
        <p:nvSpPr>
          <p:cNvPr id="85012" name="Line 20"/>
          <p:cNvSpPr>
            <a:spLocks noChangeShapeType="1"/>
          </p:cNvSpPr>
          <p:nvPr/>
        </p:nvSpPr>
        <p:spPr bwMode="auto">
          <a:xfrm flipV="1">
            <a:off x="3395663" y="3086100"/>
            <a:ext cx="609600" cy="609600"/>
          </a:xfrm>
          <a:prstGeom prst="line">
            <a:avLst/>
          </a:prstGeom>
          <a:noFill/>
          <a:ln w="9525">
            <a:solidFill>
              <a:schemeClr val="tx1"/>
            </a:solidFill>
            <a:round/>
            <a:headEnd/>
            <a:tailEnd/>
          </a:ln>
          <a:effectLst/>
        </p:spPr>
        <p:txBody>
          <a:bodyPr wrap="none"/>
          <a:lstStyle/>
          <a:p>
            <a:endParaRPr lang="en-US"/>
          </a:p>
        </p:txBody>
      </p:sp>
      <p:sp>
        <p:nvSpPr>
          <p:cNvPr id="85013" name="Line 21"/>
          <p:cNvSpPr>
            <a:spLocks noChangeShapeType="1"/>
          </p:cNvSpPr>
          <p:nvPr/>
        </p:nvSpPr>
        <p:spPr bwMode="auto">
          <a:xfrm>
            <a:off x="1624013" y="5334000"/>
            <a:ext cx="1143000" cy="0"/>
          </a:xfrm>
          <a:prstGeom prst="line">
            <a:avLst/>
          </a:prstGeom>
          <a:noFill/>
          <a:ln w="9525">
            <a:solidFill>
              <a:schemeClr val="tx1"/>
            </a:solidFill>
            <a:round/>
            <a:headEnd/>
            <a:tailEnd type="triangle" w="med" len="med"/>
          </a:ln>
          <a:effectLst/>
        </p:spPr>
        <p:txBody>
          <a:bodyPr wrap="none"/>
          <a:lstStyle/>
          <a:p>
            <a:endParaRPr lang="en-US"/>
          </a:p>
        </p:txBody>
      </p:sp>
      <p:sp>
        <p:nvSpPr>
          <p:cNvPr id="85014" name="Line 22"/>
          <p:cNvSpPr>
            <a:spLocks noChangeShapeType="1"/>
          </p:cNvSpPr>
          <p:nvPr/>
        </p:nvSpPr>
        <p:spPr bwMode="auto">
          <a:xfrm flipV="1">
            <a:off x="1433513" y="4114800"/>
            <a:ext cx="0" cy="990600"/>
          </a:xfrm>
          <a:prstGeom prst="line">
            <a:avLst/>
          </a:prstGeom>
          <a:noFill/>
          <a:ln w="9525">
            <a:solidFill>
              <a:schemeClr val="tx1"/>
            </a:solidFill>
            <a:round/>
            <a:headEnd/>
            <a:tailEnd type="triangle" w="med" len="med"/>
          </a:ln>
          <a:effectLst/>
        </p:spPr>
        <p:txBody>
          <a:bodyPr wrap="none"/>
          <a:lstStyle/>
          <a:p>
            <a:endParaRPr lang="en-US"/>
          </a:p>
        </p:txBody>
      </p:sp>
      <p:sp>
        <p:nvSpPr>
          <p:cNvPr id="85015" name="Line 23"/>
          <p:cNvSpPr>
            <a:spLocks noChangeShapeType="1"/>
          </p:cNvSpPr>
          <p:nvPr/>
        </p:nvSpPr>
        <p:spPr bwMode="auto">
          <a:xfrm flipV="1">
            <a:off x="1490663" y="2571750"/>
            <a:ext cx="533400" cy="609600"/>
          </a:xfrm>
          <a:prstGeom prst="line">
            <a:avLst/>
          </a:prstGeom>
          <a:noFill/>
          <a:ln w="9525">
            <a:solidFill>
              <a:schemeClr val="tx1"/>
            </a:solidFill>
            <a:round/>
            <a:headEnd/>
            <a:tailEnd type="triangle" w="med" len="med"/>
          </a:ln>
          <a:effectLst/>
        </p:spPr>
        <p:txBody>
          <a:bodyPr wrap="none"/>
          <a:lstStyle/>
          <a:p>
            <a:endParaRPr lang="en-US"/>
          </a:p>
        </p:txBody>
      </p:sp>
      <p:sp>
        <p:nvSpPr>
          <p:cNvPr id="85016" name="Text Box 24"/>
          <p:cNvSpPr txBox="1">
            <a:spLocks noChangeArrowheads="1"/>
          </p:cNvSpPr>
          <p:nvPr/>
        </p:nvSpPr>
        <p:spPr bwMode="auto">
          <a:xfrm>
            <a:off x="2386013" y="5448300"/>
            <a:ext cx="825500" cy="366713"/>
          </a:xfrm>
          <a:prstGeom prst="rect">
            <a:avLst/>
          </a:prstGeom>
          <a:noFill/>
          <a:ln w="9525">
            <a:noFill/>
            <a:miter lim="800000"/>
            <a:headEnd/>
            <a:tailEnd/>
          </a:ln>
          <a:effectLst/>
        </p:spPr>
        <p:txBody>
          <a:bodyPr>
            <a:spAutoFit/>
          </a:bodyPr>
          <a:lstStyle/>
          <a:p>
            <a:r>
              <a:rPr lang="en-US" sz="1800"/>
              <a:t>Time</a:t>
            </a:r>
          </a:p>
        </p:txBody>
      </p:sp>
      <p:sp>
        <p:nvSpPr>
          <p:cNvPr id="85017" name="Text Box 25"/>
          <p:cNvSpPr txBox="1">
            <a:spLocks noChangeArrowheads="1"/>
          </p:cNvSpPr>
          <p:nvPr/>
        </p:nvSpPr>
        <p:spPr bwMode="auto">
          <a:xfrm rot="-5412990">
            <a:off x="827882" y="4380706"/>
            <a:ext cx="844550" cy="366713"/>
          </a:xfrm>
          <a:prstGeom prst="rect">
            <a:avLst/>
          </a:prstGeom>
          <a:noFill/>
          <a:ln w="9525">
            <a:noFill/>
            <a:miter lim="800000"/>
            <a:headEnd/>
            <a:tailEnd/>
          </a:ln>
          <a:effectLst/>
        </p:spPr>
        <p:txBody>
          <a:bodyPr wrap="none">
            <a:spAutoFit/>
          </a:bodyPr>
          <a:lstStyle/>
          <a:p>
            <a:r>
              <a:rPr lang="en-US" sz="1800"/>
              <a:t>Region</a:t>
            </a:r>
          </a:p>
        </p:txBody>
      </p:sp>
      <p:sp>
        <p:nvSpPr>
          <p:cNvPr id="85018" name="Text Box 26"/>
          <p:cNvSpPr txBox="1">
            <a:spLocks noChangeArrowheads="1"/>
          </p:cNvSpPr>
          <p:nvPr/>
        </p:nvSpPr>
        <p:spPr bwMode="auto">
          <a:xfrm>
            <a:off x="1114425" y="2282825"/>
            <a:ext cx="895350" cy="366713"/>
          </a:xfrm>
          <a:prstGeom prst="rect">
            <a:avLst/>
          </a:prstGeom>
          <a:noFill/>
          <a:ln w="9525">
            <a:noFill/>
            <a:miter lim="800000"/>
            <a:headEnd/>
            <a:tailEnd/>
          </a:ln>
          <a:effectLst/>
        </p:spPr>
        <p:txBody>
          <a:bodyPr wrap="none">
            <a:spAutoFit/>
          </a:bodyPr>
          <a:lstStyle/>
          <a:p>
            <a:r>
              <a:rPr lang="en-AU" sz="1800"/>
              <a:t>Product</a:t>
            </a:r>
          </a:p>
        </p:txBody>
      </p:sp>
      <p:sp>
        <p:nvSpPr>
          <p:cNvPr id="85027" name="AutoShape 35"/>
          <p:cNvSpPr>
            <a:spLocks noChangeArrowheads="1"/>
          </p:cNvSpPr>
          <p:nvPr/>
        </p:nvSpPr>
        <p:spPr bwMode="auto">
          <a:xfrm>
            <a:off x="5605463" y="2495550"/>
            <a:ext cx="2362200" cy="25146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85028" name="Line 36"/>
          <p:cNvSpPr>
            <a:spLocks noChangeShapeType="1"/>
          </p:cNvSpPr>
          <p:nvPr/>
        </p:nvSpPr>
        <p:spPr bwMode="auto">
          <a:xfrm>
            <a:off x="5986463" y="3105150"/>
            <a:ext cx="0" cy="1905000"/>
          </a:xfrm>
          <a:prstGeom prst="line">
            <a:avLst/>
          </a:prstGeom>
          <a:noFill/>
          <a:ln w="9525">
            <a:solidFill>
              <a:schemeClr val="tx1"/>
            </a:solidFill>
            <a:round/>
            <a:headEnd/>
            <a:tailEnd/>
          </a:ln>
          <a:effectLst/>
        </p:spPr>
        <p:txBody>
          <a:bodyPr wrap="none"/>
          <a:lstStyle/>
          <a:p>
            <a:endParaRPr lang="en-US"/>
          </a:p>
        </p:txBody>
      </p:sp>
      <p:sp>
        <p:nvSpPr>
          <p:cNvPr id="85029" name="Line 37"/>
          <p:cNvSpPr>
            <a:spLocks noChangeShapeType="1"/>
          </p:cNvSpPr>
          <p:nvPr/>
        </p:nvSpPr>
        <p:spPr bwMode="auto">
          <a:xfrm>
            <a:off x="6900863" y="3086100"/>
            <a:ext cx="0" cy="1905000"/>
          </a:xfrm>
          <a:prstGeom prst="line">
            <a:avLst/>
          </a:prstGeom>
          <a:noFill/>
          <a:ln w="9525">
            <a:solidFill>
              <a:schemeClr val="tx1"/>
            </a:solidFill>
            <a:round/>
            <a:headEnd/>
            <a:tailEnd/>
          </a:ln>
          <a:effectLst/>
        </p:spPr>
        <p:txBody>
          <a:bodyPr wrap="none"/>
          <a:lstStyle/>
          <a:p>
            <a:endParaRPr lang="en-US"/>
          </a:p>
        </p:txBody>
      </p:sp>
      <p:sp>
        <p:nvSpPr>
          <p:cNvPr id="85030" name="Line 38"/>
          <p:cNvSpPr>
            <a:spLocks noChangeShapeType="1"/>
          </p:cNvSpPr>
          <p:nvPr/>
        </p:nvSpPr>
        <p:spPr bwMode="auto">
          <a:xfrm>
            <a:off x="6443663" y="3086100"/>
            <a:ext cx="0" cy="1905000"/>
          </a:xfrm>
          <a:prstGeom prst="line">
            <a:avLst/>
          </a:prstGeom>
          <a:noFill/>
          <a:ln w="9525">
            <a:solidFill>
              <a:schemeClr val="tx1"/>
            </a:solidFill>
            <a:round/>
            <a:headEnd/>
            <a:tailEnd/>
          </a:ln>
          <a:effectLst/>
        </p:spPr>
        <p:txBody>
          <a:bodyPr wrap="none"/>
          <a:lstStyle/>
          <a:p>
            <a:endParaRPr lang="en-US"/>
          </a:p>
        </p:txBody>
      </p:sp>
      <p:sp>
        <p:nvSpPr>
          <p:cNvPr id="85031" name="Line 39"/>
          <p:cNvSpPr>
            <a:spLocks noChangeShapeType="1"/>
          </p:cNvSpPr>
          <p:nvPr/>
        </p:nvSpPr>
        <p:spPr bwMode="auto">
          <a:xfrm>
            <a:off x="7586663" y="2895600"/>
            <a:ext cx="0" cy="1905000"/>
          </a:xfrm>
          <a:prstGeom prst="line">
            <a:avLst/>
          </a:prstGeom>
          <a:noFill/>
          <a:ln w="9525">
            <a:solidFill>
              <a:schemeClr val="tx1"/>
            </a:solidFill>
            <a:round/>
            <a:headEnd/>
            <a:tailEnd/>
          </a:ln>
          <a:effectLst/>
        </p:spPr>
        <p:txBody>
          <a:bodyPr wrap="none"/>
          <a:lstStyle/>
          <a:p>
            <a:endParaRPr lang="en-US"/>
          </a:p>
        </p:txBody>
      </p:sp>
      <p:sp>
        <p:nvSpPr>
          <p:cNvPr id="85032" name="Line 40"/>
          <p:cNvSpPr>
            <a:spLocks noChangeShapeType="1"/>
          </p:cNvSpPr>
          <p:nvPr/>
        </p:nvSpPr>
        <p:spPr bwMode="auto">
          <a:xfrm>
            <a:off x="7796213" y="2686050"/>
            <a:ext cx="0" cy="1905000"/>
          </a:xfrm>
          <a:prstGeom prst="line">
            <a:avLst/>
          </a:prstGeom>
          <a:noFill/>
          <a:ln w="9525">
            <a:solidFill>
              <a:schemeClr val="tx1"/>
            </a:solidFill>
            <a:round/>
            <a:headEnd/>
            <a:tailEnd/>
          </a:ln>
          <a:effectLst/>
        </p:spPr>
        <p:txBody>
          <a:bodyPr wrap="none"/>
          <a:lstStyle/>
          <a:p>
            <a:endParaRPr lang="en-US"/>
          </a:p>
        </p:txBody>
      </p:sp>
      <p:sp>
        <p:nvSpPr>
          <p:cNvPr id="85033" name="Line 41"/>
          <p:cNvSpPr>
            <a:spLocks noChangeShapeType="1"/>
          </p:cNvSpPr>
          <p:nvPr/>
        </p:nvSpPr>
        <p:spPr bwMode="auto">
          <a:xfrm>
            <a:off x="5605463" y="3562350"/>
            <a:ext cx="1752600" cy="0"/>
          </a:xfrm>
          <a:prstGeom prst="line">
            <a:avLst/>
          </a:prstGeom>
          <a:noFill/>
          <a:ln w="9525">
            <a:solidFill>
              <a:schemeClr val="tx1"/>
            </a:solidFill>
            <a:round/>
            <a:headEnd/>
            <a:tailEnd/>
          </a:ln>
          <a:effectLst/>
        </p:spPr>
        <p:txBody>
          <a:bodyPr wrap="none"/>
          <a:lstStyle/>
          <a:p>
            <a:endParaRPr lang="en-US"/>
          </a:p>
        </p:txBody>
      </p:sp>
      <p:sp>
        <p:nvSpPr>
          <p:cNvPr id="85034" name="Line 42"/>
          <p:cNvSpPr>
            <a:spLocks noChangeShapeType="1"/>
          </p:cNvSpPr>
          <p:nvPr/>
        </p:nvSpPr>
        <p:spPr bwMode="auto">
          <a:xfrm>
            <a:off x="6024563" y="2667000"/>
            <a:ext cx="1752600" cy="0"/>
          </a:xfrm>
          <a:prstGeom prst="line">
            <a:avLst/>
          </a:prstGeom>
          <a:noFill/>
          <a:ln w="9525">
            <a:solidFill>
              <a:schemeClr val="tx1"/>
            </a:solidFill>
            <a:round/>
            <a:headEnd/>
            <a:tailEnd/>
          </a:ln>
          <a:effectLst/>
        </p:spPr>
        <p:txBody>
          <a:bodyPr wrap="none"/>
          <a:lstStyle/>
          <a:p>
            <a:endParaRPr lang="en-US"/>
          </a:p>
        </p:txBody>
      </p:sp>
      <p:sp>
        <p:nvSpPr>
          <p:cNvPr id="85035" name="Line 43"/>
          <p:cNvSpPr>
            <a:spLocks noChangeShapeType="1"/>
          </p:cNvSpPr>
          <p:nvPr/>
        </p:nvSpPr>
        <p:spPr bwMode="auto">
          <a:xfrm>
            <a:off x="5834063" y="2876550"/>
            <a:ext cx="1752600" cy="0"/>
          </a:xfrm>
          <a:prstGeom prst="line">
            <a:avLst/>
          </a:prstGeom>
          <a:noFill/>
          <a:ln w="9525">
            <a:solidFill>
              <a:schemeClr val="tx1"/>
            </a:solidFill>
            <a:round/>
            <a:headEnd/>
            <a:tailEnd/>
          </a:ln>
          <a:effectLst/>
        </p:spPr>
        <p:txBody>
          <a:bodyPr wrap="none"/>
          <a:lstStyle/>
          <a:p>
            <a:endParaRPr lang="en-US"/>
          </a:p>
        </p:txBody>
      </p:sp>
      <p:sp>
        <p:nvSpPr>
          <p:cNvPr id="85036" name="Line 44"/>
          <p:cNvSpPr>
            <a:spLocks noChangeShapeType="1"/>
          </p:cNvSpPr>
          <p:nvPr/>
        </p:nvSpPr>
        <p:spPr bwMode="auto">
          <a:xfrm>
            <a:off x="5605463" y="4038600"/>
            <a:ext cx="1752600" cy="0"/>
          </a:xfrm>
          <a:prstGeom prst="line">
            <a:avLst/>
          </a:prstGeom>
          <a:noFill/>
          <a:ln w="9525">
            <a:solidFill>
              <a:schemeClr val="tx1"/>
            </a:solidFill>
            <a:round/>
            <a:headEnd/>
            <a:tailEnd/>
          </a:ln>
          <a:effectLst/>
        </p:spPr>
        <p:txBody>
          <a:bodyPr wrap="none"/>
          <a:lstStyle/>
          <a:p>
            <a:endParaRPr lang="en-US"/>
          </a:p>
        </p:txBody>
      </p:sp>
      <p:sp>
        <p:nvSpPr>
          <p:cNvPr id="85037" name="Line 45"/>
          <p:cNvSpPr>
            <a:spLocks noChangeShapeType="1"/>
          </p:cNvSpPr>
          <p:nvPr/>
        </p:nvSpPr>
        <p:spPr bwMode="auto">
          <a:xfrm>
            <a:off x="5605463" y="4533900"/>
            <a:ext cx="1752600" cy="0"/>
          </a:xfrm>
          <a:prstGeom prst="line">
            <a:avLst/>
          </a:prstGeom>
          <a:noFill/>
          <a:ln w="9525">
            <a:solidFill>
              <a:schemeClr val="tx1"/>
            </a:solidFill>
            <a:round/>
            <a:headEnd/>
            <a:tailEnd/>
          </a:ln>
          <a:effectLst/>
        </p:spPr>
        <p:txBody>
          <a:bodyPr wrap="none"/>
          <a:lstStyle/>
          <a:p>
            <a:endParaRPr lang="en-US"/>
          </a:p>
        </p:txBody>
      </p:sp>
      <p:sp>
        <p:nvSpPr>
          <p:cNvPr id="85038" name="Line 46"/>
          <p:cNvSpPr>
            <a:spLocks noChangeShapeType="1"/>
          </p:cNvSpPr>
          <p:nvPr/>
        </p:nvSpPr>
        <p:spPr bwMode="auto">
          <a:xfrm flipV="1">
            <a:off x="5986463" y="2495550"/>
            <a:ext cx="609600" cy="609600"/>
          </a:xfrm>
          <a:prstGeom prst="line">
            <a:avLst/>
          </a:prstGeom>
          <a:noFill/>
          <a:ln w="9525">
            <a:solidFill>
              <a:schemeClr val="tx1"/>
            </a:solidFill>
            <a:round/>
            <a:headEnd/>
            <a:tailEnd/>
          </a:ln>
          <a:effectLst/>
        </p:spPr>
        <p:txBody>
          <a:bodyPr wrap="none"/>
          <a:lstStyle/>
          <a:p>
            <a:endParaRPr lang="en-US"/>
          </a:p>
        </p:txBody>
      </p:sp>
      <p:sp>
        <p:nvSpPr>
          <p:cNvPr id="85039" name="Line 47"/>
          <p:cNvSpPr>
            <a:spLocks noChangeShapeType="1"/>
          </p:cNvSpPr>
          <p:nvPr/>
        </p:nvSpPr>
        <p:spPr bwMode="auto">
          <a:xfrm flipV="1">
            <a:off x="7358063" y="3409950"/>
            <a:ext cx="609600" cy="609600"/>
          </a:xfrm>
          <a:prstGeom prst="line">
            <a:avLst/>
          </a:prstGeom>
          <a:noFill/>
          <a:ln w="9525">
            <a:solidFill>
              <a:schemeClr val="tx1"/>
            </a:solidFill>
            <a:round/>
            <a:headEnd/>
            <a:tailEnd/>
          </a:ln>
          <a:effectLst/>
        </p:spPr>
        <p:txBody>
          <a:bodyPr wrap="none"/>
          <a:lstStyle/>
          <a:p>
            <a:endParaRPr lang="en-US"/>
          </a:p>
        </p:txBody>
      </p:sp>
      <p:sp>
        <p:nvSpPr>
          <p:cNvPr id="85040" name="Line 48"/>
          <p:cNvSpPr>
            <a:spLocks noChangeShapeType="1"/>
          </p:cNvSpPr>
          <p:nvPr/>
        </p:nvSpPr>
        <p:spPr bwMode="auto">
          <a:xfrm flipV="1">
            <a:off x="7377113" y="3905250"/>
            <a:ext cx="609600" cy="609600"/>
          </a:xfrm>
          <a:prstGeom prst="line">
            <a:avLst/>
          </a:prstGeom>
          <a:noFill/>
          <a:ln w="9525">
            <a:solidFill>
              <a:schemeClr val="tx1"/>
            </a:solidFill>
            <a:round/>
            <a:headEnd/>
            <a:tailEnd/>
          </a:ln>
          <a:effectLst/>
        </p:spPr>
        <p:txBody>
          <a:bodyPr wrap="none"/>
          <a:lstStyle/>
          <a:p>
            <a:endParaRPr lang="en-US"/>
          </a:p>
        </p:txBody>
      </p:sp>
      <p:sp>
        <p:nvSpPr>
          <p:cNvPr id="85041" name="Line 49"/>
          <p:cNvSpPr>
            <a:spLocks noChangeShapeType="1"/>
          </p:cNvSpPr>
          <p:nvPr/>
        </p:nvSpPr>
        <p:spPr bwMode="auto">
          <a:xfrm flipV="1">
            <a:off x="6443663" y="2495550"/>
            <a:ext cx="609600" cy="609600"/>
          </a:xfrm>
          <a:prstGeom prst="line">
            <a:avLst/>
          </a:prstGeom>
          <a:noFill/>
          <a:ln w="9525">
            <a:solidFill>
              <a:schemeClr val="tx1"/>
            </a:solidFill>
            <a:round/>
            <a:headEnd/>
            <a:tailEnd/>
          </a:ln>
          <a:effectLst/>
        </p:spPr>
        <p:txBody>
          <a:bodyPr wrap="none"/>
          <a:lstStyle/>
          <a:p>
            <a:endParaRPr lang="en-US"/>
          </a:p>
        </p:txBody>
      </p:sp>
      <p:sp>
        <p:nvSpPr>
          <p:cNvPr id="85042" name="Line 50"/>
          <p:cNvSpPr>
            <a:spLocks noChangeShapeType="1"/>
          </p:cNvSpPr>
          <p:nvPr/>
        </p:nvSpPr>
        <p:spPr bwMode="auto">
          <a:xfrm flipV="1">
            <a:off x="6881813" y="2495550"/>
            <a:ext cx="609600" cy="609600"/>
          </a:xfrm>
          <a:prstGeom prst="line">
            <a:avLst/>
          </a:prstGeom>
          <a:noFill/>
          <a:ln w="9525">
            <a:solidFill>
              <a:schemeClr val="tx1"/>
            </a:solidFill>
            <a:round/>
            <a:headEnd/>
            <a:tailEnd/>
          </a:ln>
          <a:effectLst/>
        </p:spPr>
        <p:txBody>
          <a:bodyPr wrap="none"/>
          <a:lstStyle/>
          <a:p>
            <a:endParaRPr lang="en-US"/>
          </a:p>
        </p:txBody>
      </p:sp>
      <p:sp>
        <p:nvSpPr>
          <p:cNvPr id="85043" name="Line 51"/>
          <p:cNvSpPr>
            <a:spLocks noChangeShapeType="1"/>
          </p:cNvSpPr>
          <p:nvPr/>
        </p:nvSpPr>
        <p:spPr bwMode="auto">
          <a:xfrm flipV="1">
            <a:off x="7377113" y="2952750"/>
            <a:ext cx="609600" cy="609600"/>
          </a:xfrm>
          <a:prstGeom prst="line">
            <a:avLst/>
          </a:prstGeom>
          <a:noFill/>
          <a:ln w="9525">
            <a:solidFill>
              <a:schemeClr val="tx1"/>
            </a:solidFill>
            <a:round/>
            <a:headEnd/>
            <a:tailEnd/>
          </a:ln>
          <a:effectLst/>
        </p:spPr>
        <p:txBody>
          <a:bodyPr wrap="none"/>
          <a:lstStyle/>
          <a:p>
            <a:endParaRPr lang="en-US"/>
          </a:p>
        </p:txBody>
      </p:sp>
      <p:sp>
        <p:nvSpPr>
          <p:cNvPr id="85044" name="Line 52"/>
          <p:cNvSpPr>
            <a:spLocks noChangeShapeType="1"/>
          </p:cNvSpPr>
          <p:nvPr/>
        </p:nvSpPr>
        <p:spPr bwMode="auto">
          <a:xfrm>
            <a:off x="5605463" y="5200650"/>
            <a:ext cx="1143000" cy="0"/>
          </a:xfrm>
          <a:prstGeom prst="line">
            <a:avLst/>
          </a:prstGeom>
          <a:noFill/>
          <a:ln w="9525">
            <a:solidFill>
              <a:schemeClr val="tx1"/>
            </a:solidFill>
            <a:round/>
            <a:headEnd/>
            <a:tailEnd type="triangle" w="med" len="med"/>
          </a:ln>
          <a:effectLst/>
        </p:spPr>
        <p:txBody>
          <a:bodyPr wrap="none"/>
          <a:lstStyle/>
          <a:p>
            <a:endParaRPr lang="en-US"/>
          </a:p>
        </p:txBody>
      </p:sp>
      <p:sp>
        <p:nvSpPr>
          <p:cNvPr id="85045" name="Line 53"/>
          <p:cNvSpPr>
            <a:spLocks noChangeShapeType="1"/>
          </p:cNvSpPr>
          <p:nvPr/>
        </p:nvSpPr>
        <p:spPr bwMode="auto">
          <a:xfrm flipV="1">
            <a:off x="5414963" y="3981450"/>
            <a:ext cx="0" cy="990600"/>
          </a:xfrm>
          <a:prstGeom prst="line">
            <a:avLst/>
          </a:prstGeom>
          <a:noFill/>
          <a:ln w="9525">
            <a:solidFill>
              <a:schemeClr val="tx1"/>
            </a:solidFill>
            <a:round/>
            <a:headEnd/>
            <a:tailEnd type="triangle" w="med" len="med"/>
          </a:ln>
          <a:effectLst/>
        </p:spPr>
        <p:txBody>
          <a:bodyPr wrap="none"/>
          <a:lstStyle/>
          <a:p>
            <a:endParaRPr lang="en-US"/>
          </a:p>
        </p:txBody>
      </p:sp>
      <p:sp>
        <p:nvSpPr>
          <p:cNvPr id="85046" name="Line 54"/>
          <p:cNvSpPr>
            <a:spLocks noChangeShapeType="1"/>
          </p:cNvSpPr>
          <p:nvPr/>
        </p:nvSpPr>
        <p:spPr bwMode="auto">
          <a:xfrm flipV="1">
            <a:off x="5472113" y="2438400"/>
            <a:ext cx="533400" cy="609600"/>
          </a:xfrm>
          <a:prstGeom prst="line">
            <a:avLst/>
          </a:prstGeom>
          <a:noFill/>
          <a:ln w="9525">
            <a:solidFill>
              <a:schemeClr val="tx1"/>
            </a:solidFill>
            <a:round/>
            <a:headEnd/>
            <a:tailEnd type="triangle" w="med" len="med"/>
          </a:ln>
          <a:effectLst/>
        </p:spPr>
        <p:txBody>
          <a:bodyPr wrap="none"/>
          <a:lstStyle/>
          <a:p>
            <a:endParaRPr lang="en-US"/>
          </a:p>
        </p:txBody>
      </p:sp>
      <p:sp>
        <p:nvSpPr>
          <p:cNvPr id="85047" name="Text Box 55"/>
          <p:cNvSpPr txBox="1">
            <a:spLocks noChangeArrowheads="1"/>
          </p:cNvSpPr>
          <p:nvPr/>
        </p:nvSpPr>
        <p:spPr bwMode="auto">
          <a:xfrm>
            <a:off x="6367463" y="5314950"/>
            <a:ext cx="1023937" cy="366713"/>
          </a:xfrm>
          <a:prstGeom prst="rect">
            <a:avLst/>
          </a:prstGeom>
          <a:noFill/>
          <a:ln w="9525">
            <a:noFill/>
            <a:miter lim="800000"/>
            <a:headEnd/>
            <a:tailEnd/>
          </a:ln>
          <a:effectLst/>
        </p:spPr>
        <p:txBody>
          <a:bodyPr>
            <a:spAutoFit/>
          </a:bodyPr>
          <a:lstStyle/>
          <a:p>
            <a:r>
              <a:rPr lang="en-US" sz="1800"/>
              <a:t>Region</a:t>
            </a:r>
          </a:p>
        </p:txBody>
      </p:sp>
      <p:sp>
        <p:nvSpPr>
          <p:cNvPr id="85048" name="Text Box 56"/>
          <p:cNvSpPr txBox="1">
            <a:spLocks noChangeArrowheads="1"/>
          </p:cNvSpPr>
          <p:nvPr/>
        </p:nvSpPr>
        <p:spPr bwMode="auto">
          <a:xfrm rot="-5412990">
            <a:off x="4898232" y="4333081"/>
            <a:ext cx="666750" cy="366713"/>
          </a:xfrm>
          <a:prstGeom prst="rect">
            <a:avLst/>
          </a:prstGeom>
          <a:noFill/>
          <a:ln w="9525">
            <a:noFill/>
            <a:miter lim="800000"/>
            <a:headEnd/>
            <a:tailEnd/>
          </a:ln>
          <a:effectLst/>
        </p:spPr>
        <p:txBody>
          <a:bodyPr wrap="none">
            <a:spAutoFit/>
          </a:bodyPr>
          <a:lstStyle/>
          <a:p>
            <a:r>
              <a:rPr lang="en-US" sz="1800"/>
              <a:t>Time</a:t>
            </a:r>
          </a:p>
        </p:txBody>
      </p:sp>
      <p:sp>
        <p:nvSpPr>
          <p:cNvPr id="85049" name="Text Box 57"/>
          <p:cNvSpPr txBox="1">
            <a:spLocks noChangeArrowheads="1"/>
          </p:cNvSpPr>
          <p:nvPr/>
        </p:nvSpPr>
        <p:spPr bwMode="auto">
          <a:xfrm>
            <a:off x="5095875" y="2149475"/>
            <a:ext cx="895350" cy="366713"/>
          </a:xfrm>
          <a:prstGeom prst="rect">
            <a:avLst/>
          </a:prstGeom>
          <a:noFill/>
          <a:ln w="9525">
            <a:noFill/>
            <a:miter lim="800000"/>
            <a:headEnd/>
            <a:tailEnd/>
          </a:ln>
          <a:effectLst/>
        </p:spPr>
        <p:txBody>
          <a:bodyPr wrap="none">
            <a:spAutoFit/>
          </a:bodyPr>
          <a:lstStyle/>
          <a:p>
            <a:r>
              <a:rPr lang="en-AU" sz="1800"/>
              <a:t>Product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609600"/>
            <a:ext cx="7772400" cy="838200"/>
          </a:xfrm>
        </p:spPr>
        <p:txBody>
          <a:bodyPr/>
          <a:lstStyle/>
          <a:p>
            <a:r>
              <a:rPr lang="en-AU" sz="4000"/>
              <a:t>OLAP Server</a:t>
            </a:r>
          </a:p>
        </p:txBody>
      </p:sp>
      <p:sp>
        <p:nvSpPr>
          <p:cNvPr id="97283" name="Rectangle 3"/>
          <p:cNvSpPr>
            <a:spLocks noGrp="1" noChangeArrowheads="1"/>
          </p:cNvSpPr>
          <p:nvPr>
            <p:ph idx="1"/>
          </p:nvPr>
        </p:nvSpPr>
        <p:spPr>
          <a:xfrm>
            <a:off x="685800" y="1676400"/>
            <a:ext cx="7772400" cy="4419600"/>
          </a:xfrm>
        </p:spPr>
        <p:txBody>
          <a:bodyPr/>
          <a:lstStyle/>
          <a:p>
            <a:r>
              <a:rPr lang="en-AU" sz="2800"/>
              <a:t>An OLAP Server is a high capacity,multi user data manipulation engine specifically designed to support and operate on multi-dimensional data structure.</a:t>
            </a:r>
          </a:p>
          <a:p>
            <a:r>
              <a:rPr lang="en-AU" sz="2800"/>
              <a:t>OLAP server available are</a:t>
            </a:r>
          </a:p>
          <a:p>
            <a:pPr lvl="1"/>
            <a:r>
              <a:rPr lang="en-AU" sz="2400"/>
              <a:t>MOLAP server</a:t>
            </a:r>
          </a:p>
          <a:p>
            <a:pPr lvl="1"/>
            <a:r>
              <a:rPr lang="en-AU" sz="2400"/>
              <a:t>ROLAP server</a:t>
            </a:r>
          </a:p>
          <a:p>
            <a:pPr lvl="1"/>
            <a:r>
              <a:rPr lang="en-AU" sz="2400"/>
              <a:t>HOLAP server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609600"/>
            <a:ext cx="7772400" cy="609600"/>
          </a:xfrm>
        </p:spPr>
        <p:txBody>
          <a:bodyPr>
            <a:normAutofit fontScale="90000"/>
          </a:bodyPr>
          <a:lstStyle/>
          <a:p>
            <a:r>
              <a:rPr lang="en-AU" sz="4000"/>
              <a:t>Presentation</a:t>
            </a:r>
            <a:r>
              <a:rPr lang="en-AU"/>
              <a:t> </a:t>
            </a:r>
          </a:p>
        </p:txBody>
      </p:sp>
      <p:sp>
        <p:nvSpPr>
          <p:cNvPr id="94211" name="AutoShape 3"/>
          <p:cNvSpPr>
            <a:spLocks noChangeArrowheads="1"/>
          </p:cNvSpPr>
          <p:nvPr/>
        </p:nvSpPr>
        <p:spPr bwMode="auto">
          <a:xfrm>
            <a:off x="933450" y="2628900"/>
            <a:ext cx="2362200" cy="2514600"/>
          </a:xfrm>
          <a:prstGeom prst="cube">
            <a:avLst>
              <a:gd name="adj" fmla="val 25000"/>
            </a:avLst>
          </a:prstGeom>
          <a:noFill/>
          <a:ln w="9525">
            <a:solidFill>
              <a:schemeClr val="tx1"/>
            </a:solidFill>
            <a:miter lim="800000"/>
            <a:headEnd/>
            <a:tailEnd/>
          </a:ln>
          <a:effectLst/>
        </p:spPr>
        <p:txBody>
          <a:bodyPr wrap="none" anchor="ctr"/>
          <a:lstStyle/>
          <a:p>
            <a:endParaRPr lang="en-US"/>
          </a:p>
        </p:txBody>
      </p:sp>
      <p:sp>
        <p:nvSpPr>
          <p:cNvPr id="94212" name="Line 4"/>
          <p:cNvSpPr>
            <a:spLocks noChangeShapeType="1"/>
          </p:cNvSpPr>
          <p:nvPr/>
        </p:nvSpPr>
        <p:spPr bwMode="auto">
          <a:xfrm>
            <a:off x="1314450" y="3238500"/>
            <a:ext cx="0" cy="1905000"/>
          </a:xfrm>
          <a:prstGeom prst="line">
            <a:avLst/>
          </a:prstGeom>
          <a:noFill/>
          <a:ln w="9525">
            <a:solidFill>
              <a:schemeClr val="tx1"/>
            </a:solidFill>
            <a:round/>
            <a:headEnd/>
            <a:tailEnd/>
          </a:ln>
          <a:effectLst/>
        </p:spPr>
        <p:txBody>
          <a:bodyPr wrap="none"/>
          <a:lstStyle/>
          <a:p>
            <a:endParaRPr lang="en-US"/>
          </a:p>
        </p:txBody>
      </p:sp>
      <p:sp>
        <p:nvSpPr>
          <p:cNvPr id="94213" name="Line 5"/>
          <p:cNvSpPr>
            <a:spLocks noChangeShapeType="1"/>
          </p:cNvSpPr>
          <p:nvPr/>
        </p:nvSpPr>
        <p:spPr bwMode="auto">
          <a:xfrm>
            <a:off x="2228850" y="3219450"/>
            <a:ext cx="0" cy="1905000"/>
          </a:xfrm>
          <a:prstGeom prst="line">
            <a:avLst/>
          </a:prstGeom>
          <a:noFill/>
          <a:ln w="9525">
            <a:solidFill>
              <a:schemeClr val="tx1"/>
            </a:solidFill>
            <a:round/>
            <a:headEnd/>
            <a:tailEnd/>
          </a:ln>
          <a:effectLst/>
        </p:spPr>
        <p:txBody>
          <a:bodyPr wrap="none"/>
          <a:lstStyle/>
          <a:p>
            <a:endParaRPr lang="en-US"/>
          </a:p>
        </p:txBody>
      </p:sp>
      <p:sp>
        <p:nvSpPr>
          <p:cNvPr id="94214" name="Line 6"/>
          <p:cNvSpPr>
            <a:spLocks noChangeShapeType="1"/>
          </p:cNvSpPr>
          <p:nvPr/>
        </p:nvSpPr>
        <p:spPr bwMode="auto">
          <a:xfrm>
            <a:off x="1771650" y="3219450"/>
            <a:ext cx="0" cy="1905000"/>
          </a:xfrm>
          <a:prstGeom prst="line">
            <a:avLst/>
          </a:prstGeom>
          <a:noFill/>
          <a:ln w="9525">
            <a:solidFill>
              <a:schemeClr val="tx1"/>
            </a:solidFill>
            <a:round/>
            <a:headEnd/>
            <a:tailEnd/>
          </a:ln>
          <a:effectLst/>
        </p:spPr>
        <p:txBody>
          <a:bodyPr wrap="none"/>
          <a:lstStyle/>
          <a:p>
            <a:endParaRPr lang="en-US"/>
          </a:p>
        </p:txBody>
      </p:sp>
      <p:sp>
        <p:nvSpPr>
          <p:cNvPr id="94215" name="Line 7"/>
          <p:cNvSpPr>
            <a:spLocks noChangeShapeType="1"/>
          </p:cNvSpPr>
          <p:nvPr/>
        </p:nvSpPr>
        <p:spPr bwMode="auto">
          <a:xfrm>
            <a:off x="2914650" y="3028950"/>
            <a:ext cx="0" cy="1905000"/>
          </a:xfrm>
          <a:prstGeom prst="line">
            <a:avLst/>
          </a:prstGeom>
          <a:noFill/>
          <a:ln w="9525">
            <a:solidFill>
              <a:schemeClr val="tx1"/>
            </a:solidFill>
            <a:round/>
            <a:headEnd/>
            <a:tailEnd/>
          </a:ln>
          <a:effectLst/>
        </p:spPr>
        <p:txBody>
          <a:bodyPr wrap="none"/>
          <a:lstStyle/>
          <a:p>
            <a:endParaRPr lang="en-US"/>
          </a:p>
        </p:txBody>
      </p:sp>
      <p:sp>
        <p:nvSpPr>
          <p:cNvPr id="94216" name="Line 8"/>
          <p:cNvSpPr>
            <a:spLocks noChangeShapeType="1"/>
          </p:cNvSpPr>
          <p:nvPr/>
        </p:nvSpPr>
        <p:spPr bwMode="auto">
          <a:xfrm>
            <a:off x="3124200" y="2819400"/>
            <a:ext cx="0" cy="1905000"/>
          </a:xfrm>
          <a:prstGeom prst="line">
            <a:avLst/>
          </a:prstGeom>
          <a:noFill/>
          <a:ln w="9525">
            <a:solidFill>
              <a:schemeClr val="tx1"/>
            </a:solidFill>
            <a:round/>
            <a:headEnd/>
            <a:tailEnd/>
          </a:ln>
          <a:effectLst/>
        </p:spPr>
        <p:txBody>
          <a:bodyPr wrap="none"/>
          <a:lstStyle/>
          <a:p>
            <a:endParaRPr lang="en-US"/>
          </a:p>
        </p:txBody>
      </p:sp>
      <p:sp>
        <p:nvSpPr>
          <p:cNvPr id="94217" name="Line 9"/>
          <p:cNvSpPr>
            <a:spLocks noChangeShapeType="1"/>
          </p:cNvSpPr>
          <p:nvPr/>
        </p:nvSpPr>
        <p:spPr bwMode="auto">
          <a:xfrm>
            <a:off x="933450" y="3695700"/>
            <a:ext cx="1752600" cy="0"/>
          </a:xfrm>
          <a:prstGeom prst="line">
            <a:avLst/>
          </a:prstGeom>
          <a:noFill/>
          <a:ln w="9525">
            <a:solidFill>
              <a:schemeClr val="tx1"/>
            </a:solidFill>
            <a:round/>
            <a:headEnd/>
            <a:tailEnd/>
          </a:ln>
          <a:effectLst/>
        </p:spPr>
        <p:txBody>
          <a:bodyPr wrap="none"/>
          <a:lstStyle/>
          <a:p>
            <a:endParaRPr lang="en-US"/>
          </a:p>
        </p:txBody>
      </p:sp>
      <p:sp>
        <p:nvSpPr>
          <p:cNvPr id="94218" name="Line 10"/>
          <p:cNvSpPr>
            <a:spLocks noChangeShapeType="1"/>
          </p:cNvSpPr>
          <p:nvPr/>
        </p:nvSpPr>
        <p:spPr bwMode="auto">
          <a:xfrm>
            <a:off x="1352550" y="2800350"/>
            <a:ext cx="1752600" cy="0"/>
          </a:xfrm>
          <a:prstGeom prst="line">
            <a:avLst/>
          </a:prstGeom>
          <a:noFill/>
          <a:ln w="9525">
            <a:solidFill>
              <a:schemeClr val="tx1"/>
            </a:solidFill>
            <a:round/>
            <a:headEnd/>
            <a:tailEnd/>
          </a:ln>
          <a:effectLst/>
        </p:spPr>
        <p:txBody>
          <a:bodyPr wrap="none"/>
          <a:lstStyle/>
          <a:p>
            <a:endParaRPr lang="en-US"/>
          </a:p>
        </p:txBody>
      </p:sp>
      <p:sp>
        <p:nvSpPr>
          <p:cNvPr id="94219" name="Line 11"/>
          <p:cNvSpPr>
            <a:spLocks noChangeShapeType="1"/>
          </p:cNvSpPr>
          <p:nvPr/>
        </p:nvSpPr>
        <p:spPr bwMode="auto">
          <a:xfrm>
            <a:off x="1162050" y="3009900"/>
            <a:ext cx="1752600" cy="0"/>
          </a:xfrm>
          <a:prstGeom prst="line">
            <a:avLst/>
          </a:prstGeom>
          <a:noFill/>
          <a:ln w="9525">
            <a:solidFill>
              <a:schemeClr val="tx1"/>
            </a:solidFill>
            <a:round/>
            <a:headEnd/>
            <a:tailEnd/>
          </a:ln>
          <a:effectLst/>
        </p:spPr>
        <p:txBody>
          <a:bodyPr wrap="none"/>
          <a:lstStyle/>
          <a:p>
            <a:endParaRPr lang="en-US"/>
          </a:p>
        </p:txBody>
      </p:sp>
      <p:sp>
        <p:nvSpPr>
          <p:cNvPr id="94220" name="Line 12"/>
          <p:cNvSpPr>
            <a:spLocks noChangeShapeType="1"/>
          </p:cNvSpPr>
          <p:nvPr/>
        </p:nvSpPr>
        <p:spPr bwMode="auto">
          <a:xfrm>
            <a:off x="933450" y="4171950"/>
            <a:ext cx="1752600" cy="0"/>
          </a:xfrm>
          <a:prstGeom prst="line">
            <a:avLst/>
          </a:prstGeom>
          <a:noFill/>
          <a:ln w="9525">
            <a:solidFill>
              <a:schemeClr val="tx1"/>
            </a:solidFill>
            <a:round/>
            <a:headEnd/>
            <a:tailEnd/>
          </a:ln>
          <a:effectLst/>
        </p:spPr>
        <p:txBody>
          <a:bodyPr wrap="none"/>
          <a:lstStyle/>
          <a:p>
            <a:endParaRPr lang="en-US"/>
          </a:p>
        </p:txBody>
      </p:sp>
      <p:sp>
        <p:nvSpPr>
          <p:cNvPr id="94221" name="Line 13"/>
          <p:cNvSpPr>
            <a:spLocks noChangeShapeType="1"/>
          </p:cNvSpPr>
          <p:nvPr/>
        </p:nvSpPr>
        <p:spPr bwMode="auto">
          <a:xfrm>
            <a:off x="933450" y="4667250"/>
            <a:ext cx="1752600" cy="0"/>
          </a:xfrm>
          <a:prstGeom prst="line">
            <a:avLst/>
          </a:prstGeom>
          <a:noFill/>
          <a:ln w="9525">
            <a:solidFill>
              <a:schemeClr val="tx1"/>
            </a:solidFill>
            <a:round/>
            <a:headEnd/>
            <a:tailEnd/>
          </a:ln>
          <a:effectLst/>
        </p:spPr>
        <p:txBody>
          <a:bodyPr wrap="none"/>
          <a:lstStyle/>
          <a:p>
            <a:endParaRPr lang="en-US"/>
          </a:p>
        </p:txBody>
      </p:sp>
      <p:sp>
        <p:nvSpPr>
          <p:cNvPr id="94222" name="Line 14"/>
          <p:cNvSpPr>
            <a:spLocks noChangeShapeType="1"/>
          </p:cNvSpPr>
          <p:nvPr/>
        </p:nvSpPr>
        <p:spPr bwMode="auto">
          <a:xfrm flipV="1">
            <a:off x="1314450" y="2628900"/>
            <a:ext cx="609600" cy="609600"/>
          </a:xfrm>
          <a:prstGeom prst="line">
            <a:avLst/>
          </a:prstGeom>
          <a:noFill/>
          <a:ln w="9525">
            <a:solidFill>
              <a:schemeClr val="tx1"/>
            </a:solidFill>
            <a:round/>
            <a:headEnd/>
            <a:tailEnd/>
          </a:ln>
          <a:effectLst/>
        </p:spPr>
        <p:txBody>
          <a:bodyPr wrap="none"/>
          <a:lstStyle/>
          <a:p>
            <a:endParaRPr lang="en-US"/>
          </a:p>
        </p:txBody>
      </p:sp>
      <p:sp>
        <p:nvSpPr>
          <p:cNvPr id="94223" name="Line 15"/>
          <p:cNvSpPr>
            <a:spLocks noChangeShapeType="1"/>
          </p:cNvSpPr>
          <p:nvPr/>
        </p:nvSpPr>
        <p:spPr bwMode="auto">
          <a:xfrm flipV="1">
            <a:off x="2686050" y="3543300"/>
            <a:ext cx="609600" cy="609600"/>
          </a:xfrm>
          <a:prstGeom prst="line">
            <a:avLst/>
          </a:prstGeom>
          <a:noFill/>
          <a:ln w="9525">
            <a:solidFill>
              <a:schemeClr val="tx1"/>
            </a:solidFill>
            <a:round/>
            <a:headEnd/>
            <a:tailEnd/>
          </a:ln>
          <a:effectLst/>
        </p:spPr>
        <p:txBody>
          <a:bodyPr wrap="none"/>
          <a:lstStyle/>
          <a:p>
            <a:endParaRPr lang="en-US"/>
          </a:p>
        </p:txBody>
      </p:sp>
      <p:sp>
        <p:nvSpPr>
          <p:cNvPr id="94224" name="Line 16"/>
          <p:cNvSpPr>
            <a:spLocks noChangeShapeType="1"/>
          </p:cNvSpPr>
          <p:nvPr/>
        </p:nvSpPr>
        <p:spPr bwMode="auto">
          <a:xfrm flipV="1">
            <a:off x="2705100" y="4038600"/>
            <a:ext cx="609600" cy="609600"/>
          </a:xfrm>
          <a:prstGeom prst="line">
            <a:avLst/>
          </a:prstGeom>
          <a:noFill/>
          <a:ln w="9525">
            <a:solidFill>
              <a:schemeClr val="tx1"/>
            </a:solidFill>
            <a:round/>
            <a:headEnd/>
            <a:tailEnd/>
          </a:ln>
          <a:effectLst/>
        </p:spPr>
        <p:txBody>
          <a:bodyPr wrap="none"/>
          <a:lstStyle/>
          <a:p>
            <a:endParaRPr lang="en-US"/>
          </a:p>
        </p:txBody>
      </p:sp>
      <p:sp>
        <p:nvSpPr>
          <p:cNvPr id="94225" name="Line 17"/>
          <p:cNvSpPr>
            <a:spLocks noChangeShapeType="1"/>
          </p:cNvSpPr>
          <p:nvPr/>
        </p:nvSpPr>
        <p:spPr bwMode="auto">
          <a:xfrm flipV="1">
            <a:off x="1771650" y="2628900"/>
            <a:ext cx="609600" cy="609600"/>
          </a:xfrm>
          <a:prstGeom prst="line">
            <a:avLst/>
          </a:prstGeom>
          <a:noFill/>
          <a:ln w="9525">
            <a:solidFill>
              <a:schemeClr val="tx1"/>
            </a:solidFill>
            <a:round/>
            <a:headEnd/>
            <a:tailEnd/>
          </a:ln>
          <a:effectLst/>
        </p:spPr>
        <p:txBody>
          <a:bodyPr wrap="none"/>
          <a:lstStyle/>
          <a:p>
            <a:endParaRPr lang="en-US"/>
          </a:p>
        </p:txBody>
      </p:sp>
      <p:sp>
        <p:nvSpPr>
          <p:cNvPr id="94226" name="Line 18"/>
          <p:cNvSpPr>
            <a:spLocks noChangeShapeType="1"/>
          </p:cNvSpPr>
          <p:nvPr/>
        </p:nvSpPr>
        <p:spPr bwMode="auto">
          <a:xfrm flipV="1">
            <a:off x="2209800" y="2628900"/>
            <a:ext cx="609600" cy="609600"/>
          </a:xfrm>
          <a:prstGeom prst="line">
            <a:avLst/>
          </a:prstGeom>
          <a:noFill/>
          <a:ln w="9525">
            <a:solidFill>
              <a:schemeClr val="tx1"/>
            </a:solidFill>
            <a:round/>
            <a:headEnd/>
            <a:tailEnd/>
          </a:ln>
          <a:effectLst/>
        </p:spPr>
        <p:txBody>
          <a:bodyPr wrap="none"/>
          <a:lstStyle/>
          <a:p>
            <a:endParaRPr lang="en-US"/>
          </a:p>
        </p:txBody>
      </p:sp>
      <p:sp>
        <p:nvSpPr>
          <p:cNvPr id="94227" name="Line 19"/>
          <p:cNvSpPr>
            <a:spLocks noChangeShapeType="1"/>
          </p:cNvSpPr>
          <p:nvPr/>
        </p:nvSpPr>
        <p:spPr bwMode="auto">
          <a:xfrm flipV="1">
            <a:off x="2705100" y="3086100"/>
            <a:ext cx="609600" cy="609600"/>
          </a:xfrm>
          <a:prstGeom prst="line">
            <a:avLst/>
          </a:prstGeom>
          <a:noFill/>
          <a:ln w="9525">
            <a:solidFill>
              <a:schemeClr val="tx1"/>
            </a:solidFill>
            <a:round/>
            <a:headEnd/>
            <a:tailEnd/>
          </a:ln>
          <a:effectLst/>
        </p:spPr>
        <p:txBody>
          <a:bodyPr wrap="none"/>
          <a:lstStyle/>
          <a:p>
            <a:endParaRPr lang="en-US"/>
          </a:p>
        </p:txBody>
      </p:sp>
      <p:sp>
        <p:nvSpPr>
          <p:cNvPr id="94228" name="Line 20"/>
          <p:cNvSpPr>
            <a:spLocks noChangeShapeType="1"/>
          </p:cNvSpPr>
          <p:nvPr/>
        </p:nvSpPr>
        <p:spPr bwMode="auto">
          <a:xfrm>
            <a:off x="933450" y="5334000"/>
            <a:ext cx="1143000" cy="0"/>
          </a:xfrm>
          <a:prstGeom prst="line">
            <a:avLst/>
          </a:prstGeom>
          <a:noFill/>
          <a:ln w="9525">
            <a:solidFill>
              <a:schemeClr val="tx1"/>
            </a:solidFill>
            <a:round/>
            <a:headEnd/>
            <a:tailEnd type="triangle" w="med" len="med"/>
          </a:ln>
          <a:effectLst/>
        </p:spPr>
        <p:txBody>
          <a:bodyPr wrap="none"/>
          <a:lstStyle/>
          <a:p>
            <a:endParaRPr lang="en-US"/>
          </a:p>
        </p:txBody>
      </p:sp>
      <p:sp>
        <p:nvSpPr>
          <p:cNvPr id="94229" name="Line 21"/>
          <p:cNvSpPr>
            <a:spLocks noChangeShapeType="1"/>
          </p:cNvSpPr>
          <p:nvPr/>
        </p:nvSpPr>
        <p:spPr bwMode="auto">
          <a:xfrm flipV="1">
            <a:off x="742950" y="4114800"/>
            <a:ext cx="0" cy="990600"/>
          </a:xfrm>
          <a:prstGeom prst="line">
            <a:avLst/>
          </a:prstGeom>
          <a:noFill/>
          <a:ln w="9525">
            <a:solidFill>
              <a:schemeClr val="tx1"/>
            </a:solidFill>
            <a:round/>
            <a:headEnd/>
            <a:tailEnd type="triangle" w="med" len="med"/>
          </a:ln>
          <a:effectLst/>
        </p:spPr>
        <p:txBody>
          <a:bodyPr wrap="none"/>
          <a:lstStyle/>
          <a:p>
            <a:endParaRPr lang="en-US"/>
          </a:p>
        </p:txBody>
      </p:sp>
      <p:sp>
        <p:nvSpPr>
          <p:cNvPr id="94230" name="Line 22"/>
          <p:cNvSpPr>
            <a:spLocks noChangeShapeType="1"/>
          </p:cNvSpPr>
          <p:nvPr/>
        </p:nvSpPr>
        <p:spPr bwMode="auto">
          <a:xfrm flipV="1">
            <a:off x="800100" y="2571750"/>
            <a:ext cx="533400" cy="609600"/>
          </a:xfrm>
          <a:prstGeom prst="line">
            <a:avLst/>
          </a:prstGeom>
          <a:noFill/>
          <a:ln w="9525">
            <a:solidFill>
              <a:schemeClr val="tx1"/>
            </a:solidFill>
            <a:round/>
            <a:headEnd/>
            <a:tailEnd type="triangle" w="med" len="med"/>
          </a:ln>
          <a:effectLst/>
        </p:spPr>
        <p:txBody>
          <a:bodyPr wrap="none"/>
          <a:lstStyle/>
          <a:p>
            <a:endParaRPr lang="en-US"/>
          </a:p>
        </p:txBody>
      </p:sp>
      <p:sp>
        <p:nvSpPr>
          <p:cNvPr id="94231" name="Text Box 23"/>
          <p:cNvSpPr txBox="1">
            <a:spLocks noChangeArrowheads="1"/>
          </p:cNvSpPr>
          <p:nvPr/>
        </p:nvSpPr>
        <p:spPr bwMode="auto">
          <a:xfrm>
            <a:off x="1695450" y="5448300"/>
            <a:ext cx="825500" cy="457200"/>
          </a:xfrm>
          <a:prstGeom prst="rect">
            <a:avLst/>
          </a:prstGeom>
          <a:noFill/>
          <a:ln w="9525">
            <a:noFill/>
            <a:miter lim="800000"/>
            <a:headEnd/>
            <a:tailEnd/>
          </a:ln>
          <a:effectLst/>
        </p:spPr>
        <p:txBody>
          <a:bodyPr>
            <a:spAutoFit/>
          </a:bodyPr>
          <a:lstStyle/>
          <a:p>
            <a:r>
              <a:rPr lang="en-US"/>
              <a:t>Time</a:t>
            </a:r>
          </a:p>
        </p:txBody>
      </p:sp>
      <p:sp>
        <p:nvSpPr>
          <p:cNvPr id="94232" name="Text Box 24"/>
          <p:cNvSpPr txBox="1">
            <a:spLocks noChangeArrowheads="1"/>
          </p:cNvSpPr>
          <p:nvPr/>
        </p:nvSpPr>
        <p:spPr bwMode="auto">
          <a:xfrm rot="-5412990">
            <a:off x="1587" y="4227513"/>
            <a:ext cx="1063625" cy="457200"/>
          </a:xfrm>
          <a:prstGeom prst="rect">
            <a:avLst/>
          </a:prstGeom>
          <a:noFill/>
          <a:ln w="9525">
            <a:noFill/>
            <a:miter lim="800000"/>
            <a:headEnd/>
            <a:tailEnd/>
          </a:ln>
          <a:effectLst/>
        </p:spPr>
        <p:txBody>
          <a:bodyPr wrap="none">
            <a:spAutoFit/>
          </a:bodyPr>
          <a:lstStyle/>
          <a:p>
            <a:r>
              <a:rPr lang="en-US"/>
              <a:t>Region</a:t>
            </a:r>
          </a:p>
        </p:txBody>
      </p:sp>
      <p:sp>
        <p:nvSpPr>
          <p:cNvPr id="94233" name="Text Box 25"/>
          <p:cNvSpPr txBox="1">
            <a:spLocks noChangeArrowheads="1"/>
          </p:cNvSpPr>
          <p:nvPr/>
        </p:nvSpPr>
        <p:spPr bwMode="auto">
          <a:xfrm>
            <a:off x="423863" y="2209800"/>
            <a:ext cx="1131887" cy="457200"/>
          </a:xfrm>
          <a:prstGeom prst="rect">
            <a:avLst/>
          </a:prstGeom>
          <a:noFill/>
          <a:ln w="9525">
            <a:noFill/>
            <a:miter lim="800000"/>
            <a:headEnd/>
            <a:tailEnd/>
          </a:ln>
          <a:effectLst/>
        </p:spPr>
        <p:txBody>
          <a:bodyPr wrap="none">
            <a:spAutoFit/>
          </a:bodyPr>
          <a:lstStyle/>
          <a:p>
            <a:r>
              <a:rPr lang="en-AU"/>
              <a:t>Product</a:t>
            </a:r>
          </a:p>
        </p:txBody>
      </p:sp>
      <p:sp>
        <p:nvSpPr>
          <p:cNvPr id="94234" name="Line 26"/>
          <p:cNvSpPr>
            <a:spLocks noChangeShapeType="1"/>
          </p:cNvSpPr>
          <p:nvPr/>
        </p:nvSpPr>
        <p:spPr bwMode="auto">
          <a:xfrm>
            <a:off x="6386513" y="3105150"/>
            <a:ext cx="0" cy="1295400"/>
          </a:xfrm>
          <a:prstGeom prst="line">
            <a:avLst/>
          </a:prstGeom>
          <a:noFill/>
          <a:ln w="9525">
            <a:solidFill>
              <a:schemeClr val="tx1"/>
            </a:solidFill>
            <a:round/>
            <a:headEnd type="arrow" w="med" len="med"/>
            <a:tailEnd/>
          </a:ln>
          <a:effectLst/>
        </p:spPr>
        <p:txBody>
          <a:bodyPr/>
          <a:lstStyle/>
          <a:p>
            <a:endParaRPr lang="en-US"/>
          </a:p>
        </p:txBody>
      </p:sp>
      <p:sp>
        <p:nvSpPr>
          <p:cNvPr id="94235" name="Line 27"/>
          <p:cNvSpPr>
            <a:spLocks noChangeShapeType="1"/>
          </p:cNvSpPr>
          <p:nvPr/>
        </p:nvSpPr>
        <p:spPr bwMode="auto">
          <a:xfrm>
            <a:off x="6386513" y="4400550"/>
            <a:ext cx="1600200" cy="0"/>
          </a:xfrm>
          <a:prstGeom prst="line">
            <a:avLst/>
          </a:prstGeom>
          <a:noFill/>
          <a:ln w="9525">
            <a:solidFill>
              <a:schemeClr val="tx1"/>
            </a:solidFill>
            <a:round/>
            <a:headEnd/>
            <a:tailEnd type="arrow" w="med" len="med"/>
          </a:ln>
          <a:effectLst/>
        </p:spPr>
        <p:txBody>
          <a:bodyPr/>
          <a:lstStyle/>
          <a:p>
            <a:endParaRPr lang="en-US"/>
          </a:p>
        </p:txBody>
      </p:sp>
      <p:sp>
        <p:nvSpPr>
          <p:cNvPr id="94236" name="Rectangle 28"/>
          <p:cNvSpPr>
            <a:spLocks noChangeArrowheads="1"/>
          </p:cNvSpPr>
          <p:nvPr/>
        </p:nvSpPr>
        <p:spPr bwMode="auto">
          <a:xfrm>
            <a:off x="6805613" y="3562350"/>
            <a:ext cx="3048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4237" name="Rectangle 29"/>
          <p:cNvSpPr>
            <a:spLocks noChangeArrowheads="1"/>
          </p:cNvSpPr>
          <p:nvPr/>
        </p:nvSpPr>
        <p:spPr bwMode="auto">
          <a:xfrm>
            <a:off x="7186613" y="3257550"/>
            <a:ext cx="285750" cy="112395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94238" name="Rectangle 30"/>
          <p:cNvSpPr>
            <a:spLocks noChangeArrowheads="1"/>
          </p:cNvSpPr>
          <p:nvPr/>
        </p:nvSpPr>
        <p:spPr bwMode="auto">
          <a:xfrm>
            <a:off x="6424613" y="3790950"/>
            <a:ext cx="323850" cy="59055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94239" name="Rectangle 31"/>
          <p:cNvSpPr>
            <a:spLocks noChangeArrowheads="1"/>
          </p:cNvSpPr>
          <p:nvPr/>
        </p:nvSpPr>
        <p:spPr bwMode="auto">
          <a:xfrm>
            <a:off x="6191250" y="2876550"/>
            <a:ext cx="1905000" cy="1981200"/>
          </a:xfrm>
          <a:prstGeom prst="rect">
            <a:avLst/>
          </a:prstGeom>
          <a:noFill/>
          <a:ln w="9525">
            <a:solidFill>
              <a:schemeClr val="tx1"/>
            </a:solidFill>
            <a:miter lim="800000"/>
            <a:headEnd/>
            <a:tailEnd/>
          </a:ln>
          <a:effectLst/>
        </p:spPr>
        <p:txBody>
          <a:bodyPr wrap="none" anchor="ctr"/>
          <a:lstStyle/>
          <a:p>
            <a:endParaRPr lang="en-US"/>
          </a:p>
        </p:txBody>
      </p:sp>
      <p:sp>
        <p:nvSpPr>
          <p:cNvPr id="94240" name="Text Box 32"/>
          <p:cNvSpPr txBox="1">
            <a:spLocks noChangeArrowheads="1"/>
          </p:cNvSpPr>
          <p:nvPr/>
        </p:nvSpPr>
        <p:spPr bwMode="auto">
          <a:xfrm>
            <a:off x="6251575" y="4899025"/>
            <a:ext cx="1012825" cy="457200"/>
          </a:xfrm>
          <a:prstGeom prst="rect">
            <a:avLst/>
          </a:prstGeom>
          <a:noFill/>
          <a:ln w="9525">
            <a:noFill/>
            <a:miter lim="800000"/>
            <a:headEnd/>
            <a:tailEnd/>
          </a:ln>
          <a:effectLst/>
        </p:spPr>
        <p:txBody>
          <a:bodyPr wrap="none">
            <a:spAutoFit/>
          </a:bodyPr>
          <a:lstStyle/>
          <a:p>
            <a:r>
              <a:rPr lang="en-AU"/>
              <a:t>Report</a:t>
            </a:r>
          </a:p>
        </p:txBody>
      </p:sp>
      <p:sp>
        <p:nvSpPr>
          <p:cNvPr id="94241" name="Rectangle 33"/>
          <p:cNvSpPr>
            <a:spLocks noChangeArrowheads="1"/>
          </p:cNvSpPr>
          <p:nvPr/>
        </p:nvSpPr>
        <p:spPr bwMode="auto">
          <a:xfrm>
            <a:off x="3886200" y="3276600"/>
            <a:ext cx="1371600" cy="990600"/>
          </a:xfrm>
          <a:prstGeom prst="rect">
            <a:avLst/>
          </a:prstGeom>
          <a:noFill/>
          <a:ln w="9525">
            <a:solidFill>
              <a:schemeClr val="tx1"/>
            </a:solidFill>
            <a:miter lim="800000"/>
            <a:headEnd/>
            <a:tailEnd/>
          </a:ln>
          <a:effectLst/>
        </p:spPr>
        <p:txBody>
          <a:bodyPr wrap="none" anchor="ctr"/>
          <a:lstStyle/>
          <a:p>
            <a:pPr algn="ctr"/>
            <a:r>
              <a:rPr lang="en-AU" sz="2000"/>
              <a:t>Reporting</a:t>
            </a:r>
          </a:p>
          <a:p>
            <a:pPr algn="ctr"/>
            <a:r>
              <a:rPr lang="en-AU" sz="2000"/>
              <a:t>Tool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609600"/>
            <a:ext cx="7772400" cy="685800"/>
          </a:xfrm>
        </p:spPr>
        <p:txBody>
          <a:bodyPr/>
          <a:lstStyle/>
          <a:p>
            <a:pPr algn="l"/>
            <a:r>
              <a:rPr lang="en-AU" sz="4000"/>
              <a:t>Data Warehousing Tools</a:t>
            </a:r>
          </a:p>
        </p:txBody>
      </p:sp>
      <p:sp>
        <p:nvSpPr>
          <p:cNvPr id="86019" name="Rectangle 3"/>
          <p:cNvSpPr>
            <a:spLocks noGrp="1" noChangeArrowheads="1"/>
          </p:cNvSpPr>
          <p:nvPr>
            <p:ph idx="1"/>
          </p:nvPr>
        </p:nvSpPr>
        <p:spPr>
          <a:xfrm>
            <a:off x="685800" y="1600200"/>
            <a:ext cx="7772400" cy="4495800"/>
          </a:xfrm>
        </p:spPr>
        <p:txBody>
          <a:bodyPr/>
          <a:lstStyle/>
          <a:p>
            <a:pPr>
              <a:lnSpc>
                <a:spcPct val="90000"/>
              </a:lnSpc>
            </a:pPr>
            <a:r>
              <a:rPr lang="en-AU" sz="2800" dirty="0"/>
              <a:t>Data Warehouse</a:t>
            </a:r>
          </a:p>
          <a:p>
            <a:pPr lvl="1">
              <a:lnSpc>
                <a:spcPct val="90000"/>
              </a:lnSpc>
              <a:buFont typeface="Courier New" panose="02070309020205020404" pitchFamily="49" charset="0"/>
              <a:buChar char="o"/>
            </a:pPr>
            <a:r>
              <a:rPr lang="en-AU" sz="2400" dirty="0"/>
              <a:t>SQL Server 2000 DTS</a:t>
            </a:r>
          </a:p>
          <a:p>
            <a:pPr lvl="1">
              <a:lnSpc>
                <a:spcPct val="90000"/>
              </a:lnSpc>
              <a:buFont typeface="Courier New" panose="02070309020205020404" pitchFamily="49" charset="0"/>
              <a:buChar char="o"/>
            </a:pPr>
            <a:r>
              <a:rPr lang="en-AU" sz="2400" dirty="0"/>
              <a:t>Oracle 8i Warehouse Builder</a:t>
            </a:r>
          </a:p>
          <a:p>
            <a:pPr>
              <a:lnSpc>
                <a:spcPct val="90000"/>
              </a:lnSpc>
            </a:pPr>
            <a:r>
              <a:rPr lang="en-AU" sz="2800" dirty="0"/>
              <a:t>OLAP tools</a:t>
            </a:r>
          </a:p>
          <a:p>
            <a:pPr lvl="1">
              <a:lnSpc>
                <a:spcPct val="90000"/>
              </a:lnSpc>
              <a:buFont typeface="Courier New" panose="02070309020205020404" pitchFamily="49" charset="0"/>
              <a:buChar char="o"/>
            </a:pPr>
            <a:r>
              <a:rPr lang="en-AU" sz="2400" dirty="0"/>
              <a:t>SQL Server Analysis Services</a:t>
            </a:r>
          </a:p>
          <a:p>
            <a:pPr lvl="1">
              <a:lnSpc>
                <a:spcPct val="90000"/>
              </a:lnSpc>
              <a:buFont typeface="Courier New" panose="02070309020205020404" pitchFamily="49" charset="0"/>
              <a:buChar char="o"/>
            </a:pPr>
            <a:r>
              <a:rPr lang="en-AU" sz="2400" dirty="0"/>
              <a:t>Oracle Express Server</a:t>
            </a:r>
          </a:p>
          <a:p>
            <a:pPr>
              <a:lnSpc>
                <a:spcPct val="90000"/>
              </a:lnSpc>
            </a:pPr>
            <a:r>
              <a:rPr lang="en-AU" sz="2800" dirty="0"/>
              <a:t>Reporting tools</a:t>
            </a:r>
          </a:p>
          <a:p>
            <a:pPr lvl="1">
              <a:lnSpc>
                <a:spcPct val="90000"/>
              </a:lnSpc>
              <a:buFont typeface="Courier New" panose="02070309020205020404" pitchFamily="49" charset="0"/>
              <a:buChar char="o"/>
            </a:pPr>
            <a:r>
              <a:rPr lang="en-AU" sz="2400" dirty="0"/>
              <a:t>MS Excel Pivot Chart</a:t>
            </a:r>
          </a:p>
          <a:p>
            <a:pPr lvl="1">
              <a:lnSpc>
                <a:spcPct val="90000"/>
              </a:lnSpc>
              <a:buFont typeface="Courier New" panose="02070309020205020404" pitchFamily="49" charset="0"/>
              <a:buChar char="o"/>
            </a:pPr>
            <a:r>
              <a:rPr lang="en-AU" sz="2400" dirty="0"/>
              <a:t>VB Applications	</a:t>
            </a:r>
            <a:r>
              <a:rPr lang="en-AU"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7772400" cy="762000"/>
          </a:xfrm>
        </p:spPr>
        <p:txBody>
          <a:bodyPr/>
          <a:lstStyle/>
          <a:p>
            <a:pPr algn="l"/>
            <a:r>
              <a:rPr lang="en-US" dirty="0"/>
              <a:t>Scenario 2</a:t>
            </a:r>
          </a:p>
        </p:txBody>
      </p:sp>
      <p:sp>
        <p:nvSpPr>
          <p:cNvPr id="14339" name="Text Box 3"/>
          <p:cNvSpPr txBox="1">
            <a:spLocks noChangeArrowheads="1"/>
          </p:cNvSpPr>
          <p:nvPr/>
        </p:nvSpPr>
        <p:spPr bwMode="auto">
          <a:xfrm>
            <a:off x="685800" y="1981200"/>
            <a:ext cx="7772400" cy="1800225"/>
          </a:xfrm>
          <a:prstGeom prst="rect">
            <a:avLst/>
          </a:prstGeom>
          <a:noFill/>
          <a:ln w="9525">
            <a:noFill/>
            <a:miter lim="800000"/>
            <a:headEnd/>
            <a:tailEnd/>
          </a:ln>
          <a:effectLst/>
        </p:spPr>
        <p:txBody>
          <a:bodyPr>
            <a:spAutoFit/>
          </a:bodyPr>
          <a:lstStyle/>
          <a:p>
            <a:r>
              <a:rPr lang="en-US" sz="2800"/>
              <a:t>Cakes &amp; Cookies is a small,new company.President of the company wants his company should grow.He needs information so that he can make correct decisions.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14400" y="2933700"/>
            <a:ext cx="7772400" cy="990600"/>
          </a:xfrm>
        </p:spPr>
        <p:txBody>
          <a:bodyPr/>
          <a:lstStyle/>
          <a:p>
            <a:r>
              <a:rPr lang="en-AU" sz="4000" dirty="0"/>
              <a:t>Thank You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Grp="1" noChangeArrowheads="1"/>
          </p:cNvSpPr>
          <p:nvPr>
            <p:ph type="title"/>
          </p:nvPr>
        </p:nvSpPr>
        <p:spPr/>
        <p:txBody>
          <a:bodyPr/>
          <a:lstStyle/>
          <a:p>
            <a:pPr algn="l"/>
            <a:r>
              <a:rPr lang="en-US" dirty="0"/>
              <a:t>Solution 2</a:t>
            </a:r>
            <a:endParaRPr lang="en-AU" dirty="0"/>
          </a:p>
        </p:txBody>
      </p:sp>
      <p:sp>
        <p:nvSpPr>
          <p:cNvPr id="92163" name="Rectangle 1027"/>
          <p:cNvSpPr>
            <a:spLocks noGrp="1" noChangeArrowheads="1"/>
          </p:cNvSpPr>
          <p:nvPr>
            <p:ph idx="1"/>
          </p:nvPr>
        </p:nvSpPr>
        <p:spPr/>
        <p:txBody>
          <a:bodyPr/>
          <a:lstStyle/>
          <a:p>
            <a:r>
              <a:rPr lang="en-AU"/>
              <a:t>Improve the quality of data before loading it into the warehouse.</a:t>
            </a:r>
          </a:p>
          <a:p>
            <a:r>
              <a:rPr lang="en-AU"/>
              <a:t>Perform data cleaning and transformation before loading the data.</a:t>
            </a:r>
          </a:p>
          <a:p>
            <a:r>
              <a:rPr lang="en-AU"/>
              <a:t>Use query analysis tools to support adhoc queries.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a:xfrm>
            <a:off x="609600" y="609600"/>
            <a:ext cx="7772400" cy="685800"/>
          </a:xfrm>
        </p:spPr>
        <p:txBody>
          <a:bodyPr>
            <a:normAutofit/>
          </a:bodyPr>
          <a:lstStyle/>
          <a:p>
            <a:pPr algn="l"/>
            <a:r>
              <a:rPr lang="en-US" dirty="0"/>
              <a:t>Solution 2</a:t>
            </a:r>
          </a:p>
        </p:txBody>
      </p:sp>
      <p:sp>
        <p:nvSpPr>
          <p:cNvPr id="58371" name="Line 1027"/>
          <p:cNvSpPr>
            <a:spLocks noChangeShapeType="1"/>
          </p:cNvSpPr>
          <p:nvPr/>
        </p:nvSpPr>
        <p:spPr bwMode="auto">
          <a:xfrm>
            <a:off x="4838700" y="2590800"/>
            <a:ext cx="0" cy="1295400"/>
          </a:xfrm>
          <a:prstGeom prst="line">
            <a:avLst/>
          </a:prstGeom>
          <a:noFill/>
          <a:ln w="9525">
            <a:solidFill>
              <a:schemeClr val="tx1"/>
            </a:solidFill>
            <a:round/>
            <a:headEnd type="arrow" w="med" len="med"/>
            <a:tailEnd/>
          </a:ln>
          <a:effectLst/>
        </p:spPr>
        <p:txBody>
          <a:bodyPr/>
          <a:lstStyle/>
          <a:p>
            <a:endParaRPr lang="en-US"/>
          </a:p>
        </p:txBody>
      </p:sp>
      <p:sp>
        <p:nvSpPr>
          <p:cNvPr id="58372" name="Line 1028"/>
          <p:cNvSpPr>
            <a:spLocks noChangeShapeType="1"/>
          </p:cNvSpPr>
          <p:nvPr/>
        </p:nvSpPr>
        <p:spPr bwMode="auto">
          <a:xfrm>
            <a:off x="4838700" y="3886200"/>
            <a:ext cx="1600200" cy="0"/>
          </a:xfrm>
          <a:prstGeom prst="line">
            <a:avLst/>
          </a:prstGeom>
          <a:noFill/>
          <a:ln w="9525">
            <a:solidFill>
              <a:schemeClr val="tx1"/>
            </a:solidFill>
            <a:round/>
            <a:headEnd/>
            <a:tailEnd type="arrow" w="med" len="med"/>
          </a:ln>
          <a:effectLst/>
        </p:spPr>
        <p:txBody>
          <a:bodyPr/>
          <a:lstStyle/>
          <a:p>
            <a:endParaRPr lang="en-US"/>
          </a:p>
        </p:txBody>
      </p:sp>
      <p:sp>
        <p:nvSpPr>
          <p:cNvPr id="58373" name="Rectangle 1029"/>
          <p:cNvSpPr>
            <a:spLocks noChangeArrowheads="1"/>
          </p:cNvSpPr>
          <p:nvPr/>
        </p:nvSpPr>
        <p:spPr bwMode="auto">
          <a:xfrm>
            <a:off x="5257800" y="3048000"/>
            <a:ext cx="3048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8374" name="Rectangle 1030"/>
          <p:cNvSpPr>
            <a:spLocks noChangeArrowheads="1"/>
          </p:cNvSpPr>
          <p:nvPr/>
        </p:nvSpPr>
        <p:spPr bwMode="auto">
          <a:xfrm>
            <a:off x="5638800" y="2743200"/>
            <a:ext cx="285750" cy="112395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58375" name="Rectangle 1031"/>
          <p:cNvSpPr>
            <a:spLocks noChangeArrowheads="1"/>
          </p:cNvSpPr>
          <p:nvPr/>
        </p:nvSpPr>
        <p:spPr bwMode="auto">
          <a:xfrm>
            <a:off x="4876800" y="3276600"/>
            <a:ext cx="323850" cy="59055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58376" name="Rectangle 1032"/>
          <p:cNvSpPr>
            <a:spLocks noChangeArrowheads="1"/>
          </p:cNvSpPr>
          <p:nvPr/>
        </p:nvSpPr>
        <p:spPr bwMode="auto">
          <a:xfrm>
            <a:off x="2789499" y="2743200"/>
            <a:ext cx="1425314" cy="1284790"/>
          </a:xfrm>
          <a:prstGeom prst="rect">
            <a:avLst/>
          </a:prstGeom>
          <a:noFill/>
          <a:ln w="9525">
            <a:solidFill>
              <a:schemeClr val="tx1"/>
            </a:solidFill>
            <a:miter lim="800000"/>
            <a:headEnd/>
            <a:tailEnd/>
          </a:ln>
          <a:effectLst/>
        </p:spPr>
        <p:txBody>
          <a:bodyPr wrap="none" anchor="ctr"/>
          <a:lstStyle/>
          <a:p>
            <a:pPr algn="ctr"/>
            <a:r>
              <a:rPr lang="en-US" sz="1800" dirty="0"/>
              <a:t>Query Analysis</a:t>
            </a:r>
          </a:p>
          <a:p>
            <a:pPr algn="ctr"/>
            <a:r>
              <a:rPr lang="en-US" sz="1800" dirty="0"/>
              <a:t>tool</a:t>
            </a:r>
          </a:p>
        </p:txBody>
      </p:sp>
      <p:sp>
        <p:nvSpPr>
          <p:cNvPr id="58377" name="Oval 1033"/>
          <p:cNvSpPr>
            <a:spLocks noChangeArrowheads="1"/>
          </p:cNvSpPr>
          <p:nvPr/>
        </p:nvSpPr>
        <p:spPr bwMode="auto">
          <a:xfrm>
            <a:off x="6629400" y="2819400"/>
            <a:ext cx="1600200" cy="914400"/>
          </a:xfrm>
          <a:prstGeom prst="ellipse">
            <a:avLst/>
          </a:prstGeom>
          <a:noFill/>
          <a:ln w="9525">
            <a:solidFill>
              <a:schemeClr val="tx1"/>
            </a:solidFill>
            <a:round/>
            <a:headEnd/>
            <a:tailEnd/>
          </a:ln>
          <a:effectLst/>
        </p:spPr>
        <p:txBody>
          <a:bodyPr wrap="none" anchor="ctr"/>
          <a:lstStyle/>
          <a:p>
            <a:pPr algn="ctr"/>
            <a:r>
              <a:rPr lang="en-US" sz="2000"/>
              <a:t>President</a:t>
            </a:r>
          </a:p>
        </p:txBody>
      </p:sp>
      <p:sp>
        <p:nvSpPr>
          <p:cNvPr id="58378" name="AutoShape 1034"/>
          <p:cNvSpPr>
            <a:spLocks noChangeArrowheads="1"/>
          </p:cNvSpPr>
          <p:nvPr/>
        </p:nvSpPr>
        <p:spPr bwMode="auto">
          <a:xfrm>
            <a:off x="7010400" y="1447800"/>
            <a:ext cx="1905000" cy="914400"/>
          </a:xfrm>
          <a:prstGeom prst="cloudCallout">
            <a:avLst>
              <a:gd name="adj1" fmla="val -26704"/>
              <a:gd name="adj2" fmla="val 100000"/>
            </a:avLst>
          </a:prstGeom>
          <a:noFill/>
          <a:ln w="9525">
            <a:solidFill>
              <a:schemeClr val="tx1"/>
            </a:solidFill>
            <a:round/>
            <a:headEnd/>
            <a:tailEnd/>
          </a:ln>
          <a:effectLst/>
        </p:spPr>
        <p:txBody>
          <a:bodyPr/>
          <a:lstStyle/>
          <a:p>
            <a:pPr algn="ctr"/>
            <a:r>
              <a:rPr lang="en-US" sz="1800" dirty="0"/>
              <a:t>Expansion</a:t>
            </a:r>
          </a:p>
        </p:txBody>
      </p:sp>
      <p:sp>
        <p:nvSpPr>
          <p:cNvPr id="58379" name="AutoShape 1035"/>
          <p:cNvSpPr>
            <a:spLocks noChangeArrowheads="1"/>
          </p:cNvSpPr>
          <p:nvPr/>
        </p:nvSpPr>
        <p:spPr bwMode="auto">
          <a:xfrm>
            <a:off x="6781800" y="4419600"/>
            <a:ext cx="2362200" cy="914400"/>
          </a:xfrm>
          <a:prstGeom prst="cloudCallout">
            <a:avLst>
              <a:gd name="adj1" fmla="val -21431"/>
              <a:gd name="adj2" fmla="val -120315"/>
            </a:avLst>
          </a:prstGeom>
          <a:noFill/>
          <a:ln w="9525">
            <a:solidFill>
              <a:schemeClr val="tx1"/>
            </a:solidFill>
            <a:round/>
            <a:headEnd/>
            <a:tailEnd/>
          </a:ln>
          <a:effectLst/>
        </p:spPr>
        <p:txBody>
          <a:bodyPr/>
          <a:lstStyle/>
          <a:p>
            <a:pPr algn="ctr"/>
            <a:r>
              <a:rPr lang="en-US" sz="1800" dirty="0"/>
              <a:t>Improvement</a:t>
            </a:r>
          </a:p>
        </p:txBody>
      </p:sp>
      <p:sp>
        <p:nvSpPr>
          <p:cNvPr id="58380" name="Line 1036"/>
          <p:cNvSpPr>
            <a:spLocks noChangeShapeType="1"/>
          </p:cNvSpPr>
          <p:nvPr/>
        </p:nvSpPr>
        <p:spPr bwMode="auto">
          <a:xfrm>
            <a:off x="4267200" y="3352800"/>
            <a:ext cx="542925" cy="0"/>
          </a:xfrm>
          <a:prstGeom prst="line">
            <a:avLst/>
          </a:prstGeom>
          <a:noFill/>
          <a:ln w="9525">
            <a:solidFill>
              <a:schemeClr val="tx1"/>
            </a:solidFill>
            <a:round/>
            <a:headEnd/>
            <a:tailEnd type="triangle" w="med" len="med"/>
          </a:ln>
          <a:effectLst/>
        </p:spPr>
        <p:txBody>
          <a:bodyPr/>
          <a:lstStyle/>
          <a:p>
            <a:endParaRPr lang="en-US"/>
          </a:p>
        </p:txBody>
      </p:sp>
      <p:sp>
        <p:nvSpPr>
          <p:cNvPr id="58381" name="Line 1037"/>
          <p:cNvSpPr>
            <a:spLocks noChangeShapeType="1"/>
          </p:cNvSpPr>
          <p:nvPr/>
        </p:nvSpPr>
        <p:spPr bwMode="auto">
          <a:xfrm>
            <a:off x="5976938" y="3276600"/>
            <a:ext cx="609600" cy="0"/>
          </a:xfrm>
          <a:prstGeom prst="line">
            <a:avLst/>
          </a:prstGeom>
          <a:noFill/>
          <a:ln w="9525">
            <a:solidFill>
              <a:schemeClr val="tx1"/>
            </a:solidFill>
            <a:round/>
            <a:headEnd/>
            <a:tailEnd type="triangle" w="med" len="med"/>
          </a:ln>
          <a:effectLst/>
        </p:spPr>
        <p:txBody>
          <a:bodyPr/>
          <a:lstStyle/>
          <a:p>
            <a:endParaRPr lang="en-US"/>
          </a:p>
        </p:txBody>
      </p:sp>
      <p:sp>
        <p:nvSpPr>
          <p:cNvPr id="58382" name="Text Box 1038"/>
          <p:cNvSpPr txBox="1">
            <a:spLocks noChangeArrowheads="1"/>
          </p:cNvSpPr>
          <p:nvPr/>
        </p:nvSpPr>
        <p:spPr bwMode="auto">
          <a:xfrm>
            <a:off x="4295052" y="2362200"/>
            <a:ext cx="628650" cy="366713"/>
          </a:xfrm>
          <a:prstGeom prst="rect">
            <a:avLst/>
          </a:prstGeom>
          <a:noFill/>
          <a:ln w="9525">
            <a:noFill/>
            <a:miter lim="800000"/>
            <a:headEnd/>
            <a:tailEnd/>
          </a:ln>
          <a:effectLst/>
        </p:spPr>
        <p:txBody>
          <a:bodyPr wrap="none">
            <a:spAutoFit/>
          </a:bodyPr>
          <a:lstStyle/>
          <a:p>
            <a:r>
              <a:rPr lang="en-US" sz="1800" dirty="0"/>
              <a:t>sales</a:t>
            </a:r>
          </a:p>
        </p:txBody>
      </p:sp>
      <p:sp>
        <p:nvSpPr>
          <p:cNvPr id="58383" name="Text Box 1039"/>
          <p:cNvSpPr txBox="1">
            <a:spLocks noChangeArrowheads="1"/>
          </p:cNvSpPr>
          <p:nvPr/>
        </p:nvSpPr>
        <p:spPr bwMode="auto">
          <a:xfrm>
            <a:off x="5757863" y="3962400"/>
            <a:ext cx="590550" cy="366713"/>
          </a:xfrm>
          <a:prstGeom prst="rect">
            <a:avLst/>
          </a:prstGeom>
          <a:noFill/>
          <a:ln w="9525">
            <a:noFill/>
            <a:miter lim="800000"/>
            <a:headEnd/>
            <a:tailEnd/>
          </a:ln>
          <a:effectLst/>
        </p:spPr>
        <p:txBody>
          <a:bodyPr wrap="none">
            <a:spAutoFit/>
          </a:bodyPr>
          <a:lstStyle/>
          <a:p>
            <a:r>
              <a:rPr lang="en-US" sz="1800"/>
              <a:t>time</a:t>
            </a:r>
          </a:p>
        </p:txBody>
      </p:sp>
      <p:sp>
        <p:nvSpPr>
          <p:cNvPr id="58384" name="AutoShape 1040"/>
          <p:cNvSpPr>
            <a:spLocks noChangeArrowheads="1"/>
          </p:cNvSpPr>
          <p:nvPr/>
        </p:nvSpPr>
        <p:spPr bwMode="auto">
          <a:xfrm>
            <a:off x="914400" y="2590800"/>
            <a:ext cx="1219200" cy="1447800"/>
          </a:xfrm>
          <a:prstGeom prst="can">
            <a:avLst>
              <a:gd name="adj" fmla="val 37500"/>
            </a:avLst>
          </a:prstGeom>
          <a:noFill/>
          <a:ln w="9525">
            <a:solidFill>
              <a:schemeClr val="tx1"/>
            </a:solidFill>
            <a:round/>
            <a:headEnd/>
            <a:tailEnd/>
          </a:ln>
          <a:effectLst/>
        </p:spPr>
        <p:txBody>
          <a:bodyPr wrap="none" anchor="ctr"/>
          <a:lstStyle/>
          <a:p>
            <a:pPr algn="ctr"/>
            <a:r>
              <a:rPr lang="en-US" sz="1800" dirty="0"/>
              <a:t>Data</a:t>
            </a:r>
          </a:p>
          <a:p>
            <a:pPr algn="ctr"/>
            <a:r>
              <a:rPr lang="en-US" sz="1800" dirty="0"/>
              <a:t>Warehouse</a:t>
            </a:r>
          </a:p>
        </p:txBody>
      </p:sp>
      <p:sp>
        <p:nvSpPr>
          <p:cNvPr id="58385" name="Line 1041"/>
          <p:cNvSpPr>
            <a:spLocks noChangeShapeType="1"/>
          </p:cNvSpPr>
          <p:nvPr/>
        </p:nvSpPr>
        <p:spPr bwMode="auto">
          <a:xfrm>
            <a:off x="2133600" y="3352800"/>
            <a:ext cx="600075"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animBg="1" autoUpdateAnimBg="0"/>
      <p:bldP spid="58379"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6232</TotalTime>
  <Words>2894</Words>
  <Application>Microsoft Office PowerPoint</Application>
  <PresentationFormat>On-screen Show (4:3)</PresentationFormat>
  <Paragraphs>701</Paragraphs>
  <Slides>70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Century Gothic</vt:lpstr>
      <vt:lpstr>Courier New</vt:lpstr>
      <vt:lpstr>Times New Roman</vt:lpstr>
      <vt:lpstr>Wingdings</vt:lpstr>
      <vt:lpstr>Zurich BT</vt:lpstr>
      <vt:lpstr>Office Theme</vt:lpstr>
      <vt:lpstr>Data Warehousing </vt:lpstr>
      <vt:lpstr>Why Data Warehouse?</vt:lpstr>
      <vt:lpstr>Scenario 1</vt:lpstr>
      <vt:lpstr>Scenario 1 : ABC Pvt Ltd.</vt:lpstr>
      <vt:lpstr>Solution 1:ABC Pvt Ltd.</vt:lpstr>
      <vt:lpstr>Solution 1:ABC Pvt Ltd.</vt:lpstr>
      <vt:lpstr>Scenario 2</vt:lpstr>
      <vt:lpstr>Solution 2</vt:lpstr>
      <vt:lpstr>Solution 2</vt:lpstr>
      <vt:lpstr>What is Data Warehouse?</vt:lpstr>
      <vt:lpstr>Definition</vt:lpstr>
      <vt:lpstr>Definition</vt:lpstr>
      <vt:lpstr>Elements of a Data Warehouse</vt:lpstr>
      <vt:lpstr>Properties</vt:lpstr>
      <vt:lpstr>Subject-oriented</vt:lpstr>
      <vt:lpstr>Integration</vt:lpstr>
      <vt:lpstr>Integration</vt:lpstr>
      <vt:lpstr>Time-variant</vt:lpstr>
      <vt:lpstr>Nonvolatile</vt:lpstr>
      <vt:lpstr>Database v/s Data Warehouse</vt:lpstr>
      <vt:lpstr>Database v/s Data Warehouse</vt:lpstr>
      <vt:lpstr>Need for Data Warehousing</vt:lpstr>
      <vt:lpstr>Need for Data Warehousing (contd..)</vt:lpstr>
      <vt:lpstr>Data Warehousing includes</vt:lpstr>
      <vt:lpstr>Data Warehousing Architecture</vt:lpstr>
      <vt:lpstr>Building Data Warehouse</vt:lpstr>
      <vt:lpstr>Dimensional Modelling</vt:lpstr>
      <vt:lpstr>Fact Tables</vt:lpstr>
      <vt:lpstr>Dimension Tables</vt:lpstr>
      <vt:lpstr>Data Warehouse Schema</vt:lpstr>
      <vt:lpstr>Star Schema</vt:lpstr>
      <vt:lpstr>Star Schema (contd..)</vt:lpstr>
      <vt:lpstr>SnowFlake Schema</vt:lpstr>
      <vt:lpstr>SnowFlake Schema (contd..)</vt:lpstr>
      <vt:lpstr>Fact Constellation</vt:lpstr>
      <vt:lpstr>Fact Constellation (contd..)</vt:lpstr>
      <vt:lpstr>ETL Process</vt:lpstr>
      <vt:lpstr>Applications of the ETL Process</vt:lpstr>
      <vt:lpstr>ETL: Extraction</vt:lpstr>
      <vt:lpstr>ETL: Transformation</vt:lpstr>
      <vt:lpstr>ETL: Loading</vt:lpstr>
      <vt:lpstr>Approaches in ETL Process</vt:lpstr>
      <vt:lpstr>Top-Down Approach</vt:lpstr>
      <vt:lpstr>Top-Down Approach</vt:lpstr>
      <vt:lpstr>Kimball Methodology (Bottom-Up Approach)</vt:lpstr>
      <vt:lpstr>Kimball Methodology (Bottom-Up Approach)</vt:lpstr>
      <vt:lpstr>ETL Tools </vt:lpstr>
      <vt:lpstr>Advantages of ETL Tools </vt:lpstr>
      <vt:lpstr>Disadvantages of ETL Tools </vt:lpstr>
      <vt:lpstr>Case Study</vt:lpstr>
      <vt:lpstr>Sales Information</vt:lpstr>
      <vt:lpstr>Sales Information</vt:lpstr>
      <vt:lpstr>Sales Information</vt:lpstr>
      <vt:lpstr>Sales Information</vt:lpstr>
      <vt:lpstr>Sales Measures &amp; Dimensions</vt:lpstr>
      <vt:lpstr>Sales Data Warehouse Model</vt:lpstr>
      <vt:lpstr>Sales Data Warehouse Model</vt:lpstr>
      <vt:lpstr>Sales Data Warehouse Model</vt:lpstr>
      <vt:lpstr>Sales Data Warehouse Model</vt:lpstr>
      <vt:lpstr>Sales Data Warehouse Model</vt:lpstr>
      <vt:lpstr>Online Analysis Processing(OLAP)</vt:lpstr>
      <vt:lpstr>OLAP Cube</vt:lpstr>
      <vt:lpstr>OLAP Operations</vt:lpstr>
      <vt:lpstr>OLAP Operations</vt:lpstr>
      <vt:lpstr>OLAP Operations</vt:lpstr>
      <vt:lpstr>OLAP Operations</vt:lpstr>
      <vt:lpstr>OLAP Server</vt:lpstr>
      <vt:lpstr>Presentation </vt:lpstr>
      <vt:lpstr>Data Warehousing Tools</vt:lpstr>
      <vt:lpstr>Thank You</vt:lpstr>
    </vt:vector>
  </TitlesOfParts>
  <Company>NCST, JUHU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Das, Akash</dc:creator>
  <cp:keywords>Data Warehouse;Data Warehousing</cp:keywords>
  <cp:lastModifiedBy>Das, Akash</cp:lastModifiedBy>
  <cp:revision>114</cp:revision>
  <dcterms:created xsi:type="dcterms:W3CDTF">2001-10-15T01:14:15Z</dcterms:created>
  <dcterms:modified xsi:type="dcterms:W3CDTF">2022-01-17T06:54:43Z</dcterms:modified>
</cp:coreProperties>
</file>