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3" r:id="rId1"/>
  </p:sldMasterIdLst>
  <p:notesMasterIdLst>
    <p:notesMasterId r:id="rId32"/>
  </p:notesMasterIdLst>
  <p:handoutMasterIdLst>
    <p:handoutMasterId r:id="rId33"/>
  </p:handoutMasterIdLst>
  <p:sldIdLst>
    <p:sldId id="258" r:id="rId2"/>
    <p:sldId id="359" r:id="rId3"/>
    <p:sldId id="360" r:id="rId4"/>
    <p:sldId id="361" r:id="rId5"/>
    <p:sldId id="261" r:id="rId6"/>
    <p:sldId id="347" r:id="rId7"/>
    <p:sldId id="348" r:id="rId8"/>
    <p:sldId id="364" r:id="rId9"/>
    <p:sldId id="349" r:id="rId10"/>
    <p:sldId id="351" r:id="rId11"/>
    <p:sldId id="353" r:id="rId12"/>
    <p:sldId id="350" r:id="rId13"/>
    <p:sldId id="352" r:id="rId14"/>
    <p:sldId id="354" r:id="rId15"/>
    <p:sldId id="371" r:id="rId16"/>
    <p:sldId id="264" r:id="rId17"/>
    <p:sldId id="365" r:id="rId18"/>
    <p:sldId id="366" r:id="rId19"/>
    <p:sldId id="373" r:id="rId20"/>
    <p:sldId id="367" r:id="rId21"/>
    <p:sldId id="369" r:id="rId22"/>
    <p:sldId id="368" r:id="rId23"/>
    <p:sldId id="356" r:id="rId24"/>
    <p:sldId id="331" r:id="rId25"/>
    <p:sldId id="355" r:id="rId26"/>
    <p:sldId id="357" r:id="rId27"/>
    <p:sldId id="334" r:id="rId28"/>
    <p:sldId id="333" r:id="rId29"/>
    <p:sldId id="358" r:id="rId30"/>
    <p:sldId id="372" r:id="rId3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00"/>
    <a:srgbClr val="FFFFCC"/>
    <a:srgbClr val="FFFFFF"/>
    <a:srgbClr val="000000"/>
    <a:srgbClr val="00CC99"/>
    <a:srgbClr val="0033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46" autoAdjust="0"/>
    <p:restoredTop sz="94658" autoAdjust="0"/>
  </p:normalViewPr>
  <p:slideViewPr>
    <p:cSldViewPr>
      <p:cViewPr varScale="1">
        <p:scale>
          <a:sx n="80" d="100"/>
          <a:sy n="80" d="100"/>
        </p:scale>
        <p:origin x="-174" y="-84"/>
      </p:cViewPr>
      <p:guideLst>
        <p:guide orient="horz" pos="240"/>
        <p:guide pos="2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3277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277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3277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B9BF63DC-79D9-4AFF-BF79-640D815F4321}" type="slidenum">
              <a:rPr lang="en-US"/>
              <a:pPr>
                <a:defRPr/>
              </a:pPr>
              <a:t>‹#›</a:t>
            </a:fld>
            <a:endParaRPr lang="en-US"/>
          </a:p>
        </p:txBody>
      </p:sp>
    </p:spTree>
    <p:extLst>
      <p:ext uri="{BB962C8B-B14F-4D97-AF65-F5344CB8AC3E}">
        <p14:creationId xmlns:p14="http://schemas.microsoft.com/office/powerpoint/2010/main" val="653181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717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717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1E47372E-B54B-42C0-865E-23FE4D316C5E}" type="slidenum">
              <a:rPr lang="en-US"/>
              <a:pPr>
                <a:defRPr/>
              </a:pPr>
              <a:t>‹#›</a:t>
            </a:fld>
            <a:endParaRPr lang="en-US"/>
          </a:p>
        </p:txBody>
      </p:sp>
    </p:spTree>
    <p:extLst>
      <p:ext uri="{BB962C8B-B14F-4D97-AF65-F5344CB8AC3E}">
        <p14:creationId xmlns:p14="http://schemas.microsoft.com/office/powerpoint/2010/main" val="1911619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574C86DE-F994-4239-882A-716E30B27554}" type="slidenum">
              <a:rPr lang="en-US" sz="1300" smtClean="0"/>
              <a:pPr eaLnBrk="1" hangingPunct="1"/>
              <a:t>1</a:t>
            </a:fld>
            <a:endParaRPr lang="en-US" sz="13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40CFB742-F59D-4CA7-8C3B-0527C0EC7247}" type="slidenum">
              <a:rPr lang="en-US" sz="1300" smtClean="0"/>
              <a:pPr eaLnBrk="1" hangingPunct="1"/>
              <a:t>10</a:t>
            </a:fld>
            <a:endParaRPr lang="en-US" sz="13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706E58DA-CB14-4525-8C55-09797B81A31C}" type="slidenum">
              <a:rPr lang="en-US" sz="1300" smtClean="0"/>
              <a:pPr eaLnBrk="1" hangingPunct="1"/>
              <a:t>11</a:t>
            </a:fld>
            <a:endParaRPr lang="en-US" sz="13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CD25F155-0B33-40F9-9497-EC4D246C229A}" type="slidenum">
              <a:rPr lang="en-US" sz="1300" smtClean="0"/>
              <a:pPr eaLnBrk="1" hangingPunct="1"/>
              <a:t>12</a:t>
            </a:fld>
            <a:endParaRPr lang="en-US" sz="13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DA2ED449-45CC-48F6-9E0A-B3EF0CE1F710}" type="slidenum">
              <a:rPr lang="en-US" sz="1300" smtClean="0"/>
              <a:pPr eaLnBrk="1" hangingPunct="1"/>
              <a:t>13</a:t>
            </a:fld>
            <a:endParaRPr lang="en-US" sz="13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1C335F14-964D-4537-B374-D167F723FBFB}" type="slidenum">
              <a:rPr lang="en-US" sz="1300" smtClean="0"/>
              <a:pPr eaLnBrk="1" hangingPunct="1"/>
              <a:t>14</a:t>
            </a:fld>
            <a:endParaRPr lang="en-US" sz="13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5A269447-E96D-4881-B10C-21E4624AB397}" type="slidenum">
              <a:rPr lang="en-US" sz="1300" smtClean="0"/>
              <a:pPr eaLnBrk="1" hangingPunct="1"/>
              <a:t>15</a:t>
            </a:fld>
            <a:endParaRPr lang="en-US" sz="13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BAC137D5-81B0-4397-9E6E-8C9C7D744D66}" type="slidenum">
              <a:rPr lang="en-US" sz="1300" smtClean="0"/>
              <a:pPr eaLnBrk="1" hangingPunct="1"/>
              <a:t>16</a:t>
            </a:fld>
            <a:endParaRPr lang="en-US" sz="13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3C5DCE46-2192-4869-AF44-03FC427B5B6A}" type="slidenum">
              <a:rPr lang="en-US" sz="1300" smtClean="0"/>
              <a:pPr eaLnBrk="1" hangingPunct="1"/>
              <a:t>17</a:t>
            </a:fld>
            <a:endParaRPr lang="en-US" sz="13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D858542C-E3BB-4338-9769-6EEDC73CFA31}" type="slidenum">
              <a:rPr lang="en-US" sz="1300" smtClean="0"/>
              <a:pPr eaLnBrk="1" hangingPunct="1"/>
              <a:t>18</a:t>
            </a:fld>
            <a:endParaRPr lang="en-US" sz="13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D858542C-E3BB-4338-9769-6EEDC73CFA31}" type="slidenum">
              <a:rPr lang="en-US" sz="1300" smtClean="0"/>
              <a:pPr eaLnBrk="1" hangingPunct="1"/>
              <a:t>19</a:t>
            </a:fld>
            <a:endParaRPr lang="en-US" sz="13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12CF9B7F-C1BF-42EA-99CD-4C53D6DE8710}" type="slidenum">
              <a:rPr lang="en-US" sz="1300" smtClean="0"/>
              <a:pPr eaLnBrk="1" hangingPunct="1"/>
              <a:t>2</a:t>
            </a:fld>
            <a:endParaRPr lang="en-US" sz="13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536F784A-06DD-4199-B682-A982897E003B}" type="slidenum">
              <a:rPr lang="en-US" sz="1300" smtClean="0"/>
              <a:pPr eaLnBrk="1" hangingPunct="1"/>
              <a:t>20</a:t>
            </a:fld>
            <a:endParaRPr lang="en-US" sz="13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1B4DAE28-3E7D-4824-B718-6E0693BFCC9E}" type="slidenum">
              <a:rPr lang="en-US" sz="1300" smtClean="0"/>
              <a:pPr eaLnBrk="1" hangingPunct="1"/>
              <a:t>21</a:t>
            </a:fld>
            <a:endParaRPr lang="en-US" sz="13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5B12707A-BDBD-40F3-BD37-0E153BFFBB05}" type="slidenum">
              <a:rPr lang="en-US" sz="1300" smtClean="0"/>
              <a:pPr eaLnBrk="1" hangingPunct="1"/>
              <a:t>22</a:t>
            </a:fld>
            <a:endParaRPr lang="en-US" sz="13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AA4525B0-534E-43EA-BBF3-C3A901C42500}" type="slidenum">
              <a:rPr lang="en-US" sz="1300" smtClean="0"/>
              <a:pPr eaLnBrk="1" hangingPunct="1"/>
              <a:t>23</a:t>
            </a:fld>
            <a:endParaRPr lang="en-US" sz="13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1F1524B5-DCE6-4649-B480-D221319EA5B7}" type="slidenum">
              <a:rPr lang="en-US" sz="1300" smtClean="0"/>
              <a:pPr eaLnBrk="1" hangingPunct="1"/>
              <a:t>24</a:t>
            </a:fld>
            <a:endParaRPr lang="en-US" sz="13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1B1F677C-0240-477E-B316-89F6F915F454}" type="slidenum">
              <a:rPr lang="en-US" sz="1300" smtClean="0"/>
              <a:pPr eaLnBrk="1" hangingPunct="1"/>
              <a:t>25</a:t>
            </a:fld>
            <a:endParaRPr lang="en-US" sz="13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9465DB01-A8BF-40E5-AE4C-AA95B2F6F9F7}" type="slidenum">
              <a:rPr lang="en-US" sz="1300" smtClean="0"/>
              <a:pPr eaLnBrk="1" hangingPunct="1"/>
              <a:t>26</a:t>
            </a:fld>
            <a:endParaRPr lang="en-US" sz="13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472F1E3A-460F-44FB-BFC7-1C3277BEC8E7}" type="slidenum">
              <a:rPr lang="en-US" sz="1300" smtClean="0"/>
              <a:pPr eaLnBrk="1" hangingPunct="1"/>
              <a:t>27</a:t>
            </a:fld>
            <a:endParaRPr lang="en-US" sz="13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356E1786-A19D-481D-94EA-F9CD6F83D450}" type="slidenum">
              <a:rPr lang="en-US" sz="1300" smtClean="0"/>
              <a:pPr eaLnBrk="1" hangingPunct="1"/>
              <a:t>28</a:t>
            </a:fld>
            <a:endParaRPr lang="en-US" sz="13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8402A85E-F2C6-4DEF-9EE5-4B0F8E632B4B}" type="slidenum">
              <a:rPr lang="en-US" sz="1300" smtClean="0"/>
              <a:pPr eaLnBrk="1" hangingPunct="1"/>
              <a:t>29</a:t>
            </a:fld>
            <a:endParaRPr lang="en-US" sz="13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C32E783F-2F64-4BA6-A1A4-B519C4AEA8DD}" type="slidenum">
              <a:rPr lang="en-US" sz="1300" smtClean="0"/>
              <a:pPr eaLnBrk="1" hangingPunct="1"/>
              <a:t>3</a:t>
            </a:fld>
            <a:endParaRPr lang="en-US" sz="13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B48F0FD9-82DE-4012-9484-B0B4817B3AE4}" type="slidenum">
              <a:rPr lang="en-US" sz="1300" smtClean="0"/>
              <a:pPr eaLnBrk="1" hangingPunct="1"/>
              <a:t>4</a:t>
            </a:fld>
            <a:endParaRPr lang="en-US" sz="13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FC7F4EC5-AE17-418B-8ABA-638A7FB3D7EB}" type="slidenum">
              <a:rPr lang="en-US" sz="1300" smtClean="0"/>
              <a:pPr eaLnBrk="1" hangingPunct="1"/>
              <a:t>5</a:t>
            </a:fld>
            <a:endParaRPr lang="en-US" sz="13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8FEC8684-53AB-411A-9111-259563516860}" type="slidenum">
              <a:rPr lang="en-US" sz="1300" smtClean="0"/>
              <a:pPr eaLnBrk="1" hangingPunct="1"/>
              <a:t>6</a:t>
            </a:fld>
            <a:endParaRPr lang="en-US" sz="13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09AFF2CF-E543-4E2B-95E9-9EDE35895640}" type="slidenum">
              <a:rPr lang="en-US" sz="1300" smtClean="0"/>
              <a:pPr eaLnBrk="1" hangingPunct="1"/>
              <a:t>7</a:t>
            </a:fld>
            <a:endParaRPr lang="en-US" sz="13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40F0DA48-CC51-440D-AC06-D1703D878D73}" type="slidenum">
              <a:rPr lang="en-US" sz="1300" smtClean="0"/>
              <a:pPr eaLnBrk="1" hangingPunct="1"/>
              <a:t>8</a:t>
            </a:fld>
            <a:endParaRPr lang="en-US" sz="13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77D26FFB-0219-4920-B59B-018E34AB9B2A}" type="slidenum">
              <a:rPr lang="en-US" sz="1300" smtClean="0"/>
              <a:pPr eaLnBrk="1" hangingPunct="1"/>
              <a:t>9</a:t>
            </a:fld>
            <a:endParaRPr lang="en-US" sz="13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78BC59F7-7E01-4419-8A13-72CAC0A11111}" type="datetime3">
              <a:rPr lang="en-US"/>
              <a:pPr>
                <a:defRPr/>
              </a:pPr>
              <a:t>7 October 2015</a:t>
            </a:fld>
            <a:endParaRPr lang="en-US"/>
          </a:p>
        </p:txBody>
      </p:sp>
      <p:sp>
        <p:nvSpPr>
          <p:cNvPr id="5" name="Footer Placeholder 18"/>
          <p:cNvSpPr>
            <a:spLocks noGrp="1"/>
          </p:cNvSpPr>
          <p:nvPr>
            <p:ph type="ftr" sz="quarter" idx="11"/>
          </p:nvPr>
        </p:nvSpPr>
        <p:spPr/>
        <p:txBody>
          <a:bodyPr/>
          <a:lstStyle>
            <a:lvl1pPr algn="ctr">
              <a:defRPr/>
            </a:lvl1pPr>
          </a:lstStyle>
          <a:p>
            <a:pPr>
              <a:defRPr/>
            </a:pPr>
            <a:r>
              <a:rPr lang="en-US"/>
              <a:t>CSE423</a:t>
            </a:r>
          </a:p>
        </p:txBody>
      </p:sp>
      <p:sp>
        <p:nvSpPr>
          <p:cNvPr id="6" name="Slide Number Placeholder 26"/>
          <p:cNvSpPr>
            <a:spLocks noGrp="1"/>
          </p:cNvSpPr>
          <p:nvPr>
            <p:ph type="sldNum"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6911869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849FC2A-B4DF-44E7-8DD3-BF94725E7E32}" type="datetime3">
              <a:rPr lang="en-US"/>
              <a:pPr>
                <a:defRPr/>
              </a:pPr>
              <a:t>7 October 2015</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477978F-4387-44C5-B259-FAB5314CD11D}" type="slidenum">
              <a:rPr lang="en-US"/>
              <a:pPr>
                <a:defRPr/>
              </a:pPr>
              <a:t>‹#›</a:t>
            </a:fld>
            <a:endParaRPr lang="en-US"/>
          </a:p>
        </p:txBody>
      </p:sp>
    </p:spTree>
    <p:extLst>
      <p:ext uri="{BB962C8B-B14F-4D97-AF65-F5344CB8AC3E}">
        <p14:creationId xmlns:p14="http://schemas.microsoft.com/office/powerpoint/2010/main" val="3946069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2DBAD82-7F4C-4767-932B-C23533A4A272}" type="datetime3">
              <a:rPr lang="en-US"/>
              <a:pPr>
                <a:defRPr/>
              </a:pPr>
              <a:t>7 October 2015</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EFF0C94-0089-401C-B508-E94734314A75}" type="slidenum">
              <a:rPr lang="en-US"/>
              <a:pPr>
                <a:defRPr/>
              </a:pPr>
              <a:t>‹#›</a:t>
            </a:fld>
            <a:endParaRPr lang="en-US"/>
          </a:p>
        </p:txBody>
      </p:sp>
    </p:spTree>
    <p:extLst>
      <p:ext uri="{BB962C8B-B14F-4D97-AF65-F5344CB8AC3E}">
        <p14:creationId xmlns:p14="http://schemas.microsoft.com/office/powerpoint/2010/main" val="202503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A6DC8F7-C069-4C6F-9794-DA57BAFA7C18}" type="datetime3">
              <a:rPr lang="en-US"/>
              <a:pPr>
                <a:defRPr/>
              </a:pPr>
              <a:t>7 October 2015</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AFB666B-1E2E-4545-83B1-4C4C6EB46AD7}" type="slidenum">
              <a:rPr lang="en-US"/>
              <a:pPr>
                <a:defRPr/>
              </a:pPr>
              <a:t>‹#›</a:t>
            </a:fld>
            <a:endParaRPr lang="en-US"/>
          </a:p>
        </p:txBody>
      </p:sp>
    </p:spTree>
    <p:extLst>
      <p:ext uri="{BB962C8B-B14F-4D97-AF65-F5344CB8AC3E}">
        <p14:creationId xmlns:p14="http://schemas.microsoft.com/office/powerpoint/2010/main" val="389114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2F0160-7B35-40E4-8FC8-2FC547CC34C0}" type="datetime3">
              <a:rPr lang="en-US"/>
              <a:pPr>
                <a:defRPr/>
              </a:pPr>
              <a:t>7 October 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55FA86-82C1-4B30-B241-3CA098A09FB7}" type="slidenum">
              <a:rPr lang="en-US"/>
              <a:pPr>
                <a:defRPr/>
              </a:pPr>
              <a:t>‹#›</a:t>
            </a:fld>
            <a:endParaRPr lang="en-US"/>
          </a:p>
        </p:txBody>
      </p:sp>
    </p:spTree>
    <p:extLst>
      <p:ext uri="{BB962C8B-B14F-4D97-AF65-F5344CB8AC3E}">
        <p14:creationId xmlns:p14="http://schemas.microsoft.com/office/powerpoint/2010/main" val="24796954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38D049E-5D18-458D-91CA-087F50FCE1F4}" type="datetime3">
              <a:rPr lang="en-US"/>
              <a:pPr>
                <a:defRPr/>
              </a:pPr>
              <a:t>7 October 2015</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F0660570-D6D6-4412-BF02-0535D4EAED32}" type="slidenum">
              <a:rPr lang="en-US"/>
              <a:pPr>
                <a:defRPr/>
              </a:pPr>
              <a:t>‹#›</a:t>
            </a:fld>
            <a:endParaRPr lang="en-US"/>
          </a:p>
        </p:txBody>
      </p:sp>
    </p:spTree>
    <p:extLst>
      <p:ext uri="{BB962C8B-B14F-4D97-AF65-F5344CB8AC3E}">
        <p14:creationId xmlns:p14="http://schemas.microsoft.com/office/powerpoint/2010/main" val="27241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477D5058-9EBB-4671-9ECC-8089230ADD8F}" type="datetime3">
              <a:rPr lang="en-US"/>
              <a:pPr>
                <a:defRPr/>
              </a:pPr>
              <a:t>7 October 2015</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0A88201F-B607-4450-9090-7E84EFBD5061}" type="slidenum">
              <a:rPr lang="en-US"/>
              <a:pPr>
                <a:defRPr/>
              </a:pPr>
              <a:t>‹#›</a:t>
            </a:fld>
            <a:endParaRPr lang="en-US"/>
          </a:p>
        </p:txBody>
      </p:sp>
    </p:spTree>
    <p:extLst>
      <p:ext uri="{BB962C8B-B14F-4D97-AF65-F5344CB8AC3E}">
        <p14:creationId xmlns:p14="http://schemas.microsoft.com/office/powerpoint/2010/main" val="4268293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21A3674E-35F1-4353-AA5F-A802B2B67689}" type="datetime3">
              <a:rPr lang="en-US"/>
              <a:pPr>
                <a:defRPr/>
              </a:pPr>
              <a:t>7 October 2015</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F7CAF507-039B-45BD-88E7-980BE7B13514}" type="slidenum">
              <a:rPr lang="en-US"/>
              <a:pPr>
                <a:defRPr/>
              </a:pPr>
              <a:t>‹#›</a:t>
            </a:fld>
            <a:endParaRPr lang="en-US"/>
          </a:p>
        </p:txBody>
      </p:sp>
    </p:spTree>
    <p:extLst>
      <p:ext uri="{BB962C8B-B14F-4D97-AF65-F5344CB8AC3E}">
        <p14:creationId xmlns:p14="http://schemas.microsoft.com/office/powerpoint/2010/main" val="3691083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172BFFAD-2657-49AD-B9D6-86F43756CC54}" type="datetime3">
              <a:rPr lang="en-US"/>
              <a:pPr>
                <a:defRPr/>
              </a:pPr>
              <a:t>7 October 2015</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EF4A1C8B-1010-4B7D-84C2-7A8F24FC6BF3}" type="slidenum">
              <a:rPr lang="en-US"/>
              <a:pPr>
                <a:defRPr/>
              </a:pPr>
              <a:t>‹#›</a:t>
            </a:fld>
            <a:endParaRPr lang="en-US"/>
          </a:p>
        </p:txBody>
      </p:sp>
    </p:spTree>
    <p:extLst>
      <p:ext uri="{BB962C8B-B14F-4D97-AF65-F5344CB8AC3E}">
        <p14:creationId xmlns:p14="http://schemas.microsoft.com/office/powerpoint/2010/main" val="143065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A271E118-81C6-4815-9792-6978EC5EE281}" type="datetime3">
              <a:rPr lang="en-US"/>
              <a:pPr>
                <a:defRPr/>
              </a:pPr>
              <a:t>7 October 2015</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6B7AF948-0DBD-4E45-8A69-E4E91DC4796E}" type="slidenum">
              <a:rPr lang="en-US"/>
              <a:pPr>
                <a:defRPr/>
              </a:pPr>
              <a:t>‹#›</a:t>
            </a:fld>
            <a:endParaRPr lang="en-US"/>
          </a:p>
        </p:txBody>
      </p:sp>
    </p:spTree>
    <p:extLst>
      <p:ext uri="{BB962C8B-B14F-4D97-AF65-F5344CB8AC3E}">
        <p14:creationId xmlns:p14="http://schemas.microsoft.com/office/powerpoint/2010/main" val="252848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4648DF09-52C3-447F-8528-691082EEDCD1}" type="datetime3">
              <a:rPr lang="en-US"/>
              <a:pPr>
                <a:defRPr/>
              </a:pPr>
              <a:t>7 October 2015</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1C658CBA-9227-479B-BB0C-7B6AEF57EEB6}" type="slidenum">
              <a:rPr lang="en-US"/>
              <a:pPr>
                <a:defRPr/>
              </a:pPr>
              <a:t>‹#›</a:t>
            </a:fld>
            <a:endParaRPr lang="en-US"/>
          </a:p>
        </p:txBody>
      </p:sp>
    </p:spTree>
    <p:extLst>
      <p:ext uri="{BB962C8B-B14F-4D97-AF65-F5344CB8AC3E}">
        <p14:creationId xmlns:p14="http://schemas.microsoft.com/office/powerpoint/2010/main" val="233157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cs typeface="Times New Roman" pitchFamily="18" charset="0"/>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cs typeface="Times New Roman" pitchFamily="18" charset="0"/>
            </a:endParaRPr>
          </a:p>
        </p:txBody>
      </p:sp>
      <p:sp>
        <p:nvSpPr>
          <p:cNvPr id="1028" name="Title Placeholder 8"/>
          <p:cNvSpPr>
            <a:spLocks noGrp="1"/>
          </p:cNvSpPr>
          <p:nvPr>
            <p:ph type="title"/>
          </p:nvPr>
        </p:nvSpPr>
        <p:spPr bwMode="auto">
          <a:xfrm>
            <a:off x="457200" y="457200"/>
            <a:ext cx="82296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itchFamily="18" charset="0"/>
                <a:cs typeface="Times New Roman" pitchFamily="18" charset="0"/>
              </a:defRPr>
            </a:lvl1pPr>
          </a:lstStyle>
          <a:p>
            <a:pPr>
              <a:defRPr/>
            </a:pPr>
            <a:fld id="{7EF78F46-3D81-4C1B-916D-89DB309445B8}" type="datetime3">
              <a:rPr lang="en-US"/>
              <a:pPr>
                <a:defRPr/>
              </a:pPr>
              <a:t>7 October 2015</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itchFamily="18" charset="0"/>
                <a:cs typeface="Times New Roman" pitchFamily="18" charset="0"/>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Times New Roman" pitchFamily="18" charset="0"/>
                <a:cs typeface="Times New Roman" pitchFamily="18" charset="0"/>
              </a:defRPr>
            </a:lvl1pPr>
          </a:lstStyle>
          <a:p>
            <a:pPr>
              <a:defRPr/>
            </a:pPr>
            <a:fld id="{956E6E24-B170-43D8-8E7D-8AFF01FB81F1}"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cs typeface="Times New Roman" pitchFamily="18"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cs typeface="Times New Roman" pitchFamily="18" charset="0"/>
              </a:endParaRPr>
            </a:p>
          </p:txBody>
        </p:sp>
      </p:grpSp>
    </p:spTree>
  </p:cSld>
  <p:clrMap bg1="lt1" tx1="dk1" bg2="lt2" tx2="dk2" accent1="accent1" accent2="accent2" accent3="accent3" accent4="accent4" accent5="accent5" accent6="accent6" hlink="hlink" folHlink="folHlink"/>
  <p:sldLayoutIdLst>
    <p:sldLayoutId id="2147484008" r:id="rId1"/>
    <p:sldLayoutId id="2147484000" r:id="rId2"/>
    <p:sldLayoutId id="2147484009" r:id="rId3"/>
    <p:sldLayoutId id="2147484001" r:id="rId4"/>
    <p:sldLayoutId id="2147484002" r:id="rId5"/>
    <p:sldLayoutId id="2147484003" r:id="rId6"/>
    <p:sldLayoutId id="2147484004" r:id="rId7"/>
    <p:sldLayoutId id="2147484005" r:id="rId8"/>
    <p:sldLayoutId id="2147484010" r:id="rId9"/>
    <p:sldLayoutId id="2147484006" r:id="rId10"/>
    <p:sldLayoutId id="2147484007" r:id="rId11"/>
  </p:sldLayoutIdLst>
  <p:timing>
    <p:tnLst>
      <p:par>
        <p:cTn id="1" dur="indefinite" restart="never" nodeType="tmRoot"/>
      </p:par>
    </p:tnLst>
  </p:timing>
  <p:hf hdr="0" ftr="0"/>
  <p:txStyles>
    <p:titleStyle>
      <a:lvl1pPr algn="ctr" rtl="0" eaLnBrk="0" fontAlgn="base" hangingPunct="0">
        <a:spcBef>
          <a:spcPct val="0"/>
        </a:spcBef>
        <a:spcAft>
          <a:spcPct val="0"/>
        </a:spcAft>
        <a:defRPr sz="3600" kern="1200">
          <a:solidFill>
            <a:schemeClr val="tx2"/>
          </a:solidFill>
          <a:latin typeface="Times New Roman" pitchFamily="18" charset="0"/>
          <a:ea typeface="+mj-ea"/>
          <a:cs typeface="Times New Roman" pitchFamily="18" charset="0"/>
        </a:defRPr>
      </a:lvl1pPr>
      <a:lvl2pPr algn="ctr" rtl="0" eaLnBrk="0" fontAlgn="base" hangingPunct="0">
        <a:spcBef>
          <a:spcPct val="0"/>
        </a:spcBef>
        <a:spcAft>
          <a:spcPct val="0"/>
        </a:spcAft>
        <a:defRPr sz="36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36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36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3600">
          <a:solidFill>
            <a:schemeClr val="tx2"/>
          </a:solidFill>
          <a:latin typeface="Times New Roman" pitchFamily="18" charset="0"/>
          <a:cs typeface="Times New Roman" pitchFamily="18" charset="0"/>
        </a:defRPr>
      </a:lvl5pPr>
      <a:lvl6pPr marL="457200" algn="ctr" rtl="0" fontAlgn="base">
        <a:spcBef>
          <a:spcPct val="0"/>
        </a:spcBef>
        <a:spcAft>
          <a:spcPct val="0"/>
        </a:spcAft>
        <a:defRPr sz="3600">
          <a:solidFill>
            <a:schemeClr val="tx2"/>
          </a:solidFill>
          <a:latin typeface="Times New Roman" pitchFamily="18" charset="0"/>
          <a:cs typeface="Times New Roman" pitchFamily="18" charset="0"/>
        </a:defRPr>
      </a:lvl6pPr>
      <a:lvl7pPr marL="914400" algn="ctr" rtl="0" fontAlgn="base">
        <a:spcBef>
          <a:spcPct val="0"/>
        </a:spcBef>
        <a:spcAft>
          <a:spcPct val="0"/>
        </a:spcAft>
        <a:defRPr sz="36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36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3600">
          <a:solidFill>
            <a:schemeClr val="tx2"/>
          </a:solidFill>
          <a:latin typeface="Times New Roman" pitchFamily="18" charset="0"/>
          <a:cs typeface="Times New Roman" pitchFamily="18"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Times New Roman" pitchFamily="18" charset="0"/>
          <a:ea typeface="+mn-ea"/>
          <a:cs typeface="Times New Roman" pitchFamily="18" charset="0"/>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Times New Roman" pitchFamily="18" charset="0"/>
          <a:ea typeface="+mn-ea"/>
          <a:cs typeface="Times New Roman" pitchFamily="18" charset="0"/>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Times New Roman" pitchFamily="18" charset="0"/>
          <a:ea typeface="+mn-ea"/>
          <a:cs typeface="Times New Roman" pitchFamily="18" charset="0"/>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Times New Roman" pitchFamily="18" charset="0"/>
          <a:ea typeface="+mn-ea"/>
          <a:cs typeface="Times New Roman" pitchFamily="18" charset="0"/>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Times New Roman" pitchFamily="18" charset="0"/>
          <a:ea typeface="+mn-ea"/>
          <a:cs typeface="Times New Roman" pitchFamily="18"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itle 6"/>
          <p:cNvSpPr>
            <a:spLocks noGrp="1"/>
          </p:cNvSpPr>
          <p:nvPr>
            <p:ph type="ctrTitle"/>
          </p:nvPr>
        </p:nvSpPr>
        <p:spPr>
          <a:xfrm>
            <a:off x="457200" y="1371600"/>
            <a:ext cx="7851648" cy="1828800"/>
          </a:xfrm>
          <a:ln>
            <a:miter lim="800000"/>
            <a:headEnd/>
            <a:tailEnd/>
          </a:ln>
        </p:spPr>
        <p:txBody>
          <a:bodyPr>
            <a:normAutofit fontScale="90000"/>
          </a:bodyPr>
          <a:lstStyle/>
          <a:p>
            <a:pPr eaLnBrk="1" fontAlgn="auto" hangingPunct="1">
              <a:lnSpc>
                <a:spcPct val="130000"/>
              </a:lnSpc>
              <a:spcAft>
                <a:spcPts val="0"/>
              </a:spcAft>
              <a:defRPr/>
            </a:pPr>
            <a:r>
              <a:rPr lang="en-US" dirty="0" smtClean="0">
                <a:solidFill>
                  <a:schemeClr val="tx2"/>
                </a:solidFill>
              </a:rPr>
              <a:t>Writing </a:t>
            </a:r>
            <a:br>
              <a:rPr lang="en-US" dirty="0" smtClean="0">
                <a:solidFill>
                  <a:schemeClr val="tx2"/>
                </a:solidFill>
              </a:rPr>
            </a:br>
            <a:r>
              <a:rPr lang="en-US" dirty="0" smtClean="0">
                <a:solidFill>
                  <a:schemeClr val="tx2"/>
                </a:solidFill>
              </a:rPr>
              <a:t>A Successful Proposal</a:t>
            </a:r>
            <a:endParaRPr lang="en-US" dirty="0" smtClean="0"/>
          </a:p>
        </p:txBody>
      </p:sp>
      <p:sp>
        <p:nvSpPr>
          <p:cNvPr id="5123" name="Rectangle 3"/>
          <p:cNvSpPr>
            <a:spLocks noGrp="1" noChangeArrowheads="1"/>
          </p:cNvSpPr>
          <p:nvPr>
            <p:ph type="subTitle" idx="1"/>
          </p:nvPr>
        </p:nvSpPr>
        <p:spPr>
          <a:xfrm>
            <a:off x="4267200" y="4648200"/>
            <a:ext cx="4038600" cy="1752600"/>
          </a:xfrm>
        </p:spPr>
        <p:txBody>
          <a:bodyPr/>
          <a:lstStyle/>
          <a:p>
            <a:pPr marR="0" eaLnBrk="1" hangingPunct="1"/>
            <a:r>
              <a:rPr lang="en-US" sz="3200" dirty="0" smtClean="0">
                <a:solidFill>
                  <a:srgbClr val="003399"/>
                </a:solidFill>
              </a:rPr>
              <a:t>CSE 593</a:t>
            </a:r>
          </a:p>
          <a:p>
            <a:pPr marR="0" eaLnBrk="1" hangingPunct="1"/>
            <a:r>
              <a:rPr lang="en-US" sz="3200" dirty="0" smtClean="0">
                <a:solidFill>
                  <a:srgbClr val="003399"/>
                </a:solidFill>
              </a:rPr>
              <a:t>Dr. Yinong Chen</a:t>
            </a:r>
          </a:p>
        </p:txBody>
      </p:sp>
      <p:pic>
        <p:nvPicPr>
          <p:cNvPr id="5124" name="Picture 8" descr="C:\Users\yinong\AppData\Local\Microsoft\Windows\Temporary Internet Files\Content.IE5\NOVE7TRW\MCj0157019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4343400"/>
            <a:ext cx="18256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6200"/>
            <a:ext cx="8229600" cy="914400"/>
          </a:xfrm>
        </p:spPr>
        <p:txBody>
          <a:bodyPr/>
          <a:lstStyle/>
          <a:p>
            <a:r>
              <a:rPr lang="en-US" smtClean="0"/>
              <a:t>SBIR and STTR Sponsored Projects</a:t>
            </a:r>
          </a:p>
        </p:txBody>
      </p:sp>
      <p:sp>
        <p:nvSpPr>
          <p:cNvPr id="14339" name="Content Placeholder 2"/>
          <p:cNvSpPr>
            <a:spLocks noGrp="1"/>
          </p:cNvSpPr>
          <p:nvPr>
            <p:ph idx="1"/>
          </p:nvPr>
        </p:nvSpPr>
        <p:spPr>
          <a:xfrm>
            <a:off x="457200" y="1295400"/>
            <a:ext cx="8229600" cy="762000"/>
          </a:xfrm>
        </p:spPr>
        <p:txBody>
          <a:bodyPr/>
          <a:lstStyle/>
          <a:p>
            <a:r>
              <a:rPr lang="en-US" smtClean="0"/>
              <a:t>Smart Robots Create Value by Increasing Personal Safety:</a:t>
            </a:r>
          </a:p>
        </p:txBody>
      </p:sp>
      <p:sp>
        <p:nvSpPr>
          <p:cNvPr id="4" name="Date Placeholder 3"/>
          <p:cNvSpPr>
            <a:spLocks noGrp="1"/>
          </p:cNvSpPr>
          <p:nvPr>
            <p:ph type="dt" sz="quarter" idx="10"/>
          </p:nvPr>
        </p:nvSpPr>
        <p:spPr/>
        <p:txBody>
          <a:bodyPr/>
          <a:lstStyle/>
          <a:p>
            <a:pPr>
              <a:defRPr/>
            </a:pPr>
            <a:fld id="{0CB872DB-0666-431F-8A97-FE2A68C5CF5D}" type="datetime3">
              <a:rPr lang="en-US" smtClean="0"/>
              <a:pPr>
                <a:defRPr/>
              </a:pPr>
              <a:t>7 October 2015</a:t>
            </a:fld>
            <a:endParaRPr lang="en-US" dirty="0"/>
          </a:p>
        </p:txBody>
      </p:sp>
      <p:sp>
        <p:nvSpPr>
          <p:cNvPr id="5" name="Slide Number Placeholder 4"/>
          <p:cNvSpPr>
            <a:spLocks noGrp="1"/>
          </p:cNvSpPr>
          <p:nvPr>
            <p:ph type="sldNum" sz="quarter" idx="12"/>
          </p:nvPr>
        </p:nvSpPr>
        <p:spPr/>
        <p:txBody>
          <a:bodyPr/>
          <a:lstStyle/>
          <a:p>
            <a:pPr>
              <a:defRPr/>
            </a:pPr>
            <a:fld id="{EB02A93B-57B1-4178-A55F-C6FA6A9D4FA9}" type="slidenum">
              <a:rPr lang="en-US" smtClean="0"/>
              <a:pPr>
                <a:defRPr/>
              </a:pPr>
              <a:t>10</a:t>
            </a:fld>
            <a:endParaRPr lang="en-US" dirty="0"/>
          </a:p>
        </p:txBody>
      </p:sp>
      <p:sp>
        <p:nvSpPr>
          <p:cNvPr id="14342" name="Rectangle 8"/>
          <p:cNvSpPr>
            <a:spLocks noChangeArrowheads="1"/>
          </p:cNvSpPr>
          <p:nvPr/>
        </p:nvSpPr>
        <p:spPr bwMode="auto">
          <a:xfrm>
            <a:off x="762000" y="2133600"/>
            <a:ext cx="44958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0033CC"/>
                </a:solidFill>
              </a:rPr>
              <a:t>Omnitech Robotics International LLC </a:t>
            </a:r>
            <a:r>
              <a:rPr lang="en-US"/>
              <a:t>focused on development of a miniature robotic vehicle, which led to the development of TOUGHBOT, a robot</a:t>
            </a:r>
          </a:p>
          <a:p>
            <a:r>
              <a:rPr lang="en-US"/>
              <a:t>being used in Iraq to aid in surveillance, building entry, and clearing operations</a:t>
            </a:r>
          </a:p>
        </p:txBody>
      </p:sp>
      <p:pic>
        <p:nvPicPr>
          <p:cNvPr id="143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971800"/>
            <a:ext cx="379571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76200"/>
            <a:ext cx="8229600" cy="914400"/>
          </a:xfrm>
        </p:spPr>
        <p:txBody>
          <a:bodyPr/>
          <a:lstStyle/>
          <a:p>
            <a:r>
              <a:rPr lang="en-US" smtClean="0"/>
              <a:t>SBIR and STTR Sponsored Projects</a:t>
            </a:r>
          </a:p>
        </p:txBody>
      </p:sp>
      <p:sp>
        <p:nvSpPr>
          <p:cNvPr id="4" name="Date Placeholder 3"/>
          <p:cNvSpPr>
            <a:spLocks noGrp="1"/>
          </p:cNvSpPr>
          <p:nvPr>
            <p:ph type="dt" sz="quarter" idx="10"/>
          </p:nvPr>
        </p:nvSpPr>
        <p:spPr/>
        <p:txBody>
          <a:bodyPr/>
          <a:lstStyle/>
          <a:p>
            <a:pPr>
              <a:defRPr/>
            </a:pPr>
            <a:fld id="{0CB872DB-0666-431F-8A97-FE2A68C5CF5D}" type="datetime3">
              <a:rPr lang="en-US" smtClean="0"/>
              <a:pPr>
                <a:defRPr/>
              </a:pPr>
              <a:t>7 October 2015</a:t>
            </a:fld>
            <a:endParaRPr lang="en-US" dirty="0"/>
          </a:p>
        </p:txBody>
      </p:sp>
      <p:sp>
        <p:nvSpPr>
          <p:cNvPr id="5" name="Slide Number Placeholder 4"/>
          <p:cNvSpPr>
            <a:spLocks noGrp="1"/>
          </p:cNvSpPr>
          <p:nvPr>
            <p:ph type="sldNum" sz="quarter" idx="12"/>
          </p:nvPr>
        </p:nvSpPr>
        <p:spPr/>
        <p:txBody>
          <a:bodyPr/>
          <a:lstStyle/>
          <a:p>
            <a:pPr>
              <a:defRPr/>
            </a:pPr>
            <a:fld id="{655222AD-2E39-4908-8774-40FFE789AF87}" type="slidenum">
              <a:rPr lang="en-US" smtClean="0"/>
              <a:pPr>
                <a:defRPr/>
              </a:pPr>
              <a:t>11</a:t>
            </a:fld>
            <a:endParaRPr lang="en-US" dirty="0"/>
          </a:p>
        </p:txBody>
      </p:sp>
      <p:sp>
        <p:nvSpPr>
          <p:cNvPr id="15365" name="Rectangle 8"/>
          <p:cNvSpPr>
            <a:spLocks noChangeArrowheads="1"/>
          </p:cNvSpPr>
          <p:nvPr/>
        </p:nvSpPr>
        <p:spPr bwMode="auto">
          <a:xfrm>
            <a:off x="762000" y="1828800"/>
            <a:ext cx="53340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While there are numerous products</a:t>
            </a:r>
          </a:p>
          <a:p>
            <a:r>
              <a:rPr lang="en-US"/>
              <a:t>available when selecting</a:t>
            </a:r>
          </a:p>
          <a:p>
            <a:r>
              <a:rPr lang="en-US"/>
              <a:t>ground sensors for detecting the</a:t>
            </a:r>
          </a:p>
          <a:p>
            <a:r>
              <a:rPr lang="en-US"/>
              <a:t>movement of people, these options</a:t>
            </a:r>
          </a:p>
          <a:p>
            <a:r>
              <a:rPr lang="en-US"/>
              <a:t>are often relatively expensive. </a:t>
            </a:r>
          </a:p>
          <a:p>
            <a:r>
              <a:rPr lang="en-US"/>
              <a:t>Under this SBIR, </a:t>
            </a:r>
            <a:r>
              <a:rPr lang="en-US">
                <a:solidFill>
                  <a:srgbClr val="0033CC"/>
                </a:solidFill>
              </a:rPr>
              <a:t>Time Domain</a:t>
            </a:r>
          </a:p>
          <a:p>
            <a:r>
              <a:rPr lang="en-US">
                <a:solidFill>
                  <a:srgbClr val="0033CC"/>
                </a:solidFill>
              </a:rPr>
              <a:t>Corporation </a:t>
            </a:r>
            <a:r>
              <a:rPr lang="en-US"/>
              <a:t>developed a low-cost, long endurance unattended ground sensor</a:t>
            </a:r>
          </a:p>
          <a:p>
            <a:r>
              <a:rPr lang="en-US"/>
              <a:t>(UGS) that has a low incidence of false</a:t>
            </a:r>
          </a:p>
          <a:p>
            <a:r>
              <a:rPr lang="en-US"/>
              <a:t>alarms, has its own communications</a:t>
            </a:r>
          </a:p>
          <a:p>
            <a:r>
              <a:rPr lang="en-US"/>
              <a:t>system, and can self-locate.</a:t>
            </a:r>
          </a:p>
        </p:txBody>
      </p:sp>
      <p:pic>
        <p:nvPicPr>
          <p:cNvPr id="1536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943600" y="2667000"/>
            <a:ext cx="3048000" cy="2438400"/>
          </a:xfrm>
          <a:noFill/>
        </p:spPr>
      </p:pic>
      <p:sp>
        <p:nvSpPr>
          <p:cNvPr id="15367" name="Content Placeholder 2"/>
          <p:cNvSpPr txBox="1">
            <a:spLocks/>
          </p:cNvSpPr>
          <p:nvPr/>
        </p:nvSpPr>
        <p:spPr bwMode="auto">
          <a:xfrm>
            <a:off x="457200" y="12954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0BD0D9"/>
              </a:buClr>
              <a:buSzPct val="95000"/>
              <a:buFont typeface="Wingdings 2" pitchFamily="18" charset="2"/>
              <a:buChar char=""/>
            </a:pPr>
            <a:r>
              <a:rPr lang="en-US" sz="2600">
                <a:cs typeface="Times New Roman" pitchFamily="18" charset="0"/>
              </a:rPr>
              <a:t>Ground Motion Detection Sensor: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6200"/>
            <a:ext cx="8229600" cy="914400"/>
          </a:xfrm>
        </p:spPr>
        <p:txBody>
          <a:bodyPr/>
          <a:lstStyle/>
          <a:p>
            <a:r>
              <a:rPr lang="en-US" smtClean="0"/>
              <a:t>SBIR and STTR Sponsored Projects</a:t>
            </a:r>
          </a:p>
        </p:txBody>
      </p:sp>
      <p:sp>
        <p:nvSpPr>
          <p:cNvPr id="16387" name="Content Placeholder 2"/>
          <p:cNvSpPr>
            <a:spLocks noGrp="1"/>
          </p:cNvSpPr>
          <p:nvPr>
            <p:ph idx="1"/>
          </p:nvPr>
        </p:nvSpPr>
        <p:spPr>
          <a:xfrm>
            <a:off x="457200" y="1295400"/>
            <a:ext cx="8229600" cy="762000"/>
          </a:xfrm>
        </p:spPr>
        <p:txBody>
          <a:bodyPr/>
          <a:lstStyle/>
          <a:p>
            <a:r>
              <a:rPr lang="en-US" smtClean="0"/>
              <a:t>Real-Time Language Translation Tools Assist:</a:t>
            </a:r>
          </a:p>
        </p:txBody>
      </p:sp>
      <p:sp>
        <p:nvSpPr>
          <p:cNvPr id="4" name="Date Placeholder 3"/>
          <p:cNvSpPr>
            <a:spLocks noGrp="1"/>
          </p:cNvSpPr>
          <p:nvPr>
            <p:ph type="dt" sz="quarter" idx="10"/>
          </p:nvPr>
        </p:nvSpPr>
        <p:spPr/>
        <p:txBody>
          <a:bodyPr/>
          <a:lstStyle/>
          <a:p>
            <a:pPr>
              <a:defRPr/>
            </a:pPr>
            <a:fld id="{0CB872DB-0666-431F-8A97-FE2A68C5CF5D}" type="datetime3">
              <a:rPr lang="en-US" smtClean="0"/>
              <a:pPr>
                <a:defRPr/>
              </a:pPr>
              <a:t>7 October 2015</a:t>
            </a:fld>
            <a:endParaRPr lang="en-US" dirty="0"/>
          </a:p>
        </p:txBody>
      </p:sp>
      <p:sp>
        <p:nvSpPr>
          <p:cNvPr id="5" name="Slide Number Placeholder 4"/>
          <p:cNvSpPr>
            <a:spLocks noGrp="1"/>
          </p:cNvSpPr>
          <p:nvPr>
            <p:ph type="sldNum" sz="quarter" idx="12"/>
          </p:nvPr>
        </p:nvSpPr>
        <p:spPr/>
        <p:txBody>
          <a:bodyPr/>
          <a:lstStyle/>
          <a:p>
            <a:pPr>
              <a:defRPr/>
            </a:pPr>
            <a:fld id="{93D2735D-404C-41BF-A8DC-4FE9B662F062}" type="slidenum">
              <a:rPr lang="en-US" smtClean="0"/>
              <a:pPr>
                <a:defRPr/>
              </a:pPr>
              <a:t>12</a:t>
            </a:fld>
            <a:endParaRPr lang="en-US" dirty="0"/>
          </a:p>
        </p:txBody>
      </p:sp>
      <p:pic>
        <p:nvPicPr>
          <p:cNvPr id="163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362200"/>
            <a:ext cx="4191000"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8"/>
          <p:cNvSpPr>
            <a:spLocks noChangeArrowheads="1"/>
          </p:cNvSpPr>
          <p:nvPr/>
        </p:nvSpPr>
        <p:spPr bwMode="auto">
          <a:xfrm>
            <a:off x="762000" y="2133600"/>
            <a:ext cx="3657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After the events of 9/11 and the military’s initiation of operations in Afghanistan, there was an immediate need for a small handheld device that would allow U.S. military personnel to communicate with local people in areas of deployment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590800"/>
            <a:ext cx="51816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a:xfrm>
            <a:off x="457200" y="76200"/>
            <a:ext cx="8229600" cy="838200"/>
          </a:xfrm>
        </p:spPr>
        <p:txBody>
          <a:bodyPr/>
          <a:lstStyle/>
          <a:p>
            <a:r>
              <a:rPr lang="en-US" smtClean="0"/>
              <a:t>SBIR and STTR Sponsored Projects</a:t>
            </a:r>
          </a:p>
        </p:txBody>
      </p:sp>
      <p:sp>
        <p:nvSpPr>
          <p:cNvPr id="17412" name="Content Placeholder 2"/>
          <p:cNvSpPr>
            <a:spLocks noGrp="1"/>
          </p:cNvSpPr>
          <p:nvPr>
            <p:ph idx="1"/>
          </p:nvPr>
        </p:nvSpPr>
        <p:spPr>
          <a:xfrm>
            <a:off x="457200" y="1295400"/>
            <a:ext cx="8229600" cy="762000"/>
          </a:xfrm>
        </p:spPr>
        <p:txBody>
          <a:bodyPr/>
          <a:lstStyle/>
          <a:p>
            <a:r>
              <a:rPr lang="en-US" smtClean="0"/>
              <a:t>3-D Images Help Thwart Attacks:</a:t>
            </a:r>
          </a:p>
        </p:txBody>
      </p:sp>
      <p:sp>
        <p:nvSpPr>
          <p:cNvPr id="4" name="Date Placeholder 3"/>
          <p:cNvSpPr>
            <a:spLocks noGrp="1"/>
          </p:cNvSpPr>
          <p:nvPr>
            <p:ph type="dt" sz="quarter" idx="10"/>
          </p:nvPr>
        </p:nvSpPr>
        <p:spPr/>
        <p:txBody>
          <a:bodyPr/>
          <a:lstStyle/>
          <a:p>
            <a:pPr>
              <a:defRPr/>
            </a:pPr>
            <a:fld id="{0CB872DB-0666-431F-8A97-FE2A68C5CF5D}" type="datetime3">
              <a:rPr lang="en-US" smtClean="0"/>
              <a:pPr>
                <a:defRPr/>
              </a:pPr>
              <a:t>7 October 2015</a:t>
            </a:fld>
            <a:endParaRPr lang="en-US" dirty="0"/>
          </a:p>
        </p:txBody>
      </p:sp>
      <p:sp>
        <p:nvSpPr>
          <p:cNvPr id="5" name="Slide Number Placeholder 4"/>
          <p:cNvSpPr>
            <a:spLocks noGrp="1"/>
          </p:cNvSpPr>
          <p:nvPr>
            <p:ph type="sldNum" sz="quarter" idx="12"/>
          </p:nvPr>
        </p:nvSpPr>
        <p:spPr/>
        <p:txBody>
          <a:bodyPr/>
          <a:lstStyle/>
          <a:p>
            <a:pPr>
              <a:defRPr/>
            </a:pPr>
            <a:fld id="{57FE7DA6-A791-48D7-92FC-FA10A0D1818E}" type="slidenum">
              <a:rPr lang="en-US" smtClean="0"/>
              <a:pPr>
                <a:defRPr/>
              </a:pPr>
              <a:t>13</a:t>
            </a:fld>
            <a:endParaRPr lang="en-US" dirty="0"/>
          </a:p>
        </p:txBody>
      </p:sp>
      <p:sp>
        <p:nvSpPr>
          <p:cNvPr id="17415" name="Rectangle 8"/>
          <p:cNvSpPr>
            <a:spLocks noChangeArrowheads="1"/>
          </p:cNvSpPr>
          <p:nvPr/>
        </p:nvSpPr>
        <p:spPr bwMode="auto">
          <a:xfrm>
            <a:off x="304800" y="2133600"/>
            <a:ext cx="3962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SecureScope takes security data that comes from many sources and, by way of a data-rich 3-D presentation, displays it in the proper context to help information security analysts make informed decisions about potential threats and</a:t>
            </a:r>
          </a:p>
          <a:p>
            <a:r>
              <a:rPr lang="en-US"/>
              <a:t>the subsequent impact of information security breaches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6200"/>
            <a:ext cx="8229600" cy="914400"/>
          </a:xfrm>
        </p:spPr>
        <p:txBody>
          <a:bodyPr/>
          <a:lstStyle/>
          <a:p>
            <a:r>
              <a:rPr lang="en-US" smtClean="0"/>
              <a:t>SBIR and STTR Sponsored Projects</a:t>
            </a:r>
          </a:p>
        </p:txBody>
      </p:sp>
      <p:sp>
        <p:nvSpPr>
          <p:cNvPr id="4" name="Date Placeholder 3"/>
          <p:cNvSpPr>
            <a:spLocks noGrp="1"/>
          </p:cNvSpPr>
          <p:nvPr>
            <p:ph type="dt" sz="quarter" idx="10"/>
          </p:nvPr>
        </p:nvSpPr>
        <p:spPr/>
        <p:txBody>
          <a:bodyPr/>
          <a:lstStyle/>
          <a:p>
            <a:pPr>
              <a:defRPr/>
            </a:pPr>
            <a:fld id="{0CB872DB-0666-431F-8A97-FE2A68C5CF5D}" type="datetime3">
              <a:rPr lang="en-US" smtClean="0"/>
              <a:pPr>
                <a:defRPr/>
              </a:pPr>
              <a:t>7 October 2015</a:t>
            </a:fld>
            <a:endParaRPr lang="en-US" dirty="0"/>
          </a:p>
        </p:txBody>
      </p:sp>
      <p:sp>
        <p:nvSpPr>
          <p:cNvPr id="5" name="Slide Number Placeholder 4"/>
          <p:cNvSpPr>
            <a:spLocks noGrp="1"/>
          </p:cNvSpPr>
          <p:nvPr>
            <p:ph type="sldNum" sz="quarter" idx="12"/>
          </p:nvPr>
        </p:nvSpPr>
        <p:spPr/>
        <p:txBody>
          <a:bodyPr/>
          <a:lstStyle/>
          <a:p>
            <a:pPr>
              <a:defRPr/>
            </a:pPr>
            <a:fld id="{E64E5DBE-BD43-4FE0-AE58-1A0F6FA69D02}" type="slidenum">
              <a:rPr lang="en-US" smtClean="0"/>
              <a:pPr>
                <a:defRPr/>
              </a:pPr>
              <a:t>14</a:t>
            </a:fld>
            <a:endParaRPr lang="en-US" dirty="0"/>
          </a:p>
        </p:txBody>
      </p:sp>
      <p:sp>
        <p:nvSpPr>
          <p:cNvPr id="18437" name="Rectangle 8"/>
          <p:cNvSpPr>
            <a:spLocks noChangeArrowheads="1"/>
          </p:cNvSpPr>
          <p:nvPr/>
        </p:nvSpPr>
        <p:spPr bwMode="auto">
          <a:xfrm>
            <a:off x="457200" y="1782763"/>
            <a:ext cx="47244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developed by </a:t>
            </a:r>
            <a:r>
              <a:rPr lang="en-US">
                <a:solidFill>
                  <a:srgbClr val="0033CC"/>
                </a:solidFill>
              </a:rPr>
              <a:t>Insightful Corporation </a:t>
            </a:r>
            <a:r>
              <a:rPr lang="en-US"/>
              <a:t>(Insightful) under SBIR helps analysts work through document-ation more quickly and efficiently than traditional technologies, such as keyword search or simple entity extraction software. </a:t>
            </a:r>
          </a:p>
        </p:txBody>
      </p:sp>
      <p:sp>
        <p:nvSpPr>
          <p:cNvPr id="18438" name="Content Placeholder 2"/>
          <p:cNvSpPr txBox="1">
            <a:spLocks/>
          </p:cNvSpPr>
          <p:nvPr/>
        </p:nvSpPr>
        <p:spPr bwMode="auto">
          <a:xfrm>
            <a:off x="152400" y="1249363"/>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rgbClr val="0BD0D9"/>
              </a:buClr>
              <a:buSzPct val="95000"/>
              <a:buFont typeface="Wingdings 2" pitchFamily="18" charset="2"/>
              <a:buChar char=""/>
            </a:pPr>
            <a:r>
              <a:rPr lang="en-US" sz="2800"/>
              <a:t>Enhanced Search Engine</a:t>
            </a:r>
            <a:r>
              <a:rPr lang="en-US" sz="2600">
                <a:cs typeface="Times New Roman" pitchFamily="18" charset="0"/>
              </a:rPr>
              <a:t>:</a:t>
            </a:r>
          </a:p>
        </p:txBody>
      </p:sp>
      <p:pic>
        <p:nvPicPr>
          <p:cNvPr id="184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600200"/>
            <a:ext cx="396716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Rectangle 12"/>
          <p:cNvSpPr>
            <a:spLocks noChangeArrowheads="1"/>
          </p:cNvSpPr>
          <p:nvPr/>
        </p:nvSpPr>
        <p:spPr bwMode="auto">
          <a:xfrm>
            <a:off x="457200" y="4449763"/>
            <a:ext cx="8001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The program comprises two distinct parts:</a:t>
            </a:r>
          </a:p>
          <a:p>
            <a:r>
              <a:rPr lang="en-US"/>
              <a:t>(1) a new algorithm for latent semantic analysis, and </a:t>
            </a:r>
          </a:p>
          <a:p>
            <a:r>
              <a:rPr lang="en-US"/>
              <a:t>(2) deep parsing technology for relationship extraction from unstructured information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0"/>
            <a:ext cx="9144000" cy="971550"/>
          </a:xfrm>
        </p:spPr>
        <p:txBody>
          <a:bodyPr/>
          <a:lstStyle/>
          <a:p>
            <a:r>
              <a:rPr lang="en-US" sz="2800" smtClean="0"/>
              <a:t>DARPA Grand Challenge: </a:t>
            </a:r>
            <a:r>
              <a:rPr lang="en-US" sz="2800" smtClean="0">
                <a:solidFill>
                  <a:srgbClr val="C00000"/>
                </a:solidFill>
              </a:rPr>
              <a:t>Autonomous</a:t>
            </a:r>
            <a:r>
              <a:rPr lang="en-US" sz="2800" smtClean="0">
                <a:solidFill>
                  <a:srgbClr val="FFFF00"/>
                </a:solidFill>
              </a:rPr>
              <a:t> Ground </a:t>
            </a:r>
            <a:r>
              <a:rPr lang="en-US" sz="2800" smtClean="0">
                <a:solidFill>
                  <a:srgbClr val="0033CC"/>
                </a:solidFill>
              </a:rPr>
              <a:t>Vehicle</a:t>
            </a:r>
            <a:r>
              <a:rPr lang="en-US" sz="2800" smtClean="0"/>
              <a:t/>
            </a:r>
            <a:br>
              <a:rPr lang="en-US" sz="2800" smtClean="0"/>
            </a:br>
            <a:r>
              <a:rPr lang="en-US" sz="2800" smtClean="0"/>
              <a:t>www.darpa.mil</a:t>
            </a:r>
          </a:p>
        </p:txBody>
      </p:sp>
      <p:sp>
        <p:nvSpPr>
          <p:cNvPr id="4" name="Date Placeholder 3"/>
          <p:cNvSpPr>
            <a:spLocks noGrp="1"/>
          </p:cNvSpPr>
          <p:nvPr>
            <p:ph type="dt" sz="quarter" idx="10"/>
          </p:nvPr>
        </p:nvSpPr>
        <p:spPr/>
        <p:txBody>
          <a:bodyPr/>
          <a:lstStyle/>
          <a:p>
            <a:pPr>
              <a:defRPr/>
            </a:pPr>
            <a:fld id="{93056B40-2C23-4466-A3E8-E6E8CAB2DB82}" type="datetime3">
              <a:rPr lang="en-US" smtClean="0"/>
              <a:pPr>
                <a:defRPr/>
              </a:pPr>
              <a:t>7 October 2015</a:t>
            </a:fld>
            <a:endParaRPr lang="en-US" dirty="0"/>
          </a:p>
        </p:txBody>
      </p:sp>
      <p:sp>
        <p:nvSpPr>
          <p:cNvPr id="5" name="Slide Number Placeholder 4"/>
          <p:cNvSpPr>
            <a:spLocks noGrp="1"/>
          </p:cNvSpPr>
          <p:nvPr>
            <p:ph type="sldNum" sz="quarter" idx="12"/>
          </p:nvPr>
        </p:nvSpPr>
        <p:spPr/>
        <p:txBody>
          <a:bodyPr/>
          <a:lstStyle/>
          <a:p>
            <a:pPr>
              <a:defRPr/>
            </a:pPr>
            <a:fld id="{0E17510D-1A57-4FD1-AE27-336C84A50A1B}" type="slidenum">
              <a:rPr lang="en-US" smtClean="0"/>
              <a:pPr>
                <a:defRPr/>
              </a:pPr>
              <a:t>15</a:t>
            </a:fld>
            <a:endParaRPr lang="en-US"/>
          </a:p>
        </p:txBody>
      </p:sp>
      <p:pic>
        <p:nvPicPr>
          <p:cNvPr id="194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397250"/>
            <a:ext cx="57150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8"/>
          <p:cNvSpPr txBox="1">
            <a:spLocks noChangeArrowheads="1"/>
          </p:cNvSpPr>
          <p:nvPr/>
        </p:nvSpPr>
        <p:spPr bwMode="auto">
          <a:xfrm>
            <a:off x="685800" y="1066800"/>
            <a:ext cx="7924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Ø"/>
            </a:pPr>
            <a:r>
              <a:rPr lang="en-US"/>
              <a:t>From Los Angeles to Las Vegas, 200+ miles of toughest terrain in the world;</a:t>
            </a:r>
          </a:p>
          <a:p>
            <a:pPr eaLnBrk="1" hangingPunct="1">
              <a:buFont typeface="Wingdings" pitchFamily="2" charset="2"/>
              <a:buChar char="Ø"/>
            </a:pPr>
            <a:r>
              <a:rPr lang="en-US"/>
              <a:t>First competition in 2004,  and the first place would take $1 million dollar cash prize. No vehicle made it;</a:t>
            </a:r>
          </a:p>
          <a:p>
            <a:pPr eaLnBrk="1" hangingPunct="1">
              <a:buFont typeface="Wingdings" pitchFamily="2" charset="2"/>
              <a:buChar char="Ø"/>
            </a:pPr>
            <a:r>
              <a:rPr lang="en-US"/>
              <a:t>In 2005, the prize was increased to $2 million. Multiple vehicle made to the destination;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
          <p:cNvSpPr>
            <a:spLocks noGrp="1" noChangeArrowheads="1"/>
          </p:cNvSpPr>
          <p:nvPr>
            <p:ph type="title"/>
          </p:nvPr>
        </p:nvSpPr>
        <p:spPr>
          <a:xfrm>
            <a:off x="1447800" y="127000"/>
            <a:ext cx="5999163" cy="863600"/>
          </a:xfrm>
          <a:noFill/>
        </p:spPr>
        <p:txBody>
          <a:bodyPr anchor="ctr"/>
          <a:lstStyle/>
          <a:p>
            <a:pPr eaLnBrk="1" hangingPunct="1"/>
            <a:r>
              <a:rPr lang="en-US" smtClean="0"/>
              <a:t>What to Propose?</a:t>
            </a:r>
          </a:p>
        </p:txBody>
      </p:sp>
      <p:sp>
        <p:nvSpPr>
          <p:cNvPr id="20483" name="Rectangle 9"/>
          <p:cNvSpPr>
            <a:spLocks noGrp="1" noChangeArrowheads="1"/>
          </p:cNvSpPr>
          <p:nvPr>
            <p:ph idx="1"/>
          </p:nvPr>
        </p:nvSpPr>
        <p:spPr>
          <a:xfrm>
            <a:off x="533400" y="1143000"/>
            <a:ext cx="8610600" cy="5410200"/>
          </a:xfrm>
        </p:spPr>
        <p:txBody>
          <a:bodyPr/>
          <a:lstStyle/>
          <a:p>
            <a:pPr>
              <a:spcBef>
                <a:spcPct val="0"/>
              </a:spcBef>
            </a:pPr>
            <a:r>
              <a:rPr lang="en-US" sz="2800" dirty="0" smtClean="0"/>
              <a:t>What are needed, and what you can do?</a:t>
            </a:r>
          </a:p>
          <a:p>
            <a:pPr>
              <a:spcBef>
                <a:spcPct val="0"/>
              </a:spcBef>
            </a:pPr>
            <a:r>
              <a:rPr lang="en-US" sz="2800" dirty="0" smtClean="0"/>
              <a:t>FOCUS on your strengths – not just the current trend of the day (“Nano”, “9-11”, or something interesting you saw on the Discovery Channel)</a:t>
            </a:r>
          </a:p>
          <a:p>
            <a:pPr>
              <a:lnSpc>
                <a:spcPct val="77000"/>
              </a:lnSpc>
            </a:pPr>
            <a:r>
              <a:rPr lang="en-US" sz="2800" dirty="0" smtClean="0"/>
              <a:t>Establish a plan for yourself based upon your expertise: </a:t>
            </a:r>
          </a:p>
          <a:p>
            <a:pPr lvl="1">
              <a:lnSpc>
                <a:spcPct val="77000"/>
              </a:lnSpc>
            </a:pPr>
            <a:r>
              <a:rPr lang="en-US" dirty="0" smtClean="0"/>
              <a:t>Where are the frontiers of knowledge/how can your approach be innovative?/what contribution will you make?</a:t>
            </a:r>
          </a:p>
          <a:p>
            <a:pPr lvl="1">
              <a:lnSpc>
                <a:spcPct val="77000"/>
              </a:lnSpc>
            </a:pPr>
            <a:r>
              <a:rPr lang="en-US" dirty="0" smtClean="0"/>
              <a:t>Who else is tackling these issues?</a:t>
            </a:r>
          </a:p>
          <a:p>
            <a:pPr lvl="1">
              <a:lnSpc>
                <a:spcPct val="77000"/>
              </a:lnSpc>
            </a:pPr>
            <a:r>
              <a:rPr lang="en-US" dirty="0" smtClean="0"/>
              <a:t>What recent awards have been made/what funding sources are available?</a:t>
            </a:r>
          </a:p>
          <a:p>
            <a:pPr lvl="1">
              <a:lnSpc>
                <a:spcPct val="77000"/>
              </a:lnSpc>
            </a:pPr>
            <a:r>
              <a:rPr lang="en-US" dirty="0" smtClean="0"/>
              <a:t>Have there been recent advances/breakthroughs? </a:t>
            </a:r>
          </a:p>
          <a:p>
            <a:pPr lvl="1">
              <a:lnSpc>
                <a:spcPct val="77000"/>
              </a:lnSpc>
            </a:pPr>
            <a:r>
              <a:rPr lang="en-US" dirty="0" smtClean="0"/>
              <a:t>What has been published - globally?</a:t>
            </a:r>
          </a:p>
          <a:p>
            <a:pPr lvl="1">
              <a:lnSpc>
                <a:spcPct val="77000"/>
              </a:lnSpc>
            </a:pPr>
            <a:r>
              <a:rPr lang="en-US" dirty="0" smtClean="0"/>
              <a:t>Is there a broader interest than just defense?</a:t>
            </a:r>
          </a:p>
        </p:txBody>
      </p:sp>
      <p:sp>
        <p:nvSpPr>
          <p:cNvPr id="7170" name="Date Placeholder 3"/>
          <p:cNvSpPr>
            <a:spLocks noGrp="1"/>
          </p:cNvSpPr>
          <p:nvPr>
            <p:ph type="dt" sz="quarter" idx="10"/>
          </p:nvPr>
        </p:nvSpPr>
        <p:spPr/>
        <p:txBody>
          <a:bodyPr/>
          <a:lstStyle/>
          <a:p>
            <a:pPr>
              <a:defRPr/>
            </a:pPr>
            <a:fld id="{87CE226B-4A25-4BE3-A176-9A4AE742CCAE}" type="datetime3">
              <a:rPr lang="en-US">
                <a:latin typeface="Arial" charset="0"/>
              </a:rPr>
              <a:pPr>
                <a:defRPr/>
              </a:pPr>
              <a:t>7 October 2015</a:t>
            </a:fld>
            <a:endParaRPr lang="en-US">
              <a:latin typeface="Arial" charset="0"/>
            </a:endParaRPr>
          </a:p>
        </p:txBody>
      </p:sp>
      <p:sp>
        <p:nvSpPr>
          <p:cNvPr id="7171" name="Slide Number Placeholder 5"/>
          <p:cNvSpPr>
            <a:spLocks noGrp="1"/>
          </p:cNvSpPr>
          <p:nvPr>
            <p:ph type="sldNum" sz="quarter" idx="12"/>
          </p:nvPr>
        </p:nvSpPr>
        <p:spPr/>
        <p:txBody>
          <a:bodyPr/>
          <a:lstStyle/>
          <a:p>
            <a:pPr>
              <a:defRPr/>
            </a:pPr>
            <a:fld id="{3B5E543D-32C5-4567-A542-CD947FF36E04}" type="slidenum">
              <a:rPr lang="en-US">
                <a:latin typeface="Arial" charset="0"/>
              </a:rPr>
              <a:pPr>
                <a:defRPr/>
              </a:pPr>
              <a:t>16</a:t>
            </a:fld>
            <a:endParaRPr lang="en-US">
              <a:latin typeface="Arial"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24074"/>
            <a:ext cx="9144000" cy="2371726"/>
          </a:xfrm>
          <a:ln>
            <a:miter lim="800000"/>
            <a:headEnd/>
            <a:tailEnd/>
          </a:ln>
        </p:spPr>
        <p:txBody>
          <a:bodyPr>
            <a:normAutofit fontScale="90000"/>
          </a:bodyPr>
          <a:lstStyle/>
          <a:p>
            <a:pPr algn="ctr">
              <a:defRPr/>
            </a:pPr>
            <a:r>
              <a:rPr lang="en-US" dirty="0" smtClean="0"/>
              <a:t>SBIR/STTR </a:t>
            </a:r>
            <a:br>
              <a:rPr lang="en-US" dirty="0" smtClean="0"/>
            </a:br>
            <a:r>
              <a:rPr lang="en-US" dirty="0" smtClean="0"/>
              <a:t>Request for Proposals (RFPs)</a:t>
            </a:r>
            <a:br>
              <a:rPr lang="en-US" dirty="0" smtClean="0"/>
            </a:br>
            <a:r>
              <a:rPr lang="en-US" dirty="0" smtClean="0"/>
              <a:t>and Awards</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875" y="1143000"/>
            <a:ext cx="4800600" cy="96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1000" y="0"/>
            <a:ext cx="8305800" cy="971550"/>
          </a:xfrm>
        </p:spPr>
        <p:txBody>
          <a:bodyPr/>
          <a:lstStyle/>
          <a:p>
            <a:r>
              <a:rPr lang="en-US" sz="3200" dirty="0" smtClean="0"/>
              <a:t>SBIR Request for Proposals (RFPs) </a:t>
            </a:r>
            <a:r>
              <a:rPr lang="en-US" sz="3200" dirty="0" smtClean="0"/>
              <a:t/>
            </a:r>
            <a:br>
              <a:rPr lang="en-US" sz="3200" dirty="0" smtClean="0"/>
            </a:br>
            <a:r>
              <a:rPr lang="en-US" sz="3200" dirty="0" smtClean="0"/>
              <a:t>Example: </a:t>
            </a:r>
            <a:r>
              <a:rPr lang="en-US" sz="3200" dirty="0"/>
              <a:t>DoD 2015.3 SBIR </a:t>
            </a:r>
            <a:r>
              <a:rPr lang="en-US" sz="3200" dirty="0" smtClean="0"/>
              <a:t>Solicitation</a:t>
            </a:r>
            <a:endParaRPr lang="en-US" sz="3200" dirty="0" smtClean="0"/>
          </a:p>
        </p:txBody>
      </p:sp>
      <p:sp>
        <p:nvSpPr>
          <p:cNvPr id="4" name="Date Placeholder 3"/>
          <p:cNvSpPr>
            <a:spLocks noGrp="1"/>
          </p:cNvSpPr>
          <p:nvPr>
            <p:ph type="dt" sz="quarter" idx="10"/>
          </p:nvPr>
        </p:nvSpPr>
        <p:spPr/>
        <p:txBody>
          <a:bodyPr/>
          <a:lstStyle/>
          <a:p>
            <a:pPr>
              <a:defRPr/>
            </a:pPr>
            <a:fld id="{BE6088DB-5E4C-448B-B21A-26313A2F762E}" type="datetime3">
              <a:rPr lang="en-US" smtClean="0"/>
              <a:pPr>
                <a:defRPr/>
              </a:pPr>
              <a:t>7 October 2015</a:t>
            </a:fld>
            <a:endParaRPr lang="en-US" dirty="0"/>
          </a:p>
        </p:txBody>
      </p:sp>
      <p:sp>
        <p:nvSpPr>
          <p:cNvPr id="5" name="Slide Number Placeholder 4"/>
          <p:cNvSpPr>
            <a:spLocks noGrp="1"/>
          </p:cNvSpPr>
          <p:nvPr>
            <p:ph type="sldNum" sz="quarter" idx="12"/>
          </p:nvPr>
        </p:nvSpPr>
        <p:spPr/>
        <p:txBody>
          <a:bodyPr/>
          <a:lstStyle/>
          <a:p>
            <a:pPr>
              <a:defRPr/>
            </a:pPr>
            <a:fld id="{BF47C391-22AE-4D3D-BEAA-59ABAE746A86}" type="slidenum">
              <a:rPr lang="en-US" smtClean="0"/>
              <a:pPr>
                <a:defRPr/>
              </a:pPr>
              <a:t>18</a:t>
            </a:fld>
            <a:endParaRPr lang="en-US"/>
          </a:p>
        </p:txBody>
      </p:sp>
      <p:sp>
        <p:nvSpPr>
          <p:cNvPr id="22534" name="Rectangle 5"/>
          <p:cNvSpPr>
            <a:spLocks noChangeArrowheads="1"/>
          </p:cNvSpPr>
          <p:nvPr/>
        </p:nvSpPr>
        <p:spPr bwMode="auto">
          <a:xfrm>
            <a:off x="609600" y="895350"/>
            <a:ext cx="807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dirty="0"/>
              <a:t>http://www.acq.osd.mil/osbp/sbir/solicitations/index.shtml</a:t>
            </a:r>
            <a:endParaRPr lang="en-US" sz="1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1269300"/>
            <a:ext cx="452437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57528"/>
            <a:ext cx="7772400" cy="5600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1000" y="95250"/>
            <a:ext cx="8305800" cy="971550"/>
          </a:xfrm>
        </p:spPr>
        <p:txBody>
          <a:bodyPr/>
          <a:lstStyle/>
          <a:p>
            <a:r>
              <a:rPr lang="en-US" dirty="0" smtClean="0"/>
              <a:t>SBIR Request for Proposals (RFPs) </a:t>
            </a:r>
            <a:r>
              <a:rPr lang="en-US" dirty="0" smtClean="0"/>
              <a:t>Examples</a:t>
            </a:r>
            <a:endParaRPr lang="en-US" dirty="0" smtClean="0"/>
          </a:p>
        </p:txBody>
      </p:sp>
      <p:sp>
        <p:nvSpPr>
          <p:cNvPr id="22531" name="Content Placeholder 2"/>
          <p:cNvSpPr>
            <a:spLocks noGrp="1"/>
          </p:cNvSpPr>
          <p:nvPr>
            <p:ph idx="1"/>
          </p:nvPr>
        </p:nvSpPr>
        <p:spPr>
          <a:xfrm>
            <a:off x="457200" y="1447800"/>
            <a:ext cx="8229600" cy="5029200"/>
          </a:xfrm>
        </p:spPr>
        <p:txBody>
          <a:bodyPr/>
          <a:lstStyle/>
          <a:p>
            <a:r>
              <a:rPr lang="en-US" sz="1800" smtClean="0"/>
              <a:t>Multi-Material Structures</a:t>
            </a:r>
          </a:p>
          <a:p>
            <a:r>
              <a:rPr lang="en-US" sz="1800" smtClean="0"/>
              <a:t>Handheld Sensor for Amorphous Coating Integrity</a:t>
            </a:r>
          </a:p>
          <a:p>
            <a:r>
              <a:rPr lang="en-US" sz="1800" smtClean="0"/>
              <a:t>Combat Resilience:  Inoculating the Warfighter Against Combat Stress</a:t>
            </a:r>
          </a:p>
          <a:p>
            <a:r>
              <a:rPr lang="en-US" sz="1800" smtClean="0"/>
              <a:t>Massively Distributed Problem-Solving (MDPS)</a:t>
            </a:r>
          </a:p>
          <a:p>
            <a:r>
              <a:rPr lang="en-US" sz="1800" b="1" smtClean="0">
                <a:solidFill>
                  <a:srgbClr val="C00000"/>
                </a:solidFill>
              </a:rPr>
              <a:t>Tactile Detection Robotic Hand System</a:t>
            </a:r>
          </a:p>
          <a:p>
            <a:r>
              <a:rPr lang="en-US" sz="1800" smtClean="0"/>
              <a:t>Real-Time Autonomous Reasoning for Satellite Defense</a:t>
            </a:r>
          </a:p>
          <a:p>
            <a:r>
              <a:rPr lang="en-US" sz="1800" smtClean="0"/>
              <a:t>Automated Collaboration Sensors for Networked Command and Control</a:t>
            </a:r>
          </a:p>
          <a:p>
            <a:r>
              <a:rPr lang="en-US" sz="1800" smtClean="0"/>
              <a:t>Foveated Vision Technologies</a:t>
            </a:r>
          </a:p>
          <a:p>
            <a:r>
              <a:rPr lang="en-US" sz="1800" smtClean="0"/>
              <a:t>Widely-Tunable Photonic Millimeter Wave Generator</a:t>
            </a:r>
          </a:p>
          <a:p>
            <a:r>
              <a:rPr lang="en-US" sz="1800" smtClean="0"/>
              <a:t>High Sensitivity/Throughput Biosensor for Bioagent Detection and Identification</a:t>
            </a:r>
          </a:p>
          <a:p>
            <a:r>
              <a:rPr lang="en-US" sz="1800" smtClean="0"/>
              <a:t>Ultraviolet (UV) Imaging Focal Plane Arrays</a:t>
            </a:r>
          </a:p>
          <a:p>
            <a:r>
              <a:rPr lang="en-US" sz="1800" smtClean="0"/>
              <a:t>Fast, Narrow Linewidth Near Infrared (NIR) / Shortwave Infrared (SWIR) Scanner</a:t>
            </a:r>
          </a:p>
          <a:p>
            <a:r>
              <a:rPr lang="en-US" sz="1800" smtClean="0"/>
              <a:t>Inexpensive, Portable Sensors for Chemical-Biological Agent Detection</a:t>
            </a:r>
          </a:p>
          <a:p>
            <a:r>
              <a:rPr lang="en-US" sz="1800" smtClean="0"/>
              <a:t>Energy Collection and Storage Systems for Re-Entry Modules</a:t>
            </a:r>
          </a:p>
          <a:p>
            <a:r>
              <a:rPr lang="en-US" sz="1800" smtClean="0"/>
              <a:t>…</a:t>
            </a:r>
          </a:p>
          <a:p>
            <a:endParaRPr lang="en-US" sz="1800" smtClean="0"/>
          </a:p>
        </p:txBody>
      </p:sp>
      <p:sp>
        <p:nvSpPr>
          <p:cNvPr id="4" name="Date Placeholder 3"/>
          <p:cNvSpPr>
            <a:spLocks noGrp="1"/>
          </p:cNvSpPr>
          <p:nvPr>
            <p:ph type="dt" sz="quarter" idx="10"/>
          </p:nvPr>
        </p:nvSpPr>
        <p:spPr/>
        <p:txBody>
          <a:bodyPr/>
          <a:lstStyle/>
          <a:p>
            <a:pPr>
              <a:defRPr/>
            </a:pPr>
            <a:fld id="{BE6088DB-5E4C-448B-B21A-26313A2F762E}" type="datetime3">
              <a:rPr lang="en-US" smtClean="0"/>
              <a:pPr>
                <a:defRPr/>
              </a:pPr>
              <a:t>7 October 2015</a:t>
            </a:fld>
            <a:endParaRPr lang="en-US" dirty="0"/>
          </a:p>
        </p:txBody>
      </p:sp>
      <p:sp>
        <p:nvSpPr>
          <p:cNvPr id="5" name="Slide Number Placeholder 4"/>
          <p:cNvSpPr>
            <a:spLocks noGrp="1"/>
          </p:cNvSpPr>
          <p:nvPr>
            <p:ph type="sldNum" sz="quarter" idx="12"/>
          </p:nvPr>
        </p:nvSpPr>
        <p:spPr/>
        <p:txBody>
          <a:bodyPr/>
          <a:lstStyle/>
          <a:p>
            <a:pPr>
              <a:defRPr/>
            </a:pPr>
            <a:fld id="{BF47C391-22AE-4D3D-BEAA-59ABAE746A86}" type="slidenum">
              <a:rPr lang="en-US" smtClean="0"/>
              <a:pPr>
                <a:defRPr/>
              </a:pPr>
              <a:t>19</a:t>
            </a:fld>
            <a:endParaRPr lang="en-US"/>
          </a:p>
        </p:txBody>
      </p:sp>
      <p:sp>
        <p:nvSpPr>
          <p:cNvPr id="22534" name="Rectangle 5"/>
          <p:cNvSpPr>
            <a:spLocks noChangeArrowheads="1"/>
          </p:cNvSpPr>
          <p:nvPr/>
        </p:nvSpPr>
        <p:spPr bwMode="auto">
          <a:xfrm>
            <a:off x="609600" y="990600"/>
            <a:ext cx="807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dirty="0"/>
              <a:t>http://www.acq.osd.mil/osbp/sbir/solicitations/index.shtml</a:t>
            </a:r>
            <a:endParaRPr lang="en-US" sz="1800" dirty="0"/>
          </a:p>
        </p:txBody>
      </p:sp>
    </p:spTree>
    <p:extLst>
      <p:ext uri="{BB962C8B-B14F-4D97-AF65-F5344CB8AC3E}">
        <p14:creationId xmlns:p14="http://schemas.microsoft.com/office/powerpoint/2010/main" val="2828233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308"/>
          <p:cNvSpPr>
            <a:spLocks noGrp="1" noChangeArrowheads="1"/>
          </p:cNvSpPr>
          <p:nvPr>
            <p:ph type="title"/>
          </p:nvPr>
        </p:nvSpPr>
        <p:spPr>
          <a:xfrm>
            <a:off x="1752600" y="76200"/>
            <a:ext cx="4800600" cy="609600"/>
          </a:xfrm>
        </p:spPr>
        <p:txBody>
          <a:bodyPr/>
          <a:lstStyle/>
          <a:p>
            <a:pPr eaLnBrk="1" hangingPunct="1"/>
            <a:r>
              <a:rPr lang="en-US" sz="3200" smtClean="0"/>
              <a:t>Design Process</a:t>
            </a:r>
          </a:p>
        </p:txBody>
      </p:sp>
      <p:sp>
        <p:nvSpPr>
          <p:cNvPr id="4" name="Date Placeholder 3"/>
          <p:cNvSpPr>
            <a:spLocks noGrp="1"/>
          </p:cNvSpPr>
          <p:nvPr>
            <p:ph type="dt" sz="quarter" idx="10"/>
          </p:nvPr>
        </p:nvSpPr>
        <p:spPr/>
        <p:txBody>
          <a:bodyPr/>
          <a:lstStyle/>
          <a:p>
            <a:pPr>
              <a:defRPr/>
            </a:pPr>
            <a:fld id="{3807D3FC-74A2-4209-B3BE-F358025AC819}" type="datetime3">
              <a:rPr lang="en-US">
                <a:latin typeface="Arial" charset="0"/>
              </a:rPr>
              <a:pPr>
                <a:defRPr/>
              </a:pPr>
              <a:t>7 October 2015</a:t>
            </a:fld>
            <a:endParaRPr lang="en-US">
              <a:latin typeface="Arial" charset="0"/>
            </a:endParaRPr>
          </a:p>
        </p:txBody>
      </p:sp>
      <p:sp>
        <p:nvSpPr>
          <p:cNvPr id="6147" name="Slide Number Placeholder 5"/>
          <p:cNvSpPr>
            <a:spLocks noGrp="1"/>
          </p:cNvSpPr>
          <p:nvPr>
            <p:ph type="sldNum" sz="quarter" idx="12"/>
          </p:nvPr>
        </p:nvSpPr>
        <p:spPr>
          <a:xfrm>
            <a:off x="8229600" y="6400800"/>
            <a:ext cx="762000" cy="365125"/>
          </a:xfrm>
        </p:spPr>
        <p:txBody>
          <a:bodyPr/>
          <a:lstStyle/>
          <a:p>
            <a:pPr>
              <a:defRPr/>
            </a:pPr>
            <a:fld id="{4320E5A7-90C3-43AA-8B3C-475F71842436}" type="slidenum">
              <a:rPr lang="en-US">
                <a:latin typeface="Arial" charset="0"/>
              </a:rPr>
              <a:pPr>
                <a:defRPr/>
              </a:pPr>
              <a:t>2</a:t>
            </a:fld>
            <a:endParaRPr lang="en-US" dirty="0">
              <a:latin typeface="Arial" charset="0"/>
            </a:endParaRPr>
          </a:p>
        </p:txBody>
      </p:sp>
      <p:cxnSp>
        <p:nvCxnSpPr>
          <p:cNvPr id="8197" name="AutoShape 332"/>
          <p:cNvCxnSpPr>
            <a:cxnSpLocks noChangeShapeType="1"/>
            <a:endCxn id="56" idx="0"/>
          </p:cNvCxnSpPr>
          <p:nvPr/>
        </p:nvCxnSpPr>
        <p:spPr bwMode="auto">
          <a:xfrm rot="5400000">
            <a:off x="4114801" y="1752600"/>
            <a:ext cx="304800" cy="3175"/>
          </a:xfrm>
          <a:prstGeom prst="straightConnector1">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8198" name="AutoShape 333"/>
          <p:cNvCxnSpPr>
            <a:cxnSpLocks noChangeShapeType="1"/>
            <a:stCxn id="56" idx="2"/>
            <a:endCxn id="57" idx="0"/>
          </p:cNvCxnSpPr>
          <p:nvPr/>
        </p:nvCxnSpPr>
        <p:spPr bwMode="auto">
          <a:xfrm rot="5400000">
            <a:off x="4114801" y="2590800"/>
            <a:ext cx="304800" cy="3175"/>
          </a:xfrm>
          <a:prstGeom prst="straightConnector1">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8199" name="AutoShape 334"/>
          <p:cNvCxnSpPr>
            <a:cxnSpLocks noChangeShapeType="1"/>
            <a:stCxn id="57" idx="2"/>
          </p:cNvCxnSpPr>
          <p:nvPr/>
        </p:nvCxnSpPr>
        <p:spPr bwMode="auto">
          <a:xfrm rot="5400000">
            <a:off x="3886201" y="3657600"/>
            <a:ext cx="762000" cy="3175"/>
          </a:xfrm>
          <a:prstGeom prst="straightConnector1">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 name="AutoShape 317"/>
          <p:cNvCxnSpPr>
            <a:cxnSpLocks noChangeShapeType="1"/>
            <a:stCxn id="58" idx="2"/>
          </p:cNvCxnSpPr>
          <p:nvPr/>
        </p:nvCxnSpPr>
        <p:spPr bwMode="auto">
          <a:xfrm rot="5400000">
            <a:off x="3628232" y="5210969"/>
            <a:ext cx="1277937" cy="3175"/>
          </a:xfrm>
          <a:prstGeom prst="straightConnector1">
            <a:avLst/>
          </a:prstGeom>
          <a:solidFill>
            <a:schemeClr val="accent5">
              <a:lumMod val="40000"/>
              <a:lumOff val="60000"/>
            </a:schemeClr>
          </a:solidFill>
          <a:ln w="19050">
            <a:solidFill>
              <a:schemeClr val="tx1"/>
            </a:solidFill>
            <a:round/>
            <a:headEnd/>
            <a:tailEnd type="triangle" w="med" len="med"/>
          </a:ln>
        </p:spPr>
      </p:cxnSp>
      <p:sp>
        <p:nvSpPr>
          <p:cNvPr id="55" name="Rounded Rectangle 54"/>
          <p:cNvSpPr/>
          <p:nvPr/>
        </p:nvSpPr>
        <p:spPr>
          <a:xfrm>
            <a:off x="3352800" y="1066800"/>
            <a:ext cx="1828800" cy="53340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Define Problem</a:t>
            </a:r>
          </a:p>
        </p:txBody>
      </p:sp>
      <p:sp>
        <p:nvSpPr>
          <p:cNvPr id="56" name="Rounded Rectangle 55"/>
          <p:cNvSpPr/>
          <p:nvPr/>
        </p:nvSpPr>
        <p:spPr>
          <a:xfrm>
            <a:off x="3352800" y="1905000"/>
            <a:ext cx="1828800" cy="53340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Generate</a:t>
            </a:r>
          </a:p>
          <a:p>
            <a:pPr algn="ctr">
              <a:defRPr/>
            </a:pPr>
            <a:r>
              <a:rPr lang="en-US" sz="1800" dirty="0">
                <a:solidFill>
                  <a:schemeClr val="tx1"/>
                </a:solidFill>
              </a:rPr>
              <a:t>Solutions</a:t>
            </a:r>
          </a:p>
        </p:txBody>
      </p:sp>
      <p:sp>
        <p:nvSpPr>
          <p:cNvPr id="57" name="Rounded Rectangle 56"/>
          <p:cNvSpPr/>
          <p:nvPr/>
        </p:nvSpPr>
        <p:spPr>
          <a:xfrm>
            <a:off x="3352800" y="2743200"/>
            <a:ext cx="1828800" cy="53340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Decide Course </a:t>
            </a:r>
          </a:p>
          <a:p>
            <a:pPr algn="ctr">
              <a:defRPr/>
            </a:pPr>
            <a:r>
              <a:rPr lang="en-US" sz="1800" dirty="0">
                <a:solidFill>
                  <a:schemeClr val="tx1"/>
                </a:solidFill>
              </a:rPr>
              <a:t>of Action</a:t>
            </a:r>
          </a:p>
        </p:txBody>
      </p:sp>
      <p:sp>
        <p:nvSpPr>
          <p:cNvPr id="58" name="Rounded Rectangle 57"/>
          <p:cNvSpPr/>
          <p:nvPr/>
        </p:nvSpPr>
        <p:spPr>
          <a:xfrm>
            <a:off x="3352800" y="4038600"/>
            <a:ext cx="1828800" cy="53340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chemeClr val="tx1"/>
              </a:solidFill>
            </a:endParaRPr>
          </a:p>
        </p:txBody>
      </p:sp>
      <p:sp>
        <p:nvSpPr>
          <p:cNvPr id="8209" name="Rectangle 59"/>
          <p:cNvSpPr>
            <a:spLocks noChangeArrowheads="1"/>
          </p:cNvSpPr>
          <p:nvPr/>
        </p:nvSpPr>
        <p:spPr bwMode="auto">
          <a:xfrm>
            <a:off x="3459163" y="4114800"/>
            <a:ext cx="1646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800"/>
              <a:t>Implementation</a:t>
            </a:r>
          </a:p>
        </p:txBody>
      </p:sp>
      <p:sp>
        <p:nvSpPr>
          <p:cNvPr id="62" name="Rounded Rectangle 61"/>
          <p:cNvSpPr/>
          <p:nvPr/>
        </p:nvSpPr>
        <p:spPr>
          <a:xfrm>
            <a:off x="3352800" y="5867400"/>
            <a:ext cx="1828800" cy="53340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Final</a:t>
            </a:r>
          </a:p>
          <a:p>
            <a:pPr algn="ctr">
              <a:defRPr/>
            </a:pPr>
            <a:r>
              <a:rPr lang="en-US" sz="1800" dirty="0">
                <a:solidFill>
                  <a:schemeClr val="tx1"/>
                </a:solidFill>
              </a:rPr>
              <a:t>Evaluation</a:t>
            </a:r>
          </a:p>
        </p:txBody>
      </p:sp>
      <p:sp>
        <p:nvSpPr>
          <p:cNvPr id="63" name="Rectangle 62"/>
          <p:cNvSpPr/>
          <p:nvPr/>
        </p:nvSpPr>
        <p:spPr>
          <a:xfrm>
            <a:off x="5943600" y="1066800"/>
            <a:ext cx="19050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Requirement</a:t>
            </a:r>
            <a:endParaRPr lang="en-US" dirty="0">
              <a:solidFill>
                <a:schemeClr val="tx1"/>
              </a:solidFill>
            </a:endParaRPr>
          </a:p>
        </p:txBody>
      </p:sp>
      <p:sp>
        <p:nvSpPr>
          <p:cNvPr id="64" name="Rectangle 63"/>
          <p:cNvSpPr/>
          <p:nvPr/>
        </p:nvSpPr>
        <p:spPr>
          <a:xfrm>
            <a:off x="5943600" y="2362200"/>
            <a:ext cx="19050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Proposal</a:t>
            </a:r>
            <a:endParaRPr lang="en-US" dirty="0">
              <a:solidFill>
                <a:schemeClr val="tx1"/>
              </a:solidFill>
            </a:endParaRPr>
          </a:p>
        </p:txBody>
      </p:sp>
      <p:sp>
        <p:nvSpPr>
          <p:cNvPr id="65" name="Rectangle 64"/>
          <p:cNvSpPr/>
          <p:nvPr/>
        </p:nvSpPr>
        <p:spPr>
          <a:xfrm>
            <a:off x="5943600" y="3048000"/>
            <a:ext cx="19050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Approval</a:t>
            </a:r>
            <a:endParaRPr lang="en-US" dirty="0">
              <a:solidFill>
                <a:schemeClr val="tx1"/>
              </a:solidFill>
            </a:endParaRPr>
          </a:p>
        </p:txBody>
      </p:sp>
      <p:sp>
        <p:nvSpPr>
          <p:cNvPr id="66" name="Rectangle 65"/>
          <p:cNvSpPr/>
          <p:nvPr/>
        </p:nvSpPr>
        <p:spPr>
          <a:xfrm>
            <a:off x="5943600" y="3733800"/>
            <a:ext cx="19050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Plan</a:t>
            </a:r>
            <a:endParaRPr lang="en-US" dirty="0">
              <a:solidFill>
                <a:schemeClr val="tx1"/>
              </a:solidFill>
            </a:endParaRPr>
          </a:p>
        </p:txBody>
      </p:sp>
      <p:cxnSp>
        <p:nvCxnSpPr>
          <p:cNvPr id="77" name="Straight Arrow Connector 76"/>
          <p:cNvCxnSpPr>
            <a:stCxn id="64" idx="2"/>
            <a:endCxn id="65" idx="0"/>
          </p:cNvCxnSpPr>
          <p:nvPr/>
        </p:nvCxnSpPr>
        <p:spPr>
          <a:xfrm rot="5400000">
            <a:off x="6781801" y="2933700"/>
            <a:ext cx="228600" cy="317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5" idx="2"/>
            <a:endCxn id="66" idx="0"/>
          </p:cNvCxnSpPr>
          <p:nvPr/>
        </p:nvCxnSpPr>
        <p:spPr>
          <a:xfrm rot="5400000">
            <a:off x="6781801" y="3619500"/>
            <a:ext cx="228600" cy="317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53"/>
          <p:cNvGrpSpPr>
            <a:grpSpLocks/>
          </p:cNvGrpSpPr>
          <p:nvPr/>
        </p:nvGrpSpPr>
        <p:grpSpPr bwMode="auto">
          <a:xfrm>
            <a:off x="5562600" y="4572000"/>
            <a:ext cx="2286000" cy="1447800"/>
            <a:chOff x="5562600" y="4495800"/>
            <a:chExt cx="2286000" cy="1447800"/>
          </a:xfrm>
        </p:grpSpPr>
        <p:grpSp>
          <p:nvGrpSpPr>
            <p:cNvPr id="6178" name="Group 33"/>
            <p:cNvGrpSpPr>
              <a:grpSpLocks/>
            </p:cNvGrpSpPr>
            <p:nvPr/>
          </p:nvGrpSpPr>
          <p:grpSpPr bwMode="auto">
            <a:xfrm>
              <a:off x="5562600" y="4605338"/>
              <a:ext cx="304800" cy="1295400"/>
              <a:chOff x="4038600" y="2629747"/>
              <a:chExt cx="230293" cy="2993813"/>
            </a:xfrm>
          </p:grpSpPr>
          <p:sp>
            <p:nvSpPr>
              <p:cNvPr id="6181" name="Freeform 320"/>
              <p:cNvSpPr>
                <a:spLocks/>
              </p:cNvSpPr>
              <p:nvPr/>
            </p:nvSpPr>
            <p:spPr bwMode="auto">
              <a:xfrm>
                <a:off x="4038600" y="2629747"/>
                <a:ext cx="230293" cy="1496907"/>
              </a:xfrm>
              <a:custGeom>
                <a:avLst/>
                <a:gdLst>
                  <a:gd name="T0" fmla="*/ 2147483647 w 192"/>
                  <a:gd name="T1" fmla="*/ 0 h 1248"/>
                  <a:gd name="T2" fmla="*/ 2147483647 w 192"/>
                  <a:gd name="T3" fmla="*/ 2147483647 h 1248"/>
                  <a:gd name="T4" fmla="*/ 2147483647 w 192"/>
                  <a:gd name="T5" fmla="*/ 2147483647 h 1248"/>
                  <a:gd name="T6" fmla="*/ 0 w 192"/>
                  <a:gd name="T7" fmla="*/ 2147483647 h 1248"/>
                  <a:gd name="T8" fmla="*/ 0 60000 65536"/>
                  <a:gd name="T9" fmla="*/ 0 60000 65536"/>
                  <a:gd name="T10" fmla="*/ 0 60000 65536"/>
                  <a:gd name="T11" fmla="*/ 0 60000 65536"/>
                  <a:gd name="T12" fmla="*/ 0 w 192"/>
                  <a:gd name="T13" fmla="*/ 0 h 1248"/>
                  <a:gd name="T14" fmla="*/ 192 w 192"/>
                  <a:gd name="T15" fmla="*/ 1248 h 1248"/>
                </a:gdLst>
                <a:ahLst/>
                <a:cxnLst>
                  <a:cxn ang="T8">
                    <a:pos x="T0" y="T1"/>
                  </a:cxn>
                  <a:cxn ang="T9">
                    <a:pos x="T2" y="T3"/>
                  </a:cxn>
                  <a:cxn ang="T10">
                    <a:pos x="T4" y="T5"/>
                  </a:cxn>
                  <a:cxn ang="T11">
                    <a:pos x="T6" y="T7"/>
                  </a:cxn>
                </a:cxnLst>
                <a:rect l="T12" t="T13" r="T14" b="T15"/>
                <a:pathLst>
                  <a:path w="192" h="1248">
                    <a:moveTo>
                      <a:pt x="192" y="0"/>
                    </a:moveTo>
                    <a:lnTo>
                      <a:pt x="96" y="48"/>
                    </a:lnTo>
                    <a:lnTo>
                      <a:pt x="96" y="1152"/>
                    </a:lnTo>
                    <a:lnTo>
                      <a:pt x="0" y="12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82" name="Freeform 321"/>
              <p:cNvSpPr>
                <a:spLocks/>
              </p:cNvSpPr>
              <p:nvPr/>
            </p:nvSpPr>
            <p:spPr bwMode="auto">
              <a:xfrm flipV="1">
                <a:off x="4038600" y="4126653"/>
                <a:ext cx="230293" cy="1496907"/>
              </a:xfrm>
              <a:custGeom>
                <a:avLst/>
                <a:gdLst>
                  <a:gd name="T0" fmla="*/ 2147483647 w 192"/>
                  <a:gd name="T1" fmla="*/ 0 h 1248"/>
                  <a:gd name="T2" fmla="*/ 2147483647 w 192"/>
                  <a:gd name="T3" fmla="*/ 2147483647 h 1248"/>
                  <a:gd name="T4" fmla="*/ 2147483647 w 192"/>
                  <a:gd name="T5" fmla="*/ 2147483647 h 1248"/>
                  <a:gd name="T6" fmla="*/ 0 w 192"/>
                  <a:gd name="T7" fmla="*/ 2147483647 h 1248"/>
                  <a:gd name="T8" fmla="*/ 0 60000 65536"/>
                  <a:gd name="T9" fmla="*/ 0 60000 65536"/>
                  <a:gd name="T10" fmla="*/ 0 60000 65536"/>
                  <a:gd name="T11" fmla="*/ 0 60000 65536"/>
                  <a:gd name="T12" fmla="*/ 0 w 192"/>
                  <a:gd name="T13" fmla="*/ 0 h 1248"/>
                  <a:gd name="T14" fmla="*/ 192 w 192"/>
                  <a:gd name="T15" fmla="*/ 1248 h 1248"/>
                </a:gdLst>
                <a:ahLst/>
                <a:cxnLst>
                  <a:cxn ang="T8">
                    <a:pos x="T0" y="T1"/>
                  </a:cxn>
                  <a:cxn ang="T9">
                    <a:pos x="T2" y="T3"/>
                  </a:cxn>
                  <a:cxn ang="T10">
                    <a:pos x="T4" y="T5"/>
                  </a:cxn>
                  <a:cxn ang="T11">
                    <a:pos x="T6" y="T7"/>
                  </a:cxn>
                </a:cxnLst>
                <a:rect l="T12" t="T13" r="T14" b="T15"/>
                <a:pathLst>
                  <a:path w="192" h="1248">
                    <a:moveTo>
                      <a:pt x="192" y="0"/>
                    </a:moveTo>
                    <a:lnTo>
                      <a:pt x="96" y="48"/>
                    </a:lnTo>
                    <a:lnTo>
                      <a:pt x="96" y="1152"/>
                    </a:lnTo>
                    <a:lnTo>
                      <a:pt x="0" y="12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3" name="Rounded Rectangle 82"/>
            <p:cNvSpPr/>
            <p:nvPr/>
          </p:nvSpPr>
          <p:spPr>
            <a:xfrm>
              <a:off x="6019800" y="4495800"/>
              <a:ext cx="1828800" cy="53340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Carry Though</a:t>
              </a:r>
            </a:p>
          </p:txBody>
        </p:sp>
        <p:sp>
          <p:nvSpPr>
            <p:cNvPr id="84" name="Rounded Rectangle 83"/>
            <p:cNvSpPr/>
            <p:nvPr/>
          </p:nvSpPr>
          <p:spPr>
            <a:xfrm>
              <a:off x="6019800" y="5410200"/>
              <a:ext cx="1828800" cy="53340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Follow Up</a:t>
              </a:r>
            </a:p>
          </p:txBody>
        </p:sp>
      </p:grpSp>
      <p:grpSp>
        <p:nvGrpSpPr>
          <p:cNvPr id="5" name="Group 51"/>
          <p:cNvGrpSpPr>
            <a:grpSpLocks/>
          </p:cNvGrpSpPr>
          <p:nvPr/>
        </p:nvGrpSpPr>
        <p:grpSpPr bwMode="auto">
          <a:xfrm>
            <a:off x="685800" y="1143000"/>
            <a:ext cx="2362200" cy="2133600"/>
            <a:chOff x="685800" y="1143000"/>
            <a:chExt cx="2362200" cy="2133600"/>
          </a:xfrm>
        </p:grpSpPr>
        <p:sp>
          <p:nvSpPr>
            <p:cNvPr id="85" name="Rounded Rectangle 84"/>
            <p:cNvSpPr/>
            <p:nvPr/>
          </p:nvSpPr>
          <p:spPr>
            <a:xfrm>
              <a:off x="685800" y="1905000"/>
              <a:ext cx="1828800" cy="53340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Initial Research</a:t>
              </a:r>
            </a:p>
          </p:txBody>
        </p:sp>
        <p:grpSp>
          <p:nvGrpSpPr>
            <p:cNvPr id="6175" name="Group 33"/>
            <p:cNvGrpSpPr>
              <a:grpSpLocks/>
            </p:cNvGrpSpPr>
            <p:nvPr/>
          </p:nvGrpSpPr>
          <p:grpSpPr bwMode="auto">
            <a:xfrm>
              <a:off x="2743200" y="1143000"/>
              <a:ext cx="304800" cy="2133600"/>
              <a:chOff x="4038600" y="2629747"/>
              <a:chExt cx="230293" cy="2993813"/>
            </a:xfrm>
          </p:grpSpPr>
          <p:sp>
            <p:nvSpPr>
              <p:cNvPr id="6176" name="Freeform 320"/>
              <p:cNvSpPr>
                <a:spLocks/>
              </p:cNvSpPr>
              <p:nvPr/>
            </p:nvSpPr>
            <p:spPr bwMode="auto">
              <a:xfrm>
                <a:off x="4038600" y="2629747"/>
                <a:ext cx="230293" cy="1496907"/>
              </a:xfrm>
              <a:custGeom>
                <a:avLst/>
                <a:gdLst>
                  <a:gd name="T0" fmla="*/ 2147483647 w 192"/>
                  <a:gd name="T1" fmla="*/ 0 h 1248"/>
                  <a:gd name="T2" fmla="*/ 2147483647 w 192"/>
                  <a:gd name="T3" fmla="*/ 2147483647 h 1248"/>
                  <a:gd name="T4" fmla="*/ 2147483647 w 192"/>
                  <a:gd name="T5" fmla="*/ 2147483647 h 1248"/>
                  <a:gd name="T6" fmla="*/ 0 w 192"/>
                  <a:gd name="T7" fmla="*/ 2147483647 h 1248"/>
                  <a:gd name="T8" fmla="*/ 0 60000 65536"/>
                  <a:gd name="T9" fmla="*/ 0 60000 65536"/>
                  <a:gd name="T10" fmla="*/ 0 60000 65536"/>
                  <a:gd name="T11" fmla="*/ 0 60000 65536"/>
                  <a:gd name="T12" fmla="*/ 0 w 192"/>
                  <a:gd name="T13" fmla="*/ 0 h 1248"/>
                  <a:gd name="T14" fmla="*/ 192 w 192"/>
                  <a:gd name="T15" fmla="*/ 1248 h 1248"/>
                </a:gdLst>
                <a:ahLst/>
                <a:cxnLst>
                  <a:cxn ang="T8">
                    <a:pos x="T0" y="T1"/>
                  </a:cxn>
                  <a:cxn ang="T9">
                    <a:pos x="T2" y="T3"/>
                  </a:cxn>
                  <a:cxn ang="T10">
                    <a:pos x="T4" y="T5"/>
                  </a:cxn>
                  <a:cxn ang="T11">
                    <a:pos x="T6" y="T7"/>
                  </a:cxn>
                </a:cxnLst>
                <a:rect l="T12" t="T13" r="T14" b="T15"/>
                <a:pathLst>
                  <a:path w="192" h="1248">
                    <a:moveTo>
                      <a:pt x="192" y="0"/>
                    </a:moveTo>
                    <a:lnTo>
                      <a:pt x="96" y="48"/>
                    </a:lnTo>
                    <a:lnTo>
                      <a:pt x="96" y="1152"/>
                    </a:lnTo>
                    <a:lnTo>
                      <a:pt x="0" y="12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77" name="Freeform 321"/>
              <p:cNvSpPr>
                <a:spLocks/>
              </p:cNvSpPr>
              <p:nvPr/>
            </p:nvSpPr>
            <p:spPr bwMode="auto">
              <a:xfrm flipV="1">
                <a:off x="4038600" y="4126653"/>
                <a:ext cx="230293" cy="1496907"/>
              </a:xfrm>
              <a:custGeom>
                <a:avLst/>
                <a:gdLst>
                  <a:gd name="T0" fmla="*/ 2147483647 w 192"/>
                  <a:gd name="T1" fmla="*/ 0 h 1248"/>
                  <a:gd name="T2" fmla="*/ 2147483647 w 192"/>
                  <a:gd name="T3" fmla="*/ 2147483647 h 1248"/>
                  <a:gd name="T4" fmla="*/ 2147483647 w 192"/>
                  <a:gd name="T5" fmla="*/ 2147483647 h 1248"/>
                  <a:gd name="T6" fmla="*/ 0 w 192"/>
                  <a:gd name="T7" fmla="*/ 2147483647 h 1248"/>
                  <a:gd name="T8" fmla="*/ 0 60000 65536"/>
                  <a:gd name="T9" fmla="*/ 0 60000 65536"/>
                  <a:gd name="T10" fmla="*/ 0 60000 65536"/>
                  <a:gd name="T11" fmla="*/ 0 60000 65536"/>
                  <a:gd name="T12" fmla="*/ 0 w 192"/>
                  <a:gd name="T13" fmla="*/ 0 h 1248"/>
                  <a:gd name="T14" fmla="*/ 192 w 192"/>
                  <a:gd name="T15" fmla="*/ 1248 h 1248"/>
                </a:gdLst>
                <a:ahLst/>
                <a:cxnLst>
                  <a:cxn ang="T8">
                    <a:pos x="T0" y="T1"/>
                  </a:cxn>
                  <a:cxn ang="T9">
                    <a:pos x="T2" y="T3"/>
                  </a:cxn>
                  <a:cxn ang="T10">
                    <a:pos x="T4" y="T5"/>
                  </a:cxn>
                  <a:cxn ang="T11">
                    <a:pos x="T6" y="T7"/>
                  </a:cxn>
                </a:cxnLst>
                <a:rect l="T12" t="T13" r="T14" b="T15"/>
                <a:pathLst>
                  <a:path w="192" h="1248">
                    <a:moveTo>
                      <a:pt x="192" y="0"/>
                    </a:moveTo>
                    <a:lnTo>
                      <a:pt x="96" y="48"/>
                    </a:lnTo>
                    <a:lnTo>
                      <a:pt x="96" y="1152"/>
                    </a:lnTo>
                    <a:lnTo>
                      <a:pt x="0" y="12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89" name="Right Arrow 88"/>
          <p:cNvSpPr/>
          <p:nvPr/>
        </p:nvSpPr>
        <p:spPr>
          <a:xfrm>
            <a:off x="5334000" y="1219200"/>
            <a:ext cx="457200" cy="2286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Left Arrow 44"/>
          <p:cNvSpPr/>
          <p:nvPr/>
        </p:nvSpPr>
        <p:spPr>
          <a:xfrm rot="-2160000">
            <a:off x="5281613" y="3998913"/>
            <a:ext cx="457200" cy="228600"/>
          </a:xfrm>
          <a:prstGeom prst="lef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Right Arrow 48"/>
          <p:cNvSpPr/>
          <p:nvPr/>
        </p:nvSpPr>
        <p:spPr>
          <a:xfrm rot="-2220000">
            <a:off x="5356225" y="2628900"/>
            <a:ext cx="457200" cy="2286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5943600" y="1676400"/>
            <a:ext cx="19050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Specification</a:t>
            </a:r>
            <a:endParaRPr lang="en-US" dirty="0">
              <a:solidFill>
                <a:schemeClr val="tx1"/>
              </a:solidFill>
            </a:endParaRPr>
          </a:p>
        </p:txBody>
      </p:sp>
      <p:cxnSp>
        <p:nvCxnSpPr>
          <p:cNvPr id="47" name="Straight Arrow Connector 46"/>
          <p:cNvCxnSpPr>
            <a:stCxn id="63" idx="2"/>
            <a:endCxn id="46" idx="0"/>
          </p:cNvCxnSpPr>
          <p:nvPr/>
        </p:nvCxnSpPr>
        <p:spPr>
          <a:xfrm rot="5400000">
            <a:off x="6819901" y="1600200"/>
            <a:ext cx="152400" cy="317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943600" y="2362200"/>
            <a:ext cx="1905000" cy="4572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Proposal</a:t>
            </a:r>
            <a:endParaRPr lang="en-US" dirty="0">
              <a:solidFill>
                <a:schemeClr val="tx1"/>
              </a:solidFill>
            </a:endParaRPr>
          </a:p>
        </p:txBody>
      </p:sp>
      <p:sp>
        <p:nvSpPr>
          <p:cNvPr id="50" name="Rectangle 49"/>
          <p:cNvSpPr/>
          <p:nvPr/>
        </p:nvSpPr>
        <p:spPr>
          <a:xfrm>
            <a:off x="5943600" y="3048000"/>
            <a:ext cx="1905000" cy="4572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Approval</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wipe(up)">
                                      <p:cBhvr>
                                        <p:cTn id="7" dur="500"/>
                                        <p:tgtEl>
                                          <p:spTgt spid="819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up)">
                                      <p:cBhvr>
                                        <p:cTn id="11" dur="500"/>
                                        <p:tgtEl>
                                          <p:spTgt spid="56"/>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8198"/>
                                        </p:tgtEl>
                                        <p:attrNameLst>
                                          <p:attrName>style.visibility</p:attrName>
                                        </p:attrNameLst>
                                      </p:cBhvr>
                                      <p:to>
                                        <p:strVal val="visible"/>
                                      </p:to>
                                    </p:set>
                                    <p:animEffect transition="in" filter="wipe(up)">
                                      <p:cBhvr>
                                        <p:cTn id="15" dur="500"/>
                                        <p:tgtEl>
                                          <p:spTgt spid="8198"/>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ipe(up)">
                                      <p:cBhvr>
                                        <p:cTn id="19" dur="500"/>
                                        <p:tgtEl>
                                          <p:spTgt spid="5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wipe(left)">
                                      <p:cBhvr>
                                        <p:cTn id="23" dur="500"/>
                                        <p:tgtEl>
                                          <p:spTgt spid="89"/>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childTnLst>
                          </p:cTn>
                        </p:par>
                        <p:par>
                          <p:cTn id="28" fill="hold" nodeType="afterGroup">
                            <p:stCondLst>
                              <p:cond delay="3000"/>
                            </p:stCondLst>
                            <p:childTnLst>
                              <p:par>
                                <p:cTn id="29" presetID="22" presetClass="entr" presetSubtype="2"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childTnLst>
                          </p:cTn>
                        </p:par>
                        <p:par>
                          <p:cTn id="32" fill="hold" nodeType="afterGroup">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down)">
                                      <p:cBhvr>
                                        <p:cTn id="35" dur="500"/>
                                        <p:tgtEl>
                                          <p:spTgt spid="49"/>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wipe(up)">
                                      <p:cBhvr>
                                        <p:cTn id="39" dur="500"/>
                                        <p:tgtEl>
                                          <p:spTgt spid="64"/>
                                        </p:tgtEl>
                                      </p:cBhvr>
                                    </p:animEffect>
                                  </p:childTnLst>
                                </p:cTn>
                              </p:par>
                            </p:childTnLst>
                          </p:cTn>
                        </p:par>
                        <p:par>
                          <p:cTn id="40" fill="hold" nodeType="afterGroup">
                            <p:stCondLst>
                              <p:cond delay="4500"/>
                            </p:stCondLst>
                            <p:childTnLst>
                              <p:par>
                                <p:cTn id="41" presetID="22" presetClass="entr" presetSubtype="1" fill="hold"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wipe(up)">
                                      <p:cBhvr>
                                        <p:cTn id="43" dur="500"/>
                                        <p:tgtEl>
                                          <p:spTgt spid="77"/>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wipe(up)">
                                      <p:cBhvr>
                                        <p:cTn id="47" dur="500"/>
                                        <p:tgtEl>
                                          <p:spTgt spid="65"/>
                                        </p:tgtEl>
                                      </p:cBhvr>
                                    </p:animEffect>
                                  </p:childTnLst>
                                </p:cTn>
                              </p:par>
                            </p:childTnLst>
                          </p:cTn>
                        </p:par>
                        <p:par>
                          <p:cTn id="48" fill="hold" nodeType="afterGroup">
                            <p:stCondLst>
                              <p:cond delay="5500"/>
                            </p:stCondLst>
                            <p:childTnLst>
                              <p:par>
                                <p:cTn id="49" presetID="22" presetClass="entr" presetSubtype="1" fill="hold" nodeType="after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wipe(up)">
                                      <p:cBhvr>
                                        <p:cTn id="51" dur="500"/>
                                        <p:tgtEl>
                                          <p:spTgt spid="80"/>
                                        </p:tgtEl>
                                      </p:cBhvr>
                                    </p:animEffect>
                                  </p:childTnLst>
                                </p:cTn>
                              </p:par>
                            </p:childTnLst>
                          </p:cTn>
                        </p:par>
                        <p:par>
                          <p:cTn id="52" fill="hold" nodeType="afterGroup">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wipe(up)">
                                      <p:cBhvr>
                                        <p:cTn id="55" dur="500"/>
                                        <p:tgtEl>
                                          <p:spTgt spid="66"/>
                                        </p:tgtEl>
                                      </p:cBhvr>
                                    </p:animEffect>
                                  </p:childTnLst>
                                </p:cTn>
                              </p:par>
                            </p:childTnLst>
                          </p:cTn>
                        </p:par>
                        <p:par>
                          <p:cTn id="56" fill="hold" nodeType="afterGroup">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down)">
                                      <p:cBhvr>
                                        <p:cTn id="59" dur="500"/>
                                        <p:tgtEl>
                                          <p:spTgt spid="45"/>
                                        </p:tgtEl>
                                      </p:cBhvr>
                                    </p:animEffect>
                                  </p:childTnLst>
                                </p:cTn>
                              </p:par>
                              <p:par>
                                <p:cTn id="60" presetID="22" presetClass="entr" presetSubtype="1" fill="hold" nodeType="withEffect">
                                  <p:stCondLst>
                                    <p:cond delay="0"/>
                                  </p:stCondLst>
                                  <p:childTnLst>
                                    <p:set>
                                      <p:cBhvr>
                                        <p:cTn id="61" dur="1" fill="hold">
                                          <p:stCondLst>
                                            <p:cond delay="0"/>
                                          </p:stCondLst>
                                        </p:cTn>
                                        <p:tgtEl>
                                          <p:spTgt spid="8199"/>
                                        </p:tgtEl>
                                        <p:attrNameLst>
                                          <p:attrName>style.visibility</p:attrName>
                                        </p:attrNameLst>
                                      </p:cBhvr>
                                      <p:to>
                                        <p:strVal val="visible"/>
                                      </p:to>
                                    </p:set>
                                    <p:animEffect transition="in" filter="wipe(up)">
                                      <p:cBhvr>
                                        <p:cTn id="62" dur="500"/>
                                        <p:tgtEl>
                                          <p:spTgt spid="8199"/>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up)">
                                      <p:cBhvr>
                                        <p:cTn id="65" dur="500"/>
                                        <p:tgtEl>
                                          <p:spTgt spid="58"/>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8209"/>
                                        </p:tgtEl>
                                        <p:attrNameLst>
                                          <p:attrName>style.visibility</p:attrName>
                                        </p:attrNameLst>
                                      </p:cBhvr>
                                      <p:to>
                                        <p:strVal val="visible"/>
                                      </p:to>
                                    </p:set>
                                    <p:animEffect transition="in" filter="wipe(up)">
                                      <p:cBhvr>
                                        <p:cTn id="68" dur="500"/>
                                        <p:tgtEl>
                                          <p:spTgt spid="8209"/>
                                        </p:tgtEl>
                                      </p:cBhvr>
                                    </p:animEffect>
                                  </p:childTnLst>
                                </p:cTn>
                              </p:par>
                            </p:childTnLst>
                          </p:cTn>
                        </p:par>
                        <p:par>
                          <p:cTn id="69" fill="hold" nodeType="afterGroup">
                            <p:stCondLst>
                              <p:cond delay="7000"/>
                            </p:stCondLst>
                            <p:childTnLst>
                              <p:par>
                                <p:cTn id="70" presetID="22" presetClass="entr" presetSubtype="4" fill="hold" grpId="0" nodeType="after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down)">
                                      <p:cBhvr>
                                        <p:cTn id="72" dur="500"/>
                                        <p:tgtEl>
                                          <p:spTgt spid="4"/>
                                        </p:tgtEl>
                                      </p:cBhvr>
                                    </p:animEffect>
                                  </p:childTnLst>
                                </p:cTn>
                              </p:par>
                              <p:par>
                                <p:cTn id="73" presetID="22" presetClass="entr" presetSubtype="1" fill="hold" nodeType="with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up)">
                                      <p:cBhvr>
                                        <p:cTn id="75" dur="500"/>
                                        <p:tgtEl>
                                          <p:spTgt spid="51"/>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wipe(up)">
                                      <p:cBhvr>
                                        <p:cTn id="78" dur="500"/>
                                        <p:tgtEl>
                                          <p:spTgt spid="62"/>
                                        </p:tgtEl>
                                      </p:cBhvr>
                                    </p:animEffect>
                                  </p:childTnLst>
                                </p:cTn>
                              </p:par>
                            </p:childTnLst>
                          </p:cTn>
                        </p:par>
                        <p:par>
                          <p:cTn id="79" fill="hold" nodeType="afterGroup">
                            <p:stCondLst>
                              <p:cond delay="7500"/>
                            </p:stCondLst>
                            <p:childTnLst>
                              <p:par>
                                <p:cTn id="80" presetID="23" presetClass="entr" presetSubtype="16" fill="hold" nodeType="afterEffect">
                                  <p:stCondLst>
                                    <p:cond delay="0"/>
                                  </p:stCondLst>
                                  <p:childTnLst>
                                    <p:set>
                                      <p:cBhvr>
                                        <p:cTn id="81" dur="1" fill="hold">
                                          <p:stCondLst>
                                            <p:cond delay="0"/>
                                          </p:stCondLst>
                                        </p:cTn>
                                        <p:tgtEl>
                                          <p:spTgt spid="2"/>
                                        </p:tgtEl>
                                        <p:attrNameLst>
                                          <p:attrName>style.visibility</p:attrName>
                                        </p:attrNameLst>
                                      </p:cBhvr>
                                      <p:to>
                                        <p:strVal val="visible"/>
                                      </p:to>
                                    </p:set>
                                    <p:anim calcmode="lin" valueType="num">
                                      <p:cBhvr>
                                        <p:cTn id="82" dur="500" fill="hold"/>
                                        <p:tgtEl>
                                          <p:spTgt spid="2"/>
                                        </p:tgtEl>
                                        <p:attrNameLst>
                                          <p:attrName>ppt_w</p:attrName>
                                        </p:attrNameLst>
                                      </p:cBhvr>
                                      <p:tavLst>
                                        <p:tav tm="0">
                                          <p:val>
                                            <p:fltVal val="0"/>
                                          </p:val>
                                        </p:tav>
                                        <p:tav tm="100000">
                                          <p:val>
                                            <p:strVal val="#ppt_w"/>
                                          </p:val>
                                        </p:tav>
                                      </p:tavLst>
                                    </p:anim>
                                    <p:anim calcmode="lin" valueType="num">
                                      <p:cBhvr>
                                        <p:cTn id="83" dur="500" fill="hold"/>
                                        <p:tgtEl>
                                          <p:spTgt spid="2"/>
                                        </p:tgtEl>
                                        <p:attrNameLst>
                                          <p:attrName>ppt_h</p:attrName>
                                        </p:attrNameLst>
                                      </p:cBhvr>
                                      <p:tavLst>
                                        <p:tav tm="0">
                                          <p:val>
                                            <p:fltVal val="0"/>
                                          </p:val>
                                        </p:tav>
                                        <p:tav tm="100000">
                                          <p:val>
                                            <p:strVal val="#ppt_h"/>
                                          </p:val>
                                        </p:tav>
                                      </p:tavLst>
                                    </p:anim>
                                  </p:childTnLst>
                                </p:cTn>
                              </p:par>
                            </p:childTnLst>
                          </p:cTn>
                        </p:par>
                        <p:par>
                          <p:cTn id="84" fill="hold" nodeType="afterGroup">
                            <p:stCondLst>
                              <p:cond delay="8000"/>
                            </p:stCondLst>
                            <p:childTnLst>
                              <p:par>
                                <p:cTn id="85" presetID="22" presetClass="entr" presetSubtype="8"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wipe(left)">
                                      <p:cBhvr>
                                        <p:cTn id="87" dur="500"/>
                                        <p:tgtEl>
                                          <p:spTgt spid="46"/>
                                        </p:tgtEl>
                                      </p:cBhvr>
                                    </p:animEffect>
                                  </p:childTnLst>
                                </p:cTn>
                              </p:par>
                            </p:childTnLst>
                          </p:cTn>
                        </p:par>
                        <p:par>
                          <p:cTn id="88" fill="hold" nodeType="afterGroup">
                            <p:stCondLst>
                              <p:cond delay="8500"/>
                            </p:stCondLst>
                            <p:childTnLst>
                              <p:par>
                                <p:cTn id="89" presetID="22" presetClass="entr" presetSubtype="1" fill="hold"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wipe(up)">
                                      <p:cBhvr>
                                        <p:cTn id="91" dur="500"/>
                                        <p:tgtEl>
                                          <p:spTgt spid="4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ipe(up)">
                                      <p:cBhvr>
                                        <p:cTn id="96" dur="500"/>
                                        <p:tgtEl>
                                          <p:spTgt spid="48"/>
                                        </p:tgtEl>
                                      </p:cBhvr>
                                    </p:animEffect>
                                  </p:childTnLst>
                                </p:cTn>
                              </p:par>
                            </p:childTnLst>
                          </p:cTn>
                        </p:par>
                        <p:par>
                          <p:cTn id="97" fill="hold" nodeType="afterGroup">
                            <p:stCondLst>
                              <p:cond delay="500"/>
                            </p:stCondLst>
                            <p:childTnLst>
                              <p:par>
                                <p:cTn id="98" presetID="22" presetClass="entr" presetSubtype="1" fill="hold" grpId="0" nodeType="after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up)">
                                      <p:cBhvr>
                                        <p:cTn id="10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6" grpId="0" animBg="1"/>
      <p:bldP spid="57" grpId="0" animBg="1"/>
      <p:bldP spid="58" grpId="0" animBg="1"/>
      <p:bldP spid="8209" grpId="0"/>
      <p:bldP spid="62" grpId="0" animBg="1"/>
      <p:bldP spid="63" grpId="0" animBg="1"/>
      <p:bldP spid="64" grpId="0" animBg="1"/>
      <p:bldP spid="65" grpId="0" animBg="1"/>
      <p:bldP spid="66" grpId="0" animBg="1"/>
      <p:bldP spid="89" grpId="0" animBg="1"/>
      <p:bldP spid="45" grpId="0" animBg="1"/>
      <p:bldP spid="49" grpId="0" animBg="1"/>
      <p:bldP spid="46" grpId="0" animBg="1"/>
      <p:bldP spid="48" grpId="0" animBg="1"/>
      <p:bldP spid="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28600"/>
            <a:ext cx="8229600" cy="514350"/>
          </a:xfrm>
        </p:spPr>
        <p:txBody>
          <a:bodyPr/>
          <a:lstStyle/>
          <a:p>
            <a:r>
              <a:rPr lang="en-US" sz="2800" smtClean="0"/>
              <a:t>RFP: </a:t>
            </a:r>
            <a:r>
              <a:rPr lang="en-US" sz="2800" u="sng" smtClean="0"/>
              <a:t>Tactile Detection Robotic Hand System</a:t>
            </a:r>
            <a:endParaRPr lang="en-US" sz="2800" smtClean="0"/>
          </a:p>
        </p:txBody>
      </p:sp>
      <p:sp>
        <p:nvSpPr>
          <p:cNvPr id="23555" name="Content Placeholder 2"/>
          <p:cNvSpPr>
            <a:spLocks noGrp="1"/>
          </p:cNvSpPr>
          <p:nvPr>
            <p:ph idx="1"/>
          </p:nvPr>
        </p:nvSpPr>
        <p:spPr>
          <a:xfrm>
            <a:off x="457200" y="990600"/>
            <a:ext cx="8229600" cy="5486400"/>
          </a:xfrm>
        </p:spPr>
        <p:txBody>
          <a:bodyPr/>
          <a:lstStyle/>
          <a:p>
            <a:r>
              <a:rPr lang="en-US" sz="2000" smtClean="0"/>
              <a:t>OBJECTIVE: Design and build a robot hand to identify objects using only tactile feedback, similar to the skin on a human hand.</a:t>
            </a:r>
          </a:p>
          <a:p>
            <a:r>
              <a:rPr lang="en-US" sz="2000" smtClean="0"/>
              <a:t>DESCRIPTION: Human beings are successful in part due to our ability to reason and utilize tools.  A key component of this ability is the flexibility, speed, and sensitivity of our hands to manipulate our environment.  Recent trends in robotic development have improved multi-fingered hand technologies.  However, existing technologies do not offer sensitive tactile feedback like human skin, incl. its ability to determine size, weight, thermal characteristics, and texture of an object.  To illustrate, imagine reaching into a backpack to grasp an umbrella, which would be identified by touch alone.</a:t>
            </a:r>
          </a:p>
          <a:p>
            <a:r>
              <a:rPr lang="en-US" sz="2000" smtClean="0"/>
              <a:t>DELIVERABLE: A prototype robotic hand system, including skin and muscles (actuators), will be developed. This system will be measured by its performance on a “Tactile Object Recognition” task. In this task, the robot hand system will be presented with several objects that vary in their physical characteristics (e.g. a block of wood, a brick, a stuffed animal, and a feather), and asked to select the appropriate object from the set using only its skin and muscles to make the determination. </a:t>
            </a:r>
          </a:p>
          <a:p>
            <a:pPr>
              <a:buFont typeface="Wingdings 2" pitchFamily="18" charset="2"/>
              <a:buNone/>
            </a:pPr>
            <a:endParaRPr lang="en-US" sz="2000" smtClean="0"/>
          </a:p>
          <a:p>
            <a:endParaRPr lang="en-US" sz="2000" smtClean="0"/>
          </a:p>
        </p:txBody>
      </p:sp>
      <p:sp>
        <p:nvSpPr>
          <p:cNvPr id="4" name="Date Placeholder 3"/>
          <p:cNvSpPr>
            <a:spLocks noGrp="1"/>
          </p:cNvSpPr>
          <p:nvPr>
            <p:ph type="dt" sz="quarter" idx="10"/>
          </p:nvPr>
        </p:nvSpPr>
        <p:spPr/>
        <p:txBody>
          <a:bodyPr/>
          <a:lstStyle/>
          <a:p>
            <a:pPr>
              <a:defRPr/>
            </a:pPr>
            <a:fld id="{BE6088DB-5E4C-448B-B21A-26313A2F762E}" type="datetime3">
              <a:rPr lang="en-US" smtClean="0"/>
              <a:pPr>
                <a:defRPr/>
              </a:pPr>
              <a:t>7 October 2015</a:t>
            </a:fld>
            <a:endParaRPr lang="en-US" dirty="0"/>
          </a:p>
        </p:txBody>
      </p:sp>
      <p:sp>
        <p:nvSpPr>
          <p:cNvPr id="5" name="Slide Number Placeholder 4"/>
          <p:cNvSpPr>
            <a:spLocks noGrp="1"/>
          </p:cNvSpPr>
          <p:nvPr>
            <p:ph type="sldNum" sz="quarter" idx="12"/>
          </p:nvPr>
        </p:nvSpPr>
        <p:spPr/>
        <p:txBody>
          <a:bodyPr/>
          <a:lstStyle/>
          <a:p>
            <a:pPr>
              <a:defRPr/>
            </a:pPr>
            <a:fld id="{ED528574-6CDE-4643-9FA2-EF80C6DB102A}"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304800"/>
            <a:ext cx="8229600" cy="685800"/>
          </a:xfrm>
        </p:spPr>
        <p:txBody>
          <a:bodyPr/>
          <a:lstStyle/>
          <a:p>
            <a:r>
              <a:rPr lang="en-US" sz="2400" smtClean="0"/>
              <a:t>Award:</a:t>
            </a:r>
            <a:br>
              <a:rPr lang="en-US" sz="2400" smtClean="0"/>
            </a:br>
            <a:r>
              <a:rPr lang="en-US" sz="2400" smtClean="0"/>
              <a:t>High Performance Hydraulic Actuation for Mobile Robots</a:t>
            </a:r>
          </a:p>
        </p:txBody>
      </p:sp>
      <p:sp>
        <p:nvSpPr>
          <p:cNvPr id="4" name="Date Placeholder 3"/>
          <p:cNvSpPr>
            <a:spLocks noGrp="1"/>
          </p:cNvSpPr>
          <p:nvPr>
            <p:ph type="dt" sz="quarter" idx="10"/>
          </p:nvPr>
        </p:nvSpPr>
        <p:spPr/>
        <p:txBody>
          <a:bodyPr/>
          <a:lstStyle/>
          <a:p>
            <a:pPr>
              <a:defRPr/>
            </a:pPr>
            <a:fld id="{BE6088DB-5E4C-448B-B21A-26313A2F762E}" type="datetime3">
              <a:rPr lang="en-US" smtClean="0"/>
              <a:pPr>
                <a:defRPr/>
              </a:pPr>
              <a:t>7 October 2015</a:t>
            </a:fld>
            <a:endParaRPr lang="en-US" dirty="0"/>
          </a:p>
        </p:txBody>
      </p:sp>
      <p:sp>
        <p:nvSpPr>
          <p:cNvPr id="5" name="Slide Number Placeholder 4"/>
          <p:cNvSpPr>
            <a:spLocks noGrp="1"/>
          </p:cNvSpPr>
          <p:nvPr>
            <p:ph type="sldNum" sz="quarter" idx="12"/>
          </p:nvPr>
        </p:nvSpPr>
        <p:spPr/>
        <p:txBody>
          <a:bodyPr/>
          <a:lstStyle/>
          <a:p>
            <a:pPr>
              <a:defRPr/>
            </a:pPr>
            <a:fld id="{2239095C-2448-49A5-82F6-27D7627913AB}" type="slidenum">
              <a:rPr lang="en-US" smtClean="0"/>
              <a:pPr>
                <a:defRPr/>
              </a:pPr>
              <a:t>21</a:t>
            </a:fld>
            <a:endParaRPr lang="en-US"/>
          </a:p>
        </p:txBody>
      </p:sp>
      <p:sp>
        <p:nvSpPr>
          <p:cNvPr id="24581" name="Content Placeholder 2"/>
          <p:cNvSpPr>
            <a:spLocks noGrp="1"/>
          </p:cNvSpPr>
          <p:nvPr>
            <p:ph idx="1"/>
          </p:nvPr>
        </p:nvSpPr>
        <p:spPr>
          <a:xfrm>
            <a:off x="457200" y="1447800"/>
            <a:ext cx="8229600" cy="5334000"/>
          </a:xfrm>
        </p:spPr>
        <p:txBody>
          <a:bodyPr/>
          <a:lstStyle/>
          <a:p>
            <a:r>
              <a:rPr lang="en-US" sz="2200" smtClean="0"/>
              <a:t>OBJECTIVE: The project addresses three fundamental challenges to the broad adoption of hydraulic actuation in small mobile robotic applications: poor efficiency, poor controllability, and noisy operation. </a:t>
            </a:r>
          </a:p>
          <a:p>
            <a:r>
              <a:rPr lang="en-US" sz="2200" smtClean="0"/>
              <a:t>DESCRIPTION: Component level and system level innovations will be combined for a novel, integrated approach to hydraulic actuation which overcomes these challenges. Hydraulics research has received relatively little attention since the 1950's, hence there are significant opportunities for improvement. Hydraulics research is important because no other actuation technology has come close to matching the power-density (strength X speed / weight) of hydraulic systems, and power density is critical for robots intended to do real work.</a:t>
            </a:r>
            <a:br>
              <a:rPr lang="en-US" sz="2200" smtClean="0"/>
            </a:br>
            <a:endParaRPr lang="en-US" sz="2200" smtClean="0"/>
          </a:p>
        </p:txBody>
      </p:sp>
      <p:sp>
        <p:nvSpPr>
          <p:cNvPr id="24582" name="Rectangle 6"/>
          <p:cNvSpPr>
            <a:spLocks noChangeArrowheads="1"/>
          </p:cNvSpPr>
          <p:nvPr/>
        </p:nvSpPr>
        <p:spPr bwMode="auto">
          <a:xfrm>
            <a:off x="533400" y="5986463"/>
            <a:ext cx="8305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a:t>http://www.nsf.gov/awardsearch/showAward.do?AwardNumber=0945411&amp;WT.z_pims_id=503361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304800"/>
            <a:ext cx="9144000" cy="514350"/>
          </a:xfrm>
        </p:spPr>
        <p:txBody>
          <a:bodyPr/>
          <a:lstStyle/>
          <a:p>
            <a:r>
              <a:rPr lang="en-US" sz="2000" smtClean="0"/>
              <a:t>Award: </a:t>
            </a:r>
            <a:br>
              <a:rPr lang="en-US" sz="2000" smtClean="0"/>
            </a:br>
            <a:r>
              <a:rPr lang="en-US" sz="2000" smtClean="0"/>
              <a:t>Media Cloud: Distributed Computing System for Online Rich Media Creation</a:t>
            </a:r>
          </a:p>
        </p:txBody>
      </p:sp>
      <p:sp>
        <p:nvSpPr>
          <p:cNvPr id="25603" name="Content Placeholder 2"/>
          <p:cNvSpPr>
            <a:spLocks noGrp="1"/>
          </p:cNvSpPr>
          <p:nvPr>
            <p:ph idx="1"/>
          </p:nvPr>
        </p:nvSpPr>
        <p:spPr>
          <a:xfrm>
            <a:off x="457200" y="1066800"/>
            <a:ext cx="8229600" cy="5181600"/>
          </a:xfrm>
        </p:spPr>
        <p:txBody>
          <a:bodyPr/>
          <a:lstStyle/>
          <a:p>
            <a:r>
              <a:rPr lang="en-US" sz="2000" smtClean="0"/>
              <a:t>OBJECTIVE: Develop an online system for the creation and distribution of rich media content - video and computer animation. </a:t>
            </a:r>
          </a:p>
          <a:p>
            <a:r>
              <a:rPr lang="en-US" sz="2000" smtClean="0"/>
              <a:t>DESCRIPTION: The system will provide a service to both non-professional consumers and professionals in the media-production industry. The architecture is necessitated by the confluence of: </a:t>
            </a:r>
          </a:p>
          <a:p>
            <a:pPr marL="628650" lvl="1" indent="-342900">
              <a:buFont typeface="Calibri" pitchFamily="34" charset="0"/>
              <a:buAutoNum type="arabicPeriod"/>
            </a:pPr>
            <a:r>
              <a:rPr lang="en-US" sz="2000" smtClean="0"/>
              <a:t>the wide scale adoption of social networking and online media sharing websites; </a:t>
            </a:r>
          </a:p>
          <a:p>
            <a:pPr marL="628650" lvl="1" indent="-342900">
              <a:buFont typeface="Calibri" pitchFamily="34" charset="0"/>
              <a:buAutoNum type="arabicPeriod"/>
            </a:pPr>
            <a:r>
              <a:rPr lang="en-US" sz="2000" smtClean="0"/>
              <a:t>the nascent video editing and rendering capabilities currently offered online, largely restricted to linear editing capabilities, and lacking support for multi-stream and collaborative editing. The approach will automatically configure, schedule, and manage multiple virtualized storage and compute resources (a compute and storage Cloud) needed for complex complete media processing workflows, leveraging advanced commodity hardware acceleration, virtualized compute resources, and a cognitive model of film editing to support prosumers in executing advanced editing and post-production operations</a:t>
            </a:r>
          </a:p>
        </p:txBody>
      </p:sp>
      <p:sp>
        <p:nvSpPr>
          <p:cNvPr id="4" name="Date Placeholder 3"/>
          <p:cNvSpPr>
            <a:spLocks noGrp="1"/>
          </p:cNvSpPr>
          <p:nvPr>
            <p:ph type="dt" sz="quarter" idx="10"/>
          </p:nvPr>
        </p:nvSpPr>
        <p:spPr/>
        <p:txBody>
          <a:bodyPr/>
          <a:lstStyle/>
          <a:p>
            <a:pPr>
              <a:defRPr/>
            </a:pPr>
            <a:fld id="{BE6088DB-5E4C-448B-B21A-26313A2F762E}" type="datetime3">
              <a:rPr lang="en-US" smtClean="0"/>
              <a:pPr>
                <a:defRPr/>
              </a:pPr>
              <a:t>7 October 2015</a:t>
            </a:fld>
            <a:endParaRPr lang="en-US" dirty="0"/>
          </a:p>
        </p:txBody>
      </p:sp>
      <p:sp>
        <p:nvSpPr>
          <p:cNvPr id="5" name="Slide Number Placeholder 4"/>
          <p:cNvSpPr>
            <a:spLocks noGrp="1"/>
          </p:cNvSpPr>
          <p:nvPr>
            <p:ph type="sldNum" sz="quarter" idx="12"/>
          </p:nvPr>
        </p:nvSpPr>
        <p:spPr/>
        <p:txBody>
          <a:bodyPr/>
          <a:lstStyle/>
          <a:p>
            <a:pPr>
              <a:defRPr/>
            </a:pPr>
            <a:fld id="{274BBA40-E426-4BA7-BBB1-32C1FD645599}" type="slidenum">
              <a:rPr lang="en-US" smtClean="0"/>
              <a:pPr>
                <a:defRPr/>
              </a:pPr>
              <a:t>22</a:t>
            </a:fld>
            <a:endParaRPr lang="en-US"/>
          </a:p>
        </p:txBody>
      </p:sp>
      <p:sp>
        <p:nvSpPr>
          <p:cNvPr id="25606" name="Rectangle 5"/>
          <p:cNvSpPr>
            <a:spLocks noChangeArrowheads="1"/>
          </p:cNvSpPr>
          <p:nvPr/>
        </p:nvSpPr>
        <p:spPr bwMode="auto">
          <a:xfrm>
            <a:off x="304800" y="6248400"/>
            <a:ext cx="8610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a:t>http://www.nsf.gov/awardsearch/showAward.do?AwardNumber=0944407&amp;WT.z_pims_id=503361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xfrm>
            <a:off x="228600" y="6356350"/>
            <a:ext cx="1524000" cy="365125"/>
          </a:xfrm>
        </p:spPr>
        <p:txBody>
          <a:bodyPr/>
          <a:lstStyle/>
          <a:p>
            <a:pPr>
              <a:defRPr/>
            </a:pPr>
            <a:fld id="{0D8F985A-D552-40DA-B5CA-CEE46BDC931B}" type="datetime3">
              <a:rPr lang="en-US">
                <a:latin typeface="Arial" charset="0"/>
              </a:rPr>
              <a:pPr>
                <a:defRPr/>
              </a:pPr>
              <a:t>7 October 2015</a:t>
            </a:fld>
            <a:endParaRPr lang="en-US" dirty="0">
              <a:latin typeface="Arial" charset="0"/>
            </a:endParaRPr>
          </a:p>
        </p:txBody>
      </p:sp>
      <p:sp>
        <p:nvSpPr>
          <p:cNvPr id="26627" name="AutoShape 2"/>
          <p:cNvSpPr>
            <a:spLocks noGrp="1" noChangeArrowheads="1"/>
          </p:cNvSpPr>
          <p:nvPr>
            <p:ph type="title"/>
          </p:nvPr>
        </p:nvSpPr>
        <p:spPr>
          <a:xfrm>
            <a:off x="609600" y="228600"/>
            <a:ext cx="8001000" cy="914400"/>
          </a:xfrm>
        </p:spPr>
        <p:txBody>
          <a:bodyPr/>
          <a:lstStyle/>
          <a:p>
            <a:pPr eaLnBrk="1" hangingPunct="1"/>
            <a:r>
              <a:rPr lang="en-US" sz="3200" smtClean="0"/>
              <a:t>How to Write: One Page Summary</a:t>
            </a:r>
            <a:br>
              <a:rPr lang="en-US" sz="3200" smtClean="0"/>
            </a:br>
            <a:r>
              <a:rPr lang="en-US" sz="3200" i="1" smtClean="0">
                <a:solidFill>
                  <a:schemeClr val="hlink"/>
                </a:solidFill>
              </a:rPr>
              <a:t> </a:t>
            </a:r>
            <a:r>
              <a:rPr lang="en-US" sz="3200" i="1" smtClean="0">
                <a:solidFill>
                  <a:srgbClr val="0033CC"/>
                </a:solidFill>
              </a:rPr>
              <a:t>The Most Important Page</a:t>
            </a:r>
            <a:endParaRPr lang="en-US" sz="3200" smtClean="0">
              <a:solidFill>
                <a:srgbClr val="0033CC"/>
              </a:solidFill>
            </a:endParaRPr>
          </a:p>
        </p:txBody>
      </p:sp>
      <p:sp>
        <p:nvSpPr>
          <p:cNvPr id="26628" name="Rectangle 5"/>
          <p:cNvSpPr>
            <a:spLocks noGrp="1" noChangeArrowheads="1"/>
          </p:cNvSpPr>
          <p:nvPr>
            <p:ph idx="1"/>
          </p:nvPr>
        </p:nvSpPr>
        <p:spPr>
          <a:xfrm>
            <a:off x="533400" y="1295400"/>
            <a:ext cx="8229600" cy="5334000"/>
          </a:xfrm>
        </p:spPr>
        <p:txBody>
          <a:bodyPr/>
          <a:lstStyle/>
          <a:p>
            <a:r>
              <a:rPr lang="en-US" sz="2400" smtClean="0"/>
              <a:t>What: Clearly state the research objectives</a:t>
            </a:r>
          </a:p>
          <a:p>
            <a:r>
              <a:rPr lang="en-US" sz="2400" smtClean="0"/>
              <a:t>Why: Is this research/product needed? Justification!</a:t>
            </a:r>
          </a:p>
          <a:p>
            <a:r>
              <a:rPr lang="en-US" sz="2400" smtClean="0"/>
              <a:t>How: Describe the major research/development tasks and how they meets intellectual merit and broader impacts</a:t>
            </a:r>
          </a:p>
          <a:p>
            <a:pPr lvl="1"/>
            <a:r>
              <a:rPr lang="en-US" sz="2200" smtClean="0"/>
              <a:t>What is the intellectual merit of the project</a:t>
            </a:r>
            <a:endParaRPr lang="en-US" smtClean="0"/>
          </a:p>
          <a:p>
            <a:pPr lvl="2"/>
            <a:r>
              <a:rPr lang="en-US" smtClean="0"/>
              <a:t>How important is the proposed activity to advancing knowledge and understanding within its own field or across different fields?</a:t>
            </a:r>
          </a:p>
          <a:p>
            <a:pPr lvl="2"/>
            <a:r>
              <a:rPr lang="en-US" smtClean="0"/>
              <a:t>To what extent does the proposed activity explore creative and original concepts?</a:t>
            </a:r>
          </a:p>
          <a:p>
            <a:pPr lvl="1"/>
            <a:r>
              <a:rPr lang="en-US" smtClean="0"/>
              <a:t>What are the broader impacts?</a:t>
            </a:r>
          </a:p>
          <a:p>
            <a:pPr lvl="2"/>
            <a:r>
              <a:rPr lang="en-US" smtClean="0"/>
              <a:t>Will the results be disseminated broadly to enhance scientific and technological understanding? </a:t>
            </a:r>
          </a:p>
          <a:p>
            <a:pPr lvl="2"/>
            <a:r>
              <a:rPr lang="en-US" smtClean="0"/>
              <a:t>What may be the benefits to the community and the society?</a:t>
            </a:r>
          </a:p>
        </p:txBody>
      </p:sp>
      <p:sp>
        <p:nvSpPr>
          <p:cNvPr id="8195" name="Slide Number Placeholder 5"/>
          <p:cNvSpPr>
            <a:spLocks noGrp="1"/>
          </p:cNvSpPr>
          <p:nvPr>
            <p:ph type="sldNum" sz="quarter" idx="12"/>
          </p:nvPr>
        </p:nvSpPr>
        <p:spPr/>
        <p:txBody>
          <a:bodyPr/>
          <a:lstStyle/>
          <a:p>
            <a:pPr>
              <a:defRPr/>
            </a:pPr>
            <a:fld id="{10D442B8-3A12-47A9-B3A4-7C4AAC7B16EB}" type="slidenum">
              <a:rPr lang="en-US">
                <a:latin typeface="Arial" charset="0"/>
              </a:rPr>
              <a:pPr>
                <a:defRPr/>
              </a:pPr>
              <a:t>23</a:t>
            </a:fld>
            <a:endParaRPr lang="en-US">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a:xfrm>
            <a:off x="609600" y="228600"/>
            <a:ext cx="8001000" cy="609600"/>
          </a:xfrm>
        </p:spPr>
        <p:txBody>
          <a:bodyPr/>
          <a:lstStyle/>
          <a:p>
            <a:pPr eaLnBrk="1" hangingPunct="1"/>
            <a:r>
              <a:rPr lang="en-US" sz="3200" smtClean="0"/>
              <a:t>How to Write the Main Part of the Proposal</a:t>
            </a:r>
          </a:p>
        </p:txBody>
      </p:sp>
      <p:sp>
        <p:nvSpPr>
          <p:cNvPr id="27651" name="Rectangle 5"/>
          <p:cNvSpPr>
            <a:spLocks noGrp="1" noChangeArrowheads="1"/>
          </p:cNvSpPr>
          <p:nvPr>
            <p:ph idx="1"/>
          </p:nvPr>
        </p:nvSpPr>
        <p:spPr>
          <a:xfrm>
            <a:off x="533400" y="1295400"/>
            <a:ext cx="8229600" cy="4876800"/>
          </a:xfrm>
        </p:spPr>
        <p:txBody>
          <a:bodyPr/>
          <a:lstStyle/>
          <a:p>
            <a:pPr>
              <a:buFontTx/>
              <a:buNone/>
            </a:pPr>
            <a:r>
              <a:rPr lang="en-US" sz="2400" smtClean="0"/>
              <a:t>Solicited proposals always have a given format and limit in length</a:t>
            </a:r>
          </a:p>
          <a:p>
            <a:r>
              <a:rPr lang="en-US" sz="2400" smtClean="0"/>
              <a:t>Use the space wisely - clarity of thought and brevity of word - more is not always better.</a:t>
            </a:r>
          </a:p>
          <a:p>
            <a:r>
              <a:rPr lang="en-US" sz="2400" smtClean="0"/>
              <a:t>On </a:t>
            </a:r>
            <a:r>
              <a:rPr lang="en-US" sz="2400" b="1" smtClean="0">
                <a:solidFill>
                  <a:srgbClr val="0033CC"/>
                </a:solidFill>
              </a:rPr>
              <a:t>Page 1</a:t>
            </a:r>
            <a:r>
              <a:rPr lang="en-US" sz="2400" smtClean="0"/>
              <a:t> - state what you are going to do and why - don’t make reviewers wait until page 7, it shouldn’t be a mystery. </a:t>
            </a:r>
          </a:p>
          <a:p>
            <a:r>
              <a:rPr lang="en-US" sz="2400" smtClean="0"/>
              <a:t>Can elaborate the summary, but not simply repeat</a:t>
            </a:r>
          </a:p>
          <a:p>
            <a:r>
              <a:rPr lang="en-US" sz="2400" smtClean="0"/>
              <a:t>Make at least the introduction understandable to any technically educated person. Not all members of the panel will be expert in your sub-discipline.</a:t>
            </a:r>
          </a:p>
          <a:p>
            <a:r>
              <a:rPr lang="en-US" sz="2400" smtClean="0"/>
              <a:t>Page limits/fonts/margins ARE important - </a:t>
            </a:r>
            <a:r>
              <a:rPr lang="en-US" sz="1800" smtClean="0"/>
              <a:t>don’t use small fonts to get more stuff in your proposal</a:t>
            </a:r>
            <a:r>
              <a:rPr lang="en-US" sz="2400" smtClean="0"/>
              <a:t> - don’t disqualify your proposal ! ! !</a:t>
            </a:r>
          </a:p>
        </p:txBody>
      </p:sp>
      <p:sp>
        <p:nvSpPr>
          <p:cNvPr id="8194" name="Date Placeholder 3"/>
          <p:cNvSpPr>
            <a:spLocks noGrp="1"/>
          </p:cNvSpPr>
          <p:nvPr>
            <p:ph type="dt" sz="quarter" idx="10"/>
          </p:nvPr>
        </p:nvSpPr>
        <p:spPr/>
        <p:txBody>
          <a:bodyPr/>
          <a:lstStyle/>
          <a:p>
            <a:pPr>
              <a:defRPr/>
            </a:pPr>
            <a:fld id="{0D8F985A-D552-40DA-B5CA-CEE46BDC931B}" type="datetime3">
              <a:rPr lang="en-US">
                <a:latin typeface="Arial" charset="0"/>
              </a:rPr>
              <a:pPr>
                <a:defRPr/>
              </a:pPr>
              <a:t>7 October 2015</a:t>
            </a:fld>
            <a:endParaRPr lang="en-US">
              <a:latin typeface="Arial" charset="0"/>
            </a:endParaRPr>
          </a:p>
        </p:txBody>
      </p:sp>
      <p:sp>
        <p:nvSpPr>
          <p:cNvPr id="8195" name="Slide Number Placeholder 5"/>
          <p:cNvSpPr>
            <a:spLocks noGrp="1"/>
          </p:cNvSpPr>
          <p:nvPr>
            <p:ph type="sldNum" sz="quarter" idx="12"/>
          </p:nvPr>
        </p:nvSpPr>
        <p:spPr/>
        <p:txBody>
          <a:bodyPr/>
          <a:lstStyle/>
          <a:p>
            <a:pPr>
              <a:defRPr/>
            </a:pPr>
            <a:fld id="{5CC9BCD9-1C19-4DDA-9AF4-57EC08939315}" type="slidenum">
              <a:rPr lang="en-US">
                <a:latin typeface="Arial" charset="0"/>
              </a:rPr>
              <a:pPr>
                <a:defRPr/>
              </a:pPr>
              <a:t>24</a:t>
            </a:fld>
            <a:endParaRPr lang="en-US">
              <a:latin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a:xfrm>
            <a:off x="609600" y="228600"/>
            <a:ext cx="8001000" cy="609600"/>
          </a:xfrm>
        </p:spPr>
        <p:txBody>
          <a:bodyPr/>
          <a:lstStyle/>
          <a:p>
            <a:pPr eaLnBrk="1" hangingPunct="1"/>
            <a:r>
              <a:rPr lang="en-US" sz="3200" smtClean="0"/>
              <a:t>How to Write the Main Part of the Proposal</a:t>
            </a:r>
          </a:p>
        </p:txBody>
      </p:sp>
      <p:sp>
        <p:nvSpPr>
          <p:cNvPr id="28675" name="Rectangle 5"/>
          <p:cNvSpPr>
            <a:spLocks noGrp="1" noChangeArrowheads="1"/>
          </p:cNvSpPr>
          <p:nvPr>
            <p:ph idx="1"/>
          </p:nvPr>
        </p:nvSpPr>
        <p:spPr>
          <a:xfrm>
            <a:off x="533400" y="1066800"/>
            <a:ext cx="8229600" cy="5410200"/>
          </a:xfrm>
        </p:spPr>
        <p:txBody>
          <a:bodyPr/>
          <a:lstStyle/>
          <a:p>
            <a:pPr>
              <a:buFontTx/>
              <a:buNone/>
            </a:pPr>
            <a:r>
              <a:rPr lang="en-US" sz="2800" b="1" smtClean="0">
                <a:solidFill>
                  <a:srgbClr val="0033CC"/>
                </a:solidFill>
              </a:rPr>
              <a:t>Pages 2-15</a:t>
            </a:r>
          </a:p>
          <a:p>
            <a:r>
              <a:rPr lang="en-US" sz="2800" smtClean="0"/>
              <a:t>LAY THE GROUNDWORK (Introduction)</a:t>
            </a:r>
          </a:p>
          <a:p>
            <a:pPr lvl="1"/>
            <a:r>
              <a:rPr lang="en-US" sz="2200" smtClean="0"/>
              <a:t>Discuss and acknowledge the work of others</a:t>
            </a:r>
          </a:p>
          <a:p>
            <a:pPr lvl="1"/>
            <a:r>
              <a:rPr lang="en-US" sz="2200" smtClean="0"/>
              <a:t>Motivation</a:t>
            </a:r>
          </a:p>
          <a:p>
            <a:pPr lvl="1"/>
            <a:r>
              <a:rPr lang="en-US" sz="2200" smtClean="0"/>
              <a:t>Demonstrate your prior work</a:t>
            </a:r>
          </a:p>
          <a:p>
            <a:pPr lvl="1"/>
            <a:r>
              <a:rPr lang="en-US" sz="2200" smtClean="0"/>
              <a:t>Define your problem and explain the strength of your work</a:t>
            </a:r>
          </a:p>
          <a:p>
            <a:r>
              <a:rPr lang="en-US" sz="2800" smtClean="0"/>
              <a:t>THEN</a:t>
            </a:r>
          </a:p>
          <a:p>
            <a:pPr lvl="1"/>
            <a:r>
              <a:rPr lang="en-US" sz="2200" smtClean="0"/>
              <a:t>Lay out your research plan (an idea is not enough)</a:t>
            </a:r>
          </a:p>
          <a:p>
            <a:pPr lvl="1"/>
            <a:r>
              <a:rPr lang="en-US" sz="2200" smtClean="0"/>
              <a:t>Method of validating results</a:t>
            </a:r>
          </a:p>
          <a:p>
            <a:pPr lvl="1"/>
            <a:r>
              <a:rPr lang="en-US" sz="2200" smtClean="0"/>
              <a:t>How you handle obstacles</a:t>
            </a:r>
          </a:p>
          <a:p>
            <a:pPr lvl="1"/>
            <a:r>
              <a:rPr lang="en-US" sz="2200" smtClean="0"/>
              <a:t>Broader impacts, including education, environment, energy, economics, and safety and security</a:t>
            </a:r>
          </a:p>
          <a:p>
            <a:endParaRPr lang="en-US" sz="2400" smtClean="0">
              <a:solidFill>
                <a:srgbClr val="FF0033"/>
              </a:solidFill>
            </a:endParaRPr>
          </a:p>
        </p:txBody>
      </p:sp>
      <p:sp>
        <p:nvSpPr>
          <p:cNvPr id="8194" name="Date Placeholder 3"/>
          <p:cNvSpPr>
            <a:spLocks noGrp="1"/>
          </p:cNvSpPr>
          <p:nvPr>
            <p:ph type="dt" sz="quarter" idx="10"/>
          </p:nvPr>
        </p:nvSpPr>
        <p:spPr/>
        <p:txBody>
          <a:bodyPr/>
          <a:lstStyle/>
          <a:p>
            <a:pPr>
              <a:defRPr/>
            </a:pPr>
            <a:fld id="{0D8F985A-D552-40DA-B5CA-CEE46BDC931B}" type="datetime3">
              <a:rPr lang="en-US">
                <a:latin typeface="Arial" charset="0"/>
              </a:rPr>
              <a:pPr>
                <a:defRPr/>
              </a:pPr>
              <a:t>7 October 2015</a:t>
            </a:fld>
            <a:endParaRPr lang="en-US">
              <a:latin typeface="Arial" charset="0"/>
            </a:endParaRPr>
          </a:p>
        </p:txBody>
      </p:sp>
      <p:sp>
        <p:nvSpPr>
          <p:cNvPr id="8195" name="Slide Number Placeholder 5"/>
          <p:cNvSpPr>
            <a:spLocks noGrp="1"/>
          </p:cNvSpPr>
          <p:nvPr>
            <p:ph type="sldNum" sz="quarter" idx="12"/>
          </p:nvPr>
        </p:nvSpPr>
        <p:spPr/>
        <p:txBody>
          <a:bodyPr/>
          <a:lstStyle/>
          <a:p>
            <a:pPr>
              <a:defRPr/>
            </a:pPr>
            <a:fld id="{024016A4-BBEB-4344-B950-5570C89D31B0}" type="slidenum">
              <a:rPr lang="en-US">
                <a:latin typeface="Arial" charset="0"/>
              </a:rPr>
              <a:pPr>
                <a:defRPr/>
              </a:pPr>
              <a:t>25</a:t>
            </a:fld>
            <a:endParaRPr lang="en-US">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a:xfrm>
            <a:off x="609600" y="228600"/>
            <a:ext cx="8001000" cy="533400"/>
          </a:xfrm>
        </p:spPr>
        <p:txBody>
          <a:bodyPr/>
          <a:lstStyle/>
          <a:p>
            <a:pPr eaLnBrk="1" hangingPunct="1"/>
            <a:r>
              <a:rPr lang="en-US" sz="3200" dirty="0" smtClean="0"/>
              <a:t>Other Parts of the Proposal</a:t>
            </a:r>
          </a:p>
        </p:txBody>
      </p:sp>
      <p:sp>
        <p:nvSpPr>
          <p:cNvPr id="29699" name="Rectangle 5"/>
          <p:cNvSpPr>
            <a:spLocks noGrp="1" noChangeArrowheads="1"/>
          </p:cNvSpPr>
          <p:nvPr>
            <p:ph idx="1"/>
          </p:nvPr>
        </p:nvSpPr>
        <p:spPr>
          <a:xfrm>
            <a:off x="457200" y="1066800"/>
            <a:ext cx="8458200" cy="5562600"/>
          </a:xfrm>
        </p:spPr>
        <p:txBody>
          <a:bodyPr/>
          <a:lstStyle/>
          <a:p>
            <a:r>
              <a:rPr lang="en-US" sz="2400" dirty="0" smtClean="0">
                <a:solidFill>
                  <a:srgbClr val="0033CC"/>
                </a:solidFill>
              </a:rPr>
              <a:t>Budget and Budget Justification</a:t>
            </a:r>
            <a:r>
              <a:rPr lang="en-US" sz="2400" dirty="0" smtClean="0"/>
              <a:t>, assuming that you will be actually creating the proposed system, including </a:t>
            </a:r>
          </a:p>
          <a:p>
            <a:pPr lvl="1"/>
            <a:r>
              <a:rPr lang="en-US" sz="2200" dirty="0" smtClean="0"/>
              <a:t>personal cost, </a:t>
            </a:r>
          </a:p>
          <a:p>
            <a:pPr lvl="1"/>
            <a:r>
              <a:rPr lang="en-US" sz="2200" dirty="0" smtClean="0"/>
              <a:t>equipment, </a:t>
            </a:r>
          </a:p>
          <a:p>
            <a:pPr lvl="1"/>
            <a:r>
              <a:rPr lang="en-US" sz="2200" dirty="0" smtClean="0"/>
              <a:t>software licenses, </a:t>
            </a:r>
          </a:p>
          <a:p>
            <a:pPr lvl="1"/>
            <a:r>
              <a:rPr lang="en-US" sz="2200" dirty="0" smtClean="0"/>
              <a:t>parts and materials, etc.</a:t>
            </a:r>
          </a:p>
          <a:p>
            <a:r>
              <a:rPr lang="en-US" sz="2400" dirty="0" smtClean="0">
                <a:solidFill>
                  <a:srgbClr val="0033CC"/>
                </a:solidFill>
              </a:rPr>
              <a:t>List of references </a:t>
            </a:r>
            <a:r>
              <a:rPr lang="en-US" sz="2400" dirty="0" smtClean="0"/>
              <a:t>cited in the main proposal. </a:t>
            </a:r>
          </a:p>
          <a:p>
            <a:r>
              <a:rPr lang="en-US" sz="2400" dirty="0" smtClean="0">
                <a:solidFill>
                  <a:srgbClr val="0033CC"/>
                </a:solidFill>
              </a:rPr>
              <a:t>Professional biographies </a:t>
            </a:r>
            <a:r>
              <a:rPr lang="en-US" sz="2400" dirty="0" smtClean="0"/>
              <a:t>of investigators.</a:t>
            </a:r>
          </a:p>
          <a:p>
            <a:r>
              <a:rPr lang="en-US" sz="2400" dirty="0" smtClean="0">
                <a:solidFill>
                  <a:srgbClr val="0033CC"/>
                </a:solidFill>
              </a:rPr>
              <a:t>Other supporting documents </a:t>
            </a:r>
            <a:r>
              <a:rPr lang="en-US" sz="2400" dirty="0" smtClean="0"/>
              <a:t>that can help the review to understand particular issues in the proposal.</a:t>
            </a:r>
          </a:p>
        </p:txBody>
      </p:sp>
      <p:sp>
        <p:nvSpPr>
          <p:cNvPr id="8194" name="Date Placeholder 3"/>
          <p:cNvSpPr>
            <a:spLocks noGrp="1"/>
          </p:cNvSpPr>
          <p:nvPr>
            <p:ph type="dt" sz="quarter" idx="10"/>
          </p:nvPr>
        </p:nvSpPr>
        <p:spPr/>
        <p:txBody>
          <a:bodyPr/>
          <a:lstStyle/>
          <a:p>
            <a:pPr>
              <a:defRPr/>
            </a:pPr>
            <a:fld id="{0D8F985A-D552-40DA-B5CA-CEE46BDC931B}" type="datetime3">
              <a:rPr lang="en-US">
                <a:latin typeface="Arial" charset="0"/>
              </a:rPr>
              <a:pPr>
                <a:defRPr/>
              </a:pPr>
              <a:t>7 October 2015</a:t>
            </a:fld>
            <a:endParaRPr lang="en-US">
              <a:latin typeface="Arial" charset="0"/>
            </a:endParaRPr>
          </a:p>
        </p:txBody>
      </p:sp>
      <p:sp>
        <p:nvSpPr>
          <p:cNvPr id="8195" name="Slide Number Placeholder 5"/>
          <p:cNvSpPr>
            <a:spLocks noGrp="1"/>
          </p:cNvSpPr>
          <p:nvPr>
            <p:ph type="sldNum" sz="quarter" idx="12"/>
          </p:nvPr>
        </p:nvSpPr>
        <p:spPr/>
        <p:txBody>
          <a:bodyPr/>
          <a:lstStyle/>
          <a:p>
            <a:pPr>
              <a:defRPr/>
            </a:pPr>
            <a:fld id="{872684B3-D903-4999-9C88-49AB241A034E}" type="slidenum">
              <a:rPr lang="en-US">
                <a:latin typeface="Arial" charset="0"/>
              </a:rPr>
              <a:pPr>
                <a:defRPr/>
              </a:pPr>
              <a:t>26</a:t>
            </a:fld>
            <a:endParaRPr lang="en-US">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AutoShape 2"/>
          <p:cNvSpPr>
            <a:spLocks noGrp="1" noChangeArrowheads="1"/>
          </p:cNvSpPr>
          <p:nvPr>
            <p:ph type="title"/>
          </p:nvPr>
        </p:nvSpPr>
        <p:spPr/>
        <p:txBody>
          <a:bodyPr>
            <a:normAutofit fontScale="90000"/>
          </a:bodyPr>
          <a:lstStyle/>
          <a:p>
            <a:pPr>
              <a:defRPr/>
            </a:pPr>
            <a:r>
              <a:rPr lang="en-US" dirty="0" smtClean="0"/>
              <a:t>What makes a proposal competitive?</a:t>
            </a:r>
          </a:p>
        </p:txBody>
      </p:sp>
      <p:sp>
        <p:nvSpPr>
          <p:cNvPr id="271363" name="Rectangle 3"/>
          <p:cNvSpPr>
            <a:spLocks noGrp="1" noChangeArrowheads="1"/>
          </p:cNvSpPr>
          <p:nvPr>
            <p:ph idx="1"/>
          </p:nvPr>
        </p:nvSpPr>
        <p:spPr>
          <a:xfrm>
            <a:off x="865188" y="1371600"/>
            <a:ext cx="7440612" cy="5029200"/>
          </a:xfrm>
        </p:spPr>
        <p:txBody>
          <a:bodyPr/>
          <a:lstStyle/>
          <a:p>
            <a:r>
              <a:rPr lang="en-US" smtClean="0"/>
              <a:t>Original ideas</a:t>
            </a:r>
          </a:p>
          <a:p>
            <a:r>
              <a:rPr lang="en-US" smtClean="0"/>
              <a:t>Succinct and focused project plan</a:t>
            </a:r>
          </a:p>
          <a:p>
            <a:r>
              <a:rPr lang="en-US" smtClean="0"/>
              <a:t>Cost effective</a:t>
            </a:r>
          </a:p>
          <a:p>
            <a:r>
              <a:rPr lang="en-US" smtClean="0"/>
              <a:t>Knowledge and experience in the discipline</a:t>
            </a:r>
          </a:p>
          <a:p>
            <a:r>
              <a:rPr lang="en-US" smtClean="0"/>
              <a:t>Experience in essential methodology</a:t>
            </a:r>
          </a:p>
          <a:p>
            <a:r>
              <a:rPr lang="en-US" smtClean="0"/>
              <a:t>Realistic amount of work</a:t>
            </a:r>
          </a:p>
          <a:p>
            <a:r>
              <a:rPr lang="en-US" smtClean="0"/>
              <a:t>Sufficient detail</a:t>
            </a:r>
          </a:p>
          <a:p>
            <a:r>
              <a:rPr lang="en-US" smtClean="0"/>
              <a:t>Strong rationale or evidence of potential effectiveness</a:t>
            </a:r>
          </a:p>
        </p:txBody>
      </p:sp>
      <p:sp>
        <p:nvSpPr>
          <p:cNvPr id="13314" name="Date Placeholder 3"/>
          <p:cNvSpPr>
            <a:spLocks noGrp="1"/>
          </p:cNvSpPr>
          <p:nvPr>
            <p:ph type="dt" sz="quarter" idx="10"/>
          </p:nvPr>
        </p:nvSpPr>
        <p:spPr/>
        <p:txBody>
          <a:bodyPr/>
          <a:lstStyle/>
          <a:p>
            <a:pPr>
              <a:defRPr/>
            </a:pPr>
            <a:fld id="{A632EA77-C91B-4028-B270-5CCE02A52DED}" type="datetime3">
              <a:rPr lang="en-US">
                <a:latin typeface="Arial" charset="0"/>
              </a:rPr>
              <a:pPr>
                <a:defRPr/>
              </a:pPr>
              <a:t>7 October 2015</a:t>
            </a:fld>
            <a:endParaRPr lang="en-US">
              <a:latin typeface="Arial" charset="0"/>
            </a:endParaRPr>
          </a:p>
        </p:txBody>
      </p:sp>
      <p:sp>
        <p:nvSpPr>
          <p:cNvPr id="13315" name="Slide Number Placeholder 5"/>
          <p:cNvSpPr>
            <a:spLocks noGrp="1"/>
          </p:cNvSpPr>
          <p:nvPr>
            <p:ph type="sldNum" sz="quarter" idx="12"/>
          </p:nvPr>
        </p:nvSpPr>
        <p:spPr/>
        <p:txBody>
          <a:bodyPr/>
          <a:lstStyle/>
          <a:p>
            <a:pPr>
              <a:defRPr/>
            </a:pPr>
            <a:fld id="{4653A12A-9494-41EE-B05A-ED2049682758}" type="slidenum">
              <a:rPr lang="en-US">
                <a:latin typeface="Arial" charset="0"/>
              </a:rPr>
              <a:pPr>
                <a:defRPr/>
              </a:pPr>
              <a:t>27</a:t>
            </a:fld>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checkerboard(across)">
                                      <p:cBhvr>
                                        <p:cTn id="7" dur="500"/>
                                        <p:tgtEl>
                                          <p:spTgt spid="271363">
                                            <p:txEl>
                                              <p:pRg st="0" end="0"/>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271363">
                                            <p:txEl>
                                              <p:pRg st="1" end="1"/>
                                            </p:txEl>
                                          </p:spTgt>
                                        </p:tgtEl>
                                        <p:attrNameLst>
                                          <p:attrName>style.visibility</p:attrName>
                                        </p:attrNameLst>
                                      </p:cBhvr>
                                      <p:to>
                                        <p:strVal val="visible"/>
                                      </p:to>
                                    </p:set>
                                    <p:animEffect transition="in" filter="checkerboard(across)">
                                      <p:cBhvr>
                                        <p:cTn id="11" dur="500"/>
                                        <p:tgtEl>
                                          <p:spTgt spid="271363">
                                            <p:txEl>
                                              <p:pRg st="1" end="1"/>
                                            </p:txEl>
                                          </p:spTgt>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271363">
                                            <p:txEl>
                                              <p:pRg st="2" end="2"/>
                                            </p:txEl>
                                          </p:spTgt>
                                        </p:tgtEl>
                                        <p:attrNameLst>
                                          <p:attrName>style.visibility</p:attrName>
                                        </p:attrNameLst>
                                      </p:cBhvr>
                                      <p:to>
                                        <p:strVal val="visible"/>
                                      </p:to>
                                    </p:set>
                                    <p:animEffect transition="in" filter="checkerboard(across)">
                                      <p:cBhvr>
                                        <p:cTn id="15" dur="500"/>
                                        <p:tgtEl>
                                          <p:spTgt spid="271363">
                                            <p:txEl>
                                              <p:pRg st="2" end="2"/>
                                            </p:txEl>
                                          </p:spTgt>
                                        </p:tgtEl>
                                      </p:cBhvr>
                                    </p:animEffect>
                                  </p:childTnLst>
                                </p:cTn>
                              </p:par>
                            </p:childTnLst>
                          </p:cTn>
                        </p:par>
                        <p:par>
                          <p:cTn id="16" fill="hold" nodeType="afterGroup">
                            <p:stCondLst>
                              <p:cond delay="1500"/>
                            </p:stCondLst>
                            <p:childTnLst>
                              <p:par>
                                <p:cTn id="17" presetID="5" presetClass="entr" presetSubtype="10" fill="hold" nodeType="afterEffect">
                                  <p:stCondLst>
                                    <p:cond delay="0"/>
                                  </p:stCondLst>
                                  <p:childTnLst>
                                    <p:set>
                                      <p:cBhvr>
                                        <p:cTn id="18" dur="1" fill="hold">
                                          <p:stCondLst>
                                            <p:cond delay="0"/>
                                          </p:stCondLst>
                                        </p:cTn>
                                        <p:tgtEl>
                                          <p:spTgt spid="271363">
                                            <p:txEl>
                                              <p:pRg st="3" end="3"/>
                                            </p:txEl>
                                          </p:spTgt>
                                        </p:tgtEl>
                                        <p:attrNameLst>
                                          <p:attrName>style.visibility</p:attrName>
                                        </p:attrNameLst>
                                      </p:cBhvr>
                                      <p:to>
                                        <p:strVal val="visible"/>
                                      </p:to>
                                    </p:set>
                                    <p:animEffect transition="in" filter="checkerboard(across)">
                                      <p:cBhvr>
                                        <p:cTn id="19" dur="500"/>
                                        <p:tgtEl>
                                          <p:spTgt spid="271363">
                                            <p:txEl>
                                              <p:pRg st="3" end="3"/>
                                            </p:txEl>
                                          </p:spTgt>
                                        </p:tgtEl>
                                      </p:cBhvr>
                                    </p:animEffect>
                                  </p:childTnLst>
                                </p:cTn>
                              </p:par>
                            </p:childTnLst>
                          </p:cTn>
                        </p:par>
                        <p:par>
                          <p:cTn id="20" fill="hold" nodeType="afterGroup">
                            <p:stCondLst>
                              <p:cond delay="2000"/>
                            </p:stCondLst>
                            <p:childTnLst>
                              <p:par>
                                <p:cTn id="21" presetID="5" presetClass="entr" presetSubtype="10" fill="hold" nodeType="afterEffect">
                                  <p:stCondLst>
                                    <p:cond delay="0"/>
                                  </p:stCondLst>
                                  <p:childTnLst>
                                    <p:set>
                                      <p:cBhvr>
                                        <p:cTn id="22" dur="1" fill="hold">
                                          <p:stCondLst>
                                            <p:cond delay="0"/>
                                          </p:stCondLst>
                                        </p:cTn>
                                        <p:tgtEl>
                                          <p:spTgt spid="271363">
                                            <p:txEl>
                                              <p:pRg st="4" end="4"/>
                                            </p:txEl>
                                          </p:spTgt>
                                        </p:tgtEl>
                                        <p:attrNameLst>
                                          <p:attrName>style.visibility</p:attrName>
                                        </p:attrNameLst>
                                      </p:cBhvr>
                                      <p:to>
                                        <p:strVal val="visible"/>
                                      </p:to>
                                    </p:set>
                                    <p:animEffect transition="in" filter="checkerboard(across)">
                                      <p:cBhvr>
                                        <p:cTn id="23" dur="500"/>
                                        <p:tgtEl>
                                          <p:spTgt spid="271363">
                                            <p:txEl>
                                              <p:pRg st="4" end="4"/>
                                            </p:txEl>
                                          </p:spTgt>
                                        </p:tgtEl>
                                      </p:cBhvr>
                                    </p:animEffect>
                                  </p:childTnLst>
                                </p:cTn>
                              </p:par>
                            </p:childTnLst>
                          </p:cTn>
                        </p:par>
                        <p:par>
                          <p:cTn id="24" fill="hold" nodeType="afterGroup">
                            <p:stCondLst>
                              <p:cond delay="2500"/>
                            </p:stCondLst>
                            <p:childTnLst>
                              <p:par>
                                <p:cTn id="25" presetID="5" presetClass="entr" presetSubtype="10" fill="hold" nodeType="afterEffect">
                                  <p:stCondLst>
                                    <p:cond delay="0"/>
                                  </p:stCondLst>
                                  <p:childTnLst>
                                    <p:set>
                                      <p:cBhvr>
                                        <p:cTn id="26" dur="1" fill="hold">
                                          <p:stCondLst>
                                            <p:cond delay="0"/>
                                          </p:stCondLst>
                                        </p:cTn>
                                        <p:tgtEl>
                                          <p:spTgt spid="271363">
                                            <p:txEl>
                                              <p:pRg st="5" end="5"/>
                                            </p:txEl>
                                          </p:spTgt>
                                        </p:tgtEl>
                                        <p:attrNameLst>
                                          <p:attrName>style.visibility</p:attrName>
                                        </p:attrNameLst>
                                      </p:cBhvr>
                                      <p:to>
                                        <p:strVal val="visible"/>
                                      </p:to>
                                    </p:set>
                                    <p:animEffect transition="in" filter="checkerboard(across)">
                                      <p:cBhvr>
                                        <p:cTn id="27" dur="500"/>
                                        <p:tgtEl>
                                          <p:spTgt spid="271363">
                                            <p:txEl>
                                              <p:pRg st="5" end="5"/>
                                            </p:txEl>
                                          </p:spTgt>
                                        </p:tgtEl>
                                      </p:cBhvr>
                                    </p:animEffect>
                                  </p:childTnLst>
                                </p:cTn>
                              </p:par>
                            </p:childTnLst>
                          </p:cTn>
                        </p:par>
                        <p:par>
                          <p:cTn id="28" fill="hold" nodeType="afterGroup">
                            <p:stCondLst>
                              <p:cond delay="3000"/>
                            </p:stCondLst>
                            <p:childTnLst>
                              <p:par>
                                <p:cTn id="29" presetID="5" presetClass="entr" presetSubtype="10" fill="hold" nodeType="afterEffect">
                                  <p:stCondLst>
                                    <p:cond delay="0"/>
                                  </p:stCondLst>
                                  <p:childTnLst>
                                    <p:set>
                                      <p:cBhvr>
                                        <p:cTn id="30" dur="1" fill="hold">
                                          <p:stCondLst>
                                            <p:cond delay="0"/>
                                          </p:stCondLst>
                                        </p:cTn>
                                        <p:tgtEl>
                                          <p:spTgt spid="271363">
                                            <p:txEl>
                                              <p:pRg st="6" end="6"/>
                                            </p:txEl>
                                          </p:spTgt>
                                        </p:tgtEl>
                                        <p:attrNameLst>
                                          <p:attrName>style.visibility</p:attrName>
                                        </p:attrNameLst>
                                      </p:cBhvr>
                                      <p:to>
                                        <p:strVal val="visible"/>
                                      </p:to>
                                    </p:set>
                                    <p:animEffect transition="in" filter="checkerboard(across)">
                                      <p:cBhvr>
                                        <p:cTn id="31" dur="500"/>
                                        <p:tgtEl>
                                          <p:spTgt spid="271363">
                                            <p:txEl>
                                              <p:pRg st="6" end="6"/>
                                            </p:txEl>
                                          </p:spTgt>
                                        </p:tgtEl>
                                      </p:cBhvr>
                                    </p:animEffect>
                                  </p:childTnLst>
                                </p:cTn>
                              </p:par>
                            </p:childTnLst>
                          </p:cTn>
                        </p:par>
                        <p:par>
                          <p:cTn id="32" fill="hold" nodeType="afterGroup">
                            <p:stCondLst>
                              <p:cond delay="3500"/>
                            </p:stCondLst>
                            <p:childTnLst>
                              <p:par>
                                <p:cTn id="33" presetID="5" presetClass="entr" presetSubtype="10" fill="hold" nodeType="afterEffect">
                                  <p:stCondLst>
                                    <p:cond delay="0"/>
                                  </p:stCondLst>
                                  <p:childTnLst>
                                    <p:set>
                                      <p:cBhvr>
                                        <p:cTn id="34" dur="1" fill="hold">
                                          <p:stCondLst>
                                            <p:cond delay="0"/>
                                          </p:stCondLst>
                                        </p:cTn>
                                        <p:tgtEl>
                                          <p:spTgt spid="271363">
                                            <p:txEl>
                                              <p:pRg st="7" end="7"/>
                                            </p:txEl>
                                          </p:spTgt>
                                        </p:tgtEl>
                                        <p:attrNameLst>
                                          <p:attrName>style.visibility</p:attrName>
                                        </p:attrNameLst>
                                      </p:cBhvr>
                                      <p:to>
                                        <p:strVal val="visible"/>
                                      </p:to>
                                    </p:set>
                                    <p:animEffect transition="in" filter="checkerboard(across)">
                                      <p:cBhvr>
                                        <p:cTn id="35" dur="500"/>
                                        <p:tgtEl>
                                          <p:spTgt spid="271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a:xfrm>
            <a:off x="685800" y="228600"/>
            <a:ext cx="7848600" cy="609600"/>
          </a:xfrm>
        </p:spPr>
        <p:txBody>
          <a:bodyPr/>
          <a:lstStyle/>
          <a:p>
            <a:pPr eaLnBrk="1" hangingPunct="1"/>
            <a:r>
              <a:rPr lang="en-US" smtClean="0"/>
              <a:t>Common Reasons for High Ratings</a:t>
            </a:r>
          </a:p>
        </p:txBody>
      </p:sp>
      <p:sp>
        <p:nvSpPr>
          <p:cNvPr id="31747" name="Rectangle 3"/>
          <p:cNvSpPr>
            <a:spLocks noGrp="1" noChangeArrowheads="1"/>
          </p:cNvSpPr>
          <p:nvPr>
            <p:ph idx="1"/>
          </p:nvPr>
        </p:nvSpPr>
        <p:spPr>
          <a:xfrm>
            <a:off x="304800" y="1066800"/>
            <a:ext cx="8610600" cy="5486400"/>
          </a:xfrm>
        </p:spPr>
        <p:txBody>
          <a:bodyPr/>
          <a:lstStyle/>
          <a:p>
            <a:r>
              <a:rPr lang="en-US" smtClean="0"/>
              <a:t>“This proposal suggests a clear, elegant, well-documented approach to a problem that has plagued this field for decades.”</a:t>
            </a:r>
          </a:p>
          <a:p>
            <a:r>
              <a:rPr lang="en-US" smtClean="0"/>
              <a:t>“The investigator has a beautiful plan. Students can step right into this work, yet it solves a major problem and will be publishable in a first-rate journal.”</a:t>
            </a:r>
          </a:p>
          <a:p>
            <a:r>
              <a:rPr lang="en-US" smtClean="0"/>
              <a:t>“This is certainly adventurous, and I frankly would have doubted it could be done. Yet the investigator has proven the method in preliminary work AND had it accepted by a peer-reviewed journal!”</a:t>
            </a:r>
          </a:p>
          <a:p>
            <a:r>
              <a:rPr lang="en-US" smtClean="0"/>
              <a:t>“This reads like a dream. I have rarely seen a proposal, even from long-established investigators, that shows such careful thought and meticulous presentation.”</a:t>
            </a:r>
          </a:p>
        </p:txBody>
      </p:sp>
      <p:sp>
        <p:nvSpPr>
          <p:cNvPr id="12290" name="Date Placeholder 3"/>
          <p:cNvSpPr>
            <a:spLocks noGrp="1"/>
          </p:cNvSpPr>
          <p:nvPr>
            <p:ph type="dt" sz="quarter" idx="10"/>
          </p:nvPr>
        </p:nvSpPr>
        <p:spPr/>
        <p:txBody>
          <a:bodyPr/>
          <a:lstStyle/>
          <a:p>
            <a:pPr>
              <a:defRPr/>
            </a:pPr>
            <a:fld id="{E6C2E341-7AAE-4917-B9BC-42DCC976809D}" type="datetime3">
              <a:rPr lang="en-US">
                <a:latin typeface="Arial" charset="0"/>
              </a:rPr>
              <a:pPr>
                <a:defRPr/>
              </a:pPr>
              <a:t>7 October 2015</a:t>
            </a:fld>
            <a:endParaRPr lang="en-US">
              <a:latin typeface="Arial" charset="0"/>
            </a:endParaRPr>
          </a:p>
        </p:txBody>
      </p:sp>
      <p:sp>
        <p:nvSpPr>
          <p:cNvPr id="12291" name="Slide Number Placeholder 5"/>
          <p:cNvSpPr>
            <a:spLocks noGrp="1"/>
          </p:cNvSpPr>
          <p:nvPr>
            <p:ph type="sldNum" sz="quarter" idx="12"/>
          </p:nvPr>
        </p:nvSpPr>
        <p:spPr/>
        <p:txBody>
          <a:bodyPr/>
          <a:lstStyle/>
          <a:p>
            <a:pPr>
              <a:defRPr/>
            </a:pPr>
            <a:fld id="{04FF3570-FFE0-40BE-9B93-1B42133B0DF9}" type="slidenum">
              <a:rPr lang="en-US">
                <a:latin typeface="Arial" charset="0"/>
              </a:rPr>
              <a:pPr>
                <a:defRPr/>
              </a:pPr>
              <a:t>28</a:t>
            </a:fld>
            <a:endParaRPr lang="en-US">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a:xfrm>
            <a:off x="685800" y="228600"/>
            <a:ext cx="7848600" cy="609600"/>
          </a:xfrm>
        </p:spPr>
        <p:txBody>
          <a:bodyPr/>
          <a:lstStyle/>
          <a:p>
            <a:pPr eaLnBrk="1" hangingPunct="1"/>
            <a:r>
              <a:rPr lang="en-US" smtClean="0"/>
              <a:t>Common Reasons for Low Ratings</a:t>
            </a:r>
          </a:p>
        </p:txBody>
      </p:sp>
      <p:sp>
        <p:nvSpPr>
          <p:cNvPr id="32771" name="Rectangle 3"/>
          <p:cNvSpPr>
            <a:spLocks noGrp="1" noChangeArrowheads="1"/>
          </p:cNvSpPr>
          <p:nvPr>
            <p:ph idx="1"/>
          </p:nvPr>
        </p:nvSpPr>
        <p:spPr>
          <a:xfrm>
            <a:off x="304800" y="1066800"/>
            <a:ext cx="8610600" cy="5486400"/>
          </a:xfrm>
        </p:spPr>
        <p:txBody>
          <a:bodyPr/>
          <a:lstStyle/>
          <a:p>
            <a:r>
              <a:rPr lang="en-US" smtClean="0"/>
              <a:t>No well defined hypotheses or tests of same. Lack of focus. “Why all the rambling, this seems like a fishing expedition.”</a:t>
            </a:r>
          </a:p>
          <a:p>
            <a:r>
              <a:rPr lang="en-US" smtClean="0"/>
              <a:t>“What does that component have to do with the central focus of the proposal?”</a:t>
            </a:r>
          </a:p>
          <a:p>
            <a:r>
              <a:rPr lang="en-US" smtClean="0"/>
              <a:t>Important information on experimental and sampling procedures is omitted. “I really can’t tell what is going to be done and how.”</a:t>
            </a:r>
          </a:p>
          <a:p>
            <a:r>
              <a:rPr lang="en-US" smtClean="0"/>
              <a:t>The work can certainly be carried out, but it doesn’t address any topic of broad current interest. “I would probably not read a paper describing the results.”</a:t>
            </a:r>
          </a:p>
          <a:p>
            <a:r>
              <a:rPr lang="en-US" smtClean="0"/>
              <a:t>Scope of the work is out of proportion to the budget and amount of time needed to do the work.</a:t>
            </a:r>
          </a:p>
        </p:txBody>
      </p:sp>
      <p:sp>
        <p:nvSpPr>
          <p:cNvPr id="12290" name="Date Placeholder 3"/>
          <p:cNvSpPr>
            <a:spLocks noGrp="1"/>
          </p:cNvSpPr>
          <p:nvPr>
            <p:ph type="dt" sz="quarter" idx="10"/>
          </p:nvPr>
        </p:nvSpPr>
        <p:spPr/>
        <p:txBody>
          <a:bodyPr/>
          <a:lstStyle/>
          <a:p>
            <a:pPr>
              <a:defRPr/>
            </a:pPr>
            <a:fld id="{E6C2E341-7AAE-4917-B9BC-42DCC976809D}" type="datetime3">
              <a:rPr lang="en-US">
                <a:latin typeface="Arial" charset="0"/>
              </a:rPr>
              <a:pPr>
                <a:defRPr/>
              </a:pPr>
              <a:t>7 October 2015</a:t>
            </a:fld>
            <a:endParaRPr lang="en-US" dirty="0">
              <a:latin typeface="Arial" charset="0"/>
            </a:endParaRPr>
          </a:p>
        </p:txBody>
      </p:sp>
      <p:sp>
        <p:nvSpPr>
          <p:cNvPr id="12291" name="Slide Number Placeholder 5"/>
          <p:cNvSpPr>
            <a:spLocks noGrp="1"/>
          </p:cNvSpPr>
          <p:nvPr>
            <p:ph type="sldNum" sz="quarter" idx="12"/>
          </p:nvPr>
        </p:nvSpPr>
        <p:spPr/>
        <p:txBody>
          <a:bodyPr/>
          <a:lstStyle/>
          <a:p>
            <a:pPr>
              <a:defRPr/>
            </a:pPr>
            <a:fld id="{45149F14-F0AF-4202-9B57-555E5AE8DB94}" type="slidenum">
              <a:rPr lang="en-US">
                <a:latin typeface="Arial" charset="0"/>
              </a:rPr>
              <a:pPr>
                <a:defRPr/>
              </a:pPr>
              <a:t>29</a:t>
            </a:fld>
            <a:endParaRPr lang="en-US">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
          <p:cNvSpPr>
            <a:spLocks noGrp="1" noChangeArrowheads="1"/>
          </p:cNvSpPr>
          <p:nvPr>
            <p:ph type="title"/>
          </p:nvPr>
        </p:nvSpPr>
        <p:spPr>
          <a:xfrm>
            <a:off x="1447800" y="0"/>
            <a:ext cx="5999163" cy="863600"/>
          </a:xfrm>
          <a:noFill/>
        </p:spPr>
        <p:txBody>
          <a:bodyPr anchor="ctr"/>
          <a:lstStyle/>
          <a:p>
            <a:pPr eaLnBrk="1" hangingPunct="1"/>
            <a:r>
              <a:rPr lang="en-US" smtClean="0"/>
              <a:t>Proposal and Approval</a:t>
            </a:r>
          </a:p>
        </p:txBody>
      </p:sp>
      <p:sp>
        <p:nvSpPr>
          <p:cNvPr id="8195" name="Rectangle 9"/>
          <p:cNvSpPr>
            <a:spLocks noGrp="1" noChangeArrowheads="1"/>
          </p:cNvSpPr>
          <p:nvPr>
            <p:ph idx="1"/>
          </p:nvPr>
        </p:nvSpPr>
        <p:spPr>
          <a:xfrm>
            <a:off x="533400" y="1066800"/>
            <a:ext cx="7924800" cy="5410200"/>
          </a:xfrm>
        </p:spPr>
        <p:txBody>
          <a:bodyPr/>
          <a:lstStyle/>
          <a:p>
            <a:pPr eaLnBrk="1" hangingPunct="1">
              <a:defRPr/>
            </a:pPr>
            <a:r>
              <a:rPr lang="en-US" sz="2400" dirty="0" smtClean="0"/>
              <a:t>A highly competitive proposal must be excellent in</a:t>
            </a:r>
          </a:p>
          <a:p>
            <a:pPr lvl="1" eaLnBrk="1" hangingPunct="1">
              <a:defRPr/>
            </a:pPr>
            <a:r>
              <a:rPr lang="en-US" dirty="0" smtClean="0"/>
              <a:t>Summary</a:t>
            </a:r>
          </a:p>
          <a:p>
            <a:pPr lvl="1" eaLnBrk="1" hangingPunct="1">
              <a:defRPr/>
            </a:pPr>
            <a:r>
              <a:rPr lang="en-US" dirty="0" smtClean="0"/>
              <a:t>Motivation/Rationale/ Goals and Objectives: </a:t>
            </a:r>
            <a:r>
              <a:rPr lang="en-US" b="1" dirty="0" smtClean="0">
                <a:solidFill>
                  <a:schemeClr val="bg2">
                    <a:lumMod val="25000"/>
                  </a:schemeClr>
                </a:solidFill>
              </a:rPr>
              <a:t>Why</a:t>
            </a:r>
          </a:p>
          <a:p>
            <a:pPr lvl="1" eaLnBrk="1" hangingPunct="1">
              <a:defRPr/>
            </a:pPr>
            <a:r>
              <a:rPr lang="en-US" dirty="0" smtClean="0"/>
              <a:t>Problem description: What</a:t>
            </a:r>
          </a:p>
          <a:p>
            <a:pPr lvl="1" eaLnBrk="1" hangingPunct="1">
              <a:defRPr/>
            </a:pPr>
            <a:r>
              <a:rPr lang="en-US" b="1" dirty="0" smtClean="0"/>
              <a:t>Approach/Methodology to solve the problem</a:t>
            </a:r>
            <a:r>
              <a:rPr lang="en-US" dirty="0" smtClean="0"/>
              <a:t>: </a:t>
            </a:r>
            <a:r>
              <a:rPr lang="en-US" b="1" dirty="0" smtClean="0">
                <a:solidFill>
                  <a:schemeClr val="bg2">
                    <a:lumMod val="25000"/>
                  </a:schemeClr>
                </a:solidFill>
              </a:rPr>
              <a:t>How</a:t>
            </a:r>
          </a:p>
          <a:p>
            <a:pPr lvl="1" eaLnBrk="1" hangingPunct="1">
              <a:defRPr/>
            </a:pPr>
            <a:r>
              <a:rPr lang="en-US" dirty="0" smtClean="0"/>
              <a:t>Schedule/Plan</a:t>
            </a:r>
          </a:p>
          <a:p>
            <a:pPr lvl="1" eaLnBrk="1" hangingPunct="1">
              <a:defRPr/>
            </a:pPr>
            <a:r>
              <a:rPr lang="en-US" dirty="0" smtClean="0"/>
              <a:t>Budget</a:t>
            </a:r>
          </a:p>
          <a:p>
            <a:pPr lvl="1" eaLnBrk="1" hangingPunct="1">
              <a:defRPr/>
            </a:pPr>
            <a:r>
              <a:rPr lang="en-US" dirty="0" smtClean="0"/>
              <a:t>Qualification of the proposers (bios / CV)</a:t>
            </a:r>
          </a:p>
          <a:p>
            <a:pPr eaLnBrk="1" hangingPunct="1">
              <a:lnSpc>
                <a:spcPct val="110000"/>
              </a:lnSpc>
              <a:defRPr/>
            </a:pPr>
            <a:r>
              <a:rPr lang="en-US" sz="2400" dirty="0" smtClean="0"/>
              <a:t>Proposal review and evaluation </a:t>
            </a:r>
          </a:p>
          <a:p>
            <a:pPr lvl="1" eaLnBrk="1" hangingPunct="1">
              <a:lnSpc>
                <a:spcPct val="110000"/>
              </a:lnSpc>
              <a:defRPr/>
            </a:pPr>
            <a:r>
              <a:rPr lang="en-US" sz="2000" dirty="0" smtClean="0"/>
              <a:t>Short listing</a:t>
            </a:r>
          </a:p>
          <a:p>
            <a:pPr lvl="1" eaLnBrk="1" hangingPunct="1">
              <a:lnSpc>
                <a:spcPct val="110000"/>
              </a:lnSpc>
              <a:defRPr/>
            </a:pPr>
            <a:r>
              <a:rPr lang="en-US" sz="2000" dirty="0" smtClean="0"/>
              <a:t>Site visiting and presentation</a:t>
            </a:r>
          </a:p>
          <a:p>
            <a:pPr eaLnBrk="1" hangingPunct="1">
              <a:lnSpc>
                <a:spcPct val="110000"/>
              </a:lnSpc>
              <a:defRPr/>
            </a:pPr>
            <a:r>
              <a:rPr lang="en-US" sz="2400" dirty="0" smtClean="0"/>
              <a:t>Approval/Disapproval</a:t>
            </a:r>
          </a:p>
        </p:txBody>
      </p:sp>
      <p:sp>
        <p:nvSpPr>
          <p:cNvPr id="2" name="Date Placeholder 3"/>
          <p:cNvSpPr>
            <a:spLocks noGrp="1"/>
          </p:cNvSpPr>
          <p:nvPr>
            <p:ph type="dt" sz="quarter" idx="10"/>
          </p:nvPr>
        </p:nvSpPr>
        <p:spPr/>
        <p:txBody>
          <a:bodyPr/>
          <a:lstStyle/>
          <a:p>
            <a:pPr>
              <a:defRPr/>
            </a:pPr>
            <a:fld id="{87CE226B-4A25-4BE3-A176-9A4AE742CCAE}" type="datetime3">
              <a:rPr lang="en-US">
                <a:latin typeface="Arial" charset="0"/>
              </a:rPr>
              <a:pPr>
                <a:defRPr/>
              </a:pPr>
              <a:t>7 October 2015</a:t>
            </a:fld>
            <a:endParaRPr lang="en-US">
              <a:latin typeface="Arial" charset="0"/>
            </a:endParaRPr>
          </a:p>
        </p:txBody>
      </p:sp>
      <p:sp>
        <p:nvSpPr>
          <p:cNvPr id="7171" name="Slide Number Placeholder 5"/>
          <p:cNvSpPr>
            <a:spLocks noGrp="1"/>
          </p:cNvSpPr>
          <p:nvPr>
            <p:ph type="sldNum" sz="quarter" idx="12"/>
          </p:nvPr>
        </p:nvSpPr>
        <p:spPr/>
        <p:txBody>
          <a:bodyPr/>
          <a:lstStyle/>
          <a:p>
            <a:pPr>
              <a:defRPr/>
            </a:pPr>
            <a:fld id="{C29FE952-3FD9-428E-9A9A-CAD860FE44EC}" type="slidenum">
              <a:rPr lang="en-US">
                <a:latin typeface="Arial" charset="0"/>
              </a:rPr>
              <a:pPr>
                <a:defRPr/>
              </a:pPr>
              <a:t>3</a:t>
            </a:fld>
            <a:endParaRPr lang="en-US">
              <a:latin typeface="Arial" charset="0"/>
            </a:endParaRPr>
          </a:p>
        </p:txBody>
      </p:sp>
      <p:sp>
        <p:nvSpPr>
          <p:cNvPr id="6" name="Rounded Rectangular Callout 5"/>
          <p:cNvSpPr/>
          <p:nvPr/>
        </p:nvSpPr>
        <p:spPr>
          <a:xfrm>
            <a:off x="7848600" y="2133600"/>
            <a:ext cx="1143000" cy="609600"/>
          </a:xfrm>
          <a:prstGeom prst="wedgeRoundRectCallout">
            <a:avLst>
              <a:gd name="adj1" fmla="val -47790"/>
              <a:gd name="adj2" fmla="val 902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Longest part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76200"/>
            <a:ext cx="8229600" cy="514350"/>
          </a:xfrm>
        </p:spPr>
        <p:txBody>
          <a:bodyPr/>
          <a:lstStyle/>
          <a:p>
            <a:r>
              <a:rPr lang="en-US" dirty="0" smtClean="0"/>
              <a:t>CSE593 Proposal Outline</a:t>
            </a:r>
          </a:p>
        </p:txBody>
      </p:sp>
      <p:sp>
        <p:nvSpPr>
          <p:cNvPr id="33795" name="Content Placeholder 2"/>
          <p:cNvSpPr>
            <a:spLocks noGrp="1"/>
          </p:cNvSpPr>
          <p:nvPr>
            <p:ph idx="1"/>
          </p:nvPr>
        </p:nvSpPr>
        <p:spPr>
          <a:xfrm>
            <a:off x="228600" y="762000"/>
            <a:ext cx="8686800" cy="5867400"/>
          </a:xfrm>
        </p:spPr>
        <p:txBody>
          <a:bodyPr/>
          <a:lstStyle/>
          <a:p>
            <a:pPr marL="447675" indent="-382588" eaLnBrk="1" hangingPunct="1">
              <a:buFont typeface="Wingdings 2" pitchFamily="18" charset="2"/>
              <a:buChar char=""/>
            </a:pPr>
            <a:r>
              <a:rPr lang="en-US" sz="2400" dirty="0" smtClean="0"/>
              <a:t>Proposal Contents</a:t>
            </a:r>
          </a:p>
          <a:p>
            <a:pPr marL="814388" lvl="1" indent="-382588" eaLnBrk="1" hangingPunct="1">
              <a:buFont typeface="Wingdings 2" pitchFamily="18" charset="2"/>
              <a:buChar char=""/>
            </a:pPr>
            <a:r>
              <a:rPr lang="en-US" sz="2000" dirty="0" smtClean="0"/>
              <a:t>Title page</a:t>
            </a:r>
          </a:p>
          <a:p>
            <a:pPr marL="814388" lvl="1" indent="-382588" eaLnBrk="1" hangingPunct="1">
              <a:buFont typeface="Wingdings 2" pitchFamily="18" charset="2"/>
              <a:buChar char=""/>
            </a:pPr>
            <a:r>
              <a:rPr lang="en-US" sz="2000" dirty="0" smtClean="0"/>
              <a:t>Table of contents</a:t>
            </a:r>
          </a:p>
          <a:p>
            <a:pPr marL="814388" lvl="1" indent="-382588" eaLnBrk="1" hangingPunct="1">
              <a:buFont typeface="Wingdings 2" pitchFamily="18" charset="2"/>
              <a:buChar char=""/>
            </a:pPr>
            <a:r>
              <a:rPr lang="en-US" sz="2000" dirty="0" smtClean="0"/>
              <a:t>Summary (1 page)</a:t>
            </a:r>
          </a:p>
          <a:p>
            <a:pPr marL="814388" lvl="1" indent="-382588" eaLnBrk="1" hangingPunct="1">
              <a:buFont typeface="Wingdings 2" pitchFamily="18" charset="2"/>
              <a:buChar char=""/>
            </a:pPr>
            <a:r>
              <a:rPr lang="en-US" sz="2000" dirty="0" smtClean="0"/>
              <a:t>Introduction (2 pages)</a:t>
            </a:r>
          </a:p>
          <a:p>
            <a:pPr marL="814388" lvl="1" indent="-382588" eaLnBrk="1" hangingPunct="1">
              <a:buFont typeface="Wingdings 2" pitchFamily="18" charset="2"/>
              <a:buChar char=""/>
            </a:pPr>
            <a:r>
              <a:rPr lang="en-US" sz="2000" dirty="0" smtClean="0"/>
              <a:t>Related work (2 pages)</a:t>
            </a:r>
          </a:p>
          <a:p>
            <a:pPr marL="814388" lvl="1" indent="-382588" eaLnBrk="1" hangingPunct="1">
              <a:buFont typeface="Wingdings 2" pitchFamily="18" charset="2"/>
              <a:buChar char=""/>
            </a:pPr>
            <a:r>
              <a:rPr lang="en-US" sz="2000" dirty="0" smtClean="0"/>
              <a:t>Methodology</a:t>
            </a:r>
            <a:r>
              <a:rPr lang="en-US" sz="2000" dirty="0"/>
              <a:t>, </a:t>
            </a:r>
            <a:r>
              <a:rPr lang="en-US" sz="2000" dirty="0" smtClean="0"/>
              <a:t>alternative designs, and approach, anticipated results and deliverables (6 – 8 pages)</a:t>
            </a:r>
          </a:p>
          <a:p>
            <a:pPr marL="814388" lvl="1" indent="-382588" eaLnBrk="1" hangingPunct="1">
              <a:buFont typeface="Wingdings 2" pitchFamily="18" charset="2"/>
              <a:buChar char=""/>
            </a:pPr>
            <a:r>
              <a:rPr lang="en-US" sz="2000" dirty="0" smtClean="0"/>
              <a:t>Project planning and management (2 pages)</a:t>
            </a:r>
          </a:p>
          <a:p>
            <a:pPr marL="814388" lvl="1" indent="-382588" eaLnBrk="1" hangingPunct="1">
              <a:buFont typeface="Wingdings 2" pitchFamily="18" charset="2"/>
              <a:buChar char=""/>
            </a:pPr>
            <a:r>
              <a:rPr lang="en-US" sz="2000" dirty="0" smtClean="0"/>
              <a:t>Conclusion and summary</a:t>
            </a:r>
          </a:p>
          <a:p>
            <a:pPr marL="814388" lvl="1" indent="-382588" eaLnBrk="1" hangingPunct="1">
              <a:buFont typeface="Wingdings 2" pitchFamily="18" charset="2"/>
              <a:buChar char=""/>
            </a:pPr>
            <a:r>
              <a:rPr lang="en-US" sz="2000" dirty="0" smtClean="0"/>
              <a:t>References</a:t>
            </a:r>
          </a:p>
          <a:p>
            <a:pPr marL="814388" lvl="1" indent="-382588" eaLnBrk="1" hangingPunct="1">
              <a:buFont typeface="Wingdings 2" pitchFamily="18" charset="2"/>
              <a:buChar char=""/>
            </a:pPr>
            <a:r>
              <a:rPr lang="en-US" sz="2000" dirty="0" smtClean="0"/>
              <a:t>Professional biography</a:t>
            </a:r>
          </a:p>
          <a:p>
            <a:pPr marL="447675" indent="-382588" eaLnBrk="1" hangingPunct="1">
              <a:buFont typeface="Wingdings 2" pitchFamily="18" charset="2"/>
              <a:buChar char=""/>
            </a:pPr>
            <a:r>
              <a:rPr lang="en-US" sz="2400" dirty="0" smtClean="0"/>
              <a:t>Formatting requirement</a:t>
            </a:r>
          </a:p>
          <a:p>
            <a:pPr marL="814388" lvl="1" indent="-382588" eaLnBrk="1" hangingPunct="1">
              <a:buFont typeface="Wingdings 2" pitchFamily="18" charset="2"/>
              <a:buChar char=""/>
            </a:pPr>
            <a:r>
              <a:rPr lang="en-US" sz="2000" dirty="0" smtClean="0"/>
              <a:t>Professionalism in writing: single spacing, 12-point font, grammar, spelling, punctuation, language, consistency;</a:t>
            </a:r>
          </a:p>
          <a:p>
            <a:pPr marL="814388" lvl="1" indent="-382588" eaLnBrk="1" hangingPunct="1">
              <a:buFont typeface="Wingdings 2" pitchFamily="18" charset="2"/>
              <a:buChar char=""/>
            </a:pPr>
            <a:r>
              <a:rPr lang="en-US" sz="2000" dirty="0" smtClean="0"/>
              <a:t>Writing tips followed (in report writing lecture)</a:t>
            </a:r>
          </a:p>
        </p:txBody>
      </p:sp>
      <p:sp>
        <p:nvSpPr>
          <p:cNvPr id="4" name="Date Placeholder 3"/>
          <p:cNvSpPr>
            <a:spLocks noGrp="1"/>
          </p:cNvSpPr>
          <p:nvPr>
            <p:ph type="dt" sz="quarter" idx="10"/>
          </p:nvPr>
        </p:nvSpPr>
        <p:spPr/>
        <p:txBody>
          <a:bodyPr/>
          <a:lstStyle/>
          <a:p>
            <a:pPr>
              <a:defRPr/>
            </a:pPr>
            <a:fld id="{D9EAD077-D988-4435-9EE3-18346933E371}" type="datetime3">
              <a:rPr lang="en-US" smtClean="0"/>
              <a:pPr>
                <a:defRPr/>
              </a:pPr>
              <a:t>7 October 2015</a:t>
            </a:fld>
            <a:endParaRPr lang="en-US" dirty="0"/>
          </a:p>
        </p:txBody>
      </p:sp>
      <p:sp>
        <p:nvSpPr>
          <p:cNvPr id="5" name="Slide Number Placeholder 4"/>
          <p:cNvSpPr>
            <a:spLocks noGrp="1"/>
          </p:cNvSpPr>
          <p:nvPr>
            <p:ph type="sldNum" sz="quarter" idx="12"/>
          </p:nvPr>
        </p:nvSpPr>
        <p:spPr/>
        <p:txBody>
          <a:bodyPr/>
          <a:lstStyle/>
          <a:p>
            <a:pPr>
              <a:defRPr/>
            </a:pPr>
            <a:fld id="{72D3B63F-62C6-416A-82E6-3481C9ACA6AA}" type="slidenum">
              <a:rPr lang="en-US" smtClean="0"/>
              <a:pPr>
                <a:defRPr/>
              </a:pPr>
              <a:t>30</a:t>
            </a:fld>
            <a:endParaRPr lang="en-US"/>
          </a:p>
        </p:txBody>
      </p:sp>
      <p:sp>
        <p:nvSpPr>
          <p:cNvPr id="2" name="Rectangle 1"/>
          <p:cNvSpPr/>
          <p:nvPr/>
        </p:nvSpPr>
        <p:spPr>
          <a:xfrm>
            <a:off x="6248400" y="609600"/>
            <a:ext cx="2743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more detail, please read the Word document on Proposal Outline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a:xfrm>
            <a:off x="609600" y="609600"/>
            <a:ext cx="8001000" cy="609600"/>
          </a:xfrm>
        </p:spPr>
        <p:txBody>
          <a:bodyPr/>
          <a:lstStyle/>
          <a:p>
            <a:pPr eaLnBrk="1" hangingPunct="1"/>
            <a:r>
              <a:rPr lang="en-US" sz="3200" smtClean="0"/>
              <a:t>Heilmeier’s Criteria of Proposal Writing</a:t>
            </a:r>
          </a:p>
        </p:txBody>
      </p:sp>
      <p:sp>
        <p:nvSpPr>
          <p:cNvPr id="8195" name="Rectangle 5"/>
          <p:cNvSpPr>
            <a:spLocks noGrp="1" noChangeArrowheads="1"/>
          </p:cNvSpPr>
          <p:nvPr>
            <p:ph idx="1"/>
          </p:nvPr>
        </p:nvSpPr>
        <p:spPr>
          <a:xfrm>
            <a:off x="685800" y="1676400"/>
            <a:ext cx="3810000" cy="4191000"/>
          </a:xfrm>
        </p:spPr>
        <p:txBody>
          <a:bodyPr/>
          <a:lstStyle/>
          <a:p>
            <a:pPr eaLnBrk="1" hangingPunct="1"/>
            <a:r>
              <a:rPr lang="en-US" sz="2400" smtClean="0"/>
              <a:t>What are you trying to do? Articulate your objectives using absolutely no jargon. </a:t>
            </a:r>
          </a:p>
          <a:p>
            <a:pPr eaLnBrk="1" hangingPunct="1"/>
            <a:r>
              <a:rPr lang="en-US" sz="2400" smtClean="0"/>
              <a:t>How is it done today, and what are the limits of current practice?</a:t>
            </a:r>
          </a:p>
          <a:p>
            <a:pPr eaLnBrk="1" hangingPunct="1"/>
            <a:r>
              <a:rPr lang="en-US" sz="2400" smtClean="0"/>
              <a:t>What's new in your approach and why do you think it will be successful?</a:t>
            </a:r>
          </a:p>
        </p:txBody>
      </p:sp>
      <p:sp>
        <p:nvSpPr>
          <p:cNvPr id="2" name="Date Placeholder 3"/>
          <p:cNvSpPr>
            <a:spLocks noGrp="1"/>
          </p:cNvSpPr>
          <p:nvPr>
            <p:ph type="dt" sz="quarter" idx="10"/>
          </p:nvPr>
        </p:nvSpPr>
        <p:spPr/>
        <p:txBody>
          <a:bodyPr/>
          <a:lstStyle/>
          <a:p>
            <a:pPr>
              <a:defRPr/>
            </a:pPr>
            <a:fld id="{0D8F985A-D552-40DA-B5CA-CEE46BDC931B}" type="datetime3">
              <a:rPr lang="en-US">
                <a:latin typeface="Arial" charset="0"/>
              </a:rPr>
              <a:pPr>
                <a:defRPr/>
              </a:pPr>
              <a:t>7 October 2015</a:t>
            </a:fld>
            <a:endParaRPr lang="en-US">
              <a:latin typeface="Arial" charset="0"/>
            </a:endParaRPr>
          </a:p>
        </p:txBody>
      </p:sp>
      <p:sp>
        <p:nvSpPr>
          <p:cNvPr id="3" name="Slide Number Placeholder 5"/>
          <p:cNvSpPr>
            <a:spLocks noGrp="1"/>
          </p:cNvSpPr>
          <p:nvPr>
            <p:ph type="sldNum" sz="quarter" idx="12"/>
          </p:nvPr>
        </p:nvSpPr>
        <p:spPr/>
        <p:txBody>
          <a:bodyPr/>
          <a:lstStyle/>
          <a:p>
            <a:pPr>
              <a:defRPr/>
            </a:pPr>
            <a:fld id="{4E023892-BB41-4D02-AB10-B2035F97B6AB}" type="slidenum">
              <a:rPr lang="en-US">
                <a:latin typeface="Arial" charset="0"/>
              </a:rPr>
              <a:pPr>
                <a:defRPr/>
              </a:pPr>
              <a:t>4</a:t>
            </a:fld>
            <a:endParaRPr lang="en-US">
              <a:latin typeface="Arial" charset="0"/>
            </a:endParaRPr>
          </a:p>
        </p:txBody>
      </p:sp>
      <p:sp>
        <p:nvSpPr>
          <p:cNvPr id="250886" name="Rectangle 6"/>
          <p:cNvSpPr>
            <a:spLocks noChangeArrowheads="1"/>
          </p:cNvSpPr>
          <p:nvPr/>
        </p:nvSpPr>
        <p:spPr bwMode="auto">
          <a:xfrm>
            <a:off x="4648200" y="1676400"/>
            <a:ext cx="3810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50000"/>
              </a:spcBef>
              <a:buClr>
                <a:schemeClr val="tx1"/>
              </a:buClr>
              <a:buSzPct val="75000"/>
              <a:buFont typeface="Wingdings" pitchFamily="2" charset="2"/>
              <a:buChar char="l"/>
            </a:pPr>
            <a:r>
              <a:rPr lang="en-US"/>
              <a:t>Who cares? </a:t>
            </a:r>
            <a:br>
              <a:rPr lang="en-US"/>
            </a:br>
            <a:r>
              <a:rPr lang="en-US"/>
              <a:t>If you're successful, what difference will it make?</a:t>
            </a:r>
          </a:p>
          <a:p>
            <a:pPr marL="342900" indent="-342900">
              <a:lnSpc>
                <a:spcPct val="90000"/>
              </a:lnSpc>
              <a:spcBef>
                <a:spcPct val="50000"/>
              </a:spcBef>
              <a:buClr>
                <a:schemeClr val="tx1"/>
              </a:buClr>
              <a:buSzPct val="75000"/>
              <a:buFont typeface="Wingdings" pitchFamily="2" charset="2"/>
              <a:buChar char="l"/>
            </a:pPr>
            <a:r>
              <a:rPr lang="en-US"/>
              <a:t>What are the risks and the payoffs?</a:t>
            </a:r>
          </a:p>
          <a:p>
            <a:pPr marL="342900" indent="-342900">
              <a:lnSpc>
                <a:spcPct val="90000"/>
              </a:lnSpc>
              <a:spcBef>
                <a:spcPct val="50000"/>
              </a:spcBef>
              <a:buClr>
                <a:schemeClr val="tx1"/>
              </a:buClr>
              <a:buSzPct val="75000"/>
              <a:buFont typeface="Wingdings" pitchFamily="2" charset="2"/>
              <a:buChar char="l"/>
            </a:pPr>
            <a:r>
              <a:rPr lang="en-US"/>
              <a:t>How much will it cost? How long will it take?</a:t>
            </a:r>
          </a:p>
          <a:p>
            <a:pPr marL="342900" indent="-342900">
              <a:lnSpc>
                <a:spcPct val="90000"/>
              </a:lnSpc>
              <a:spcBef>
                <a:spcPct val="50000"/>
              </a:spcBef>
              <a:buClr>
                <a:schemeClr val="tx1"/>
              </a:buClr>
              <a:buSzPct val="75000"/>
              <a:buFont typeface="Wingdings" pitchFamily="2" charset="2"/>
              <a:buChar char="l"/>
            </a:pPr>
            <a:r>
              <a:rPr lang="en-US"/>
              <a:t>What are the midterm and final "exams" to check for success?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6"/>
                                        </p:tgtEl>
                                        <p:attrNameLst>
                                          <p:attrName>style.visibility</p:attrName>
                                        </p:attrNameLst>
                                      </p:cBhvr>
                                      <p:to>
                                        <p:strVal val="visible"/>
                                      </p:to>
                                    </p:set>
                                    <p:animEffect transition="in" filter="wipe(left)">
                                      <p:cBhvr>
                                        <p:cTn id="7" dur="500"/>
                                        <p:tgtEl>
                                          <p:spTgt spid="250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308"/>
          <p:cNvSpPr>
            <a:spLocks noGrp="1" noChangeArrowheads="1"/>
          </p:cNvSpPr>
          <p:nvPr>
            <p:ph type="title"/>
          </p:nvPr>
        </p:nvSpPr>
        <p:spPr>
          <a:xfrm>
            <a:off x="1981200" y="152400"/>
            <a:ext cx="4800600" cy="609600"/>
          </a:xfrm>
        </p:spPr>
        <p:txBody>
          <a:bodyPr/>
          <a:lstStyle/>
          <a:p>
            <a:pPr eaLnBrk="1" hangingPunct="1"/>
            <a:r>
              <a:rPr lang="en-US" sz="3200" smtClean="0"/>
              <a:t>Types of Proposals</a:t>
            </a:r>
          </a:p>
        </p:txBody>
      </p:sp>
      <p:sp>
        <p:nvSpPr>
          <p:cNvPr id="2" name="Date Placeholder 3"/>
          <p:cNvSpPr>
            <a:spLocks noGrp="1"/>
          </p:cNvSpPr>
          <p:nvPr>
            <p:ph type="dt" sz="quarter" idx="10"/>
          </p:nvPr>
        </p:nvSpPr>
        <p:spPr/>
        <p:txBody>
          <a:bodyPr/>
          <a:lstStyle/>
          <a:p>
            <a:pPr>
              <a:defRPr/>
            </a:pPr>
            <a:fld id="{3807D3FC-74A2-4209-B3BE-F358025AC819}" type="datetime3">
              <a:rPr lang="en-US">
                <a:latin typeface="Arial" charset="0"/>
              </a:rPr>
              <a:pPr>
                <a:defRPr/>
              </a:pPr>
              <a:t>7 October 2015</a:t>
            </a:fld>
            <a:endParaRPr lang="en-US">
              <a:latin typeface="Arial" charset="0"/>
            </a:endParaRPr>
          </a:p>
        </p:txBody>
      </p:sp>
      <p:sp>
        <p:nvSpPr>
          <p:cNvPr id="6147" name="Slide Number Placeholder 5"/>
          <p:cNvSpPr>
            <a:spLocks noGrp="1"/>
          </p:cNvSpPr>
          <p:nvPr>
            <p:ph type="sldNum" sz="quarter" idx="12"/>
          </p:nvPr>
        </p:nvSpPr>
        <p:spPr>
          <a:xfrm>
            <a:off x="8153400" y="6324600"/>
            <a:ext cx="762000" cy="365125"/>
          </a:xfrm>
        </p:spPr>
        <p:txBody>
          <a:bodyPr/>
          <a:lstStyle/>
          <a:p>
            <a:pPr>
              <a:defRPr/>
            </a:pPr>
            <a:fld id="{765D7188-E01E-40C0-BC95-7E0B280A0CF8}" type="slidenum">
              <a:rPr lang="en-US">
                <a:latin typeface="Arial" charset="0"/>
              </a:rPr>
              <a:pPr>
                <a:defRPr/>
              </a:pPr>
              <a:t>5</a:t>
            </a:fld>
            <a:endParaRPr lang="en-US" dirty="0">
              <a:latin typeface="Arial" charset="0"/>
            </a:endParaRPr>
          </a:p>
        </p:txBody>
      </p:sp>
      <p:sp>
        <p:nvSpPr>
          <p:cNvPr id="55" name="Rectangle 54"/>
          <p:cNvSpPr/>
          <p:nvPr/>
        </p:nvSpPr>
        <p:spPr>
          <a:xfrm>
            <a:off x="228600" y="36576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Proposals</a:t>
            </a:r>
          </a:p>
        </p:txBody>
      </p:sp>
      <p:sp>
        <p:nvSpPr>
          <p:cNvPr id="56" name="Rectangle 55"/>
          <p:cNvSpPr/>
          <p:nvPr/>
        </p:nvSpPr>
        <p:spPr>
          <a:xfrm>
            <a:off x="2514600" y="25146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External</a:t>
            </a:r>
          </a:p>
        </p:txBody>
      </p:sp>
      <p:sp>
        <p:nvSpPr>
          <p:cNvPr id="57" name="Rectangle 56"/>
          <p:cNvSpPr/>
          <p:nvPr/>
        </p:nvSpPr>
        <p:spPr>
          <a:xfrm>
            <a:off x="2514600" y="4572000"/>
            <a:ext cx="1600200"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Internal</a:t>
            </a:r>
          </a:p>
        </p:txBody>
      </p:sp>
      <p:sp>
        <p:nvSpPr>
          <p:cNvPr id="58" name="Rectangle 57"/>
          <p:cNvSpPr/>
          <p:nvPr/>
        </p:nvSpPr>
        <p:spPr>
          <a:xfrm>
            <a:off x="5029200" y="19812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Solicited</a:t>
            </a:r>
          </a:p>
        </p:txBody>
      </p:sp>
      <p:sp>
        <p:nvSpPr>
          <p:cNvPr id="59" name="Rectangle 58"/>
          <p:cNvSpPr/>
          <p:nvPr/>
        </p:nvSpPr>
        <p:spPr>
          <a:xfrm>
            <a:off x="5029200" y="2971800"/>
            <a:ext cx="1828800"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Unsolicited</a:t>
            </a:r>
          </a:p>
        </p:txBody>
      </p:sp>
      <p:cxnSp>
        <p:nvCxnSpPr>
          <p:cNvPr id="64" name="Elbow Connector 63"/>
          <p:cNvCxnSpPr>
            <a:stCxn id="55" idx="3"/>
            <a:endCxn id="56" idx="1"/>
          </p:cNvCxnSpPr>
          <p:nvPr/>
        </p:nvCxnSpPr>
        <p:spPr>
          <a:xfrm flipV="1">
            <a:off x="1828800" y="2781300"/>
            <a:ext cx="685800" cy="1143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56" idx="3"/>
            <a:endCxn id="58" idx="1"/>
          </p:cNvCxnSpPr>
          <p:nvPr/>
        </p:nvCxnSpPr>
        <p:spPr>
          <a:xfrm flipV="1">
            <a:off x="4114800" y="2247900"/>
            <a:ext cx="914400" cy="533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5" idx="3"/>
            <a:endCxn id="57" idx="1"/>
          </p:cNvCxnSpPr>
          <p:nvPr/>
        </p:nvCxnSpPr>
        <p:spPr>
          <a:xfrm>
            <a:off x="1828800" y="3924300"/>
            <a:ext cx="685800" cy="914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56" idx="3"/>
            <a:endCxn id="59" idx="1"/>
          </p:cNvCxnSpPr>
          <p:nvPr/>
        </p:nvCxnSpPr>
        <p:spPr>
          <a:xfrm>
            <a:off x="4114800" y="2781300"/>
            <a:ext cx="914400" cy="4572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029200" y="4038600"/>
            <a:ext cx="1752600"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Solicited</a:t>
            </a:r>
          </a:p>
        </p:txBody>
      </p:sp>
      <p:sp>
        <p:nvSpPr>
          <p:cNvPr id="81" name="Rectangle 80"/>
          <p:cNvSpPr/>
          <p:nvPr/>
        </p:nvSpPr>
        <p:spPr>
          <a:xfrm>
            <a:off x="5029200" y="5029200"/>
            <a:ext cx="1828800"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Unsolicited</a:t>
            </a:r>
          </a:p>
        </p:txBody>
      </p:sp>
      <p:cxnSp>
        <p:nvCxnSpPr>
          <p:cNvPr id="82" name="Elbow Connector 81"/>
          <p:cNvCxnSpPr>
            <a:stCxn id="57" idx="3"/>
            <a:endCxn id="80" idx="1"/>
          </p:cNvCxnSpPr>
          <p:nvPr/>
        </p:nvCxnSpPr>
        <p:spPr>
          <a:xfrm flipV="1">
            <a:off x="4114800" y="4305300"/>
            <a:ext cx="914400" cy="533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57" idx="3"/>
            <a:endCxn id="81" idx="1"/>
          </p:cNvCxnSpPr>
          <p:nvPr/>
        </p:nvCxnSpPr>
        <p:spPr>
          <a:xfrm>
            <a:off x="4114800" y="4838700"/>
            <a:ext cx="914400" cy="4572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8" name="Rounded Rectangular Callout 87"/>
          <p:cNvSpPr/>
          <p:nvPr/>
        </p:nvSpPr>
        <p:spPr>
          <a:xfrm>
            <a:off x="7315200" y="1219200"/>
            <a:ext cx="1524000" cy="609600"/>
          </a:xfrm>
          <a:prstGeom prst="wedgeRoundRectCallout">
            <a:avLst>
              <a:gd name="adj1" fmla="val -77642"/>
              <a:gd name="adj2" fmla="val 94415"/>
              <a:gd name="adj3" fmla="val 16667"/>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Formal</a:t>
            </a:r>
          </a:p>
        </p:txBody>
      </p:sp>
      <p:sp>
        <p:nvSpPr>
          <p:cNvPr id="89" name="Rounded Rectangular Callout 88"/>
          <p:cNvSpPr/>
          <p:nvPr/>
        </p:nvSpPr>
        <p:spPr>
          <a:xfrm>
            <a:off x="7162800" y="2590800"/>
            <a:ext cx="1905000" cy="609600"/>
          </a:xfrm>
          <a:prstGeom prst="wedgeRoundRectCallout">
            <a:avLst>
              <a:gd name="adj1" fmla="val -63344"/>
              <a:gd name="adj2" fmla="val -89096"/>
              <a:gd name="adj3" fmla="val 16667"/>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Competitive</a:t>
            </a:r>
          </a:p>
        </p:txBody>
      </p:sp>
      <p:sp>
        <p:nvSpPr>
          <p:cNvPr id="20" name="Rounded Rectangular Callout 19"/>
          <p:cNvSpPr/>
          <p:nvPr/>
        </p:nvSpPr>
        <p:spPr>
          <a:xfrm>
            <a:off x="7391400" y="3657600"/>
            <a:ext cx="1524000" cy="685800"/>
          </a:xfrm>
          <a:prstGeom prst="wedgeRoundRectCallout">
            <a:avLst>
              <a:gd name="adj1" fmla="val -82748"/>
              <a:gd name="adj2" fmla="val -113032"/>
              <a:gd name="adj3" fmla="val 16667"/>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Less formal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left)">
                                      <p:cBhvr>
                                        <p:cTn id="10" dur="500"/>
                                        <p:tgtEl>
                                          <p:spTgt spid="8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308"/>
          <p:cNvSpPr>
            <a:spLocks noGrp="1" noChangeArrowheads="1"/>
          </p:cNvSpPr>
          <p:nvPr>
            <p:ph type="title"/>
          </p:nvPr>
        </p:nvSpPr>
        <p:spPr>
          <a:xfrm>
            <a:off x="609600" y="152400"/>
            <a:ext cx="7924800" cy="609600"/>
          </a:xfrm>
        </p:spPr>
        <p:txBody>
          <a:bodyPr/>
          <a:lstStyle/>
          <a:p>
            <a:pPr eaLnBrk="1" hangingPunct="1"/>
            <a:r>
              <a:rPr lang="en-US" sz="3200" smtClean="0"/>
              <a:t>National Sources of Funding (Examples)</a:t>
            </a:r>
          </a:p>
        </p:txBody>
      </p:sp>
      <p:sp>
        <p:nvSpPr>
          <p:cNvPr id="6146" name="Date Placeholder 3"/>
          <p:cNvSpPr>
            <a:spLocks noGrp="1"/>
          </p:cNvSpPr>
          <p:nvPr>
            <p:ph type="dt" sz="quarter" idx="10"/>
          </p:nvPr>
        </p:nvSpPr>
        <p:spPr/>
        <p:txBody>
          <a:bodyPr/>
          <a:lstStyle/>
          <a:p>
            <a:pPr>
              <a:defRPr/>
            </a:pPr>
            <a:fld id="{3807D3FC-74A2-4209-B3BE-F358025AC819}" type="datetime3">
              <a:rPr lang="en-US">
                <a:latin typeface="Arial" charset="0"/>
              </a:rPr>
              <a:pPr>
                <a:defRPr/>
              </a:pPr>
              <a:t>7 October 2015</a:t>
            </a:fld>
            <a:endParaRPr lang="en-US">
              <a:latin typeface="Arial" charset="0"/>
            </a:endParaRPr>
          </a:p>
        </p:txBody>
      </p:sp>
      <p:sp>
        <p:nvSpPr>
          <p:cNvPr id="6147" name="Slide Number Placeholder 5"/>
          <p:cNvSpPr>
            <a:spLocks noGrp="1"/>
          </p:cNvSpPr>
          <p:nvPr>
            <p:ph type="sldNum" sz="quarter" idx="12"/>
          </p:nvPr>
        </p:nvSpPr>
        <p:spPr>
          <a:xfrm>
            <a:off x="8153400" y="6324600"/>
            <a:ext cx="762000" cy="365125"/>
          </a:xfrm>
        </p:spPr>
        <p:txBody>
          <a:bodyPr/>
          <a:lstStyle/>
          <a:p>
            <a:pPr>
              <a:defRPr/>
            </a:pPr>
            <a:fld id="{B3CEA13F-CB95-4D48-8D50-D99E6A2066BD}" type="slidenum">
              <a:rPr lang="en-US">
                <a:latin typeface="Arial" charset="0"/>
              </a:rPr>
              <a:pPr>
                <a:defRPr/>
              </a:pPr>
              <a:t>6</a:t>
            </a:fld>
            <a:endParaRPr lang="en-US" dirty="0">
              <a:latin typeface="Arial" charset="0"/>
            </a:endParaRPr>
          </a:p>
        </p:txBody>
      </p:sp>
      <p:sp>
        <p:nvSpPr>
          <p:cNvPr id="55" name="Rectangle 54"/>
          <p:cNvSpPr/>
          <p:nvPr/>
        </p:nvSpPr>
        <p:spPr>
          <a:xfrm>
            <a:off x="457200" y="3276600"/>
            <a:ext cx="1600200" cy="533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Sources</a:t>
            </a:r>
          </a:p>
        </p:txBody>
      </p:sp>
      <p:sp>
        <p:nvSpPr>
          <p:cNvPr id="58" name="Rectangle 57"/>
          <p:cNvSpPr/>
          <p:nvPr/>
        </p:nvSpPr>
        <p:spPr>
          <a:xfrm>
            <a:off x="2743200" y="1219200"/>
            <a:ext cx="1828800" cy="533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Foundation</a:t>
            </a:r>
          </a:p>
        </p:txBody>
      </p:sp>
      <p:sp>
        <p:nvSpPr>
          <p:cNvPr id="59" name="Rectangle 58"/>
          <p:cNvSpPr/>
          <p:nvPr/>
        </p:nvSpPr>
        <p:spPr>
          <a:xfrm>
            <a:off x="2743200" y="2514600"/>
            <a:ext cx="1752600" cy="533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Industry</a:t>
            </a:r>
          </a:p>
        </p:txBody>
      </p:sp>
      <p:cxnSp>
        <p:nvCxnSpPr>
          <p:cNvPr id="66" name="Elbow Connector 65"/>
          <p:cNvCxnSpPr>
            <a:stCxn id="55" idx="3"/>
            <a:endCxn id="58" idx="1"/>
          </p:cNvCxnSpPr>
          <p:nvPr/>
        </p:nvCxnSpPr>
        <p:spPr>
          <a:xfrm flipV="1">
            <a:off x="2057400" y="1485900"/>
            <a:ext cx="685800" cy="20574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55" idx="3"/>
            <a:endCxn id="59" idx="1"/>
          </p:cNvCxnSpPr>
          <p:nvPr/>
        </p:nvCxnSpPr>
        <p:spPr>
          <a:xfrm flipV="1">
            <a:off x="2057400" y="2781300"/>
            <a:ext cx="685800" cy="7620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743200" y="3962400"/>
            <a:ext cx="1752600" cy="533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Government</a:t>
            </a:r>
          </a:p>
        </p:txBody>
      </p:sp>
      <p:sp>
        <p:nvSpPr>
          <p:cNvPr id="81" name="Rectangle 80"/>
          <p:cNvSpPr/>
          <p:nvPr/>
        </p:nvSpPr>
        <p:spPr>
          <a:xfrm>
            <a:off x="2743200" y="4953000"/>
            <a:ext cx="1752600" cy="533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Others</a:t>
            </a:r>
          </a:p>
        </p:txBody>
      </p:sp>
      <p:cxnSp>
        <p:nvCxnSpPr>
          <p:cNvPr id="82" name="Elbow Connector 81"/>
          <p:cNvCxnSpPr>
            <a:stCxn id="55" idx="3"/>
            <a:endCxn id="80" idx="1"/>
          </p:cNvCxnSpPr>
          <p:nvPr/>
        </p:nvCxnSpPr>
        <p:spPr>
          <a:xfrm>
            <a:off x="2057400" y="3543300"/>
            <a:ext cx="685800" cy="6858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55" idx="3"/>
            <a:endCxn id="81" idx="1"/>
          </p:cNvCxnSpPr>
          <p:nvPr/>
        </p:nvCxnSpPr>
        <p:spPr>
          <a:xfrm>
            <a:off x="2057400" y="3543300"/>
            <a:ext cx="685800" cy="16764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105400" y="990600"/>
            <a:ext cx="1600200" cy="4572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NSF</a:t>
            </a:r>
          </a:p>
        </p:txBody>
      </p:sp>
      <p:sp>
        <p:nvSpPr>
          <p:cNvPr id="30" name="Rectangle 29"/>
          <p:cNvSpPr/>
          <p:nvPr/>
        </p:nvSpPr>
        <p:spPr>
          <a:xfrm>
            <a:off x="5105400" y="1524000"/>
            <a:ext cx="1600200" cy="4572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SFAz</a:t>
            </a:r>
          </a:p>
        </p:txBody>
      </p:sp>
      <p:cxnSp>
        <p:nvCxnSpPr>
          <p:cNvPr id="31" name="Elbow Connector 30"/>
          <p:cNvCxnSpPr>
            <a:stCxn id="58" idx="3"/>
            <a:endCxn id="29" idx="1"/>
          </p:cNvCxnSpPr>
          <p:nvPr/>
        </p:nvCxnSpPr>
        <p:spPr>
          <a:xfrm flipV="1">
            <a:off x="4572000" y="1219200"/>
            <a:ext cx="533400" cy="2667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58" idx="3"/>
            <a:endCxn id="30" idx="1"/>
          </p:cNvCxnSpPr>
          <p:nvPr/>
        </p:nvCxnSpPr>
        <p:spPr>
          <a:xfrm>
            <a:off x="4572000" y="1485900"/>
            <a:ext cx="533400" cy="2667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105400" y="2133600"/>
            <a:ext cx="1600200" cy="381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IBM</a:t>
            </a:r>
          </a:p>
        </p:txBody>
      </p:sp>
      <p:sp>
        <p:nvSpPr>
          <p:cNvPr id="36" name="Rectangle 35"/>
          <p:cNvSpPr/>
          <p:nvPr/>
        </p:nvSpPr>
        <p:spPr>
          <a:xfrm>
            <a:off x="5105400" y="2590800"/>
            <a:ext cx="1600200" cy="381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Intel</a:t>
            </a:r>
          </a:p>
        </p:txBody>
      </p:sp>
      <p:cxnSp>
        <p:nvCxnSpPr>
          <p:cNvPr id="37" name="Elbow Connector 36"/>
          <p:cNvCxnSpPr>
            <a:stCxn id="59" idx="3"/>
            <a:endCxn id="35" idx="1"/>
          </p:cNvCxnSpPr>
          <p:nvPr/>
        </p:nvCxnSpPr>
        <p:spPr>
          <a:xfrm flipV="1">
            <a:off x="4495800" y="2324100"/>
            <a:ext cx="609600" cy="4572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9" idx="3"/>
            <a:endCxn id="36" idx="1"/>
          </p:cNvCxnSpPr>
          <p:nvPr/>
        </p:nvCxnSpPr>
        <p:spPr>
          <a:xfrm>
            <a:off x="4495800" y="2781300"/>
            <a:ext cx="609600" cy="1588"/>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105400" y="3048000"/>
            <a:ext cx="1600200" cy="381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Microsoft</a:t>
            </a:r>
          </a:p>
        </p:txBody>
      </p:sp>
      <p:sp>
        <p:nvSpPr>
          <p:cNvPr id="46" name="Rectangle 45"/>
          <p:cNvSpPr/>
          <p:nvPr/>
        </p:nvSpPr>
        <p:spPr>
          <a:xfrm>
            <a:off x="5105400" y="3581400"/>
            <a:ext cx="1600200" cy="381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DoD</a:t>
            </a:r>
          </a:p>
        </p:txBody>
      </p:sp>
      <p:cxnSp>
        <p:nvCxnSpPr>
          <p:cNvPr id="53" name="Elbow Connector 52"/>
          <p:cNvCxnSpPr>
            <a:stCxn id="59" idx="3"/>
            <a:endCxn id="45" idx="1"/>
          </p:cNvCxnSpPr>
          <p:nvPr/>
        </p:nvCxnSpPr>
        <p:spPr>
          <a:xfrm>
            <a:off x="4495800" y="2781300"/>
            <a:ext cx="609600" cy="4572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105400" y="4038600"/>
            <a:ext cx="1600200" cy="381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DoE</a:t>
            </a:r>
            <a:endParaRPr lang="en-US" dirty="0">
              <a:solidFill>
                <a:schemeClr val="tx1"/>
              </a:solidFill>
            </a:endParaRPr>
          </a:p>
        </p:txBody>
      </p:sp>
      <p:sp>
        <p:nvSpPr>
          <p:cNvPr id="62" name="Rectangle 61"/>
          <p:cNvSpPr/>
          <p:nvPr/>
        </p:nvSpPr>
        <p:spPr>
          <a:xfrm>
            <a:off x="5105400" y="4495800"/>
            <a:ext cx="1600200" cy="381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US Ed</a:t>
            </a:r>
          </a:p>
        </p:txBody>
      </p:sp>
      <p:cxnSp>
        <p:nvCxnSpPr>
          <p:cNvPr id="75" name="Elbow Connector 74"/>
          <p:cNvCxnSpPr>
            <a:stCxn id="80" idx="3"/>
            <a:endCxn id="46" idx="1"/>
          </p:cNvCxnSpPr>
          <p:nvPr/>
        </p:nvCxnSpPr>
        <p:spPr>
          <a:xfrm flipV="1">
            <a:off x="4495800" y="3771900"/>
            <a:ext cx="609600" cy="4572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80" idx="3"/>
            <a:endCxn id="61" idx="1"/>
          </p:cNvCxnSpPr>
          <p:nvPr/>
        </p:nvCxnSpPr>
        <p:spPr>
          <a:xfrm>
            <a:off x="4495800" y="4229100"/>
            <a:ext cx="609600" cy="1588"/>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80" idx="3"/>
            <a:endCxn id="62" idx="1"/>
          </p:cNvCxnSpPr>
          <p:nvPr/>
        </p:nvCxnSpPr>
        <p:spPr>
          <a:xfrm>
            <a:off x="4495800" y="4229100"/>
            <a:ext cx="609600" cy="4572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391400" y="2895600"/>
            <a:ext cx="1371600" cy="381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DARPA</a:t>
            </a:r>
          </a:p>
        </p:txBody>
      </p:sp>
      <p:sp>
        <p:nvSpPr>
          <p:cNvPr id="93" name="Rectangle 92"/>
          <p:cNvSpPr/>
          <p:nvPr/>
        </p:nvSpPr>
        <p:spPr>
          <a:xfrm>
            <a:off x="7391400" y="3352800"/>
            <a:ext cx="1371600" cy="381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Army</a:t>
            </a:r>
          </a:p>
        </p:txBody>
      </p:sp>
      <p:sp>
        <p:nvSpPr>
          <p:cNvPr id="94" name="Rectangle 93"/>
          <p:cNvSpPr/>
          <p:nvPr/>
        </p:nvSpPr>
        <p:spPr>
          <a:xfrm>
            <a:off x="7391400" y="3810000"/>
            <a:ext cx="1371600" cy="381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Air force</a:t>
            </a:r>
          </a:p>
        </p:txBody>
      </p:sp>
      <p:sp>
        <p:nvSpPr>
          <p:cNvPr id="95" name="Rectangle 94"/>
          <p:cNvSpPr/>
          <p:nvPr/>
        </p:nvSpPr>
        <p:spPr>
          <a:xfrm>
            <a:off x="7391400" y="4267200"/>
            <a:ext cx="1371600" cy="381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Navy</a:t>
            </a:r>
          </a:p>
        </p:txBody>
      </p:sp>
      <p:cxnSp>
        <p:nvCxnSpPr>
          <p:cNvPr id="96" name="Elbow Connector 95"/>
          <p:cNvCxnSpPr>
            <a:stCxn id="46" idx="3"/>
            <a:endCxn id="92" idx="1"/>
          </p:cNvCxnSpPr>
          <p:nvPr/>
        </p:nvCxnSpPr>
        <p:spPr>
          <a:xfrm flipV="1">
            <a:off x="6705600" y="3086100"/>
            <a:ext cx="685800" cy="6858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46" idx="3"/>
            <a:endCxn id="93" idx="1"/>
          </p:cNvCxnSpPr>
          <p:nvPr/>
        </p:nvCxnSpPr>
        <p:spPr>
          <a:xfrm flipV="1">
            <a:off x="6705600" y="3543300"/>
            <a:ext cx="685800" cy="2286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46" idx="3"/>
            <a:endCxn id="94" idx="1"/>
          </p:cNvCxnSpPr>
          <p:nvPr/>
        </p:nvCxnSpPr>
        <p:spPr>
          <a:xfrm>
            <a:off x="6705600" y="3771900"/>
            <a:ext cx="685800" cy="2286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46" idx="3"/>
            <a:endCxn id="95" idx="1"/>
          </p:cNvCxnSpPr>
          <p:nvPr/>
        </p:nvCxnSpPr>
        <p:spPr>
          <a:xfrm>
            <a:off x="6705600" y="3771900"/>
            <a:ext cx="685800" cy="6858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7391400" y="1600200"/>
            <a:ext cx="1371600"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SBIR</a:t>
            </a:r>
          </a:p>
        </p:txBody>
      </p:sp>
      <p:cxnSp>
        <p:nvCxnSpPr>
          <p:cNvPr id="118" name="Shape 117"/>
          <p:cNvCxnSpPr>
            <a:stCxn id="92" idx="3"/>
            <a:endCxn id="116" idx="3"/>
          </p:cNvCxnSpPr>
          <p:nvPr/>
        </p:nvCxnSpPr>
        <p:spPr>
          <a:xfrm flipV="1">
            <a:off x="8763000" y="1790700"/>
            <a:ext cx="1588" cy="1295400"/>
          </a:xfrm>
          <a:prstGeom prst="bentConnector3">
            <a:avLst>
              <a:gd name="adj1" fmla="val 14395466"/>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7391400" y="1981200"/>
            <a:ext cx="1371600" cy="381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STTR</a:t>
            </a:r>
          </a:p>
        </p:txBody>
      </p:sp>
      <p:cxnSp>
        <p:nvCxnSpPr>
          <p:cNvPr id="120" name="Shape 119"/>
          <p:cNvCxnSpPr>
            <a:stCxn id="92" idx="3"/>
            <a:endCxn id="119" idx="3"/>
          </p:cNvCxnSpPr>
          <p:nvPr/>
        </p:nvCxnSpPr>
        <p:spPr>
          <a:xfrm flipV="1">
            <a:off x="8763000" y="2171700"/>
            <a:ext cx="1588" cy="914400"/>
          </a:xfrm>
          <a:prstGeom prst="bentConnector3">
            <a:avLst>
              <a:gd name="adj1" fmla="val 14395466"/>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105400" y="4953000"/>
            <a:ext cx="1600200" cy="381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NSF</a:t>
            </a:r>
          </a:p>
        </p:txBody>
      </p:sp>
      <p:cxnSp>
        <p:nvCxnSpPr>
          <p:cNvPr id="43" name="Elbow Connector 42"/>
          <p:cNvCxnSpPr>
            <a:stCxn id="80" idx="3"/>
            <a:endCxn id="42" idx="1"/>
          </p:cNvCxnSpPr>
          <p:nvPr/>
        </p:nvCxnSpPr>
        <p:spPr>
          <a:xfrm>
            <a:off x="4495800" y="4229100"/>
            <a:ext cx="609600" cy="9144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9" idx="3"/>
            <a:endCxn id="116" idx="1"/>
          </p:cNvCxnSpPr>
          <p:nvPr/>
        </p:nvCxnSpPr>
        <p:spPr>
          <a:xfrm>
            <a:off x="6705600" y="1219200"/>
            <a:ext cx="685800" cy="5715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9" idx="3"/>
            <a:endCxn id="119" idx="1"/>
          </p:cNvCxnSpPr>
          <p:nvPr/>
        </p:nvCxnSpPr>
        <p:spPr>
          <a:xfrm>
            <a:off x="6705600" y="1219200"/>
            <a:ext cx="685800" cy="9525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wipe(left)">
                                      <p:cBhvr>
                                        <p:cTn id="10" dur="500"/>
                                        <p:tgtEl>
                                          <p:spTgt spid="77"/>
                                        </p:tgtEl>
                                      </p:cBhvr>
                                    </p:animEffect>
                                  </p:childTnLst>
                                </p:cTn>
                              </p:par>
                              <p:par>
                                <p:cTn id="11" presetID="22" presetClass="entr" presetSubtype="8"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wipe(left)">
                                      <p:cBhvr>
                                        <p:cTn id="13" dur="500"/>
                                        <p:tgtEl>
                                          <p:spTgt spid="82"/>
                                        </p:tgtEl>
                                      </p:cBhvr>
                                    </p:animEffect>
                                  </p:childTnLst>
                                </p:cTn>
                              </p:par>
                              <p:par>
                                <p:cTn id="14" presetID="22" presetClass="entr" presetSubtype="8" fill="hold"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left)">
                                      <p:cBhvr>
                                        <p:cTn id="16" dur="500"/>
                                        <p:tgtEl>
                                          <p:spTgt spid="83"/>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wipe(left)">
                                      <p:cBhvr>
                                        <p:cTn id="20" dur="500"/>
                                        <p:tgtEl>
                                          <p:spTgt spid="5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wipe(left)">
                                      <p:cBhvr>
                                        <p:cTn id="23" dur="500"/>
                                        <p:tgtEl>
                                          <p:spTgt spid="5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wipe(left)">
                                      <p:cBhvr>
                                        <p:cTn id="26" dur="500"/>
                                        <p:tgtEl>
                                          <p:spTgt spid="8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left)">
                                      <p:cBhvr>
                                        <p:cTn id="29" dur="500"/>
                                        <p:tgtEl>
                                          <p:spTgt spid="8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par>
                                <p:cTn id="35" presetID="22" presetClass="entr" presetSubtype="8"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8"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22" presetClass="entr" presetSubtype="8"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par>
                                <p:cTn id="44" presetID="22" presetClass="entr" presetSubtype="8"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ipe(left)">
                                      <p:cBhvr>
                                        <p:cTn id="46" dur="500"/>
                                        <p:tgtEl>
                                          <p:spTgt spid="53"/>
                                        </p:tgtEl>
                                      </p:cBhvr>
                                    </p:animEffect>
                                  </p:childTnLst>
                                </p:cTn>
                              </p:par>
                              <p:par>
                                <p:cTn id="47" presetID="22" presetClass="entr" presetSubtype="8" fill="hold"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wipe(left)">
                                      <p:cBhvr>
                                        <p:cTn id="49" dur="500"/>
                                        <p:tgtEl>
                                          <p:spTgt spid="75"/>
                                        </p:tgtEl>
                                      </p:cBhvr>
                                    </p:animEffect>
                                  </p:childTnLst>
                                </p:cTn>
                              </p:par>
                              <p:par>
                                <p:cTn id="50" presetID="22" presetClass="entr" presetSubtype="8" fill="hold" nodeType="with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wipe(left)">
                                      <p:cBhvr>
                                        <p:cTn id="52" dur="500"/>
                                        <p:tgtEl>
                                          <p:spTgt spid="79"/>
                                        </p:tgtEl>
                                      </p:cBhvr>
                                    </p:animEffect>
                                  </p:childTnLst>
                                </p:cTn>
                              </p:par>
                              <p:par>
                                <p:cTn id="53" presetID="22" presetClass="entr" presetSubtype="8"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wipe(left)">
                                      <p:cBhvr>
                                        <p:cTn id="55" dur="500"/>
                                        <p:tgtEl>
                                          <p:spTgt spid="84"/>
                                        </p:tgtEl>
                                      </p:cBhvr>
                                    </p:animEffect>
                                  </p:childTnLst>
                                </p:cTn>
                              </p:par>
                            </p:childTnLst>
                          </p:cTn>
                        </p:par>
                        <p:par>
                          <p:cTn id="56" fill="hold" nodeType="afterGroup">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left)">
                                      <p:cBhvr>
                                        <p:cTn id="62" dur="500"/>
                                        <p:tgtEl>
                                          <p:spTgt spid="30"/>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left)">
                                      <p:cBhvr>
                                        <p:cTn id="65" dur="500"/>
                                        <p:tgtEl>
                                          <p:spTgt spid="3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left)">
                                      <p:cBhvr>
                                        <p:cTn id="71" dur="500"/>
                                        <p:tgtEl>
                                          <p:spTgt spid="45"/>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left)">
                                      <p:cBhvr>
                                        <p:cTn id="74" dur="500"/>
                                        <p:tgtEl>
                                          <p:spTgt spid="46"/>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left)">
                                      <p:cBhvr>
                                        <p:cTn id="77" dur="500"/>
                                        <p:tgtEl>
                                          <p:spTgt spid="61"/>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wipe(left)">
                                      <p:cBhvr>
                                        <p:cTn id="80" dur="500"/>
                                        <p:tgtEl>
                                          <p:spTgt spid="62"/>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96"/>
                                        </p:tgtEl>
                                        <p:attrNameLst>
                                          <p:attrName>style.visibility</p:attrName>
                                        </p:attrNameLst>
                                      </p:cBhvr>
                                      <p:to>
                                        <p:strVal val="visible"/>
                                      </p:to>
                                    </p:set>
                                    <p:animEffect transition="in" filter="wipe(left)">
                                      <p:cBhvr>
                                        <p:cTn id="88" dur="500"/>
                                        <p:tgtEl>
                                          <p:spTgt spid="96"/>
                                        </p:tgtEl>
                                      </p:cBhvr>
                                    </p:animEffect>
                                  </p:childTnLst>
                                </p:cTn>
                              </p:par>
                              <p:par>
                                <p:cTn id="89" presetID="22" presetClass="entr" presetSubtype="8" fill="hold" nodeType="withEffect">
                                  <p:stCondLst>
                                    <p:cond delay="0"/>
                                  </p:stCondLst>
                                  <p:childTnLst>
                                    <p:set>
                                      <p:cBhvr>
                                        <p:cTn id="90" dur="1" fill="hold">
                                          <p:stCondLst>
                                            <p:cond delay="0"/>
                                          </p:stCondLst>
                                        </p:cTn>
                                        <p:tgtEl>
                                          <p:spTgt spid="99"/>
                                        </p:tgtEl>
                                        <p:attrNameLst>
                                          <p:attrName>style.visibility</p:attrName>
                                        </p:attrNameLst>
                                      </p:cBhvr>
                                      <p:to>
                                        <p:strVal val="visible"/>
                                      </p:to>
                                    </p:set>
                                    <p:animEffect transition="in" filter="wipe(left)">
                                      <p:cBhvr>
                                        <p:cTn id="91" dur="500"/>
                                        <p:tgtEl>
                                          <p:spTgt spid="99"/>
                                        </p:tgtEl>
                                      </p:cBhvr>
                                    </p:animEffect>
                                  </p:childTnLst>
                                </p:cTn>
                              </p:par>
                              <p:par>
                                <p:cTn id="92" presetID="22" presetClass="entr" presetSubtype="8" fill="hold" nodeType="withEffect">
                                  <p:stCondLst>
                                    <p:cond delay="0"/>
                                  </p:stCondLst>
                                  <p:childTnLst>
                                    <p:set>
                                      <p:cBhvr>
                                        <p:cTn id="93" dur="1" fill="hold">
                                          <p:stCondLst>
                                            <p:cond delay="0"/>
                                          </p:stCondLst>
                                        </p:cTn>
                                        <p:tgtEl>
                                          <p:spTgt spid="100"/>
                                        </p:tgtEl>
                                        <p:attrNameLst>
                                          <p:attrName>style.visibility</p:attrName>
                                        </p:attrNameLst>
                                      </p:cBhvr>
                                      <p:to>
                                        <p:strVal val="visible"/>
                                      </p:to>
                                    </p:set>
                                    <p:animEffect transition="in" filter="wipe(left)">
                                      <p:cBhvr>
                                        <p:cTn id="94" dur="500"/>
                                        <p:tgtEl>
                                          <p:spTgt spid="100"/>
                                        </p:tgtEl>
                                      </p:cBhvr>
                                    </p:animEffect>
                                  </p:childTnLst>
                                </p:cTn>
                              </p:par>
                              <p:par>
                                <p:cTn id="95" presetID="22" presetClass="entr" presetSubtype="8" fill="hold" nodeType="withEffect">
                                  <p:stCondLst>
                                    <p:cond delay="0"/>
                                  </p:stCondLst>
                                  <p:childTnLst>
                                    <p:set>
                                      <p:cBhvr>
                                        <p:cTn id="96" dur="1" fill="hold">
                                          <p:stCondLst>
                                            <p:cond delay="0"/>
                                          </p:stCondLst>
                                        </p:cTn>
                                        <p:tgtEl>
                                          <p:spTgt spid="101"/>
                                        </p:tgtEl>
                                        <p:attrNameLst>
                                          <p:attrName>style.visibility</p:attrName>
                                        </p:attrNameLst>
                                      </p:cBhvr>
                                      <p:to>
                                        <p:strVal val="visible"/>
                                      </p:to>
                                    </p:set>
                                    <p:animEffect transition="in" filter="wipe(left)">
                                      <p:cBhvr>
                                        <p:cTn id="97" dur="500"/>
                                        <p:tgtEl>
                                          <p:spTgt spid="101"/>
                                        </p:tgtEl>
                                      </p:cBhvr>
                                    </p:animEffect>
                                  </p:childTnLst>
                                </p:cTn>
                              </p:par>
                            </p:childTnLst>
                          </p:cTn>
                        </p:par>
                        <p:par>
                          <p:cTn id="98" fill="hold" nodeType="afterGroup">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92"/>
                                        </p:tgtEl>
                                        <p:attrNameLst>
                                          <p:attrName>style.visibility</p:attrName>
                                        </p:attrNameLst>
                                      </p:cBhvr>
                                      <p:to>
                                        <p:strVal val="visible"/>
                                      </p:to>
                                    </p:set>
                                    <p:animEffect transition="in" filter="wipe(left)">
                                      <p:cBhvr>
                                        <p:cTn id="101" dur="500"/>
                                        <p:tgtEl>
                                          <p:spTgt spid="92"/>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93"/>
                                        </p:tgtEl>
                                        <p:attrNameLst>
                                          <p:attrName>style.visibility</p:attrName>
                                        </p:attrNameLst>
                                      </p:cBhvr>
                                      <p:to>
                                        <p:strVal val="visible"/>
                                      </p:to>
                                    </p:set>
                                    <p:animEffect transition="in" filter="wipe(left)">
                                      <p:cBhvr>
                                        <p:cTn id="104" dur="500"/>
                                        <p:tgtEl>
                                          <p:spTgt spid="93"/>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94"/>
                                        </p:tgtEl>
                                        <p:attrNameLst>
                                          <p:attrName>style.visibility</p:attrName>
                                        </p:attrNameLst>
                                      </p:cBhvr>
                                      <p:to>
                                        <p:strVal val="visible"/>
                                      </p:to>
                                    </p:set>
                                    <p:animEffect transition="in" filter="wipe(left)">
                                      <p:cBhvr>
                                        <p:cTn id="107" dur="500"/>
                                        <p:tgtEl>
                                          <p:spTgt spid="94"/>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95"/>
                                        </p:tgtEl>
                                        <p:attrNameLst>
                                          <p:attrName>style.visibility</p:attrName>
                                        </p:attrNameLst>
                                      </p:cBhvr>
                                      <p:to>
                                        <p:strVal val="visible"/>
                                      </p:to>
                                    </p:set>
                                    <p:animEffect transition="in" filter="wipe(left)">
                                      <p:cBhvr>
                                        <p:cTn id="110" dur="500"/>
                                        <p:tgtEl>
                                          <p:spTgt spid="9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2" fill="hold" nodeType="clickEffect">
                                  <p:stCondLst>
                                    <p:cond delay="0"/>
                                  </p:stCondLst>
                                  <p:childTnLst>
                                    <p:set>
                                      <p:cBhvr>
                                        <p:cTn id="114" dur="1" fill="hold">
                                          <p:stCondLst>
                                            <p:cond delay="0"/>
                                          </p:stCondLst>
                                        </p:cTn>
                                        <p:tgtEl>
                                          <p:spTgt spid="118"/>
                                        </p:tgtEl>
                                        <p:attrNameLst>
                                          <p:attrName>style.visibility</p:attrName>
                                        </p:attrNameLst>
                                      </p:cBhvr>
                                      <p:to>
                                        <p:strVal val="visible"/>
                                      </p:to>
                                    </p:set>
                                    <p:animEffect transition="in" filter="wipe(right)">
                                      <p:cBhvr>
                                        <p:cTn id="115" dur="500"/>
                                        <p:tgtEl>
                                          <p:spTgt spid="118"/>
                                        </p:tgtEl>
                                      </p:cBhvr>
                                    </p:animEffect>
                                  </p:childTnLst>
                                </p:cTn>
                              </p:par>
                              <p:par>
                                <p:cTn id="116" presetID="22" presetClass="entr" presetSubtype="2" fill="hold" nodeType="withEffect">
                                  <p:stCondLst>
                                    <p:cond delay="0"/>
                                  </p:stCondLst>
                                  <p:childTnLst>
                                    <p:set>
                                      <p:cBhvr>
                                        <p:cTn id="117" dur="1" fill="hold">
                                          <p:stCondLst>
                                            <p:cond delay="0"/>
                                          </p:stCondLst>
                                        </p:cTn>
                                        <p:tgtEl>
                                          <p:spTgt spid="120"/>
                                        </p:tgtEl>
                                        <p:attrNameLst>
                                          <p:attrName>style.visibility</p:attrName>
                                        </p:attrNameLst>
                                      </p:cBhvr>
                                      <p:to>
                                        <p:strVal val="visible"/>
                                      </p:to>
                                    </p:set>
                                    <p:animEffect transition="in" filter="wipe(right)">
                                      <p:cBhvr>
                                        <p:cTn id="118" dur="500"/>
                                        <p:tgtEl>
                                          <p:spTgt spid="120"/>
                                        </p:tgtEl>
                                      </p:cBhvr>
                                    </p:animEffect>
                                  </p:childTnLst>
                                </p:cTn>
                              </p:par>
                            </p:childTnLst>
                          </p:cTn>
                        </p:par>
                        <p:par>
                          <p:cTn id="119" fill="hold" nodeType="afterGroup">
                            <p:stCondLst>
                              <p:cond delay="500"/>
                            </p:stCondLst>
                            <p:childTnLst>
                              <p:par>
                                <p:cTn id="120" presetID="22" presetClass="entr" presetSubtype="8" fill="hold" nodeType="afterEffect">
                                  <p:stCondLst>
                                    <p:cond delay="0"/>
                                  </p:stCondLst>
                                  <p:childTnLst>
                                    <p:set>
                                      <p:cBhvr>
                                        <p:cTn id="121" dur="1" fill="hold">
                                          <p:stCondLst>
                                            <p:cond delay="0"/>
                                          </p:stCondLst>
                                        </p:cTn>
                                        <p:tgtEl>
                                          <p:spTgt spid="48"/>
                                        </p:tgtEl>
                                        <p:attrNameLst>
                                          <p:attrName>style.visibility</p:attrName>
                                        </p:attrNameLst>
                                      </p:cBhvr>
                                      <p:to>
                                        <p:strVal val="visible"/>
                                      </p:to>
                                    </p:set>
                                    <p:animEffect transition="in" filter="wipe(left)">
                                      <p:cBhvr>
                                        <p:cTn id="122" dur="500"/>
                                        <p:tgtEl>
                                          <p:spTgt spid="48"/>
                                        </p:tgtEl>
                                      </p:cBhvr>
                                    </p:animEffect>
                                  </p:childTnLst>
                                </p:cTn>
                              </p:par>
                              <p:par>
                                <p:cTn id="123" presetID="22" presetClass="entr" presetSubtype="8" fill="hold" nodeType="withEffect">
                                  <p:stCondLst>
                                    <p:cond delay="0"/>
                                  </p:stCondLst>
                                  <p:childTnLst>
                                    <p:set>
                                      <p:cBhvr>
                                        <p:cTn id="124" dur="1" fill="hold">
                                          <p:stCondLst>
                                            <p:cond delay="0"/>
                                          </p:stCondLst>
                                        </p:cTn>
                                        <p:tgtEl>
                                          <p:spTgt spid="47"/>
                                        </p:tgtEl>
                                        <p:attrNameLst>
                                          <p:attrName>style.visibility</p:attrName>
                                        </p:attrNameLst>
                                      </p:cBhvr>
                                      <p:to>
                                        <p:strVal val="visible"/>
                                      </p:to>
                                    </p:set>
                                    <p:animEffect transition="in" filter="wipe(left)">
                                      <p:cBhvr>
                                        <p:cTn id="125" dur="500"/>
                                        <p:tgtEl>
                                          <p:spTgt spid="47"/>
                                        </p:tgtEl>
                                      </p:cBhvr>
                                    </p:animEffect>
                                  </p:childTnLst>
                                </p:cTn>
                              </p:par>
                            </p:childTnLst>
                          </p:cTn>
                        </p:par>
                        <p:par>
                          <p:cTn id="126" fill="hold" nodeType="afterGroup">
                            <p:stCondLst>
                              <p:cond delay="1000"/>
                            </p:stCondLst>
                            <p:childTnLst>
                              <p:par>
                                <p:cTn id="127" presetID="22" presetClass="entr" presetSubtype="8" fill="hold" grpId="0" nodeType="afterEffect">
                                  <p:stCondLst>
                                    <p:cond delay="0"/>
                                  </p:stCondLst>
                                  <p:childTnLst>
                                    <p:set>
                                      <p:cBhvr>
                                        <p:cTn id="128" dur="1" fill="hold">
                                          <p:stCondLst>
                                            <p:cond delay="0"/>
                                          </p:stCondLst>
                                        </p:cTn>
                                        <p:tgtEl>
                                          <p:spTgt spid="116"/>
                                        </p:tgtEl>
                                        <p:attrNameLst>
                                          <p:attrName>style.visibility</p:attrName>
                                        </p:attrNameLst>
                                      </p:cBhvr>
                                      <p:to>
                                        <p:strVal val="visible"/>
                                      </p:to>
                                    </p:set>
                                    <p:animEffect transition="in" filter="wipe(left)">
                                      <p:cBhvr>
                                        <p:cTn id="129" dur="500"/>
                                        <p:tgtEl>
                                          <p:spTgt spid="116"/>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119"/>
                                        </p:tgtEl>
                                        <p:attrNameLst>
                                          <p:attrName>style.visibility</p:attrName>
                                        </p:attrNameLst>
                                      </p:cBhvr>
                                      <p:to>
                                        <p:strVal val="visible"/>
                                      </p:to>
                                    </p:set>
                                    <p:animEffect transition="in" filter="wipe(left)">
                                      <p:cBhvr>
                                        <p:cTn id="132" dur="500"/>
                                        <p:tgtEl>
                                          <p:spTgt spid="119"/>
                                        </p:tgtEl>
                                      </p:cBhvr>
                                    </p:animEffect>
                                  </p:childTnLst>
                                </p:cTn>
                              </p:par>
                              <p:par>
                                <p:cTn id="133" presetID="22" presetClass="entr" presetSubtype="8" fill="hold" nodeType="withEffect">
                                  <p:stCondLst>
                                    <p:cond delay="0"/>
                                  </p:stCondLst>
                                  <p:childTnLst>
                                    <p:set>
                                      <p:cBhvr>
                                        <p:cTn id="134" dur="1" fill="hold">
                                          <p:stCondLst>
                                            <p:cond delay="0"/>
                                          </p:stCondLst>
                                        </p:cTn>
                                        <p:tgtEl>
                                          <p:spTgt spid="43"/>
                                        </p:tgtEl>
                                        <p:attrNameLst>
                                          <p:attrName>style.visibility</p:attrName>
                                        </p:attrNameLst>
                                      </p:cBhvr>
                                      <p:to>
                                        <p:strVal val="visible"/>
                                      </p:to>
                                    </p:set>
                                    <p:animEffect transition="in" filter="wipe(left)">
                                      <p:cBhvr>
                                        <p:cTn id="13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80" grpId="0" animBg="1"/>
      <p:bldP spid="81" grpId="0" animBg="1"/>
      <p:bldP spid="29" grpId="0" animBg="1"/>
      <p:bldP spid="30" grpId="0" animBg="1"/>
      <p:bldP spid="35" grpId="0" animBg="1"/>
      <p:bldP spid="36" grpId="0" animBg="1"/>
      <p:bldP spid="45" grpId="0" animBg="1"/>
      <p:bldP spid="46" grpId="0" animBg="1"/>
      <p:bldP spid="61" grpId="0" animBg="1"/>
      <p:bldP spid="62" grpId="0" animBg="1"/>
      <p:bldP spid="92" grpId="0" animBg="1"/>
      <p:bldP spid="93" grpId="0" animBg="1"/>
      <p:bldP spid="94" grpId="0" animBg="1"/>
      <p:bldP spid="95" grpId="0" animBg="1"/>
      <p:bldP spid="116" grpId="0" animBg="1"/>
      <p:bldP spid="119" grpId="0" animBg="1"/>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76200"/>
            <a:ext cx="8229600" cy="914400"/>
          </a:xfrm>
        </p:spPr>
        <p:txBody>
          <a:bodyPr/>
          <a:lstStyle/>
          <a:p>
            <a:r>
              <a:rPr lang="en-US" smtClean="0"/>
              <a:t>What are SBIR and STTR?</a:t>
            </a:r>
          </a:p>
        </p:txBody>
      </p:sp>
      <p:sp>
        <p:nvSpPr>
          <p:cNvPr id="11267" name="Content Placeholder 2"/>
          <p:cNvSpPr>
            <a:spLocks noGrp="1"/>
          </p:cNvSpPr>
          <p:nvPr>
            <p:ph idx="1"/>
          </p:nvPr>
        </p:nvSpPr>
        <p:spPr>
          <a:xfrm>
            <a:off x="457200" y="2819400"/>
            <a:ext cx="8229600" cy="4038600"/>
          </a:xfrm>
        </p:spPr>
        <p:txBody>
          <a:bodyPr/>
          <a:lstStyle/>
          <a:p>
            <a:r>
              <a:rPr lang="en-US" dirty="0" smtClean="0"/>
              <a:t>SBIR </a:t>
            </a:r>
            <a:r>
              <a:rPr lang="en-US" dirty="0" smtClean="0"/>
              <a:t>and STTR</a:t>
            </a:r>
          </a:p>
          <a:p>
            <a:pPr lvl="1"/>
            <a:r>
              <a:rPr lang="en-US" dirty="0" smtClean="0"/>
              <a:t>provide more than $2 billion a year to small companies that are developing leading-edge technologies of interest to federal agencies. </a:t>
            </a:r>
          </a:p>
          <a:p>
            <a:pPr lvl="1"/>
            <a:r>
              <a:rPr lang="en-US" dirty="0" smtClean="0"/>
              <a:t>provide companies with seed capital of up to $850,000 to develop technologies that can lead to commercial products.</a:t>
            </a:r>
          </a:p>
          <a:p>
            <a:pPr lvl="1"/>
            <a:r>
              <a:rPr lang="en-US" dirty="0" smtClean="0"/>
              <a:t>Sponsored by</a:t>
            </a:r>
          </a:p>
          <a:p>
            <a:pPr lvl="2"/>
            <a:r>
              <a:rPr lang="en-US" dirty="0" smtClean="0"/>
              <a:t>DARPA: Defense Advanced Research Projects Agency </a:t>
            </a:r>
          </a:p>
          <a:p>
            <a:pPr lvl="2"/>
            <a:r>
              <a:rPr lang="en-US" dirty="0" smtClean="0"/>
              <a:t>NSF: National Science Foundation</a:t>
            </a:r>
          </a:p>
          <a:p>
            <a:pPr lvl="1"/>
            <a:endParaRPr lang="en-US" dirty="0" smtClean="0"/>
          </a:p>
        </p:txBody>
      </p:sp>
      <p:sp>
        <p:nvSpPr>
          <p:cNvPr id="4" name="Date Placeholder 3"/>
          <p:cNvSpPr>
            <a:spLocks noGrp="1"/>
          </p:cNvSpPr>
          <p:nvPr>
            <p:ph type="dt" sz="quarter" idx="10"/>
          </p:nvPr>
        </p:nvSpPr>
        <p:spPr/>
        <p:txBody>
          <a:bodyPr/>
          <a:lstStyle/>
          <a:p>
            <a:pPr>
              <a:defRPr/>
            </a:pPr>
            <a:fld id="{0CB872DB-0666-431F-8A97-FE2A68C5CF5D}" type="datetime3">
              <a:rPr lang="en-US" smtClean="0"/>
              <a:pPr>
                <a:defRPr/>
              </a:pPr>
              <a:t>7 October 2015</a:t>
            </a:fld>
            <a:endParaRPr lang="en-US" dirty="0"/>
          </a:p>
        </p:txBody>
      </p:sp>
      <p:sp>
        <p:nvSpPr>
          <p:cNvPr id="5" name="Slide Number Placeholder 4"/>
          <p:cNvSpPr>
            <a:spLocks noGrp="1"/>
          </p:cNvSpPr>
          <p:nvPr>
            <p:ph type="sldNum" sz="quarter" idx="12"/>
          </p:nvPr>
        </p:nvSpPr>
        <p:spPr/>
        <p:txBody>
          <a:bodyPr/>
          <a:lstStyle/>
          <a:p>
            <a:pPr>
              <a:defRPr/>
            </a:pPr>
            <a:fld id="{7C483CF9-B02C-4C0E-93BE-EC4B5BE5FE1B}" type="slidenum">
              <a:rPr lang="en-US" smtClean="0"/>
              <a:pPr>
                <a:defRPr/>
              </a:pPr>
              <a:t>7</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72390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38400"/>
            <a:ext cx="7851648" cy="2819400"/>
          </a:xfrm>
          <a:ln>
            <a:miter lim="800000"/>
            <a:headEnd/>
            <a:tailEnd/>
          </a:ln>
        </p:spPr>
        <p:txBody>
          <a:bodyPr/>
          <a:lstStyle/>
          <a:p>
            <a:pPr algn="ctr">
              <a:defRPr/>
            </a:pPr>
            <a:r>
              <a:rPr lang="en-US" dirty="0" smtClean="0"/>
              <a:t>SBIR / STTR Sponsored Projects</a:t>
            </a:r>
            <a:br>
              <a:rPr lang="en-US" dirty="0" smtClean="0"/>
            </a:br>
            <a:r>
              <a:rPr lang="en-US" dirty="0" smtClean="0"/>
              <a:t>-- Samples</a:t>
            </a: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447800"/>
            <a:ext cx="4800600" cy="96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76200"/>
            <a:ext cx="8229600" cy="914400"/>
          </a:xfrm>
        </p:spPr>
        <p:txBody>
          <a:bodyPr/>
          <a:lstStyle/>
          <a:p>
            <a:r>
              <a:rPr lang="en-US" smtClean="0"/>
              <a:t>SBIR and STTR Sponsored Projects</a:t>
            </a:r>
          </a:p>
        </p:txBody>
      </p:sp>
      <p:sp>
        <p:nvSpPr>
          <p:cNvPr id="13315" name="Content Placeholder 2"/>
          <p:cNvSpPr>
            <a:spLocks noGrp="1"/>
          </p:cNvSpPr>
          <p:nvPr>
            <p:ph idx="1"/>
          </p:nvPr>
        </p:nvSpPr>
        <p:spPr>
          <a:xfrm>
            <a:off x="457200" y="1295400"/>
            <a:ext cx="8229600" cy="762000"/>
          </a:xfrm>
        </p:spPr>
        <p:txBody>
          <a:bodyPr/>
          <a:lstStyle/>
          <a:p>
            <a:r>
              <a:rPr lang="en-US" smtClean="0"/>
              <a:t>GTVS: Glass Turret Visualization System: A Pathfinder </a:t>
            </a:r>
          </a:p>
        </p:txBody>
      </p:sp>
      <p:sp>
        <p:nvSpPr>
          <p:cNvPr id="4" name="Date Placeholder 3"/>
          <p:cNvSpPr>
            <a:spLocks noGrp="1"/>
          </p:cNvSpPr>
          <p:nvPr>
            <p:ph type="dt" sz="quarter" idx="10"/>
          </p:nvPr>
        </p:nvSpPr>
        <p:spPr/>
        <p:txBody>
          <a:bodyPr/>
          <a:lstStyle/>
          <a:p>
            <a:pPr>
              <a:defRPr/>
            </a:pPr>
            <a:fld id="{0CB872DB-0666-431F-8A97-FE2A68C5CF5D}" type="datetime3">
              <a:rPr lang="en-US" smtClean="0"/>
              <a:pPr>
                <a:defRPr/>
              </a:pPr>
              <a:t>7 October 2015</a:t>
            </a:fld>
            <a:endParaRPr lang="en-US" dirty="0"/>
          </a:p>
        </p:txBody>
      </p:sp>
      <p:sp>
        <p:nvSpPr>
          <p:cNvPr id="5" name="Slide Number Placeholder 4"/>
          <p:cNvSpPr>
            <a:spLocks noGrp="1"/>
          </p:cNvSpPr>
          <p:nvPr>
            <p:ph type="sldNum" sz="quarter" idx="12"/>
          </p:nvPr>
        </p:nvSpPr>
        <p:spPr/>
        <p:txBody>
          <a:bodyPr/>
          <a:lstStyle/>
          <a:p>
            <a:pPr>
              <a:defRPr/>
            </a:pPr>
            <a:fld id="{39189D9C-2211-41B1-B87F-E5662BA59EC1}" type="slidenum">
              <a:rPr lang="en-US" smtClean="0"/>
              <a:pPr>
                <a:defRPr/>
              </a:pPr>
              <a:t>9</a:t>
            </a:fld>
            <a:endParaRPr lang="en-US" dirty="0"/>
          </a:p>
        </p:txBody>
      </p:sp>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590800"/>
            <a:ext cx="630555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3048000"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1+#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3492"/>
                                        </p:tgtEl>
                                        <p:attrNameLst>
                                          <p:attrName>style.visibility</p:attrName>
                                        </p:attrNameLst>
                                      </p:cBhvr>
                                      <p:to>
                                        <p:strVal val="visible"/>
                                      </p:to>
                                    </p:set>
                                    <p:anim calcmode="lin" valueType="num">
                                      <p:cBhvr additive="base">
                                        <p:cTn id="13" dur="500" fill="hold"/>
                                        <p:tgtEl>
                                          <p:spTgt spid="63492"/>
                                        </p:tgtEl>
                                        <p:attrNameLst>
                                          <p:attrName>ppt_x</p:attrName>
                                        </p:attrNameLst>
                                      </p:cBhvr>
                                      <p:tavLst>
                                        <p:tav tm="0">
                                          <p:val>
                                            <p:strVal val="1+#ppt_w/2"/>
                                          </p:val>
                                        </p:tav>
                                        <p:tav tm="100000">
                                          <p:val>
                                            <p:strVal val="#ppt_x"/>
                                          </p:val>
                                        </p:tav>
                                      </p:tavLst>
                                    </p:anim>
                                    <p:anim calcmode="lin" valueType="num">
                                      <p:cBhvr additive="base">
                                        <p:cTn id="14" dur="500" fill="hold"/>
                                        <p:tgtEl>
                                          <p:spTgt spid="634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3790</TotalTime>
  <Words>1946</Words>
  <Application>Microsoft Office PowerPoint</Application>
  <PresentationFormat>On-screen Show (4:3)</PresentationFormat>
  <Paragraphs>320</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Writing  A Successful Proposal</vt:lpstr>
      <vt:lpstr>Design Process</vt:lpstr>
      <vt:lpstr>Proposal and Approval</vt:lpstr>
      <vt:lpstr>Heilmeier’s Criteria of Proposal Writing</vt:lpstr>
      <vt:lpstr>Types of Proposals</vt:lpstr>
      <vt:lpstr>National Sources of Funding (Examples)</vt:lpstr>
      <vt:lpstr>What are SBIR and STTR?</vt:lpstr>
      <vt:lpstr>SBIR / STTR Sponsored Projects -- Samples</vt:lpstr>
      <vt:lpstr>SBIR and STTR Sponsored Projects</vt:lpstr>
      <vt:lpstr>SBIR and STTR Sponsored Projects</vt:lpstr>
      <vt:lpstr>SBIR and STTR Sponsored Projects</vt:lpstr>
      <vt:lpstr>SBIR and STTR Sponsored Projects</vt:lpstr>
      <vt:lpstr>SBIR and STTR Sponsored Projects</vt:lpstr>
      <vt:lpstr>SBIR and STTR Sponsored Projects</vt:lpstr>
      <vt:lpstr>DARPA Grand Challenge: Autonomous Ground Vehicle www.darpa.mil</vt:lpstr>
      <vt:lpstr>What to Propose?</vt:lpstr>
      <vt:lpstr>SBIR/STTR  Request for Proposals (RFPs) and Awards</vt:lpstr>
      <vt:lpstr>SBIR Request for Proposals (RFPs)  Example: DoD 2015.3 SBIR Solicitation</vt:lpstr>
      <vt:lpstr>SBIR Request for Proposals (RFPs) Examples</vt:lpstr>
      <vt:lpstr>RFP: Tactile Detection Robotic Hand System</vt:lpstr>
      <vt:lpstr>Award: High Performance Hydraulic Actuation for Mobile Robots</vt:lpstr>
      <vt:lpstr>Award:  Media Cloud: Distributed Computing System for Online Rich Media Creation</vt:lpstr>
      <vt:lpstr>How to Write: One Page Summary  The Most Important Page</vt:lpstr>
      <vt:lpstr>How to Write the Main Part of the Proposal</vt:lpstr>
      <vt:lpstr>How to Write the Main Part of the Proposal</vt:lpstr>
      <vt:lpstr>Other Parts of the Proposal</vt:lpstr>
      <vt:lpstr>What makes a proposal competitive?</vt:lpstr>
      <vt:lpstr>Common Reasons for High Ratings</vt:lpstr>
      <vt:lpstr>Common Reasons for Low Ratings</vt:lpstr>
      <vt:lpstr>CSE593 Proposal Outline</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Dr. Yinong Chen</dc:creator>
  <cp:lastModifiedBy>Yinong Chen</cp:lastModifiedBy>
  <cp:revision>322</cp:revision>
  <dcterms:created xsi:type="dcterms:W3CDTF">2004-06-16T04:44:32Z</dcterms:created>
  <dcterms:modified xsi:type="dcterms:W3CDTF">2015-10-07T15:08:45Z</dcterms:modified>
</cp:coreProperties>
</file>