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3" r:id="rId1"/>
  </p:sldMasterIdLst>
  <p:notesMasterIdLst>
    <p:notesMasterId r:id="rId23"/>
  </p:notesMasterIdLst>
  <p:handoutMasterIdLst>
    <p:handoutMasterId r:id="rId24"/>
  </p:handoutMasterIdLst>
  <p:sldIdLst>
    <p:sldId id="258" r:id="rId2"/>
    <p:sldId id="261" r:id="rId3"/>
    <p:sldId id="347" r:id="rId4"/>
    <p:sldId id="348" r:id="rId5"/>
    <p:sldId id="359" r:id="rId6"/>
    <p:sldId id="360" r:id="rId7"/>
    <p:sldId id="349" r:id="rId8"/>
    <p:sldId id="363" r:id="rId9"/>
    <p:sldId id="368" r:id="rId10"/>
    <p:sldId id="364" r:id="rId11"/>
    <p:sldId id="369" r:id="rId12"/>
    <p:sldId id="370" r:id="rId13"/>
    <p:sldId id="371" r:id="rId14"/>
    <p:sldId id="372" r:id="rId15"/>
    <p:sldId id="373" r:id="rId16"/>
    <p:sldId id="374" r:id="rId17"/>
    <p:sldId id="375" r:id="rId18"/>
    <p:sldId id="365" r:id="rId19"/>
    <p:sldId id="376" r:id="rId20"/>
    <p:sldId id="378" r:id="rId21"/>
    <p:sldId id="377" r:id="rId22"/>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40">
          <p15:clr>
            <a:srgbClr val="A4A3A4"/>
          </p15:clr>
        </p15:guide>
        <p15:guide id="2" pos="25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FFCC"/>
    <a:srgbClr val="FFFFFF"/>
    <a:srgbClr val="000000"/>
    <a:srgbClr val="00CC99"/>
    <a:srgbClr val="003399"/>
    <a:srgbClr val="FFFF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46" autoAdjust="0"/>
    <p:restoredTop sz="94658" autoAdjust="0"/>
  </p:normalViewPr>
  <p:slideViewPr>
    <p:cSldViewPr>
      <p:cViewPr varScale="1">
        <p:scale>
          <a:sx n="54" d="100"/>
          <a:sy n="54" d="100"/>
        </p:scale>
        <p:origin x="1420" y="40"/>
      </p:cViewPr>
      <p:guideLst>
        <p:guide orient="horz" pos="240"/>
        <p:guide pos="25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3277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277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3277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6DD97371-33C7-4F4C-A393-15B37E542883}" type="slidenum">
              <a:rPr lang="en-US"/>
              <a:pPr>
                <a:defRPr/>
              </a:pPr>
              <a:t>‹#›</a:t>
            </a:fld>
            <a:endParaRPr lang="en-US"/>
          </a:p>
        </p:txBody>
      </p:sp>
    </p:spTree>
    <p:extLst>
      <p:ext uri="{BB962C8B-B14F-4D97-AF65-F5344CB8AC3E}">
        <p14:creationId xmlns:p14="http://schemas.microsoft.com/office/powerpoint/2010/main" val="2905567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717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2560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717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2D7422B0-A4A5-404D-A98F-FE9FD377F0D0}" type="slidenum">
              <a:rPr lang="en-US"/>
              <a:pPr>
                <a:defRPr/>
              </a:pPr>
              <a:t>‹#›</a:t>
            </a:fld>
            <a:endParaRPr lang="en-US"/>
          </a:p>
        </p:txBody>
      </p:sp>
    </p:spTree>
    <p:extLst>
      <p:ext uri="{BB962C8B-B14F-4D97-AF65-F5344CB8AC3E}">
        <p14:creationId xmlns:p14="http://schemas.microsoft.com/office/powerpoint/2010/main" val="25246082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18C74740-BFF3-42D0-AC59-3C6F6D816797}" type="slidenum">
              <a:rPr lang="en-US" sz="1300" smtClean="0"/>
              <a:pPr eaLnBrk="1" hangingPunct="1"/>
              <a:t>1</a:t>
            </a:fld>
            <a:endParaRPr lang="en-US"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24D6235B-1794-4AF4-A3EE-60D7B0A7FDA8}" type="slidenum">
              <a:rPr lang="en-US" sz="1300" smtClean="0"/>
              <a:pPr eaLnBrk="1" hangingPunct="1"/>
              <a:t>10</a:t>
            </a:fld>
            <a:endParaRPr lang="en-US"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793AFDA5-61FB-4D77-9DAC-5CB6313A456F}" type="slidenum">
              <a:rPr lang="en-US" sz="1300" smtClean="0"/>
              <a:pPr eaLnBrk="1" hangingPunct="1"/>
              <a:t>11</a:t>
            </a:fld>
            <a:endParaRPr lang="en-US"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D3766565-36E9-4114-B4F6-FD0E82829645}" type="slidenum">
              <a:rPr lang="en-US" sz="1300" smtClean="0"/>
              <a:pPr eaLnBrk="1" hangingPunct="1"/>
              <a:t>12</a:t>
            </a:fld>
            <a:endParaRPr lang="en-US"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ED72FAFA-6CE2-41FD-B06E-F96054A410F2}" type="slidenum">
              <a:rPr lang="en-US" sz="1300" smtClean="0">
                <a:latin typeface="Arial" charset="0"/>
              </a:rPr>
              <a:pPr eaLnBrk="1" hangingPunct="1"/>
              <a:t>13</a:t>
            </a:fld>
            <a:endParaRPr lang="en-US" sz="130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243013" y="723900"/>
            <a:ext cx="4835525" cy="3627438"/>
          </a:xfrm>
          <a:ln/>
        </p:spPr>
      </p:sp>
      <p:sp>
        <p:nvSpPr>
          <p:cNvPr id="39939" name="Rectangle 3"/>
          <p:cNvSpPr>
            <a:spLocks noGrp="1" noChangeArrowheads="1"/>
          </p:cNvSpPr>
          <p:nvPr>
            <p:ph type="body" idx="1"/>
          </p:nvPr>
        </p:nvSpPr>
        <p:spPr>
          <a:xfrm>
            <a:off x="965200" y="4592638"/>
            <a:ext cx="5384800" cy="4271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274763" y="717550"/>
            <a:ext cx="4768850" cy="3576638"/>
          </a:xfrm>
          <a:ln/>
        </p:spPr>
      </p:sp>
      <p:sp>
        <p:nvSpPr>
          <p:cNvPr id="40963" name="Rectangle 3"/>
          <p:cNvSpPr>
            <a:spLocks noGrp="1" noChangeArrowheads="1"/>
          </p:cNvSpPr>
          <p:nvPr>
            <p:ph type="body" idx="1"/>
          </p:nvPr>
        </p:nvSpPr>
        <p:spPr>
          <a:xfrm>
            <a:off x="974725" y="4533900"/>
            <a:ext cx="5365750" cy="43735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charset="0"/>
              </a:rPr>
              <a:t>Actually, we use logic models everyday.  Let’s look at this…</a:t>
            </a:r>
          </a:p>
          <a:p>
            <a:pPr eaLnBrk="1" hangingPunct="1"/>
            <a:endParaRPr lang="en-US">
              <a:latin typeface="Arial" charset="0"/>
            </a:endParaRPr>
          </a:p>
          <a:p>
            <a:pPr eaLnBrk="1" hangingPunct="1"/>
            <a:r>
              <a:rPr lang="en-US">
                <a:latin typeface="Arial" charset="0"/>
              </a:rPr>
              <a:t>We want to take a family vacation and what we really hope is that we’ll have a good time and enjoy being together.  We have had experience and know (our own personal research tells us) that camping is something we all enjoy doing together.  So, in order to take a camping trip, we need..</a:t>
            </a:r>
          </a:p>
          <a:p>
            <a:pPr eaLnBrk="1" hangingPunct="1"/>
            <a:endParaRPr lang="en-US">
              <a:latin typeface="Arial" charset="0"/>
            </a:endParaRPr>
          </a:p>
          <a:p>
            <a:pPr eaLnBrk="1" hangingPunct="1"/>
            <a:r>
              <a:rPr lang="en-US">
                <a:latin typeface="Arial" charset="0"/>
              </a:rPr>
              <a:t>If this…, then that….</a:t>
            </a:r>
          </a:p>
          <a:p>
            <a:pPr eaLnBrk="1" hangingPunct="1"/>
            <a:endParaRPr lang="en-US">
              <a:latin typeface="Arial" charset="0"/>
            </a:endParaRPr>
          </a:p>
          <a:p>
            <a:pPr eaLnBrk="1" hangingPunct="1"/>
            <a:r>
              <a:rPr lang="en-US">
                <a:latin typeface="Arial" charset="0"/>
              </a:rPr>
              <a:t>Logic models involve a mental process.  A logic model shows the series of connections and logical linkages that is expected to result in achievement of our goal.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A21E2E30-482D-4274-9D9B-D454871826F6}" type="slidenum">
              <a:rPr lang="en-US" sz="1300" smtClean="0">
                <a:latin typeface="Arial" charset="0"/>
              </a:rPr>
              <a:pPr eaLnBrk="1" hangingPunct="1"/>
              <a:t>16</a:t>
            </a:fld>
            <a:endParaRPr lang="en-US" sz="130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F29B9267-F888-4039-B0BD-E6097054EDFC}" type="slidenum">
              <a:rPr lang="en-US" sz="1300" smtClean="0">
                <a:latin typeface="Arial" charset="0"/>
              </a:rPr>
              <a:pPr eaLnBrk="1" hangingPunct="1"/>
              <a:t>17</a:t>
            </a:fld>
            <a:endParaRPr lang="en-US" sz="130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0FBA36CF-1E1F-4876-9519-0EB25E0AE867}" type="slidenum">
              <a:rPr lang="en-US" sz="1300" smtClean="0"/>
              <a:pPr eaLnBrk="1" hangingPunct="1"/>
              <a:t>18</a:t>
            </a:fld>
            <a:endParaRPr lang="en-US"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5B6BA5C2-96AC-43CF-9EBC-88C2F361EA09}" type="slidenum">
              <a:rPr lang="en-US" sz="1300" smtClean="0"/>
              <a:pPr eaLnBrk="1" hangingPunct="1"/>
              <a:t>19</a:t>
            </a:fld>
            <a:endParaRPr lang="en-US"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408E0C06-7593-4639-B2EF-2B02355784A7}" type="slidenum">
              <a:rPr lang="en-US" sz="1300" smtClean="0"/>
              <a:pPr eaLnBrk="1" hangingPunct="1"/>
              <a:t>2</a:t>
            </a:fld>
            <a:endParaRPr lang="en-US"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9465DB01-A8BF-40E5-AE4C-AA95B2F6F9F7}" type="slidenum">
              <a:rPr lang="en-US" sz="1300" smtClean="0"/>
              <a:pPr eaLnBrk="1" hangingPunct="1"/>
              <a:t>20</a:t>
            </a:fld>
            <a:endParaRPr lang="en-U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E814BF80-3C5B-4822-97B4-5796A96CB37C}" type="slidenum">
              <a:rPr lang="en-US" sz="1300" smtClean="0"/>
              <a:pPr eaLnBrk="1" hangingPunct="1"/>
              <a:t>3</a:t>
            </a:fld>
            <a:endParaRPr lang="en-US"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CC711C0A-D445-4B2F-B205-3B924F6FCAE9}" type="slidenum">
              <a:rPr lang="en-US" sz="1300" smtClean="0"/>
              <a:pPr eaLnBrk="1" hangingPunct="1"/>
              <a:t>4</a:t>
            </a:fld>
            <a:endParaRPr lang="en-US"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05EE6A02-805C-48A0-90DD-DA8F3C384ECD}" type="slidenum">
              <a:rPr lang="en-US" sz="1300" smtClean="0"/>
              <a:pPr eaLnBrk="1" hangingPunct="1"/>
              <a:t>5</a:t>
            </a:fld>
            <a:endParaRPr lang="en-US"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65E757A2-7074-43A2-BA2B-B872DA1B0FEF}" type="slidenum">
              <a:rPr lang="en-US" sz="1300" smtClean="0"/>
              <a:pPr eaLnBrk="1" hangingPunct="1"/>
              <a:t>6</a:t>
            </a:fld>
            <a:endParaRPr lang="en-US"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D8E2FA18-5BB8-4CE8-941A-4E540A4E73ED}" type="slidenum">
              <a:rPr lang="en-US" sz="1300" smtClean="0"/>
              <a:pPr eaLnBrk="1" hangingPunct="1"/>
              <a:t>7</a:t>
            </a:fld>
            <a:endParaRPr lang="en-US"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9978F3A0-F5AE-4CDC-BB3D-BA7618BFD886}" type="slidenum">
              <a:rPr lang="en-US" sz="1300" smtClean="0"/>
              <a:pPr eaLnBrk="1" hangingPunct="1"/>
              <a:t>8</a:t>
            </a:fld>
            <a:endParaRPr lang="en-US"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DA65115B-FC8D-4073-BAFF-718DCB94E761}" type="slidenum">
              <a:rPr lang="en-US" sz="1300" smtClean="0"/>
              <a:pPr eaLnBrk="1" hangingPunct="1"/>
              <a:t>9</a:t>
            </a:fld>
            <a:endParaRPr lang="en-US" sz="13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9A27F857-15CE-41FF-B763-D7CD9F0688D7}" type="datetime3">
              <a:rPr lang="en-US"/>
              <a:pPr>
                <a:defRPr/>
              </a:pPr>
              <a:t>2 May 2020</a:t>
            </a:fld>
            <a:endParaRPr lang="en-US"/>
          </a:p>
        </p:txBody>
      </p:sp>
      <p:sp>
        <p:nvSpPr>
          <p:cNvPr id="5" name="Footer Placeholder 18"/>
          <p:cNvSpPr>
            <a:spLocks noGrp="1"/>
          </p:cNvSpPr>
          <p:nvPr>
            <p:ph type="ftr" sz="quarter" idx="11"/>
          </p:nvPr>
        </p:nvSpPr>
        <p:spPr/>
        <p:txBody>
          <a:bodyPr/>
          <a:lstStyle>
            <a:lvl1pPr algn="ctr">
              <a:defRPr/>
            </a:lvl1pPr>
          </a:lstStyle>
          <a:p>
            <a:pPr>
              <a:defRPr/>
            </a:pPr>
            <a:r>
              <a:rPr lang="en-US"/>
              <a:t>CSE423</a:t>
            </a:r>
          </a:p>
        </p:txBody>
      </p:sp>
      <p:sp>
        <p:nvSpPr>
          <p:cNvPr id="6" name="Slide Number Placeholder 26"/>
          <p:cNvSpPr>
            <a:spLocks noGrp="1"/>
          </p:cNvSpPr>
          <p:nvPr>
            <p:ph type="sldNum"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7326213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A07CEF6-0E94-4A1A-9F70-2FE940FFD339}" type="datetime3">
              <a:rPr lang="en-US"/>
              <a:pPr>
                <a:defRPr/>
              </a:pPr>
              <a:t>2 May 2020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5EEF94B-0784-4513-82DA-FA49F7D2DCF6}" type="slidenum">
              <a:rPr lang="en-US"/>
              <a:pPr>
                <a:defRPr/>
              </a:pPr>
              <a:t>‹#›</a:t>
            </a:fld>
            <a:endParaRPr lang="en-US"/>
          </a:p>
        </p:txBody>
      </p:sp>
    </p:spTree>
    <p:extLst>
      <p:ext uri="{BB962C8B-B14F-4D97-AF65-F5344CB8AC3E}">
        <p14:creationId xmlns:p14="http://schemas.microsoft.com/office/powerpoint/2010/main" val="287491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8161C58-6EB0-4EB8-B1F6-025B446153C3}" type="datetime3">
              <a:rPr lang="en-US"/>
              <a:pPr>
                <a:defRPr/>
              </a:pPr>
              <a:t>2 May 2020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78D33E3D-ABDA-411B-A766-7DBF027CF0E6}" type="slidenum">
              <a:rPr lang="en-US"/>
              <a:pPr>
                <a:defRPr/>
              </a:pPr>
              <a:t>‹#›</a:t>
            </a:fld>
            <a:endParaRPr lang="en-US"/>
          </a:p>
        </p:txBody>
      </p:sp>
    </p:spTree>
    <p:extLst>
      <p:ext uri="{BB962C8B-B14F-4D97-AF65-F5344CB8AC3E}">
        <p14:creationId xmlns:p14="http://schemas.microsoft.com/office/powerpoint/2010/main" val="182593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ED8310E6-3B7D-419D-B483-776BA5F780E0}" type="datetime3">
              <a:rPr lang="en-US"/>
              <a:pPr>
                <a:defRPr/>
              </a:pPr>
              <a:t>2 May 2020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7FE0CFA-3CBB-4208-8678-FD9851611179}" type="slidenum">
              <a:rPr lang="en-US"/>
              <a:pPr>
                <a:defRPr/>
              </a:pPr>
              <a:t>‹#›</a:t>
            </a:fld>
            <a:endParaRPr lang="en-US"/>
          </a:p>
        </p:txBody>
      </p:sp>
    </p:spTree>
    <p:extLst>
      <p:ext uri="{BB962C8B-B14F-4D97-AF65-F5344CB8AC3E}">
        <p14:creationId xmlns:p14="http://schemas.microsoft.com/office/powerpoint/2010/main" val="271204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05D723-984D-4103-AEEE-E6FAC7EF4021}" type="datetime3">
              <a:rPr lang="en-US"/>
              <a:pPr>
                <a:defRPr/>
              </a:pPr>
              <a:t>2 May 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96EC61-4510-4885-A576-BBB0B4CFA98D}" type="slidenum">
              <a:rPr lang="en-US"/>
              <a:pPr>
                <a:defRPr/>
              </a:pPr>
              <a:t>‹#›</a:t>
            </a:fld>
            <a:endParaRPr lang="en-US"/>
          </a:p>
        </p:txBody>
      </p:sp>
    </p:spTree>
    <p:extLst>
      <p:ext uri="{BB962C8B-B14F-4D97-AF65-F5344CB8AC3E}">
        <p14:creationId xmlns:p14="http://schemas.microsoft.com/office/powerpoint/2010/main" val="21094979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9C05E851-BC5D-4187-A6B2-24C6458AB382}" type="datetime3">
              <a:rPr lang="en-US"/>
              <a:pPr>
                <a:defRPr/>
              </a:pPr>
              <a:t>2 May 2020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886D9A49-0CDD-46CD-BDBC-4B70997D6832}" type="slidenum">
              <a:rPr lang="en-US"/>
              <a:pPr>
                <a:defRPr/>
              </a:pPr>
              <a:t>‹#›</a:t>
            </a:fld>
            <a:endParaRPr lang="en-US"/>
          </a:p>
        </p:txBody>
      </p:sp>
    </p:spTree>
    <p:extLst>
      <p:ext uri="{BB962C8B-B14F-4D97-AF65-F5344CB8AC3E}">
        <p14:creationId xmlns:p14="http://schemas.microsoft.com/office/powerpoint/2010/main" val="146719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52E644B1-8E8E-49CA-AF5E-69643277D26F}" type="datetime3">
              <a:rPr lang="en-US"/>
              <a:pPr>
                <a:defRPr/>
              </a:pPr>
              <a:t>2 May 2020</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6C09CAC9-24E9-4682-9CB9-31BC666A2A12}" type="slidenum">
              <a:rPr lang="en-US"/>
              <a:pPr>
                <a:defRPr/>
              </a:pPr>
              <a:t>‹#›</a:t>
            </a:fld>
            <a:endParaRPr lang="en-US"/>
          </a:p>
        </p:txBody>
      </p:sp>
    </p:spTree>
    <p:extLst>
      <p:ext uri="{BB962C8B-B14F-4D97-AF65-F5344CB8AC3E}">
        <p14:creationId xmlns:p14="http://schemas.microsoft.com/office/powerpoint/2010/main" val="2318741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FE2D8323-7C2D-488A-9F65-C89BC9577D11}" type="datetime3">
              <a:rPr lang="en-US"/>
              <a:pPr>
                <a:defRPr/>
              </a:pPr>
              <a:t>2 May 2020</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68B0B8D5-16B0-41E8-8413-97A57A0D2984}" type="slidenum">
              <a:rPr lang="en-US"/>
              <a:pPr>
                <a:defRPr/>
              </a:pPr>
              <a:t>‹#›</a:t>
            </a:fld>
            <a:endParaRPr lang="en-US"/>
          </a:p>
        </p:txBody>
      </p:sp>
    </p:spTree>
    <p:extLst>
      <p:ext uri="{BB962C8B-B14F-4D97-AF65-F5344CB8AC3E}">
        <p14:creationId xmlns:p14="http://schemas.microsoft.com/office/powerpoint/2010/main" val="312424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C572585C-B8C1-46FD-887F-69BC40DC4C7E}" type="datetime3">
              <a:rPr lang="en-US"/>
              <a:pPr>
                <a:defRPr/>
              </a:pPr>
              <a:t>2 May 2020</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716B53DB-114C-4EFC-BEFC-978508409A6E}" type="slidenum">
              <a:rPr lang="en-US"/>
              <a:pPr>
                <a:defRPr/>
              </a:pPr>
              <a:t>‹#›</a:t>
            </a:fld>
            <a:endParaRPr lang="en-US"/>
          </a:p>
        </p:txBody>
      </p:sp>
    </p:spTree>
    <p:extLst>
      <p:ext uri="{BB962C8B-B14F-4D97-AF65-F5344CB8AC3E}">
        <p14:creationId xmlns:p14="http://schemas.microsoft.com/office/powerpoint/2010/main" val="308370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97F5409E-DFC0-4F73-9AA5-E6B020CF69B9}" type="datetime3">
              <a:rPr lang="en-US"/>
              <a:pPr>
                <a:defRPr/>
              </a:pPr>
              <a:t>2 May 2020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09689BE5-C05B-41F8-821A-C156D403E698}" type="slidenum">
              <a:rPr lang="en-US"/>
              <a:pPr>
                <a:defRPr/>
              </a:pPr>
              <a:t>‹#›</a:t>
            </a:fld>
            <a:endParaRPr lang="en-US"/>
          </a:p>
        </p:txBody>
      </p:sp>
    </p:spTree>
    <p:extLst>
      <p:ext uri="{BB962C8B-B14F-4D97-AF65-F5344CB8AC3E}">
        <p14:creationId xmlns:p14="http://schemas.microsoft.com/office/powerpoint/2010/main" val="2988547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E763DED9-52CD-4D9D-8C6E-BE6E8CA006B2}" type="datetime3">
              <a:rPr lang="en-US"/>
              <a:pPr>
                <a:defRPr/>
              </a:pPr>
              <a:t>2 May 2020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95428966-017F-4C73-AB66-134F9F2BA73B}" type="slidenum">
              <a:rPr lang="en-US"/>
              <a:pPr>
                <a:defRPr/>
              </a:pPr>
              <a:t>‹#›</a:t>
            </a:fld>
            <a:endParaRPr lang="en-US"/>
          </a:p>
        </p:txBody>
      </p:sp>
    </p:spTree>
    <p:extLst>
      <p:ext uri="{BB962C8B-B14F-4D97-AF65-F5344CB8AC3E}">
        <p14:creationId xmlns:p14="http://schemas.microsoft.com/office/powerpoint/2010/main" val="2743807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cs typeface="Times New Roman" pitchFamily="18" charset="0"/>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cs typeface="Times New Roman" pitchFamily="18" charset="0"/>
            </a:endParaRPr>
          </a:p>
        </p:txBody>
      </p:sp>
      <p:sp>
        <p:nvSpPr>
          <p:cNvPr id="1028" name="Title Placeholder 8"/>
          <p:cNvSpPr>
            <a:spLocks noGrp="1"/>
          </p:cNvSpPr>
          <p:nvPr>
            <p:ph type="title"/>
          </p:nvPr>
        </p:nvSpPr>
        <p:spPr bwMode="auto">
          <a:xfrm>
            <a:off x="457200" y="457200"/>
            <a:ext cx="82296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Times New Roman" pitchFamily="18" charset="0"/>
                <a:cs typeface="Times New Roman" pitchFamily="18" charset="0"/>
              </a:defRPr>
            </a:lvl1pPr>
          </a:lstStyle>
          <a:p>
            <a:pPr>
              <a:defRPr/>
            </a:pPr>
            <a:fld id="{289D84D9-EA1F-48C3-ABFC-CD1531C11BC3}" type="datetime3">
              <a:rPr lang="en-US"/>
              <a:pPr>
                <a:defRPr/>
              </a:pPr>
              <a:t>2 May 2020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Times New Roman" pitchFamily="18" charset="0"/>
                <a:cs typeface="Times New Roman" pitchFamily="18" charset="0"/>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Times New Roman" pitchFamily="18" charset="0"/>
                <a:cs typeface="Times New Roman" pitchFamily="18" charset="0"/>
              </a:defRPr>
            </a:lvl1pPr>
          </a:lstStyle>
          <a:p>
            <a:pPr>
              <a:defRPr/>
            </a:pPr>
            <a:fld id="{D3B966C6-A7C7-4449-BC25-7D5F85411B3B}"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cs typeface="Times New Roman" pitchFamily="18"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cs typeface="Times New Roman" pitchFamily="18" charset="0"/>
              </a:endParaRPr>
            </a:p>
          </p:txBody>
        </p:sp>
      </p:grpSp>
    </p:spTree>
  </p:cSld>
  <p:clrMap bg1="lt1" tx1="dk1" bg2="lt2" tx2="dk2" accent1="accent1" accent2="accent2" accent3="accent3" accent4="accent4" accent5="accent5" accent6="accent6" hlink="hlink" folHlink="folHlink"/>
  <p:sldLayoutIdLst>
    <p:sldLayoutId id="2147483966" r:id="rId1"/>
    <p:sldLayoutId id="2147483958" r:id="rId2"/>
    <p:sldLayoutId id="2147483967" r:id="rId3"/>
    <p:sldLayoutId id="2147483959" r:id="rId4"/>
    <p:sldLayoutId id="2147483960" r:id="rId5"/>
    <p:sldLayoutId id="2147483961" r:id="rId6"/>
    <p:sldLayoutId id="2147483962" r:id="rId7"/>
    <p:sldLayoutId id="2147483963" r:id="rId8"/>
    <p:sldLayoutId id="2147483968" r:id="rId9"/>
    <p:sldLayoutId id="2147483964" r:id="rId10"/>
    <p:sldLayoutId id="2147483965" r:id="rId11"/>
  </p:sldLayoutIdLst>
  <p:hf hdr="0" ftr="0"/>
  <p:txStyles>
    <p:titleStyle>
      <a:lvl1pPr algn="ctr" rtl="0" eaLnBrk="0" fontAlgn="base" hangingPunct="0">
        <a:spcBef>
          <a:spcPct val="0"/>
        </a:spcBef>
        <a:spcAft>
          <a:spcPct val="0"/>
        </a:spcAft>
        <a:defRPr sz="3600" kern="1200">
          <a:solidFill>
            <a:schemeClr val="tx2"/>
          </a:solidFill>
          <a:latin typeface="Times New Roman" pitchFamily="18" charset="0"/>
          <a:ea typeface="+mj-ea"/>
          <a:cs typeface="Times New Roman" pitchFamily="18" charset="0"/>
        </a:defRPr>
      </a:lvl1pPr>
      <a:lvl2pPr algn="ctr" rtl="0" eaLnBrk="0" fontAlgn="base" hangingPunct="0">
        <a:spcBef>
          <a:spcPct val="0"/>
        </a:spcBef>
        <a:spcAft>
          <a:spcPct val="0"/>
        </a:spcAft>
        <a:defRPr sz="3600">
          <a:solidFill>
            <a:schemeClr val="tx2"/>
          </a:solidFill>
          <a:latin typeface="Times New Roman" pitchFamily="18" charset="0"/>
          <a:cs typeface="Times New Roman" pitchFamily="18" charset="0"/>
        </a:defRPr>
      </a:lvl2pPr>
      <a:lvl3pPr algn="ctr" rtl="0" eaLnBrk="0" fontAlgn="base" hangingPunct="0">
        <a:spcBef>
          <a:spcPct val="0"/>
        </a:spcBef>
        <a:spcAft>
          <a:spcPct val="0"/>
        </a:spcAft>
        <a:defRPr sz="3600">
          <a:solidFill>
            <a:schemeClr val="tx2"/>
          </a:solidFill>
          <a:latin typeface="Times New Roman" pitchFamily="18" charset="0"/>
          <a:cs typeface="Times New Roman" pitchFamily="18" charset="0"/>
        </a:defRPr>
      </a:lvl3pPr>
      <a:lvl4pPr algn="ctr" rtl="0" eaLnBrk="0" fontAlgn="base" hangingPunct="0">
        <a:spcBef>
          <a:spcPct val="0"/>
        </a:spcBef>
        <a:spcAft>
          <a:spcPct val="0"/>
        </a:spcAft>
        <a:defRPr sz="3600">
          <a:solidFill>
            <a:schemeClr val="tx2"/>
          </a:solidFill>
          <a:latin typeface="Times New Roman" pitchFamily="18" charset="0"/>
          <a:cs typeface="Times New Roman" pitchFamily="18" charset="0"/>
        </a:defRPr>
      </a:lvl4pPr>
      <a:lvl5pPr algn="ctr" rtl="0" eaLnBrk="0" fontAlgn="base" hangingPunct="0">
        <a:spcBef>
          <a:spcPct val="0"/>
        </a:spcBef>
        <a:spcAft>
          <a:spcPct val="0"/>
        </a:spcAft>
        <a:defRPr sz="3600">
          <a:solidFill>
            <a:schemeClr val="tx2"/>
          </a:solidFill>
          <a:latin typeface="Times New Roman" pitchFamily="18" charset="0"/>
          <a:cs typeface="Times New Roman" pitchFamily="18" charset="0"/>
        </a:defRPr>
      </a:lvl5pPr>
      <a:lvl6pPr marL="457200" algn="ctr" rtl="0" fontAlgn="base">
        <a:spcBef>
          <a:spcPct val="0"/>
        </a:spcBef>
        <a:spcAft>
          <a:spcPct val="0"/>
        </a:spcAft>
        <a:defRPr sz="3600">
          <a:solidFill>
            <a:schemeClr val="tx2"/>
          </a:solidFill>
          <a:latin typeface="Times New Roman" pitchFamily="18" charset="0"/>
          <a:cs typeface="Times New Roman" pitchFamily="18" charset="0"/>
        </a:defRPr>
      </a:lvl6pPr>
      <a:lvl7pPr marL="914400" algn="ctr" rtl="0" fontAlgn="base">
        <a:spcBef>
          <a:spcPct val="0"/>
        </a:spcBef>
        <a:spcAft>
          <a:spcPct val="0"/>
        </a:spcAft>
        <a:defRPr sz="3600">
          <a:solidFill>
            <a:schemeClr val="tx2"/>
          </a:solidFill>
          <a:latin typeface="Times New Roman" pitchFamily="18" charset="0"/>
          <a:cs typeface="Times New Roman" pitchFamily="18" charset="0"/>
        </a:defRPr>
      </a:lvl7pPr>
      <a:lvl8pPr marL="1371600" algn="ctr" rtl="0" fontAlgn="base">
        <a:spcBef>
          <a:spcPct val="0"/>
        </a:spcBef>
        <a:spcAft>
          <a:spcPct val="0"/>
        </a:spcAft>
        <a:defRPr sz="3600">
          <a:solidFill>
            <a:schemeClr val="tx2"/>
          </a:solidFill>
          <a:latin typeface="Times New Roman" pitchFamily="18" charset="0"/>
          <a:cs typeface="Times New Roman" pitchFamily="18" charset="0"/>
        </a:defRPr>
      </a:lvl8pPr>
      <a:lvl9pPr marL="1828800" algn="ctr" rtl="0" fontAlgn="base">
        <a:spcBef>
          <a:spcPct val="0"/>
        </a:spcBef>
        <a:spcAft>
          <a:spcPct val="0"/>
        </a:spcAft>
        <a:defRPr sz="3600">
          <a:solidFill>
            <a:schemeClr val="tx2"/>
          </a:solidFill>
          <a:latin typeface="Times New Roman" pitchFamily="18" charset="0"/>
          <a:cs typeface="Times New Roman" pitchFamily="18"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Times New Roman" pitchFamily="18" charset="0"/>
          <a:ea typeface="+mn-ea"/>
          <a:cs typeface="Times New Roman" pitchFamily="18" charset="0"/>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Times New Roman" pitchFamily="18" charset="0"/>
          <a:ea typeface="+mn-ea"/>
          <a:cs typeface="Times New Roman" pitchFamily="18" charset="0"/>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Times New Roman" pitchFamily="18" charset="0"/>
          <a:ea typeface="+mn-ea"/>
          <a:cs typeface="Times New Roman" pitchFamily="18" charset="0"/>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Times New Roman" pitchFamily="18" charset="0"/>
          <a:ea typeface="+mn-ea"/>
          <a:cs typeface="Times New Roman" pitchFamily="18" charset="0"/>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Times New Roman" pitchFamily="18" charset="0"/>
          <a:ea typeface="+mn-ea"/>
          <a:cs typeface="Times New Roman" pitchFamily="18"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Title 6"/>
          <p:cNvSpPr>
            <a:spLocks noGrp="1"/>
          </p:cNvSpPr>
          <p:nvPr>
            <p:ph type="ctrTitle"/>
          </p:nvPr>
        </p:nvSpPr>
        <p:spPr>
          <a:xfrm>
            <a:off x="533400" y="1371600"/>
            <a:ext cx="7851648" cy="2514600"/>
          </a:xfrm>
          <a:ln>
            <a:miter lim="800000"/>
            <a:headEnd/>
            <a:tailEnd/>
          </a:ln>
        </p:spPr>
        <p:txBody>
          <a:bodyPr>
            <a:normAutofit fontScale="90000"/>
          </a:bodyPr>
          <a:lstStyle/>
          <a:p>
            <a:pPr eaLnBrk="1" fontAlgn="auto" hangingPunct="1">
              <a:lnSpc>
                <a:spcPct val="130000"/>
              </a:lnSpc>
              <a:spcAft>
                <a:spcPts val="0"/>
              </a:spcAft>
              <a:defRPr/>
            </a:pPr>
            <a:r>
              <a:rPr lang="en-US" dirty="0">
                <a:solidFill>
                  <a:schemeClr val="tx2"/>
                </a:solidFill>
              </a:rPr>
              <a:t>Technical Report Writing </a:t>
            </a:r>
            <a:br>
              <a:rPr lang="en-US" dirty="0">
                <a:solidFill>
                  <a:schemeClr val="tx2"/>
                </a:solidFill>
              </a:rPr>
            </a:br>
            <a:r>
              <a:rPr lang="en-US" dirty="0">
                <a:solidFill>
                  <a:schemeClr val="tx2"/>
                </a:solidFill>
              </a:rPr>
              <a:t>and Evaluation</a:t>
            </a:r>
            <a:br>
              <a:rPr lang="en-US" dirty="0">
                <a:solidFill>
                  <a:schemeClr val="tx2"/>
                </a:solidFill>
              </a:rPr>
            </a:br>
            <a:r>
              <a:rPr lang="en-US" sz="4000" dirty="0">
                <a:solidFill>
                  <a:schemeClr val="tx2"/>
                </a:solidFill>
              </a:rPr>
              <a:t>with CSE 593 Final Report Requirement</a:t>
            </a:r>
          </a:p>
        </p:txBody>
      </p:sp>
      <p:sp>
        <p:nvSpPr>
          <p:cNvPr id="5123" name="Rectangle 3"/>
          <p:cNvSpPr>
            <a:spLocks noGrp="1" noChangeArrowheads="1"/>
          </p:cNvSpPr>
          <p:nvPr>
            <p:ph type="subTitle" idx="1"/>
          </p:nvPr>
        </p:nvSpPr>
        <p:spPr>
          <a:xfrm>
            <a:off x="4267200" y="4648200"/>
            <a:ext cx="4038600" cy="1752600"/>
          </a:xfrm>
        </p:spPr>
        <p:txBody>
          <a:bodyPr/>
          <a:lstStyle/>
          <a:p>
            <a:pPr marR="0" eaLnBrk="1" hangingPunct="1"/>
            <a:r>
              <a:rPr lang="en-US" sz="3200" dirty="0">
                <a:solidFill>
                  <a:srgbClr val="003399"/>
                </a:solidFill>
              </a:rPr>
              <a:t>Dr. Yinong Chen</a:t>
            </a:r>
          </a:p>
        </p:txBody>
      </p:sp>
      <p:pic>
        <p:nvPicPr>
          <p:cNvPr id="5124" name="Picture 8" descr="MCj0280170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4267200"/>
            <a:ext cx="1814513"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457200"/>
            <a:ext cx="8229600" cy="838200"/>
          </a:xfrm>
        </p:spPr>
        <p:txBody>
          <a:bodyPr/>
          <a:lstStyle/>
          <a:p>
            <a:r>
              <a:rPr lang="en-US"/>
              <a:t>Methods: Design and Implementation</a:t>
            </a:r>
          </a:p>
        </p:txBody>
      </p:sp>
      <p:sp>
        <p:nvSpPr>
          <p:cNvPr id="14339" name="Content Placeholder 2"/>
          <p:cNvSpPr>
            <a:spLocks noGrp="1"/>
          </p:cNvSpPr>
          <p:nvPr>
            <p:ph idx="1"/>
          </p:nvPr>
        </p:nvSpPr>
        <p:spPr/>
        <p:txBody>
          <a:bodyPr/>
          <a:lstStyle/>
          <a:p>
            <a:r>
              <a:rPr lang="en-US"/>
              <a:t>This section answers this question “What did you do to solve the problem?”</a:t>
            </a:r>
          </a:p>
          <a:p>
            <a:r>
              <a:rPr lang="en-US"/>
              <a:t>You need to consider the readers’ knowledge of the field, the interests, and reasons of reading the report;</a:t>
            </a:r>
          </a:p>
          <a:p>
            <a:r>
              <a:rPr lang="en-US"/>
              <a:t>You need to provide sufficient information for the readers to understand what you did and why you did it that way;</a:t>
            </a:r>
          </a:p>
          <a:p>
            <a:r>
              <a:rPr lang="en-US"/>
              <a:t>If you want others to repeat your methods, you should include sufficient detail.</a:t>
            </a:r>
          </a:p>
        </p:txBody>
      </p:sp>
      <p:sp>
        <p:nvSpPr>
          <p:cNvPr id="4" name="Date Placeholder 3"/>
          <p:cNvSpPr>
            <a:spLocks noGrp="1"/>
          </p:cNvSpPr>
          <p:nvPr>
            <p:ph type="dt" sz="quarter" idx="10"/>
          </p:nvPr>
        </p:nvSpPr>
        <p:spPr/>
        <p:txBody>
          <a:bodyPr/>
          <a:lstStyle/>
          <a:p>
            <a:pPr>
              <a:defRPr/>
            </a:pPr>
            <a:fld id="{D8B5CBE8-F248-458D-8401-358DF7769F36}" type="datetime3">
              <a:rPr lang="en-US" smtClean="0"/>
              <a:pPr>
                <a:defRPr/>
              </a:pPr>
              <a:t>2 May 2020</a:t>
            </a:fld>
            <a:endParaRPr lang="en-US" dirty="0"/>
          </a:p>
        </p:txBody>
      </p:sp>
      <p:sp>
        <p:nvSpPr>
          <p:cNvPr id="5" name="Slide Number Placeholder 4"/>
          <p:cNvSpPr>
            <a:spLocks noGrp="1"/>
          </p:cNvSpPr>
          <p:nvPr>
            <p:ph type="sldNum" sz="quarter" idx="12"/>
          </p:nvPr>
        </p:nvSpPr>
        <p:spPr/>
        <p:txBody>
          <a:bodyPr/>
          <a:lstStyle/>
          <a:p>
            <a:pPr>
              <a:defRPr/>
            </a:pPr>
            <a:fld id="{658FAFD2-CC21-4C6B-AF26-357A586CEF83}"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457200"/>
            <a:ext cx="8229600" cy="838200"/>
          </a:xfrm>
        </p:spPr>
        <p:txBody>
          <a:bodyPr/>
          <a:lstStyle/>
          <a:p>
            <a:r>
              <a:rPr lang="en-US"/>
              <a:t>Results Part in the “Evaluation Section”</a:t>
            </a:r>
          </a:p>
        </p:txBody>
      </p:sp>
      <p:sp>
        <p:nvSpPr>
          <p:cNvPr id="15363" name="Content Placeholder 2"/>
          <p:cNvSpPr>
            <a:spLocks noGrp="1"/>
          </p:cNvSpPr>
          <p:nvPr>
            <p:ph idx="1"/>
          </p:nvPr>
        </p:nvSpPr>
        <p:spPr>
          <a:xfrm>
            <a:off x="457200" y="1676400"/>
            <a:ext cx="8229600" cy="3429000"/>
          </a:xfrm>
        </p:spPr>
        <p:txBody>
          <a:bodyPr/>
          <a:lstStyle/>
          <a:p>
            <a:r>
              <a:rPr lang="en-US"/>
              <a:t>This section answers this question “What did you see?”</a:t>
            </a:r>
          </a:p>
          <a:p>
            <a:r>
              <a:rPr lang="en-US"/>
              <a:t>Results are the data that you discovered or compiled.</a:t>
            </a:r>
          </a:p>
          <a:p>
            <a:r>
              <a:rPr lang="en-US"/>
              <a:t>Present the data objectively, without comments.</a:t>
            </a:r>
          </a:p>
          <a:p>
            <a:r>
              <a:rPr lang="en-US"/>
              <a:t>Clearly separate your interpretation of results and conclusion derived from the results.</a:t>
            </a:r>
          </a:p>
          <a:p>
            <a:r>
              <a:rPr lang="en-US"/>
              <a:t>You need to choose right method to present the data, e.g., using charts, tables, etc.</a:t>
            </a:r>
          </a:p>
        </p:txBody>
      </p:sp>
      <p:sp>
        <p:nvSpPr>
          <p:cNvPr id="4" name="Date Placeholder 3"/>
          <p:cNvSpPr>
            <a:spLocks noGrp="1"/>
          </p:cNvSpPr>
          <p:nvPr>
            <p:ph type="dt" sz="quarter" idx="10"/>
          </p:nvPr>
        </p:nvSpPr>
        <p:spPr/>
        <p:txBody>
          <a:bodyPr/>
          <a:lstStyle/>
          <a:p>
            <a:pPr>
              <a:defRPr/>
            </a:pPr>
            <a:fld id="{D8B5CBE8-F248-458D-8401-358DF7769F36}" type="datetime3">
              <a:rPr lang="en-US" smtClean="0"/>
              <a:pPr>
                <a:defRPr/>
              </a:pPr>
              <a:t>2 May 2020</a:t>
            </a:fld>
            <a:endParaRPr lang="en-US" dirty="0"/>
          </a:p>
        </p:txBody>
      </p:sp>
      <p:sp>
        <p:nvSpPr>
          <p:cNvPr id="5" name="Slide Number Placeholder 4"/>
          <p:cNvSpPr>
            <a:spLocks noGrp="1"/>
          </p:cNvSpPr>
          <p:nvPr>
            <p:ph type="sldNum" sz="quarter" idx="12"/>
          </p:nvPr>
        </p:nvSpPr>
        <p:spPr/>
        <p:txBody>
          <a:bodyPr/>
          <a:lstStyle/>
          <a:p>
            <a:pPr>
              <a:defRPr/>
            </a:pPr>
            <a:fld id="{CE7F01EB-BEA9-493D-AACC-B6F43D94FDB1}" type="slidenum">
              <a:rPr lang="en-US" smtClean="0"/>
              <a:pPr>
                <a:defRPr/>
              </a:pPr>
              <a:t>11</a:t>
            </a:fld>
            <a:endParaRPr lang="en-US"/>
          </a:p>
        </p:txBody>
      </p:sp>
      <p:sp>
        <p:nvSpPr>
          <p:cNvPr id="6" name="Rectangle 5"/>
          <p:cNvSpPr/>
          <p:nvPr/>
        </p:nvSpPr>
        <p:spPr>
          <a:xfrm>
            <a:off x="914400" y="5181600"/>
            <a:ext cx="2667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t>Methods</a:t>
            </a:r>
          </a:p>
          <a:p>
            <a:pPr>
              <a:defRPr/>
            </a:pPr>
            <a:r>
              <a:rPr lang="en-US" dirty="0"/>
              <a:t>What did you do?</a:t>
            </a:r>
          </a:p>
        </p:txBody>
      </p:sp>
      <p:sp>
        <p:nvSpPr>
          <p:cNvPr id="7" name="Rectangle 6"/>
          <p:cNvSpPr/>
          <p:nvPr/>
        </p:nvSpPr>
        <p:spPr>
          <a:xfrm>
            <a:off x="4572000" y="5181600"/>
            <a:ext cx="2667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t>Results</a:t>
            </a:r>
          </a:p>
          <a:p>
            <a:pPr>
              <a:defRPr/>
            </a:pPr>
            <a:r>
              <a:rPr lang="en-US" dirty="0"/>
              <a:t>What did you see?</a:t>
            </a:r>
          </a:p>
        </p:txBody>
      </p:sp>
      <p:cxnSp>
        <p:nvCxnSpPr>
          <p:cNvPr id="9" name="Straight Arrow Connector 8"/>
          <p:cNvCxnSpPr>
            <a:stCxn id="6" idx="3"/>
            <a:endCxn id="7" idx="1"/>
          </p:cNvCxnSpPr>
          <p:nvPr/>
        </p:nvCxnSpPr>
        <p:spPr>
          <a:xfrm>
            <a:off x="3581400" y="5600700"/>
            <a:ext cx="9906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57200"/>
            <a:ext cx="8229600" cy="838200"/>
          </a:xfrm>
        </p:spPr>
        <p:txBody>
          <a:bodyPr/>
          <a:lstStyle/>
          <a:p>
            <a:r>
              <a:rPr lang="en-US"/>
              <a:t>Interpretation Part in the </a:t>
            </a:r>
            <a:br>
              <a:rPr lang="en-US"/>
            </a:br>
            <a:r>
              <a:rPr lang="en-US"/>
              <a:t>“Evaluation Section”</a:t>
            </a:r>
          </a:p>
        </p:txBody>
      </p:sp>
      <p:sp>
        <p:nvSpPr>
          <p:cNvPr id="3" name="Content Placeholder 2"/>
          <p:cNvSpPr>
            <a:spLocks noGrp="1"/>
          </p:cNvSpPr>
          <p:nvPr>
            <p:ph idx="1"/>
          </p:nvPr>
        </p:nvSpPr>
        <p:spPr>
          <a:xfrm>
            <a:off x="381000" y="1447800"/>
            <a:ext cx="5181600" cy="3429000"/>
          </a:xfrm>
        </p:spPr>
        <p:txBody>
          <a:bodyPr/>
          <a:lstStyle/>
          <a:p>
            <a:r>
              <a:rPr lang="en-US"/>
              <a:t>This section answers this question “What does it mean?”</a:t>
            </a:r>
          </a:p>
          <a:p>
            <a:r>
              <a:rPr lang="en-US"/>
              <a:t>Do the data unveil certain trends or laws?</a:t>
            </a:r>
          </a:p>
          <a:p>
            <a:r>
              <a:rPr lang="en-US"/>
              <a:t>Can the trends be extended to the scope beyond the data range experimented?</a:t>
            </a:r>
          </a:p>
          <a:p>
            <a:r>
              <a:rPr lang="en-US"/>
              <a:t>Chi-Square Goodness-of-Fit Test</a:t>
            </a:r>
          </a:p>
          <a:p>
            <a:endParaRPr lang="en-US"/>
          </a:p>
        </p:txBody>
      </p:sp>
      <p:sp>
        <p:nvSpPr>
          <p:cNvPr id="4" name="Date Placeholder 3"/>
          <p:cNvSpPr>
            <a:spLocks noGrp="1"/>
          </p:cNvSpPr>
          <p:nvPr>
            <p:ph type="dt" sz="quarter" idx="10"/>
          </p:nvPr>
        </p:nvSpPr>
        <p:spPr/>
        <p:txBody>
          <a:bodyPr/>
          <a:lstStyle/>
          <a:p>
            <a:pPr>
              <a:defRPr/>
            </a:pPr>
            <a:fld id="{D8B5CBE8-F248-458D-8401-358DF7769F36}" type="datetime3">
              <a:rPr lang="en-US" smtClean="0"/>
              <a:pPr>
                <a:defRPr/>
              </a:pPr>
              <a:t>2 May 2020</a:t>
            </a:fld>
            <a:endParaRPr lang="en-US" dirty="0"/>
          </a:p>
        </p:txBody>
      </p:sp>
      <p:sp>
        <p:nvSpPr>
          <p:cNvPr id="5" name="Slide Number Placeholder 4"/>
          <p:cNvSpPr>
            <a:spLocks noGrp="1"/>
          </p:cNvSpPr>
          <p:nvPr>
            <p:ph type="sldNum" sz="quarter" idx="12"/>
          </p:nvPr>
        </p:nvSpPr>
        <p:spPr/>
        <p:txBody>
          <a:bodyPr/>
          <a:lstStyle/>
          <a:p>
            <a:pPr>
              <a:defRPr/>
            </a:pPr>
            <a:fld id="{F3B14EF1-5006-4D41-BFB8-67C57AAF1ECA}" type="slidenum">
              <a:rPr lang="en-US" smtClean="0"/>
              <a:pPr>
                <a:defRPr/>
              </a:pPr>
              <a:t>12</a:t>
            </a:fld>
            <a:endParaRPr lang="en-US"/>
          </a:p>
        </p:txBody>
      </p:sp>
      <p:sp>
        <p:nvSpPr>
          <p:cNvPr id="6" name="Rectangle 5"/>
          <p:cNvSpPr/>
          <p:nvPr/>
        </p:nvSpPr>
        <p:spPr>
          <a:xfrm>
            <a:off x="152400" y="5181600"/>
            <a:ext cx="2514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t>Methods</a:t>
            </a:r>
          </a:p>
          <a:p>
            <a:pPr>
              <a:defRPr/>
            </a:pPr>
            <a:r>
              <a:rPr lang="en-US" dirty="0"/>
              <a:t>What did you do?</a:t>
            </a:r>
          </a:p>
        </p:txBody>
      </p:sp>
      <p:sp>
        <p:nvSpPr>
          <p:cNvPr id="7" name="Rectangle 6"/>
          <p:cNvSpPr/>
          <p:nvPr/>
        </p:nvSpPr>
        <p:spPr>
          <a:xfrm>
            <a:off x="3124200" y="5181600"/>
            <a:ext cx="2590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t>Results</a:t>
            </a:r>
          </a:p>
          <a:p>
            <a:pPr>
              <a:defRPr/>
            </a:pPr>
            <a:r>
              <a:rPr lang="en-US" dirty="0"/>
              <a:t>What did you see?</a:t>
            </a:r>
          </a:p>
        </p:txBody>
      </p:sp>
      <p:cxnSp>
        <p:nvCxnSpPr>
          <p:cNvPr id="9" name="Straight Arrow Connector 8"/>
          <p:cNvCxnSpPr>
            <a:stCxn id="6" idx="3"/>
            <a:endCxn id="7" idx="1"/>
          </p:cNvCxnSpPr>
          <p:nvPr/>
        </p:nvCxnSpPr>
        <p:spPr>
          <a:xfrm>
            <a:off x="2667000" y="5600700"/>
            <a:ext cx="4572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0" y="2133600"/>
            <a:ext cx="36195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6172200" y="5181600"/>
            <a:ext cx="281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t>Interpretation</a:t>
            </a:r>
          </a:p>
          <a:p>
            <a:pPr>
              <a:defRPr/>
            </a:pPr>
            <a:r>
              <a:rPr lang="en-US" dirty="0"/>
              <a:t>What does it mean?</a:t>
            </a:r>
          </a:p>
        </p:txBody>
      </p:sp>
      <p:cxnSp>
        <p:nvCxnSpPr>
          <p:cNvPr id="11" name="Straight Arrow Connector 10"/>
          <p:cNvCxnSpPr>
            <a:stCxn id="7" idx="3"/>
            <a:endCxn id="10" idx="1"/>
          </p:cNvCxnSpPr>
          <p:nvPr/>
        </p:nvCxnSpPr>
        <p:spPr>
          <a:xfrm>
            <a:off x="5715000" y="5600700"/>
            <a:ext cx="4572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Scale>
                                      <p:cBhvr>
                                        <p:cTn id="7"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3" end="3"/>
                                            </p:txEl>
                                          </p:spTgt>
                                        </p:tgtEl>
                                        <p:attrNameLst>
                                          <p:attrName>ppt_x</p:attrName>
                                          <p:attrName>ppt_y</p:attrName>
                                        </p:attrNameLst>
                                      </p:cBhvr>
                                    </p:animMotion>
                                    <p:animEffect transition="in" filter="fade">
                                      <p:cBhvr>
                                        <p:cTn id="9" dur="1000"/>
                                        <p:tgtEl>
                                          <p:spTgt spid="3">
                                            <p:txEl>
                                              <p:pRg st="3" end="3"/>
                                            </p:txEl>
                                          </p:spTgt>
                                        </p:tgtEl>
                                      </p:cBhvr>
                                    </p:animEffect>
                                  </p:childTnLst>
                                </p:cTn>
                              </p:par>
                            </p:childTnLst>
                          </p:cTn>
                        </p:par>
                        <p:par>
                          <p:cTn id="10" fill="hold" nodeType="afterGroup">
                            <p:stCondLst>
                              <p:cond delay="1000"/>
                            </p:stCondLst>
                            <p:childTnLst>
                              <p:par>
                                <p:cTn id="11" presetID="2" presetClass="entr" presetSubtype="12" fill="hold" nodeType="afterEffect">
                                  <p:stCondLst>
                                    <p:cond delay="0"/>
                                  </p:stCondLst>
                                  <p:childTnLst>
                                    <p:set>
                                      <p:cBhvr>
                                        <p:cTn id="12" dur="1" fill="hold">
                                          <p:stCondLst>
                                            <p:cond delay="0"/>
                                          </p:stCondLst>
                                        </p:cTn>
                                        <p:tgtEl>
                                          <p:spTgt spid="36866"/>
                                        </p:tgtEl>
                                        <p:attrNameLst>
                                          <p:attrName>style.visibility</p:attrName>
                                        </p:attrNameLst>
                                      </p:cBhvr>
                                      <p:to>
                                        <p:strVal val="visible"/>
                                      </p:to>
                                    </p:set>
                                    <p:anim calcmode="lin" valueType="num">
                                      <p:cBhvr additive="base">
                                        <p:cTn id="13" dur="500" fill="hold"/>
                                        <p:tgtEl>
                                          <p:spTgt spid="36866"/>
                                        </p:tgtEl>
                                        <p:attrNameLst>
                                          <p:attrName>ppt_x</p:attrName>
                                        </p:attrNameLst>
                                      </p:cBhvr>
                                      <p:tavLst>
                                        <p:tav tm="0">
                                          <p:val>
                                            <p:strVal val="0-#ppt_w/2"/>
                                          </p:val>
                                        </p:tav>
                                        <p:tav tm="100000">
                                          <p:val>
                                            <p:strVal val="#ppt_x"/>
                                          </p:val>
                                        </p:tav>
                                      </p:tavLst>
                                    </p:anim>
                                    <p:anim calcmode="lin" valueType="num">
                                      <p:cBhvr additive="base">
                                        <p:cTn id="14" dur="500" fill="hold"/>
                                        <p:tgtEl>
                                          <p:spTgt spid="3686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nodeType="afterGroup">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nodeType="afterGroup">
                            <p:stCondLst>
                              <p:cond delay="1500"/>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par>
                          <p:cTn id="32" fill="hold" nodeType="afterGroup">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t>Project Evaluation in Logic Model</a:t>
            </a:r>
          </a:p>
        </p:txBody>
      </p:sp>
      <p:sp>
        <p:nvSpPr>
          <p:cNvPr id="25603" name="Content Placeholder 2"/>
          <p:cNvSpPr>
            <a:spLocks noGrp="1"/>
          </p:cNvSpPr>
          <p:nvPr>
            <p:ph idx="1"/>
          </p:nvPr>
        </p:nvSpPr>
        <p:spPr>
          <a:xfrm>
            <a:off x="457200" y="1600200"/>
            <a:ext cx="8382000" cy="4724400"/>
          </a:xfrm>
        </p:spPr>
        <p:txBody>
          <a:bodyPr/>
          <a:lstStyle/>
          <a:p>
            <a:pPr>
              <a:defRPr/>
            </a:pPr>
            <a:r>
              <a:rPr lang="en-US" sz="2800" dirty="0"/>
              <a:t>The </a:t>
            </a:r>
            <a:r>
              <a:rPr lang="en-US" sz="2800" b="1" dirty="0">
                <a:solidFill>
                  <a:srgbClr val="0033CC"/>
                </a:solidFill>
              </a:rPr>
              <a:t>logic model </a:t>
            </a:r>
            <a:r>
              <a:rPr lang="en-US" sz="2800" dirty="0"/>
              <a:t>is a conceptual model;</a:t>
            </a:r>
          </a:p>
          <a:p>
            <a:pPr>
              <a:defRPr/>
            </a:pPr>
            <a:r>
              <a:rPr lang="en-US" sz="2800" dirty="0"/>
              <a:t>It is a tool used for describing the </a:t>
            </a:r>
            <a:r>
              <a:rPr lang="en-US" sz="2800" dirty="0">
                <a:solidFill>
                  <a:srgbClr val="0033CC"/>
                </a:solidFill>
              </a:rPr>
              <a:t>performance</a:t>
            </a:r>
            <a:r>
              <a:rPr lang="en-US" sz="2800" dirty="0"/>
              <a:t> and </a:t>
            </a:r>
            <a:r>
              <a:rPr lang="en-US" sz="2800" dirty="0">
                <a:solidFill>
                  <a:srgbClr val="0033CC"/>
                </a:solidFill>
              </a:rPr>
              <a:t>effectiveness</a:t>
            </a:r>
            <a:r>
              <a:rPr lang="en-US" sz="2800" dirty="0"/>
              <a:t> of projects, in terms of </a:t>
            </a:r>
            <a:r>
              <a:rPr lang="en-US" sz="2800" b="1" dirty="0">
                <a:solidFill>
                  <a:schemeClr val="accent5">
                    <a:lumMod val="50000"/>
                  </a:schemeClr>
                </a:solidFill>
              </a:rPr>
              <a:t>resource</a:t>
            </a:r>
            <a:r>
              <a:rPr lang="en-US" sz="2800" dirty="0"/>
              <a:t> and </a:t>
            </a:r>
            <a:r>
              <a:rPr lang="en-US" sz="2800" b="1" dirty="0">
                <a:solidFill>
                  <a:schemeClr val="accent5">
                    <a:lumMod val="50000"/>
                  </a:schemeClr>
                </a:solidFill>
              </a:rPr>
              <a:t>outcome</a:t>
            </a:r>
            <a:r>
              <a:rPr lang="en-US" sz="2800" dirty="0"/>
              <a:t> ratio;</a:t>
            </a:r>
          </a:p>
          <a:p>
            <a:pPr>
              <a:defRPr/>
            </a:pPr>
            <a:r>
              <a:rPr lang="en-US" sz="2800" dirty="0"/>
              <a:t>The model describes logical linkages among project </a:t>
            </a:r>
            <a:r>
              <a:rPr lang="en-US" sz="2800" b="1" dirty="0">
                <a:solidFill>
                  <a:schemeClr val="accent5">
                    <a:lumMod val="50000"/>
                  </a:schemeClr>
                </a:solidFill>
              </a:rPr>
              <a:t>resources</a:t>
            </a:r>
            <a:r>
              <a:rPr lang="en-US" sz="2800" dirty="0"/>
              <a:t>, </a:t>
            </a:r>
            <a:r>
              <a:rPr lang="en-US" sz="2800" b="1" dirty="0">
                <a:solidFill>
                  <a:schemeClr val="accent5">
                    <a:lumMod val="50000"/>
                  </a:schemeClr>
                </a:solidFill>
              </a:rPr>
              <a:t>activities</a:t>
            </a:r>
            <a:r>
              <a:rPr lang="en-US" sz="2800" dirty="0"/>
              <a:t>, </a:t>
            </a:r>
            <a:r>
              <a:rPr lang="en-US" sz="2800" b="1" dirty="0">
                <a:solidFill>
                  <a:schemeClr val="accent5">
                    <a:lumMod val="50000"/>
                  </a:schemeClr>
                </a:solidFill>
              </a:rPr>
              <a:t>outputs</a:t>
            </a:r>
            <a:r>
              <a:rPr lang="en-US" sz="2800" dirty="0"/>
              <a:t>, and </a:t>
            </a:r>
            <a:r>
              <a:rPr lang="en-US" sz="2800" b="1" dirty="0">
                <a:solidFill>
                  <a:schemeClr val="accent5">
                    <a:lumMod val="50000"/>
                  </a:schemeClr>
                </a:solidFill>
              </a:rPr>
              <a:t>outcomes</a:t>
            </a:r>
            <a:r>
              <a:rPr lang="en-US" sz="2800" dirty="0"/>
              <a:t> related to a specific problem or situation;</a:t>
            </a:r>
          </a:p>
          <a:p>
            <a:pPr>
              <a:defRPr/>
            </a:pPr>
            <a:r>
              <a:rPr lang="en-US" sz="2800" dirty="0"/>
              <a:t>Once a program has been described in terms of the logic model, critical measures of performance can be identified.</a:t>
            </a:r>
          </a:p>
        </p:txBody>
      </p:sp>
      <p:sp>
        <p:nvSpPr>
          <p:cNvPr id="8196" name="Date Placeholder 3"/>
          <p:cNvSpPr>
            <a:spLocks noGrp="1"/>
          </p:cNvSpPr>
          <p:nvPr>
            <p:ph type="dt" sz="quarter" idx="10"/>
          </p:nvPr>
        </p:nvSpPr>
        <p:spPr/>
        <p:txBody>
          <a:bodyPr/>
          <a:lstStyle/>
          <a:p>
            <a:pPr>
              <a:defRPr/>
            </a:pPr>
            <a:fld id="{1347249A-8D12-4539-A28B-D7906EB92907}" type="datetime1">
              <a:rPr lang="en-US" smtClean="0">
                <a:latin typeface="Arial" charset="0"/>
              </a:rPr>
              <a:pPr>
                <a:defRPr/>
              </a:pPr>
              <a:t>5/2/2020</a:t>
            </a:fld>
            <a:endParaRPr lang="en-US">
              <a:latin typeface="Arial" charset="0"/>
            </a:endParaRPr>
          </a:p>
        </p:txBody>
      </p:sp>
      <p:sp>
        <p:nvSpPr>
          <p:cNvPr id="8197" name="Slide Number Placeholder 4"/>
          <p:cNvSpPr>
            <a:spLocks noGrp="1"/>
          </p:cNvSpPr>
          <p:nvPr>
            <p:ph type="sldNum" sz="quarter" idx="12"/>
          </p:nvPr>
        </p:nvSpPr>
        <p:spPr/>
        <p:txBody>
          <a:bodyPr/>
          <a:lstStyle/>
          <a:p>
            <a:pPr>
              <a:defRPr/>
            </a:pPr>
            <a:fld id="{16428C53-541B-45E6-86ED-471E3B4AED8E}" type="slidenum">
              <a:rPr lang="en-US" smtClean="0">
                <a:latin typeface="Arial" charset="0"/>
              </a:rPr>
              <a:pPr>
                <a:defRPr/>
              </a:pPr>
              <a:t>13</a:t>
            </a:fld>
            <a:endParaRPr lang="en-US">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1" name="Text Box 25"/>
          <p:cNvSpPr txBox="1">
            <a:spLocks noChangeArrowheads="1"/>
          </p:cNvSpPr>
          <p:nvPr/>
        </p:nvSpPr>
        <p:spPr bwMode="auto">
          <a:xfrm>
            <a:off x="990600" y="685800"/>
            <a:ext cx="7543800" cy="646113"/>
          </a:xfrm>
          <a:prstGeom prst="rect">
            <a:avLst/>
          </a:prstGeom>
          <a:noFill/>
          <a:ln w="9525">
            <a:noFill/>
            <a:miter lim="800000"/>
            <a:headEnd/>
            <a:tailEnd/>
          </a:ln>
        </p:spPr>
        <p:txBody>
          <a:bodyPr>
            <a:spAutoFit/>
          </a:bodyPr>
          <a:lstStyle/>
          <a:p>
            <a:pPr algn="ctr" eaLnBrk="0" hangingPunct="0">
              <a:defRPr/>
            </a:pPr>
            <a:r>
              <a:rPr lang="en-US" sz="3600" b="1" dirty="0">
                <a:solidFill>
                  <a:srgbClr val="000099"/>
                </a:solidFill>
                <a:latin typeface="+mj-lt"/>
                <a:ea typeface="+mj-ea"/>
                <a:cs typeface="+mj-cs"/>
              </a:rPr>
              <a:t>Block Diagram of the Logic Model</a:t>
            </a:r>
          </a:p>
        </p:txBody>
      </p:sp>
      <p:sp>
        <p:nvSpPr>
          <p:cNvPr id="22" name="Right Arrow 21"/>
          <p:cNvSpPr/>
          <p:nvPr/>
        </p:nvSpPr>
        <p:spPr>
          <a:xfrm>
            <a:off x="152400" y="2667000"/>
            <a:ext cx="1524000" cy="2362200"/>
          </a:xfrm>
          <a:prstGeom prst="rightArrow">
            <a:avLst>
              <a:gd name="adj1" fmla="val 50000"/>
              <a:gd name="adj2" fmla="val 4824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Situation/</a:t>
            </a:r>
          </a:p>
          <a:p>
            <a:pPr algn="ctr">
              <a:defRPr/>
            </a:pPr>
            <a:r>
              <a:rPr lang="en-US" sz="1600" dirty="0"/>
              <a:t>Problem</a:t>
            </a:r>
          </a:p>
        </p:txBody>
      </p:sp>
      <p:sp>
        <p:nvSpPr>
          <p:cNvPr id="27" name="TextBox 31"/>
          <p:cNvSpPr txBox="1">
            <a:spLocks noChangeArrowheads="1"/>
          </p:cNvSpPr>
          <p:nvPr/>
        </p:nvSpPr>
        <p:spPr bwMode="auto">
          <a:xfrm>
            <a:off x="3200400" y="2906713"/>
            <a:ext cx="2743200" cy="400050"/>
          </a:xfrm>
          <a:prstGeom prst="rect">
            <a:avLst/>
          </a:prstGeom>
          <a:noFill/>
          <a:ln w="9525">
            <a:noFill/>
            <a:miter lim="800000"/>
            <a:headEnd/>
            <a:tailEnd/>
          </a:ln>
        </p:spPr>
        <p:txBody>
          <a:bodyPr>
            <a:spAutoFit/>
          </a:bodyPr>
          <a:lstStyle/>
          <a:p>
            <a:pPr algn="ctr">
              <a:defRPr/>
            </a:pPr>
            <a:r>
              <a:rPr lang="en-US" sz="2000" dirty="0">
                <a:latin typeface="+mj-lt"/>
              </a:rPr>
              <a:t>Activities and Outputs</a:t>
            </a:r>
          </a:p>
        </p:txBody>
      </p:sp>
      <p:grpSp>
        <p:nvGrpSpPr>
          <p:cNvPr id="2" name="Group 34"/>
          <p:cNvGrpSpPr>
            <a:grpSpLocks/>
          </p:cNvGrpSpPr>
          <p:nvPr/>
        </p:nvGrpSpPr>
        <p:grpSpPr bwMode="auto">
          <a:xfrm>
            <a:off x="1752600" y="2667000"/>
            <a:ext cx="1295400" cy="3152775"/>
            <a:chOff x="1752600" y="2667000"/>
            <a:chExt cx="1295400" cy="3152239"/>
          </a:xfrm>
        </p:grpSpPr>
        <p:sp>
          <p:nvSpPr>
            <p:cNvPr id="15365" name="Text Box 5"/>
            <p:cNvSpPr txBox="1">
              <a:spLocks noChangeArrowheads="1"/>
            </p:cNvSpPr>
            <p:nvPr/>
          </p:nvSpPr>
          <p:spPr bwMode="auto">
            <a:xfrm>
              <a:off x="1752600" y="3352683"/>
              <a:ext cx="1295400" cy="1006304"/>
            </a:xfrm>
            <a:prstGeom prst="rect">
              <a:avLst/>
            </a:prstGeom>
            <a:solidFill>
              <a:srgbClr val="CCFFFF"/>
            </a:solidFill>
            <a:ln w="38100">
              <a:solidFill>
                <a:schemeClr val="tx1">
                  <a:lumMod val="65000"/>
                  <a:lumOff val="35000"/>
                </a:schemeClr>
              </a:solidFill>
              <a:miter lim="800000"/>
              <a:headEnd/>
              <a:tailEnd/>
            </a:ln>
          </p:spPr>
          <p:txBody>
            <a:bodyPr/>
            <a:lstStyle/>
            <a:p>
              <a:pPr algn="ctr" eaLnBrk="0" hangingPunct="0">
                <a:defRPr/>
              </a:pPr>
              <a:endParaRPr lang="en-US" sz="2000" dirty="0">
                <a:latin typeface="+mj-lt"/>
              </a:endParaRPr>
            </a:p>
            <a:p>
              <a:pPr algn="ctr" eaLnBrk="0" hangingPunct="0">
                <a:defRPr/>
              </a:pPr>
              <a:r>
                <a:rPr lang="en-US" sz="2000" dirty="0">
                  <a:latin typeface="+mj-lt"/>
                </a:rPr>
                <a:t>Resources</a:t>
              </a:r>
            </a:p>
            <a:p>
              <a:pPr algn="ctr" eaLnBrk="0" hangingPunct="0">
                <a:defRPr/>
              </a:pPr>
              <a:endParaRPr lang="en-US" sz="2000" dirty="0">
                <a:latin typeface="+mj-lt"/>
              </a:endParaRPr>
            </a:p>
          </p:txBody>
        </p:sp>
        <p:sp>
          <p:nvSpPr>
            <p:cNvPr id="26" name="TextBox 27"/>
            <p:cNvSpPr txBox="1">
              <a:spLocks noChangeArrowheads="1"/>
            </p:cNvSpPr>
            <p:nvPr/>
          </p:nvSpPr>
          <p:spPr bwMode="auto">
            <a:xfrm>
              <a:off x="1774825" y="2667000"/>
              <a:ext cx="1241425" cy="707905"/>
            </a:xfrm>
            <a:prstGeom prst="rect">
              <a:avLst/>
            </a:prstGeom>
            <a:noFill/>
            <a:ln w="9525">
              <a:noFill/>
              <a:miter lim="800000"/>
              <a:headEnd/>
              <a:tailEnd/>
            </a:ln>
          </p:spPr>
          <p:txBody>
            <a:bodyPr wrap="none">
              <a:spAutoFit/>
            </a:bodyPr>
            <a:lstStyle/>
            <a:p>
              <a:pPr algn="ctr">
                <a:defRPr/>
              </a:pPr>
              <a:r>
                <a:rPr lang="en-US" sz="2000" dirty="0">
                  <a:latin typeface="+mj-lt"/>
                </a:rPr>
                <a:t>Input: </a:t>
              </a:r>
            </a:p>
            <a:p>
              <a:pPr algn="ctr">
                <a:defRPr/>
              </a:pPr>
              <a:r>
                <a:rPr lang="en-US" sz="2000" dirty="0">
                  <a:latin typeface="+mj-lt"/>
                </a:rPr>
                <a:t>Resources</a:t>
              </a:r>
            </a:p>
          </p:txBody>
        </p:sp>
        <p:sp>
          <p:nvSpPr>
            <p:cNvPr id="18453" name="Text Box 8"/>
            <p:cNvSpPr txBox="1">
              <a:spLocks noChangeArrowheads="1"/>
            </p:cNvSpPr>
            <p:nvPr/>
          </p:nvSpPr>
          <p:spPr bwMode="auto">
            <a:xfrm>
              <a:off x="1752600" y="4495800"/>
              <a:ext cx="1295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600"/>
                <a:t>Certain resources are needed to run the project</a:t>
              </a:r>
            </a:p>
          </p:txBody>
        </p:sp>
      </p:grpSp>
      <p:grpSp>
        <p:nvGrpSpPr>
          <p:cNvPr id="3" name="Group 35"/>
          <p:cNvGrpSpPr>
            <a:grpSpLocks/>
          </p:cNvGrpSpPr>
          <p:nvPr/>
        </p:nvGrpSpPr>
        <p:grpSpPr bwMode="auto">
          <a:xfrm>
            <a:off x="3200400" y="3352800"/>
            <a:ext cx="1447800" cy="2751138"/>
            <a:chOff x="3200400" y="3352801"/>
            <a:chExt cx="1447800" cy="2750543"/>
          </a:xfrm>
        </p:grpSpPr>
        <p:sp>
          <p:nvSpPr>
            <p:cNvPr id="15366" name="Text Box 6"/>
            <p:cNvSpPr txBox="1">
              <a:spLocks noChangeArrowheads="1"/>
            </p:cNvSpPr>
            <p:nvPr/>
          </p:nvSpPr>
          <p:spPr bwMode="auto">
            <a:xfrm>
              <a:off x="3276600" y="3352801"/>
              <a:ext cx="1143000" cy="990386"/>
            </a:xfrm>
            <a:prstGeom prst="rect">
              <a:avLst/>
            </a:prstGeom>
            <a:solidFill>
              <a:srgbClr val="CCFFCC"/>
            </a:solidFill>
            <a:ln w="38100">
              <a:solidFill>
                <a:srgbClr val="339966"/>
              </a:solidFill>
              <a:miter lim="800000"/>
              <a:headEnd/>
              <a:tailEnd/>
            </a:ln>
          </p:spPr>
          <p:txBody>
            <a:bodyPr/>
            <a:lstStyle/>
            <a:p>
              <a:pPr algn="ctr" eaLnBrk="0" hangingPunct="0">
                <a:defRPr/>
              </a:pPr>
              <a:endParaRPr lang="en-US" sz="2000" dirty="0">
                <a:latin typeface="+mj-lt"/>
              </a:endParaRPr>
            </a:p>
            <a:p>
              <a:pPr algn="ctr" eaLnBrk="0" hangingPunct="0">
                <a:defRPr/>
              </a:pPr>
              <a:r>
                <a:rPr lang="en-US" sz="2000" dirty="0">
                  <a:latin typeface="+mj-lt"/>
                </a:rPr>
                <a:t>Activities</a:t>
              </a:r>
            </a:p>
            <a:p>
              <a:pPr algn="ctr" eaLnBrk="0" hangingPunct="0">
                <a:defRPr/>
              </a:pPr>
              <a:endParaRPr lang="en-US" sz="2000" dirty="0">
                <a:latin typeface="+mj-lt"/>
              </a:endParaRPr>
            </a:p>
          </p:txBody>
        </p:sp>
        <p:sp>
          <p:nvSpPr>
            <p:cNvPr id="18450" name="Text Box 9"/>
            <p:cNvSpPr txBox="1">
              <a:spLocks noChangeArrowheads="1"/>
            </p:cNvSpPr>
            <p:nvPr/>
          </p:nvSpPr>
          <p:spPr bwMode="auto">
            <a:xfrm>
              <a:off x="3200400" y="4533900"/>
              <a:ext cx="1447800" cy="1569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600" b="1"/>
                <a:t>If</a:t>
              </a:r>
              <a:r>
                <a:rPr lang="en-US" sz="1600"/>
                <a:t> you have access to the resources, </a:t>
              </a:r>
              <a:r>
                <a:rPr lang="en-US" sz="1600" b="1"/>
                <a:t>then</a:t>
              </a:r>
              <a:r>
                <a:rPr lang="en-US" sz="1600"/>
                <a:t> you can accomplish your activities</a:t>
              </a:r>
            </a:p>
          </p:txBody>
        </p:sp>
      </p:grpSp>
      <p:grpSp>
        <p:nvGrpSpPr>
          <p:cNvPr id="4" name="Group 36"/>
          <p:cNvGrpSpPr>
            <a:grpSpLocks/>
          </p:cNvGrpSpPr>
          <p:nvPr/>
        </p:nvGrpSpPr>
        <p:grpSpPr bwMode="auto">
          <a:xfrm>
            <a:off x="4495800" y="3352800"/>
            <a:ext cx="1600200" cy="3521075"/>
            <a:chOff x="4495800" y="3352801"/>
            <a:chExt cx="1600200" cy="3521173"/>
          </a:xfrm>
        </p:grpSpPr>
        <p:sp>
          <p:nvSpPr>
            <p:cNvPr id="15367" name="Text Box 7"/>
            <p:cNvSpPr txBox="1">
              <a:spLocks noChangeArrowheads="1"/>
            </p:cNvSpPr>
            <p:nvPr/>
          </p:nvSpPr>
          <p:spPr bwMode="auto">
            <a:xfrm>
              <a:off x="4495800" y="3352801"/>
              <a:ext cx="1371600" cy="990628"/>
            </a:xfrm>
            <a:prstGeom prst="rect">
              <a:avLst/>
            </a:prstGeom>
            <a:solidFill>
              <a:srgbClr val="CCFFCC"/>
            </a:solidFill>
            <a:ln w="38100">
              <a:solidFill>
                <a:srgbClr val="339966"/>
              </a:solidFill>
              <a:miter lim="800000"/>
              <a:headEnd/>
              <a:tailEnd/>
            </a:ln>
          </p:spPr>
          <p:txBody>
            <a:bodyPr/>
            <a:lstStyle/>
            <a:p>
              <a:pPr algn="ctr" eaLnBrk="0" hangingPunct="0">
                <a:defRPr/>
              </a:pPr>
              <a:endParaRPr lang="en-US" sz="2000" dirty="0">
                <a:latin typeface="+mj-lt"/>
              </a:endParaRPr>
            </a:p>
            <a:p>
              <a:pPr algn="ctr" eaLnBrk="0" hangingPunct="0">
                <a:defRPr/>
              </a:pPr>
              <a:r>
                <a:rPr lang="en-US" sz="2000" dirty="0">
                  <a:latin typeface="+mj-lt"/>
                </a:rPr>
                <a:t>Outputs</a:t>
              </a:r>
            </a:p>
            <a:p>
              <a:pPr algn="ctr" eaLnBrk="0" hangingPunct="0">
                <a:defRPr/>
              </a:pPr>
              <a:endParaRPr lang="en-US" sz="2000" dirty="0">
                <a:latin typeface="+mj-lt"/>
              </a:endParaRPr>
            </a:p>
          </p:txBody>
        </p:sp>
        <p:sp>
          <p:nvSpPr>
            <p:cNvPr id="18448" name="Text Box 10"/>
            <p:cNvSpPr txBox="1">
              <a:spLocks noChangeArrowheads="1"/>
            </p:cNvSpPr>
            <p:nvPr/>
          </p:nvSpPr>
          <p:spPr bwMode="auto">
            <a:xfrm>
              <a:off x="4648200" y="4565650"/>
              <a:ext cx="1447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600" b="1"/>
                <a:t>If</a:t>
              </a:r>
              <a:r>
                <a:rPr lang="en-US" sz="1600"/>
                <a:t> you can accomplish the activities </a:t>
              </a:r>
              <a:r>
                <a:rPr lang="en-US" sz="1600" b="1"/>
                <a:t>then</a:t>
              </a:r>
              <a:r>
                <a:rPr lang="en-US" sz="1600"/>
                <a:t> you will have delivered the services and outputs you planned</a:t>
              </a:r>
            </a:p>
          </p:txBody>
        </p:sp>
      </p:grpSp>
      <p:grpSp>
        <p:nvGrpSpPr>
          <p:cNvPr id="5" name="Group 37"/>
          <p:cNvGrpSpPr>
            <a:grpSpLocks/>
          </p:cNvGrpSpPr>
          <p:nvPr/>
        </p:nvGrpSpPr>
        <p:grpSpPr bwMode="auto">
          <a:xfrm>
            <a:off x="6096000" y="2819400"/>
            <a:ext cx="2438400" cy="3598863"/>
            <a:chOff x="6096000" y="2819400"/>
            <a:chExt cx="2438400" cy="3599022"/>
          </a:xfrm>
        </p:grpSpPr>
        <p:sp>
          <p:nvSpPr>
            <p:cNvPr id="15368" name="Text Box 8"/>
            <p:cNvSpPr txBox="1">
              <a:spLocks noChangeArrowheads="1"/>
            </p:cNvSpPr>
            <p:nvPr/>
          </p:nvSpPr>
          <p:spPr bwMode="auto">
            <a:xfrm>
              <a:off x="6096000" y="3352824"/>
              <a:ext cx="762000" cy="990644"/>
            </a:xfrm>
            <a:prstGeom prst="rect">
              <a:avLst/>
            </a:prstGeom>
            <a:solidFill>
              <a:schemeClr val="accent1">
                <a:lumMod val="20000"/>
                <a:lumOff val="80000"/>
              </a:schemeClr>
            </a:solidFill>
            <a:ln w="38100">
              <a:solidFill>
                <a:schemeClr val="accent1">
                  <a:lumMod val="50000"/>
                </a:schemeClr>
              </a:solidFill>
              <a:miter lim="800000"/>
              <a:headEnd/>
              <a:tailEnd/>
            </a:ln>
          </p:spPr>
          <p:txBody>
            <a:bodyPr/>
            <a:lstStyle/>
            <a:p>
              <a:pPr algn="ctr" eaLnBrk="0" hangingPunct="0">
                <a:defRPr/>
              </a:pPr>
              <a:r>
                <a:rPr lang="en-US" sz="1800" dirty="0">
                  <a:latin typeface="+mj-lt"/>
                </a:rPr>
                <a:t>Short- term</a:t>
              </a:r>
            </a:p>
          </p:txBody>
        </p:sp>
        <p:sp>
          <p:nvSpPr>
            <p:cNvPr id="15369" name="Text Box 9"/>
            <p:cNvSpPr txBox="1">
              <a:spLocks noChangeArrowheads="1"/>
            </p:cNvSpPr>
            <p:nvPr/>
          </p:nvSpPr>
          <p:spPr bwMode="auto">
            <a:xfrm>
              <a:off x="6934200" y="3276620"/>
              <a:ext cx="762000" cy="1006519"/>
            </a:xfrm>
            <a:prstGeom prst="rect">
              <a:avLst/>
            </a:prstGeom>
            <a:solidFill>
              <a:schemeClr val="accent1">
                <a:lumMod val="20000"/>
                <a:lumOff val="80000"/>
              </a:schemeClr>
            </a:solidFill>
            <a:ln w="38100">
              <a:solidFill>
                <a:schemeClr val="accent1">
                  <a:lumMod val="50000"/>
                </a:schemeClr>
              </a:solidFill>
              <a:miter lim="800000"/>
              <a:headEnd/>
              <a:tailEnd/>
            </a:ln>
          </p:spPr>
          <p:txBody>
            <a:bodyPr/>
            <a:lstStyle/>
            <a:p>
              <a:pPr algn="ctr" eaLnBrk="0" hangingPunct="0">
                <a:defRPr/>
              </a:pPr>
              <a:r>
                <a:rPr lang="en-US" sz="1800" dirty="0">
                  <a:latin typeface="+mj-lt"/>
                </a:rPr>
                <a:t>Mid-term</a:t>
              </a:r>
            </a:p>
            <a:p>
              <a:pPr algn="ctr" eaLnBrk="0" hangingPunct="0">
                <a:defRPr/>
              </a:pPr>
              <a:endParaRPr lang="en-US" sz="1800" dirty="0">
                <a:latin typeface="+mj-lt"/>
              </a:endParaRPr>
            </a:p>
          </p:txBody>
        </p:sp>
        <p:sp>
          <p:nvSpPr>
            <p:cNvPr id="15374" name="Text Box 15"/>
            <p:cNvSpPr txBox="1">
              <a:spLocks noChangeArrowheads="1"/>
            </p:cNvSpPr>
            <p:nvPr/>
          </p:nvSpPr>
          <p:spPr bwMode="auto">
            <a:xfrm>
              <a:off x="7772400" y="3200417"/>
              <a:ext cx="762000" cy="1006519"/>
            </a:xfrm>
            <a:prstGeom prst="rect">
              <a:avLst/>
            </a:prstGeom>
            <a:solidFill>
              <a:schemeClr val="accent1">
                <a:lumMod val="20000"/>
                <a:lumOff val="80000"/>
              </a:schemeClr>
            </a:solidFill>
            <a:ln w="38100">
              <a:solidFill>
                <a:schemeClr val="accent1">
                  <a:lumMod val="50000"/>
                </a:schemeClr>
              </a:solidFill>
              <a:miter lim="800000"/>
              <a:headEnd/>
              <a:tailEnd/>
            </a:ln>
          </p:spPr>
          <p:txBody>
            <a:bodyPr/>
            <a:lstStyle/>
            <a:p>
              <a:pPr algn="ctr" eaLnBrk="0" hangingPunct="0">
                <a:defRPr/>
              </a:pPr>
              <a:r>
                <a:rPr lang="en-US" sz="1800" dirty="0">
                  <a:latin typeface="+mj-lt"/>
                </a:rPr>
                <a:t>Long-term</a:t>
              </a:r>
            </a:p>
          </p:txBody>
        </p:sp>
        <p:sp>
          <p:nvSpPr>
            <p:cNvPr id="28" name="TextBox 32"/>
            <p:cNvSpPr txBox="1">
              <a:spLocks noChangeArrowheads="1"/>
            </p:cNvSpPr>
            <p:nvPr/>
          </p:nvSpPr>
          <p:spPr bwMode="auto">
            <a:xfrm>
              <a:off x="6269038" y="2819400"/>
              <a:ext cx="2098675" cy="400068"/>
            </a:xfrm>
            <a:prstGeom prst="rect">
              <a:avLst/>
            </a:prstGeom>
            <a:noFill/>
            <a:ln w="9525">
              <a:noFill/>
              <a:miter lim="800000"/>
              <a:headEnd/>
              <a:tailEnd/>
            </a:ln>
          </p:spPr>
          <p:txBody>
            <a:bodyPr wrap="none">
              <a:spAutoFit/>
            </a:bodyPr>
            <a:lstStyle/>
            <a:p>
              <a:pPr>
                <a:defRPr/>
              </a:pPr>
              <a:r>
                <a:rPr lang="en-US" sz="2000" dirty="0">
                  <a:latin typeface="+mj-lt"/>
                </a:rPr>
                <a:t>Outcome: Impacts</a:t>
              </a:r>
            </a:p>
          </p:txBody>
        </p:sp>
        <p:sp>
          <p:nvSpPr>
            <p:cNvPr id="18446" name="Text Box 11"/>
            <p:cNvSpPr txBox="1">
              <a:spLocks noChangeArrowheads="1"/>
            </p:cNvSpPr>
            <p:nvPr/>
          </p:nvSpPr>
          <p:spPr bwMode="auto">
            <a:xfrm>
              <a:off x="6172200" y="4602540"/>
              <a:ext cx="2362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600" b="1"/>
                <a:t>If</a:t>
              </a:r>
              <a:r>
                <a:rPr lang="en-US" sz="1600"/>
                <a:t> you have delivered the services and outputs as planned, </a:t>
              </a:r>
              <a:r>
                <a:rPr lang="en-US" sz="1600" b="1"/>
                <a:t>then</a:t>
              </a:r>
              <a:r>
                <a:rPr lang="en-US" sz="1600"/>
                <a:t> there will be benefits for clients, communities, systems or organizations</a:t>
              </a:r>
            </a:p>
          </p:txBody>
        </p:sp>
      </p:grpSp>
      <p:sp>
        <p:nvSpPr>
          <p:cNvPr id="34" name="Text Box 14"/>
          <p:cNvSpPr txBox="1">
            <a:spLocks noChangeArrowheads="1"/>
          </p:cNvSpPr>
          <p:nvPr/>
        </p:nvSpPr>
        <p:spPr bwMode="auto">
          <a:xfrm>
            <a:off x="1752600" y="2209800"/>
            <a:ext cx="6858000" cy="400050"/>
          </a:xfrm>
          <a:prstGeom prst="rect">
            <a:avLst/>
          </a:prstGeom>
          <a:solidFill>
            <a:srgbClr val="FFFF99"/>
          </a:solidFill>
          <a:ln w="9525">
            <a:solidFill>
              <a:schemeClr val="tx1"/>
            </a:solidFill>
            <a:miter lim="800000"/>
            <a:headEnd/>
            <a:tailEnd/>
          </a:ln>
        </p:spPr>
        <p:txBody>
          <a:bodyPr>
            <a:spAutoFit/>
          </a:bodyPr>
          <a:lstStyle/>
          <a:p>
            <a:pPr algn="ctr">
              <a:spcBef>
                <a:spcPct val="50000"/>
              </a:spcBef>
              <a:defRPr/>
            </a:pPr>
            <a:r>
              <a:rPr lang="en-US" sz="2000" b="1" dirty="0">
                <a:latin typeface="+mn-lt"/>
              </a:rPr>
              <a:t>Project Goal: </a:t>
            </a:r>
            <a:r>
              <a:rPr lang="en-US" sz="1400" b="1" dirty="0">
                <a:latin typeface="+mn-lt"/>
              </a:rPr>
              <a:t>To address the situation and solve the problem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nodeType="afterGroup">
                            <p:stCondLst>
                              <p:cond delay="500"/>
                            </p:stCondLst>
                            <p:childTnLst>
                              <p:par>
                                <p:cTn id="9" presetID="24"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to="" calcmode="lin" valueType="num">
                                      <p:cBhvr>
                                        <p:cTn id="11" dur="1" fill="hold"/>
                                        <p:tgtEl>
                                          <p:spTgt spid="34"/>
                                        </p:tgtEl>
                                        <p:attrNameLst>
                                          <p:attrName/>
                                        </p:attrNameLst>
                                      </p:cBhvr>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4"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to="" calcmode="lin" valueType="num">
                                      <p:cBhvr>
                                        <p:cTn id="16" dur="1" fill="hold"/>
                                        <p:tgtEl>
                                          <p:spTgt spid="2"/>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to="" calcmode="lin" valueType="num">
                                      <p:cBhvr>
                                        <p:cTn id="19" dur="1" fill="hold"/>
                                        <p:tgtEl>
                                          <p:spTgt spid="2"/>
                                        </p:tgtEl>
                                        <p:attrNameLst>
                                          <p:attrName/>
                                        </p:attrNameLst>
                                      </p:cBhvr>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4" presetClass="entr" presetSubtype="0"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 to="" calcmode="lin" valueType="num">
                                      <p:cBhvr>
                                        <p:cTn id="24" dur="1" fill="hold"/>
                                        <p:tgtEl>
                                          <p:spTgt spid="27"/>
                                        </p:tgtEl>
                                        <p:attrNameLst>
                                          <p:attrName/>
                                        </p:attrNameLst>
                                      </p:cBhvr>
                                    </p:anim>
                                  </p:childTnLst>
                                </p:cTn>
                              </p:par>
                            </p:childTnLst>
                          </p:cTn>
                        </p:par>
                        <p:par>
                          <p:cTn id="25" fill="hold" nodeType="afterGroup">
                            <p:stCondLst>
                              <p:cond delay="0"/>
                            </p:stCondLst>
                            <p:childTnLst>
                              <p:par>
                                <p:cTn id="26" presetID="24"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 to="" calcmode="lin" valueType="num">
                                      <p:cBhvr>
                                        <p:cTn id="28" dur="1" fill="hold"/>
                                        <p:tgtEl>
                                          <p:spTgt spid="3"/>
                                        </p:tgtEl>
                                        <p:attrNameLst>
                                          <p:attrName/>
                                        </p:attrNameLst>
                                      </p:cBhvr>
                                    </p:anim>
                                  </p:childTnLst>
                                </p:cTn>
                              </p:par>
                            </p:childTnLst>
                          </p:cTn>
                        </p:par>
                        <p:par>
                          <p:cTn id="29" fill="hold" nodeType="afterGroup">
                            <p:stCondLst>
                              <p:cond delay="0"/>
                            </p:stCondLst>
                            <p:childTnLst>
                              <p:par>
                                <p:cTn id="30" presetID="24"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 to="" calcmode="lin" valueType="num">
                                      <p:cBhvr>
                                        <p:cTn id="32" dur="1" fill="hold"/>
                                        <p:tgtEl>
                                          <p:spTgt spid="4"/>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to="" calcmode="lin" valueType="num">
                                      <p:cBhvr>
                                        <p:cTn id="37"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p:bldP spid="3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z="3200"/>
              <a:t>Example: Logic Model of Thanksgiving Dinner</a:t>
            </a:r>
          </a:p>
        </p:txBody>
      </p:sp>
      <p:sp>
        <p:nvSpPr>
          <p:cNvPr id="26637" name="TextBox 29"/>
          <p:cNvSpPr txBox="1">
            <a:spLocks noChangeArrowheads="1"/>
          </p:cNvSpPr>
          <p:nvPr/>
        </p:nvSpPr>
        <p:spPr bwMode="auto">
          <a:xfrm>
            <a:off x="152400" y="2895600"/>
            <a:ext cx="1752600" cy="1754188"/>
          </a:xfrm>
          <a:prstGeom prst="rect">
            <a:avLst/>
          </a:prstGeom>
          <a:noFill/>
          <a:ln w="9525">
            <a:noFill/>
            <a:miter lim="800000"/>
            <a:headEnd/>
            <a:tailEnd/>
          </a:ln>
        </p:spPr>
        <p:txBody>
          <a:bodyPr>
            <a:spAutoFit/>
          </a:bodyPr>
          <a:lstStyle/>
          <a:p>
            <a:pPr>
              <a:defRPr/>
            </a:pPr>
            <a:r>
              <a:rPr lang="en-US" sz="1800" dirty="0">
                <a:latin typeface="+mn-lt"/>
              </a:rPr>
              <a:t>Situation: Family members have been busy with their commitments</a:t>
            </a:r>
          </a:p>
        </p:txBody>
      </p:sp>
      <p:grpSp>
        <p:nvGrpSpPr>
          <p:cNvPr id="2" name="Group 24"/>
          <p:cNvGrpSpPr>
            <a:grpSpLocks/>
          </p:cNvGrpSpPr>
          <p:nvPr/>
        </p:nvGrpSpPr>
        <p:grpSpPr bwMode="auto">
          <a:xfrm>
            <a:off x="6597650" y="2514600"/>
            <a:ext cx="2112963" cy="2438400"/>
            <a:chOff x="6598164" y="2514600"/>
            <a:chExt cx="2112449" cy="2438400"/>
          </a:xfrm>
        </p:grpSpPr>
        <p:sp>
          <p:nvSpPr>
            <p:cNvPr id="26633" name="Text Box 10"/>
            <p:cNvSpPr txBox="1">
              <a:spLocks noChangeArrowheads="1"/>
            </p:cNvSpPr>
            <p:nvPr/>
          </p:nvSpPr>
          <p:spPr bwMode="auto">
            <a:xfrm>
              <a:off x="6653713" y="2971800"/>
              <a:ext cx="1752174" cy="457200"/>
            </a:xfrm>
            <a:prstGeom prst="rect">
              <a:avLst/>
            </a:prstGeom>
            <a:solidFill>
              <a:schemeClr val="accent1">
                <a:lumMod val="20000"/>
                <a:lumOff val="80000"/>
              </a:schemeClr>
            </a:solidFill>
            <a:ln w="38100">
              <a:solidFill>
                <a:schemeClr val="accent1">
                  <a:lumMod val="50000"/>
                </a:schemeClr>
              </a:solidFill>
              <a:miter lim="800000"/>
              <a:headEnd/>
              <a:tailEnd/>
            </a:ln>
          </p:spPr>
          <p:txBody>
            <a:bodyPr/>
            <a:lstStyle/>
            <a:p>
              <a:pPr algn="ctr" eaLnBrk="0" hangingPunct="0">
                <a:defRPr/>
              </a:pPr>
              <a:r>
                <a:rPr lang="en-US" sz="1800" dirty="0">
                  <a:latin typeface="+mj-lt"/>
                </a:rPr>
                <a:t>Enjoyment</a:t>
              </a:r>
            </a:p>
            <a:p>
              <a:pPr algn="ctr" eaLnBrk="0" hangingPunct="0">
                <a:defRPr/>
              </a:pPr>
              <a:endParaRPr lang="en-US" sz="1800" dirty="0">
                <a:latin typeface="+mj-lt"/>
              </a:endParaRPr>
            </a:p>
          </p:txBody>
        </p:sp>
        <p:sp>
          <p:nvSpPr>
            <p:cNvPr id="26640" name="TextBox 32"/>
            <p:cNvSpPr txBox="1">
              <a:spLocks noChangeArrowheads="1"/>
            </p:cNvSpPr>
            <p:nvPr/>
          </p:nvSpPr>
          <p:spPr bwMode="auto">
            <a:xfrm>
              <a:off x="6598164" y="2514600"/>
              <a:ext cx="1904537" cy="369888"/>
            </a:xfrm>
            <a:prstGeom prst="rect">
              <a:avLst/>
            </a:prstGeom>
            <a:noFill/>
            <a:ln w="9525">
              <a:noFill/>
              <a:miter lim="800000"/>
              <a:headEnd/>
              <a:tailEnd/>
            </a:ln>
          </p:spPr>
          <p:txBody>
            <a:bodyPr wrap="none">
              <a:spAutoFit/>
            </a:bodyPr>
            <a:lstStyle/>
            <a:p>
              <a:pPr>
                <a:defRPr/>
              </a:pPr>
              <a:r>
                <a:rPr lang="en-US" sz="1800" dirty="0">
                  <a:latin typeface="+mj-lt"/>
                </a:rPr>
                <a:t>Outcome: Impacts</a:t>
              </a:r>
            </a:p>
          </p:txBody>
        </p:sp>
        <p:sp>
          <p:nvSpPr>
            <p:cNvPr id="18" name="Text Box 10"/>
            <p:cNvSpPr txBox="1">
              <a:spLocks noChangeArrowheads="1"/>
            </p:cNvSpPr>
            <p:nvPr/>
          </p:nvSpPr>
          <p:spPr bwMode="auto">
            <a:xfrm>
              <a:off x="6806076" y="3505200"/>
              <a:ext cx="1752174" cy="685800"/>
            </a:xfrm>
            <a:prstGeom prst="rect">
              <a:avLst/>
            </a:prstGeom>
            <a:solidFill>
              <a:schemeClr val="accent1">
                <a:lumMod val="20000"/>
                <a:lumOff val="80000"/>
              </a:schemeClr>
            </a:solidFill>
            <a:ln w="38100">
              <a:solidFill>
                <a:schemeClr val="accent1">
                  <a:lumMod val="50000"/>
                </a:schemeClr>
              </a:solidFill>
              <a:miter lim="800000"/>
              <a:headEnd/>
              <a:tailEnd/>
            </a:ln>
          </p:spPr>
          <p:txBody>
            <a:bodyPr/>
            <a:lstStyle/>
            <a:p>
              <a:pPr algn="ctr" eaLnBrk="0" hangingPunct="0">
                <a:defRPr/>
              </a:pPr>
              <a:r>
                <a:rPr lang="en-US" sz="1800" dirty="0">
                  <a:latin typeface="+mj-lt"/>
                </a:rPr>
                <a:t>Harmonious Family</a:t>
              </a:r>
            </a:p>
            <a:p>
              <a:pPr algn="ctr" eaLnBrk="0" hangingPunct="0">
                <a:defRPr/>
              </a:pPr>
              <a:endParaRPr lang="en-US" sz="1800" dirty="0">
                <a:latin typeface="+mj-lt"/>
              </a:endParaRPr>
            </a:p>
          </p:txBody>
        </p:sp>
        <p:sp>
          <p:nvSpPr>
            <p:cNvPr id="19" name="Text Box 10"/>
            <p:cNvSpPr txBox="1">
              <a:spLocks noChangeArrowheads="1"/>
            </p:cNvSpPr>
            <p:nvPr/>
          </p:nvSpPr>
          <p:spPr bwMode="auto">
            <a:xfrm>
              <a:off x="6958439" y="4267200"/>
              <a:ext cx="1752174" cy="685800"/>
            </a:xfrm>
            <a:prstGeom prst="rect">
              <a:avLst/>
            </a:prstGeom>
            <a:solidFill>
              <a:schemeClr val="accent1">
                <a:lumMod val="20000"/>
                <a:lumOff val="80000"/>
              </a:schemeClr>
            </a:solidFill>
            <a:ln w="38100">
              <a:solidFill>
                <a:schemeClr val="accent1">
                  <a:lumMod val="50000"/>
                </a:schemeClr>
              </a:solidFill>
              <a:miter lim="800000"/>
              <a:headEnd/>
              <a:tailEnd/>
            </a:ln>
          </p:spPr>
          <p:txBody>
            <a:bodyPr/>
            <a:lstStyle/>
            <a:p>
              <a:pPr algn="ctr" eaLnBrk="0" hangingPunct="0">
                <a:defRPr/>
              </a:pPr>
              <a:r>
                <a:rPr lang="en-US" sz="1800" dirty="0">
                  <a:latin typeface="+mj-lt"/>
                </a:rPr>
                <a:t>Harmonious Society</a:t>
              </a:r>
            </a:p>
            <a:p>
              <a:pPr algn="ctr" eaLnBrk="0" hangingPunct="0">
                <a:defRPr/>
              </a:pPr>
              <a:endParaRPr lang="en-US" sz="1800" dirty="0">
                <a:latin typeface="+mj-lt"/>
              </a:endParaRPr>
            </a:p>
          </p:txBody>
        </p:sp>
      </p:grpSp>
      <p:grpSp>
        <p:nvGrpSpPr>
          <p:cNvPr id="3" name="Group 22"/>
          <p:cNvGrpSpPr>
            <a:grpSpLocks/>
          </p:cNvGrpSpPr>
          <p:nvPr/>
        </p:nvGrpSpPr>
        <p:grpSpPr bwMode="auto">
          <a:xfrm>
            <a:off x="1914525" y="2514600"/>
            <a:ext cx="1749425" cy="2438400"/>
            <a:chOff x="1914815" y="2514600"/>
            <a:chExt cx="1749483" cy="2438400"/>
          </a:xfrm>
        </p:grpSpPr>
        <p:sp>
          <p:nvSpPr>
            <p:cNvPr id="9221" name="Text Box 5"/>
            <p:cNvSpPr txBox="1">
              <a:spLocks noChangeArrowheads="1"/>
            </p:cNvSpPr>
            <p:nvPr/>
          </p:nvSpPr>
          <p:spPr bwMode="auto">
            <a:xfrm>
              <a:off x="2005306" y="3505200"/>
              <a:ext cx="1485949" cy="381000"/>
            </a:xfrm>
            <a:prstGeom prst="rect">
              <a:avLst/>
            </a:prstGeom>
            <a:solidFill>
              <a:srgbClr val="CCFFFF"/>
            </a:solidFill>
            <a:ln w="38100">
              <a:solidFill>
                <a:schemeClr val="tx1">
                  <a:lumMod val="65000"/>
                  <a:lumOff val="35000"/>
                </a:schemeClr>
              </a:solidFill>
              <a:miter lim="800000"/>
              <a:headEnd/>
              <a:tailEnd/>
            </a:ln>
          </p:spPr>
          <p:txBody>
            <a:bodyPr/>
            <a:lstStyle/>
            <a:p>
              <a:pPr algn="ctr" eaLnBrk="0" hangingPunct="0">
                <a:defRPr/>
              </a:pPr>
              <a:r>
                <a:rPr lang="en-US" sz="1800" dirty="0">
                  <a:latin typeface="+mj-lt"/>
                </a:rPr>
                <a:t>Time</a:t>
              </a:r>
            </a:p>
          </p:txBody>
        </p:sp>
        <p:sp>
          <p:nvSpPr>
            <p:cNvPr id="9222" name="Text Box 6"/>
            <p:cNvSpPr txBox="1">
              <a:spLocks noChangeArrowheads="1"/>
            </p:cNvSpPr>
            <p:nvPr/>
          </p:nvSpPr>
          <p:spPr bwMode="auto">
            <a:xfrm>
              <a:off x="2005306" y="4038600"/>
              <a:ext cx="1485949" cy="381000"/>
            </a:xfrm>
            <a:prstGeom prst="rect">
              <a:avLst/>
            </a:prstGeom>
            <a:solidFill>
              <a:srgbClr val="CCFFFF"/>
            </a:solidFill>
            <a:ln w="38100">
              <a:solidFill>
                <a:schemeClr val="tx1">
                  <a:lumMod val="65000"/>
                  <a:lumOff val="35000"/>
                </a:schemeClr>
              </a:solidFill>
              <a:miter lim="800000"/>
              <a:headEnd/>
              <a:tailEnd/>
            </a:ln>
          </p:spPr>
          <p:txBody>
            <a:bodyPr/>
            <a:lstStyle/>
            <a:p>
              <a:pPr algn="ctr" eaLnBrk="0" hangingPunct="0">
                <a:defRPr/>
              </a:pPr>
              <a:r>
                <a:rPr lang="en-US" sz="1800" dirty="0">
                  <a:latin typeface="+mj-lt"/>
                </a:rPr>
                <a:t>Budget</a:t>
              </a:r>
            </a:p>
          </p:txBody>
        </p:sp>
        <p:sp>
          <p:nvSpPr>
            <p:cNvPr id="27" name="Text Box 6"/>
            <p:cNvSpPr txBox="1">
              <a:spLocks noChangeArrowheads="1"/>
            </p:cNvSpPr>
            <p:nvPr/>
          </p:nvSpPr>
          <p:spPr bwMode="auto">
            <a:xfrm>
              <a:off x="2005306" y="4572000"/>
              <a:ext cx="1485949" cy="381000"/>
            </a:xfrm>
            <a:prstGeom prst="rect">
              <a:avLst/>
            </a:prstGeom>
            <a:solidFill>
              <a:srgbClr val="CCFFFF"/>
            </a:solidFill>
            <a:ln w="38100">
              <a:solidFill>
                <a:schemeClr val="tx1">
                  <a:lumMod val="65000"/>
                  <a:lumOff val="35000"/>
                </a:schemeClr>
              </a:solidFill>
              <a:miter lim="800000"/>
              <a:headEnd/>
              <a:tailEnd/>
            </a:ln>
          </p:spPr>
          <p:txBody>
            <a:bodyPr/>
            <a:lstStyle/>
            <a:p>
              <a:pPr algn="ctr" eaLnBrk="0" hangingPunct="0">
                <a:defRPr/>
              </a:pPr>
              <a:r>
                <a:rPr lang="en-US" sz="1800" dirty="0">
                  <a:latin typeface="+mj-lt"/>
                </a:rPr>
                <a:t>Facility</a:t>
              </a:r>
            </a:p>
          </p:txBody>
        </p:sp>
        <p:sp>
          <p:nvSpPr>
            <p:cNvPr id="26636" name="TextBox 27"/>
            <p:cNvSpPr txBox="1">
              <a:spLocks noChangeArrowheads="1"/>
            </p:cNvSpPr>
            <p:nvPr/>
          </p:nvSpPr>
          <p:spPr bwMode="auto">
            <a:xfrm>
              <a:off x="1914815" y="2514600"/>
              <a:ext cx="1749483" cy="369888"/>
            </a:xfrm>
            <a:prstGeom prst="rect">
              <a:avLst/>
            </a:prstGeom>
            <a:noFill/>
            <a:ln w="9525">
              <a:noFill/>
              <a:miter lim="800000"/>
              <a:headEnd/>
              <a:tailEnd/>
            </a:ln>
          </p:spPr>
          <p:txBody>
            <a:bodyPr wrap="none">
              <a:spAutoFit/>
            </a:bodyPr>
            <a:lstStyle/>
            <a:p>
              <a:pPr>
                <a:defRPr/>
              </a:pPr>
              <a:r>
                <a:rPr lang="en-US" sz="1800" dirty="0">
                  <a:latin typeface="+mj-lt"/>
                </a:rPr>
                <a:t>Input: Resources</a:t>
              </a:r>
            </a:p>
          </p:txBody>
        </p:sp>
        <p:sp>
          <p:nvSpPr>
            <p:cNvPr id="20" name="Text Box 5"/>
            <p:cNvSpPr txBox="1">
              <a:spLocks noChangeArrowheads="1"/>
            </p:cNvSpPr>
            <p:nvPr/>
          </p:nvSpPr>
          <p:spPr bwMode="auto">
            <a:xfrm>
              <a:off x="2005306" y="2971800"/>
              <a:ext cx="1485949" cy="381000"/>
            </a:xfrm>
            <a:prstGeom prst="rect">
              <a:avLst/>
            </a:prstGeom>
            <a:solidFill>
              <a:srgbClr val="CCFFFF"/>
            </a:solidFill>
            <a:ln w="38100">
              <a:solidFill>
                <a:schemeClr val="tx1">
                  <a:lumMod val="65000"/>
                  <a:lumOff val="35000"/>
                </a:schemeClr>
              </a:solidFill>
              <a:miter lim="800000"/>
              <a:headEnd/>
              <a:tailEnd/>
            </a:ln>
          </p:spPr>
          <p:txBody>
            <a:bodyPr/>
            <a:lstStyle/>
            <a:p>
              <a:pPr algn="ctr" eaLnBrk="0" hangingPunct="0">
                <a:defRPr/>
              </a:pPr>
              <a:r>
                <a:rPr lang="en-US" sz="1800" dirty="0">
                  <a:latin typeface="+mj-lt"/>
                </a:rPr>
                <a:t>Host</a:t>
              </a:r>
            </a:p>
          </p:txBody>
        </p:sp>
      </p:grpSp>
      <p:grpSp>
        <p:nvGrpSpPr>
          <p:cNvPr id="4" name="Group 23"/>
          <p:cNvGrpSpPr>
            <a:grpSpLocks/>
          </p:cNvGrpSpPr>
          <p:nvPr/>
        </p:nvGrpSpPr>
        <p:grpSpPr bwMode="auto">
          <a:xfrm>
            <a:off x="3757613" y="2286000"/>
            <a:ext cx="2590800" cy="2667000"/>
            <a:chOff x="3757613" y="2286000"/>
            <a:chExt cx="2590800" cy="2667000"/>
          </a:xfrm>
        </p:grpSpPr>
        <p:sp>
          <p:nvSpPr>
            <p:cNvPr id="26630" name="Text Box 7"/>
            <p:cNvSpPr txBox="1">
              <a:spLocks noChangeArrowheads="1"/>
            </p:cNvSpPr>
            <p:nvPr/>
          </p:nvSpPr>
          <p:spPr bwMode="auto">
            <a:xfrm>
              <a:off x="3757613" y="2971800"/>
              <a:ext cx="1295400" cy="45720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800" dirty="0">
                  <a:latin typeface="+mj-lt"/>
                </a:rPr>
                <a:t>Shopping</a:t>
              </a:r>
            </a:p>
          </p:txBody>
        </p:sp>
        <p:sp>
          <p:nvSpPr>
            <p:cNvPr id="26631" name="Text Box 8"/>
            <p:cNvSpPr txBox="1">
              <a:spLocks noChangeArrowheads="1"/>
            </p:cNvSpPr>
            <p:nvPr/>
          </p:nvSpPr>
          <p:spPr bwMode="auto">
            <a:xfrm>
              <a:off x="3757613" y="3505200"/>
              <a:ext cx="1295400" cy="68580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800" dirty="0">
                  <a:latin typeface="+mj-lt"/>
                </a:rPr>
                <a:t>Cooking baking</a:t>
              </a:r>
            </a:p>
          </p:txBody>
        </p:sp>
        <p:sp>
          <p:nvSpPr>
            <p:cNvPr id="26632" name="Text Box 9"/>
            <p:cNvSpPr txBox="1">
              <a:spLocks noChangeArrowheads="1"/>
            </p:cNvSpPr>
            <p:nvPr/>
          </p:nvSpPr>
          <p:spPr bwMode="auto">
            <a:xfrm>
              <a:off x="5129213" y="3505200"/>
              <a:ext cx="1219200" cy="68580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800" dirty="0">
                  <a:latin typeface="+mj-lt"/>
                </a:rPr>
                <a:t>Talking playing</a:t>
              </a:r>
            </a:p>
          </p:txBody>
        </p:sp>
        <p:sp>
          <p:nvSpPr>
            <p:cNvPr id="26638" name="Text Box 9"/>
            <p:cNvSpPr txBox="1">
              <a:spLocks noChangeArrowheads="1"/>
            </p:cNvSpPr>
            <p:nvPr/>
          </p:nvSpPr>
          <p:spPr bwMode="auto">
            <a:xfrm>
              <a:off x="5129213" y="4267200"/>
              <a:ext cx="1219200" cy="68580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800" dirty="0">
                  <a:latin typeface="+mj-lt"/>
                </a:rPr>
                <a:t>Eating drinking</a:t>
              </a:r>
            </a:p>
          </p:txBody>
        </p:sp>
        <p:sp>
          <p:nvSpPr>
            <p:cNvPr id="26639" name="TextBox 31"/>
            <p:cNvSpPr txBox="1">
              <a:spLocks noChangeArrowheads="1"/>
            </p:cNvSpPr>
            <p:nvPr/>
          </p:nvSpPr>
          <p:spPr bwMode="auto">
            <a:xfrm>
              <a:off x="3757613" y="2286000"/>
              <a:ext cx="2590800" cy="646113"/>
            </a:xfrm>
            <a:prstGeom prst="rect">
              <a:avLst/>
            </a:prstGeom>
            <a:noFill/>
            <a:ln w="9525">
              <a:noFill/>
              <a:miter lim="800000"/>
              <a:headEnd/>
              <a:tailEnd/>
            </a:ln>
          </p:spPr>
          <p:txBody>
            <a:bodyPr>
              <a:spAutoFit/>
            </a:bodyPr>
            <a:lstStyle/>
            <a:p>
              <a:pPr algn="ctr">
                <a:defRPr/>
              </a:pPr>
              <a:r>
                <a:rPr lang="en-US" sz="1800" dirty="0">
                  <a:latin typeface="+mj-lt"/>
                </a:rPr>
                <a:t>Output: </a:t>
              </a:r>
            </a:p>
            <a:p>
              <a:pPr algn="ctr">
                <a:defRPr/>
              </a:pPr>
              <a:r>
                <a:rPr lang="en-US" sz="1800" dirty="0">
                  <a:latin typeface="+mj-lt"/>
                </a:rPr>
                <a:t>Activities &amp; Outputs</a:t>
              </a:r>
            </a:p>
          </p:txBody>
        </p:sp>
        <p:sp>
          <p:nvSpPr>
            <p:cNvPr id="26641" name="Text Box 8"/>
            <p:cNvSpPr txBox="1">
              <a:spLocks noChangeArrowheads="1"/>
            </p:cNvSpPr>
            <p:nvPr/>
          </p:nvSpPr>
          <p:spPr bwMode="auto">
            <a:xfrm>
              <a:off x="3757613" y="4267200"/>
              <a:ext cx="1295400" cy="68580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800" dirty="0">
                  <a:latin typeface="+mj-lt"/>
                </a:rPr>
                <a:t>Setting up table</a:t>
              </a:r>
            </a:p>
          </p:txBody>
        </p:sp>
        <p:sp>
          <p:nvSpPr>
            <p:cNvPr id="22" name="Text Box 9"/>
            <p:cNvSpPr txBox="1">
              <a:spLocks noChangeArrowheads="1"/>
            </p:cNvSpPr>
            <p:nvPr/>
          </p:nvSpPr>
          <p:spPr bwMode="auto">
            <a:xfrm>
              <a:off x="5129213" y="2971800"/>
              <a:ext cx="1219200" cy="45720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800" dirty="0">
                  <a:latin typeface="+mj-lt"/>
                </a:rPr>
                <a:t>Guests</a:t>
              </a:r>
            </a:p>
          </p:txBody>
        </p:sp>
      </p:grpSp>
      <p:sp>
        <p:nvSpPr>
          <p:cNvPr id="28" name="Text Box 14"/>
          <p:cNvSpPr txBox="1">
            <a:spLocks noChangeArrowheads="1"/>
          </p:cNvSpPr>
          <p:nvPr/>
        </p:nvSpPr>
        <p:spPr bwMode="auto">
          <a:xfrm>
            <a:off x="1981200" y="1905000"/>
            <a:ext cx="6781800" cy="369888"/>
          </a:xfrm>
          <a:prstGeom prst="rect">
            <a:avLst/>
          </a:prstGeom>
          <a:solidFill>
            <a:srgbClr val="FFFF99"/>
          </a:solidFill>
          <a:ln w="9525">
            <a:solidFill>
              <a:schemeClr val="tx1"/>
            </a:solidFill>
            <a:miter lim="800000"/>
            <a:headEnd/>
            <a:tailEnd/>
          </a:ln>
        </p:spPr>
        <p:txBody>
          <a:bodyPr>
            <a:spAutoFit/>
          </a:bodyPr>
          <a:lstStyle/>
          <a:p>
            <a:pPr algn="ctr">
              <a:spcBef>
                <a:spcPct val="50000"/>
              </a:spcBef>
              <a:defRPr/>
            </a:pPr>
            <a:r>
              <a:rPr lang="en-US" sz="1800" b="1" dirty="0">
                <a:latin typeface="+mn-lt"/>
              </a:rPr>
              <a:t>Project Goal: Celebration of Family Reunion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6637"/>
                                        </p:tgtEl>
                                        <p:attrNameLst>
                                          <p:attrName>style.visibility</p:attrName>
                                        </p:attrNameLst>
                                      </p:cBhvr>
                                      <p:to>
                                        <p:strVal val="visible"/>
                                      </p:to>
                                    </p:set>
                                    <p:anim to="" calcmode="lin" valueType="num">
                                      <p:cBhvr>
                                        <p:cTn id="7" dur="1" fill="hold"/>
                                        <p:tgtEl>
                                          <p:spTgt spid="26637"/>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to="" calcmode="lin" valueType="num">
                                      <p:cBhvr>
                                        <p:cTn id="17" dur="1" fill="hold"/>
                                        <p:tgtEl>
                                          <p:spTgt spid="4"/>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to="" calcmode="lin" valueType="num">
                                      <p:cBhvr>
                                        <p:cTn id="22"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914400" y="76200"/>
            <a:ext cx="7391400" cy="990600"/>
          </a:xfrm>
          <a:ln>
            <a:miter lim="800000"/>
            <a:headEnd/>
            <a:tailEnd/>
          </a:ln>
        </p:spPr>
        <p:txBody>
          <a:bodyPr/>
          <a:lstStyle/>
          <a:p>
            <a:pPr algn="ctr">
              <a:defRPr/>
            </a:pPr>
            <a:r>
              <a:rPr lang="en-US" sz="3200" dirty="0"/>
              <a:t>Logic Model for Informal Education</a:t>
            </a:r>
          </a:p>
        </p:txBody>
      </p:sp>
      <p:sp>
        <p:nvSpPr>
          <p:cNvPr id="12291" name="Slide Number Placeholder 3"/>
          <p:cNvSpPr>
            <a:spLocks noGrp="1"/>
          </p:cNvSpPr>
          <p:nvPr>
            <p:ph type="sldNum" sz="quarter" idx="12"/>
          </p:nvPr>
        </p:nvSpPr>
        <p:spPr/>
        <p:txBody>
          <a:bodyPr/>
          <a:lstStyle/>
          <a:p>
            <a:pPr>
              <a:defRPr/>
            </a:pPr>
            <a:fld id="{D29EA171-2C69-4AF1-837D-1A15088370E7}" type="slidenum">
              <a:rPr lang="en-US" sz="1000" smtClean="0">
                <a:latin typeface="Arial" charset="0"/>
              </a:rPr>
              <a:pPr>
                <a:defRPr/>
              </a:pPr>
              <a:t>16</a:t>
            </a:fld>
            <a:endParaRPr lang="en-US" sz="1000">
              <a:latin typeface="Arial" charset="0"/>
            </a:endParaRPr>
          </a:p>
        </p:txBody>
      </p:sp>
      <p:sp>
        <p:nvSpPr>
          <p:cNvPr id="13" name="TextBox 29"/>
          <p:cNvSpPr txBox="1">
            <a:spLocks noChangeArrowheads="1"/>
          </p:cNvSpPr>
          <p:nvPr/>
        </p:nvSpPr>
        <p:spPr bwMode="auto">
          <a:xfrm>
            <a:off x="76200" y="2362200"/>
            <a:ext cx="1371600" cy="2554288"/>
          </a:xfrm>
          <a:prstGeom prst="rect">
            <a:avLst/>
          </a:prstGeom>
          <a:noFill/>
          <a:ln w="9525">
            <a:noFill/>
            <a:miter lim="800000"/>
            <a:headEnd/>
            <a:tailEnd/>
          </a:ln>
        </p:spPr>
        <p:txBody>
          <a:bodyPr>
            <a:spAutoFit/>
          </a:bodyPr>
          <a:lstStyle/>
          <a:p>
            <a:pPr>
              <a:defRPr/>
            </a:pPr>
            <a:r>
              <a:rPr lang="en-US" sz="1600" dirty="0">
                <a:latin typeface="+mj-lt"/>
              </a:rPr>
              <a:t>Situation: Fewer students are interested in Science, Technology, Engineering, and Mathematics</a:t>
            </a:r>
          </a:p>
          <a:p>
            <a:pPr>
              <a:defRPr/>
            </a:pPr>
            <a:r>
              <a:rPr lang="en-US" sz="1600" dirty="0">
                <a:latin typeface="+mj-lt"/>
              </a:rPr>
              <a:t>-- STEM</a:t>
            </a:r>
          </a:p>
        </p:txBody>
      </p:sp>
      <p:grpSp>
        <p:nvGrpSpPr>
          <p:cNvPr id="2" name="Group 64"/>
          <p:cNvGrpSpPr>
            <a:grpSpLocks/>
          </p:cNvGrpSpPr>
          <p:nvPr/>
        </p:nvGrpSpPr>
        <p:grpSpPr bwMode="auto">
          <a:xfrm>
            <a:off x="1381125" y="1981200"/>
            <a:ext cx="1574800" cy="4495800"/>
            <a:chOff x="1381415" y="1600200"/>
            <a:chExt cx="1574015" cy="4495800"/>
          </a:xfrm>
        </p:grpSpPr>
        <p:sp>
          <p:nvSpPr>
            <p:cNvPr id="12" name="TextBox 27"/>
            <p:cNvSpPr txBox="1">
              <a:spLocks noChangeArrowheads="1"/>
            </p:cNvSpPr>
            <p:nvPr/>
          </p:nvSpPr>
          <p:spPr bwMode="auto">
            <a:xfrm>
              <a:off x="1381415" y="1600200"/>
              <a:ext cx="1574015" cy="338138"/>
            </a:xfrm>
            <a:prstGeom prst="rect">
              <a:avLst/>
            </a:prstGeom>
            <a:noFill/>
            <a:ln w="9525">
              <a:noFill/>
              <a:miter lim="800000"/>
              <a:headEnd/>
              <a:tailEnd/>
            </a:ln>
          </p:spPr>
          <p:txBody>
            <a:bodyPr wrap="none">
              <a:spAutoFit/>
            </a:bodyPr>
            <a:lstStyle/>
            <a:p>
              <a:pPr>
                <a:defRPr/>
              </a:pPr>
              <a:r>
                <a:rPr lang="en-US" sz="1600" dirty="0">
                  <a:latin typeface="+mj-lt"/>
                </a:rPr>
                <a:t>Input: Resources</a:t>
              </a:r>
            </a:p>
          </p:txBody>
        </p:sp>
        <p:sp>
          <p:nvSpPr>
            <p:cNvPr id="20" name="Text Box 5"/>
            <p:cNvSpPr txBox="1">
              <a:spLocks noChangeArrowheads="1"/>
            </p:cNvSpPr>
            <p:nvPr/>
          </p:nvSpPr>
          <p:spPr bwMode="auto">
            <a:xfrm>
              <a:off x="1448057" y="4800600"/>
              <a:ext cx="1485159" cy="381000"/>
            </a:xfrm>
            <a:prstGeom prst="rect">
              <a:avLst/>
            </a:prstGeom>
            <a:solidFill>
              <a:srgbClr val="CCFFFF"/>
            </a:solidFill>
            <a:ln w="38100">
              <a:solidFill>
                <a:schemeClr val="tx1">
                  <a:lumMod val="65000"/>
                  <a:lumOff val="35000"/>
                </a:schemeClr>
              </a:solidFill>
              <a:miter lim="800000"/>
              <a:headEnd/>
              <a:tailEnd/>
            </a:ln>
          </p:spPr>
          <p:txBody>
            <a:bodyPr/>
            <a:lstStyle/>
            <a:p>
              <a:pPr algn="ctr" eaLnBrk="0" hangingPunct="0">
                <a:defRPr/>
              </a:pPr>
              <a:r>
                <a:rPr lang="en-US" sz="1600" dirty="0">
                  <a:latin typeface="+mj-lt"/>
                </a:rPr>
                <a:t>Time</a:t>
              </a:r>
            </a:p>
          </p:txBody>
        </p:sp>
        <p:sp>
          <p:nvSpPr>
            <p:cNvPr id="21" name="Text Box 6"/>
            <p:cNvSpPr txBox="1">
              <a:spLocks noChangeArrowheads="1"/>
            </p:cNvSpPr>
            <p:nvPr/>
          </p:nvSpPr>
          <p:spPr bwMode="auto">
            <a:xfrm>
              <a:off x="1448057" y="5257800"/>
              <a:ext cx="1485159" cy="381000"/>
            </a:xfrm>
            <a:prstGeom prst="rect">
              <a:avLst/>
            </a:prstGeom>
            <a:solidFill>
              <a:srgbClr val="CCFFFF"/>
            </a:solidFill>
            <a:ln w="38100">
              <a:solidFill>
                <a:schemeClr val="tx1">
                  <a:lumMod val="65000"/>
                  <a:lumOff val="35000"/>
                </a:schemeClr>
              </a:solidFill>
              <a:miter lim="800000"/>
              <a:headEnd/>
              <a:tailEnd/>
            </a:ln>
          </p:spPr>
          <p:txBody>
            <a:bodyPr/>
            <a:lstStyle/>
            <a:p>
              <a:pPr algn="ctr" eaLnBrk="0" hangingPunct="0">
                <a:defRPr/>
              </a:pPr>
              <a:r>
                <a:rPr lang="en-US" sz="1600" dirty="0">
                  <a:latin typeface="+mj-lt"/>
                </a:rPr>
                <a:t>Budget</a:t>
              </a:r>
            </a:p>
          </p:txBody>
        </p:sp>
        <p:sp>
          <p:nvSpPr>
            <p:cNvPr id="26" name="Text Box 6"/>
            <p:cNvSpPr txBox="1">
              <a:spLocks noChangeArrowheads="1"/>
            </p:cNvSpPr>
            <p:nvPr/>
          </p:nvSpPr>
          <p:spPr bwMode="auto">
            <a:xfrm>
              <a:off x="1448057" y="5715000"/>
              <a:ext cx="1485159" cy="381000"/>
            </a:xfrm>
            <a:prstGeom prst="rect">
              <a:avLst/>
            </a:prstGeom>
            <a:solidFill>
              <a:srgbClr val="CCFFFF"/>
            </a:solidFill>
            <a:ln w="38100">
              <a:solidFill>
                <a:schemeClr val="tx1">
                  <a:lumMod val="65000"/>
                  <a:lumOff val="35000"/>
                </a:schemeClr>
              </a:solidFill>
              <a:miter lim="800000"/>
              <a:headEnd/>
              <a:tailEnd/>
            </a:ln>
          </p:spPr>
          <p:txBody>
            <a:bodyPr/>
            <a:lstStyle/>
            <a:p>
              <a:pPr algn="ctr" eaLnBrk="0" hangingPunct="0">
                <a:defRPr/>
              </a:pPr>
              <a:r>
                <a:rPr lang="en-US" sz="1600" dirty="0">
                  <a:latin typeface="+mj-lt"/>
                </a:rPr>
                <a:t>Facility</a:t>
              </a:r>
            </a:p>
          </p:txBody>
        </p:sp>
        <p:sp>
          <p:nvSpPr>
            <p:cNvPr id="31" name="Text Box 5"/>
            <p:cNvSpPr txBox="1">
              <a:spLocks noChangeArrowheads="1"/>
            </p:cNvSpPr>
            <p:nvPr/>
          </p:nvSpPr>
          <p:spPr bwMode="auto">
            <a:xfrm>
              <a:off x="1448057" y="2057400"/>
              <a:ext cx="1485159" cy="1371600"/>
            </a:xfrm>
            <a:prstGeom prst="rect">
              <a:avLst/>
            </a:prstGeom>
            <a:solidFill>
              <a:srgbClr val="CCFFFF"/>
            </a:solidFill>
            <a:ln w="38100">
              <a:solidFill>
                <a:schemeClr val="tx1">
                  <a:lumMod val="65000"/>
                  <a:lumOff val="35000"/>
                </a:schemeClr>
              </a:solidFill>
              <a:miter lim="800000"/>
              <a:headEnd/>
              <a:tailEnd/>
            </a:ln>
          </p:spPr>
          <p:txBody>
            <a:bodyPr/>
            <a:lstStyle/>
            <a:p>
              <a:pPr algn="ctr" eaLnBrk="0" hangingPunct="0">
                <a:defRPr/>
              </a:pPr>
              <a:r>
                <a:rPr lang="en-US" sz="1600" dirty="0">
                  <a:latin typeface="+mj-lt"/>
                </a:rPr>
                <a:t>Investigators, researchers, staff, and assistants</a:t>
              </a:r>
            </a:p>
          </p:txBody>
        </p:sp>
        <p:sp>
          <p:nvSpPr>
            <p:cNvPr id="32" name="Text Box 5"/>
            <p:cNvSpPr txBox="1">
              <a:spLocks noChangeArrowheads="1"/>
            </p:cNvSpPr>
            <p:nvPr/>
          </p:nvSpPr>
          <p:spPr bwMode="auto">
            <a:xfrm>
              <a:off x="1448057" y="3505200"/>
              <a:ext cx="1485159" cy="1219200"/>
            </a:xfrm>
            <a:prstGeom prst="rect">
              <a:avLst/>
            </a:prstGeom>
            <a:solidFill>
              <a:srgbClr val="CCFFFF"/>
            </a:solidFill>
            <a:ln w="38100">
              <a:solidFill>
                <a:schemeClr val="tx1">
                  <a:lumMod val="65000"/>
                  <a:lumOff val="35000"/>
                </a:schemeClr>
              </a:solidFill>
              <a:miter lim="800000"/>
              <a:headEnd/>
              <a:tailEnd/>
            </a:ln>
          </p:spPr>
          <p:txBody>
            <a:bodyPr/>
            <a:lstStyle/>
            <a:p>
              <a:pPr algn="ctr" eaLnBrk="0" hangingPunct="0">
                <a:defRPr/>
              </a:pPr>
              <a:r>
                <a:rPr lang="en-US" sz="1600" dirty="0">
                  <a:latin typeface="+mj-lt"/>
                </a:rPr>
                <a:t>Cooperators: Schools, libraries, corporations</a:t>
              </a:r>
            </a:p>
          </p:txBody>
        </p:sp>
      </p:grpSp>
      <p:grpSp>
        <p:nvGrpSpPr>
          <p:cNvPr id="3" name="Group 66"/>
          <p:cNvGrpSpPr>
            <a:grpSpLocks/>
          </p:cNvGrpSpPr>
          <p:nvPr/>
        </p:nvGrpSpPr>
        <p:grpSpPr bwMode="auto">
          <a:xfrm>
            <a:off x="5943600" y="1752600"/>
            <a:ext cx="2819400" cy="5029200"/>
            <a:chOff x="5943600" y="1371600"/>
            <a:chExt cx="2819400" cy="5029200"/>
          </a:xfrm>
        </p:grpSpPr>
        <p:sp>
          <p:nvSpPr>
            <p:cNvPr id="16" name="TextBox 32"/>
            <p:cNvSpPr txBox="1">
              <a:spLocks noChangeArrowheads="1"/>
            </p:cNvSpPr>
            <p:nvPr/>
          </p:nvSpPr>
          <p:spPr bwMode="auto">
            <a:xfrm>
              <a:off x="5943600" y="1371600"/>
              <a:ext cx="2819400" cy="584200"/>
            </a:xfrm>
            <a:prstGeom prst="rect">
              <a:avLst/>
            </a:prstGeom>
            <a:noFill/>
            <a:ln w="9525">
              <a:noFill/>
              <a:miter lim="800000"/>
              <a:headEnd/>
              <a:tailEnd/>
            </a:ln>
          </p:spPr>
          <p:txBody>
            <a:bodyPr>
              <a:spAutoFit/>
            </a:bodyPr>
            <a:lstStyle/>
            <a:p>
              <a:pPr algn="ctr">
                <a:defRPr/>
              </a:pPr>
              <a:r>
                <a:rPr lang="en-US" sz="1600" dirty="0">
                  <a:latin typeface="+mj-lt"/>
                </a:rPr>
                <a:t>Outcome: Short, mid, and long-term impacts</a:t>
              </a:r>
            </a:p>
          </p:txBody>
        </p:sp>
        <p:sp>
          <p:nvSpPr>
            <p:cNvPr id="25" name="Text Box 10"/>
            <p:cNvSpPr txBox="1">
              <a:spLocks noChangeArrowheads="1"/>
            </p:cNvSpPr>
            <p:nvPr/>
          </p:nvSpPr>
          <p:spPr bwMode="auto">
            <a:xfrm>
              <a:off x="6096000" y="2057400"/>
              <a:ext cx="1914525" cy="381000"/>
            </a:xfrm>
            <a:prstGeom prst="rect">
              <a:avLst/>
            </a:prstGeom>
            <a:solidFill>
              <a:schemeClr val="accent1">
                <a:lumMod val="20000"/>
                <a:lumOff val="80000"/>
              </a:schemeClr>
            </a:solidFill>
            <a:ln w="38100">
              <a:solidFill>
                <a:schemeClr val="accent1">
                  <a:lumMod val="50000"/>
                </a:schemeClr>
              </a:solidFill>
              <a:miter lim="800000"/>
              <a:headEnd/>
              <a:tailEnd/>
            </a:ln>
          </p:spPr>
          <p:txBody>
            <a:bodyPr/>
            <a:lstStyle/>
            <a:p>
              <a:pPr algn="ctr" eaLnBrk="0" hangingPunct="0">
                <a:defRPr/>
              </a:pPr>
              <a:r>
                <a:rPr lang="en-US" sz="1600" dirty="0">
                  <a:latin typeface="+mj-lt"/>
                </a:rPr>
                <a:t>Enjoyment</a:t>
              </a:r>
            </a:p>
            <a:p>
              <a:pPr algn="ctr" eaLnBrk="0" hangingPunct="0">
                <a:defRPr/>
              </a:pPr>
              <a:endParaRPr lang="en-US" sz="1600" dirty="0">
                <a:latin typeface="+mj-lt"/>
              </a:endParaRPr>
            </a:p>
          </p:txBody>
        </p:sp>
        <p:sp>
          <p:nvSpPr>
            <p:cNvPr id="49" name="Text Box 10"/>
            <p:cNvSpPr txBox="1">
              <a:spLocks noChangeArrowheads="1"/>
            </p:cNvSpPr>
            <p:nvPr/>
          </p:nvSpPr>
          <p:spPr bwMode="auto">
            <a:xfrm>
              <a:off x="6096000" y="2514600"/>
              <a:ext cx="1905000" cy="685800"/>
            </a:xfrm>
            <a:prstGeom prst="rect">
              <a:avLst/>
            </a:prstGeom>
            <a:solidFill>
              <a:schemeClr val="accent1">
                <a:lumMod val="20000"/>
                <a:lumOff val="80000"/>
              </a:schemeClr>
            </a:solidFill>
            <a:ln w="38100">
              <a:solidFill>
                <a:schemeClr val="accent1">
                  <a:lumMod val="50000"/>
                </a:schemeClr>
              </a:solidFill>
              <a:miter lim="800000"/>
              <a:headEnd/>
              <a:tailEnd/>
            </a:ln>
          </p:spPr>
          <p:txBody>
            <a:bodyPr/>
            <a:lstStyle/>
            <a:p>
              <a:pPr algn="ctr" eaLnBrk="0" hangingPunct="0">
                <a:lnSpc>
                  <a:spcPts val="1800"/>
                </a:lnSpc>
                <a:defRPr/>
              </a:pPr>
              <a:r>
                <a:rPr lang="en-US" sz="1600" dirty="0">
                  <a:latin typeface="+mj-lt"/>
                </a:rPr>
                <a:t>Increased interests in STEM topics</a:t>
              </a:r>
            </a:p>
            <a:p>
              <a:pPr algn="ctr" eaLnBrk="0" hangingPunct="0">
                <a:lnSpc>
                  <a:spcPts val="1800"/>
                </a:lnSpc>
                <a:defRPr/>
              </a:pPr>
              <a:endParaRPr lang="en-US" sz="1600" dirty="0">
                <a:latin typeface="+mj-lt"/>
              </a:endParaRPr>
            </a:p>
          </p:txBody>
        </p:sp>
        <p:sp>
          <p:nvSpPr>
            <p:cNvPr id="50" name="Text Box 10"/>
            <p:cNvSpPr txBox="1">
              <a:spLocks noChangeArrowheads="1"/>
            </p:cNvSpPr>
            <p:nvPr/>
          </p:nvSpPr>
          <p:spPr bwMode="auto">
            <a:xfrm>
              <a:off x="6096000" y="3733800"/>
              <a:ext cx="1914525" cy="838200"/>
            </a:xfrm>
            <a:prstGeom prst="rect">
              <a:avLst/>
            </a:prstGeom>
            <a:solidFill>
              <a:schemeClr val="accent1">
                <a:lumMod val="20000"/>
                <a:lumOff val="80000"/>
              </a:schemeClr>
            </a:solidFill>
            <a:ln w="38100">
              <a:solidFill>
                <a:schemeClr val="accent1">
                  <a:lumMod val="50000"/>
                </a:schemeClr>
              </a:solidFill>
              <a:miter lim="800000"/>
              <a:headEnd/>
              <a:tailEnd/>
            </a:ln>
          </p:spPr>
          <p:txBody>
            <a:bodyPr/>
            <a:lstStyle/>
            <a:p>
              <a:pPr algn="ctr" eaLnBrk="0" hangingPunct="0">
                <a:lnSpc>
                  <a:spcPts val="1800"/>
                </a:lnSpc>
                <a:defRPr/>
              </a:pPr>
              <a:r>
                <a:rPr lang="en-US" sz="1600" dirty="0">
                  <a:latin typeface="+mj-lt"/>
                </a:rPr>
                <a:t>Increased college enrollment in STEM disciplines</a:t>
              </a:r>
            </a:p>
            <a:p>
              <a:pPr algn="ctr" eaLnBrk="0" hangingPunct="0">
                <a:lnSpc>
                  <a:spcPts val="1800"/>
                </a:lnSpc>
                <a:defRPr/>
              </a:pPr>
              <a:endParaRPr lang="en-US" sz="1600" dirty="0">
                <a:latin typeface="+mj-lt"/>
              </a:endParaRPr>
            </a:p>
          </p:txBody>
        </p:sp>
        <p:sp>
          <p:nvSpPr>
            <p:cNvPr id="53" name="Text Box 10"/>
            <p:cNvSpPr txBox="1">
              <a:spLocks noChangeArrowheads="1"/>
            </p:cNvSpPr>
            <p:nvPr/>
          </p:nvSpPr>
          <p:spPr bwMode="auto">
            <a:xfrm>
              <a:off x="6105525" y="4648200"/>
              <a:ext cx="1914525" cy="838200"/>
            </a:xfrm>
            <a:prstGeom prst="rect">
              <a:avLst/>
            </a:prstGeom>
            <a:solidFill>
              <a:schemeClr val="accent1">
                <a:lumMod val="20000"/>
                <a:lumOff val="80000"/>
              </a:schemeClr>
            </a:solidFill>
            <a:ln w="38100">
              <a:solidFill>
                <a:schemeClr val="accent1">
                  <a:lumMod val="50000"/>
                </a:schemeClr>
              </a:solidFill>
              <a:miter lim="800000"/>
              <a:headEnd/>
              <a:tailEnd/>
            </a:ln>
          </p:spPr>
          <p:txBody>
            <a:bodyPr/>
            <a:lstStyle/>
            <a:p>
              <a:pPr algn="ctr" eaLnBrk="0" hangingPunct="0">
                <a:lnSpc>
                  <a:spcPts val="1800"/>
                </a:lnSpc>
                <a:defRPr/>
              </a:pPr>
              <a:r>
                <a:rPr lang="en-US" sz="1600" dirty="0">
                  <a:latin typeface="+mj-lt"/>
                </a:rPr>
                <a:t>Increased employment opportunity</a:t>
              </a:r>
            </a:p>
            <a:p>
              <a:pPr algn="ctr" eaLnBrk="0" hangingPunct="0">
                <a:lnSpc>
                  <a:spcPts val="1800"/>
                </a:lnSpc>
                <a:defRPr/>
              </a:pPr>
              <a:endParaRPr lang="en-US" sz="1600" dirty="0">
                <a:latin typeface="+mj-lt"/>
              </a:endParaRPr>
            </a:p>
          </p:txBody>
        </p:sp>
        <p:sp>
          <p:nvSpPr>
            <p:cNvPr id="54" name="Text Box 10"/>
            <p:cNvSpPr txBox="1">
              <a:spLocks noChangeArrowheads="1"/>
            </p:cNvSpPr>
            <p:nvPr/>
          </p:nvSpPr>
          <p:spPr bwMode="auto">
            <a:xfrm>
              <a:off x="6096000" y="5562600"/>
              <a:ext cx="1914525" cy="838200"/>
            </a:xfrm>
            <a:prstGeom prst="rect">
              <a:avLst/>
            </a:prstGeom>
            <a:solidFill>
              <a:schemeClr val="accent1">
                <a:lumMod val="20000"/>
                <a:lumOff val="80000"/>
              </a:schemeClr>
            </a:solidFill>
            <a:ln w="38100">
              <a:solidFill>
                <a:schemeClr val="accent1">
                  <a:lumMod val="50000"/>
                </a:schemeClr>
              </a:solidFill>
              <a:miter lim="800000"/>
              <a:headEnd/>
              <a:tailEnd/>
            </a:ln>
          </p:spPr>
          <p:txBody>
            <a:bodyPr/>
            <a:lstStyle/>
            <a:p>
              <a:pPr algn="ctr" eaLnBrk="0" hangingPunct="0">
                <a:lnSpc>
                  <a:spcPts val="1800"/>
                </a:lnSpc>
                <a:defRPr/>
              </a:pPr>
              <a:r>
                <a:rPr lang="en-US" sz="1600" dirty="0">
                  <a:latin typeface="+mj-lt"/>
                </a:rPr>
                <a:t>Improved economic competitiveness</a:t>
              </a:r>
            </a:p>
          </p:txBody>
        </p:sp>
        <p:sp>
          <p:nvSpPr>
            <p:cNvPr id="68" name="Text Box 10"/>
            <p:cNvSpPr txBox="1">
              <a:spLocks noChangeArrowheads="1"/>
            </p:cNvSpPr>
            <p:nvPr/>
          </p:nvSpPr>
          <p:spPr bwMode="auto">
            <a:xfrm>
              <a:off x="6096000" y="3276600"/>
              <a:ext cx="1914525" cy="381000"/>
            </a:xfrm>
            <a:prstGeom prst="rect">
              <a:avLst/>
            </a:prstGeom>
            <a:solidFill>
              <a:schemeClr val="accent1">
                <a:lumMod val="20000"/>
                <a:lumOff val="80000"/>
              </a:schemeClr>
            </a:solidFill>
            <a:ln w="38100">
              <a:solidFill>
                <a:schemeClr val="accent1">
                  <a:lumMod val="50000"/>
                </a:schemeClr>
              </a:solidFill>
              <a:miter lim="800000"/>
              <a:headEnd/>
              <a:tailEnd/>
            </a:ln>
          </p:spPr>
          <p:txBody>
            <a:bodyPr/>
            <a:lstStyle/>
            <a:p>
              <a:pPr algn="ctr" eaLnBrk="0" hangingPunct="0">
                <a:defRPr/>
              </a:pPr>
              <a:r>
                <a:rPr lang="en-US" sz="1600" dirty="0">
                  <a:latin typeface="+mj-lt"/>
                </a:rPr>
                <a:t>Changed behavior</a:t>
              </a:r>
            </a:p>
            <a:p>
              <a:pPr algn="ctr" eaLnBrk="0" hangingPunct="0">
                <a:defRPr/>
              </a:pPr>
              <a:endParaRPr lang="en-US" sz="1600" dirty="0">
                <a:latin typeface="+mj-lt"/>
              </a:endParaRPr>
            </a:p>
          </p:txBody>
        </p:sp>
      </p:grpSp>
      <p:grpSp>
        <p:nvGrpSpPr>
          <p:cNvPr id="4" name="Group 56"/>
          <p:cNvGrpSpPr>
            <a:grpSpLocks/>
          </p:cNvGrpSpPr>
          <p:nvPr/>
        </p:nvGrpSpPr>
        <p:grpSpPr bwMode="auto">
          <a:xfrm>
            <a:off x="8077200" y="2413000"/>
            <a:ext cx="228600" cy="1168400"/>
            <a:chOff x="8229600" y="2032000"/>
            <a:chExt cx="241300" cy="1549400"/>
          </a:xfrm>
        </p:grpSpPr>
        <p:sp>
          <p:nvSpPr>
            <p:cNvPr id="55" name="Freeform 54"/>
            <p:cNvSpPr/>
            <p:nvPr/>
          </p:nvSpPr>
          <p:spPr>
            <a:xfrm>
              <a:off x="8229600" y="2032000"/>
              <a:ext cx="241300" cy="787331"/>
            </a:xfrm>
            <a:custGeom>
              <a:avLst/>
              <a:gdLst>
                <a:gd name="connsiteX0" fmla="*/ 0 w 241300"/>
                <a:gd name="connsiteY0" fmla="*/ 0 h 787400"/>
                <a:gd name="connsiteX1" fmla="*/ 127000 w 241300"/>
                <a:gd name="connsiteY1" fmla="*/ 63500 h 787400"/>
                <a:gd name="connsiteX2" fmla="*/ 127000 w 241300"/>
                <a:gd name="connsiteY2" fmla="*/ 660400 h 787400"/>
                <a:gd name="connsiteX3" fmla="*/ 241300 w 241300"/>
                <a:gd name="connsiteY3" fmla="*/ 787400 h 787400"/>
                <a:gd name="connsiteX4" fmla="*/ 241300 w 241300"/>
                <a:gd name="connsiteY4" fmla="*/ 78740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00" h="787400">
                  <a:moveTo>
                    <a:pt x="0" y="0"/>
                  </a:moveTo>
                  <a:lnTo>
                    <a:pt x="127000" y="63500"/>
                  </a:lnTo>
                  <a:lnTo>
                    <a:pt x="127000" y="660400"/>
                  </a:lnTo>
                  <a:lnTo>
                    <a:pt x="241300" y="787400"/>
                  </a:lnTo>
                  <a:lnTo>
                    <a:pt x="241300" y="787400"/>
                  </a:ln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600"/>
            </a:p>
          </p:txBody>
        </p:sp>
        <p:sp>
          <p:nvSpPr>
            <p:cNvPr id="56" name="Freeform 55"/>
            <p:cNvSpPr/>
            <p:nvPr/>
          </p:nvSpPr>
          <p:spPr>
            <a:xfrm flipV="1">
              <a:off x="8229600" y="2794069"/>
              <a:ext cx="241300" cy="787331"/>
            </a:xfrm>
            <a:custGeom>
              <a:avLst/>
              <a:gdLst>
                <a:gd name="connsiteX0" fmla="*/ 0 w 241300"/>
                <a:gd name="connsiteY0" fmla="*/ 0 h 787400"/>
                <a:gd name="connsiteX1" fmla="*/ 127000 w 241300"/>
                <a:gd name="connsiteY1" fmla="*/ 63500 h 787400"/>
                <a:gd name="connsiteX2" fmla="*/ 127000 w 241300"/>
                <a:gd name="connsiteY2" fmla="*/ 660400 h 787400"/>
                <a:gd name="connsiteX3" fmla="*/ 241300 w 241300"/>
                <a:gd name="connsiteY3" fmla="*/ 787400 h 787400"/>
                <a:gd name="connsiteX4" fmla="*/ 241300 w 241300"/>
                <a:gd name="connsiteY4" fmla="*/ 78740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00" h="787400">
                  <a:moveTo>
                    <a:pt x="0" y="0"/>
                  </a:moveTo>
                  <a:lnTo>
                    <a:pt x="127000" y="63500"/>
                  </a:lnTo>
                  <a:lnTo>
                    <a:pt x="127000" y="660400"/>
                  </a:lnTo>
                  <a:lnTo>
                    <a:pt x="241300" y="787400"/>
                  </a:lnTo>
                  <a:lnTo>
                    <a:pt x="241300" y="787400"/>
                  </a:ln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600"/>
            </a:p>
          </p:txBody>
        </p:sp>
      </p:grpSp>
      <p:grpSp>
        <p:nvGrpSpPr>
          <p:cNvPr id="5" name="Group 57"/>
          <p:cNvGrpSpPr>
            <a:grpSpLocks/>
          </p:cNvGrpSpPr>
          <p:nvPr/>
        </p:nvGrpSpPr>
        <p:grpSpPr bwMode="auto">
          <a:xfrm>
            <a:off x="8086725" y="5029200"/>
            <a:ext cx="219075" cy="1752600"/>
            <a:chOff x="8229600" y="2032000"/>
            <a:chExt cx="241300" cy="1549400"/>
          </a:xfrm>
        </p:grpSpPr>
        <p:sp>
          <p:nvSpPr>
            <p:cNvPr id="59" name="Freeform 58"/>
            <p:cNvSpPr/>
            <p:nvPr/>
          </p:nvSpPr>
          <p:spPr>
            <a:xfrm>
              <a:off x="8229600" y="2032000"/>
              <a:ext cx="241300" cy="787331"/>
            </a:xfrm>
            <a:custGeom>
              <a:avLst/>
              <a:gdLst>
                <a:gd name="connsiteX0" fmla="*/ 0 w 241300"/>
                <a:gd name="connsiteY0" fmla="*/ 0 h 787400"/>
                <a:gd name="connsiteX1" fmla="*/ 127000 w 241300"/>
                <a:gd name="connsiteY1" fmla="*/ 63500 h 787400"/>
                <a:gd name="connsiteX2" fmla="*/ 127000 w 241300"/>
                <a:gd name="connsiteY2" fmla="*/ 660400 h 787400"/>
                <a:gd name="connsiteX3" fmla="*/ 241300 w 241300"/>
                <a:gd name="connsiteY3" fmla="*/ 787400 h 787400"/>
                <a:gd name="connsiteX4" fmla="*/ 241300 w 241300"/>
                <a:gd name="connsiteY4" fmla="*/ 78740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00" h="787400">
                  <a:moveTo>
                    <a:pt x="0" y="0"/>
                  </a:moveTo>
                  <a:lnTo>
                    <a:pt x="127000" y="63500"/>
                  </a:lnTo>
                  <a:lnTo>
                    <a:pt x="127000" y="660400"/>
                  </a:lnTo>
                  <a:lnTo>
                    <a:pt x="241300" y="787400"/>
                  </a:lnTo>
                  <a:lnTo>
                    <a:pt x="241300" y="787400"/>
                  </a:ln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600"/>
            </a:p>
          </p:txBody>
        </p:sp>
        <p:sp>
          <p:nvSpPr>
            <p:cNvPr id="60" name="Freeform 59"/>
            <p:cNvSpPr/>
            <p:nvPr/>
          </p:nvSpPr>
          <p:spPr>
            <a:xfrm flipV="1">
              <a:off x="8229600" y="2794069"/>
              <a:ext cx="241300" cy="787331"/>
            </a:xfrm>
            <a:custGeom>
              <a:avLst/>
              <a:gdLst>
                <a:gd name="connsiteX0" fmla="*/ 0 w 241300"/>
                <a:gd name="connsiteY0" fmla="*/ 0 h 787400"/>
                <a:gd name="connsiteX1" fmla="*/ 127000 w 241300"/>
                <a:gd name="connsiteY1" fmla="*/ 63500 h 787400"/>
                <a:gd name="connsiteX2" fmla="*/ 127000 w 241300"/>
                <a:gd name="connsiteY2" fmla="*/ 660400 h 787400"/>
                <a:gd name="connsiteX3" fmla="*/ 241300 w 241300"/>
                <a:gd name="connsiteY3" fmla="*/ 787400 h 787400"/>
                <a:gd name="connsiteX4" fmla="*/ 241300 w 241300"/>
                <a:gd name="connsiteY4" fmla="*/ 78740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00" h="787400">
                  <a:moveTo>
                    <a:pt x="0" y="0"/>
                  </a:moveTo>
                  <a:lnTo>
                    <a:pt x="127000" y="63500"/>
                  </a:lnTo>
                  <a:lnTo>
                    <a:pt x="127000" y="660400"/>
                  </a:lnTo>
                  <a:lnTo>
                    <a:pt x="241300" y="787400"/>
                  </a:lnTo>
                  <a:lnTo>
                    <a:pt x="241300" y="787400"/>
                  </a:ln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600"/>
            </a:p>
          </p:txBody>
        </p:sp>
      </p:grpSp>
      <p:sp>
        <p:nvSpPr>
          <p:cNvPr id="61" name="Rectangle 60"/>
          <p:cNvSpPr/>
          <p:nvPr/>
        </p:nvSpPr>
        <p:spPr>
          <a:xfrm>
            <a:off x="8305800" y="2667000"/>
            <a:ext cx="838200" cy="584200"/>
          </a:xfrm>
          <a:prstGeom prst="rect">
            <a:avLst/>
          </a:prstGeom>
        </p:spPr>
        <p:txBody>
          <a:bodyPr>
            <a:spAutoFit/>
          </a:bodyPr>
          <a:lstStyle/>
          <a:p>
            <a:pPr>
              <a:defRPr/>
            </a:pPr>
            <a:r>
              <a:rPr lang="en-US" sz="1600" dirty="0">
                <a:latin typeface="+mj-lt"/>
              </a:rPr>
              <a:t>Short-term</a:t>
            </a:r>
          </a:p>
        </p:txBody>
      </p:sp>
      <p:sp>
        <p:nvSpPr>
          <p:cNvPr id="62" name="Rectangle 61"/>
          <p:cNvSpPr/>
          <p:nvPr/>
        </p:nvSpPr>
        <p:spPr>
          <a:xfrm>
            <a:off x="8305800" y="4078288"/>
            <a:ext cx="762000" cy="584200"/>
          </a:xfrm>
          <a:prstGeom prst="rect">
            <a:avLst/>
          </a:prstGeom>
        </p:spPr>
        <p:txBody>
          <a:bodyPr>
            <a:spAutoFit/>
          </a:bodyPr>
          <a:lstStyle/>
          <a:p>
            <a:pPr>
              <a:defRPr/>
            </a:pPr>
            <a:r>
              <a:rPr lang="en-US" sz="1600" dirty="0">
                <a:latin typeface="+mj-lt"/>
              </a:rPr>
              <a:t>Mid-term</a:t>
            </a:r>
          </a:p>
        </p:txBody>
      </p:sp>
      <p:sp>
        <p:nvSpPr>
          <p:cNvPr id="63" name="Rectangle 62"/>
          <p:cNvSpPr/>
          <p:nvPr/>
        </p:nvSpPr>
        <p:spPr>
          <a:xfrm>
            <a:off x="8305800" y="5562600"/>
            <a:ext cx="838200" cy="584200"/>
          </a:xfrm>
          <a:prstGeom prst="rect">
            <a:avLst/>
          </a:prstGeom>
        </p:spPr>
        <p:txBody>
          <a:bodyPr>
            <a:spAutoFit/>
          </a:bodyPr>
          <a:lstStyle/>
          <a:p>
            <a:pPr>
              <a:defRPr/>
            </a:pPr>
            <a:r>
              <a:rPr lang="en-US" sz="1600" dirty="0">
                <a:latin typeface="+mj-lt"/>
              </a:rPr>
              <a:t>Long-term</a:t>
            </a:r>
          </a:p>
        </p:txBody>
      </p:sp>
      <p:grpSp>
        <p:nvGrpSpPr>
          <p:cNvPr id="6" name="Group 65"/>
          <p:cNvGrpSpPr>
            <a:grpSpLocks/>
          </p:cNvGrpSpPr>
          <p:nvPr/>
        </p:nvGrpSpPr>
        <p:grpSpPr bwMode="auto">
          <a:xfrm>
            <a:off x="2886075" y="1752600"/>
            <a:ext cx="3200400" cy="5029200"/>
            <a:chOff x="2885785" y="1371600"/>
            <a:chExt cx="3200400" cy="5029200"/>
          </a:xfrm>
        </p:grpSpPr>
        <p:sp>
          <p:nvSpPr>
            <p:cNvPr id="15" name="TextBox 31"/>
            <p:cNvSpPr txBox="1">
              <a:spLocks noChangeArrowheads="1"/>
            </p:cNvSpPr>
            <p:nvPr/>
          </p:nvSpPr>
          <p:spPr bwMode="auto">
            <a:xfrm>
              <a:off x="2885785" y="1371600"/>
              <a:ext cx="3200400" cy="584200"/>
            </a:xfrm>
            <a:prstGeom prst="rect">
              <a:avLst/>
            </a:prstGeom>
            <a:noFill/>
            <a:ln w="9525">
              <a:noFill/>
              <a:miter lim="800000"/>
              <a:headEnd/>
              <a:tailEnd/>
            </a:ln>
          </p:spPr>
          <p:txBody>
            <a:bodyPr>
              <a:spAutoFit/>
            </a:bodyPr>
            <a:lstStyle/>
            <a:p>
              <a:pPr algn="ctr">
                <a:defRPr/>
              </a:pPr>
              <a:r>
                <a:rPr lang="en-US" sz="1600" dirty="0">
                  <a:latin typeface="+mj-lt"/>
                </a:rPr>
                <a:t>Output: </a:t>
              </a:r>
            </a:p>
            <a:p>
              <a:pPr algn="ctr">
                <a:defRPr/>
              </a:pPr>
              <a:r>
                <a:rPr lang="en-US" sz="1600" dirty="0">
                  <a:latin typeface="+mj-lt"/>
                </a:rPr>
                <a:t>Activities and outputs</a:t>
              </a:r>
            </a:p>
          </p:txBody>
        </p:sp>
        <p:sp>
          <p:nvSpPr>
            <p:cNvPr id="22" name="Text Box 7"/>
            <p:cNvSpPr txBox="1">
              <a:spLocks noChangeArrowheads="1"/>
            </p:cNvSpPr>
            <p:nvPr/>
          </p:nvSpPr>
          <p:spPr bwMode="auto">
            <a:xfrm>
              <a:off x="3038185" y="2057400"/>
              <a:ext cx="1219200" cy="38100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600" dirty="0">
                  <a:latin typeface="+mj-lt"/>
                </a:rPr>
                <a:t>Lectures</a:t>
              </a:r>
            </a:p>
          </p:txBody>
        </p:sp>
        <p:sp>
          <p:nvSpPr>
            <p:cNvPr id="23" name="Text Box 8"/>
            <p:cNvSpPr txBox="1">
              <a:spLocks noChangeArrowheads="1"/>
            </p:cNvSpPr>
            <p:nvPr/>
          </p:nvSpPr>
          <p:spPr bwMode="auto">
            <a:xfrm>
              <a:off x="3038185" y="2514600"/>
              <a:ext cx="1219200" cy="60960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600" dirty="0">
                  <a:latin typeface="+mj-lt"/>
                </a:rPr>
                <a:t>Hands-on labs</a:t>
              </a:r>
            </a:p>
          </p:txBody>
        </p:sp>
        <p:sp>
          <p:nvSpPr>
            <p:cNvPr id="28" name="Text Box 8"/>
            <p:cNvSpPr txBox="1">
              <a:spLocks noChangeArrowheads="1"/>
            </p:cNvSpPr>
            <p:nvPr/>
          </p:nvSpPr>
          <p:spPr bwMode="auto">
            <a:xfrm>
              <a:off x="3038185" y="3200400"/>
              <a:ext cx="1219200" cy="60960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600" dirty="0">
                  <a:latin typeface="+mj-lt"/>
                </a:rPr>
                <a:t>Video on demand</a:t>
              </a:r>
            </a:p>
          </p:txBody>
        </p:sp>
        <p:sp>
          <p:nvSpPr>
            <p:cNvPr id="33" name="Text Box 8"/>
            <p:cNvSpPr txBox="1">
              <a:spLocks noChangeArrowheads="1"/>
            </p:cNvSpPr>
            <p:nvPr/>
          </p:nvSpPr>
          <p:spPr bwMode="auto">
            <a:xfrm>
              <a:off x="3038185" y="3886200"/>
              <a:ext cx="1219200" cy="38100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600" dirty="0">
                  <a:latin typeface="+mj-lt"/>
                </a:rPr>
                <a:t>Camps</a:t>
              </a:r>
            </a:p>
          </p:txBody>
        </p:sp>
        <p:sp>
          <p:nvSpPr>
            <p:cNvPr id="34" name="Text Box 8"/>
            <p:cNvSpPr txBox="1">
              <a:spLocks noChangeArrowheads="1"/>
            </p:cNvSpPr>
            <p:nvPr/>
          </p:nvSpPr>
          <p:spPr bwMode="auto">
            <a:xfrm>
              <a:off x="4333585" y="5562600"/>
              <a:ext cx="1600200" cy="38100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600" dirty="0">
                  <a:latin typeface="+mj-lt"/>
                </a:rPr>
                <a:t>Competition</a:t>
              </a:r>
            </a:p>
          </p:txBody>
        </p:sp>
        <p:sp>
          <p:nvSpPr>
            <p:cNvPr id="35" name="Text Box 8"/>
            <p:cNvSpPr txBox="1">
              <a:spLocks noChangeArrowheads="1"/>
            </p:cNvSpPr>
            <p:nvPr/>
          </p:nvSpPr>
          <p:spPr bwMode="auto">
            <a:xfrm>
              <a:off x="4333585" y="6019800"/>
              <a:ext cx="1600200" cy="38100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600" dirty="0">
                  <a:latin typeface="+mj-lt"/>
                </a:rPr>
                <a:t>Demonstration</a:t>
              </a:r>
            </a:p>
          </p:txBody>
        </p:sp>
        <p:sp>
          <p:nvSpPr>
            <p:cNvPr id="36" name="Text Box 8"/>
            <p:cNvSpPr txBox="1">
              <a:spLocks noChangeArrowheads="1"/>
            </p:cNvSpPr>
            <p:nvPr/>
          </p:nvSpPr>
          <p:spPr bwMode="auto">
            <a:xfrm>
              <a:off x="3038185" y="4343400"/>
              <a:ext cx="1219200" cy="60960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600" dirty="0">
                  <a:latin typeface="+mj-lt"/>
                </a:rPr>
                <a:t>Online sessions</a:t>
              </a:r>
            </a:p>
          </p:txBody>
        </p:sp>
        <p:sp>
          <p:nvSpPr>
            <p:cNvPr id="38" name="Text Box 8"/>
            <p:cNvSpPr txBox="1">
              <a:spLocks noChangeArrowheads="1"/>
            </p:cNvSpPr>
            <p:nvPr/>
          </p:nvSpPr>
          <p:spPr bwMode="auto">
            <a:xfrm>
              <a:off x="4333585" y="3276600"/>
              <a:ext cx="1600200" cy="38100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600" dirty="0">
                  <a:latin typeface="+mj-lt"/>
                </a:rPr>
                <a:t>Watching</a:t>
              </a:r>
            </a:p>
          </p:txBody>
        </p:sp>
        <p:sp>
          <p:nvSpPr>
            <p:cNvPr id="39" name="Text Box 8"/>
            <p:cNvSpPr txBox="1">
              <a:spLocks noChangeArrowheads="1"/>
            </p:cNvSpPr>
            <p:nvPr/>
          </p:nvSpPr>
          <p:spPr bwMode="auto">
            <a:xfrm>
              <a:off x="4333585" y="2819400"/>
              <a:ext cx="1600200" cy="38100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600" dirty="0">
                  <a:latin typeface="+mj-lt"/>
                </a:rPr>
                <a:t>Playing</a:t>
              </a:r>
            </a:p>
          </p:txBody>
        </p:sp>
        <p:sp>
          <p:nvSpPr>
            <p:cNvPr id="40" name="Text Box 8"/>
            <p:cNvSpPr txBox="1">
              <a:spLocks noChangeArrowheads="1"/>
            </p:cNvSpPr>
            <p:nvPr/>
          </p:nvSpPr>
          <p:spPr bwMode="auto">
            <a:xfrm>
              <a:off x="4333585" y="3733800"/>
              <a:ext cx="1600200" cy="38100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600" dirty="0">
                  <a:latin typeface="+mj-lt"/>
                </a:rPr>
                <a:t>Discovery</a:t>
              </a:r>
            </a:p>
          </p:txBody>
        </p:sp>
        <p:sp>
          <p:nvSpPr>
            <p:cNvPr id="41" name="Text Box 8"/>
            <p:cNvSpPr txBox="1">
              <a:spLocks noChangeArrowheads="1"/>
            </p:cNvSpPr>
            <p:nvPr/>
          </p:nvSpPr>
          <p:spPr bwMode="auto">
            <a:xfrm>
              <a:off x="4333585" y="4191000"/>
              <a:ext cx="1600200" cy="38100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600" dirty="0">
                  <a:latin typeface="+mj-lt"/>
                </a:rPr>
                <a:t>Composition</a:t>
              </a:r>
            </a:p>
          </p:txBody>
        </p:sp>
        <p:sp>
          <p:nvSpPr>
            <p:cNvPr id="42" name="Text Box 8"/>
            <p:cNvSpPr txBox="1">
              <a:spLocks noChangeArrowheads="1"/>
            </p:cNvSpPr>
            <p:nvPr/>
          </p:nvSpPr>
          <p:spPr bwMode="auto">
            <a:xfrm>
              <a:off x="4333585" y="5105400"/>
              <a:ext cx="1600200" cy="38100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600" dirty="0">
                  <a:latin typeface="+mj-lt"/>
                </a:rPr>
                <a:t>Publishing</a:t>
              </a:r>
            </a:p>
          </p:txBody>
        </p:sp>
        <p:sp>
          <p:nvSpPr>
            <p:cNvPr id="44" name="Text Box 8"/>
            <p:cNvSpPr txBox="1">
              <a:spLocks noChangeArrowheads="1"/>
            </p:cNvSpPr>
            <p:nvPr/>
          </p:nvSpPr>
          <p:spPr bwMode="auto">
            <a:xfrm>
              <a:off x="3038185" y="5029200"/>
              <a:ext cx="1219200" cy="60960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600" dirty="0">
                  <a:latin typeface="+mj-lt"/>
                </a:rPr>
                <a:t>Public display</a:t>
              </a:r>
            </a:p>
          </p:txBody>
        </p:sp>
        <p:sp>
          <p:nvSpPr>
            <p:cNvPr id="46" name="Text Box 7"/>
            <p:cNvSpPr txBox="1">
              <a:spLocks noChangeArrowheads="1"/>
            </p:cNvSpPr>
            <p:nvPr/>
          </p:nvSpPr>
          <p:spPr bwMode="auto">
            <a:xfrm>
              <a:off x="3038185" y="5715000"/>
              <a:ext cx="1219200" cy="38100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600" dirty="0">
                  <a:latin typeface="+mj-lt"/>
                </a:rPr>
                <a:t>Survey</a:t>
              </a:r>
            </a:p>
          </p:txBody>
        </p:sp>
        <p:sp>
          <p:nvSpPr>
            <p:cNvPr id="47" name="Text Box 8"/>
            <p:cNvSpPr txBox="1">
              <a:spLocks noChangeArrowheads="1"/>
            </p:cNvSpPr>
            <p:nvPr/>
          </p:nvSpPr>
          <p:spPr bwMode="auto">
            <a:xfrm>
              <a:off x="4333585" y="4648200"/>
              <a:ext cx="1600200" cy="38100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600" dirty="0">
                  <a:latin typeface="+mj-lt"/>
                </a:rPr>
                <a:t>Interaction</a:t>
              </a:r>
            </a:p>
          </p:txBody>
        </p:sp>
        <p:sp>
          <p:nvSpPr>
            <p:cNvPr id="64" name="Text Box 7"/>
            <p:cNvSpPr txBox="1">
              <a:spLocks noChangeArrowheads="1"/>
            </p:cNvSpPr>
            <p:nvPr/>
          </p:nvSpPr>
          <p:spPr bwMode="auto">
            <a:xfrm>
              <a:off x="4343110" y="2057400"/>
              <a:ext cx="1600200" cy="68580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600" dirty="0">
                  <a:latin typeface="+mj-lt"/>
                </a:rPr>
                <a:t>Youth &amp; public participation</a:t>
              </a:r>
            </a:p>
          </p:txBody>
        </p:sp>
      </p:grpSp>
      <p:grpSp>
        <p:nvGrpSpPr>
          <p:cNvPr id="7" name="Group 68"/>
          <p:cNvGrpSpPr>
            <a:grpSpLocks/>
          </p:cNvGrpSpPr>
          <p:nvPr/>
        </p:nvGrpSpPr>
        <p:grpSpPr bwMode="auto">
          <a:xfrm>
            <a:off x="8077200" y="3657600"/>
            <a:ext cx="228600" cy="1320800"/>
            <a:chOff x="8229600" y="2032000"/>
            <a:chExt cx="241300" cy="1549400"/>
          </a:xfrm>
        </p:grpSpPr>
        <p:sp>
          <p:nvSpPr>
            <p:cNvPr id="70" name="Freeform 69"/>
            <p:cNvSpPr/>
            <p:nvPr/>
          </p:nvSpPr>
          <p:spPr>
            <a:xfrm>
              <a:off x="8229600" y="2032000"/>
              <a:ext cx="241300" cy="787736"/>
            </a:xfrm>
            <a:custGeom>
              <a:avLst/>
              <a:gdLst>
                <a:gd name="connsiteX0" fmla="*/ 0 w 241300"/>
                <a:gd name="connsiteY0" fmla="*/ 0 h 787400"/>
                <a:gd name="connsiteX1" fmla="*/ 127000 w 241300"/>
                <a:gd name="connsiteY1" fmla="*/ 63500 h 787400"/>
                <a:gd name="connsiteX2" fmla="*/ 127000 w 241300"/>
                <a:gd name="connsiteY2" fmla="*/ 660400 h 787400"/>
                <a:gd name="connsiteX3" fmla="*/ 241300 w 241300"/>
                <a:gd name="connsiteY3" fmla="*/ 787400 h 787400"/>
                <a:gd name="connsiteX4" fmla="*/ 241300 w 241300"/>
                <a:gd name="connsiteY4" fmla="*/ 78740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00" h="787400">
                  <a:moveTo>
                    <a:pt x="0" y="0"/>
                  </a:moveTo>
                  <a:lnTo>
                    <a:pt x="127000" y="63500"/>
                  </a:lnTo>
                  <a:lnTo>
                    <a:pt x="127000" y="660400"/>
                  </a:lnTo>
                  <a:lnTo>
                    <a:pt x="241300" y="787400"/>
                  </a:lnTo>
                  <a:lnTo>
                    <a:pt x="241300" y="787400"/>
                  </a:ln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600"/>
            </a:p>
          </p:txBody>
        </p:sp>
        <p:sp>
          <p:nvSpPr>
            <p:cNvPr id="71" name="Freeform 70"/>
            <p:cNvSpPr/>
            <p:nvPr/>
          </p:nvSpPr>
          <p:spPr>
            <a:xfrm flipV="1">
              <a:off x="8229600" y="2793665"/>
              <a:ext cx="241300" cy="787735"/>
            </a:xfrm>
            <a:custGeom>
              <a:avLst/>
              <a:gdLst>
                <a:gd name="connsiteX0" fmla="*/ 0 w 241300"/>
                <a:gd name="connsiteY0" fmla="*/ 0 h 787400"/>
                <a:gd name="connsiteX1" fmla="*/ 127000 w 241300"/>
                <a:gd name="connsiteY1" fmla="*/ 63500 h 787400"/>
                <a:gd name="connsiteX2" fmla="*/ 127000 w 241300"/>
                <a:gd name="connsiteY2" fmla="*/ 660400 h 787400"/>
                <a:gd name="connsiteX3" fmla="*/ 241300 w 241300"/>
                <a:gd name="connsiteY3" fmla="*/ 787400 h 787400"/>
                <a:gd name="connsiteX4" fmla="*/ 241300 w 241300"/>
                <a:gd name="connsiteY4" fmla="*/ 78740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00" h="787400">
                  <a:moveTo>
                    <a:pt x="0" y="0"/>
                  </a:moveTo>
                  <a:lnTo>
                    <a:pt x="127000" y="63500"/>
                  </a:lnTo>
                  <a:lnTo>
                    <a:pt x="127000" y="660400"/>
                  </a:lnTo>
                  <a:lnTo>
                    <a:pt x="241300" y="787400"/>
                  </a:lnTo>
                  <a:lnTo>
                    <a:pt x="241300" y="787400"/>
                  </a:ln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600"/>
            </a:p>
          </p:txBody>
        </p:sp>
      </p:grpSp>
      <p:sp>
        <p:nvSpPr>
          <p:cNvPr id="72" name="Text Box 14"/>
          <p:cNvSpPr txBox="1">
            <a:spLocks noChangeArrowheads="1"/>
          </p:cNvSpPr>
          <p:nvPr/>
        </p:nvSpPr>
        <p:spPr bwMode="auto">
          <a:xfrm>
            <a:off x="914400" y="1306513"/>
            <a:ext cx="8229600" cy="338137"/>
          </a:xfrm>
          <a:prstGeom prst="rect">
            <a:avLst/>
          </a:prstGeom>
          <a:solidFill>
            <a:srgbClr val="FFFF99"/>
          </a:solidFill>
          <a:ln w="9525">
            <a:solidFill>
              <a:schemeClr val="tx1"/>
            </a:solidFill>
            <a:miter lim="800000"/>
            <a:headEnd/>
            <a:tailEnd/>
          </a:ln>
        </p:spPr>
        <p:txBody>
          <a:bodyPr>
            <a:spAutoFit/>
          </a:bodyPr>
          <a:lstStyle/>
          <a:p>
            <a:pPr algn="ctr">
              <a:spcBef>
                <a:spcPct val="50000"/>
              </a:spcBef>
              <a:defRPr/>
            </a:pPr>
            <a:r>
              <a:rPr lang="en-US" sz="1600" b="1" dirty="0">
                <a:latin typeface="+mn-lt"/>
              </a:rPr>
              <a:t>Project Goal: </a:t>
            </a:r>
            <a:r>
              <a:rPr lang="en-US" sz="1600" dirty="0">
                <a:latin typeface="+mn-lt"/>
              </a:rPr>
              <a:t>A platform for increasing STEM interests in an informal environment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to="" calcmode="lin" valueType="num">
                                      <p:cBhvr>
                                        <p:cTn id="7" dur="1" fill="hold"/>
                                        <p:tgtEl>
                                          <p:spTgt spid="13"/>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anim to="" calcmode="lin" valueType="num">
                                      <p:cBhvr>
                                        <p:cTn id="11" dur="1" fill="hold"/>
                                        <p:tgtEl>
                                          <p:spTgt spid="72"/>
                                        </p:tgtEl>
                                        <p:attrNameLst>
                                          <p:attrName/>
                                        </p:attrNameLst>
                                      </p:cBhvr>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4"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to="" calcmode="lin" valueType="num">
                                      <p:cBhvr>
                                        <p:cTn id="16" dur="1" fill="hold"/>
                                        <p:tgtEl>
                                          <p:spTgt spid="2"/>
                                        </p:tgtEl>
                                        <p:attrNameLst>
                                          <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4"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to="" calcmode="lin" valueType="num">
                                      <p:cBhvr>
                                        <p:cTn id="21" dur="1" fill="hold"/>
                                        <p:tgtEl>
                                          <p:spTgt spid="6"/>
                                        </p:tgtEl>
                                        <p:attrNameLst>
                                          <p:attrName/>
                                        </p:attrNameLst>
                                      </p:cBhvr>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4"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to="" calcmode="lin" valueType="num">
                                      <p:cBhvr>
                                        <p:cTn id="26" dur="1" fill="hold"/>
                                        <p:tgtEl>
                                          <p:spTgt spid="3"/>
                                        </p:tgtEl>
                                        <p:attrNameLst>
                                          <p:attrName/>
                                        </p:attrNameLst>
                                      </p:cBhvr>
                                    </p:anim>
                                  </p:childTnLst>
                                </p:cTn>
                              </p:par>
                            </p:childTnLst>
                          </p:cTn>
                        </p:par>
                        <p:par>
                          <p:cTn id="27" fill="hold" nodeType="afterGroup">
                            <p:stCondLst>
                              <p:cond delay="0"/>
                            </p:stCondLst>
                            <p:childTnLst>
                              <p:par>
                                <p:cTn id="28" presetID="24"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 to="" calcmode="lin" valueType="num">
                                      <p:cBhvr>
                                        <p:cTn id="30" dur="1" fill="hold"/>
                                        <p:tgtEl>
                                          <p:spTgt spid="4"/>
                                        </p:tgtEl>
                                        <p:attrNameLst>
                                          <p:attrName/>
                                        </p:attrNameLst>
                                      </p:cBhvr>
                                    </p:anim>
                                  </p:childTnLst>
                                </p:cTn>
                              </p:par>
                            </p:childTnLst>
                          </p:cTn>
                        </p:par>
                        <p:par>
                          <p:cTn id="31" fill="hold" nodeType="afterGroup">
                            <p:stCondLst>
                              <p:cond delay="0"/>
                            </p:stCondLst>
                            <p:childTnLst>
                              <p:par>
                                <p:cTn id="32" presetID="24" presetClass="entr" presetSubtype="0" fill="hold" grpId="0" nodeType="afterEffect">
                                  <p:stCondLst>
                                    <p:cond delay="0"/>
                                  </p:stCondLst>
                                  <p:childTnLst>
                                    <p:set>
                                      <p:cBhvr>
                                        <p:cTn id="33" dur="1" fill="hold">
                                          <p:stCondLst>
                                            <p:cond delay="0"/>
                                          </p:stCondLst>
                                        </p:cTn>
                                        <p:tgtEl>
                                          <p:spTgt spid="61"/>
                                        </p:tgtEl>
                                        <p:attrNameLst>
                                          <p:attrName>style.visibility</p:attrName>
                                        </p:attrNameLst>
                                      </p:cBhvr>
                                      <p:to>
                                        <p:strVal val="visible"/>
                                      </p:to>
                                    </p:set>
                                    <p:anim to="" calcmode="lin" valueType="num">
                                      <p:cBhvr>
                                        <p:cTn id="34" dur="1" fill="hold"/>
                                        <p:tgtEl>
                                          <p:spTgt spid="61"/>
                                        </p:tgtEl>
                                        <p:attrNameLst>
                                          <p:attrName/>
                                        </p:attrNameLst>
                                      </p:cBhvr>
                                    </p:anim>
                                  </p:childTnLst>
                                </p:cTn>
                              </p:par>
                            </p:childTnLst>
                          </p:cTn>
                        </p:par>
                        <p:par>
                          <p:cTn id="35" fill="hold" nodeType="afterGroup">
                            <p:stCondLst>
                              <p:cond delay="0"/>
                            </p:stCondLst>
                            <p:childTnLst>
                              <p:par>
                                <p:cTn id="36" presetID="24"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 to="" calcmode="lin" valueType="num">
                                      <p:cBhvr>
                                        <p:cTn id="38" dur="1" fill="hold"/>
                                        <p:tgtEl>
                                          <p:spTgt spid="7"/>
                                        </p:tgtEl>
                                        <p:attrNameLst>
                                          <p:attrName/>
                                        </p:attrNameLst>
                                      </p:cBhvr>
                                    </p:anim>
                                  </p:childTnLst>
                                </p:cTn>
                              </p:par>
                            </p:childTnLst>
                          </p:cTn>
                        </p:par>
                        <p:par>
                          <p:cTn id="39" fill="hold" nodeType="afterGroup">
                            <p:stCondLst>
                              <p:cond delay="0"/>
                            </p:stCondLst>
                            <p:childTnLst>
                              <p:par>
                                <p:cTn id="40" presetID="24" presetClass="entr" presetSubtype="0" fill="hold" grpId="0" nodeType="afterEffect">
                                  <p:stCondLst>
                                    <p:cond delay="0"/>
                                  </p:stCondLst>
                                  <p:childTnLst>
                                    <p:set>
                                      <p:cBhvr>
                                        <p:cTn id="41" dur="1" fill="hold">
                                          <p:stCondLst>
                                            <p:cond delay="0"/>
                                          </p:stCondLst>
                                        </p:cTn>
                                        <p:tgtEl>
                                          <p:spTgt spid="62"/>
                                        </p:tgtEl>
                                        <p:attrNameLst>
                                          <p:attrName>style.visibility</p:attrName>
                                        </p:attrNameLst>
                                      </p:cBhvr>
                                      <p:to>
                                        <p:strVal val="visible"/>
                                      </p:to>
                                    </p:set>
                                    <p:anim to="" calcmode="lin" valueType="num">
                                      <p:cBhvr>
                                        <p:cTn id="42" dur="1" fill="hold"/>
                                        <p:tgtEl>
                                          <p:spTgt spid="62"/>
                                        </p:tgtEl>
                                        <p:attrNameLst>
                                          <p:attrName/>
                                        </p:attrNameLst>
                                      </p:cBhvr>
                                    </p:anim>
                                  </p:childTnLst>
                                </p:cTn>
                              </p:par>
                            </p:childTnLst>
                          </p:cTn>
                        </p:par>
                        <p:par>
                          <p:cTn id="43" fill="hold" nodeType="afterGroup">
                            <p:stCondLst>
                              <p:cond delay="0"/>
                            </p:stCondLst>
                            <p:childTnLst>
                              <p:par>
                                <p:cTn id="44" presetID="24" presetClass="entr" presetSubtype="0"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 to="" calcmode="lin" valueType="num">
                                      <p:cBhvr>
                                        <p:cTn id="46" dur="1" fill="hold"/>
                                        <p:tgtEl>
                                          <p:spTgt spid="5"/>
                                        </p:tgtEl>
                                        <p:attrNameLst>
                                          <p:attrName/>
                                        </p:attrNameLst>
                                      </p:cBhvr>
                                    </p:anim>
                                  </p:childTnLst>
                                </p:cTn>
                              </p:par>
                            </p:childTnLst>
                          </p:cTn>
                        </p:par>
                        <p:par>
                          <p:cTn id="47" fill="hold" nodeType="afterGroup">
                            <p:stCondLst>
                              <p:cond delay="0"/>
                            </p:stCondLst>
                            <p:childTnLst>
                              <p:par>
                                <p:cTn id="48" presetID="24" presetClass="entr" presetSubtype="0" fill="hold" grpId="0" nodeType="afterEffect">
                                  <p:stCondLst>
                                    <p:cond delay="0"/>
                                  </p:stCondLst>
                                  <p:childTnLst>
                                    <p:set>
                                      <p:cBhvr>
                                        <p:cTn id="49" dur="1" fill="hold">
                                          <p:stCondLst>
                                            <p:cond delay="0"/>
                                          </p:stCondLst>
                                        </p:cTn>
                                        <p:tgtEl>
                                          <p:spTgt spid="63"/>
                                        </p:tgtEl>
                                        <p:attrNameLst>
                                          <p:attrName>style.visibility</p:attrName>
                                        </p:attrNameLst>
                                      </p:cBhvr>
                                      <p:to>
                                        <p:strVal val="visible"/>
                                      </p:to>
                                    </p:set>
                                    <p:anim to="" calcmode="lin" valueType="num">
                                      <p:cBhvr>
                                        <p:cTn id="50" dur="1" fill="hold"/>
                                        <p:tgtEl>
                                          <p:spTgt spid="6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1" grpId="0"/>
      <p:bldP spid="62" grpId="0"/>
      <p:bldP spid="63" grpId="0"/>
      <p:bldP spid="7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914400" y="381000"/>
            <a:ext cx="7391400" cy="685800"/>
          </a:xfrm>
        </p:spPr>
        <p:txBody>
          <a:bodyPr/>
          <a:lstStyle/>
          <a:p>
            <a:r>
              <a:rPr lang="en-US"/>
              <a:t>Evaluation of Project Effectiveness</a:t>
            </a:r>
          </a:p>
        </p:txBody>
      </p:sp>
      <p:sp>
        <p:nvSpPr>
          <p:cNvPr id="13315" name="Slide Number Placeholder 4"/>
          <p:cNvSpPr>
            <a:spLocks noGrp="1"/>
          </p:cNvSpPr>
          <p:nvPr>
            <p:ph type="sldNum" sz="quarter" idx="12"/>
          </p:nvPr>
        </p:nvSpPr>
        <p:spPr/>
        <p:txBody>
          <a:bodyPr/>
          <a:lstStyle/>
          <a:p>
            <a:pPr>
              <a:defRPr/>
            </a:pPr>
            <a:fld id="{CE9E856D-0C33-44B4-A6F1-2F8BE888C531}" type="slidenum">
              <a:rPr lang="en-US" smtClean="0">
                <a:latin typeface="Arial" charset="0"/>
              </a:rPr>
              <a:pPr>
                <a:defRPr/>
              </a:pPr>
              <a:t>17</a:t>
            </a:fld>
            <a:endParaRPr lang="en-US">
              <a:latin typeface="Arial" charset="0"/>
            </a:endParaRPr>
          </a:p>
        </p:txBody>
      </p:sp>
      <p:sp>
        <p:nvSpPr>
          <p:cNvPr id="21508" name="Rectangle 51"/>
          <p:cNvSpPr>
            <a:spLocks noChangeArrowheads="1"/>
          </p:cNvSpPr>
          <p:nvPr/>
        </p:nvSpPr>
        <p:spPr bwMode="auto">
          <a:xfrm>
            <a:off x="7315200" y="4244975"/>
            <a:ext cx="1600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sz="1400"/>
              <a:t>To what extent are relations improved?  Does this result in increased opportunity and competitiveness?</a:t>
            </a:r>
          </a:p>
          <a:p>
            <a:pPr eaLnBrk="0" hangingPunct="0"/>
            <a:r>
              <a:rPr lang="en-US" sz="1400"/>
              <a:t> </a:t>
            </a:r>
          </a:p>
        </p:txBody>
      </p:sp>
      <p:sp>
        <p:nvSpPr>
          <p:cNvPr id="21509" name="Rectangle 52"/>
          <p:cNvSpPr>
            <a:spLocks noChangeArrowheads="1"/>
          </p:cNvSpPr>
          <p:nvPr/>
        </p:nvSpPr>
        <p:spPr bwMode="auto">
          <a:xfrm>
            <a:off x="7315200" y="2873375"/>
            <a:ext cx="1905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sz="1400"/>
              <a:t>To what extent did behaviors</a:t>
            </a:r>
          </a:p>
          <a:p>
            <a:pPr eaLnBrk="0" hangingPunct="0"/>
            <a:r>
              <a:rPr lang="en-US" sz="1400"/>
              <a:t>Change and enrollment increased? For whom? Why? </a:t>
            </a:r>
          </a:p>
        </p:txBody>
      </p:sp>
      <p:sp>
        <p:nvSpPr>
          <p:cNvPr id="21510" name="Rectangle 53"/>
          <p:cNvSpPr>
            <a:spLocks noChangeArrowheads="1"/>
          </p:cNvSpPr>
          <p:nvPr/>
        </p:nvSpPr>
        <p:spPr bwMode="auto">
          <a:xfrm>
            <a:off x="7315200" y="1654175"/>
            <a:ext cx="17526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sz="1400"/>
              <a:t>To what extent did knowledge and skills increase? For whom? Why? What else happened?</a:t>
            </a:r>
          </a:p>
        </p:txBody>
      </p:sp>
      <p:sp>
        <p:nvSpPr>
          <p:cNvPr id="21511" name="Rectangle 54"/>
          <p:cNvSpPr>
            <a:spLocks noChangeArrowheads="1"/>
          </p:cNvSpPr>
          <p:nvPr/>
        </p:nvSpPr>
        <p:spPr bwMode="auto">
          <a:xfrm>
            <a:off x="3276600" y="5486400"/>
            <a:ext cx="1981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sz="1400"/>
              <a:t>How many youths have participated? </a:t>
            </a:r>
          </a:p>
          <a:p>
            <a:pPr eaLnBrk="0" hangingPunct="0"/>
            <a:r>
              <a:rPr lang="en-US" sz="1400"/>
              <a:t>Did they attend all sessions?</a:t>
            </a:r>
          </a:p>
          <a:p>
            <a:pPr eaLnBrk="0" hangingPunct="0"/>
            <a:r>
              <a:rPr lang="en-US" sz="1400"/>
              <a:t>Did they meet expectation?</a:t>
            </a:r>
          </a:p>
        </p:txBody>
      </p:sp>
      <p:sp>
        <p:nvSpPr>
          <p:cNvPr id="21512" name="Rectangle 55"/>
          <p:cNvSpPr>
            <a:spLocks noChangeArrowheads="1"/>
          </p:cNvSpPr>
          <p:nvPr/>
        </p:nvSpPr>
        <p:spPr bwMode="auto">
          <a:xfrm>
            <a:off x="2133600" y="5105400"/>
            <a:ext cx="1295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sz="1400"/>
              <a:t>Were all  sessions delivered?</a:t>
            </a:r>
          </a:p>
          <a:p>
            <a:pPr eaLnBrk="0" hangingPunct="0"/>
            <a:r>
              <a:rPr lang="en-US" sz="1400"/>
              <a:t>In what </a:t>
            </a:r>
          </a:p>
          <a:p>
            <a:pPr eaLnBrk="0" hangingPunct="0"/>
            <a:r>
              <a:rPr lang="en-US" sz="1400"/>
              <a:t>periods? </a:t>
            </a:r>
          </a:p>
          <a:p>
            <a:pPr eaLnBrk="0" hangingPunct="0"/>
            <a:r>
              <a:rPr lang="en-US" sz="1400"/>
              <a:t>How </a:t>
            </a:r>
          </a:p>
          <a:p>
            <a:pPr eaLnBrk="0" hangingPunct="0"/>
            <a:r>
              <a:rPr lang="en-US" sz="1400"/>
              <a:t>effectively?</a:t>
            </a:r>
          </a:p>
        </p:txBody>
      </p:sp>
      <p:sp>
        <p:nvSpPr>
          <p:cNvPr id="21513" name="Rectangle 56"/>
          <p:cNvSpPr>
            <a:spLocks noChangeArrowheads="1"/>
          </p:cNvSpPr>
          <p:nvPr/>
        </p:nvSpPr>
        <p:spPr bwMode="auto">
          <a:xfrm>
            <a:off x="355600" y="4953000"/>
            <a:ext cx="1320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sz="1400"/>
              <a:t>What amount of money and time were invested?</a:t>
            </a:r>
          </a:p>
        </p:txBody>
      </p:sp>
      <p:sp>
        <p:nvSpPr>
          <p:cNvPr id="21514" name="Line 57"/>
          <p:cNvSpPr>
            <a:spLocks noChangeShapeType="1"/>
          </p:cNvSpPr>
          <p:nvPr/>
        </p:nvSpPr>
        <p:spPr bwMode="auto">
          <a:xfrm>
            <a:off x="76200" y="5486400"/>
            <a:ext cx="8915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US"/>
          </a:p>
        </p:txBody>
      </p:sp>
      <p:sp>
        <p:nvSpPr>
          <p:cNvPr id="21515" name="Line 58"/>
          <p:cNvSpPr>
            <a:spLocks noChangeShapeType="1"/>
          </p:cNvSpPr>
          <p:nvPr/>
        </p:nvSpPr>
        <p:spPr bwMode="auto">
          <a:xfrm>
            <a:off x="228600" y="6575425"/>
            <a:ext cx="8915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US"/>
          </a:p>
        </p:txBody>
      </p:sp>
      <p:sp>
        <p:nvSpPr>
          <p:cNvPr id="21516" name="Line 59"/>
          <p:cNvSpPr>
            <a:spLocks noChangeShapeType="1"/>
          </p:cNvSpPr>
          <p:nvPr/>
        </p:nvSpPr>
        <p:spPr bwMode="auto">
          <a:xfrm>
            <a:off x="228600" y="5203825"/>
            <a:ext cx="0" cy="1371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US"/>
          </a:p>
        </p:txBody>
      </p:sp>
      <p:sp>
        <p:nvSpPr>
          <p:cNvPr id="21517" name="Line 60"/>
          <p:cNvSpPr>
            <a:spLocks noChangeShapeType="1"/>
          </p:cNvSpPr>
          <p:nvPr/>
        </p:nvSpPr>
        <p:spPr bwMode="auto">
          <a:xfrm>
            <a:off x="9220200" y="5257800"/>
            <a:ext cx="0" cy="1371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US"/>
          </a:p>
        </p:txBody>
      </p:sp>
      <p:grpSp>
        <p:nvGrpSpPr>
          <p:cNvPr id="21518" name="Group 19"/>
          <p:cNvGrpSpPr>
            <a:grpSpLocks/>
          </p:cNvGrpSpPr>
          <p:nvPr/>
        </p:nvGrpSpPr>
        <p:grpSpPr bwMode="auto">
          <a:xfrm>
            <a:off x="304800" y="1349375"/>
            <a:ext cx="1749425" cy="3460750"/>
            <a:chOff x="1381415" y="1600200"/>
            <a:chExt cx="1749483" cy="4165541"/>
          </a:xfrm>
        </p:grpSpPr>
        <p:sp>
          <p:nvSpPr>
            <p:cNvPr id="21" name="TextBox 27"/>
            <p:cNvSpPr txBox="1">
              <a:spLocks noChangeArrowheads="1"/>
            </p:cNvSpPr>
            <p:nvPr/>
          </p:nvSpPr>
          <p:spPr bwMode="auto">
            <a:xfrm>
              <a:off x="1381415" y="1600200"/>
              <a:ext cx="1749483" cy="445217"/>
            </a:xfrm>
            <a:prstGeom prst="rect">
              <a:avLst/>
            </a:prstGeom>
            <a:noFill/>
            <a:ln w="9525">
              <a:noFill/>
              <a:miter lim="800000"/>
              <a:headEnd/>
              <a:tailEnd/>
            </a:ln>
          </p:spPr>
          <p:txBody>
            <a:bodyPr wrap="none">
              <a:spAutoFit/>
            </a:bodyPr>
            <a:lstStyle/>
            <a:p>
              <a:pPr>
                <a:defRPr/>
              </a:pPr>
              <a:r>
                <a:rPr lang="en-US" sz="1800" dirty="0">
                  <a:latin typeface="+mj-lt"/>
                </a:rPr>
                <a:t>Input: Resources</a:t>
              </a:r>
            </a:p>
          </p:txBody>
        </p:sp>
        <p:sp>
          <p:nvSpPr>
            <p:cNvPr id="22" name="Text Box 5"/>
            <p:cNvSpPr txBox="1">
              <a:spLocks noChangeArrowheads="1"/>
            </p:cNvSpPr>
            <p:nvPr/>
          </p:nvSpPr>
          <p:spPr bwMode="auto">
            <a:xfrm>
              <a:off x="1448092" y="4470220"/>
              <a:ext cx="1485949" cy="380250"/>
            </a:xfrm>
            <a:prstGeom prst="rect">
              <a:avLst/>
            </a:prstGeom>
            <a:solidFill>
              <a:srgbClr val="CCFFFF"/>
            </a:solidFill>
            <a:ln w="38100">
              <a:solidFill>
                <a:schemeClr val="tx1">
                  <a:lumMod val="65000"/>
                  <a:lumOff val="35000"/>
                </a:schemeClr>
              </a:solidFill>
              <a:miter lim="800000"/>
              <a:headEnd/>
              <a:tailEnd/>
            </a:ln>
          </p:spPr>
          <p:txBody>
            <a:bodyPr/>
            <a:lstStyle/>
            <a:p>
              <a:pPr algn="ctr" eaLnBrk="0" hangingPunct="0">
                <a:defRPr/>
              </a:pPr>
              <a:r>
                <a:rPr lang="en-US" sz="1400" dirty="0">
                  <a:latin typeface="+mj-lt"/>
                </a:rPr>
                <a:t>Time</a:t>
              </a:r>
            </a:p>
          </p:txBody>
        </p:sp>
        <p:sp>
          <p:nvSpPr>
            <p:cNvPr id="23" name="Text Box 6"/>
            <p:cNvSpPr txBox="1">
              <a:spLocks noChangeArrowheads="1"/>
            </p:cNvSpPr>
            <p:nvPr/>
          </p:nvSpPr>
          <p:spPr bwMode="auto">
            <a:xfrm>
              <a:off x="1448092" y="4926901"/>
              <a:ext cx="1485949" cy="382160"/>
            </a:xfrm>
            <a:prstGeom prst="rect">
              <a:avLst/>
            </a:prstGeom>
            <a:solidFill>
              <a:srgbClr val="CCFFFF"/>
            </a:solidFill>
            <a:ln w="38100">
              <a:solidFill>
                <a:schemeClr val="tx1">
                  <a:lumMod val="65000"/>
                  <a:lumOff val="35000"/>
                </a:schemeClr>
              </a:solidFill>
              <a:miter lim="800000"/>
              <a:headEnd/>
              <a:tailEnd/>
            </a:ln>
          </p:spPr>
          <p:txBody>
            <a:bodyPr/>
            <a:lstStyle/>
            <a:p>
              <a:pPr algn="ctr" eaLnBrk="0" hangingPunct="0">
                <a:defRPr/>
              </a:pPr>
              <a:r>
                <a:rPr lang="en-US" sz="1400" dirty="0">
                  <a:latin typeface="+mj-lt"/>
                </a:rPr>
                <a:t>Budget</a:t>
              </a:r>
            </a:p>
          </p:txBody>
        </p:sp>
        <p:sp>
          <p:nvSpPr>
            <p:cNvPr id="24" name="Text Box 6"/>
            <p:cNvSpPr txBox="1">
              <a:spLocks noChangeArrowheads="1"/>
            </p:cNvSpPr>
            <p:nvPr/>
          </p:nvSpPr>
          <p:spPr bwMode="auto">
            <a:xfrm>
              <a:off x="1448092" y="5385493"/>
              <a:ext cx="1485949" cy="380248"/>
            </a:xfrm>
            <a:prstGeom prst="rect">
              <a:avLst/>
            </a:prstGeom>
            <a:solidFill>
              <a:srgbClr val="CCFFFF"/>
            </a:solidFill>
            <a:ln w="38100">
              <a:solidFill>
                <a:schemeClr val="tx1">
                  <a:lumMod val="65000"/>
                  <a:lumOff val="35000"/>
                </a:schemeClr>
              </a:solidFill>
              <a:miter lim="800000"/>
              <a:headEnd/>
              <a:tailEnd/>
            </a:ln>
          </p:spPr>
          <p:txBody>
            <a:bodyPr/>
            <a:lstStyle/>
            <a:p>
              <a:pPr algn="ctr" eaLnBrk="0" hangingPunct="0">
                <a:defRPr/>
              </a:pPr>
              <a:r>
                <a:rPr lang="en-US" sz="1400" dirty="0">
                  <a:latin typeface="+mj-lt"/>
                </a:rPr>
                <a:t>Facility</a:t>
              </a:r>
            </a:p>
          </p:txBody>
        </p:sp>
        <p:sp>
          <p:nvSpPr>
            <p:cNvPr id="25" name="Text Box 5"/>
            <p:cNvSpPr txBox="1">
              <a:spLocks noChangeArrowheads="1"/>
            </p:cNvSpPr>
            <p:nvPr/>
          </p:nvSpPr>
          <p:spPr bwMode="auto">
            <a:xfrm>
              <a:off x="1448092" y="2056881"/>
              <a:ext cx="1485949" cy="1129281"/>
            </a:xfrm>
            <a:prstGeom prst="rect">
              <a:avLst/>
            </a:prstGeom>
            <a:solidFill>
              <a:srgbClr val="CCFFFF"/>
            </a:solidFill>
            <a:ln w="38100">
              <a:solidFill>
                <a:schemeClr val="tx1">
                  <a:lumMod val="65000"/>
                  <a:lumOff val="35000"/>
                </a:schemeClr>
              </a:solidFill>
              <a:miter lim="800000"/>
              <a:headEnd/>
              <a:tailEnd/>
            </a:ln>
          </p:spPr>
          <p:txBody>
            <a:bodyPr/>
            <a:lstStyle/>
            <a:p>
              <a:pPr algn="ctr" eaLnBrk="0" hangingPunct="0">
                <a:defRPr/>
              </a:pPr>
              <a:r>
                <a:rPr lang="en-US" sz="1400" dirty="0">
                  <a:latin typeface="+mj-lt"/>
                </a:rPr>
                <a:t>PIs, researchers, staff, and assistants</a:t>
              </a:r>
            </a:p>
          </p:txBody>
        </p:sp>
        <p:sp>
          <p:nvSpPr>
            <p:cNvPr id="26" name="Text Box 5"/>
            <p:cNvSpPr txBox="1">
              <a:spLocks noChangeArrowheads="1"/>
            </p:cNvSpPr>
            <p:nvPr/>
          </p:nvSpPr>
          <p:spPr bwMode="auto">
            <a:xfrm>
              <a:off x="1448092" y="3277881"/>
              <a:ext cx="1485949" cy="1100620"/>
            </a:xfrm>
            <a:prstGeom prst="rect">
              <a:avLst/>
            </a:prstGeom>
            <a:solidFill>
              <a:srgbClr val="CCFFFF"/>
            </a:solidFill>
            <a:ln w="38100">
              <a:solidFill>
                <a:schemeClr val="tx1">
                  <a:lumMod val="65000"/>
                  <a:lumOff val="35000"/>
                </a:schemeClr>
              </a:solidFill>
              <a:miter lim="800000"/>
              <a:headEnd/>
              <a:tailEnd/>
            </a:ln>
          </p:spPr>
          <p:txBody>
            <a:bodyPr/>
            <a:lstStyle/>
            <a:p>
              <a:pPr algn="ctr" eaLnBrk="0" hangingPunct="0">
                <a:defRPr/>
              </a:pPr>
              <a:r>
                <a:rPr lang="en-US" sz="1400" dirty="0">
                  <a:latin typeface="+mj-lt"/>
                </a:rPr>
                <a:t>Cooperators: Schools, libraries, corporations</a:t>
              </a:r>
            </a:p>
          </p:txBody>
        </p:sp>
      </p:grpSp>
      <p:sp>
        <p:nvSpPr>
          <p:cNvPr id="28" name="TextBox 32"/>
          <p:cNvSpPr txBox="1">
            <a:spLocks noChangeArrowheads="1"/>
          </p:cNvSpPr>
          <p:nvPr/>
        </p:nvSpPr>
        <p:spPr bwMode="auto">
          <a:xfrm>
            <a:off x="4714875" y="1349375"/>
            <a:ext cx="2514600" cy="369888"/>
          </a:xfrm>
          <a:prstGeom prst="rect">
            <a:avLst/>
          </a:prstGeom>
          <a:noFill/>
          <a:ln w="9525">
            <a:noFill/>
            <a:miter lim="800000"/>
            <a:headEnd/>
            <a:tailEnd/>
          </a:ln>
        </p:spPr>
        <p:txBody>
          <a:bodyPr>
            <a:spAutoFit/>
          </a:bodyPr>
          <a:lstStyle/>
          <a:p>
            <a:pPr algn="ctr">
              <a:defRPr/>
            </a:pPr>
            <a:r>
              <a:rPr lang="en-US" sz="1800" dirty="0">
                <a:latin typeface="+mj-lt"/>
              </a:rPr>
              <a:t>Outcome: Impacts</a:t>
            </a:r>
          </a:p>
        </p:txBody>
      </p:sp>
      <p:sp>
        <p:nvSpPr>
          <p:cNvPr id="29" name="Text Box 10"/>
          <p:cNvSpPr txBox="1">
            <a:spLocks noChangeArrowheads="1"/>
          </p:cNvSpPr>
          <p:nvPr/>
        </p:nvSpPr>
        <p:spPr bwMode="auto">
          <a:xfrm>
            <a:off x="5172075" y="1728788"/>
            <a:ext cx="1914525" cy="317500"/>
          </a:xfrm>
          <a:prstGeom prst="rect">
            <a:avLst/>
          </a:prstGeom>
          <a:solidFill>
            <a:schemeClr val="accent1">
              <a:lumMod val="20000"/>
              <a:lumOff val="80000"/>
            </a:schemeClr>
          </a:solidFill>
          <a:ln w="38100">
            <a:solidFill>
              <a:schemeClr val="accent1">
                <a:lumMod val="50000"/>
              </a:schemeClr>
            </a:solidFill>
            <a:miter lim="800000"/>
            <a:headEnd/>
            <a:tailEnd/>
          </a:ln>
        </p:spPr>
        <p:txBody>
          <a:bodyPr/>
          <a:lstStyle/>
          <a:p>
            <a:pPr algn="ctr" eaLnBrk="0" hangingPunct="0">
              <a:defRPr/>
            </a:pPr>
            <a:r>
              <a:rPr lang="en-US" sz="1400" dirty="0">
                <a:latin typeface="+mj-lt"/>
              </a:rPr>
              <a:t>Enjoyment</a:t>
            </a:r>
          </a:p>
          <a:p>
            <a:pPr algn="ctr" eaLnBrk="0" hangingPunct="0">
              <a:defRPr/>
            </a:pPr>
            <a:endParaRPr lang="en-US" sz="1400" dirty="0">
              <a:latin typeface="+mj-lt"/>
            </a:endParaRPr>
          </a:p>
        </p:txBody>
      </p:sp>
      <p:sp>
        <p:nvSpPr>
          <p:cNvPr id="30" name="Text Box 10"/>
          <p:cNvSpPr txBox="1">
            <a:spLocks noChangeArrowheads="1"/>
          </p:cNvSpPr>
          <p:nvPr/>
        </p:nvSpPr>
        <p:spPr bwMode="auto">
          <a:xfrm>
            <a:off x="5172075" y="2109788"/>
            <a:ext cx="1905000" cy="709612"/>
          </a:xfrm>
          <a:prstGeom prst="rect">
            <a:avLst/>
          </a:prstGeom>
          <a:solidFill>
            <a:schemeClr val="accent1">
              <a:lumMod val="20000"/>
              <a:lumOff val="80000"/>
            </a:schemeClr>
          </a:solidFill>
          <a:ln w="38100">
            <a:solidFill>
              <a:schemeClr val="accent1">
                <a:lumMod val="50000"/>
              </a:schemeClr>
            </a:solidFill>
            <a:miter lim="800000"/>
            <a:headEnd/>
            <a:tailEnd/>
          </a:ln>
        </p:spPr>
        <p:txBody>
          <a:bodyPr/>
          <a:lstStyle/>
          <a:p>
            <a:pPr algn="ctr" eaLnBrk="0" hangingPunct="0">
              <a:defRPr/>
            </a:pPr>
            <a:r>
              <a:rPr lang="en-US" sz="1400" dirty="0">
                <a:latin typeface="+mj-lt"/>
              </a:rPr>
              <a:t>Improved knowledge in STEM topics</a:t>
            </a:r>
          </a:p>
          <a:p>
            <a:pPr algn="ctr" eaLnBrk="0" hangingPunct="0">
              <a:defRPr/>
            </a:pPr>
            <a:endParaRPr lang="en-US" sz="1400" dirty="0">
              <a:latin typeface="+mj-lt"/>
            </a:endParaRPr>
          </a:p>
        </p:txBody>
      </p:sp>
      <p:sp>
        <p:nvSpPr>
          <p:cNvPr id="31" name="Text Box 10"/>
          <p:cNvSpPr txBox="1">
            <a:spLocks noChangeArrowheads="1"/>
          </p:cNvSpPr>
          <p:nvPr/>
        </p:nvSpPr>
        <p:spPr bwMode="auto">
          <a:xfrm>
            <a:off x="5172075" y="3406775"/>
            <a:ext cx="1914525" cy="762000"/>
          </a:xfrm>
          <a:prstGeom prst="rect">
            <a:avLst/>
          </a:prstGeom>
          <a:solidFill>
            <a:schemeClr val="accent1">
              <a:lumMod val="20000"/>
              <a:lumOff val="80000"/>
            </a:schemeClr>
          </a:solidFill>
          <a:ln w="38100">
            <a:solidFill>
              <a:schemeClr val="accent1">
                <a:lumMod val="50000"/>
              </a:schemeClr>
            </a:solidFill>
            <a:miter lim="800000"/>
            <a:headEnd/>
            <a:tailEnd/>
          </a:ln>
        </p:spPr>
        <p:txBody>
          <a:bodyPr/>
          <a:lstStyle/>
          <a:p>
            <a:pPr algn="ctr" eaLnBrk="0" hangingPunct="0">
              <a:defRPr/>
            </a:pPr>
            <a:r>
              <a:rPr lang="en-US" sz="1400" dirty="0">
                <a:latin typeface="+mj-lt"/>
              </a:rPr>
              <a:t>Increased college enrollment in STEM disciplines</a:t>
            </a:r>
          </a:p>
          <a:p>
            <a:pPr algn="ctr" eaLnBrk="0" hangingPunct="0">
              <a:defRPr/>
            </a:pPr>
            <a:endParaRPr lang="en-US" sz="1400" dirty="0">
              <a:latin typeface="+mj-lt"/>
            </a:endParaRPr>
          </a:p>
        </p:txBody>
      </p:sp>
      <p:sp>
        <p:nvSpPr>
          <p:cNvPr id="32" name="Text Box 10"/>
          <p:cNvSpPr txBox="1">
            <a:spLocks noChangeArrowheads="1"/>
          </p:cNvSpPr>
          <p:nvPr/>
        </p:nvSpPr>
        <p:spPr bwMode="auto">
          <a:xfrm>
            <a:off x="5181600" y="4321175"/>
            <a:ext cx="1914525" cy="685800"/>
          </a:xfrm>
          <a:prstGeom prst="rect">
            <a:avLst/>
          </a:prstGeom>
          <a:solidFill>
            <a:schemeClr val="accent1">
              <a:lumMod val="20000"/>
              <a:lumOff val="80000"/>
            </a:schemeClr>
          </a:solidFill>
          <a:ln w="38100">
            <a:solidFill>
              <a:schemeClr val="accent1">
                <a:lumMod val="50000"/>
              </a:schemeClr>
            </a:solidFill>
            <a:miter lim="800000"/>
            <a:headEnd/>
            <a:tailEnd/>
          </a:ln>
        </p:spPr>
        <p:txBody>
          <a:bodyPr/>
          <a:lstStyle/>
          <a:p>
            <a:pPr algn="ctr" eaLnBrk="0" hangingPunct="0">
              <a:defRPr/>
            </a:pPr>
            <a:r>
              <a:rPr lang="en-US" sz="1400" dirty="0">
                <a:latin typeface="+mj-lt"/>
              </a:rPr>
              <a:t>Increased employment opportunity</a:t>
            </a:r>
          </a:p>
          <a:p>
            <a:pPr algn="ctr" eaLnBrk="0" hangingPunct="0">
              <a:defRPr/>
            </a:pPr>
            <a:endParaRPr lang="en-US" sz="1400" dirty="0">
              <a:latin typeface="+mj-lt"/>
            </a:endParaRPr>
          </a:p>
        </p:txBody>
      </p:sp>
      <p:sp>
        <p:nvSpPr>
          <p:cNvPr id="33" name="Text Box 10"/>
          <p:cNvSpPr txBox="1">
            <a:spLocks noChangeArrowheads="1"/>
          </p:cNvSpPr>
          <p:nvPr/>
        </p:nvSpPr>
        <p:spPr bwMode="auto">
          <a:xfrm>
            <a:off x="5172075" y="5083175"/>
            <a:ext cx="1914525" cy="685800"/>
          </a:xfrm>
          <a:prstGeom prst="rect">
            <a:avLst/>
          </a:prstGeom>
          <a:solidFill>
            <a:schemeClr val="accent1">
              <a:lumMod val="20000"/>
              <a:lumOff val="80000"/>
            </a:schemeClr>
          </a:solidFill>
          <a:ln w="38100">
            <a:solidFill>
              <a:schemeClr val="accent1">
                <a:lumMod val="50000"/>
              </a:schemeClr>
            </a:solidFill>
            <a:miter lim="800000"/>
            <a:headEnd/>
            <a:tailEnd/>
          </a:ln>
        </p:spPr>
        <p:txBody>
          <a:bodyPr/>
          <a:lstStyle/>
          <a:p>
            <a:pPr algn="ctr" eaLnBrk="0" hangingPunct="0">
              <a:defRPr/>
            </a:pPr>
            <a:r>
              <a:rPr lang="en-US" sz="1400" dirty="0">
                <a:latin typeface="+mj-lt"/>
              </a:rPr>
              <a:t>Improved economic competitiveness</a:t>
            </a:r>
          </a:p>
        </p:txBody>
      </p:sp>
      <p:grpSp>
        <p:nvGrpSpPr>
          <p:cNvPr id="21525" name="Group 42"/>
          <p:cNvGrpSpPr>
            <a:grpSpLocks/>
          </p:cNvGrpSpPr>
          <p:nvPr/>
        </p:nvGrpSpPr>
        <p:grpSpPr bwMode="auto">
          <a:xfrm>
            <a:off x="1885950" y="1358900"/>
            <a:ext cx="3200400" cy="4105275"/>
            <a:chOff x="2885785" y="1611868"/>
            <a:chExt cx="3200400" cy="4941332"/>
          </a:xfrm>
        </p:grpSpPr>
        <p:sp>
          <p:nvSpPr>
            <p:cNvPr id="44" name="TextBox 31"/>
            <p:cNvSpPr txBox="1">
              <a:spLocks noChangeArrowheads="1"/>
            </p:cNvSpPr>
            <p:nvPr/>
          </p:nvSpPr>
          <p:spPr bwMode="auto">
            <a:xfrm>
              <a:off x="2885785" y="1611868"/>
              <a:ext cx="3200400" cy="445217"/>
            </a:xfrm>
            <a:prstGeom prst="rect">
              <a:avLst/>
            </a:prstGeom>
            <a:noFill/>
            <a:ln w="9525">
              <a:noFill/>
              <a:miter lim="800000"/>
              <a:headEnd/>
              <a:tailEnd/>
            </a:ln>
          </p:spPr>
          <p:txBody>
            <a:bodyPr>
              <a:spAutoFit/>
            </a:bodyPr>
            <a:lstStyle/>
            <a:p>
              <a:pPr algn="ctr">
                <a:defRPr/>
              </a:pPr>
              <a:r>
                <a:rPr lang="en-US" sz="1800" dirty="0">
                  <a:latin typeface="+mj-lt"/>
                </a:rPr>
                <a:t>Activities and Outputs </a:t>
              </a:r>
            </a:p>
          </p:txBody>
        </p:sp>
        <p:sp>
          <p:nvSpPr>
            <p:cNvPr id="45" name="Text Box 7"/>
            <p:cNvSpPr txBox="1">
              <a:spLocks noChangeArrowheads="1"/>
            </p:cNvSpPr>
            <p:nvPr/>
          </p:nvSpPr>
          <p:spPr bwMode="auto">
            <a:xfrm>
              <a:off x="3038185" y="2057085"/>
              <a:ext cx="1219200" cy="38216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400" dirty="0">
                  <a:latin typeface="+mj-lt"/>
                </a:rPr>
                <a:t>Lectures</a:t>
              </a:r>
            </a:p>
          </p:txBody>
        </p:sp>
        <p:sp>
          <p:nvSpPr>
            <p:cNvPr id="46" name="Text Box 8"/>
            <p:cNvSpPr txBox="1">
              <a:spLocks noChangeArrowheads="1"/>
            </p:cNvSpPr>
            <p:nvPr/>
          </p:nvSpPr>
          <p:spPr bwMode="auto">
            <a:xfrm>
              <a:off x="3038185" y="2513766"/>
              <a:ext cx="1219200" cy="609546"/>
            </a:xfrm>
            <a:prstGeom prst="rect">
              <a:avLst/>
            </a:prstGeom>
            <a:solidFill>
              <a:srgbClr val="CCFFCC"/>
            </a:solidFill>
            <a:ln w="38100">
              <a:solidFill>
                <a:srgbClr val="339966"/>
              </a:solidFill>
              <a:miter lim="800000"/>
              <a:headEnd/>
              <a:tailEnd/>
            </a:ln>
          </p:spPr>
          <p:txBody>
            <a:bodyPr/>
            <a:lstStyle/>
            <a:p>
              <a:pPr algn="ctr" eaLnBrk="0" hangingPunct="0">
                <a:defRPr/>
              </a:pPr>
              <a:r>
                <a:rPr lang="en-US" sz="1400" dirty="0">
                  <a:latin typeface="+mj-lt"/>
                </a:rPr>
                <a:t>Hands-on labs</a:t>
              </a:r>
            </a:p>
          </p:txBody>
        </p:sp>
        <p:sp>
          <p:nvSpPr>
            <p:cNvPr id="47" name="Text Box 8"/>
            <p:cNvSpPr txBox="1">
              <a:spLocks noChangeArrowheads="1"/>
            </p:cNvSpPr>
            <p:nvPr/>
          </p:nvSpPr>
          <p:spPr bwMode="auto">
            <a:xfrm>
              <a:off x="3038185" y="3199744"/>
              <a:ext cx="1219200" cy="609545"/>
            </a:xfrm>
            <a:prstGeom prst="rect">
              <a:avLst/>
            </a:prstGeom>
            <a:solidFill>
              <a:srgbClr val="CCFFCC"/>
            </a:solidFill>
            <a:ln w="38100">
              <a:solidFill>
                <a:srgbClr val="339966"/>
              </a:solidFill>
              <a:miter lim="800000"/>
              <a:headEnd/>
              <a:tailEnd/>
            </a:ln>
          </p:spPr>
          <p:txBody>
            <a:bodyPr/>
            <a:lstStyle/>
            <a:p>
              <a:pPr algn="ctr" eaLnBrk="0" hangingPunct="0">
                <a:defRPr/>
              </a:pPr>
              <a:r>
                <a:rPr lang="en-US" sz="1400" dirty="0">
                  <a:latin typeface="+mj-lt"/>
                </a:rPr>
                <a:t>Video on demand</a:t>
              </a:r>
            </a:p>
          </p:txBody>
        </p:sp>
        <p:sp>
          <p:nvSpPr>
            <p:cNvPr id="48" name="Text Box 8"/>
            <p:cNvSpPr txBox="1">
              <a:spLocks noChangeArrowheads="1"/>
            </p:cNvSpPr>
            <p:nvPr/>
          </p:nvSpPr>
          <p:spPr bwMode="auto">
            <a:xfrm>
              <a:off x="3038185" y="3885721"/>
              <a:ext cx="1219200" cy="38216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400" dirty="0">
                  <a:latin typeface="+mj-lt"/>
                </a:rPr>
                <a:t>Camps</a:t>
              </a:r>
            </a:p>
          </p:txBody>
        </p:sp>
        <p:sp>
          <p:nvSpPr>
            <p:cNvPr id="49" name="Text Box 8"/>
            <p:cNvSpPr txBox="1">
              <a:spLocks noChangeArrowheads="1"/>
            </p:cNvSpPr>
            <p:nvPr/>
          </p:nvSpPr>
          <p:spPr bwMode="auto">
            <a:xfrm>
              <a:off x="4333585" y="5714359"/>
              <a:ext cx="1600200" cy="38216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400" dirty="0">
                  <a:latin typeface="+mj-lt"/>
                </a:rPr>
                <a:t>Competition</a:t>
              </a:r>
            </a:p>
          </p:txBody>
        </p:sp>
        <p:sp>
          <p:nvSpPr>
            <p:cNvPr id="50" name="Text Box 8"/>
            <p:cNvSpPr txBox="1">
              <a:spLocks noChangeArrowheads="1"/>
            </p:cNvSpPr>
            <p:nvPr/>
          </p:nvSpPr>
          <p:spPr bwMode="auto">
            <a:xfrm>
              <a:off x="4333585" y="6172951"/>
              <a:ext cx="1600200" cy="380249"/>
            </a:xfrm>
            <a:prstGeom prst="rect">
              <a:avLst/>
            </a:prstGeom>
            <a:solidFill>
              <a:srgbClr val="CCFFCC"/>
            </a:solidFill>
            <a:ln w="38100">
              <a:solidFill>
                <a:srgbClr val="339966"/>
              </a:solidFill>
              <a:miter lim="800000"/>
              <a:headEnd/>
              <a:tailEnd/>
            </a:ln>
          </p:spPr>
          <p:txBody>
            <a:bodyPr/>
            <a:lstStyle/>
            <a:p>
              <a:pPr algn="ctr" eaLnBrk="0" hangingPunct="0">
                <a:defRPr/>
              </a:pPr>
              <a:r>
                <a:rPr lang="en-US" sz="1400" dirty="0">
                  <a:latin typeface="+mj-lt"/>
                </a:rPr>
                <a:t>Demonstration</a:t>
              </a:r>
            </a:p>
          </p:txBody>
        </p:sp>
        <p:sp>
          <p:nvSpPr>
            <p:cNvPr id="51" name="Text Box 8"/>
            <p:cNvSpPr txBox="1">
              <a:spLocks noChangeArrowheads="1"/>
            </p:cNvSpPr>
            <p:nvPr/>
          </p:nvSpPr>
          <p:spPr bwMode="auto">
            <a:xfrm>
              <a:off x="3038185" y="4344314"/>
              <a:ext cx="1219200" cy="609546"/>
            </a:xfrm>
            <a:prstGeom prst="rect">
              <a:avLst/>
            </a:prstGeom>
            <a:solidFill>
              <a:srgbClr val="CCFFCC"/>
            </a:solidFill>
            <a:ln w="38100">
              <a:solidFill>
                <a:srgbClr val="339966"/>
              </a:solidFill>
              <a:miter lim="800000"/>
              <a:headEnd/>
              <a:tailEnd/>
            </a:ln>
          </p:spPr>
          <p:txBody>
            <a:bodyPr/>
            <a:lstStyle/>
            <a:p>
              <a:pPr algn="ctr" eaLnBrk="0" hangingPunct="0">
                <a:defRPr/>
              </a:pPr>
              <a:r>
                <a:rPr lang="en-US" sz="1400" dirty="0">
                  <a:latin typeface="+mj-lt"/>
                </a:rPr>
                <a:t>Online sessions</a:t>
              </a:r>
            </a:p>
          </p:txBody>
        </p:sp>
        <p:sp>
          <p:nvSpPr>
            <p:cNvPr id="52" name="Text Box 7"/>
            <p:cNvSpPr txBox="1">
              <a:spLocks noChangeArrowheads="1"/>
            </p:cNvSpPr>
            <p:nvPr/>
          </p:nvSpPr>
          <p:spPr bwMode="auto">
            <a:xfrm>
              <a:off x="4333585" y="2513766"/>
              <a:ext cx="1600200" cy="38216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400" dirty="0">
                  <a:latin typeface="+mj-lt"/>
                </a:rPr>
                <a:t>Attending</a:t>
              </a:r>
            </a:p>
          </p:txBody>
        </p:sp>
        <p:sp>
          <p:nvSpPr>
            <p:cNvPr id="53" name="Text Box 8"/>
            <p:cNvSpPr txBox="1">
              <a:spLocks noChangeArrowheads="1"/>
            </p:cNvSpPr>
            <p:nvPr/>
          </p:nvSpPr>
          <p:spPr bwMode="auto">
            <a:xfrm>
              <a:off x="4333585" y="3429041"/>
              <a:ext cx="1600200" cy="380249"/>
            </a:xfrm>
            <a:prstGeom prst="rect">
              <a:avLst/>
            </a:prstGeom>
            <a:solidFill>
              <a:srgbClr val="CCFFCC"/>
            </a:solidFill>
            <a:ln w="38100">
              <a:solidFill>
                <a:srgbClr val="339966"/>
              </a:solidFill>
              <a:miter lim="800000"/>
              <a:headEnd/>
              <a:tailEnd/>
            </a:ln>
          </p:spPr>
          <p:txBody>
            <a:bodyPr/>
            <a:lstStyle/>
            <a:p>
              <a:pPr algn="ctr" eaLnBrk="0" hangingPunct="0">
                <a:defRPr/>
              </a:pPr>
              <a:r>
                <a:rPr lang="en-US" sz="1400" dirty="0">
                  <a:latin typeface="+mj-lt"/>
                </a:rPr>
                <a:t>Watching</a:t>
              </a:r>
            </a:p>
          </p:txBody>
        </p:sp>
        <p:sp>
          <p:nvSpPr>
            <p:cNvPr id="54" name="Text Box 8"/>
            <p:cNvSpPr txBox="1">
              <a:spLocks noChangeArrowheads="1"/>
            </p:cNvSpPr>
            <p:nvPr/>
          </p:nvSpPr>
          <p:spPr bwMode="auto">
            <a:xfrm>
              <a:off x="4333585" y="2972358"/>
              <a:ext cx="1600200" cy="38025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400" dirty="0">
                  <a:latin typeface="+mj-lt"/>
                </a:rPr>
                <a:t>Playing</a:t>
              </a:r>
            </a:p>
          </p:txBody>
        </p:sp>
        <p:sp>
          <p:nvSpPr>
            <p:cNvPr id="55" name="Text Box 8"/>
            <p:cNvSpPr txBox="1">
              <a:spLocks noChangeArrowheads="1"/>
            </p:cNvSpPr>
            <p:nvPr/>
          </p:nvSpPr>
          <p:spPr bwMode="auto">
            <a:xfrm>
              <a:off x="4333585" y="3885721"/>
              <a:ext cx="1600200" cy="38216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400" dirty="0">
                  <a:latin typeface="+mj-lt"/>
                </a:rPr>
                <a:t>Discovery</a:t>
              </a:r>
            </a:p>
          </p:txBody>
        </p:sp>
        <p:sp>
          <p:nvSpPr>
            <p:cNvPr id="56" name="Text Box 8"/>
            <p:cNvSpPr txBox="1">
              <a:spLocks noChangeArrowheads="1"/>
            </p:cNvSpPr>
            <p:nvPr/>
          </p:nvSpPr>
          <p:spPr bwMode="auto">
            <a:xfrm>
              <a:off x="4333585" y="4344314"/>
              <a:ext cx="1600200" cy="38025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400" dirty="0">
                  <a:latin typeface="+mj-lt"/>
                </a:rPr>
                <a:t>Composition</a:t>
              </a:r>
            </a:p>
          </p:txBody>
        </p:sp>
        <p:sp>
          <p:nvSpPr>
            <p:cNvPr id="57" name="Text Box 8"/>
            <p:cNvSpPr txBox="1">
              <a:spLocks noChangeArrowheads="1"/>
            </p:cNvSpPr>
            <p:nvPr/>
          </p:nvSpPr>
          <p:spPr bwMode="auto">
            <a:xfrm>
              <a:off x="4333585" y="5257677"/>
              <a:ext cx="1600200" cy="38025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400" dirty="0">
                  <a:latin typeface="+mj-lt"/>
                </a:rPr>
                <a:t>Publishing</a:t>
              </a:r>
            </a:p>
          </p:txBody>
        </p:sp>
        <p:sp>
          <p:nvSpPr>
            <p:cNvPr id="58" name="Text Box 8"/>
            <p:cNvSpPr txBox="1">
              <a:spLocks noChangeArrowheads="1"/>
            </p:cNvSpPr>
            <p:nvPr/>
          </p:nvSpPr>
          <p:spPr bwMode="auto">
            <a:xfrm>
              <a:off x="3038185" y="5028381"/>
              <a:ext cx="1219200" cy="609546"/>
            </a:xfrm>
            <a:prstGeom prst="rect">
              <a:avLst/>
            </a:prstGeom>
            <a:solidFill>
              <a:srgbClr val="CCFFCC"/>
            </a:solidFill>
            <a:ln w="38100">
              <a:solidFill>
                <a:srgbClr val="339966"/>
              </a:solidFill>
              <a:miter lim="800000"/>
              <a:headEnd/>
              <a:tailEnd/>
            </a:ln>
          </p:spPr>
          <p:txBody>
            <a:bodyPr/>
            <a:lstStyle/>
            <a:p>
              <a:pPr algn="ctr" eaLnBrk="0" hangingPunct="0">
                <a:defRPr/>
              </a:pPr>
              <a:r>
                <a:rPr lang="en-US" sz="1400" dirty="0">
                  <a:latin typeface="+mj-lt"/>
                </a:rPr>
                <a:t>Public display</a:t>
              </a:r>
            </a:p>
          </p:txBody>
        </p:sp>
        <p:sp>
          <p:nvSpPr>
            <p:cNvPr id="59" name="Text Box 7"/>
            <p:cNvSpPr txBox="1">
              <a:spLocks noChangeArrowheads="1"/>
            </p:cNvSpPr>
            <p:nvPr/>
          </p:nvSpPr>
          <p:spPr bwMode="auto">
            <a:xfrm>
              <a:off x="3038185" y="5714359"/>
              <a:ext cx="1219200" cy="38216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400" dirty="0">
                  <a:latin typeface="+mj-lt"/>
                </a:rPr>
                <a:t>Survey</a:t>
              </a:r>
            </a:p>
          </p:txBody>
        </p:sp>
        <p:sp>
          <p:nvSpPr>
            <p:cNvPr id="60" name="Text Box 8"/>
            <p:cNvSpPr txBox="1">
              <a:spLocks noChangeArrowheads="1"/>
            </p:cNvSpPr>
            <p:nvPr/>
          </p:nvSpPr>
          <p:spPr bwMode="auto">
            <a:xfrm>
              <a:off x="4333585" y="4800996"/>
              <a:ext cx="1600200" cy="380249"/>
            </a:xfrm>
            <a:prstGeom prst="rect">
              <a:avLst/>
            </a:prstGeom>
            <a:solidFill>
              <a:srgbClr val="CCFFCC"/>
            </a:solidFill>
            <a:ln w="38100">
              <a:solidFill>
                <a:srgbClr val="339966"/>
              </a:solidFill>
              <a:miter lim="800000"/>
              <a:headEnd/>
              <a:tailEnd/>
            </a:ln>
          </p:spPr>
          <p:txBody>
            <a:bodyPr/>
            <a:lstStyle/>
            <a:p>
              <a:pPr algn="ctr" eaLnBrk="0" hangingPunct="0">
                <a:defRPr/>
              </a:pPr>
              <a:r>
                <a:rPr lang="en-US" sz="1400" dirty="0">
                  <a:latin typeface="+mj-lt"/>
                </a:rPr>
                <a:t>Interaction</a:t>
              </a:r>
            </a:p>
          </p:txBody>
        </p:sp>
        <p:sp>
          <p:nvSpPr>
            <p:cNvPr id="61" name="Text Box 7"/>
            <p:cNvSpPr txBox="1">
              <a:spLocks noChangeArrowheads="1"/>
            </p:cNvSpPr>
            <p:nvPr/>
          </p:nvSpPr>
          <p:spPr bwMode="auto">
            <a:xfrm>
              <a:off x="4343110" y="2057085"/>
              <a:ext cx="1600200" cy="382160"/>
            </a:xfrm>
            <a:prstGeom prst="rect">
              <a:avLst/>
            </a:prstGeom>
            <a:solidFill>
              <a:srgbClr val="CCFFCC"/>
            </a:solidFill>
            <a:ln w="38100">
              <a:solidFill>
                <a:srgbClr val="339966"/>
              </a:solidFill>
              <a:miter lim="800000"/>
              <a:headEnd/>
              <a:tailEnd/>
            </a:ln>
          </p:spPr>
          <p:txBody>
            <a:bodyPr/>
            <a:lstStyle/>
            <a:p>
              <a:pPr algn="ctr" eaLnBrk="0" hangingPunct="0">
                <a:defRPr/>
              </a:pPr>
              <a:r>
                <a:rPr lang="en-US" sz="1400" dirty="0">
                  <a:latin typeface="+mj-lt"/>
                </a:rPr>
                <a:t>Youth &amp; public</a:t>
              </a:r>
            </a:p>
          </p:txBody>
        </p:sp>
      </p:grpSp>
      <p:sp>
        <p:nvSpPr>
          <p:cNvPr id="63" name="Text Box 10"/>
          <p:cNvSpPr txBox="1">
            <a:spLocks noChangeArrowheads="1"/>
          </p:cNvSpPr>
          <p:nvPr/>
        </p:nvSpPr>
        <p:spPr bwMode="auto">
          <a:xfrm>
            <a:off x="5172075" y="2949575"/>
            <a:ext cx="1914525" cy="381000"/>
          </a:xfrm>
          <a:prstGeom prst="rect">
            <a:avLst/>
          </a:prstGeom>
          <a:solidFill>
            <a:schemeClr val="accent1">
              <a:lumMod val="20000"/>
              <a:lumOff val="80000"/>
            </a:schemeClr>
          </a:solidFill>
          <a:ln w="38100">
            <a:solidFill>
              <a:schemeClr val="accent1">
                <a:lumMod val="50000"/>
              </a:schemeClr>
            </a:solidFill>
            <a:miter lim="800000"/>
            <a:headEnd/>
            <a:tailEnd/>
          </a:ln>
        </p:spPr>
        <p:txBody>
          <a:bodyPr/>
          <a:lstStyle/>
          <a:p>
            <a:pPr algn="ctr" eaLnBrk="0" hangingPunct="0">
              <a:defRPr/>
            </a:pPr>
            <a:r>
              <a:rPr lang="en-US" sz="1400" dirty="0">
                <a:latin typeface="+mj-lt"/>
              </a:rPr>
              <a:t>Changed behavior</a:t>
            </a:r>
          </a:p>
          <a:p>
            <a:pPr algn="ctr" eaLnBrk="0" hangingPunct="0">
              <a:defRPr/>
            </a:pPr>
            <a:endParaRPr lang="en-US" sz="1400"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152400"/>
            <a:ext cx="8229600" cy="1066800"/>
          </a:xfrm>
        </p:spPr>
        <p:txBody>
          <a:bodyPr/>
          <a:lstStyle/>
          <a:p>
            <a:r>
              <a:rPr lang="en-US"/>
              <a:t>Recommendation Part in the </a:t>
            </a:r>
            <a:br>
              <a:rPr lang="en-US"/>
            </a:br>
            <a:r>
              <a:rPr lang="en-US"/>
              <a:t>“Evaluation Section”</a:t>
            </a:r>
          </a:p>
        </p:txBody>
      </p:sp>
      <p:sp>
        <p:nvSpPr>
          <p:cNvPr id="22531" name="Content Placeholder 2"/>
          <p:cNvSpPr>
            <a:spLocks noGrp="1"/>
          </p:cNvSpPr>
          <p:nvPr>
            <p:ph idx="1"/>
          </p:nvPr>
        </p:nvSpPr>
        <p:spPr>
          <a:xfrm>
            <a:off x="457200" y="1600200"/>
            <a:ext cx="8229600" cy="4724400"/>
          </a:xfrm>
        </p:spPr>
        <p:txBody>
          <a:bodyPr/>
          <a:lstStyle/>
          <a:p>
            <a:r>
              <a:rPr lang="en-US"/>
              <a:t>This part answers this question “What should we do?”</a:t>
            </a:r>
          </a:p>
          <a:p>
            <a:r>
              <a:rPr lang="en-US"/>
              <a:t>A recommendation need to be made based on the results, interpretation, and OTHER factors.</a:t>
            </a:r>
          </a:p>
          <a:p>
            <a:r>
              <a:rPr lang="en-US"/>
              <a:t>Validation of results and interpretation.</a:t>
            </a:r>
          </a:p>
          <a:p>
            <a:r>
              <a:rPr lang="en-US"/>
              <a:t>Feasibility in terms of business and financial consideration.</a:t>
            </a:r>
          </a:p>
        </p:txBody>
      </p:sp>
      <p:sp>
        <p:nvSpPr>
          <p:cNvPr id="4" name="Date Placeholder 3"/>
          <p:cNvSpPr>
            <a:spLocks noGrp="1"/>
          </p:cNvSpPr>
          <p:nvPr>
            <p:ph type="dt" sz="quarter" idx="10"/>
          </p:nvPr>
        </p:nvSpPr>
        <p:spPr/>
        <p:txBody>
          <a:bodyPr/>
          <a:lstStyle/>
          <a:p>
            <a:pPr>
              <a:defRPr/>
            </a:pPr>
            <a:fld id="{D8B5CBE8-F248-458D-8401-358DF7769F36}" type="datetime3">
              <a:rPr lang="en-US" smtClean="0"/>
              <a:pPr>
                <a:defRPr/>
              </a:pPr>
              <a:t>2 May 2020</a:t>
            </a:fld>
            <a:endParaRPr lang="en-US" dirty="0"/>
          </a:p>
        </p:txBody>
      </p:sp>
      <p:sp>
        <p:nvSpPr>
          <p:cNvPr id="5" name="Slide Number Placeholder 4"/>
          <p:cNvSpPr>
            <a:spLocks noGrp="1"/>
          </p:cNvSpPr>
          <p:nvPr>
            <p:ph type="sldNum" sz="quarter" idx="12"/>
          </p:nvPr>
        </p:nvSpPr>
        <p:spPr/>
        <p:txBody>
          <a:bodyPr/>
          <a:lstStyle/>
          <a:p>
            <a:pPr>
              <a:defRPr/>
            </a:pPr>
            <a:fld id="{B3A5193C-640F-4E0D-9F47-CCB7DA6EDD29}" type="slidenum">
              <a:rPr lang="en-US" smtClean="0"/>
              <a:pPr>
                <a:defRPr/>
              </a:pPr>
              <a:t>18</a:t>
            </a:fld>
            <a:endParaRPr lang="en-US"/>
          </a:p>
        </p:txBody>
      </p:sp>
      <p:sp>
        <p:nvSpPr>
          <p:cNvPr id="6" name="Rectangle 5"/>
          <p:cNvSpPr/>
          <p:nvPr/>
        </p:nvSpPr>
        <p:spPr>
          <a:xfrm>
            <a:off x="152400" y="4419600"/>
            <a:ext cx="2514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t>Methods</a:t>
            </a:r>
          </a:p>
          <a:p>
            <a:pPr>
              <a:defRPr/>
            </a:pPr>
            <a:r>
              <a:rPr lang="en-US" dirty="0"/>
              <a:t>What did you do?</a:t>
            </a:r>
          </a:p>
        </p:txBody>
      </p:sp>
      <p:sp>
        <p:nvSpPr>
          <p:cNvPr id="7" name="Rectangle 6"/>
          <p:cNvSpPr/>
          <p:nvPr/>
        </p:nvSpPr>
        <p:spPr>
          <a:xfrm>
            <a:off x="3124200" y="4419600"/>
            <a:ext cx="2590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t>Results</a:t>
            </a:r>
          </a:p>
          <a:p>
            <a:pPr>
              <a:defRPr/>
            </a:pPr>
            <a:r>
              <a:rPr lang="en-US" dirty="0"/>
              <a:t>What did you see?</a:t>
            </a:r>
          </a:p>
        </p:txBody>
      </p:sp>
      <p:cxnSp>
        <p:nvCxnSpPr>
          <p:cNvPr id="8" name="Straight Arrow Connector 7"/>
          <p:cNvCxnSpPr>
            <a:stCxn id="6" idx="3"/>
            <a:endCxn id="7" idx="1"/>
          </p:cNvCxnSpPr>
          <p:nvPr/>
        </p:nvCxnSpPr>
        <p:spPr>
          <a:xfrm>
            <a:off x="2667000" y="4838700"/>
            <a:ext cx="4572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72200" y="4419600"/>
            <a:ext cx="281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t>Interpretation</a:t>
            </a:r>
          </a:p>
          <a:p>
            <a:pPr>
              <a:defRPr/>
            </a:pPr>
            <a:r>
              <a:rPr lang="en-US" dirty="0"/>
              <a:t>What does it mean?</a:t>
            </a:r>
          </a:p>
        </p:txBody>
      </p:sp>
      <p:cxnSp>
        <p:nvCxnSpPr>
          <p:cNvPr id="10" name="Straight Arrow Connector 9"/>
          <p:cNvCxnSpPr>
            <a:stCxn id="7" idx="3"/>
            <a:endCxn id="9" idx="1"/>
          </p:cNvCxnSpPr>
          <p:nvPr/>
        </p:nvCxnSpPr>
        <p:spPr>
          <a:xfrm>
            <a:off x="5715000" y="4838700"/>
            <a:ext cx="4572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096000" y="5715000"/>
            <a:ext cx="2971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t>Logic Model</a:t>
            </a:r>
          </a:p>
          <a:p>
            <a:pPr>
              <a:defRPr/>
            </a:pPr>
            <a:r>
              <a:rPr lang="en-US" dirty="0"/>
              <a:t>How efficient is it?</a:t>
            </a:r>
          </a:p>
        </p:txBody>
      </p:sp>
      <p:cxnSp>
        <p:nvCxnSpPr>
          <p:cNvPr id="12" name="Straight Arrow Connector 11"/>
          <p:cNvCxnSpPr>
            <a:stCxn id="9" idx="2"/>
            <a:endCxn id="11" idx="0"/>
          </p:cNvCxnSpPr>
          <p:nvPr/>
        </p:nvCxnSpPr>
        <p:spPr>
          <a:xfrm rot="5400000">
            <a:off x="7353301" y="5486400"/>
            <a:ext cx="457200" cy="317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743200" y="5715000"/>
            <a:ext cx="2971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t>Recommendation</a:t>
            </a:r>
          </a:p>
          <a:p>
            <a:pPr>
              <a:defRPr/>
            </a:pPr>
            <a:r>
              <a:rPr lang="en-US" dirty="0"/>
              <a:t>What should we do?</a:t>
            </a:r>
          </a:p>
        </p:txBody>
      </p:sp>
      <p:cxnSp>
        <p:nvCxnSpPr>
          <p:cNvPr id="14" name="Straight Arrow Connector 13"/>
          <p:cNvCxnSpPr>
            <a:stCxn id="11" idx="1"/>
            <a:endCxn id="13" idx="3"/>
          </p:cNvCxnSpPr>
          <p:nvPr/>
        </p:nvCxnSpPr>
        <p:spPr>
          <a:xfrm rot="10800000">
            <a:off x="5715000" y="6134100"/>
            <a:ext cx="3810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par>
                          <p:cTn id="32" fill="hold" nodeType="after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3400" y="1828800"/>
            <a:ext cx="4800600" cy="4983163"/>
          </a:xfrm>
        </p:spPr>
        <p:txBody>
          <a:bodyPr/>
          <a:lstStyle/>
          <a:p>
            <a:r>
              <a:rPr lang="en-US" dirty="0"/>
              <a:t>Abstract/Summary</a:t>
            </a:r>
          </a:p>
          <a:p>
            <a:r>
              <a:rPr lang="en-US" dirty="0"/>
              <a:t>Introduction</a:t>
            </a:r>
          </a:p>
          <a:p>
            <a:r>
              <a:rPr lang="en-US" dirty="0"/>
              <a:t>Related work</a:t>
            </a:r>
          </a:p>
          <a:p>
            <a:r>
              <a:rPr lang="en-US" dirty="0"/>
              <a:t>Design, alternatives</a:t>
            </a:r>
          </a:p>
          <a:p>
            <a:r>
              <a:rPr lang="en-US" dirty="0">
                <a:solidFill>
                  <a:srgbClr val="0033CC"/>
                </a:solidFill>
              </a:rPr>
              <a:t>Final Design &amp; Implementation</a:t>
            </a:r>
          </a:p>
          <a:p>
            <a:r>
              <a:rPr lang="en-US" dirty="0">
                <a:solidFill>
                  <a:srgbClr val="0033CC"/>
                </a:solidFill>
              </a:rPr>
              <a:t>Modeling, simulation, analysis</a:t>
            </a:r>
          </a:p>
          <a:p>
            <a:r>
              <a:rPr lang="en-US" dirty="0">
                <a:solidFill>
                  <a:srgbClr val="0033CC"/>
                </a:solidFill>
              </a:rPr>
              <a:t>Testing, quantitative evaluation, results interpretation, and ethical implications</a:t>
            </a:r>
          </a:p>
          <a:p>
            <a:r>
              <a:rPr lang="en-US" dirty="0"/>
              <a:t>Conclusion and Summary</a:t>
            </a:r>
          </a:p>
          <a:p>
            <a:endParaRPr lang="en-US" dirty="0"/>
          </a:p>
        </p:txBody>
      </p:sp>
      <p:sp>
        <p:nvSpPr>
          <p:cNvPr id="4" name="Date Placeholder 3"/>
          <p:cNvSpPr>
            <a:spLocks noGrp="1"/>
          </p:cNvSpPr>
          <p:nvPr>
            <p:ph type="dt" sz="quarter" idx="10"/>
          </p:nvPr>
        </p:nvSpPr>
        <p:spPr/>
        <p:txBody>
          <a:bodyPr/>
          <a:lstStyle/>
          <a:p>
            <a:pPr>
              <a:defRPr/>
            </a:pPr>
            <a:fld id="{56A1CB96-99AF-4107-8307-C3983FB39ED2}" type="datetime3">
              <a:rPr lang="en-US" smtClean="0"/>
              <a:pPr>
                <a:defRPr/>
              </a:pPr>
              <a:t>2 May 2020</a:t>
            </a:fld>
            <a:endParaRPr lang="en-US" dirty="0"/>
          </a:p>
        </p:txBody>
      </p:sp>
      <p:sp>
        <p:nvSpPr>
          <p:cNvPr id="5" name="Slide Number Placeholder 4"/>
          <p:cNvSpPr>
            <a:spLocks noGrp="1"/>
          </p:cNvSpPr>
          <p:nvPr>
            <p:ph type="sldNum" sz="quarter" idx="12"/>
          </p:nvPr>
        </p:nvSpPr>
        <p:spPr/>
        <p:txBody>
          <a:bodyPr/>
          <a:lstStyle/>
          <a:p>
            <a:pPr>
              <a:defRPr/>
            </a:pPr>
            <a:fld id="{F9054CB3-181D-4D44-8B76-57E84754D16D}" type="slidenum">
              <a:rPr lang="en-US" smtClean="0"/>
              <a:pPr>
                <a:defRPr/>
              </a:pPr>
              <a:t>19</a:t>
            </a:fld>
            <a:endParaRPr lang="en-US"/>
          </a:p>
        </p:txBody>
      </p:sp>
      <p:sp>
        <p:nvSpPr>
          <p:cNvPr id="23557" name="Content Placeholder 2"/>
          <p:cNvSpPr txBox="1">
            <a:spLocks/>
          </p:cNvSpPr>
          <p:nvPr/>
        </p:nvSpPr>
        <p:spPr bwMode="auto">
          <a:xfrm>
            <a:off x="129639" y="1850231"/>
            <a:ext cx="4191000" cy="347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0BD0D9"/>
              </a:buClr>
              <a:buSzPct val="95000"/>
              <a:buFont typeface="Wingdings 2" pitchFamily="18" charset="2"/>
              <a:buChar char=""/>
            </a:pPr>
            <a:r>
              <a:rPr lang="en-US" sz="2600" dirty="0">
                <a:cs typeface="Times New Roman" pitchFamily="18" charset="0"/>
              </a:rPr>
              <a:t>Abstract/Summary</a:t>
            </a:r>
          </a:p>
          <a:p>
            <a:pPr>
              <a:spcBef>
                <a:spcPct val="20000"/>
              </a:spcBef>
              <a:buClr>
                <a:srgbClr val="0BD0D9"/>
              </a:buClr>
              <a:buSzPct val="95000"/>
              <a:buFont typeface="Wingdings 2" pitchFamily="18" charset="2"/>
              <a:buChar char=""/>
            </a:pPr>
            <a:r>
              <a:rPr lang="en-US" sz="2600" dirty="0">
                <a:cs typeface="Times New Roman" pitchFamily="18" charset="0"/>
              </a:rPr>
              <a:t>Introduction</a:t>
            </a:r>
          </a:p>
          <a:p>
            <a:pPr>
              <a:spcBef>
                <a:spcPct val="20000"/>
              </a:spcBef>
              <a:buClr>
                <a:srgbClr val="0BD0D9"/>
              </a:buClr>
              <a:buSzPct val="95000"/>
              <a:buFont typeface="Wingdings 2" pitchFamily="18" charset="2"/>
              <a:buChar char=""/>
            </a:pPr>
            <a:r>
              <a:rPr lang="en-US" sz="2600" dirty="0">
                <a:cs typeface="Times New Roman" pitchFamily="18" charset="0"/>
              </a:rPr>
              <a:t>Related work</a:t>
            </a:r>
          </a:p>
          <a:p>
            <a:pPr>
              <a:spcBef>
                <a:spcPct val="20000"/>
              </a:spcBef>
              <a:buClr>
                <a:srgbClr val="0BD0D9"/>
              </a:buClr>
              <a:buSzPct val="95000"/>
              <a:buFont typeface="Wingdings 2" pitchFamily="18" charset="2"/>
              <a:buChar char=""/>
            </a:pPr>
            <a:r>
              <a:rPr lang="en-US" sz="2600" dirty="0">
                <a:cs typeface="Times New Roman" pitchFamily="18" charset="0"/>
              </a:rPr>
              <a:t>Design, alternatives, and deliverables</a:t>
            </a:r>
          </a:p>
          <a:p>
            <a:pPr>
              <a:spcBef>
                <a:spcPct val="20000"/>
              </a:spcBef>
              <a:buClr>
                <a:srgbClr val="0BD0D9"/>
              </a:buClr>
              <a:buSzPct val="95000"/>
              <a:buFont typeface="Wingdings 2" pitchFamily="18" charset="2"/>
              <a:buChar char=""/>
            </a:pPr>
            <a:r>
              <a:rPr lang="en-US" sz="2600" dirty="0">
                <a:cs typeface="Times New Roman" pitchFamily="18" charset="0"/>
              </a:rPr>
              <a:t>Planning and management</a:t>
            </a:r>
          </a:p>
          <a:p>
            <a:pPr>
              <a:spcBef>
                <a:spcPct val="20000"/>
              </a:spcBef>
              <a:buClr>
                <a:srgbClr val="0BD0D9"/>
              </a:buClr>
              <a:buSzPct val="95000"/>
              <a:buFont typeface="Wingdings 2" pitchFamily="18" charset="2"/>
              <a:buChar char=""/>
            </a:pPr>
            <a:r>
              <a:rPr lang="en-US" sz="2600" dirty="0">
                <a:cs typeface="Times New Roman" pitchFamily="18" charset="0"/>
              </a:rPr>
              <a:t>Conclusion and Summary</a:t>
            </a:r>
          </a:p>
        </p:txBody>
      </p:sp>
      <p:sp>
        <p:nvSpPr>
          <p:cNvPr id="7" name="Title 1"/>
          <p:cNvSpPr txBox="1">
            <a:spLocks/>
          </p:cNvSpPr>
          <p:nvPr/>
        </p:nvSpPr>
        <p:spPr bwMode="auto">
          <a:xfrm>
            <a:off x="533400" y="552450"/>
            <a:ext cx="3048000" cy="1123950"/>
          </a:xfrm>
          <a:prstGeom prst="rect">
            <a:avLst/>
          </a:prstGeom>
          <a:noFill/>
          <a:ln w="9525">
            <a:noFill/>
            <a:miter lim="800000"/>
            <a:headEnd/>
            <a:tailEnd/>
          </a:ln>
        </p:spPr>
        <p:txBody>
          <a:bodyPr lIns="0" rIns="0" bIns="0" anchor="b"/>
          <a:lstStyle/>
          <a:p>
            <a:pPr eaLnBrk="0" hangingPunct="0">
              <a:defRPr/>
            </a:pPr>
            <a:r>
              <a:rPr lang="en-US" sz="3600" b="1" dirty="0">
                <a:solidFill>
                  <a:schemeClr val="tx2"/>
                </a:solidFill>
                <a:ea typeface="+mj-ea"/>
                <a:cs typeface="Times New Roman" pitchFamily="18" charset="0"/>
              </a:rPr>
              <a:t>Proposal</a:t>
            </a:r>
          </a:p>
        </p:txBody>
      </p:sp>
      <p:sp>
        <p:nvSpPr>
          <p:cNvPr id="8" name="Title 1"/>
          <p:cNvSpPr txBox="1">
            <a:spLocks/>
          </p:cNvSpPr>
          <p:nvPr/>
        </p:nvSpPr>
        <p:spPr bwMode="auto">
          <a:xfrm>
            <a:off x="4876800" y="552450"/>
            <a:ext cx="3733800" cy="1123950"/>
          </a:xfrm>
          <a:prstGeom prst="rect">
            <a:avLst/>
          </a:prstGeom>
          <a:noFill/>
          <a:ln w="9525">
            <a:noFill/>
            <a:miter lim="800000"/>
            <a:headEnd/>
            <a:tailEnd/>
          </a:ln>
        </p:spPr>
        <p:txBody>
          <a:bodyPr lIns="0" rIns="0" bIns="0" anchor="b"/>
          <a:lstStyle/>
          <a:p>
            <a:pPr eaLnBrk="0" hangingPunct="0">
              <a:defRPr/>
            </a:pPr>
            <a:r>
              <a:rPr lang="en-US" sz="3600" b="1" dirty="0">
                <a:solidFill>
                  <a:schemeClr val="tx2"/>
                </a:solidFill>
                <a:ea typeface="+mj-ea"/>
                <a:cs typeface="Times New Roman" pitchFamily="18" charset="0"/>
              </a:rPr>
              <a:t>Final Report</a:t>
            </a:r>
          </a:p>
        </p:txBody>
      </p:sp>
      <p:sp>
        <p:nvSpPr>
          <p:cNvPr id="23560" name="Title 8"/>
          <p:cNvSpPr>
            <a:spLocks noGrp="1"/>
          </p:cNvSpPr>
          <p:nvPr>
            <p:ph type="title"/>
          </p:nvPr>
        </p:nvSpPr>
        <p:spPr>
          <a:xfrm>
            <a:off x="457200" y="304800"/>
            <a:ext cx="8229600" cy="514350"/>
          </a:xfrm>
        </p:spPr>
        <p:txBody>
          <a:bodyPr/>
          <a:lstStyle/>
          <a:p>
            <a:r>
              <a:rPr lang="en-US"/>
              <a:t>Proposal and Final Report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up)">
                                      <p:cBhvr>
                                        <p:cTn id="11" dur="500"/>
                                        <p:tgtEl>
                                          <p:spTgt spid="3">
                                            <p:txEl>
                                              <p:pRg st="0" end="0"/>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up)">
                                      <p:cBhvr>
                                        <p:cTn id="15" dur="500"/>
                                        <p:tgtEl>
                                          <p:spTgt spid="3">
                                            <p:txEl>
                                              <p:pRg st="1" end="1"/>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up)">
                                      <p:cBhvr>
                                        <p:cTn id="19" dur="500"/>
                                        <p:tgtEl>
                                          <p:spTgt spid="3">
                                            <p:txEl>
                                              <p:pRg st="2" end="2"/>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up)">
                                      <p:cBhvr>
                                        <p:cTn id="23" dur="500"/>
                                        <p:tgtEl>
                                          <p:spTgt spid="3">
                                            <p:txEl>
                                              <p:pRg st="3" end="3"/>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up)">
                                      <p:cBhvr>
                                        <p:cTn id="31" dur="500"/>
                                        <p:tgtEl>
                                          <p:spTgt spid="3">
                                            <p:txEl>
                                              <p:pRg st="5" end="5"/>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up)">
                                      <p:cBhvr>
                                        <p:cTn id="35" dur="500"/>
                                        <p:tgtEl>
                                          <p:spTgt spid="3">
                                            <p:txEl>
                                              <p:pRg st="6" end="6"/>
                                            </p:txEl>
                                          </p:spTgt>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up)">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308"/>
          <p:cNvSpPr>
            <a:spLocks noGrp="1" noChangeArrowheads="1"/>
          </p:cNvSpPr>
          <p:nvPr>
            <p:ph type="title"/>
          </p:nvPr>
        </p:nvSpPr>
        <p:spPr>
          <a:xfrm>
            <a:off x="838200" y="152400"/>
            <a:ext cx="4800600" cy="609600"/>
          </a:xfrm>
        </p:spPr>
        <p:txBody>
          <a:bodyPr/>
          <a:lstStyle/>
          <a:p>
            <a:pPr eaLnBrk="1" hangingPunct="1"/>
            <a:r>
              <a:rPr lang="en-US" sz="3200"/>
              <a:t>Types of Documents</a:t>
            </a:r>
          </a:p>
        </p:txBody>
      </p:sp>
      <p:sp>
        <p:nvSpPr>
          <p:cNvPr id="2" name="Date Placeholder 3"/>
          <p:cNvSpPr>
            <a:spLocks noGrp="1"/>
          </p:cNvSpPr>
          <p:nvPr>
            <p:ph type="dt" sz="quarter" idx="10"/>
          </p:nvPr>
        </p:nvSpPr>
        <p:spPr>
          <a:xfrm>
            <a:off x="0" y="6492875"/>
            <a:ext cx="2133600" cy="365125"/>
          </a:xfrm>
        </p:spPr>
        <p:txBody>
          <a:bodyPr/>
          <a:lstStyle/>
          <a:p>
            <a:pPr>
              <a:defRPr/>
            </a:pPr>
            <a:fld id="{3807D3FC-74A2-4209-B3BE-F358025AC819}" type="datetime3">
              <a:rPr lang="en-US">
                <a:latin typeface="Arial" charset="0"/>
              </a:rPr>
              <a:pPr>
                <a:defRPr/>
              </a:pPr>
              <a:t>2 May 2020</a:t>
            </a:fld>
            <a:endParaRPr lang="en-US">
              <a:latin typeface="Arial" charset="0"/>
            </a:endParaRPr>
          </a:p>
        </p:txBody>
      </p:sp>
      <p:sp>
        <p:nvSpPr>
          <p:cNvPr id="6147" name="Slide Number Placeholder 5"/>
          <p:cNvSpPr>
            <a:spLocks noGrp="1"/>
          </p:cNvSpPr>
          <p:nvPr>
            <p:ph type="sldNum" sz="quarter" idx="12"/>
          </p:nvPr>
        </p:nvSpPr>
        <p:spPr>
          <a:xfrm>
            <a:off x="7924800" y="6324600"/>
            <a:ext cx="762000" cy="365125"/>
          </a:xfrm>
        </p:spPr>
        <p:txBody>
          <a:bodyPr/>
          <a:lstStyle/>
          <a:p>
            <a:pPr>
              <a:defRPr/>
            </a:pPr>
            <a:fld id="{56EBD91A-C443-47EF-ADE4-4C74FB53A028}" type="slidenum">
              <a:rPr lang="en-US">
                <a:latin typeface="Arial" charset="0"/>
              </a:rPr>
              <a:pPr>
                <a:defRPr/>
              </a:pPr>
              <a:t>2</a:t>
            </a:fld>
            <a:endParaRPr lang="en-US" dirty="0">
              <a:latin typeface="Arial" charset="0"/>
            </a:endParaRPr>
          </a:p>
        </p:txBody>
      </p:sp>
      <p:sp>
        <p:nvSpPr>
          <p:cNvPr id="55" name="Rectangle 54"/>
          <p:cNvSpPr/>
          <p:nvPr/>
        </p:nvSpPr>
        <p:spPr>
          <a:xfrm>
            <a:off x="228600" y="3505200"/>
            <a:ext cx="1600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Document Writing</a:t>
            </a:r>
          </a:p>
        </p:txBody>
      </p:sp>
      <p:sp>
        <p:nvSpPr>
          <p:cNvPr id="56" name="Rectangle 55"/>
          <p:cNvSpPr/>
          <p:nvPr/>
        </p:nvSpPr>
        <p:spPr>
          <a:xfrm>
            <a:off x="2286000" y="2362200"/>
            <a:ext cx="1752600" cy="91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Informal Document</a:t>
            </a:r>
          </a:p>
        </p:txBody>
      </p:sp>
      <p:sp>
        <p:nvSpPr>
          <p:cNvPr id="57" name="Rectangle 56"/>
          <p:cNvSpPr/>
          <p:nvPr/>
        </p:nvSpPr>
        <p:spPr>
          <a:xfrm>
            <a:off x="2286000" y="4495800"/>
            <a:ext cx="1752600" cy="91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Formal Document</a:t>
            </a:r>
          </a:p>
        </p:txBody>
      </p:sp>
      <p:sp>
        <p:nvSpPr>
          <p:cNvPr id="59" name="Rectangle 58"/>
          <p:cNvSpPr/>
          <p:nvPr/>
        </p:nvSpPr>
        <p:spPr>
          <a:xfrm>
            <a:off x="4648200" y="990600"/>
            <a:ext cx="1295400" cy="304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Email</a:t>
            </a:r>
          </a:p>
        </p:txBody>
      </p:sp>
      <p:cxnSp>
        <p:nvCxnSpPr>
          <p:cNvPr id="64" name="Elbow Connector 63"/>
          <p:cNvCxnSpPr>
            <a:stCxn id="55" idx="3"/>
            <a:endCxn id="56" idx="1"/>
          </p:cNvCxnSpPr>
          <p:nvPr/>
        </p:nvCxnSpPr>
        <p:spPr>
          <a:xfrm flipV="1">
            <a:off x="1828800" y="2819400"/>
            <a:ext cx="457200" cy="11049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56" idx="3"/>
            <a:endCxn id="47" idx="1"/>
          </p:cNvCxnSpPr>
          <p:nvPr/>
        </p:nvCxnSpPr>
        <p:spPr>
          <a:xfrm flipV="1">
            <a:off x="4038600" y="2286000"/>
            <a:ext cx="609600" cy="5334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5" idx="3"/>
            <a:endCxn id="57" idx="1"/>
          </p:cNvCxnSpPr>
          <p:nvPr/>
        </p:nvCxnSpPr>
        <p:spPr>
          <a:xfrm>
            <a:off x="1828800" y="3924300"/>
            <a:ext cx="457200" cy="10287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56" idx="3"/>
            <a:endCxn id="59" idx="1"/>
          </p:cNvCxnSpPr>
          <p:nvPr/>
        </p:nvCxnSpPr>
        <p:spPr>
          <a:xfrm flipV="1">
            <a:off x="4038600" y="1143000"/>
            <a:ext cx="609600" cy="16764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48200" y="3962400"/>
            <a:ext cx="1752600" cy="5334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Proposals</a:t>
            </a:r>
          </a:p>
        </p:txBody>
      </p:sp>
      <p:sp>
        <p:nvSpPr>
          <p:cNvPr id="81" name="Rectangle 80"/>
          <p:cNvSpPr/>
          <p:nvPr/>
        </p:nvSpPr>
        <p:spPr>
          <a:xfrm>
            <a:off x="4648200" y="4572000"/>
            <a:ext cx="1752600" cy="762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Technical report</a:t>
            </a:r>
          </a:p>
        </p:txBody>
      </p:sp>
      <p:cxnSp>
        <p:nvCxnSpPr>
          <p:cNvPr id="82" name="Elbow Connector 81"/>
          <p:cNvCxnSpPr>
            <a:stCxn id="57" idx="3"/>
            <a:endCxn id="80" idx="1"/>
          </p:cNvCxnSpPr>
          <p:nvPr/>
        </p:nvCxnSpPr>
        <p:spPr>
          <a:xfrm flipV="1">
            <a:off x="4038600" y="4229100"/>
            <a:ext cx="609600" cy="7239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57" idx="3"/>
            <a:endCxn id="81" idx="1"/>
          </p:cNvCxnSpPr>
          <p:nvPr/>
        </p:nvCxnSpPr>
        <p:spPr>
          <a:xfrm>
            <a:off x="4038600" y="4953000"/>
            <a:ext cx="609600"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4648200" y="1371600"/>
            <a:ext cx="1295400" cy="304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Memo</a:t>
            </a:r>
          </a:p>
        </p:txBody>
      </p:sp>
      <p:sp>
        <p:nvSpPr>
          <p:cNvPr id="46" name="Rectangle 45"/>
          <p:cNvSpPr/>
          <p:nvPr/>
        </p:nvSpPr>
        <p:spPr>
          <a:xfrm>
            <a:off x="4648200" y="1752600"/>
            <a:ext cx="1295400" cy="304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Form</a:t>
            </a:r>
          </a:p>
        </p:txBody>
      </p:sp>
      <p:sp>
        <p:nvSpPr>
          <p:cNvPr id="47" name="Rectangle 46"/>
          <p:cNvSpPr/>
          <p:nvPr/>
        </p:nvSpPr>
        <p:spPr>
          <a:xfrm>
            <a:off x="4648200" y="2133600"/>
            <a:ext cx="1295400" cy="304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Letter</a:t>
            </a:r>
          </a:p>
        </p:txBody>
      </p:sp>
      <p:sp>
        <p:nvSpPr>
          <p:cNvPr id="48" name="Rectangle 47"/>
          <p:cNvSpPr/>
          <p:nvPr/>
        </p:nvSpPr>
        <p:spPr>
          <a:xfrm>
            <a:off x="4648200" y="2514600"/>
            <a:ext cx="1295400" cy="609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Informal</a:t>
            </a:r>
          </a:p>
          <a:p>
            <a:pPr algn="ctr">
              <a:defRPr/>
            </a:pPr>
            <a:r>
              <a:rPr lang="en-US" sz="2000" dirty="0">
                <a:solidFill>
                  <a:schemeClr val="tx1"/>
                </a:solidFill>
              </a:rPr>
              <a:t>report</a:t>
            </a:r>
          </a:p>
        </p:txBody>
      </p:sp>
      <p:cxnSp>
        <p:nvCxnSpPr>
          <p:cNvPr id="70" name="Elbow Connector 69"/>
          <p:cNvCxnSpPr>
            <a:stCxn id="56" idx="3"/>
            <a:endCxn id="46" idx="1"/>
          </p:cNvCxnSpPr>
          <p:nvPr/>
        </p:nvCxnSpPr>
        <p:spPr>
          <a:xfrm flipV="1">
            <a:off x="4038600" y="1905000"/>
            <a:ext cx="609600" cy="9144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6" idx="3"/>
            <a:endCxn id="48" idx="1"/>
          </p:cNvCxnSpPr>
          <p:nvPr/>
        </p:nvCxnSpPr>
        <p:spPr>
          <a:xfrm>
            <a:off x="4038600" y="2819400"/>
            <a:ext cx="609600"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56" idx="3"/>
            <a:endCxn id="45" idx="1"/>
          </p:cNvCxnSpPr>
          <p:nvPr/>
        </p:nvCxnSpPr>
        <p:spPr>
          <a:xfrm flipV="1">
            <a:off x="4038600" y="1524000"/>
            <a:ext cx="609600" cy="12954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629400" y="1828800"/>
            <a:ext cx="1295400" cy="6096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Progress report</a:t>
            </a:r>
          </a:p>
        </p:txBody>
      </p:sp>
      <p:sp>
        <p:nvSpPr>
          <p:cNvPr id="90" name="Rectangle 89"/>
          <p:cNvSpPr/>
          <p:nvPr/>
        </p:nvSpPr>
        <p:spPr>
          <a:xfrm>
            <a:off x="6629400" y="2514600"/>
            <a:ext cx="1295400" cy="6096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Meeting minutes</a:t>
            </a:r>
          </a:p>
        </p:txBody>
      </p:sp>
      <p:sp>
        <p:nvSpPr>
          <p:cNvPr id="93" name="Rectangle 92"/>
          <p:cNvSpPr/>
          <p:nvPr/>
        </p:nvSpPr>
        <p:spPr>
          <a:xfrm>
            <a:off x="6629400" y="1143000"/>
            <a:ext cx="1295400" cy="609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Status report</a:t>
            </a:r>
          </a:p>
        </p:txBody>
      </p:sp>
      <p:sp>
        <p:nvSpPr>
          <p:cNvPr id="98" name="Rectangle 97"/>
          <p:cNvSpPr/>
          <p:nvPr/>
        </p:nvSpPr>
        <p:spPr>
          <a:xfrm>
            <a:off x="4648200" y="5410200"/>
            <a:ext cx="1752600" cy="533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Publication</a:t>
            </a:r>
          </a:p>
        </p:txBody>
      </p:sp>
      <p:cxnSp>
        <p:nvCxnSpPr>
          <p:cNvPr id="101" name="Elbow Connector 100"/>
          <p:cNvCxnSpPr>
            <a:stCxn id="57" idx="3"/>
            <a:endCxn id="98" idx="1"/>
          </p:cNvCxnSpPr>
          <p:nvPr/>
        </p:nvCxnSpPr>
        <p:spPr>
          <a:xfrm>
            <a:off x="4038600" y="4953000"/>
            <a:ext cx="609600" cy="7239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48" idx="3"/>
            <a:endCxn id="93" idx="1"/>
          </p:cNvCxnSpPr>
          <p:nvPr/>
        </p:nvCxnSpPr>
        <p:spPr>
          <a:xfrm flipV="1">
            <a:off x="5943600" y="1447800"/>
            <a:ext cx="685800" cy="1371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48" idx="3"/>
            <a:endCxn id="87" idx="1"/>
          </p:cNvCxnSpPr>
          <p:nvPr/>
        </p:nvCxnSpPr>
        <p:spPr>
          <a:xfrm flipV="1">
            <a:off x="5943600" y="2133600"/>
            <a:ext cx="685800" cy="685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5" name="Elbow Connector 114"/>
          <p:cNvCxnSpPr>
            <a:stCxn id="48" idx="3"/>
            <a:endCxn id="90" idx="1"/>
          </p:cNvCxnSpPr>
          <p:nvPr/>
        </p:nvCxnSpPr>
        <p:spPr>
          <a:xfrm>
            <a:off x="5943600" y="2819400"/>
            <a:ext cx="685800"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6629400" y="457200"/>
            <a:ext cx="1295400" cy="609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Incident report</a:t>
            </a:r>
          </a:p>
        </p:txBody>
      </p:sp>
      <p:cxnSp>
        <p:nvCxnSpPr>
          <p:cNvPr id="119" name="Elbow Connector 118"/>
          <p:cNvCxnSpPr>
            <a:stCxn id="48" idx="3"/>
            <a:endCxn id="118" idx="1"/>
          </p:cNvCxnSpPr>
          <p:nvPr/>
        </p:nvCxnSpPr>
        <p:spPr>
          <a:xfrm flipV="1">
            <a:off x="5943600" y="762000"/>
            <a:ext cx="685800" cy="20574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8" name="Oval Callout 127"/>
          <p:cNvSpPr/>
          <p:nvPr/>
        </p:nvSpPr>
        <p:spPr>
          <a:xfrm>
            <a:off x="6629400" y="3352800"/>
            <a:ext cx="2133600" cy="1447800"/>
          </a:xfrm>
          <a:prstGeom prst="wedgeEllipseCallout">
            <a:avLst>
              <a:gd name="adj1" fmla="val -59940"/>
              <a:gd name="adj2" fmla="val 6407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Less restricted in page limit</a:t>
            </a:r>
          </a:p>
        </p:txBody>
      </p:sp>
      <p:sp>
        <p:nvSpPr>
          <p:cNvPr id="129" name="Oval Callout 128"/>
          <p:cNvSpPr/>
          <p:nvPr/>
        </p:nvSpPr>
        <p:spPr>
          <a:xfrm>
            <a:off x="6781800" y="5105400"/>
            <a:ext cx="2209800" cy="1447800"/>
          </a:xfrm>
          <a:prstGeom prst="wedgeEllipseCallout">
            <a:avLst>
              <a:gd name="adj1" fmla="val -67699"/>
              <a:gd name="adj2" fmla="val -1092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Restricted in page limit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down)">
                                      <p:cBhvr>
                                        <p:cTn id="7" dur="500"/>
                                        <p:tgtEl>
                                          <p:spTgt spid="6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left)">
                                      <p:cBhvr>
                                        <p:cTn id="11" dur="500"/>
                                        <p:tgtEl>
                                          <p:spTgt spid="56"/>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down)">
                                      <p:cBhvr>
                                        <p:cTn id="15" dur="500"/>
                                        <p:tgtEl>
                                          <p:spTgt spid="66"/>
                                        </p:tgtEl>
                                      </p:cBhvr>
                                    </p:animEffect>
                                  </p:childTnLst>
                                </p:cTn>
                              </p:par>
                              <p:par>
                                <p:cTn id="16" presetID="22" presetClass="entr" presetSubtype="4" fill="hold"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down)">
                                      <p:cBhvr>
                                        <p:cTn id="18" dur="500"/>
                                        <p:tgtEl>
                                          <p:spTgt spid="77"/>
                                        </p:tgtEl>
                                      </p:cBhvr>
                                    </p:animEffect>
                                  </p:childTnLst>
                                </p:cTn>
                              </p:par>
                              <p:par>
                                <p:cTn id="19" presetID="22" presetClass="entr" presetSubtype="4" fill="hold" nodeType="with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wipe(down)">
                                      <p:cBhvr>
                                        <p:cTn id="21" dur="500"/>
                                        <p:tgtEl>
                                          <p:spTgt spid="70"/>
                                        </p:tgtEl>
                                      </p:cBhvr>
                                    </p:animEffect>
                                  </p:childTnLst>
                                </p:cTn>
                              </p:par>
                              <p:par>
                                <p:cTn id="22" presetID="22" presetClass="entr" presetSubtype="4" fill="hold" nodeType="with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wipe(down)">
                                      <p:cBhvr>
                                        <p:cTn id="24" dur="500"/>
                                        <p:tgtEl>
                                          <p:spTgt spid="71"/>
                                        </p:tgtEl>
                                      </p:cBhvr>
                                    </p:animEffect>
                                  </p:childTnLst>
                                </p:cTn>
                              </p:par>
                              <p:par>
                                <p:cTn id="25" presetID="22" presetClass="entr" presetSubtype="4" fill="hold" nodeType="with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wipe(down)">
                                      <p:cBhvr>
                                        <p:cTn id="27" dur="500"/>
                                        <p:tgtEl>
                                          <p:spTgt spid="74"/>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left)">
                                      <p:cBhvr>
                                        <p:cTn id="31" dur="500"/>
                                        <p:tgtEl>
                                          <p:spTgt spid="5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left)">
                                      <p:cBhvr>
                                        <p:cTn id="34" dur="500"/>
                                        <p:tgtEl>
                                          <p:spTgt spid="4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left)">
                                      <p:cBhvr>
                                        <p:cTn id="40" dur="500"/>
                                        <p:tgtEl>
                                          <p:spTgt spid="4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par>
                          <p:cTn id="44" fill="hold" nodeType="afterGroup">
                            <p:stCondLst>
                              <p:cond delay="2000"/>
                            </p:stCondLst>
                            <p:childTnLst>
                              <p:par>
                                <p:cTn id="45" presetID="22" presetClass="entr" presetSubtype="4" fill="hold" nodeType="afterEffect">
                                  <p:stCondLst>
                                    <p:cond delay="0"/>
                                  </p:stCondLst>
                                  <p:childTnLst>
                                    <p:set>
                                      <p:cBhvr>
                                        <p:cTn id="46" dur="1" fill="hold">
                                          <p:stCondLst>
                                            <p:cond delay="0"/>
                                          </p:stCondLst>
                                        </p:cTn>
                                        <p:tgtEl>
                                          <p:spTgt spid="109"/>
                                        </p:tgtEl>
                                        <p:attrNameLst>
                                          <p:attrName>style.visibility</p:attrName>
                                        </p:attrNameLst>
                                      </p:cBhvr>
                                      <p:to>
                                        <p:strVal val="visible"/>
                                      </p:to>
                                    </p:set>
                                    <p:animEffect transition="in" filter="wipe(down)">
                                      <p:cBhvr>
                                        <p:cTn id="47" dur="500"/>
                                        <p:tgtEl>
                                          <p:spTgt spid="109"/>
                                        </p:tgtEl>
                                      </p:cBhvr>
                                    </p:animEffect>
                                  </p:childTnLst>
                                </p:cTn>
                              </p:par>
                              <p:par>
                                <p:cTn id="48" presetID="22" presetClass="entr" presetSubtype="4" fill="hold" nodeType="withEffect">
                                  <p:stCondLst>
                                    <p:cond delay="0"/>
                                  </p:stCondLst>
                                  <p:childTnLst>
                                    <p:set>
                                      <p:cBhvr>
                                        <p:cTn id="49" dur="1" fill="hold">
                                          <p:stCondLst>
                                            <p:cond delay="0"/>
                                          </p:stCondLst>
                                        </p:cTn>
                                        <p:tgtEl>
                                          <p:spTgt spid="112"/>
                                        </p:tgtEl>
                                        <p:attrNameLst>
                                          <p:attrName>style.visibility</p:attrName>
                                        </p:attrNameLst>
                                      </p:cBhvr>
                                      <p:to>
                                        <p:strVal val="visible"/>
                                      </p:to>
                                    </p:set>
                                    <p:animEffect transition="in" filter="wipe(down)">
                                      <p:cBhvr>
                                        <p:cTn id="50" dur="500"/>
                                        <p:tgtEl>
                                          <p:spTgt spid="112"/>
                                        </p:tgtEl>
                                      </p:cBhvr>
                                    </p:animEffect>
                                  </p:childTnLst>
                                </p:cTn>
                              </p:par>
                              <p:par>
                                <p:cTn id="51" presetID="22" presetClass="entr" presetSubtype="4" fill="hold" nodeType="withEffect">
                                  <p:stCondLst>
                                    <p:cond delay="0"/>
                                  </p:stCondLst>
                                  <p:childTnLst>
                                    <p:set>
                                      <p:cBhvr>
                                        <p:cTn id="52" dur="1" fill="hold">
                                          <p:stCondLst>
                                            <p:cond delay="0"/>
                                          </p:stCondLst>
                                        </p:cTn>
                                        <p:tgtEl>
                                          <p:spTgt spid="115"/>
                                        </p:tgtEl>
                                        <p:attrNameLst>
                                          <p:attrName>style.visibility</p:attrName>
                                        </p:attrNameLst>
                                      </p:cBhvr>
                                      <p:to>
                                        <p:strVal val="visible"/>
                                      </p:to>
                                    </p:set>
                                    <p:animEffect transition="in" filter="wipe(down)">
                                      <p:cBhvr>
                                        <p:cTn id="53" dur="500"/>
                                        <p:tgtEl>
                                          <p:spTgt spid="115"/>
                                        </p:tgtEl>
                                      </p:cBhvr>
                                    </p:animEffect>
                                  </p:childTnLst>
                                </p:cTn>
                              </p:par>
                              <p:par>
                                <p:cTn id="54" presetID="22" presetClass="entr" presetSubtype="4" fill="hold" nodeType="with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wipe(down)">
                                      <p:cBhvr>
                                        <p:cTn id="56" dur="500"/>
                                        <p:tgtEl>
                                          <p:spTgt spid="119"/>
                                        </p:tgtEl>
                                      </p:cBhvr>
                                    </p:animEffect>
                                  </p:childTnLst>
                                </p:cTn>
                              </p:par>
                            </p:childTnLst>
                          </p:cTn>
                        </p:par>
                        <p:par>
                          <p:cTn id="57" fill="hold" nodeType="afterGroup">
                            <p:stCondLst>
                              <p:cond delay="2500"/>
                            </p:stCondLst>
                            <p:childTnLst>
                              <p:par>
                                <p:cTn id="58" presetID="22" presetClass="entr" presetSubtype="8" fill="hold" grpId="0" nodeType="afterEffect">
                                  <p:stCondLst>
                                    <p:cond delay="0"/>
                                  </p:stCondLst>
                                  <p:childTnLst>
                                    <p:set>
                                      <p:cBhvr>
                                        <p:cTn id="59" dur="1" fill="hold">
                                          <p:stCondLst>
                                            <p:cond delay="0"/>
                                          </p:stCondLst>
                                        </p:cTn>
                                        <p:tgtEl>
                                          <p:spTgt spid="87"/>
                                        </p:tgtEl>
                                        <p:attrNameLst>
                                          <p:attrName>style.visibility</p:attrName>
                                        </p:attrNameLst>
                                      </p:cBhvr>
                                      <p:to>
                                        <p:strVal val="visible"/>
                                      </p:to>
                                    </p:set>
                                    <p:animEffect transition="in" filter="wipe(left)">
                                      <p:cBhvr>
                                        <p:cTn id="60" dur="500"/>
                                        <p:tgtEl>
                                          <p:spTgt spid="8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90"/>
                                        </p:tgtEl>
                                        <p:attrNameLst>
                                          <p:attrName>style.visibility</p:attrName>
                                        </p:attrNameLst>
                                      </p:cBhvr>
                                      <p:to>
                                        <p:strVal val="visible"/>
                                      </p:to>
                                    </p:set>
                                    <p:animEffect transition="in" filter="wipe(left)">
                                      <p:cBhvr>
                                        <p:cTn id="63" dur="500"/>
                                        <p:tgtEl>
                                          <p:spTgt spid="90"/>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3"/>
                                        </p:tgtEl>
                                        <p:attrNameLst>
                                          <p:attrName>style.visibility</p:attrName>
                                        </p:attrNameLst>
                                      </p:cBhvr>
                                      <p:to>
                                        <p:strVal val="visible"/>
                                      </p:to>
                                    </p:set>
                                    <p:animEffect transition="in" filter="wipe(left)">
                                      <p:cBhvr>
                                        <p:cTn id="66" dur="500"/>
                                        <p:tgtEl>
                                          <p:spTgt spid="93"/>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118"/>
                                        </p:tgtEl>
                                        <p:attrNameLst>
                                          <p:attrName>style.visibility</p:attrName>
                                        </p:attrNameLst>
                                      </p:cBhvr>
                                      <p:to>
                                        <p:strVal val="visible"/>
                                      </p:to>
                                    </p:set>
                                    <p:animEffect transition="in" filter="wipe(left)">
                                      <p:cBhvr>
                                        <p:cTn id="69" dur="500"/>
                                        <p:tgtEl>
                                          <p:spTgt spid="11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left)">
                                      <p:cBhvr>
                                        <p:cTn id="74" dur="500"/>
                                        <p:tgtEl>
                                          <p:spTgt spid="73"/>
                                        </p:tgtEl>
                                      </p:cBhvr>
                                    </p:animEffect>
                                  </p:childTnLst>
                                </p:cTn>
                              </p:par>
                            </p:childTnLst>
                          </p:cTn>
                        </p:par>
                        <p:par>
                          <p:cTn id="75" fill="hold" nodeType="afterGroup">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wipe(left)">
                                      <p:cBhvr>
                                        <p:cTn id="78" dur="500"/>
                                        <p:tgtEl>
                                          <p:spTgt spid="57"/>
                                        </p:tgtEl>
                                      </p:cBhvr>
                                    </p:animEffect>
                                  </p:childTnLst>
                                </p:cTn>
                              </p:par>
                            </p:childTnLst>
                          </p:cTn>
                        </p:par>
                        <p:par>
                          <p:cTn id="79" fill="hold" nodeType="afterGroup">
                            <p:stCondLst>
                              <p:cond delay="1000"/>
                            </p:stCondLst>
                            <p:childTnLst>
                              <p:par>
                                <p:cTn id="80" presetID="22" presetClass="entr" presetSubtype="8" fill="hold" nodeType="afterEffect">
                                  <p:stCondLst>
                                    <p:cond delay="0"/>
                                  </p:stCondLst>
                                  <p:childTnLst>
                                    <p:set>
                                      <p:cBhvr>
                                        <p:cTn id="81" dur="1" fill="hold">
                                          <p:stCondLst>
                                            <p:cond delay="0"/>
                                          </p:stCondLst>
                                        </p:cTn>
                                        <p:tgtEl>
                                          <p:spTgt spid="82"/>
                                        </p:tgtEl>
                                        <p:attrNameLst>
                                          <p:attrName>style.visibility</p:attrName>
                                        </p:attrNameLst>
                                      </p:cBhvr>
                                      <p:to>
                                        <p:strVal val="visible"/>
                                      </p:to>
                                    </p:set>
                                    <p:animEffect transition="in" filter="wipe(left)">
                                      <p:cBhvr>
                                        <p:cTn id="82" dur="500"/>
                                        <p:tgtEl>
                                          <p:spTgt spid="82"/>
                                        </p:tgtEl>
                                      </p:cBhvr>
                                    </p:animEffect>
                                  </p:childTnLst>
                                </p:cTn>
                              </p:par>
                              <p:par>
                                <p:cTn id="83" presetID="22" presetClass="entr" presetSubtype="8" fill="hold" nodeType="withEffect">
                                  <p:stCondLst>
                                    <p:cond delay="0"/>
                                  </p:stCondLst>
                                  <p:childTnLst>
                                    <p:set>
                                      <p:cBhvr>
                                        <p:cTn id="84" dur="1" fill="hold">
                                          <p:stCondLst>
                                            <p:cond delay="0"/>
                                          </p:stCondLst>
                                        </p:cTn>
                                        <p:tgtEl>
                                          <p:spTgt spid="83"/>
                                        </p:tgtEl>
                                        <p:attrNameLst>
                                          <p:attrName>style.visibility</p:attrName>
                                        </p:attrNameLst>
                                      </p:cBhvr>
                                      <p:to>
                                        <p:strVal val="visible"/>
                                      </p:to>
                                    </p:set>
                                    <p:animEffect transition="in" filter="wipe(left)">
                                      <p:cBhvr>
                                        <p:cTn id="85" dur="500"/>
                                        <p:tgtEl>
                                          <p:spTgt spid="83"/>
                                        </p:tgtEl>
                                      </p:cBhvr>
                                    </p:animEffect>
                                  </p:childTnLst>
                                </p:cTn>
                              </p:par>
                              <p:par>
                                <p:cTn id="86" presetID="22" presetClass="entr" presetSubtype="8" fill="hold" nodeType="withEffect">
                                  <p:stCondLst>
                                    <p:cond delay="0"/>
                                  </p:stCondLst>
                                  <p:childTnLst>
                                    <p:set>
                                      <p:cBhvr>
                                        <p:cTn id="87" dur="1" fill="hold">
                                          <p:stCondLst>
                                            <p:cond delay="0"/>
                                          </p:stCondLst>
                                        </p:cTn>
                                        <p:tgtEl>
                                          <p:spTgt spid="101"/>
                                        </p:tgtEl>
                                        <p:attrNameLst>
                                          <p:attrName>style.visibility</p:attrName>
                                        </p:attrNameLst>
                                      </p:cBhvr>
                                      <p:to>
                                        <p:strVal val="visible"/>
                                      </p:to>
                                    </p:set>
                                    <p:animEffect transition="in" filter="wipe(left)">
                                      <p:cBhvr>
                                        <p:cTn id="88" dur="500"/>
                                        <p:tgtEl>
                                          <p:spTgt spid="101"/>
                                        </p:tgtEl>
                                      </p:cBhvr>
                                    </p:animEffect>
                                  </p:childTnLst>
                                </p:cTn>
                              </p:par>
                            </p:childTnLst>
                          </p:cTn>
                        </p:par>
                        <p:par>
                          <p:cTn id="89" fill="hold" nodeType="afterGroup">
                            <p:stCondLst>
                              <p:cond delay="1500"/>
                            </p:stCondLst>
                            <p:childTnLst>
                              <p:par>
                                <p:cTn id="90" presetID="22" presetClass="entr" presetSubtype="8" fill="hold" grpId="0" nodeType="afterEffect">
                                  <p:stCondLst>
                                    <p:cond delay="0"/>
                                  </p:stCondLst>
                                  <p:childTnLst>
                                    <p:set>
                                      <p:cBhvr>
                                        <p:cTn id="91" dur="1" fill="hold">
                                          <p:stCondLst>
                                            <p:cond delay="0"/>
                                          </p:stCondLst>
                                        </p:cTn>
                                        <p:tgtEl>
                                          <p:spTgt spid="80"/>
                                        </p:tgtEl>
                                        <p:attrNameLst>
                                          <p:attrName>style.visibility</p:attrName>
                                        </p:attrNameLst>
                                      </p:cBhvr>
                                      <p:to>
                                        <p:strVal val="visible"/>
                                      </p:to>
                                    </p:set>
                                    <p:animEffect transition="in" filter="wipe(left)">
                                      <p:cBhvr>
                                        <p:cTn id="92" dur="500"/>
                                        <p:tgtEl>
                                          <p:spTgt spid="80"/>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81"/>
                                        </p:tgtEl>
                                        <p:attrNameLst>
                                          <p:attrName>style.visibility</p:attrName>
                                        </p:attrNameLst>
                                      </p:cBhvr>
                                      <p:to>
                                        <p:strVal val="visible"/>
                                      </p:to>
                                    </p:set>
                                    <p:animEffect transition="in" filter="wipe(left)">
                                      <p:cBhvr>
                                        <p:cTn id="95" dur="500"/>
                                        <p:tgtEl>
                                          <p:spTgt spid="81"/>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98"/>
                                        </p:tgtEl>
                                        <p:attrNameLst>
                                          <p:attrName>style.visibility</p:attrName>
                                        </p:attrNameLst>
                                      </p:cBhvr>
                                      <p:to>
                                        <p:strVal val="visible"/>
                                      </p:to>
                                    </p:set>
                                    <p:animEffect transition="in" filter="wipe(left)">
                                      <p:cBhvr>
                                        <p:cTn id="98" dur="500"/>
                                        <p:tgtEl>
                                          <p:spTgt spid="98"/>
                                        </p:tgtEl>
                                      </p:cBhvr>
                                    </p:animEffect>
                                  </p:childTnLst>
                                </p:cTn>
                              </p:par>
                            </p:childTnLst>
                          </p:cTn>
                        </p:par>
                        <p:par>
                          <p:cTn id="99" fill="hold" nodeType="afterGroup">
                            <p:stCondLst>
                              <p:cond delay="2000"/>
                            </p:stCondLst>
                            <p:childTnLst>
                              <p:par>
                                <p:cTn id="100" presetID="22" presetClass="entr" presetSubtype="4" fill="hold" grpId="1" nodeType="afterEffect">
                                  <p:stCondLst>
                                    <p:cond delay="0"/>
                                  </p:stCondLst>
                                  <p:childTnLst>
                                    <p:set>
                                      <p:cBhvr>
                                        <p:cTn id="101" dur="1" fill="hold">
                                          <p:stCondLst>
                                            <p:cond delay="0"/>
                                          </p:stCondLst>
                                        </p:cTn>
                                        <p:tgtEl>
                                          <p:spTgt spid="128"/>
                                        </p:tgtEl>
                                        <p:attrNameLst>
                                          <p:attrName>style.visibility</p:attrName>
                                        </p:attrNameLst>
                                      </p:cBhvr>
                                      <p:to>
                                        <p:strVal val="visible"/>
                                      </p:to>
                                    </p:set>
                                    <p:animEffect transition="in" filter="wipe(down)">
                                      <p:cBhvr>
                                        <p:cTn id="102" dur="500"/>
                                        <p:tgtEl>
                                          <p:spTgt spid="128"/>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128"/>
                                        </p:tgtEl>
                                        <p:attrNameLst>
                                          <p:attrName>style.visibility</p:attrName>
                                        </p:attrNameLst>
                                      </p:cBhvr>
                                      <p:to>
                                        <p:strVal val="visible"/>
                                      </p:to>
                                    </p:set>
                                    <p:animEffect transition="in" filter="wipe(left)">
                                      <p:cBhvr>
                                        <p:cTn id="105" dur="500"/>
                                        <p:tgtEl>
                                          <p:spTgt spid="128"/>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129"/>
                                        </p:tgtEl>
                                        <p:attrNameLst>
                                          <p:attrName>style.visibility</p:attrName>
                                        </p:attrNameLst>
                                      </p:cBhvr>
                                      <p:to>
                                        <p:strVal val="visible"/>
                                      </p:to>
                                    </p:set>
                                    <p:animEffect transition="in" filter="wipe(left)">
                                      <p:cBhvr>
                                        <p:cTn id="108"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9" grpId="0" animBg="1"/>
      <p:bldP spid="80" grpId="0" animBg="1"/>
      <p:bldP spid="81" grpId="0" animBg="1"/>
      <p:bldP spid="45" grpId="0" animBg="1"/>
      <p:bldP spid="46" grpId="0" animBg="1"/>
      <p:bldP spid="47" grpId="0" animBg="1"/>
      <p:bldP spid="48" grpId="0" animBg="1"/>
      <p:bldP spid="87" grpId="0" animBg="1"/>
      <p:bldP spid="90" grpId="0" animBg="1"/>
      <p:bldP spid="93" grpId="0" animBg="1"/>
      <p:bldP spid="98" grpId="0" animBg="1"/>
      <p:bldP spid="118" grpId="0" animBg="1"/>
      <p:bldP spid="128" grpId="0" animBg="1"/>
      <p:bldP spid="128" grpId="1" animBg="1"/>
      <p:bldP spid="12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title"/>
          </p:nvPr>
        </p:nvSpPr>
        <p:spPr>
          <a:xfrm>
            <a:off x="609600" y="228600"/>
            <a:ext cx="8001000" cy="533400"/>
          </a:xfrm>
        </p:spPr>
        <p:txBody>
          <a:bodyPr/>
          <a:lstStyle/>
          <a:p>
            <a:pPr eaLnBrk="1" hangingPunct="1"/>
            <a:r>
              <a:rPr lang="en-US" sz="3200" dirty="0"/>
              <a:t>Other Parts of the Proposal</a:t>
            </a:r>
          </a:p>
        </p:txBody>
      </p:sp>
      <p:sp>
        <p:nvSpPr>
          <p:cNvPr id="29699" name="Rectangle 5"/>
          <p:cNvSpPr>
            <a:spLocks noGrp="1" noChangeArrowheads="1"/>
          </p:cNvSpPr>
          <p:nvPr>
            <p:ph idx="1"/>
          </p:nvPr>
        </p:nvSpPr>
        <p:spPr>
          <a:xfrm>
            <a:off x="457200" y="1066800"/>
            <a:ext cx="8153400" cy="5562600"/>
          </a:xfrm>
        </p:spPr>
        <p:txBody>
          <a:bodyPr/>
          <a:lstStyle/>
          <a:p>
            <a:r>
              <a:rPr lang="en-US" sz="2400" dirty="0">
                <a:solidFill>
                  <a:srgbClr val="0033CC"/>
                </a:solidFill>
              </a:rPr>
              <a:t>List of references </a:t>
            </a:r>
            <a:r>
              <a:rPr lang="en-US" sz="2400" dirty="0"/>
              <a:t>cited in the main proposal. It should include</a:t>
            </a:r>
          </a:p>
          <a:p>
            <a:pPr lvl="1"/>
            <a:r>
              <a:rPr lang="en-US" sz="2000" dirty="0"/>
              <a:t>Books and textbooks where fundamental issues of the related research are discussed, e.g., CSE598 </a:t>
            </a:r>
            <a:r>
              <a:rPr lang="en-US" sz="2000" dirty="0" err="1"/>
              <a:t>testbook</a:t>
            </a:r>
            <a:r>
              <a:rPr lang="en-US" sz="2000" dirty="0"/>
              <a:t>;</a:t>
            </a:r>
          </a:p>
          <a:p>
            <a:pPr lvl="1"/>
            <a:r>
              <a:rPr lang="en-US" sz="2000" dirty="0"/>
              <a:t>Traditional research references such as journal and conference articles are preferred. These references have a permanent existence.</a:t>
            </a:r>
          </a:p>
          <a:p>
            <a:pPr lvl="1"/>
            <a:r>
              <a:rPr lang="en-US" sz="2000" dirty="0"/>
              <a:t>Limited number of Web references are acceptable. Those references can disappear, and use only if necessary. You must show the date of retrieval. </a:t>
            </a:r>
          </a:p>
          <a:p>
            <a:r>
              <a:rPr lang="en-US" sz="2400" dirty="0">
                <a:solidFill>
                  <a:srgbClr val="0033CC"/>
                </a:solidFill>
              </a:rPr>
              <a:t>Professional biographies </a:t>
            </a:r>
            <a:r>
              <a:rPr lang="en-US" sz="2400" dirty="0"/>
              <a:t>of investigators, one to two pages, list the experiences, particularly those that are related to the project.</a:t>
            </a:r>
          </a:p>
          <a:p>
            <a:r>
              <a:rPr lang="en-US" sz="2400" dirty="0">
                <a:solidFill>
                  <a:srgbClr val="0033CC"/>
                </a:solidFill>
              </a:rPr>
              <a:t>Other supporting documents </a:t>
            </a:r>
            <a:r>
              <a:rPr lang="en-US" sz="2400" dirty="0"/>
              <a:t>that can help the review to understand particular issues in the proposal.</a:t>
            </a:r>
          </a:p>
          <a:p>
            <a:r>
              <a:rPr lang="en-US" sz="2400" dirty="0">
                <a:solidFill>
                  <a:srgbClr val="0033CC"/>
                </a:solidFill>
              </a:rPr>
              <a:t>Acknowledgement</a:t>
            </a:r>
            <a:r>
              <a:rPr lang="en-US" sz="2400" dirty="0"/>
              <a:t>: List helps received and list percentage of contributions from each member if team work is involved.</a:t>
            </a:r>
            <a:endParaRPr lang="en-US" sz="2000" dirty="0"/>
          </a:p>
        </p:txBody>
      </p:sp>
      <p:sp>
        <p:nvSpPr>
          <p:cNvPr id="8194" name="Date Placeholder 3"/>
          <p:cNvSpPr>
            <a:spLocks noGrp="1"/>
          </p:cNvSpPr>
          <p:nvPr>
            <p:ph type="dt" sz="quarter" idx="10"/>
          </p:nvPr>
        </p:nvSpPr>
        <p:spPr/>
        <p:txBody>
          <a:bodyPr/>
          <a:lstStyle/>
          <a:p>
            <a:pPr>
              <a:defRPr/>
            </a:pPr>
            <a:fld id="{0D8F985A-D552-40DA-B5CA-CEE46BDC931B}" type="datetime3">
              <a:rPr lang="en-US">
                <a:latin typeface="Arial" charset="0"/>
              </a:rPr>
              <a:pPr>
                <a:defRPr/>
              </a:pPr>
              <a:t>2 May 2020</a:t>
            </a:fld>
            <a:endParaRPr lang="en-US">
              <a:latin typeface="Arial" charset="0"/>
            </a:endParaRPr>
          </a:p>
        </p:txBody>
      </p:sp>
      <p:sp>
        <p:nvSpPr>
          <p:cNvPr id="8195" name="Slide Number Placeholder 5"/>
          <p:cNvSpPr>
            <a:spLocks noGrp="1"/>
          </p:cNvSpPr>
          <p:nvPr>
            <p:ph type="sldNum" sz="quarter" idx="12"/>
          </p:nvPr>
        </p:nvSpPr>
        <p:spPr/>
        <p:txBody>
          <a:bodyPr/>
          <a:lstStyle/>
          <a:p>
            <a:pPr>
              <a:defRPr/>
            </a:pPr>
            <a:fld id="{872684B3-D903-4999-9C88-49AB241A034E}" type="slidenum">
              <a:rPr lang="en-US">
                <a:latin typeface="Arial" charset="0"/>
              </a:rPr>
              <a:pPr>
                <a:defRPr/>
              </a:pPr>
              <a:t>20</a:t>
            </a:fld>
            <a:endParaRPr lang="en-US">
              <a:latin typeface="Arial" charset="0"/>
            </a:endParaRPr>
          </a:p>
        </p:txBody>
      </p:sp>
    </p:spTree>
    <p:extLst>
      <p:ext uri="{BB962C8B-B14F-4D97-AF65-F5344CB8AC3E}">
        <p14:creationId xmlns:p14="http://schemas.microsoft.com/office/powerpoint/2010/main" val="1681771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76200"/>
            <a:ext cx="8229600" cy="514350"/>
          </a:xfrm>
        </p:spPr>
        <p:txBody>
          <a:bodyPr/>
          <a:lstStyle/>
          <a:p>
            <a:r>
              <a:rPr lang="en-US" dirty="0"/>
              <a:t>CSE593 Final Report Outline</a:t>
            </a:r>
          </a:p>
        </p:txBody>
      </p:sp>
      <p:sp>
        <p:nvSpPr>
          <p:cNvPr id="24579" name="Content Placeholder 2"/>
          <p:cNvSpPr>
            <a:spLocks noGrp="1"/>
          </p:cNvSpPr>
          <p:nvPr>
            <p:ph idx="1"/>
          </p:nvPr>
        </p:nvSpPr>
        <p:spPr>
          <a:xfrm>
            <a:off x="228600" y="762000"/>
            <a:ext cx="8686800" cy="5867400"/>
          </a:xfrm>
        </p:spPr>
        <p:txBody>
          <a:bodyPr/>
          <a:lstStyle/>
          <a:p>
            <a:pPr marL="447675" indent="-382588" eaLnBrk="1" hangingPunct="1">
              <a:buFont typeface="Wingdings 2" pitchFamily="18" charset="2"/>
              <a:buChar char=""/>
            </a:pPr>
            <a:r>
              <a:rPr lang="en-US" sz="1800" dirty="0"/>
              <a:t>Contents (Total number of page should be between 20 and 30)</a:t>
            </a:r>
          </a:p>
          <a:p>
            <a:pPr marL="814388" lvl="1" indent="-382588" eaLnBrk="1" hangingPunct="1">
              <a:buFont typeface="Wingdings 2" pitchFamily="18" charset="2"/>
              <a:buChar char=""/>
            </a:pPr>
            <a:r>
              <a:rPr lang="en-US" sz="1800" dirty="0"/>
              <a:t>Title page</a:t>
            </a:r>
          </a:p>
          <a:p>
            <a:pPr marL="814388" lvl="1" indent="-382588" eaLnBrk="1" hangingPunct="1">
              <a:buFont typeface="Wingdings 2" pitchFamily="18" charset="2"/>
              <a:buChar char=""/>
            </a:pPr>
            <a:r>
              <a:rPr lang="en-US" sz="1800" dirty="0"/>
              <a:t>Table of contents</a:t>
            </a:r>
          </a:p>
          <a:p>
            <a:pPr marL="814388" lvl="1" indent="-382588" eaLnBrk="1" hangingPunct="1">
              <a:buFont typeface="Wingdings 2" pitchFamily="18" charset="2"/>
              <a:buChar char=""/>
            </a:pPr>
            <a:r>
              <a:rPr lang="en-US" sz="1800" dirty="0"/>
              <a:t>Summary (1 page)</a:t>
            </a:r>
          </a:p>
          <a:p>
            <a:pPr marL="814388" lvl="1" indent="-382588" eaLnBrk="1" hangingPunct="1">
              <a:buFont typeface="Wingdings 2" pitchFamily="18" charset="2"/>
              <a:buChar char=""/>
            </a:pPr>
            <a:r>
              <a:rPr lang="en-US" sz="1800" dirty="0"/>
              <a:t>Introduction (2 pages)</a:t>
            </a:r>
          </a:p>
          <a:p>
            <a:pPr marL="814388" lvl="1" indent="-382588" eaLnBrk="1" hangingPunct="1">
              <a:buFont typeface="Wingdings 2" pitchFamily="18" charset="2"/>
              <a:buChar char=""/>
            </a:pPr>
            <a:r>
              <a:rPr lang="en-US" sz="1800" dirty="0"/>
              <a:t>Related work (2 pages)</a:t>
            </a:r>
          </a:p>
          <a:p>
            <a:pPr marL="814388" lvl="1" indent="-382588" eaLnBrk="1" hangingPunct="1">
              <a:buFont typeface="Wingdings 2" pitchFamily="18" charset="2"/>
              <a:buChar char=""/>
            </a:pPr>
            <a:r>
              <a:rPr lang="en-US" sz="1800" dirty="0"/>
              <a:t>Methodology, approach, and alternative designs (at least 2 alternatives). (2 pages)</a:t>
            </a:r>
          </a:p>
          <a:p>
            <a:pPr marL="814388" lvl="1" indent="-382588" eaLnBrk="1" hangingPunct="1">
              <a:buFont typeface="Wingdings 2" pitchFamily="18" charset="2"/>
              <a:buChar char=""/>
            </a:pPr>
            <a:r>
              <a:rPr lang="en-US" sz="1800" dirty="0"/>
              <a:t>Final design and implementation details (5 – 6 pages)</a:t>
            </a:r>
          </a:p>
          <a:p>
            <a:pPr marL="814388" lvl="1" indent="-382588" eaLnBrk="1" hangingPunct="1">
              <a:buFont typeface="Wingdings 2" pitchFamily="18" charset="2"/>
              <a:buChar char=""/>
            </a:pPr>
            <a:r>
              <a:rPr lang="en-US" sz="1800" dirty="0"/>
              <a:t>Modeling, simulation, and analysis, testing, quantitative evaluation, results interpretation, and ethical implications (5 – 6 pages)</a:t>
            </a:r>
          </a:p>
          <a:p>
            <a:pPr marL="1003300" lvl="2" indent="-273050">
              <a:buClr>
                <a:srgbClr val="0BD0D9"/>
              </a:buClr>
              <a:buSzPct val="95000"/>
            </a:pPr>
            <a:r>
              <a:rPr lang="en-US" sz="1500" dirty="0"/>
              <a:t>Logic model or Monte Carlo Model</a:t>
            </a:r>
          </a:p>
          <a:p>
            <a:pPr marL="1003300" lvl="2" indent="-273050">
              <a:buClr>
                <a:srgbClr val="0BD0D9"/>
              </a:buClr>
              <a:buSzPct val="95000"/>
            </a:pPr>
            <a:r>
              <a:rPr lang="en-US" sz="1500" dirty="0"/>
              <a:t>Performance/Cost/Dependability</a:t>
            </a:r>
          </a:p>
          <a:p>
            <a:pPr marL="1003300" lvl="2" indent="-273050">
              <a:buClr>
                <a:srgbClr val="0BD0D9"/>
              </a:buClr>
              <a:buSzPct val="95000"/>
            </a:pPr>
            <a:r>
              <a:rPr lang="en-US" sz="1500" dirty="0"/>
              <a:t>Ethics</a:t>
            </a:r>
          </a:p>
          <a:p>
            <a:pPr marL="814388" lvl="1" indent="-382588" eaLnBrk="1" hangingPunct="1">
              <a:buFont typeface="Wingdings 2" pitchFamily="18" charset="2"/>
              <a:buChar char=""/>
            </a:pPr>
            <a:r>
              <a:rPr lang="en-US" sz="1800" dirty="0"/>
              <a:t>Conclusion and summary</a:t>
            </a:r>
          </a:p>
          <a:p>
            <a:pPr marL="814388" lvl="1" indent="-382588" eaLnBrk="1" hangingPunct="1">
              <a:buFont typeface="Wingdings 2" pitchFamily="18" charset="2"/>
              <a:buChar char=""/>
            </a:pPr>
            <a:r>
              <a:rPr lang="en-US" sz="1800" dirty="0"/>
              <a:t>Acknowledgement</a:t>
            </a:r>
          </a:p>
          <a:p>
            <a:pPr marL="814388" lvl="1" indent="-382588" eaLnBrk="1" hangingPunct="1">
              <a:buFont typeface="Wingdings 2" pitchFamily="18" charset="2"/>
              <a:buChar char=""/>
            </a:pPr>
            <a:r>
              <a:rPr lang="en-US" sz="1800" dirty="0"/>
              <a:t>References</a:t>
            </a:r>
          </a:p>
          <a:p>
            <a:pPr marL="814388" lvl="1" indent="-382588" eaLnBrk="1" hangingPunct="1">
              <a:buFont typeface="Wingdings 2" pitchFamily="18" charset="2"/>
              <a:buChar char=""/>
            </a:pPr>
            <a:r>
              <a:rPr lang="en-US" sz="1800" dirty="0"/>
              <a:t>Professional biography</a:t>
            </a:r>
          </a:p>
          <a:p>
            <a:pPr marL="447675" indent="-382588" eaLnBrk="1" hangingPunct="1">
              <a:buFont typeface="Wingdings 2" pitchFamily="18" charset="2"/>
              <a:buChar char=""/>
            </a:pPr>
            <a:r>
              <a:rPr lang="en-US" sz="1800" dirty="0"/>
              <a:t>Formatting requirement: Same as proposal</a:t>
            </a:r>
          </a:p>
        </p:txBody>
      </p:sp>
      <p:sp>
        <p:nvSpPr>
          <p:cNvPr id="4" name="Date Placeholder 3"/>
          <p:cNvSpPr>
            <a:spLocks noGrp="1"/>
          </p:cNvSpPr>
          <p:nvPr>
            <p:ph type="dt" sz="quarter" idx="10"/>
          </p:nvPr>
        </p:nvSpPr>
        <p:spPr/>
        <p:txBody>
          <a:bodyPr/>
          <a:lstStyle/>
          <a:p>
            <a:pPr>
              <a:defRPr/>
            </a:pPr>
            <a:fld id="{D9EAD077-D988-4435-9EE3-18346933E371}" type="datetime3">
              <a:rPr lang="en-US" smtClean="0"/>
              <a:pPr>
                <a:defRPr/>
              </a:pPr>
              <a:t>2 May 2020</a:t>
            </a:fld>
            <a:endParaRPr lang="en-US" dirty="0"/>
          </a:p>
        </p:txBody>
      </p:sp>
      <p:sp>
        <p:nvSpPr>
          <p:cNvPr id="5" name="Slide Number Placeholder 4"/>
          <p:cNvSpPr>
            <a:spLocks noGrp="1"/>
          </p:cNvSpPr>
          <p:nvPr>
            <p:ph type="sldNum" sz="quarter" idx="12"/>
          </p:nvPr>
        </p:nvSpPr>
        <p:spPr/>
        <p:txBody>
          <a:bodyPr/>
          <a:lstStyle/>
          <a:p>
            <a:pPr>
              <a:defRPr/>
            </a:pPr>
            <a:fld id="{1227F2B1-0563-4425-A581-0DF730297ED1}" type="slidenum">
              <a:rPr lang="en-US" smtClean="0"/>
              <a:pPr>
                <a:defRPr/>
              </a:pPr>
              <a:t>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308"/>
          <p:cNvSpPr>
            <a:spLocks noGrp="1" noChangeArrowheads="1"/>
          </p:cNvSpPr>
          <p:nvPr>
            <p:ph type="title"/>
          </p:nvPr>
        </p:nvSpPr>
        <p:spPr>
          <a:xfrm>
            <a:off x="609600" y="152400"/>
            <a:ext cx="7924800" cy="609600"/>
          </a:xfrm>
        </p:spPr>
        <p:txBody>
          <a:bodyPr/>
          <a:lstStyle/>
          <a:p>
            <a:pPr eaLnBrk="1" hangingPunct="1"/>
            <a:r>
              <a:rPr lang="en-US" sz="3200"/>
              <a:t>Types of Technical Reports</a:t>
            </a:r>
          </a:p>
        </p:txBody>
      </p:sp>
      <p:sp>
        <p:nvSpPr>
          <p:cNvPr id="6146" name="Date Placeholder 3"/>
          <p:cNvSpPr>
            <a:spLocks noGrp="1"/>
          </p:cNvSpPr>
          <p:nvPr>
            <p:ph type="dt" sz="quarter" idx="10"/>
          </p:nvPr>
        </p:nvSpPr>
        <p:spPr/>
        <p:txBody>
          <a:bodyPr/>
          <a:lstStyle/>
          <a:p>
            <a:pPr>
              <a:defRPr/>
            </a:pPr>
            <a:fld id="{3807D3FC-74A2-4209-B3BE-F358025AC819}" type="datetime3">
              <a:rPr lang="en-US">
                <a:latin typeface="Arial" charset="0"/>
              </a:rPr>
              <a:pPr>
                <a:defRPr/>
              </a:pPr>
              <a:t>2 May 2020</a:t>
            </a:fld>
            <a:endParaRPr lang="en-US">
              <a:latin typeface="Arial" charset="0"/>
            </a:endParaRPr>
          </a:p>
        </p:txBody>
      </p:sp>
      <p:sp>
        <p:nvSpPr>
          <p:cNvPr id="6147" name="Slide Number Placeholder 5"/>
          <p:cNvSpPr>
            <a:spLocks noGrp="1"/>
          </p:cNvSpPr>
          <p:nvPr>
            <p:ph type="sldNum" sz="quarter" idx="12"/>
          </p:nvPr>
        </p:nvSpPr>
        <p:spPr>
          <a:xfrm>
            <a:off x="8153400" y="6324600"/>
            <a:ext cx="762000" cy="365125"/>
          </a:xfrm>
        </p:spPr>
        <p:txBody>
          <a:bodyPr/>
          <a:lstStyle/>
          <a:p>
            <a:pPr>
              <a:defRPr/>
            </a:pPr>
            <a:fld id="{7E7BDAB4-1176-485F-8F34-B22BBF0FEA12}" type="slidenum">
              <a:rPr lang="en-US">
                <a:latin typeface="Arial" charset="0"/>
              </a:rPr>
              <a:pPr>
                <a:defRPr/>
              </a:pPr>
              <a:t>3</a:t>
            </a:fld>
            <a:endParaRPr lang="en-US" dirty="0">
              <a:latin typeface="Arial" charset="0"/>
            </a:endParaRPr>
          </a:p>
        </p:txBody>
      </p:sp>
      <p:sp>
        <p:nvSpPr>
          <p:cNvPr id="58" name="Rectangle 57"/>
          <p:cNvSpPr/>
          <p:nvPr/>
        </p:nvSpPr>
        <p:spPr>
          <a:xfrm>
            <a:off x="2819400" y="1600200"/>
            <a:ext cx="2133600" cy="762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Informational reports</a:t>
            </a:r>
          </a:p>
        </p:txBody>
      </p:sp>
      <p:sp>
        <p:nvSpPr>
          <p:cNvPr id="59" name="Rectangle 58"/>
          <p:cNvSpPr/>
          <p:nvPr/>
        </p:nvSpPr>
        <p:spPr>
          <a:xfrm>
            <a:off x="2819400" y="3048000"/>
            <a:ext cx="2133600" cy="8382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Analytical reports</a:t>
            </a:r>
          </a:p>
        </p:txBody>
      </p:sp>
      <p:cxnSp>
        <p:nvCxnSpPr>
          <p:cNvPr id="66" name="Elbow Connector 65"/>
          <p:cNvCxnSpPr>
            <a:stCxn id="42" idx="3"/>
            <a:endCxn id="58" idx="1"/>
          </p:cNvCxnSpPr>
          <p:nvPr/>
        </p:nvCxnSpPr>
        <p:spPr>
          <a:xfrm flipV="1">
            <a:off x="2057400" y="1981200"/>
            <a:ext cx="762000" cy="14859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42" idx="3"/>
            <a:endCxn id="59" idx="1"/>
          </p:cNvCxnSpPr>
          <p:nvPr/>
        </p:nvCxnSpPr>
        <p:spPr>
          <a:xfrm>
            <a:off x="2057400" y="3467100"/>
            <a:ext cx="762000" cy="1588"/>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819400" y="4495800"/>
            <a:ext cx="2133600" cy="762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Recommendation reports</a:t>
            </a:r>
          </a:p>
        </p:txBody>
      </p:sp>
      <p:cxnSp>
        <p:nvCxnSpPr>
          <p:cNvPr id="82" name="Elbow Connector 81"/>
          <p:cNvCxnSpPr>
            <a:stCxn id="42" idx="3"/>
            <a:endCxn id="80" idx="1"/>
          </p:cNvCxnSpPr>
          <p:nvPr/>
        </p:nvCxnSpPr>
        <p:spPr>
          <a:xfrm>
            <a:off x="2057400" y="3467100"/>
            <a:ext cx="762000" cy="14097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715000" y="990600"/>
            <a:ext cx="2590800" cy="762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Presents results</a:t>
            </a:r>
          </a:p>
        </p:txBody>
      </p:sp>
      <p:cxnSp>
        <p:nvCxnSpPr>
          <p:cNvPr id="31" name="Elbow Connector 30"/>
          <p:cNvCxnSpPr>
            <a:stCxn id="58" idx="3"/>
            <a:endCxn id="29" idx="1"/>
          </p:cNvCxnSpPr>
          <p:nvPr/>
        </p:nvCxnSpPr>
        <p:spPr>
          <a:xfrm flipV="1">
            <a:off x="4953000" y="1371600"/>
            <a:ext cx="762000" cy="6096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715000" y="2133600"/>
            <a:ext cx="2590800" cy="16002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Presents results</a:t>
            </a:r>
          </a:p>
          <a:p>
            <a:pPr algn="ctr">
              <a:defRPr/>
            </a:pPr>
            <a:r>
              <a:rPr lang="en-US" dirty="0">
                <a:solidFill>
                  <a:schemeClr val="tx1"/>
                </a:solidFill>
              </a:rPr>
              <a:t>&amp; </a:t>
            </a:r>
          </a:p>
          <a:p>
            <a:pPr algn="ctr">
              <a:defRPr/>
            </a:pPr>
            <a:r>
              <a:rPr lang="en-US" dirty="0">
                <a:solidFill>
                  <a:schemeClr val="tx1"/>
                </a:solidFill>
              </a:rPr>
              <a:t>Draw conclusions</a:t>
            </a:r>
          </a:p>
        </p:txBody>
      </p:sp>
      <p:cxnSp>
        <p:nvCxnSpPr>
          <p:cNvPr id="53" name="Elbow Connector 52"/>
          <p:cNvCxnSpPr>
            <a:stCxn id="59" idx="3"/>
            <a:endCxn id="45" idx="1"/>
          </p:cNvCxnSpPr>
          <p:nvPr/>
        </p:nvCxnSpPr>
        <p:spPr>
          <a:xfrm flipV="1">
            <a:off x="4953000" y="2933700"/>
            <a:ext cx="762000" cy="5334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715000" y="4038600"/>
            <a:ext cx="2590800" cy="2362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Presents results</a:t>
            </a:r>
          </a:p>
          <a:p>
            <a:pPr algn="ctr">
              <a:defRPr/>
            </a:pPr>
            <a:r>
              <a:rPr lang="en-US" dirty="0">
                <a:solidFill>
                  <a:schemeClr val="tx1"/>
                </a:solidFill>
              </a:rPr>
              <a:t>&amp; </a:t>
            </a:r>
          </a:p>
          <a:p>
            <a:pPr algn="ctr">
              <a:defRPr/>
            </a:pPr>
            <a:r>
              <a:rPr lang="en-US" dirty="0">
                <a:solidFill>
                  <a:schemeClr val="tx1"/>
                </a:solidFill>
              </a:rPr>
              <a:t>Draw conclusions</a:t>
            </a:r>
          </a:p>
          <a:p>
            <a:pPr algn="ctr">
              <a:defRPr/>
            </a:pPr>
            <a:r>
              <a:rPr lang="en-US" dirty="0">
                <a:solidFill>
                  <a:schemeClr val="tx1"/>
                </a:solidFill>
              </a:rPr>
              <a:t>&amp; </a:t>
            </a:r>
          </a:p>
          <a:p>
            <a:pPr algn="ctr">
              <a:defRPr/>
            </a:pPr>
            <a:r>
              <a:rPr lang="en-US" dirty="0">
                <a:solidFill>
                  <a:schemeClr val="tx1"/>
                </a:solidFill>
              </a:rPr>
              <a:t>Make recommendations</a:t>
            </a:r>
          </a:p>
        </p:txBody>
      </p:sp>
      <p:cxnSp>
        <p:nvCxnSpPr>
          <p:cNvPr id="84" name="Elbow Connector 83"/>
          <p:cNvCxnSpPr>
            <a:stCxn id="80" idx="3"/>
            <a:endCxn id="62" idx="1"/>
          </p:cNvCxnSpPr>
          <p:nvPr/>
        </p:nvCxnSpPr>
        <p:spPr>
          <a:xfrm>
            <a:off x="4953000" y="4876800"/>
            <a:ext cx="762000" cy="3429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04800" y="3048000"/>
            <a:ext cx="1752600" cy="838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Technical report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left)">
                                      <p:cBhvr>
                                        <p:cTn id="11" dur="500"/>
                                        <p:tgtEl>
                                          <p:spTgt spid="66"/>
                                        </p:tgtEl>
                                      </p:cBhvr>
                                    </p:animEffect>
                                  </p:childTnLst>
                                </p:cTn>
                              </p:par>
                              <p:par>
                                <p:cTn id="12" presetID="22" presetClass="entr" presetSubtype="8" fill="hold" nodeType="withEffect">
                                  <p:stCondLst>
                                    <p:cond delay="0"/>
                                  </p:stCondLst>
                                  <p:childTnLst>
                                    <p:set>
                                      <p:cBhvr>
                                        <p:cTn id="13" dur="1" fill="hold">
                                          <p:stCondLst>
                                            <p:cond delay="0"/>
                                          </p:stCondLst>
                                        </p:cTn>
                                        <p:tgtEl>
                                          <p:spTgt spid="77"/>
                                        </p:tgtEl>
                                        <p:attrNameLst>
                                          <p:attrName>style.visibility</p:attrName>
                                        </p:attrNameLst>
                                      </p:cBhvr>
                                      <p:to>
                                        <p:strVal val="visible"/>
                                      </p:to>
                                    </p:set>
                                    <p:animEffect transition="in" filter="wipe(left)">
                                      <p:cBhvr>
                                        <p:cTn id="14" dur="500"/>
                                        <p:tgtEl>
                                          <p:spTgt spid="77"/>
                                        </p:tgtEl>
                                      </p:cBhvr>
                                    </p:animEffect>
                                  </p:childTnLst>
                                </p:cTn>
                              </p:par>
                              <p:par>
                                <p:cTn id="15" presetID="22" presetClass="entr" presetSubtype="8" fill="hold" nodeType="with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wipe(left)">
                                      <p:cBhvr>
                                        <p:cTn id="17" dur="500"/>
                                        <p:tgtEl>
                                          <p:spTgt spid="82"/>
                                        </p:tgtEl>
                                      </p:cBhvr>
                                    </p:animEffect>
                                  </p:childTnLst>
                                </p:cTn>
                              </p:par>
                            </p:childTnLst>
                          </p:cTn>
                        </p:par>
                        <p:par>
                          <p:cTn id="18" fill="hold" nodeType="afterGroup">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wipe(left)">
                                      <p:cBhvr>
                                        <p:cTn id="21" dur="500"/>
                                        <p:tgtEl>
                                          <p:spTgt spid="5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ipe(left)">
                                      <p:cBhvr>
                                        <p:cTn id="24" dur="500"/>
                                        <p:tgtEl>
                                          <p:spTgt spid="5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wipe(left)">
                                      <p:cBhvr>
                                        <p:cTn id="27" dur="500"/>
                                        <p:tgtEl>
                                          <p:spTgt spid="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par>
                                <p:cTn id="33" presetID="22" presetClass="entr" presetSubtype="8"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wipe(left)">
                                      <p:cBhvr>
                                        <p:cTn id="35" dur="500"/>
                                        <p:tgtEl>
                                          <p:spTgt spid="53"/>
                                        </p:tgtEl>
                                      </p:cBhvr>
                                    </p:animEffect>
                                  </p:childTnLst>
                                </p:cTn>
                              </p:par>
                              <p:par>
                                <p:cTn id="36" presetID="22" presetClass="entr" presetSubtype="8" fill="hold" nodeType="with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wipe(left)">
                                      <p:cBhvr>
                                        <p:cTn id="38" dur="500"/>
                                        <p:tgtEl>
                                          <p:spTgt spid="84"/>
                                        </p:tgtEl>
                                      </p:cBhvr>
                                    </p:animEffect>
                                  </p:childTnLst>
                                </p:cTn>
                              </p:par>
                            </p:childTnLst>
                          </p:cTn>
                        </p:par>
                        <p:par>
                          <p:cTn id="39" fill="hold" nodeType="afterGroup">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ipe(left)">
                                      <p:cBhvr>
                                        <p:cTn id="45" dur="500"/>
                                        <p:tgtEl>
                                          <p:spTgt spid="45"/>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left)">
                                      <p:cBhvr>
                                        <p:cTn id="48" dur="500"/>
                                        <p:tgtEl>
                                          <p:spTgt spid="62"/>
                                        </p:tgtEl>
                                      </p:cBhvr>
                                    </p:animEffect>
                                  </p:childTnLst>
                                </p:cTn>
                              </p:par>
                            </p:childTnLst>
                          </p:cTn>
                        </p:par>
                        <p:par>
                          <p:cTn id="49" fill="hold" nodeType="afterGroup">
                            <p:stCondLst>
                              <p:cond delay="1000"/>
                            </p:stCondLst>
                            <p:childTnLst>
                              <p:par>
                                <p:cTn id="50" presetID="8" presetClass="emph" presetSubtype="0" fill="hold" grpId="1" nodeType="afterEffect">
                                  <p:stCondLst>
                                    <p:cond delay="0"/>
                                  </p:stCondLst>
                                  <p:childTnLst>
                                    <p:animRot by="21600000">
                                      <p:cBhvr>
                                        <p:cTn id="51" dur="2000" fill="hold"/>
                                        <p:tgtEl>
                                          <p:spTgt spid="6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80" grpId="0" animBg="1"/>
      <p:bldP spid="29" grpId="0" animBg="1"/>
      <p:bldP spid="45" grpId="0" animBg="1"/>
      <p:bldP spid="62" grpId="0" animBg="1"/>
      <p:bldP spid="62" grpId="1" animBg="1"/>
      <p:bldP spid="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76200"/>
            <a:ext cx="8229600" cy="914400"/>
          </a:xfrm>
        </p:spPr>
        <p:txBody>
          <a:bodyPr/>
          <a:lstStyle/>
          <a:p>
            <a:r>
              <a:rPr lang="en-US"/>
              <a:t>Informational Report</a:t>
            </a:r>
          </a:p>
        </p:txBody>
      </p:sp>
      <p:sp>
        <p:nvSpPr>
          <p:cNvPr id="8195" name="Content Placeholder 2"/>
          <p:cNvSpPr>
            <a:spLocks noGrp="1"/>
          </p:cNvSpPr>
          <p:nvPr>
            <p:ph idx="1"/>
          </p:nvPr>
        </p:nvSpPr>
        <p:spPr>
          <a:xfrm>
            <a:off x="457200" y="1143000"/>
            <a:ext cx="8229600" cy="5410200"/>
          </a:xfrm>
        </p:spPr>
        <p:txBody>
          <a:bodyPr/>
          <a:lstStyle/>
          <a:p>
            <a:pPr>
              <a:buFont typeface="Wingdings 2" pitchFamily="18" charset="2"/>
              <a:buNone/>
            </a:pPr>
            <a:r>
              <a:rPr lang="en-US"/>
              <a:t>An informational report presents </a:t>
            </a:r>
            <a:r>
              <a:rPr lang="en-US" b="1">
                <a:solidFill>
                  <a:srgbClr val="0033CC"/>
                </a:solidFill>
              </a:rPr>
              <a:t>facts or results </a:t>
            </a:r>
            <a:r>
              <a:rPr lang="en-US"/>
              <a:t>discovered to help readers understand the current situation. It often addresses the following issues</a:t>
            </a:r>
          </a:p>
          <a:p>
            <a:r>
              <a:rPr lang="en-US"/>
              <a:t>What are the goals and objectives of the project?</a:t>
            </a:r>
          </a:p>
          <a:p>
            <a:r>
              <a:rPr lang="en-US"/>
              <a:t>What are the functions developed or to be developed?</a:t>
            </a:r>
          </a:p>
          <a:p>
            <a:r>
              <a:rPr lang="en-US"/>
              <a:t>What are the most popular ways of implementing the functions?</a:t>
            </a:r>
          </a:p>
          <a:p>
            <a:r>
              <a:rPr lang="en-US"/>
              <a:t>How are the functions in this project implemented?</a:t>
            </a:r>
          </a:p>
          <a:p>
            <a:r>
              <a:rPr lang="en-US"/>
              <a:t>What is the status of the project if further development is needed?</a:t>
            </a:r>
          </a:p>
          <a:p>
            <a:r>
              <a:rPr lang="en-US"/>
              <a:t>What are the plan and the vision of the end system?</a:t>
            </a:r>
          </a:p>
          <a:p>
            <a:r>
              <a:rPr lang="en-US"/>
              <a:t>What are the impact of the system?</a:t>
            </a:r>
          </a:p>
          <a:p>
            <a:endParaRPr lang="en-US"/>
          </a:p>
        </p:txBody>
      </p:sp>
      <p:sp>
        <p:nvSpPr>
          <p:cNvPr id="4" name="Date Placeholder 3"/>
          <p:cNvSpPr>
            <a:spLocks noGrp="1"/>
          </p:cNvSpPr>
          <p:nvPr>
            <p:ph type="dt" sz="quarter" idx="10"/>
          </p:nvPr>
        </p:nvSpPr>
        <p:spPr/>
        <p:txBody>
          <a:bodyPr/>
          <a:lstStyle/>
          <a:p>
            <a:pPr>
              <a:defRPr/>
            </a:pPr>
            <a:fld id="{0CB872DB-0666-431F-8A97-FE2A68C5CF5D}" type="datetime3">
              <a:rPr lang="en-US" smtClean="0"/>
              <a:pPr>
                <a:defRPr/>
              </a:pPr>
              <a:t>2 May 2020</a:t>
            </a:fld>
            <a:endParaRPr lang="en-US" dirty="0"/>
          </a:p>
        </p:txBody>
      </p:sp>
      <p:sp>
        <p:nvSpPr>
          <p:cNvPr id="5" name="Slide Number Placeholder 4"/>
          <p:cNvSpPr>
            <a:spLocks noGrp="1"/>
          </p:cNvSpPr>
          <p:nvPr>
            <p:ph type="sldNum" sz="quarter" idx="12"/>
          </p:nvPr>
        </p:nvSpPr>
        <p:spPr/>
        <p:txBody>
          <a:bodyPr/>
          <a:lstStyle/>
          <a:p>
            <a:pPr>
              <a:defRPr/>
            </a:pPr>
            <a:fld id="{09D37C88-A6D9-40BD-99DC-13E031C1B57E}"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76200"/>
            <a:ext cx="8229600" cy="914400"/>
          </a:xfrm>
        </p:spPr>
        <p:txBody>
          <a:bodyPr/>
          <a:lstStyle/>
          <a:p>
            <a:r>
              <a:rPr lang="en-US"/>
              <a:t>Analytical Report</a:t>
            </a:r>
          </a:p>
        </p:txBody>
      </p:sp>
      <p:sp>
        <p:nvSpPr>
          <p:cNvPr id="9219" name="Content Placeholder 2"/>
          <p:cNvSpPr>
            <a:spLocks noGrp="1"/>
          </p:cNvSpPr>
          <p:nvPr>
            <p:ph idx="1"/>
          </p:nvPr>
        </p:nvSpPr>
        <p:spPr>
          <a:xfrm>
            <a:off x="457200" y="1219200"/>
            <a:ext cx="8382000" cy="5257800"/>
          </a:xfrm>
        </p:spPr>
        <p:txBody>
          <a:bodyPr/>
          <a:lstStyle/>
          <a:p>
            <a:pPr>
              <a:buFont typeface="Wingdings 2" pitchFamily="18" charset="2"/>
              <a:buNone/>
            </a:pPr>
            <a:r>
              <a:rPr lang="en-US"/>
              <a:t>Like an informational report, an analytical report provides facts or results. Furthermore, the report </a:t>
            </a:r>
            <a:r>
              <a:rPr lang="en-US" b="1">
                <a:solidFill>
                  <a:srgbClr val="0033CC"/>
                </a:solidFill>
              </a:rPr>
              <a:t>analyzes and interprets</a:t>
            </a:r>
            <a:r>
              <a:rPr lang="en-US"/>
              <a:t> the results, and draw conclusions based on the theoretical analyses. It often addresses the following issues</a:t>
            </a:r>
          </a:p>
          <a:p>
            <a:r>
              <a:rPr lang="en-US"/>
              <a:t>What are the alternative solutions and their advantages and drawbacks?</a:t>
            </a:r>
          </a:p>
          <a:p>
            <a:r>
              <a:rPr lang="en-US"/>
              <a:t>What are the best ways of implementing the functions in terms of performance?</a:t>
            </a:r>
          </a:p>
          <a:p>
            <a:r>
              <a:rPr lang="en-US"/>
              <a:t>What are the best ways of implementing the functions in terms of dependability?</a:t>
            </a:r>
          </a:p>
          <a:p>
            <a:r>
              <a:rPr lang="en-US"/>
              <a:t>What are the most cost-effective ways?</a:t>
            </a:r>
          </a:p>
          <a:p>
            <a:r>
              <a:rPr lang="en-US"/>
              <a:t>What are the ethical impacts of the system?</a:t>
            </a:r>
          </a:p>
        </p:txBody>
      </p:sp>
      <p:sp>
        <p:nvSpPr>
          <p:cNvPr id="4" name="Date Placeholder 3"/>
          <p:cNvSpPr>
            <a:spLocks noGrp="1"/>
          </p:cNvSpPr>
          <p:nvPr>
            <p:ph type="dt" sz="quarter" idx="10"/>
          </p:nvPr>
        </p:nvSpPr>
        <p:spPr/>
        <p:txBody>
          <a:bodyPr/>
          <a:lstStyle/>
          <a:p>
            <a:pPr>
              <a:defRPr/>
            </a:pPr>
            <a:fld id="{0CB872DB-0666-431F-8A97-FE2A68C5CF5D}" type="datetime3">
              <a:rPr lang="en-US" smtClean="0"/>
              <a:pPr>
                <a:defRPr/>
              </a:pPr>
              <a:t>2 May 2020</a:t>
            </a:fld>
            <a:endParaRPr lang="en-US" dirty="0"/>
          </a:p>
        </p:txBody>
      </p:sp>
      <p:sp>
        <p:nvSpPr>
          <p:cNvPr id="5" name="Slide Number Placeholder 4"/>
          <p:cNvSpPr>
            <a:spLocks noGrp="1"/>
          </p:cNvSpPr>
          <p:nvPr>
            <p:ph type="sldNum" sz="quarter" idx="12"/>
          </p:nvPr>
        </p:nvSpPr>
        <p:spPr/>
        <p:txBody>
          <a:bodyPr/>
          <a:lstStyle/>
          <a:p>
            <a:pPr>
              <a:defRPr/>
            </a:pPr>
            <a:fld id="{BA6F6155-2E93-4B84-B29E-E55F792E5A50}"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76200"/>
            <a:ext cx="8229600" cy="914400"/>
          </a:xfrm>
        </p:spPr>
        <p:txBody>
          <a:bodyPr/>
          <a:lstStyle/>
          <a:p>
            <a:r>
              <a:rPr lang="en-US"/>
              <a:t>Recommendation Report</a:t>
            </a:r>
          </a:p>
        </p:txBody>
      </p:sp>
      <p:sp>
        <p:nvSpPr>
          <p:cNvPr id="10243" name="Content Placeholder 2"/>
          <p:cNvSpPr>
            <a:spLocks noGrp="1"/>
          </p:cNvSpPr>
          <p:nvPr>
            <p:ph idx="1"/>
          </p:nvPr>
        </p:nvSpPr>
        <p:spPr>
          <a:xfrm>
            <a:off x="533400" y="1143000"/>
            <a:ext cx="8382000" cy="5410200"/>
          </a:xfrm>
        </p:spPr>
        <p:txBody>
          <a:bodyPr/>
          <a:lstStyle/>
          <a:p>
            <a:pPr>
              <a:buFont typeface="Wingdings 2" pitchFamily="18" charset="2"/>
              <a:buNone/>
            </a:pPr>
            <a:r>
              <a:rPr lang="en-US"/>
              <a:t>A recommendation report will </a:t>
            </a:r>
            <a:r>
              <a:rPr lang="en-US" b="1">
                <a:solidFill>
                  <a:srgbClr val="0033CC"/>
                </a:solidFill>
              </a:rPr>
              <a:t>validate the analytical results before making a recommendation</a:t>
            </a:r>
            <a:r>
              <a:rPr lang="en-US"/>
              <a:t>. It often addresses the following issues</a:t>
            </a:r>
          </a:p>
          <a:p>
            <a:r>
              <a:rPr lang="en-US"/>
              <a:t>Present the experimental and testing results.</a:t>
            </a:r>
          </a:p>
          <a:p>
            <a:r>
              <a:rPr lang="en-US"/>
              <a:t>Do the results support the analytical results?</a:t>
            </a:r>
          </a:p>
          <a:p>
            <a:r>
              <a:rPr lang="en-US"/>
              <a:t>If they do, validate if all constraints and conditions in both environments are identical.</a:t>
            </a:r>
          </a:p>
          <a:p>
            <a:r>
              <a:rPr lang="en-US"/>
              <a:t>If they do not, identify the where the problems are and how can the problems be addressed.</a:t>
            </a:r>
          </a:p>
          <a:p>
            <a:r>
              <a:rPr lang="en-US"/>
              <a:t>Feasibility study of implementing the system in an engineering environment</a:t>
            </a:r>
          </a:p>
          <a:p>
            <a:r>
              <a:rPr lang="en-US"/>
              <a:t>Business and financial consideration</a:t>
            </a:r>
          </a:p>
        </p:txBody>
      </p:sp>
      <p:sp>
        <p:nvSpPr>
          <p:cNvPr id="4" name="Date Placeholder 3"/>
          <p:cNvSpPr>
            <a:spLocks noGrp="1"/>
          </p:cNvSpPr>
          <p:nvPr>
            <p:ph type="dt" sz="quarter" idx="10"/>
          </p:nvPr>
        </p:nvSpPr>
        <p:spPr/>
        <p:txBody>
          <a:bodyPr/>
          <a:lstStyle/>
          <a:p>
            <a:pPr>
              <a:defRPr/>
            </a:pPr>
            <a:fld id="{0CB872DB-0666-431F-8A97-FE2A68C5CF5D}" type="datetime3">
              <a:rPr lang="en-US" smtClean="0"/>
              <a:pPr>
                <a:defRPr/>
              </a:pPr>
              <a:t>2 May 2020</a:t>
            </a:fld>
            <a:endParaRPr lang="en-US" dirty="0"/>
          </a:p>
        </p:txBody>
      </p:sp>
      <p:sp>
        <p:nvSpPr>
          <p:cNvPr id="5" name="Slide Number Placeholder 4"/>
          <p:cNvSpPr>
            <a:spLocks noGrp="1"/>
          </p:cNvSpPr>
          <p:nvPr>
            <p:ph type="sldNum" sz="quarter" idx="12"/>
          </p:nvPr>
        </p:nvSpPr>
        <p:spPr/>
        <p:txBody>
          <a:bodyPr/>
          <a:lstStyle/>
          <a:p>
            <a:pPr>
              <a:defRPr/>
            </a:pPr>
            <a:fld id="{912C319F-20FC-41D4-9FBD-3ECCA1758629}"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152400"/>
            <a:ext cx="8534400" cy="685800"/>
          </a:xfrm>
        </p:spPr>
        <p:txBody>
          <a:bodyPr/>
          <a:lstStyle/>
          <a:p>
            <a:r>
              <a:rPr lang="en-US"/>
              <a:t>Problem-Solving Model for Writing Report</a:t>
            </a:r>
          </a:p>
        </p:txBody>
      </p:sp>
      <p:sp>
        <p:nvSpPr>
          <p:cNvPr id="4" name="Date Placeholder 3"/>
          <p:cNvSpPr>
            <a:spLocks noGrp="1"/>
          </p:cNvSpPr>
          <p:nvPr>
            <p:ph type="dt" sz="quarter" idx="10"/>
          </p:nvPr>
        </p:nvSpPr>
        <p:spPr/>
        <p:txBody>
          <a:bodyPr/>
          <a:lstStyle/>
          <a:p>
            <a:pPr>
              <a:defRPr/>
            </a:pPr>
            <a:fld id="{0CB872DB-0666-431F-8A97-FE2A68C5CF5D}" type="datetime3">
              <a:rPr lang="en-US" smtClean="0"/>
              <a:pPr>
                <a:defRPr/>
              </a:pPr>
              <a:t>2 May 2020</a:t>
            </a:fld>
            <a:endParaRPr lang="en-US" dirty="0"/>
          </a:p>
        </p:txBody>
      </p:sp>
      <p:sp>
        <p:nvSpPr>
          <p:cNvPr id="5" name="Slide Number Placeholder 4"/>
          <p:cNvSpPr>
            <a:spLocks noGrp="1"/>
          </p:cNvSpPr>
          <p:nvPr>
            <p:ph type="sldNum" sz="quarter" idx="12"/>
          </p:nvPr>
        </p:nvSpPr>
        <p:spPr/>
        <p:txBody>
          <a:bodyPr/>
          <a:lstStyle/>
          <a:p>
            <a:pPr>
              <a:defRPr/>
            </a:pPr>
            <a:fld id="{6C6A1670-3A27-4AC3-83DA-80EB7AE3EB89}" type="slidenum">
              <a:rPr lang="en-US" smtClean="0"/>
              <a:pPr>
                <a:defRPr/>
              </a:pPr>
              <a:t>7</a:t>
            </a:fld>
            <a:endParaRPr lang="en-US" dirty="0"/>
          </a:p>
        </p:txBody>
      </p:sp>
      <p:sp>
        <p:nvSpPr>
          <p:cNvPr id="10" name="Rounded Rectangle 9"/>
          <p:cNvSpPr/>
          <p:nvPr/>
        </p:nvSpPr>
        <p:spPr>
          <a:xfrm>
            <a:off x="2133600" y="990600"/>
            <a:ext cx="518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Understand your audience</a:t>
            </a:r>
          </a:p>
        </p:txBody>
      </p:sp>
      <p:sp>
        <p:nvSpPr>
          <p:cNvPr id="11" name="Rounded Rectangle 10"/>
          <p:cNvSpPr/>
          <p:nvPr/>
        </p:nvSpPr>
        <p:spPr>
          <a:xfrm>
            <a:off x="2133600" y="1752600"/>
            <a:ext cx="518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Analyze your purpose</a:t>
            </a:r>
          </a:p>
        </p:txBody>
      </p:sp>
      <p:sp>
        <p:nvSpPr>
          <p:cNvPr id="12" name="Rounded Rectangle 11"/>
          <p:cNvSpPr/>
          <p:nvPr/>
        </p:nvSpPr>
        <p:spPr>
          <a:xfrm>
            <a:off x="2133600" y="2514600"/>
            <a:ext cx="518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Identify problems to be addressed</a:t>
            </a:r>
          </a:p>
        </p:txBody>
      </p:sp>
      <p:sp>
        <p:nvSpPr>
          <p:cNvPr id="13" name="Rounded Rectangle 12"/>
          <p:cNvSpPr/>
          <p:nvPr/>
        </p:nvSpPr>
        <p:spPr>
          <a:xfrm>
            <a:off x="2133600" y="4038600"/>
            <a:ext cx="518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Carry out appropriate tasks</a:t>
            </a:r>
          </a:p>
        </p:txBody>
      </p:sp>
      <p:sp>
        <p:nvSpPr>
          <p:cNvPr id="14" name="Rounded Rectangle 13"/>
          <p:cNvSpPr/>
          <p:nvPr/>
        </p:nvSpPr>
        <p:spPr>
          <a:xfrm>
            <a:off x="2133600" y="4800600"/>
            <a:ext cx="518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Collecting data and results</a:t>
            </a:r>
          </a:p>
        </p:txBody>
      </p:sp>
      <p:sp>
        <p:nvSpPr>
          <p:cNvPr id="15" name="Rounded Rectangle 14"/>
          <p:cNvSpPr/>
          <p:nvPr/>
        </p:nvSpPr>
        <p:spPr>
          <a:xfrm>
            <a:off x="2133600" y="5486400"/>
            <a:ext cx="518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Interpret results and draw conclusion</a:t>
            </a:r>
          </a:p>
        </p:txBody>
      </p:sp>
      <p:sp>
        <p:nvSpPr>
          <p:cNvPr id="16" name="Rounded Rectangle 15"/>
          <p:cNvSpPr/>
          <p:nvPr/>
        </p:nvSpPr>
        <p:spPr>
          <a:xfrm>
            <a:off x="2133600" y="6172200"/>
            <a:ext cx="518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Formulate recommendations </a:t>
            </a:r>
          </a:p>
        </p:txBody>
      </p:sp>
      <p:sp>
        <p:nvSpPr>
          <p:cNvPr id="17" name="Curved Right Arrow 16"/>
          <p:cNvSpPr/>
          <p:nvPr/>
        </p:nvSpPr>
        <p:spPr>
          <a:xfrm>
            <a:off x="1447800" y="1219200"/>
            <a:ext cx="381000" cy="6858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8" name="Curved Right Arrow 17"/>
          <p:cNvSpPr/>
          <p:nvPr/>
        </p:nvSpPr>
        <p:spPr>
          <a:xfrm>
            <a:off x="1447800" y="1981200"/>
            <a:ext cx="381000" cy="6858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9" name="Curved Right Arrow 18"/>
          <p:cNvSpPr/>
          <p:nvPr/>
        </p:nvSpPr>
        <p:spPr>
          <a:xfrm>
            <a:off x="1447800" y="2743200"/>
            <a:ext cx="381000" cy="6858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0" name="Curved Right Arrow 19"/>
          <p:cNvSpPr/>
          <p:nvPr/>
        </p:nvSpPr>
        <p:spPr>
          <a:xfrm>
            <a:off x="1447800" y="4267200"/>
            <a:ext cx="381000" cy="6858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1" name="Curved Right Arrow 20"/>
          <p:cNvSpPr/>
          <p:nvPr/>
        </p:nvSpPr>
        <p:spPr>
          <a:xfrm>
            <a:off x="1447800" y="5029200"/>
            <a:ext cx="381000" cy="6858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2" name="Curved Right Arrow 21"/>
          <p:cNvSpPr/>
          <p:nvPr/>
        </p:nvSpPr>
        <p:spPr>
          <a:xfrm>
            <a:off x="1447800" y="5791200"/>
            <a:ext cx="381000" cy="6858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3" name="Rounded Rectangle 22"/>
          <p:cNvSpPr/>
          <p:nvPr/>
        </p:nvSpPr>
        <p:spPr>
          <a:xfrm>
            <a:off x="2133600" y="3276600"/>
            <a:ext cx="518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Design alternative solutions</a:t>
            </a:r>
          </a:p>
        </p:txBody>
      </p:sp>
      <p:sp>
        <p:nvSpPr>
          <p:cNvPr id="24" name="Curved Right Arrow 23"/>
          <p:cNvSpPr/>
          <p:nvPr/>
        </p:nvSpPr>
        <p:spPr>
          <a:xfrm>
            <a:off x="1447800" y="3505200"/>
            <a:ext cx="381000" cy="6858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up)">
                                      <p:cBhvr>
                                        <p:cTn id="31" dur="500"/>
                                        <p:tgtEl>
                                          <p:spTgt spid="24"/>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up)">
                                      <p:cBhvr>
                                        <p:cTn id="39" dur="500"/>
                                        <p:tgtEl>
                                          <p:spTgt spid="20"/>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up)">
                                      <p:cBhvr>
                                        <p:cTn id="43" dur="500"/>
                                        <p:tgtEl>
                                          <p:spTgt spid="14"/>
                                        </p:tgtEl>
                                      </p:cBhvr>
                                    </p:animEffect>
                                  </p:childTnLst>
                                </p:cTn>
                              </p:par>
                            </p:childTnLst>
                          </p:cTn>
                        </p:par>
                        <p:par>
                          <p:cTn id="44" fill="hold" nodeType="afterGroup">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up)">
                                      <p:cBhvr>
                                        <p:cTn id="47" dur="500"/>
                                        <p:tgtEl>
                                          <p:spTgt spid="21"/>
                                        </p:tgtEl>
                                      </p:cBhvr>
                                    </p:animEffect>
                                  </p:childTnLst>
                                </p:cTn>
                              </p:par>
                            </p:childTnLst>
                          </p:cTn>
                        </p:par>
                        <p:par>
                          <p:cTn id="48" fill="hold" nodeType="afterGroup">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up)">
                                      <p:cBhvr>
                                        <p:cTn id="51" dur="500"/>
                                        <p:tgtEl>
                                          <p:spTgt spid="15"/>
                                        </p:tgtEl>
                                      </p:cBhvr>
                                    </p:animEffect>
                                  </p:childTnLst>
                                </p:cTn>
                              </p:par>
                            </p:childTnLst>
                          </p:cTn>
                        </p:par>
                        <p:par>
                          <p:cTn id="52" fill="hold" nodeType="afterGroup">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up)">
                                      <p:cBhvr>
                                        <p:cTn id="55" dur="500"/>
                                        <p:tgtEl>
                                          <p:spTgt spid="22"/>
                                        </p:tgtEl>
                                      </p:cBhvr>
                                    </p:animEffect>
                                  </p:childTnLst>
                                </p:cTn>
                              </p:par>
                            </p:childTnLst>
                          </p:cTn>
                        </p:par>
                        <p:par>
                          <p:cTn id="56" fill="hold" nodeType="afterGroup">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up)">
                                      <p:cBhvr>
                                        <p:cTn id="5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781050"/>
            <a:ext cx="8229600" cy="514350"/>
          </a:xfrm>
        </p:spPr>
        <p:txBody>
          <a:bodyPr/>
          <a:lstStyle/>
          <a:p>
            <a:r>
              <a:rPr lang="en-US"/>
              <a:t>Introduction</a:t>
            </a:r>
          </a:p>
        </p:txBody>
      </p:sp>
      <p:sp>
        <p:nvSpPr>
          <p:cNvPr id="12291" name="Content Placeholder 2"/>
          <p:cNvSpPr>
            <a:spLocks noGrp="1"/>
          </p:cNvSpPr>
          <p:nvPr>
            <p:ph idx="1"/>
          </p:nvPr>
        </p:nvSpPr>
        <p:spPr>
          <a:xfrm>
            <a:off x="457200" y="1905000"/>
            <a:ext cx="8229600" cy="4389438"/>
          </a:xfrm>
        </p:spPr>
        <p:txBody>
          <a:bodyPr/>
          <a:lstStyle/>
          <a:p>
            <a:r>
              <a:rPr lang="en-US" dirty="0"/>
              <a:t>What is the subject of the report?</a:t>
            </a:r>
          </a:p>
          <a:p>
            <a:r>
              <a:rPr lang="en-US" dirty="0"/>
              <a:t>What is the purpose of the report?</a:t>
            </a:r>
          </a:p>
          <a:p>
            <a:r>
              <a:rPr lang="en-US" dirty="0"/>
              <a:t>What is the background of the report?</a:t>
            </a:r>
          </a:p>
          <a:p>
            <a:r>
              <a:rPr lang="en-US" dirty="0"/>
              <a:t>What is the scope of the report?</a:t>
            </a:r>
          </a:p>
          <a:p>
            <a:r>
              <a:rPr lang="en-US" dirty="0"/>
              <a:t>What are the most significant findings?</a:t>
            </a:r>
          </a:p>
          <a:p>
            <a:r>
              <a:rPr lang="en-US" dirty="0"/>
              <a:t>What are your recommendations (summary)?</a:t>
            </a:r>
          </a:p>
          <a:p>
            <a:r>
              <a:rPr lang="en-US" dirty="0"/>
              <a:t>What is the organization of the report? Use one or two sentences to describe each main section of the rest of the report.</a:t>
            </a:r>
          </a:p>
        </p:txBody>
      </p:sp>
      <p:sp>
        <p:nvSpPr>
          <p:cNvPr id="4" name="Date Placeholder 3"/>
          <p:cNvSpPr>
            <a:spLocks noGrp="1"/>
          </p:cNvSpPr>
          <p:nvPr>
            <p:ph type="dt" sz="quarter" idx="10"/>
          </p:nvPr>
        </p:nvSpPr>
        <p:spPr/>
        <p:txBody>
          <a:bodyPr/>
          <a:lstStyle/>
          <a:p>
            <a:pPr>
              <a:defRPr/>
            </a:pPr>
            <a:fld id="{D8B5CBE8-F248-458D-8401-358DF7769F36}" type="datetime3">
              <a:rPr lang="en-US" smtClean="0"/>
              <a:pPr>
                <a:defRPr/>
              </a:pPr>
              <a:t>2 May 2020</a:t>
            </a:fld>
            <a:endParaRPr lang="en-US" dirty="0"/>
          </a:p>
        </p:txBody>
      </p:sp>
      <p:sp>
        <p:nvSpPr>
          <p:cNvPr id="5" name="Slide Number Placeholder 4"/>
          <p:cNvSpPr>
            <a:spLocks noGrp="1"/>
          </p:cNvSpPr>
          <p:nvPr>
            <p:ph type="sldNum" sz="quarter" idx="12"/>
          </p:nvPr>
        </p:nvSpPr>
        <p:spPr/>
        <p:txBody>
          <a:bodyPr/>
          <a:lstStyle/>
          <a:p>
            <a:pPr>
              <a:defRPr/>
            </a:pPr>
            <a:fld id="{68EBFEBA-520E-4A3E-A783-F04568E1626E}"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781050"/>
            <a:ext cx="8229600" cy="514350"/>
          </a:xfrm>
        </p:spPr>
        <p:txBody>
          <a:bodyPr/>
          <a:lstStyle/>
          <a:p>
            <a:r>
              <a:rPr lang="en-US"/>
              <a:t>Related Work</a:t>
            </a:r>
          </a:p>
        </p:txBody>
      </p:sp>
      <p:sp>
        <p:nvSpPr>
          <p:cNvPr id="13315" name="Content Placeholder 2"/>
          <p:cNvSpPr>
            <a:spLocks noGrp="1"/>
          </p:cNvSpPr>
          <p:nvPr>
            <p:ph idx="1"/>
          </p:nvPr>
        </p:nvSpPr>
        <p:spPr>
          <a:xfrm>
            <a:off x="457200" y="1752600"/>
            <a:ext cx="8229600" cy="4389438"/>
          </a:xfrm>
        </p:spPr>
        <p:txBody>
          <a:bodyPr/>
          <a:lstStyle/>
          <a:p>
            <a:r>
              <a:rPr lang="en-US"/>
              <a:t>What are the significant work that has been done in the domain and why do you still need to do the work?</a:t>
            </a:r>
          </a:p>
          <a:p>
            <a:r>
              <a:rPr lang="en-US"/>
              <a:t>Discuss each piece of the work and compare and contrast with your work.</a:t>
            </a:r>
          </a:p>
          <a:p>
            <a:r>
              <a:rPr lang="en-US"/>
              <a:t>What are the strength of your work which makes it competitive?</a:t>
            </a:r>
          </a:p>
          <a:p>
            <a:r>
              <a:rPr lang="en-US"/>
              <a:t>You need a balanced partition between the introduction and the related work sections.</a:t>
            </a:r>
          </a:p>
          <a:p>
            <a:r>
              <a:rPr lang="en-US"/>
              <a:t>You need to have a fair summary of other people’s work.</a:t>
            </a:r>
          </a:p>
        </p:txBody>
      </p:sp>
      <p:sp>
        <p:nvSpPr>
          <p:cNvPr id="4" name="Date Placeholder 3"/>
          <p:cNvSpPr>
            <a:spLocks noGrp="1"/>
          </p:cNvSpPr>
          <p:nvPr>
            <p:ph type="dt" sz="quarter" idx="10"/>
          </p:nvPr>
        </p:nvSpPr>
        <p:spPr/>
        <p:txBody>
          <a:bodyPr/>
          <a:lstStyle/>
          <a:p>
            <a:pPr>
              <a:defRPr/>
            </a:pPr>
            <a:fld id="{D8B5CBE8-F248-458D-8401-358DF7769F36}" type="datetime3">
              <a:rPr lang="en-US" smtClean="0"/>
              <a:pPr>
                <a:defRPr/>
              </a:pPr>
              <a:t>2 May 2020</a:t>
            </a:fld>
            <a:endParaRPr lang="en-US" dirty="0"/>
          </a:p>
        </p:txBody>
      </p:sp>
      <p:sp>
        <p:nvSpPr>
          <p:cNvPr id="5" name="Slide Number Placeholder 4"/>
          <p:cNvSpPr>
            <a:spLocks noGrp="1"/>
          </p:cNvSpPr>
          <p:nvPr>
            <p:ph type="sldNum" sz="quarter" idx="12"/>
          </p:nvPr>
        </p:nvSpPr>
        <p:spPr/>
        <p:txBody>
          <a:bodyPr/>
          <a:lstStyle/>
          <a:p>
            <a:pPr>
              <a:defRPr/>
            </a:pPr>
            <a:fld id="{7CBA38D5-1C2D-4142-BDCF-D9AFA6BF6F12}" type="slidenum">
              <a:rPr lang="en-US" smtClean="0"/>
              <a:pPr>
                <a:defRPr/>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3372</TotalTime>
  <Words>1837</Words>
  <Application>Microsoft Office PowerPoint</Application>
  <PresentationFormat>On-screen Show (4:3)</PresentationFormat>
  <Paragraphs>355</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Constantia</vt:lpstr>
      <vt:lpstr>Times New Roman</vt:lpstr>
      <vt:lpstr>Wingdings 2</vt:lpstr>
      <vt:lpstr>Flow</vt:lpstr>
      <vt:lpstr>Technical Report Writing  and Evaluation with CSE 593 Final Report Requirement</vt:lpstr>
      <vt:lpstr>Types of Documents</vt:lpstr>
      <vt:lpstr>Types of Technical Reports</vt:lpstr>
      <vt:lpstr>Informational Report</vt:lpstr>
      <vt:lpstr>Analytical Report</vt:lpstr>
      <vt:lpstr>Recommendation Report</vt:lpstr>
      <vt:lpstr>Problem-Solving Model for Writing Report</vt:lpstr>
      <vt:lpstr>Introduction</vt:lpstr>
      <vt:lpstr>Related Work</vt:lpstr>
      <vt:lpstr>Methods: Design and Implementation</vt:lpstr>
      <vt:lpstr>Results Part in the “Evaluation Section”</vt:lpstr>
      <vt:lpstr>Interpretation Part in the  “Evaluation Section”</vt:lpstr>
      <vt:lpstr>Project Evaluation in Logic Model</vt:lpstr>
      <vt:lpstr>PowerPoint Presentation</vt:lpstr>
      <vt:lpstr>Example: Logic Model of Thanksgiving Dinner</vt:lpstr>
      <vt:lpstr>Logic Model for Informal Education</vt:lpstr>
      <vt:lpstr>Evaluation of Project Effectiveness</vt:lpstr>
      <vt:lpstr>Recommendation Part in the  “Evaluation Section”</vt:lpstr>
      <vt:lpstr>Proposal and Final Report</vt:lpstr>
      <vt:lpstr>Other Parts of the Proposal</vt:lpstr>
      <vt:lpstr>CSE593 Final Report Outline</vt:lpstr>
    </vt:vector>
  </TitlesOfParts>
  <Company>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Dr. Yinong Chen</dc:creator>
  <cp:lastModifiedBy>Yinong Chen</cp:lastModifiedBy>
  <cp:revision>309</cp:revision>
  <dcterms:created xsi:type="dcterms:W3CDTF">2004-06-16T04:44:32Z</dcterms:created>
  <dcterms:modified xsi:type="dcterms:W3CDTF">2020-05-03T01:06:03Z</dcterms:modified>
</cp:coreProperties>
</file>