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6"/>
  </p:notesMasterIdLst>
  <p:handoutMasterIdLst>
    <p:handoutMasterId r:id="rId47"/>
  </p:handoutMasterIdLst>
  <p:sldIdLst>
    <p:sldId id="893" r:id="rId2"/>
    <p:sldId id="894" r:id="rId3"/>
    <p:sldId id="921" r:id="rId4"/>
    <p:sldId id="922" r:id="rId5"/>
    <p:sldId id="924" r:id="rId6"/>
    <p:sldId id="925" r:id="rId7"/>
    <p:sldId id="850" r:id="rId8"/>
    <p:sldId id="851" r:id="rId9"/>
    <p:sldId id="884" r:id="rId10"/>
    <p:sldId id="885" r:id="rId11"/>
    <p:sldId id="891" r:id="rId12"/>
    <p:sldId id="917" r:id="rId13"/>
    <p:sldId id="852" r:id="rId14"/>
    <p:sldId id="920" r:id="rId15"/>
    <p:sldId id="857" r:id="rId16"/>
    <p:sldId id="898" r:id="rId17"/>
    <p:sldId id="858" r:id="rId18"/>
    <p:sldId id="859" r:id="rId19"/>
    <p:sldId id="912" r:id="rId20"/>
    <p:sldId id="913" r:id="rId21"/>
    <p:sldId id="895" r:id="rId22"/>
    <p:sldId id="897" r:id="rId23"/>
    <p:sldId id="907" r:id="rId24"/>
    <p:sldId id="905" r:id="rId25"/>
    <p:sldId id="899" r:id="rId26"/>
    <p:sldId id="900" r:id="rId27"/>
    <p:sldId id="901" r:id="rId28"/>
    <p:sldId id="902" r:id="rId29"/>
    <p:sldId id="903" r:id="rId30"/>
    <p:sldId id="908" r:id="rId31"/>
    <p:sldId id="909" r:id="rId32"/>
    <p:sldId id="910" r:id="rId33"/>
    <p:sldId id="918" r:id="rId34"/>
    <p:sldId id="914" r:id="rId35"/>
    <p:sldId id="915" r:id="rId36"/>
    <p:sldId id="916" r:id="rId37"/>
    <p:sldId id="904" r:id="rId38"/>
    <p:sldId id="911" r:id="rId39"/>
    <p:sldId id="906" r:id="rId40"/>
    <p:sldId id="926" r:id="rId41"/>
    <p:sldId id="928" r:id="rId42"/>
    <p:sldId id="927" r:id="rId43"/>
    <p:sldId id="860" r:id="rId44"/>
    <p:sldId id="919" r:id="rId45"/>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224">
          <p15:clr>
            <a:srgbClr val="A4A3A4"/>
          </p15:clr>
        </p15:guide>
        <p15:guide id="2"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C5F3EF"/>
    <a:srgbClr val="B3EFE9"/>
    <a:srgbClr val="AFEFE9"/>
    <a:srgbClr val="3333CC"/>
    <a:srgbClr val="ACDEDC"/>
    <a:srgbClr val="A4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3" autoAdjust="0"/>
    <p:restoredTop sz="86441" autoAdjust="0"/>
  </p:normalViewPr>
  <p:slideViewPr>
    <p:cSldViewPr snapToObjects="1">
      <p:cViewPr varScale="1">
        <p:scale>
          <a:sx n="83" d="100"/>
          <a:sy n="83" d="100"/>
        </p:scale>
        <p:origin x="706" y="48"/>
      </p:cViewPr>
      <p:guideLst>
        <p:guide orient="horz" pos="4224"/>
        <p:guide pos="566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89A01EA-47D1-429C-BE1B-C0D3337CEFA9}" type="slidenum">
              <a:rPr lang="en-US"/>
              <a:pPr>
                <a:defRPr/>
              </a:pPr>
              <a:t>‹#›</a:t>
            </a:fld>
            <a:endParaRPr lang="en-US"/>
          </a:p>
        </p:txBody>
      </p:sp>
    </p:spTree>
    <p:extLst>
      <p:ext uri="{BB962C8B-B14F-4D97-AF65-F5344CB8AC3E}">
        <p14:creationId xmlns:p14="http://schemas.microsoft.com/office/powerpoint/2010/main" val="2112278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A9BCADB2-C469-4679-AE7A-0CC4A0365CB7}" type="slidenum">
              <a:rPr lang="en-US"/>
              <a:pPr>
                <a:defRPr/>
              </a:pPr>
              <a:t>‹#›</a:t>
            </a:fld>
            <a:endParaRPr lang="en-US"/>
          </a:p>
        </p:txBody>
      </p:sp>
    </p:spTree>
    <p:extLst>
      <p:ext uri="{BB962C8B-B14F-4D97-AF65-F5344CB8AC3E}">
        <p14:creationId xmlns:p14="http://schemas.microsoft.com/office/powerpoint/2010/main" val="1501871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DEBE5FD-E3A9-424D-A9BA-239B571211FB}" type="slidenum">
              <a:rPr lang="en-US" b="0" smtClean="0">
                <a:latin typeface="Arial" pitchFamily="34" charset="0"/>
              </a:rPr>
              <a:pPr/>
              <a:t>1</a:t>
            </a:fld>
            <a:endParaRPr lang="en-US" b="0">
              <a:latin typeface="Arial" pitchFamily="34" charset="0"/>
            </a:endParaRPr>
          </a:p>
        </p:txBody>
      </p:sp>
    </p:spTree>
    <p:extLst>
      <p:ext uri="{BB962C8B-B14F-4D97-AF65-F5344CB8AC3E}">
        <p14:creationId xmlns:p14="http://schemas.microsoft.com/office/powerpoint/2010/main" val="3933270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5B9C093-62F3-491D-99B0-99F5A80EB45A}" type="slidenum">
              <a:rPr lang="en-US" b="0" smtClean="0">
                <a:latin typeface="Arial" pitchFamily="34" charset="0"/>
              </a:rPr>
              <a:pPr/>
              <a:t>10</a:t>
            </a:fld>
            <a:endParaRPr lang="en-US" b="0">
              <a:latin typeface="Arial" pitchFamily="34" charset="0"/>
            </a:endParaRPr>
          </a:p>
        </p:txBody>
      </p:sp>
    </p:spTree>
    <p:extLst>
      <p:ext uri="{BB962C8B-B14F-4D97-AF65-F5344CB8AC3E}">
        <p14:creationId xmlns:p14="http://schemas.microsoft.com/office/powerpoint/2010/main" val="3984494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5907823-B640-40D3-A02A-98CC5CA71313}" type="slidenum">
              <a:rPr lang="en-US" b="0" smtClean="0">
                <a:latin typeface="Arial" pitchFamily="34" charset="0"/>
              </a:rPr>
              <a:pPr/>
              <a:t>11</a:t>
            </a:fld>
            <a:endParaRPr lang="en-US" b="0">
              <a:latin typeface="Arial" pitchFamily="34" charset="0"/>
            </a:endParaRPr>
          </a:p>
        </p:txBody>
      </p:sp>
    </p:spTree>
    <p:extLst>
      <p:ext uri="{BB962C8B-B14F-4D97-AF65-F5344CB8AC3E}">
        <p14:creationId xmlns:p14="http://schemas.microsoft.com/office/powerpoint/2010/main" val="404297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1E6759C-296B-41F8-9229-7DB91C7E29F4}" type="slidenum">
              <a:rPr lang="en-US" b="0" smtClean="0">
                <a:latin typeface="Arial" pitchFamily="34" charset="0"/>
              </a:rPr>
              <a:pPr/>
              <a:t>13</a:t>
            </a:fld>
            <a:endParaRPr lang="en-US" b="0">
              <a:latin typeface="Arial" pitchFamily="34" charset="0"/>
            </a:endParaRPr>
          </a:p>
        </p:txBody>
      </p:sp>
    </p:spTree>
    <p:extLst>
      <p:ext uri="{BB962C8B-B14F-4D97-AF65-F5344CB8AC3E}">
        <p14:creationId xmlns:p14="http://schemas.microsoft.com/office/powerpoint/2010/main" val="1878947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78092F7-4286-4205-A8EA-17E550393ABD}" type="slidenum">
              <a:rPr lang="en-US" b="0" smtClean="0">
                <a:latin typeface="Arial" pitchFamily="34" charset="0"/>
              </a:rPr>
              <a:pPr/>
              <a:t>15</a:t>
            </a:fld>
            <a:endParaRPr lang="en-US" b="0">
              <a:latin typeface="Arial" pitchFamily="34" charset="0"/>
            </a:endParaRPr>
          </a:p>
        </p:txBody>
      </p:sp>
    </p:spTree>
    <p:extLst>
      <p:ext uri="{BB962C8B-B14F-4D97-AF65-F5344CB8AC3E}">
        <p14:creationId xmlns:p14="http://schemas.microsoft.com/office/powerpoint/2010/main" val="337927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B732452-B547-4B45-91EB-66046D7D4ADD}" type="slidenum">
              <a:rPr lang="en-US" b="0" smtClean="0">
                <a:latin typeface="Arial" pitchFamily="34" charset="0"/>
              </a:rPr>
              <a:pPr/>
              <a:t>16</a:t>
            </a:fld>
            <a:endParaRPr lang="en-US" b="0">
              <a:latin typeface="Arial" pitchFamily="34" charset="0"/>
            </a:endParaRPr>
          </a:p>
        </p:txBody>
      </p:sp>
    </p:spTree>
    <p:extLst>
      <p:ext uri="{BB962C8B-B14F-4D97-AF65-F5344CB8AC3E}">
        <p14:creationId xmlns:p14="http://schemas.microsoft.com/office/powerpoint/2010/main" val="732622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088819D-A994-4787-A0A2-AF34FCD1E293}" type="slidenum">
              <a:rPr lang="en-US" b="0" smtClean="0">
                <a:latin typeface="Arial" pitchFamily="34" charset="0"/>
              </a:rPr>
              <a:pPr/>
              <a:t>17</a:t>
            </a:fld>
            <a:endParaRPr lang="en-US" b="0">
              <a:latin typeface="Arial" pitchFamily="34" charset="0"/>
            </a:endParaRPr>
          </a:p>
        </p:txBody>
      </p:sp>
    </p:spTree>
    <p:extLst>
      <p:ext uri="{BB962C8B-B14F-4D97-AF65-F5344CB8AC3E}">
        <p14:creationId xmlns:p14="http://schemas.microsoft.com/office/powerpoint/2010/main" val="3636968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D4587AC-ED9D-44E1-90C6-FBD3AAC45989}" type="slidenum">
              <a:rPr lang="en-US" b="0" smtClean="0">
                <a:latin typeface="Arial" pitchFamily="34" charset="0"/>
              </a:rPr>
              <a:pPr/>
              <a:t>18</a:t>
            </a:fld>
            <a:endParaRPr lang="en-US" b="0">
              <a:latin typeface="Arial" pitchFamily="34" charset="0"/>
            </a:endParaRPr>
          </a:p>
        </p:txBody>
      </p:sp>
    </p:spTree>
    <p:extLst>
      <p:ext uri="{BB962C8B-B14F-4D97-AF65-F5344CB8AC3E}">
        <p14:creationId xmlns:p14="http://schemas.microsoft.com/office/powerpoint/2010/main" val="117145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DCE58D1-44FE-41CC-97FF-6DE6C0109E3E}" type="slidenum">
              <a:rPr lang="en-US" b="0" smtClean="0">
                <a:latin typeface="Arial" pitchFamily="34" charset="0"/>
              </a:rPr>
              <a:pPr/>
              <a:t>19</a:t>
            </a:fld>
            <a:endParaRPr lang="en-US" b="0">
              <a:latin typeface="Arial" pitchFamily="34" charset="0"/>
            </a:endParaRPr>
          </a:p>
        </p:txBody>
      </p:sp>
    </p:spTree>
    <p:extLst>
      <p:ext uri="{BB962C8B-B14F-4D97-AF65-F5344CB8AC3E}">
        <p14:creationId xmlns:p14="http://schemas.microsoft.com/office/powerpoint/2010/main" val="3192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AA9AB5C-8F0B-4C32-85B4-B60D7B58B8A6}" type="slidenum">
              <a:rPr lang="en-US" b="0" smtClean="0">
                <a:latin typeface="Arial" pitchFamily="34" charset="0"/>
              </a:rPr>
              <a:pPr/>
              <a:t>20</a:t>
            </a:fld>
            <a:endParaRPr lang="en-US" b="0">
              <a:latin typeface="Arial" pitchFamily="34" charset="0"/>
            </a:endParaRPr>
          </a:p>
        </p:txBody>
      </p:sp>
    </p:spTree>
    <p:extLst>
      <p:ext uri="{BB962C8B-B14F-4D97-AF65-F5344CB8AC3E}">
        <p14:creationId xmlns:p14="http://schemas.microsoft.com/office/powerpoint/2010/main" val="383442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CA58C5C-DD67-44AB-A1A5-4C08D090FA0D}" type="slidenum">
              <a:rPr lang="en-US" b="0" smtClean="0">
                <a:latin typeface="Arial" pitchFamily="34" charset="0"/>
              </a:rPr>
              <a:pPr/>
              <a:t>21</a:t>
            </a:fld>
            <a:endParaRPr lang="en-US" b="0">
              <a:latin typeface="Arial" pitchFamily="34" charset="0"/>
            </a:endParaRPr>
          </a:p>
        </p:txBody>
      </p:sp>
    </p:spTree>
    <p:extLst>
      <p:ext uri="{BB962C8B-B14F-4D97-AF65-F5344CB8AC3E}">
        <p14:creationId xmlns:p14="http://schemas.microsoft.com/office/powerpoint/2010/main" val="200834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74DC8BD-E32F-4435-B012-BDD21EA77C88}" type="slidenum">
              <a:rPr lang="en-US" b="0" smtClean="0">
                <a:latin typeface="Arial" pitchFamily="34" charset="0"/>
              </a:rPr>
              <a:pPr/>
              <a:t>2</a:t>
            </a:fld>
            <a:endParaRPr lang="en-US" b="0">
              <a:latin typeface="Arial" pitchFamily="34" charset="0"/>
            </a:endParaRPr>
          </a:p>
        </p:txBody>
      </p:sp>
    </p:spTree>
    <p:extLst>
      <p:ext uri="{BB962C8B-B14F-4D97-AF65-F5344CB8AC3E}">
        <p14:creationId xmlns:p14="http://schemas.microsoft.com/office/powerpoint/2010/main" val="2247913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F14B4CB-831B-40A0-A5FC-D9A119B8D817}" type="slidenum">
              <a:rPr lang="en-US" b="0" smtClean="0">
                <a:latin typeface="Arial" pitchFamily="34" charset="0"/>
              </a:rPr>
              <a:pPr/>
              <a:t>22</a:t>
            </a:fld>
            <a:endParaRPr lang="en-US" b="0">
              <a:latin typeface="Arial" pitchFamily="34" charset="0"/>
            </a:endParaRPr>
          </a:p>
        </p:txBody>
      </p:sp>
    </p:spTree>
    <p:extLst>
      <p:ext uri="{BB962C8B-B14F-4D97-AF65-F5344CB8AC3E}">
        <p14:creationId xmlns:p14="http://schemas.microsoft.com/office/powerpoint/2010/main" val="1476663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2B640FF-A7FB-4A13-815B-1B633FAFDBFE}" type="slidenum">
              <a:rPr lang="en-US" b="0" smtClean="0">
                <a:latin typeface="Arial" pitchFamily="34" charset="0"/>
              </a:rPr>
              <a:pPr/>
              <a:t>23</a:t>
            </a:fld>
            <a:endParaRPr lang="en-US" b="0">
              <a:latin typeface="Arial" pitchFamily="34" charset="0"/>
            </a:endParaRPr>
          </a:p>
        </p:txBody>
      </p:sp>
    </p:spTree>
    <p:extLst>
      <p:ext uri="{BB962C8B-B14F-4D97-AF65-F5344CB8AC3E}">
        <p14:creationId xmlns:p14="http://schemas.microsoft.com/office/powerpoint/2010/main" val="222489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0D6F574-5972-4FF5-B362-B581072B7FFD}" type="slidenum">
              <a:rPr lang="en-US" b="0" smtClean="0">
                <a:latin typeface="Arial" pitchFamily="34" charset="0"/>
              </a:rPr>
              <a:pPr/>
              <a:t>24</a:t>
            </a:fld>
            <a:endParaRPr lang="en-US" b="0">
              <a:latin typeface="Arial" pitchFamily="34" charset="0"/>
            </a:endParaRPr>
          </a:p>
        </p:txBody>
      </p:sp>
    </p:spTree>
    <p:extLst>
      <p:ext uri="{BB962C8B-B14F-4D97-AF65-F5344CB8AC3E}">
        <p14:creationId xmlns:p14="http://schemas.microsoft.com/office/powerpoint/2010/main" val="305088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8248C72-52B2-4AC2-AC7F-28829D24AD07}" type="slidenum">
              <a:rPr lang="en-US" b="0" smtClean="0">
                <a:latin typeface="Arial" pitchFamily="34" charset="0"/>
              </a:rPr>
              <a:pPr/>
              <a:t>25</a:t>
            </a:fld>
            <a:endParaRPr lang="en-US" b="0">
              <a:latin typeface="Arial" pitchFamily="34" charset="0"/>
            </a:endParaRPr>
          </a:p>
        </p:txBody>
      </p:sp>
    </p:spTree>
    <p:extLst>
      <p:ext uri="{BB962C8B-B14F-4D97-AF65-F5344CB8AC3E}">
        <p14:creationId xmlns:p14="http://schemas.microsoft.com/office/powerpoint/2010/main" val="2766812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B866B34-ED5C-4D55-BAC0-0DB5726041C9}" type="slidenum">
              <a:rPr lang="en-US" b="0" smtClean="0">
                <a:latin typeface="Arial" pitchFamily="34" charset="0"/>
              </a:rPr>
              <a:pPr/>
              <a:t>26</a:t>
            </a:fld>
            <a:endParaRPr lang="en-US" b="0">
              <a:latin typeface="Arial" pitchFamily="34" charset="0"/>
            </a:endParaRPr>
          </a:p>
        </p:txBody>
      </p:sp>
    </p:spTree>
    <p:extLst>
      <p:ext uri="{BB962C8B-B14F-4D97-AF65-F5344CB8AC3E}">
        <p14:creationId xmlns:p14="http://schemas.microsoft.com/office/powerpoint/2010/main" val="2333824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D340BF3-9C4D-4AD9-89F0-08C6611960B3}" type="slidenum">
              <a:rPr lang="en-US" b="0" smtClean="0">
                <a:latin typeface="Arial" pitchFamily="34" charset="0"/>
              </a:rPr>
              <a:pPr/>
              <a:t>27</a:t>
            </a:fld>
            <a:endParaRPr lang="en-US" b="0">
              <a:latin typeface="Arial" pitchFamily="34" charset="0"/>
            </a:endParaRPr>
          </a:p>
        </p:txBody>
      </p:sp>
    </p:spTree>
    <p:extLst>
      <p:ext uri="{BB962C8B-B14F-4D97-AF65-F5344CB8AC3E}">
        <p14:creationId xmlns:p14="http://schemas.microsoft.com/office/powerpoint/2010/main" val="139096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C94731D-0295-46F0-A29A-7F001B6F2614}" type="slidenum">
              <a:rPr lang="en-US" b="0" smtClean="0">
                <a:latin typeface="Arial" pitchFamily="34" charset="0"/>
              </a:rPr>
              <a:pPr/>
              <a:t>28</a:t>
            </a:fld>
            <a:endParaRPr lang="en-US" b="0">
              <a:latin typeface="Arial" pitchFamily="34" charset="0"/>
            </a:endParaRPr>
          </a:p>
        </p:txBody>
      </p:sp>
    </p:spTree>
    <p:extLst>
      <p:ext uri="{BB962C8B-B14F-4D97-AF65-F5344CB8AC3E}">
        <p14:creationId xmlns:p14="http://schemas.microsoft.com/office/powerpoint/2010/main" val="2916606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6B16052-CCB7-4A3F-B378-F29B3ABE0315}" type="slidenum">
              <a:rPr lang="en-US" b="0" smtClean="0">
                <a:latin typeface="Arial" pitchFamily="34" charset="0"/>
              </a:rPr>
              <a:pPr/>
              <a:t>29</a:t>
            </a:fld>
            <a:endParaRPr lang="en-US" b="0">
              <a:latin typeface="Arial" pitchFamily="34" charset="0"/>
            </a:endParaRPr>
          </a:p>
        </p:txBody>
      </p:sp>
    </p:spTree>
    <p:extLst>
      <p:ext uri="{BB962C8B-B14F-4D97-AF65-F5344CB8AC3E}">
        <p14:creationId xmlns:p14="http://schemas.microsoft.com/office/powerpoint/2010/main" val="1135102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1D1AA43-02E4-4BCF-AD46-5E5A040F8985}" type="slidenum">
              <a:rPr lang="en-US" b="0" smtClean="0">
                <a:latin typeface="Arial" pitchFamily="34" charset="0"/>
              </a:rPr>
              <a:pPr/>
              <a:t>30</a:t>
            </a:fld>
            <a:endParaRPr lang="en-US" b="0">
              <a:latin typeface="Arial" pitchFamily="34" charset="0"/>
            </a:endParaRPr>
          </a:p>
        </p:txBody>
      </p:sp>
    </p:spTree>
    <p:extLst>
      <p:ext uri="{BB962C8B-B14F-4D97-AF65-F5344CB8AC3E}">
        <p14:creationId xmlns:p14="http://schemas.microsoft.com/office/powerpoint/2010/main" val="750210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2E398A1-41D7-4135-994D-62987A7E7E48}" type="slidenum">
              <a:rPr lang="en-US" b="0" smtClean="0">
                <a:latin typeface="Arial" pitchFamily="34" charset="0"/>
              </a:rPr>
              <a:pPr/>
              <a:t>31</a:t>
            </a:fld>
            <a:endParaRPr lang="en-US" b="0">
              <a:latin typeface="Arial" pitchFamily="34" charset="0"/>
            </a:endParaRPr>
          </a:p>
        </p:txBody>
      </p:sp>
    </p:spTree>
    <p:extLst>
      <p:ext uri="{BB962C8B-B14F-4D97-AF65-F5344CB8AC3E}">
        <p14:creationId xmlns:p14="http://schemas.microsoft.com/office/powerpoint/2010/main" val="991419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7881F4A-B909-4CB2-8917-8BE10738A2CB}" type="slidenum">
              <a:rPr lang="en-US" b="0" smtClean="0">
                <a:latin typeface="Arial" charset="0"/>
              </a:rPr>
              <a:pPr/>
              <a:t>3</a:t>
            </a:fld>
            <a:endParaRPr lang="en-US" b="0">
              <a:latin typeface="Arial" charset="0"/>
            </a:endParaRPr>
          </a:p>
        </p:txBody>
      </p:sp>
    </p:spTree>
    <p:extLst>
      <p:ext uri="{BB962C8B-B14F-4D97-AF65-F5344CB8AC3E}">
        <p14:creationId xmlns:p14="http://schemas.microsoft.com/office/powerpoint/2010/main" val="866359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49614DF-97CC-4D01-8C5A-1C5D0F069192}" type="slidenum">
              <a:rPr lang="en-US" b="0" smtClean="0">
                <a:latin typeface="Arial" pitchFamily="34" charset="0"/>
              </a:rPr>
              <a:pPr/>
              <a:t>32</a:t>
            </a:fld>
            <a:endParaRPr lang="en-US" b="0">
              <a:latin typeface="Arial" pitchFamily="34" charset="0"/>
            </a:endParaRPr>
          </a:p>
        </p:txBody>
      </p:sp>
    </p:spTree>
    <p:extLst>
      <p:ext uri="{BB962C8B-B14F-4D97-AF65-F5344CB8AC3E}">
        <p14:creationId xmlns:p14="http://schemas.microsoft.com/office/powerpoint/2010/main" val="299153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49614DF-97CC-4D01-8C5A-1C5D0F069192}" type="slidenum">
              <a:rPr lang="en-US" b="0" smtClean="0">
                <a:latin typeface="Arial" pitchFamily="34" charset="0"/>
              </a:rPr>
              <a:pPr/>
              <a:t>33</a:t>
            </a:fld>
            <a:endParaRPr lang="en-US" b="0">
              <a:latin typeface="Arial" pitchFamily="34" charset="0"/>
            </a:endParaRPr>
          </a:p>
        </p:txBody>
      </p:sp>
    </p:spTree>
    <p:extLst>
      <p:ext uri="{BB962C8B-B14F-4D97-AF65-F5344CB8AC3E}">
        <p14:creationId xmlns:p14="http://schemas.microsoft.com/office/powerpoint/2010/main" val="856702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036EE47-80C4-4469-B294-CED62A0DEA89}" type="slidenum">
              <a:rPr lang="en-US" b="0" smtClean="0">
                <a:latin typeface="Arial" pitchFamily="34" charset="0"/>
              </a:rPr>
              <a:pPr/>
              <a:t>34</a:t>
            </a:fld>
            <a:endParaRPr lang="en-US" b="0">
              <a:latin typeface="Arial" pitchFamily="34" charset="0"/>
            </a:endParaRPr>
          </a:p>
        </p:txBody>
      </p:sp>
    </p:spTree>
    <p:extLst>
      <p:ext uri="{BB962C8B-B14F-4D97-AF65-F5344CB8AC3E}">
        <p14:creationId xmlns:p14="http://schemas.microsoft.com/office/powerpoint/2010/main" val="1618783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CFA43F3-411D-4A1C-AA03-E9B17515411B}" type="slidenum">
              <a:rPr lang="en-US" b="0" smtClean="0">
                <a:latin typeface="Arial" pitchFamily="34" charset="0"/>
              </a:rPr>
              <a:pPr/>
              <a:t>35</a:t>
            </a:fld>
            <a:endParaRPr lang="en-US" b="0">
              <a:latin typeface="Arial" pitchFamily="34" charset="0"/>
            </a:endParaRPr>
          </a:p>
        </p:txBody>
      </p:sp>
    </p:spTree>
    <p:extLst>
      <p:ext uri="{BB962C8B-B14F-4D97-AF65-F5344CB8AC3E}">
        <p14:creationId xmlns:p14="http://schemas.microsoft.com/office/powerpoint/2010/main" val="2851288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7F377E-5A50-47B3-9936-C5564082F7CD}" type="slidenum">
              <a:rPr lang="en-US" b="0" smtClean="0">
                <a:latin typeface="Arial" pitchFamily="34" charset="0"/>
              </a:rPr>
              <a:pPr/>
              <a:t>36</a:t>
            </a:fld>
            <a:endParaRPr lang="en-US" b="0">
              <a:latin typeface="Arial" pitchFamily="34" charset="0"/>
            </a:endParaRPr>
          </a:p>
        </p:txBody>
      </p:sp>
    </p:spTree>
    <p:extLst>
      <p:ext uri="{BB962C8B-B14F-4D97-AF65-F5344CB8AC3E}">
        <p14:creationId xmlns:p14="http://schemas.microsoft.com/office/powerpoint/2010/main" val="111899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C8A9952-53A9-48C1-B1FD-A096D2B8659F}" type="slidenum">
              <a:rPr lang="en-US" b="0" smtClean="0">
                <a:latin typeface="Arial" pitchFamily="34" charset="0"/>
              </a:rPr>
              <a:pPr/>
              <a:t>37</a:t>
            </a:fld>
            <a:endParaRPr lang="en-US" b="0">
              <a:latin typeface="Arial" pitchFamily="34" charset="0"/>
            </a:endParaRPr>
          </a:p>
        </p:txBody>
      </p:sp>
    </p:spTree>
    <p:extLst>
      <p:ext uri="{BB962C8B-B14F-4D97-AF65-F5344CB8AC3E}">
        <p14:creationId xmlns:p14="http://schemas.microsoft.com/office/powerpoint/2010/main" val="4226870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89A00C7-ED9B-42A5-875A-40D3F6E8C309}" type="slidenum">
              <a:rPr lang="en-US" b="0" smtClean="0">
                <a:latin typeface="Arial" pitchFamily="34" charset="0"/>
              </a:rPr>
              <a:pPr/>
              <a:t>38</a:t>
            </a:fld>
            <a:endParaRPr lang="en-US" b="0">
              <a:latin typeface="Arial" pitchFamily="34" charset="0"/>
            </a:endParaRPr>
          </a:p>
        </p:txBody>
      </p:sp>
    </p:spTree>
    <p:extLst>
      <p:ext uri="{BB962C8B-B14F-4D97-AF65-F5344CB8AC3E}">
        <p14:creationId xmlns:p14="http://schemas.microsoft.com/office/powerpoint/2010/main" val="27900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C06DB49-1207-4F54-BFD0-3F5B0E7D1233}" type="slidenum">
              <a:rPr lang="en-US" b="0" smtClean="0">
                <a:latin typeface="Arial" pitchFamily="34" charset="0"/>
              </a:rPr>
              <a:pPr/>
              <a:t>39</a:t>
            </a:fld>
            <a:endParaRPr lang="en-US" b="0">
              <a:latin typeface="Arial" pitchFamily="34" charset="0"/>
            </a:endParaRPr>
          </a:p>
        </p:txBody>
      </p:sp>
    </p:spTree>
    <p:extLst>
      <p:ext uri="{BB962C8B-B14F-4D97-AF65-F5344CB8AC3E}">
        <p14:creationId xmlns:p14="http://schemas.microsoft.com/office/powerpoint/2010/main" val="17966324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41FB698-6BB3-4B31-BCDA-D175CF312794}" type="slidenum">
              <a:rPr lang="en-US" b="0" smtClean="0">
                <a:latin typeface="Arial" pitchFamily="34" charset="0"/>
              </a:rPr>
              <a:pPr/>
              <a:t>43</a:t>
            </a:fld>
            <a:endParaRPr lang="en-US" b="0">
              <a:latin typeface="Arial" pitchFamily="34" charset="0"/>
            </a:endParaRPr>
          </a:p>
        </p:txBody>
      </p:sp>
    </p:spTree>
    <p:extLst>
      <p:ext uri="{BB962C8B-B14F-4D97-AF65-F5344CB8AC3E}">
        <p14:creationId xmlns:p14="http://schemas.microsoft.com/office/powerpoint/2010/main" val="1327971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27AC8C0-60DA-4A60-8DFF-32D4A96C4FB7}" type="slidenum">
              <a:rPr lang="en-US" b="0" smtClean="0">
                <a:latin typeface="Arial" pitchFamily="34" charset="0"/>
              </a:rPr>
              <a:pPr/>
              <a:t>44</a:t>
            </a:fld>
            <a:endParaRPr lang="en-US" b="0">
              <a:latin typeface="Arial" pitchFamily="34" charset="0"/>
            </a:endParaRPr>
          </a:p>
        </p:txBody>
      </p:sp>
    </p:spTree>
    <p:extLst>
      <p:ext uri="{BB962C8B-B14F-4D97-AF65-F5344CB8AC3E}">
        <p14:creationId xmlns:p14="http://schemas.microsoft.com/office/powerpoint/2010/main" val="93773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0EE43A2-32B7-45BE-9CCC-F23D9E1C3105}" type="slidenum">
              <a:rPr lang="en-US" b="0" smtClean="0">
                <a:latin typeface="Arial" charset="0"/>
              </a:rPr>
              <a:pPr/>
              <a:t>4</a:t>
            </a:fld>
            <a:endParaRPr lang="en-US" b="0">
              <a:latin typeface="Arial" charset="0"/>
            </a:endParaRPr>
          </a:p>
        </p:txBody>
      </p:sp>
    </p:spTree>
    <p:extLst>
      <p:ext uri="{BB962C8B-B14F-4D97-AF65-F5344CB8AC3E}">
        <p14:creationId xmlns:p14="http://schemas.microsoft.com/office/powerpoint/2010/main" val="124148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44622FB-E209-4350-B173-246042B2C207}" type="slidenum">
              <a:rPr lang="en-US" b="0" smtClean="0">
                <a:latin typeface="Arial" charset="0"/>
              </a:rPr>
              <a:pPr/>
              <a:t>5</a:t>
            </a:fld>
            <a:endParaRPr lang="en-US" b="0">
              <a:latin typeface="Arial" charset="0"/>
            </a:endParaRPr>
          </a:p>
        </p:txBody>
      </p:sp>
    </p:spTree>
    <p:extLst>
      <p:ext uri="{BB962C8B-B14F-4D97-AF65-F5344CB8AC3E}">
        <p14:creationId xmlns:p14="http://schemas.microsoft.com/office/powerpoint/2010/main" val="61611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AAFF22E-D22B-4B46-89B6-CAC6652E62AD}" type="slidenum">
              <a:rPr lang="en-US" b="0" smtClean="0">
                <a:latin typeface="Arial" charset="0"/>
              </a:rPr>
              <a:pPr/>
              <a:t>6</a:t>
            </a:fld>
            <a:endParaRPr lang="en-US" b="0">
              <a:latin typeface="Arial" charset="0"/>
            </a:endParaRPr>
          </a:p>
        </p:txBody>
      </p:sp>
    </p:spTree>
    <p:extLst>
      <p:ext uri="{BB962C8B-B14F-4D97-AF65-F5344CB8AC3E}">
        <p14:creationId xmlns:p14="http://schemas.microsoft.com/office/powerpoint/2010/main" val="328972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033CD37-D33E-4B67-BC66-5C0402B46961}" type="slidenum">
              <a:rPr lang="en-US" b="0" smtClean="0">
                <a:latin typeface="Arial" pitchFamily="34" charset="0"/>
              </a:rPr>
              <a:pPr/>
              <a:t>7</a:t>
            </a:fld>
            <a:endParaRPr lang="en-US" b="0">
              <a:latin typeface="Arial" pitchFamily="34" charset="0"/>
            </a:endParaRPr>
          </a:p>
        </p:txBody>
      </p:sp>
    </p:spTree>
    <p:extLst>
      <p:ext uri="{BB962C8B-B14F-4D97-AF65-F5344CB8AC3E}">
        <p14:creationId xmlns:p14="http://schemas.microsoft.com/office/powerpoint/2010/main" val="2412197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C6C98C5-3E54-402A-B477-E2558F083C8B}" type="slidenum">
              <a:rPr lang="en-US" b="0" smtClean="0">
                <a:latin typeface="Arial" pitchFamily="34" charset="0"/>
              </a:rPr>
              <a:pPr/>
              <a:t>8</a:t>
            </a:fld>
            <a:endParaRPr lang="en-US" b="0">
              <a:latin typeface="Arial" pitchFamily="34" charset="0"/>
            </a:endParaRPr>
          </a:p>
        </p:txBody>
      </p:sp>
    </p:spTree>
    <p:extLst>
      <p:ext uri="{BB962C8B-B14F-4D97-AF65-F5344CB8AC3E}">
        <p14:creationId xmlns:p14="http://schemas.microsoft.com/office/powerpoint/2010/main" val="102779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935C265-BE22-4DC5-AE09-B79D040CDF32}" type="slidenum">
              <a:rPr lang="en-US" b="0" smtClean="0">
                <a:latin typeface="Arial" pitchFamily="34" charset="0"/>
              </a:rPr>
              <a:pPr/>
              <a:t>9</a:t>
            </a:fld>
            <a:endParaRPr lang="en-US" b="0">
              <a:latin typeface="Arial" pitchFamily="34" charset="0"/>
            </a:endParaRPr>
          </a:p>
        </p:txBody>
      </p:sp>
    </p:spTree>
    <p:extLst>
      <p:ext uri="{BB962C8B-B14F-4D97-AF65-F5344CB8AC3E}">
        <p14:creationId xmlns:p14="http://schemas.microsoft.com/office/powerpoint/2010/main" val="314376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26772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46C46A2-8116-4E82-A217-F29A6EB81534}" type="slidenum">
              <a:rPr lang="en-US"/>
              <a:pPr>
                <a:defRPr/>
              </a:pPr>
              <a:t>‹#›</a:t>
            </a:fld>
            <a:endParaRPr lang="en-US"/>
          </a:p>
        </p:txBody>
      </p:sp>
    </p:spTree>
    <p:extLst>
      <p:ext uri="{BB962C8B-B14F-4D97-AF65-F5344CB8AC3E}">
        <p14:creationId xmlns:p14="http://schemas.microsoft.com/office/powerpoint/2010/main" val="82258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22140AF-5961-423A-94A0-68AE8EDAB960}" type="slidenum">
              <a:rPr lang="en-US"/>
              <a:pPr>
                <a:defRPr/>
              </a:pPr>
              <a:t>‹#›</a:t>
            </a:fld>
            <a:endParaRPr lang="en-US"/>
          </a:p>
        </p:txBody>
      </p:sp>
    </p:spTree>
    <p:extLst>
      <p:ext uri="{BB962C8B-B14F-4D97-AF65-F5344CB8AC3E}">
        <p14:creationId xmlns:p14="http://schemas.microsoft.com/office/powerpoint/2010/main" val="2153378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able Placeholder 2"/>
          <p:cNvSpPr>
            <a:spLocks noGrp="1"/>
          </p:cNvSpPr>
          <p:nvPr>
            <p:ph type="tbl" idx="1"/>
          </p:nvPr>
        </p:nvSpPr>
        <p:spPr>
          <a:xfrm>
            <a:off x="685800" y="1524000"/>
            <a:ext cx="8269288" cy="46085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1ACBF67-82B8-4DBA-9B65-C8728B1445B8}" type="slidenum">
              <a:rPr lang="en-US"/>
              <a:pPr>
                <a:defRPr/>
              </a:pPr>
              <a:t>‹#›</a:t>
            </a:fld>
            <a:endParaRPr lang="en-US"/>
          </a:p>
        </p:txBody>
      </p:sp>
    </p:spTree>
    <p:extLst>
      <p:ext uri="{BB962C8B-B14F-4D97-AF65-F5344CB8AC3E}">
        <p14:creationId xmlns:p14="http://schemas.microsoft.com/office/powerpoint/2010/main" val="346710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40576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10B8B41-D3C5-4E79-ABF6-F4EB742B4C28}" type="slidenum">
              <a:rPr lang="en-US"/>
              <a:pPr>
                <a:defRPr/>
              </a:pPr>
              <a:t>‹#›</a:t>
            </a:fld>
            <a:endParaRPr lang="en-US"/>
          </a:p>
        </p:txBody>
      </p:sp>
    </p:spTree>
    <p:extLst>
      <p:ext uri="{BB962C8B-B14F-4D97-AF65-F5344CB8AC3E}">
        <p14:creationId xmlns:p14="http://schemas.microsoft.com/office/powerpoint/2010/main" val="360613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1E4708A-F4D9-42EA-88EA-7AAB557E2BC0}" type="slidenum">
              <a:rPr lang="en-US"/>
              <a:pPr>
                <a:defRPr/>
              </a:pPr>
              <a:t>‹#›</a:t>
            </a:fld>
            <a:endParaRPr lang="en-US"/>
          </a:p>
        </p:txBody>
      </p:sp>
    </p:spTree>
    <p:extLst>
      <p:ext uri="{BB962C8B-B14F-4D97-AF65-F5344CB8AC3E}">
        <p14:creationId xmlns:p14="http://schemas.microsoft.com/office/powerpoint/2010/main" val="2328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503A58F-9BF9-4EC3-8537-E8607760B2A0}" type="slidenum">
              <a:rPr lang="en-US"/>
              <a:pPr>
                <a:defRPr/>
              </a:pPr>
              <a:t>‹#›</a:t>
            </a:fld>
            <a:endParaRPr lang="en-US"/>
          </a:p>
        </p:txBody>
      </p:sp>
    </p:spTree>
    <p:extLst>
      <p:ext uri="{BB962C8B-B14F-4D97-AF65-F5344CB8AC3E}">
        <p14:creationId xmlns:p14="http://schemas.microsoft.com/office/powerpoint/2010/main" val="142890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AAE9B3D-1A77-4114-AF61-E113C45A3846}" type="slidenum">
              <a:rPr lang="en-US"/>
              <a:pPr>
                <a:defRPr/>
              </a:pPr>
              <a:t>‹#›</a:t>
            </a:fld>
            <a:endParaRPr lang="en-US"/>
          </a:p>
        </p:txBody>
      </p:sp>
    </p:spTree>
    <p:extLst>
      <p:ext uri="{BB962C8B-B14F-4D97-AF65-F5344CB8AC3E}">
        <p14:creationId xmlns:p14="http://schemas.microsoft.com/office/powerpoint/2010/main" val="112041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83A213F4-2E08-41B9-BFCD-EB01C9DC00B4}" type="slidenum">
              <a:rPr lang="en-US"/>
              <a:pPr>
                <a:defRPr/>
              </a:pPr>
              <a:t>‹#›</a:t>
            </a:fld>
            <a:endParaRPr lang="en-US"/>
          </a:p>
        </p:txBody>
      </p:sp>
    </p:spTree>
    <p:extLst>
      <p:ext uri="{BB962C8B-B14F-4D97-AF65-F5344CB8AC3E}">
        <p14:creationId xmlns:p14="http://schemas.microsoft.com/office/powerpoint/2010/main" val="356623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45D35767-AADE-4F81-9C75-C07732022CD9}" type="slidenum">
              <a:rPr lang="en-US"/>
              <a:pPr>
                <a:defRPr/>
              </a:pPr>
              <a:t>‹#›</a:t>
            </a:fld>
            <a:endParaRPr lang="en-US"/>
          </a:p>
        </p:txBody>
      </p:sp>
    </p:spTree>
    <p:extLst>
      <p:ext uri="{BB962C8B-B14F-4D97-AF65-F5344CB8AC3E}">
        <p14:creationId xmlns:p14="http://schemas.microsoft.com/office/powerpoint/2010/main" val="152593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9C581E6-5259-4795-BF7B-4E8AD81FC481}" type="slidenum">
              <a:rPr lang="en-US"/>
              <a:pPr>
                <a:defRPr/>
              </a:pPr>
              <a:t>‹#›</a:t>
            </a:fld>
            <a:endParaRPr lang="en-US"/>
          </a:p>
        </p:txBody>
      </p:sp>
    </p:spTree>
    <p:extLst>
      <p:ext uri="{BB962C8B-B14F-4D97-AF65-F5344CB8AC3E}">
        <p14:creationId xmlns:p14="http://schemas.microsoft.com/office/powerpoint/2010/main" val="337034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372D4CB-685F-4BEF-B0A8-AFBE316347B2}" type="slidenum">
              <a:rPr lang="en-US"/>
              <a:pPr>
                <a:defRPr/>
              </a:pPr>
              <a:t>‹#›</a:t>
            </a:fld>
            <a:endParaRPr lang="en-US"/>
          </a:p>
        </p:txBody>
      </p:sp>
    </p:spTree>
    <p:extLst>
      <p:ext uri="{BB962C8B-B14F-4D97-AF65-F5344CB8AC3E}">
        <p14:creationId xmlns:p14="http://schemas.microsoft.com/office/powerpoint/2010/main" val="393993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9719567-0B76-4C85-B28F-5D7C31946D32}" type="slidenum">
              <a:rPr lang="en-US"/>
              <a:pPr>
                <a:defRPr/>
              </a:pPr>
              <a:t>‹#›</a:t>
            </a:fld>
            <a:endParaRPr lang="en-US"/>
          </a:p>
        </p:txBody>
      </p:sp>
    </p:spTree>
    <p:extLst>
      <p:ext uri="{BB962C8B-B14F-4D97-AF65-F5344CB8AC3E}">
        <p14:creationId xmlns:p14="http://schemas.microsoft.com/office/powerpoint/2010/main" val="376615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C2A168ED-DE7B-49AB-8216-5926BAD6ECDD}"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814" r:id="rId1"/>
    <p:sldLayoutId id="2147484802" r:id="rId2"/>
    <p:sldLayoutId id="2147484803" r:id="rId3"/>
    <p:sldLayoutId id="2147484804" r:id="rId4"/>
    <p:sldLayoutId id="2147484805" r:id="rId5"/>
    <p:sldLayoutId id="2147484806" r:id="rId6"/>
    <p:sldLayoutId id="2147484807" r:id="rId7"/>
    <p:sldLayoutId id="2147484808" r:id="rId8"/>
    <p:sldLayoutId id="2147484809" r:id="rId9"/>
    <p:sldLayoutId id="2147484810" r:id="rId10"/>
    <p:sldLayoutId id="2147484811" r:id="rId11"/>
    <p:sldLayoutId id="2147484812" r:id="rId12"/>
    <p:sldLayoutId id="214748481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dhat.com/en/topics/microservices/what-is-a-service-mesh"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ChangeArrowheads="1"/>
          </p:cNvSpPr>
          <p:nvPr/>
        </p:nvSpPr>
        <p:spPr bwMode="auto">
          <a:xfrm>
            <a:off x="2590800" y="5715000"/>
            <a:ext cx="38671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736" tIns="48368" rIns="96736" bIns="48368">
            <a:spAutoFit/>
          </a:bodyPr>
          <a:lstStyle/>
          <a:p>
            <a:pPr algn="ctr" defTabSz="966788"/>
            <a:r>
              <a:rPr lang="en-US" sz="2500" b="0"/>
              <a:t>Dr. Yinong Chen</a:t>
            </a:r>
          </a:p>
          <a:p>
            <a:pPr algn="ctr" defTabSz="966788" eaLnBrk="1" hangingPunct="1"/>
            <a:r>
              <a:rPr lang="en-US" sz="2400" b="0"/>
              <a:t>https://myasucourses.asu.edu/</a:t>
            </a:r>
          </a:p>
        </p:txBody>
      </p:sp>
      <p:sp>
        <p:nvSpPr>
          <p:cNvPr id="3075" name="Title 1"/>
          <p:cNvSpPr txBox="1">
            <a:spLocks/>
          </p:cNvSpPr>
          <p:nvPr/>
        </p:nvSpPr>
        <p:spPr bwMode="auto">
          <a:xfrm>
            <a:off x="457200" y="2749550"/>
            <a:ext cx="83820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3200" dirty="0">
                <a:solidFill>
                  <a:schemeClr val="tx2"/>
                </a:solidFill>
              </a:rPr>
              <a:t>Lecture 1-4</a:t>
            </a:r>
            <a:br>
              <a:rPr lang="en-US" sz="3200" dirty="0">
                <a:solidFill>
                  <a:schemeClr val="tx2"/>
                </a:solidFill>
              </a:rPr>
            </a:br>
            <a:r>
              <a:rPr lang="en-US" sz="3200" dirty="0">
                <a:solidFill>
                  <a:schemeClr val="tx2"/>
                </a:solidFill>
              </a:rPr>
              <a:t>REST Concept and Architecture</a:t>
            </a:r>
            <a:endParaRPr lang="en-US" sz="2800" dirty="0">
              <a:solidFill>
                <a:schemeClr val="tx2"/>
              </a:solidFill>
            </a:endParaRPr>
          </a:p>
        </p:txBody>
      </p:sp>
      <p:sp>
        <p:nvSpPr>
          <p:cNvPr id="3077" name="Title 1"/>
          <p:cNvSpPr txBox="1">
            <a:spLocks/>
          </p:cNvSpPr>
          <p:nvPr/>
        </p:nvSpPr>
        <p:spPr bwMode="auto">
          <a:xfrm>
            <a:off x="609600" y="1447800"/>
            <a:ext cx="8382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2800" dirty="0">
                <a:solidFill>
                  <a:schemeClr val="tx2"/>
                </a:solidFill>
              </a:rPr>
              <a:t>Unit 1</a:t>
            </a:r>
            <a:br>
              <a:rPr lang="en-US" sz="2800" dirty="0">
                <a:solidFill>
                  <a:schemeClr val="tx2"/>
                </a:solidFill>
              </a:rPr>
            </a:br>
            <a:r>
              <a:rPr lang="en-US" sz="2800" dirty="0">
                <a:solidFill>
                  <a:schemeClr val="tx2"/>
                </a:solidFill>
              </a:rPr>
              <a:t>Service Standards and Service Development</a:t>
            </a:r>
          </a:p>
        </p:txBody>
      </p:sp>
      <p:grpSp>
        <p:nvGrpSpPr>
          <p:cNvPr id="8" name="Group 7"/>
          <p:cNvGrpSpPr/>
          <p:nvPr/>
        </p:nvGrpSpPr>
        <p:grpSpPr>
          <a:xfrm>
            <a:off x="349229" y="481515"/>
            <a:ext cx="5440041" cy="356685"/>
            <a:chOff x="152400" y="333838"/>
            <a:chExt cx="5440041" cy="356685"/>
          </a:xfrm>
        </p:grpSpPr>
        <p:pic>
          <p:nvPicPr>
            <p:cNvPr id="9" name="Picture 8" descr="Arizona State University - Ira A. Fulton Schools of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7622"/>
              <a:ext cx="21431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School of Computing, Informatics, and Decision Systems Engine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33838"/>
              <a:ext cx="3001641" cy="35668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2"/>
          <p:cNvSpPr>
            <a:spLocks noChangeArrowheads="1"/>
          </p:cNvSpPr>
          <p:nvPr/>
        </p:nvSpPr>
        <p:spPr bwMode="auto">
          <a:xfrm>
            <a:off x="6252258" y="90487"/>
            <a:ext cx="2739342"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nchor="ctr"/>
          <a:lstStyle/>
          <a:p>
            <a:pPr defTabSz="966788">
              <a:spcBef>
                <a:spcPct val="20000"/>
              </a:spcBef>
            </a:pPr>
            <a:r>
              <a:rPr lang="en-US" altLang="en-US" sz="2100" i="1" dirty="0">
                <a:solidFill>
                  <a:srgbClr val="280099"/>
                </a:solidFill>
              </a:rPr>
              <a:t>CSE 446</a:t>
            </a:r>
            <a:br>
              <a:rPr lang="en-US" altLang="en-US" sz="2100" i="1" dirty="0">
                <a:solidFill>
                  <a:srgbClr val="280099"/>
                </a:solidFill>
              </a:rPr>
            </a:br>
            <a:r>
              <a:rPr lang="en-US" altLang="en-US" sz="2100" i="1" dirty="0">
                <a:solidFill>
                  <a:srgbClr val="280099"/>
                </a:solidFill>
              </a:rPr>
              <a:t>Software Integration </a:t>
            </a:r>
            <a:br>
              <a:rPr lang="en-US" altLang="en-US" sz="2100" i="1" dirty="0">
                <a:solidFill>
                  <a:srgbClr val="280099"/>
                </a:solidFill>
              </a:rPr>
            </a:br>
            <a:r>
              <a:rPr lang="en-US" altLang="en-US" sz="2100" i="1" dirty="0">
                <a:solidFill>
                  <a:srgbClr val="280099"/>
                </a:solidFill>
              </a:rPr>
              <a:t>and Engineering</a:t>
            </a:r>
            <a:endParaRPr lang="en-US" altLang="en-US" sz="3000" i="1" dirty="0">
              <a:solidFill>
                <a:srgbClr val="2800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90600" y="152400"/>
            <a:ext cx="8077200" cy="623888"/>
          </a:xfrm>
        </p:spPr>
        <p:txBody>
          <a:bodyPr/>
          <a:lstStyle/>
          <a:p>
            <a:pPr algn="r"/>
            <a:r>
              <a:rPr lang="en-US" sz="2800"/>
              <a:t>REST Architecture and REST Constraints (contd.)</a:t>
            </a:r>
          </a:p>
        </p:txBody>
      </p:sp>
      <p:sp>
        <p:nvSpPr>
          <p:cNvPr id="3" name="Content Placeholder 2"/>
          <p:cNvSpPr>
            <a:spLocks noGrp="1"/>
          </p:cNvSpPr>
          <p:nvPr>
            <p:ph idx="1"/>
          </p:nvPr>
        </p:nvSpPr>
        <p:spPr>
          <a:xfrm>
            <a:off x="457200" y="1219200"/>
            <a:ext cx="8497888" cy="5181600"/>
          </a:xfrm>
        </p:spPr>
        <p:txBody>
          <a:bodyPr/>
          <a:lstStyle/>
          <a:p>
            <a:pPr>
              <a:defRPr/>
            </a:pPr>
            <a:r>
              <a:rPr lang="en-US" dirty="0"/>
              <a:t>Layered architecture: A server is a logical unit with a layered architecture. </a:t>
            </a:r>
          </a:p>
          <a:p>
            <a:pPr lvl="1">
              <a:defRPr/>
            </a:pPr>
            <a:r>
              <a:rPr lang="en-US" dirty="0">
                <a:ea typeface="+mn-ea"/>
                <a:cs typeface="+mn-cs"/>
              </a:rPr>
              <a:t>A client identifies a server by an URI. </a:t>
            </a:r>
          </a:p>
          <a:p>
            <a:pPr lvl="1">
              <a:defRPr/>
            </a:pPr>
            <a:r>
              <a:rPr lang="en-US" dirty="0">
                <a:ea typeface="+mn-ea"/>
                <a:cs typeface="+mn-cs"/>
              </a:rPr>
              <a:t>The resource may or may not reside on the server that the client is communicating with. </a:t>
            </a:r>
          </a:p>
          <a:p>
            <a:pPr lvl="1">
              <a:defRPr/>
            </a:pPr>
            <a:r>
              <a:rPr lang="en-US" dirty="0">
                <a:ea typeface="+mn-ea"/>
                <a:cs typeface="+mn-cs"/>
              </a:rPr>
              <a:t>The request can be redirected to another server transparently. </a:t>
            </a:r>
          </a:p>
          <a:p>
            <a:pPr lvl="1">
              <a:defRPr/>
            </a:pPr>
            <a:r>
              <a:rPr lang="en-US" dirty="0">
                <a:ea typeface="+mn-ea"/>
                <a:cs typeface="+mn-cs"/>
              </a:rPr>
              <a:t>Multiple redirections are possible.</a:t>
            </a:r>
          </a:p>
          <a:p>
            <a:pPr>
              <a:defRPr/>
            </a:pPr>
            <a:r>
              <a:rPr lang="en-US" dirty="0"/>
              <a:t>Code on demand: A server may process the request by executing a program on the server side or sending the code (script) to the client side to process.</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F37019A-A162-4ED9-A275-E1BAA8786ECA}" type="slidenum">
              <a:rPr lang="en-US" b="0" smtClean="0">
                <a:solidFill>
                  <a:schemeClr val="tx2"/>
                </a:solidFill>
              </a:rPr>
              <a:pPr/>
              <a:t>10</a:t>
            </a:fld>
            <a:endParaRPr lang="en-US" b="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up)">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2400"/>
            <a:ext cx="8153400" cy="623888"/>
          </a:xfrm>
        </p:spPr>
        <p:txBody>
          <a:bodyPr/>
          <a:lstStyle/>
          <a:p>
            <a:pPr algn="ctr"/>
            <a:r>
              <a:rPr lang="en-US" sz="3600"/>
              <a:t>What is New?</a:t>
            </a:r>
          </a:p>
        </p:txBody>
      </p:sp>
      <p:sp>
        <p:nvSpPr>
          <p:cNvPr id="9219" name="Content Placeholder 2"/>
          <p:cNvSpPr>
            <a:spLocks noGrp="1"/>
          </p:cNvSpPr>
          <p:nvPr>
            <p:ph idx="1"/>
          </p:nvPr>
        </p:nvSpPr>
        <p:spPr>
          <a:xfrm>
            <a:off x="533400" y="1219200"/>
            <a:ext cx="8458200" cy="5257800"/>
          </a:xfrm>
        </p:spPr>
        <p:txBody>
          <a:bodyPr/>
          <a:lstStyle/>
          <a:p>
            <a:r>
              <a:rPr lang="en-US" dirty="0"/>
              <a:t>The concept, the principles, and the constraints all sound familiar.</a:t>
            </a:r>
          </a:p>
          <a:p>
            <a:r>
              <a:rPr lang="en-US" dirty="0"/>
              <a:t>We have been applying them to design Web 1.0 (Static Web presenting data);</a:t>
            </a:r>
          </a:p>
          <a:p>
            <a:r>
              <a:rPr lang="en-US" dirty="0"/>
              <a:t>What is about Web 2.0 (Web as the computing platform)? Move from data Web to computing Web.</a:t>
            </a:r>
          </a:p>
          <a:p>
            <a:r>
              <a:rPr lang="en-US" dirty="0">
                <a:solidFill>
                  <a:srgbClr val="0000FF"/>
                </a:solidFill>
              </a:rPr>
              <a:t>SOAP/WSDL </a:t>
            </a:r>
            <a:r>
              <a:rPr lang="en-US" dirty="0"/>
              <a:t>Web services: create computing-based Web.</a:t>
            </a:r>
          </a:p>
          <a:p>
            <a:r>
              <a:rPr lang="en-US" dirty="0"/>
              <a:t>RESTful services: create data-oriented computing Web</a:t>
            </a:r>
          </a:p>
          <a:p>
            <a:r>
              <a:rPr lang="en-US" dirty="0"/>
              <a:t>Spiral: Data Web (no computing) </a:t>
            </a:r>
            <a:r>
              <a:rPr lang="en-US" dirty="0">
                <a:sym typeface="Wingdings" pitchFamily="2" charset="2"/>
              </a:rPr>
              <a:t> Computing Web  Data Web (with invisible computing behind)</a:t>
            </a:r>
            <a:endParaRPr lang="en-US" dirty="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B1A51CA-242F-42A5-BF80-43A1CFBEFE70}" type="slidenum">
              <a:rPr lang="en-US" b="0" smtClean="0">
                <a:solidFill>
                  <a:schemeClr val="tx2"/>
                </a:solidFill>
              </a:rPr>
              <a:pPr/>
              <a:t>11</a:t>
            </a:fld>
            <a:endParaRPr lang="en-US" b="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43000" y="165100"/>
            <a:ext cx="7924800" cy="623888"/>
          </a:xfrm>
        </p:spPr>
        <p:txBody>
          <a:bodyPr/>
          <a:lstStyle/>
          <a:p>
            <a:r>
              <a:rPr lang="en-US"/>
              <a:t>Spiral Advancement Models of Technology</a:t>
            </a:r>
          </a:p>
        </p:txBody>
      </p:sp>
      <p:sp>
        <p:nvSpPr>
          <p:cNvPr id="10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32906C9-32B3-4A38-88C4-E33EFAE75B01}" type="slidenum">
              <a:rPr lang="en-US" b="0" smtClean="0">
                <a:solidFill>
                  <a:schemeClr val="tx2"/>
                </a:solidFill>
              </a:rPr>
              <a:pPr/>
              <a:t>12</a:t>
            </a:fld>
            <a:endParaRPr lang="en-US" b="0">
              <a:solidFill>
                <a:schemeClr val="tx2"/>
              </a:solidFill>
            </a:endParaRPr>
          </a:p>
        </p:txBody>
      </p:sp>
      <p:pic>
        <p:nvPicPr>
          <p:cNvPr id="10244" name="Picture 2" descr="http://www.psxdns.com/wp-content/gallery/main-page/tornado-thumb34919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33734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733800" y="2066925"/>
            <a:ext cx="1905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Data Web with invisible computing</a:t>
            </a:r>
          </a:p>
        </p:txBody>
      </p:sp>
      <p:sp>
        <p:nvSpPr>
          <p:cNvPr id="7" name="TextBox 6"/>
          <p:cNvSpPr txBox="1">
            <a:spLocks noChangeArrowheads="1"/>
          </p:cNvSpPr>
          <p:nvPr/>
        </p:nvSpPr>
        <p:spPr bwMode="auto">
          <a:xfrm>
            <a:off x="3968750" y="3781425"/>
            <a:ext cx="152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Computing Web</a:t>
            </a:r>
          </a:p>
        </p:txBody>
      </p:sp>
      <p:sp>
        <p:nvSpPr>
          <p:cNvPr id="8" name="TextBox 7"/>
          <p:cNvSpPr txBox="1">
            <a:spLocks noChangeArrowheads="1"/>
          </p:cNvSpPr>
          <p:nvPr/>
        </p:nvSpPr>
        <p:spPr bwMode="auto">
          <a:xfrm>
            <a:off x="3900488" y="5400675"/>
            <a:ext cx="15922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Data Web without computing</a:t>
            </a:r>
          </a:p>
        </p:txBody>
      </p:sp>
      <p:sp>
        <p:nvSpPr>
          <p:cNvPr id="6" name="Striped Right Arrow 5"/>
          <p:cNvSpPr/>
          <p:nvPr/>
        </p:nvSpPr>
        <p:spPr bwMode="auto">
          <a:xfrm rot="16200000">
            <a:off x="4464050" y="46577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0" name="Striped Right Arrow 9"/>
          <p:cNvSpPr/>
          <p:nvPr/>
        </p:nvSpPr>
        <p:spPr bwMode="auto">
          <a:xfrm rot="16200000">
            <a:off x="4464050" y="31718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1" name="TextBox 10"/>
          <p:cNvSpPr txBox="1">
            <a:spLocks noChangeArrowheads="1"/>
          </p:cNvSpPr>
          <p:nvPr/>
        </p:nvSpPr>
        <p:spPr bwMode="auto">
          <a:xfrm>
            <a:off x="6172200" y="2066925"/>
            <a:ext cx="1981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Centralized Computing </a:t>
            </a:r>
            <a:br>
              <a:rPr lang="en-US" b="0"/>
            </a:br>
            <a:r>
              <a:rPr lang="en-US" b="0"/>
              <a:t>(Cloud Computing)</a:t>
            </a:r>
          </a:p>
        </p:txBody>
      </p:sp>
      <p:sp>
        <p:nvSpPr>
          <p:cNvPr id="12" name="TextBox 11"/>
          <p:cNvSpPr txBox="1">
            <a:spLocks noChangeArrowheads="1"/>
          </p:cNvSpPr>
          <p:nvPr/>
        </p:nvSpPr>
        <p:spPr bwMode="auto">
          <a:xfrm>
            <a:off x="6407150" y="3781425"/>
            <a:ext cx="152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Distributed Computing</a:t>
            </a:r>
          </a:p>
        </p:txBody>
      </p:sp>
      <p:sp>
        <p:nvSpPr>
          <p:cNvPr id="13" name="TextBox 12"/>
          <p:cNvSpPr txBox="1">
            <a:spLocks noChangeArrowheads="1"/>
          </p:cNvSpPr>
          <p:nvPr/>
        </p:nvSpPr>
        <p:spPr bwMode="auto">
          <a:xfrm>
            <a:off x="6338888" y="5400675"/>
            <a:ext cx="15922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Centralized Computing (mainframe)</a:t>
            </a:r>
          </a:p>
        </p:txBody>
      </p:sp>
      <p:sp>
        <p:nvSpPr>
          <p:cNvPr id="14" name="Striped Right Arrow 13"/>
          <p:cNvSpPr/>
          <p:nvPr/>
        </p:nvSpPr>
        <p:spPr bwMode="auto">
          <a:xfrm rot="16200000">
            <a:off x="6902450" y="46577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5" name="Striped Right Arrow 14"/>
          <p:cNvSpPr/>
          <p:nvPr/>
        </p:nvSpPr>
        <p:spPr bwMode="auto">
          <a:xfrm rot="16200000">
            <a:off x="6902450" y="31718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6" name="Striped Right Arrow 15"/>
          <p:cNvSpPr/>
          <p:nvPr/>
        </p:nvSpPr>
        <p:spPr bwMode="auto">
          <a:xfrm rot="16200000">
            <a:off x="4457700" y="14954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7" name="Striped Right Arrow 16"/>
          <p:cNvSpPr/>
          <p:nvPr/>
        </p:nvSpPr>
        <p:spPr bwMode="auto">
          <a:xfrm rot="16200000">
            <a:off x="6896100" y="14954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par>
                          <p:cTn id="37" fill="hold" nodeType="afterGroup">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nodeType="afterGroup">
                            <p:stCondLst>
                              <p:cond delay="1500"/>
                            </p:stCondLst>
                            <p:childTnLst>
                              <p:par>
                                <p:cTn id="42" presetID="22" presetClass="entr" presetSubtype="4"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par>
                          <p:cTn id="45" fill="hold" nodeType="afterGroup">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par>
                          <p:cTn id="49" fill="hold" nodeType="afterGroup">
                            <p:stCondLst>
                              <p:cond delay="2500"/>
                            </p:stCondLst>
                            <p:childTnLst>
                              <p:par>
                                <p:cTn id="50" presetID="2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SOAP-Service vs. RESTful Service</a:t>
            </a:r>
          </a:p>
        </p:txBody>
      </p:sp>
      <p:sp>
        <p:nvSpPr>
          <p:cNvPr id="3" name="Content Placeholder 2"/>
          <p:cNvSpPr>
            <a:spLocks noGrp="1"/>
          </p:cNvSpPr>
          <p:nvPr>
            <p:ph idx="1"/>
          </p:nvPr>
        </p:nvSpPr>
        <p:spPr>
          <a:xfrm>
            <a:off x="914400" y="914400"/>
            <a:ext cx="7924800" cy="5638800"/>
          </a:xfrm>
        </p:spPr>
        <p:txBody>
          <a:bodyPr/>
          <a:lstStyle/>
          <a:p>
            <a:pPr>
              <a:defRPr/>
            </a:pPr>
            <a:r>
              <a:rPr lang="en-US" sz="2400" dirty="0"/>
              <a:t>Providing a service generally involves two issues: </a:t>
            </a:r>
          </a:p>
          <a:p>
            <a:pPr lvl="1">
              <a:defRPr/>
            </a:pPr>
            <a:r>
              <a:rPr lang="en-US" sz="2000" dirty="0">
                <a:ea typeface="+mn-ea"/>
                <a:cs typeface="+mn-cs"/>
              </a:rPr>
              <a:t>Performing (verb) a certain task for a client, and </a:t>
            </a:r>
          </a:p>
          <a:p>
            <a:pPr lvl="1">
              <a:defRPr/>
            </a:pPr>
            <a:r>
              <a:rPr lang="en-US" sz="2000" dirty="0">
                <a:ea typeface="+mn-ea"/>
                <a:cs typeface="+mn-cs"/>
              </a:rPr>
              <a:t>the result (noun) of performing the task;</a:t>
            </a:r>
          </a:p>
          <a:p>
            <a:pPr>
              <a:defRPr/>
            </a:pPr>
            <a:r>
              <a:rPr lang="en-US" sz="2400" dirty="0"/>
              <a:t>SOAP-Services: </a:t>
            </a:r>
          </a:p>
          <a:p>
            <a:pPr lvl="1">
              <a:defRPr/>
            </a:pPr>
            <a:r>
              <a:rPr lang="en-US" sz="2000" dirty="0"/>
              <a:t>Focus on the verb “</a:t>
            </a:r>
            <a:r>
              <a:rPr lang="en-US" sz="2000" dirty="0">
                <a:solidFill>
                  <a:srgbClr val="0000FF"/>
                </a:solidFill>
              </a:rPr>
              <a:t>performing</a:t>
            </a:r>
            <a:r>
              <a:rPr lang="en-US" sz="2000" dirty="0"/>
              <a:t>” the task;</a:t>
            </a:r>
          </a:p>
          <a:p>
            <a:pPr lvl="1">
              <a:defRPr/>
            </a:pPr>
            <a:r>
              <a:rPr lang="en-US" sz="2000" dirty="0"/>
              <a:t>Access a remote </a:t>
            </a:r>
            <a:r>
              <a:rPr lang="en-US" sz="2000" dirty="0">
                <a:solidFill>
                  <a:srgbClr val="0000FF"/>
                </a:solidFill>
              </a:rPr>
              <a:t>method/procedure</a:t>
            </a:r>
            <a:r>
              <a:rPr lang="en-US" sz="2000" dirty="0"/>
              <a:t>;</a:t>
            </a:r>
          </a:p>
          <a:p>
            <a:pPr lvl="1">
              <a:defRPr/>
            </a:pPr>
            <a:r>
              <a:rPr lang="en-US" sz="2000" dirty="0"/>
              <a:t>Based on class concept of </a:t>
            </a:r>
            <a:r>
              <a:rPr lang="en-US" sz="2000" dirty="0">
                <a:solidFill>
                  <a:srgbClr val="0000FF"/>
                </a:solidFill>
              </a:rPr>
              <a:t>object-oriented</a:t>
            </a:r>
            <a:r>
              <a:rPr lang="en-US" sz="2000" dirty="0"/>
              <a:t> language, developed by OO people.</a:t>
            </a:r>
          </a:p>
          <a:p>
            <a:pPr lvl="1">
              <a:defRPr/>
            </a:pPr>
            <a:r>
              <a:rPr lang="en-US" sz="2000" dirty="0"/>
              <a:t>Heavy-weighted services, just like classes.</a:t>
            </a:r>
          </a:p>
          <a:p>
            <a:pPr>
              <a:defRPr/>
            </a:pPr>
            <a:r>
              <a:rPr lang="en-US" sz="2400" dirty="0"/>
              <a:t>RESTful Services: </a:t>
            </a:r>
          </a:p>
          <a:p>
            <a:pPr lvl="1">
              <a:defRPr/>
            </a:pPr>
            <a:r>
              <a:rPr lang="en-US" sz="2000" dirty="0"/>
              <a:t>Focus on the noun “</a:t>
            </a:r>
            <a:r>
              <a:rPr lang="en-US" sz="2000" dirty="0">
                <a:solidFill>
                  <a:srgbClr val="0000FF"/>
                </a:solidFill>
              </a:rPr>
              <a:t>result</a:t>
            </a:r>
            <a:r>
              <a:rPr lang="en-US" sz="2000" dirty="0"/>
              <a:t>” of performing the task; </a:t>
            </a:r>
          </a:p>
          <a:p>
            <a:pPr lvl="1">
              <a:defRPr/>
            </a:pPr>
            <a:r>
              <a:rPr lang="en-US" sz="2000" dirty="0"/>
              <a:t>Access a “</a:t>
            </a:r>
            <a:r>
              <a:rPr lang="en-US" sz="2000" dirty="0">
                <a:solidFill>
                  <a:srgbClr val="0000FF"/>
                </a:solidFill>
              </a:rPr>
              <a:t>resource</a:t>
            </a:r>
            <a:r>
              <a:rPr lang="en-US" sz="2000" dirty="0"/>
              <a:t>” instead of a method, </a:t>
            </a:r>
          </a:p>
          <a:p>
            <a:pPr lvl="1">
              <a:defRPr/>
            </a:pPr>
            <a:r>
              <a:rPr lang="en-US" sz="2000" dirty="0"/>
              <a:t>Based on communication protocol and developed by HTTP people;</a:t>
            </a:r>
          </a:p>
          <a:p>
            <a:pPr lvl="1">
              <a:defRPr/>
            </a:pPr>
            <a:r>
              <a:rPr lang="en-US" sz="2000" dirty="0"/>
              <a:t>Can be called even in </a:t>
            </a:r>
            <a:r>
              <a:rPr lang="en-US" sz="2000" dirty="0">
                <a:solidFill>
                  <a:srgbClr val="0000FF"/>
                </a:solidFill>
              </a:rPr>
              <a:t>script languages</a:t>
            </a:r>
            <a:r>
              <a:rPr lang="en-US" sz="2000" dirty="0"/>
              <a:t>.</a:t>
            </a:r>
          </a:p>
          <a:p>
            <a:pPr lvl="1">
              <a:defRPr/>
            </a:pPr>
            <a:r>
              <a:rPr lang="en-US" sz="2000" dirty="0"/>
              <a:t>Light-weighted service</a:t>
            </a:r>
          </a:p>
          <a:p>
            <a:pPr lvl="1">
              <a:defRPr/>
            </a:pPr>
            <a:endParaRPr lang="en-US" sz="2400" dirty="0"/>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456CC51-8189-4E1E-BFB3-C9F9ED890944}" type="slidenum">
              <a:rPr lang="en-US" b="0" smtClean="0">
                <a:solidFill>
                  <a:schemeClr val="tx2"/>
                </a:solidFill>
              </a:rPr>
              <a:pPr/>
              <a:t>13</a:t>
            </a:fld>
            <a:endParaRPr lang="en-US" b="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up)">
                                      <p:cBhvr>
                                        <p:cTn id="11" dur="500"/>
                                        <p:tgtEl>
                                          <p:spTgt spid="3">
                                            <p:txEl>
                                              <p:pRg st="4" end="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up)">
                                      <p:cBhvr>
                                        <p:cTn id="15" dur="500"/>
                                        <p:tgtEl>
                                          <p:spTgt spid="3">
                                            <p:txEl>
                                              <p:pRg st="5" end="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up)">
                                      <p:cBhvr>
                                        <p:cTn id="19" dur="500"/>
                                        <p:tgtEl>
                                          <p:spTgt spid="3">
                                            <p:txEl>
                                              <p:pRg st="6" end="6"/>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up)">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up)">
                                      <p:cBhvr>
                                        <p:cTn id="28" dur="500"/>
                                        <p:tgtEl>
                                          <p:spTgt spid="3">
                                            <p:txEl>
                                              <p:pRg st="8" end="8"/>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up)">
                                      <p:cBhvr>
                                        <p:cTn id="32" dur="500"/>
                                        <p:tgtEl>
                                          <p:spTgt spid="3">
                                            <p:txEl>
                                              <p:pRg st="9" end="9"/>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up)">
                                      <p:cBhvr>
                                        <p:cTn id="36" dur="500"/>
                                        <p:tgtEl>
                                          <p:spTgt spid="3">
                                            <p:txEl>
                                              <p:pRg st="10" end="10"/>
                                            </p:txEl>
                                          </p:spTgt>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up)">
                                      <p:cBhvr>
                                        <p:cTn id="40" dur="500"/>
                                        <p:tgtEl>
                                          <p:spTgt spid="3">
                                            <p:txEl>
                                              <p:pRg st="11" end="11"/>
                                            </p:txEl>
                                          </p:spTgt>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up)">
                                      <p:cBhvr>
                                        <p:cTn id="44" dur="500"/>
                                        <p:tgtEl>
                                          <p:spTgt spid="3">
                                            <p:txEl>
                                              <p:pRg st="12" end="12"/>
                                            </p:txEl>
                                          </p:spTgt>
                                        </p:tgtEl>
                                      </p:cBhvr>
                                    </p:animEffect>
                                  </p:childTnLst>
                                </p:cTn>
                              </p:par>
                            </p:childTnLst>
                          </p:cTn>
                        </p:par>
                        <p:par>
                          <p:cTn id="45" fill="hold">
                            <p:stCondLst>
                              <p:cond delay="2500"/>
                            </p:stCondLst>
                            <p:childTnLst>
                              <p:par>
                                <p:cTn id="46" presetID="22" presetClass="entr" presetSubtype="1" fill="hold" nodeType="after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up)">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696200" cy="623888"/>
          </a:xfrm>
        </p:spPr>
        <p:txBody>
          <a:bodyPr/>
          <a:lstStyle/>
          <a:p>
            <a:r>
              <a:rPr lang="en-US" dirty="0"/>
              <a:t>RESTful Services are More Web Oriented</a:t>
            </a:r>
          </a:p>
        </p:txBody>
      </p:sp>
      <p:sp>
        <p:nvSpPr>
          <p:cNvPr id="3" name="Content Placeholder 2"/>
          <p:cNvSpPr>
            <a:spLocks noGrp="1"/>
          </p:cNvSpPr>
          <p:nvPr>
            <p:ph idx="1"/>
          </p:nvPr>
        </p:nvSpPr>
        <p:spPr>
          <a:xfrm>
            <a:off x="533400" y="1524000"/>
            <a:ext cx="8421688" cy="4608513"/>
          </a:xfrm>
        </p:spPr>
        <p:txBody>
          <a:bodyPr/>
          <a:lstStyle/>
          <a:p>
            <a:r>
              <a:rPr lang="en-US" dirty="0"/>
              <a:t>Based on HTTP and Web browser;</a:t>
            </a:r>
          </a:p>
          <a:p>
            <a:r>
              <a:rPr lang="en-US" dirty="0"/>
              <a:t>Can be accessed in Web browser;</a:t>
            </a:r>
          </a:p>
          <a:p>
            <a:r>
              <a:rPr lang="en-US" dirty="0"/>
              <a:t>Just like a Web page, they can be viewed and bookmarked in a browser;</a:t>
            </a:r>
          </a:p>
          <a:p>
            <a:r>
              <a:rPr lang="en-US" dirty="0"/>
              <a:t>The results can be cached and reused, through browser’s built-in caching mechanism;</a:t>
            </a:r>
          </a:p>
          <a:p>
            <a:r>
              <a:rPr lang="en-US" dirty="0"/>
              <a:t>RESTful services can be called in any programming languages, including script languages, that can make HTTP call. </a:t>
            </a:r>
          </a:p>
        </p:txBody>
      </p:sp>
      <p:sp>
        <p:nvSpPr>
          <p:cNvPr id="4" name="Slide Number Placeholder 3"/>
          <p:cNvSpPr>
            <a:spLocks noGrp="1"/>
          </p:cNvSpPr>
          <p:nvPr>
            <p:ph type="sldNum" sz="quarter" idx="12"/>
          </p:nvPr>
        </p:nvSpPr>
        <p:spPr/>
        <p:txBody>
          <a:bodyPr/>
          <a:lstStyle/>
          <a:p>
            <a:pPr>
              <a:defRPr/>
            </a:pPr>
            <a:fld id="{31E4708A-F4D9-42EA-88EA-7AAB557E2BC0}" type="slidenum">
              <a:rPr lang="en-US" smtClean="0"/>
              <a:pPr>
                <a:defRPr/>
              </a:pPr>
              <a:t>14</a:t>
            </a:fld>
            <a:endParaRPr lang="en-US"/>
          </a:p>
        </p:txBody>
      </p:sp>
    </p:spTree>
    <p:extLst>
      <p:ext uri="{BB962C8B-B14F-4D97-AF65-F5344CB8AC3E}">
        <p14:creationId xmlns:p14="http://schemas.microsoft.com/office/powerpoint/2010/main" val="76430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90600" y="152400"/>
            <a:ext cx="8077200" cy="623888"/>
          </a:xfrm>
        </p:spPr>
        <p:txBody>
          <a:bodyPr/>
          <a:lstStyle/>
          <a:p>
            <a:pPr algn="r"/>
            <a:r>
              <a:rPr lang="en-US" dirty="0"/>
              <a:t>Developing a Basic RESTful Service in WCF</a:t>
            </a:r>
          </a:p>
        </p:txBody>
      </p:sp>
      <p:sp>
        <p:nvSpPr>
          <p:cNvPr id="12291" name="Content Placeholder 2"/>
          <p:cNvSpPr>
            <a:spLocks noGrp="1"/>
          </p:cNvSpPr>
          <p:nvPr>
            <p:ph idx="1"/>
          </p:nvPr>
        </p:nvSpPr>
        <p:spPr>
          <a:xfrm>
            <a:off x="533400" y="1295400"/>
            <a:ext cx="8269288" cy="4608513"/>
          </a:xfrm>
        </p:spPr>
        <p:txBody>
          <a:bodyPr/>
          <a:lstStyle/>
          <a:p>
            <a:r>
              <a:rPr lang="en-US" dirty="0"/>
              <a:t>Windows Communication Foundation has decoupled the interface generation from the development environment. It enables</a:t>
            </a:r>
          </a:p>
          <a:p>
            <a:pPr lvl="1"/>
            <a:r>
              <a:rPr lang="en-US" dirty="0"/>
              <a:t>WSDL/SOAP interface;</a:t>
            </a:r>
          </a:p>
          <a:p>
            <a:pPr lvl="1"/>
            <a:r>
              <a:rPr lang="en-US" dirty="0" err="1"/>
              <a:t>.Net</a:t>
            </a:r>
            <a:r>
              <a:rPr lang="en-US" dirty="0"/>
              <a:t> - </a:t>
            </a:r>
            <a:r>
              <a:rPr lang="en-US" dirty="0" err="1"/>
              <a:t>.Net</a:t>
            </a:r>
            <a:r>
              <a:rPr lang="en-US" dirty="0"/>
              <a:t> </a:t>
            </a:r>
            <a:r>
              <a:rPr lang="en-US" dirty="0" err="1"/>
              <a:t>Remoting</a:t>
            </a:r>
            <a:r>
              <a:rPr lang="en-US" dirty="0"/>
              <a:t> interface</a:t>
            </a:r>
          </a:p>
          <a:p>
            <a:pPr lvl="1"/>
            <a:r>
              <a:rPr lang="en-US" dirty="0"/>
              <a:t>RESTful service interface (HTTP interface).</a:t>
            </a:r>
          </a:p>
          <a:p>
            <a:r>
              <a:rPr lang="en-US" dirty="0"/>
              <a:t>Using WCF:</a:t>
            </a:r>
          </a:p>
          <a:p>
            <a:pPr lvl="1"/>
            <a:r>
              <a:rPr lang="en-US" dirty="0"/>
              <a:t>Develop a WCF service</a:t>
            </a:r>
          </a:p>
          <a:p>
            <a:pPr lvl="1"/>
            <a:r>
              <a:rPr lang="en-US" dirty="0"/>
              <a:t>Make a few changes to obtain RESTful service</a:t>
            </a:r>
          </a:p>
          <a:p>
            <a:endParaRPr lang="en-US" dirty="0"/>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0FA7B8D-445C-4106-A5B2-4C9AAFBA168C}" type="slidenum">
              <a:rPr lang="en-US" b="0" smtClean="0">
                <a:solidFill>
                  <a:schemeClr val="tx2"/>
                </a:solidFill>
              </a:rPr>
              <a:pPr/>
              <a:t>15</a:t>
            </a:fld>
            <a:endParaRPr lang="en-US" b="0">
              <a:solidFill>
                <a:schemeClr val="tx2"/>
              </a:solidFill>
            </a:endParaRPr>
          </a:p>
        </p:txBody>
      </p:sp>
    </p:spTree>
    <p:extLst>
      <p:ext uri="{BB962C8B-B14F-4D97-AF65-F5344CB8AC3E}">
        <p14:creationId xmlns:p14="http://schemas.microsoft.com/office/powerpoint/2010/main" val="105333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00" y="152400"/>
            <a:ext cx="8077200" cy="623888"/>
          </a:xfrm>
        </p:spPr>
        <p:txBody>
          <a:bodyPr/>
          <a:lstStyle/>
          <a:p>
            <a:pPr algn="r"/>
            <a:r>
              <a:rPr lang="en-US"/>
              <a:t>From a SOAP Service to a RESTful Service</a:t>
            </a:r>
          </a:p>
        </p:txBody>
      </p:sp>
      <p:sp>
        <p:nvSpPr>
          <p:cNvPr id="19459" name="Content Placeholder 2"/>
          <p:cNvSpPr>
            <a:spLocks noGrp="1"/>
          </p:cNvSpPr>
          <p:nvPr>
            <p:ph idx="1"/>
          </p:nvPr>
        </p:nvSpPr>
        <p:spPr>
          <a:xfrm>
            <a:off x="533400" y="1295400"/>
            <a:ext cx="8269288" cy="4953000"/>
          </a:xfrm>
        </p:spPr>
        <p:txBody>
          <a:bodyPr/>
          <a:lstStyle/>
          <a:p>
            <a:pPr>
              <a:defRPr/>
            </a:pPr>
            <a:r>
              <a:rPr lang="en-US" dirty="0"/>
              <a:t>Create a SOAP-based Service in WCF; </a:t>
            </a:r>
          </a:p>
          <a:p>
            <a:pPr>
              <a:defRPr/>
            </a:pPr>
            <a:r>
              <a:rPr lang="en-US" dirty="0"/>
              <a:t>Use a client to test the service to make sure it works;</a:t>
            </a:r>
          </a:p>
          <a:p>
            <a:pPr>
              <a:defRPr/>
            </a:pPr>
            <a:r>
              <a:rPr lang="en-US" dirty="0"/>
              <a:t>Convert the SOAP-based Service into a RESTful service in follow steps:</a:t>
            </a:r>
          </a:p>
          <a:p>
            <a:pPr marL="914400" lvl="1" indent="-457200">
              <a:buSzPct val="100000"/>
              <a:buFont typeface="+mj-lt"/>
              <a:buAutoNum type="arabicPeriod"/>
              <a:defRPr/>
            </a:pPr>
            <a:r>
              <a:rPr lang="en-US" sz="2400" dirty="0"/>
              <a:t>Add </a:t>
            </a:r>
            <a:r>
              <a:rPr lang="en-US" sz="2400" dirty="0">
                <a:ea typeface="+mn-ea"/>
                <a:cs typeface="+mn-cs"/>
              </a:rPr>
              <a:t>“</a:t>
            </a:r>
            <a:r>
              <a:rPr lang="en-US" sz="2400" dirty="0">
                <a:solidFill>
                  <a:srgbClr val="0000FF"/>
                </a:solidFill>
                <a:ea typeface="+mn-ea"/>
                <a:cs typeface="+mn-cs"/>
              </a:rPr>
              <a:t>using </a:t>
            </a:r>
            <a:r>
              <a:rPr lang="en-US" sz="2400" dirty="0" err="1">
                <a:solidFill>
                  <a:srgbClr val="0000FF"/>
                </a:solidFill>
                <a:ea typeface="+mn-ea"/>
                <a:cs typeface="+mn-cs"/>
              </a:rPr>
              <a:t>Sytem.ServiceModel.Web</a:t>
            </a:r>
            <a:r>
              <a:rPr lang="en-US" sz="2400" dirty="0">
                <a:ea typeface="+mn-ea"/>
                <a:cs typeface="+mn-cs"/>
              </a:rPr>
              <a:t>” in file </a:t>
            </a:r>
            <a:r>
              <a:rPr lang="en-US" sz="2400" dirty="0" err="1">
                <a:ea typeface="+mn-ea"/>
                <a:cs typeface="+mn-cs"/>
              </a:rPr>
              <a:t>IService.cs</a:t>
            </a:r>
            <a:r>
              <a:rPr lang="en-US" sz="2400" dirty="0">
                <a:ea typeface="+mn-ea"/>
                <a:cs typeface="+mn-cs"/>
              </a:rPr>
              <a:t>;</a:t>
            </a:r>
          </a:p>
          <a:p>
            <a:pPr marL="914400" lvl="1" indent="-457200">
              <a:buSzPct val="100000"/>
              <a:buFont typeface="+mj-lt"/>
              <a:buAutoNum type="arabicPeriod"/>
              <a:defRPr/>
            </a:pPr>
            <a:r>
              <a:rPr lang="en-US" sz="2400" dirty="0"/>
              <a:t>Add the attributes </a:t>
            </a:r>
            <a:r>
              <a:rPr lang="en-US" sz="2400" dirty="0">
                <a:solidFill>
                  <a:srgbClr val="0000FF"/>
                </a:solidFill>
              </a:rPr>
              <a:t>[</a:t>
            </a:r>
            <a:r>
              <a:rPr lang="en-US" sz="2400" dirty="0" err="1">
                <a:solidFill>
                  <a:srgbClr val="0000FF"/>
                </a:solidFill>
              </a:rPr>
              <a:t>WebGet</a:t>
            </a:r>
            <a:r>
              <a:rPr lang="en-US" sz="2400" dirty="0">
                <a:solidFill>
                  <a:srgbClr val="0000FF"/>
                </a:solidFill>
              </a:rPr>
              <a:t>] </a:t>
            </a:r>
            <a:r>
              <a:rPr lang="en-US" sz="2400" dirty="0"/>
              <a:t>for each operation contract</a:t>
            </a:r>
          </a:p>
          <a:p>
            <a:pPr marL="914400" lvl="1" indent="-457200">
              <a:buSzPct val="100000"/>
              <a:buFont typeface="+mj-lt"/>
              <a:buAutoNum type="arabicPeriod"/>
              <a:defRPr/>
            </a:pPr>
            <a:r>
              <a:rPr lang="en-US" sz="2400" dirty="0"/>
              <a:t>Add the following line in the service’s markup source code  </a:t>
            </a:r>
            <a:r>
              <a:rPr lang="en-GB" sz="2000" dirty="0">
                <a:solidFill>
                  <a:srgbClr val="0000FF"/>
                </a:solidFill>
              </a:rPr>
              <a:t>Factory="</a:t>
            </a:r>
            <a:r>
              <a:rPr lang="en-GB" sz="2000" dirty="0" err="1">
                <a:solidFill>
                  <a:srgbClr val="0000FF"/>
                </a:solidFill>
              </a:rPr>
              <a:t>System.ServiceModel.Activation.WebServiceHostFactory</a:t>
            </a:r>
            <a:r>
              <a:rPr lang="en-GB" sz="2000" dirty="0">
                <a:solidFill>
                  <a:srgbClr val="0000FF"/>
                </a:solidFill>
              </a:rPr>
              <a:t>" </a:t>
            </a:r>
          </a:p>
          <a:p>
            <a:pPr marL="914400" lvl="1" indent="-457200">
              <a:buSzPct val="100000"/>
              <a:buFont typeface="+mj-lt"/>
              <a:buAutoNum type="arabicPeriod"/>
              <a:defRPr/>
            </a:pPr>
            <a:r>
              <a:rPr lang="en-GB" sz="2400" dirty="0"/>
              <a:t>Remove SOAP endpoint for access, so that HTTP can be directly used for accessing the service.</a:t>
            </a:r>
            <a:endParaRPr lang="en-US" sz="2400" dirty="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19F0CE2-3A13-4806-84DC-8ADE76E00382}" type="slidenum">
              <a:rPr lang="en-US" b="0" smtClean="0">
                <a:solidFill>
                  <a:schemeClr val="tx2"/>
                </a:solidFill>
              </a:rPr>
              <a:pPr/>
              <a:t>16</a:t>
            </a:fld>
            <a:endParaRPr lang="en-US" b="0">
              <a:solidFill>
                <a:schemeClr val="tx2"/>
              </a:solidFill>
            </a:endParaRPr>
          </a:p>
        </p:txBody>
      </p:sp>
      <p:sp>
        <p:nvSpPr>
          <p:cNvPr id="13317" name="TextBox 4"/>
          <p:cNvSpPr txBox="1">
            <a:spLocks noChangeArrowheads="1"/>
          </p:cNvSpPr>
          <p:nvPr/>
        </p:nvSpPr>
        <p:spPr bwMode="auto">
          <a:xfrm>
            <a:off x="2895600" y="762000"/>
            <a:ext cx="415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Textbook Chapter 7.3 on RESTful services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152400"/>
            <a:ext cx="8077200" cy="623888"/>
          </a:xfrm>
        </p:spPr>
        <p:txBody>
          <a:bodyPr/>
          <a:lstStyle/>
          <a:p>
            <a:pPr algn="r"/>
            <a:r>
              <a:rPr lang="en-US" dirty="0"/>
              <a:t>From a SOAP Service to a RESTful Service</a:t>
            </a:r>
          </a:p>
        </p:txBody>
      </p:sp>
      <p:sp>
        <p:nvSpPr>
          <p:cNvPr id="14339" name="Content Placeholder 2"/>
          <p:cNvSpPr>
            <a:spLocks noGrp="1"/>
          </p:cNvSpPr>
          <p:nvPr>
            <p:ph idx="1"/>
          </p:nvPr>
        </p:nvSpPr>
        <p:spPr>
          <a:xfrm>
            <a:off x="304800" y="1066800"/>
            <a:ext cx="7696200" cy="5334000"/>
          </a:xfrm>
        </p:spPr>
        <p:txBody>
          <a:bodyPr/>
          <a:lstStyle/>
          <a:p>
            <a:pPr>
              <a:buFont typeface="Wingdings" pitchFamily="2" charset="2"/>
              <a:buNone/>
            </a:pPr>
            <a:r>
              <a:rPr lang="en-GB" sz="2000" dirty="0">
                <a:solidFill>
                  <a:srgbClr val="0000FF"/>
                </a:solidFill>
              </a:rPr>
              <a:t>//</a:t>
            </a:r>
            <a:r>
              <a:rPr lang="en-GB" sz="2000" dirty="0" err="1">
                <a:solidFill>
                  <a:srgbClr val="0000FF"/>
                </a:solidFill>
              </a:rPr>
              <a:t>IService.cs</a:t>
            </a:r>
            <a:endParaRPr lang="en-US" sz="2000" dirty="0">
              <a:solidFill>
                <a:srgbClr val="0000FF"/>
              </a:solidFill>
            </a:endParaRPr>
          </a:p>
          <a:p>
            <a:pPr>
              <a:buFont typeface="Wingdings" pitchFamily="2" charset="2"/>
              <a:buNone/>
            </a:pPr>
            <a:r>
              <a:rPr lang="en-GB" sz="2000" dirty="0"/>
              <a:t>using </a:t>
            </a:r>
            <a:r>
              <a:rPr lang="en-GB" sz="2000" dirty="0" err="1"/>
              <a:t>System.ServiceModel</a:t>
            </a:r>
            <a:r>
              <a:rPr lang="en-GB" sz="2000" dirty="0"/>
              <a:t>;</a:t>
            </a:r>
            <a:endParaRPr lang="en-US" sz="2000" dirty="0"/>
          </a:p>
          <a:p>
            <a:pPr>
              <a:buFont typeface="Wingdings" pitchFamily="2" charset="2"/>
              <a:buNone/>
            </a:pPr>
            <a:r>
              <a:rPr lang="en-GB" sz="2000" dirty="0">
                <a:solidFill>
                  <a:srgbClr val="0000FF"/>
                </a:solidFill>
              </a:rPr>
              <a:t>using </a:t>
            </a:r>
            <a:r>
              <a:rPr lang="en-GB" sz="2000" dirty="0" err="1">
                <a:solidFill>
                  <a:srgbClr val="0000FF"/>
                </a:solidFill>
              </a:rPr>
              <a:t>System.ServiceModel.Web</a:t>
            </a:r>
            <a:r>
              <a:rPr lang="en-GB" sz="2000" dirty="0">
                <a:solidFill>
                  <a:srgbClr val="0000FF"/>
                </a:solidFill>
              </a:rPr>
              <a:t>; </a:t>
            </a:r>
            <a:r>
              <a:rPr lang="en-GB" sz="2000" dirty="0"/>
              <a:t>// Add this namespace</a:t>
            </a:r>
            <a:endParaRPr lang="en-US" sz="2000" dirty="0"/>
          </a:p>
          <a:p>
            <a:pPr>
              <a:buFont typeface="Wingdings" pitchFamily="2" charset="2"/>
              <a:buNone/>
            </a:pPr>
            <a:r>
              <a:rPr lang="en-GB" sz="2000" dirty="0"/>
              <a:t>[</a:t>
            </a:r>
            <a:r>
              <a:rPr lang="en-GB" sz="2000" dirty="0" err="1"/>
              <a:t>ServiceContract</a:t>
            </a:r>
            <a:r>
              <a:rPr lang="en-GB" sz="2000" dirty="0"/>
              <a:t>]</a:t>
            </a:r>
            <a:endParaRPr lang="en-US" sz="2000" dirty="0"/>
          </a:p>
          <a:p>
            <a:pPr>
              <a:buFont typeface="Wingdings" pitchFamily="2" charset="2"/>
              <a:buNone/>
            </a:pPr>
            <a:r>
              <a:rPr lang="en-GB" sz="2000" dirty="0"/>
              <a:t>public interface </a:t>
            </a:r>
            <a:r>
              <a:rPr lang="en-GB" sz="2000" dirty="0" err="1"/>
              <a:t>Iservice</a:t>
            </a:r>
            <a:r>
              <a:rPr lang="en-US" sz="2000" dirty="0"/>
              <a:t>  </a:t>
            </a:r>
            <a:r>
              <a:rPr lang="en-GB" sz="2000" dirty="0"/>
              <a:t>{</a:t>
            </a:r>
            <a:endParaRPr lang="en-US" sz="2000" dirty="0"/>
          </a:p>
          <a:p>
            <a:pPr>
              <a:buFont typeface="Wingdings" pitchFamily="2" charset="2"/>
              <a:buNone/>
            </a:pPr>
            <a:r>
              <a:rPr lang="en-GB" sz="2000" dirty="0"/>
              <a:t>    [</a:t>
            </a:r>
            <a:r>
              <a:rPr lang="en-GB" sz="2000" dirty="0" err="1"/>
              <a:t>OperationContract</a:t>
            </a:r>
            <a:r>
              <a:rPr lang="en-GB" sz="2000" dirty="0"/>
              <a:t>]</a:t>
            </a:r>
            <a:endParaRPr lang="en-US" sz="2000" dirty="0"/>
          </a:p>
          <a:p>
            <a:pPr>
              <a:buFont typeface="Wingdings" pitchFamily="2" charset="2"/>
              <a:buNone/>
            </a:pPr>
            <a:r>
              <a:rPr lang="en-GB" sz="2000" dirty="0">
                <a:solidFill>
                  <a:srgbClr val="0000FF"/>
                </a:solidFill>
              </a:rPr>
              <a:t>    [</a:t>
            </a:r>
            <a:r>
              <a:rPr lang="en-GB" sz="2000" dirty="0" err="1">
                <a:solidFill>
                  <a:srgbClr val="0000FF"/>
                </a:solidFill>
              </a:rPr>
              <a:t>WebGet</a:t>
            </a:r>
            <a:r>
              <a:rPr lang="en-GB" sz="2000" dirty="0">
                <a:solidFill>
                  <a:srgbClr val="0000FF"/>
                </a:solidFill>
              </a:rPr>
              <a:t>]    </a:t>
            </a:r>
            <a:r>
              <a:rPr lang="en-GB" sz="2000" dirty="0"/>
              <a:t>// Add this HTTP GET attribute/directive</a:t>
            </a:r>
            <a:endParaRPr lang="en-US" sz="2000" dirty="0"/>
          </a:p>
          <a:p>
            <a:pPr>
              <a:buFont typeface="Wingdings" pitchFamily="2" charset="2"/>
              <a:buNone/>
            </a:pPr>
            <a:r>
              <a:rPr lang="en-GB" sz="2000" dirty="0"/>
              <a:t>    string </a:t>
            </a:r>
            <a:r>
              <a:rPr lang="en-GB" sz="2000" dirty="0" err="1"/>
              <a:t>GetData</a:t>
            </a:r>
            <a:r>
              <a:rPr lang="en-GB" sz="2000" dirty="0"/>
              <a:t>(</a:t>
            </a:r>
            <a:r>
              <a:rPr lang="en-GB" sz="2000" dirty="0" err="1"/>
              <a:t>int</a:t>
            </a:r>
            <a:r>
              <a:rPr lang="en-GB" sz="2000" dirty="0"/>
              <a:t> value);</a:t>
            </a:r>
            <a:endParaRPr lang="en-US" sz="2000" dirty="0"/>
          </a:p>
          <a:p>
            <a:pPr>
              <a:buFont typeface="Wingdings" pitchFamily="2" charset="2"/>
              <a:buNone/>
            </a:pPr>
            <a:r>
              <a:rPr lang="en-GB" sz="2000" dirty="0"/>
              <a:t>    [</a:t>
            </a:r>
            <a:r>
              <a:rPr lang="en-GB" sz="2000" dirty="0" err="1"/>
              <a:t>OperationContract</a:t>
            </a:r>
            <a:r>
              <a:rPr lang="en-GB" sz="2000" dirty="0"/>
              <a:t>]</a:t>
            </a:r>
            <a:endParaRPr lang="en-US" sz="2000" dirty="0"/>
          </a:p>
          <a:p>
            <a:pPr>
              <a:buFont typeface="Wingdings" pitchFamily="2" charset="2"/>
              <a:buNone/>
            </a:pPr>
            <a:r>
              <a:rPr lang="en-GB" sz="2000" dirty="0">
                <a:solidFill>
                  <a:srgbClr val="0000FF"/>
                </a:solidFill>
              </a:rPr>
              <a:t>    [</a:t>
            </a:r>
            <a:r>
              <a:rPr lang="en-GB" sz="2000" dirty="0" err="1">
                <a:solidFill>
                  <a:srgbClr val="0000FF"/>
                </a:solidFill>
              </a:rPr>
              <a:t>WebGet</a:t>
            </a:r>
            <a:r>
              <a:rPr lang="en-GB" sz="2000" dirty="0">
                <a:solidFill>
                  <a:srgbClr val="0000FF"/>
                </a:solidFill>
              </a:rPr>
              <a:t>]    </a:t>
            </a:r>
            <a:r>
              <a:rPr lang="en-GB" sz="2000" dirty="0"/>
              <a:t>// Add this HTTP GET attribute/directive</a:t>
            </a:r>
            <a:endParaRPr lang="en-US" sz="2000" dirty="0"/>
          </a:p>
          <a:p>
            <a:pPr>
              <a:buFont typeface="Wingdings" pitchFamily="2" charset="2"/>
              <a:buNone/>
            </a:pPr>
            <a:r>
              <a:rPr lang="en-GB" sz="2000" dirty="0"/>
              <a:t>    double </a:t>
            </a:r>
            <a:r>
              <a:rPr lang="en-GB" sz="2000" dirty="0" err="1"/>
              <a:t>PiValue</a:t>
            </a:r>
            <a:r>
              <a:rPr lang="en-GB" sz="2000" dirty="0"/>
              <a:t>();</a:t>
            </a:r>
            <a:endParaRPr lang="en-US" sz="2000" dirty="0"/>
          </a:p>
          <a:p>
            <a:pPr>
              <a:buFont typeface="Wingdings" pitchFamily="2" charset="2"/>
              <a:buNone/>
            </a:pPr>
            <a:r>
              <a:rPr lang="en-GB" sz="2000" dirty="0"/>
              <a:t>    [</a:t>
            </a:r>
            <a:r>
              <a:rPr lang="en-GB" sz="2000" dirty="0" err="1"/>
              <a:t>OperationContract</a:t>
            </a:r>
            <a:r>
              <a:rPr lang="en-GB" sz="2000" dirty="0"/>
              <a:t>]</a:t>
            </a:r>
            <a:endParaRPr lang="en-US" sz="2000" dirty="0"/>
          </a:p>
          <a:p>
            <a:pPr>
              <a:buFont typeface="Wingdings" pitchFamily="2" charset="2"/>
              <a:buNone/>
            </a:pPr>
            <a:r>
              <a:rPr lang="en-GB" sz="2000" dirty="0">
                <a:solidFill>
                  <a:srgbClr val="0000FF"/>
                </a:solidFill>
              </a:rPr>
              <a:t>    [</a:t>
            </a:r>
            <a:r>
              <a:rPr lang="en-GB" sz="2000" dirty="0" err="1">
                <a:solidFill>
                  <a:srgbClr val="0000FF"/>
                </a:solidFill>
              </a:rPr>
              <a:t>WebGet</a:t>
            </a:r>
            <a:r>
              <a:rPr lang="en-GB" sz="2000" dirty="0">
                <a:solidFill>
                  <a:srgbClr val="0000FF"/>
                </a:solidFill>
              </a:rPr>
              <a:t>]    </a:t>
            </a:r>
            <a:r>
              <a:rPr lang="en-GB" sz="2000" dirty="0"/>
              <a:t>// Add this HTTP GET attribute/directive</a:t>
            </a:r>
            <a:endParaRPr lang="en-US" sz="2000" dirty="0"/>
          </a:p>
          <a:p>
            <a:pPr>
              <a:buFont typeface="Wingdings" pitchFamily="2" charset="2"/>
              <a:buNone/>
            </a:pPr>
            <a:r>
              <a:rPr lang="en-GB" sz="2000" dirty="0"/>
              <a:t>    </a:t>
            </a:r>
            <a:r>
              <a:rPr lang="en-GB" sz="2000" dirty="0" err="1"/>
              <a:t>int</a:t>
            </a:r>
            <a:r>
              <a:rPr lang="en-GB" sz="2000" dirty="0"/>
              <a:t> </a:t>
            </a:r>
            <a:r>
              <a:rPr lang="en-GB" sz="2000" dirty="0" err="1"/>
              <a:t>absValue</a:t>
            </a:r>
            <a:r>
              <a:rPr lang="en-GB" sz="2000" dirty="0"/>
              <a:t>(</a:t>
            </a:r>
            <a:r>
              <a:rPr lang="en-GB" sz="2000" dirty="0" err="1"/>
              <a:t>int</a:t>
            </a:r>
            <a:r>
              <a:rPr lang="en-GB" sz="2000" dirty="0"/>
              <a:t> </a:t>
            </a:r>
            <a:r>
              <a:rPr lang="en-GB" sz="2000" dirty="0" err="1"/>
              <a:t>intValue</a:t>
            </a:r>
            <a:r>
              <a:rPr lang="en-GB" sz="2000" dirty="0"/>
              <a:t>);</a:t>
            </a:r>
            <a:endParaRPr lang="en-US" sz="2000" dirty="0"/>
          </a:p>
          <a:p>
            <a:pPr>
              <a:buFont typeface="Wingdings" pitchFamily="2" charset="2"/>
              <a:buNone/>
            </a:pPr>
            <a:r>
              <a:rPr lang="en-GB" sz="2000" dirty="0"/>
              <a:t>}</a:t>
            </a:r>
            <a:endParaRPr lang="en-US" sz="2000" dirty="0"/>
          </a:p>
          <a:p>
            <a:pPr>
              <a:buFont typeface="Wingdings" pitchFamily="2" charset="2"/>
              <a:buNone/>
            </a:pPr>
            <a:endParaRPr lang="en-US" sz="2000" dirty="0"/>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EA1A970-DCF4-4D9D-BA47-9A9A7209F604}" type="slidenum">
              <a:rPr lang="en-US" b="0" smtClean="0">
                <a:solidFill>
                  <a:schemeClr val="tx2"/>
                </a:solidFill>
              </a:rPr>
              <a:pPr/>
              <a:t>17</a:t>
            </a:fld>
            <a:endParaRPr lang="en-US" b="0">
              <a:solidFill>
                <a:schemeClr val="tx2"/>
              </a:solidFill>
            </a:endParaRPr>
          </a:p>
        </p:txBody>
      </p:sp>
      <p:pic>
        <p:nvPicPr>
          <p:cNvPr id="143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776288"/>
            <a:ext cx="2819400"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5"/>
          <p:cNvSpPr txBox="1">
            <a:spLocks noChangeArrowheads="1"/>
          </p:cNvSpPr>
          <p:nvPr/>
        </p:nvSpPr>
        <p:spPr bwMode="auto">
          <a:xfrm>
            <a:off x="7696200" y="4562475"/>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Service.cs </a:t>
            </a:r>
          </a:p>
          <a:p>
            <a:r>
              <a:rPr lang="en-US" b="0"/>
              <a:t>file remains unchanged</a:t>
            </a:r>
          </a:p>
        </p:txBody>
      </p:sp>
      <p:sp>
        <p:nvSpPr>
          <p:cNvPr id="14343" name="Freeform 8"/>
          <p:cNvSpPr>
            <a:spLocks/>
          </p:cNvSpPr>
          <p:nvPr/>
        </p:nvSpPr>
        <p:spPr bwMode="auto">
          <a:xfrm>
            <a:off x="8001000" y="2362200"/>
            <a:ext cx="457200" cy="2200275"/>
          </a:xfrm>
          <a:custGeom>
            <a:avLst/>
            <a:gdLst>
              <a:gd name="T0" fmla="*/ 18401399 w 287079"/>
              <a:gd name="T1" fmla="*/ 2070148637 h 935665"/>
              <a:gd name="T2" fmla="*/ 18401399 w 287079"/>
              <a:gd name="T3" fmla="*/ 0 h 935665"/>
              <a:gd name="T4" fmla="*/ 0 w 287079"/>
              <a:gd name="T5" fmla="*/ 0 h 935665"/>
              <a:gd name="T6" fmla="*/ 0 60000 65536"/>
              <a:gd name="T7" fmla="*/ 0 60000 65536"/>
              <a:gd name="T8" fmla="*/ 0 60000 65536"/>
              <a:gd name="T9" fmla="*/ 0 w 287079"/>
              <a:gd name="T10" fmla="*/ 0 h 935665"/>
              <a:gd name="T11" fmla="*/ 287079 w 287079"/>
              <a:gd name="T12" fmla="*/ 935665 h 935665"/>
            </a:gdLst>
            <a:ahLst/>
            <a:cxnLst>
              <a:cxn ang="T6">
                <a:pos x="T0" y="T1"/>
              </a:cxn>
              <a:cxn ang="T7">
                <a:pos x="T2" y="T3"/>
              </a:cxn>
              <a:cxn ang="T8">
                <a:pos x="T4" y="T5"/>
              </a:cxn>
            </a:cxnLst>
            <a:rect l="T9" t="T10" r="T11" b="T12"/>
            <a:pathLst>
              <a:path w="287079" h="935665">
                <a:moveTo>
                  <a:pt x="287079" y="935665"/>
                </a:moveTo>
                <a:lnTo>
                  <a:pt x="287079" y="0"/>
                </a:lnTo>
                <a:lnTo>
                  <a:pt x="0" y="0"/>
                </a:ln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Rectangular Callout 1"/>
          <p:cNvSpPr/>
          <p:nvPr/>
        </p:nvSpPr>
        <p:spPr bwMode="auto">
          <a:xfrm>
            <a:off x="3733800" y="1371600"/>
            <a:ext cx="381000" cy="304800"/>
          </a:xfrm>
          <a:prstGeom prst="wedgeRectCallout">
            <a:avLst>
              <a:gd name="adj1" fmla="val -72069"/>
              <a:gd name="adj2" fmla="val 11643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1</a:t>
            </a:r>
          </a:p>
        </p:txBody>
      </p:sp>
      <p:sp>
        <p:nvSpPr>
          <p:cNvPr id="9" name="Rectangular Callout 8"/>
          <p:cNvSpPr/>
          <p:nvPr/>
        </p:nvSpPr>
        <p:spPr bwMode="auto">
          <a:xfrm>
            <a:off x="76200" y="3048000"/>
            <a:ext cx="381000" cy="304800"/>
          </a:xfrm>
          <a:prstGeom prst="wedgeRectCallout">
            <a:avLst>
              <a:gd name="adj1" fmla="val 89729"/>
              <a:gd name="adj2" fmla="val 894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lang="en-US" b="0" dirty="0"/>
              <a:t>2</a:t>
            </a:r>
            <a:endParaRPr kumimoji="0" lang="en-US" sz="1800" b="0" i="0" u="none" strike="noStrike" cap="none" normalizeH="0" baseline="0" dirty="0">
              <a:ln>
                <a:noFill/>
              </a:ln>
              <a:solidFill>
                <a:schemeClr val="tx1"/>
              </a:solidFill>
              <a:effectLst/>
              <a:latin typeface="Times New Roman" pitchFamily="18" charset="0"/>
            </a:endParaRPr>
          </a:p>
        </p:txBody>
      </p:sp>
      <p:sp>
        <p:nvSpPr>
          <p:cNvPr id="3" name="TextBox 2"/>
          <p:cNvSpPr txBox="1"/>
          <p:nvPr/>
        </p:nvSpPr>
        <p:spPr>
          <a:xfrm>
            <a:off x="662359" y="6477000"/>
            <a:ext cx="8024441" cy="369332"/>
          </a:xfrm>
          <a:prstGeom prst="rect">
            <a:avLst/>
          </a:prstGeom>
          <a:noFill/>
        </p:spPr>
        <p:txBody>
          <a:bodyPr wrap="none" rtlCol="0">
            <a:spAutoFit/>
          </a:bodyPr>
          <a:lstStyle/>
          <a:p>
            <a:r>
              <a:rPr lang="en-US" b="0" dirty="0"/>
              <a:t>[1] if not available, you need to use Add Reference and find it in framework library.</a:t>
            </a:r>
          </a:p>
        </p:txBody>
      </p:sp>
      <p:sp>
        <p:nvSpPr>
          <p:cNvPr id="11" name="Rectangular Callout 10"/>
          <p:cNvSpPr/>
          <p:nvPr/>
        </p:nvSpPr>
        <p:spPr bwMode="auto">
          <a:xfrm>
            <a:off x="152400" y="6400800"/>
            <a:ext cx="381000" cy="304800"/>
          </a:xfrm>
          <a:prstGeom prst="wedgeRectCallout">
            <a:avLst>
              <a:gd name="adj1" fmla="val 104773"/>
              <a:gd name="adj2" fmla="val 4143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1</a:t>
            </a:r>
          </a:p>
        </p:txBody>
      </p:sp>
      <p:sp>
        <p:nvSpPr>
          <p:cNvPr id="4" name="Left Arrow 3"/>
          <p:cNvSpPr/>
          <p:nvPr/>
        </p:nvSpPr>
        <p:spPr bwMode="auto">
          <a:xfrm>
            <a:off x="8077200" y="1981200"/>
            <a:ext cx="3810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Use WebServiceHostFactory for Hosting</a:t>
            </a:r>
          </a:p>
        </p:txBody>
      </p:sp>
      <p:sp>
        <p:nvSpPr>
          <p:cNvPr id="15363" name="Content Placeholder 2"/>
          <p:cNvSpPr>
            <a:spLocks noGrp="1"/>
          </p:cNvSpPr>
          <p:nvPr>
            <p:ph idx="1"/>
          </p:nvPr>
        </p:nvSpPr>
        <p:spPr>
          <a:xfrm>
            <a:off x="457200" y="2590800"/>
            <a:ext cx="8497888" cy="2514600"/>
          </a:xfrm>
        </p:spPr>
        <p:txBody>
          <a:bodyPr/>
          <a:lstStyle/>
          <a:p>
            <a:r>
              <a:rPr lang="en-US" dirty="0"/>
              <a:t>Add one line of code in the source file, which results in the code below:</a:t>
            </a:r>
          </a:p>
          <a:p>
            <a:pPr>
              <a:buFont typeface="Wingdings" pitchFamily="2" charset="2"/>
              <a:buNone/>
            </a:pPr>
            <a:r>
              <a:rPr lang="en-GB" sz="2400" dirty="0">
                <a:latin typeface="Arial" pitchFamily="34" charset="0"/>
                <a:cs typeface="Arial" pitchFamily="34" charset="0"/>
              </a:rPr>
              <a:t>&lt;%@ </a:t>
            </a:r>
            <a:r>
              <a:rPr lang="en-GB" sz="2400" dirty="0" err="1">
                <a:latin typeface="Arial" pitchFamily="34" charset="0"/>
                <a:cs typeface="Arial" pitchFamily="34" charset="0"/>
              </a:rPr>
              <a:t>ServiceHost</a:t>
            </a:r>
            <a:r>
              <a:rPr lang="en-GB" sz="2400" dirty="0">
                <a:latin typeface="Arial" pitchFamily="34" charset="0"/>
                <a:cs typeface="Arial" pitchFamily="34" charset="0"/>
              </a:rPr>
              <a:t> Language="C#" Debug="true" Service="Service" </a:t>
            </a:r>
            <a:r>
              <a:rPr lang="en-GB" sz="2400" dirty="0" err="1">
                <a:latin typeface="Arial" pitchFamily="34" charset="0"/>
                <a:cs typeface="Arial" pitchFamily="34" charset="0"/>
              </a:rPr>
              <a:t>CodeBehind</a:t>
            </a:r>
            <a:r>
              <a:rPr lang="en-GB" sz="2400" dirty="0">
                <a:latin typeface="Arial" pitchFamily="34" charset="0"/>
                <a:cs typeface="Arial" pitchFamily="34" charset="0"/>
              </a:rPr>
              <a:t>="~/</a:t>
            </a:r>
            <a:r>
              <a:rPr lang="en-GB" sz="2400" dirty="0" err="1">
                <a:latin typeface="Arial" pitchFamily="34" charset="0"/>
                <a:cs typeface="Arial" pitchFamily="34" charset="0"/>
              </a:rPr>
              <a:t>App_Code</a:t>
            </a:r>
            <a:r>
              <a:rPr lang="en-GB" sz="2400" dirty="0">
                <a:latin typeface="Arial" pitchFamily="34" charset="0"/>
                <a:cs typeface="Arial" pitchFamily="34" charset="0"/>
              </a:rPr>
              <a:t>/</a:t>
            </a:r>
            <a:r>
              <a:rPr lang="en-GB" sz="2400" dirty="0" err="1">
                <a:latin typeface="Arial" pitchFamily="34" charset="0"/>
                <a:cs typeface="Arial" pitchFamily="34" charset="0"/>
              </a:rPr>
              <a:t>Service.cs</a:t>
            </a:r>
            <a:r>
              <a:rPr lang="en-GB" sz="2400" dirty="0">
                <a:latin typeface="Arial" pitchFamily="34" charset="0"/>
                <a:cs typeface="Arial" pitchFamily="34" charset="0"/>
              </a:rPr>
              <a:t>" </a:t>
            </a:r>
            <a:endParaRPr lang="en-US" sz="2400" dirty="0">
              <a:latin typeface="Arial" pitchFamily="34" charset="0"/>
              <a:cs typeface="Arial" pitchFamily="34" charset="0"/>
            </a:endParaRPr>
          </a:p>
          <a:p>
            <a:pPr>
              <a:buFont typeface="Wingdings" pitchFamily="2" charset="2"/>
              <a:buNone/>
            </a:pPr>
            <a:r>
              <a:rPr lang="en-GB" sz="2000" dirty="0">
                <a:solidFill>
                  <a:srgbClr val="0000FF"/>
                </a:solidFill>
                <a:latin typeface="Arial" pitchFamily="34" charset="0"/>
                <a:cs typeface="Arial" pitchFamily="34" charset="0"/>
              </a:rPr>
              <a:t>Factory="</a:t>
            </a:r>
            <a:r>
              <a:rPr lang="en-GB" sz="2000" dirty="0" err="1">
                <a:solidFill>
                  <a:srgbClr val="0000FF"/>
                </a:solidFill>
                <a:latin typeface="Arial" pitchFamily="34" charset="0"/>
                <a:cs typeface="Arial" pitchFamily="34" charset="0"/>
              </a:rPr>
              <a:t>System.ServiceModel.Activation.WebServiceHostFactory</a:t>
            </a:r>
            <a:r>
              <a:rPr lang="en-GB" sz="2000" dirty="0">
                <a:solidFill>
                  <a:srgbClr val="0000FF"/>
                </a:solidFill>
                <a:latin typeface="Arial" pitchFamily="34" charset="0"/>
                <a:cs typeface="Arial" pitchFamily="34" charset="0"/>
              </a:rPr>
              <a:t>" %&gt;</a:t>
            </a:r>
            <a:endParaRPr lang="en-US" sz="2000" dirty="0">
              <a:solidFill>
                <a:srgbClr val="0000FF"/>
              </a:solidFill>
              <a:latin typeface="Arial" pitchFamily="34" charset="0"/>
              <a:cs typeface="Arial" pitchFamily="34" charset="0"/>
            </a:endParaRP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DC85024-444A-4ABF-BC6F-41B71109ED18}" type="slidenum">
              <a:rPr lang="en-US" b="0" smtClean="0">
                <a:solidFill>
                  <a:schemeClr val="tx2"/>
                </a:solidFill>
              </a:rPr>
              <a:pPr/>
              <a:t>18</a:t>
            </a:fld>
            <a:endParaRPr lang="en-US" b="0">
              <a:solidFill>
                <a:schemeClr val="tx2"/>
              </a:solidFill>
            </a:endParaRPr>
          </a:p>
        </p:txBody>
      </p:sp>
      <p:sp>
        <p:nvSpPr>
          <p:cNvPr id="15365" name="Rectangle 4"/>
          <p:cNvSpPr>
            <a:spLocks noChangeArrowheads="1"/>
          </p:cNvSpPr>
          <p:nvPr/>
        </p:nvSpPr>
        <p:spPr bwMode="auto">
          <a:xfrm>
            <a:off x="304800" y="3505200"/>
            <a:ext cx="8763000" cy="1371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6" name="Rectangle 5"/>
          <p:cNvSpPr>
            <a:spLocks noChangeArrowheads="1"/>
          </p:cNvSpPr>
          <p:nvPr/>
        </p:nvSpPr>
        <p:spPr bwMode="auto">
          <a:xfrm>
            <a:off x="457200" y="1143000"/>
            <a:ext cx="784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0"/>
              <a:t>Right-click the file </a:t>
            </a:r>
            <a:r>
              <a:rPr lang="en-US" sz="2800" b="0">
                <a:solidFill>
                  <a:srgbClr val="0000FF"/>
                </a:solidFill>
              </a:rPr>
              <a:t>Service.svc</a:t>
            </a:r>
            <a:r>
              <a:rPr lang="en-US" sz="2800" b="0"/>
              <a:t> and choose “View Markup”. The markup source code of the file is open, as shown below:</a:t>
            </a:r>
          </a:p>
        </p:txBody>
      </p:sp>
      <p:sp>
        <p:nvSpPr>
          <p:cNvPr id="15367" name="Rectangular Callout 6"/>
          <p:cNvSpPr>
            <a:spLocks noChangeArrowheads="1"/>
          </p:cNvSpPr>
          <p:nvPr/>
        </p:nvSpPr>
        <p:spPr bwMode="auto">
          <a:xfrm>
            <a:off x="3200400" y="5334000"/>
            <a:ext cx="5105400" cy="1219200"/>
          </a:xfrm>
          <a:prstGeom prst="wedgeRectCallout">
            <a:avLst>
              <a:gd name="adj1" fmla="val 13708"/>
              <a:gd name="adj2" fmla="val -101431"/>
            </a:avLst>
          </a:prstGeom>
          <a:solidFill>
            <a:srgbClr val="FFFFCC"/>
          </a:solidFill>
          <a:ln w="9525" algn="ctr">
            <a:solidFill>
              <a:schemeClr val="tx1"/>
            </a:solidFill>
            <a:round/>
            <a:headEnd/>
            <a:tailEnd/>
          </a:ln>
        </p:spPr>
        <p:txBody>
          <a:bodyPr/>
          <a:lstStyle/>
          <a:p>
            <a:r>
              <a:rPr lang="en-US" sz="2000" b="0"/>
              <a:t>WebServiceHostFactory will automatically search all the methods in the service to match the requirement of the incoming URI</a:t>
            </a:r>
          </a:p>
        </p:txBody>
      </p:sp>
      <p:sp>
        <p:nvSpPr>
          <p:cNvPr id="8" name="Rectangular Callout 7"/>
          <p:cNvSpPr/>
          <p:nvPr/>
        </p:nvSpPr>
        <p:spPr bwMode="auto">
          <a:xfrm>
            <a:off x="457200" y="5304890"/>
            <a:ext cx="381000" cy="304800"/>
          </a:xfrm>
          <a:prstGeom prst="wedgeRectCallout">
            <a:avLst>
              <a:gd name="adj1" fmla="val 100515"/>
              <a:gd name="adj2" fmla="val -21727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Remove SOAP Endpoint</a:t>
            </a:r>
          </a:p>
        </p:txBody>
      </p:sp>
      <p:sp>
        <p:nvSpPr>
          <p:cNvPr id="16387" name="Content Placeholder 2"/>
          <p:cNvSpPr>
            <a:spLocks noGrp="1"/>
          </p:cNvSpPr>
          <p:nvPr>
            <p:ph idx="1"/>
          </p:nvPr>
        </p:nvSpPr>
        <p:spPr>
          <a:xfrm>
            <a:off x="457200" y="1447800"/>
            <a:ext cx="8497888" cy="4913313"/>
          </a:xfrm>
        </p:spPr>
        <p:txBody>
          <a:bodyPr/>
          <a:lstStyle/>
          <a:p>
            <a:r>
              <a:rPr lang="en-US" dirty="0"/>
              <a:t>Open </a:t>
            </a:r>
            <a:r>
              <a:rPr lang="en-US" dirty="0" err="1"/>
              <a:t>Web.config</a:t>
            </a:r>
            <a:r>
              <a:rPr lang="en-US" dirty="0"/>
              <a:t> file, remove the entire </a:t>
            </a:r>
            <a:r>
              <a:rPr lang="en-US" dirty="0">
                <a:solidFill>
                  <a:srgbClr val="0000FF"/>
                </a:solidFill>
              </a:rPr>
              <a:t>&lt;</a:t>
            </a:r>
            <a:r>
              <a:rPr lang="en-US" dirty="0" err="1">
                <a:solidFill>
                  <a:srgbClr val="0000FF"/>
                </a:solidFill>
              </a:rPr>
              <a:t>system.serviceModel</a:t>
            </a:r>
            <a:r>
              <a:rPr lang="en-US" dirty="0">
                <a:solidFill>
                  <a:srgbClr val="0000FF"/>
                </a:solidFill>
              </a:rPr>
              <a:t>&gt; </a:t>
            </a:r>
            <a:r>
              <a:rPr lang="en-US" dirty="0"/>
              <a:t>element, which will remove the SOAP endpoints. </a:t>
            </a:r>
          </a:p>
          <a:p>
            <a:r>
              <a:rPr lang="en-US" dirty="0"/>
              <a:t>RESTful services do not support the SOAP-endpoint-based access. </a:t>
            </a:r>
          </a:p>
          <a:p>
            <a:r>
              <a:rPr lang="en-US" dirty="0"/>
              <a:t>Removing this element will immediately disable the accesses from service proxies from all kinds of SOAP clients.</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81070D9-B034-43F0-A147-AC1FC6102390}" type="slidenum">
              <a:rPr lang="en-US" b="0" smtClean="0">
                <a:solidFill>
                  <a:schemeClr val="tx2"/>
                </a:solidFill>
              </a:rPr>
              <a:pPr/>
              <a:t>19</a:t>
            </a:fld>
            <a:endParaRPr lang="en-US" b="0">
              <a:solidFill>
                <a:schemeClr val="tx2"/>
              </a:solidFill>
            </a:endParaRPr>
          </a:p>
        </p:txBody>
      </p:sp>
      <p:sp>
        <p:nvSpPr>
          <p:cNvPr id="5" name="Rectangular Callout 4"/>
          <p:cNvSpPr/>
          <p:nvPr/>
        </p:nvSpPr>
        <p:spPr bwMode="auto">
          <a:xfrm>
            <a:off x="8001000" y="1143000"/>
            <a:ext cx="381000" cy="304800"/>
          </a:xfrm>
          <a:prstGeom prst="wedgeRectCallout">
            <a:avLst>
              <a:gd name="adj1" fmla="val -104429"/>
              <a:gd name="adj2" fmla="val 23778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Lecture Outline</a:t>
            </a:r>
          </a:p>
        </p:txBody>
      </p:sp>
      <p:sp>
        <p:nvSpPr>
          <p:cNvPr id="4099" name="Content Placeholder 2"/>
          <p:cNvSpPr>
            <a:spLocks noGrp="1"/>
          </p:cNvSpPr>
          <p:nvPr>
            <p:ph idx="1"/>
          </p:nvPr>
        </p:nvSpPr>
        <p:spPr>
          <a:xfrm>
            <a:off x="990600" y="1447800"/>
            <a:ext cx="7924800" cy="5257800"/>
          </a:xfrm>
        </p:spPr>
        <p:txBody>
          <a:bodyPr/>
          <a:lstStyle/>
          <a:p>
            <a:r>
              <a:rPr lang="en-US" dirty="0"/>
              <a:t>HTTP</a:t>
            </a:r>
          </a:p>
          <a:p>
            <a:r>
              <a:rPr lang="en-US" dirty="0"/>
              <a:t>REST Concept</a:t>
            </a:r>
          </a:p>
          <a:p>
            <a:r>
              <a:rPr lang="en-US" dirty="0"/>
              <a:t>RESTful Services</a:t>
            </a:r>
          </a:p>
          <a:p>
            <a:r>
              <a:rPr lang="en-US" dirty="0"/>
              <a:t>From SOAP service to RESTful Service</a:t>
            </a:r>
          </a:p>
          <a:p>
            <a:r>
              <a:rPr lang="en-US" dirty="0"/>
              <a:t>When to use SOAP services and when to use RESTful services?</a:t>
            </a:r>
          </a:p>
          <a:p>
            <a:r>
              <a:rPr lang="en-US" dirty="0"/>
              <a:t>Processing URI string in RESTful service</a:t>
            </a:r>
          </a:p>
          <a:p>
            <a:r>
              <a:rPr lang="en-US" dirty="0"/>
              <a:t>Mapping URI string to operations</a:t>
            </a:r>
          </a:p>
          <a:p>
            <a:r>
              <a:rPr lang="en-US" dirty="0"/>
              <a:t>Output formats</a:t>
            </a:r>
          </a:p>
          <a:p>
            <a:r>
              <a:rPr lang="en-US" dirty="0"/>
              <a:t>Microservice architecture</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6210A88-C3D1-49CD-AC6B-590FADCF79D3}" type="slidenum">
              <a:rPr lang="en-US" b="0" smtClean="0">
                <a:solidFill>
                  <a:schemeClr val="tx2"/>
                </a:solidFill>
              </a:rPr>
              <a:pPr/>
              <a:t>2</a:t>
            </a:fld>
            <a:endParaRPr lang="en-US" b="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solidFill>
                  <a:srgbClr val="C00000"/>
                </a:solidFill>
              </a:rPr>
              <a:t>Remove </a:t>
            </a:r>
            <a:r>
              <a:rPr lang="en-US" dirty="0"/>
              <a:t>SOAP Endpoint in Configuration</a:t>
            </a:r>
          </a:p>
        </p:txBody>
      </p:sp>
      <p:sp>
        <p:nvSpPr>
          <p:cNvPr id="3" name="Content Placeholder 2"/>
          <p:cNvSpPr>
            <a:spLocks noGrp="1"/>
          </p:cNvSpPr>
          <p:nvPr>
            <p:ph idx="1"/>
          </p:nvPr>
        </p:nvSpPr>
        <p:spPr>
          <a:xfrm>
            <a:off x="76200" y="1219200"/>
            <a:ext cx="8686800" cy="5257800"/>
          </a:xfrm>
        </p:spPr>
        <p:txBody>
          <a:bodyPr/>
          <a:lstStyle/>
          <a:p>
            <a:pPr>
              <a:buFont typeface="Wingdings" pitchFamily="2" charset="2"/>
              <a:buNone/>
              <a:defRPr/>
            </a:pPr>
            <a:r>
              <a:rPr lang="en-GB" sz="2000" dirty="0">
                <a:latin typeface="Arial" pitchFamily="34" charset="0"/>
                <a:cs typeface="Arial" pitchFamily="34" charset="0"/>
              </a:rPr>
              <a:t>&lt;</a:t>
            </a:r>
            <a:r>
              <a:rPr lang="en-GB" sz="2000" dirty="0" err="1">
                <a:latin typeface="Arial" pitchFamily="34" charset="0"/>
                <a:cs typeface="Arial" pitchFamily="34" charset="0"/>
              </a:rPr>
              <a:t>system.serviceModel</a:t>
            </a:r>
            <a:r>
              <a:rPr lang="en-GB" sz="2000" dirty="0">
                <a:latin typeface="Arial" pitchFamily="34" charset="0"/>
                <a:cs typeface="Arial" pitchFamily="34" charset="0"/>
              </a:rPr>
              <a:t>&gt;</a:t>
            </a:r>
            <a:endParaRPr lang="en-US" sz="2000" dirty="0">
              <a:latin typeface="Arial" pitchFamily="34" charset="0"/>
              <a:cs typeface="Arial" pitchFamily="34" charset="0"/>
            </a:endParaRPr>
          </a:p>
          <a:p>
            <a:pPr marL="0" indent="0">
              <a:buFont typeface="Wingdings" pitchFamily="2" charset="2"/>
              <a:buNone/>
              <a:defRPr/>
            </a:pPr>
            <a:r>
              <a:rPr lang="en-GB" sz="2000" dirty="0">
                <a:latin typeface="Arial" pitchFamily="34" charset="0"/>
                <a:cs typeface="Arial" pitchFamily="34" charset="0"/>
              </a:rPr>
              <a:t>    &lt;services&gt;</a:t>
            </a:r>
            <a:endParaRPr lang="en-US" sz="2000" dirty="0">
              <a:latin typeface="Arial" pitchFamily="34" charset="0"/>
              <a:cs typeface="Arial" pitchFamily="34" charset="0"/>
            </a:endParaRPr>
          </a:p>
          <a:p>
            <a:pPr>
              <a:buFont typeface="Wingdings" pitchFamily="2" charset="2"/>
              <a:buNone/>
              <a:defRPr/>
            </a:pPr>
            <a:r>
              <a:rPr lang="en-GB" sz="2000" dirty="0">
                <a:latin typeface="Arial" pitchFamily="34" charset="0"/>
                <a:cs typeface="Arial" pitchFamily="34" charset="0"/>
              </a:rPr>
              <a:t>      &lt;service name="Service" </a:t>
            </a:r>
            <a:r>
              <a:rPr lang="en-GB" sz="2000" dirty="0" err="1">
                <a:latin typeface="Arial" pitchFamily="34" charset="0"/>
                <a:cs typeface="Arial" pitchFamily="34" charset="0"/>
              </a:rPr>
              <a:t>behaviorConfiguration</a:t>
            </a:r>
            <a:r>
              <a:rPr lang="en-GB" sz="2000" dirty="0">
                <a:latin typeface="Arial" pitchFamily="34" charset="0"/>
                <a:cs typeface="Arial" pitchFamily="34" charset="0"/>
              </a:rPr>
              <a:t>="</a:t>
            </a:r>
            <a:r>
              <a:rPr lang="en-GB" sz="2000" dirty="0" err="1">
                <a:latin typeface="Arial" pitchFamily="34" charset="0"/>
                <a:cs typeface="Arial" pitchFamily="34" charset="0"/>
              </a:rPr>
              <a:t>ServiceBehavior</a:t>
            </a:r>
            <a:r>
              <a:rPr lang="en-GB" sz="2000" dirty="0">
                <a:latin typeface="Arial" pitchFamily="34" charset="0"/>
                <a:cs typeface="Arial" pitchFamily="34" charset="0"/>
              </a:rPr>
              <a:t>"&gt;</a:t>
            </a:r>
            <a:endParaRPr lang="en-US" sz="2000" dirty="0">
              <a:latin typeface="Arial" pitchFamily="34" charset="0"/>
              <a:cs typeface="Arial" pitchFamily="34" charset="0"/>
            </a:endParaRPr>
          </a:p>
          <a:p>
            <a:pPr>
              <a:buFont typeface="Wingdings" pitchFamily="2" charset="2"/>
              <a:buNone/>
              <a:defRPr/>
            </a:pPr>
            <a:r>
              <a:rPr lang="en-GB" sz="2000" dirty="0">
                <a:latin typeface="Arial" pitchFamily="34" charset="0"/>
                <a:cs typeface="Arial" pitchFamily="34" charset="0"/>
              </a:rPr>
              <a:t>        </a:t>
            </a:r>
            <a:r>
              <a:rPr lang="en-GB" sz="2000" dirty="0">
                <a:solidFill>
                  <a:srgbClr val="C00000"/>
                </a:solidFill>
                <a:latin typeface="Arial" pitchFamily="34" charset="0"/>
                <a:cs typeface="Arial" pitchFamily="34" charset="0"/>
              </a:rPr>
              <a:t>&lt;!-- Service Endpoints --&gt;</a:t>
            </a:r>
            <a:endParaRPr lang="en-US" sz="2000" dirty="0">
              <a:solidFill>
                <a:srgbClr val="C00000"/>
              </a:solidFill>
              <a:latin typeface="Arial" pitchFamily="34" charset="0"/>
              <a:cs typeface="Arial" pitchFamily="34" charset="0"/>
            </a:endParaRPr>
          </a:p>
          <a:p>
            <a:pPr>
              <a:buFont typeface="Wingdings" pitchFamily="2" charset="2"/>
              <a:buNone/>
              <a:defRPr/>
            </a:pPr>
            <a:r>
              <a:rPr lang="en-GB" sz="2000" dirty="0">
                <a:solidFill>
                  <a:srgbClr val="C00000"/>
                </a:solidFill>
                <a:latin typeface="Arial" pitchFamily="34" charset="0"/>
                <a:cs typeface="Arial" pitchFamily="34" charset="0"/>
              </a:rPr>
              <a:t>        &lt;endpoint address="" binding="</a:t>
            </a:r>
            <a:r>
              <a:rPr lang="en-GB" sz="2000" dirty="0" err="1">
                <a:solidFill>
                  <a:srgbClr val="C00000"/>
                </a:solidFill>
                <a:latin typeface="Arial" pitchFamily="34" charset="0"/>
                <a:cs typeface="Arial" pitchFamily="34" charset="0"/>
              </a:rPr>
              <a:t>wsHttpBinding</a:t>
            </a:r>
            <a:r>
              <a:rPr lang="en-GB" sz="2000" dirty="0">
                <a:solidFill>
                  <a:srgbClr val="C00000"/>
                </a:solidFill>
                <a:latin typeface="Arial" pitchFamily="34" charset="0"/>
                <a:cs typeface="Arial" pitchFamily="34" charset="0"/>
              </a:rPr>
              <a:t>" contract="</a:t>
            </a:r>
            <a:r>
              <a:rPr lang="en-GB" sz="2000" dirty="0" err="1">
                <a:solidFill>
                  <a:srgbClr val="C00000"/>
                </a:solidFill>
                <a:latin typeface="Arial" pitchFamily="34" charset="0"/>
                <a:cs typeface="Arial" pitchFamily="34" charset="0"/>
              </a:rPr>
              <a:t>IService</a:t>
            </a:r>
            <a:r>
              <a:rPr lang="en-GB" sz="2000" dirty="0">
                <a:solidFill>
                  <a:srgbClr val="C00000"/>
                </a:solidFill>
                <a:latin typeface="Arial" pitchFamily="34" charset="0"/>
                <a:cs typeface="Arial" pitchFamily="34" charset="0"/>
              </a:rPr>
              <a:t>"&gt;</a:t>
            </a:r>
            <a:endParaRPr lang="en-US" sz="2000" dirty="0">
              <a:solidFill>
                <a:srgbClr val="C00000"/>
              </a:solidFill>
              <a:latin typeface="Arial" pitchFamily="34" charset="0"/>
              <a:cs typeface="Arial" pitchFamily="34" charset="0"/>
            </a:endParaRPr>
          </a:p>
          <a:p>
            <a:pPr>
              <a:buFont typeface="Wingdings" pitchFamily="2" charset="2"/>
              <a:buNone/>
              <a:defRPr/>
            </a:pPr>
            <a:r>
              <a:rPr lang="en-GB" sz="2000" dirty="0">
                <a:solidFill>
                  <a:srgbClr val="C00000"/>
                </a:solidFill>
                <a:latin typeface="Arial" pitchFamily="34" charset="0"/>
                <a:cs typeface="Arial" pitchFamily="34" charset="0"/>
              </a:rPr>
              <a:t>          &lt;identity&gt;</a:t>
            </a:r>
            <a:endParaRPr lang="en-US" sz="2000" dirty="0">
              <a:solidFill>
                <a:srgbClr val="C00000"/>
              </a:solidFill>
              <a:latin typeface="Arial" pitchFamily="34" charset="0"/>
              <a:cs typeface="Arial" pitchFamily="34" charset="0"/>
            </a:endParaRPr>
          </a:p>
          <a:p>
            <a:pPr>
              <a:buFont typeface="Wingdings" pitchFamily="2" charset="2"/>
              <a:buNone/>
              <a:defRPr/>
            </a:pPr>
            <a:r>
              <a:rPr lang="en-GB" sz="2000" dirty="0">
                <a:solidFill>
                  <a:srgbClr val="C00000"/>
                </a:solidFill>
                <a:latin typeface="Arial" pitchFamily="34" charset="0"/>
                <a:cs typeface="Arial" pitchFamily="34" charset="0"/>
              </a:rPr>
              <a:t>            &lt;</a:t>
            </a:r>
            <a:r>
              <a:rPr lang="en-GB" sz="2000" dirty="0" err="1">
                <a:solidFill>
                  <a:srgbClr val="C00000"/>
                </a:solidFill>
                <a:latin typeface="Arial" pitchFamily="34" charset="0"/>
                <a:cs typeface="Arial" pitchFamily="34" charset="0"/>
              </a:rPr>
              <a:t>dns</a:t>
            </a:r>
            <a:r>
              <a:rPr lang="en-GB" sz="2000" dirty="0">
                <a:solidFill>
                  <a:srgbClr val="C00000"/>
                </a:solidFill>
                <a:latin typeface="Arial" pitchFamily="34" charset="0"/>
                <a:cs typeface="Arial" pitchFamily="34" charset="0"/>
              </a:rPr>
              <a:t> value="localhost"/&gt;</a:t>
            </a:r>
            <a:endParaRPr lang="en-US" sz="2000" dirty="0">
              <a:solidFill>
                <a:srgbClr val="C00000"/>
              </a:solidFill>
              <a:latin typeface="Arial" pitchFamily="34" charset="0"/>
              <a:cs typeface="Arial" pitchFamily="34" charset="0"/>
            </a:endParaRPr>
          </a:p>
          <a:p>
            <a:pPr>
              <a:buFont typeface="Wingdings" pitchFamily="2" charset="2"/>
              <a:buNone/>
              <a:defRPr/>
            </a:pPr>
            <a:r>
              <a:rPr lang="en-GB" sz="2000" dirty="0">
                <a:solidFill>
                  <a:srgbClr val="C00000"/>
                </a:solidFill>
                <a:latin typeface="Arial" pitchFamily="34" charset="0"/>
                <a:cs typeface="Arial" pitchFamily="34" charset="0"/>
              </a:rPr>
              <a:t>          &lt;/identity&gt;</a:t>
            </a:r>
            <a:endParaRPr lang="en-US" sz="2000" dirty="0">
              <a:solidFill>
                <a:srgbClr val="C00000"/>
              </a:solidFill>
              <a:latin typeface="Arial" pitchFamily="34" charset="0"/>
              <a:cs typeface="Arial" pitchFamily="34" charset="0"/>
            </a:endParaRPr>
          </a:p>
          <a:p>
            <a:pPr>
              <a:buFont typeface="Wingdings" pitchFamily="2" charset="2"/>
              <a:buNone/>
              <a:defRPr/>
            </a:pPr>
            <a:r>
              <a:rPr lang="en-GB" sz="2000" dirty="0">
                <a:solidFill>
                  <a:srgbClr val="C00000"/>
                </a:solidFill>
                <a:latin typeface="Arial" pitchFamily="34" charset="0"/>
                <a:cs typeface="Arial" pitchFamily="34" charset="0"/>
              </a:rPr>
              <a:t>        &lt;/endpoint&gt;</a:t>
            </a:r>
            <a:endParaRPr lang="en-US" sz="2000" dirty="0">
              <a:solidFill>
                <a:srgbClr val="C00000"/>
              </a:solidFill>
              <a:latin typeface="Arial" pitchFamily="34" charset="0"/>
              <a:cs typeface="Arial" pitchFamily="34" charset="0"/>
            </a:endParaRPr>
          </a:p>
          <a:p>
            <a:pPr>
              <a:buFont typeface="Wingdings" pitchFamily="2" charset="2"/>
              <a:buNone/>
              <a:defRPr/>
            </a:pPr>
            <a:r>
              <a:rPr lang="en-GB" sz="2000" dirty="0">
                <a:latin typeface="Arial" pitchFamily="34" charset="0"/>
                <a:cs typeface="Arial" pitchFamily="34" charset="0"/>
              </a:rPr>
              <a:t>        &lt;endpoint address="</a:t>
            </a:r>
            <a:r>
              <a:rPr lang="en-GB" sz="2000" dirty="0" err="1">
                <a:latin typeface="Arial" pitchFamily="34" charset="0"/>
                <a:cs typeface="Arial" pitchFamily="34" charset="0"/>
              </a:rPr>
              <a:t>mex</a:t>
            </a:r>
            <a:r>
              <a:rPr lang="en-GB" sz="2000" dirty="0">
                <a:latin typeface="Arial" pitchFamily="34" charset="0"/>
                <a:cs typeface="Arial" pitchFamily="34" charset="0"/>
              </a:rPr>
              <a:t>" binding="</a:t>
            </a:r>
            <a:r>
              <a:rPr lang="en-GB" sz="2000" dirty="0" err="1">
                <a:latin typeface="Arial" pitchFamily="34" charset="0"/>
                <a:cs typeface="Arial" pitchFamily="34" charset="0"/>
              </a:rPr>
              <a:t>mexHttpBinding</a:t>
            </a:r>
            <a:r>
              <a:rPr lang="en-GB" sz="2000" dirty="0">
                <a:latin typeface="Arial" pitchFamily="34" charset="0"/>
                <a:cs typeface="Arial" pitchFamily="34" charset="0"/>
              </a:rPr>
              <a:t>" contract="</a:t>
            </a:r>
            <a:r>
              <a:rPr lang="en-GB" sz="2000" dirty="0" err="1">
                <a:latin typeface="Arial" pitchFamily="34" charset="0"/>
                <a:cs typeface="Arial" pitchFamily="34" charset="0"/>
              </a:rPr>
              <a:t>IMetadataExchange</a:t>
            </a:r>
            <a:r>
              <a:rPr lang="en-GB" sz="2000" dirty="0">
                <a:latin typeface="Arial" pitchFamily="34" charset="0"/>
                <a:cs typeface="Arial" pitchFamily="34" charset="0"/>
              </a:rPr>
              <a:t>"/&gt;</a:t>
            </a:r>
            <a:endParaRPr lang="en-US" sz="2000" dirty="0">
              <a:latin typeface="Arial" pitchFamily="34" charset="0"/>
              <a:cs typeface="Arial" pitchFamily="34" charset="0"/>
            </a:endParaRPr>
          </a:p>
          <a:p>
            <a:pPr>
              <a:buFont typeface="Wingdings" pitchFamily="2" charset="2"/>
              <a:buNone/>
              <a:defRPr/>
            </a:pPr>
            <a:r>
              <a:rPr lang="en-GB" sz="2000" dirty="0">
                <a:latin typeface="Arial" pitchFamily="34" charset="0"/>
                <a:cs typeface="Arial" pitchFamily="34" charset="0"/>
              </a:rPr>
              <a:t>      &lt;/service&gt;</a:t>
            </a:r>
            <a:endParaRPr lang="en-US" sz="2000" dirty="0">
              <a:latin typeface="Arial" pitchFamily="34" charset="0"/>
              <a:cs typeface="Arial" pitchFamily="34" charset="0"/>
            </a:endParaRPr>
          </a:p>
          <a:p>
            <a:pPr>
              <a:buFont typeface="Wingdings" pitchFamily="2" charset="2"/>
              <a:buNone/>
              <a:defRPr/>
            </a:pPr>
            <a:r>
              <a:rPr lang="en-GB" sz="2000" dirty="0">
                <a:latin typeface="Arial" pitchFamily="34" charset="0"/>
                <a:cs typeface="Arial" pitchFamily="34" charset="0"/>
              </a:rPr>
              <a:t>    &lt;/services&gt;</a:t>
            </a:r>
            <a:endParaRPr lang="en-US" sz="2000" dirty="0">
              <a:latin typeface="Arial" pitchFamily="34" charset="0"/>
              <a:cs typeface="Arial" pitchFamily="34" charset="0"/>
            </a:endParaRPr>
          </a:p>
          <a:p>
            <a:pPr>
              <a:buFont typeface="Wingdings" pitchFamily="2" charset="2"/>
              <a:buNone/>
              <a:defRPr/>
            </a:pPr>
            <a:r>
              <a:rPr lang="en-GB" sz="2000" dirty="0">
                <a:latin typeface="Arial" pitchFamily="34" charset="0"/>
                <a:cs typeface="Arial" pitchFamily="34" charset="0"/>
              </a:rPr>
              <a:t>  &lt;/</a:t>
            </a:r>
            <a:r>
              <a:rPr lang="en-GB" sz="2000" dirty="0" err="1">
                <a:latin typeface="Arial" pitchFamily="34" charset="0"/>
                <a:cs typeface="Arial" pitchFamily="34" charset="0"/>
              </a:rPr>
              <a:t>system.serviceModel</a:t>
            </a:r>
            <a:r>
              <a:rPr lang="en-GB" sz="2000" dirty="0">
                <a:latin typeface="Arial" pitchFamily="34" charset="0"/>
                <a:cs typeface="Arial" pitchFamily="34" charset="0"/>
              </a:rPr>
              <a:t>&gt;</a:t>
            </a:r>
            <a:endParaRPr lang="en-US" sz="2000" dirty="0">
              <a:latin typeface="Arial" pitchFamily="34" charset="0"/>
              <a:cs typeface="Arial" pitchFamily="34" charset="0"/>
            </a:endParaRP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045B62C-D163-4DAC-BB75-3900E2953579}" type="slidenum">
              <a:rPr lang="en-US" b="0" smtClean="0">
                <a:solidFill>
                  <a:schemeClr val="tx2"/>
                </a:solidFill>
              </a:rPr>
              <a:pPr/>
              <a:t>20</a:t>
            </a:fld>
            <a:endParaRPr lang="en-US" b="0">
              <a:solidFill>
                <a:schemeClr val="tx2"/>
              </a:solidFill>
            </a:endParaRPr>
          </a:p>
        </p:txBody>
      </p:sp>
      <p:grpSp>
        <p:nvGrpSpPr>
          <p:cNvPr id="5" name="Group 4"/>
          <p:cNvGrpSpPr/>
          <p:nvPr/>
        </p:nvGrpSpPr>
        <p:grpSpPr>
          <a:xfrm>
            <a:off x="685800" y="1371600"/>
            <a:ext cx="4419600" cy="4876800"/>
            <a:chOff x="685800" y="2362200"/>
            <a:chExt cx="4419600" cy="2209800"/>
          </a:xfrm>
        </p:grpSpPr>
        <p:cxnSp>
          <p:nvCxnSpPr>
            <p:cNvPr id="6" name="Straight Connector 5"/>
            <p:cNvCxnSpPr/>
            <p:nvPr/>
          </p:nvCxnSpPr>
          <p:spPr bwMode="auto">
            <a:xfrm>
              <a:off x="762000" y="2362200"/>
              <a:ext cx="4343400" cy="2133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flipH="1">
              <a:off x="685800" y="2438400"/>
              <a:ext cx="4343400" cy="2133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Consuming the RESTful Service</a:t>
            </a:r>
          </a:p>
        </p:txBody>
      </p:sp>
      <p:sp>
        <p:nvSpPr>
          <p:cNvPr id="18435" name="Content Placeholder 2"/>
          <p:cNvSpPr>
            <a:spLocks noGrp="1"/>
          </p:cNvSpPr>
          <p:nvPr>
            <p:ph idx="1"/>
          </p:nvPr>
        </p:nvSpPr>
        <p:spPr>
          <a:xfrm>
            <a:off x="685800" y="1371600"/>
            <a:ext cx="8269288" cy="4760913"/>
          </a:xfrm>
        </p:spPr>
        <p:txBody>
          <a:bodyPr/>
          <a:lstStyle/>
          <a:p>
            <a:r>
              <a:rPr lang="en-US"/>
              <a:t>Now, if we start the service in a browser after the modification above, the browser will open a page at the address: </a:t>
            </a:r>
            <a:r>
              <a:rPr lang="en-US" sz="2400"/>
              <a:t>http://localhost:51191/myWcfRestService/Service.svc </a:t>
            </a:r>
            <a:endParaRPr lang="en-US"/>
          </a:p>
          <a:p>
            <a:r>
              <a:rPr lang="en-US"/>
              <a:t>It displays an error message of “</a:t>
            </a:r>
            <a:r>
              <a:rPr lang="en-US">
                <a:solidFill>
                  <a:srgbClr val="0000FF"/>
                </a:solidFill>
              </a:rPr>
              <a:t>Endpoint not found</a:t>
            </a:r>
            <a:r>
              <a:rPr lang="en-US"/>
              <a:t>”. </a:t>
            </a:r>
          </a:p>
          <a:p>
            <a:r>
              <a:rPr lang="en-US"/>
              <a:t>This is because that the endpoints have been removed in the Web.config file and the service is no longer a SOAP service. </a:t>
            </a:r>
          </a:p>
          <a:p>
            <a:r>
              <a:rPr lang="en-US"/>
              <a:t>We need to use a different protocol (HTTP) to consume (test) a RESTful service.</a:t>
            </a:r>
          </a:p>
          <a:p>
            <a:endParaRPr lang="en-US"/>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96B0ABF-BB0D-48E6-8B7A-194C873E519B}" type="slidenum">
              <a:rPr lang="en-US" b="0" smtClean="0">
                <a:solidFill>
                  <a:schemeClr val="tx2"/>
                </a:solidFill>
              </a:rPr>
              <a:pPr/>
              <a:t>21</a:t>
            </a:fld>
            <a:endParaRPr lang="en-US" b="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Consuming the RESTful Service</a:t>
            </a:r>
          </a:p>
        </p:txBody>
      </p:sp>
      <p:sp>
        <p:nvSpPr>
          <p:cNvPr id="22531" name="Content Placeholder 2"/>
          <p:cNvSpPr>
            <a:spLocks noGrp="1"/>
          </p:cNvSpPr>
          <p:nvPr>
            <p:ph idx="1"/>
          </p:nvPr>
        </p:nvSpPr>
        <p:spPr>
          <a:xfrm>
            <a:off x="381000" y="1371600"/>
            <a:ext cx="8686800" cy="4760913"/>
          </a:xfrm>
        </p:spPr>
        <p:txBody>
          <a:bodyPr/>
          <a:lstStyle/>
          <a:p>
            <a:pPr>
              <a:defRPr/>
            </a:pPr>
            <a:r>
              <a:rPr lang="en-US" dirty="0"/>
              <a:t>After starting the service, the simplest way of consuming a RESTful service is to type the URI in a browser, with the method name and parameter value as a part of the URI.</a:t>
            </a:r>
          </a:p>
          <a:p>
            <a:pPr>
              <a:defRPr/>
            </a:pPr>
            <a:r>
              <a:rPr lang="en-US" sz="2400" dirty="0"/>
              <a:t>http://localhost:51952/WCFService/Service.svc/PiValue</a:t>
            </a:r>
          </a:p>
          <a:p>
            <a:pPr lvl="1">
              <a:defRPr/>
            </a:pPr>
            <a:r>
              <a:rPr lang="en-US" dirty="0">
                <a:ea typeface="+mn-ea"/>
                <a:cs typeface="+mn-cs"/>
              </a:rPr>
              <a:t>It returns: 3.1415926535897931</a:t>
            </a:r>
          </a:p>
          <a:p>
            <a:pPr>
              <a:defRPr/>
            </a:pPr>
            <a:r>
              <a:rPr lang="en-US" sz="2200" dirty="0"/>
              <a:t>http://localhost:51952/WCFService/Service.svc/absValue?intValue=-25</a:t>
            </a:r>
          </a:p>
          <a:p>
            <a:pPr lvl="1">
              <a:defRPr/>
            </a:pPr>
            <a:r>
              <a:rPr lang="en-US" dirty="0">
                <a:ea typeface="+mn-ea"/>
                <a:cs typeface="+mn-cs"/>
              </a:rPr>
              <a:t>It returns: 25</a:t>
            </a:r>
          </a:p>
          <a:p>
            <a:pPr>
              <a:defRPr/>
            </a:pPr>
            <a:endParaRPr lang="en-US" dirty="0"/>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B076218-2348-471A-B590-0F9E88DE1F37}" type="slidenum">
              <a:rPr lang="en-US" b="0" smtClean="0">
                <a:solidFill>
                  <a:schemeClr val="tx2"/>
                </a:solidFill>
              </a:rPr>
              <a:pPr/>
              <a:t>22</a:t>
            </a:fld>
            <a:endParaRPr lang="en-US" b="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90600" y="152400"/>
            <a:ext cx="8077200" cy="623888"/>
          </a:xfrm>
        </p:spPr>
        <p:txBody>
          <a:bodyPr/>
          <a:lstStyle/>
          <a:p>
            <a:r>
              <a:rPr lang="en-US" dirty="0"/>
              <a:t>Is </a:t>
            </a:r>
            <a:r>
              <a:rPr lang="en-US" dirty="0">
                <a:solidFill>
                  <a:srgbClr val="C00000"/>
                </a:solidFill>
              </a:rPr>
              <a:t>the Service </a:t>
            </a:r>
            <a:r>
              <a:rPr lang="en-US" dirty="0"/>
              <a:t>Developed a RESTful Service?</a:t>
            </a:r>
          </a:p>
        </p:txBody>
      </p:sp>
      <p:sp>
        <p:nvSpPr>
          <p:cNvPr id="21507" name="Content Placeholder 2"/>
          <p:cNvSpPr>
            <a:spLocks noGrp="1"/>
          </p:cNvSpPr>
          <p:nvPr>
            <p:ph idx="1"/>
          </p:nvPr>
        </p:nvSpPr>
        <p:spPr>
          <a:xfrm>
            <a:off x="381000" y="1335087"/>
            <a:ext cx="8686800" cy="4913313"/>
          </a:xfrm>
        </p:spPr>
        <p:txBody>
          <a:bodyPr/>
          <a:lstStyle/>
          <a:p>
            <a:r>
              <a:rPr lang="en-US" dirty="0"/>
              <a:t>The developed service has removed SOAP, and it uses HTTP method GET to access the resources (operations);</a:t>
            </a:r>
          </a:p>
          <a:p>
            <a:r>
              <a:rPr lang="en-US" dirty="0"/>
              <a:t>It can be accessed using in a browser;</a:t>
            </a:r>
          </a:p>
          <a:p>
            <a:r>
              <a:rPr lang="en-US" dirty="0"/>
              <a:t>However, it still focuses on operations (methods), instead of the results and data: We put the </a:t>
            </a:r>
            <a:r>
              <a:rPr lang="en-US" dirty="0">
                <a:solidFill>
                  <a:srgbClr val="C00000"/>
                </a:solidFill>
              </a:rPr>
              <a:t>service</a:t>
            </a:r>
            <a:r>
              <a:rPr lang="en-US" dirty="0"/>
              <a:t> name, </a:t>
            </a:r>
            <a:r>
              <a:rPr lang="en-US" dirty="0">
                <a:solidFill>
                  <a:srgbClr val="0000FF"/>
                </a:solidFill>
              </a:rPr>
              <a:t>method</a:t>
            </a:r>
            <a:r>
              <a:rPr lang="en-US" dirty="0"/>
              <a:t> name and parameters in the URI:</a:t>
            </a:r>
          </a:p>
          <a:p>
            <a:pPr>
              <a:buFont typeface="Wingdings" pitchFamily="2" charset="2"/>
              <a:buNone/>
            </a:pPr>
            <a:r>
              <a:rPr lang="en-US" sz="2400" dirty="0"/>
              <a:t>	http://localhost:51952/WCFService/</a:t>
            </a:r>
            <a:r>
              <a:rPr lang="en-US" sz="2400" dirty="0">
                <a:solidFill>
                  <a:srgbClr val="C00000"/>
                </a:solidFill>
              </a:rPr>
              <a:t>Service.svc</a:t>
            </a:r>
            <a:r>
              <a:rPr lang="en-US" sz="2400" dirty="0"/>
              <a:t>/</a:t>
            </a:r>
            <a:r>
              <a:rPr lang="en-US" sz="2400" dirty="0">
                <a:solidFill>
                  <a:srgbClr val="0000FF"/>
                </a:solidFill>
              </a:rPr>
              <a:t>PiValue</a:t>
            </a:r>
          </a:p>
          <a:p>
            <a:pPr>
              <a:buFont typeface="Wingdings" pitchFamily="2" charset="2"/>
              <a:buNone/>
            </a:pPr>
            <a:r>
              <a:rPr lang="en-US" sz="2200" dirty="0"/>
              <a:t>	http://localhost:51952/WCFService/</a:t>
            </a:r>
            <a:r>
              <a:rPr lang="en-US" sz="2200" dirty="0">
                <a:solidFill>
                  <a:srgbClr val="C00000"/>
                </a:solidFill>
              </a:rPr>
              <a:t>Service.svc</a:t>
            </a:r>
            <a:r>
              <a:rPr lang="en-US" sz="2200" dirty="0"/>
              <a:t>/</a:t>
            </a:r>
            <a:r>
              <a:rPr lang="en-US" sz="2200" dirty="0">
                <a:solidFill>
                  <a:srgbClr val="0000FF"/>
                </a:solidFill>
              </a:rPr>
              <a:t>absValue</a:t>
            </a:r>
            <a:r>
              <a:rPr lang="en-US" sz="2200" dirty="0"/>
              <a:t>?intValue=-25</a:t>
            </a:r>
          </a:p>
          <a:p>
            <a:r>
              <a:rPr lang="en-US" dirty="0"/>
              <a:t>We can hide the method name to make it more like a RESTful service.</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B1DD288-2FBC-4FE1-802C-37567243E297}" type="slidenum">
              <a:rPr lang="en-US" b="0" smtClean="0">
                <a:solidFill>
                  <a:schemeClr val="tx2"/>
                </a:solidFill>
              </a:rPr>
              <a:pPr/>
              <a:t>23</a:t>
            </a:fld>
            <a:endParaRPr lang="en-US" b="0">
              <a:solidFill>
                <a:schemeClr val="tx2"/>
              </a:solidFill>
            </a:endParaRPr>
          </a:p>
        </p:txBody>
      </p:sp>
      <p:sp>
        <p:nvSpPr>
          <p:cNvPr id="2" name="Rounded Rectangular Callout 1"/>
          <p:cNvSpPr/>
          <p:nvPr/>
        </p:nvSpPr>
        <p:spPr bwMode="auto">
          <a:xfrm>
            <a:off x="4343400" y="5791200"/>
            <a:ext cx="3505200" cy="914400"/>
          </a:xfrm>
          <a:prstGeom prst="wedgeRoundRectCallout">
            <a:avLst>
              <a:gd name="adj1" fmla="val -67360"/>
              <a:gd name="adj2" fmla="val -5901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We will show more development details in the next lecture. Now, we continue</a:t>
            </a:r>
            <a:r>
              <a:rPr kumimoji="0" lang="en-US" sz="1800" b="0" i="0" u="none" strike="noStrike" cap="none" normalizeH="0" dirty="0">
                <a:ln>
                  <a:noFill/>
                </a:ln>
                <a:solidFill>
                  <a:schemeClr val="tx1"/>
                </a:solidFill>
                <a:effectLst/>
                <a:latin typeface="Times New Roman" pitchFamily="18" charset="0"/>
              </a:rPr>
              <a:t> to explain the concept.</a:t>
            </a:r>
            <a:endParaRPr kumimoji="0" 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The Key Ideas of RESTful Services</a:t>
            </a:r>
          </a:p>
        </p:txBody>
      </p:sp>
      <p:sp>
        <p:nvSpPr>
          <p:cNvPr id="20483" name="Content Placeholder 2"/>
          <p:cNvSpPr>
            <a:spLocks noGrp="1"/>
          </p:cNvSpPr>
          <p:nvPr>
            <p:ph idx="1"/>
          </p:nvPr>
        </p:nvSpPr>
        <p:spPr>
          <a:xfrm>
            <a:off x="381000" y="1219200"/>
            <a:ext cx="8574088" cy="5334000"/>
          </a:xfrm>
        </p:spPr>
        <p:txBody>
          <a:bodyPr/>
          <a:lstStyle/>
          <a:p>
            <a:r>
              <a:rPr lang="en-US" dirty="0"/>
              <a:t>Use HTTP directly without another layer of SOAP. As the focus is on exposing the resources, the HTTP verbs GET, PUT, POST, DELETE, and HEAD are sufficient for accessing the RESTful services.</a:t>
            </a:r>
          </a:p>
          <a:p>
            <a:r>
              <a:rPr lang="en-US" dirty="0"/>
              <a:t>Focus on exposing data and resources instead of Web methods. Each resource is given a URI, and a set of resources can also be assigned to a URI.</a:t>
            </a:r>
          </a:p>
          <a:p>
            <a:r>
              <a:rPr lang="en-US" dirty="0"/>
              <a:t>RESTful service development is about identifying resources to be exposed, and organizing them so that the resources can be exposed efficiently in different ways: individually or in sets. </a:t>
            </a:r>
          </a:p>
          <a:p>
            <a:endParaRPr lang="en-US" dirty="0"/>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30EDFE4-EE78-412F-BD2E-39BD6339E4F5}" type="slidenum">
              <a:rPr lang="en-US" b="0" smtClean="0">
                <a:solidFill>
                  <a:schemeClr val="tx2"/>
                </a:solidFill>
              </a:rPr>
              <a:pPr/>
              <a:t>24</a:t>
            </a:fld>
            <a:endParaRPr lang="en-US" b="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Co-Exist of SOAP and RESTful Services</a:t>
            </a:r>
          </a:p>
        </p:txBody>
      </p:sp>
      <p:sp>
        <p:nvSpPr>
          <p:cNvPr id="22531" name="Content Placeholder 2"/>
          <p:cNvSpPr>
            <a:spLocks noGrp="1"/>
          </p:cNvSpPr>
          <p:nvPr>
            <p:ph idx="1"/>
          </p:nvPr>
        </p:nvSpPr>
        <p:spPr>
          <a:xfrm>
            <a:off x="685800" y="1295400"/>
            <a:ext cx="8269288" cy="990600"/>
          </a:xfrm>
        </p:spPr>
        <p:txBody>
          <a:bodyPr/>
          <a:lstStyle/>
          <a:p>
            <a:r>
              <a:rPr lang="en-US"/>
              <a:t>We can use either (SOAP or RESTful) to do both (access methods and access data/resource);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117B02D-2DAC-4184-93A6-73DF061C7C15}" type="slidenum">
              <a:rPr lang="en-US" b="0" smtClean="0">
                <a:solidFill>
                  <a:schemeClr val="tx2"/>
                </a:solidFill>
              </a:rPr>
              <a:pPr/>
              <a:t>25</a:t>
            </a:fld>
            <a:endParaRPr lang="en-US" b="0">
              <a:solidFill>
                <a:schemeClr val="tx2"/>
              </a:solidFill>
            </a:endParaRPr>
          </a:p>
        </p:txBody>
      </p:sp>
      <p:sp>
        <p:nvSpPr>
          <p:cNvPr id="22533" name="Down Arrow 6"/>
          <p:cNvSpPr>
            <a:spLocks noChangeArrowheads="1"/>
          </p:cNvSpPr>
          <p:nvPr/>
        </p:nvSpPr>
        <p:spPr bwMode="auto">
          <a:xfrm>
            <a:off x="22860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4" name="Down Arrow 7"/>
          <p:cNvSpPr>
            <a:spLocks noChangeArrowheads="1"/>
          </p:cNvSpPr>
          <p:nvPr/>
        </p:nvSpPr>
        <p:spPr bwMode="auto">
          <a:xfrm>
            <a:off x="2209800" y="3275013"/>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5" name="Down Arrow 8"/>
          <p:cNvSpPr>
            <a:spLocks noChangeArrowheads="1"/>
          </p:cNvSpPr>
          <p:nvPr/>
        </p:nvSpPr>
        <p:spPr bwMode="auto">
          <a:xfrm flipV="1">
            <a:off x="3124200" y="35433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6" name="Down Arrow 9"/>
          <p:cNvSpPr>
            <a:spLocks noChangeArrowheads="1"/>
          </p:cNvSpPr>
          <p:nvPr/>
        </p:nvSpPr>
        <p:spPr bwMode="auto">
          <a:xfrm flipV="1">
            <a:off x="31242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7" name="Rectangle 4"/>
          <p:cNvSpPr>
            <a:spLocks noChangeArrowheads="1"/>
          </p:cNvSpPr>
          <p:nvPr/>
        </p:nvSpPr>
        <p:spPr bwMode="auto">
          <a:xfrm>
            <a:off x="1981200" y="3009900"/>
            <a:ext cx="1981200" cy="533400"/>
          </a:xfrm>
          <a:prstGeom prst="rect">
            <a:avLst/>
          </a:prstGeom>
          <a:solidFill>
            <a:srgbClr val="FFFFCC"/>
          </a:solidFill>
          <a:ln w="9525" algn="ctr">
            <a:solidFill>
              <a:schemeClr val="tx1"/>
            </a:solidFill>
            <a:round/>
            <a:headEnd/>
            <a:tailEnd/>
          </a:ln>
        </p:spPr>
        <p:txBody>
          <a:bodyPr/>
          <a:lstStyle/>
          <a:p>
            <a:pPr algn="ctr">
              <a:lnSpc>
                <a:spcPct val="150000"/>
              </a:lnSpc>
            </a:pPr>
            <a:r>
              <a:rPr lang="en-US" b="0"/>
              <a:t>WebMethod</a:t>
            </a:r>
          </a:p>
        </p:txBody>
      </p:sp>
      <p:sp>
        <p:nvSpPr>
          <p:cNvPr id="22538" name="Flowchart: Data 5"/>
          <p:cNvSpPr>
            <a:spLocks noChangeArrowheads="1"/>
          </p:cNvSpPr>
          <p:nvPr/>
        </p:nvSpPr>
        <p:spPr bwMode="auto">
          <a:xfrm>
            <a:off x="1600200" y="3960813"/>
            <a:ext cx="2590800" cy="420687"/>
          </a:xfrm>
          <a:prstGeom prst="flowChartInputOutput">
            <a:avLst/>
          </a:prstGeom>
          <a:solidFill>
            <a:srgbClr val="FFFFCC"/>
          </a:solidFill>
          <a:ln w="9525" algn="ctr">
            <a:solidFill>
              <a:schemeClr val="tx1"/>
            </a:solidFill>
            <a:round/>
            <a:headEnd/>
            <a:tailEnd/>
          </a:ln>
        </p:spPr>
        <p:txBody>
          <a:bodyPr/>
          <a:lstStyle/>
          <a:p>
            <a:r>
              <a:rPr lang="en-US" b="0"/>
              <a:t>Data/Resource</a:t>
            </a:r>
          </a:p>
        </p:txBody>
      </p:sp>
      <p:sp>
        <p:nvSpPr>
          <p:cNvPr id="22539" name="Down Arrow 10"/>
          <p:cNvSpPr>
            <a:spLocks noChangeArrowheads="1"/>
          </p:cNvSpPr>
          <p:nvPr/>
        </p:nvSpPr>
        <p:spPr bwMode="auto">
          <a:xfrm>
            <a:off x="53340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0" name="Down Arrow 11"/>
          <p:cNvSpPr>
            <a:spLocks noChangeArrowheads="1"/>
          </p:cNvSpPr>
          <p:nvPr/>
        </p:nvSpPr>
        <p:spPr bwMode="auto">
          <a:xfrm>
            <a:off x="5257800" y="3275013"/>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1" name="Down Arrow 12"/>
          <p:cNvSpPr>
            <a:spLocks noChangeArrowheads="1"/>
          </p:cNvSpPr>
          <p:nvPr/>
        </p:nvSpPr>
        <p:spPr bwMode="auto">
          <a:xfrm flipV="1">
            <a:off x="6172200" y="3467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2" name="Down Arrow 13"/>
          <p:cNvSpPr>
            <a:spLocks noChangeArrowheads="1"/>
          </p:cNvSpPr>
          <p:nvPr/>
        </p:nvSpPr>
        <p:spPr bwMode="auto">
          <a:xfrm flipV="1">
            <a:off x="61722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3" name="Rectangle 14"/>
          <p:cNvSpPr>
            <a:spLocks noChangeArrowheads="1"/>
          </p:cNvSpPr>
          <p:nvPr/>
        </p:nvSpPr>
        <p:spPr bwMode="auto">
          <a:xfrm>
            <a:off x="4876800" y="3962400"/>
            <a:ext cx="1981200" cy="533400"/>
          </a:xfrm>
          <a:prstGeom prst="rect">
            <a:avLst/>
          </a:prstGeom>
          <a:solidFill>
            <a:srgbClr val="FFFFCC"/>
          </a:solidFill>
          <a:ln w="9525" algn="ctr">
            <a:solidFill>
              <a:schemeClr val="tx1"/>
            </a:solidFill>
            <a:round/>
            <a:headEnd/>
            <a:tailEnd/>
          </a:ln>
        </p:spPr>
        <p:txBody>
          <a:bodyPr/>
          <a:lstStyle/>
          <a:p>
            <a:pPr algn="ctr">
              <a:lnSpc>
                <a:spcPct val="150000"/>
              </a:lnSpc>
            </a:pPr>
            <a:r>
              <a:rPr lang="en-US" b="0"/>
              <a:t>WebMethod</a:t>
            </a:r>
          </a:p>
        </p:txBody>
      </p:sp>
      <p:sp>
        <p:nvSpPr>
          <p:cNvPr id="22544" name="Flowchart: Data 15"/>
          <p:cNvSpPr>
            <a:spLocks noChangeArrowheads="1"/>
          </p:cNvSpPr>
          <p:nvPr/>
        </p:nvSpPr>
        <p:spPr bwMode="auto">
          <a:xfrm>
            <a:off x="4648200" y="3009900"/>
            <a:ext cx="2590800" cy="420688"/>
          </a:xfrm>
          <a:prstGeom prst="flowChartInputOutput">
            <a:avLst/>
          </a:prstGeom>
          <a:solidFill>
            <a:srgbClr val="FFFFCC"/>
          </a:solidFill>
          <a:ln w="9525" algn="ctr">
            <a:solidFill>
              <a:schemeClr val="tx1"/>
            </a:solidFill>
            <a:round/>
            <a:headEnd/>
            <a:tailEnd/>
          </a:ln>
        </p:spPr>
        <p:txBody>
          <a:bodyPr/>
          <a:lstStyle/>
          <a:p>
            <a:r>
              <a:rPr lang="en-US" b="0"/>
              <a:t>Data/Resource</a:t>
            </a:r>
          </a:p>
        </p:txBody>
      </p:sp>
      <p:sp>
        <p:nvSpPr>
          <p:cNvPr id="17" name="Content Placeholder 2"/>
          <p:cNvSpPr txBox="1">
            <a:spLocks/>
          </p:cNvSpPr>
          <p:nvPr/>
        </p:nvSpPr>
        <p:spPr bwMode="auto">
          <a:xfrm>
            <a:off x="685800" y="4495800"/>
            <a:ext cx="8458200" cy="2209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b="0" kern="0" dirty="0">
                <a:latin typeface="+mn-lt"/>
              </a:rPr>
              <a:t>We should use SOAP services for computation-oriented tasks: Solving equations, find the shortest path, etc.</a:t>
            </a:r>
          </a:p>
          <a:p>
            <a:pPr marL="342900" indent="-342900">
              <a:spcBef>
                <a:spcPct val="20000"/>
              </a:spcBef>
              <a:buClr>
                <a:schemeClr val="folHlink"/>
              </a:buClr>
              <a:buSzPct val="60000"/>
              <a:buFont typeface="Wingdings" pitchFamily="2" charset="2"/>
              <a:buChar char="n"/>
              <a:defRPr/>
            </a:pPr>
            <a:r>
              <a:rPr lang="en-US" sz="2800" b="0" kern="0" dirty="0">
                <a:latin typeface="+mn-lt"/>
              </a:rPr>
              <a:t>We should use RESTful services for data and resource-oriented tasks: finding photos, finding books, etc.</a:t>
            </a:r>
          </a:p>
        </p:txBody>
      </p:sp>
      <p:sp>
        <p:nvSpPr>
          <p:cNvPr id="22546" name="TextBox 17"/>
          <p:cNvSpPr txBox="1">
            <a:spLocks noChangeArrowheads="1"/>
          </p:cNvSpPr>
          <p:nvPr/>
        </p:nvSpPr>
        <p:spPr bwMode="auto">
          <a:xfrm>
            <a:off x="381000" y="2951163"/>
            <a:ext cx="1525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SOAP service</a:t>
            </a:r>
          </a:p>
          <a:p>
            <a:r>
              <a:rPr lang="en-US" b="0"/>
              <a:t>way</a:t>
            </a:r>
          </a:p>
        </p:txBody>
      </p:sp>
      <p:sp>
        <p:nvSpPr>
          <p:cNvPr id="22547" name="TextBox 18"/>
          <p:cNvSpPr txBox="1">
            <a:spLocks noChangeArrowheads="1"/>
          </p:cNvSpPr>
          <p:nvPr/>
        </p:nvSpPr>
        <p:spPr bwMode="auto">
          <a:xfrm>
            <a:off x="7239000" y="2897188"/>
            <a:ext cx="1717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RESTful service</a:t>
            </a:r>
          </a:p>
          <a:p>
            <a:r>
              <a:rPr lang="en-US" b="0"/>
              <a:t>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152400"/>
            <a:ext cx="7964488" cy="609600"/>
          </a:xfrm>
        </p:spPr>
        <p:txBody>
          <a:bodyPr/>
          <a:lstStyle/>
          <a:p>
            <a:pPr algn="ctr"/>
            <a:r>
              <a:rPr lang="en-US"/>
              <a:t>Example: A Book Management System</a:t>
            </a:r>
            <a:endParaRPr lang="en-US" b="0"/>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AC3BCEF-28D3-4141-9A69-4BF4B56D72DB}" type="slidenum">
              <a:rPr lang="en-US" b="0" smtClean="0">
                <a:solidFill>
                  <a:schemeClr val="tx2"/>
                </a:solidFill>
              </a:rPr>
              <a:pPr/>
              <a:t>26</a:t>
            </a:fld>
            <a:endParaRPr lang="en-US" b="0">
              <a:solidFill>
                <a:schemeClr val="tx2"/>
              </a:solidFill>
            </a:endParaRPr>
          </a:p>
        </p:txBody>
      </p:sp>
      <p:sp>
        <p:nvSpPr>
          <p:cNvPr id="5" name="Rectangle 4"/>
          <p:cNvSpPr/>
          <p:nvPr/>
        </p:nvSpPr>
        <p:spPr>
          <a:xfrm>
            <a:off x="381000" y="1841500"/>
            <a:ext cx="8497888" cy="1384300"/>
          </a:xfrm>
          <a:prstGeom prst="rect">
            <a:avLst/>
          </a:prstGeom>
        </p:spPr>
        <p:txBody>
          <a:bodyPr>
            <a:spAutoFit/>
          </a:bodyPr>
          <a:lstStyle/>
          <a:p>
            <a:pPr>
              <a:defRPr/>
            </a:pPr>
            <a:r>
              <a:rPr lang="en-US" sz="2800" b="0" dirty="0">
                <a:latin typeface="+mn-lt"/>
              </a:rPr>
              <a:t>We can save the </a:t>
            </a:r>
            <a:r>
              <a:rPr lang="en-US" sz="2800" b="0" dirty="0"/>
              <a:t>information of </a:t>
            </a:r>
            <a:r>
              <a:rPr lang="en-US" sz="2800" b="0" dirty="0">
                <a:latin typeface="+mn-lt"/>
              </a:rPr>
              <a:t>all the books in a relational database with a schema,</a:t>
            </a:r>
          </a:p>
          <a:p>
            <a:pPr algn="ctr">
              <a:defRPr/>
            </a:pPr>
            <a:r>
              <a:rPr lang="en-US" sz="2800" b="0" dirty="0">
                <a:latin typeface="+mn-lt"/>
              </a:rPr>
              <a:t>(authors, title, isbn, year, publisher, keywords) </a:t>
            </a:r>
          </a:p>
        </p:txBody>
      </p:sp>
      <p:graphicFrame>
        <p:nvGraphicFramePr>
          <p:cNvPr id="6" name="Table 5"/>
          <p:cNvGraphicFramePr>
            <a:graphicFrameLocks noGrp="1"/>
          </p:cNvGraphicFramePr>
          <p:nvPr/>
        </p:nvGraphicFramePr>
        <p:xfrm>
          <a:off x="381000" y="3530600"/>
          <a:ext cx="8497890" cy="2251077"/>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689630">
                  <a:extLst>
                    <a:ext uri="{9D8B030D-6E8A-4147-A177-3AD203B41FA5}">
                      <a16:colId xmlns:a16="http://schemas.microsoft.com/office/drawing/2014/main" val="20001"/>
                    </a:ext>
                  </a:extLst>
                </a:gridCol>
                <a:gridCol w="1416315">
                  <a:extLst>
                    <a:ext uri="{9D8B030D-6E8A-4147-A177-3AD203B41FA5}">
                      <a16:colId xmlns:a16="http://schemas.microsoft.com/office/drawing/2014/main" val="20002"/>
                    </a:ext>
                  </a:extLst>
                </a:gridCol>
                <a:gridCol w="1085055">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792290">
                  <a:extLst>
                    <a:ext uri="{9D8B030D-6E8A-4147-A177-3AD203B41FA5}">
                      <a16:colId xmlns:a16="http://schemas.microsoft.com/office/drawing/2014/main" val="20005"/>
                    </a:ext>
                  </a:extLst>
                </a:gridCol>
              </a:tblGrid>
              <a:tr h="396352">
                <a:tc>
                  <a:txBody>
                    <a:bodyPr/>
                    <a:lstStyle/>
                    <a:p>
                      <a:pPr algn="ctr"/>
                      <a:r>
                        <a:rPr lang="en-US" sz="2000" b="0" dirty="0">
                          <a:latin typeface="+mn-lt"/>
                        </a:rPr>
                        <a:t>authors</a:t>
                      </a:r>
                      <a:endParaRPr lang="en-US" sz="2000" dirty="0"/>
                    </a:p>
                  </a:txBody>
                  <a:tcPr marT="45733" marB="45733"/>
                </a:tc>
                <a:tc>
                  <a:txBody>
                    <a:bodyPr/>
                    <a:lstStyle/>
                    <a:p>
                      <a:pPr algn="ctr"/>
                      <a:r>
                        <a:rPr lang="en-US" sz="2000" b="0" dirty="0">
                          <a:latin typeface="+mn-lt"/>
                        </a:rPr>
                        <a:t>title</a:t>
                      </a:r>
                      <a:endParaRPr lang="en-US" sz="2000" dirty="0"/>
                    </a:p>
                  </a:txBody>
                  <a:tcPr marT="45733" marB="45733"/>
                </a:tc>
                <a:tc>
                  <a:txBody>
                    <a:bodyPr/>
                    <a:lstStyle/>
                    <a:p>
                      <a:pPr algn="ctr"/>
                      <a:r>
                        <a:rPr lang="en-US" sz="2000" b="0" dirty="0">
                          <a:latin typeface="+mn-lt"/>
                        </a:rPr>
                        <a:t>isbn</a:t>
                      </a:r>
                      <a:endParaRPr lang="en-US" sz="2000" dirty="0"/>
                    </a:p>
                  </a:txBody>
                  <a:tcPr marT="45733" marB="45733"/>
                </a:tc>
                <a:tc>
                  <a:txBody>
                    <a:bodyPr/>
                    <a:lstStyle/>
                    <a:p>
                      <a:pPr algn="ctr"/>
                      <a:r>
                        <a:rPr lang="en-US" sz="2000" b="0" dirty="0">
                          <a:latin typeface="+mn-lt"/>
                        </a:rPr>
                        <a:t>year</a:t>
                      </a:r>
                      <a:endParaRPr lang="en-US" sz="2000" dirty="0"/>
                    </a:p>
                  </a:txBody>
                  <a:tcPr marT="45733" marB="45733"/>
                </a:tc>
                <a:tc>
                  <a:txBody>
                    <a:bodyPr/>
                    <a:lstStyle/>
                    <a:p>
                      <a:pPr algn="ctr"/>
                      <a:r>
                        <a:rPr lang="en-US" sz="2000" b="0" dirty="0">
                          <a:latin typeface="+mn-lt"/>
                        </a:rPr>
                        <a:t>publisher</a:t>
                      </a:r>
                      <a:endParaRPr lang="en-US" sz="2000" dirty="0"/>
                    </a:p>
                  </a:txBody>
                  <a:tcPr marT="45733" marB="45733"/>
                </a:tc>
                <a:tc>
                  <a:txBody>
                    <a:bodyPr/>
                    <a:lstStyle/>
                    <a:p>
                      <a:pPr algn="ctr"/>
                      <a:r>
                        <a:rPr lang="en-US" sz="2000" b="0" dirty="0">
                          <a:latin typeface="+mn-lt"/>
                        </a:rPr>
                        <a:t>keywords</a:t>
                      </a:r>
                      <a:endParaRPr lang="en-US" sz="2000" dirty="0"/>
                    </a:p>
                  </a:txBody>
                  <a:tcPr marT="45733" marB="45733"/>
                </a:tc>
                <a:extLst>
                  <a:ext uri="{0D108BD9-81ED-4DB2-BD59-A6C34878D82A}">
                    <a16:rowId xmlns:a16="http://schemas.microsoft.com/office/drawing/2014/main" val="10000"/>
                  </a:ext>
                </a:extLst>
              </a:tr>
              <a:tr h="370945">
                <a:tc>
                  <a:txBody>
                    <a:bodyPr/>
                    <a:lstStyle/>
                    <a:p>
                      <a:r>
                        <a:rPr lang="en-US" sz="1800" dirty="0"/>
                        <a:t>Aaron</a:t>
                      </a:r>
                    </a:p>
                  </a:txBody>
                  <a:tcPr marT="45733" marB="45733"/>
                </a:tc>
                <a:tc>
                  <a:txBody>
                    <a:bodyPr/>
                    <a:lstStyle/>
                    <a:p>
                      <a:r>
                        <a:rPr lang="en-US" sz="1800" dirty="0"/>
                        <a:t>OS</a:t>
                      </a:r>
                    </a:p>
                  </a:txBody>
                  <a:tcPr marT="45733" marB="45733"/>
                </a:tc>
                <a:tc>
                  <a:txBody>
                    <a:bodyPr/>
                    <a:lstStyle/>
                    <a:p>
                      <a:r>
                        <a:rPr lang="en-US" sz="1800" dirty="0"/>
                        <a:t>123456789</a:t>
                      </a:r>
                    </a:p>
                  </a:txBody>
                  <a:tcPr marT="45733" marB="45733"/>
                </a:tc>
                <a:tc>
                  <a:txBody>
                    <a:bodyPr/>
                    <a:lstStyle/>
                    <a:p>
                      <a:r>
                        <a:rPr lang="en-US" sz="1800" dirty="0"/>
                        <a:t>2010</a:t>
                      </a:r>
                    </a:p>
                  </a:txBody>
                  <a:tcPr marT="45733" marB="45733"/>
                </a:tc>
                <a:tc>
                  <a:txBody>
                    <a:bodyPr/>
                    <a:lstStyle/>
                    <a:p>
                      <a:r>
                        <a:rPr lang="en-US" sz="1800" dirty="0"/>
                        <a:t>Kendall</a:t>
                      </a:r>
                    </a:p>
                  </a:txBody>
                  <a:tcPr marT="45733" marB="45733"/>
                </a:tc>
                <a:tc>
                  <a:txBody>
                    <a:bodyPr/>
                    <a:lstStyle/>
                    <a:p>
                      <a:r>
                        <a:rPr lang="en-US" sz="1800" dirty="0"/>
                        <a:t>Linux</a:t>
                      </a:r>
                    </a:p>
                  </a:txBody>
                  <a:tcPr marT="45733" marB="45733"/>
                </a:tc>
                <a:extLst>
                  <a:ext uri="{0D108BD9-81ED-4DB2-BD59-A6C34878D82A}">
                    <a16:rowId xmlns:a16="http://schemas.microsoft.com/office/drawing/2014/main" val="10001"/>
                  </a:ext>
                </a:extLst>
              </a:tr>
              <a:tr h="370945">
                <a:tc>
                  <a:txBody>
                    <a:bodyPr/>
                    <a:lstStyle/>
                    <a:p>
                      <a:r>
                        <a:rPr lang="en-US" sz="1800" dirty="0"/>
                        <a:t>John</a:t>
                      </a:r>
                    </a:p>
                  </a:txBody>
                  <a:tcPr marT="45733" marB="45733"/>
                </a:tc>
                <a:tc>
                  <a:txBody>
                    <a:bodyPr/>
                    <a:lstStyle/>
                    <a:p>
                      <a:r>
                        <a:rPr lang="en-US" sz="1800" dirty="0"/>
                        <a:t>Database</a:t>
                      </a:r>
                    </a:p>
                  </a:txBody>
                  <a:tcPr marT="45733" marB="45733"/>
                </a:tc>
                <a:tc>
                  <a:txBody>
                    <a:bodyPr/>
                    <a:lstStyle/>
                    <a:p>
                      <a:r>
                        <a:rPr lang="en-US" sz="1800" dirty="0"/>
                        <a:t>987654321</a:t>
                      </a:r>
                    </a:p>
                  </a:txBody>
                  <a:tcPr marT="45733" marB="45733"/>
                </a:tc>
                <a:tc>
                  <a:txBody>
                    <a:bodyPr/>
                    <a:lstStyle/>
                    <a:p>
                      <a:r>
                        <a:rPr lang="en-US" sz="1800" dirty="0"/>
                        <a:t>1999</a:t>
                      </a:r>
                    </a:p>
                  </a:txBody>
                  <a:tcPr marT="45733" marB="45733"/>
                </a:tc>
                <a:tc>
                  <a:txBody>
                    <a:bodyPr/>
                    <a:lstStyle/>
                    <a:p>
                      <a:r>
                        <a:rPr lang="en-US" sz="1800" dirty="0" err="1"/>
                        <a:t>Apress</a:t>
                      </a:r>
                      <a:endParaRPr lang="en-US" sz="1800" dirty="0"/>
                    </a:p>
                  </a:txBody>
                  <a:tcPr marT="45733" marB="45733"/>
                </a:tc>
                <a:tc>
                  <a:txBody>
                    <a:bodyPr/>
                    <a:lstStyle/>
                    <a:p>
                      <a:r>
                        <a:rPr lang="en-US" sz="1800" dirty="0"/>
                        <a:t>relational</a:t>
                      </a:r>
                    </a:p>
                  </a:txBody>
                  <a:tcPr marT="45733" marB="45733"/>
                </a:tc>
                <a:extLst>
                  <a:ext uri="{0D108BD9-81ED-4DB2-BD59-A6C34878D82A}">
                    <a16:rowId xmlns:a16="http://schemas.microsoft.com/office/drawing/2014/main" val="10002"/>
                  </a:ext>
                </a:extLst>
              </a:tr>
              <a:tr h="370945">
                <a:tc>
                  <a:txBody>
                    <a:bodyPr/>
                    <a:lstStyle/>
                    <a:p>
                      <a:r>
                        <a:rPr lang="en-US" sz="1800" dirty="0"/>
                        <a:t>Chen</a:t>
                      </a:r>
                    </a:p>
                  </a:txBody>
                  <a:tcPr marT="45733" marB="45733"/>
                </a:tc>
                <a:tc>
                  <a:txBody>
                    <a:bodyPr/>
                    <a:lstStyle/>
                    <a:p>
                      <a:r>
                        <a:rPr lang="en-US" sz="1800" dirty="0"/>
                        <a:t>Programming</a:t>
                      </a:r>
                    </a:p>
                  </a:txBody>
                  <a:tcPr marT="45733" marB="45733"/>
                </a:tc>
                <a:tc>
                  <a:txBody>
                    <a:bodyPr/>
                    <a:lstStyle/>
                    <a:p>
                      <a:r>
                        <a:rPr lang="en-US" sz="1800" b="0" i="0" kern="1200" dirty="0">
                          <a:solidFill>
                            <a:schemeClr val="dk1"/>
                          </a:solidFill>
                          <a:effectLst/>
                          <a:latin typeface="+mn-lt"/>
                          <a:ea typeface="+mn-ea"/>
                          <a:cs typeface="+mn-cs"/>
                        </a:rPr>
                        <a:t>0757529747</a:t>
                      </a:r>
                      <a:endParaRPr lang="en-US" sz="1800" dirty="0"/>
                    </a:p>
                  </a:txBody>
                  <a:tcPr marT="45733" marB="45733"/>
                </a:tc>
                <a:tc>
                  <a:txBody>
                    <a:bodyPr/>
                    <a:lstStyle/>
                    <a:p>
                      <a:r>
                        <a:rPr lang="en-US" sz="1800" dirty="0"/>
                        <a:t>2006</a:t>
                      </a:r>
                    </a:p>
                  </a:txBody>
                  <a:tcPr marT="45733" marB="45733"/>
                </a:tc>
                <a:tc>
                  <a:txBody>
                    <a:bodyPr/>
                    <a:lstStyle/>
                    <a:p>
                      <a:r>
                        <a:rPr lang="en-US" sz="1800" b="0" i="0" kern="1200" dirty="0">
                          <a:solidFill>
                            <a:schemeClr val="dk1"/>
                          </a:solidFill>
                          <a:effectLst/>
                          <a:latin typeface="+mn-lt"/>
                          <a:ea typeface="+mn-ea"/>
                          <a:cs typeface="+mn-cs"/>
                        </a:rPr>
                        <a:t>Kendall</a:t>
                      </a:r>
                      <a:endParaRPr lang="en-US" sz="1800" dirty="0"/>
                    </a:p>
                  </a:txBody>
                  <a:tcPr marT="45733" marB="45733"/>
                </a:tc>
                <a:tc>
                  <a:txBody>
                    <a:bodyPr/>
                    <a:lstStyle/>
                    <a:p>
                      <a:r>
                        <a:rPr lang="en-US" sz="1800" dirty="0"/>
                        <a:t>Language</a:t>
                      </a:r>
                    </a:p>
                  </a:txBody>
                  <a:tcPr marT="45733" marB="45733"/>
                </a:tc>
                <a:extLst>
                  <a:ext uri="{0D108BD9-81ED-4DB2-BD59-A6C34878D82A}">
                    <a16:rowId xmlns:a16="http://schemas.microsoft.com/office/drawing/2014/main" val="10003"/>
                  </a:ext>
                </a:extLst>
              </a:tr>
              <a:tr h="370945">
                <a:tc>
                  <a:txBody>
                    <a:bodyPr/>
                    <a:lstStyle/>
                    <a:p>
                      <a:r>
                        <a:rPr lang="en-US" sz="1800" dirty="0"/>
                        <a:t>Chen</a:t>
                      </a:r>
                    </a:p>
                  </a:txBody>
                  <a:tcPr marT="45733" marB="45733"/>
                </a:tc>
                <a:tc>
                  <a:txBody>
                    <a:bodyPr/>
                    <a:lstStyle/>
                    <a:p>
                      <a:r>
                        <a:rPr lang="en-US" sz="1800" dirty="0"/>
                        <a:t>Protocol testing</a:t>
                      </a:r>
                    </a:p>
                  </a:txBody>
                  <a:tcPr marT="45733" marB="45733"/>
                </a:tc>
                <a:tc>
                  <a:txBody>
                    <a:bodyPr/>
                    <a:lstStyle/>
                    <a:p>
                      <a:r>
                        <a:rPr lang="en-US" sz="1800" b="0" i="0" kern="1200" dirty="0">
                          <a:solidFill>
                            <a:schemeClr val="dk1"/>
                          </a:solidFill>
                          <a:effectLst/>
                          <a:latin typeface="+mn-lt"/>
                          <a:ea typeface="+mn-ea"/>
                          <a:cs typeface="+mn-cs"/>
                        </a:rPr>
                        <a:t>3181460109 </a:t>
                      </a:r>
                      <a:endParaRPr lang="en-US" sz="1800" dirty="0"/>
                    </a:p>
                  </a:txBody>
                  <a:tcPr marT="45733" marB="45733"/>
                </a:tc>
                <a:tc>
                  <a:txBody>
                    <a:bodyPr/>
                    <a:lstStyle/>
                    <a:p>
                      <a:r>
                        <a:rPr lang="en-US" sz="1800" dirty="0"/>
                        <a:t>1993</a:t>
                      </a:r>
                    </a:p>
                  </a:txBody>
                  <a:tcPr marT="45733" marB="45733"/>
                </a:tc>
                <a:tc>
                  <a:txBody>
                    <a:bodyPr/>
                    <a:lstStyle/>
                    <a:p>
                      <a:r>
                        <a:rPr lang="en-US" sz="1800" b="0" i="0" kern="1200" dirty="0">
                          <a:solidFill>
                            <a:schemeClr val="dk1"/>
                          </a:solidFill>
                          <a:effectLst/>
                          <a:latin typeface="+mn-lt"/>
                          <a:ea typeface="+mn-ea"/>
                          <a:cs typeface="+mn-cs"/>
                        </a:rPr>
                        <a:t>VDI </a:t>
                      </a:r>
                      <a:r>
                        <a:rPr lang="en-US" sz="1800" b="0" i="0" kern="1200" dirty="0" err="1">
                          <a:solidFill>
                            <a:schemeClr val="dk1"/>
                          </a:solidFill>
                          <a:effectLst/>
                          <a:latin typeface="+mn-lt"/>
                          <a:ea typeface="+mn-ea"/>
                          <a:cs typeface="+mn-cs"/>
                        </a:rPr>
                        <a:t>Verlag</a:t>
                      </a:r>
                      <a:endParaRPr lang="en-US" sz="1800" dirty="0"/>
                    </a:p>
                  </a:txBody>
                  <a:tcPr marT="45733" marB="45733"/>
                </a:tc>
                <a:tc>
                  <a:txBody>
                    <a:bodyPr/>
                    <a:lstStyle/>
                    <a:p>
                      <a:r>
                        <a:rPr lang="en-US" sz="1800" dirty="0"/>
                        <a:t>Communication</a:t>
                      </a:r>
                    </a:p>
                  </a:txBody>
                  <a:tcPr marT="45733" marB="45733"/>
                </a:tc>
                <a:extLst>
                  <a:ext uri="{0D108BD9-81ED-4DB2-BD59-A6C34878D82A}">
                    <a16:rowId xmlns:a16="http://schemas.microsoft.com/office/drawing/2014/main" val="10004"/>
                  </a:ext>
                </a:extLst>
              </a:tr>
              <a:tr h="370945">
                <a:tc>
                  <a:txBody>
                    <a:bodyPr/>
                    <a:lstStyle/>
                    <a:p>
                      <a:r>
                        <a:rPr lang="en-US" sz="1800" dirty="0"/>
                        <a:t>. . .</a:t>
                      </a:r>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2000" y="152400"/>
            <a:ext cx="7772400" cy="1143000"/>
          </a:xfrm>
        </p:spPr>
        <p:txBody>
          <a:bodyPr/>
          <a:lstStyle/>
          <a:p>
            <a:pPr algn="ctr"/>
            <a:r>
              <a:rPr lang="en-US"/>
              <a:t>Example: a Book Management System</a:t>
            </a:r>
            <a:br>
              <a:rPr lang="en-US"/>
            </a:br>
            <a:r>
              <a:rPr lang="en-US" b="0"/>
              <a:t>SOAP-Service Approach</a:t>
            </a:r>
          </a:p>
        </p:txBody>
      </p:sp>
      <p:sp>
        <p:nvSpPr>
          <p:cNvPr id="24579" name="Content Placeholder 2"/>
          <p:cNvSpPr>
            <a:spLocks noGrp="1"/>
          </p:cNvSpPr>
          <p:nvPr>
            <p:ph idx="1"/>
          </p:nvPr>
        </p:nvSpPr>
        <p:spPr>
          <a:xfrm>
            <a:off x="381000" y="2935288"/>
            <a:ext cx="8610600" cy="3389312"/>
          </a:xfrm>
        </p:spPr>
        <p:txBody>
          <a:bodyPr/>
          <a:lstStyle/>
          <a:p>
            <a:r>
              <a:rPr lang="en-US"/>
              <a:t>search_by_author(string author);</a:t>
            </a:r>
          </a:p>
          <a:p>
            <a:r>
              <a:rPr lang="en-US"/>
              <a:t>search_by_title(string title);</a:t>
            </a:r>
          </a:p>
          <a:p>
            <a:r>
              <a:rPr lang="en-US"/>
              <a:t>search_by_isbn(string isbn);</a:t>
            </a:r>
          </a:p>
          <a:p>
            <a:r>
              <a:rPr lang="en-US"/>
              <a:t>search_by_year(string year);</a:t>
            </a:r>
          </a:p>
          <a:p>
            <a:r>
              <a:rPr lang="en-US"/>
              <a:t>search_by_publisher(string publisher);</a:t>
            </a:r>
          </a:p>
          <a:p>
            <a:r>
              <a:rPr lang="en-US"/>
              <a:t>search_by_year_publisher(string year, string publisher);</a:t>
            </a: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D38321B-B499-42BB-A351-3D5DEF114ED6}" type="slidenum">
              <a:rPr lang="en-US" b="0" smtClean="0">
                <a:solidFill>
                  <a:schemeClr val="tx2"/>
                </a:solidFill>
              </a:rPr>
              <a:pPr/>
              <a:t>27</a:t>
            </a:fld>
            <a:endParaRPr lang="en-US" b="0">
              <a:solidFill>
                <a:schemeClr val="tx2"/>
              </a:solidFill>
            </a:endParaRPr>
          </a:p>
        </p:txBody>
      </p:sp>
      <p:sp>
        <p:nvSpPr>
          <p:cNvPr id="5" name="Rectangle 4"/>
          <p:cNvSpPr/>
          <p:nvPr/>
        </p:nvSpPr>
        <p:spPr>
          <a:xfrm>
            <a:off x="381000" y="1447800"/>
            <a:ext cx="8497888" cy="1384300"/>
          </a:xfrm>
          <a:prstGeom prst="rect">
            <a:avLst/>
          </a:prstGeom>
        </p:spPr>
        <p:txBody>
          <a:bodyPr>
            <a:spAutoFit/>
          </a:bodyPr>
          <a:lstStyle/>
          <a:p>
            <a:pPr>
              <a:defRPr/>
            </a:pPr>
            <a:r>
              <a:rPr lang="en-US" sz="2800" b="0" dirty="0">
                <a:latin typeface="+mn-lt"/>
              </a:rPr>
              <a:t>For the given schema:</a:t>
            </a:r>
          </a:p>
          <a:p>
            <a:pPr algn="ctr">
              <a:defRPr/>
            </a:pPr>
            <a:r>
              <a:rPr lang="en-US" sz="2800" b="0" dirty="0">
                <a:latin typeface="+mn-lt"/>
              </a:rPr>
              <a:t>(authors, title, isbn, year, publisher, keywords) </a:t>
            </a:r>
          </a:p>
          <a:p>
            <a:pPr>
              <a:defRPr/>
            </a:pPr>
            <a:r>
              <a:rPr lang="en-US" sz="2800" b="0" dirty="0">
                <a:latin typeface="+mn-lt"/>
              </a:rPr>
              <a:t>you define a class with the following operations/methods:</a:t>
            </a:r>
          </a:p>
        </p:txBody>
      </p:sp>
      <p:sp>
        <p:nvSpPr>
          <p:cNvPr id="6" name="Rounded Rectangular Callout 5"/>
          <p:cNvSpPr/>
          <p:nvPr/>
        </p:nvSpPr>
        <p:spPr bwMode="auto">
          <a:xfrm>
            <a:off x="6629400" y="2984500"/>
            <a:ext cx="2325688" cy="2349500"/>
          </a:xfrm>
          <a:prstGeom prst="wedgeRoundRectCallout">
            <a:avLst>
              <a:gd name="adj1" fmla="val -66332"/>
              <a:gd name="adj2" fmla="val 2492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r>
              <a:rPr lang="en-US" b="0" dirty="0"/>
              <a:t>Define WSDL interface:</a:t>
            </a:r>
          </a:p>
          <a:p>
            <a:pPr marL="233363" indent="-233363">
              <a:buFont typeface="Arial" pitchFamily="34" charset="0"/>
              <a:buChar char="•"/>
              <a:defRPr/>
            </a:pPr>
            <a:r>
              <a:rPr lang="en-US" b="0" dirty="0"/>
              <a:t>Service</a:t>
            </a:r>
          </a:p>
          <a:p>
            <a:pPr marL="233363" indent="-233363">
              <a:buFont typeface="Arial" pitchFamily="34" charset="0"/>
              <a:buChar char="•"/>
              <a:defRPr/>
            </a:pPr>
            <a:r>
              <a:rPr lang="en-US" b="0" dirty="0"/>
              <a:t>Endpoints</a:t>
            </a:r>
          </a:p>
          <a:p>
            <a:pPr marL="233363" indent="-233363">
              <a:buFont typeface="Arial" pitchFamily="34" charset="0"/>
              <a:buChar char="•"/>
              <a:defRPr/>
            </a:pPr>
            <a:r>
              <a:rPr lang="en-US" b="0" dirty="0"/>
              <a:t>Operation</a:t>
            </a:r>
          </a:p>
          <a:p>
            <a:pPr marL="233363" indent="-233363">
              <a:buFont typeface="Arial" pitchFamily="34" charset="0"/>
              <a:buChar char="•"/>
              <a:defRPr/>
            </a:pPr>
            <a:r>
              <a:rPr lang="en-US" b="0" dirty="0"/>
              <a:t>Input message</a:t>
            </a:r>
          </a:p>
          <a:p>
            <a:pPr marL="233363" indent="-233363">
              <a:buFont typeface="Arial" pitchFamily="34" charset="0"/>
              <a:buChar char="•"/>
              <a:defRPr/>
            </a:pPr>
            <a:r>
              <a:rPr lang="en-US" b="0" dirty="0"/>
              <a:t>Output message</a:t>
            </a:r>
          </a:p>
        </p:txBody>
      </p:sp>
      <p:sp>
        <p:nvSpPr>
          <p:cNvPr id="24583" name="Rounded Rectangular Callout 6"/>
          <p:cNvSpPr>
            <a:spLocks noChangeArrowheads="1"/>
          </p:cNvSpPr>
          <p:nvPr/>
        </p:nvSpPr>
        <p:spPr bwMode="auto">
          <a:xfrm>
            <a:off x="5791200" y="6324600"/>
            <a:ext cx="1981200" cy="457200"/>
          </a:xfrm>
          <a:prstGeom prst="wedgeRoundRectCallout">
            <a:avLst>
              <a:gd name="adj1" fmla="val -35995"/>
              <a:gd name="adj2" fmla="val -128926"/>
              <a:gd name="adj3" fmla="val 16667"/>
            </a:avLst>
          </a:prstGeom>
          <a:solidFill>
            <a:srgbClr val="FFFFCC"/>
          </a:solidFill>
          <a:ln w="9525" algn="ctr">
            <a:solidFill>
              <a:schemeClr val="tx1"/>
            </a:solidFill>
            <a:round/>
            <a:headEnd/>
            <a:tailEnd/>
          </a:ln>
        </p:spPr>
        <p:txBody>
          <a:bodyPr/>
          <a:lstStyle/>
          <a:p>
            <a:r>
              <a:rPr lang="en-US" b="0"/>
              <a:t>Two parameters</a:t>
            </a:r>
          </a:p>
        </p:txBody>
      </p:sp>
      <p:sp>
        <p:nvSpPr>
          <p:cNvPr id="24584" name="Rounded Rectangular Callout 7"/>
          <p:cNvSpPr>
            <a:spLocks noChangeArrowheads="1"/>
          </p:cNvSpPr>
          <p:nvPr/>
        </p:nvSpPr>
        <p:spPr bwMode="auto">
          <a:xfrm>
            <a:off x="5791200" y="6324600"/>
            <a:ext cx="1981200" cy="457200"/>
          </a:xfrm>
          <a:prstGeom prst="wedgeRoundRectCallout">
            <a:avLst>
              <a:gd name="adj1" fmla="val 42463"/>
              <a:gd name="adj2" fmla="val -134644"/>
              <a:gd name="adj3" fmla="val 16667"/>
            </a:avLst>
          </a:prstGeom>
          <a:solidFill>
            <a:srgbClr val="FFFFCC"/>
          </a:solidFill>
          <a:ln w="9525" algn="ctr">
            <a:solidFill>
              <a:schemeClr val="tx1"/>
            </a:solidFill>
            <a:round/>
            <a:headEnd/>
            <a:tailEnd/>
          </a:ln>
        </p:spPr>
        <p:txBody>
          <a:bodyPr/>
          <a:lstStyle/>
          <a:p>
            <a:r>
              <a:rPr lang="en-US" b="0"/>
              <a:t>Two parameters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762000" y="152400"/>
            <a:ext cx="7924800" cy="1143000"/>
          </a:xfrm>
        </p:spPr>
        <p:txBody>
          <a:bodyPr/>
          <a:lstStyle/>
          <a:p>
            <a:pPr algn="ctr"/>
            <a:r>
              <a:rPr lang="en-US"/>
              <a:t>Example: Book Management System</a:t>
            </a:r>
            <a:br>
              <a:rPr lang="en-US"/>
            </a:br>
            <a:r>
              <a:rPr lang="en-US" b="0"/>
              <a:t>RESTful Service Approach</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26C72B2-238B-4548-A295-65364467E174}" type="slidenum">
              <a:rPr lang="en-US" b="0" smtClean="0">
                <a:solidFill>
                  <a:schemeClr val="tx2"/>
                </a:solidFill>
              </a:rPr>
              <a:pPr/>
              <a:t>28</a:t>
            </a:fld>
            <a:endParaRPr lang="en-US" b="0">
              <a:solidFill>
                <a:schemeClr val="tx2"/>
              </a:solidFill>
            </a:endParaRPr>
          </a:p>
        </p:txBody>
      </p:sp>
      <p:sp>
        <p:nvSpPr>
          <p:cNvPr id="5" name="Rectangle 4"/>
          <p:cNvSpPr/>
          <p:nvPr/>
        </p:nvSpPr>
        <p:spPr>
          <a:xfrm>
            <a:off x="265113" y="1295400"/>
            <a:ext cx="8802687" cy="1384300"/>
          </a:xfrm>
          <a:prstGeom prst="rect">
            <a:avLst/>
          </a:prstGeom>
        </p:spPr>
        <p:txBody>
          <a:bodyPr>
            <a:spAutoFit/>
          </a:bodyPr>
          <a:lstStyle/>
          <a:p>
            <a:pPr>
              <a:defRPr/>
            </a:pPr>
            <a:r>
              <a:rPr lang="en-US" sz="2800" b="0" dirty="0">
                <a:latin typeface="+mn-lt"/>
              </a:rPr>
              <a:t>Represent the resources in a resource tree, which is a rooted tree with the root representing all resources, and each tree node representing a subset of resources of its parent node:</a:t>
            </a:r>
          </a:p>
        </p:txBody>
      </p:sp>
      <p:pic>
        <p:nvPicPr>
          <p:cNvPr id="256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79700"/>
            <a:ext cx="6577013"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Mapping Tree Nodes to Resource Sets</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56C6263-88F7-43BD-A584-5F935FFCBC17}" type="slidenum">
              <a:rPr lang="en-US" b="0" smtClean="0">
                <a:solidFill>
                  <a:schemeClr val="tx2"/>
                </a:solidFill>
              </a:rPr>
              <a:pPr/>
              <a:t>29</a:t>
            </a:fld>
            <a:endParaRPr lang="en-US" b="0">
              <a:solidFill>
                <a:schemeClr val="tx2"/>
              </a:solidFill>
            </a:endParaRPr>
          </a:p>
        </p:txBody>
      </p:sp>
      <p:sp>
        <p:nvSpPr>
          <p:cNvPr id="26628" name="TextBox 5"/>
          <p:cNvSpPr txBox="1">
            <a:spLocks noChangeArrowheads="1"/>
          </p:cNvSpPr>
          <p:nvPr/>
        </p:nvSpPr>
        <p:spPr bwMode="auto">
          <a:xfrm>
            <a:off x="401638" y="2425700"/>
            <a:ext cx="17668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nSpc>
                <a:spcPct val="150000"/>
              </a:lnSpc>
            </a:pPr>
            <a:r>
              <a:rPr lang="en-US">
                <a:solidFill>
                  <a:srgbClr val="0000FF"/>
                </a:solidFill>
              </a:rPr>
              <a:t>authors</a:t>
            </a:r>
            <a:r>
              <a:rPr lang="en-US" b="0"/>
              <a:t>/</a:t>
            </a:r>
          </a:p>
          <a:p>
            <a:pPr>
              <a:lnSpc>
                <a:spcPct val="150000"/>
              </a:lnSpc>
            </a:pPr>
            <a:r>
              <a:rPr lang="en-US" b="0"/>
              <a:t>titles/</a:t>
            </a:r>
          </a:p>
          <a:p>
            <a:pPr>
              <a:lnSpc>
                <a:spcPct val="150000"/>
              </a:lnSpc>
            </a:pPr>
            <a:r>
              <a:rPr lang="en-US" b="0"/>
              <a:t>isbns/</a:t>
            </a:r>
          </a:p>
          <a:p>
            <a:pPr>
              <a:lnSpc>
                <a:spcPct val="150000"/>
              </a:lnSpc>
            </a:pPr>
            <a:r>
              <a:rPr lang="en-US" b="0"/>
              <a:t>years/</a:t>
            </a:r>
          </a:p>
          <a:p>
            <a:pPr>
              <a:lnSpc>
                <a:spcPct val="150000"/>
              </a:lnSpc>
            </a:pPr>
            <a:r>
              <a:rPr lang="en-US" b="0"/>
              <a:t>publishers/</a:t>
            </a:r>
          </a:p>
          <a:p>
            <a:pPr>
              <a:lnSpc>
                <a:spcPct val="150000"/>
              </a:lnSpc>
            </a:pPr>
            <a:r>
              <a:rPr lang="en-US" b="0"/>
              <a:t>year/publishers/</a:t>
            </a:r>
          </a:p>
        </p:txBody>
      </p:sp>
      <p:grpSp>
        <p:nvGrpSpPr>
          <p:cNvPr id="26629" name="Group 24"/>
          <p:cNvGrpSpPr>
            <a:grpSpLocks/>
          </p:cNvGrpSpPr>
          <p:nvPr/>
        </p:nvGrpSpPr>
        <p:grpSpPr bwMode="auto">
          <a:xfrm>
            <a:off x="76200" y="2433638"/>
            <a:ext cx="325438" cy="2290762"/>
            <a:chOff x="191658" y="2433654"/>
            <a:chExt cx="209281" cy="2043908"/>
          </a:xfrm>
        </p:grpSpPr>
        <p:cxnSp>
          <p:nvCxnSpPr>
            <p:cNvPr id="26645" name="Straight Connector 6"/>
            <p:cNvCxnSpPr>
              <a:cxnSpLocks noChangeShapeType="1"/>
            </p:cNvCxnSpPr>
            <p:nvPr/>
          </p:nvCxnSpPr>
          <p:spPr bwMode="auto">
            <a:xfrm>
              <a:off x="191658" y="2682911"/>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6" name="Straight Connector 7"/>
            <p:cNvCxnSpPr>
              <a:cxnSpLocks noChangeShapeType="1"/>
            </p:cNvCxnSpPr>
            <p:nvPr/>
          </p:nvCxnSpPr>
          <p:spPr bwMode="auto">
            <a:xfrm>
              <a:off x="191658" y="3031871"/>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7" name="Straight Connector 8"/>
            <p:cNvCxnSpPr>
              <a:cxnSpLocks noChangeShapeType="1"/>
            </p:cNvCxnSpPr>
            <p:nvPr/>
          </p:nvCxnSpPr>
          <p:spPr bwMode="auto">
            <a:xfrm>
              <a:off x="191658" y="3430683"/>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8" name="Straight Connector 9"/>
            <p:cNvCxnSpPr>
              <a:cxnSpLocks noChangeShapeType="1"/>
            </p:cNvCxnSpPr>
            <p:nvPr/>
          </p:nvCxnSpPr>
          <p:spPr bwMode="auto">
            <a:xfrm>
              <a:off x="191658" y="3829494"/>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9" name="Straight Connector 10"/>
            <p:cNvCxnSpPr>
              <a:cxnSpLocks noChangeShapeType="1"/>
            </p:cNvCxnSpPr>
            <p:nvPr/>
          </p:nvCxnSpPr>
          <p:spPr bwMode="auto">
            <a:xfrm>
              <a:off x="191658" y="4128603"/>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6650" name="Freeform 11"/>
            <p:cNvSpPr>
              <a:spLocks/>
            </p:cNvSpPr>
            <p:nvPr/>
          </p:nvSpPr>
          <p:spPr bwMode="auto">
            <a:xfrm>
              <a:off x="191658" y="2433654"/>
              <a:ext cx="209281" cy="2043908"/>
            </a:xfrm>
            <a:custGeom>
              <a:avLst/>
              <a:gdLst>
                <a:gd name="T0" fmla="*/ 440866 w 163773"/>
                <a:gd name="T1" fmla="*/ 0 h 1091821"/>
                <a:gd name="T2" fmla="*/ 0 w 163773"/>
                <a:gd name="T3" fmla="*/ 2147483647 h 1091821"/>
                <a:gd name="T4" fmla="*/ 10581061 w 163773"/>
                <a:gd name="T5" fmla="*/ 2147483647 h 1091821"/>
                <a:gd name="T6" fmla="*/ 0 60000 65536"/>
                <a:gd name="T7" fmla="*/ 0 60000 65536"/>
                <a:gd name="T8" fmla="*/ 0 60000 65536"/>
                <a:gd name="T9" fmla="*/ 0 w 163773"/>
                <a:gd name="T10" fmla="*/ 0 h 1091821"/>
                <a:gd name="T11" fmla="*/ 163773 w 163773"/>
                <a:gd name="T12" fmla="*/ 1091821 h 1091821"/>
              </a:gdLst>
              <a:ahLst/>
              <a:cxnLst>
                <a:cxn ang="T6">
                  <a:pos x="T0" y="T1"/>
                </a:cxn>
                <a:cxn ang="T7">
                  <a:pos x="T2" y="T3"/>
                </a:cxn>
                <a:cxn ang="T8">
                  <a:pos x="T4" y="T5"/>
                </a:cxn>
              </a:cxnLst>
              <a:rect l="T9" t="T10" r="T11" b="T12"/>
              <a:pathLst>
                <a:path w="163773" h="1091821">
                  <a:moveTo>
                    <a:pt x="6824" y="0"/>
                  </a:moveTo>
                  <a:cubicBezTo>
                    <a:pt x="4549" y="363940"/>
                    <a:pt x="2275" y="727881"/>
                    <a:pt x="0" y="1091821"/>
                  </a:cubicBezTo>
                  <a:lnTo>
                    <a:pt x="163773" y="1091821"/>
                  </a:ln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30" name="TextBox 12"/>
          <p:cNvSpPr txBox="1">
            <a:spLocks noChangeArrowheads="1"/>
          </p:cNvSpPr>
          <p:nvPr/>
        </p:nvSpPr>
        <p:spPr bwMode="auto">
          <a:xfrm>
            <a:off x="1552575" y="1914525"/>
            <a:ext cx="356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{all books} </a:t>
            </a:r>
            <a:r>
              <a:rPr lang="en-US" b="0">
                <a:sym typeface="Wingdings" pitchFamily="2" charset="2"/>
              </a:rPr>
              <a:t> </a:t>
            </a:r>
            <a:r>
              <a:rPr lang="en-US" b="0"/>
              <a:t>http://mylib.asu.edu/</a:t>
            </a:r>
          </a:p>
        </p:txBody>
      </p:sp>
      <p:sp>
        <p:nvSpPr>
          <p:cNvPr id="26631" name="TextBox 13"/>
          <p:cNvSpPr txBox="1">
            <a:spLocks noChangeArrowheads="1"/>
          </p:cNvSpPr>
          <p:nvPr/>
        </p:nvSpPr>
        <p:spPr bwMode="auto">
          <a:xfrm>
            <a:off x="2168525" y="2278063"/>
            <a:ext cx="7146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solidFill>
                  <a:srgbClr val="0000FF"/>
                </a:solidFill>
              </a:rPr>
              <a:t>{books | author = Aaron} </a:t>
            </a:r>
            <a:r>
              <a:rPr lang="en-US">
                <a:solidFill>
                  <a:srgbClr val="0000FF"/>
                </a:solidFill>
                <a:sym typeface="Wingdings" pitchFamily="2" charset="2"/>
              </a:rPr>
              <a:t> </a:t>
            </a:r>
            <a:r>
              <a:rPr lang="en-US" b="0">
                <a:solidFill>
                  <a:srgbClr val="0000FF"/>
                </a:solidFill>
              </a:rPr>
              <a:t>http://mylib.asu.edu/authors/{author=Aaron}</a:t>
            </a:r>
          </a:p>
          <a:p>
            <a:r>
              <a:rPr lang="en-US" b="0"/>
              <a:t>   …</a:t>
            </a:r>
          </a:p>
          <a:p>
            <a:r>
              <a:rPr lang="en-US" b="0"/>
              <a:t>{books | author = Zeta}</a:t>
            </a:r>
            <a:r>
              <a:rPr lang="en-US" b="0">
                <a:sym typeface="Wingdings" pitchFamily="2" charset="2"/>
              </a:rPr>
              <a:t>  </a:t>
            </a:r>
            <a:r>
              <a:rPr lang="en-US" b="0"/>
              <a:t>http://mylib.asu.edu/authors/{author=Zeta}</a:t>
            </a:r>
          </a:p>
        </p:txBody>
      </p:sp>
      <p:sp>
        <p:nvSpPr>
          <p:cNvPr id="26632" name="TextBox 14"/>
          <p:cNvSpPr txBox="1">
            <a:spLocks noChangeArrowheads="1"/>
          </p:cNvSpPr>
          <p:nvPr/>
        </p:nvSpPr>
        <p:spPr bwMode="auto">
          <a:xfrm>
            <a:off x="2168525" y="3078163"/>
            <a:ext cx="6975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t>{books | title = OS}</a:t>
            </a:r>
            <a:r>
              <a:rPr lang="en-US" b="0" dirty="0">
                <a:sym typeface="Wingdings" pitchFamily="2" charset="2"/>
              </a:rPr>
              <a:t>  </a:t>
            </a:r>
            <a:r>
              <a:rPr lang="en-US" b="0" dirty="0"/>
              <a:t>http://mylib.asu.edu/titles/{title = OS}</a:t>
            </a:r>
          </a:p>
          <a:p>
            <a:r>
              <a:rPr lang="en-US" b="0" dirty="0"/>
              <a:t>   …</a:t>
            </a:r>
          </a:p>
          <a:p>
            <a:r>
              <a:rPr lang="en-US" b="0" dirty="0"/>
              <a:t>{books | </a:t>
            </a:r>
            <a:r>
              <a:rPr lang="en-US" altLang="zh-CN" b="0" dirty="0"/>
              <a:t>title</a:t>
            </a:r>
            <a:r>
              <a:rPr lang="en-US" b="0" dirty="0"/>
              <a:t> = SOA} </a:t>
            </a:r>
            <a:r>
              <a:rPr lang="en-US" b="0" dirty="0">
                <a:sym typeface="Wingdings" pitchFamily="2" charset="2"/>
              </a:rPr>
              <a:t> </a:t>
            </a:r>
            <a:r>
              <a:rPr lang="en-US" b="0" dirty="0"/>
              <a:t>http://mylib.asu.edu/titles/{title = SOA}</a:t>
            </a:r>
          </a:p>
        </p:txBody>
      </p:sp>
      <p:sp>
        <p:nvSpPr>
          <p:cNvPr id="26633" name="TextBox 15"/>
          <p:cNvSpPr txBox="1">
            <a:spLocks noChangeArrowheads="1"/>
          </p:cNvSpPr>
          <p:nvPr/>
        </p:nvSpPr>
        <p:spPr bwMode="auto">
          <a:xfrm>
            <a:off x="2168525" y="3922713"/>
            <a:ext cx="6899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{book | year= 1900} </a:t>
            </a:r>
            <a:r>
              <a:rPr lang="en-US" b="0">
                <a:sym typeface="Wingdings" pitchFamily="2" charset="2"/>
              </a:rPr>
              <a:t> </a:t>
            </a:r>
            <a:r>
              <a:rPr lang="en-US" b="0"/>
              <a:t>http://mylib.asu.edu/years/{year= 1900}</a:t>
            </a:r>
          </a:p>
          <a:p>
            <a:r>
              <a:rPr lang="en-US" b="0"/>
              <a:t>   …</a:t>
            </a:r>
          </a:p>
          <a:p>
            <a:r>
              <a:rPr lang="en-US" b="0"/>
              <a:t>{books | year=2010} </a:t>
            </a:r>
            <a:r>
              <a:rPr lang="en-US" b="0">
                <a:sym typeface="Wingdings" pitchFamily="2" charset="2"/>
              </a:rPr>
              <a:t> </a:t>
            </a:r>
            <a:r>
              <a:rPr lang="en-US" b="0"/>
              <a:t>http://mylib.asu.edu/years/{year= 2010}</a:t>
            </a:r>
          </a:p>
        </p:txBody>
      </p:sp>
      <p:cxnSp>
        <p:nvCxnSpPr>
          <p:cNvPr id="26634" name="Straight Arrow Connector 16"/>
          <p:cNvCxnSpPr>
            <a:cxnSpLocks noChangeShapeType="1"/>
            <a:endCxn id="26630" idx="1"/>
          </p:cNvCxnSpPr>
          <p:nvPr/>
        </p:nvCxnSpPr>
        <p:spPr bwMode="auto">
          <a:xfrm flipV="1">
            <a:off x="923925" y="2098675"/>
            <a:ext cx="628650" cy="215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5" name="Straight Arrow Connector 17"/>
          <p:cNvCxnSpPr>
            <a:cxnSpLocks noChangeShapeType="1"/>
          </p:cNvCxnSpPr>
          <p:nvPr/>
        </p:nvCxnSpPr>
        <p:spPr bwMode="auto">
          <a:xfrm flipV="1">
            <a:off x="1395413" y="2497138"/>
            <a:ext cx="825500" cy="1793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6" name="Straight Arrow Connector 18"/>
          <p:cNvCxnSpPr>
            <a:cxnSpLocks noChangeShapeType="1"/>
          </p:cNvCxnSpPr>
          <p:nvPr/>
        </p:nvCxnSpPr>
        <p:spPr bwMode="auto">
          <a:xfrm>
            <a:off x="1395413" y="2676525"/>
            <a:ext cx="877887" cy="2492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7" name="Straight Arrow Connector 19"/>
          <p:cNvCxnSpPr>
            <a:cxnSpLocks noChangeShapeType="1"/>
          </p:cNvCxnSpPr>
          <p:nvPr/>
        </p:nvCxnSpPr>
        <p:spPr bwMode="auto">
          <a:xfrm>
            <a:off x="1133475" y="3074988"/>
            <a:ext cx="1087438" cy="1492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8" name="Straight Arrow Connector 20"/>
          <p:cNvCxnSpPr>
            <a:cxnSpLocks noChangeShapeType="1"/>
          </p:cNvCxnSpPr>
          <p:nvPr/>
        </p:nvCxnSpPr>
        <p:spPr bwMode="auto">
          <a:xfrm>
            <a:off x="1133475" y="3074988"/>
            <a:ext cx="1087438"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9" name="Straight Arrow Connector 21"/>
          <p:cNvCxnSpPr>
            <a:cxnSpLocks noChangeShapeType="1"/>
          </p:cNvCxnSpPr>
          <p:nvPr/>
        </p:nvCxnSpPr>
        <p:spPr bwMode="auto">
          <a:xfrm>
            <a:off x="1279525" y="3922713"/>
            <a:ext cx="941388"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0" name="Straight Arrow Connector 22"/>
          <p:cNvCxnSpPr>
            <a:cxnSpLocks noChangeShapeType="1"/>
          </p:cNvCxnSpPr>
          <p:nvPr/>
        </p:nvCxnSpPr>
        <p:spPr bwMode="auto">
          <a:xfrm>
            <a:off x="1279525" y="3922713"/>
            <a:ext cx="941388" cy="1492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41" name="Rectangle 23"/>
          <p:cNvSpPr>
            <a:spLocks noChangeArrowheads="1"/>
          </p:cNvSpPr>
          <p:nvPr/>
        </p:nvSpPr>
        <p:spPr bwMode="auto">
          <a:xfrm>
            <a:off x="76200" y="2128838"/>
            <a:ext cx="873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 (root)</a:t>
            </a:r>
          </a:p>
        </p:txBody>
      </p:sp>
      <p:sp>
        <p:nvSpPr>
          <p:cNvPr id="24" name="Flowchart: Alternate Process 23"/>
          <p:cNvSpPr>
            <a:spLocks noChangeArrowheads="1"/>
          </p:cNvSpPr>
          <p:nvPr/>
        </p:nvSpPr>
        <p:spPr bwMode="auto">
          <a:xfrm>
            <a:off x="4953000" y="2278063"/>
            <a:ext cx="4191000" cy="434975"/>
          </a:xfrm>
          <a:prstGeom prst="flowChartAlternateProcess">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3" name="Rectangle 24"/>
          <p:cNvSpPr>
            <a:spLocks noChangeArrowheads="1"/>
          </p:cNvSpPr>
          <p:nvPr/>
        </p:nvSpPr>
        <p:spPr bwMode="auto">
          <a:xfrm>
            <a:off x="1447800" y="5472113"/>
            <a:ext cx="7515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dirty="0">
                <a:solidFill>
                  <a:srgbClr val="0000FF"/>
                </a:solidFill>
              </a:rPr>
              <a:t>{books | year=2010}/{publishers | publisher=</a:t>
            </a:r>
            <a:r>
              <a:rPr lang="en-US" b="0" dirty="0" err="1">
                <a:solidFill>
                  <a:srgbClr val="0000FF"/>
                </a:solidFill>
              </a:rPr>
              <a:t>Kendallhunt</a:t>
            </a:r>
            <a:r>
              <a:rPr lang="en-US" b="0" dirty="0">
                <a:solidFill>
                  <a:srgbClr val="0000FF"/>
                </a:solidFill>
              </a:rPr>
              <a:t>}</a:t>
            </a:r>
          </a:p>
          <a:p>
            <a:r>
              <a:rPr lang="en-US" b="0" dirty="0">
                <a:solidFill>
                  <a:srgbClr val="0000FF"/>
                </a:solidFill>
              </a:rPr>
              <a:t> </a:t>
            </a:r>
            <a:r>
              <a:rPr lang="en-US" b="0" dirty="0">
                <a:solidFill>
                  <a:srgbClr val="0000FF"/>
                </a:solidFill>
                <a:sym typeface="Wingdings" pitchFamily="2" charset="2"/>
              </a:rPr>
              <a:t> </a:t>
            </a:r>
            <a:r>
              <a:rPr lang="en-US" b="0" dirty="0">
                <a:solidFill>
                  <a:srgbClr val="0000FF"/>
                </a:solidFill>
              </a:rPr>
              <a:t>http://mylib.asu.edu/years/{year= 2010}/publishers/publisher=</a:t>
            </a:r>
            <a:r>
              <a:rPr lang="en-US" b="0" dirty="0" err="1">
                <a:solidFill>
                  <a:srgbClr val="0000FF"/>
                </a:solidFill>
              </a:rPr>
              <a:t>Kendallhunt</a:t>
            </a:r>
            <a:r>
              <a:rPr lang="en-US" b="0" dirty="0">
                <a:solidFill>
                  <a:srgbClr val="0000FF"/>
                </a:solidFill>
              </a:rPr>
              <a:t>}</a:t>
            </a:r>
          </a:p>
        </p:txBody>
      </p:sp>
      <p:cxnSp>
        <p:nvCxnSpPr>
          <p:cNvPr id="26644" name="Straight Arrow Connector 21"/>
          <p:cNvCxnSpPr>
            <a:cxnSpLocks noChangeShapeType="1"/>
          </p:cNvCxnSpPr>
          <p:nvPr/>
        </p:nvCxnSpPr>
        <p:spPr bwMode="auto">
          <a:xfrm>
            <a:off x="1697038" y="5010150"/>
            <a:ext cx="523875" cy="4841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0" fill="hold"/>
                                        <p:tgtEl>
                                          <p:spTgt spid="24"/>
                                        </p:tgtEl>
                                        <p:attrNameLst>
                                          <p:attrName>ppt_w</p:attrName>
                                        </p:attrNameLst>
                                      </p:cBhvr>
                                      <p:tavLst>
                                        <p:tav tm="0">
                                          <p:val>
                                            <p:fltVal val="0"/>
                                          </p:val>
                                        </p:tav>
                                        <p:tav tm="100000">
                                          <p:val>
                                            <p:strVal val="#ppt_w"/>
                                          </p:val>
                                        </p:tav>
                                      </p:tavLst>
                                    </p:anim>
                                    <p:anim calcmode="lin" valueType="num">
                                      <p:cBhvr>
                                        <p:cTn id="8" dur="5000" fill="hold"/>
                                        <p:tgtEl>
                                          <p:spTgt spid="2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0"/>
                            </p:stCondLst>
                            <p:childTnLst>
                              <p:par>
                                <p:cTn id="10" presetID="8" presetClass="emph" presetSubtype="0" fill="hold" grpId="1" nodeType="afterEffect">
                                  <p:stCondLst>
                                    <p:cond delay="0"/>
                                  </p:stCondLst>
                                  <p:childTnLst>
                                    <p:animRot by="21600000">
                                      <p:cBhvr>
                                        <p:cTn id="11" dur="200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590800" y="152400"/>
            <a:ext cx="5791200" cy="623888"/>
          </a:xfrm>
        </p:spPr>
        <p:txBody>
          <a:bodyPr/>
          <a:lstStyle/>
          <a:p>
            <a:r>
              <a:rPr lang="en-US"/>
              <a:t>HTTP (Version 1.1)</a:t>
            </a:r>
          </a:p>
        </p:txBody>
      </p:sp>
      <p:sp>
        <p:nvSpPr>
          <p:cNvPr id="32771" name="Content Placeholder 2"/>
          <p:cNvSpPr>
            <a:spLocks noGrp="1"/>
          </p:cNvSpPr>
          <p:nvPr>
            <p:ph idx="1"/>
          </p:nvPr>
        </p:nvSpPr>
        <p:spPr>
          <a:xfrm>
            <a:off x="533400" y="1219200"/>
            <a:ext cx="8305800" cy="5562600"/>
          </a:xfrm>
        </p:spPr>
        <p:txBody>
          <a:bodyPr/>
          <a:lstStyle/>
          <a:p>
            <a:pPr>
              <a:defRPr/>
            </a:pPr>
            <a:r>
              <a:rPr lang="en-US" dirty="0"/>
              <a:t>HTTP is an application-level protocol for distributed, collaborative, and hypermedia information systems. </a:t>
            </a:r>
          </a:p>
          <a:p>
            <a:pPr>
              <a:defRPr/>
            </a:pPr>
            <a:r>
              <a:rPr lang="en-US" dirty="0"/>
              <a:t>HTTP messages are always </a:t>
            </a:r>
            <a:r>
              <a:rPr lang="en-US" dirty="0">
                <a:solidFill>
                  <a:srgbClr val="0000FF"/>
                </a:solidFill>
              </a:rPr>
              <a:t>two ways</a:t>
            </a:r>
            <a:r>
              <a:rPr lang="en-US" dirty="0"/>
              <a:t>: requests from client to server and responses from server to client.</a:t>
            </a:r>
          </a:p>
          <a:p>
            <a:pPr>
              <a:buFont typeface="Wingdings" pitchFamily="2" charset="2"/>
              <a:buNone/>
              <a:defRPr/>
            </a:pPr>
            <a:r>
              <a:rPr lang="en-US" dirty="0"/>
              <a:t>		HTTP-message = Request | Response</a:t>
            </a:r>
          </a:p>
          <a:p>
            <a:pPr>
              <a:defRPr/>
            </a:pPr>
            <a:r>
              <a:rPr lang="en-US" dirty="0"/>
              <a:t>Request: Request-Line = </a:t>
            </a:r>
          </a:p>
          <a:p>
            <a:pPr>
              <a:buFont typeface="Wingdings" pitchFamily="2" charset="2"/>
              <a:buNone/>
              <a:defRPr/>
            </a:pPr>
            <a:r>
              <a:rPr lang="en-US" dirty="0"/>
              <a:t>		</a:t>
            </a:r>
            <a:r>
              <a:rPr lang="en-US" sz="2400" dirty="0">
                <a:solidFill>
                  <a:srgbClr val="0000FF"/>
                </a:solidFill>
              </a:rPr>
              <a:t>Method</a:t>
            </a:r>
            <a:r>
              <a:rPr lang="en-US" sz="2400" dirty="0"/>
              <a:t> </a:t>
            </a:r>
            <a:r>
              <a:rPr lang="en-US" sz="2400" i="1" dirty="0"/>
              <a:t>SP</a:t>
            </a:r>
            <a:r>
              <a:rPr lang="en-US" sz="2400" dirty="0"/>
              <a:t> </a:t>
            </a:r>
            <a:r>
              <a:rPr lang="en-US" sz="2400" dirty="0">
                <a:solidFill>
                  <a:srgbClr val="0000FF"/>
                </a:solidFill>
              </a:rPr>
              <a:t>Request-URI</a:t>
            </a:r>
            <a:r>
              <a:rPr lang="en-US" sz="2400" dirty="0"/>
              <a:t> </a:t>
            </a:r>
            <a:r>
              <a:rPr lang="en-US" sz="2400" i="1" dirty="0"/>
              <a:t>SP</a:t>
            </a:r>
            <a:r>
              <a:rPr lang="en-US" sz="2400" dirty="0"/>
              <a:t> </a:t>
            </a:r>
            <a:r>
              <a:rPr lang="en-US" sz="2400" i="1" dirty="0"/>
              <a:t>HTTP-Version</a:t>
            </a:r>
            <a:r>
              <a:rPr lang="en-US" sz="2400" dirty="0"/>
              <a:t> </a:t>
            </a:r>
            <a:r>
              <a:rPr lang="en-US" sz="2400" i="1" dirty="0"/>
              <a:t>CRLF</a:t>
            </a:r>
          </a:p>
          <a:p>
            <a:pPr>
              <a:defRPr/>
            </a:pPr>
            <a:r>
              <a:rPr lang="en-US" dirty="0"/>
              <a:t>Response: Status-Line = </a:t>
            </a:r>
          </a:p>
          <a:p>
            <a:pPr>
              <a:buFont typeface="Wingdings" pitchFamily="2" charset="2"/>
              <a:buNone/>
              <a:defRPr/>
            </a:pPr>
            <a:r>
              <a:rPr lang="en-US" dirty="0"/>
              <a:t>		</a:t>
            </a:r>
            <a:r>
              <a:rPr lang="en-US" sz="2400" dirty="0"/>
              <a:t>HTTP-Version </a:t>
            </a:r>
            <a:r>
              <a:rPr lang="en-US" sz="2400" i="1" dirty="0"/>
              <a:t>SP</a:t>
            </a:r>
            <a:r>
              <a:rPr lang="en-US" sz="2400" dirty="0"/>
              <a:t> Status-Code </a:t>
            </a:r>
            <a:r>
              <a:rPr lang="en-US" sz="2400" i="1" dirty="0"/>
              <a:t>SP</a:t>
            </a:r>
            <a:r>
              <a:rPr lang="en-US" sz="2400" dirty="0"/>
              <a:t> </a:t>
            </a:r>
            <a:r>
              <a:rPr lang="en-US" sz="2400" i="1" dirty="0"/>
              <a:t>Reason-Phrase</a:t>
            </a:r>
            <a:r>
              <a:rPr lang="en-US" sz="2400" dirty="0"/>
              <a:t> </a:t>
            </a:r>
            <a:r>
              <a:rPr lang="en-US" sz="2400" i="1" dirty="0"/>
              <a:t>CRLF</a:t>
            </a:r>
          </a:p>
          <a:p>
            <a:pPr marL="342900" lvl="1" indent="-342900">
              <a:lnSpc>
                <a:spcPct val="150000"/>
              </a:lnSpc>
              <a:buClr>
                <a:schemeClr val="folHlink"/>
              </a:buClr>
              <a:buSzPct val="60000"/>
              <a:buFont typeface="Wingdings" pitchFamily="2" charset="2"/>
              <a:buNone/>
              <a:defRPr/>
            </a:pPr>
            <a:r>
              <a:rPr lang="en-US" dirty="0"/>
              <a:t>	where, </a:t>
            </a:r>
            <a:r>
              <a:rPr lang="en-US" sz="2400" i="1" dirty="0">
                <a:ea typeface="+mn-ea"/>
                <a:cs typeface="+mn-cs"/>
              </a:rPr>
              <a:t>SP</a:t>
            </a:r>
            <a:r>
              <a:rPr lang="en-US" dirty="0"/>
              <a:t>: Space and </a:t>
            </a:r>
            <a:r>
              <a:rPr lang="en-US" sz="2400" i="1" dirty="0">
                <a:ea typeface="+mn-ea"/>
                <a:cs typeface="+mn-cs"/>
              </a:rPr>
              <a:t>CRLF</a:t>
            </a:r>
            <a:r>
              <a:rPr lang="en-US" dirty="0"/>
              <a:t>: end of line mark</a:t>
            </a:r>
          </a:p>
          <a:p>
            <a:pPr>
              <a:buFont typeface="Wingdings" pitchFamily="2" charset="2"/>
              <a:buNone/>
              <a:defRPr/>
            </a:pPr>
            <a:endParaRPr lang="en-US" dirty="0"/>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CDB0B57-87B5-49E5-948C-3CF2A89D4539}" type="slidenum">
              <a:rPr lang="en-US" b="0" smtClean="0">
                <a:solidFill>
                  <a:schemeClr val="tx2"/>
                </a:solidFill>
              </a:rPr>
              <a:pPr/>
              <a:t>3</a:t>
            </a:fld>
            <a:endParaRPr lang="en-US" b="0">
              <a:solidFill>
                <a:schemeClr val="tx2"/>
              </a:solidFill>
            </a:endParaRPr>
          </a:p>
        </p:txBody>
      </p:sp>
      <p:sp>
        <p:nvSpPr>
          <p:cNvPr id="26629" name="Rectangle 4"/>
          <p:cNvSpPr>
            <a:spLocks noChangeArrowheads="1"/>
          </p:cNvSpPr>
          <p:nvPr/>
        </p:nvSpPr>
        <p:spPr bwMode="auto">
          <a:xfrm>
            <a:off x="1447800" y="776288"/>
            <a:ext cx="723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dirty="0"/>
              <a:t>http://www.w3.org/Protocols/rfc2616/rfc2616.html</a:t>
            </a:r>
          </a:p>
        </p:txBody>
      </p:sp>
      <p:sp>
        <p:nvSpPr>
          <p:cNvPr id="26630" name="Rectangle 1"/>
          <p:cNvSpPr>
            <a:spLocks noChangeArrowheads="1"/>
          </p:cNvSpPr>
          <p:nvPr/>
        </p:nvSpPr>
        <p:spPr bwMode="auto">
          <a:xfrm>
            <a:off x="1143000" y="3124200"/>
            <a:ext cx="6096000" cy="533400"/>
          </a:xfrm>
          <a:prstGeom prst="rect">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1" name="TextBox 2"/>
          <p:cNvSpPr txBox="1">
            <a:spLocks noChangeArrowheads="1"/>
          </p:cNvSpPr>
          <p:nvPr/>
        </p:nvSpPr>
        <p:spPr bwMode="auto">
          <a:xfrm>
            <a:off x="7924800" y="3276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US"/>
          </a:p>
        </p:txBody>
      </p:sp>
      <p:sp>
        <p:nvSpPr>
          <p:cNvPr id="26632" name="Rounded Rectangular Callout 3"/>
          <p:cNvSpPr>
            <a:spLocks noChangeArrowheads="1"/>
          </p:cNvSpPr>
          <p:nvPr/>
        </p:nvSpPr>
        <p:spPr bwMode="auto">
          <a:xfrm>
            <a:off x="7543800" y="3646488"/>
            <a:ext cx="1143000" cy="468312"/>
          </a:xfrm>
          <a:prstGeom prst="wedgeRoundRectCallout">
            <a:avLst>
              <a:gd name="adj1" fmla="val -76046"/>
              <a:gd name="adj2" fmla="val -110546"/>
              <a:gd name="adj3" fmla="val 16667"/>
            </a:avLst>
          </a:prstGeom>
          <a:solidFill>
            <a:schemeClr val="accent1"/>
          </a:solidFill>
          <a:ln w="9525" algn="ctr">
            <a:solidFill>
              <a:schemeClr val="tx1"/>
            </a:solidFill>
            <a:round/>
            <a:headEnd/>
            <a:tailEnd/>
          </a:ln>
        </p:spPr>
        <p:txBody>
          <a:bodyPr/>
          <a:lstStyle/>
          <a:p>
            <a:pPr algn="ctr"/>
            <a:r>
              <a:rPr lang="en-US" b="0"/>
              <a:t>Syntax</a:t>
            </a:r>
          </a:p>
        </p:txBody>
      </p:sp>
    </p:spTree>
    <p:extLst>
      <p:ext uri="{BB962C8B-B14F-4D97-AF65-F5344CB8AC3E}">
        <p14:creationId xmlns:p14="http://schemas.microsoft.com/office/powerpoint/2010/main" val="378930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Using URI to Access Resources</a:t>
            </a:r>
          </a:p>
        </p:txBody>
      </p:sp>
      <p:sp>
        <p:nvSpPr>
          <p:cNvPr id="27651" name="Content Placeholder 2"/>
          <p:cNvSpPr>
            <a:spLocks noGrp="1"/>
          </p:cNvSpPr>
          <p:nvPr>
            <p:ph idx="1"/>
          </p:nvPr>
        </p:nvSpPr>
        <p:spPr>
          <a:xfrm>
            <a:off x="152400" y="1371600"/>
            <a:ext cx="8497888" cy="2438400"/>
          </a:xfrm>
        </p:spPr>
        <p:txBody>
          <a:bodyPr/>
          <a:lstStyle/>
          <a:p>
            <a:r>
              <a:rPr lang="en-US"/>
              <a:t>Method-Oriented Resource Access in URI: </a:t>
            </a:r>
          </a:p>
          <a:p>
            <a:pPr>
              <a:buFont typeface="Wingdings" pitchFamily="2" charset="2"/>
              <a:buNone/>
            </a:pPr>
            <a:r>
              <a:rPr lang="en-US" sz="2000"/>
              <a:t>	http://localhost:51952/WCFService/Service.svc/absValue?intValue=-25</a:t>
            </a:r>
          </a:p>
          <a:p>
            <a:pPr>
              <a:buFont typeface="Wingdings" pitchFamily="2" charset="2"/>
              <a:buNone/>
            </a:pPr>
            <a:r>
              <a:rPr lang="en-US" sz="2000">
                <a:solidFill>
                  <a:srgbClr val="0000FF"/>
                </a:solidFill>
              </a:rPr>
              <a:t>	http://mylib.asu.edu/bookService.svc/search_by_author?author=Aaron</a:t>
            </a:r>
            <a:endParaRPr lang="en-US"/>
          </a:p>
          <a:p>
            <a:r>
              <a:rPr lang="en-US"/>
              <a:t>Result-Oriented Resource Access in URI: </a:t>
            </a:r>
            <a:r>
              <a:rPr lang="en-US" sz="2400">
                <a:solidFill>
                  <a:srgbClr val="0000FF"/>
                </a:solidFill>
              </a:rPr>
              <a:t>http://mylib.asu.edu/authors/{author=Aaron}</a:t>
            </a:r>
            <a:endParaRPr lang="en-US">
              <a:solidFill>
                <a:srgbClr val="0000FF"/>
              </a:solidFill>
            </a:endParaRPr>
          </a:p>
          <a:p>
            <a:endParaRPr lang="en-US"/>
          </a:p>
          <a:p>
            <a:endParaRPr lang="en-US"/>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7319CA0-D261-41E1-8FAA-B8866B08F17D}" type="slidenum">
              <a:rPr lang="en-US" b="0" smtClean="0">
                <a:solidFill>
                  <a:schemeClr val="tx2"/>
                </a:solidFill>
              </a:rPr>
              <a:pPr/>
              <a:t>30</a:t>
            </a:fld>
            <a:endParaRPr lang="en-US" b="0">
              <a:solidFill>
                <a:schemeClr val="tx2"/>
              </a:solidFill>
            </a:endParaRPr>
          </a:p>
        </p:txBody>
      </p:sp>
      <p:sp>
        <p:nvSpPr>
          <p:cNvPr id="5" name="Rounded Rectangular Callout 4"/>
          <p:cNvSpPr>
            <a:spLocks noChangeArrowheads="1"/>
          </p:cNvSpPr>
          <p:nvPr/>
        </p:nvSpPr>
        <p:spPr bwMode="auto">
          <a:xfrm>
            <a:off x="7239000" y="2590800"/>
            <a:ext cx="1752600" cy="1600200"/>
          </a:xfrm>
          <a:prstGeom prst="wedgeRoundRectCallout">
            <a:avLst>
              <a:gd name="adj1" fmla="val -114949"/>
              <a:gd name="adj2" fmla="val -5773"/>
              <a:gd name="adj3" fmla="val 16667"/>
            </a:avLst>
          </a:prstGeom>
          <a:solidFill>
            <a:srgbClr val="FFFFCC"/>
          </a:solidFill>
          <a:ln w="9525" algn="ctr">
            <a:solidFill>
              <a:schemeClr val="tx1"/>
            </a:solidFill>
            <a:round/>
            <a:headEnd/>
            <a:tailEnd/>
          </a:ln>
        </p:spPr>
        <p:txBody>
          <a:bodyPr/>
          <a:lstStyle/>
          <a:p>
            <a:r>
              <a:rPr lang="en-US" b="0" dirty="0"/>
              <a:t>How is this URI mapped to resource: all books written by Aaron?</a:t>
            </a:r>
          </a:p>
        </p:txBody>
      </p:sp>
      <p:grpSp>
        <p:nvGrpSpPr>
          <p:cNvPr id="2" name="Group 7"/>
          <p:cNvGrpSpPr>
            <a:grpSpLocks/>
          </p:cNvGrpSpPr>
          <p:nvPr/>
        </p:nvGrpSpPr>
        <p:grpSpPr bwMode="auto">
          <a:xfrm>
            <a:off x="1001713" y="3771900"/>
            <a:ext cx="4224337" cy="1643063"/>
            <a:chOff x="1001391" y="3771899"/>
            <a:chExt cx="4224233" cy="1642766"/>
          </a:xfrm>
        </p:grpSpPr>
        <p:sp>
          <p:nvSpPr>
            <p:cNvPr id="27656" name="Rectangle 5"/>
            <p:cNvSpPr>
              <a:spLocks noChangeArrowheads="1"/>
            </p:cNvSpPr>
            <p:nvPr/>
          </p:nvSpPr>
          <p:spPr bwMode="auto">
            <a:xfrm>
              <a:off x="1001391" y="4953000"/>
              <a:ext cx="42242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0"/>
                <a:t>search_by_author(string author);</a:t>
              </a:r>
            </a:p>
          </p:txBody>
        </p:sp>
        <p:sp>
          <p:nvSpPr>
            <p:cNvPr id="7" name="Striped Right Arrow 6"/>
            <p:cNvSpPr/>
            <p:nvPr/>
          </p:nvSpPr>
          <p:spPr bwMode="auto">
            <a:xfrm rot="5400000">
              <a:off x="2514333" y="3886104"/>
              <a:ext cx="1180887" cy="952477"/>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r>
                <a:rPr lang="en-US" b="0" dirty="0"/>
                <a:t>map</a:t>
              </a:r>
            </a:p>
          </p:txBody>
        </p:sp>
      </p:grpSp>
      <p:sp>
        <p:nvSpPr>
          <p:cNvPr id="9" name="Rounded Rectangular Callout 8"/>
          <p:cNvSpPr>
            <a:spLocks noChangeArrowheads="1"/>
          </p:cNvSpPr>
          <p:nvPr/>
        </p:nvSpPr>
        <p:spPr bwMode="auto">
          <a:xfrm>
            <a:off x="4419600" y="4002088"/>
            <a:ext cx="1752600" cy="377825"/>
          </a:xfrm>
          <a:prstGeom prst="wedgeRoundRectCallout">
            <a:avLst>
              <a:gd name="adj1" fmla="val -100042"/>
              <a:gd name="adj2" fmla="val 32389"/>
              <a:gd name="adj3" fmla="val 16667"/>
            </a:avLst>
          </a:prstGeom>
          <a:solidFill>
            <a:srgbClr val="FFFFCC"/>
          </a:solidFill>
          <a:ln w="9525" algn="ctr">
            <a:solidFill>
              <a:schemeClr val="tx1"/>
            </a:solidFill>
            <a:round/>
            <a:headEnd/>
            <a:tailEnd/>
          </a:ln>
        </p:spPr>
        <p:txBody>
          <a:bodyPr/>
          <a:lstStyle/>
          <a:p>
            <a:pPr algn="ctr"/>
            <a:r>
              <a:rPr lang="en-US" b="0"/>
              <a:t>How to map?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How to map URI to a Method behind?</a:t>
            </a:r>
          </a:p>
        </p:txBody>
      </p:sp>
      <p:sp>
        <p:nvSpPr>
          <p:cNvPr id="28675" name="Content Placeholder 2"/>
          <p:cNvSpPr>
            <a:spLocks noGrp="1"/>
          </p:cNvSpPr>
          <p:nvPr>
            <p:ph idx="1"/>
          </p:nvPr>
        </p:nvSpPr>
        <p:spPr>
          <a:xfrm>
            <a:off x="381000" y="1219200"/>
            <a:ext cx="8686800" cy="5334000"/>
          </a:xfrm>
        </p:spPr>
        <p:txBody>
          <a:bodyPr/>
          <a:lstStyle/>
          <a:p>
            <a:pPr marL="457200" indent="-457200">
              <a:buSzPct val="100000"/>
              <a:buFont typeface="Times New Roman" pitchFamily="18" charset="0"/>
              <a:buAutoNum type="arabicPeriod"/>
            </a:pPr>
            <a:r>
              <a:rPr lang="en-US" sz="2400" dirty="0">
                <a:solidFill>
                  <a:srgbClr val="0000FF"/>
                </a:solidFill>
              </a:rPr>
              <a:t>String-process</a:t>
            </a:r>
            <a:r>
              <a:rPr lang="en-US" sz="2400" dirty="0"/>
              <a:t> the incoming URI and obtains words in the string;</a:t>
            </a:r>
          </a:p>
          <a:p>
            <a:pPr marL="457200" indent="-457200">
              <a:buSzPct val="100000"/>
              <a:buFont typeface="Times New Roman" pitchFamily="18" charset="0"/>
              <a:buAutoNum type="arabicPeriod"/>
            </a:pPr>
            <a:r>
              <a:rPr lang="en-US" sz="2400" dirty="0">
                <a:solidFill>
                  <a:srgbClr val="0000FF"/>
                </a:solidFill>
              </a:rPr>
              <a:t>Match</a:t>
            </a:r>
            <a:r>
              <a:rPr lang="en-US" sz="2400" dirty="0"/>
              <a:t> URI to the service</a:t>
            </a:r>
          </a:p>
          <a:p>
            <a:pPr marL="457200" indent="-457200">
              <a:buSzPct val="100000"/>
              <a:buFont typeface="Times New Roman" pitchFamily="18" charset="0"/>
              <a:buAutoNum type="arabicPeriod"/>
            </a:pPr>
            <a:r>
              <a:rPr lang="en-US" sz="2400" dirty="0">
                <a:solidFill>
                  <a:srgbClr val="0000FF"/>
                </a:solidFill>
              </a:rPr>
              <a:t>Identify</a:t>
            </a:r>
            <a:r>
              <a:rPr lang="en-US" sz="2400" dirty="0"/>
              <a:t> the method that can process the request.</a:t>
            </a:r>
          </a:p>
          <a:p>
            <a:pPr marL="457200" indent="-457200">
              <a:buSzPct val="100000"/>
              <a:buFont typeface="Times New Roman" pitchFamily="18" charset="0"/>
              <a:buAutoNum type="arabicPeriod"/>
            </a:pPr>
            <a:r>
              <a:rPr lang="en-US" sz="2400" dirty="0">
                <a:solidFill>
                  <a:srgbClr val="0000FF"/>
                </a:solidFill>
              </a:rPr>
              <a:t>Find</a:t>
            </a:r>
            <a:r>
              <a:rPr lang="en-US" sz="2400" dirty="0"/>
              <a:t> any variables and variable values in the URI and map them to the method parameters and parameter values.</a:t>
            </a:r>
          </a:p>
          <a:p>
            <a:pPr marL="457200" indent="-457200">
              <a:buSzPct val="100000"/>
              <a:buFont typeface="Times New Roman" pitchFamily="18" charset="0"/>
              <a:buAutoNum type="arabicPeriod"/>
            </a:pPr>
            <a:r>
              <a:rPr lang="en-US" sz="2400" dirty="0">
                <a:solidFill>
                  <a:srgbClr val="0000FF"/>
                </a:solidFill>
              </a:rPr>
              <a:t>Determine</a:t>
            </a:r>
            <a:r>
              <a:rPr lang="en-US" sz="2400" dirty="0"/>
              <a:t> the HTTP method (GET, POST, PUT, etc.) used in the request and whether it’s allowed for the resource.</a:t>
            </a:r>
          </a:p>
          <a:p>
            <a:pPr marL="457200" indent="-457200">
              <a:buSzPct val="100000"/>
              <a:buFont typeface="Times New Roman" pitchFamily="18" charset="0"/>
              <a:buAutoNum type="arabicPeriod"/>
            </a:pPr>
            <a:r>
              <a:rPr lang="en-US" sz="2400" dirty="0">
                <a:solidFill>
                  <a:srgbClr val="0000FF"/>
                </a:solidFill>
              </a:rPr>
              <a:t>Read</a:t>
            </a:r>
            <a:r>
              <a:rPr lang="en-US" sz="2400" dirty="0"/>
              <a:t> the resource representation found in the entity body (if any).</a:t>
            </a:r>
          </a:p>
          <a:p>
            <a:pPr marL="457200" indent="-457200">
              <a:buSzPct val="100000"/>
              <a:buFont typeface="Times New Roman" pitchFamily="18" charset="0"/>
              <a:buAutoNum type="arabicPeriod"/>
            </a:pPr>
            <a:r>
              <a:rPr lang="en-US" sz="2400" dirty="0">
                <a:solidFill>
                  <a:srgbClr val="0000FF"/>
                </a:solidFill>
              </a:rPr>
              <a:t>Combine </a:t>
            </a:r>
            <a:r>
              <a:rPr lang="en-US" sz="2400" dirty="0"/>
              <a:t>all of this information to perform the underlying service logic (or call the corresponding method).</a:t>
            </a:r>
          </a:p>
          <a:p>
            <a:pPr marL="457200" indent="-457200">
              <a:buSzPct val="100000"/>
              <a:buFont typeface="Times New Roman" pitchFamily="18" charset="0"/>
              <a:buAutoNum type="arabicPeriod"/>
            </a:pPr>
            <a:r>
              <a:rPr lang="en-US" sz="2400" dirty="0">
                <a:solidFill>
                  <a:srgbClr val="0000FF"/>
                </a:solidFill>
              </a:rPr>
              <a:t>Generate</a:t>
            </a:r>
            <a:r>
              <a:rPr lang="en-US" sz="2400" dirty="0"/>
              <a:t> an appropriate HTTP response, including the proper status code, description, and outgoing resource representation in the response entity body (if any).</a:t>
            </a:r>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BF9265E-A32F-4E3E-9E82-410C57F697FD}" type="slidenum">
              <a:rPr lang="en-US" b="0" smtClean="0">
                <a:solidFill>
                  <a:schemeClr val="tx2"/>
                </a:solidFill>
              </a:rPr>
              <a:pPr/>
              <a:t>31</a:t>
            </a:fld>
            <a:endParaRPr lang="en-US" b="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animEffect transition="in" filter="wipe(left)">
                                      <p:cBhvr>
                                        <p:cTn id="7" dur="500"/>
                                        <p:tgtEl>
                                          <p:spTgt spid="2867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xEl>
                                              <p:pRg st="4" end="4"/>
                                            </p:txEl>
                                          </p:spTgt>
                                        </p:tgtEl>
                                        <p:attrNameLst>
                                          <p:attrName>style.visibility</p:attrName>
                                        </p:attrNameLst>
                                      </p:cBhvr>
                                      <p:to>
                                        <p:strVal val="visible"/>
                                      </p:to>
                                    </p:set>
                                    <p:animEffect transition="in" filter="wipe(left)">
                                      <p:cBhvr>
                                        <p:cTn id="12" dur="500"/>
                                        <p:tgtEl>
                                          <p:spTgt spid="2867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animEffect transition="in" filter="wipe(left)">
                                      <p:cBhvr>
                                        <p:cTn id="17" dur="500"/>
                                        <p:tgtEl>
                                          <p:spTgt spid="28675">
                                            <p:txEl>
                                              <p:pRg st="5" end="5"/>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animEffect transition="in" filter="wipe(left)">
                                      <p:cBhvr>
                                        <p:cTn id="21" dur="500"/>
                                        <p:tgtEl>
                                          <p:spTgt spid="2867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675">
                                            <p:txEl>
                                              <p:pRg st="7" end="7"/>
                                            </p:txEl>
                                          </p:spTgt>
                                        </p:tgtEl>
                                        <p:attrNameLst>
                                          <p:attrName>style.visibility</p:attrName>
                                        </p:attrNameLst>
                                      </p:cBhvr>
                                      <p:to>
                                        <p:strVal val="visible"/>
                                      </p:to>
                                    </p:set>
                                    <p:animEffect transition="in" filter="wipe(left)">
                                      <p:cBhvr>
                                        <p:cTn id="26"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152400"/>
            <a:ext cx="6477000" cy="623888"/>
          </a:xfrm>
        </p:spPr>
        <p:txBody>
          <a:bodyPr/>
          <a:lstStyle/>
          <a:p>
            <a:r>
              <a:rPr lang="en-US"/>
              <a:t>WCF Support to URI Process</a:t>
            </a:r>
          </a:p>
        </p:txBody>
      </p:sp>
      <p:sp>
        <p:nvSpPr>
          <p:cNvPr id="29699" name="Content Placeholder 2"/>
          <p:cNvSpPr>
            <a:spLocks noGrp="1"/>
          </p:cNvSpPr>
          <p:nvPr>
            <p:ph idx="1"/>
          </p:nvPr>
        </p:nvSpPr>
        <p:spPr>
          <a:xfrm>
            <a:off x="304800" y="1219200"/>
            <a:ext cx="8763000" cy="5257800"/>
          </a:xfrm>
        </p:spPr>
        <p:txBody>
          <a:bodyPr/>
          <a:lstStyle/>
          <a:p>
            <a:r>
              <a:rPr lang="en-US" dirty="0"/>
              <a:t>We could implement RESTful service concept without a programming environment support, e.g., string processing. The program will be extreme long &amp; tedious.</a:t>
            </a:r>
          </a:p>
          <a:p>
            <a:r>
              <a:rPr lang="en-US" dirty="0"/>
              <a:t>WCF provides mechanisms and classes to facilitate the implementation of RESTful services, for example</a:t>
            </a:r>
          </a:p>
          <a:p>
            <a:pPr lvl="1"/>
            <a:r>
              <a:rPr lang="en-US" dirty="0">
                <a:solidFill>
                  <a:srgbClr val="0000FF"/>
                </a:solidFill>
              </a:rPr>
              <a:t>Uri</a:t>
            </a:r>
            <a:r>
              <a:rPr lang="en-US" dirty="0"/>
              <a:t>: convert a string into a URI object</a:t>
            </a:r>
          </a:p>
          <a:p>
            <a:pPr lvl="1"/>
            <a:r>
              <a:rPr lang="en-US" dirty="0" err="1">
                <a:solidFill>
                  <a:srgbClr val="0000FF"/>
                </a:solidFill>
              </a:rPr>
              <a:t>UriTemplate</a:t>
            </a:r>
            <a:r>
              <a:rPr lang="en-US" dirty="0"/>
              <a:t>: Define the template of input URI</a:t>
            </a:r>
          </a:p>
          <a:p>
            <a:pPr lvl="1"/>
            <a:r>
              <a:rPr lang="en-US" dirty="0" err="1">
                <a:solidFill>
                  <a:srgbClr val="0000FF"/>
                </a:solidFill>
              </a:rPr>
              <a:t>UriTemplateMatch</a:t>
            </a:r>
            <a:r>
              <a:rPr lang="en-US" dirty="0"/>
              <a:t>: Match two URIs</a:t>
            </a:r>
          </a:p>
          <a:p>
            <a:r>
              <a:rPr lang="en-US" dirty="0"/>
              <a:t>Example: to match the </a:t>
            </a:r>
            <a:r>
              <a:rPr lang="en-US" dirty="0">
                <a:solidFill>
                  <a:srgbClr val="C00000"/>
                </a:solidFill>
              </a:rPr>
              <a:t>built-in </a:t>
            </a:r>
            <a:r>
              <a:rPr lang="en-US" dirty="0"/>
              <a:t>and </a:t>
            </a:r>
            <a:r>
              <a:rPr lang="en-US" dirty="0">
                <a:solidFill>
                  <a:srgbClr val="0000FF"/>
                </a:solidFill>
              </a:rPr>
              <a:t>incoming</a:t>
            </a:r>
            <a:r>
              <a:rPr lang="en-US" dirty="0">
                <a:solidFill>
                  <a:srgbClr val="C00000"/>
                </a:solidFill>
              </a:rPr>
              <a:t> </a:t>
            </a:r>
            <a:r>
              <a:rPr lang="en-US" dirty="0"/>
              <a:t>URIs:</a:t>
            </a:r>
          </a:p>
          <a:p>
            <a:pPr>
              <a:buNone/>
            </a:pPr>
            <a:r>
              <a:rPr lang="en-US" sz="2400" dirty="0">
                <a:solidFill>
                  <a:srgbClr val="C00000"/>
                </a:solidFill>
              </a:rPr>
              <a:t>     http://mylib.asu.edu/years/{year=2010}/authors/{author=Aaron}</a:t>
            </a:r>
          </a:p>
          <a:p>
            <a:pPr>
              <a:buFont typeface="Wingdings" pitchFamily="2" charset="2"/>
              <a:buNone/>
            </a:pPr>
            <a:r>
              <a:rPr lang="en-US" sz="2400" dirty="0">
                <a:solidFill>
                  <a:srgbClr val="0000FF"/>
                </a:solidFill>
              </a:rPr>
              <a:t>	http://mylib.asu.edu/years/publishers/authors, </a:t>
            </a:r>
            <a:endParaRPr lang="en-US" sz="2400" dirty="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08481F8-4A4D-4827-96C1-FEFFFE5705B5}" type="slidenum">
              <a:rPr lang="en-US" b="0" smtClean="0">
                <a:solidFill>
                  <a:schemeClr val="tx2"/>
                </a:solidFill>
              </a:rPr>
              <a:pPr/>
              <a:t>32</a:t>
            </a:fld>
            <a:endParaRPr lang="en-US" b="0">
              <a:solidFill>
                <a:schemeClr val="tx2"/>
              </a:solidFill>
            </a:endParaRPr>
          </a:p>
        </p:txBody>
      </p:sp>
      <p:sp>
        <p:nvSpPr>
          <p:cNvPr id="29701" name="Rectangle 4"/>
          <p:cNvSpPr>
            <a:spLocks noChangeArrowheads="1"/>
          </p:cNvSpPr>
          <p:nvPr/>
        </p:nvSpPr>
        <p:spPr bwMode="auto">
          <a:xfrm>
            <a:off x="1981200" y="773113"/>
            <a:ext cx="556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http://msdn.microsoft.com/en-us/library/bb675245.aspx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left)">
                                      <p:cBhvr>
                                        <p:cTn id="7" dur="500"/>
                                        <p:tgtEl>
                                          <p:spTgt spid="29699">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animEffect transition="in" filter="wipe(left)">
                                      <p:cBhvr>
                                        <p:cTn id="11" dur="500"/>
                                        <p:tgtEl>
                                          <p:spTgt spid="29699">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animEffect transition="in" filter="wipe(left)">
                                      <p:cBhvr>
                                        <p:cTn id="15" dur="500"/>
                                        <p:tgtEl>
                                          <p:spTgt spid="29699">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animEffect transition="in" filter="wipe(left)">
                                      <p:cBhvr>
                                        <p:cTn id="19" dur="500"/>
                                        <p:tgtEl>
                                          <p:spTgt spid="2969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9699">
                                            <p:txEl>
                                              <p:pRg st="5" end="5"/>
                                            </p:txEl>
                                          </p:spTgt>
                                        </p:tgtEl>
                                        <p:attrNameLst>
                                          <p:attrName>style.visibility</p:attrName>
                                        </p:attrNameLst>
                                      </p:cBhvr>
                                      <p:to>
                                        <p:strVal val="visible"/>
                                      </p:to>
                                    </p:set>
                                    <p:animEffect transition="in" filter="wipe(left)">
                                      <p:cBhvr>
                                        <p:cTn id="24" dur="500"/>
                                        <p:tgtEl>
                                          <p:spTgt spid="29699">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699">
                                            <p:txEl>
                                              <p:pRg st="6" end="6"/>
                                            </p:txEl>
                                          </p:spTgt>
                                        </p:tgtEl>
                                        <p:attrNameLst>
                                          <p:attrName>style.visibility</p:attrName>
                                        </p:attrNameLst>
                                      </p:cBhvr>
                                      <p:to>
                                        <p:strVal val="visible"/>
                                      </p:to>
                                    </p:set>
                                    <p:animEffect transition="in" filter="wipe(left)">
                                      <p:cBhvr>
                                        <p:cTn id="28" dur="500"/>
                                        <p:tgtEl>
                                          <p:spTgt spid="29699">
                                            <p:txEl>
                                              <p:pRg st="6" end="6"/>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9699">
                                            <p:txEl>
                                              <p:pRg st="7" end="7"/>
                                            </p:txEl>
                                          </p:spTgt>
                                        </p:tgtEl>
                                        <p:attrNameLst>
                                          <p:attrName>style.visibility</p:attrName>
                                        </p:attrNameLst>
                                      </p:cBhvr>
                                      <p:to>
                                        <p:strVal val="visible"/>
                                      </p:to>
                                    </p:set>
                                    <p:animEffect transition="in" filter="wipe(left)">
                                      <p:cBhvr>
                                        <p:cTn id="32"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152400"/>
            <a:ext cx="6477000" cy="623888"/>
          </a:xfrm>
        </p:spPr>
        <p:txBody>
          <a:bodyPr/>
          <a:lstStyle/>
          <a:p>
            <a:r>
              <a:rPr lang="en-US" dirty="0"/>
              <a:t>URI Processing</a:t>
            </a:r>
          </a:p>
        </p:txBody>
      </p:sp>
      <p:sp>
        <p:nvSpPr>
          <p:cNvPr id="29699" name="Content Placeholder 2"/>
          <p:cNvSpPr>
            <a:spLocks noGrp="1"/>
          </p:cNvSpPr>
          <p:nvPr>
            <p:ph idx="1"/>
          </p:nvPr>
        </p:nvSpPr>
        <p:spPr>
          <a:xfrm>
            <a:off x="533400" y="1905000"/>
            <a:ext cx="8534400" cy="1371600"/>
          </a:xfrm>
        </p:spPr>
        <p:txBody>
          <a:bodyPr/>
          <a:lstStyle/>
          <a:p>
            <a:r>
              <a:rPr lang="en-US" b="0" dirty="0"/>
              <a:t>The built-in URI template</a:t>
            </a:r>
            <a:r>
              <a:rPr lang="en-US" dirty="0"/>
              <a:t>:</a:t>
            </a:r>
          </a:p>
          <a:p>
            <a:pPr>
              <a:buFont typeface="Wingdings" pitchFamily="2" charset="2"/>
              <a:buNone/>
            </a:pPr>
            <a:r>
              <a:rPr lang="en-US" sz="2400" dirty="0">
                <a:solidFill>
                  <a:srgbClr val="C00000"/>
                </a:solidFill>
              </a:rPr>
              <a:t>   http://mylib.asu.edu/years/{year=2010}/authors/{author=Aaron}</a:t>
            </a:r>
          </a:p>
          <a:p>
            <a:pPr>
              <a:buFont typeface="Wingdings" pitchFamily="2" charset="2"/>
              <a:buNone/>
            </a:pPr>
            <a:endParaRPr lang="en-US" sz="2400" dirty="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08481F8-4A4D-4827-96C1-FEFFFE5705B5}" type="slidenum">
              <a:rPr lang="en-US" b="0" smtClean="0">
                <a:solidFill>
                  <a:schemeClr val="tx2"/>
                </a:solidFill>
              </a:rPr>
              <a:pPr/>
              <a:t>33</a:t>
            </a:fld>
            <a:endParaRPr lang="en-US" b="0">
              <a:solidFill>
                <a:schemeClr val="tx2"/>
              </a:solidFill>
            </a:endParaRPr>
          </a:p>
        </p:txBody>
      </p:sp>
      <p:sp>
        <p:nvSpPr>
          <p:cNvPr id="6" name="Content Placeholder 2"/>
          <p:cNvSpPr txBox="1">
            <a:spLocks/>
          </p:cNvSpPr>
          <p:nvPr/>
        </p:nvSpPr>
        <p:spPr bwMode="auto">
          <a:xfrm>
            <a:off x="768849" y="4876800"/>
            <a:ext cx="730835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pPr marL="0" indent="0">
              <a:buNone/>
            </a:pPr>
            <a:r>
              <a:rPr lang="en-US" b="0" dirty="0">
                <a:solidFill>
                  <a:srgbClr val="0000FF"/>
                </a:solidFill>
              </a:rPr>
              <a:t>http://mylib.asu.edu/years/publishers/authors</a:t>
            </a:r>
            <a:endParaRPr lang="en-US" b="0" dirty="0"/>
          </a:p>
          <a:p>
            <a:pPr marL="0" indent="0">
              <a:buNone/>
            </a:pPr>
            <a:r>
              <a:rPr lang="en-US" b="0" dirty="0"/>
              <a:t>(Client entered this URI in a browser)</a:t>
            </a:r>
          </a:p>
          <a:p>
            <a:pPr>
              <a:buFont typeface="Wingdings" pitchFamily="2" charset="2"/>
              <a:buNone/>
            </a:pPr>
            <a:r>
              <a:rPr lang="en-US" sz="2400" dirty="0">
                <a:solidFill>
                  <a:srgbClr val="0000FF"/>
                </a:solidFill>
              </a:rPr>
              <a:t>	</a:t>
            </a:r>
            <a:endParaRPr lang="en-US" sz="2400" dirty="0"/>
          </a:p>
        </p:txBody>
      </p:sp>
      <p:grpSp>
        <p:nvGrpSpPr>
          <p:cNvPr id="2" name="Group 1"/>
          <p:cNvGrpSpPr/>
          <p:nvPr/>
        </p:nvGrpSpPr>
        <p:grpSpPr>
          <a:xfrm>
            <a:off x="5867400" y="1176727"/>
            <a:ext cx="2628719" cy="1185473"/>
            <a:chOff x="5867400" y="1176727"/>
            <a:chExt cx="2628719" cy="1185473"/>
          </a:xfrm>
        </p:grpSpPr>
        <p:sp>
          <p:nvSpPr>
            <p:cNvPr id="8" name="Rectangle 7"/>
            <p:cNvSpPr/>
            <p:nvPr/>
          </p:nvSpPr>
          <p:spPr>
            <a:xfrm>
              <a:off x="6019800" y="1176727"/>
              <a:ext cx="2476319" cy="461665"/>
            </a:xfrm>
            <a:prstGeom prst="rect">
              <a:avLst/>
            </a:prstGeom>
          </p:spPr>
          <p:txBody>
            <a:bodyPr wrap="none">
              <a:spAutoFit/>
            </a:bodyPr>
            <a:lstStyle/>
            <a:p>
              <a:r>
                <a:rPr lang="en-US" sz="2400" b="0" dirty="0" err="1">
                  <a:solidFill>
                    <a:srgbClr val="0000FF"/>
                  </a:solidFill>
                </a:rPr>
                <a:t>UriTemplate</a:t>
              </a:r>
              <a:r>
                <a:rPr lang="en-US" sz="2400" b="0" dirty="0">
                  <a:solidFill>
                    <a:srgbClr val="0000FF"/>
                  </a:solidFill>
                </a:rPr>
                <a:t> Class</a:t>
              </a:r>
              <a:endParaRPr lang="en-US" sz="2400" b="0" dirty="0"/>
            </a:p>
          </p:txBody>
        </p:sp>
        <p:cxnSp>
          <p:nvCxnSpPr>
            <p:cNvPr id="13" name="Straight Arrow Connector 12"/>
            <p:cNvCxnSpPr/>
            <p:nvPr/>
          </p:nvCxnSpPr>
          <p:spPr bwMode="auto">
            <a:xfrm flipH="1">
              <a:off x="5867400" y="1638392"/>
              <a:ext cx="685800" cy="7238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 name="Group 3"/>
          <p:cNvGrpSpPr/>
          <p:nvPr/>
        </p:nvGrpSpPr>
        <p:grpSpPr>
          <a:xfrm>
            <a:off x="3810000" y="2819400"/>
            <a:ext cx="2743200" cy="2057400"/>
            <a:chOff x="3810000" y="2819400"/>
            <a:chExt cx="2743200" cy="2057400"/>
          </a:xfrm>
        </p:grpSpPr>
        <p:cxnSp>
          <p:nvCxnSpPr>
            <p:cNvPr id="3" name="Straight Arrow Connector 2"/>
            <p:cNvCxnSpPr/>
            <p:nvPr/>
          </p:nvCxnSpPr>
          <p:spPr bwMode="auto">
            <a:xfrm>
              <a:off x="3810000" y="2819400"/>
              <a:ext cx="38100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6172200" y="2819400"/>
              <a:ext cx="38100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a:xfrm>
              <a:off x="3962400" y="3657600"/>
              <a:ext cx="2517997" cy="461665"/>
            </a:xfrm>
            <a:prstGeom prst="rect">
              <a:avLst/>
            </a:prstGeom>
          </p:spPr>
          <p:txBody>
            <a:bodyPr wrap="none">
              <a:spAutoFit/>
            </a:bodyPr>
            <a:lstStyle/>
            <a:p>
              <a:r>
                <a:rPr lang="en-US" sz="2400" b="0" dirty="0" err="1">
                  <a:solidFill>
                    <a:srgbClr val="0000FF"/>
                  </a:solidFill>
                </a:rPr>
                <a:t>UriTemplateMatch</a:t>
              </a:r>
              <a:endParaRPr lang="en-US" sz="2400" b="0" dirty="0"/>
            </a:p>
          </p:txBody>
        </p:sp>
      </p:grpSp>
    </p:spTree>
    <p:extLst>
      <p:ext uri="{BB962C8B-B14F-4D97-AF65-F5344CB8AC3E}">
        <p14:creationId xmlns:p14="http://schemas.microsoft.com/office/powerpoint/2010/main" val="38795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0" y="152400"/>
            <a:ext cx="8305800" cy="623888"/>
          </a:xfrm>
        </p:spPr>
        <p:txBody>
          <a:bodyPr/>
          <a:lstStyle/>
          <a:p>
            <a:pPr algn="r"/>
            <a:r>
              <a:rPr lang="en-US"/>
              <a:t>Example: Analyze the Incoming URI String</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28AF61E-696B-4650-85C6-B528535E28F5}" type="slidenum">
              <a:rPr lang="en-US" b="0" smtClean="0">
                <a:solidFill>
                  <a:schemeClr val="tx2"/>
                </a:solidFill>
              </a:rPr>
              <a:pPr/>
              <a:t>34</a:t>
            </a:fld>
            <a:endParaRPr lang="en-US" b="0">
              <a:solidFill>
                <a:schemeClr val="tx2"/>
              </a:solidFill>
            </a:endParaRPr>
          </a:p>
        </p:txBody>
      </p:sp>
      <p:sp>
        <p:nvSpPr>
          <p:cNvPr id="30724" name="Content Placeholder 2"/>
          <p:cNvSpPr>
            <a:spLocks noGrp="1"/>
          </p:cNvSpPr>
          <p:nvPr>
            <p:ph idx="1"/>
          </p:nvPr>
        </p:nvSpPr>
        <p:spPr>
          <a:xfrm>
            <a:off x="152400" y="1143000"/>
            <a:ext cx="8915400" cy="5410200"/>
          </a:xfrm>
        </p:spPr>
        <p:txBody>
          <a:bodyPr/>
          <a:lstStyle/>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using System;</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using System.ServiceModel.Web;</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class ConsoleAppUriMatch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static void Main(string[] args)  {</a:t>
            </a:r>
          </a:p>
          <a:p>
            <a:pPr marL="0" indent="0">
              <a:buFont typeface="Wingdings" pitchFamily="2" charset="2"/>
              <a:buNone/>
              <a:tabLst>
                <a:tab pos="344488" algn="l"/>
                <a:tab pos="688975" algn="l"/>
                <a:tab pos="1033463" algn="l"/>
              </a:tabLst>
            </a:pPr>
            <a:r>
              <a:rPr lang="it-IT" sz="2000">
                <a:latin typeface="Arial" pitchFamily="34" charset="0"/>
                <a:cs typeface="Arial" pitchFamily="34" charset="0"/>
              </a:rPr>
              <a:t>		</a:t>
            </a:r>
            <a:r>
              <a:rPr lang="it-IT" sz="2000">
                <a:solidFill>
                  <a:srgbClr val="0000FF"/>
                </a:solidFill>
                <a:latin typeface="Arial" pitchFamily="34" charset="0"/>
                <a:cs typeface="Arial" pitchFamily="34" charset="0"/>
              </a:rPr>
              <a:t>Uri</a:t>
            </a:r>
            <a:r>
              <a:rPr lang="it-IT" sz="2000">
                <a:latin typeface="Arial" pitchFamily="34" charset="0"/>
                <a:cs typeface="Arial" pitchFamily="34" charset="0"/>
              </a:rPr>
              <a:t> baseUri = new Uri("http://mylib.asu.edu");</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a:t>
            </a:r>
            <a:r>
              <a:rPr lang="en-US" sz="2000">
                <a:solidFill>
                  <a:srgbClr val="0000FF"/>
                </a:solidFill>
                <a:latin typeface="Arial" pitchFamily="34" charset="0"/>
                <a:cs typeface="Arial" pitchFamily="34" charset="0"/>
              </a:rPr>
              <a:t>UriTemplate</a:t>
            </a:r>
            <a:r>
              <a:rPr lang="en-US" sz="2000">
                <a:latin typeface="Arial" pitchFamily="34" charset="0"/>
                <a:cs typeface="Arial" pitchFamily="34" charset="0"/>
              </a:rPr>
              <a:t> myTemplate = new  										UriTemplate("/{years}/{publishers}/{authors}");</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Console.WriteLine("Built-in URI path segments are");</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foreach (var segName in myTemplate.PathSegmentVariableNames)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Console.WriteLine(segName);</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Console.WriteLine("</a:t>
            </a:r>
            <a:r>
              <a:rPr lang="en-US" sz="1800">
                <a:latin typeface="Arial" pitchFamily="34" charset="0"/>
                <a:cs typeface="Arial" pitchFamily="34" charset="0"/>
              </a:rPr>
              <a:t>Please enter the Incoming URI with path segments </a:t>
            </a:r>
            <a:r>
              <a:rPr lang="en-US" sz="2000">
                <a:latin typeface="Arial" pitchFamily="34" charset="0"/>
                <a:cs typeface="Arial" pitchFamily="34" charset="0"/>
              </a:rPr>
              <a:t>");</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string myUri = Console.ReadLine();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 enter this URI: </a:t>
            </a:r>
            <a:r>
              <a:rPr lang="en-US" sz="2000">
                <a:solidFill>
                  <a:srgbClr val="0000FF"/>
                </a:solidFill>
                <a:latin typeface="Arial" pitchFamily="34" charset="0"/>
                <a:cs typeface="Arial" pitchFamily="34" charset="0"/>
              </a:rPr>
              <a:t>http://mylib.asu.edu/years/publishers/authors</a:t>
            </a:r>
          </a:p>
          <a:p>
            <a:pPr marL="0" indent="0">
              <a:buFont typeface="Wingdings" pitchFamily="2" charset="2"/>
              <a:buNone/>
              <a:tabLst>
                <a:tab pos="344488" algn="l"/>
                <a:tab pos="688975" algn="l"/>
                <a:tab pos="1033463" algn="l"/>
              </a:tabLst>
            </a:pPr>
            <a:r>
              <a:rPr lang="it-IT" sz="2000">
                <a:latin typeface="Arial" pitchFamily="34" charset="0"/>
                <a:cs typeface="Arial" pitchFamily="34" charset="0"/>
              </a:rPr>
              <a:t>        </a:t>
            </a:r>
          </a:p>
        </p:txBody>
      </p:sp>
      <p:sp>
        <p:nvSpPr>
          <p:cNvPr id="2" name="Arrow: Right 1">
            <a:extLst>
              <a:ext uri="{FF2B5EF4-FFF2-40B4-BE49-F238E27FC236}">
                <a16:creationId xmlns:a16="http://schemas.microsoft.com/office/drawing/2014/main" id="{E6C75890-F167-4F32-BE5B-E5B91D185785}"/>
              </a:ext>
            </a:extLst>
          </p:cNvPr>
          <p:cNvSpPr/>
          <p:nvPr/>
        </p:nvSpPr>
        <p:spPr bwMode="auto">
          <a:xfrm>
            <a:off x="304800" y="5486400"/>
            <a:ext cx="533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762000" y="152400"/>
            <a:ext cx="8305800" cy="623888"/>
          </a:xfrm>
        </p:spPr>
        <p:txBody>
          <a:bodyPr/>
          <a:lstStyle/>
          <a:p>
            <a:pPr algn="r"/>
            <a:r>
              <a:rPr lang="en-US"/>
              <a:t>Example: Analyze the Incoming URI String</a:t>
            </a: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30C7541-FA11-493B-9519-CE6CF3D41F93}" type="slidenum">
              <a:rPr lang="en-US" b="0" smtClean="0">
                <a:solidFill>
                  <a:schemeClr val="tx2"/>
                </a:solidFill>
              </a:rPr>
              <a:pPr/>
              <a:t>35</a:t>
            </a:fld>
            <a:endParaRPr lang="en-US" b="0">
              <a:solidFill>
                <a:schemeClr val="tx2"/>
              </a:solidFill>
            </a:endParaRPr>
          </a:p>
        </p:txBody>
      </p:sp>
      <p:sp>
        <p:nvSpPr>
          <p:cNvPr id="31748" name="Content Placeholder 2"/>
          <p:cNvSpPr>
            <a:spLocks noGrp="1"/>
          </p:cNvSpPr>
          <p:nvPr>
            <p:ph idx="1"/>
          </p:nvPr>
        </p:nvSpPr>
        <p:spPr>
          <a:xfrm>
            <a:off x="381000" y="1066800"/>
            <a:ext cx="8610600" cy="5562600"/>
          </a:xfrm>
        </p:spPr>
        <p:txBody>
          <a:bodyPr/>
          <a:lstStyle/>
          <a:p>
            <a:pPr marL="0" indent="0">
              <a:buFont typeface="Wingdings" pitchFamily="2" charset="2"/>
              <a:buNone/>
              <a:tabLst>
                <a:tab pos="344488" algn="l"/>
                <a:tab pos="688975" algn="l"/>
                <a:tab pos="1033463" algn="l"/>
              </a:tabLst>
            </a:pPr>
            <a:r>
              <a:rPr lang="it-IT" sz="2000">
                <a:latin typeface="Arial" pitchFamily="34" charset="0"/>
                <a:cs typeface="Arial" pitchFamily="34" charset="0"/>
              </a:rPr>
              <a:t>	// CONTINUED FROM LAST PAGE</a:t>
            </a:r>
          </a:p>
          <a:p>
            <a:pPr marL="0" indent="0">
              <a:buFont typeface="Wingdings" pitchFamily="2" charset="2"/>
              <a:buNone/>
              <a:tabLst>
                <a:tab pos="344488" algn="l"/>
                <a:tab pos="688975" algn="l"/>
                <a:tab pos="1033463" algn="l"/>
              </a:tabLst>
            </a:pPr>
            <a:r>
              <a:rPr lang="it-IT" sz="2000">
                <a:latin typeface="Arial" pitchFamily="34" charset="0"/>
                <a:cs typeface="Arial" pitchFamily="34" charset="0"/>
              </a:rPr>
              <a:t>	</a:t>
            </a:r>
            <a:r>
              <a:rPr lang="it-IT" sz="2000">
                <a:solidFill>
                  <a:srgbClr val="0000FF"/>
                </a:solidFill>
                <a:latin typeface="Arial" pitchFamily="34" charset="0"/>
                <a:cs typeface="Arial" pitchFamily="34" charset="0"/>
              </a:rPr>
              <a:t>Uri</a:t>
            </a:r>
            <a:r>
              <a:rPr lang="it-IT" sz="2000">
                <a:latin typeface="Arial" pitchFamily="34" charset="0"/>
                <a:cs typeface="Arial" pitchFamily="34" charset="0"/>
              </a:rPr>
              <a:t> incomeUri = new Uri(myUri); // convert string into URI format</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a:t>
            </a:r>
            <a:r>
              <a:rPr lang="en-US" sz="2000">
                <a:solidFill>
                  <a:srgbClr val="0000FF"/>
                </a:solidFill>
                <a:latin typeface="Arial" pitchFamily="34" charset="0"/>
                <a:cs typeface="Arial" pitchFamily="34" charset="0"/>
              </a:rPr>
              <a:t>UriTemplateMatch</a:t>
            </a:r>
            <a:r>
              <a:rPr lang="en-US" sz="2000">
                <a:latin typeface="Arial" pitchFamily="34" charset="0"/>
                <a:cs typeface="Arial" pitchFamily="34" charset="0"/>
              </a:rPr>
              <a:t> myMatch = myTemplate.Match(baseUri, incomeUri);</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if (myMatch != null)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var matched = myMatch.BoundVariables;</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string myVars;</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foreach (var k in matched.Keys)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myVars = k.ToString();</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Console.WriteLine("{0} = {1}", myVars, matched[myVars]);</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else</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Console.WriteLine("</a:t>
            </a:r>
            <a:r>
              <a:rPr lang="en-US" sz="1800">
                <a:latin typeface="Arial" pitchFamily="34" charset="0"/>
                <a:cs typeface="Arial" pitchFamily="34" charset="0"/>
              </a:rPr>
              <a:t>The incoming URI does not match the built-in URI</a:t>
            </a:r>
            <a:r>
              <a:rPr lang="en-US" sz="2000">
                <a:latin typeface="Arial" pitchFamily="34" charset="0"/>
                <a:cs typeface="Arial" pitchFamily="34" charset="0"/>
              </a:rPr>
              <a:t>");</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a:latin typeface="Arial" pitchFamily="34" charset="0"/>
                <a:cs typeface="Arial"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Output of the Program</a:t>
            </a:r>
          </a:p>
        </p:txBody>
      </p:sp>
      <p:sp>
        <p:nvSpPr>
          <p:cNvPr id="3" name="Content Placeholder 2"/>
          <p:cNvSpPr>
            <a:spLocks noGrp="1"/>
          </p:cNvSpPr>
          <p:nvPr>
            <p:ph idx="1"/>
          </p:nvPr>
        </p:nvSpPr>
        <p:spPr>
          <a:xfrm>
            <a:off x="493713" y="914400"/>
            <a:ext cx="8497887" cy="3733800"/>
          </a:xfrm>
        </p:spPr>
        <p:txBody>
          <a:bodyPr/>
          <a:lstStyle/>
          <a:p>
            <a:r>
              <a:rPr lang="en-US"/>
              <a:t>Executing the program with a matching incoming URI:</a:t>
            </a:r>
          </a:p>
          <a:p>
            <a:endParaRPr lang="en-US"/>
          </a:p>
          <a:p>
            <a:endParaRPr lang="en-US"/>
          </a:p>
          <a:p>
            <a:endParaRPr lang="en-US"/>
          </a:p>
          <a:p>
            <a:endParaRPr lang="en-US"/>
          </a:p>
          <a:p>
            <a:endParaRPr lang="en-US"/>
          </a:p>
          <a:p>
            <a:r>
              <a:rPr lang="en-US"/>
              <a:t>For other inputs</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5EACBD8-E2AB-494C-833B-61AE93E6B94D}" type="slidenum">
              <a:rPr lang="en-US" b="0" smtClean="0">
                <a:solidFill>
                  <a:schemeClr val="tx2"/>
                </a:solidFill>
              </a:rPr>
              <a:pPr/>
              <a:t>36</a:t>
            </a:fld>
            <a:endParaRPr lang="en-US" b="0">
              <a:solidFill>
                <a:schemeClr val="tx2"/>
              </a:solidFill>
            </a:endParaRPr>
          </a:p>
        </p:txBody>
      </p:sp>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3" y="1371600"/>
            <a:ext cx="65532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4495800"/>
            <a:ext cx="65532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ight Arrow 8"/>
          <p:cNvSpPr>
            <a:spLocks noChangeArrowheads="1"/>
          </p:cNvSpPr>
          <p:nvPr/>
        </p:nvSpPr>
        <p:spPr bwMode="auto">
          <a:xfrm>
            <a:off x="685800" y="25908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Right Arrow 9"/>
          <p:cNvSpPr>
            <a:spLocks noChangeArrowheads="1"/>
          </p:cNvSpPr>
          <p:nvPr/>
        </p:nvSpPr>
        <p:spPr bwMode="auto">
          <a:xfrm>
            <a:off x="647700" y="56388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75780"/>
                                        </p:tgtEl>
                                        <p:attrNameLst>
                                          <p:attrName>style.visibility</p:attrName>
                                        </p:attrNameLst>
                                      </p:cBhvr>
                                      <p:to>
                                        <p:strVal val="visible"/>
                                      </p:to>
                                    </p:set>
                                    <p:anim calcmode="lin" valueType="num">
                                      <p:cBhvr additive="base">
                                        <p:cTn id="12" dur="500" fill="hold"/>
                                        <p:tgtEl>
                                          <p:spTgt spid="75780"/>
                                        </p:tgtEl>
                                        <p:attrNameLst>
                                          <p:attrName>ppt_x</p:attrName>
                                        </p:attrNameLst>
                                      </p:cBhvr>
                                      <p:tavLst>
                                        <p:tav tm="0">
                                          <p:val>
                                            <p:strVal val="#ppt_x"/>
                                          </p:val>
                                        </p:tav>
                                        <p:tav tm="100000">
                                          <p:val>
                                            <p:strVal val="#ppt_x"/>
                                          </p:val>
                                        </p:tav>
                                      </p:tavLst>
                                    </p:anim>
                                    <p:anim calcmode="lin" valueType="num">
                                      <p:cBhvr additive="base">
                                        <p:cTn id="13" dur="500" fill="hold"/>
                                        <p:tgtEl>
                                          <p:spTgt spid="7578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990600" y="152400"/>
            <a:ext cx="8077200" cy="623888"/>
          </a:xfrm>
        </p:spPr>
        <p:txBody>
          <a:bodyPr/>
          <a:lstStyle/>
          <a:p>
            <a:pPr algn="r"/>
            <a:r>
              <a:rPr lang="en-US"/>
              <a:t>Composing URI Using WCF Built-in Classes</a:t>
            </a:r>
          </a:p>
        </p:txBody>
      </p:sp>
      <p:sp>
        <p:nvSpPr>
          <p:cNvPr id="33795" name="Content Placeholder 2"/>
          <p:cNvSpPr>
            <a:spLocks noGrp="1"/>
          </p:cNvSpPr>
          <p:nvPr>
            <p:ph idx="1"/>
          </p:nvPr>
        </p:nvSpPr>
        <p:spPr>
          <a:xfrm>
            <a:off x="152400" y="1143000"/>
            <a:ext cx="8915400" cy="5410200"/>
          </a:xfrm>
        </p:spPr>
        <p:txBody>
          <a:bodyPr/>
          <a:lstStyle/>
          <a:p>
            <a:pPr>
              <a:buFont typeface="Wingdings" pitchFamily="2" charset="2"/>
              <a:buNone/>
            </a:pPr>
            <a:r>
              <a:rPr lang="en-GB" sz="2400"/>
              <a:t>// create the base address</a:t>
            </a:r>
          </a:p>
          <a:p>
            <a:pPr>
              <a:buFont typeface="Wingdings" pitchFamily="2" charset="2"/>
              <a:buNone/>
            </a:pPr>
            <a:r>
              <a:rPr lang="en-GB" sz="2400">
                <a:solidFill>
                  <a:srgbClr val="0000FF"/>
                </a:solidFill>
              </a:rPr>
              <a:t>Uri</a:t>
            </a:r>
            <a:r>
              <a:rPr lang="en-GB" sz="2400"/>
              <a:t> baseUri = new Uri("</a:t>
            </a:r>
            <a:r>
              <a:rPr lang="en-US" sz="2400"/>
              <a:t>http://mylib.asu.edu</a:t>
            </a:r>
            <a:r>
              <a:rPr lang="en-GB" sz="2400"/>
              <a:t>");</a:t>
            </a:r>
            <a:endParaRPr lang="en-US" sz="2400"/>
          </a:p>
          <a:p>
            <a:pPr>
              <a:buFont typeface="Wingdings" pitchFamily="2" charset="2"/>
              <a:buNone/>
            </a:pPr>
            <a:r>
              <a:rPr lang="en-GB" sz="2400"/>
              <a:t>// create the path from tree root to the child node</a:t>
            </a:r>
            <a:endParaRPr lang="en-US" sz="2400"/>
          </a:p>
          <a:p>
            <a:pPr>
              <a:buFont typeface="Wingdings" pitchFamily="2" charset="2"/>
              <a:buNone/>
            </a:pPr>
            <a:r>
              <a:rPr lang="en-GB" sz="2400">
                <a:solidFill>
                  <a:srgbClr val="0000FF"/>
                </a:solidFill>
              </a:rPr>
              <a:t>UriTemplate</a:t>
            </a:r>
            <a:r>
              <a:rPr lang="en-GB" sz="2400"/>
              <a:t> myTemplate = new </a:t>
            </a:r>
            <a:endParaRPr lang="en-US" sz="2400"/>
          </a:p>
          <a:p>
            <a:pPr>
              <a:buFont typeface="Wingdings" pitchFamily="2" charset="2"/>
              <a:buNone/>
            </a:pPr>
            <a:r>
              <a:rPr lang="en-GB" sz="2400"/>
              <a:t>                       UriTemplate("years/{year}/publishers/{publisher}");</a:t>
            </a:r>
            <a:endParaRPr lang="en-US" sz="2400"/>
          </a:p>
          <a:p>
            <a:pPr>
              <a:buFont typeface="Wingdings" pitchFamily="2" charset="2"/>
              <a:buNone/>
            </a:pPr>
            <a:r>
              <a:rPr lang="en-GB" sz="2400"/>
              <a:t>// Assign values to variable to complete URI</a:t>
            </a:r>
            <a:endParaRPr lang="en-US" sz="2400"/>
          </a:p>
          <a:p>
            <a:pPr>
              <a:buFont typeface="Wingdings" pitchFamily="2" charset="2"/>
              <a:buNone/>
            </a:pPr>
            <a:r>
              <a:rPr lang="en-GB" sz="2400"/>
              <a:t>Uri newBooksUri = </a:t>
            </a:r>
            <a:endParaRPr lang="en-US" sz="2400"/>
          </a:p>
          <a:p>
            <a:pPr>
              <a:buFont typeface="Wingdings" pitchFamily="2" charset="2"/>
              <a:buNone/>
            </a:pPr>
            <a:r>
              <a:rPr lang="en-GB" sz="2400"/>
              <a:t>             myTemplate.BindByPosition(baseUri, "2010", "Kendallhunt");</a:t>
            </a:r>
            <a:endParaRPr lang="en-US" sz="2400"/>
          </a:p>
          <a:p>
            <a:pPr>
              <a:buFont typeface="Wingdings" pitchFamily="2" charset="2"/>
              <a:buNone/>
            </a:pPr>
            <a:r>
              <a:rPr lang="en-GB" sz="2400"/>
              <a:t>// create the path from tree root to the child node</a:t>
            </a:r>
            <a:endParaRPr lang="en-US" sz="2400"/>
          </a:p>
          <a:p>
            <a:pPr>
              <a:buFont typeface="Wingdings" pitchFamily="2" charset="2"/>
              <a:buNone/>
            </a:pPr>
            <a:r>
              <a:rPr lang="en-GB" sz="2400"/>
              <a:t>myTemplate = new UriTemplate("authors/{author}");</a:t>
            </a:r>
            <a:endParaRPr lang="en-US" sz="2400"/>
          </a:p>
          <a:p>
            <a:pPr>
              <a:buFont typeface="Wingdings" pitchFamily="2" charset="2"/>
              <a:buNone/>
            </a:pPr>
            <a:r>
              <a:rPr lang="en-GB" sz="2400"/>
              <a:t>// Assign values to variable to complete URI</a:t>
            </a:r>
            <a:endParaRPr lang="en-US" sz="2400"/>
          </a:p>
          <a:p>
            <a:pPr>
              <a:buFont typeface="Wingdings" pitchFamily="2" charset="2"/>
              <a:buNone/>
            </a:pPr>
            <a:r>
              <a:rPr lang="en-GB" sz="2400"/>
              <a:t>newBooksUri = myTemplate.BindByPosition(baseUri, "Aaron");</a:t>
            </a:r>
            <a:endParaRPr lang="en-US" sz="2400"/>
          </a:p>
          <a:p>
            <a:pPr>
              <a:buFont typeface="Wingdings" pitchFamily="2" charset="2"/>
              <a:buNone/>
            </a:pPr>
            <a:endParaRPr lang="en-US" sz="240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B9EBD4A-1BFB-4EDF-90F0-83FEA3F3CFE3}" type="slidenum">
              <a:rPr lang="en-US" b="0" smtClean="0">
                <a:solidFill>
                  <a:schemeClr val="tx2"/>
                </a:solidFill>
              </a:rPr>
              <a:pPr/>
              <a:t>37</a:t>
            </a:fld>
            <a:endParaRPr lang="en-US" b="0">
              <a:solidFill>
                <a:schemeClr val="tx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Define the Map from URI to Methods</a:t>
            </a:r>
          </a:p>
        </p:txBody>
      </p:sp>
      <p:sp>
        <p:nvSpPr>
          <p:cNvPr id="34819" name="Content Placeholder 2"/>
          <p:cNvSpPr>
            <a:spLocks noGrp="1"/>
          </p:cNvSpPr>
          <p:nvPr>
            <p:ph idx="1"/>
          </p:nvPr>
        </p:nvSpPr>
        <p:spPr>
          <a:xfrm>
            <a:off x="457200" y="1143000"/>
            <a:ext cx="8610600" cy="4989513"/>
          </a:xfrm>
        </p:spPr>
        <p:txBody>
          <a:bodyPr/>
          <a:lstStyle/>
          <a:p>
            <a:pPr latinLnBrk="1">
              <a:buFont typeface="Wingdings" pitchFamily="2" charset="2"/>
              <a:buNone/>
            </a:pPr>
            <a:r>
              <a:rPr lang="en-US" sz="2000"/>
              <a:t>[ServiceContract]</a:t>
            </a:r>
          </a:p>
          <a:p>
            <a:pPr latinLnBrk="1">
              <a:buFont typeface="Wingdings" pitchFamily="2" charset="2"/>
              <a:buNone/>
            </a:pPr>
            <a:r>
              <a:rPr lang="en-US" sz="2000"/>
              <a:t>public partial class BookService {</a:t>
            </a:r>
          </a:p>
          <a:p>
            <a:pPr latinLnBrk="1">
              <a:buFont typeface="Wingdings" pitchFamily="2" charset="2"/>
              <a:buNone/>
            </a:pPr>
            <a:r>
              <a:rPr lang="en-US" sz="2000"/>
              <a:t>    [WebGet(UriTemplate = "{author}?tag={tag}")]  //search by author</a:t>
            </a:r>
          </a:p>
          <a:p>
            <a:pPr latinLnBrk="1">
              <a:buFont typeface="Wingdings" pitchFamily="2" charset="2"/>
              <a:buNone/>
            </a:pPr>
            <a:r>
              <a:rPr lang="en-US" sz="2000"/>
              <a:t>    [OperationContract]</a:t>
            </a:r>
          </a:p>
          <a:p>
            <a:pPr latinLnBrk="1">
              <a:buFont typeface="Wingdings" pitchFamily="2" charset="2"/>
              <a:buNone/>
            </a:pPr>
            <a:r>
              <a:rPr lang="en-US" sz="2000"/>
              <a:t>    Books search_by_author(string username, string tag) {...}</a:t>
            </a:r>
          </a:p>
          <a:p>
            <a:pPr latinLnBrk="1">
              <a:buFont typeface="Wingdings" pitchFamily="2" charset="2"/>
              <a:buNone/>
            </a:pPr>
            <a:endParaRPr lang="en-US" sz="1200"/>
          </a:p>
          <a:p>
            <a:pPr latinLnBrk="1">
              <a:buFont typeface="Wingdings" pitchFamily="2" charset="2"/>
              <a:buNone/>
            </a:pPr>
            <a:r>
              <a:rPr lang="en-US" sz="2000"/>
              <a:t>    [WebGet(UriTemplate = "{title}?tag={tag}")]  //search by title</a:t>
            </a:r>
          </a:p>
          <a:p>
            <a:pPr latinLnBrk="1">
              <a:buFont typeface="Wingdings" pitchFamily="2" charset="2"/>
              <a:buNone/>
            </a:pPr>
            <a:r>
              <a:rPr lang="en-US" sz="2000"/>
              <a:t>    [OperationContract]</a:t>
            </a:r>
          </a:p>
          <a:p>
            <a:pPr latinLnBrk="1">
              <a:buFont typeface="Wingdings" pitchFamily="2" charset="2"/>
              <a:buNone/>
            </a:pPr>
            <a:r>
              <a:rPr lang="en-US" sz="2000"/>
              <a:t>    Books search_by_title(string title, string tag) {...}</a:t>
            </a:r>
          </a:p>
          <a:p>
            <a:pPr latinLnBrk="1">
              <a:buFont typeface="Wingdings" pitchFamily="2" charset="2"/>
              <a:buNone/>
            </a:pPr>
            <a:r>
              <a:rPr lang="en-US" sz="1200"/>
              <a:t>    </a:t>
            </a:r>
          </a:p>
          <a:p>
            <a:pPr latinLnBrk="1">
              <a:buFont typeface="Wingdings" pitchFamily="2" charset="2"/>
              <a:buNone/>
            </a:pPr>
            <a:r>
              <a:rPr lang="en-US" sz="2000"/>
              <a:t>	//search by year and by publisher</a:t>
            </a:r>
          </a:p>
          <a:p>
            <a:pPr latinLnBrk="1">
              <a:buFont typeface="Wingdings" pitchFamily="2" charset="2"/>
              <a:buNone/>
            </a:pPr>
            <a:r>
              <a:rPr lang="en-US" sz="2000"/>
              <a:t>    [WebGet(UriTemplate = “years/{year}/publishers/{publisher}")]</a:t>
            </a:r>
          </a:p>
          <a:p>
            <a:pPr latinLnBrk="1">
              <a:buFont typeface="Wingdings" pitchFamily="2" charset="2"/>
              <a:buNone/>
            </a:pPr>
            <a:r>
              <a:rPr lang="en-US" sz="2000"/>
              <a:t>    [OperationContract]</a:t>
            </a:r>
          </a:p>
          <a:p>
            <a:pPr latinLnBrk="1">
              <a:buFont typeface="Wingdings" pitchFamily="2" charset="2"/>
              <a:buNone/>
            </a:pPr>
            <a:r>
              <a:rPr lang="en-US" sz="2000"/>
              <a:t>    Books search_by_year_publisher(string year, string publisher) {...}</a:t>
            </a:r>
          </a:p>
          <a:p>
            <a:pPr latinLnBrk="1">
              <a:buFont typeface="Wingdings" pitchFamily="2" charset="2"/>
              <a:buNone/>
            </a:pPr>
            <a:r>
              <a:rPr lang="en-US" sz="2000"/>
              <a:t>    ...</a:t>
            </a:r>
          </a:p>
          <a:p>
            <a:pPr latinLnBrk="1">
              <a:buFont typeface="Wingdings" pitchFamily="2" charset="2"/>
              <a:buNone/>
            </a:pPr>
            <a:r>
              <a:rPr lang="en-US" sz="2000"/>
              <a:t>}</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255F5CF-77D6-4CD3-9932-A78E4F9C5710}" type="slidenum">
              <a:rPr lang="en-US" b="0" smtClean="0">
                <a:solidFill>
                  <a:schemeClr val="tx2"/>
                </a:solidFill>
              </a:rPr>
              <a:pPr/>
              <a:t>38</a:t>
            </a:fld>
            <a:endParaRPr lang="en-US" b="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Resource Representations</a:t>
            </a:r>
          </a:p>
        </p:txBody>
      </p:sp>
      <p:sp>
        <p:nvSpPr>
          <p:cNvPr id="3" name="Content Placeholder 2"/>
          <p:cNvSpPr>
            <a:spLocks noGrp="1"/>
          </p:cNvSpPr>
          <p:nvPr>
            <p:ph idx="1"/>
          </p:nvPr>
        </p:nvSpPr>
        <p:spPr>
          <a:xfrm>
            <a:off x="381000" y="914400"/>
            <a:ext cx="8534400" cy="5410200"/>
          </a:xfrm>
        </p:spPr>
        <p:txBody>
          <a:bodyPr/>
          <a:lstStyle/>
          <a:p>
            <a:pPr>
              <a:defRPr/>
            </a:pPr>
            <a:r>
              <a:rPr lang="en-US" dirty="0"/>
              <a:t>In many cases, a URI request will return a set of items. </a:t>
            </a:r>
          </a:p>
          <a:p>
            <a:pPr>
              <a:defRPr/>
            </a:pPr>
            <a:r>
              <a:rPr lang="en-US" dirty="0"/>
              <a:t>For example, the URI http://mylib.asu.edu/years/{year=1999} will return all books in 1999 in the library. </a:t>
            </a:r>
          </a:p>
          <a:p>
            <a:pPr>
              <a:defRPr/>
            </a:pPr>
            <a:r>
              <a:rPr lang="en-US" dirty="0"/>
              <a:t>How do we present the data to the user who made the request?</a:t>
            </a:r>
          </a:p>
          <a:p>
            <a:pPr lvl="1">
              <a:defRPr/>
            </a:pPr>
            <a:r>
              <a:rPr lang="en-US" sz="2400" dirty="0">
                <a:ea typeface="+mn-ea"/>
                <a:cs typeface="+mn-cs"/>
              </a:rPr>
              <a:t>XML: Requires XML schema</a:t>
            </a:r>
          </a:p>
          <a:p>
            <a:pPr lvl="1">
              <a:defRPr/>
            </a:pPr>
            <a:r>
              <a:rPr lang="en-US" sz="2400" dirty="0">
                <a:ea typeface="+mn-ea"/>
                <a:cs typeface="+mn-cs"/>
              </a:rPr>
              <a:t>POX (Plain Old XML): A simple XML with given schema</a:t>
            </a:r>
          </a:p>
          <a:p>
            <a:pPr lvl="1">
              <a:defRPr/>
            </a:pPr>
            <a:r>
              <a:rPr lang="en-US" sz="2400" dirty="0"/>
              <a:t>RSS, </a:t>
            </a:r>
            <a:r>
              <a:rPr lang="en-US" sz="2400" dirty="0">
                <a:ea typeface="+mn-ea"/>
                <a:cs typeface="+mn-cs"/>
              </a:rPr>
              <a:t>Atom Feed, and </a:t>
            </a:r>
            <a:r>
              <a:rPr lang="en-US" sz="2400" dirty="0" err="1">
                <a:ea typeface="+mn-ea"/>
                <a:cs typeface="+mn-cs"/>
              </a:rPr>
              <a:t>AtomPub</a:t>
            </a:r>
            <a:endParaRPr lang="en-US" sz="2400" dirty="0">
              <a:ea typeface="+mn-ea"/>
              <a:cs typeface="+mn-cs"/>
            </a:endParaRPr>
          </a:p>
          <a:p>
            <a:pPr lvl="1">
              <a:defRPr/>
            </a:pPr>
            <a:r>
              <a:rPr lang="en-US" sz="2400" dirty="0">
                <a:ea typeface="+mn-ea"/>
                <a:cs typeface="+mn-cs"/>
              </a:rPr>
              <a:t>JSON (JavaScript Object Notation)</a:t>
            </a:r>
          </a:p>
          <a:p>
            <a:pPr>
              <a:defRPr/>
            </a:pPr>
            <a:r>
              <a:rPr lang="en-US" sz="2400" dirty="0"/>
              <a:t>To specify the output form, add format requirement, for example:</a:t>
            </a: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76281F5-ED4D-4B2A-8B74-7D1C958E803C}" type="slidenum">
              <a:rPr lang="en-US" b="0" smtClean="0">
                <a:solidFill>
                  <a:schemeClr val="tx2"/>
                </a:solidFill>
              </a:rPr>
              <a:pPr/>
              <a:t>39</a:t>
            </a:fld>
            <a:endParaRPr lang="en-US" b="0">
              <a:solidFill>
                <a:schemeClr val="tx2"/>
              </a:solidFill>
            </a:endParaRPr>
          </a:p>
        </p:txBody>
      </p:sp>
      <p:sp>
        <p:nvSpPr>
          <p:cNvPr id="35845" name="Rectangle 4"/>
          <p:cNvSpPr>
            <a:spLocks noChangeArrowheads="1"/>
          </p:cNvSpPr>
          <p:nvPr/>
        </p:nvSpPr>
        <p:spPr bwMode="auto">
          <a:xfrm>
            <a:off x="762000" y="5940425"/>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0"/>
              <a:t>http://mylib.asu.edu/years/{year=2010}&amp;{</a:t>
            </a:r>
            <a:r>
              <a:rPr lang="en-US" sz="2400" b="0">
                <a:solidFill>
                  <a:srgbClr val="0000FF"/>
                </a:solidFill>
              </a:rPr>
              <a:t>format=rss</a:t>
            </a:r>
            <a:r>
              <a:rPr lang="en-US" sz="2400" b="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362200" y="152400"/>
            <a:ext cx="6705600" cy="623888"/>
          </a:xfrm>
        </p:spPr>
        <p:txBody>
          <a:bodyPr/>
          <a:lstStyle/>
          <a:p>
            <a:r>
              <a:rPr lang="en-US"/>
              <a:t>HTTP Methods</a:t>
            </a:r>
          </a:p>
        </p:txBody>
      </p:sp>
      <p:sp>
        <p:nvSpPr>
          <p:cNvPr id="3" name="Content Placeholder 2"/>
          <p:cNvSpPr>
            <a:spLocks noGrp="1"/>
          </p:cNvSpPr>
          <p:nvPr>
            <p:ph idx="1"/>
          </p:nvPr>
        </p:nvSpPr>
        <p:spPr>
          <a:xfrm>
            <a:off x="381000" y="1066800"/>
            <a:ext cx="8610600" cy="5486400"/>
          </a:xfrm>
        </p:spPr>
        <p:txBody>
          <a:bodyPr/>
          <a:lstStyle/>
          <a:p>
            <a:pPr>
              <a:buFont typeface="Wingdings" pitchFamily="2" charset="2"/>
              <a:buNone/>
              <a:defRPr/>
            </a:pPr>
            <a:r>
              <a:rPr lang="en-US" sz="2400" dirty="0"/>
              <a:t>The </a:t>
            </a:r>
            <a:r>
              <a:rPr lang="en-US" sz="2400" dirty="0">
                <a:solidFill>
                  <a:srgbClr val="C00000"/>
                </a:solidFill>
              </a:rPr>
              <a:t>Method </a:t>
            </a:r>
            <a:r>
              <a:rPr lang="en-US" sz="2400" dirty="0"/>
              <a:t>indicates the </a:t>
            </a:r>
            <a:r>
              <a:rPr lang="en-US" sz="2400" dirty="0">
                <a:solidFill>
                  <a:srgbClr val="C00000"/>
                </a:solidFill>
              </a:rPr>
              <a:t>operation</a:t>
            </a:r>
            <a:r>
              <a:rPr lang="en-US" sz="2400" dirty="0"/>
              <a:t> to be performed on the resource identified by the </a:t>
            </a:r>
            <a:r>
              <a:rPr lang="en-US" sz="2400" dirty="0">
                <a:solidFill>
                  <a:srgbClr val="0000FF"/>
                </a:solidFill>
              </a:rPr>
              <a:t>Request-URI</a:t>
            </a:r>
            <a:r>
              <a:rPr lang="en-US" sz="2400" dirty="0"/>
              <a:t>. The method is case-sensitive.</a:t>
            </a:r>
          </a:p>
          <a:p>
            <a:pPr>
              <a:defRPr/>
            </a:pPr>
            <a:r>
              <a:rPr lang="en-US" sz="2400" b="1" dirty="0">
                <a:solidFill>
                  <a:srgbClr val="C00000"/>
                </a:solidFill>
              </a:rPr>
              <a:t>GET</a:t>
            </a:r>
          </a:p>
          <a:p>
            <a:pPr lvl="1">
              <a:defRPr/>
            </a:pPr>
            <a:r>
              <a:rPr lang="en-US" sz="2400" dirty="0"/>
              <a:t>retrieves the information (entity) identified by Request-URI. </a:t>
            </a:r>
          </a:p>
          <a:p>
            <a:pPr lvl="1">
              <a:defRPr/>
            </a:pPr>
            <a:r>
              <a:rPr lang="en-US" sz="2400" dirty="0"/>
              <a:t>If the Request-URI refers to a </a:t>
            </a:r>
            <a:r>
              <a:rPr lang="en-US" sz="2400" dirty="0">
                <a:solidFill>
                  <a:srgbClr val="0000FF"/>
                </a:solidFill>
              </a:rPr>
              <a:t>data-producing process </a:t>
            </a:r>
            <a:r>
              <a:rPr lang="en-US" sz="2400" dirty="0"/>
              <a:t>(operation), the produced data shall be returned in the response.</a:t>
            </a:r>
            <a:endParaRPr lang="en-US" sz="2400" dirty="0">
              <a:ea typeface="+mn-ea"/>
              <a:cs typeface="+mn-cs"/>
            </a:endParaRPr>
          </a:p>
          <a:p>
            <a:pPr>
              <a:defRPr/>
            </a:pPr>
            <a:r>
              <a:rPr lang="en-US" sz="2400" b="1" dirty="0">
                <a:solidFill>
                  <a:srgbClr val="C00000"/>
                </a:solidFill>
              </a:rPr>
              <a:t>HEAD</a:t>
            </a:r>
          </a:p>
          <a:p>
            <a:pPr lvl="1">
              <a:defRPr/>
            </a:pPr>
            <a:r>
              <a:rPr lang="en-US" sz="2400" dirty="0"/>
              <a:t>The HEAD method is identical to GET, except that the server </a:t>
            </a:r>
            <a:r>
              <a:rPr lang="en-US" sz="2400" dirty="0">
                <a:solidFill>
                  <a:srgbClr val="0000FF"/>
                </a:solidFill>
              </a:rPr>
              <a:t>MUST NOT </a:t>
            </a:r>
            <a:r>
              <a:rPr lang="en-US" sz="2400" dirty="0"/>
              <a:t>return a message-body in the response. </a:t>
            </a:r>
          </a:p>
          <a:p>
            <a:pPr lvl="1">
              <a:defRPr/>
            </a:pPr>
            <a:r>
              <a:rPr lang="en-US" sz="2400" dirty="0"/>
              <a:t>Used to obtain meta-information about the entity implied by the request without transferring the entity-body itself. </a:t>
            </a:r>
          </a:p>
          <a:p>
            <a:pPr lvl="1">
              <a:defRPr/>
            </a:pPr>
            <a:r>
              <a:rPr lang="en-US" sz="2400" dirty="0"/>
              <a:t>Use for making one-way call – no message body to return.</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C4AA746-0529-43C9-A51A-E2BE9D13D0FB}" type="slidenum">
              <a:rPr lang="en-US" b="0" smtClean="0">
                <a:solidFill>
                  <a:schemeClr val="tx2"/>
                </a:solidFill>
              </a:rPr>
              <a:pPr/>
              <a:t>4</a:t>
            </a:fld>
            <a:endParaRPr lang="en-US" b="0">
              <a:solidFill>
                <a:schemeClr val="tx2"/>
              </a:solidFill>
            </a:endParaRPr>
          </a:p>
        </p:txBody>
      </p:sp>
    </p:spTree>
    <p:extLst>
      <p:ext uri="{BB962C8B-B14F-4D97-AF65-F5344CB8AC3E}">
        <p14:creationId xmlns:p14="http://schemas.microsoft.com/office/powerpoint/2010/main" val="886757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315200" cy="623888"/>
          </a:xfrm>
        </p:spPr>
        <p:txBody>
          <a:bodyPr/>
          <a:lstStyle/>
          <a:p>
            <a:r>
              <a:rPr lang="en-US" dirty="0" err="1"/>
              <a:t>Microservices</a:t>
            </a:r>
            <a:r>
              <a:rPr lang="en-US" dirty="0"/>
              <a:t> vs Web Services</a:t>
            </a:r>
          </a:p>
        </p:txBody>
      </p:sp>
      <p:sp>
        <p:nvSpPr>
          <p:cNvPr id="3" name="Content Placeholder 2"/>
          <p:cNvSpPr>
            <a:spLocks noGrp="1"/>
          </p:cNvSpPr>
          <p:nvPr>
            <p:ph idx="1"/>
          </p:nvPr>
        </p:nvSpPr>
        <p:spPr>
          <a:xfrm>
            <a:off x="228600" y="1066800"/>
            <a:ext cx="8839200" cy="5562600"/>
          </a:xfrm>
        </p:spPr>
        <p:txBody>
          <a:bodyPr/>
          <a:lstStyle/>
          <a:p>
            <a:r>
              <a:rPr lang="en-US" sz="2400" dirty="0">
                <a:solidFill>
                  <a:srgbClr val="0000FF"/>
                </a:solidFill>
              </a:rPr>
              <a:t>Microservices </a:t>
            </a:r>
            <a:r>
              <a:rPr lang="en-US" sz="2400" dirty="0"/>
              <a:t>and</a:t>
            </a:r>
            <a:r>
              <a:rPr lang="en-US" sz="2400" dirty="0">
                <a:solidFill>
                  <a:srgbClr val="0000FF"/>
                </a:solidFill>
              </a:rPr>
              <a:t> microservice application architecture</a:t>
            </a:r>
            <a:r>
              <a:rPr lang="en-US" sz="2400" dirty="0"/>
              <a:t> </a:t>
            </a:r>
            <a:br>
              <a:rPr lang="en-US" sz="2400" dirty="0"/>
            </a:br>
            <a:r>
              <a:rPr lang="en-US" sz="2400" dirty="0"/>
              <a:t>are a software development technique, a variant of SOA style.</a:t>
            </a:r>
          </a:p>
          <a:p>
            <a:r>
              <a:rPr lang="en-US" sz="2400" dirty="0"/>
              <a:t>A Web application is a collection of loosely coupled (smaller) </a:t>
            </a:r>
            <a:r>
              <a:rPr lang="en-US" sz="2400" dirty="0">
                <a:solidFill>
                  <a:srgbClr val="0000FF"/>
                </a:solidFill>
              </a:rPr>
              <a:t>service instances</a:t>
            </a:r>
            <a:r>
              <a:rPr lang="en-US" sz="2400" dirty="0"/>
              <a:t>, created from </a:t>
            </a:r>
            <a:r>
              <a:rPr lang="en-US" sz="2400" dirty="0">
                <a:solidFill>
                  <a:srgbClr val="0000FF"/>
                </a:solidFill>
              </a:rPr>
              <a:t>microservice templates</a:t>
            </a:r>
            <a:r>
              <a:rPr lang="en-US" sz="2400" dirty="0"/>
              <a:t>, which are fine-grained and the protocols are lightweight. </a:t>
            </a:r>
          </a:p>
          <a:p>
            <a:r>
              <a:rPr lang="en-US" sz="2400" dirty="0">
                <a:solidFill>
                  <a:srgbClr val="0000FF"/>
                </a:solidFill>
              </a:rPr>
              <a:t>Service mesh </a:t>
            </a:r>
            <a:r>
              <a:rPr lang="en-US" sz="2400" dirty="0"/>
              <a:t>is a configurable infrastructure layer for </a:t>
            </a:r>
            <a:r>
              <a:rPr lang="en-US" sz="2400" dirty="0" err="1"/>
              <a:t>microservices</a:t>
            </a:r>
            <a:r>
              <a:rPr lang="en-US" sz="2400" dirty="0"/>
              <a:t>. It makes communication between </a:t>
            </a:r>
            <a:r>
              <a:rPr lang="en-US" sz="2400" dirty="0">
                <a:solidFill>
                  <a:srgbClr val="0000FF"/>
                </a:solidFill>
              </a:rPr>
              <a:t>service instances</a:t>
            </a:r>
            <a:r>
              <a:rPr lang="en-US" sz="2400" dirty="0"/>
              <a:t> flexible, reliable, and fast.</a:t>
            </a:r>
          </a:p>
          <a:p>
            <a:r>
              <a:rPr lang="en-US" sz="2400" dirty="0"/>
              <a:t>Smaller SOAP and RESTful services can be microservices.</a:t>
            </a:r>
          </a:p>
          <a:p>
            <a:r>
              <a:rPr lang="en-US" sz="2400" dirty="0"/>
              <a:t>Since RESTful services are typically lighter weighted services and are more often used as </a:t>
            </a:r>
            <a:r>
              <a:rPr lang="en-US" sz="2400" dirty="0" err="1"/>
              <a:t>microservices</a:t>
            </a:r>
            <a:r>
              <a:rPr lang="en-US" sz="2400" dirty="0"/>
              <a:t>.</a:t>
            </a:r>
          </a:p>
          <a:p>
            <a:r>
              <a:rPr lang="en-US" sz="2400" dirty="0"/>
              <a:t>Small APIs and library functions that do not belong to SOAP and RESTful (HTTP) services can be considered microservices.</a:t>
            </a:r>
          </a:p>
          <a:p>
            <a:endParaRPr lang="en-US" sz="2400" dirty="0"/>
          </a:p>
        </p:txBody>
      </p:sp>
      <p:sp>
        <p:nvSpPr>
          <p:cNvPr id="4" name="Slide Number Placeholder 3"/>
          <p:cNvSpPr>
            <a:spLocks noGrp="1"/>
          </p:cNvSpPr>
          <p:nvPr>
            <p:ph type="sldNum" sz="quarter" idx="12"/>
          </p:nvPr>
        </p:nvSpPr>
        <p:spPr/>
        <p:txBody>
          <a:bodyPr/>
          <a:lstStyle/>
          <a:p>
            <a:pPr>
              <a:defRPr/>
            </a:pPr>
            <a:fld id="{31E4708A-F4D9-42EA-88EA-7AAB557E2BC0}" type="slidenum">
              <a:rPr lang="en-US" smtClean="0"/>
              <a:pPr>
                <a:defRPr/>
              </a:pPr>
              <a:t>40</a:t>
            </a:fld>
            <a:endParaRPr lang="en-US"/>
          </a:p>
        </p:txBody>
      </p:sp>
    </p:spTree>
    <p:extLst>
      <p:ext uri="{BB962C8B-B14F-4D97-AF65-F5344CB8AC3E}">
        <p14:creationId xmlns:p14="http://schemas.microsoft.com/office/powerpoint/2010/main" val="114626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6629400" cy="623888"/>
          </a:xfrm>
        </p:spPr>
        <p:txBody>
          <a:bodyPr/>
          <a:lstStyle/>
          <a:p>
            <a:pPr algn="ctr"/>
            <a:r>
              <a:rPr lang="en-US" dirty="0"/>
              <a:t>From Microservices to Service</a:t>
            </a:r>
          </a:p>
        </p:txBody>
      </p:sp>
      <p:sp>
        <p:nvSpPr>
          <p:cNvPr id="3" name="Content Placeholder 2"/>
          <p:cNvSpPr>
            <a:spLocks noGrp="1"/>
          </p:cNvSpPr>
          <p:nvPr>
            <p:ph idx="1"/>
          </p:nvPr>
        </p:nvSpPr>
        <p:spPr>
          <a:xfrm>
            <a:off x="228600" y="1066800"/>
            <a:ext cx="8839200" cy="1447800"/>
          </a:xfrm>
        </p:spPr>
        <p:txBody>
          <a:bodyPr/>
          <a:lstStyle/>
          <a:p>
            <a:r>
              <a:rPr lang="en-US" sz="2000" dirty="0">
                <a:solidFill>
                  <a:srgbClr val="0000FF"/>
                </a:solidFill>
              </a:rPr>
              <a:t>Microservices </a:t>
            </a:r>
            <a:r>
              <a:rPr lang="en-US" sz="2000" dirty="0"/>
              <a:t>platforms define and organize the microservices </a:t>
            </a:r>
            <a:br>
              <a:rPr lang="en-US" sz="2000" dirty="0"/>
            </a:br>
            <a:r>
              <a:rPr lang="en-US" sz="2000" dirty="0"/>
              <a:t>in such a way that they become standard components for composition.</a:t>
            </a:r>
          </a:p>
          <a:p>
            <a:r>
              <a:rPr lang="en-US" sz="2000" dirty="0"/>
              <a:t>Computer organization have a few micro instructions: </a:t>
            </a:r>
          </a:p>
          <a:p>
            <a:endParaRPr lang="en-US" sz="2000" dirty="0"/>
          </a:p>
        </p:txBody>
      </p:sp>
      <p:sp>
        <p:nvSpPr>
          <p:cNvPr id="4" name="Slide Number Placeholder 3"/>
          <p:cNvSpPr>
            <a:spLocks noGrp="1"/>
          </p:cNvSpPr>
          <p:nvPr>
            <p:ph type="sldNum" sz="quarter" idx="12"/>
          </p:nvPr>
        </p:nvSpPr>
        <p:spPr/>
        <p:txBody>
          <a:bodyPr/>
          <a:lstStyle/>
          <a:p>
            <a:pPr>
              <a:defRPr/>
            </a:pPr>
            <a:fld id="{31E4708A-F4D9-42EA-88EA-7AAB557E2BC0}" type="slidenum">
              <a:rPr lang="en-US" smtClean="0"/>
              <a:pPr>
                <a:defRPr/>
              </a:pPr>
              <a:t>41</a:t>
            </a:fld>
            <a:endParaRPr lang="en-US"/>
          </a:p>
        </p:txBody>
      </p:sp>
      <p:sp>
        <p:nvSpPr>
          <p:cNvPr id="6" name="Rectangle 5">
            <a:extLst>
              <a:ext uri="{FF2B5EF4-FFF2-40B4-BE49-F238E27FC236}">
                <a16:creationId xmlns:a16="http://schemas.microsoft.com/office/drawing/2014/main" id="{E66BD2DA-F3EE-415D-8706-4E9BA1EDD76C}"/>
              </a:ext>
            </a:extLst>
          </p:cNvPr>
          <p:cNvSpPr/>
          <p:nvPr/>
        </p:nvSpPr>
        <p:spPr>
          <a:xfrm>
            <a:off x="2971800" y="2057400"/>
            <a:ext cx="2303644" cy="369332"/>
          </a:xfrm>
          <a:prstGeom prst="rect">
            <a:avLst/>
          </a:prstGeom>
        </p:spPr>
        <p:txBody>
          <a:bodyPr wrap="none">
            <a:spAutoFit/>
          </a:bodyPr>
          <a:lstStyle/>
          <a:p>
            <a:r>
              <a:rPr lang="en-US" b="0" dirty="0"/>
              <a:t>IF, ID, EX, MEM, WB</a:t>
            </a:r>
          </a:p>
        </p:txBody>
      </p:sp>
      <p:sp>
        <p:nvSpPr>
          <p:cNvPr id="7" name="Arrow: Down 6">
            <a:extLst>
              <a:ext uri="{FF2B5EF4-FFF2-40B4-BE49-F238E27FC236}">
                <a16:creationId xmlns:a16="http://schemas.microsoft.com/office/drawing/2014/main" id="{1763B114-97F5-4ED6-8B67-98CEF04A11D8}"/>
              </a:ext>
            </a:extLst>
          </p:cNvPr>
          <p:cNvSpPr/>
          <p:nvPr/>
        </p:nvSpPr>
        <p:spPr bwMode="auto">
          <a:xfrm>
            <a:off x="3895022" y="2426732"/>
            <a:ext cx="457200" cy="3693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itchFamily="18" charset="0"/>
            </a:endParaRPr>
          </a:p>
        </p:txBody>
      </p:sp>
      <p:sp>
        <p:nvSpPr>
          <p:cNvPr id="8" name="Rectangle 7">
            <a:extLst>
              <a:ext uri="{FF2B5EF4-FFF2-40B4-BE49-F238E27FC236}">
                <a16:creationId xmlns:a16="http://schemas.microsoft.com/office/drawing/2014/main" id="{D83AC574-46AD-4066-999B-F7649C167849}"/>
              </a:ext>
            </a:extLst>
          </p:cNvPr>
          <p:cNvSpPr/>
          <p:nvPr/>
        </p:nvSpPr>
        <p:spPr>
          <a:xfrm>
            <a:off x="2178185" y="2740804"/>
            <a:ext cx="3890873" cy="369332"/>
          </a:xfrm>
          <a:prstGeom prst="rect">
            <a:avLst/>
          </a:prstGeom>
        </p:spPr>
        <p:txBody>
          <a:bodyPr wrap="none">
            <a:spAutoFit/>
          </a:bodyPr>
          <a:lstStyle/>
          <a:p>
            <a:r>
              <a:rPr lang="en-US" b="0" dirty="0"/>
              <a:t>A program consists of microinstructions</a:t>
            </a:r>
          </a:p>
        </p:txBody>
      </p:sp>
      <p:sp>
        <p:nvSpPr>
          <p:cNvPr id="9" name="Rectangle 8">
            <a:extLst>
              <a:ext uri="{FF2B5EF4-FFF2-40B4-BE49-F238E27FC236}">
                <a16:creationId xmlns:a16="http://schemas.microsoft.com/office/drawing/2014/main" id="{9440BA61-FC24-46A6-B3F7-B7BC171324B4}"/>
              </a:ext>
            </a:extLst>
          </p:cNvPr>
          <p:cNvSpPr/>
          <p:nvPr/>
        </p:nvSpPr>
        <p:spPr>
          <a:xfrm>
            <a:off x="1981200" y="6550223"/>
            <a:ext cx="5562600" cy="307777"/>
          </a:xfrm>
          <a:prstGeom prst="rect">
            <a:avLst/>
          </a:prstGeom>
        </p:spPr>
        <p:txBody>
          <a:bodyPr wrap="square">
            <a:spAutoFit/>
          </a:bodyPr>
          <a:lstStyle/>
          <a:p>
            <a:r>
              <a:rPr lang="en-US" sz="1400" b="0" dirty="0">
                <a:hlinkClick r:id="rId2">
                  <a:extLst>
                    <a:ext uri="{A12FA001-AC4F-418D-AE19-62706E023703}">
                      <ahyp:hlinkClr xmlns:ahyp="http://schemas.microsoft.com/office/drawing/2018/hyperlinkcolor" val="tx"/>
                    </a:ext>
                  </a:extLst>
                </a:hlinkClick>
              </a:rPr>
              <a:t>https://www.redhat.com/en/topics/microservices/what-is-a-service-mesh</a:t>
            </a:r>
            <a:endParaRPr lang="en-US" sz="1400" b="0" dirty="0"/>
          </a:p>
        </p:txBody>
      </p:sp>
      <p:sp>
        <p:nvSpPr>
          <p:cNvPr id="10" name="Rectangle 9">
            <a:extLst>
              <a:ext uri="{FF2B5EF4-FFF2-40B4-BE49-F238E27FC236}">
                <a16:creationId xmlns:a16="http://schemas.microsoft.com/office/drawing/2014/main" id="{F9134C2B-2332-44A7-8E6A-088308AAED80}"/>
              </a:ext>
            </a:extLst>
          </p:cNvPr>
          <p:cNvSpPr/>
          <p:nvPr/>
        </p:nvSpPr>
        <p:spPr>
          <a:xfrm>
            <a:off x="304800" y="3059983"/>
            <a:ext cx="8712770" cy="400110"/>
          </a:xfrm>
          <a:prstGeom prst="rect">
            <a:avLst/>
          </a:prstGeom>
        </p:spPr>
        <p:txBody>
          <a:bodyPr wrap="none">
            <a:spAutoFit/>
          </a:bodyPr>
          <a:lstStyle/>
          <a:p>
            <a:pPr marL="342900" indent="-342900">
              <a:spcBef>
                <a:spcPct val="20000"/>
              </a:spcBef>
              <a:buClr>
                <a:schemeClr val="folHlink"/>
              </a:buClr>
              <a:buSzPct val="60000"/>
              <a:buFont typeface="Wingdings" pitchFamily="2" charset="2"/>
              <a:buChar char="n"/>
            </a:pPr>
            <a:r>
              <a:rPr lang="en-US" sz="2000" b="0" dirty="0">
                <a:latin typeface="+mn-lt"/>
              </a:rPr>
              <a:t>Service Mesh: You select micro services combination to define your application</a:t>
            </a:r>
          </a:p>
        </p:txBody>
      </p:sp>
      <p:grpSp>
        <p:nvGrpSpPr>
          <p:cNvPr id="13" name="Group 12">
            <a:extLst>
              <a:ext uri="{FF2B5EF4-FFF2-40B4-BE49-F238E27FC236}">
                <a16:creationId xmlns:a16="http://schemas.microsoft.com/office/drawing/2014/main" id="{D7583497-10B3-4FFA-B042-DBB82AB6053C}"/>
              </a:ext>
            </a:extLst>
          </p:cNvPr>
          <p:cNvGrpSpPr/>
          <p:nvPr/>
        </p:nvGrpSpPr>
        <p:grpSpPr>
          <a:xfrm>
            <a:off x="598055" y="3484418"/>
            <a:ext cx="7571509" cy="3334881"/>
            <a:chOff x="598055" y="3460093"/>
            <a:chExt cx="7571509" cy="3334881"/>
          </a:xfrm>
        </p:grpSpPr>
        <p:pic>
          <p:nvPicPr>
            <p:cNvPr id="1026" name="Picture 2">
              <a:extLst>
                <a:ext uri="{FF2B5EF4-FFF2-40B4-BE49-F238E27FC236}">
                  <a16:creationId xmlns:a16="http://schemas.microsoft.com/office/drawing/2014/main" id="{4E7A13C2-62A3-451C-B185-EA9F22B4B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55" y="3460093"/>
              <a:ext cx="7571509" cy="333488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4DCCDB5-6552-41B1-B335-D666235FEAE8}"/>
                </a:ext>
              </a:extLst>
            </p:cNvPr>
            <p:cNvSpPr/>
            <p:nvPr/>
          </p:nvSpPr>
          <p:spPr bwMode="auto">
            <a:xfrm>
              <a:off x="4789166" y="6071691"/>
              <a:ext cx="1459234" cy="406265"/>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b="0" dirty="0">
                  <a:solidFill>
                    <a:schemeClr val="bg1"/>
                  </a:solidFill>
                  <a:latin typeface="Arial" panose="020B0604020202020204" pitchFamily="34" charset="0"/>
                  <a:cs typeface="Arial" panose="020B0604020202020204" pitchFamily="34" charset="0"/>
                </a:rPr>
                <a:t>Sidecar or Proxies</a:t>
              </a:r>
            </a:p>
          </p:txBody>
        </p:sp>
      </p:grpSp>
      <p:sp>
        <p:nvSpPr>
          <p:cNvPr id="14" name="Rectangle 13">
            <a:extLst>
              <a:ext uri="{FF2B5EF4-FFF2-40B4-BE49-F238E27FC236}">
                <a16:creationId xmlns:a16="http://schemas.microsoft.com/office/drawing/2014/main" id="{98543547-9611-4702-97C0-4049AE7BF331}"/>
              </a:ext>
            </a:extLst>
          </p:cNvPr>
          <p:cNvSpPr/>
          <p:nvPr/>
        </p:nvSpPr>
        <p:spPr bwMode="auto">
          <a:xfrm>
            <a:off x="7142344" y="1828800"/>
            <a:ext cx="1752600" cy="990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Analogy: microinstruction vs. instruction</a:t>
            </a:r>
          </a:p>
        </p:txBody>
      </p:sp>
    </p:spTree>
    <p:extLst>
      <p:ext uri="{BB962C8B-B14F-4D97-AF65-F5344CB8AC3E}">
        <p14:creationId xmlns:p14="http://schemas.microsoft.com/office/powerpoint/2010/main" val="348325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623888"/>
          </a:xfrm>
        </p:spPr>
        <p:txBody>
          <a:bodyPr/>
          <a:lstStyle/>
          <a:p>
            <a:r>
              <a:rPr lang="en-US" dirty="0"/>
              <a:t>Microservices Platforms</a:t>
            </a:r>
          </a:p>
        </p:txBody>
      </p:sp>
      <p:sp>
        <p:nvSpPr>
          <p:cNvPr id="3" name="Content Placeholder 2"/>
          <p:cNvSpPr>
            <a:spLocks noGrp="1"/>
          </p:cNvSpPr>
          <p:nvPr>
            <p:ph idx="1"/>
          </p:nvPr>
        </p:nvSpPr>
        <p:spPr>
          <a:xfrm>
            <a:off x="228600" y="1066800"/>
            <a:ext cx="8839200" cy="1447800"/>
          </a:xfrm>
        </p:spPr>
        <p:txBody>
          <a:bodyPr/>
          <a:lstStyle/>
          <a:p>
            <a:r>
              <a:rPr lang="en-US" sz="2000" b="1" dirty="0" err="1">
                <a:solidFill>
                  <a:srgbClr val="0000FF"/>
                </a:solidFill>
              </a:rPr>
              <a:t>Istio</a:t>
            </a:r>
            <a:r>
              <a:rPr lang="en-US" sz="2000" dirty="0"/>
              <a:t> is an open source service mesh platform that provides a way to control how microservices share data with one another. https://www.redhat.com/en/topics/microservices/what-is-istio. It includes </a:t>
            </a:r>
          </a:p>
          <a:p>
            <a:pPr lvl="1"/>
            <a:r>
              <a:rPr lang="en-US" sz="2000" dirty="0"/>
              <a:t>APIs that let </a:t>
            </a:r>
            <a:r>
              <a:rPr lang="en-US" sz="2000" dirty="0" err="1"/>
              <a:t>Istio</a:t>
            </a:r>
            <a:r>
              <a:rPr lang="en-US" sz="2000" dirty="0"/>
              <a:t> integrate into any logging platform.</a:t>
            </a:r>
          </a:p>
          <a:p>
            <a:pPr lvl="1"/>
            <a:r>
              <a:rPr lang="en-US" sz="2000" dirty="0"/>
              <a:t>Its architecture is divided into the data plane and the control plane to implement the </a:t>
            </a:r>
            <a:r>
              <a:rPr lang="en-US" sz="2000" dirty="0" err="1"/>
              <a:t>slidecar</a:t>
            </a:r>
            <a:r>
              <a:rPr lang="en-US" sz="2000" dirty="0"/>
              <a:t> (proxy) and service container concepts. </a:t>
            </a:r>
          </a:p>
          <a:p>
            <a:pPr lvl="1"/>
            <a:r>
              <a:rPr lang="en-US" sz="2000" dirty="0"/>
              <a:t>Changing an application is about changing the mesh network</a:t>
            </a:r>
          </a:p>
          <a:p>
            <a:r>
              <a:rPr lang="en-US" sz="2000" dirty="0">
                <a:solidFill>
                  <a:srgbClr val="0000FF"/>
                </a:solidFill>
              </a:rPr>
              <a:t>Spring Framework / Spring Cloud</a:t>
            </a:r>
            <a:r>
              <a:rPr lang="en-US" sz="2000" dirty="0"/>
              <a:t>: A Java-based microservice architecture that support Servlet API, WebSocket API, JSON Binding API, RESTful service, etc., integration; (https://spring.io/projects/spring-cloud)</a:t>
            </a:r>
          </a:p>
          <a:p>
            <a:pPr lvl="1"/>
            <a:r>
              <a:rPr lang="en-US" sz="2000" dirty="0"/>
              <a:t>It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a:t>
            </a:r>
          </a:p>
          <a:p>
            <a:pPr lvl="1"/>
            <a:r>
              <a:rPr lang="en-US" sz="2000" dirty="0"/>
              <a:t>Coordination of distributed systems leads to </a:t>
            </a:r>
            <a:r>
              <a:rPr lang="en-US" sz="2000" dirty="0">
                <a:solidFill>
                  <a:srgbClr val="C00000"/>
                </a:solidFill>
              </a:rPr>
              <a:t>boilerplate </a:t>
            </a:r>
            <a:r>
              <a:rPr lang="en-US" sz="2000" dirty="0"/>
              <a:t>patterns (frequently used code), and can quickly stand up services and applications that implement those patterns.</a:t>
            </a:r>
          </a:p>
        </p:txBody>
      </p:sp>
      <p:sp>
        <p:nvSpPr>
          <p:cNvPr id="4" name="Slide Number Placeholder 3"/>
          <p:cNvSpPr>
            <a:spLocks noGrp="1"/>
          </p:cNvSpPr>
          <p:nvPr>
            <p:ph type="sldNum" sz="quarter" idx="12"/>
          </p:nvPr>
        </p:nvSpPr>
        <p:spPr/>
        <p:txBody>
          <a:bodyPr/>
          <a:lstStyle/>
          <a:p>
            <a:pPr>
              <a:defRPr/>
            </a:pPr>
            <a:fld id="{31E4708A-F4D9-42EA-88EA-7AAB557E2BC0}" type="slidenum">
              <a:rPr lang="en-US" smtClean="0"/>
              <a:pPr>
                <a:defRPr/>
              </a:pPr>
              <a:t>42</a:t>
            </a:fld>
            <a:endParaRPr lang="en-US"/>
          </a:p>
        </p:txBody>
      </p:sp>
    </p:spTree>
    <p:extLst>
      <p:ext uri="{BB962C8B-B14F-4D97-AF65-F5344CB8AC3E}">
        <p14:creationId xmlns:p14="http://schemas.microsoft.com/office/powerpoint/2010/main" val="3328290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Lecture Summary</a:t>
            </a:r>
          </a:p>
        </p:txBody>
      </p:sp>
      <p:sp>
        <p:nvSpPr>
          <p:cNvPr id="36867" name="Content Placeholder 2"/>
          <p:cNvSpPr>
            <a:spLocks noGrp="1"/>
          </p:cNvSpPr>
          <p:nvPr>
            <p:ph idx="1"/>
          </p:nvPr>
        </p:nvSpPr>
        <p:spPr>
          <a:xfrm>
            <a:off x="1219200" y="1143000"/>
            <a:ext cx="7659687" cy="5486400"/>
          </a:xfrm>
        </p:spPr>
        <p:txBody>
          <a:bodyPr/>
          <a:lstStyle/>
          <a:p>
            <a:r>
              <a:rPr lang="en-US" sz="2400" dirty="0"/>
              <a:t>HTTP and REST Concept</a:t>
            </a:r>
          </a:p>
          <a:p>
            <a:r>
              <a:rPr lang="en-US" sz="2400" dirty="0"/>
              <a:t>RESTful Services</a:t>
            </a:r>
          </a:p>
          <a:p>
            <a:r>
              <a:rPr lang="en-US" sz="2400" dirty="0"/>
              <a:t>From SOAP service to RESTful Service</a:t>
            </a:r>
          </a:p>
          <a:p>
            <a:pPr lvl="1"/>
            <a:r>
              <a:rPr lang="en-US" sz="2400" dirty="0"/>
              <a:t>With full implementation detail</a:t>
            </a:r>
          </a:p>
          <a:p>
            <a:r>
              <a:rPr lang="en-US" sz="2400" dirty="0"/>
              <a:t>When to use SOAP services and when to use RESTful services</a:t>
            </a:r>
          </a:p>
          <a:p>
            <a:pPr lvl="1"/>
            <a:r>
              <a:rPr lang="en-US" sz="2400" dirty="0"/>
              <a:t>Focus on computing/method</a:t>
            </a:r>
          </a:p>
          <a:p>
            <a:pPr lvl="1"/>
            <a:r>
              <a:rPr lang="en-US" sz="2400" dirty="0"/>
              <a:t>Focus on results</a:t>
            </a:r>
          </a:p>
          <a:p>
            <a:r>
              <a:rPr lang="en-US" sz="2400" dirty="0"/>
              <a:t>Processing URI string in RESTful service</a:t>
            </a:r>
          </a:p>
          <a:p>
            <a:r>
              <a:rPr lang="en-US" sz="2400" dirty="0"/>
              <a:t>Mapping URI string to operations</a:t>
            </a:r>
          </a:p>
          <a:p>
            <a:r>
              <a:rPr lang="en-US" sz="2400" dirty="0"/>
              <a:t>RESTful service’s Output formats</a:t>
            </a:r>
          </a:p>
          <a:p>
            <a:r>
              <a:rPr lang="en-US" sz="2400" dirty="0"/>
              <a:t>Microservices Architecture and Service Mesh</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CC7AA43-3231-4429-940F-835A28966507}" type="slidenum">
              <a:rPr lang="en-US" b="0" smtClean="0">
                <a:solidFill>
                  <a:schemeClr val="tx2"/>
                </a:solidFill>
              </a:rPr>
              <a:pPr/>
              <a:t>43</a:t>
            </a:fld>
            <a:endParaRPr lang="en-US" b="0">
              <a:solidFill>
                <a:schemeClr val="tx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Next RESTful Lecture</a:t>
            </a:r>
          </a:p>
        </p:txBody>
      </p:sp>
      <p:sp>
        <p:nvSpPr>
          <p:cNvPr id="4099" name="Content Placeholder 2"/>
          <p:cNvSpPr>
            <a:spLocks noGrp="1"/>
          </p:cNvSpPr>
          <p:nvPr>
            <p:ph idx="1"/>
          </p:nvPr>
        </p:nvSpPr>
        <p:spPr>
          <a:xfrm>
            <a:off x="457200" y="1143000"/>
            <a:ext cx="8610600" cy="5257800"/>
          </a:xfrm>
        </p:spPr>
        <p:txBody>
          <a:bodyPr/>
          <a:lstStyle/>
          <a:p>
            <a:r>
              <a:rPr lang="en-US" b="1" dirty="0"/>
              <a:t>Developing REST Services:</a:t>
            </a:r>
          </a:p>
          <a:p>
            <a:pPr lvl="1"/>
            <a:r>
              <a:rPr lang="en-US" dirty="0"/>
              <a:t>Developing RESTful Service </a:t>
            </a:r>
          </a:p>
          <a:p>
            <a:pPr lvl="1"/>
            <a:r>
              <a:rPr lang="en-US" dirty="0"/>
              <a:t>Defining Input and Output Formats</a:t>
            </a:r>
          </a:p>
          <a:p>
            <a:r>
              <a:rPr lang="en-US" b="1" dirty="0"/>
              <a:t>Image Verifier in RESTful Service</a:t>
            </a:r>
          </a:p>
          <a:p>
            <a:pPr lvl="1"/>
            <a:r>
              <a:rPr lang="en-US" dirty="0"/>
              <a:t>RESTful Service of a Random String Generator</a:t>
            </a:r>
          </a:p>
          <a:p>
            <a:pPr lvl="1"/>
            <a:r>
              <a:rPr lang="en-US" dirty="0"/>
              <a:t>RESTful Service of an Image Verifier</a:t>
            </a:r>
          </a:p>
          <a:p>
            <a:pPr lvl="1"/>
            <a:r>
              <a:rPr lang="en-US" dirty="0"/>
              <a:t>Synchronous RESTful Service Calls</a:t>
            </a:r>
          </a:p>
          <a:p>
            <a:r>
              <a:rPr lang="en-US" b="1" dirty="0"/>
              <a:t>Consuming Services</a:t>
            </a:r>
          </a:p>
          <a:p>
            <a:pPr lvl="1"/>
            <a:r>
              <a:rPr lang="en-US" dirty="0">
                <a:solidFill>
                  <a:srgbClr val="0000FF"/>
                </a:solidFill>
              </a:rPr>
              <a:t>Asynchronous</a:t>
            </a:r>
            <a:r>
              <a:rPr lang="en-US" dirty="0"/>
              <a:t> SOAP Calls</a:t>
            </a:r>
          </a:p>
          <a:p>
            <a:pPr lvl="1"/>
            <a:r>
              <a:rPr lang="en-US" dirty="0">
                <a:solidFill>
                  <a:srgbClr val="0000FF"/>
                </a:solidFill>
              </a:rPr>
              <a:t>Asynchronous</a:t>
            </a:r>
            <a:r>
              <a:rPr lang="en-US" dirty="0"/>
              <a:t> RESTful Calls</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FE84B13-C040-44C5-B67C-33DBBB2D7CF6}" type="slidenum">
              <a:rPr lang="en-US" b="0" smtClean="0">
                <a:solidFill>
                  <a:schemeClr val="tx2"/>
                </a:solidFill>
              </a:rPr>
              <a:pPr/>
              <a:t>44</a:t>
            </a:fld>
            <a:endParaRPr lang="en-US" b="0">
              <a:solidFill>
                <a:schemeClr val="tx2"/>
              </a:solidFill>
            </a:endParaRPr>
          </a:p>
        </p:txBody>
      </p:sp>
    </p:spTree>
    <p:extLst>
      <p:ext uri="{BB962C8B-B14F-4D97-AF65-F5344CB8AC3E}">
        <p14:creationId xmlns:p14="http://schemas.microsoft.com/office/powerpoint/2010/main" val="34459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HTTP Methods (contd.)</a:t>
            </a:r>
          </a:p>
        </p:txBody>
      </p:sp>
      <p:sp>
        <p:nvSpPr>
          <p:cNvPr id="3" name="Content Placeholder 2"/>
          <p:cNvSpPr>
            <a:spLocks noGrp="1"/>
          </p:cNvSpPr>
          <p:nvPr>
            <p:ph idx="1"/>
          </p:nvPr>
        </p:nvSpPr>
        <p:spPr>
          <a:xfrm>
            <a:off x="457200" y="1371600"/>
            <a:ext cx="8497888" cy="4152900"/>
          </a:xfrm>
        </p:spPr>
        <p:txBody>
          <a:bodyPr/>
          <a:lstStyle/>
          <a:p>
            <a:pPr>
              <a:defRPr/>
            </a:pPr>
            <a:r>
              <a:rPr lang="en-US" sz="2400" b="1" dirty="0">
                <a:solidFill>
                  <a:srgbClr val="C00000"/>
                </a:solidFill>
              </a:rPr>
              <a:t>PUT</a:t>
            </a:r>
            <a:r>
              <a:rPr lang="en-US" sz="2400" dirty="0"/>
              <a:t>: For creating and </a:t>
            </a:r>
            <a:r>
              <a:rPr lang="en-US" sz="2400" dirty="0">
                <a:solidFill>
                  <a:srgbClr val="0000FF"/>
                </a:solidFill>
              </a:rPr>
              <a:t>modifying/replacing</a:t>
            </a:r>
            <a:r>
              <a:rPr lang="en-US" sz="2400" dirty="0"/>
              <a:t> resource. It requests the enclosed entity to be stored under the supplied Request-URI. </a:t>
            </a:r>
          </a:p>
          <a:p>
            <a:pPr>
              <a:defRPr/>
            </a:pPr>
            <a:r>
              <a:rPr lang="en-US" sz="2400" b="1" dirty="0">
                <a:solidFill>
                  <a:srgbClr val="C00000"/>
                </a:solidFill>
              </a:rPr>
              <a:t>POST</a:t>
            </a:r>
            <a:r>
              <a:rPr lang="en-US" sz="2400" dirty="0"/>
              <a:t>: used to request the server to accept the (data) entity enclosed in the request as a new subordinate of the resource identified by the Request-URI in the Request-Line. </a:t>
            </a:r>
          </a:p>
          <a:p>
            <a:pPr>
              <a:defRPr/>
            </a:pPr>
            <a:r>
              <a:rPr lang="en-US" sz="2400" dirty="0"/>
              <a:t>POST and PUT have some similarity, but are used in different situations: </a:t>
            </a:r>
          </a:p>
          <a:p>
            <a:pPr lvl="1">
              <a:defRPr/>
            </a:pPr>
            <a:r>
              <a:rPr lang="en-US" sz="2400" dirty="0"/>
              <a:t>POST: append; </a:t>
            </a:r>
          </a:p>
          <a:p>
            <a:pPr lvl="1">
              <a:defRPr/>
            </a:pPr>
            <a:r>
              <a:rPr lang="en-US" sz="2400" dirty="0"/>
              <a:t>PUT: replace or create</a:t>
            </a: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B4B6655-0125-45C0-81EF-B2A06A2BBA1D}" type="slidenum">
              <a:rPr lang="en-US" b="0" smtClean="0">
                <a:solidFill>
                  <a:schemeClr val="tx2"/>
                </a:solidFill>
              </a:rPr>
              <a:pPr/>
              <a:t>5</a:t>
            </a:fld>
            <a:endParaRPr lang="en-US" b="0">
              <a:solidFill>
                <a:schemeClr val="tx2"/>
              </a:solidFill>
            </a:endParaRPr>
          </a:p>
        </p:txBody>
      </p:sp>
      <p:sp>
        <p:nvSpPr>
          <p:cNvPr id="29701" name="Rectangle 1"/>
          <p:cNvSpPr>
            <a:spLocks noChangeArrowheads="1"/>
          </p:cNvSpPr>
          <p:nvPr/>
        </p:nvSpPr>
        <p:spPr bwMode="auto">
          <a:xfrm>
            <a:off x="4876800" y="5257800"/>
            <a:ext cx="609600" cy="1143000"/>
          </a:xfrm>
          <a:prstGeom prst="rect">
            <a:avLst/>
          </a:prstGeom>
          <a:solidFill>
            <a:schemeClr val="accent1"/>
          </a:solidFill>
          <a:ln w="9525" algn="ctr">
            <a:solidFill>
              <a:schemeClr val="tx1"/>
            </a:solidFill>
            <a:round/>
            <a:headEnd/>
            <a:tailEnd/>
          </a:ln>
        </p:spPr>
        <p:txBody>
          <a:bodyPr/>
          <a:lstStyle/>
          <a:p>
            <a:endParaRPr lang="en-US"/>
          </a:p>
        </p:txBody>
      </p:sp>
      <p:sp>
        <p:nvSpPr>
          <p:cNvPr id="29702" name="Oval 3"/>
          <p:cNvSpPr>
            <a:spLocks noChangeArrowheads="1"/>
          </p:cNvSpPr>
          <p:nvPr/>
        </p:nvSpPr>
        <p:spPr bwMode="auto">
          <a:xfrm>
            <a:off x="5033963" y="5372100"/>
            <a:ext cx="228600" cy="228600"/>
          </a:xfrm>
          <a:prstGeom prst="ellipse">
            <a:avLst/>
          </a:prstGeom>
          <a:solidFill>
            <a:schemeClr val="accent2"/>
          </a:solidFill>
          <a:ln w="9525" algn="ctr">
            <a:solidFill>
              <a:schemeClr val="tx1"/>
            </a:solidFill>
            <a:round/>
            <a:headEnd/>
            <a:tailEnd/>
          </a:ln>
        </p:spPr>
        <p:txBody>
          <a:bodyPr/>
          <a:lstStyle/>
          <a:p>
            <a:endParaRPr lang="en-US"/>
          </a:p>
        </p:txBody>
      </p:sp>
      <p:sp>
        <p:nvSpPr>
          <p:cNvPr id="29703" name="Oval 6"/>
          <p:cNvSpPr>
            <a:spLocks noChangeArrowheads="1"/>
          </p:cNvSpPr>
          <p:nvPr/>
        </p:nvSpPr>
        <p:spPr bwMode="auto">
          <a:xfrm>
            <a:off x="5033963" y="5676900"/>
            <a:ext cx="228600" cy="228600"/>
          </a:xfrm>
          <a:prstGeom prst="ellipse">
            <a:avLst/>
          </a:prstGeom>
          <a:solidFill>
            <a:schemeClr val="accent2"/>
          </a:solidFill>
          <a:ln w="9525" algn="ctr">
            <a:solidFill>
              <a:schemeClr val="tx1"/>
            </a:solidFill>
            <a:round/>
            <a:headEnd/>
            <a:tailEnd/>
          </a:ln>
        </p:spPr>
        <p:txBody>
          <a:bodyPr/>
          <a:lstStyle/>
          <a:p>
            <a:endParaRPr lang="en-US"/>
          </a:p>
        </p:txBody>
      </p:sp>
      <p:sp>
        <p:nvSpPr>
          <p:cNvPr id="8" name="Oval 7"/>
          <p:cNvSpPr>
            <a:spLocks noChangeArrowheads="1"/>
          </p:cNvSpPr>
          <p:nvPr/>
        </p:nvSpPr>
        <p:spPr bwMode="auto">
          <a:xfrm>
            <a:off x="3657600" y="5562600"/>
            <a:ext cx="342900" cy="342900"/>
          </a:xfrm>
          <a:prstGeom prst="ellipse">
            <a:avLst/>
          </a:prstGeom>
          <a:solidFill>
            <a:srgbClr val="C00000"/>
          </a:solidFill>
          <a:ln w="9525" algn="ctr">
            <a:solidFill>
              <a:schemeClr val="tx1"/>
            </a:solidFill>
            <a:round/>
            <a:headEnd/>
            <a:tailEnd/>
          </a:ln>
        </p:spPr>
        <p:txBody>
          <a:bodyPr/>
          <a:lstStyle/>
          <a:p>
            <a:endParaRPr lang="en-US"/>
          </a:p>
        </p:txBody>
      </p:sp>
      <p:sp>
        <p:nvSpPr>
          <p:cNvPr id="9" name="Oval 8"/>
          <p:cNvSpPr>
            <a:spLocks noChangeArrowheads="1"/>
          </p:cNvSpPr>
          <p:nvPr/>
        </p:nvSpPr>
        <p:spPr bwMode="auto">
          <a:xfrm>
            <a:off x="4194175" y="5981700"/>
            <a:ext cx="342900" cy="342900"/>
          </a:xfrm>
          <a:prstGeom prst="ellipse">
            <a:avLst/>
          </a:prstGeom>
          <a:solidFill>
            <a:srgbClr val="C00000"/>
          </a:solidFill>
          <a:ln w="9525" algn="ctr">
            <a:solidFill>
              <a:schemeClr val="tx1"/>
            </a:solidFill>
            <a:round/>
            <a:headEnd/>
            <a:tailEnd/>
          </a:ln>
        </p:spPr>
        <p:txBody>
          <a:bodyPr/>
          <a:lstStyle/>
          <a:p>
            <a:endParaRPr lang="en-US"/>
          </a:p>
        </p:txBody>
      </p:sp>
      <p:sp>
        <p:nvSpPr>
          <p:cNvPr id="10" name="Oval 9"/>
          <p:cNvSpPr>
            <a:spLocks noChangeArrowheads="1"/>
          </p:cNvSpPr>
          <p:nvPr/>
        </p:nvSpPr>
        <p:spPr bwMode="auto">
          <a:xfrm>
            <a:off x="7086600" y="5562600"/>
            <a:ext cx="228600" cy="228600"/>
          </a:xfrm>
          <a:prstGeom prst="ellipse">
            <a:avLst/>
          </a:prstGeom>
          <a:solidFill>
            <a:schemeClr val="accent2"/>
          </a:solidFill>
          <a:ln w="9525" algn="ctr">
            <a:solidFill>
              <a:schemeClr val="tx1"/>
            </a:solidFill>
            <a:round/>
            <a:headEnd/>
            <a:tailEnd/>
          </a:ln>
        </p:spPr>
        <p:txBody>
          <a:bodyPr/>
          <a:lstStyle/>
          <a:p>
            <a:endParaRPr lang="en-US"/>
          </a:p>
        </p:txBody>
      </p:sp>
      <p:sp>
        <p:nvSpPr>
          <p:cNvPr id="2" name="Rectangle 1"/>
          <p:cNvSpPr/>
          <p:nvPr/>
        </p:nvSpPr>
        <p:spPr>
          <a:xfrm>
            <a:off x="4706144" y="4831318"/>
            <a:ext cx="851515" cy="369332"/>
          </a:xfrm>
          <a:prstGeom prst="rect">
            <a:avLst/>
          </a:prstGeom>
        </p:spPr>
        <p:txBody>
          <a:bodyPr wrap="none">
            <a:spAutoFit/>
          </a:bodyPr>
          <a:lstStyle/>
          <a:p>
            <a:r>
              <a:rPr lang="en-US" b="0" dirty="0"/>
              <a:t>append</a:t>
            </a:r>
          </a:p>
        </p:txBody>
      </p:sp>
      <p:sp>
        <p:nvSpPr>
          <p:cNvPr id="4" name="Rectangle 3"/>
          <p:cNvSpPr/>
          <p:nvPr/>
        </p:nvSpPr>
        <p:spPr>
          <a:xfrm>
            <a:off x="6751578" y="4870856"/>
            <a:ext cx="851515" cy="369332"/>
          </a:xfrm>
          <a:prstGeom prst="rect">
            <a:avLst/>
          </a:prstGeom>
        </p:spPr>
        <p:txBody>
          <a:bodyPr wrap="none">
            <a:spAutoFit/>
          </a:bodyPr>
          <a:lstStyle/>
          <a:p>
            <a:r>
              <a:rPr lang="en-US" b="0" dirty="0"/>
              <a:t>replace</a:t>
            </a:r>
          </a:p>
        </p:txBody>
      </p:sp>
    </p:spTree>
    <p:extLst>
      <p:ext uri="{BB962C8B-B14F-4D97-AF65-F5344CB8AC3E}">
        <p14:creationId xmlns:p14="http://schemas.microsoft.com/office/powerpoint/2010/main" val="2563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 -3.33333E-6 L 0.14792 0.06389 " pathEditMode="relative" rAng="0" ptsTypes="AA">
                                      <p:cBhvr>
                                        <p:cTn id="6" dur="2000" fill="hold"/>
                                        <p:tgtEl>
                                          <p:spTgt spid="8"/>
                                        </p:tgtEl>
                                        <p:attrNameLst>
                                          <p:attrName>ppt_x</p:attrName>
                                          <p:attrName>ppt_y</p:attrName>
                                        </p:attrNameLst>
                                      </p:cBhvr>
                                      <p:rCtr x="7396" y="3194"/>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5.55556E-7 -4.44444E-6 L 0.3059 -0.06111 " pathEditMode="relative" rAng="0" ptsTypes="AA">
                                      <p:cBhvr>
                                        <p:cTn id="10" dur="2000" fill="hold"/>
                                        <p:tgtEl>
                                          <p:spTgt spid="9"/>
                                        </p:tgtEl>
                                        <p:attrNameLst>
                                          <p:attrName>ppt_x</p:attrName>
                                          <p:attrName>ppt_y</p:attrName>
                                        </p:attrNameLst>
                                      </p:cBhvr>
                                      <p:rCtr x="15295" y="-3056"/>
                                    </p:animMotion>
                                  </p:childTnLst>
                                </p:cTn>
                              </p:par>
                            </p:childTnLst>
                          </p:cTn>
                        </p:par>
                        <p:par>
                          <p:cTn id="11" fill="hold" nodeType="afterGroup">
                            <p:stCondLst>
                              <p:cond delay="2000"/>
                            </p:stCondLst>
                            <p:childTnLst>
                              <p:par>
                                <p:cTn id="12" presetID="2" presetClass="exit" presetSubtype="4" fill="hold" grpId="0" nodeType="afterEffect">
                                  <p:stCondLst>
                                    <p:cond delay="0"/>
                                  </p:stCondLst>
                                  <p:childTnLst>
                                    <p:anim calcmode="lin" valueType="num">
                                      <p:cBhvr additive="base">
                                        <p:cTn id="13" dur="500"/>
                                        <p:tgtEl>
                                          <p:spTgt spid="10"/>
                                        </p:tgtEl>
                                        <p:attrNameLst>
                                          <p:attrName>ppt_x</p:attrName>
                                        </p:attrNameLst>
                                      </p:cBhvr>
                                      <p:tavLst>
                                        <p:tav tm="0">
                                          <p:val>
                                            <p:strVal val="ppt_x"/>
                                          </p:val>
                                        </p:tav>
                                        <p:tav tm="100000">
                                          <p:val>
                                            <p:strVal val="ppt_x"/>
                                          </p:val>
                                        </p:tav>
                                      </p:tavLst>
                                    </p:anim>
                                    <p:anim calcmode="lin" valueType="num">
                                      <p:cBhvr additive="base">
                                        <p:cTn id="14" dur="500"/>
                                        <p:tgtEl>
                                          <p:spTgt spid="10"/>
                                        </p:tgtEl>
                                        <p:attrNameLst>
                                          <p:attrName>ppt_y</p:attrName>
                                        </p:attrNameLst>
                                      </p:cBhvr>
                                      <p:tavLst>
                                        <p:tav tm="0">
                                          <p:val>
                                            <p:strVal val="ppt_y"/>
                                          </p:val>
                                        </p:tav>
                                        <p:tav tm="100000">
                                          <p:val>
                                            <p:strVal val="1+ppt_h/2"/>
                                          </p:val>
                                        </p:tav>
                                      </p:tavLst>
                                    </p:anim>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a:spLocks noChangeArrowheads="1"/>
          </p:cNvSpPr>
          <p:nvPr/>
        </p:nvSpPr>
        <p:spPr bwMode="auto">
          <a:xfrm>
            <a:off x="7046913" y="4191000"/>
            <a:ext cx="2020887" cy="685800"/>
          </a:xfrm>
          <a:prstGeom prst="wedgeRoundRectCallout">
            <a:avLst>
              <a:gd name="adj1" fmla="val -50565"/>
              <a:gd name="adj2" fmla="val -185120"/>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r>
              <a:rPr lang="en-US" b="0"/>
              <a:t>Not to hold the client for too long</a:t>
            </a:r>
          </a:p>
        </p:txBody>
      </p:sp>
      <p:sp>
        <p:nvSpPr>
          <p:cNvPr id="30723" name="Title 1"/>
          <p:cNvSpPr>
            <a:spLocks noGrp="1"/>
          </p:cNvSpPr>
          <p:nvPr>
            <p:ph type="title"/>
          </p:nvPr>
        </p:nvSpPr>
        <p:spPr/>
        <p:txBody>
          <a:bodyPr/>
          <a:lstStyle/>
          <a:p>
            <a:r>
              <a:rPr lang="en-US"/>
              <a:t>HTTP Methods (contd.)</a:t>
            </a:r>
          </a:p>
        </p:txBody>
      </p:sp>
      <p:sp>
        <p:nvSpPr>
          <p:cNvPr id="3" name="Content Placeholder 2"/>
          <p:cNvSpPr>
            <a:spLocks noGrp="1"/>
          </p:cNvSpPr>
          <p:nvPr>
            <p:ph idx="1"/>
          </p:nvPr>
        </p:nvSpPr>
        <p:spPr>
          <a:xfrm>
            <a:off x="228600" y="1295400"/>
            <a:ext cx="8726488" cy="5105400"/>
          </a:xfrm>
        </p:spPr>
        <p:txBody>
          <a:bodyPr/>
          <a:lstStyle/>
          <a:p>
            <a:pPr>
              <a:defRPr/>
            </a:pPr>
            <a:r>
              <a:rPr lang="en-US" sz="2400" b="1" dirty="0">
                <a:solidFill>
                  <a:srgbClr val="C00000"/>
                </a:solidFill>
              </a:rPr>
              <a:t>DELETE</a:t>
            </a:r>
            <a:r>
              <a:rPr lang="en-US" sz="2400" dirty="0"/>
              <a:t>: requests that the origin server deletes the resource identified by the Request-URI.  </a:t>
            </a:r>
          </a:p>
          <a:p>
            <a:pPr lvl="1">
              <a:defRPr/>
            </a:pPr>
            <a:r>
              <a:rPr lang="en-US" sz="2400" dirty="0">
                <a:ea typeface="+mn-ea"/>
                <a:cs typeface="+mn-cs"/>
              </a:rPr>
              <a:t>The client cannot be guaranteed that the operation has been carried out, even if the status code returned from the origin server indicates that the action is </a:t>
            </a:r>
            <a:r>
              <a:rPr lang="en-US" sz="2400" dirty="0">
                <a:solidFill>
                  <a:srgbClr val="0000FF"/>
                </a:solidFill>
                <a:ea typeface="+mn-ea"/>
                <a:cs typeface="+mn-cs"/>
              </a:rPr>
              <a:t>successful</a:t>
            </a:r>
            <a:r>
              <a:rPr lang="en-US" sz="2400" dirty="0">
                <a:ea typeface="+mn-ea"/>
                <a:cs typeface="+mn-cs"/>
              </a:rPr>
              <a:t>.   Why?  </a:t>
            </a:r>
          </a:p>
          <a:p>
            <a:pPr lvl="1">
              <a:defRPr/>
            </a:pPr>
            <a:r>
              <a:rPr lang="en-US" sz="2400" dirty="0">
                <a:ea typeface="+mn-ea"/>
                <a:cs typeface="+mn-cs"/>
              </a:rPr>
              <a:t>However, the server SHOULD NOT indicate success unless, at the time the response is given, it intends to delete the resource or move it to an inaccessible location.</a:t>
            </a:r>
          </a:p>
          <a:p>
            <a:pPr>
              <a:defRPr/>
            </a:pPr>
            <a:r>
              <a:rPr lang="en-US" sz="2400" b="1" dirty="0">
                <a:solidFill>
                  <a:srgbClr val="C00000"/>
                </a:solidFill>
              </a:rPr>
              <a:t>TRACE</a:t>
            </a:r>
            <a:r>
              <a:rPr lang="en-US" sz="2400" dirty="0"/>
              <a:t>: invoke a remote, application-layer </a:t>
            </a:r>
            <a:br>
              <a:rPr lang="en-US" sz="2400" dirty="0"/>
            </a:br>
            <a:r>
              <a:rPr lang="en-US" sz="2400" dirty="0"/>
              <a:t>loop-back of the request message.</a:t>
            </a:r>
          </a:p>
          <a:p>
            <a:pPr>
              <a:defRPr/>
            </a:pPr>
            <a:r>
              <a:rPr lang="en-US" sz="2400" b="1" dirty="0">
                <a:solidFill>
                  <a:srgbClr val="C00000"/>
                </a:solidFill>
              </a:rPr>
              <a:t>CONNECT</a:t>
            </a:r>
            <a:r>
              <a:rPr lang="en-US" sz="2400" dirty="0"/>
              <a:t>: for use with a proxy that can dynamically switch to a tunnel (e.g. SSL tunneling)</a:t>
            </a:r>
          </a:p>
        </p:txBody>
      </p:sp>
      <p:sp>
        <p:nvSpPr>
          <p:cNvPr id="3072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5BAC023-28C6-41D2-972E-3ED3001739ED}" type="slidenum">
              <a:rPr lang="en-US" b="0" smtClean="0">
                <a:solidFill>
                  <a:schemeClr val="tx2"/>
                </a:solidFill>
              </a:rPr>
              <a:pPr/>
              <a:t>6</a:t>
            </a:fld>
            <a:endParaRPr lang="en-US" b="0">
              <a:solidFill>
                <a:schemeClr val="tx2"/>
              </a:solidFill>
            </a:endParaRPr>
          </a:p>
        </p:txBody>
      </p:sp>
      <p:sp>
        <p:nvSpPr>
          <p:cNvPr id="5" name="Oval 4"/>
          <p:cNvSpPr>
            <a:spLocks noChangeArrowheads="1"/>
          </p:cNvSpPr>
          <p:nvPr/>
        </p:nvSpPr>
        <p:spPr bwMode="auto">
          <a:xfrm>
            <a:off x="6553200" y="2819400"/>
            <a:ext cx="10668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0"/>
          </a:p>
        </p:txBody>
      </p:sp>
    </p:spTree>
    <p:extLst>
      <p:ext uri="{BB962C8B-B14F-4D97-AF65-F5344CB8AC3E}">
        <p14:creationId xmlns:p14="http://schemas.microsoft.com/office/powerpoint/2010/main" val="4288496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10" presetClass="exit" presetSubtype="0" fill="hold" grpId="1" nodeType="withEffect">
                                  <p:stCondLst>
                                    <p:cond delay="0"/>
                                  </p:stCondLst>
                                  <p:childTnLst>
                                    <p:animEffect transition="out" filter="fade">
                                      <p:cBhvr>
                                        <p:cTn id="17" dur="2000"/>
                                        <p:tgtEl>
                                          <p:spTgt spid="6"/>
                                        </p:tgtEl>
                                      </p:cBhvr>
                                    </p:animEffect>
                                    <p:set>
                                      <p:cBhvr>
                                        <p:cTn id="18" dur="1" fill="hold">
                                          <p:stCondLst>
                                            <p:cond delay="1999"/>
                                          </p:stCondLst>
                                        </p:cTn>
                                        <p:tgtEl>
                                          <p:spTgt spid="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500"/>
                                        <p:tgtEl>
                                          <p:spTgt spid="3">
                                            <p:txEl>
                                              <p:pRg st="3" end="3"/>
                                            </p:txEl>
                                          </p:spTgt>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REST and RESTful Service</a:t>
            </a:r>
          </a:p>
        </p:txBody>
      </p:sp>
      <p:sp>
        <p:nvSpPr>
          <p:cNvPr id="5123" name="Content Placeholder 2"/>
          <p:cNvSpPr>
            <a:spLocks noGrp="1"/>
          </p:cNvSpPr>
          <p:nvPr>
            <p:ph idx="1"/>
          </p:nvPr>
        </p:nvSpPr>
        <p:spPr>
          <a:xfrm>
            <a:off x="762000" y="1371600"/>
            <a:ext cx="8193088" cy="4724400"/>
          </a:xfrm>
        </p:spPr>
        <p:txBody>
          <a:bodyPr/>
          <a:lstStyle/>
          <a:p>
            <a:r>
              <a:rPr lang="en-US" sz="2400" b="1" dirty="0"/>
              <a:t>REST</a:t>
            </a:r>
            <a:r>
              <a:rPr lang="en-US" sz="2400" dirty="0"/>
              <a:t> (Representational State Transfer) is a style of </a:t>
            </a:r>
            <a:r>
              <a:rPr lang="en-US" sz="2400" dirty="0">
                <a:solidFill>
                  <a:srgbClr val="0000FF"/>
                </a:solidFill>
              </a:rPr>
              <a:t>software architecture</a:t>
            </a:r>
            <a:r>
              <a:rPr lang="en-US" sz="2400" dirty="0"/>
              <a:t> for distributed hypermedia systems such as the World Wide Web.</a:t>
            </a:r>
          </a:p>
          <a:p>
            <a:r>
              <a:rPr lang="en-US" sz="2400" dirty="0"/>
              <a:t>Proposed by Roy Thomas Fielding in his doctoral dissertation "Architectural Styles and the Design of Network-based Software Architectures" in 2000. </a:t>
            </a:r>
          </a:p>
          <a:p>
            <a:r>
              <a:rPr lang="en-US" sz="2400" dirty="0"/>
              <a:t>Fielding is one of the principal authors of the HTTP specification versions 1.0 (1996) and 1.1 (1999). </a:t>
            </a:r>
          </a:p>
          <a:p>
            <a:r>
              <a:rPr lang="en-US" sz="2400" dirty="0"/>
              <a:t>Services developed based on REST </a:t>
            </a:r>
            <a:r>
              <a:rPr lang="en-US" sz="2400" b="1" dirty="0"/>
              <a:t>concept</a:t>
            </a:r>
            <a:r>
              <a:rPr lang="en-US" sz="2400" dirty="0"/>
              <a:t> and conforming to the REST </a:t>
            </a:r>
            <a:r>
              <a:rPr lang="en-US" sz="2400" b="1" dirty="0"/>
              <a:t>constraints</a:t>
            </a:r>
            <a:r>
              <a:rPr lang="en-US" sz="2400" dirty="0"/>
              <a:t> are referred to as </a:t>
            </a:r>
            <a:r>
              <a:rPr lang="en-US" sz="2400" b="1" dirty="0"/>
              <a:t>RESTful services</a:t>
            </a:r>
            <a:r>
              <a:rPr lang="en-US" sz="2400" dirty="0"/>
              <a:t>.</a:t>
            </a:r>
            <a:br>
              <a:rPr lang="en-US" sz="2400" dirty="0"/>
            </a:br>
            <a:r>
              <a:rPr lang="en-US" sz="2400" dirty="0"/>
              <a:t>http://en.wikipedia.org/wiki/Representational_State_Transfer</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BDE4714-9D6D-4915-9F4B-CE10FE516B4F}" type="slidenum">
              <a:rPr lang="en-US" b="0" smtClean="0">
                <a:solidFill>
                  <a:schemeClr val="tx2"/>
                </a:solidFill>
              </a:rPr>
              <a:pPr/>
              <a:t>7</a:t>
            </a:fld>
            <a:endParaRPr lang="en-US" b="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REST Concept</a:t>
            </a:r>
          </a:p>
        </p:txBody>
      </p:sp>
      <p:sp>
        <p:nvSpPr>
          <p:cNvPr id="6147" name="Content Placeholder 2"/>
          <p:cNvSpPr>
            <a:spLocks noGrp="1"/>
          </p:cNvSpPr>
          <p:nvPr>
            <p:ph idx="1"/>
          </p:nvPr>
        </p:nvSpPr>
        <p:spPr>
          <a:xfrm>
            <a:off x="453736" y="2667000"/>
            <a:ext cx="8497888" cy="4025900"/>
          </a:xfrm>
        </p:spPr>
        <p:txBody>
          <a:bodyPr/>
          <a:lstStyle/>
          <a:p>
            <a:r>
              <a:rPr lang="en-US" dirty="0"/>
              <a:t>A client initiates a request to a server; </a:t>
            </a:r>
          </a:p>
          <a:p>
            <a:r>
              <a:rPr lang="en-US" dirty="0"/>
              <a:t>The server processes the request and returns a response;</a:t>
            </a:r>
          </a:p>
          <a:p>
            <a:r>
              <a:rPr lang="en-US" dirty="0"/>
              <a:t>Communication is stateless;</a:t>
            </a:r>
          </a:p>
          <a:p>
            <a:r>
              <a:rPr lang="en-US" dirty="0"/>
              <a:t>Communication is about the "representations" transfer of "resources" between a client and a server;</a:t>
            </a:r>
          </a:p>
          <a:p>
            <a:r>
              <a:rPr lang="en-US" dirty="0"/>
              <a:t>Each resource is given a unique identifier, called URI (Universal Resource Identifier).</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CA12100-3042-4E39-8ADC-C6CC16A12B77}" type="slidenum">
              <a:rPr lang="en-US" b="0" smtClean="0">
                <a:solidFill>
                  <a:schemeClr val="tx2"/>
                </a:solidFill>
              </a:rPr>
              <a:pPr/>
              <a:t>8</a:t>
            </a:fld>
            <a:endParaRPr lang="en-US" b="0">
              <a:solidFill>
                <a:schemeClr val="tx2"/>
              </a:solidFill>
            </a:endParaRPr>
          </a:p>
        </p:txBody>
      </p:sp>
      <p:sp>
        <p:nvSpPr>
          <p:cNvPr id="5" name="Rectangle 4"/>
          <p:cNvSpPr/>
          <p:nvPr/>
        </p:nvSpPr>
        <p:spPr>
          <a:xfrm>
            <a:off x="457200" y="1219200"/>
            <a:ext cx="8497888" cy="1384300"/>
          </a:xfrm>
          <a:prstGeom prst="rect">
            <a:avLst/>
          </a:prstGeom>
        </p:spPr>
        <p:txBody>
          <a:bodyPr>
            <a:spAutoFit/>
          </a:bodyPr>
          <a:lstStyle/>
          <a:p>
            <a:pPr>
              <a:defRPr/>
            </a:pPr>
            <a:r>
              <a:rPr lang="en-US" sz="2800" b="0" dirty="0">
                <a:latin typeface="+mn-lt"/>
              </a:rPr>
              <a:t>REST concept is about how communication is done between clients and servers using HTTP at the application level. </a:t>
            </a:r>
            <a:r>
              <a:rPr lang="en-US" sz="2800" b="0" dirty="0"/>
              <a:t>REST concept is</a:t>
            </a:r>
            <a:r>
              <a:rPr lang="en-US" sz="2800" b="0" dirty="0">
                <a:latin typeface="+mn-lt"/>
              </a:rPr>
              <a:t> defined by these principles: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152400"/>
            <a:ext cx="7848600" cy="623888"/>
          </a:xfrm>
        </p:spPr>
        <p:txBody>
          <a:bodyPr/>
          <a:lstStyle/>
          <a:p>
            <a:r>
              <a:rPr lang="en-US"/>
              <a:t>REST Architecture and REST Constraints</a:t>
            </a:r>
          </a:p>
        </p:txBody>
      </p:sp>
      <p:sp>
        <p:nvSpPr>
          <p:cNvPr id="7171" name="Content Placeholder 2"/>
          <p:cNvSpPr>
            <a:spLocks noGrp="1"/>
          </p:cNvSpPr>
          <p:nvPr>
            <p:ph idx="1"/>
          </p:nvPr>
        </p:nvSpPr>
        <p:spPr>
          <a:xfrm>
            <a:off x="457200" y="2133600"/>
            <a:ext cx="8497888" cy="4267200"/>
          </a:xfrm>
        </p:spPr>
        <p:txBody>
          <a:bodyPr/>
          <a:lstStyle/>
          <a:p>
            <a:r>
              <a:rPr lang="en-US" dirty="0"/>
              <a:t>Client-server separation: Clients and servers are logically separated and communicate through a uniform interface conforming to HTTP.</a:t>
            </a:r>
          </a:p>
          <a:p>
            <a:r>
              <a:rPr lang="en-US" dirty="0"/>
              <a:t>Stateless: Every request from a client is considered from a new client by the server.</a:t>
            </a:r>
          </a:p>
          <a:p>
            <a:r>
              <a:rPr lang="en-US" dirty="0"/>
              <a:t>Client-side </a:t>
            </a:r>
            <a:r>
              <a:rPr lang="en-US" dirty="0">
                <a:solidFill>
                  <a:srgbClr val="0000FF"/>
                </a:solidFill>
              </a:rPr>
              <a:t>cacheable</a:t>
            </a:r>
            <a:r>
              <a:rPr lang="en-US" dirty="0"/>
              <a:t>: The response delivered from the sever must contain the complete information for the client to reuse the response, if the client requests the same URI. – </a:t>
            </a:r>
            <a:r>
              <a:rPr lang="en-US" dirty="0">
                <a:solidFill>
                  <a:srgbClr val="0000FF"/>
                </a:solidFill>
              </a:rPr>
              <a:t>Output Caching </a:t>
            </a:r>
            <a:r>
              <a:rPr lang="en-US" dirty="0"/>
              <a:t>on client side (Textbook 5.5).</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4D65531-F158-43B8-9BA8-6C0EFB436EC7}" type="slidenum">
              <a:rPr lang="en-US" b="0" smtClean="0">
                <a:solidFill>
                  <a:schemeClr val="tx2"/>
                </a:solidFill>
              </a:rPr>
              <a:pPr/>
              <a:t>9</a:t>
            </a:fld>
            <a:endParaRPr lang="en-US" b="0">
              <a:solidFill>
                <a:schemeClr val="tx2"/>
              </a:solidFill>
            </a:endParaRPr>
          </a:p>
        </p:txBody>
      </p:sp>
      <p:sp>
        <p:nvSpPr>
          <p:cNvPr id="5" name="Rectangle 4"/>
          <p:cNvSpPr/>
          <p:nvPr/>
        </p:nvSpPr>
        <p:spPr>
          <a:xfrm>
            <a:off x="457200" y="1066800"/>
            <a:ext cx="8153400" cy="954088"/>
          </a:xfrm>
          <a:prstGeom prst="rect">
            <a:avLst/>
          </a:prstGeom>
        </p:spPr>
        <p:txBody>
          <a:bodyPr>
            <a:spAutoFit/>
          </a:bodyPr>
          <a:lstStyle/>
          <a:p>
            <a:pPr>
              <a:defRPr/>
            </a:pPr>
            <a:r>
              <a:rPr lang="en-US" sz="2800" b="0" dirty="0"/>
              <a:t>REST architecture is a software development style that follows these design </a:t>
            </a:r>
            <a:r>
              <a:rPr lang="en-US" sz="2800" b="0" dirty="0">
                <a:solidFill>
                  <a:srgbClr val="0000FF"/>
                </a:solidFill>
              </a:rPr>
              <a:t>constraints and guidelines</a:t>
            </a:r>
            <a:r>
              <a:rPr lang="en-US" sz="2800" b="0" dirty="0">
                <a:latin typeface="+mn-lt"/>
              </a:rPr>
              <a:t>:</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24513</TotalTime>
  <Words>4363</Words>
  <Application>Microsoft Office PowerPoint</Application>
  <PresentationFormat>On-screen Show (4:3)</PresentationFormat>
  <Paragraphs>527</Paragraphs>
  <Slides>44</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Tahoma</vt:lpstr>
      <vt:lpstr>Times New Roman</vt:lpstr>
      <vt:lpstr>Wingdings</vt:lpstr>
      <vt:lpstr>Blends</vt:lpstr>
      <vt:lpstr>PowerPoint Presentation</vt:lpstr>
      <vt:lpstr>Lecture Outline</vt:lpstr>
      <vt:lpstr>HTTP (Version 1.1)</vt:lpstr>
      <vt:lpstr>HTTP Methods</vt:lpstr>
      <vt:lpstr>HTTP Methods (contd.)</vt:lpstr>
      <vt:lpstr>HTTP Methods (contd.)</vt:lpstr>
      <vt:lpstr>REST and RESTful Service</vt:lpstr>
      <vt:lpstr>REST Concept</vt:lpstr>
      <vt:lpstr>REST Architecture and REST Constraints</vt:lpstr>
      <vt:lpstr>REST Architecture and REST Constraints (contd.)</vt:lpstr>
      <vt:lpstr>What is New?</vt:lpstr>
      <vt:lpstr>Spiral Advancement Models of Technology</vt:lpstr>
      <vt:lpstr>SOAP-Service vs. RESTful Service</vt:lpstr>
      <vt:lpstr>RESTful Services are More Web Oriented</vt:lpstr>
      <vt:lpstr>Developing a Basic RESTful Service in WCF</vt:lpstr>
      <vt:lpstr>From a SOAP Service to a RESTful Service</vt:lpstr>
      <vt:lpstr>From a SOAP Service to a RESTful Service</vt:lpstr>
      <vt:lpstr>Use WebServiceHostFactory for Hosting</vt:lpstr>
      <vt:lpstr>Remove SOAP Endpoint</vt:lpstr>
      <vt:lpstr>Remove SOAP Endpoint in Configuration</vt:lpstr>
      <vt:lpstr>Consuming the RESTful Service</vt:lpstr>
      <vt:lpstr>Consuming the RESTful Service</vt:lpstr>
      <vt:lpstr>Is the Service Developed a RESTful Service?</vt:lpstr>
      <vt:lpstr>The Key Ideas of RESTful Services</vt:lpstr>
      <vt:lpstr>Co-Exist of SOAP and RESTful Services</vt:lpstr>
      <vt:lpstr>Example: A Book Management System</vt:lpstr>
      <vt:lpstr>Example: a Book Management System SOAP-Service Approach</vt:lpstr>
      <vt:lpstr>Example: Book Management System RESTful Service Approach</vt:lpstr>
      <vt:lpstr>Mapping Tree Nodes to Resource Sets</vt:lpstr>
      <vt:lpstr>Using URI to Access Resources</vt:lpstr>
      <vt:lpstr>How to map URI to a Method behind?</vt:lpstr>
      <vt:lpstr>WCF Support to URI Process</vt:lpstr>
      <vt:lpstr>URI Processing</vt:lpstr>
      <vt:lpstr>Example: Analyze the Incoming URI String</vt:lpstr>
      <vt:lpstr>Example: Analyze the Incoming URI String</vt:lpstr>
      <vt:lpstr>Output of the Program</vt:lpstr>
      <vt:lpstr>Composing URI Using WCF Built-in Classes</vt:lpstr>
      <vt:lpstr>Define the Map from URI to Methods</vt:lpstr>
      <vt:lpstr>Resource Representations</vt:lpstr>
      <vt:lpstr>Microservices vs Web Services</vt:lpstr>
      <vt:lpstr>From Microservices to Service</vt:lpstr>
      <vt:lpstr>Microservices Platforms</vt:lpstr>
      <vt:lpstr>Lecture Summary</vt:lpstr>
      <vt:lpstr>Next RESTful Lecture</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1778</cp:revision>
  <dcterms:created xsi:type="dcterms:W3CDTF">2005-09-17T18:09:54Z</dcterms:created>
  <dcterms:modified xsi:type="dcterms:W3CDTF">2020-01-23T18:46:22Z</dcterms:modified>
</cp:coreProperties>
</file>