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5" r:id="rId3"/>
    <p:sldId id="548" r:id="rId4"/>
    <p:sldId id="549" r:id="rId5"/>
    <p:sldId id="467" r:id="rId6"/>
    <p:sldId id="296" r:id="rId7"/>
    <p:sldId id="463" r:id="rId8"/>
    <p:sldId id="464" r:id="rId9"/>
    <p:sldId id="397" r:id="rId10"/>
    <p:sldId id="535" r:id="rId11"/>
    <p:sldId id="534" r:id="rId12"/>
    <p:sldId id="398" r:id="rId13"/>
    <p:sldId id="466" r:id="rId14"/>
    <p:sldId id="399" r:id="rId15"/>
    <p:sldId id="543" r:id="rId16"/>
    <p:sldId id="465" r:id="rId17"/>
    <p:sldId id="545" r:id="rId18"/>
    <p:sldId id="546" r:id="rId19"/>
    <p:sldId id="547" r:id="rId20"/>
    <p:sldId id="288" r:id="rId21"/>
    <p:sldId id="468" r:id="rId22"/>
    <p:sldId id="525" r:id="rId23"/>
    <p:sldId id="536" r:id="rId24"/>
    <p:sldId id="341" r:id="rId25"/>
    <p:sldId id="469" r:id="rId26"/>
    <p:sldId id="470" r:id="rId27"/>
    <p:sldId id="473" r:id="rId28"/>
    <p:sldId id="556" r:id="rId29"/>
    <p:sldId id="471" r:id="rId30"/>
    <p:sldId id="474" r:id="rId31"/>
    <p:sldId id="417" r:id="rId32"/>
    <p:sldId id="537" r:id="rId33"/>
    <p:sldId id="550" r:id="rId34"/>
    <p:sldId id="551" r:id="rId35"/>
    <p:sldId id="552" r:id="rId36"/>
    <p:sldId id="553" r:id="rId37"/>
    <p:sldId id="554" r:id="rId38"/>
    <p:sldId id="555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CCCCFF"/>
    <a:srgbClr val="FFFFCC"/>
    <a:srgbClr val="FF9900"/>
    <a:srgbClr val="008000"/>
    <a:srgbClr val="99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5" autoAdjust="0"/>
    <p:restoredTop sz="86425" autoAdjust="0"/>
  </p:normalViewPr>
  <p:slideViewPr>
    <p:cSldViewPr snapToObjects="1">
      <p:cViewPr varScale="1">
        <p:scale>
          <a:sx n="69" d="100"/>
          <a:sy n="69" d="100"/>
        </p:scale>
        <p:origin x="396" y="72"/>
      </p:cViewPr>
      <p:guideLst>
        <p:guide orient="horz" pos="4224"/>
        <p:guide pos="55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606DE66-809B-42F3-BE82-C8BE27DAB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27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E9163797-88ED-4B4B-AEE6-BB54578B2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4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E956DE-FC82-4ADA-9F0C-6E871222DBBD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18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850EEC-0EB0-406D-93BF-B1122D2259BD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75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44B9E-F289-4280-8A53-FF7947F8001B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00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47E3DE-20F6-40C7-B646-4CF4B48D639C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936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2381E1-F331-41CC-8DB7-2E31C053D963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17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F4CAB1-0AD4-47E1-95C6-987181435755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44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684CE1-7321-4AD0-9837-01435FD2B70D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4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563535-1668-487E-A54A-18691C175EC8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75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75F39B-88A1-4747-AE68-79BD9E4CFCCE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89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93AC1C-0E57-4032-ABC5-B3F4B08E5DD8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14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55ABC6-A03D-412F-9E39-F192F0DE8CDE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8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F231E1-BC71-4491-AE17-F13EABA8084E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06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4B1407-BC9E-4919-973B-F4A6AB31B2DE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58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E11360-E692-46E6-99B8-FE9E3B9EB69B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46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5CCC9C-2BDD-40B8-9313-4290D379AB26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45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E57B1E-A83C-4005-940C-BA796CACF69B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75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58440B-7751-4995-A858-6F62832FFF80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33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2BBFF7-EF7A-477C-8102-69BE6748641E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04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05D594-54A0-43C8-BBB6-D8261A7F394C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85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459241-17FD-4F06-8F55-52FECAE31685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66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89114C-9F83-4089-A221-C89224A9A675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480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7EFE60-993E-43BA-B6B1-6794BBE47625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7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65216D-E4F6-4BF7-8DCB-A765EB042461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55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483D0D-BFEE-4D64-B894-39D2C8F2C974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95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2BAF36-BB7C-4822-AA90-2D1B51721BE4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336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FCC982-E9E6-403A-BE02-10F2B145C375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92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B11479-8B42-47DC-9D7E-4C581DEDE784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1204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51D2E3-C66F-4CAE-808B-199E909E5430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834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FAB732-0051-4D76-B54C-37308561BD3B}" type="slidenum">
              <a:rPr lang="en-US" smtClean="0">
                <a:latin typeface="Arial" charset="0"/>
              </a:rPr>
              <a:pPr/>
              <a:t>36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740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27409A-63BB-4941-802D-CC7D128D6CF4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2017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DFE981-65F2-4681-9B8B-AA626853A96D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7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7708FA-E411-4301-B88F-1D4E4BD1014E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6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53DBE0-B800-489A-8207-018E90B788E5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91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4BED10-4CAE-4EC6-887B-537570151386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53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B87E74-EC4A-424D-B67F-430E242FA1EB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4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12E1AD-6030-4D76-A14F-C1DB43F2C011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3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51D0ED-C574-416B-8383-0E2222A20BD3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23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B47E2-2EEC-4950-94B9-5FE7F2B84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4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1735B-B09B-42EC-81A6-187E76D0F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D6FEE-2E12-4D7A-948B-BCDA36027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0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1AB6D-BF49-452C-B7AC-8C0EC6643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0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26D5C-0DDB-4191-9044-7E9113DA8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3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0316B-0B03-4BAB-8527-BB65AE642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7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34F0A-3FDF-45B6-85AF-FF92A7939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8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39C3A-4933-4047-8A88-AAC0FEC1F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80273-C28C-4ECF-B145-3D916C311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9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5F8F0-8BDE-4231-96C1-F34C17DA8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8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E4EFE-F1B5-4574-BB26-DD334BBD4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FBAA9-86EA-4483-B1D0-802F5BA7A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6CB749-C38B-48A6-B303-56785234A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4" r:id="rId1"/>
    <p:sldLayoutId id="2147484485" r:id="rId2"/>
    <p:sldLayoutId id="2147484473" r:id="rId3"/>
    <p:sldLayoutId id="2147484474" r:id="rId4"/>
    <p:sldLayoutId id="2147484475" r:id="rId5"/>
    <p:sldLayoutId id="2147484476" r:id="rId6"/>
    <p:sldLayoutId id="2147484477" r:id="rId7"/>
    <p:sldLayoutId id="2147484478" r:id="rId8"/>
    <p:sldLayoutId id="2147484479" r:id="rId9"/>
    <p:sldLayoutId id="2147484480" r:id="rId10"/>
    <p:sldLayoutId id="2147484481" r:id="rId11"/>
    <p:sldLayoutId id="2147484482" r:id="rId12"/>
    <p:sldLayoutId id="214748448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odebeautify.org/xmlviewe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ChangeArrowheads="1"/>
          </p:cNvSpPr>
          <p:nvPr/>
        </p:nvSpPr>
        <p:spPr bwMode="auto">
          <a:xfrm>
            <a:off x="1089025" y="2895600"/>
            <a:ext cx="69881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>
                <a:solidFill>
                  <a:schemeClr val="folHlink"/>
                </a:solidFill>
              </a:rPr>
              <a:t>Chapter 4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>
                <a:solidFill>
                  <a:schemeClr val="folHlink"/>
                </a:solidFill>
              </a:rPr>
              <a:t>XML and </a:t>
            </a:r>
            <a:r>
              <a:rPr lang="en-US" sz="3800" b="1" dirty="0" smtClean="0">
                <a:solidFill>
                  <a:schemeClr val="folHlink"/>
                </a:solidFill>
              </a:rPr>
              <a:t>Related Technologies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dirty="0" smtClean="0">
                <a:solidFill>
                  <a:schemeClr val="folHlink"/>
                </a:solidFill>
              </a:rPr>
              <a:t>Lecture 14: XML Basics</a:t>
            </a:r>
            <a:endParaRPr lang="en-US" sz="3800" dirty="0">
              <a:solidFill>
                <a:schemeClr val="folHlink"/>
              </a:solidFill>
            </a:endParaRPr>
          </a:p>
        </p:txBody>
      </p:sp>
      <p:sp>
        <p:nvSpPr>
          <p:cNvPr id="4099" name="Rectangle 11"/>
          <p:cNvSpPr>
            <a:spLocks noChangeArrowheads="1"/>
          </p:cNvSpPr>
          <p:nvPr/>
        </p:nvSpPr>
        <p:spPr bwMode="auto">
          <a:xfrm>
            <a:off x="2069932" y="5715000"/>
            <a:ext cx="4908896" cy="48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 smtClean="0"/>
              <a:t>Reading: Text Sections 4.1 and 4.2.1</a:t>
            </a:r>
            <a:endParaRPr lang="en-US" sz="2400" dirty="0"/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685800" y="1524000"/>
            <a:ext cx="78216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 dirty="0" smtClean="0">
                <a:solidFill>
                  <a:srgbClr val="280099"/>
                </a:solidFill>
              </a:rPr>
              <a:t>CSE445 / CSE598</a:t>
            </a:r>
            <a:endParaRPr lang="en-GB" altLang="en-US" sz="2100" b="1" i="1" dirty="0">
              <a:solidFill>
                <a:srgbClr val="280099"/>
              </a:solidFill>
            </a:endParaRP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Distributed Software Development</a:t>
            </a:r>
            <a:endParaRPr lang="en-US" altLang="en-US" sz="3000" b="1" i="1" dirty="0">
              <a:solidFill>
                <a:srgbClr val="28009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3520" y="304800"/>
            <a:ext cx="5440041" cy="356685"/>
            <a:chOff x="152400" y="333838"/>
            <a:chExt cx="5440041" cy="356685"/>
          </a:xfrm>
        </p:grpSpPr>
        <p:pic>
          <p:nvPicPr>
            <p:cNvPr id="9" name="Picture 8" descr="Arizona State University - Ira A. Fulton Schools of Enginee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347622"/>
              <a:ext cx="2143125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33838"/>
              <a:ext cx="3001641" cy="356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46E2B3-C4C5-4FBC-BA12-A32D836AD997}" type="slidenum">
              <a:rPr lang="en-US" smtClean="0">
                <a:solidFill>
                  <a:schemeClr val="tx2"/>
                </a:solidFill>
              </a:rPr>
              <a:pPr/>
              <a:t>10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</a:t>
            </a:r>
            <a:endParaRPr lang="en-GB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74088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GB" sz="2400" dirty="0" smtClean="0"/>
              <a:t>Attribute values must always be in quotes. Both single and double quotes are valid. Double quotes are most common though.</a:t>
            </a:r>
          </a:p>
          <a:p>
            <a:pPr eaLnBrk="1" hangingPunct="1">
              <a:defRPr/>
            </a:pPr>
            <a:r>
              <a:rPr lang="en-GB" sz="2400" dirty="0" smtClean="0"/>
              <a:t>Attributes are always contained within the opening tag of an element: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sz="2000" dirty="0" smtClean="0">
                <a:latin typeface="Arial" pitchFamily="34" charset="0"/>
              </a:rPr>
              <a:t>	 </a:t>
            </a:r>
            <a:r>
              <a:rPr lang="en-US" sz="2000" dirty="0" smtClean="0">
                <a:latin typeface="Arial" pitchFamily="34" charset="0"/>
              </a:rPr>
              <a:t>&lt;course 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</a:rPr>
              <a:t>level = “senior” required = “true”</a:t>
            </a:r>
            <a:r>
              <a:rPr lang="en-US" sz="2000" dirty="0" smtClean="0">
                <a:latin typeface="Arial" pitchFamily="34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folHlink"/>
                </a:solidFill>
                <a:latin typeface="Arial" pitchFamily="34" charset="0"/>
              </a:rPr>
              <a:t>		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</a:rPr>
              <a:t>Service-Oriented Computing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>
                <a:latin typeface="Arial" pitchFamily="34" charset="0"/>
              </a:rPr>
              <a:t>	&lt;/course&gt;</a:t>
            </a:r>
            <a:endParaRPr lang="en-GB" sz="2000" dirty="0" smtClean="0">
              <a:latin typeface="Arial" pitchFamily="34" charset="0"/>
            </a:endParaRPr>
          </a:p>
          <a:p>
            <a:pPr eaLnBrk="1" hangingPunct="1">
              <a:defRPr/>
            </a:pPr>
            <a:r>
              <a:rPr lang="en-GB" sz="2400" dirty="0" smtClean="0"/>
              <a:t>Attributes within an element must have </a:t>
            </a:r>
            <a:r>
              <a:rPr lang="en-GB" sz="2400" dirty="0" smtClean="0">
                <a:solidFill>
                  <a:srgbClr val="0000FF"/>
                </a:solidFill>
              </a:rPr>
              <a:t>unique</a:t>
            </a:r>
            <a:r>
              <a:rPr lang="en-GB" sz="2400" dirty="0" smtClean="0"/>
              <a:t> names:</a:t>
            </a:r>
            <a:r>
              <a:rPr lang="en-US" sz="2400" dirty="0" smtClean="0"/>
              <a:t> The same attribute name can appear once only within an element. </a:t>
            </a:r>
            <a:br>
              <a:rPr lang="en-US" sz="2400" dirty="0" smtClean="0"/>
            </a:br>
            <a:r>
              <a:rPr lang="en-GB" sz="2400" dirty="0" smtClean="0">
                <a:latin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</a:rPr>
              <a:t>&lt;course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</a:rPr>
              <a:t>level</a:t>
            </a:r>
            <a:r>
              <a:rPr lang="en-US" sz="2400" dirty="0" smtClean="0">
                <a:solidFill>
                  <a:srgbClr val="008000"/>
                </a:solidFill>
                <a:latin typeface="Arial" pitchFamily="34" charset="0"/>
              </a:rPr>
              <a:t> = “senior”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</a:rPr>
              <a:t>level</a:t>
            </a:r>
            <a:r>
              <a:rPr lang="en-US" sz="2400" dirty="0" smtClean="0">
                <a:solidFill>
                  <a:srgbClr val="008000"/>
                </a:solidFill>
                <a:latin typeface="Arial" pitchFamily="34" charset="0"/>
              </a:rPr>
              <a:t> = “graduate”</a:t>
            </a:r>
            <a:r>
              <a:rPr lang="en-US" sz="2400" dirty="0" smtClean="0">
                <a:latin typeface="Arial" pitchFamily="34" charset="0"/>
              </a:rPr>
              <a:t>&gt; … &lt;course&gt;</a:t>
            </a:r>
            <a:br>
              <a:rPr lang="en-US" sz="2400" dirty="0" smtClean="0">
                <a:latin typeface="Arial" pitchFamily="34" charset="0"/>
              </a:rPr>
            </a:br>
            <a:r>
              <a:rPr lang="en-US" sz="2400" dirty="0" smtClean="0">
                <a:latin typeface="Arial" pitchFamily="34" charset="0"/>
              </a:rPr>
              <a:t>	</a:t>
            </a:r>
            <a:r>
              <a:rPr lang="en-US" sz="2400" dirty="0">
                <a:latin typeface="+mj-lt"/>
              </a:rPr>
              <a:t>is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not</a:t>
            </a:r>
            <a:r>
              <a:rPr lang="en-US" sz="2400" dirty="0" smtClean="0">
                <a:latin typeface="+mj-lt"/>
              </a:rPr>
              <a:t> acceptable</a:t>
            </a:r>
          </a:p>
          <a:p>
            <a:pPr eaLnBrk="1" hangingPunct="1">
              <a:defRPr/>
            </a:pPr>
            <a:r>
              <a:rPr lang="en-GB" sz="2400" dirty="0" smtClean="0"/>
              <a:t>Attributes are more complex to manipulate by program code than elements, as they are not a part of the tree elements</a:t>
            </a:r>
          </a:p>
          <a:p>
            <a:pPr eaLnBrk="1" hangingPunct="1">
              <a:defRPr/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C5CCAF-7EFC-4953-9F7B-1DD6E55203B9}" type="slidenum">
              <a:rPr lang="en-US" smtClean="0">
                <a:solidFill>
                  <a:schemeClr val="tx2"/>
                </a:solidFill>
              </a:rPr>
              <a:pPr/>
              <a:t>11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Special XML Empty Element Tag Convention</a:t>
            </a:r>
            <a:endParaRPr lang="en-GB" sz="280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69288" cy="4989513"/>
          </a:xfrm>
        </p:spPr>
        <p:txBody>
          <a:bodyPr/>
          <a:lstStyle/>
          <a:p>
            <a:pPr eaLnBrk="1" hangingPunct="1"/>
            <a:r>
              <a:rPr lang="en-GB" dirty="0" smtClean="0"/>
              <a:t>An empty element is an element without content or child elements: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b="1" dirty="0" smtClean="0"/>
              <a:t>	&lt;</a:t>
            </a:r>
            <a:r>
              <a:rPr lang="en-GB" b="1" dirty="0" err="1" smtClean="0"/>
              <a:t>myElement</a:t>
            </a:r>
            <a:r>
              <a:rPr lang="en-GB" b="1" dirty="0" smtClean="0"/>
              <a:t>&gt;&lt;/</a:t>
            </a:r>
            <a:r>
              <a:rPr lang="en-GB" b="1" dirty="0" err="1" smtClean="0"/>
              <a:t>myElement</a:t>
            </a:r>
            <a:r>
              <a:rPr lang="en-GB" b="1" dirty="0" smtClean="0"/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	which can be represented with a single tag of the form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b="1" dirty="0" smtClean="0"/>
              <a:t>	&lt;</a:t>
            </a:r>
            <a:r>
              <a:rPr lang="en-GB" b="1" dirty="0" err="1" smtClean="0"/>
              <a:t>myElement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/</a:t>
            </a:r>
            <a:r>
              <a:rPr lang="en-GB" b="1" dirty="0" smtClean="0"/>
              <a:t>&gt;</a:t>
            </a:r>
          </a:p>
          <a:p>
            <a:pPr eaLnBrk="1" hangingPunct="1"/>
            <a:r>
              <a:rPr lang="en-GB" dirty="0" smtClean="0"/>
              <a:t>Why do we need empty elements?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	It can still have attributes: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	 </a:t>
            </a:r>
            <a:r>
              <a:rPr lang="en-GB" b="1" dirty="0" smtClean="0"/>
              <a:t>&lt;photo </a:t>
            </a:r>
            <a:r>
              <a:rPr lang="en-GB" b="1" dirty="0" smtClean="0">
                <a:solidFill>
                  <a:srgbClr val="008000"/>
                </a:solidFill>
              </a:rPr>
              <a:t>image </a:t>
            </a:r>
            <a:r>
              <a:rPr lang="en-US" b="1" dirty="0" smtClean="0">
                <a:solidFill>
                  <a:srgbClr val="008000"/>
                </a:solidFill>
              </a:rPr>
              <a:t>=“myPhoto.jpeg” </a:t>
            </a:r>
            <a:r>
              <a:rPr lang="en-GB" b="1" dirty="0" smtClean="0"/>
              <a:t>/&gt;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	which is a short hand notation of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	 </a:t>
            </a:r>
            <a:r>
              <a:rPr lang="en-GB" b="1" dirty="0" smtClean="0"/>
              <a:t>&lt;photo </a:t>
            </a:r>
            <a:r>
              <a:rPr lang="en-GB" b="1" dirty="0" smtClean="0">
                <a:solidFill>
                  <a:srgbClr val="008000"/>
                </a:solidFill>
              </a:rPr>
              <a:t>image </a:t>
            </a:r>
            <a:r>
              <a:rPr lang="en-US" b="1" dirty="0" smtClean="0">
                <a:solidFill>
                  <a:srgbClr val="008000"/>
                </a:solidFill>
              </a:rPr>
              <a:t>=“myPhoto.jpeg”</a:t>
            </a:r>
            <a:r>
              <a:rPr lang="en-GB" b="1" dirty="0" smtClean="0"/>
              <a:t>&gt; &lt;/photo&gt;</a:t>
            </a:r>
          </a:p>
          <a:p>
            <a:pPr eaLnBrk="1" hangingPunct="1">
              <a:buFont typeface="Wingdings" pitchFamily="2" charset="2"/>
              <a:buNone/>
            </a:pPr>
            <a:endParaRPr lang="en-GB" dirty="0" smtClean="0"/>
          </a:p>
        </p:txBody>
      </p:sp>
      <p:pic>
        <p:nvPicPr>
          <p:cNvPr id="5" name="Picture 8" descr="C:\Users\yinong\AppData\Local\Microsoft\Windows\Temporary Internet Files\Content.IE5\SMR9LCV9\MMj0336396000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05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E0FC72-EC49-4C0E-89F8-6E8A91020BBA}" type="slidenum">
              <a:rPr lang="en-US" smtClean="0">
                <a:solidFill>
                  <a:schemeClr val="tx2"/>
                </a:solidFill>
              </a:rPr>
              <a:pPr/>
              <a:t>12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1163638" y="228600"/>
            <a:ext cx="7780337" cy="990600"/>
          </a:xfrm>
          <a:noFill/>
        </p:spPr>
        <p:txBody>
          <a:bodyPr/>
          <a:lstStyle/>
          <a:p>
            <a:pPr algn="ctr" eaLnBrk="1" hangingPunct="1"/>
            <a:r>
              <a:rPr lang="en-US" sz="2800" dirty="0" smtClean="0"/>
              <a:t>XML Document Can be Visually Represented </a:t>
            </a:r>
            <a:br>
              <a:rPr lang="en-US" sz="2800" dirty="0" smtClean="0"/>
            </a:br>
            <a:r>
              <a:rPr lang="en-US" sz="2800" dirty="0" smtClean="0"/>
              <a:t>as a Rooted Tree</a:t>
            </a:r>
          </a:p>
        </p:txBody>
      </p:sp>
      <p:sp>
        <p:nvSpPr>
          <p:cNvPr id="15364" name="Oval 9"/>
          <p:cNvSpPr>
            <a:spLocks noChangeArrowheads="1"/>
          </p:cNvSpPr>
          <p:nvPr/>
        </p:nvSpPr>
        <p:spPr bwMode="auto">
          <a:xfrm>
            <a:off x="3751263" y="1752600"/>
            <a:ext cx="1530350" cy="581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instructor</a:t>
            </a:r>
          </a:p>
        </p:txBody>
      </p:sp>
      <p:sp>
        <p:nvSpPr>
          <p:cNvPr id="15365" name="Oval 10"/>
          <p:cNvSpPr>
            <a:spLocks noChangeArrowheads="1"/>
          </p:cNvSpPr>
          <p:nvPr/>
        </p:nvSpPr>
        <p:spPr bwMode="auto">
          <a:xfrm>
            <a:off x="381000" y="2835275"/>
            <a:ext cx="1530350" cy="352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title</a:t>
            </a:r>
          </a:p>
        </p:txBody>
      </p:sp>
      <p:sp>
        <p:nvSpPr>
          <p:cNvPr id="15366" name="Oval 11"/>
          <p:cNvSpPr>
            <a:spLocks noChangeArrowheads="1"/>
          </p:cNvSpPr>
          <p:nvPr/>
        </p:nvSpPr>
        <p:spPr bwMode="auto">
          <a:xfrm>
            <a:off x="2133600" y="2835275"/>
            <a:ext cx="1530350" cy="352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name</a:t>
            </a:r>
          </a:p>
        </p:txBody>
      </p:sp>
      <p:sp>
        <p:nvSpPr>
          <p:cNvPr id="15367" name="Oval 12"/>
          <p:cNvSpPr>
            <a:spLocks noChangeArrowheads="1"/>
          </p:cNvSpPr>
          <p:nvPr/>
        </p:nvSpPr>
        <p:spPr bwMode="auto">
          <a:xfrm>
            <a:off x="5594350" y="2835275"/>
            <a:ext cx="1096963" cy="352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course</a:t>
            </a:r>
          </a:p>
        </p:txBody>
      </p:sp>
      <p:sp>
        <p:nvSpPr>
          <p:cNvPr id="15368" name="Oval 13"/>
          <p:cNvSpPr>
            <a:spLocks noChangeArrowheads="1"/>
          </p:cNvSpPr>
          <p:nvPr/>
        </p:nvSpPr>
        <p:spPr bwMode="auto">
          <a:xfrm>
            <a:off x="7308850" y="2835275"/>
            <a:ext cx="1530350" cy="352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officeHours</a:t>
            </a:r>
          </a:p>
        </p:txBody>
      </p:sp>
      <p:cxnSp>
        <p:nvCxnSpPr>
          <p:cNvPr id="15369" name="AutoShape 14"/>
          <p:cNvCxnSpPr>
            <a:cxnSpLocks noChangeShapeType="1"/>
            <a:stCxn id="15364" idx="2"/>
            <a:endCxn id="15365" idx="0"/>
          </p:cNvCxnSpPr>
          <p:nvPr/>
        </p:nvCxnSpPr>
        <p:spPr bwMode="auto">
          <a:xfrm flipH="1">
            <a:off x="1146175" y="2043113"/>
            <a:ext cx="2605088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15"/>
          <p:cNvCxnSpPr>
            <a:cxnSpLocks noChangeShapeType="1"/>
            <a:stCxn id="15364" idx="3"/>
            <a:endCxn id="15366" idx="0"/>
          </p:cNvCxnSpPr>
          <p:nvPr/>
        </p:nvCxnSpPr>
        <p:spPr bwMode="auto">
          <a:xfrm flipH="1">
            <a:off x="2898775" y="2247900"/>
            <a:ext cx="1076325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AutoShape 16"/>
          <p:cNvCxnSpPr>
            <a:cxnSpLocks noChangeShapeType="1"/>
            <a:stCxn id="15364" idx="5"/>
            <a:endCxn id="15367" idx="0"/>
          </p:cNvCxnSpPr>
          <p:nvPr/>
        </p:nvCxnSpPr>
        <p:spPr bwMode="auto">
          <a:xfrm>
            <a:off x="5057775" y="2247900"/>
            <a:ext cx="1085850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AutoShape 17"/>
          <p:cNvCxnSpPr>
            <a:cxnSpLocks noChangeShapeType="1"/>
            <a:stCxn id="15364" idx="6"/>
            <a:endCxn id="15368" idx="0"/>
          </p:cNvCxnSpPr>
          <p:nvPr/>
        </p:nvCxnSpPr>
        <p:spPr bwMode="auto">
          <a:xfrm>
            <a:off x="5281613" y="2043113"/>
            <a:ext cx="2792412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3" name="Oval 18"/>
          <p:cNvSpPr>
            <a:spLocks noChangeArrowheads="1"/>
          </p:cNvSpPr>
          <p:nvPr/>
        </p:nvSpPr>
        <p:spPr bwMode="auto">
          <a:xfrm>
            <a:off x="1905000" y="3887788"/>
            <a:ext cx="914400" cy="352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first</a:t>
            </a:r>
          </a:p>
        </p:txBody>
      </p:sp>
      <p:cxnSp>
        <p:nvCxnSpPr>
          <p:cNvPr id="15374" name="AutoShape 19"/>
          <p:cNvCxnSpPr>
            <a:cxnSpLocks noChangeShapeType="1"/>
            <a:stCxn id="15366" idx="3"/>
            <a:endCxn id="15373" idx="0"/>
          </p:cNvCxnSpPr>
          <p:nvPr/>
        </p:nvCxnSpPr>
        <p:spPr bwMode="auto">
          <a:xfrm>
            <a:off x="2357438" y="3135313"/>
            <a:ext cx="4762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20"/>
          <p:cNvCxnSpPr>
            <a:cxnSpLocks noChangeShapeType="1"/>
            <a:stCxn id="15366" idx="5"/>
            <a:endCxn id="15376" idx="0"/>
          </p:cNvCxnSpPr>
          <p:nvPr/>
        </p:nvCxnSpPr>
        <p:spPr bwMode="auto">
          <a:xfrm>
            <a:off x="3440113" y="3135313"/>
            <a:ext cx="0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Oval 21"/>
          <p:cNvSpPr>
            <a:spLocks noChangeArrowheads="1"/>
          </p:cNvSpPr>
          <p:nvPr/>
        </p:nvSpPr>
        <p:spPr bwMode="auto">
          <a:xfrm>
            <a:off x="3055938" y="3887788"/>
            <a:ext cx="768350" cy="352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last</a:t>
            </a:r>
          </a:p>
        </p:txBody>
      </p:sp>
      <p:sp>
        <p:nvSpPr>
          <p:cNvPr id="15377" name="Rectangle 22"/>
          <p:cNvSpPr>
            <a:spLocks noChangeArrowheads="1"/>
          </p:cNvSpPr>
          <p:nvPr/>
        </p:nvSpPr>
        <p:spPr bwMode="auto">
          <a:xfrm>
            <a:off x="574675" y="4711700"/>
            <a:ext cx="1176338" cy="46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/>
              <a:t>Professor</a:t>
            </a:r>
          </a:p>
        </p:txBody>
      </p:sp>
      <p:sp>
        <p:nvSpPr>
          <p:cNvPr id="15378" name="Rectangle 23"/>
          <p:cNvSpPr>
            <a:spLocks noChangeArrowheads="1"/>
          </p:cNvSpPr>
          <p:nvPr/>
        </p:nvSpPr>
        <p:spPr bwMode="auto">
          <a:xfrm>
            <a:off x="1905000" y="4711700"/>
            <a:ext cx="822325" cy="46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/>
              <a:t>John</a:t>
            </a:r>
          </a:p>
        </p:txBody>
      </p:sp>
      <p:sp>
        <p:nvSpPr>
          <p:cNvPr id="15379" name="Rectangle 24"/>
          <p:cNvSpPr>
            <a:spLocks noChangeArrowheads="1"/>
          </p:cNvSpPr>
          <p:nvPr/>
        </p:nvSpPr>
        <p:spPr bwMode="auto">
          <a:xfrm>
            <a:off x="2909888" y="4711700"/>
            <a:ext cx="1052512" cy="46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/>
              <a:t>Doe</a:t>
            </a:r>
          </a:p>
        </p:txBody>
      </p:sp>
      <p:sp>
        <p:nvSpPr>
          <p:cNvPr id="15380" name="Rectangle 25"/>
          <p:cNvSpPr>
            <a:spLocks noChangeArrowheads="1"/>
          </p:cNvSpPr>
          <p:nvPr/>
        </p:nvSpPr>
        <p:spPr bwMode="auto">
          <a:xfrm>
            <a:off x="5395913" y="4475163"/>
            <a:ext cx="1528762" cy="706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/>
              <a:t>Programming</a:t>
            </a:r>
          </a:p>
          <a:p>
            <a:pPr algn="ctr" eaLnBrk="1" hangingPunct="1"/>
            <a:r>
              <a:rPr lang="en-US" sz="2000"/>
              <a:t>Languages</a:t>
            </a:r>
          </a:p>
        </p:txBody>
      </p:sp>
      <p:sp>
        <p:nvSpPr>
          <p:cNvPr id="15381" name="Rectangle 26"/>
          <p:cNvSpPr>
            <a:spLocks noChangeArrowheads="1"/>
          </p:cNvSpPr>
          <p:nvPr/>
        </p:nvSpPr>
        <p:spPr bwMode="auto">
          <a:xfrm>
            <a:off x="7662863" y="4711700"/>
            <a:ext cx="823912" cy="46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/>
              <a:t>4</a:t>
            </a:r>
          </a:p>
        </p:txBody>
      </p:sp>
      <p:cxnSp>
        <p:nvCxnSpPr>
          <p:cNvPr id="15382" name="AutoShape 27"/>
          <p:cNvCxnSpPr>
            <a:cxnSpLocks noChangeShapeType="1"/>
            <a:stCxn id="15365" idx="4"/>
            <a:endCxn id="15377" idx="0"/>
          </p:cNvCxnSpPr>
          <p:nvPr/>
        </p:nvCxnSpPr>
        <p:spPr bwMode="auto">
          <a:xfrm>
            <a:off x="1146175" y="3187700"/>
            <a:ext cx="17463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28"/>
          <p:cNvCxnSpPr>
            <a:cxnSpLocks noChangeShapeType="1"/>
            <a:stCxn id="15373" idx="4"/>
            <a:endCxn id="15378" idx="0"/>
          </p:cNvCxnSpPr>
          <p:nvPr/>
        </p:nvCxnSpPr>
        <p:spPr bwMode="auto">
          <a:xfrm flipH="1">
            <a:off x="2316163" y="4240213"/>
            <a:ext cx="46037" cy="4714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29"/>
          <p:cNvCxnSpPr>
            <a:cxnSpLocks noChangeShapeType="1"/>
            <a:stCxn id="15376" idx="4"/>
            <a:endCxn id="15379" idx="0"/>
          </p:cNvCxnSpPr>
          <p:nvPr/>
        </p:nvCxnSpPr>
        <p:spPr bwMode="auto">
          <a:xfrm flipH="1">
            <a:off x="3436938" y="4240213"/>
            <a:ext cx="3175" cy="4714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30"/>
          <p:cNvCxnSpPr>
            <a:cxnSpLocks noChangeShapeType="1"/>
            <a:stCxn id="15367" idx="4"/>
            <a:endCxn id="15380" idx="0"/>
          </p:cNvCxnSpPr>
          <p:nvPr/>
        </p:nvCxnSpPr>
        <p:spPr bwMode="auto">
          <a:xfrm>
            <a:off x="6143625" y="3187700"/>
            <a:ext cx="17463" cy="12874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31"/>
          <p:cNvCxnSpPr>
            <a:cxnSpLocks noChangeShapeType="1"/>
            <a:stCxn id="15368" idx="4"/>
            <a:endCxn id="15381" idx="0"/>
          </p:cNvCxnSpPr>
          <p:nvPr/>
        </p:nvCxnSpPr>
        <p:spPr bwMode="auto">
          <a:xfrm>
            <a:off x="8074025" y="3187700"/>
            <a:ext cx="1588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7" name="AutoShape 32"/>
          <p:cNvSpPr>
            <a:spLocks noChangeArrowheads="1"/>
          </p:cNvSpPr>
          <p:nvPr/>
        </p:nvSpPr>
        <p:spPr bwMode="auto">
          <a:xfrm>
            <a:off x="6386513" y="3533775"/>
            <a:ext cx="1538287" cy="504825"/>
          </a:xfrm>
          <a:prstGeom prst="flowChartInputOutpu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dirty="0" smtClean="0"/>
              <a:t>level1=</a:t>
            </a:r>
            <a:endParaRPr lang="en-US" dirty="0"/>
          </a:p>
          <a:p>
            <a:pPr algn="ctr">
              <a:lnSpc>
                <a:spcPct val="70000"/>
              </a:lnSpc>
            </a:pPr>
            <a:r>
              <a:rPr lang="en-US" dirty="0" smtClean="0"/>
              <a:t>“senior”</a:t>
            </a:r>
            <a:endParaRPr lang="en-US" dirty="0"/>
          </a:p>
        </p:txBody>
      </p:sp>
      <p:cxnSp>
        <p:nvCxnSpPr>
          <p:cNvPr id="15388" name="AutoShape 33"/>
          <p:cNvCxnSpPr>
            <a:cxnSpLocks noChangeShapeType="1"/>
            <a:stCxn id="15367" idx="6"/>
            <a:endCxn id="15387" idx="1"/>
          </p:cNvCxnSpPr>
          <p:nvPr/>
        </p:nvCxnSpPr>
        <p:spPr bwMode="auto">
          <a:xfrm>
            <a:off x="6691313" y="3011488"/>
            <a:ext cx="465137" cy="522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9" name="Oval 34"/>
          <p:cNvSpPr>
            <a:spLocks noChangeArrowheads="1"/>
          </p:cNvSpPr>
          <p:nvPr/>
        </p:nvSpPr>
        <p:spPr bwMode="auto">
          <a:xfrm>
            <a:off x="3962400" y="2819400"/>
            <a:ext cx="1095375" cy="352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photo</a:t>
            </a:r>
          </a:p>
        </p:txBody>
      </p:sp>
      <p:cxnSp>
        <p:nvCxnSpPr>
          <p:cNvPr id="15390" name="AutoShape 35"/>
          <p:cNvCxnSpPr>
            <a:cxnSpLocks noChangeShapeType="1"/>
            <a:stCxn id="15364" idx="4"/>
            <a:endCxn id="15389" idx="0"/>
          </p:cNvCxnSpPr>
          <p:nvPr/>
        </p:nvCxnSpPr>
        <p:spPr bwMode="auto">
          <a:xfrm flipH="1">
            <a:off x="4510088" y="2333625"/>
            <a:ext cx="635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1" name="AutoShape 36"/>
          <p:cNvSpPr>
            <a:spLocks noChangeArrowheads="1"/>
          </p:cNvSpPr>
          <p:nvPr/>
        </p:nvSpPr>
        <p:spPr bwMode="auto">
          <a:xfrm>
            <a:off x="4056063" y="3533775"/>
            <a:ext cx="1887537" cy="504825"/>
          </a:xfrm>
          <a:prstGeom prst="flowChartInputOutpu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/>
              <a:t>image=</a:t>
            </a:r>
          </a:p>
          <a:p>
            <a:pPr algn="ctr">
              <a:lnSpc>
                <a:spcPct val="70000"/>
              </a:lnSpc>
            </a:pPr>
            <a:r>
              <a:rPr lang="en-US"/>
              <a:t>“myPhoto.jpeg”</a:t>
            </a:r>
          </a:p>
        </p:txBody>
      </p:sp>
      <p:cxnSp>
        <p:nvCxnSpPr>
          <p:cNvPr id="15392" name="AutoShape 37"/>
          <p:cNvCxnSpPr>
            <a:cxnSpLocks noChangeShapeType="1"/>
            <a:stCxn id="15389" idx="4"/>
            <a:endCxn id="15391" idx="0"/>
          </p:cNvCxnSpPr>
          <p:nvPr/>
        </p:nvCxnSpPr>
        <p:spPr bwMode="auto">
          <a:xfrm>
            <a:off x="4510088" y="3171825"/>
            <a:ext cx="677862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5" name="Rounded Rectangular Callout 32"/>
          <p:cNvSpPr>
            <a:spLocks noChangeArrowheads="1"/>
          </p:cNvSpPr>
          <p:nvPr/>
        </p:nvSpPr>
        <p:spPr bwMode="auto">
          <a:xfrm>
            <a:off x="381000" y="1219200"/>
            <a:ext cx="1752600" cy="1028700"/>
          </a:xfrm>
          <a:prstGeom prst="wedgeRoundRectCallout">
            <a:avLst>
              <a:gd name="adj1" fmla="val 111241"/>
              <a:gd name="adj2" fmla="val 2599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An element contains child elements</a:t>
            </a:r>
          </a:p>
        </p:txBody>
      </p:sp>
      <p:sp>
        <p:nvSpPr>
          <p:cNvPr id="34" name="Rounded Rectangular Callout 32"/>
          <p:cNvSpPr>
            <a:spLocks noChangeArrowheads="1"/>
          </p:cNvSpPr>
          <p:nvPr/>
        </p:nvSpPr>
        <p:spPr bwMode="auto">
          <a:xfrm>
            <a:off x="381000" y="1219200"/>
            <a:ext cx="1752600" cy="1028700"/>
          </a:xfrm>
          <a:prstGeom prst="wedgeRoundRectCallout">
            <a:avLst>
              <a:gd name="adj1" fmla="val 72111"/>
              <a:gd name="adj2" fmla="val 9845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Elements contain child elements</a:t>
            </a:r>
          </a:p>
        </p:txBody>
      </p:sp>
      <p:sp>
        <p:nvSpPr>
          <p:cNvPr id="35" name="Rounded Rectangular Callout 32"/>
          <p:cNvSpPr>
            <a:spLocks noChangeArrowheads="1"/>
          </p:cNvSpPr>
          <p:nvPr/>
        </p:nvSpPr>
        <p:spPr bwMode="auto">
          <a:xfrm>
            <a:off x="4470400" y="5486400"/>
            <a:ext cx="1433513" cy="1028700"/>
          </a:xfrm>
          <a:prstGeom prst="wedgeRoundRectCallout">
            <a:avLst>
              <a:gd name="adj1" fmla="val -95940"/>
              <a:gd name="adj2" fmla="val -17756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Elements contain text content</a:t>
            </a:r>
          </a:p>
        </p:txBody>
      </p:sp>
      <p:sp>
        <p:nvSpPr>
          <p:cNvPr id="36" name="Rounded Rectangular Callout 32"/>
          <p:cNvSpPr>
            <a:spLocks noChangeArrowheads="1"/>
          </p:cNvSpPr>
          <p:nvPr/>
        </p:nvSpPr>
        <p:spPr bwMode="auto">
          <a:xfrm>
            <a:off x="7308850" y="990600"/>
            <a:ext cx="1635125" cy="1257300"/>
          </a:xfrm>
          <a:prstGeom prst="wedgeRoundRectCallout">
            <a:avLst>
              <a:gd name="adj1" fmla="val -191815"/>
              <a:gd name="adj2" fmla="val 9632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Empty element contains attribute only</a:t>
            </a:r>
          </a:p>
        </p:txBody>
      </p:sp>
      <p:sp>
        <p:nvSpPr>
          <p:cNvPr id="37" name="Oval Callout 36"/>
          <p:cNvSpPr/>
          <p:nvPr/>
        </p:nvSpPr>
        <p:spPr bwMode="auto">
          <a:xfrm>
            <a:off x="1600200" y="5867400"/>
            <a:ext cx="2063750" cy="647700"/>
          </a:xfrm>
          <a:prstGeom prst="wedgeEllipseCallout">
            <a:avLst>
              <a:gd name="adj1" fmla="val -23420"/>
              <a:gd name="adj2" fmla="val -124477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Text Content</a:t>
            </a:r>
          </a:p>
        </p:txBody>
      </p:sp>
      <p:sp>
        <p:nvSpPr>
          <p:cNvPr id="39" name="Oval Callout 38"/>
          <p:cNvSpPr>
            <a:spLocks noChangeArrowheads="1"/>
          </p:cNvSpPr>
          <p:nvPr/>
        </p:nvSpPr>
        <p:spPr bwMode="auto">
          <a:xfrm>
            <a:off x="6691313" y="5867400"/>
            <a:ext cx="1538287" cy="647700"/>
          </a:xfrm>
          <a:prstGeom prst="wedgeEllipseCallout">
            <a:avLst>
              <a:gd name="adj1" fmla="val -23213"/>
              <a:gd name="adj2" fmla="val -321500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Attribute</a:t>
            </a:r>
          </a:p>
        </p:txBody>
      </p:sp>
      <p:sp>
        <p:nvSpPr>
          <p:cNvPr id="40" name="AutoShape 32"/>
          <p:cNvSpPr>
            <a:spLocks noChangeArrowheads="1"/>
          </p:cNvSpPr>
          <p:nvPr/>
        </p:nvSpPr>
        <p:spPr bwMode="auto">
          <a:xfrm>
            <a:off x="7924800" y="3520910"/>
            <a:ext cx="1174977" cy="504825"/>
          </a:xfrm>
          <a:prstGeom prst="flowChartInputOutpu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dirty="0" smtClean="0"/>
              <a:t>level2=</a:t>
            </a:r>
            <a:endParaRPr lang="en-US" dirty="0"/>
          </a:p>
          <a:p>
            <a:pPr algn="ctr">
              <a:lnSpc>
                <a:spcPct val="70000"/>
              </a:lnSpc>
            </a:pPr>
            <a:r>
              <a:rPr lang="en-US" dirty="0" smtClean="0"/>
              <a:t>“grad”</a:t>
            </a:r>
            <a:endParaRPr lang="en-US" dirty="0"/>
          </a:p>
        </p:txBody>
      </p:sp>
      <p:cxnSp>
        <p:nvCxnSpPr>
          <p:cNvPr id="41" name="AutoShape 33"/>
          <p:cNvCxnSpPr>
            <a:cxnSpLocks noChangeShapeType="1"/>
            <a:stCxn id="15387" idx="5"/>
            <a:endCxn id="40" idx="2"/>
          </p:cNvCxnSpPr>
          <p:nvPr/>
        </p:nvCxnSpPr>
        <p:spPr bwMode="auto">
          <a:xfrm flipV="1">
            <a:off x="7770971" y="3773323"/>
            <a:ext cx="271327" cy="128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5" grpId="0" animBg="1"/>
      <p:bldP spid="34" grpId="0" animBg="1"/>
      <p:bldP spid="35" grpId="0" animBg="1"/>
      <p:bldP spid="36" grpId="0" animBg="1"/>
      <p:bldP spid="37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4B2BFA-837C-488A-9B01-FF189CC61823}" type="slidenum">
              <a:rPr lang="en-US" smtClean="0">
                <a:solidFill>
                  <a:schemeClr val="tx2"/>
                </a:solidFill>
              </a:rPr>
              <a:pPr/>
              <a:t>13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1913"/>
            <a:ext cx="7772400" cy="623887"/>
          </a:xfrm>
        </p:spPr>
        <p:txBody>
          <a:bodyPr/>
          <a:lstStyle/>
          <a:p>
            <a:pPr eaLnBrk="1" hangingPunct="1"/>
            <a:r>
              <a:rPr lang="en-US" sz="2800" smtClean="0"/>
              <a:t>Representing Special Characters in </a:t>
            </a:r>
            <a:r>
              <a:rPr lang="en-US" sz="2800" smtClean="0">
                <a:solidFill>
                  <a:srgbClr val="C00000"/>
                </a:solidFill>
              </a:rPr>
              <a:t>Text Content</a:t>
            </a:r>
          </a:p>
        </p:txBody>
      </p:sp>
      <p:grpSp>
        <p:nvGrpSpPr>
          <p:cNvPr id="16388" name="Group 7"/>
          <p:cNvGrpSpPr>
            <a:grpSpLocks/>
          </p:cNvGrpSpPr>
          <p:nvPr/>
        </p:nvGrpSpPr>
        <p:grpSpPr bwMode="auto">
          <a:xfrm>
            <a:off x="457200" y="1812925"/>
            <a:ext cx="8001000" cy="2225675"/>
            <a:chOff x="240" y="912"/>
            <a:chExt cx="5040" cy="1402"/>
          </a:xfrm>
        </p:grpSpPr>
        <p:sp>
          <p:nvSpPr>
            <p:cNvPr id="16393" name="Text Box 3"/>
            <p:cNvSpPr txBox="1">
              <a:spLocks noChangeArrowheads="1"/>
            </p:cNvSpPr>
            <p:nvPr/>
          </p:nvSpPr>
          <p:spPr bwMode="auto">
            <a:xfrm>
              <a:off x="240" y="912"/>
              <a:ext cx="5040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2575" indent="-282575" defTabSz="1252538">
                <a:tabLst>
                  <a:tab pos="282575" algn="l"/>
                  <a:tab pos="1771650" algn="l"/>
                  <a:tab pos="354171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1252538">
                <a:tabLst>
                  <a:tab pos="282575" algn="l"/>
                  <a:tab pos="1771650" algn="l"/>
                  <a:tab pos="354171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1252538">
                <a:tabLst>
                  <a:tab pos="282575" algn="l"/>
                  <a:tab pos="1771650" algn="l"/>
                  <a:tab pos="354171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1252538">
                <a:tabLst>
                  <a:tab pos="282575" algn="l"/>
                  <a:tab pos="1771650" algn="l"/>
                  <a:tab pos="354171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1252538">
                <a:tabLst>
                  <a:tab pos="282575" algn="l"/>
                  <a:tab pos="1771650" algn="l"/>
                  <a:tab pos="354171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12525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2575" algn="l"/>
                  <a:tab pos="1771650" algn="l"/>
                  <a:tab pos="354171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12525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2575" algn="l"/>
                  <a:tab pos="1771650" algn="l"/>
                  <a:tab pos="354171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12525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2575" algn="l"/>
                  <a:tab pos="1771650" algn="l"/>
                  <a:tab pos="354171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12525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2575" algn="l"/>
                  <a:tab pos="1771650" algn="l"/>
                  <a:tab pos="354171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dirty="0"/>
                <a:t>	character	Entity name	Meaning</a:t>
              </a:r>
            </a:p>
            <a:p>
              <a:pPr>
                <a:tabLst>
                  <a:tab pos="282575" algn="l"/>
                  <a:tab pos="1771650" algn="l"/>
                  <a:tab pos="3538538" algn="l"/>
                  <a:tab pos="3829050" algn="l"/>
                </a:tabLst>
              </a:pPr>
              <a:r>
                <a:rPr lang="en-US" sz="2000" dirty="0"/>
                <a:t>	</a:t>
              </a:r>
              <a:r>
                <a:rPr lang="en-US" sz="2000" b="1" dirty="0">
                  <a:solidFill>
                    <a:schemeClr val="folHlink"/>
                  </a:solidFill>
                </a:rPr>
                <a:t>&lt;</a:t>
              </a:r>
              <a:r>
                <a:rPr lang="en-US" sz="2000" dirty="0"/>
                <a:t>	</a:t>
              </a:r>
              <a:r>
                <a:rPr lang="en-US" sz="2000" dirty="0" err="1"/>
                <a:t>lt</a:t>
              </a:r>
              <a:r>
                <a:rPr lang="en-US" sz="2000" dirty="0"/>
                <a:t>	</a:t>
              </a:r>
              <a:r>
                <a:rPr lang="en-US" sz="2000" dirty="0" smtClean="0"/>
                <a:t>less </a:t>
              </a:r>
              <a:r>
                <a:rPr lang="en-US" sz="2000" dirty="0"/>
                <a:t>than</a:t>
              </a:r>
            </a:p>
            <a:p>
              <a:pPr>
                <a:tabLst>
                  <a:tab pos="282575" algn="l"/>
                  <a:tab pos="1771650" algn="l"/>
                  <a:tab pos="3538538" algn="l"/>
                  <a:tab pos="3829050" algn="l"/>
                </a:tabLst>
              </a:pPr>
              <a:r>
                <a:rPr lang="en-US" sz="2000" dirty="0"/>
                <a:t>	</a:t>
              </a:r>
              <a:r>
                <a:rPr lang="en-US" sz="2000" b="1" dirty="0">
                  <a:solidFill>
                    <a:schemeClr val="folHlink"/>
                  </a:solidFill>
                </a:rPr>
                <a:t>&gt;</a:t>
              </a:r>
              <a:r>
                <a:rPr lang="en-US" sz="2000" dirty="0"/>
                <a:t>	</a:t>
              </a:r>
              <a:r>
                <a:rPr lang="en-US" sz="2000" dirty="0" err="1"/>
                <a:t>gt</a:t>
              </a:r>
              <a:r>
                <a:rPr lang="en-US" sz="2000" dirty="0"/>
                <a:t>	</a:t>
              </a:r>
              <a:r>
                <a:rPr lang="en-US" sz="2000" dirty="0" smtClean="0"/>
                <a:t>greater </a:t>
              </a:r>
              <a:r>
                <a:rPr lang="en-US" sz="2000" dirty="0"/>
                <a:t>than</a:t>
              </a:r>
            </a:p>
            <a:p>
              <a:pPr>
                <a:tabLst>
                  <a:tab pos="282575" algn="l"/>
                  <a:tab pos="1771650" algn="l"/>
                  <a:tab pos="3538538" algn="l"/>
                  <a:tab pos="3829050" algn="l"/>
                </a:tabLst>
              </a:pPr>
              <a:r>
                <a:rPr lang="en-US" sz="2000" dirty="0"/>
                <a:t>	</a:t>
              </a:r>
              <a:r>
                <a:rPr lang="en-US" sz="2000" dirty="0">
                  <a:solidFill>
                    <a:schemeClr val="folHlink"/>
                  </a:solidFill>
                </a:rPr>
                <a:t>&amp;</a:t>
              </a:r>
              <a:r>
                <a:rPr lang="en-US" sz="2000" dirty="0"/>
                <a:t>	amp	</a:t>
              </a:r>
              <a:r>
                <a:rPr lang="en-US" sz="2000" dirty="0" smtClean="0"/>
                <a:t>ampersand</a:t>
              </a:r>
              <a:endParaRPr lang="en-US" sz="2000" dirty="0"/>
            </a:p>
            <a:p>
              <a:pPr>
                <a:tabLst>
                  <a:tab pos="282575" algn="l"/>
                  <a:tab pos="1771650" algn="l"/>
                  <a:tab pos="3538538" algn="l"/>
                  <a:tab pos="3829050" algn="l"/>
                </a:tabLst>
              </a:pPr>
              <a:r>
                <a:rPr lang="en-US" sz="2000" dirty="0"/>
                <a:t>	</a:t>
              </a:r>
              <a:r>
                <a:rPr lang="en-US" altLang="zh-CN" dirty="0">
                  <a:solidFill>
                    <a:schemeClr val="folHlink"/>
                  </a:solidFill>
                  <a:ea typeface="SimSun" pitchFamily="2" charset="-122"/>
                </a:rPr>
                <a:t>' </a:t>
              </a:r>
              <a:r>
                <a:rPr lang="en-US" sz="2000" dirty="0"/>
                <a:t>	</a:t>
              </a:r>
              <a:r>
                <a:rPr lang="en-US" sz="2000" dirty="0" err="1"/>
                <a:t>apos</a:t>
              </a:r>
              <a:r>
                <a:rPr lang="en-US" sz="2000" dirty="0"/>
                <a:t>	</a:t>
              </a:r>
              <a:r>
                <a:rPr lang="en-US" sz="2000" dirty="0" smtClean="0"/>
                <a:t>apostrophe</a:t>
              </a:r>
              <a:r>
                <a:rPr lang="en-US" sz="2000" dirty="0"/>
                <a:t>, e.g., computer</a:t>
              </a:r>
              <a:r>
                <a:rPr lang="en-US" altLang="zh-CN" b="1" dirty="0">
                  <a:solidFill>
                    <a:schemeClr val="folHlink"/>
                  </a:solidFill>
                  <a:ea typeface="SimSun" pitchFamily="2" charset="-122"/>
                </a:rPr>
                <a:t>'</a:t>
              </a:r>
              <a:r>
                <a:rPr lang="en-US" sz="2000" dirty="0"/>
                <a:t>s keyboard</a:t>
              </a:r>
            </a:p>
            <a:p>
              <a:pPr>
                <a:tabLst>
                  <a:tab pos="282575" algn="l"/>
                  <a:tab pos="1771650" algn="l"/>
                  <a:tab pos="3538538" algn="l"/>
                  <a:tab pos="3829050" algn="l"/>
                </a:tabLst>
              </a:pPr>
              <a:r>
                <a:rPr lang="en-US" sz="2000" dirty="0"/>
                <a:t>	</a:t>
              </a:r>
              <a:r>
                <a:rPr lang="en-US" dirty="0">
                  <a:solidFill>
                    <a:schemeClr val="folHlink"/>
                  </a:solidFill>
                </a:rPr>
                <a:t>"</a:t>
              </a:r>
              <a:r>
                <a:rPr lang="en-US" dirty="0"/>
                <a:t>	</a:t>
              </a:r>
              <a:r>
                <a:rPr lang="en-US" dirty="0" err="1"/>
                <a:t>quot</a:t>
              </a:r>
              <a:r>
                <a:rPr lang="en-US" dirty="0"/>
                <a:t>	</a:t>
              </a:r>
              <a:r>
                <a:rPr lang="en-US" dirty="0" smtClean="0"/>
                <a:t>quotation</a:t>
              </a:r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16394" name="Line 4"/>
            <p:cNvSpPr>
              <a:spLocks noChangeShapeType="1"/>
            </p:cNvSpPr>
            <p:nvPr/>
          </p:nvSpPr>
          <p:spPr bwMode="auto">
            <a:xfrm>
              <a:off x="288" y="1152"/>
              <a:ext cx="48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5"/>
            <p:cNvSpPr>
              <a:spLocks noChangeShapeType="1"/>
            </p:cNvSpPr>
            <p:nvPr/>
          </p:nvSpPr>
          <p:spPr bwMode="auto">
            <a:xfrm>
              <a:off x="288" y="2112"/>
              <a:ext cx="48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457200" y="3767138"/>
            <a:ext cx="72390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34950" indent="-234950"/>
            <a:r>
              <a:rPr lang="en-US" sz="2400" dirty="0"/>
              <a:t>Two ways to differentiate them:</a:t>
            </a:r>
          </a:p>
          <a:p>
            <a:pPr marL="234950" indent="-234950">
              <a:lnSpc>
                <a:spcPct val="120000"/>
              </a:lnSpc>
              <a:buFontTx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Entity Reference</a:t>
            </a:r>
            <a:r>
              <a:rPr lang="en-US" sz="2400" dirty="0"/>
              <a:t> for these characters</a:t>
            </a:r>
          </a:p>
          <a:p>
            <a:pPr marL="234950" indent="-234950"/>
            <a:r>
              <a:rPr lang="en-US" sz="2400" dirty="0"/>
              <a:t>	For example, to represent 0 </a:t>
            </a:r>
            <a:r>
              <a:rPr lang="en-US" sz="2400" dirty="0">
                <a:solidFill>
                  <a:schemeClr val="tx2"/>
                </a:solidFill>
              </a:rPr>
              <a:t>&lt;</a:t>
            </a:r>
            <a:r>
              <a:rPr lang="en-US" sz="2400" dirty="0"/>
              <a:t> x </a:t>
            </a:r>
            <a:r>
              <a:rPr lang="en-US" sz="2400" dirty="0">
                <a:solidFill>
                  <a:schemeClr val="tx2"/>
                </a:solidFill>
              </a:rPr>
              <a:t>&lt;</a:t>
            </a:r>
            <a:r>
              <a:rPr lang="en-US" sz="2400" dirty="0"/>
              <a:t> 100, you can use:</a:t>
            </a:r>
          </a:p>
          <a:p>
            <a:pPr marL="234950" indent="-234950"/>
            <a:r>
              <a:rPr lang="en-US" sz="2400" dirty="0"/>
              <a:t>	&lt;Range&gt; 0 </a:t>
            </a:r>
            <a:r>
              <a:rPr lang="en-US" sz="2400" dirty="0">
                <a:solidFill>
                  <a:schemeClr val="folHlink"/>
                </a:solidFill>
              </a:rPr>
              <a:t>&amp;</a:t>
            </a:r>
            <a:r>
              <a:rPr lang="en-US" sz="2400" dirty="0" err="1">
                <a:solidFill>
                  <a:schemeClr val="folHlink"/>
                </a:solidFill>
              </a:rPr>
              <a:t>lt</a:t>
            </a:r>
            <a:r>
              <a:rPr lang="en-US" sz="2400" dirty="0">
                <a:solidFill>
                  <a:schemeClr val="folHlink"/>
                </a:solidFill>
              </a:rPr>
              <a:t>;</a:t>
            </a:r>
            <a:r>
              <a:rPr lang="en-US" sz="2400" dirty="0"/>
              <a:t> x </a:t>
            </a:r>
            <a:r>
              <a:rPr lang="en-US" sz="2400" dirty="0">
                <a:solidFill>
                  <a:schemeClr val="folHlink"/>
                </a:solidFill>
              </a:rPr>
              <a:t>&amp;</a:t>
            </a:r>
            <a:r>
              <a:rPr lang="en-US" sz="2400" dirty="0" err="1">
                <a:solidFill>
                  <a:schemeClr val="folHlink"/>
                </a:solidFill>
              </a:rPr>
              <a:t>lt</a:t>
            </a:r>
            <a:r>
              <a:rPr lang="en-US" sz="2400" dirty="0">
                <a:solidFill>
                  <a:schemeClr val="folHlink"/>
                </a:solidFill>
              </a:rPr>
              <a:t>;</a:t>
            </a:r>
            <a:r>
              <a:rPr lang="en-US" sz="2400" dirty="0"/>
              <a:t> 100&lt;/Range&gt;</a:t>
            </a: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457200" y="985838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2575" indent="-282575">
              <a:buFontTx/>
              <a:buChar char="•"/>
            </a:pPr>
            <a:r>
              <a:rPr lang="en-US" sz="2400" dirty="0"/>
              <a:t>Five characters are reserved for markup purpose. The parsers need to differentiate them from the </a:t>
            </a:r>
            <a:r>
              <a:rPr lang="en-US" sz="2400" dirty="0">
                <a:solidFill>
                  <a:srgbClr val="FF0000"/>
                </a:solidFill>
              </a:rPr>
              <a:t>text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content</a:t>
            </a:r>
            <a:r>
              <a:rPr lang="en-US" sz="2400" dirty="0"/>
              <a:t> characters.</a:t>
            </a:r>
          </a:p>
          <a:p>
            <a:pPr marL="282575" indent="-282575">
              <a:buFontTx/>
              <a:buChar char="•"/>
            </a:pPr>
            <a:endParaRPr lang="en-US" sz="2400" dirty="0"/>
          </a:p>
        </p:txBody>
      </p:sp>
      <p:sp>
        <p:nvSpPr>
          <p:cNvPr id="469001" name="Rectangle 9"/>
          <p:cNvSpPr>
            <a:spLocks noChangeArrowheads="1"/>
          </p:cNvSpPr>
          <p:nvPr/>
        </p:nvSpPr>
        <p:spPr bwMode="auto">
          <a:xfrm>
            <a:off x="381000" y="5441950"/>
            <a:ext cx="79673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82575" indent="-282575">
              <a:buFontTx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Character Reference</a:t>
            </a:r>
            <a:r>
              <a:rPr lang="en-US" sz="2400" dirty="0"/>
              <a:t> (ASCII code) for these characters</a:t>
            </a:r>
          </a:p>
          <a:p>
            <a:pPr marL="282575" indent="-282575"/>
            <a:r>
              <a:rPr lang="en-US" sz="2400" dirty="0"/>
              <a:t>	For example, </a:t>
            </a:r>
          </a:p>
          <a:p>
            <a:pPr marL="282575" indent="-282575"/>
            <a:r>
              <a:rPr lang="en-US" sz="2400" dirty="0"/>
              <a:t>	&lt;Range</a:t>
            </a:r>
            <a:r>
              <a:rPr lang="en-US" sz="2400" dirty="0" smtClean="0"/>
              <a:t>&gt; 0 </a:t>
            </a:r>
            <a:r>
              <a:rPr lang="en-US" sz="2400" dirty="0">
                <a:solidFill>
                  <a:schemeClr val="folHlink"/>
                </a:solidFill>
              </a:rPr>
              <a:t>&amp;#60;</a:t>
            </a:r>
            <a:r>
              <a:rPr lang="en-US" sz="2400" dirty="0"/>
              <a:t> x </a:t>
            </a:r>
            <a:r>
              <a:rPr lang="en-US" sz="2400" dirty="0">
                <a:solidFill>
                  <a:schemeClr val="folHlink"/>
                </a:solidFill>
              </a:rPr>
              <a:t>&amp;#60;</a:t>
            </a:r>
            <a:r>
              <a:rPr lang="en-US" sz="2400" dirty="0"/>
              <a:t> 100&lt;/Range&gt;</a:t>
            </a:r>
          </a:p>
        </p:txBody>
      </p:sp>
      <p:sp>
        <p:nvSpPr>
          <p:cNvPr id="16392" name="Rectangular Callout 1"/>
          <p:cNvSpPr>
            <a:spLocks noChangeArrowheads="1"/>
          </p:cNvSpPr>
          <p:nvPr/>
        </p:nvSpPr>
        <p:spPr bwMode="auto">
          <a:xfrm>
            <a:off x="7086600" y="3767138"/>
            <a:ext cx="1981200" cy="1490662"/>
          </a:xfrm>
          <a:prstGeom prst="wedgeRectCallout">
            <a:avLst>
              <a:gd name="adj1" fmla="val -79690"/>
              <a:gd name="adj2" fmla="val -6606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What happen if your </a:t>
            </a:r>
            <a:r>
              <a:rPr lang="en-US" dirty="0" smtClean="0"/>
              <a:t>post </a:t>
            </a:r>
            <a:r>
              <a:rPr lang="en-US" dirty="0"/>
              <a:t>in </a:t>
            </a:r>
            <a:r>
              <a:rPr lang="en-US" dirty="0" smtClean="0"/>
              <a:t>the course </a:t>
            </a:r>
            <a:r>
              <a:rPr lang="en-US" dirty="0"/>
              <a:t>discussion board has characters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8" grpId="0"/>
      <p:bldP spid="4690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5FBEA1-AD14-48C3-92E1-449D3CA96D9F}" type="slidenum">
              <a:rPr lang="en-US" smtClean="0">
                <a:solidFill>
                  <a:schemeClr val="tx2"/>
                </a:solidFill>
              </a:rPr>
              <a:pPr/>
              <a:t>14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61913"/>
            <a:ext cx="7283450" cy="623887"/>
          </a:xfrm>
        </p:spPr>
        <p:txBody>
          <a:bodyPr/>
          <a:lstStyle/>
          <a:p>
            <a:pPr eaLnBrk="1" hangingPunct="1"/>
            <a:r>
              <a:rPr lang="en-US" smtClean="0"/>
              <a:t>Character and Parsed Character Data </a:t>
            </a:r>
          </a:p>
        </p:txBody>
      </p:sp>
      <p:sp>
        <p:nvSpPr>
          <p:cNvPr id="17412" name="Text Box 66"/>
          <p:cNvSpPr txBox="1">
            <a:spLocks noChangeArrowheads="1"/>
          </p:cNvSpPr>
          <p:nvPr/>
        </p:nvSpPr>
        <p:spPr bwMode="auto">
          <a:xfrm>
            <a:off x="457200" y="9906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2575" indent="-282575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If a piece of text has many markup characters, the reference method makes the text not readable.</a:t>
            </a:r>
          </a:p>
        </p:txBody>
      </p:sp>
      <p:sp>
        <p:nvSpPr>
          <p:cNvPr id="17413" name="Text Box 67"/>
          <p:cNvSpPr txBox="1">
            <a:spLocks noChangeArrowheads="1"/>
          </p:cNvSpPr>
          <p:nvPr/>
        </p:nvSpPr>
        <p:spPr bwMode="auto">
          <a:xfrm>
            <a:off x="533400" y="1790700"/>
            <a:ext cx="74072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Arial" charset="0"/>
              </a:rPr>
              <a:t>&lt;myCode&gt; </a:t>
            </a:r>
          </a:p>
          <a:p>
            <a:r>
              <a:rPr lang="en-US">
                <a:latin typeface="Arial" charset="0"/>
              </a:rPr>
              <a:t>	function AND(a, b) { </a:t>
            </a:r>
          </a:p>
          <a:p>
            <a:r>
              <a:rPr lang="en-US">
                <a:latin typeface="Arial" charset="0"/>
              </a:rPr>
              <a:t>		if (a == 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true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&amp;&amp;</a:t>
            </a:r>
            <a:r>
              <a:rPr lang="en-US">
                <a:latin typeface="Arial" charset="0"/>
              </a:rPr>
              <a:t> b == 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true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) then </a:t>
            </a:r>
          </a:p>
          <a:p>
            <a:r>
              <a:rPr lang="en-US">
                <a:latin typeface="Arial" charset="0"/>
              </a:rPr>
              <a:t>			{ return “true” } </a:t>
            </a:r>
          </a:p>
          <a:p>
            <a:r>
              <a:rPr lang="en-US">
                <a:latin typeface="Arial" charset="0"/>
              </a:rPr>
              <a:t>		else </a:t>
            </a:r>
          </a:p>
          <a:p>
            <a:r>
              <a:rPr lang="en-US">
                <a:latin typeface="Arial" charset="0"/>
              </a:rPr>
              <a:t>		{ return 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false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} </a:t>
            </a:r>
          </a:p>
          <a:p>
            <a:r>
              <a:rPr lang="en-US">
                <a:latin typeface="Arial" charset="0"/>
              </a:rPr>
              <a:t>	} </a:t>
            </a:r>
          </a:p>
          <a:p>
            <a:r>
              <a:rPr lang="en-US">
                <a:latin typeface="Arial" charset="0"/>
              </a:rPr>
              <a:t>&lt;/myCode&gt; 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52400" y="4187825"/>
            <a:ext cx="8839200" cy="2289175"/>
            <a:chOff x="96" y="2638"/>
            <a:chExt cx="5568" cy="1442"/>
          </a:xfrm>
        </p:grpSpPr>
        <p:sp>
          <p:nvSpPr>
            <p:cNvPr id="17416" name="Text Box 69"/>
            <p:cNvSpPr txBox="1">
              <a:spLocks noChangeArrowheads="1"/>
            </p:cNvSpPr>
            <p:nvPr/>
          </p:nvSpPr>
          <p:spPr bwMode="auto">
            <a:xfrm>
              <a:off x="336" y="2638"/>
              <a:ext cx="504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latin typeface="Arial" charset="0"/>
                </a:rPr>
                <a:t>&lt;myCode&gt; </a:t>
              </a:r>
            </a:p>
            <a:p>
              <a:r>
                <a:rPr lang="en-US">
                  <a:latin typeface="Arial" charset="0"/>
                </a:rPr>
                <a:t>	function AND(a, b) { </a:t>
              </a:r>
            </a:p>
            <a:p>
              <a:r>
                <a:rPr lang="en-US">
                  <a:latin typeface="Arial" charset="0"/>
                </a:rPr>
                <a:t>		if (a == </a:t>
              </a:r>
              <a:r>
                <a:rPr lang="en-US">
                  <a:solidFill>
                    <a:schemeClr val="folHlink"/>
                  </a:solidFill>
                  <a:latin typeface="Arial" charset="0"/>
                </a:rPr>
                <a:t>&amp;quot;</a:t>
              </a:r>
              <a:r>
                <a:rPr lang="en-US">
                  <a:latin typeface="Arial" charset="0"/>
                </a:rPr>
                <a:t>true</a:t>
              </a:r>
              <a:r>
                <a:rPr lang="en-US">
                  <a:solidFill>
                    <a:schemeClr val="folHlink"/>
                  </a:solidFill>
                  <a:latin typeface="Arial" charset="0"/>
                </a:rPr>
                <a:t>&amp;quot;</a:t>
              </a:r>
              <a:r>
                <a:rPr lang="en-US">
                  <a:latin typeface="Arial" charset="0"/>
                </a:rPr>
                <a:t> </a:t>
              </a:r>
              <a:r>
                <a:rPr lang="en-US">
                  <a:solidFill>
                    <a:schemeClr val="folHlink"/>
                  </a:solidFill>
                  <a:latin typeface="Arial" charset="0"/>
                </a:rPr>
                <a:t>&amp;amp;&amp;amp;</a:t>
              </a:r>
              <a:r>
                <a:rPr lang="en-US">
                  <a:latin typeface="Arial" charset="0"/>
                </a:rPr>
                <a:t> b == </a:t>
              </a:r>
              <a:r>
                <a:rPr lang="en-US">
                  <a:solidFill>
                    <a:schemeClr val="folHlink"/>
                  </a:solidFill>
                  <a:latin typeface="Arial" charset="0"/>
                </a:rPr>
                <a:t>&amp;quot;</a:t>
              </a:r>
              <a:r>
                <a:rPr lang="en-US">
                  <a:latin typeface="Arial" charset="0"/>
                </a:rPr>
                <a:t>true</a:t>
              </a:r>
              <a:r>
                <a:rPr lang="en-US">
                  <a:solidFill>
                    <a:schemeClr val="folHlink"/>
                  </a:solidFill>
                  <a:latin typeface="Arial" charset="0"/>
                </a:rPr>
                <a:t>&amp;quot;</a:t>
              </a:r>
              <a:r>
                <a:rPr lang="en-US">
                  <a:latin typeface="Arial" charset="0"/>
                </a:rPr>
                <a:t>) then </a:t>
              </a:r>
            </a:p>
            <a:p>
              <a:r>
                <a:rPr lang="en-US">
                  <a:latin typeface="Arial" charset="0"/>
                </a:rPr>
                <a:t>			{ return </a:t>
              </a:r>
              <a:r>
                <a:rPr lang="en-US">
                  <a:solidFill>
                    <a:schemeClr val="folHlink"/>
                  </a:solidFill>
                  <a:latin typeface="Arial" charset="0"/>
                </a:rPr>
                <a:t>&amp;quot;</a:t>
              </a:r>
              <a:r>
                <a:rPr lang="en-US">
                  <a:latin typeface="Arial" charset="0"/>
                </a:rPr>
                <a:t>true</a:t>
              </a:r>
              <a:r>
                <a:rPr lang="en-US">
                  <a:solidFill>
                    <a:schemeClr val="folHlink"/>
                  </a:solidFill>
                  <a:latin typeface="Arial" charset="0"/>
                </a:rPr>
                <a:t>&amp;quot;</a:t>
              </a:r>
              <a:r>
                <a:rPr lang="en-US">
                  <a:latin typeface="Arial" charset="0"/>
                </a:rPr>
                <a:t> } </a:t>
              </a:r>
            </a:p>
            <a:p>
              <a:r>
                <a:rPr lang="en-US">
                  <a:latin typeface="Arial" charset="0"/>
                </a:rPr>
                <a:t>		else </a:t>
              </a:r>
            </a:p>
            <a:p>
              <a:r>
                <a:rPr lang="en-US">
                  <a:latin typeface="Arial" charset="0"/>
                </a:rPr>
                <a:t>		{ return </a:t>
              </a:r>
              <a:r>
                <a:rPr lang="en-US">
                  <a:solidFill>
                    <a:schemeClr val="folHlink"/>
                  </a:solidFill>
                  <a:latin typeface="Arial" charset="0"/>
                </a:rPr>
                <a:t>&amp;quot;</a:t>
              </a:r>
              <a:r>
                <a:rPr lang="en-US">
                  <a:latin typeface="Arial" charset="0"/>
                </a:rPr>
                <a:t>false</a:t>
              </a:r>
              <a:r>
                <a:rPr lang="en-US">
                  <a:solidFill>
                    <a:schemeClr val="folHlink"/>
                  </a:solidFill>
                  <a:latin typeface="Arial" charset="0"/>
                </a:rPr>
                <a:t>&amp;quot;</a:t>
              </a:r>
              <a:r>
                <a:rPr lang="en-US">
                  <a:latin typeface="Arial" charset="0"/>
                </a:rPr>
                <a:t> } </a:t>
              </a:r>
            </a:p>
            <a:p>
              <a:r>
                <a:rPr lang="en-US">
                  <a:latin typeface="Arial" charset="0"/>
                </a:rPr>
                <a:t>	} </a:t>
              </a:r>
            </a:p>
            <a:p>
              <a:r>
                <a:rPr lang="en-US">
                  <a:latin typeface="Arial" charset="0"/>
                </a:rPr>
                <a:t>&lt;/myCode&gt; </a:t>
              </a:r>
            </a:p>
          </p:txBody>
        </p:sp>
        <p:sp>
          <p:nvSpPr>
            <p:cNvPr id="17417" name="Line 70"/>
            <p:cNvSpPr>
              <a:spLocks noChangeShapeType="1"/>
            </p:cNvSpPr>
            <p:nvPr/>
          </p:nvSpPr>
          <p:spPr bwMode="auto">
            <a:xfrm>
              <a:off x="96" y="263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Oval Callout 8"/>
          <p:cNvSpPr>
            <a:spLocks noChangeArrowheads="1"/>
          </p:cNvSpPr>
          <p:nvPr/>
        </p:nvSpPr>
        <p:spPr bwMode="auto">
          <a:xfrm>
            <a:off x="5638800" y="2895600"/>
            <a:ext cx="2438400" cy="1600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Using Entity Reference for the special characters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217CD1-EE5A-4149-8553-E2D614C589C1}" type="slidenum">
              <a:rPr lang="en-US" smtClean="0">
                <a:solidFill>
                  <a:schemeClr val="tx2"/>
                </a:solidFill>
              </a:rPr>
              <a:pPr/>
              <a:t>15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1913"/>
            <a:ext cx="8001000" cy="623887"/>
          </a:xfrm>
        </p:spPr>
        <p:txBody>
          <a:bodyPr/>
          <a:lstStyle/>
          <a:p>
            <a:pPr eaLnBrk="1" hangingPunct="1"/>
            <a:r>
              <a:rPr lang="en-US" smtClean="0"/>
              <a:t>Using </a:t>
            </a:r>
            <a:r>
              <a:rPr lang="en-US" i="1" smtClean="0"/>
              <a:t>Character</a:t>
            </a:r>
            <a:r>
              <a:rPr lang="en-US" smtClean="0"/>
              <a:t> and </a:t>
            </a:r>
            <a:r>
              <a:rPr lang="en-US" i="1" smtClean="0"/>
              <a:t>Parsed Character Data 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57200" y="1181100"/>
            <a:ext cx="8382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2575" indent="-282575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XML parsers differentiate two types of textual data:</a:t>
            </a:r>
          </a:p>
          <a:p>
            <a:pPr>
              <a:buFontTx/>
              <a:buChar char="•"/>
            </a:pPr>
            <a:r>
              <a:rPr lang="en-US" sz="2400" b="1"/>
              <a:t>CDATA</a:t>
            </a:r>
            <a:r>
              <a:rPr lang="en-US" sz="2400"/>
              <a:t> - Character Data: Data that appears </a:t>
            </a:r>
            <a:br>
              <a:rPr lang="en-US" sz="2400"/>
            </a:br>
            <a:r>
              <a:rPr lang="en-US" sz="2400"/>
              <a:t>between the pair: </a:t>
            </a:r>
            <a:r>
              <a:rPr lang="en-US" sz="2400">
                <a:solidFill>
                  <a:schemeClr val="folHlink"/>
                </a:solidFill>
              </a:rPr>
              <a:t>&lt;![CDATA[</a:t>
            </a:r>
            <a:r>
              <a:rPr lang="en-US" sz="2400"/>
              <a:t> and </a:t>
            </a:r>
            <a:r>
              <a:rPr lang="en-US" sz="2400">
                <a:solidFill>
                  <a:schemeClr val="folHlink"/>
                </a:solidFill>
              </a:rPr>
              <a:t>]]&gt;</a:t>
            </a:r>
            <a:r>
              <a:rPr lang="en-US" sz="2400"/>
              <a:t> tags </a:t>
            </a:r>
          </a:p>
          <a:p>
            <a:pPr>
              <a:buFontTx/>
              <a:buChar char="•"/>
            </a:pPr>
            <a:r>
              <a:rPr lang="en-US" sz="2400" b="1"/>
              <a:t>PCDATA</a:t>
            </a:r>
            <a:r>
              <a:rPr lang="en-US" sz="2400"/>
              <a:t> - Parsed Character Data: Any data that are not in CDATA tags.</a:t>
            </a:r>
          </a:p>
          <a:p>
            <a:pPr>
              <a:buFontTx/>
              <a:buChar char="•"/>
            </a:pPr>
            <a:r>
              <a:rPr lang="en-US" sz="2400"/>
              <a:t>Using CDATA for text with many markup characters is more readable:</a:t>
            </a:r>
          </a:p>
          <a:p>
            <a:r>
              <a:rPr lang="en-US" sz="2400"/>
              <a:t> 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133600" y="3806825"/>
            <a:ext cx="63246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Arial" charset="0"/>
              </a:rPr>
              <a:t>&lt;myCode&gt; </a:t>
            </a:r>
          </a:p>
          <a:p>
            <a:r>
              <a:rPr lang="en-US"/>
              <a:t>	</a:t>
            </a:r>
            <a:r>
              <a:rPr lang="en-US">
                <a:solidFill>
                  <a:srgbClr val="990000"/>
                </a:solidFill>
              </a:rPr>
              <a:t>&lt;![CDATA[</a:t>
            </a:r>
            <a:r>
              <a:rPr lang="en-US"/>
              <a:t> </a:t>
            </a:r>
            <a:r>
              <a:rPr lang="en-US">
                <a:latin typeface="Arial" charset="0"/>
              </a:rPr>
              <a:t>	</a:t>
            </a:r>
          </a:p>
          <a:p>
            <a:r>
              <a:rPr lang="en-US">
                <a:latin typeface="Arial" charset="0"/>
              </a:rPr>
              <a:t>		function AND(a, b) { </a:t>
            </a:r>
          </a:p>
          <a:p>
            <a:r>
              <a:rPr lang="en-US">
                <a:latin typeface="Arial" charset="0"/>
              </a:rPr>
              <a:t>			if (a == 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true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&amp;&amp;</a:t>
            </a:r>
            <a:r>
              <a:rPr lang="en-US">
                <a:latin typeface="Arial" charset="0"/>
              </a:rPr>
              <a:t> b == 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true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) then </a:t>
            </a:r>
          </a:p>
          <a:p>
            <a:r>
              <a:rPr lang="en-US">
                <a:latin typeface="Arial" charset="0"/>
              </a:rPr>
              <a:t>				{ return “true” } </a:t>
            </a:r>
          </a:p>
          <a:p>
            <a:r>
              <a:rPr lang="en-US">
                <a:latin typeface="Arial" charset="0"/>
              </a:rPr>
              <a:t>			else </a:t>
            </a:r>
          </a:p>
          <a:p>
            <a:r>
              <a:rPr lang="en-US">
                <a:latin typeface="Arial" charset="0"/>
              </a:rPr>
              <a:t>			{ return 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false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} </a:t>
            </a:r>
          </a:p>
          <a:p>
            <a:r>
              <a:rPr lang="en-US">
                <a:latin typeface="Arial" charset="0"/>
              </a:rPr>
              <a:t>		} </a:t>
            </a:r>
          </a:p>
          <a:p>
            <a:r>
              <a:rPr lang="en-US">
                <a:solidFill>
                  <a:srgbClr val="990000"/>
                </a:solidFill>
                <a:latin typeface="Arial" charset="0"/>
              </a:rPr>
              <a:t>	]]&gt;</a:t>
            </a:r>
          </a:p>
          <a:p>
            <a:r>
              <a:rPr lang="en-US">
                <a:latin typeface="Arial" charset="0"/>
              </a:rPr>
              <a:t>&lt;/myCode&gt;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B2A33F-80BA-4740-8212-7A4F9014CA94}" type="slidenum">
              <a:rPr lang="en-US" smtClean="0">
                <a:solidFill>
                  <a:schemeClr val="tx2"/>
                </a:solidFill>
              </a:rPr>
              <a:pPr/>
              <a:t>16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61913"/>
            <a:ext cx="7283450" cy="623887"/>
          </a:xfrm>
        </p:spPr>
        <p:txBody>
          <a:bodyPr/>
          <a:lstStyle/>
          <a:p>
            <a:pPr eaLnBrk="1" hangingPunct="1"/>
            <a:r>
              <a:rPr lang="en-US" sz="2800" smtClean="0"/>
              <a:t>Representing Special Characters in CDATA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04800" y="1412875"/>
            <a:ext cx="8382000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2575" indent="-282575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dirty="0"/>
              <a:t>XML parsers will ignore (not do syntax checking</a:t>
            </a:r>
            <a:r>
              <a:rPr lang="en-US" sz="2400" dirty="0" smtClean="0"/>
              <a:t>) on </a:t>
            </a:r>
            <a:r>
              <a:rPr lang="en-US" sz="2400" dirty="0"/>
              <a:t>CDATA but parse PCDATA — that is, interpret it as </a:t>
            </a:r>
            <a:r>
              <a:rPr lang="en-US" sz="2400" dirty="0" smtClean="0"/>
              <a:t>a part of the markup </a:t>
            </a:r>
            <a:r>
              <a:rPr lang="en-US" sz="2400" dirty="0"/>
              <a:t>language. 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dirty="0" smtClean="0"/>
              <a:t>The practical </a:t>
            </a:r>
            <a:r>
              <a:rPr lang="en-US" sz="2400" dirty="0"/>
              <a:t>implication is that </a:t>
            </a:r>
            <a:r>
              <a:rPr lang="en-US" sz="2400" dirty="0" smtClean="0"/>
              <a:t>for data </a:t>
            </a:r>
            <a:r>
              <a:rPr lang="en-US" sz="2400" dirty="0"/>
              <a:t>between the tags </a:t>
            </a:r>
            <a:r>
              <a:rPr lang="en-US" sz="2400" dirty="0">
                <a:solidFill>
                  <a:schemeClr val="folHlink"/>
                </a:solidFill>
              </a:rPr>
              <a:t>&lt;![CDATA[</a:t>
            </a:r>
            <a:r>
              <a:rPr lang="en-US" sz="2400" dirty="0"/>
              <a:t> and </a:t>
            </a:r>
            <a:r>
              <a:rPr lang="en-US" sz="2400" dirty="0" smtClean="0">
                <a:solidFill>
                  <a:schemeClr val="folHlink"/>
                </a:solidFill>
              </a:rPr>
              <a:t>]]&gt;</a:t>
            </a:r>
            <a:r>
              <a:rPr lang="en-US" sz="2400" dirty="0" smtClean="0"/>
              <a:t>, we do </a:t>
            </a:r>
            <a:r>
              <a:rPr lang="en-US" sz="2400" dirty="0"/>
              <a:t>not have to conform to the syntax of XML.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dirty="0"/>
              <a:t>Outside the tags </a:t>
            </a:r>
            <a:r>
              <a:rPr lang="en-US" sz="2400" dirty="0">
                <a:solidFill>
                  <a:schemeClr val="folHlink"/>
                </a:solidFill>
              </a:rPr>
              <a:t>&lt;![CDATA[</a:t>
            </a:r>
            <a:r>
              <a:rPr lang="en-US" sz="2400" dirty="0"/>
              <a:t> and </a:t>
            </a:r>
            <a:r>
              <a:rPr lang="en-US" sz="2400" dirty="0" smtClean="0">
                <a:solidFill>
                  <a:schemeClr val="folHlink"/>
                </a:solidFill>
              </a:rPr>
              <a:t>]]&gt;</a:t>
            </a:r>
            <a:r>
              <a:rPr lang="en-US" sz="2400" dirty="0" smtClean="0"/>
              <a:t>, we must </a:t>
            </a:r>
            <a:r>
              <a:rPr lang="en-US" sz="2400" dirty="0"/>
              <a:t>conform to the syntax of XML.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623888"/>
          </a:xfrm>
        </p:spPr>
        <p:txBody>
          <a:bodyPr/>
          <a:lstStyle/>
          <a:p>
            <a:pPr algn="ctr"/>
            <a:r>
              <a:rPr lang="en-US" smtClean="0"/>
              <a:t>Whitespace in XML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50913" y="1371600"/>
            <a:ext cx="8269287" cy="990600"/>
          </a:xfrm>
        </p:spPr>
        <p:txBody>
          <a:bodyPr/>
          <a:lstStyle/>
          <a:p>
            <a:r>
              <a:rPr lang="en-US" smtClean="0"/>
              <a:t>XML defines four characters to be whitespace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F61DEB-0A96-4507-99EB-C387410F0BF2}" type="slidenum">
              <a:rPr lang="en-US" smtClean="0">
                <a:solidFill>
                  <a:schemeClr val="tx2"/>
                </a:solidFill>
              </a:rPr>
              <a:pPr/>
              <a:t>17</a:t>
            </a:fld>
            <a:endParaRPr lang="en-US" smtClean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057400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Character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Unicode Value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tab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#x9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newline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xA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carriage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return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xD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space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#x20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50913" y="5105400"/>
            <a:ext cx="77358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Why would whitespace be handled differently from other characters?</a:t>
            </a:r>
          </a:p>
        </p:txBody>
      </p:sp>
      <p:pic>
        <p:nvPicPr>
          <p:cNvPr id="7" name="Picture 8" descr="C:\Users\yinong\AppData\Local\Microsoft\Windows\Temporary Internet Files\Content.IE5\SMR9LCV9\MMj0336396000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91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Collapsing (normalizing) or Preserving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69288" cy="1447800"/>
          </a:xfrm>
        </p:spPr>
        <p:txBody>
          <a:bodyPr/>
          <a:lstStyle/>
          <a:p>
            <a:r>
              <a:rPr lang="en-US" smtClean="0"/>
              <a:t>Normalization: Remove additional whitespaces</a:t>
            </a:r>
          </a:p>
          <a:p>
            <a:r>
              <a:rPr lang="en-US" smtClean="0"/>
              <a:t>Preserving: Keep all whitespaces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28D0A9-CD7E-456B-BED7-B3EF34670E79}" type="slidenum">
              <a:rPr lang="en-US" smtClean="0">
                <a:solidFill>
                  <a:schemeClr val="tx2"/>
                </a:solidFill>
              </a:rPr>
              <a:pPr/>
              <a:t>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2819400"/>
            <a:ext cx="84978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Declaration in XML Document Type Definition (DTD)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3390900"/>
            <a:ext cx="826928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2400">
                <a:latin typeface="Arial" charset="0"/>
                <a:cs typeface="Arial" charset="0"/>
              </a:rPr>
              <a:t>&lt;!DOCTYPE instructor [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>
                <a:latin typeface="Arial" charset="0"/>
                <a:cs typeface="Arial" charset="0"/>
              </a:rPr>
              <a:t>&lt;!ATTRIBUTE code xml:space #FIXED “</a:t>
            </a:r>
            <a:r>
              <a:rPr lang="en-US" sz="2400">
                <a:solidFill>
                  <a:srgbClr val="C00000"/>
                </a:solidFill>
                <a:latin typeface="Arial" charset="0"/>
                <a:cs typeface="Arial" charset="0"/>
              </a:rPr>
              <a:t>preserve</a:t>
            </a:r>
            <a:r>
              <a:rPr lang="en-US" sz="2400">
                <a:latin typeface="Arial" charset="0"/>
                <a:cs typeface="Arial" charset="0"/>
              </a:rPr>
              <a:t>”&gt;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>
                <a:latin typeface="Arial" charset="0"/>
                <a:cs typeface="Arial" charset="0"/>
              </a:rPr>
              <a:t>&lt;!EMEMENT name (first, middle?, last)&gt;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>
                <a:latin typeface="Arial" charset="0"/>
                <a:cs typeface="Arial" charset="0"/>
              </a:rPr>
              <a:t>&lt;!EMEMENT first (#PCDATA)&gt;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>
                <a:latin typeface="Arial" charset="0"/>
                <a:cs typeface="Arial" charset="0"/>
              </a:rPr>
              <a:t>&lt;!EMEMENT last (#PCDATA)&gt;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>
                <a:latin typeface="Arial" charset="0"/>
                <a:cs typeface="Arial" charset="0"/>
              </a:rPr>
              <a:t>&lt;!EMEMENT course (#PCDATA)&gt;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>
                <a:latin typeface="Arial" charset="0"/>
                <a:cs typeface="Arial" charset="0"/>
              </a:rPr>
              <a:t>&lt;!EMEMENT officeHours (#PCDATA)&gt;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>
                <a:latin typeface="Arial" charset="0"/>
                <a:cs typeface="Arial" charset="0"/>
              </a:rPr>
              <a:t>]&gt;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6629400" y="5029200"/>
            <a:ext cx="2325688" cy="1066800"/>
          </a:xfrm>
          <a:prstGeom prst="wedgeRoundRectCallout">
            <a:avLst>
              <a:gd name="adj1" fmla="val -45394"/>
              <a:gd name="adj2" fmla="val -12922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If use </a:t>
            </a:r>
            <a:r>
              <a:rPr lang="en-US" sz="2400" dirty="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default</a:t>
            </a:r>
            <a:r>
              <a:rPr lang="en-US" sz="2400" dirty="0">
                <a:latin typeface="Arial" charset="0"/>
                <a:cs typeface="Arial" charset="0"/>
              </a:rPr>
              <a:t>”</a:t>
            </a:r>
          </a:p>
          <a:p>
            <a:r>
              <a:rPr lang="en-US" dirty="0">
                <a:latin typeface="Arial" charset="0"/>
                <a:cs typeface="Arial" charset="0"/>
              </a:rPr>
              <a:t>Whitespaces will be collapsed!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7616825" y="1379538"/>
            <a:ext cx="1450975" cy="1203325"/>
          </a:xfrm>
          <a:prstGeom prst="wedgeRoundRectCallout">
            <a:avLst>
              <a:gd name="adj1" fmla="val -5000"/>
              <a:gd name="adj2" fmla="val 7638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>
                <a:latin typeface="Arial" charset="0"/>
                <a:cs typeface="Arial" charset="0"/>
              </a:rPr>
              <a:t>To be discussed later</a:t>
            </a:r>
            <a:endParaRPr lang="en-US" sz="16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267A41-3728-41BF-8733-A42367C7DCB0}" type="slidenum">
              <a:rPr lang="en-US" smtClean="0">
                <a:solidFill>
                  <a:schemeClr val="tx2"/>
                </a:solidFill>
              </a:rPr>
              <a:pPr/>
              <a:t>19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/>
        </p:nvSpPr>
        <p:spPr bwMode="auto">
          <a:xfrm>
            <a:off x="762000" y="1524000"/>
            <a:ext cx="80248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</a:rPr>
              <a:t>&lt;?xml version="1.0" encoding="UTF-8"&gt;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2000" dirty="0">
                <a:latin typeface="Arial" charset="0"/>
              </a:rPr>
              <a:t>&lt;</a:t>
            </a:r>
            <a:r>
              <a:rPr lang="en-US" sz="2000" dirty="0" err="1">
                <a:latin typeface="Arial" charset="0"/>
              </a:rPr>
              <a:t>myCode</a:t>
            </a:r>
            <a:r>
              <a:rPr lang="en-US" sz="2000" dirty="0">
                <a:latin typeface="Arial" charset="0"/>
              </a:rPr>
              <a:t>&gt;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&lt;!-- This function performs logic AND operation.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		 It takes two boolean variable as input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	--&gt;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2000" dirty="0">
                <a:latin typeface="Arial" charset="0"/>
              </a:rPr>
              <a:t>	function AND(a, b) {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2000" dirty="0">
                <a:latin typeface="Arial" charset="0"/>
              </a:rPr>
              <a:t>		if (a == &amp;</a:t>
            </a:r>
            <a:r>
              <a:rPr lang="en-US" sz="2000" dirty="0" err="1">
                <a:latin typeface="Arial" charset="0"/>
              </a:rPr>
              <a:t>quot;true&amp;quot</a:t>
            </a:r>
            <a:r>
              <a:rPr lang="en-US" sz="2000" dirty="0">
                <a:latin typeface="Arial" charset="0"/>
              </a:rPr>
              <a:t>; &amp;amp;&amp;amp; b == &amp;</a:t>
            </a:r>
            <a:r>
              <a:rPr lang="en-US" sz="2000" dirty="0" err="1">
                <a:latin typeface="Arial" charset="0"/>
              </a:rPr>
              <a:t>quot;true&amp;quot</a:t>
            </a:r>
            <a:r>
              <a:rPr lang="en-US" sz="2000" dirty="0">
                <a:latin typeface="Arial" charset="0"/>
              </a:rPr>
              <a:t>;) then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2000" dirty="0">
                <a:latin typeface="Arial" charset="0"/>
              </a:rPr>
              <a:t>			{ return &amp;</a:t>
            </a:r>
            <a:r>
              <a:rPr lang="en-US" sz="2000" dirty="0" err="1">
                <a:latin typeface="Arial" charset="0"/>
              </a:rPr>
              <a:t>quot;true&amp;quot</a:t>
            </a:r>
            <a:r>
              <a:rPr lang="en-US" sz="2000" dirty="0">
                <a:latin typeface="Arial" charset="0"/>
              </a:rPr>
              <a:t>; }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2000" dirty="0">
                <a:latin typeface="Arial" charset="0"/>
              </a:rPr>
              <a:t>		else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2000" dirty="0">
                <a:latin typeface="Arial" charset="0"/>
              </a:rPr>
              <a:t>		{ return &amp;</a:t>
            </a:r>
            <a:r>
              <a:rPr lang="en-US" sz="2000" dirty="0" err="1">
                <a:latin typeface="Arial" charset="0"/>
              </a:rPr>
              <a:t>quot;false&amp;quot</a:t>
            </a:r>
            <a:r>
              <a:rPr lang="en-US" sz="2000" dirty="0">
                <a:latin typeface="Arial" charset="0"/>
              </a:rPr>
              <a:t>; }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2000" dirty="0">
                <a:latin typeface="Arial" charset="0"/>
              </a:rPr>
              <a:t>	}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  <a:defRPr/>
            </a:pPr>
            <a:r>
              <a:rPr lang="en-US" sz="2000" dirty="0">
                <a:latin typeface="Arial" charset="0"/>
              </a:rPr>
              <a:t>&lt;/</a:t>
            </a:r>
            <a:r>
              <a:rPr lang="en-US" sz="2000" dirty="0" err="1">
                <a:latin typeface="Arial" charset="0"/>
              </a:rPr>
              <a:t>myCode</a:t>
            </a:r>
            <a:r>
              <a:rPr lang="en-US" sz="2000" dirty="0">
                <a:latin typeface="Arial" charset="0"/>
              </a:rPr>
              <a:t>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F0F3D1-6F15-4338-B826-24FAEEBA58F5}" type="slidenum">
              <a:rPr lang="en-US" smtClean="0">
                <a:solidFill>
                  <a:schemeClr val="tx2"/>
                </a:solidFill>
              </a:rPr>
              <a:pPr/>
              <a:t>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Roadmap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b="1" dirty="0" smtClean="0">
                <a:solidFill>
                  <a:schemeClr val="folHlink"/>
                </a:solidFill>
              </a:rPr>
              <a:t>XML Fundamentals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b="1" dirty="0" smtClean="0">
                <a:solidFill>
                  <a:schemeClr val="folHlink"/>
                </a:solidFill>
              </a:rPr>
              <a:t>Elements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b="1" dirty="0" smtClean="0">
                <a:solidFill>
                  <a:schemeClr val="folHlink"/>
                </a:solidFill>
              </a:rPr>
              <a:t>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b="1" dirty="0" smtClean="0">
                <a:solidFill>
                  <a:schemeClr val="folHlink"/>
                </a:solidFill>
              </a:rPr>
              <a:t>Documents,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b="1" dirty="0" smtClean="0">
                <a:solidFill>
                  <a:schemeClr val="folHlink"/>
                </a:solidFill>
              </a:rPr>
              <a:t>Representation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XML Processing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XML Readers, XML Writers, and </a:t>
            </a:r>
            <a:r>
              <a:rPr lang="en-US" sz="2000" dirty="0" err="1" smtClean="0"/>
              <a:t>XPath</a:t>
            </a:r>
            <a:endParaRPr lang="en-US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XML Type Definition and Validation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Document Type Definition (DTD), XML Schema, and Validation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Case study: HTML 5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XML Style Language and Transformation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XSL, XSLT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Other Web Data Formats and Standards</a:t>
            </a:r>
          </a:p>
        </p:txBody>
      </p:sp>
      <p:sp>
        <p:nvSpPr>
          <p:cNvPr id="2" name="Right Brace 1"/>
          <p:cNvSpPr/>
          <p:nvPr/>
        </p:nvSpPr>
        <p:spPr bwMode="auto">
          <a:xfrm>
            <a:off x="4384072" y="1219200"/>
            <a:ext cx="533400" cy="21336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3672" y="210133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Lecture 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20040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Lecture 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03860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Lecture 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33400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Lecture 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28575" y="6160532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Lecture 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7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3574AA-4D5B-42CC-81A4-E54691E7CC44}" type="slidenum">
              <a:rPr lang="en-US" smtClean="0">
                <a:solidFill>
                  <a:schemeClr val="tx2"/>
                </a:solidFill>
              </a:rPr>
              <a:pPr/>
              <a:t>20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Namespaces</a:t>
            </a:r>
          </a:p>
        </p:txBody>
      </p:sp>
      <p:sp>
        <p:nvSpPr>
          <p:cNvPr id="23556" name="Text Box 193"/>
          <p:cNvSpPr txBox="1">
            <a:spLocks noChangeArrowheads="1"/>
          </p:cNvSpPr>
          <p:nvPr/>
        </p:nvSpPr>
        <p:spPr bwMode="auto">
          <a:xfrm>
            <a:off x="517525" y="914400"/>
            <a:ext cx="84740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lang="en-US" sz="2000" dirty="0"/>
              <a:t>Namespaces </a:t>
            </a:r>
            <a:r>
              <a:rPr lang="en-US" sz="2000" dirty="0" smtClean="0"/>
              <a:t>provide a </a:t>
            </a:r>
            <a:r>
              <a:rPr lang="en-US" sz="2000" dirty="0"/>
              <a:t>mechanism for qualifying (scoping) element and attribute names to avoid naming collisions.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000" dirty="0"/>
              <a:t>In C++, we can use the namespace prefixes (</a:t>
            </a:r>
            <a:r>
              <a:rPr lang="en-US" sz="2000" dirty="0">
                <a:solidFill>
                  <a:srgbClr val="0000FF"/>
                </a:solidFill>
              </a:rPr>
              <a:t>scope resolution operator</a:t>
            </a:r>
            <a:r>
              <a:rPr lang="en-US" sz="2000" dirty="0"/>
              <a:t>) to qualify its elements so that the elements won’t clash if used in the same document with other elements having the same names but different definitions.</a:t>
            </a:r>
          </a:p>
        </p:txBody>
      </p:sp>
      <p:sp>
        <p:nvSpPr>
          <p:cNvPr id="17413" name="Text Box 194"/>
          <p:cNvSpPr txBox="1">
            <a:spLocks noChangeArrowheads="1"/>
          </p:cNvSpPr>
          <p:nvPr/>
        </p:nvSpPr>
        <p:spPr bwMode="auto">
          <a:xfrm>
            <a:off x="1143000" y="2819400"/>
            <a:ext cx="76200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9725" algn="l"/>
                <a:tab pos="688975" algn="l"/>
                <a:tab pos="10271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39725" algn="l"/>
                <a:tab pos="688975" algn="l"/>
                <a:tab pos="10271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39725" algn="l"/>
                <a:tab pos="688975" algn="l"/>
                <a:tab pos="10271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39725" algn="l"/>
                <a:tab pos="688975" algn="l"/>
                <a:tab pos="10271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39725" algn="l"/>
                <a:tab pos="688975" algn="l"/>
                <a:tab pos="10271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8975" algn="l"/>
                <a:tab pos="10271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8975" algn="l"/>
                <a:tab pos="10271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8975" algn="l"/>
                <a:tab pos="10271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8975" algn="l"/>
                <a:tab pos="10271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latin typeface="Arial" charset="0"/>
              </a:rPr>
              <a:t>&lt;?xml version="1.0"?&gt;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charset="0"/>
              </a:rPr>
              <a:t>&lt;</a:t>
            </a:r>
            <a:r>
              <a:rPr lang="en-US" dirty="0" err="1">
                <a:solidFill>
                  <a:schemeClr val="folHlink"/>
                </a:solidFill>
                <a:latin typeface="Arial" charset="0"/>
              </a:rPr>
              <a:t>cse</a:t>
            </a:r>
            <a:r>
              <a:rPr lang="en-US" dirty="0" err="1">
                <a:latin typeface="Arial" charset="0"/>
              </a:rPr>
              <a:t>:Courses</a:t>
            </a:r>
            <a:endParaRPr lang="en-US" dirty="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rial" charset="0"/>
              </a:rPr>
              <a:t>	</a:t>
            </a:r>
            <a:r>
              <a:rPr lang="en-US" dirty="0" err="1">
                <a:latin typeface="Arial" charset="0"/>
              </a:rPr>
              <a:t>xmlns:</a:t>
            </a:r>
            <a:r>
              <a:rPr lang="en-US" dirty="0" err="1">
                <a:solidFill>
                  <a:schemeClr val="folHlink"/>
                </a:solidFill>
                <a:latin typeface="Arial" charset="0"/>
              </a:rPr>
              <a:t>cse</a:t>
            </a:r>
            <a:r>
              <a:rPr lang="en-US" dirty="0">
                <a:latin typeface="Arial" charset="0"/>
              </a:rPr>
              <a:t>="</a:t>
            </a:r>
            <a:r>
              <a:rPr lang="en-US" dirty="0">
                <a:solidFill>
                  <a:schemeClr val="folHlink"/>
                </a:solidFill>
                <a:latin typeface="Arial" charset="0"/>
              </a:rPr>
              <a:t>http://scidse.asu.edu/courses/</a:t>
            </a:r>
            <a:r>
              <a:rPr lang="en-US" dirty="0" err="1">
                <a:solidFill>
                  <a:schemeClr val="folHlink"/>
                </a:solidFill>
                <a:latin typeface="Arial" charset="0"/>
              </a:rPr>
              <a:t>cse.php</a:t>
            </a:r>
            <a:r>
              <a:rPr lang="en-US" dirty="0">
                <a:latin typeface="Arial" charset="0"/>
              </a:rPr>
              <a:t>"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charset="0"/>
              </a:rPr>
              <a:t>	</a:t>
            </a:r>
            <a:r>
              <a:rPr lang="en-US" dirty="0" err="1">
                <a:latin typeface="Arial" charset="0"/>
              </a:rPr>
              <a:t>xmlns:</a:t>
            </a:r>
            <a:r>
              <a:rPr lang="en-US" dirty="0" err="1">
                <a:solidFill>
                  <a:srgbClr val="C00000"/>
                </a:solidFill>
                <a:latin typeface="Arial" charset="0"/>
              </a:rPr>
              <a:t>asu</a:t>
            </a:r>
            <a:r>
              <a:rPr lang="en-US" dirty="0">
                <a:latin typeface="Arial" charset="0"/>
              </a:rPr>
              <a:t>=“http://www.asu.edu/it/tempe/classrooms/"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charset="0"/>
              </a:rPr>
              <a:t>	&lt;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cse</a:t>
            </a:r>
            <a:r>
              <a:rPr lang="en-US" dirty="0" err="1">
                <a:latin typeface="Arial" charset="0"/>
              </a:rPr>
              <a:t>:Course</a:t>
            </a:r>
            <a:r>
              <a:rPr lang="en-US" dirty="0">
                <a:latin typeface="Arial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charset="0"/>
              </a:rPr>
              <a:t>		&lt;</a:t>
            </a:r>
            <a:r>
              <a:rPr lang="en-US" dirty="0" err="1">
                <a:solidFill>
                  <a:schemeClr val="folHlink"/>
                </a:solidFill>
                <a:latin typeface="Arial" charset="0"/>
              </a:rPr>
              <a:t>cse</a:t>
            </a:r>
            <a:r>
              <a:rPr lang="en-US" dirty="0" err="1">
                <a:latin typeface="Arial" charset="0"/>
              </a:rPr>
              <a:t>:Name</a:t>
            </a:r>
            <a:r>
              <a:rPr lang="en-US" dirty="0">
                <a:latin typeface="Arial" charset="0"/>
              </a:rPr>
              <a:t>&gt;Distributed Software Development&lt;/</a:t>
            </a:r>
            <a:r>
              <a:rPr lang="en-US" dirty="0" err="1">
                <a:latin typeface="Arial" charset="0"/>
              </a:rPr>
              <a:t>cse:Name</a:t>
            </a:r>
            <a:r>
              <a:rPr lang="en-US" dirty="0">
                <a:latin typeface="Arial" charset="0"/>
              </a:rPr>
              <a:t>&gt;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charset="0"/>
              </a:rPr>
              <a:t>		&lt;</a:t>
            </a:r>
            <a:r>
              <a:rPr lang="en-US" dirty="0" err="1">
                <a:solidFill>
                  <a:schemeClr val="folHlink"/>
                </a:solidFill>
                <a:latin typeface="Arial" charset="0"/>
              </a:rPr>
              <a:t>cse</a:t>
            </a:r>
            <a:r>
              <a:rPr lang="en-US" dirty="0" err="1">
                <a:latin typeface="Arial" charset="0"/>
              </a:rPr>
              <a:t>:Code</a:t>
            </a:r>
            <a:r>
              <a:rPr lang="en-US" dirty="0">
                <a:latin typeface="Arial" charset="0"/>
              </a:rPr>
              <a:t> &gt;CSE445&lt;/</a:t>
            </a:r>
            <a:r>
              <a:rPr lang="en-US" dirty="0" err="1">
                <a:latin typeface="Arial" charset="0"/>
              </a:rPr>
              <a:t>cse:Code</a:t>
            </a:r>
            <a:r>
              <a:rPr lang="en-US" dirty="0">
                <a:latin typeface="Arial" charset="0"/>
              </a:rPr>
              <a:t>&gt;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charset="0"/>
              </a:rPr>
              <a:t>		&lt;</a:t>
            </a:r>
            <a:r>
              <a:rPr lang="en-US" dirty="0" err="1">
                <a:solidFill>
                  <a:schemeClr val="folHlink"/>
                </a:solidFill>
                <a:latin typeface="Arial" charset="0"/>
              </a:rPr>
              <a:t>cse</a:t>
            </a:r>
            <a:r>
              <a:rPr lang="en-US" dirty="0" err="1">
                <a:latin typeface="Arial" charset="0"/>
              </a:rPr>
              <a:t>:Level</a:t>
            </a:r>
            <a:r>
              <a:rPr lang="en-US" dirty="0">
                <a:latin typeface="Arial" charset="0"/>
              </a:rPr>
              <a:t>&gt;Senior&lt;/</a:t>
            </a:r>
            <a:r>
              <a:rPr lang="en-US" dirty="0" err="1">
                <a:latin typeface="Arial" charset="0"/>
              </a:rPr>
              <a:t>cse:Level</a:t>
            </a:r>
            <a:r>
              <a:rPr lang="en-US" dirty="0">
                <a:latin typeface="Arial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charset="0"/>
              </a:rPr>
              <a:t>		&lt;</a:t>
            </a:r>
            <a:r>
              <a:rPr lang="en-US" dirty="0" err="1">
                <a:solidFill>
                  <a:srgbClr val="C00000"/>
                </a:solidFill>
                <a:latin typeface="Arial" charset="0"/>
              </a:rPr>
              <a:t>asu</a:t>
            </a:r>
            <a:r>
              <a:rPr lang="en-US" dirty="0" err="1">
                <a:latin typeface="Arial" charset="0"/>
              </a:rPr>
              <a:t>:Room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solidFill>
                  <a:schemeClr val="folHlink"/>
                </a:solidFill>
                <a:latin typeface="Arial" charset="0"/>
                <a:cs typeface="Arial" charset="0"/>
              </a:rPr>
              <a:t>asu</a:t>
            </a:r>
            <a:r>
              <a:rPr lang="en-US" dirty="0" err="1">
                <a:latin typeface="Arial" charset="0"/>
                <a:cs typeface="Arial" charset="0"/>
              </a:rPr>
              <a:t>:</a:t>
            </a:r>
            <a:r>
              <a:rPr lang="en-US" dirty="0" err="1">
                <a:solidFill>
                  <a:schemeClr val="folHlink"/>
                </a:solidFill>
                <a:latin typeface="Arial" charset="0"/>
                <a:cs typeface="Arial" charset="0"/>
              </a:rPr>
              <a:t>Image</a:t>
            </a:r>
            <a:r>
              <a:rPr lang="en-US" dirty="0">
                <a:latin typeface="Arial" charset="0"/>
                <a:cs typeface="Arial" charset="0"/>
              </a:rPr>
              <a:t>=“layout210.jpeg” </a:t>
            </a:r>
            <a:r>
              <a:rPr lang="en-US" dirty="0">
                <a:latin typeface="Arial" charset="0"/>
              </a:rPr>
              <a:t>&gt;BYAC210&lt;/</a:t>
            </a:r>
            <a:r>
              <a:rPr lang="en-US" dirty="0" err="1">
                <a:latin typeface="Arial" charset="0"/>
              </a:rPr>
              <a:t>asu:Room</a:t>
            </a:r>
            <a:r>
              <a:rPr lang="en-US" dirty="0">
                <a:latin typeface="Arial" charset="0"/>
              </a:rPr>
              <a:t>&gt;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charset="0"/>
              </a:rPr>
              <a:t>		&lt;</a:t>
            </a:r>
            <a:r>
              <a:rPr lang="en-US" dirty="0" err="1">
                <a:solidFill>
                  <a:schemeClr val="folHlink"/>
                </a:solidFill>
                <a:latin typeface="Arial" charset="0"/>
              </a:rPr>
              <a:t>cse</a:t>
            </a:r>
            <a:r>
              <a:rPr lang="en-US" dirty="0" err="1">
                <a:latin typeface="Arial" charset="0"/>
              </a:rPr>
              <a:t>:Cap</a:t>
            </a:r>
            <a:r>
              <a:rPr lang="en-US" dirty="0">
                <a:latin typeface="Arial" charset="0"/>
              </a:rPr>
              <a:t>&gt;40&lt;/</a:t>
            </a:r>
            <a:r>
              <a:rPr lang="en-US" dirty="0" err="1">
                <a:latin typeface="Arial" charset="0"/>
              </a:rPr>
              <a:t>cse:Cap</a:t>
            </a:r>
            <a:r>
              <a:rPr lang="en-US" dirty="0">
                <a:latin typeface="Arial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charset="0"/>
              </a:rPr>
              <a:t>	&lt;/</a:t>
            </a:r>
            <a:r>
              <a:rPr lang="en-US" dirty="0" err="1">
                <a:latin typeface="Arial" charset="0"/>
              </a:rPr>
              <a:t>cse:Course</a:t>
            </a:r>
            <a:r>
              <a:rPr lang="en-US" dirty="0">
                <a:latin typeface="Arial" charset="0"/>
              </a:rPr>
              <a:t>&gt;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76200" y="4648200"/>
            <a:ext cx="1295400" cy="685800"/>
          </a:xfrm>
          <a:prstGeom prst="wedgeRoundRectCallout">
            <a:avLst>
              <a:gd name="adj1" fmla="val 60593"/>
              <a:gd name="adj2" fmla="val -15990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XML namespace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34F288-A79A-4324-B000-0A79961DA1F2}" type="slidenum">
              <a:rPr lang="en-US" smtClean="0">
                <a:solidFill>
                  <a:schemeClr val="tx2"/>
                </a:solidFill>
              </a:rPr>
              <a:pPr/>
              <a:t>21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Namespaces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838200" y="762000"/>
            <a:ext cx="76962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9725" algn="l"/>
                <a:tab pos="688975" algn="l"/>
                <a:tab pos="10271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39725" algn="l"/>
                <a:tab pos="688975" algn="l"/>
                <a:tab pos="10271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39725" algn="l"/>
                <a:tab pos="688975" algn="l"/>
                <a:tab pos="10271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39725" algn="l"/>
                <a:tab pos="688975" algn="l"/>
                <a:tab pos="10271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39725" algn="l"/>
                <a:tab pos="688975" algn="l"/>
                <a:tab pos="10271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8975" algn="l"/>
                <a:tab pos="10271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8975" algn="l"/>
                <a:tab pos="10271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8975" algn="l"/>
                <a:tab pos="10271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88975" algn="l"/>
                <a:tab pos="10271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>
                <a:latin typeface="Arial" charset="0"/>
              </a:rPr>
              <a:t>	…</a:t>
            </a:r>
          </a:p>
          <a:p>
            <a:pPr>
              <a:lnSpc>
                <a:spcPct val="130000"/>
              </a:lnSpc>
            </a:pPr>
            <a:r>
              <a:rPr lang="en-US">
                <a:latin typeface="Arial" charset="0"/>
              </a:rPr>
              <a:t>	&lt;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cse</a:t>
            </a:r>
            <a:r>
              <a:rPr lang="en-US">
                <a:latin typeface="Arial" charset="0"/>
              </a:rPr>
              <a:t>:Course&gt;</a:t>
            </a:r>
          </a:p>
          <a:p>
            <a:pPr>
              <a:lnSpc>
                <a:spcPct val="130000"/>
              </a:lnSpc>
            </a:pPr>
            <a:r>
              <a:rPr lang="en-US">
                <a:latin typeface="Arial" charset="0"/>
              </a:rPr>
              <a:t>		&lt;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cse</a:t>
            </a:r>
            <a:r>
              <a:rPr lang="en-US">
                <a:latin typeface="Arial" charset="0"/>
              </a:rPr>
              <a:t>:Name&gt;Introduction to Programming Languages&lt;/cse:Name&gt; </a:t>
            </a:r>
          </a:p>
          <a:p>
            <a:pPr>
              <a:lnSpc>
                <a:spcPct val="130000"/>
              </a:lnSpc>
            </a:pPr>
            <a:r>
              <a:rPr lang="en-US">
                <a:latin typeface="Arial" charset="0"/>
              </a:rPr>
              <a:t>		&lt;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cse</a:t>
            </a:r>
            <a:r>
              <a:rPr lang="en-US">
                <a:latin typeface="Arial" charset="0"/>
              </a:rPr>
              <a:t>:Code &gt;CSE240&lt;/cse:Code&gt; 	</a:t>
            </a:r>
          </a:p>
          <a:p>
            <a:pPr>
              <a:lnSpc>
                <a:spcPct val="130000"/>
              </a:lnSpc>
            </a:pPr>
            <a:r>
              <a:rPr lang="en-US">
                <a:latin typeface="Arial" charset="0"/>
              </a:rPr>
              <a:t>		&lt;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cse</a:t>
            </a:r>
            <a:r>
              <a:rPr lang="en-US">
                <a:latin typeface="Arial" charset="0"/>
              </a:rPr>
              <a:t>:Level&gt;Sophomore&lt;/cse:Level&gt; </a:t>
            </a:r>
          </a:p>
          <a:p>
            <a:pPr>
              <a:lnSpc>
                <a:spcPct val="130000"/>
              </a:lnSpc>
            </a:pPr>
            <a:r>
              <a:rPr lang="en-US">
                <a:latin typeface="Arial" charset="0"/>
              </a:rPr>
              <a:t>		&lt;</a:t>
            </a:r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asu</a:t>
            </a:r>
            <a:r>
              <a:rPr lang="en-US">
                <a:latin typeface="Arial" charset="0"/>
                <a:cs typeface="Arial" charset="0"/>
              </a:rPr>
              <a:t>:Room </a:t>
            </a:r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asu</a:t>
            </a:r>
            <a:r>
              <a:rPr lang="en-US">
                <a:latin typeface="Arial" charset="0"/>
                <a:cs typeface="Arial" charset="0"/>
              </a:rPr>
              <a:t>:</a:t>
            </a:r>
            <a:r>
              <a:rPr lang="en-US">
                <a:solidFill>
                  <a:schemeClr val="folHlink"/>
                </a:solidFill>
                <a:latin typeface="Arial" charset="0"/>
                <a:cs typeface="Arial" charset="0"/>
              </a:rPr>
              <a:t>Image</a:t>
            </a:r>
            <a:r>
              <a:rPr lang="en-US">
                <a:latin typeface="Arial" charset="0"/>
                <a:cs typeface="Arial" charset="0"/>
              </a:rPr>
              <a:t>=“layout110.jpeg”&gt;BYAC110&lt;/</a:t>
            </a:r>
            <a:r>
              <a:rPr lang="en-US">
                <a:latin typeface="Arial" charset="0"/>
              </a:rPr>
              <a:t>asu:Room&gt; </a:t>
            </a:r>
          </a:p>
          <a:p>
            <a:pPr>
              <a:lnSpc>
                <a:spcPct val="130000"/>
              </a:lnSpc>
            </a:pPr>
            <a:r>
              <a:rPr lang="en-US">
                <a:latin typeface="Arial" charset="0"/>
              </a:rPr>
              <a:t>		&lt;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cse</a:t>
            </a:r>
            <a:r>
              <a:rPr lang="en-US">
                <a:latin typeface="Arial" charset="0"/>
              </a:rPr>
              <a:t>:Cap&gt;82&lt;/cse:Cap&gt;</a:t>
            </a:r>
          </a:p>
          <a:p>
            <a:pPr>
              <a:lnSpc>
                <a:spcPct val="130000"/>
              </a:lnSpc>
            </a:pPr>
            <a:r>
              <a:rPr lang="en-US">
                <a:latin typeface="Arial" charset="0"/>
              </a:rPr>
              <a:t>	&lt;/cse:Course&gt;</a:t>
            </a:r>
          </a:p>
          <a:p>
            <a:pPr>
              <a:lnSpc>
                <a:spcPct val="130000"/>
              </a:lnSpc>
            </a:pPr>
            <a:r>
              <a:rPr lang="en-US">
                <a:latin typeface="Arial" charset="0"/>
              </a:rPr>
              <a:t>&lt;/cse:Courses&gt;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41325" y="4191000"/>
            <a:ext cx="83216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Note, an element’s attributes are not automatically scoped to a namespace. In the following example, the Image attribute doesn’t belong to a namespace:</a:t>
            </a:r>
          </a:p>
          <a:p>
            <a:endParaRPr lang="en-US"/>
          </a:p>
          <a:p>
            <a:r>
              <a:rPr lang="en-US"/>
              <a:t>	&lt;</a:t>
            </a:r>
            <a:r>
              <a:rPr lang="en-US">
                <a:solidFill>
                  <a:srgbClr val="C00000"/>
                </a:solidFill>
              </a:rPr>
              <a:t>asu</a:t>
            </a:r>
            <a:r>
              <a:rPr lang="en-US"/>
              <a:t>:Room </a:t>
            </a:r>
            <a:r>
              <a:rPr lang="en-US">
                <a:solidFill>
                  <a:schemeClr val="folHlink"/>
                </a:solidFill>
              </a:rPr>
              <a:t>Image</a:t>
            </a:r>
            <a:r>
              <a:rPr lang="en-US"/>
              <a:t>=“layout110.jpeg”&gt;&lt;/asu:Room&gt;</a:t>
            </a:r>
          </a:p>
          <a:p>
            <a:endParaRPr lang="en-US"/>
          </a:p>
          <a:p>
            <a:r>
              <a:rPr lang="en-US"/>
              <a:t>However, you can use namespace prefixes to join attributes to namespaces:</a:t>
            </a:r>
          </a:p>
          <a:p>
            <a:endParaRPr lang="en-US"/>
          </a:p>
          <a:p>
            <a:r>
              <a:rPr lang="en-US"/>
              <a:t>	 &lt;</a:t>
            </a:r>
            <a:r>
              <a:rPr lang="en-US">
                <a:solidFill>
                  <a:srgbClr val="C00000"/>
                </a:solidFill>
              </a:rPr>
              <a:t>asu</a:t>
            </a:r>
            <a:r>
              <a:rPr lang="en-US"/>
              <a:t>:Room </a:t>
            </a:r>
            <a:r>
              <a:rPr lang="en-US" b="1">
                <a:solidFill>
                  <a:srgbClr val="C00000"/>
                </a:solidFill>
              </a:rPr>
              <a:t>asu</a:t>
            </a:r>
            <a:r>
              <a:rPr lang="en-US">
                <a:solidFill>
                  <a:schemeClr val="folHlink"/>
                </a:solidFill>
              </a:rPr>
              <a:t>:Image</a:t>
            </a:r>
            <a:r>
              <a:rPr lang="en-US"/>
              <a:t>=“layout110.jpeg”&gt;&lt;/asu:Room&gt;</a:t>
            </a:r>
            <a:endParaRPr lang="en-US" b="1"/>
          </a:p>
        </p:txBody>
      </p:sp>
      <p:sp>
        <p:nvSpPr>
          <p:cNvPr id="2" name="Oval 1"/>
          <p:cNvSpPr/>
          <p:nvPr/>
        </p:nvSpPr>
        <p:spPr bwMode="auto">
          <a:xfrm>
            <a:off x="1600200" y="2590800"/>
            <a:ext cx="685800" cy="3810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43200" y="2590800"/>
            <a:ext cx="685800" cy="3810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7D6B22-C889-4052-9989-0747FE4C67AD}" type="slidenum">
              <a:rPr lang="en-US" smtClean="0">
                <a:solidFill>
                  <a:schemeClr val="tx2"/>
                </a:solidFill>
              </a:rPr>
              <a:pPr/>
              <a:t>22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Roadmap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66294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smtClean="0"/>
              <a:t>XML Fundamentals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Elements, Attributes, and Documents, representation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b="1" smtClean="0">
                <a:solidFill>
                  <a:schemeClr val="folHlink"/>
                </a:solidFill>
              </a:rPr>
              <a:t>XML Processing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b="1" smtClean="0">
                <a:solidFill>
                  <a:schemeClr val="folHlink"/>
                </a:solidFill>
              </a:rPr>
              <a:t>XML Readers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b="1" smtClean="0">
                <a:solidFill>
                  <a:schemeClr val="folHlink"/>
                </a:solidFill>
              </a:rPr>
              <a:t>XML Writers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b="1" smtClean="0">
                <a:solidFill>
                  <a:schemeClr val="folHlink"/>
                </a:solidFill>
              </a:rPr>
              <a:t>XPath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smtClean="0"/>
              <a:t>XML Type Definition and Validation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Document Type Definition (DTD)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XML Schema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Validation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smtClean="0"/>
              <a:t>XML Style Language and Transformation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XSL, XSLT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smtClean="0"/>
              <a:t>Google Data Representation and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520987-01C6-438E-AF05-6543EEC5078D}" type="slidenum">
              <a:rPr lang="en-US" smtClean="0">
                <a:solidFill>
                  <a:schemeClr val="tx2"/>
                </a:solidFill>
              </a:rPr>
              <a:pPr/>
              <a:t>23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Related Technologies</a:t>
            </a:r>
            <a:endParaRPr lang="en-GB" smtClean="0"/>
          </a:p>
        </p:txBody>
      </p:sp>
      <p:sp>
        <p:nvSpPr>
          <p:cNvPr id="38" name="Oval 27"/>
          <p:cNvSpPr>
            <a:spLocks noChangeArrowheads="1"/>
          </p:cNvSpPr>
          <p:nvPr/>
        </p:nvSpPr>
        <p:spPr bwMode="gray">
          <a:xfrm>
            <a:off x="5091113" y="5284788"/>
            <a:ext cx="1127125" cy="111601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Andalus" pitchFamily="2" charset="-78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gray">
          <a:xfrm rot="18780000">
            <a:off x="4949825" y="3454401"/>
            <a:ext cx="573087" cy="169862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ndalus" pitchFamily="2" charset="-78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gray">
          <a:xfrm rot="14280000">
            <a:off x="4657725" y="4927600"/>
            <a:ext cx="920750" cy="184150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ndalus" pitchFamily="2" charset="-78"/>
            </a:endParaRP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gray">
          <a:xfrm>
            <a:off x="3783013" y="3395663"/>
            <a:ext cx="1544637" cy="15271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Andalus" pitchFamily="2" charset="-78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gray">
          <a:xfrm>
            <a:off x="4133850" y="3941763"/>
            <a:ext cx="876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ndalus" pitchFamily="2" charset="-78"/>
              </a:rPr>
              <a:t>XML</a:t>
            </a: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gray">
          <a:xfrm>
            <a:off x="5237163" y="2382838"/>
            <a:ext cx="1058862" cy="104775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Andalus" pitchFamily="2" charset="-78"/>
            </a:endParaRP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gray">
          <a:xfrm>
            <a:off x="5302250" y="2560638"/>
            <a:ext cx="950913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XPath</a:t>
            </a:r>
            <a:endParaRPr lang="en-GB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XQL</a:t>
            </a: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gray">
          <a:xfrm rot="14160000">
            <a:off x="3525044" y="3171032"/>
            <a:ext cx="790575" cy="185737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ndalus" pitchFamily="2" charset="-78"/>
            </a:endParaRPr>
          </a:p>
        </p:txBody>
      </p:sp>
      <p:sp>
        <p:nvSpPr>
          <p:cNvPr id="46" name="Oval 32"/>
          <p:cNvSpPr>
            <a:spLocks noChangeArrowheads="1"/>
          </p:cNvSpPr>
          <p:nvPr/>
        </p:nvSpPr>
        <p:spPr bwMode="gray">
          <a:xfrm>
            <a:off x="3057525" y="2212975"/>
            <a:ext cx="1112838" cy="11017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ndalus" pitchFamily="2" charset="-78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gray">
          <a:xfrm rot="7140000" flipH="1">
            <a:off x="3392488" y="5184775"/>
            <a:ext cx="1044575" cy="17462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ndalus" pitchFamily="2" charset="-78"/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gray">
          <a:xfrm>
            <a:off x="3051175" y="2382838"/>
            <a:ext cx="1143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DTD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Schema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gray">
          <a:xfrm>
            <a:off x="5038725" y="5524500"/>
            <a:ext cx="1254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DOM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SAX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287963" y="3798888"/>
            <a:ext cx="3475037" cy="1301750"/>
            <a:chOff x="5287963" y="3070225"/>
            <a:chExt cx="3475037" cy="1301750"/>
          </a:xfrm>
        </p:grpSpPr>
        <p:sp>
          <p:nvSpPr>
            <p:cNvPr id="48" name="Rectangle 7"/>
            <p:cNvSpPr>
              <a:spLocks noChangeArrowheads="1"/>
            </p:cNvSpPr>
            <p:nvPr/>
          </p:nvSpPr>
          <p:spPr bwMode="gray">
            <a:xfrm rot="540000" flipV="1">
              <a:off x="5287963" y="3513137"/>
              <a:ext cx="703262" cy="157163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  <a:cs typeface="Andalus" pitchFamily="2" charset="-78"/>
              </a:endParaRPr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gray">
            <a:xfrm>
              <a:off x="5838825" y="3070225"/>
              <a:ext cx="1316038" cy="13017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ndalus" pitchFamily="2" charset="-78"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gray">
            <a:xfrm>
              <a:off x="7154863" y="3421062"/>
              <a:ext cx="1608137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XML Style and </a:t>
              </a:r>
            </a:p>
            <a:p>
              <a:pPr>
                <a:defRPr/>
              </a:pPr>
              <a:r>
                <a:rPr lang="en-US" dirty="0">
                  <a:latin typeface="+mn-lt"/>
                </a:rPr>
                <a:t>Transformation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ndalus" pitchFamily="2" charset="-78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895975" y="3349625"/>
              <a:ext cx="12128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XSL</a:t>
              </a:r>
            </a:p>
            <a:p>
              <a:pPr algn="ctr"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XSLT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1981200" y="2166938"/>
            <a:ext cx="1265238" cy="9239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Document</a:t>
            </a:r>
          </a:p>
          <a:p>
            <a:pPr>
              <a:defRPr/>
            </a:pPr>
            <a:r>
              <a:rPr lang="en-US" dirty="0">
                <a:latin typeface="+mn-lt"/>
              </a:rPr>
              <a:t>Type Definition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53163" y="2444750"/>
            <a:ext cx="1555750" cy="9239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XML Parser</a:t>
            </a:r>
          </a:p>
          <a:p>
            <a:pPr>
              <a:defRPr/>
            </a:pPr>
            <a:r>
              <a:rPr lang="en-US" dirty="0">
                <a:latin typeface="+mn-lt"/>
              </a:rPr>
              <a:t>XML Query</a:t>
            </a:r>
          </a:p>
          <a:p>
            <a:pPr>
              <a:defRPr/>
            </a:pPr>
            <a:r>
              <a:rPr lang="en-US" dirty="0">
                <a:latin typeface="+mn-lt"/>
              </a:rPr>
              <a:t>Language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059488" y="5692775"/>
            <a:ext cx="1782762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XML Parsers 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71463" y="3427413"/>
            <a:ext cx="3538537" cy="1644650"/>
            <a:chOff x="312738" y="2651125"/>
            <a:chExt cx="3538537" cy="1644650"/>
          </a:xfrm>
        </p:grpSpPr>
        <p:sp>
          <p:nvSpPr>
            <p:cNvPr id="54" name="Rectangle 7"/>
            <p:cNvSpPr>
              <a:spLocks noChangeArrowheads="1"/>
            </p:cNvSpPr>
            <p:nvPr/>
          </p:nvSpPr>
          <p:spPr bwMode="gray">
            <a:xfrm rot="21120000">
              <a:off x="2881313" y="3487737"/>
              <a:ext cx="969962" cy="165100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  <a:cs typeface="Andalus" pitchFamily="2" charset="-78"/>
              </a:endParaRPr>
            </a:p>
          </p:txBody>
        </p:sp>
        <p:sp>
          <p:nvSpPr>
            <p:cNvPr id="55" name="Oval 21"/>
            <p:cNvSpPr>
              <a:spLocks noChangeArrowheads="1"/>
            </p:cNvSpPr>
            <p:nvPr/>
          </p:nvSpPr>
          <p:spPr bwMode="gray">
            <a:xfrm>
              <a:off x="1836738" y="2651125"/>
              <a:ext cx="1603375" cy="16446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Andalus" pitchFamily="2" charset="-78"/>
              </a:endParaRPr>
            </a:p>
          </p:txBody>
        </p:sp>
        <p:sp>
          <p:nvSpPr>
            <p:cNvPr id="56" name="Text Box 34"/>
            <p:cNvSpPr txBox="1">
              <a:spLocks noChangeArrowheads="1"/>
            </p:cNvSpPr>
            <p:nvPr/>
          </p:nvSpPr>
          <p:spPr bwMode="gray">
            <a:xfrm>
              <a:off x="1836738" y="2743200"/>
              <a:ext cx="1603375" cy="1477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SOAP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WSDL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UDDI/ebXML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OWL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cs typeface="Andalus" pitchFamily="2" charset="-78"/>
                </a:rPr>
                <a:t>BPEL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2738" y="3163887"/>
              <a:ext cx="1782762" cy="9239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XML-based</a:t>
              </a:r>
            </a:p>
            <a:p>
              <a:pPr algn="ctr">
                <a:defRPr/>
              </a:pPr>
              <a:r>
                <a:rPr lang="en-US" dirty="0">
                  <a:latin typeface="+mn-lt"/>
                </a:rPr>
                <a:t>Protocols and Languages</a:t>
              </a:r>
            </a:p>
          </p:txBody>
        </p:sp>
      </p:grpSp>
      <p:sp>
        <p:nvSpPr>
          <p:cNvPr id="61" name="Oval 27"/>
          <p:cNvSpPr>
            <a:spLocks noChangeArrowheads="1"/>
          </p:cNvSpPr>
          <p:nvPr/>
        </p:nvSpPr>
        <p:spPr bwMode="gray">
          <a:xfrm>
            <a:off x="3200400" y="5246688"/>
            <a:ext cx="993775" cy="98425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Andalus" pitchFamily="2" charset="-78"/>
            </a:endParaRP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gray">
          <a:xfrm>
            <a:off x="3305175" y="5414963"/>
            <a:ext cx="7731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ndalus" pitchFamily="2" charset="-78"/>
              </a:rPr>
              <a:t>C#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ndalus" pitchFamily="2" charset="-78"/>
              </a:rPr>
              <a:t>Java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12913" y="5648325"/>
            <a:ext cx="1782762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Processing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gray">
          <a:xfrm rot="5820000" flipH="1">
            <a:off x="4122738" y="2824163"/>
            <a:ext cx="1044575" cy="17462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ndalus" pitchFamily="2" charset="-78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gray">
          <a:xfrm>
            <a:off x="4191000" y="1263650"/>
            <a:ext cx="1187450" cy="11747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cs typeface="Andalus" pitchFamily="2" charset="-78"/>
            </a:endParaRP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gray">
          <a:xfrm>
            <a:off x="4194175" y="1371600"/>
            <a:ext cx="1143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HTML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XHTML</a:t>
            </a:r>
          </a:p>
          <a:p>
            <a:pPr algn="ct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XAML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3" grpId="0" animBg="1"/>
      <p:bldP spid="44" grpId="0"/>
      <p:bldP spid="45" grpId="0" animBg="1"/>
      <p:bldP spid="46" grpId="0" animBg="1"/>
      <p:bldP spid="47" grpId="0" animBg="1"/>
      <p:bldP spid="51" grpId="0"/>
      <p:bldP spid="52" grpId="0"/>
      <p:bldP spid="57" grpId="0"/>
      <p:bldP spid="58" grpId="0"/>
      <p:bldP spid="59" grpId="0"/>
      <p:bldP spid="61" grpId="0" animBg="1"/>
      <p:bldP spid="62" grpId="0"/>
      <p:bldP spid="63" grpId="0"/>
      <p:bldP spid="32" grpId="0" animBg="1"/>
      <p:bldP spid="33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0AD69C-4A18-40CC-8A91-D0B156E6C86A}" type="slidenum">
              <a:rPr lang="en-US" smtClean="0">
                <a:solidFill>
                  <a:schemeClr val="tx2"/>
                </a:solidFill>
              </a:rPr>
              <a:pPr/>
              <a:t>24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91400" cy="623888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XML Parsers</a:t>
            </a:r>
          </a:p>
        </p:txBody>
      </p:sp>
      <p:sp>
        <p:nvSpPr>
          <p:cNvPr id="331170" name="Rectangle 418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574088" cy="563880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smtClean="0"/>
              <a:t>There are three types of parsers for extracting data from XML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DOM: Document Object Model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www.w3.org/TR/DOM-level-2-core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Read the entire document into the memory for random access -- problem: if the doc is </a:t>
            </a:r>
            <a:r>
              <a:rPr lang="en-US" sz="2000" dirty="0" smtClean="0"/>
              <a:t>huge.</a:t>
            </a:r>
            <a:endParaRPr lang="en-US" sz="2000" dirty="0"/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olidFill>
                  <a:schemeClr val="folHlink"/>
                </a:solidFill>
              </a:rPr>
              <a:t>Java DOM Parser: http://www.jdom.org/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MSXML</a:t>
            </a:r>
            <a:r>
              <a:rPr lang="en-US" sz="2000" dirty="0" smtClean="0"/>
              <a:t>: free MS parser that supports DOM, as well as SAX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SAX: Simple (Stream) API for XML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www.saxproject.org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Not a w3 standard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Event-based API, read the document in a stream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Developed by the Java community, </a:t>
            </a:r>
            <a:r>
              <a:rPr lang="en-US" sz="2000" smtClean="0"/>
              <a:t>and supported </a:t>
            </a:r>
            <a:r>
              <a:rPr lang="en-US" sz="2000" dirty="0" smtClean="0"/>
              <a:t>in all environments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XPath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1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1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1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1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1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1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72A095-BD6A-4279-8F63-599E2255F530}" type="slidenum">
              <a:rPr lang="en-US" smtClean="0">
                <a:solidFill>
                  <a:schemeClr val="tx2"/>
                </a:solidFill>
              </a:rPr>
              <a:pPr/>
              <a:t>25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91400" cy="623888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XML Classes in .Net 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74088" cy="5105400"/>
          </a:xfrm>
          <a:noFill/>
        </p:spPr>
        <p:txBody>
          <a:bodyPr/>
          <a:lstStyle/>
          <a:p>
            <a:pPr eaLnBrk="1" hangingPunct="1">
              <a:lnSpc>
                <a:spcPct val="106000"/>
              </a:lnSpc>
            </a:pPr>
            <a:r>
              <a:rPr lang="en-US" smtClean="0"/>
              <a:t>The .Net FCL’s </a:t>
            </a:r>
            <a:r>
              <a:rPr lang="en-US" i="1" smtClean="0">
                <a:solidFill>
                  <a:srgbClr val="0000FF"/>
                </a:solidFill>
              </a:rPr>
              <a:t>System.Xml</a:t>
            </a:r>
            <a:r>
              <a:rPr lang="en-US" i="1" smtClean="0"/>
              <a:t> </a:t>
            </a:r>
            <a:r>
              <a:rPr lang="en-US" smtClean="0"/>
              <a:t>namespace offers a variety of classes for reading and writing XML documents. </a:t>
            </a:r>
          </a:p>
          <a:p>
            <a:pPr eaLnBrk="1" hangingPunct="1">
              <a:lnSpc>
                <a:spcPct val="106000"/>
              </a:lnSpc>
            </a:pPr>
            <a:r>
              <a:rPr lang="en-US" smtClean="0"/>
              <a:t>The </a:t>
            </a:r>
            <a:r>
              <a:rPr lang="en-US" i="1" smtClean="0">
                <a:solidFill>
                  <a:srgbClr val="0000FF"/>
                </a:solidFill>
              </a:rPr>
              <a:t>XmlDocument</a:t>
            </a:r>
            <a:r>
              <a:rPr lang="en-US" i="1" smtClean="0"/>
              <a:t> </a:t>
            </a:r>
            <a:r>
              <a:rPr lang="en-US" smtClean="0"/>
              <a:t>class is similar to MSXML, but is simpler to use. </a:t>
            </a:r>
          </a:p>
          <a:p>
            <a:pPr eaLnBrk="1" hangingPunct="1">
              <a:lnSpc>
                <a:spcPct val="106000"/>
              </a:lnSpc>
            </a:pPr>
            <a:r>
              <a:rPr lang="en-US" smtClean="0"/>
              <a:t>If you prefer a stream-based approach (SAX), you can use </a:t>
            </a:r>
            <a:r>
              <a:rPr lang="en-US" i="1" smtClean="0">
                <a:solidFill>
                  <a:srgbClr val="0000FF"/>
                </a:solidFill>
              </a:rPr>
              <a:t>XmlTextReader</a:t>
            </a:r>
            <a:r>
              <a:rPr lang="en-US" i="1" smtClean="0"/>
              <a:t> </a:t>
            </a:r>
            <a:r>
              <a:rPr lang="en-US" smtClean="0"/>
              <a:t>or the schema-aware </a:t>
            </a:r>
            <a:br>
              <a:rPr lang="en-US" smtClean="0"/>
            </a:br>
            <a:r>
              <a:rPr lang="en-US" i="1" smtClean="0">
                <a:solidFill>
                  <a:srgbClr val="0000FF"/>
                </a:solidFill>
              </a:rPr>
              <a:t>XmlvalidatingReader</a:t>
            </a:r>
            <a:r>
              <a:rPr lang="en-US" i="1" smtClean="0"/>
              <a:t>, </a:t>
            </a:r>
            <a:r>
              <a:rPr lang="en-US" smtClean="0"/>
              <a:t>instead. </a:t>
            </a:r>
          </a:p>
          <a:p>
            <a:pPr eaLnBrk="1" hangingPunct="1">
              <a:lnSpc>
                <a:spcPct val="106000"/>
              </a:lnSpc>
            </a:pPr>
            <a:r>
              <a:rPr lang="en-US" smtClean="0"/>
              <a:t>A complementary class named </a:t>
            </a:r>
            <a:r>
              <a:rPr lang="en-US" i="1" smtClean="0">
                <a:solidFill>
                  <a:srgbClr val="0000FF"/>
                </a:solidFill>
              </a:rPr>
              <a:t>XmlTextWriter</a:t>
            </a:r>
            <a:r>
              <a:rPr lang="en-US" i="1" smtClean="0"/>
              <a:t> </a:t>
            </a:r>
            <a:r>
              <a:rPr lang="en-US" smtClean="0"/>
              <a:t>allows you to create XML documents from scratch.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267A51-6872-4E04-BB32-518EB4AAA22D}" type="slidenum">
              <a:rPr lang="en-US" smtClean="0">
                <a:solidFill>
                  <a:schemeClr val="tx2"/>
                </a:solidFill>
              </a:rPr>
              <a:pPr/>
              <a:t>26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91400" cy="623888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i="1" smtClean="0"/>
              <a:t>XmlDocument </a:t>
            </a:r>
            <a:r>
              <a:rPr lang="en-US" smtClean="0"/>
              <a:t>Class in .Net 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74088" cy="5105400"/>
          </a:xfrm>
          <a:noFill/>
        </p:spPr>
        <p:txBody>
          <a:bodyPr/>
          <a:lstStyle/>
          <a:p>
            <a:pPr eaLnBrk="1" hangingPunct="1">
              <a:lnSpc>
                <a:spcPct val="104000"/>
              </a:lnSpc>
            </a:pPr>
            <a:r>
              <a:rPr lang="en-US" sz="2400" b="1" i="1" smtClean="0">
                <a:solidFill>
                  <a:schemeClr val="folHlink"/>
                </a:solidFill>
              </a:rPr>
              <a:t>XmlNode </a:t>
            </a:r>
            <a:r>
              <a:rPr lang="en-US" sz="2400" smtClean="0"/>
              <a:t>class is the base class in .Net’s implementation of the DOM.</a:t>
            </a:r>
          </a:p>
          <a:p>
            <a:pPr eaLnBrk="1" hangingPunct="1">
              <a:lnSpc>
                <a:spcPct val="104000"/>
              </a:lnSpc>
            </a:pPr>
            <a:r>
              <a:rPr lang="en-US" sz="2400" smtClean="0"/>
              <a:t>Each node of a DOM tree is an instance of </a:t>
            </a:r>
            <a:r>
              <a:rPr lang="en-US" sz="2400" i="1" smtClean="0"/>
              <a:t>XmlNode</a:t>
            </a:r>
            <a:r>
              <a:rPr lang="en-US" sz="2400" b="1" i="1" smtClean="0">
                <a:solidFill>
                  <a:schemeClr val="folHlink"/>
                </a:solidFill>
              </a:rPr>
              <a:t> </a:t>
            </a:r>
            <a:r>
              <a:rPr lang="en-US" sz="2400" smtClean="0"/>
              <a:t>class, which exposes methods and properties for navigating a DOM tree, e.g., reading and writing node content, adding and removing nodes. </a:t>
            </a:r>
          </a:p>
          <a:p>
            <a:pPr eaLnBrk="1" hangingPunct="1">
              <a:lnSpc>
                <a:spcPct val="104000"/>
              </a:lnSpc>
            </a:pPr>
            <a:r>
              <a:rPr lang="en-US" sz="2400" i="1" smtClean="0">
                <a:solidFill>
                  <a:srgbClr val="0000FF"/>
                </a:solidFill>
              </a:rPr>
              <a:t>XmlDocument</a:t>
            </a:r>
            <a:r>
              <a:rPr lang="en-US" sz="2400" i="1" smtClean="0"/>
              <a:t> </a:t>
            </a:r>
            <a:r>
              <a:rPr lang="en-US" sz="2400" smtClean="0"/>
              <a:t>derives (inherits) from </a:t>
            </a:r>
            <a:r>
              <a:rPr lang="en-US" sz="2400" i="1" smtClean="0"/>
              <a:t>XmlNode </a:t>
            </a:r>
            <a:r>
              <a:rPr lang="en-US" sz="2400" smtClean="0"/>
              <a:t>and adds methods and properties of its own, supporting loading and saving of documents, the creation of new nodes, and other operations. </a:t>
            </a:r>
          </a:p>
          <a:p>
            <a:pPr eaLnBrk="1" hangingPunct="1">
              <a:lnSpc>
                <a:spcPct val="104000"/>
              </a:lnSpc>
            </a:pPr>
            <a:r>
              <a:rPr lang="en-US" sz="2400" i="1" smtClean="0"/>
              <a:t>XmlDocument </a:t>
            </a:r>
            <a:r>
              <a:rPr lang="en-US" sz="2400" smtClean="0"/>
              <a:t>provides a programmatic interface to XML documents that complies with the DOM specification. </a:t>
            </a:r>
          </a:p>
          <a:p>
            <a:pPr eaLnBrk="1" hangingPunct="1">
              <a:lnSpc>
                <a:spcPct val="104000"/>
              </a:lnSpc>
            </a:pPr>
            <a:r>
              <a:rPr lang="en-US" sz="2400" smtClean="0"/>
              <a:t>It represents a document as an upside-down rooted tree of </a:t>
            </a:r>
            <a:r>
              <a:rPr lang="en-US" sz="2400" b="1" smtClean="0">
                <a:solidFill>
                  <a:schemeClr val="folHlink"/>
                </a:solidFill>
              </a:rPr>
              <a:t>nodes</a:t>
            </a:r>
            <a:r>
              <a:rPr lang="en-US" sz="2400" smtClean="0"/>
              <a:t>, with the root element, or document element, at the top. </a:t>
            </a:r>
          </a:p>
          <a:p>
            <a:pPr eaLnBrk="1" hangingPunct="1">
              <a:lnSpc>
                <a:spcPct val="104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73AC1A-01BD-4BE9-9AA8-A8F79B838556}" type="slidenum">
              <a:rPr lang="en-US" smtClean="0">
                <a:solidFill>
                  <a:schemeClr val="tx2"/>
                </a:solidFill>
              </a:rPr>
              <a:pPr/>
              <a:t>27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DOM Representation of a Simple XML Doc</a:t>
            </a:r>
          </a:p>
        </p:txBody>
      </p:sp>
      <p:sp>
        <p:nvSpPr>
          <p:cNvPr id="30724" name="AutoShape 7"/>
          <p:cNvSpPr>
            <a:spLocks noChangeArrowheads="1"/>
          </p:cNvSpPr>
          <p:nvPr/>
        </p:nvSpPr>
        <p:spPr bwMode="auto">
          <a:xfrm>
            <a:off x="1905000" y="5676900"/>
            <a:ext cx="3168650" cy="342900"/>
          </a:xfrm>
          <a:prstGeom prst="flowChartInputOutpu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Short =“Distr Soft Dev”</a:t>
            </a:r>
          </a:p>
        </p:txBody>
      </p:sp>
      <p:cxnSp>
        <p:nvCxnSpPr>
          <p:cNvPr id="30725" name="AutoShape 14"/>
          <p:cNvCxnSpPr>
            <a:cxnSpLocks noChangeShapeType="1"/>
          </p:cNvCxnSpPr>
          <p:nvPr/>
        </p:nvCxnSpPr>
        <p:spPr bwMode="auto">
          <a:xfrm>
            <a:off x="1166813" y="3765550"/>
            <a:ext cx="0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6" name="AutoShape 15"/>
          <p:cNvCxnSpPr>
            <a:cxnSpLocks noChangeShapeType="1"/>
          </p:cNvCxnSpPr>
          <p:nvPr/>
        </p:nvCxnSpPr>
        <p:spPr bwMode="auto">
          <a:xfrm>
            <a:off x="4089400" y="2309813"/>
            <a:ext cx="0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7" name="AutoShape 17"/>
          <p:cNvCxnSpPr>
            <a:cxnSpLocks noChangeShapeType="1"/>
          </p:cNvCxnSpPr>
          <p:nvPr/>
        </p:nvCxnSpPr>
        <p:spPr bwMode="auto">
          <a:xfrm rot="5400000" flipH="1" flipV="1">
            <a:off x="4000500" y="587376"/>
            <a:ext cx="1587" cy="5668962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8" name="AutoShape 18"/>
          <p:cNvCxnSpPr>
            <a:cxnSpLocks noChangeShapeType="1"/>
          </p:cNvCxnSpPr>
          <p:nvPr/>
        </p:nvCxnSpPr>
        <p:spPr bwMode="auto">
          <a:xfrm>
            <a:off x="4094163" y="2994025"/>
            <a:ext cx="0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9" name="AutoShape 20"/>
          <p:cNvCxnSpPr>
            <a:cxnSpLocks noChangeShapeType="1"/>
          </p:cNvCxnSpPr>
          <p:nvPr/>
        </p:nvCxnSpPr>
        <p:spPr bwMode="auto">
          <a:xfrm>
            <a:off x="2724150" y="3765550"/>
            <a:ext cx="0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AutoShape 22"/>
          <p:cNvCxnSpPr>
            <a:cxnSpLocks noChangeShapeType="1"/>
          </p:cNvCxnSpPr>
          <p:nvPr/>
        </p:nvCxnSpPr>
        <p:spPr bwMode="auto">
          <a:xfrm>
            <a:off x="4094163" y="3765550"/>
            <a:ext cx="0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AutoShape 24"/>
          <p:cNvCxnSpPr>
            <a:cxnSpLocks noChangeShapeType="1"/>
          </p:cNvCxnSpPr>
          <p:nvPr/>
        </p:nvCxnSpPr>
        <p:spPr bwMode="auto">
          <a:xfrm>
            <a:off x="5464175" y="3765550"/>
            <a:ext cx="0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AutoShape 26"/>
          <p:cNvCxnSpPr>
            <a:cxnSpLocks noChangeShapeType="1"/>
          </p:cNvCxnSpPr>
          <p:nvPr/>
        </p:nvCxnSpPr>
        <p:spPr bwMode="auto">
          <a:xfrm>
            <a:off x="6834188" y="3765550"/>
            <a:ext cx="0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AutoShape 28"/>
          <p:cNvCxnSpPr>
            <a:cxnSpLocks noChangeShapeType="1"/>
            <a:stCxn id="30741" idx="3"/>
            <a:endCxn id="30724" idx="2"/>
          </p:cNvCxnSpPr>
          <p:nvPr/>
        </p:nvCxnSpPr>
        <p:spPr bwMode="auto">
          <a:xfrm>
            <a:off x="1752600" y="3592513"/>
            <a:ext cx="469900" cy="2255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Straight Arrow Connector 27"/>
          <p:cNvCxnSpPr>
            <a:cxnSpLocks noChangeShapeType="1"/>
          </p:cNvCxnSpPr>
          <p:nvPr/>
        </p:nvCxnSpPr>
        <p:spPr bwMode="auto">
          <a:xfrm rot="5400000">
            <a:off x="2613819" y="3310731"/>
            <a:ext cx="2222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5" name="Straight Arrow Connector 32"/>
          <p:cNvCxnSpPr>
            <a:cxnSpLocks noChangeShapeType="1"/>
          </p:cNvCxnSpPr>
          <p:nvPr/>
        </p:nvCxnSpPr>
        <p:spPr bwMode="auto">
          <a:xfrm rot="5400000">
            <a:off x="5354638" y="3311525"/>
            <a:ext cx="2206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6" name="TextBox 35"/>
          <p:cNvSpPr txBox="1">
            <a:spLocks noChangeArrowheads="1"/>
          </p:cNvSpPr>
          <p:nvPr/>
        </p:nvSpPr>
        <p:spPr bwMode="auto">
          <a:xfrm>
            <a:off x="7696200" y="3124200"/>
            <a:ext cx="954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Element</a:t>
            </a:r>
          </a:p>
          <a:p>
            <a:r>
              <a:rPr lang="en-US"/>
              <a:t>names</a:t>
            </a:r>
          </a:p>
        </p:txBody>
      </p:sp>
      <p:sp>
        <p:nvSpPr>
          <p:cNvPr id="30737" name="TextBox 36"/>
          <p:cNvSpPr txBox="1">
            <a:spLocks noChangeArrowheads="1"/>
          </p:cNvSpPr>
          <p:nvPr/>
        </p:nvSpPr>
        <p:spPr bwMode="auto">
          <a:xfrm>
            <a:off x="7772400" y="4419600"/>
            <a:ext cx="954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Element</a:t>
            </a:r>
          </a:p>
          <a:p>
            <a:r>
              <a:rPr lang="en-US"/>
              <a:t>content</a:t>
            </a:r>
          </a:p>
        </p:txBody>
      </p:sp>
      <p:sp>
        <p:nvSpPr>
          <p:cNvPr id="30738" name="TextBox 37"/>
          <p:cNvSpPr txBox="1">
            <a:spLocks noChangeArrowheads="1"/>
          </p:cNvSpPr>
          <p:nvPr/>
        </p:nvSpPr>
        <p:spPr bwMode="auto">
          <a:xfrm rot="4740000">
            <a:off x="1536700" y="4035425"/>
            <a:ext cx="954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attribute</a:t>
            </a:r>
          </a:p>
        </p:txBody>
      </p:sp>
      <p:sp>
        <p:nvSpPr>
          <p:cNvPr id="30739" name="Rounded Rectangle 30"/>
          <p:cNvSpPr>
            <a:spLocks noChangeArrowheads="1"/>
          </p:cNvSpPr>
          <p:nvPr/>
        </p:nvSpPr>
        <p:spPr bwMode="auto">
          <a:xfrm>
            <a:off x="3538538" y="1966913"/>
            <a:ext cx="1165225" cy="342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Courses</a:t>
            </a:r>
          </a:p>
        </p:txBody>
      </p:sp>
      <p:sp>
        <p:nvSpPr>
          <p:cNvPr id="30740" name="Rounded Rectangle 31"/>
          <p:cNvSpPr>
            <a:spLocks noChangeArrowheads="1"/>
          </p:cNvSpPr>
          <p:nvPr/>
        </p:nvSpPr>
        <p:spPr bwMode="auto">
          <a:xfrm>
            <a:off x="3506788" y="2651125"/>
            <a:ext cx="1165225" cy="342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Course</a:t>
            </a:r>
          </a:p>
        </p:txBody>
      </p:sp>
      <p:sp>
        <p:nvSpPr>
          <p:cNvPr id="30741" name="Rounded Rectangle 32"/>
          <p:cNvSpPr>
            <a:spLocks noChangeArrowheads="1"/>
          </p:cNvSpPr>
          <p:nvPr/>
        </p:nvSpPr>
        <p:spPr bwMode="auto">
          <a:xfrm>
            <a:off x="587375" y="3421063"/>
            <a:ext cx="1165225" cy="342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Name</a:t>
            </a:r>
          </a:p>
        </p:txBody>
      </p:sp>
      <p:sp>
        <p:nvSpPr>
          <p:cNvPr id="30742" name="Rounded Rectangle 33"/>
          <p:cNvSpPr>
            <a:spLocks noChangeArrowheads="1"/>
          </p:cNvSpPr>
          <p:nvPr/>
        </p:nvSpPr>
        <p:spPr bwMode="auto">
          <a:xfrm>
            <a:off x="2143125" y="3422650"/>
            <a:ext cx="1165225" cy="342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Code</a:t>
            </a:r>
          </a:p>
        </p:txBody>
      </p:sp>
      <p:sp>
        <p:nvSpPr>
          <p:cNvPr id="30743" name="Rounded Rectangle 34"/>
          <p:cNvSpPr>
            <a:spLocks noChangeArrowheads="1"/>
          </p:cNvSpPr>
          <p:nvPr/>
        </p:nvSpPr>
        <p:spPr bwMode="auto">
          <a:xfrm>
            <a:off x="3486150" y="3421063"/>
            <a:ext cx="1165225" cy="342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Level</a:t>
            </a:r>
          </a:p>
        </p:txBody>
      </p:sp>
      <p:sp>
        <p:nvSpPr>
          <p:cNvPr id="30744" name="Rounded Rectangle 35"/>
          <p:cNvSpPr>
            <a:spLocks noChangeArrowheads="1"/>
          </p:cNvSpPr>
          <p:nvPr/>
        </p:nvSpPr>
        <p:spPr bwMode="auto">
          <a:xfrm>
            <a:off x="4856163" y="3422650"/>
            <a:ext cx="1165225" cy="342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Room</a:t>
            </a:r>
          </a:p>
        </p:txBody>
      </p:sp>
      <p:sp>
        <p:nvSpPr>
          <p:cNvPr id="30745" name="Rounded Rectangle 36"/>
          <p:cNvSpPr>
            <a:spLocks noChangeArrowheads="1"/>
          </p:cNvSpPr>
          <p:nvPr/>
        </p:nvSpPr>
        <p:spPr bwMode="auto">
          <a:xfrm>
            <a:off x="6226175" y="3422650"/>
            <a:ext cx="1165225" cy="3429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Cap</a:t>
            </a:r>
          </a:p>
        </p:txBody>
      </p:sp>
      <p:sp>
        <p:nvSpPr>
          <p:cNvPr id="30746" name="Rectangle 37"/>
          <p:cNvSpPr>
            <a:spLocks noChangeArrowheads="1"/>
          </p:cNvSpPr>
          <p:nvPr/>
        </p:nvSpPr>
        <p:spPr bwMode="auto">
          <a:xfrm>
            <a:off x="533400" y="4449763"/>
            <a:ext cx="1165225" cy="684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Distributed </a:t>
            </a:r>
            <a:br>
              <a:rPr lang="en-US" sz="1400"/>
            </a:br>
            <a:r>
              <a:rPr lang="en-US" sz="1400"/>
              <a:t>Software </a:t>
            </a:r>
            <a:br>
              <a:rPr lang="en-US" sz="1400"/>
            </a:br>
            <a:r>
              <a:rPr lang="en-US" sz="1400"/>
              <a:t>Development</a:t>
            </a:r>
          </a:p>
        </p:txBody>
      </p:sp>
      <p:sp>
        <p:nvSpPr>
          <p:cNvPr id="30747" name="Rectangle 38"/>
          <p:cNvSpPr>
            <a:spLocks noChangeArrowheads="1"/>
          </p:cNvSpPr>
          <p:nvPr/>
        </p:nvSpPr>
        <p:spPr bwMode="auto">
          <a:xfrm>
            <a:off x="2254250" y="4449763"/>
            <a:ext cx="946150" cy="684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CSE445</a:t>
            </a:r>
          </a:p>
        </p:txBody>
      </p:sp>
      <p:sp>
        <p:nvSpPr>
          <p:cNvPr id="30748" name="Rectangle 39"/>
          <p:cNvSpPr>
            <a:spLocks noChangeArrowheads="1"/>
          </p:cNvSpPr>
          <p:nvPr/>
        </p:nvSpPr>
        <p:spPr bwMode="auto">
          <a:xfrm>
            <a:off x="3657600" y="4449763"/>
            <a:ext cx="869950" cy="684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Senior</a:t>
            </a:r>
          </a:p>
        </p:txBody>
      </p:sp>
      <p:sp>
        <p:nvSpPr>
          <p:cNvPr id="30749" name="Rectangle 40"/>
          <p:cNvSpPr>
            <a:spLocks noChangeArrowheads="1"/>
          </p:cNvSpPr>
          <p:nvPr/>
        </p:nvSpPr>
        <p:spPr bwMode="auto">
          <a:xfrm>
            <a:off x="4856163" y="4449763"/>
            <a:ext cx="1165225" cy="684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BYAC270</a:t>
            </a:r>
          </a:p>
        </p:txBody>
      </p:sp>
      <p:sp>
        <p:nvSpPr>
          <p:cNvPr id="30750" name="Rectangle 41"/>
          <p:cNvSpPr>
            <a:spLocks noChangeArrowheads="1"/>
          </p:cNvSpPr>
          <p:nvPr/>
        </p:nvSpPr>
        <p:spPr bwMode="auto">
          <a:xfrm>
            <a:off x="6308725" y="4449763"/>
            <a:ext cx="1082675" cy="684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40</a:t>
            </a:r>
          </a:p>
        </p:txBody>
      </p:sp>
      <p:sp>
        <p:nvSpPr>
          <p:cNvPr id="30751" name="Freeform 43"/>
          <p:cNvSpPr>
            <a:spLocks noChangeArrowheads="1"/>
          </p:cNvSpPr>
          <p:nvPr/>
        </p:nvSpPr>
        <p:spPr bwMode="auto">
          <a:xfrm>
            <a:off x="450850" y="2460625"/>
            <a:ext cx="3622675" cy="439738"/>
          </a:xfrm>
          <a:custGeom>
            <a:avLst/>
            <a:gdLst>
              <a:gd name="T0" fmla="*/ 3642347 w 3621974"/>
              <a:gd name="T1" fmla="*/ 0 h 439387"/>
              <a:gd name="T2" fmla="*/ 0 w 3621974"/>
              <a:gd name="T3" fmla="*/ 0 h 439387"/>
              <a:gd name="T4" fmla="*/ 11934 w 3621974"/>
              <a:gd name="T5" fmla="*/ 449682 h 439387"/>
              <a:gd name="T6" fmla="*/ 11934 w 3621974"/>
              <a:gd name="T7" fmla="*/ 449682 h 439387"/>
              <a:gd name="T8" fmla="*/ 0 60000 65536"/>
              <a:gd name="T9" fmla="*/ 0 60000 65536"/>
              <a:gd name="T10" fmla="*/ 0 60000 65536"/>
              <a:gd name="T11" fmla="*/ 0 60000 65536"/>
              <a:gd name="T12" fmla="*/ 0 w 3621974"/>
              <a:gd name="T13" fmla="*/ 0 h 439387"/>
              <a:gd name="T14" fmla="*/ 3621974 w 3621974"/>
              <a:gd name="T15" fmla="*/ 439387 h 4393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21974" h="439387">
                <a:moveTo>
                  <a:pt x="3621974" y="0"/>
                </a:moveTo>
                <a:lnTo>
                  <a:pt x="0" y="0"/>
                </a:lnTo>
                <a:lnTo>
                  <a:pt x="11876" y="439387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TextBox 31"/>
          <p:cNvSpPr txBox="1">
            <a:spLocks noChangeArrowheads="1"/>
          </p:cNvSpPr>
          <p:nvPr/>
        </p:nvSpPr>
        <p:spPr bwMode="auto">
          <a:xfrm>
            <a:off x="242888" y="28321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30753" name="Rectangle 32"/>
          <p:cNvSpPr>
            <a:spLocks noChangeArrowheads="1"/>
          </p:cNvSpPr>
          <p:nvPr/>
        </p:nvSpPr>
        <p:spPr bwMode="auto">
          <a:xfrm>
            <a:off x="3389313" y="13716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Courses.xml</a:t>
            </a:r>
            <a:endParaRPr lang="en-US"/>
          </a:p>
        </p:txBody>
      </p:sp>
      <p:sp>
        <p:nvSpPr>
          <p:cNvPr id="30754" name="Rectangle 33"/>
          <p:cNvSpPr>
            <a:spLocks noChangeArrowheads="1"/>
          </p:cNvSpPr>
          <p:nvPr/>
        </p:nvSpPr>
        <p:spPr bwMode="auto">
          <a:xfrm>
            <a:off x="1143000" y="762000"/>
            <a:ext cx="7161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http</a:t>
            </a:r>
            <a:r>
              <a:rPr lang="en-US" dirty="0" smtClean="0"/>
              <a:t>://neptune.fulton.ad.asu.edu/WSRepository/xml/Courses.xml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381000"/>
          </a:xfrm>
        </p:spPr>
        <p:txBody>
          <a:bodyPr/>
          <a:lstStyle/>
          <a:p>
            <a:r>
              <a:rPr lang="en-US" sz="2400" dirty="0"/>
              <a:t>Online XML Viewer: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codebeautify.org/xmlviewer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80273-C28C-4ECF-B145-3D916C3111A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4984628" cy="464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628" y="533400"/>
            <a:ext cx="3625972" cy="635683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3276600" y="2286000"/>
            <a:ext cx="3048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8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EBC148-5A33-4B54-82C7-7C3CEF561C00}" type="slidenum">
              <a:rPr lang="en-US" smtClean="0">
                <a:solidFill>
                  <a:schemeClr val="tx2"/>
                </a:solidFill>
              </a:rPr>
              <a:pPr/>
              <a:t>29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91400" cy="623888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Using </a:t>
            </a:r>
            <a:r>
              <a:rPr lang="en-US" i="1" smtClean="0"/>
              <a:t>XmlDocument </a:t>
            </a:r>
            <a:r>
              <a:rPr lang="en-US" smtClean="0"/>
              <a:t>to load a Doc</a:t>
            </a:r>
            <a:r>
              <a:rPr lang="en-US" i="1" smtClean="0"/>
              <a:t> </a:t>
            </a:r>
            <a:endParaRPr lang="en-US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74088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The following statements create an </a:t>
            </a:r>
            <a:r>
              <a:rPr lang="en-US" i="1" smtClean="0"/>
              <a:t>XmlDocument </a:t>
            </a:r>
            <a:r>
              <a:rPr lang="en-US" smtClean="0"/>
              <a:t>object and initialize it with the contents of Courses.xml:</a:t>
            </a:r>
          </a:p>
          <a:p>
            <a:pPr lvl="1" eaLnBrk="1" hangingPunct="1"/>
            <a:endParaRPr lang="en-US" smtClean="0"/>
          </a:p>
          <a:p>
            <a:pPr algn="just" eaLnBrk="1" hangingPunct="1">
              <a:lnSpc>
                <a:spcPct val="92000"/>
              </a:lnSpc>
            </a:pPr>
            <a:endParaRPr lang="en-US" smtClean="0"/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81000" y="3810000"/>
            <a:ext cx="85740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The method </a:t>
            </a:r>
            <a:r>
              <a:rPr lang="en-US" sz="2800" i="1"/>
              <a:t>Load</a:t>
            </a:r>
            <a:r>
              <a:rPr lang="en-US" sz="2800"/>
              <a:t> parsers the file “Courses.xml” and builds an in-memory tree representation.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It throws an </a:t>
            </a:r>
            <a:r>
              <a:rPr lang="en-US" sz="2800" i="1"/>
              <a:t>XmlException </a:t>
            </a:r>
            <a:r>
              <a:rPr lang="en-US" sz="2800"/>
              <a:t>if the document isn’t well-formed -- Doing the validation while reading.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96925" y="2401888"/>
            <a:ext cx="78136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2000">
                <a:latin typeface="Arial" charset="0"/>
              </a:rPr>
              <a:t>XmlDocument xd = new XmlDocument ();	//create an object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Arial" charset="0"/>
              </a:rPr>
              <a:t>xd.Load (“Courses.xml”);			// call Load method</a:t>
            </a:r>
          </a:p>
          <a:p>
            <a:pPr lvl="1">
              <a:lnSpc>
                <a:spcPct val="150000"/>
              </a:lnSpc>
            </a:pPr>
            <a:endParaRPr lang="en-US" sz="2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4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Role of XML in SOC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5410200"/>
          </a:xfrm>
        </p:spPr>
        <p:txBody>
          <a:bodyPr/>
          <a:lstStyle/>
          <a:p>
            <a:r>
              <a:rPr lang="en-US" dirty="0" smtClean="0"/>
              <a:t>XML is used for representing almost all languages, protocols, and data structures in SOC: SOAP, WSDL, UDDI, ebXML, BEPL, OWL, …</a:t>
            </a:r>
          </a:p>
          <a:p>
            <a:r>
              <a:rPr lang="en-US" dirty="0" smtClean="0"/>
              <a:t>Even internal files in </a:t>
            </a:r>
            <a:r>
              <a:rPr lang="en-US" dirty="0" err="1" smtClean="0"/>
              <a:t>.Net</a:t>
            </a:r>
            <a:r>
              <a:rPr lang="en-US" dirty="0" smtClean="0"/>
              <a:t> are in XML</a:t>
            </a:r>
          </a:p>
          <a:p>
            <a:pPr lvl="1"/>
            <a:r>
              <a:rPr lang="en-US" dirty="0" smtClean="0"/>
              <a:t>Configuration files </a:t>
            </a:r>
            <a:r>
              <a:rPr lang="en-US" dirty="0" err="1">
                <a:solidFill>
                  <a:srgbClr val="0000FF"/>
                </a:solidFill>
              </a:rPr>
              <a:t>W</a:t>
            </a:r>
            <a:r>
              <a:rPr lang="en-US" dirty="0" err="1" smtClean="0">
                <a:solidFill>
                  <a:srgbClr val="0000FF"/>
                </a:solidFill>
              </a:rPr>
              <a:t>eb.config</a:t>
            </a:r>
            <a:r>
              <a:rPr lang="en-US" dirty="0" smtClean="0"/>
              <a:t>, which stores application setting, user data, security options, …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XHTML</a:t>
            </a:r>
            <a:r>
              <a:rPr lang="en-US" dirty="0" smtClean="0"/>
              <a:t>: XML version of html. </a:t>
            </a:r>
            <a:r>
              <a:rPr lang="en-US" dirty="0" err="1" smtClean="0"/>
              <a:t>.Net</a:t>
            </a:r>
            <a:r>
              <a:rPr lang="en-US" dirty="0" smtClean="0"/>
              <a:t> uses XHTML, instead of html, for the page generated from </a:t>
            </a:r>
            <a:r>
              <a:rPr lang="en-US" dirty="0" err="1" smtClean="0"/>
              <a:t>aspx</a:t>
            </a:r>
            <a:r>
              <a:rPr lang="en-US" dirty="0" smtClean="0"/>
              <a:t> page. It is a stricter version of html based on XML standard;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DataSet</a:t>
            </a:r>
            <a:r>
              <a:rPr lang="en-US" dirty="0" smtClean="0"/>
              <a:t> in ADO </a:t>
            </a:r>
            <a:r>
              <a:rPr lang="en-US" dirty="0" err="1" smtClean="0"/>
              <a:t>.Net</a:t>
            </a:r>
            <a:r>
              <a:rPr lang="en-US" dirty="0" smtClean="0"/>
              <a:t> database management uses XML to represent collection of tables;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E4E6A4-685D-4742-826B-930BC214B281}" type="slidenum">
              <a:rPr lang="en-US" smtClean="0">
                <a:solidFill>
                  <a:schemeClr val="tx2"/>
                </a:solidFill>
              </a:rPr>
              <a:pPr/>
              <a:t>3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B06B25-5011-4131-BE58-E5C73172BA74}" type="slidenum">
              <a:rPr lang="en-US" smtClean="0">
                <a:solidFill>
                  <a:schemeClr val="tx2"/>
                </a:solidFill>
              </a:rPr>
              <a:pPr/>
              <a:t>30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91400" cy="623888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Load a Doc</a:t>
            </a:r>
            <a:r>
              <a:rPr lang="en-US" i="1" smtClean="0"/>
              <a:t> </a:t>
            </a:r>
            <a:r>
              <a:rPr lang="en-US" smtClean="0"/>
              <a:t>from a Remote Site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74088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The following statements create an </a:t>
            </a:r>
            <a:r>
              <a:rPr lang="en-US" i="1" smtClean="0"/>
              <a:t>XmlDocument </a:t>
            </a:r>
            <a:r>
              <a:rPr lang="en-US" smtClean="0"/>
              <a:t>object and initialize it with the contents of Courses.xml: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890588" y="2057400"/>
            <a:ext cx="817721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635000" algn="l"/>
                <a:tab pos="5373688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635000" algn="l"/>
                <a:tab pos="5373688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635000" algn="l"/>
                <a:tab pos="5373688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635000" algn="l"/>
                <a:tab pos="5373688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635000" algn="l"/>
                <a:tab pos="5373688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5373688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5373688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5373688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  <a:tab pos="5373688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40000"/>
              </a:lnSpc>
            </a:pPr>
            <a:r>
              <a:rPr lang="en-US" sz="2000" dirty="0">
                <a:latin typeface="Arial" charset="0"/>
              </a:rPr>
              <a:t>&lt;%@ Page language=C# debug=“true” %&gt;</a:t>
            </a:r>
          </a:p>
          <a:p>
            <a:pPr lvl="1">
              <a:lnSpc>
                <a:spcPct val="140000"/>
              </a:lnSpc>
            </a:pPr>
            <a:r>
              <a:rPr lang="en-US" sz="2000" dirty="0">
                <a:latin typeface="Arial" charset="0"/>
              </a:rPr>
              <a:t>&lt;%@ Import Namespace=“</a:t>
            </a:r>
            <a:r>
              <a:rPr lang="en-US" sz="2000" dirty="0" err="1">
                <a:latin typeface="Arial" charset="0"/>
              </a:rPr>
              <a:t>System.Xml</a:t>
            </a:r>
            <a:r>
              <a:rPr lang="en-US" sz="2000" dirty="0">
                <a:latin typeface="Arial" charset="0"/>
              </a:rPr>
              <a:t>” %&gt;</a:t>
            </a:r>
          </a:p>
          <a:p>
            <a:pPr lvl="1">
              <a:lnSpc>
                <a:spcPct val="140000"/>
              </a:lnSpc>
            </a:pPr>
            <a:r>
              <a:rPr lang="en-US" sz="2000" dirty="0">
                <a:latin typeface="Arial" charset="0"/>
              </a:rPr>
              <a:t>&lt;SCRIPT </a:t>
            </a:r>
            <a:r>
              <a:rPr lang="en-US" sz="2000" dirty="0" err="1">
                <a:latin typeface="Arial" charset="0"/>
              </a:rPr>
              <a:t>runat</a:t>
            </a:r>
            <a:r>
              <a:rPr lang="en-US" sz="2000" dirty="0">
                <a:latin typeface="Arial" charset="0"/>
              </a:rPr>
              <a:t>=“server”&gt;</a:t>
            </a:r>
          </a:p>
          <a:p>
            <a:pPr lvl="1">
              <a:lnSpc>
                <a:spcPct val="140000"/>
              </a:lnSpc>
            </a:pPr>
            <a:r>
              <a:rPr lang="en-US" sz="2000" dirty="0">
                <a:latin typeface="Arial" charset="0"/>
              </a:rPr>
              <a:t>void </a:t>
            </a:r>
            <a:r>
              <a:rPr lang="en-US" sz="2000" dirty="0" err="1">
                <a:latin typeface="Arial" charset="0"/>
              </a:rPr>
              <a:t>Page_Load</a:t>
            </a:r>
            <a:r>
              <a:rPr lang="en-US" sz="2000" dirty="0">
                <a:latin typeface="Arial" charset="0"/>
              </a:rPr>
              <a:t>(Object Sender, </a:t>
            </a:r>
            <a:r>
              <a:rPr lang="en-US" sz="2000" dirty="0" err="1">
                <a:latin typeface="Arial" charset="0"/>
              </a:rPr>
              <a:t>EventArgs</a:t>
            </a:r>
            <a:r>
              <a:rPr lang="en-US" sz="2000" dirty="0">
                <a:latin typeface="Arial" charset="0"/>
              </a:rPr>
              <a:t> e)</a:t>
            </a:r>
          </a:p>
          <a:p>
            <a:pPr lvl="1">
              <a:lnSpc>
                <a:spcPct val="140000"/>
              </a:lnSpc>
            </a:pPr>
            <a:r>
              <a:rPr lang="en-US" sz="2000" dirty="0">
                <a:latin typeface="Arial" charset="0"/>
              </a:rPr>
              <a:t>{</a:t>
            </a:r>
          </a:p>
          <a:p>
            <a:pPr lvl="1">
              <a:lnSpc>
                <a:spcPct val="140000"/>
              </a:lnSpc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XmlDocument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xd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 = new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XmlDocument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();</a:t>
            </a:r>
          </a:p>
          <a:p>
            <a:pPr lvl="1">
              <a:lnSpc>
                <a:spcPct val="140000"/>
              </a:lnSpc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xd.Load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(“</a:t>
            </a:r>
            <a:r>
              <a:rPr lang="en-US" sz="1600" dirty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1600" dirty="0" smtClean="0">
                <a:solidFill>
                  <a:srgbClr val="0000FF"/>
                </a:solidFill>
                <a:latin typeface="Arial" charset="0"/>
              </a:rPr>
              <a:t>://neptune.fulton.ad.asu.edu/</a:t>
            </a:r>
            <a:r>
              <a:rPr lang="en-US" sz="1600" dirty="0" err="1" smtClean="0">
                <a:solidFill>
                  <a:srgbClr val="0000FF"/>
                </a:solidFill>
                <a:latin typeface="Arial" charset="0"/>
              </a:rPr>
              <a:t>WSRepository</a:t>
            </a:r>
            <a:r>
              <a:rPr lang="en-US" sz="1600" dirty="0" smtClean="0">
                <a:solidFill>
                  <a:srgbClr val="0000FF"/>
                </a:solidFill>
                <a:latin typeface="Arial" charset="0"/>
              </a:rPr>
              <a:t>/xml/Courses.xml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”);</a:t>
            </a:r>
          </a:p>
          <a:p>
            <a:pPr lvl="1">
              <a:lnSpc>
                <a:spcPct val="140000"/>
              </a:lnSpc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this.Label.Text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xd.FirstChild.Name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;</a:t>
            </a:r>
          </a:p>
          <a:p>
            <a:pPr lvl="1">
              <a:lnSpc>
                <a:spcPct val="140000"/>
              </a:lnSpc>
            </a:pPr>
            <a:r>
              <a:rPr lang="en-US" sz="2000" dirty="0">
                <a:latin typeface="Arial" charset="0"/>
              </a:rPr>
              <a:t>}</a:t>
            </a:r>
          </a:p>
          <a:p>
            <a:pPr lvl="1">
              <a:lnSpc>
                <a:spcPct val="140000"/>
              </a:lnSpc>
            </a:pPr>
            <a:r>
              <a:rPr lang="en-US" sz="2000" dirty="0">
                <a:latin typeface="Arial" charset="0"/>
              </a:rPr>
              <a:t>&lt;/SCRIPT&gt;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76200" y="2057400"/>
            <a:ext cx="1295400" cy="1295400"/>
          </a:xfrm>
          <a:prstGeom prst="wedgeRoundRectCallout">
            <a:avLst>
              <a:gd name="adj1" fmla="val 43310"/>
              <a:gd name="adj2" fmla="val 6528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Code embedded in Web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3240A4-7AE5-4165-BF0B-314B88C4A09A}" type="slidenum">
              <a:rPr lang="en-US" smtClean="0">
                <a:solidFill>
                  <a:schemeClr val="tx2"/>
                </a:solidFill>
              </a:rPr>
              <a:pPr/>
              <a:t>31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0"/>
            <a:ext cx="8174037" cy="914400"/>
          </a:xfrm>
        </p:spPr>
        <p:txBody>
          <a:bodyPr lIns="0" tIns="0" rIns="0" bIns="0" anchor="ctr"/>
          <a:lstStyle/>
          <a:p>
            <a:pPr algn="ctr" eaLnBrk="1" hangingPunct="1"/>
            <a:r>
              <a:rPr lang="en-GB" dirty="0" smtClean="0"/>
              <a:t>Reading XML Doc and Write to Screen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62000" y="1143000"/>
            <a:ext cx="8153400" cy="537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  <a:tab pos="27432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Arial" charset="0"/>
              </a:rPr>
              <a:t>void </a:t>
            </a:r>
            <a:r>
              <a:rPr lang="en-US" sz="2400" b="1" dirty="0" err="1">
                <a:solidFill>
                  <a:schemeClr val="folHlink"/>
                </a:solidFill>
                <a:latin typeface="Arial" charset="0"/>
              </a:rPr>
              <a:t>OutputNode</a:t>
            </a:r>
            <a:r>
              <a:rPr lang="en-US" sz="2400" dirty="0">
                <a:latin typeface="Arial" charset="0"/>
              </a:rPr>
              <a:t> (</a:t>
            </a:r>
            <a:r>
              <a:rPr lang="en-US" sz="2400" dirty="0" err="1">
                <a:latin typeface="Arial" charset="0"/>
              </a:rPr>
              <a:t>XmlNode</a:t>
            </a:r>
            <a:r>
              <a:rPr lang="en-US" sz="2400" dirty="0">
                <a:latin typeface="Arial" charset="0"/>
              </a:rPr>
              <a:t> node)	// recursive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charset="0"/>
              </a:rPr>
              <a:t>	If (node == null) exit;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Console.WriteLine</a:t>
            </a:r>
            <a:r>
              <a:rPr lang="en-US" sz="2400" dirty="0">
                <a:latin typeface="Arial" charset="0"/>
              </a:rPr>
              <a:t> (“Type={0}\</a:t>
            </a:r>
            <a:r>
              <a:rPr lang="en-US" sz="2400" dirty="0" err="1">
                <a:latin typeface="Arial" charset="0"/>
              </a:rPr>
              <a:t>tName</a:t>
            </a:r>
            <a:r>
              <a:rPr lang="en-US" sz="2400" dirty="0">
                <a:latin typeface="Arial" charset="0"/>
              </a:rPr>
              <a:t>={1}\</a:t>
            </a:r>
            <a:r>
              <a:rPr lang="en-US" sz="2400" dirty="0" err="1">
                <a:latin typeface="Arial" charset="0"/>
              </a:rPr>
              <a:t>tValue</a:t>
            </a:r>
            <a:r>
              <a:rPr lang="en-US" sz="2400" dirty="0">
                <a:latin typeface="Arial" charset="0"/>
              </a:rPr>
              <a:t>={2}”,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charset="0"/>
              </a:rPr>
              <a:t>				</a:t>
            </a:r>
            <a:r>
              <a:rPr lang="en-US" sz="2400" dirty="0" err="1">
                <a:latin typeface="Arial" charset="0"/>
              </a:rPr>
              <a:t>node.NodeType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node.Name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node.Value</a:t>
            </a:r>
            <a:r>
              <a:rPr lang="en-US" sz="2400" dirty="0">
                <a:latin typeface="Arial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charset="0"/>
              </a:rPr>
              <a:t>	if (</a:t>
            </a:r>
            <a:r>
              <a:rPr lang="en-US" sz="2400" dirty="0" err="1">
                <a:latin typeface="Arial" charset="0"/>
              </a:rPr>
              <a:t>node.HasChildNodes</a:t>
            </a:r>
            <a:r>
              <a:rPr lang="en-US" sz="2400" dirty="0">
                <a:latin typeface="Arial" charset="0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charset="0"/>
              </a:rPr>
              <a:t>	{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charset="0"/>
              </a:rPr>
              <a:t>		</a:t>
            </a:r>
            <a:r>
              <a:rPr lang="en-US" sz="2400" dirty="0" err="1">
                <a:latin typeface="Arial" charset="0"/>
              </a:rPr>
              <a:t>XmlNodeList</a:t>
            </a:r>
            <a:r>
              <a:rPr lang="en-US" sz="2400" dirty="0">
                <a:latin typeface="Arial" charset="0"/>
              </a:rPr>
              <a:t> children = </a:t>
            </a:r>
            <a:r>
              <a:rPr lang="en-US" sz="2400" dirty="0" err="1">
                <a:latin typeface="Arial" charset="0"/>
              </a:rPr>
              <a:t>node.ChildNodes</a:t>
            </a:r>
            <a:r>
              <a:rPr lang="en-US" sz="2400" dirty="0">
                <a:latin typeface="Arial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charset="0"/>
              </a:rPr>
              <a:t>		</a:t>
            </a:r>
            <a:r>
              <a:rPr lang="en-US" sz="2400" dirty="0" err="1">
                <a:solidFill>
                  <a:schemeClr val="tx2"/>
                </a:solidFill>
                <a:latin typeface="Arial" charset="0"/>
              </a:rPr>
              <a:t>foreach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(</a:t>
            </a:r>
            <a:r>
              <a:rPr lang="en-US" sz="2400" dirty="0" err="1">
                <a:latin typeface="Arial" charset="0"/>
              </a:rPr>
              <a:t>XmlNode</a:t>
            </a:r>
            <a:r>
              <a:rPr lang="en-US" sz="2400" dirty="0">
                <a:latin typeface="Arial" charset="0"/>
              </a:rPr>
              <a:t> child in children)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charset="0"/>
              </a:rPr>
              <a:t>			</a:t>
            </a:r>
            <a:r>
              <a:rPr lang="en-US" sz="2400" b="1" dirty="0" err="1">
                <a:solidFill>
                  <a:schemeClr val="folHlink"/>
                </a:solidFill>
                <a:latin typeface="Arial" charset="0"/>
              </a:rPr>
              <a:t>OutputNode</a:t>
            </a:r>
            <a:r>
              <a:rPr lang="en-US" sz="2400" dirty="0">
                <a:latin typeface="Arial" charset="0"/>
              </a:rPr>
              <a:t> (child);	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charset="0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charset="0"/>
              </a:rPr>
              <a:t>}</a:t>
            </a:r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246063" y="1387475"/>
            <a:ext cx="1735137" cy="3946525"/>
          </a:xfrm>
          <a:custGeom>
            <a:avLst/>
            <a:gdLst>
              <a:gd name="T0" fmla="*/ 1740871 w 1735015"/>
              <a:gd name="T1" fmla="*/ 3743347 h 4032738"/>
              <a:gd name="T2" fmla="*/ 0 w 1735015"/>
              <a:gd name="T3" fmla="*/ 3743347 h 4032738"/>
              <a:gd name="T4" fmla="*/ 0 w 1735015"/>
              <a:gd name="T5" fmla="*/ 0 h 4032738"/>
              <a:gd name="T6" fmla="*/ 411699 w 1735015"/>
              <a:gd name="T7" fmla="*/ 0 h 4032738"/>
              <a:gd name="T8" fmla="*/ 0 60000 65536"/>
              <a:gd name="T9" fmla="*/ 0 60000 65536"/>
              <a:gd name="T10" fmla="*/ 0 60000 65536"/>
              <a:gd name="T11" fmla="*/ 0 60000 65536"/>
              <a:gd name="T12" fmla="*/ 0 w 1735015"/>
              <a:gd name="T13" fmla="*/ 0 h 4032738"/>
              <a:gd name="T14" fmla="*/ 1735015 w 1735015"/>
              <a:gd name="T15" fmla="*/ 4032738 h 40327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35015" h="4032738">
                <a:moveTo>
                  <a:pt x="1735015" y="4032738"/>
                </a:moveTo>
                <a:lnTo>
                  <a:pt x="0" y="4032738"/>
                </a:lnTo>
                <a:lnTo>
                  <a:pt x="0" y="0"/>
                </a:lnTo>
                <a:lnTo>
                  <a:pt x="410307" y="0"/>
                </a:lnTo>
              </a:path>
            </a:pathLst>
          </a:custGeom>
          <a:noFill/>
          <a:ln w="38100" algn="ctr">
            <a:solidFill>
              <a:srgbClr val="00B0F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57800" y="5176838"/>
            <a:ext cx="29209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// Is it </a:t>
            </a:r>
            <a:r>
              <a:rPr lang="en-US" sz="2400" dirty="0" smtClean="0">
                <a:latin typeface="Arial" charset="0"/>
              </a:rPr>
              <a:t>tail-recursive?</a:t>
            </a:r>
            <a:endParaRPr lang="en-US" sz="2400" dirty="0"/>
          </a:p>
        </p:txBody>
      </p:sp>
      <p:pic>
        <p:nvPicPr>
          <p:cNvPr id="8" name="Picture 8" descr="C:\Users\yinong\AppData\Local\Microsoft\Windows\Temporary Internet Files\Content.IE5\SMR9LCV9\MMj0336396000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1054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33600" y="6019800"/>
            <a:ext cx="463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// What traversing order is used?</a:t>
            </a:r>
            <a:endParaRPr lang="en-US" sz="2400"/>
          </a:p>
        </p:txBody>
      </p:sp>
      <p:pic>
        <p:nvPicPr>
          <p:cNvPr id="10" name="Picture 8" descr="C:\Users\yinong\AppData\Local\Microsoft\Windows\Temporary Internet Files\Content.IE5\SMR9LCV9\MMj0336396000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25" y="59436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6" grpId="1"/>
      <p:bldP spid="9" grpId="0"/>
      <p:bldP spid="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DC0FF8-419C-430A-9E40-584BC0549BB9}" type="slidenum">
              <a:rPr lang="en-US" smtClean="0">
                <a:solidFill>
                  <a:schemeClr val="tx2"/>
                </a:solidFill>
              </a:rPr>
              <a:pPr/>
              <a:t>32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151688" cy="800100"/>
          </a:xfrm>
          <a:noFill/>
        </p:spPr>
        <p:txBody>
          <a:bodyPr anchor="ctr"/>
          <a:lstStyle/>
          <a:p>
            <a:pPr algn="ctr" eaLnBrk="1" hangingPunct="1"/>
            <a:r>
              <a:rPr lang="en-US" smtClean="0"/>
              <a:t>Pre-Order Tree Traversing Algorithms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971800"/>
            <a:ext cx="4162425" cy="1981200"/>
          </a:xfrm>
          <a:noFill/>
        </p:spPr>
        <p:txBody>
          <a:bodyPr/>
          <a:lstStyle/>
          <a:p>
            <a:pPr marL="644525" indent="-644525" defTabSz="966788" eaLnBrk="1" hangingPunct="1">
              <a:lnSpc>
                <a:spcPct val="85000"/>
              </a:lnSpc>
              <a:buFont typeface="Wingdings" pitchFamily="2" charset="2"/>
              <a:buNone/>
              <a:tabLst>
                <a:tab pos="4595813" algn="l"/>
              </a:tabLst>
            </a:pPr>
            <a:r>
              <a:rPr lang="en-US" sz="2300" smtClean="0">
                <a:solidFill>
                  <a:srgbClr val="C00000"/>
                </a:solidFill>
                <a:latin typeface="Arial" charset="0"/>
              </a:rPr>
              <a:t>inorderTraverse(p)</a:t>
            </a:r>
          </a:p>
          <a:p>
            <a:pPr marL="644525" indent="-644525" defTabSz="966788" eaLnBrk="1" hangingPunct="1">
              <a:lnSpc>
                <a:spcPct val="85000"/>
              </a:lnSpc>
              <a:buFont typeface="Wingdings" pitchFamily="2" charset="2"/>
              <a:buNone/>
              <a:tabLst>
                <a:tab pos="4595813" algn="l"/>
              </a:tabLst>
            </a:pPr>
            <a:r>
              <a:rPr lang="en-US" sz="2300" smtClean="0">
                <a:latin typeface="Arial" charset="0"/>
              </a:rPr>
              <a:t>if p </a:t>
            </a:r>
            <a:r>
              <a:rPr lang="en-US" sz="2300" smtClean="0">
                <a:latin typeface="Arial" charset="0"/>
                <a:sym typeface="Symbol" pitchFamily="18" charset="2"/>
              </a:rPr>
              <a:t> 0 then</a:t>
            </a:r>
          </a:p>
          <a:p>
            <a:pPr marL="644525" indent="-644525" defTabSz="966788" eaLnBrk="1" hangingPunct="1">
              <a:lnSpc>
                <a:spcPct val="85000"/>
              </a:lnSpc>
              <a:buFont typeface="Wingdings" pitchFamily="2" charset="2"/>
              <a:buNone/>
              <a:tabLst>
                <a:tab pos="4595813" algn="l"/>
              </a:tabLst>
            </a:pPr>
            <a:r>
              <a:rPr lang="en-US" sz="2300" smtClean="0">
                <a:latin typeface="Arial" charset="0"/>
              </a:rPr>
              <a:t>     inorderTraverse(p.left);</a:t>
            </a:r>
            <a:endParaRPr lang="en-US" sz="2300" smtClean="0">
              <a:solidFill>
                <a:schemeClr val="accent1"/>
              </a:solidFill>
              <a:latin typeface="Arial" charset="0"/>
            </a:endParaRPr>
          </a:p>
          <a:p>
            <a:pPr marL="644525" indent="-644525" defTabSz="966788" eaLnBrk="1" hangingPunct="1">
              <a:lnSpc>
                <a:spcPct val="85000"/>
              </a:lnSpc>
              <a:buFont typeface="Wingdings" pitchFamily="2" charset="2"/>
              <a:buNone/>
              <a:tabLst>
                <a:tab pos="4595813" algn="l"/>
              </a:tabLst>
            </a:pPr>
            <a:r>
              <a:rPr lang="en-US" sz="2300" smtClean="0">
                <a:solidFill>
                  <a:schemeClr val="folHlink"/>
                </a:solidFill>
                <a:latin typeface="Arial" charset="0"/>
              </a:rPr>
              <a:t>     print(p.data);</a:t>
            </a:r>
            <a:endParaRPr lang="en-US" sz="2300" smtClean="0">
              <a:latin typeface="Arial" charset="0"/>
            </a:endParaRPr>
          </a:p>
          <a:p>
            <a:pPr marL="644525" indent="-644525" defTabSz="966788" eaLnBrk="1" hangingPunct="1">
              <a:lnSpc>
                <a:spcPct val="85000"/>
              </a:lnSpc>
              <a:buFont typeface="Wingdings" pitchFamily="2" charset="2"/>
              <a:buNone/>
              <a:tabLst>
                <a:tab pos="4595813" algn="l"/>
              </a:tabLst>
            </a:pPr>
            <a:r>
              <a:rPr lang="en-US" sz="2300" smtClean="0">
                <a:latin typeface="Arial" charset="0"/>
              </a:rPr>
              <a:t>     inorderTraverse(p.right);</a:t>
            </a:r>
            <a:endParaRPr lang="en-US" sz="2300" smtClean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838200" y="4876800"/>
            <a:ext cx="5257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644525" indent="-644525" defTabSz="966788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970463" algn="l"/>
              </a:tabLst>
              <a:defRPr/>
            </a:pPr>
            <a:r>
              <a:rPr lang="en-US" sz="2300" dirty="0" err="1">
                <a:solidFill>
                  <a:srgbClr val="C00000"/>
                </a:solidFill>
                <a:latin typeface="Arial" charset="0"/>
              </a:rPr>
              <a:t>postorderTraverse</a:t>
            </a:r>
            <a:r>
              <a:rPr lang="en-US" sz="2300" dirty="0">
                <a:solidFill>
                  <a:srgbClr val="C00000"/>
                </a:solidFill>
                <a:latin typeface="Arial" charset="0"/>
              </a:rPr>
              <a:t>(p)</a:t>
            </a:r>
          </a:p>
          <a:p>
            <a:pPr marL="644525" indent="-644525" defTabSz="966788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203325" algn="l"/>
                <a:tab pos="1600200" algn="l"/>
                <a:tab pos="4970463" algn="l"/>
              </a:tabLst>
              <a:defRPr/>
            </a:pPr>
            <a:r>
              <a:rPr lang="en-US" sz="2300" dirty="0">
                <a:latin typeface="Arial" charset="0"/>
              </a:rPr>
              <a:t>if p </a:t>
            </a:r>
            <a:r>
              <a:rPr lang="en-US" sz="2300" dirty="0">
                <a:latin typeface="Arial" charset="0"/>
                <a:sym typeface="Symbol" pitchFamily="18" charset="2"/>
              </a:rPr>
              <a:t> 0 then</a:t>
            </a:r>
          </a:p>
          <a:p>
            <a:pPr marL="347663" indent="-347663" defTabSz="966788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5800" algn="l"/>
                <a:tab pos="4970463" algn="l"/>
              </a:tabLst>
              <a:defRPr/>
            </a:pPr>
            <a:r>
              <a:rPr lang="en-US" sz="2300" dirty="0">
                <a:latin typeface="Arial" charset="0"/>
              </a:rPr>
              <a:t>	 for each child node</a:t>
            </a:r>
          </a:p>
          <a:p>
            <a:pPr marL="347663" indent="-347663" defTabSz="966788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5800" algn="l"/>
                <a:tab pos="4970463" algn="l"/>
              </a:tabLst>
              <a:defRPr/>
            </a:pPr>
            <a:r>
              <a:rPr lang="en-US" sz="2300" dirty="0">
                <a:latin typeface="Arial" charset="0"/>
              </a:rPr>
              <a:t>		</a:t>
            </a:r>
            <a:r>
              <a:rPr lang="en-US" sz="2300" dirty="0" err="1">
                <a:latin typeface="Arial" charset="0"/>
              </a:rPr>
              <a:t>postorderTraverse</a:t>
            </a:r>
            <a:r>
              <a:rPr lang="en-US" sz="2300" dirty="0">
                <a:latin typeface="Arial" charset="0"/>
              </a:rPr>
              <a:t>(</a:t>
            </a:r>
            <a:r>
              <a:rPr lang="en-US" sz="2300" dirty="0" err="1">
                <a:latin typeface="Arial" charset="0"/>
              </a:rPr>
              <a:t>p.nextChild</a:t>
            </a:r>
            <a:r>
              <a:rPr lang="en-US" sz="2300" dirty="0">
                <a:latin typeface="Arial" charset="0"/>
              </a:rPr>
              <a:t>); 	</a:t>
            </a:r>
            <a:r>
              <a:rPr lang="en-US" sz="2300" dirty="0">
                <a:solidFill>
                  <a:schemeClr val="folHlink"/>
                </a:solidFill>
                <a:latin typeface="Arial" charset="0"/>
              </a:rPr>
              <a:t>print(</a:t>
            </a:r>
            <a:r>
              <a:rPr lang="en-US" sz="2300" dirty="0" err="1">
                <a:solidFill>
                  <a:schemeClr val="folHlink"/>
                </a:solidFill>
                <a:latin typeface="Arial" charset="0"/>
              </a:rPr>
              <a:t>p.data</a:t>
            </a:r>
            <a:r>
              <a:rPr lang="en-US" sz="2300" dirty="0">
                <a:solidFill>
                  <a:schemeClr val="folHlink"/>
                </a:solidFill>
                <a:latin typeface="Arial" charset="0"/>
              </a:rPr>
              <a:t>);</a:t>
            </a:r>
            <a:endParaRPr lang="en-US" sz="2300" dirty="0">
              <a:latin typeface="Arial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914400" y="914400"/>
            <a:ext cx="5334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47663" indent="-347663" defTabSz="966788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5800" algn="l"/>
                <a:tab pos="4970463" algn="l"/>
              </a:tabLst>
            </a:pPr>
            <a:r>
              <a:rPr lang="en-US" sz="2300">
                <a:solidFill>
                  <a:srgbClr val="C00000"/>
                </a:solidFill>
                <a:latin typeface="Arial" charset="0"/>
              </a:rPr>
              <a:t>preorderTraverse(p)</a:t>
            </a:r>
          </a:p>
          <a:p>
            <a:pPr marL="347663" indent="-347663" defTabSz="966788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5800" algn="l"/>
                <a:tab pos="4970463" algn="l"/>
              </a:tabLst>
            </a:pPr>
            <a:r>
              <a:rPr lang="en-US" sz="2300">
                <a:latin typeface="Arial" charset="0"/>
              </a:rPr>
              <a:t>if p </a:t>
            </a:r>
            <a:r>
              <a:rPr lang="en-US" sz="2300">
                <a:latin typeface="Arial" charset="0"/>
                <a:sym typeface="Symbol" pitchFamily="18" charset="2"/>
              </a:rPr>
              <a:t> null then</a:t>
            </a:r>
          </a:p>
          <a:p>
            <a:pPr marL="347663" indent="-347663" defTabSz="966788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5800" algn="l"/>
                <a:tab pos="4970463" algn="l"/>
              </a:tabLst>
            </a:pPr>
            <a:r>
              <a:rPr lang="en-US" sz="2300">
                <a:latin typeface="Arial" charset="0"/>
              </a:rPr>
              <a:t> 	</a:t>
            </a:r>
            <a:r>
              <a:rPr lang="en-US" sz="2300">
                <a:solidFill>
                  <a:schemeClr val="folHlink"/>
                </a:solidFill>
                <a:latin typeface="Arial" charset="0"/>
              </a:rPr>
              <a:t>print(p.data);</a:t>
            </a:r>
            <a:endParaRPr lang="en-US" sz="2300">
              <a:latin typeface="Arial" charset="0"/>
            </a:endParaRPr>
          </a:p>
          <a:p>
            <a:pPr marL="347663" indent="-347663" defTabSz="966788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5800" algn="l"/>
                <a:tab pos="4970463" algn="l"/>
              </a:tabLst>
            </a:pPr>
            <a:r>
              <a:rPr lang="en-US" sz="2300">
                <a:latin typeface="Arial" charset="0"/>
              </a:rPr>
              <a:t>	for each child node     	     	preorderTraverse(p.nextChild);  </a:t>
            </a:r>
            <a:endParaRPr lang="en-US" sz="23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558086" name="Oval 6"/>
          <p:cNvSpPr>
            <a:spLocks noChangeArrowheads="1"/>
          </p:cNvSpPr>
          <p:nvPr/>
        </p:nvSpPr>
        <p:spPr bwMode="auto">
          <a:xfrm>
            <a:off x="7010400" y="1409700"/>
            <a:ext cx="533400" cy="533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</p:txBody>
      </p:sp>
      <p:sp>
        <p:nvSpPr>
          <p:cNvPr id="558087" name="Oval 7"/>
          <p:cNvSpPr>
            <a:spLocks noChangeArrowheads="1"/>
          </p:cNvSpPr>
          <p:nvPr/>
        </p:nvSpPr>
        <p:spPr bwMode="auto">
          <a:xfrm>
            <a:off x="6477000" y="3924300"/>
            <a:ext cx="533400" cy="533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558088" name="Oval 8"/>
          <p:cNvSpPr>
            <a:spLocks noChangeArrowheads="1"/>
          </p:cNvSpPr>
          <p:nvPr/>
        </p:nvSpPr>
        <p:spPr bwMode="auto">
          <a:xfrm>
            <a:off x="5257800" y="3924300"/>
            <a:ext cx="533400" cy="533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558089" name="Oval 9"/>
          <p:cNvSpPr>
            <a:spLocks noChangeArrowheads="1"/>
          </p:cNvSpPr>
          <p:nvPr/>
        </p:nvSpPr>
        <p:spPr bwMode="auto">
          <a:xfrm>
            <a:off x="8382000" y="3009900"/>
            <a:ext cx="533400" cy="533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17</a:t>
            </a:r>
          </a:p>
        </p:txBody>
      </p:sp>
      <p:sp>
        <p:nvSpPr>
          <p:cNvPr id="558090" name="Oval 10"/>
          <p:cNvSpPr>
            <a:spLocks noChangeArrowheads="1"/>
          </p:cNvSpPr>
          <p:nvPr/>
        </p:nvSpPr>
        <p:spPr bwMode="auto">
          <a:xfrm>
            <a:off x="7848600" y="2171700"/>
            <a:ext cx="533400" cy="533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16</a:t>
            </a:r>
          </a:p>
        </p:txBody>
      </p:sp>
      <p:sp>
        <p:nvSpPr>
          <p:cNvPr id="558091" name="Oval 11"/>
          <p:cNvSpPr>
            <a:spLocks noChangeArrowheads="1"/>
          </p:cNvSpPr>
          <p:nvPr/>
        </p:nvSpPr>
        <p:spPr bwMode="auto">
          <a:xfrm>
            <a:off x="6248400" y="2171700"/>
            <a:ext cx="533400" cy="533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cxnSp>
        <p:nvCxnSpPr>
          <p:cNvPr id="34829" name="AutoShape 12"/>
          <p:cNvCxnSpPr>
            <a:cxnSpLocks noChangeShapeType="1"/>
            <a:stCxn id="558086" idx="3"/>
            <a:endCxn id="558091" idx="7"/>
          </p:cNvCxnSpPr>
          <p:nvPr/>
        </p:nvCxnSpPr>
        <p:spPr bwMode="auto">
          <a:xfrm flipH="1">
            <a:off x="6704013" y="1865313"/>
            <a:ext cx="384175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AutoShape 13"/>
          <p:cNvCxnSpPr>
            <a:cxnSpLocks noChangeShapeType="1"/>
            <a:stCxn id="558086" idx="5"/>
            <a:endCxn id="558090" idx="1"/>
          </p:cNvCxnSpPr>
          <p:nvPr/>
        </p:nvCxnSpPr>
        <p:spPr bwMode="auto">
          <a:xfrm>
            <a:off x="7466013" y="1865313"/>
            <a:ext cx="460375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8094" name="Oval 14"/>
          <p:cNvSpPr>
            <a:spLocks noChangeArrowheads="1"/>
          </p:cNvSpPr>
          <p:nvPr/>
        </p:nvSpPr>
        <p:spPr bwMode="auto">
          <a:xfrm>
            <a:off x="7315200" y="3009900"/>
            <a:ext cx="533400" cy="533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15</a:t>
            </a:r>
          </a:p>
        </p:txBody>
      </p:sp>
      <p:sp>
        <p:nvSpPr>
          <p:cNvPr id="558095" name="Oval 15"/>
          <p:cNvSpPr>
            <a:spLocks noChangeArrowheads="1"/>
          </p:cNvSpPr>
          <p:nvPr/>
        </p:nvSpPr>
        <p:spPr bwMode="auto">
          <a:xfrm>
            <a:off x="5715000" y="3086100"/>
            <a:ext cx="533400" cy="533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cxnSp>
        <p:nvCxnSpPr>
          <p:cNvPr id="34833" name="AutoShape 16"/>
          <p:cNvCxnSpPr>
            <a:cxnSpLocks noChangeShapeType="1"/>
            <a:stCxn id="558095" idx="5"/>
            <a:endCxn id="558087" idx="0"/>
          </p:cNvCxnSpPr>
          <p:nvPr/>
        </p:nvCxnSpPr>
        <p:spPr bwMode="auto">
          <a:xfrm>
            <a:off x="6170613" y="3541713"/>
            <a:ext cx="5730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AutoShape 17"/>
          <p:cNvCxnSpPr>
            <a:cxnSpLocks noChangeShapeType="1"/>
            <a:stCxn id="558091" idx="3"/>
            <a:endCxn id="558095" idx="0"/>
          </p:cNvCxnSpPr>
          <p:nvPr/>
        </p:nvCxnSpPr>
        <p:spPr bwMode="auto">
          <a:xfrm flipH="1">
            <a:off x="5981700" y="2627313"/>
            <a:ext cx="344488" cy="458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AutoShape 18"/>
          <p:cNvCxnSpPr>
            <a:cxnSpLocks noChangeShapeType="1"/>
            <a:stCxn id="558090" idx="5"/>
            <a:endCxn id="558089" idx="0"/>
          </p:cNvCxnSpPr>
          <p:nvPr/>
        </p:nvCxnSpPr>
        <p:spPr bwMode="auto">
          <a:xfrm>
            <a:off x="8304213" y="2627313"/>
            <a:ext cx="3444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6" name="AutoShape 19"/>
          <p:cNvCxnSpPr>
            <a:cxnSpLocks noChangeShapeType="1"/>
            <a:stCxn id="558095" idx="3"/>
            <a:endCxn id="558088" idx="0"/>
          </p:cNvCxnSpPr>
          <p:nvPr/>
        </p:nvCxnSpPr>
        <p:spPr bwMode="auto">
          <a:xfrm flipH="1">
            <a:off x="5524500" y="3541713"/>
            <a:ext cx="2682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7" name="AutoShape 20"/>
          <p:cNvCxnSpPr>
            <a:cxnSpLocks noChangeShapeType="1"/>
            <a:stCxn id="558090" idx="3"/>
            <a:endCxn id="558094" idx="0"/>
          </p:cNvCxnSpPr>
          <p:nvPr/>
        </p:nvCxnSpPr>
        <p:spPr bwMode="auto">
          <a:xfrm flipH="1">
            <a:off x="7581900" y="2627313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8101" name="Oval 21"/>
          <p:cNvSpPr>
            <a:spLocks noChangeArrowheads="1"/>
          </p:cNvSpPr>
          <p:nvPr/>
        </p:nvSpPr>
        <p:spPr bwMode="auto">
          <a:xfrm>
            <a:off x="8305800" y="3886200"/>
            <a:ext cx="533400" cy="533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14</a:t>
            </a:r>
          </a:p>
        </p:txBody>
      </p:sp>
      <p:cxnSp>
        <p:nvCxnSpPr>
          <p:cNvPr id="34839" name="AutoShape 22"/>
          <p:cNvCxnSpPr>
            <a:cxnSpLocks noChangeShapeType="1"/>
            <a:stCxn id="558094" idx="5"/>
            <a:endCxn id="558101" idx="0"/>
          </p:cNvCxnSpPr>
          <p:nvPr/>
        </p:nvCxnSpPr>
        <p:spPr bwMode="auto">
          <a:xfrm>
            <a:off x="7770813" y="3465513"/>
            <a:ext cx="801687" cy="42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0" name="Text Box 23"/>
          <p:cNvSpPr txBox="1">
            <a:spLocks noChangeArrowheads="1"/>
          </p:cNvSpPr>
          <p:nvPr/>
        </p:nvSpPr>
        <p:spPr bwMode="auto">
          <a:xfrm>
            <a:off x="7326313" y="914400"/>
            <a:ext cx="67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400"/>
              <a:t>root</a:t>
            </a:r>
          </a:p>
        </p:txBody>
      </p:sp>
      <p:cxnSp>
        <p:nvCxnSpPr>
          <p:cNvPr id="34841" name="AutoShape 24"/>
          <p:cNvCxnSpPr>
            <a:cxnSpLocks noChangeShapeType="1"/>
          </p:cNvCxnSpPr>
          <p:nvPr/>
        </p:nvCxnSpPr>
        <p:spPr bwMode="auto">
          <a:xfrm>
            <a:off x="7272338" y="1028700"/>
            <a:ext cx="4762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8105" name="Oval 25"/>
          <p:cNvSpPr>
            <a:spLocks noChangeArrowheads="1"/>
          </p:cNvSpPr>
          <p:nvPr/>
        </p:nvSpPr>
        <p:spPr bwMode="auto">
          <a:xfrm>
            <a:off x="5867400" y="3925888"/>
            <a:ext cx="533400" cy="533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cxnSp>
        <p:nvCxnSpPr>
          <p:cNvPr id="34843" name="AutoShape 26"/>
          <p:cNvCxnSpPr>
            <a:cxnSpLocks noChangeShapeType="1"/>
            <a:stCxn id="558095" idx="4"/>
            <a:endCxn id="558105" idx="0"/>
          </p:cNvCxnSpPr>
          <p:nvPr/>
        </p:nvCxnSpPr>
        <p:spPr bwMode="auto">
          <a:xfrm>
            <a:off x="5981700" y="3619500"/>
            <a:ext cx="152400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8107" name="Text Box 27"/>
          <p:cNvSpPr txBox="1">
            <a:spLocks noChangeArrowheads="1"/>
          </p:cNvSpPr>
          <p:nvPr/>
        </p:nvSpPr>
        <p:spPr bwMode="auto">
          <a:xfrm>
            <a:off x="6781800" y="10287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p</a:t>
            </a:r>
          </a:p>
        </p:txBody>
      </p:sp>
      <p:sp>
        <p:nvSpPr>
          <p:cNvPr id="558108" name="Oval 28"/>
          <p:cNvSpPr>
            <a:spLocks noChangeArrowheads="1"/>
          </p:cNvSpPr>
          <p:nvPr/>
        </p:nvSpPr>
        <p:spPr bwMode="auto">
          <a:xfrm>
            <a:off x="7732713" y="3925888"/>
            <a:ext cx="533400" cy="533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13</a:t>
            </a:r>
          </a:p>
        </p:txBody>
      </p:sp>
      <p:cxnSp>
        <p:nvCxnSpPr>
          <p:cNvPr id="34846" name="AutoShape 29"/>
          <p:cNvCxnSpPr>
            <a:cxnSpLocks noChangeShapeType="1"/>
            <a:stCxn id="558094" idx="4"/>
            <a:endCxn id="558108" idx="0"/>
          </p:cNvCxnSpPr>
          <p:nvPr/>
        </p:nvCxnSpPr>
        <p:spPr bwMode="auto">
          <a:xfrm>
            <a:off x="7581900" y="3543300"/>
            <a:ext cx="417513" cy="382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8110" name="Oval 30"/>
          <p:cNvSpPr>
            <a:spLocks noChangeArrowheads="1"/>
          </p:cNvSpPr>
          <p:nvPr/>
        </p:nvSpPr>
        <p:spPr bwMode="auto">
          <a:xfrm>
            <a:off x="7086600" y="3962400"/>
            <a:ext cx="533400" cy="5334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12</a:t>
            </a:r>
          </a:p>
        </p:txBody>
      </p:sp>
      <p:cxnSp>
        <p:nvCxnSpPr>
          <p:cNvPr id="34848" name="AutoShape 31"/>
          <p:cNvCxnSpPr>
            <a:cxnSpLocks noChangeShapeType="1"/>
            <a:stCxn id="558094" idx="3"/>
            <a:endCxn id="558110" idx="0"/>
          </p:cNvCxnSpPr>
          <p:nvPr/>
        </p:nvCxnSpPr>
        <p:spPr bwMode="auto">
          <a:xfrm flipH="1">
            <a:off x="7353300" y="3465513"/>
            <a:ext cx="39688" cy="496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1.85014E-8 L -0.08333 0.11101 " pathEditMode="relative" ptsTypes="AA">
                                      <p:cBhvr>
                                        <p:cTn id="9" dur="2000" fill="hold"/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4 0.11101 L -0.15 0.255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7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5580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0.25532 L -0.20834 0.3885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6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3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4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558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4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558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47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  <p:bldP spid="558084" grpId="0"/>
      <p:bldP spid="558086" grpId="0" animBg="1"/>
      <p:bldP spid="558087" grpId="0" animBg="1"/>
      <p:bldP spid="558088" grpId="0" animBg="1"/>
      <p:bldP spid="558089" grpId="0" animBg="1"/>
      <p:bldP spid="558090" grpId="0" animBg="1"/>
      <p:bldP spid="558091" grpId="0" animBg="1"/>
      <p:bldP spid="558094" grpId="0" animBg="1"/>
      <p:bldP spid="558095" grpId="0" animBg="1"/>
      <p:bldP spid="558101" grpId="0" animBg="1"/>
      <p:bldP spid="558105" grpId="0" animBg="1"/>
      <p:bldP spid="558107" grpId="0"/>
      <p:bldP spid="558107" grpId="1"/>
      <p:bldP spid="558107" grpId="2"/>
      <p:bldP spid="558108" grpId="0" animBg="1"/>
      <p:bldP spid="5581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Processing Data Set from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138" y="1019175"/>
            <a:ext cx="4953000" cy="35814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dirty="0" smtClean="0"/>
              <a:t>&lt;?xml version="1.0" encoding="utf-8" ?&gt; 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dirty="0" smtClean="0"/>
              <a:t>&lt;</a:t>
            </a:r>
            <a:r>
              <a:rPr lang="en-US" sz="1800" dirty="0" err="1" smtClean="0"/>
              <a:t>NewDataSet</a:t>
            </a:r>
            <a:r>
              <a:rPr lang="en-US" sz="1800" dirty="0" smtClean="0"/>
              <a:t>&gt;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&lt;NAME&gt;City Info&lt;/NAME&gt;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b="1" dirty="0" smtClean="0"/>
              <a:t>	</a:t>
            </a:r>
            <a:r>
              <a:rPr lang="en-US" sz="1800" dirty="0" smtClean="0"/>
              <a:t>&lt;Table&gt;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b="1" dirty="0" smtClean="0"/>
              <a:t> 		</a:t>
            </a:r>
            <a:r>
              <a:rPr lang="en-US" sz="1800" dirty="0" smtClean="0"/>
              <a:t> &lt;CITY&gt;</a:t>
            </a:r>
            <a:r>
              <a:rPr lang="en-US" sz="1800" b="1" dirty="0" smtClean="0"/>
              <a:t>Tempe</a:t>
            </a:r>
            <a:r>
              <a:rPr lang="en-US" sz="1800" dirty="0" smtClean="0"/>
              <a:t>&lt;/CITY&gt; 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b="1" dirty="0" smtClean="0"/>
              <a:t> </a:t>
            </a:r>
            <a:r>
              <a:rPr lang="en-US" sz="1800" dirty="0" smtClean="0"/>
              <a:t> 		&lt;STATE&gt;</a:t>
            </a:r>
            <a:r>
              <a:rPr lang="en-US" sz="1800" b="1" dirty="0" smtClean="0"/>
              <a:t>AZ</a:t>
            </a:r>
            <a:r>
              <a:rPr lang="en-US" sz="1800" dirty="0" smtClean="0"/>
              <a:t>&lt;/STATE&gt; 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b="1" dirty="0" smtClean="0"/>
              <a:t> </a:t>
            </a:r>
            <a:r>
              <a:rPr lang="en-US" sz="1800" dirty="0" smtClean="0"/>
              <a:t> 		&lt;ZIP&gt;</a:t>
            </a:r>
            <a:r>
              <a:rPr lang="en-US" sz="1800" b="1" dirty="0" smtClean="0"/>
              <a:t>85281</a:t>
            </a:r>
            <a:r>
              <a:rPr lang="en-US" sz="1800" dirty="0" smtClean="0"/>
              <a:t>&lt;/ZIP&gt; 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b="1" dirty="0" smtClean="0"/>
              <a:t> </a:t>
            </a:r>
            <a:r>
              <a:rPr lang="en-US" sz="1800" dirty="0" smtClean="0"/>
              <a:t> 		&lt;AREA_CODE&gt;</a:t>
            </a:r>
            <a:r>
              <a:rPr lang="en-US" sz="1800" b="1" dirty="0" smtClean="0"/>
              <a:t>602</a:t>
            </a:r>
            <a:r>
              <a:rPr lang="en-US" sz="1800" dirty="0" smtClean="0"/>
              <a:t>&lt;/AREA_CODE&gt; 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b="1" dirty="0" smtClean="0"/>
              <a:t> 		</a:t>
            </a:r>
            <a:r>
              <a:rPr lang="en-US" sz="1800" dirty="0" smtClean="0"/>
              <a:t>&lt;TIME_ZONE&gt;</a:t>
            </a:r>
            <a:r>
              <a:rPr lang="en-US" sz="1800" b="1" dirty="0" smtClean="0"/>
              <a:t>M</a:t>
            </a:r>
            <a:r>
              <a:rPr lang="en-US" sz="1800" dirty="0" smtClean="0"/>
              <a:t>&lt;/TIME_ZONE&gt; 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b="1" dirty="0" smtClean="0"/>
              <a:t> </a:t>
            </a:r>
            <a:r>
              <a:rPr lang="en-US" sz="1800" dirty="0" smtClean="0"/>
              <a:t> 	&lt;/Table&gt;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dirty="0" smtClean="0"/>
              <a:t>&lt;/</a:t>
            </a:r>
            <a:r>
              <a:rPr lang="en-US" sz="1800" dirty="0" err="1" smtClean="0"/>
              <a:t>NewDataSet</a:t>
            </a:r>
            <a:r>
              <a:rPr lang="en-US" sz="1800" dirty="0" smtClean="0"/>
              <a:t>&gt;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endParaRPr lang="en-US" sz="1800" dirty="0" smtClean="0"/>
          </a:p>
        </p:txBody>
      </p:sp>
      <p:sp>
        <p:nvSpPr>
          <p:cNvPr id="358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57D8E0-F561-4E43-8A9F-33F6EF59BDE2}" type="slidenum">
              <a:rPr lang="en-US" smtClean="0">
                <a:solidFill>
                  <a:schemeClr val="tx2"/>
                </a:solidFill>
              </a:rPr>
              <a:pPr/>
              <a:t>33</a:t>
            </a:fld>
            <a:endParaRPr lang="en-US" smtClean="0">
              <a:solidFill>
                <a:schemeClr val="tx2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124200" y="4419600"/>
            <a:ext cx="1182682" cy="2229533"/>
            <a:chOff x="6258500" y="4600694"/>
            <a:chExt cx="1182038" cy="2229397"/>
          </a:xfrm>
        </p:grpSpPr>
        <p:sp>
          <p:nvSpPr>
            <p:cNvPr id="35847" name="TextBox 5"/>
            <p:cNvSpPr txBox="1">
              <a:spLocks noChangeArrowheads="1"/>
            </p:cNvSpPr>
            <p:nvPr/>
          </p:nvSpPr>
          <p:spPr bwMode="auto">
            <a:xfrm>
              <a:off x="6365188" y="5075872"/>
              <a:ext cx="1075350" cy="1754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688975" algn="l"/>
                  <a:tab pos="1139825" algn="l"/>
                  <a:tab pos="148431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688975" algn="l"/>
                  <a:tab pos="1139825" algn="l"/>
                  <a:tab pos="148431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688975" algn="l"/>
                  <a:tab pos="1139825" algn="l"/>
                  <a:tab pos="148431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688975" algn="l"/>
                  <a:tab pos="1139825" algn="l"/>
                  <a:tab pos="148431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688975" algn="l"/>
                  <a:tab pos="1139825" algn="l"/>
                  <a:tab pos="148431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8975" algn="l"/>
                  <a:tab pos="1139825" algn="l"/>
                  <a:tab pos="148431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8975" algn="l"/>
                  <a:tab pos="1139825" algn="l"/>
                  <a:tab pos="148431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8975" algn="l"/>
                  <a:tab pos="1139825" algn="l"/>
                  <a:tab pos="148431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88975" algn="l"/>
                  <a:tab pos="1139825" algn="l"/>
                  <a:tab pos="1484313" algn="l"/>
                </a:tabLs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dirty="0" smtClean="0">
                  <a:solidFill>
                    <a:srgbClr val="0000FF"/>
                  </a:solidFill>
                </a:rPr>
                <a:t>City Info</a:t>
              </a:r>
            </a:p>
            <a:p>
              <a:r>
                <a:rPr lang="en-US" b="1" dirty="0" smtClean="0">
                  <a:solidFill>
                    <a:srgbClr val="0000FF"/>
                  </a:solidFill>
                </a:rPr>
                <a:t>Tempe</a:t>
              </a:r>
              <a:endParaRPr lang="en-US" dirty="0">
                <a:solidFill>
                  <a:srgbClr val="0000FF"/>
                </a:solidFill>
              </a:endParaRPr>
            </a:p>
            <a:p>
              <a:r>
                <a:rPr lang="en-US" b="1" dirty="0">
                  <a:solidFill>
                    <a:srgbClr val="0000FF"/>
                  </a:solidFill>
                </a:rPr>
                <a:t> AZ</a:t>
              </a:r>
              <a:endParaRPr lang="en-US" dirty="0">
                <a:solidFill>
                  <a:srgbClr val="0000FF"/>
                </a:solidFill>
              </a:endParaRPr>
            </a:p>
            <a:p>
              <a:r>
                <a:rPr lang="en-US" b="1" dirty="0">
                  <a:solidFill>
                    <a:srgbClr val="0000FF"/>
                  </a:solidFill>
                </a:rPr>
                <a:t> 85281</a:t>
              </a:r>
              <a:endParaRPr lang="en-US" dirty="0">
                <a:solidFill>
                  <a:srgbClr val="0000FF"/>
                </a:solidFill>
              </a:endParaRPr>
            </a:p>
            <a:p>
              <a:r>
                <a:rPr lang="en-US" b="1" dirty="0">
                  <a:solidFill>
                    <a:srgbClr val="0000FF"/>
                  </a:solidFill>
                </a:rPr>
                <a:t> 602</a:t>
              </a:r>
              <a:endParaRPr lang="en-US" dirty="0">
                <a:solidFill>
                  <a:srgbClr val="0000FF"/>
                </a:solidFill>
              </a:endParaRPr>
            </a:p>
            <a:p>
              <a:r>
                <a:rPr lang="en-US" b="1" dirty="0">
                  <a:solidFill>
                    <a:srgbClr val="0000FF"/>
                  </a:solidFill>
                </a:rPr>
                <a:t> M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6258500" y="4600694"/>
              <a:ext cx="1056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charset="0"/>
                </a:rPr>
                <a:t>preorder</a:t>
              </a:r>
              <a:endParaRPr lang="en-US" dirty="0"/>
            </a:p>
          </p:txBody>
        </p:sp>
      </p:grp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949064" y="4876800"/>
            <a:ext cx="107593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139825" algn="l"/>
                <a:tab pos="14843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688975" algn="l"/>
                <a:tab pos="1139825" algn="l"/>
                <a:tab pos="14843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688975" algn="l"/>
                <a:tab pos="1139825" algn="l"/>
                <a:tab pos="14843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688975" algn="l"/>
                <a:tab pos="1139825" algn="l"/>
                <a:tab pos="14843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688975" algn="l"/>
                <a:tab pos="1139825" algn="l"/>
                <a:tab pos="14843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139825" algn="l"/>
                <a:tab pos="14843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139825" algn="l"/>
                <a:tab pos="14843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139825" algn="l"/>
                <a:tab pos="14843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139825" algn="l"/>
                <a:tab pos="14843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</a:rPr>
              <a:t>M 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602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85281 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 AZ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Tempe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City Info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842316" y="4419600"/>
            <a:ext cx="1159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Arial" charset="0"/>
              </a:rPr>
              <a:t>postorder</a:t>
            </a:r>
            <a:endParaRPr lang="en-US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7077464" y="4875074"/>
            <a:ext cx="107593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139825" algn="l"/>
                <a:tab pos="14843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688975" algn="l"/>
                <a:tab pos="1139825" algn="l"/>
                <a:tab pos="14843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688975" algn="l"/>
                <a:tab pos="1139825" algn="l"/>
                <a:tab pos="14843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688975" algn="l"/>
                <a:tab pos="1139825" algn="l"/>
                <a:tab pos="14843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688975" algn="l"/>
                <a:tab pos="1139825" algn="l"/>
                <a:tab pos="14843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139825" algn="l"/>
                <a:tab pos="14843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139825" algn="l"/>
                <a:tab pos="14843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139825" algn="l"/>
                <a:tab pos="14843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139825" algn="l"/>
                <a:tab pos="1484313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</a:rPr>
              <a:t>Tempe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 AZ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 85281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 602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 </a:t>
            </a:r>
            <a:r>
              <a:rPr lang="en-US" b="1" dirty="0" smtClean="0">
                <a:solidFill>
                  <a:srgbClr val="0000FF"/>
                </a:solidFill>
              </a:rPr>
              <a:t>M</a:t>
            </a:r>
          </a:p>
          <a:p>
            <a:r>
              <a:rPr lang="en-US" b="1" dirty="0">
                <a:solidFill>
                  <a:srgbClr val="C00000"/>
                </a:solidFill>
              </a:rPr>
              <a:t>City </a:t>
            </a:r>
            <a:r>
              <a:rPr lang="en-US" b="1" dirty="0" smtClean="0">
                <a:solidFill>
                  <a:srgbClr val="C00000"/>
                </a:solidFill>
              </a:rPr>
              <a:t>Info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70716" y="4417874"/>
            <a:ext cx="1159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Arial" charset="0"/>
              </a:rPr>
              <a:t>postorder</a:t>
            </a:r>
            <a:endParaRPr lang="en-US" dirty="0"/>
          </a:p>
        </p:txBody>
      </p:sp>
      <p:pic>
        <p:nvPicPr>
          <p:cNvPr id="14" name="Picture 8" descr="C:\Users\yinong\AppData\Local\Microsoft\Windows\Temporary Internet Files\Content.IE5\SMR9LCV9\MMj0336396000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480" y="5447437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553200" y="5567571"/>
            <a:ext cx="389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Arial" charset="0"/>
              </a:rPr>
              <a:t>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  <p:bldP spid="13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695CE3-DF48-4D99-967C-46F043B193A2}" type="slidenum">
              <a:rPr lang="en-US" smtClean="0">
                <a:solidFill>
                  <a:schemeClr val="tx2"/>
                </a:solidFill>
              </a:rPr>
              <a:pPr/>
              <a:t>34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.Net</a:t>
            </a:r>
            <a:r>
              <a:rPr lang="en-US" sz="2800" dirty="0" smtClean="0"/>
              <a:t> Classes Defined in </a:t>
            </a:r>
            <a:r>
              <a:rPr lang="en-US" sz="2800" dirty="0" err="1" smtClean="0"/>
              <a:t>System.Xml</a:t>
            </a:r>
            <a:r>
              <a:rPr lang="en-US" sz="2800" dirty="0" smtClean="0"/>
              <a:t> Namespace</a:t>
            </a:r>
          </a:p>
        </p:txBody>
      </p:sp>
      <p:graphicFrame>
        <p:nvGraphicFramePr>
          <p:cNvPr id="562216" name="Group 40"/>
          <p:cNvGraphicFramePr>
            <a:graphicFrameLocks noGrp="1"/>
          </p:cNvGraphicFramePr>
          <p:nvPr>
            <p:ph idx="1"/>
          </p:nvPr>
        </p:nvGraphicFramePr>
        <p:xfrm>
          <a:off x="152400" y="685800"/>
          <a:ext cx="8610600" cy="5235577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93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XmlAttribute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Represents an attribute, with methods dealing with attributes.</a:t>
                      </a: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3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XmlDocument</a:t>
                      </a: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Represents an XML document, dealing with the overall doc.</a:t>
                      </a: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3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XmlDocumentType</a:t>
                      </a: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Represents the document type declaration.</a:t>
                      </a: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3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XmlElement</a:t>
                      </a: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Represents an element.</a:t>
                      </a: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3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XmlLinkedNode</a:t>
                      </a: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Deals with nodes immediately preceding or following this node.</a:t>
                      </a: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XmlNamedNodeMap</a:t>
                      </a: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Represents a collection of nodes that can be accessed by name or index.</a:t>
                      </a: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3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XmlNode</a:t>
                      </a: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Represents a single node in the XML document.</a:t>
                      </a: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3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XmlNodeList</a:t>
                      </a: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Represents an ordered collection of nodes.</a:t>
                      </a: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XmlReader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Represents a reader that provides fast, non-cached, forward-only access to XML data.</a:t>
                      </a:r>
                    </a:p>
                  </a:txBody>
                  <a:tcPr marT="45713" marB="45713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6887" name="Line 26"/>
          <p:cNvSpPr>
            <a:spLocks noChangeShapeType="1"/>
          </p:cNvSpPr>
          <p:nvPr/>
        </p:nvSpPr>
        <p:spPr bwMode="auto">
          <a:xfrm>
            <a:off x="152400" y="18288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Line 27"/>
          <p:cNvSpPr>
            <a:spLocks noChangeShapeType="1"/>
          </p:cNvSpPr>
          <p:nvPr/>
        </p:nvSpPr>
        <p:spPr bwMode="auto">
          <a:xfrm>
            <a:off x="152400" y="22860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Line 28"/>
          <p:cNvSpPr>
            <a:spLocks noChangeShapeType="1"/>
          </p:cNvSpPr>
          <p:nvPr/>
        </p:nvSpPr>
        <p:spPr bwMode="auto">
          <a:xfrm>
            <a:off x="152400" y="2743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0" name="Line 29"/>
          <p:cNvSpPr>
            <a:spLocks noChangeShapeType="1"/>
          </p:cNvSpPr>
          <p:nvPr/>
        </p:nvSpPr>
        <p:spPr bwMode="auto">
          <a:xfrm>
            <a:off x="152400" y="3276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Line 30"/>
          <p:cNvSpPr>
            <a:spLocks noChangeShapeType="1"/>
          </p:cNvSpPr>
          <p:nvPr/>
        </p:nvSpPr>
        <p:spPr bwMode="auto">
          <a:xfrm>
            <a:off x="152400" y="37338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Line 31"/>
          <p:cNvSpPr>
            <a:spLocks noChangeShapeType="1"/>
          </p:cNvSpPr>
          <p:nvPr/>
        </p:nvSpPr>
        <p:spPr bwMode="auto">
          <a:xfrm>
            <a:off x="152400" y="4343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3" name="Line 32"/>
          <p:cNvSpPr>
            <a:spLocks noChangeShapeType="1"/>
          </p:cNvSpPr>
          <p:nvPr/>
        </p:nvSpPr>
        <p:spPr bwMode="auto">
          <a:xfrm>
            <a:off x="152400" y="4800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4" name="Line 33"/>
          <p:cNvSpPr>
            <a:spLocks noChangeShapeType="1"/>
          </p:cNvSpPr>
          <p:nvPr/>
        </p:nvSpPr>
        <p:spPr bwMode="auto">
          <a:xfrm>
            <a:off x="152400" y="53340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5" name="Line 34"/>
          <p:cNvSpPr>
            <a:spLocks noChangeShapeType="1"/>
          </p:cNvSpPr>
          <p:nvPr/>
        </p:nvSpPr>
        <p:spPr bwMode="auto">
          <a:xfrm>
            <a:off x="152400" y="5943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Line 35"/>
          <p:cNvSpPr>
            <a:spLocks noChangeShapeType="1"/>
          </p:cNvSpPr>
          <p:nvPr/>
        </p:nvSpPr>
        <p:spPr bwMode="auto">
          <a:xfrm>
            <a:off x="152400" y="1295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Line 36"/>
          <p:cNvSpPr>
            <a:spLocks noChangeShapeType="1"/>
          </p:cNvSpPr>
          <p:nvPr/>
        </p:nvSpPr>
        <p:spPr bwMode="auto">
          <a:xfrm>
            <a:off x="2362200" y="12954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91408F-6078-42DC-B043-EA2C5CB71991}" type="slidenum">
              <a:rPr lang="en-US" smtClean="0">
                <a:solidFill>
                  <a:schemeClr val="tx2"/>
                </a:solidFill>
              </a:rPr>
              <a:pPr/>
              <a:t>35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algn="r" eaLnBrk="1" hangingPunct="1">
              <a:lnSpc>
                <a:spcPct val="140000"/>
              </a:lnSpc>
            </a:pPr>
            <a:r>
              <a:rPr lang="en-US" sz="2800" smtClean="0"/>
              <a:t>Using Classes and Methods in System.Xml Namespace </a:t>
            </a:r>
          </a:p>
        </p:txBody>
      </p:sp>
      <p:sp>
        <p:nvSpPr>
          <p:cNvPr id="37892" name="Rectangle 20"/>
          <p:cNvSpPr>
            <a:spLocks noChangeArrowheads="1"/>
          </p:cNvSpPr>
          <p:nvPr/>
        </p:nvSpPr>
        <p:spPr bwMode="auto">
          <a:xfrm>
            <a:off x="2514600" y="1752600"/>
            <a:ext cx="38862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System.XmlDocument</a:t>
            </a:r>
          </a:p>
        </p:txBody>
      </p:sp>
      <p:sp>
        <p:nvSpPr>
          <p:cNvPr id="37893" name="Rectangle 21"/>
          <p:cNvSpPr>
            <a:spLocks noChangeArrowheads="1"/>
          </p:cNvSpPr>
          <p:nvPr/>
        </p:nvSpPr>
        <p:spPr bwMode="auto">
          <a:xfrm>
            <a:off x="2514600" y="2895600"/>
            <a:ext cx="38862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System.XmlNode</a:t>
            </a:r>
          </a:p>
        </p:txBody>
      </p:sp>
      <p:sp>
        <p:nvSpPr>
          <p:cNvPr id="37894" name="Rectangle 22"/>
          <p:cNvSpPr>
            <a:spLocks noChangeArrowheads="1"/>
          </p:cNvSpPr>
          <p:nvPr/>
        </p:nvSpPr>
        <p:spPr bwMode="auto">
          <a:xfrm>
            <a:off x="1143000" y="4267200"/>
            <a:ext cx="3048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System.XmlNodeList</a:t>
            </a:r>
          </a:p>
        </p:txBody>
      </p:sp>
      <p:sp>
        <p:nvSpPr>
          <p:cNvPr id="37895" name="Rectangle 23"/>
          <p:cNvSpPr>
            <a:spLocks noChangeArrowheads="1"/>
          </p:cNvSpPr>
          <p:nvPr/>
        </p:nvSpPr>
        <p:spPr bwMode="auto">
          <a:xfrm>
            <a:off x="4686300" y="4267200"/>
            <a:ext cx="30861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System.XmlNamedNodeMap</a:t>
            </a:r>
          </a:p>
        </p:txBody>
      </p:sp>
      <p:cxnSp>
        <p:nvCxnSpPr>
          <p:cNvPr id="37896" name="AutoShape 24"/>
          <p:cNvCxnSpPr>
            <a:cxnSpLocks noChangeShapeType="1"/>
            <a:stCxn id="37892" idx="2"/>
            <a:endCxn id="37893" idx="0"/>
          </p:cNvCxnSpPr>
          <p:nvPr/>
        </p:nvCxnSpPr>
        <p:spPr bwMode="auto">
          <a:xfrm>
            <a:off x="4457700" y="22098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7" name="AutoShape 25"/>
          <p:cNvCxnSpPr>
            <a:cxnSpLocks noChangeShapeType="1"/>
            <a:stCxn id="37893" idx="2"/>
            <a:endCxn id="37894" idx="0"/>
          </p:cNvCxnSpPr>
          <p:nvPr/>
        </p:nvCxnSpPr>
        <p:spPr bwMode="auto">
          <a:xfrm rot="5400000">
            <a:off x="3105150" y="2914650"/>
            <a:ext cx="914400" cy="1790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8" name="AutoShape 26"/>
          <p:cNvCxnSpPr>
            <a:cxnSpLocks noChangeShapeType="1"/>
            <a:stCxn id="37893" idx="2"/>
            <a:endCxn id="37895" idx="0"/>
          </p:cNvCxnSpPr>
          <p:nvPr/>
        </p:nvCxnSpPr>
        <p:spPr bwMode="auto">
          <a:xfrm rot="16200000" flipH="1">
            <a:off x="4886325" y="2924175"/>
            <a:ext cx="914400" cy="17716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AutoShape 27"/>
          <p:cNvCxnSpPr>
            <a:cxnSpLocks noChangeShapeType="1"/>
            <a:stCxn id="37894" idx="2"/>
            <a:endCxn id="37893" idx="1"/>
          </p:cNvCxnSpPr>
          <p:nvPr/>
        </p:nvCxnSpPr>
        <p:spPr bwMode="auto">
          <a:xfrm rot="16200000" flipV="1">
            <a:off x="1790700" y="3848100"/>
            <a:ext cx="1600200" cy="152400"/>
          </a:xfrm>
          <a:prstGeom prst="bentConnector4">
            <a:avLst>
              <a:gd name="adj1" fmla="val -14287"/>
              <a:gd name="adj2" fmla="val 1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AutoShape 28"/>
          <p:cNvCxnSpPr>
            <a:cxnSpLocks noChangeShapeType="1"/>
            <a:stCxn id="37895" idx="2"/>
            <a:endCxn id="37893" idx="3"/>
          </p:cNvCxnSpPr>
          <p:nvPr/>
        </p:nvCxnSpPr>
        <p:spPr bwMode="auto">
          <a:xfrm rot="5400000" flipH="1" flipV="1">
            <a:off x="5514975" y="3838575"/>
            <a:ext cx="1600200" cy="171450"/>
          </a:xfrm>
          <a:prstGeom prst="bentConnector4">
            <a:avLst>
              <a:gd name="adj1" fmla="val -14287"/>
              <a:gd name="adj2" fmla="val 103333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1" name="Text Box 29"/>
          <p:cNvSpPr txBox="1">
            <a:spLocks noChangeArrowheads="1"/>
          </p:cNvSpPr>
          <p:nvPr/>
        </p:nvSpPr>
        <p:spPr bwMode="auto">
          <a:xfrm>
            <a:off x="4419600" y="2360613"/>
            <a:ext cx="221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Arial" charset="0"/>
              </a:rPr>
              <a:t>.SelectSingleNode()</a:t>
            </a:r>
          </a:p>
        </p:txBody>
      </p:sp>
      <p:sp>
        <p:nvSpPr>
          <p:cNvPr id="37902" name="Text Box 30"/>
          <p:cNvSpPr txBox="1">
            <a:spLocks noChangeArrowheads="1"/>
          </p:cNvSpPr>
          <p:nvPr/>
        </p:nvSpPr>
        <p:spPr bwMode="auto">
          <a:xfrm>
            <a:off x="6172200" y="3656013"/>
            <a:ext cx="1365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Arial" charset="0"/>
              </a:rPr>
              <a:t>.Attributes()</a:t>
            </a:r>
          </a:p>
        </p:txBody>
      </p:sp>
      <p:sp>
        <p:nvSpPr>
          <p:cNvPr id="37903" name="Text Box 31"/>
          <p:cNvSpPr txBox="1">
            <a:spLocks noChangeArrowheads="1"/>
          </p:cNvSpPr>
          <p:nvPr/>
        </p:nvSpPr>
        <p:spPr bwMode="auto">
          <a:xfrm>
            <a:off x="1066800" y="3656013"/>
            <a:ext cx="158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Arial" charset="0"/>
              </a:rPr>
              <a:t>.ChildNodes()</a:t>
            </a:r>
          </a:p>
        </p:txBody>
      </p:sp>
      <p:sp>
        <p:nvSpPr>
          <p:cNvPr id="37904" name="Text Box 32"/>
          <p:cNvSpPr txBox="1">
            <a:spLocks noChangeArrowheads="1"/>
          </p:cNvSpPr>
          <p:nvPr/>
        </p:nvSpPr>
        <p:spPr bwMode="auto">
          <a:xfrm>
            <a:off x="1384300" y="50276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Arial" charset="0"/>
              </a:rPr>
              <a:t>.Node()</a:t>
            </a:r>
          </a:p>
        </p:txBody>
      </p:sp>
      <p:sp>
        <p:nvSpPr>
          <p:cNvPr id="37905" name="Text Box 33"/>
          <p:cNvSpPr txBox="1">
            <a:spLocks noChangeArrowheads="1"/>
          </p:cNvSpPr>
          <p:nvPr/>
        </p:nvSpPr>
        <p:spPr bwMode="auto">
          <a:xfrm>
            <a:off x="6540500" y="50276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Arial" charset="0"/>
              </a:rPr>
              <a:t>.Node()</a:t>
            </a:r>
          </a:p>
        </p:txBody>
      </p:sp>
      <p:sp>
        <p:nvSpPr>
          <p:cNvPr id="37906" name="Rounded Rectangular Callout 18"/>
          <p:cNvSpPr>
            <a:spLocks noChangeArrowheads="1"/>
          </p:cNvSpPr>
          <p:nvPr/>
        </p:nvSpPr>
        <p:spPr bwMode="auto">
          <a:xfrm>
            <a:off x="4038600" y="5715000"/>
            <a:ext cx="3498850" cy="914400"/>
          </a:xfrm>
          <a:prstGeom prst="wedgeRoundRectCallout">
            <a:avLst>
              <a:gd name="adj1" fmla="val -2403"/>
              <a:gd name="adj2" fmla="val -14391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Obtain a collection of nodes that can be accessed by name or index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D2E499-916B-4CBD-AD71-69841BC4AD95}" type="slidenum">
              <a:rPr lang="en-US" smtClean="0">
                <a:solidFill>
                  <a:schemeClr val="tx2"/>
                </a:solidFill>
              </a:rPr>
              <a:pPr/>
              <a:t>36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8915" name="Rectangle 2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Methods in </a:t>
            </a:r>
            <a:r>
              <a:rPr lang="en-US" sz="2800" smtClean="0">
                <a:latin typeface="Arial" charset="0"/>
              </a:rPr>
              <a:t>XmlDocument</a:t>
            </a:r>
            <a:r>
              <a:rPr lang="en-US" sz="2800" smtClean="0"/>
              <a:t> Class</a:t>
            </a:r>
          </a:p>
        </p:txBody>
      </p:sp>
      <p:graphicFrame>
        <p:nvGraphicFramePr>
          <p:cNvPr id="559395" name="Group 291"/>
          <p:cNvGraphicFramePr>
            <a:graphicFrameLocks noGrp="1"/>
          </p:cNvGraphicFramePr>
          <p:nvPr>
            <p:ph idx="1"/>
          </p:nvPr>
        </p:nvGraphicFramePr>
        <p:xfrm>
          <a:off x="152400" y="914400"/>
          <a:ext cx="8610600" cy="5395911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96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Attributes  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Gets an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XmlAttributeCollection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containing the attributes of this node (inherited from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XmlNode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BaseURI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Gets the base URI of the current node.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ChildNodes 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Gets all the child nodes of the node (inherited from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XmlNode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DocumentElement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Gets the root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XmlElement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for the document.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4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DocumentType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Gets the node containing the DOCTYPE declaration.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FirstChild 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Gets the first child of the node (inherited from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XmlNode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HasChildNodes 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Gets a value indicating whether this node has any child nodes (inherited from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XmlNode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IsReadOnly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Overridden. Gets a value indicating whether the current node is read-only.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Item 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Overloaded. Gets the specified child element  (inherited from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XmlNode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935" name="Line 292"/>
          <p:cNvSpPr>
            <a:spLocks noChangeShapeType="1"/>
          </p:cNvSpPr>
          <p:nvPr/>
        </p:nvSpPr>
        <p:spPr bwMode="auto">
          <a:xfrm>
            <a:off x="152400" y="2057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Line 293"/>
          <p:cNvSpPr>
            <a:spLocks noChangeShapeType="1"/>
          </p:cNvSpPr>
          <p:nvPr/>
        </p:nvSpPr>
        <p:spPr bwMode="auto">
          <a:xfrm>
            <a:off x="152400" y="2514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Line 294"/>
          <p:cNvSpPr>
            <a:spLocks noChangeShapeType="1"/>
          </p:cNvSpPr>
          <p:nvPr/>
        </p:nvSpPr>
        <p:spPr bwMode="auto">
          <a:xfrm>
            <a:off x="152400" y="29718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8" name="Line 295"/>
          <p:cNvSpPr>
            <a:spLocks noChangeShapeType="1"/>
          </p:cNvSpPr>
          <p:nvPr/>
        </p:nvSpPr>
        <p:spPr bwMode="auto">
          <a:xfrm>
            <a:off x="152400" y="3505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9" name="Line 296"/>
          <p:cNvSpPr>
            <a:spLocks noChangeShapeType="1"/>
          </p:cNvSpPr>
          <p:nvPr/>
        </p:nvSpPr>
        <p:spPr bwMode="auto">
          <a:xfrm>
            <a:off x="152400" y="3962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0" name="Line 297"/>
          <p:cNvSpPr>
            <a:spLocks noChangeShapeType="1"/>
          </p:cNvSpPr>
          <p:nvPr/>
        </p:nvSpPr>
        <p:spPr bwMode="auto">
          <a:xfrm>
            <a:off x="152400" y="4419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1" name="Line 298"/>
          <p:cNvSpPr>
            <a:spLocks noChangeShapeType="1"/>
          </p:cNvSpPr>
          <p:nvPr/>
        </p:nvSpPr>
        <p:spPr bwMode="auto">
          <a:xfrm>
            <a:off x="152400" y="5029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2" name="Line 299"/>
          <p:cNvSpPr>
            <a:spLocks noChangeShapeType="1"/>
          </p:cNvSpPr>
          <p:nvPr/>
        </p:nvSpPr>
        <p:spPr bwMode="auto">
          <a:xfrm>
            <a:off x="152400" y="56388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3" name="Line 300"/>
          <p:cNvSpPr>
            <a:spLocks noChangeShapeType="1"/>
          </p:cNvSpPr>
          <p:nvPr/>
        </p:nvSpPr>
        <p:spPr bwMode="auto">
          <a:xfrm>
            <a:off x="152400" y="6324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4" name="Line 301"/>
          <p:cNvSpPr>
            <a:spLocks noChangeShapeType="1"/>
          </p:cNvSpPr>
          <p:nvPr/>
        </p:nvSpPr>
        <p:spPr bwMode="auto">
          <a:xfrm>
            <a:off x="152400" y="1219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5" name="Line 302"/>
          <p:cNvSpPr>
            <a:spLocks noChangeShapeType="1"/>
          </p:cNvSpPr>
          <p:nvPr/>
        </p:nvSpPr>
        <p:spPr bwMode="auto">
          <a:xfrm>
            <a:off x="2209800" y="1219200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AAF3C1-86D0-4A24-BF51-BBF7E1C2259D}" type="slidenum">
              <a:rPr lang="en-US" smtClean="0">
                <a:solidFill>
                  <a:schemeClr val="tx2"/>
                </a:solidFill>
              </a:rPr>
              <a:pPr/>
              <a:t>37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pPr algn="ctr" eaLnBrk="1" hangingPunct="1"/>
            <a:r>
              <a:rPr lang="en-US" sz="2400" smtClean="0"/>
              <a:t>Member Functions in </a:t>
            </a:r>
            <a:r>
              <a:rPr lang="en-US" sz="2400" smtClean="0">
                <a:latin typeface="Arial" charset="0"/>
              </a:rPr>
              <a:t>XmlDocument</a:t>
            </a:r>
            <a:r>
              <a:rPr lang="en-US" sz="2400" smtClean="0"/>
              <a:t> Class (contd.)</a:t>
            </a:r>
          </a:p>
        </p:txBody>
      </p:sp>
      <p:graphicFrame>
        <p:nvGraphicFramePr>
          <p:cNvPr id="561192" name="Group 40"/>
          <p:cNvGraphicFramePr>
            <a:graphicFrameLocks noGrp="1"/>
          </p:cNvGraphicFramePr>
          <p:nvPr>
            <p:ph idx="1"/>
          </p:nvPr>
        </p:nvGraphicFramePr>
        <p:xfrm>
          <a:off x="152400" y="533400"/>
          <a:ext cx="8610600" cy="5772158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380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LastChild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marT="45715" marB="4571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 the last child of the node (inherited from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XmlNode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5" marB="45715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NextSibling  </a:t>
                      </a:r>
                    </a:p>
                  </a:txBody>
                  <a:tcPr marT="45715" marB="4571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 the node immediately following this node (inherited from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XmlNode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5" marB="4571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6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NodeType </a:t>
                      </a:r>
                    </a:p>
                  </a:txBody>
                  <a:tcPr marT="45715" marB="4571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Overridden. Gets the type of the current node.</a:t>
                      </a:r>
                    </a:p>
                  </a:txBody>
                  <a:tcPr marT="45715" marB="4571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ParentNode </a:t>
                      </a:r>
                    </a:p>
                  </a:txBody>
                  <a:tcPr marT="45715" marB="4571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Overridden. Gets the parent node of this node (for nodes that can have parents).</a:t>
                      </a:r>
                    </a:p>
                  </a:txBody>
                  <a:tcPr marT="45715" marB="4571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Prefix  </a:t>
                      </a:r>
                    </a:p>
                  </a:txBody>
                  <a:tcPr marT="45715" marB="4571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 or sets the namespace prefix of this node (inherited from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XmlNode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5" marB="4571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PreserveWhitespace </a:t>
                      </a:r>
                    </a:p>
                  </a:txBody>
                  <a:tcPr marT="45715" marB="4571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 or sets a value indicating whether to preserve white space in element content.</a:t>
                      </a:r>
                    </a:p>
                  </a:txBody>
                  <a:tcPr marT="45715" marB="4571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PreviousSibling  </a:t>
                      </a:r>
                    </a:p>
                  </a:txBody>
                  <a:tcPr marT="45715" marB="4571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 the node immediately preceding this node (inherited from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XmlNode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5" marB="4571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Schemas </a:t>
                      </a:r>
                    </a:p>
                  </a:txBody>
                  <a:tcPr marT="45715" marB="4571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 or sets the XmlSchemaSet object associated with this XmlDocument.</a:t>
                      </a:r>
                    </a:p>
                  </a:txBody>
                  <a:tcPr marT="45715" marB="4571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96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  </a:t>
                      </a:r>
                    </a:p>
                  </a:txBody>
                  <a:tcPr marT="45715" marB="4571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 or sets the value of the node (inherited from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XmlNode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5" marB="4571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9959" name="Line 26"/>
          <p:cNvSpPr>
            <a:spLocks noChangeShapeType="1"/>
          </p:cNvSpPr>
          <p:nvPr/>
        </p:nvSpPr>
        <p:spPr bwMode="auto">
          <a:xfrm>
            <a:off x="152400" y="1600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Line 27"/>
          <p:cNvSpPr>
            <a:spLocks noChangeShapeType="1"/>
          </p:cNvSpPr>
          <p:nvPr/>
        </p:nvSpPr>
        <p:spPr bwMode="auto">
          <a:xfrm>
            <a:off x="152400" y="22098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Line 28"/>
          <p:cNvSpPr>
            <a:spLocks noChangeShapeType="1"/>
          </p:cNvSpPr>
          <p:nvPr/>
        </p:nvSpPr>
        <p:spPr bwMode="auto">
          <a:xfrm>
            <a:off x="152400" y="26670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Line 29"/>
          <p:cNvSpPr>
            <a:spLocks noChangeShapeType="1"/>
          </p:cNvSpPr>
          <p:nvPr/>
        </p:nvSpPr>
        <p:spPr bwMode="auto">
          <a:xfrm>
            <a:off x="152400" y="3276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Line 30"/>
          <p:cNvSpPr>
            <a:spLocks noChangeShapeType="1"/>
          </p:cNvSpPr>
          <p:nvPr/>
        </p:nvSpPr>
        <p:spPr bwMode="auto">
          <a:xfrm>
            <a:off x="152400" y="3962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Line 31"/>
          <p:cNvSpPr>
            <a:spLocks noChangeShapeType="1"/>
          </p:cNvSpPr>
          <p:nvPr/>
        </p:nvSpPr>
        <p:spPr bwMode="auto">
          <a:xfrm>
            <a:off x="152400" y="45720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5" name="Line 32"/>
          <p:cNvSpPr>
            <a:spLocks noChangeShapeType="1"/>
          </p:cNvSpPr>
          <p:nvPr/>
        </p:nvSpPr>
        <p:spPr bwMode="auto">
          <a:xfrm>
            <a:off x="152400" y="5181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6" name="Line 33"/>
          <p:cNvSpPr>
            <a:spLocks noChangeShapeType="1"/>
          </p:cNvSpPr>
          <p:nvPr/>
        </p:nvSpPr>
        <p:spPr bwMode="auto">
          <a:xfrm>
            <a:off x="152400" y="5867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7" name="Line 34"/>
          <p:cNvSpPr>
            <a:spLocks noChangeShapeType="1"/>
          </p:cNvSpPr>
          <p:nvPr/>
        </p:nvSpPr>
        <p:spPr bwMode="auto">
          <a:xfrm>
            <a:off x="152400" y="6324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8" name="Line 35"/>
          <p:cNvSpPr>
            <a:spLocks noChangeShapeType="1"/>
          </p:cNvSpPr>
          <p:nvPr/>
        </p:nvSpPr>
        <p:spPr bwMode="auto">
          <a:xfrm>
            <a:off x="152400" y="1219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9" name="Line 36"/>
          <p:cNvSpPr>
            <a:spLocks noChangeShapeType="1"/>
          </p:cNvSpPr>
          <p:nvPr/>
        </p:nvSpPr>
        <p:spPr bwMode="auto">
          <a:xfrm>
            <a:off x="2209800" y="1219200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B079A7-4EE2-4CDA-8E17-40E3052C0EA9}" type="slidenum">
              <a:rPr lang="en-US" smtClean="0">
                <a:solidFill>
                  <a:schemeClr val="tx2"/>
                </a:solidFill>
              </a:rPr>
              <a:pPr/>
              <a:t>38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629400" cy="623888"/>
          </a:xfrm>
        </p:spPr>
        <p:txBody>
          <a:bodyPr lIns="0" tIns="0" rIns="0" bIns="0" anchor="ctr"/>
          <a:lstStyle/>
          <a:p>
            <a:pPr algn="ctr" eaLnBrk="1" hangingPunct="1"/>
            <a:r>
              <a:rPr lang="en-GB" smtClean="0"/>
              <a:t>XmlNodeType Enumeration</a:t>
            </a:r>
          </a:p>
        </p:txBody>
      </p:sp>
      <p:sp>
        <p:nvSpPr>
          <p:cNvPr id="40964" name="Text Box 8"/>
          <p:cNvSpPr txBox="1">
            <a:spLocks noChangeArrowheads="1"/>
          </p:cNvSpPr>
          <p:nvPr/>
        </p:nvSpPr>
        <p:spPr bwMode="auto">
          <a:xfrm>
            <a:off x="304800" y="965200"/>
            <a:ext cx="9096375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681288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681288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681288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681288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681288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1288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1288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1288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1288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000" dirty="0" err="1">
                <a:latin typeface="Arial" charset="0"/>
              </a:rPr>
              <a:t>XmlNodeType</a:t>
            </a:r>
            <a:r>
              <a:rPr lang="en-US" sz="2000" dirty="0">
                <a:latin typeface="Arial" charset="0"/>
              </a:rPr>
              <a:t>	Example</a:t>
            </a:r>
          </a:p>
          <a:p>
            <a:pPr>
              <a:lnSpc>
                <a:spcPct val="130000"/>
              </a:lnSpc>
            </a:pPr>
            <a:r>
              <a:rPr lang="en-US" sz="2000" i="1" dirty="0">
                <a:latin typeface="Arial" charset="0"/>
              </a:rPr>
              <a:t>Attribute	</a:t>
            </a:r>
            <a:r>
              <a:rPr lang="en-US" sz="2000" dirty="0">
                <a:latin typeface="Arial" charset="0"/>
              </a:rPr>
              <a:t>&lt;Course image=“My445.jpeg”&gt;</a:t>
            </a:r>
          </a:p>
          <a:p>
            <a:pPr>
              <a:lnSpc>
                <a:spcPct val="130000"/>
              </a:lnSpc>
            </a:pPr>
            <a:r>
              <a:rPr lang="en-US" sz="2000" i="1" dirty="0">
                <a:latin typeface="Arial" charset="0"/>
              </a:rPr>
              <a:t>CDATA	</a:t>
            </a:r>
            <a:r>
              <a:rPr lang="en-US" sz="2000" dirty="0">
                <a:latin typeface="Arial" charset="0"/>
              </a:rPr>
              <a:t>&lt;![CDATA[“This is character data”]]&gt;</a:t>
            </a:r>
          </a:p>
          <a:p>
            <a:pPr>
              <a:lnSpc>
                <a:spcPct val="130000"/>
              </a:lnSpc>
            </a:pPr>
            <a:r>
              <a:rPr lang="en-US" sz="2000" i="1" dirty="0">
                <a:latin typeface="Arial" charset="0"/>
              </a:rPr>
              <a:t>Comment	</a:t>
            </a:r>
            <a:r>
              <a:rPr lang="en-US" sz="2000" dirty="0">
                <a:latin typeface="Arial" charset="0"/>
              </a:rPr>
              <a:t>&lt;!-- This is a comment --&gt;</a:t>
            </a:r>
          </a:p>
          <a:p>
            <a:pPr>
              <a:lnSpc>
                <a:spcPct val="130000"/>
              </a:lnSpc>
            </a:pPr>
            <a:r>
              <a:rPr lang="en-US" sz="2000" i="1" dirty="0">
                <a:latin typeface="Arial" charset="0"/>
              </a:rPr>
              <a:t>Document	</a:t>
            </a:r>
            <a:r>
              <a:rPr lang="en-US" sz="2000" dirty="0">
                <a:latin typeface="Arial" charset="0"/>
              </a:rPr>
              <a:t>&lt;Courses&gt;</a:t>
            </a:r>
          </a:p>
          <a:p>
            <a:pPr>
              <a:lnSpc>
                <a:spcPct val="130000"/>
              </a:lnSpc>
            </a:pPr>
            <a:r>
              <a:rPr lang="en-US" sz="2000" i="1" dirty="0">
                <a:latin typeface="Arial" charset="0"/>
              </a:rPr>
              <a:t>Document Type	</a:t>
            </a:r>
            <a:r>
              <a:rPr lang="en-US" sz="2000" dirty="0">
                <a:latin typeface="Arial" charset="0"/>
              </a:rPr>
              <a:t>&lt;!DOCTYPE Courses SYSTEM “Courses.dtd”&gt;</a:t>
            </a:r>
          </a:p>
          <a:p>
            <a:pPr>
              <a:lnSpc>
                <a:spcPct val="130000"/>
              </a:lnSpc>
            </a:pPr>
            <a:r>
              <a:rPr lang="en-US" sz="2000" i="1" dirty="0">
                <a:latin typeface="Arial" charset="0"/>
              </a:rPr>
              <a:t>Element	&lt;Course&gt;</a:t>
            </a:r>
          </a:p>
          <a:p>
            <a:pPr>
              <a:lnSpc>
                <a:spcPct val="130000"/>
              </a:lnSpc>
            </a:pPr>
            <a:r>
              <a:rPr lang="en-US" sz="2000" i="1" dirty="0">
                <a:latin typeface="Arial" charset="0"/>
              </a:rPr>
              <a:t>Entity	</a:t>
            </a:r>
            <a:r>
              <a:rPr lang="en-US" sz="2000" dirty="0">
                <a:latin typeface="Arial" charset="0"/>
              </a:rPr>
              <a:t>&lt;!ENTITY filename “Courses.xml”&gt;</a:t>
            </a:r>
          </a:p>
          <a:p>
            <a:pPr>
              <a:lnSpc>
                <a:spcPct val="130000"/>
              </a:lnSpc>
            </a:pPr>
            <a:r>
              <a:rPr lang="en-US" sz="2000" i="1" dirty="0" err="1">
                <a:latin typeface="Arial" charset="0"/>
              </a:rPr>
              <a:t>EntityReference</a:t>
            </a:r>
            <a:r>
              <a:rPr lang="en-US" sz="2000" i="1" dirty="0">
                <a:latin typeface="Arial" charset="0"/>
              </a:rPr>
              <a:t>	</a:t>
            </a:r>
            <a:r>
              <a:rPr lang="en-US" sz="2000" dirty="0">
                <a:latin typeface="Arial" charset="0"/>
              </a:rPr>
              <a:t>&amp;</a:t>
            </a:r>
            <a:r>
              <a:rPr lang="en-US" sz="2000" dirty="0" err="1">
                <a:latin typeface="Arial" charset="0"/>
              </a:rPr>
              <a:t>lt</a:t>
            </a:r>
            <a:r>
              <a:rPr lang="en-US" sz="2000" dirty="0">
                <a:latin typeface="Arial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Arial" charset="0"/>
              </a:rPr>
              <a:t>Notation	 &lt;!NOTATION GIF89a SYSTEM “gif”&gt;</a:t>
            </a:r>
          </a:p>
          <a:p>
            <a:pPr>
              <a:lnSpc>
                <a:spcPct val="130000"/>
              </a:lnSpc>
            </a:pPr>
            <a:r>
              <a:rPr lang="en-US" sz="2000" dirty="0" err="1">
                <a:latin typeface="Arial" charset="0"/>
              </a:rPr>
              <a:t>Processinglnstruction</a:t>
            </a:r>
            <a:r>
              <a:rPr lang="en-US" sz="2000" dirty="0">
                <a:latin typeface="Arial" charset="0"/>
              </a:rPr>
              <a:t>	 &lt;?xml-</a:t>
            </a:r>
            <a:r>
              <a:rPr lang="en-US" sz="2000" dirty="0" err="1">
                <a:latin typeface="Arial" charset="0"/>
              </a:rPr>
              <a:t>stylesheet</a:t>
            </a:r>
            <a:r>
              <a:rPr lang="en-US" sz="2000" dirty="0">
                <a:latin typeface="Arial" charset="0"/>
              </a:rPr>
              <a:t> type=“text/</a:t>
            </a:r>
            <a:r>
              <a:rPr lang="en-US" sz="2000" dirty="0" err="1">
                <a:latin typeface="Arial" charset="0"/>
              </a:rPr>
              <a:t>xsl</a:t>
            </a:r>
            <a:r>
              <a:rPr lang="en-US" sz="2000" dirty="0">
                <a:latin typeface="Arial" charset="0"/>
              </a:rPr>
              <a:t>” </a:t>
            </a:r>
            <a:r>
              <a:rPr lang="en-US" sz="2000" dirty="0" err="1">
                <a:latin typeface="Arial" charset="0"/>
              </a:rPr>
              <a:t>href</a:t>
            </a:r>
            <a:r>
              <a:rPr lang="en-US" sz="2000" dirty="0">
                <a:latin typeface="Arial" charset="0"/>
              </a:rPr>
              <a:t>=“Courses.xsl”?&gt; 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Arial" charset="0"/>
              </a:rPr>
              <a:t>Text	 &lt;Code&gt;CSE445&lt;/Code&gt;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Arial" charset="0"/>
              </a:rPr>
              <a:t>Whitespace	 &lt;Name/&gt;\r\n&lt;Name/&gt;</a:t>
            </a:r>
          </a:p>
          <a:p>
            <a:pPr>
              <a:lnSpc>
                <a:spcPct val="130000"/>
              </a:lnSpc>
            </a:pPr>
            <a:r>
              <a:rPr lang="en-US" sz="2000" dirty="0" err="1">
                <a:latin typeface="Arial" charset="0"/>
              </a:rPr>
              <a:t>XmlDeclaration</a:t>
            </a:r>
            <a:r>
              <a:rPr lang="en-US" sz="2000" dirty="0">
                <a:latin typeface="Arial" charset="0"/>
              </a:rPr>
              <a:t>	 &lt;?xml version=“1.0”?&gt;</a:t>
            </a:r>
          </a:p>
        </p:txBody>
      </p:sp>
      <p:sp>
        <p:nvSpPr>
          <p:cNvPr id="40965" name="Line 9"/>
          <p:cNvSpPr>
            <a:spLocks noChangeShapeType="1"/>
          </p:cNvSpPr>
          <p:nvPr/>
        </p:nvSpPr>
        <p:spPr bwMode="auto">
          <a:xfrm flipV="1">
            <a:off x="304800" y="1371600"/>
            <a:ext cx="8686800" cy="46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44100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Processing </a:t>
            </a:r>
            <a:r>
              <a:rPr lang="en-US" smtClean="0">
                <a:solidFill>
                  <a:srgbClr val="0000FF"/>
                </a:solidFill>
              </a:rPr>
              <a:t>DataSet</a:t>
            </a:r>
            <a:r>
              <a:rPr lang="en-US" smtClean="0"/>
              <a:t> from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895600"/>
            <a:ext cx="4953000" cy="35814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smtClean="0"/>
              <a:t>&lt;?xml version="1.0" encoding="utf-8" ?&gt; 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smtClean="0"/>
              <a:t>&lt;NewDataSet&gt;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b="1" smtClean="0"/>
              <a:t>	</a:t>
            </a:r>
            <a:r>
              <a:rPr lang="en-US" sz="1800" smtClean="0"/>
              <a:t>&lt;Table&gt;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b="1" smtClean="0"/>
              <a:t> 		</a:t>
            </a:r>
            <a:r>
              <a:rPr lang="en-US" sz="1800" smtClean="0"/>
              <a:t> &lt;CITY&gt;</a:t>
            </a:r>
            <a:r>
              <a:rPr lang="en-US" sz="1800" b="1" smtClean="0"/>
              <a:t>Tempe</a:t>
            </a:r>
            <a:r>
              <a:rPr lang="en-US" sz="1800" smtClean="0"/>
              <a:t>&lt;/CITY&gt; 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b="1" smtClean="0"/>
              <a:t> </a:t>
            </a:r>
            <a:r>
              <a:rPr lang="en-US" sz="1800" smtClean="0"/>
              <a:t> 		&lt;STATE&gt;</a:t>
            </a:r>
            <a:r>
              <a:rPr lang="en-US" sz="1800" b="1" smtClean="0"/>
              <a:t>AZ</a:t>
            </a:r>
            <a:r>
              <a:rPr lang="en-US" sz="1800" smtClean="0"/>
              <a:t>&lt;/STATE&gt; 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b="1" smtClean="0"/>
              <a:t> </a:t>
            </a:r>
            <a:r>
              <a:rPr lang="en-US" sz="1800" smtClean="0"/>
              <a:t> 		&lt;ZIP&gt;</a:t>
            </a:r>
            <a:r>
              <a:rPr lang="en-US" sz="1800" b="1" smtClean="0"/>
              <a:t>85281</a:t>
            </a:r>
            <a:r>
              <a:rPr lang="en-US" sz="1800" smtClean="0"/>
              <a:t>&lt;/ZIP&gt; 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b="1" smtClean="0"/>
              <a:t> </a:t>
            </a:r>
            <a:r>
              <a:rPr lang="en-US" sz="1800" smtClean="0"/>
              <a:t> 		&lt;AREA_CODE&gt;</a:t>
            </a:r>
            <a:r>
              <a:rPr lang="en-US" sz="1800" b="1" smtClean="0"/>
              <a:t>602</a:t>
            </a:r>
            <a:r>
              <a:rPr lang="en-US" sz="1800" smtClean="0"/>
              <a:t>&lt;/AREA_CODE&gt; 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b="1" smtClean="0"/>
              <a:t> 		</a:t>
            </a:r>
            <a:r>
              <a:rPr lang="en-US" sz="1800" smtClean="0"/>
              <a:t>&lt;TIME_ZONE&gt;</a:t>
            </a:r>
            <a:r>
              <a:rPr lang="en-US" sz="1800" b="1" smtClean="0"/>
              <a:t>M</a:t>
            </a:r>
            <a:r>
              <a:rPr lang="en-US" sz="1800" smtClean="0"/>
              <a:t>&lt;/TIME_ZONE&gt; 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b="1" smtClean="0"/>
              <a:t> </a:t>
            </a:r>
            <a:r>
              <a:rPr lang="en-US" sz="1800" smtClean="0"/>
              <a:t> 	&lt;/Table&gt;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r>
              <a:rPr lang="en-US" sz="1800" smtClean="0"/>
              <a:t>&lt;/NewDataSet&gt;</a:t>
            </a:r>
          </a:p>
          <a:p>
            <a:pPr>
              <a:buFont typeface="Wingdings" pitchFamily="2" charset="2"/>
              <a:buNone/>
              <a:tabLst>
                <a:tab pos="688975" algn="l"/>
                <a:tab pos="1139825" algn="l"/>
                <a:tab pos="1484313" algn="l"/>
              </a:tabLst>
            </a:pPr>
            <a:endParaRPr lang="en-US" sz="1800" smtClean="0"/>
          </a:p>
        </p:txBody>
      </p:sp>
      <p:sp>
        <p:nvSpPr>
          <p:cNvPr id="71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A9DC51-DF56-434F-9279-36F5D05D0793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7D11E1-7A07-4D1B-A575-F9999B17FAD3}" type="slidenum">
              <a:rPr lang="en-US" smtClean="0">
                <a:solidFill>
                  <a:schemeClr val="tx2"/>
                </a:solidFill>
              </a:rPr>
              <a:pPr/>
              <a:t>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zh-CN" smtClean="0">
                <a:ea typeface="SimSun" pitchFamily="2" charset="-122"/>
              </a:rPr>
              <a:t>XML </a:t>
            </a:r>
            <a:r>
              <a:rPr lang="en-US" smtClean="0"/>
              <a:t>Extensible Markup Language 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458200" cy="5486400"/>
          </a:xfrm>
        </p:spPr>
        <p:txBody>
          <a:bodyPr/>
          <a:lstStyle/>
          <a:p>
            <a:pPr eaLnBrk="1" hangingPunct="1">
              <a:lnSpc>
                <a:spcPct val="108000"/>
              </a:lnSpc>
            </a:pPr>
            <a:r>
              <a:rPr lang="en-US" dirty="0" smtClean="0"/>
              <a:t>XML is of plain text and with self-describing; </a:t>
            </a:r>
          </a:p>
          <a:p>
            <a:pPr eaLnBrk="1" hangingPunct="1">
              <a:lnSpc>
                <a:spcPct val="108000"/>
              </a:lnSpc>
            </a:pPr>
            <a:r>
              <a:rPr lang="en-US" dirty="0" smtClean="0"/>
              <a:t>Uses self-defined markup tags surrounding sentences, paragraphs, and even complete documents. </a:t>
            </a:r>
          </a:p>
          <a:p>
            <a:pPr eaLnBrk="1" hangingPunct="1">
              <a:lnSpc>
                <a:spcPct val="108000"/>
              </a:lnSpc>
            </a:pPr>
            <a:r>
              <a:rPr lang="en-US" dirty="0" smtClean="0"/>
              <a:t>The self-defined tags provide additional information about the data they envelope. </a:t>
            </a:r>
          </a:p>
          <a:p>
            <a:pPr eaLnBrk="1" hangingPunct="1">
              <a:lnSpc>
                <a:spcPct val="108000"/>
              </a:lnSpc>
            </a:pPr>
            <a:r>
              <a:rPr lang="en-US" dirty="0" smtClean="0"/>
              <a:t>It uses elements and attributes to provide both a logical structure and a physical structure to the document.</a:t>
            </a:r>
          </a:p>
          <a:p>
            <a:pPr eaLnBrk="1" hangingPunct="1">
              <a:lnSpc>
                <a:spcPct val="108000"/>
              </a:lnSpc>
            </a:pPr>
            <a:r>
              <a:rPr lang="en-US" dirty="0" smtClean="0"/>
              <a:t>XML contains metadata: Data about data. </a:t>
            </a:r>
          </a:p>
          <a:p>
            <a:pPr eaLnBrk="1" hangingPunct="1">
              <a:lnSpc>
                <a:spcPct val="108000"/>
              </a:lnSpc>
            </a:pPr>
            <a:r>
              <a:rPr lang="en-US" dirty="0" smtClean="0"/>
              <a:t>It is a meta language: a language used for defining other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73F95D-C968-44E3-A352-E4B69D8A9207}" type="slidenum">
              <a:rPr lang="en-US" smtClean="0">
                <a:solidFill>
                  <a:schemeClr val="tx2"/>
                </a:solidFill>
              </a:rPr>
              <a:pPr/>
              <a:t>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zh-CN" smtClean="0">
                <a:ea typeface="SimSun" pitchFamily="2" charset="-122"/>
              </a:rPr>
              <a:t>XML </a:t>
            </a:r>
            <a:r>
              <a:rPr lang="en-US" altLang="zh-CN" smtClean="0">
                <a:ea typeface="SimSun" pitchFamily="2" charset="-122"/>
              </a:rPr>
              <a:t>Element, Attribute, and Document </a:t>
            </a:r>
            <a:endParaRPr 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458200" cy="1547813"/>
          </a:xfrm>
        </p:spPr>
        <p:txBody>
          <a:bodyPr/>
          <a:lstStyle/>
          <a:p>
            <a:pPr eaLnBrk="1" hangingPunct="1"/>
            <a:r>
              <a:rPr lang="en-US" smtClean="0"/>
              <a:t>An XML document starts with a prolog consisting of a declaration and optional references to external documents (namespaces):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990600" y="2514600"/>
            <a:ext cx="6629400" cy="203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</a:rPr>
              <a:t>&lt;?xml version="1.0" encoding="UTF-8"&gt;</a:t>
            </a:r>
          </a:p>
          <a:p>
            <a:pPr>
              <a:tabLst>
                <a:tab pos="457200" algn="l"/>
                <a:tab pos="914400" algn="l"/>
              </a:tabLst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</a:rPr>
              <a:t>&lt;instructor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course=“Service-Oriented Computing" </a:t>
            </a:r>
          </a:p>
          <a:p>
            <a:pPr>
              <a:tabLst>
                <a:tab pos="457200" algn="l"/>
                <a:tab pos="914400" algn="l"/>
              </a:tabLst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</a:rPr>
              <a:t>	&lt;name&gt;</a:t>
            </a:r>
            <a:r>
              <a:rPr lang="en-US" dirty="0">
                <a:latin typeface="Arial" pitchFamily="34" charset="0"/>
              </a:rPr>
              <a:t>	</a:t>
            </a:r>
          </a:p>
          <a:p>
            <a:pPr>
              <a:tabLst>
                <a:tab pos="457200" algn="l"/>
                <a:tab pos="914400" algn="l"/>
              </a:tabLst>
              <a:defRPr/>
            </a:pPr>
            <a:r>
              <a:rPr lang="en-US" dirty="0">
                <a:latin typeface="Arial" pitchFamily="34" charset="0"/>
              </a:rPr>
              <a:t>		&lt;first&gt;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John</a:t>
            </a:r>
            <a:r>
              <a:rPr lang="en-US" dirty="0">
                <a:latin typeface="Arial" pitchFamily="34" charset="0"/>
              </a:rPr>
              <a:t>&lt;/first&gt;</a:t>
            </a:r>
          </a:p>
          <a:p>
            <a:pPr>
              <a:tabLst>
                <a:tab pos="457200" algn="l"/>
                <a:tab pos="914400" algn="l"/>
              </a:tabLst>
              <a:defRPr/>
            </a:pPr>
            <a:r>
              <a:rPr lang="en-US" dirty="0">
                <a:latin typeface="Arial" pitchFamily="34" charset="0"/>
              </a:rPr>
              <a:t>		&lt;last&gt;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Doe</a:t>
            </a:r>
            <a:r>
              <a:rPr lang="en-US" dirty="0">
                <a:latin typeface="Arial" pitchFamily="34" charset="0"/>
              </a:rPr>
              <a:t>&lt;/last&gt;</a:t>
            </a:r>
          </a:p>
          <a:p>
            <a:pPr>
              <a:tabLst>
                <a:tab pos="457200" algn="l"/>
                <a:tab pos="914400" algn="l"/>
              </a:tabLst>
              <a:defRPr/>
            </a:pPr>
            <a:r>
              <a:rPr lang="en-US" dirty="0">
                <a:latin typeface="Arial" pitchFamily="34" charset="0"/>
              </a:rPr>
              <a:t>	&lt;/name&gt;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</a:endParaRPr>
          </a:p>
          <a:p>
            <a:pPr>
              <a:tabLst>
                <a:tab pos="457200" algn="l"/>
                <a:tab pos="914400" algn="l"/>
              </a:tabLst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</a:rPr>
              <a:t>&lt;/instructor&gt;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648200"/>
            <a:ext cx="8153400" cy="1901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dirty="0">
                <a:latin typeface="+mn-lt"/>
              </a:rPr>
              <a:t>The first line declares that the document follows XML version 1.0 and </a:t>
            </a:r>
            <a:r>
              <a:rPr lang="en-US" sz="2800" dirty="0" smtClean="0">
                <a:latin typeface="+mn-lt"/>
              </a:rPr>
              <a:t>uses </a:t>
            </a:r>
            <a:r>
              <a:rPr lang="en-US" sz="2800" dirty="0">
                <a:latin typeface="+mn-lt"/>
              </a:rPr>
              <a:t>encoding method UTF-8.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dirty="0">
                <a:latin typeface="+mn-lt"/>
              </a:rPr>
              <a:t>The remaining lines contain data, called “elements”, stored in the XML file.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172720" y="2690813"/>
            <a:ext cx="772160" cy="2275840"/>
          </a:xfrm>
          <a:custGeom>
            <a:avLst/>
            <a:gdLst>
              <a:gd name="connsiteX0" fmla="*/ 284480 w 772160"/>
              <a:gd name="connsiteY0" fmla="*/ 2275840 h 2275840"/>
              <a:gd name="connsiteX1" fmla="*/ 10160 w 772160"/>
              <a:gd name="connsiteY1" fmla="*/ 2265680 h 2275840"/>
              <a:gd name="connsiteX2" fmla="*/ 0 w 772160"/>
              <a:gd name="connsiteY2" fmla="*/ 10160 h 2275840"/>
              <a:gd name="connsiteX3" fmla="*/ 772160 w 772160"/>
              <a:gd name="connsiteY3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160" h="2275840">
                <a:moveTo>
                  <a:pt x="284480" y="2275840"/>
                </a:moveTo>
                <a:lnTo>
                  <a:pt x="10160" y="2265680"/>
                </a:lnTo>
                <a:cubicBezTo>
                  <a:pt x="6773" y="1513840"/>
                  <a:pt x="3387" y="762000"/>
                  <a:pt x="0" y="10160"/>
                </a:cubicBezTo>
                <a:lnTo>
                  <a:pt x="77216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5" name="AutoShape 5"/>
          <p:cNvSpPr>
            <a:spLocks noChangeArrowheads="1"/>
          </p:cNvSpPr>
          <p:nvPr/>
        </p:nvSpPr>
        <p:spPr bwMode="auto">
          <a:xfrm>
            <a:off x="152400" y="5257800"/>
            <a:ext cx="1333500" cy="801688"/>
          </a:xfrm>
          <a:prstGeom prst="wedgeEllipseCallout">
            <a:avLst>
              <a:gd name="adj1" fmla="val 81995"/>
              <a:gd name="adj2" fmla="val -7592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Child element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AD6B25-8806-4CD5-AEFF-5ED05147C6D5}" type="slidenum">
              <a:rPr lang="en-US" smtClean="0">
                <a:solidFill>
                  <a:schemeClr val="tx2"/>
                </a:solidFill>
              </a:rPr>
              <a:pPr/>
              <a:t>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zh-CN" smtClean="0">
                <a:ea typeface="SimSun" pitchFamily="2" charset="-122"/>
              </a:rPr>
              <a:t>XML </a:t>
            </a:r>
            <a:r>
              <a:rPr lang="en-US" altLang="zh-CN" smtClean="0">
                <a:ea typeface="SimSun" pitchFamily="2" charset="-122"/>
              </a:rPr>
              <a:t>Element, Attribute, and Document</a:t>
            </a:r>
            <a:endParaRPr lang="en-US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458200" cy="3276600"/>
          </a:xfrm>
        </p:spPr>
        <p:txBody>
          <a:bodyPr/>
          <a:lstStyle/>
          <a:p>
            <a:pPr eaLnBrk="1" hangingPunct="1"/>
            <a:r>
              <a:rPr lang="en-US" sz="2400" smtClean="0"/>
              <a:t>Each </a:t>
            </a:r>
            <a:r>
              <a:rPr lang="en-US" sz="2400" b="1" smtClean="0">
                <a:solidFill>
                  <a:schemeClr val="folHlink"/>
                </a:solidFill>
              </a:rPr>
              <a:t>element</a:t>
            </a:r>
            <a:r>
              <a:rPr lang="en-US" sz="2400" smtClean="0"/>
              <a:t> is quoted by a pair of tags (opening and closing tags). Tag names are not predefined and can be chosen freely except a few restrictions. A tag must </a:t>
            </a:r>
          </a:p>
          <a:p>
            <a:pPr lvl="1" eaLnBrk="1" hangingPunct="1"/>
            <a:r>
              <a:rPr lang="en-US" sz="2400" smtClean="0"/>
              <a:t>start with a letter, an underscore, or a colon. </a:t>
            </a:r>
          </a:p>
          <a:p>
            <a:pPr lvl="1" eaLnBrk="1" hangingPunct="1"/>
            <a:r>
              <a:rPr lang="en-US" sz="2400" smtClean="0"/>
              <a:t>not start with the reserved word </a:t>
            </a:r>
            <a:r>
              <a:rPr lang="en-US" sz="2400" smtClean="0">
                <a:latin typeface="Arial" charset="0"/>
              </a:rPr>
              <a:t>xml</a:t>
            </a:r>
            <a:r>
              <a:rPr lang="en-US" sz="2400" smtClean="0"/>
              <a:t> (case insensitive). </a:t>
            </a:r>
          </a:p>
          <a:p>
            <a:pPr eaLnBrk="1" hangingPunct="1"/>
            <a:r>
              <a:rPr lang="en-US" sz="2400" smtClean="0"/>
              <a:t>An </a:t>
            </a:r>
            <a:r>
              <a:rPr lang="en-US" sz="2400" b="1" smtClean="0">
                <a:solidFill>
                  <a:srgbClr val="008000"/>
                </a:solidFill>
              </a:rPr>
              <a:t>attribute</a:t>
            </a:r>
            <a:r>
              <a:rPr lang="en-US" sz="2400" smtClean="0"/>
              <a:t> is a </a:t>
            </a:r>
            <a:r>
              <a:rPr lang="en-US" sz="2400" u="sng" smtClean="0"/>
              <a:t>name = "value"</a:t>
            </a:r>
            <a:r>
              <a:rPr lang="en-US" sz="2400" smtClean="0"/>
              <a:t> equation inside the </a:t>
            </a:r>
            <a:r>
              <a:rPr lang="en-US" sz="2400" smtClean="0">
                <a:solidFill>
                  <a:srgbClr val="0000FF"/>
                </a:solidFill>
              </a:rPr>
              <a:t>opening tag</a:t>
            </a:r>
            <a:r>
              <a:rPr lang="en-US" sz="2400" smtClean="0"/>
              <a:t> of an element. 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90600" y="4419600"/>
            <a:ext cx="7467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&lt;instructor </a:t>
            </a:r>
            <a:r>
              <a:rPr lang="en-US">
                <a:solidFill>
                  <a:srgbClr val="008000"/>
                </a:solidFill>
                <a:latin typeface="Arial" charset="0"/>
              </a:rPr>
              <a:t>course="Service-Oriented Computing" officeHours="4"</a:t>
            </a:r>
            <a:r>
              <a:rPr lang="en-US">
                <a:latin typeface="Arial" charset="0"/>
              </a:rPr>
              <a:t>&gt;</a:t>
            </a:r>
          </a:p>
          <a:p>
            <a:r>
              <a:rPr lang="en-US">
                <a:latin typeface="Arial" charset="0"/>
              </a:rPr>
              <a:t>	&lt;title&gt;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Professor</a:t>
            </a:r>
            <a:r>
              <a:rPr lang="en-US">
                <a:latin typeface="Arial" charset="0"/>
              </a:rPr>
              <a:t>&lt;/title&gt;</a:t>
            </a:r>
          </a:p>
          <a:p>
            <a:r>
              <a:rPr lang="en-US">
                <a:latin typeface="Arial" charset="0"/>
              </a:rPr>
              <a:t>	&lt;name&gt;	</a:t>
            </a:r>
          </a:p>
          <a:p>
            <a:r>
              <a:rPr lang="en-US">
                <a:latin typeface="Arial" charset="0"/>
              </a:rPr>
              <a:t>		&lt;first&gt;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John</a:t>
            </a:r>
            <a:r>
              <a:rPr lang="en-US">
                <a:latin typeface="Arial" charset="0"/>
              </a:rPr>
              <a:t>&lt;/first&gt;</a:t>
            </a:r>
          </a:p>
          <a:p>
            <a:r>
              <a:rPr lang="en-US">
                <a:latin typeface="Arial" charset="0"/>
              </a:rPr>
              <a:t>		&lt;last&gt;</a:t>
            </a:r>
            <a:r>
              <a:rPr lang="en-US">
                <a:solidFill>
                  <a:schemeClr val="folHlink"/>
                </a:solidFill>
                <a:latin typeface="Arial" charset="0"/>
              </a:rPr>
              <a:t>Doe</a:t>
            </a:r>
            <a:r>
              <a:rPr lang="en-US">
                <a:latin typeface="Arial" charset="0"/>
              </a:rPr>
              <a:t>&lt;/last&gt;</a:t>
            </a:r>
          </a:p>
          <a:p>
            <a:r>
              <a:rPr lang="en-US">
                <a:latin typeface="Arial" charset="0"/>
              </a:rPr>
              <a:t>	&lt;/name&gt;</a:t>
            </a:r>
          </a:p>
          <a:p>
            <a:r>
              <a:rPr lang="en-US">
                <a:latin typeface="Arial" charset="0"/>
              </a:rPr>
              <a:t>&lt;/instructor&gt;</a:t>
            </a:r>
          </a:p>
        </p:txBody>
      </p:sp>
      <p:sp>
        <p:nvSpPr>
          <p:cNvPr id="465926" name="AutoShape 6"/>
          <p:cNvSpPr>
            <a:spLocks noChangeArrowheads="1"/>
          </p:cNvSpPr>
          <p:nvPr/>
        </p:nvSpPr>
        <p:spPr bwMode="auto">
          <a:xfrm>
            <a:off x="4343400" y="5827713"/>
            <a:ext cx="1333500" cy="801687"/>
          </a:xfrm>
          <a:prstGeom prst="wedgeEllipseCallout">
            <a:avLst>
              <a:gd name="adj1" fmla="val -123866"/>
              <a:gd name="adj2" fmla="val -4524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Child element</a:t>
            </a:r>
          </a:p>
        </p:txBody>
      </p:sp>
      <p:sp>
        <p:nvSpPr>
          <p:cNvPr id="465927" name="AutoShape 7"/>
          <p:cNvSpPr>
            <a:spLocks noChangeArrowheads="1"/>
          </p:cNvSpPr>
          <p:nvPr/>
        </p:nvSpPr>
        <p:spPr bwMode="auto">
          <a:xfrm>
            <a:off x="6172200" y="5105400"/>
            <a:ext cx="2667000" cy="1371600"/>
          </a:xfrm>
          <a:prstGeom prst="wedgeRoundRectCallout">
            <a:avLst>
              <a:gd name="adj1" fmla="val -43750"/>
              <a:gd name="adj2" fmla="val 50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ea typeface="SimSun" pitchFamily="2" charset="-122"/>
              </a:rPr>
              <a:t>There is no fixed rule what information should be stored as attributes or as child elements </a:t>
            </a:r>
            <a:endParaRPr lang="en-US"/>
          </a:p>
        </p:txBody>
      </p:sp>
      <p:sp>
        <p:nvSpPr>
          <p:cNvPr id="465928" name="AutoShape 8"/>
          <p:cNvSpPr>
            <a:spLocks noChangeArrowheads="1"/>
          </p:cNvSpPr>
          <p:nvPr/>
        </p:nvSpPr>
        <p:spPr bwMode="auto">
          <a:xfrm>
            <a:off x="7543800" y="3751263"/>
            <a:ext cx="1524000" cy="495300"/>
          </a:xfrm>
          <a:prstGeom prst="wedgeEllipseCallout">
            <a:avLst>
              <a:gd name="adj1" fmla="val -98122"/>
              <a:gd name="adj2" fmla="val 9126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Attribute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6200" y="4724400"/>
            <a:ext cx="1371600" cy="457200"/>
          </a:xfrm>
          <a:prstGeom prst="wedgeEllipseCallout">
            <a:avLst>
              <a:gd name="adj1" fmla="val 64861"/>
              <a:gd name="adj2" fmla="val -4488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Element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724400" y="5057775"/>
            <a:ext cx="1333500" cy="400050"/>
          </a:xfrm>
          <a:prstGeom prst="wedgeEllipseCallout">
            <a:avLst>
              <a:gd name="adj1" fmla="val -163824"/>
              <a:gd name="adj2" fmla="val -6755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5" grpId="0" animBg="1"/>
      <p:bldP spid="2" grpId="0"/>
      <p:bldP spid="465926" grpId="0" animBg="1"/>
      <p:bldP spid="465927" grpId="0" animBg="1"/>
      <p:bldP spid="46592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F9D32B-C773-4490-8AFE-142A9EF0D3BD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zh-CN" smtClean="0">
                <a:ea typeface="SimSun" pitchFamily="2" charset="-122"/>
              </a:rPr>
              <a:t>XML </a:t>
            </a:r>
            <a:r>
              <a:rPr lang="en-US" altLang="zh-CN" smtClean="0">
                <a:ea typeface="SimSun" pitchFamily="2" charset="-122"/>
              </a:rPr>
              <a:t>Element, Attribute, and Document</a:t>
            </a:r>
            <a:endParaRPr lang="en-US" smtClean="0">
              <a:ea typeface="SimSun" pitchFamily="2" charset="-122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32766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SimSun" pitchFamily="2" charset="-122"/>
              </a:rPr>
              <a:t>There is no fixed rule what information should be stored as child elements or as attributes</a:t>
            </a:r>
            <a:r>
              <a:rPr lang="en-US" sz="2400" dirty="0" smtClean="0"/>
              <a:t>. However, normally</a:t>
            </a:r>
          </a:p>
          <a:p>
            <a:pPr eaLnBrk="1" hangingPunct="1"/>
            <a:r>
              <a:rPr lang="en-US" sz="2400" b="1" dirty="0" smtClean="0"/>
              <a:t>Elements</a:t>
            </a:r>
            <a:r>
              <a:rPr lang="en-US" sz="2400" dirty="0" smtClean="0"/>
              <a:t> are used for defining data that are integral to the document. </a:t>
            </a:r>
            <a:r>
              <a:rPr lang="en-US" sz="2400" i="1" dirty="0" smtClean="0"/>
              <a:t>Elements form a rooted tree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b="1" dirty="0" smtClean="0"/>
              <a:t>Attributes</a:t>
            </a:r>
            <a:r>
              <a:rPr lang="en-US" sz="2400" dirty="0" smtClean="0"/>
              <a:t> are used for defining out-of-band data, which give “additional” information. </a:t>
            </a:r>
            <a:r>
              <a:rPr lang="en-US" sz="2400" i="1" dirty="0" smtClean="0"/>
              <a:t>They are stored linearly in the element</a:t>
            </a:r>
            <a:r>
              <a:rPr lang="en-US" sz="2400" dirty="0" smtClean="0"/>
              <a:t>.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09600" y="3733800"/>
            <a:ext cx="80772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&lt;</a:t>
            </a:r>
            <a:r>
              <a:rPr lang="en-US" dirty="0">
                <a:solidFill>
                  <a:schemeClr val="folHlink"/>
                </a:solidFill>
                <a:latin typeface="Arial" charset="0"/>
              </a:rPr>
              <a:t>instructor</a:t>
            </a:r>
            <a:r>
              <a:rPr lang="en-US" dirty="0">
                <a:latin typeface="Arial" charset="0"/>
              </a:rPr>
              <a:t> &gt;</a:t>
            </a:r>
          </a:p>
          <a:p>
            <a:r>
              <a:rPr lang="en-US" dirty="0">
                <a:latin typeface="Arial" charset="0"/>
              </a:rPr>
              <a:t>	&lt;title </a:t>
            </a:r>
            <a:r>
              <a:rPr lang="en-US" dirty="0" smtClean="0">
                <a:solidFill>
                  <a:srgbClr val="008000"/>
                </a:solidFill>
                <a:latin typeface="Arial" charset="0"/>
              </a:rPr>
              <a:t>degree= “PhD” year = 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“2001” </a:t>
            </a:r>
            <a:r>
              <a:rPr lang="en-US" dirty="0" smtClean="0">
                <a:solidFill>
                  <a:srgbClr val="008000"/>
                </a:solidFill>
                <a:latin typeface="Arial" charset="0"/>
              </a:rPr>
              <a:t>school = “ASU”</a:t>
            </a:r>
            <a:r>
              <a:rPr lang="en-US" dirty="0" smtClean="0">
                <a:latin typeface="Arial" charset="0"/>
              </a:rPr>
              <a:t>&gt;</a:t>
            </a:r>
            <a:r>
              <a:rPr lang="en-US" dirty="0" smtClean="0">
                <a:solidFill>
                  <a:schemeClr val="folHlink"/>
                </a:solidFill>
                <a:latin typeface="Arial" charset="0"/>
              </a:rPr>
              <a:t>Professor</a:t>
            </a:r>
            <a:r>
              <a:rPr lang="en-US" dirty="0">
                <a:latin typeface="Arial" charset="0"/>
              </a:rPr>
              <a:t>&lt;/title&gt;</a:t>
            </a:r>
          </a:p>
          <a:p>
            <a:r>
              <a:rPr lang="en-US" dirty="0">
                <a:latin typeface="Arial" charset="0"/>
              </a:rPr>
              <a:t>	&lt;name&gt;	</a:t>
            </a:r>
          </a:p>
          <a:p>
            <a:r>
              <a:rPr lang="en-US" dirty="0">
                <a:latin typeface="Arial" charset="0"/>
              </a:rPr>
              <a:t>		&lt;first&gt;</a:t>
            </a:r>
            <a:r>
              <a:rPr lang="en-US" dirty="0">
                <a:solidFill>
                  <a:schemeClr val="folHlink"/>
                </a:solidFill>
                <a:latin typeface="Arial" charset="0"/>
              </a:rPr>
              <a:t>John</a:t>
            </a:r>
            <a:r>
              <a:rPr lang="en-US" dirty="0">
                <a:latin typeface="Arial" charset="0"/>
              </a:rPr>
              <a:t>&lt;/first&gt;</a:t>
            </a:r>
          </a:p>
          <a:p>
            <a:r>
              <a:rPr lang="en-US" dirty="0">
                <a:latin typeface="Arial" charset="0"/>
              </a:rPr>
              <a:t>		&lt;last&gt;</a:t>
            </a:r>
            <a:r>
              <a:rPr lang="en-US" dirty="0">
                <a:solidFill>
                  <a:schemeClr val="folHlink"/>
                </a:solidFill>
                <a:latin typeface="Arial" charset="0"/>
              </a:rPr>
              <a:t>Doe</a:t>
            </a:r>
            <a:r>
              <a:rPr lang="en-US" dirty="0">
                <a:latin typeface="Arial" charset="0"/>
              </a:rPr>
              <a:t>&lt;/last&gt;</a:t>
            </a:r>
          </a:p>
          <a:p>
            <a:r>
              <a:rPr lang="en-US" dirty="0">
                <a:latin typeface="Arial" charset="0"/>
              </a:rPr>
              <a:t>	&lt;/name&gt;</a:t>
            </a:r>
          </a:p>
          <a:p>
            <a:r>
              <a:rPr lang="en-US" dirty="0">
                <a:solidFill>
                  <a:srgbClr val="008000"/>
                </a:solidFill>
                <a:latin typeface="Arial" charset="0"/>
              </a:rPr>
              <a:t>	</a:t>
            </a:r>
            <a:r>
              <a:rPr lang="en-US" dirty="0">
                <a:latin typeface="Arial" charset="0"/>
              </a:rPr>
              <a:t>&lt;course </a:t>
            </a:r>
            <a:r>
              <a:rPr lang="en-US" dirty="0">
                <a:solidFill>
                  <a:srgbClr val="008000"/>
                </a:solidFill>
                <a:latin typeface="Arial" charset="0"/>
              </a:rPr>
              <a:t>level = “Senior”</a:t>
            </a:r>
            <a:r>
              <a:rPr lang="en-US" dirty="0">
                <a:latin typeface="Arial" charset="0"/>
              </a:rPr>
              <a:t>&gt;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Service-Oriented Computing</a:t>
            </a:r>
            <a:r>
              <a:rPr lang="en-US" dirty="0">
                <a:latin typeface="Arial" charset="0"/>
              </a:rPr>
              <a:t>&lt;/course&gt;</a:t>
            </a:r>
          </a:p>
          <a:p>
            <a:r>
              <a:rPr lang="en-US" dirty="0">
                <a:latin typeface="Arial" charset="0"/>
              </a:rPr>
              <a:t>	&lt;</a:t>
            </a:r>
            <a:r>
              <a:rPr lang="en-US" dirty="0" err="1">
                <a:latin typeface="Arial" charset="0"/>
              </a:rPr>
              <a:t>officeHours</a:t>
            </a:r>
            <a:r>
              <a:rPr lang="en-US" dirty="0">
                <a:latin typeface="Arial" charset="0"/>
              </a:rPr>
              <a:t>&gt;</a:t>
            </a:r>
            <a:r>
              <a:rPr lang="en-US" dirty="0">
                <a:solidFill>
                  <a:schemeClr val="folHlink"/>
                </a:solidFill>
                <a:latin typeface="Arial" charset="0"/>
              </a:rPr>
              <a:t>4</a:t>
            </a:r>
            <a:r>
              <a:rPr lang="en-US" dirty="0">
                <a:latin typeface="Arial" charset="0"/>
              </a:rPr>
              <a:t>&lt;/</a:t>
            </a:r>
            <a:r>
              <a:rPr lang="en-US" dirty="0" err="1">
                <a:latin typeface="Arial" charset="0"/>
              </a:rPr>
              <a:t>officeHours</a:t>
            </a:r>
            <a:r>
              <a:rPr lang="en-US" dirty="0">
                <a:latin typeface="Arial" charset="0"/>
              </a:rPr>
              <a:t>&gt;</a:t>
            </a:r>
          </a:p>
          <a:p>
            <a:r>
              <a:rPr lang="en-US" dirty="0">
                <a:latin typeface="Arial" charset="0"/>
              </a:rPr>
              <a:t>&lt;/instructor&gt;</a:t>
            </a: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89EC70-E5D2-44C6-B3CB-500931C8F530}" type="slidenum">
              <a:rPr lang="en-US" smtClean="0">
                <a:solidFill>
                  <a:schemeClr val="tx2"/>
                </a:solidFill>
              </a:rPr>
              <a:pPr/>
              <a:t>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Syntax: Well-Formed XML Doc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4088" cy="5410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An XML document must be written following certain syntax rules.</a:t>
            </a:r>
          </a:p>
          <a:p>
            <a:pPr eaLnBrk="1" hangingPunct="1"/>
            <a:r>
              <a:rPr lang="en-GB" sz="2400" dirty="0" smtClean="0"/>
              <a:t>Must conform to XML specification at: </a:t>
            </a:r>
            <a:r>
              <a:rPr lang="en-GB" sz="2000" dirty="0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www.w3.org/TR/REC-xml</a:t>
            </a:r>
          </a:p>
          <a:p>
            <a:pPr eaLnBrk="1" hangingPunct="1"/>
            <a:r>
              <a:rPr lang="en-GB" sz="2400" dirty="0" smtClean="0"/>
              <a:t>There is a </a:t>
            </a:r>
            <a:r>
              <a:rPr lang="en-GB" sz="2400" dirty="0" smtClean="0">
                <a:solidFill>
                  <a:srgbClr val="0000FF"/>
                </a:solidFill>
              </a:rPr>
              <a:t>unique root </a:t>
            </a:r>
            <a:r>
              <a:rPr lang="en-GB" sz="2400" dirty="0" smtClean="0"/>
              <a:t>element. All other elements are children or descendants of the root element.</a:t>
            </a:r>
          </a:p>
          <a:p>
            <a:pPr eaLnBrk="1" hangingPunct="1"/>
            <a:r>
              <a:rPr lang="en-GB" sz="2400" dirty="0" smtClean="0"/>
              <a:t>Each element is quoted between an opening and a closing tag.</a:t>
            </a:r>
          </a:p>
          <a:p>
            <a:pPr eaLnBrk="1" hangingPunct="1"/>
            <a:r>
              <a:rPr lang="en-GB" sz="2400" dirty="0" smtClean="0"/>
              <a:t>Nested tags are allowed but tags may </a:t>
            </a:r>
            <a:r>
              <a:rPr lang="en-GB" sz="2400" dirty="0" smtClean="0">
                <a:solidFill>
                  <a:srgbClr val="0000FF"/>
                </a:solidFill>
              </a:rPr>
              <a:t>not overlap</a:t>
            </a:r>
            <a:r>
              <a:rPr lang="en-GB" sz="2400" dirty="0" smtClean="0"/>
              <a:t>. For example, the following is not allowed: </a:t>
            </a:r>
            <a:r>
              <a:rPr lang="en-US" sz="2400" dirty="0" smtClean="0"/>
              <a:t>&lt;</a:t>
            </a:r>
            <a:r>
              <a:rPr lang="en-US" sz="2400" b="1" dirty="0" smtClean="0"/>
              <a:t>title</a:t>
            </a:r>
            <a:r>
              <a:rPr lang="en-US" sz="2400" dirty="0" smtClean="0"/>
              <a:t>&gt;Professor&lt;</a:t>
            </a:r>
            <a:r>
              <a:rPr lang="en-US" sz="2400" dirty="0" smtClean="0">
                <a:solidFill>
                  <a:schemeClr val="folHlink"/>
                </a:solidFill>
              </a:rPr>
              <a:t>name</a:t>
            </a:r>
            <a:r>
              <a:rPr lang="en-US" sz="2400" dirty="0" smtClean="0"/>
              <a:t>&gt;Doe&lt;/</a:t>
            </a:r>
            <a:r>
              <a:rPr lang="en-US" sz="2400" b="1" dirty="0" smtClean="0"/>
              <a:t>title</a:t>
            </a:r>
            <a:r>
              <a:rPr lang="en-US" sz="2400" dirty="0" smtClean="0"/>
              <a:t>&gt;&lt;/</a:t>
            </a:r>
            <a:r>
              <a:rPr lang="en-US" sz="2400" dirty="0" smtClean="0">
                <a:solidFill>
                  <a:schemeClr val="folHlink"/>
                </a:solidFill>
              </a:rPr>
              <a:t>name</a:t>
            </a:r>
            <a:r>
              <a:rPr lang="en-US" sz="2400" dirty="0" smtClean="0"/>
              <a:t>&gt;</a:t>
            </a:r>
            <a:r>
              <a:rPr lang="en-GB" sz="2400" dirty="0" smtClean="0"/>
              <a:t> </a:t>
            </a:r>
          </a:p>
          <a:p>
            <a:pPr eaLnBrk="1" hangingPunct="1"/>
            <a:r>
              <a:rPr lang="en-GB" sz="2400" dirty="0" smtClean="0"/>
              <a:t>Element tag name and content must meet certain restrictions.</a:t>
            </a:r>
          </a:p>
          <a:p>
            <a:pPr eaLnBrk="1" hangingPunct="1"/>
            <a:r>
              <a:rPr lang="en-GB" sz="2400" dirty="0" smtClean="0"/>
              <a:t>Although not required, tag names should be self-describing and depict the true meaning of the content embedded in them.</a:t>
            </a:r>
          </a:p>
          <a:p>
            <a:pPr eaLnBrk="1" hangingPunct="1"/>
            <a:r>
              <a:rPr lang="en-GB" sz="2400" dirty="0" smtClean="0"/>
              <a:t>Tag names need to be “declared” or “defined” in a definition language, e.g., in XML Schema.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16520</TotalTime>
  <Words>2347</Words>
  <Application>Microsoft Office PowerPoint</Application>
  <PresentationFormat>On-screen Show (4:3)</PresentationFormat>
  <Paragraphs>620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Andalus</vt:lpstr>
      <vt:lpstr>Arial Unicode MS</vt:lpstr>
      <vt:lpstr>SimSun</vt:lpstr>
      <vt:lpstr>Arial</vt:lpstr>
      <vt:lpstr>Symbol</vt:lpstr>
      <vt:lpstr>Tahoma</vt:lpstr>
      <vt:lpstr>Times New Roman</vt:lpstr>
      <vt:lpstr>Wingdings</vt:lpstr>
      <vt:lpstr>Blends</vt:lpstr>
      <vt:lpstr>PowerPoint Presentation</vt:lpstr>
      <vt:lpstr>Roadmap</vt:lpstr>
      <vt:lpstr>The Role of XML in SOC</vt:lpstr>
      <vt:lpstr>Processing DataSet from Web Services</vt:lpstr>
      <vt:lpstr>XML Extensible Markup Language </vt:lpstr>
      <vt:lpstr>XML Element, Attribute, and Document </vt:lpstr>
      <vt:lpstr>XML Element, Attribute, and Document</vt:lpstr>
      <vt:lpstr>XML Element, Attribute, and Document</vt:lpstr>
      <vt:lpstr>XML Syntax: Well-Formed XML Doc</vt:lpstr>
      <vt:lpstr>Attributes</vt:lpstr>
      <vt:lpstr>Special XML Empty Element Tag Convention</vt:lpstr>
      <vt:lpstr>XML Document Can be Visually Represented  as a Rooted Tree</vt:lpstr>
      <vt:lpstr>Representing Special Characters in Text Content</vt:lpstr>
      <vt:lpstr>Character and Parsed Character Data </vt:lpstr>
      <vt:lpstr>Using Character and Parsed Character Data </vt:lpstr>
      <vt:lpstr>Representing Special Characters in CDATA</vt:lpstr>
      <vt:lpstr>Whitespace in XML</vt:lpstr>
      <vt:lpstr>Collapsing (normalizing) or Preserving </vt:lpstr>
      <vt:lpstr>Comments</vt:lpstr>
      <vt:lpstr>Namespaces</vt:lpstr>
      <vt:lpstr>Namespaces</vt:lpstr>
      <vt:lpstr>Roadmap</vt:lpstr>
      <vt:lpstr>XML Related Technologies</vt:lpstr>
      <vt:lpstr>XML Parsers</vt:lpstr>
      <vt:lpstr>XML Classes in .Net </vt:lpstr>
      <vt:lpstr>The XmlDocument Class in .Net </vt:lpstr>
      <vt:lpstr>DOM Representation of a Simple XML Doc</vt:lpstr>
      <vt:lpstr>Online XML Viewer: http://codebeautify.org/xmlviewer </vt:lpstr>
      <vt:lpstr>Using XmlDocument to load a Doc </vt:lpstr>
      <vt:lpstr>Load a Doc from a Remote Site</vt:lpstr>
      <vt:lpstr>Reading XML Doc and Write to Screen</vt:lpstr>
      <vt:lpstr>Pre-Order Tree Traversing Algorithms</vt:lpstr>
      <vt:lpstr>Processing Data Set from Web Services</vt:lpstr>
      <vt:lpstr>.Net Classes Defined in System.Xml Namespace</vt:lpstr>
      <vt:lpstr>Using Classes and Methods in System.Xml Namespace </vt:lpstr>
      <vt:lpstr>Methods in XmlDocument Class</vt:lpstr>
      <vt:lpstr>Member Functions in XmlDocument Class (contd.)</vt:lpstr>
      <vt:lpstr>XmlNodeType Enumeration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1162</cp:revision>
  <dcterms:created xsi:type="dcterms:W3CDTF">2005-09-17T18:09:54Z</dcterms:created>
  <dcterms:modified xsi:type="dcterms:W3CDTF">2019-01-05T01:46:14Z</dcterms:modified>
</cp:coreProperties>
</file>