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848" r:id="rId2"/>
    <p:sldId id="972" r:id="rId3"/>
    <p:sldId id="955" r:id="rId4"/>
    <p:sldId id="958" r:id="rId5"/>
    <p:sldId id="940" r:id="rId6"/>
    <p:sldId id="941" r:id="rId7"/>
    <p:sldId id="960" r:id="rId8"/>
    <p:sldId id="945" r:id="rId9"/>
    <p:sldId id="957" r:id="rId10"/>
    <p:sldId id="946" r:id="rId11"/>
    <p:sldId id="947" r:id="rId12"/>
    <p:sldId id="948" r:id="rId13"/>
    <p:sldId id="949" r:id="rId14"/>
    <p:sldId id="950" r:id="rId15"/>
    <p:sldId id="951" r:id="rId16"/>
    <p:sldId id="952" r:id="rId17"/>
    <p:sldId id="977" r:id="rId18"/>
    <p:sldId id="978" r:id="rId19"/>
    <p:sldId id="979" r:id="rId20"/>
    <p:sldId id="981" r:id="rId21"/>
    <p:sldId id="976" r:id="rId22"/>
    <p:sldId id="970" r:id="rId23"/>
    <p:sldId id="966" r:id="rId24"/>
    <p:sldId id="967" r:id="rId25"/>
    <p:sldId id="968" r:id="rId26"/>
    <p:sldId id="982" r:id="rId27"/>
    <p:sldId id="971" r:id="rId28"/>
    <p:sldId id="969" r:id="rId29"/>
    <p:sldId id="959" r:id="rId30"/>
    <p:sldId id="954" r:id="rId31"/>
    <p:sldId id="943" r:id="rId32"/>
    <p:sldId id="932" r:id="rId33"/>
    <p:sldId id="933" r:id="rId34"/>
    <p:sldId id="936" r:id="rId35"/>
    <p:sldId id="935" r:id="rId36"/>
    <p:sldId id="938" r:id="rId37"/>
    <p:sldId id="937" r:id="rId38"/>
    <p:sldId id="983" r:id="rId39"/>
    <p:sldId id="899" r:id="rId40"/>
    <p:sldId id="973" r:id="rId41"/>
    <p:sldId id="974" r:id="rId42"/>
    <p:sldId id="975" r:id="rId43"/>
    <p:sldId id="900" r:id="rId44"/>
    <p:sldId id="901" r:id="rId45"/>
    <p:sldId id="965" r:id="rId46"/>
    <p:sldId id="964" r:id="rId47"/>
    <p:sldId id="961" r:id="rId48"/>
    <p:sldId id="962" r:id="rId49"/>
    <p:sldId id="963" r:id="rId50"/>
    <p:sldId id="953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  <p15:guide id="3" orient="horz" pos="4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3333CC"/>
    <a:srgbClr val="C5F3EF"/>
    <a:srgbClr val="B3EFE9"/>
    <a:srgbClr val="AFEFE9"/>
    <a:srgbClr val="ACDEDC"/>
    <a:srgbClr val="A4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111" d="100"/>
          <a:sy n="111" d="100"/>
        </p:scale>
        <p:origin x="1086" y="102"/>
      </p:cViewPr>
      <p:guideLst>
        <p:guide orient="horz" pos="4224"/>
        <p:guide pos="5664"/>
        <p:guide orient="horz" pos="4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682558D3-68D7-424F-A367-0571BF330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47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0E7EB691-4EE3-44B9-8000-1E6464669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2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407299-F9A7-46F4-8F0F-10BCE53FAD1F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4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C45517-D637-4BD3-B0FF-F8138550F0DF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9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2D1B01-3C58-435A-9468-8B3AB1F6C16C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5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856FD8-29CA-4B2F-AC1D-CF9BDB8431D1}" type="slidenum">
              <a:rPr lang="en-US" b="0" smtClean="0">
                <a:latin typeface="Arial" charset="0"/>
              </a:rPr>
              <a:pPr/>
              <a:t>15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04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17432-3BFA-4F29-BE42-D7E7A5B53BB8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74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5C79D-A4FF-40B9-A09A-1921EE936EDB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3226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839DB-EE7C-4492-BC86-EC4021C78461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6371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E809A7-A52E-4252-BABC-3EF014A4B88A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434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033599-8C9A-41C7-8A56-D2F04A1A6AD8}" type="slidenum">
              <a:rPr lang="en-US" b="0" smtClean="0">
                <a:latin typeface="Arial" charset="0"/>
              </a:rPr>
              <a:pPr/>
              <a:t>31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29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881F4A-B909-4CB2-8917-8BE10738A2CB}" type="slidenum">
              <a:rPr lang="en-US" b="0" smtClean="0">
                <a:latin typeface="Arial" charset="0"/>
              </a:rPr>
              <a:pPr/>
              <a:t>32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47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EE43A2-32B7-45BE-9CCC-F23D9E1C3105}" type="slidenum">
              <a:rPr lang="en-US" b="0" smtClean="0">
                <a:latin typeface="Arial" charset="0"/>
              </a:rPr>
              <a:pPr/>
              <a:t>33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1EE01-8BFC-4837-94FF-CC07BDE5C274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56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F3C6CE-7114-40FF-9A8A-658C1CDB2EF7}" type="slidenum">
              <a:rPr lang="en-US" b="0" smtClean="0">
                <a:latin typeface="Arial" charset="0"/>
              </a:rPr>
              <a:pPr/>
              <a:t>34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28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4622FB-E209-4350-B173-246042B2C207}" type="slidenum">
              <a:rPr lang="en-US" b="0" smtClean="0">
                <a:latin typeface="Arial" charset="0"/>
              </a:rPr>
              <a:pPr/>
              <a:t>35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59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AFF22E-D22B-4B46-89B6-CAC6652E62AD}" type="slidenum">
              <a:rPr lang="en-US" b="0" smtClean="0">
                <a:latin typeface="Arial" charset="0"/>
              </a:rPr>
              <a:pPr/>
              <a:t>36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04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652CFF-764A-48B8-85EA-8E6900562399}" type="slidenum">
              <a:rPr lang="en-US" b="0" smtClean="0">
                <a:latin typeface="Arial" charset="0"/>
              </a:rPr>
              <a:pPr/>
              <a:t>37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52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652CFF-764A-48B8-85EA-8E6900562399}" type="slidenum">
              <a:rPr lang="en-US" b="0" smtClean="0">
                <a:latin typeface="Arial" charset="0"/>
              </a:rPr>
              <a:pPr/>
              <a:t>38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49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591838-CB6E-4D21-A05D-49A8D0ECA546}" type="slidenum">
              <a:rPr lang="en-US" b="0" smtClean="0">
                <a:latin typeface="Arial" charset="0"/>
              </a:rPr>
              <a:pPr/>
              <a:t>39</a:t>
            </a:fld>
            <a:endParaRPr lang="en-US" b="0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1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9B4FEF-6E65-4561-8C56-470296CF4178}" type="slidenum">
              <a:rPr lang="en-US" b="0" smtClean="0">
                <a:latin typeface="Arial" charset="0"/>
              </a:rPr>
              <a:pPr/>
              <a:t>40</a:t>
            </a:fld>
            <a:endParaRPr lang="en-US" b="0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30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F0D900-0129-41FE-917A-5653C4498F61}" type="slidenum">
              <a:rPr lang="en-US" b="0" smtClean="0">
                <a:latin typeface="Arial" charset="0"/>
              </a:rPr>
              <a:pPr/>
              <a:t>41</a:t>
            </a:fld>
            <a:endParaRPr lang="en-US" b="0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35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80A9B-C2CF-4F81-BEE2-6A513C5B4FCF}" type="slidenum">
              <a:rPr lang="en-US" b="0" smtClean="0">
                <a:latin typeface="Arial" charset="0"/>
              </a:rPr>
              <a:pPr/>
              <a:t>42</a:t>
            </a:fld>
            <a:endParaRPr lang="en-US" b="0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40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6F24A4-49A1-40A8-9052-6FB8A36A90BA}" type="slidenum">
              <a:rPr lang="en-US" b="0" smtClean="0">
                <a:latin typeface="Arial" charset="0"/>
              </a:rPr>
              <a:pPr/>
              <a:t>43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38ED10-CB30-4C79-8FE7-F550068F53CB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53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83872D-E3CE-4892-AC93-C9CD4289764E}" type="slidenum">
              <a:rPr lang="en-US" b="0" smtClean="0">
                <a:latin typeface="Arial" charset="0"/>
              </a:rPr>
              <a:pPr/>
              <a:t>44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74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A43975-26B0-459B-BD2E-90FCCA00AD98}" type="slidenum">
              <a:rPr lang="en-US" b="0" smtClean="0">
                <a:latin typeface="Arial" charset="0"/>
              </a:rPr>
              <a:pPr/>
              <a:t>45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44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C1BF3-9A0C-4380-921E-AF8676742DFB}" type="slidenum">
              <a:rPr lang="en-US" b="0" smtClean="0">
                <a:latin typeface="Arial" charset="0"/>
              </a:rPr>
              <a:pPr/>
              <a:t>46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0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94339-D0E0-48F8-9E6C-18464D4B4A13}" type="slidenum">
              <a:rPr lang="en-US" b="0" smtClean="0">
                <a:latin typeface="Arial" charset="0"/>
              </a:rPr>
              <a:pPr/>
              <a:t>47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443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7C6B3D-ABF9-4621-B9C4-7C4D00A79BBB}" type="slidenum">
              <a:rPr lang="en-US" b="0" smtClean="0">
                <a:latin typeface="Arial" charset="0"/>
              </a:rPr>
              <a:pPr/>
              <a:t>48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35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2D6864-806A-481B-A4CA-8FD50E6C930D}" type="slidenum">
              <a:rPr lang="en-US" b="0" smtClean="0">
                <a:latin typeface="Arial" charset="0"/>
              </a:rPr>
              <a:pPr/>
              <a:t>49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92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AFFD7-8228-442A-A048-8413C5D6D383}" type="slidenum">
              <a:rPr lang="en-US" b="0" smtClean="0">
                <a:latin typeface="Arial" charset="0"/>
              </a:rPr>
              <a:pPr/>
              <a:t>50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6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3F7AFB-AE44-45CC-89EF-F7FA35789603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8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5CA7FF-D125-4E7D-ACBA-F0311D9F0F53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3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862619-BD63-4520-90D9-8B28BC961B5D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4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6665A-8844-4ECF-B3A1-E494816A731B}" type="slidenum">
              <a:rPr lang="en-US" b="0" smtClean="0">
                <a:latin typeface="Arial" charset="0"/>
              </a:rPr>
              <a:pPr/>
              <a:t>10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8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FA79F6-F4C2-40C4-951C-4804C07F33F7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2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21F5B-F302-4E9D-8DFF-EE02387AE2FE}" type="slidenum">
              <a:rPr lang="en-US" b="0" smtClean="0">
                <a:latin typeface="Arial" charset="0"/>
              </a:rPr>
              <a:pPr/>
              <a:t>12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9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5D578-B9BA-4FCE-A510-6BF5E09DB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3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FAD4B-C605-45A9-85C2-3803C9902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BB22F-D514-4066-A42E-DA3CB8E5A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8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EAB2D-7C2B-4D7A-B05A-11592D34B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9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EAC02-4739-4E51-9F1F-9788E120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C311-48D5-4DE3-A824-2716AB941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5685F-C2E0-4163-B9DE-8588A897C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6B28-9555-4468-A81E-D8A86CC68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6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0BDF6-AD39-4F90-978C-48DC55911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1438-84A2-40E2-BE38-57BCD1527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DE33A-6670-468A-8C2D-85837EDF1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A9715-CD16-4CF0-ABF5-DC1457261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8E1E4F2-8821-4F0E-BD8C-E04CAE273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8" r:id="rId1"/>
    <p:sldLayoutId id="2147484956" r:id="rId2"/>
    <p:sldLayoutId id="2147484957" r:id="rId3"/>
    <p:sldLayoutId id="2147484958" r:id="rId4"/>
    <p:sldLayoutId id="2147484959" r:id="rId5"/>
    <p:sldLayoutId id="2147484960" r:id="rId6"/>
    <p:sldLayoutId id="2147484961" r:id="rId7"/>
    <p:sldLayoutId id="2147484962" r:id="rId8"/>
    <p:sldLayoutId id="2147484963" r:id="rId9"/>
    <p:sldLayoutId id="2147484964" r:id="rId10"/>
    <p:sldLayoutId id="2147484965" r:id="rId11"/>
    <p:sldLayoutId id="2147484966" r:id="rId12"/>
    <p:sldLayoutId id="214748496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24"/>
      <p:bldP spid="205840" grpId="25"/>
      <p:bldP spid="205840" grpId="26"/>
      <p:bldP spid="205840" grpId="27"/>
      <p:bldP spid="205840" grpId="28"/>
      <p:bldP spid="205840" grpId="29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2764828" y="5715000"/>
            <a:ext cx="3519093" cy="48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 dirty="0"/>
              <a:t>Reading: Text Section </a:t>
            </a:r>
            <a:r>
              <a:rPr lang="en-US" sz="2500" b="0" dirty="0" smtClean="0"/>
              <a:t>4.6</a:t>
            </a:r>
            <a:endParaRPr lang="en-US" sz="2400" b="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2749550"/>
            <a:ext cx="85725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folHlink"/>
                </a:solidFill>
              </a:rPr>
              <a:t>Chapter 4 XML and Related </a:t>
            </a:r>
            <a:r>
              <a:rPr lang="en-US" sz="2400" dirty="0" smtClean="0">
                <a:solidFill>
                  <a:schemeClr val="folHlink"/>
                </a:solidFill>
              </a:rPr>
              <a:t>Technologies</a:t>
            </a:r>
          </a:p>
          <a:p>
            <a:pPr algn="ctr">
              <a:defRPr/>
            </a:pPr>
            <a:endParaRPr lang="en-US" sz="3200" dirty="0">
              <a:solidFill>
                <a:schemeClr val="folHlink"/>
              </a:solidFill>
            </a:endParaRPr>
          </a:p>
          <a:p>
            <a:pPr algn="ctr"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 18</a:t>
            </a: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Other Web </a:t>
            </a: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Formats and </a:t>
            </a: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Standards</a:t>
            </a:r>
            <a:endParaRPr lang="en-US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2100" i="1" dirty="0">
                <a:solidFill>
                  <a:srgbClr val="280099"/>
                </a:solidFill>
              </a:rPr>
              <a:t>CSE </a:t>
            </a:r>
            <a:r>
              <a:rPr lang="en-US" altLang="en-US" sz="2100" i="1" dirty="0" smtClean="0">
                <a:solidFill>
                  <a:srgbClr val="280099"/>
                </a:solidFill>
              </a:rPr>
              <a:t>445 / CSE598</a:t>
            </a:r>
            <a:r>
              <a:rPr lang="en-US" altLang="en-US" sz="2100" i="1" dirty="0">
                <a:solidFill>
                  <a:srgbClr val="280099"/>
                </a:solidFill>
              </a:rPr>
              <a:t/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 smtClean="0">
                <a:solidFill>
                  <a:srgbClr val="280099"/>
                </a:solidFill>
              </a:rPr>
              <a:t>Distributed Software Development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2900" y="457200"/>
            <a:ext cx="5440041" cy="356685"/>
            <a:chOff x="152400" y="333838"/>
            <a:chExt cx="5440041" cy="356685"/>
          </a:xfrm>
        </p:grpSpPr>
        <p:pic>
          <p:nvPicPr>
            <p:cNvPr id="8" name="Picture 7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RSS: An XML-based Feed Data Structure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74088" cy="54864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0000FF"/>
                </a:solidFill>
              </a:rPr>
              <a:t>feed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is a data structure that contains a list of items</a:t>
            </a:r>
          </a:p>
          <a:p>
            <a:r>
              <a:rPr lang="en-US" smtClean="0"/>
              <a:t>Each items is described by a few attributes, including the hyperlink and other information of the item, such as title, author, etc. </a:t>
            </a:r>
          </a:p>
          <a:p>
            <a:r>
              <a:rPr lang="en-US" smtClean="0"/>
              <a:t>RSS is a language used to describe syndicated feed data. </a:t>
            </a:r>
          </a:p>
          <a:p>
            <a:r>
              <a:rPr lang="en-US" smtClean="0"/>
              <a:t>A number of RSS versions exist. </a:t>
            </a:r>
          </a:p>
          <a:p>
            <a:r>
              <a:rPr lang="en-US" b="1" smtClean="0"/>
              <a:t>RSS</a:t>
            </a:r>
            <a:r>
              <a:rPr lang="en-US" smtClean="0"/>
              <a:t> </a:t>
            </a:r>
            <a:r>
              <a:rPr lang="en-US" b="1" smtClean="0"/>
              <a:t>1.0</a:t>
            </a:r>
            <a:r>
              <a:rPr lang="en-US" smtClean="0"/>
              <a:t>, stands for </a:t>
            </a:r>
            <a:r>
              <a:rPr lang="en-US" b="1" smtClean="0"/>
              <a:t>RDF Site Summary</a:t>
            </a:r>
            <a:r>
              <a:rPr lang="en-US" smtClean="0"/>
              <a:t>, where RDF (Resource Description Framework) is an ontology language widely used in semantic Web authoring. </a:t>
            </a:r>
          </a:p>
          <a:p>
            <a:r>
              <a:rPr lang="en-US" b="1" smtClean="0"/>
              <a:t>RSS 2.0 </a:t>
            </a:r>
            <a:r>
              <a:rPr lang="en-US" smtClean="0"/>
              <a:t>stands for </a:t>
            </a:r>
            <a:r>
              <a:rPr lang="en-US" b="1" smtClean="0"/>
              <a:t>Really Simple Syndication</a:t>
            </a:r>
            <a:r>
              <a:rPr lang="en-US" smtClean="0"/>
              <a:t>. It is an XML document with a specific schema definition.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F3C444-97B5-4DCE-81AB-F3E51E2E1A27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RSS Schema, with a four-layer structure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C84910-0C3E-492E-A0F2-A294F397D9B7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4676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76200" y="4419600"/>
            <a:ext cx="2667000" cy="609600"/>
          </a:xfrm>
          <a:prstGeom prst="wedgeRoundRectCallout">
            <a:avLst>
              <a:gd name="adj1" fmla="val 47185"/>
              <a:gd name="adj2" fmla="val -13830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Four-level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of RSS Document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74088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&lt;?</a:t>
            </a:r>
            <a:r>
              <a:rPr lang="en-US" sz="2000" dirty="0" smtClean="0">
                <a:solidFill>
                  <a:srgbClr val="C00000"/>
                </a:solidFill>
              </a:rPr>
              <a:t>xml</a:t>
            </a:r>
            <a:r>
              <a:rPr lang="en-US" sz="2000" dirty="0" smtClean="0"/>
              <a:t> version="1.0"?&gt;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rss</a:t>
            </a:r>
            <a:r>
              <a:rPr lang="en-US" sz="2000" dirty="0" smtClean="0"/>
              <a:t> version="2.0"&gt;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&lt;</a:t>
            </a:r>
            <a:r>
              <a:rPr lang="en-US" sz="2000" dirty="0" smtClean="0">
                <a:solidFill>
                  <a:srgbClr val="0000FF"/>
                </a:solidFill>
              </a:rPr>
              <a:t>channel</a:t>
            </a:r>
            <a:r>
              <a:rPr lang="en-US" sz="20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&lt;</a:t>
            </a:r>
            <a:r>
              <a:rPr lang="en-US" sz="2000" dirty="0" smtClean="0">
                <a:solidFill>
                  <a:srgbClr val="0000FF"/>
                </a:solidFill>
              </a:rPr>
              <a:t>title</a:t>
            </a:r>
            <a:r>
              <a:rPr lang="en-US" sz="2000" dirty="0" smtClean="0"/>
              <a:t>&gt;Computer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&lt;</a:t>
            </a:r>
            <a:r>
              <a:rPr lang="en-US" sz="2000" dirty="0" smtClean="0">
                <a:solidFill>
                  <a:srgbClr val="0000FF"/>
                </a:solidFill>
              </a:rPr>
              <a:t>link</a:t>
            </a:r>
            <a:r>
              <a:rPr lang="en-US" sz="2000" dirty="0" smtClean="0"/>
              <a:t>&gt;http://mylibrary.asu.edu/&lt;/link&gt;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&lt;</a:t>
            </a:r>
            <a:r>
              <a:rPr lang="en-US" sz="2000" dirty="0" smtClean="0">
                <a:solidFill>
                  <a:srgbClr val="0000FF"/>
                </a:solidFill>
              </a:rPr>
              <a:t>description</a:t>
            </a:r>
            <a:r>
              <a:rPr lang="en-US" sz="20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This example will be further discussed in RESTful service in Chapter 7.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&lt;/description&gt;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&lt;</a:t>
            </a:r>
            <a:r>
              <a:rPr lang="en-US" sz="2000" dirty="0" smtClean="0">
                <a:solidFill>
                  <a:srgbClr val="0000FF"/>
                </a:solidFill>
              </a:rPr>
              <a:t>item</a:t>
            </a:r>
            <a:r>
              <a:rPr lang="en-US" sz="20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&lt;</a:t>
            </a:r>
            <a:r>
              <a:rPr lang="en-US" sz="2000" dirty="0" smtClean="0">
                <a:solidFill>
                  <a:srgbClr val="C00000"/>
                </a:solidFill>
              </a:rPr>
              <a:t>title</a:t>
            </a:r>
            <a:r>
              <a:rPr lang="en-US" sz="2000" dirty="0" smtClean="0"/>
              <a:t>&gt;Operating Systems&lt;/title&gt;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&lt;</a:t>
            </a:r>
            <a:r>
              <a:rPr lang="en-US" sz="2000" dirty="0" smtClean="0">
                <a:solidFill>
                  <a:srgbClr val="C00000"/>
                </a:solidFill>
              </a:rPr>
              <a:t>link</a:t>
            </a:r>
            <a:r>
              <a:rPr lang="en-US" sz="2000" dirty="0" smtClean="0"/>
              <a:t>&gt;http://mylibrary.asu.edu/authors/{author=Aaron}&lt;/link&gt;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&lt;</a:t>
            </a:r>
            <a:r>
              <a:rPr lang="en-US" sz="2000" dirty="0" smtClean="0">
                <a:solidFill>
                  <a:srgbClr val="C00000"/>
                </a:solidFill>
              </a:rPr>
              <a:t>description</a:t>
            </a:r>
            <a:r>
              <a:rPr lang="en-US" sz="2000" dirty="0" smtClean="0"/>
              <a:t>&gt;Operating system design and analysis&lt;/description&gt;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&lt;</a:t>
            </a:r>
            <a:r>
              <a:rPr lang="en-US" sz="2000" dirty="0" smtClean="0">
                <a:solidFill>
                  <a:srgbClr val="C00000"/>
                </a:solidFill>
              </a:rPr>
              <a:t>autho</a:t>
            </a:r>
            <a:r>
              <a:rPr lang="en-US" sz="2000" dirty="0" smtClean="0"/>
              <a:t>r&gt;aaronauthor@asu.edu&lt;/author&gt;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&lt;/item&gt;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…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B745D2-43D3-4A99-8701-301129ADF2DC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15388" name="Group 15387"/>
          <p:cNvGrpSpPr/>
          <p:nvPr/>
        </p:nvGrpSpPr>
        <p:grpSpPr>
          <a:xfrm>
            <a:off x="5105400" y="1204912"/>
            <a:ext cx="3657600" cy="5099050"/>
            <a:chOff x="5410200" y="1204912"/>
            <a:chExt cx="3657600" cy="5099050"/>
          </a:xfrm>
        </p:grpSpPr>
        <p:grpSp>
          <p:nvGrpSpPr>
            <p:cNvPr id="15386" name="Group 15385"/>
            <p:cNvGrpSpPr/>
            <p:nvPr/>
          </p:nvGrpSpPr>
          <p:grpSpPr>
            <a:xfrm>
              <a:off x="6815137" y="1204912"/>
              <a:ext cx="2252663" cy="5099050"/>
              <a:chOff x="4322353" y="1204912"/>
              <a:chExt cx="2252663" cy="5099050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4882741" y="12128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4874803" y="120491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5508216" y="1262062"/>
                <a:ext cx="577850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title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4882741" y="17049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auto">
              <a:xfrm>
                <a:off x="4874803" y="169703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5104991" y="1754187"/>
                <a:ext cx="1454150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description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4882741" y="219710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/>
              <p:cNvSpPr>
                <a:spLocks noEditPoints="1"/>
              </p:cNvSpPr>
              <p:nvPr/>
            </p:nvSpPr>
            <p:spPr bwMode="auto">
              <a:xfrm>
                <a:off x="4874803" y="218916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5508216" y="2246312"/>
                <a:ext cx="577850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link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882741" y="268922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 noEditPoints="1"/>
              </p:cNvSpPr>
              <p:nvPr/>
            </p:nvSpPr>
            <p:spPr bwMode="auto">
              <a:xfrm>
                <a:off x="4874803" y="268128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5192303" y="2738437"/>
                <a:ext cx="1262063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copyright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4882741" y="31813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5"/>
              <p:cNvSpPr>
                <a:spLocks noEditPoints="1"/>
              </p:cNvSpPr>
              <p:nvPr/>
            </p:nvSpPr>
            <p:spPr bwMode="auto">
              <a:xfrm>
                <a:off x="4874803" y="317182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5122453" y="3230562"/>
                <a:ext cx="1401763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webmaster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882741" y="36734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 noEditPoints="1"/>
              </p:cNvSpPr>
              <p:nvPr/>
            </p:nvSpPr>
            <p:spPr bwMode="auto">
              <a:xfrm>
                <a:off x="4874803" y="3663950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5244691" y="3722687"/>
                <a:ext cx="1139825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pubDate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882741" y="4165600"/>
                <a:ext cx="1682750" cy="420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 noEditPoints="1"/>
              </p:cNvSpPr>
              <p:nvPr/>
            </p:nvSpPr>
            <p:spPr bwMode="auto">
              <a:xfrm>
                <a:off x="4874803" y="415607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5385978" y="4214812"/>
                <a:ext cx="841375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image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882741" y="5008562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 noEditPoints="1"/>
              </p:cNvSpPr>
              <p:nvPr/>
            </p:nvSpPr>
            <p:spPr bwMode="auto">
              <a:xfrm>
                <a:off x="4874803" y="5000625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5473291" y="5057775"/>
                <a:ext cx="649288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item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Freeform 5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1950"/>
              </a:xfrm>
              <a:custGeom>
                <a:avLst/>
                <a:gdLst>
                  <a:gd name="T0" fmla="*/ 0 w 512"/>
                  <a:gd name="T1" fmla="*/ 0 h 329"/>
                  <a:gd name="T2" fmla="*/ 256 w 512"/>
                  <a:gd name="T3" fmla="*/ 0 h 329"/>
                  <a:gd name="T4" fmla="*/ 264 w 512"/>
                  <a:gd name="T5" fmla="*/ 8 h 329"/>
                  <a:gd name="T6" fmla="*/ 264 w 512"/>
                  <a:gd name="T7" fmla="*/ 264 h 329"/>
                  <a:gd name="T8" fmla="*/ 256 w 512"/>
                  <a:gd name="T9" fmla="*/ 256 h 329"/>
                  <a:gd name="T10" fmla="*/ 406 w 512"/>
                  <a:gd name="T11" fmla="*/ 256 h 329"/>
                  <a:gd name="T12" fmla="*/ 406 w 512"/>
                  <a:gd name="T13" fmla="*/ 272 h 329"/>
                  <a:gd name="T14" fmla="*/ 256 w 512"/>
                  <a:gd name="T15" fmla="*/ 272 h 329"/>
                  <a:gd name="T16" fmla="*/ 248 w 512"/>
                  <a:gd name="T17" fmla="*/ 264 h 329"/>
                  <a:gd name="T18" fmla="*/ 248 w 512"/>
                  <a:gd name="T19" fmla="*/ 8 h 329"/>
                  <a:gd name="T20" fmla="*/ 256 w 512"/>
                  <a:gd name="T21" fmla="*/ 16 h 329"/>
                  <a:gd name="T22" fmla="*/ 0 w 512"/>
                  <a:gd name="T23" fmla="*/ 16 h 329"/>
                  <a:gd name="T24" fmla="*/ 0 w 512"/>
                  <a:gd name="T25" fmla="*/ 0 h 329"/>
                  <a:gd name="T26" fmla="*/ 384 w 512"/>
                  <a:gd name="T27" fmla="*/ 200 h 329"/>
                  <a:gd name="T28" fmla="*/ 512 w 512"/>
                  <a:gd name="T29" fmla="*/ 264 h 329"/>
                  <a:gd name="T30" fmla="*/ 384 w 512"/>
                  <a:gd name="T31" fmla="*/ 329 h 329"/>
                  <a:gd name="T32" fmla="*/ 384 w 512"/>
                  <a:gd name="T33" fmla="*/ 20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2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64"/>
                    </a:lnTo>
                    <a:lnTo>
                      <a:pt x="256" y="256"/>
                    </a:lnTo>
                    <a:lnTo>
                      <a:pt x="406" y="256"/>
                    </a:lnTo>
                    <a:lnTo>
                      <a:pt x="406" y="272"/>
                    </a:lnTo>
                    <a:lnTo>
                      <a:pt x="256" y="272"/>
                    </a:lnTo>
                    <a:cubicBezTo>
                      <a:pt x="252" y="272"/>
                      <a:pt x="248" y="269"/>
                      <a:pt x="248" y="26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00"/>
                    </a:moveTo>
                    <a:lnTo>
                      <a:pt x="512" y="264"/>
                    </a:lnTo>
                    <a:lnTo>
                      <a:pt x="384" y="329"/>
                    </a:lnTo>
                    <a:lnTo>
                      <a:pt x="384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8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854075"/>
              </a:xfrm>
              <a:custGeom>
                <a:avLst/>
                <a:gdLst>
                  <a:gd name="T0" fmla="*/ 0 w 512"/>
                  <a:gd name="T1" fmla="*/ 0 h 777"/>
                  <a:gd name="T2" fmla="*/ 256 w 512"/>
                  <a:gd name="T3" fmla="*/ 0 h 777"/>
                  <a:gd name="T4" fmla="*/ 264 w 512"/>
                  <a:gd name="T5" fmla="*/ 8 h 777"/>
                  <a:gd name="T6" fmla="*/ 264 w 512"/>
                  <a:gd name="T7" fmla="*/ 712 h 777"/>
                  <a:gd name="T8" fmla="*/ 256 w 512"/>
                  <a:gd name="T9" fmla="*/ 704 h 777"/>
                  <a:gd name="T10" fmla="*/ 406 w 512"/>
                  <a:gd name="T11" fmla="*/ 704 h 777"/>
                  <a:gd name="T12" fmla="*/ 406 w 512"/>
                  <a:gd name="T13" fmla="*/ 720 h 777"/>
                  <a:gd name="T14" fmla="*/ 256 w 512"/>
                  <a:gd name="T15" fmla="*/ 720 h 777"/>
                  <a:gd name="T16" fmla="*/ 248 w 512"/>
                  <a:gd name="T17" fmla="*/ 712 h 777"/>
                  <a:gd name="T18" fmla="*/ 248 w 512"/>
                  <a:gd name="T19" fmla="*/ 8 h 777"/>
                  <a:gd name="T20" fmla="*/ 256 w 512"/>
                  <a:gd name="T21" fmla="*/ 16 h 777"/>
                  <a:gd name="T22" fmla="*/ 0 w 512"/>
                  <a:gd name="T23" fmla="*/ 16 h 777"/>
                  <a:gd name="T24" fmla="*/ 0 w 512"/>
                  <a:gd name="T25" fmla="*/ 0 h 777"/>
                  <a:gd name="T26" fmla="*/ 384 w 512"/>
                  <a:gd name="T27" fmla="*/ 648 h 777"/>
                  <a:gd name="T28" fmla="*/ 512 w 512"/>
                  <a:gd name="T29" fmla="*/ 712 h 777"/>
                  <a:gd name="T30" fmla="*/ 384 w 512"/>
                  <a:gd name="T31" fmla="*/ 777 h 777"/>
                  <a:gd name="T32" fmla="*/ 384 w 512"/>
                  <a:gd name="T33" fmla="*/ 648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77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712"/>
                    </a:lnTo>
                    <a:lnTo>
                      <a:pt x="256" y="704"/>
                    </a:lnTo>
                    <a:lnTo>
                      <a:pt x="406" y="704"/>
                    </a:lnTo>
                    <a:lnTo>
                      <a:pt x="406" y="720"/>
                    </a:lnTo>
                    <a:lnTo>
                      <a:pt x="256" y="720"/>
                    </a:lnTo>
                    <a:cubicBezTo>
                      <a:pt x="252" y="720"/>
                      <a:pt x="248" y="717"/>
                      <a:pt x="248" y="71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648"/>
                    </a:moveTo>
                    <a:lnTo>
                      <a:pt x="512" y="712"/>
                    </a:lnTo>
                    <a:lnTo>
                      <a:pt x="384" y="777"/>
                    </a:lnTo>
                    <a:lnTo>
                      <a:pt x="384" y="64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9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346200"/>
              </a:xfrm>
              <a:custGeom>
                <a:avLst/>
                <a:gdLst>
                  <a:gd name="T0" fmla="*/ 0 w 512"/>
                  <a:gd name="T1" fmla="*/ 0 h 1225"/>
                  <a:gd name="T2" fmla="*/ 256 w 512"/>
                  <a:gd name="T3" fmla="*/ 0 h 1225"/>
                  <a:gd name="T4" fmla="*/ 264 w 512"/>
                  <a:gd name="T5" fmla="*/ 8 h 1225"/>
                  <a:gd name="T6" fmla="*/ 264 w 512"/>
                  <a:gd name="T7" fmla="*/ 1160 h 1225"/>
                  <a:gd name="T8" fmla="*/ 256 w 512"/>
                  <a:gd name="T9" fmla="*/ 1152 h 1225"/>
                  <a:gd name="T10" fmla="*/ 406 w 512"/>
                  <a:gd name="T11" fmla="*/ 1152 h 1225"/>
                  <a:gd name="T12" fmla="*/ 406 w 512"/>
                  <a:gd name="T13" fmla="*/ 1168 h 1225"/>
                  <a:gd name="T14" fmla="*/ 256 w 512"/>
                  <a:gd name="T15" fmla="*/ 1168 h 1225"/>
                  <a:gd name="T16" fmla="*/ 248 w 512"/>
                  <a:gd name="T17" fmla="*/ 1160 h 1225"/>
                  <a:gd name="T18" fmla="*/ 248 w 512"/>
                  <a:gd name="T19" fmla="*/ 8 h 1225"/>
                  <a:gd name="T20" fmla="*/ 256 w 512"/>
                  <a:gd name="T21" fmla="*/ 16 h 1225"/>
                  <a:gd name="T22" fmla="*/ 0 w 512"/>
                  <a:gd name="T23" fmla="*/ 16 h 1225"/>
                  <a:gd name="T24" fmla="*/ 0 w 512"/>
                  <a:gd name="T25" fmla="*/ 0 h 1225"/>
                  <a:gd name="T26" fmla="*/ 384 w 512"/>
                  <a:gd name="T27" fmla="*/ 1096 h 1225"/>
                  <a:gd name="T28" fmla="*/ 512 w 512"/>
                  <a:gd name="T29" fmla="*/ 1160 h 1225"/>
                  <a:gd name="T30" fmla="*/ 384 w 512"/>
                  <a:gd name="T31" fmla="*/ 1225 h 1225"/>
                  <a:gd name="T32" fmla="*/ 384 w 512"/>
                  <a:gd name="T33" fmla="*/ 1096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22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160"/>
                    </a:lnTo>
                    <a:lnTo>
                      <a:pt x="256" y="1152"/>
                    </a:lnTo>
                    <a:lnTo>
                      <a:pt x="406" y="1152"/>
                    </a:lnTo>
                    <a:lnTo>
                      <a:pt x="406" y="1168"/>
                    </a:lnTo>
                    <a:lnTo>
                      <a:pt x="256" y="1168"/>
                    </a:lnTo>
                    <a:cubicBezTo>
                      <a:pt x="252" y="1168"/>
                      <a:pt x="248" y="1165"/>
                      <a:pt x="248" y="116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096"/>
                    </a:moveTo>
                    <a:lnTo>
                      <a:pt x="512" y="1160"/>
                    </a:lnTo>
                    <a:lnTo>
                      <a:pt x="384" y="1225"/>
                    </a:lnTo>
                    <a:lnTo>
                      <a:pt x="384" y="109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0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838325"/>
              </a:xfrm>
              <a:custGeom>
                <a:avLst/>
                <a:gdLst>
                  <a:gd name="T0" fmla="*/ 0 w 512"/>
                  <a:gd name="T1" fmla="*/ 0 h 1673"/>
                  <a:gd name="T2" fmla="*/ 256 w 512"/>
                  <a:gd name="T3" fmla="*/ 0 h 1673"/>
                  <a:gd name="T4" fmla="*/ 264 w 512"/>
                  <a:gd name="T5" fmla="*/ 8 h 1673"/>
                  <a:gd name="T6" fmla="*/ 264 w 512"/>
                  <a:gd name="T7" fmla="*/ 1608 h 1673"/>
                  <a:gd name="T8" fmla="*/ 256 w 512"/>
                  <a:gd name="T9" fmla="*/ 1600 h 1673"/>
                  <a:gd name="T10" fmla="*/ 406 w 512"/>
                  <a:gd name="T11" fmla="*/ 1600 h 1673"/>
                  <a:gd name="T12" fmla="*/ 406 w 512"/>
                  <a:gd name="T13" fmla="*/ 1616 h 1673"/>
                  <a:gd name="T14" fmla="*/ 256 w 512"/>
                  <a:gd name="T15" fmla="*/ 1616 h 1673"/>
                  <a:gd name="T16" fmla="*/ 248 w 512"/>
                  <a:gd name="T17" fmla="*/ 1608 h 1673"/>
                  <a:gd name="T18" fmla="*/ 248 w 512"/>
                  <a:gd name="T19" fmla="*/ 8 h 1673"/>
                  <a:gd name="T20" fmla="*/ 256 w 512"/>
                  <a:gd name="T21" fmla="*/ 16 h 1673"/>
                  <a:gd name="T22" fmla="*/ 0 w 512"/>
                  <a:gd name="T23" fmla="*/ 16 h 1673"/>
                  <a:gd name="T24" fmla="*/ 0 w 512"/>
                  <a:gd name="T25" fmla="*/ 0 h 1673"/>
                  <a:gd name="T26" fmla="*/ 384 w 512"/>
                  <a:gd name="T27" fmla="*/ 1544 h 1673"/>
                  <a:gd name="T28" fmla="*/ 512 w 512"/>
                  <a:gd name="T29" fmla="*/ 1608 h 1673"/>
                  <a:gd name="T30" fmla="*/ 384 w 512"/>
                  <a:gd name="T31" fmla="*/ 1673 h 1673"/>
                  <a:gd name="T32" fmla="*/ 384 w 512"/>
                  <a:gd name="T33" fmla="*/ 1544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673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608"/>
                    </a:lnTo>
                    <a:lnTo>
                      <a:pt x="256" y="1600"/>
                    </a:lnTo>
                    <a:lnTo>
                      <a:pt x="406" y="1600"/>
                    </a:lnTo>
                    <a:lnTo>
                      <a:pt x="406" y="1616"/>
                    </a:lnTo>
                    <a:lnTo>
                      <a:pt x="256" y="1616"/>
                    </a:lnTo>
                    <a:cubicBezTo>
                      <a:pt x="252" y="1616"/>
                      <a:pt x="248" y="1613"/>
                      <a:pt x="248" y="1608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544"/>
                    </a:moveTo>
                    <a:lnTo>
                      <a:pt x="512" y="1608"/>
                    </a:lnTo>
                    <a:lnTo>
                      <a:pt x="384" y="1673"/>
                    </a:lnTo>
                    <a:lnTo>
                      <a:pt x="384" y="1544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330450"/>
              </a:xfrm>
              <a:custGeom>
                <a:avLst/>
                <a:gdLst>
                  <a:gd name="T0" fmla="*/ 0 w 512"/>
                  <a:gd name="T1" fmla="*/ 0 h 2121"/>
                  <a:gd name="T2" fmla="*/ 256 w 512"/>
                  <a:gd name="T3" fmla="*/ 0 h 2121"/>
                  <a:gd name="T4" fmla="*/ 264 w 512"/>
                  <a:gd name="T5" fmla="*/ 8 h 2121"/>
                  <a:gd name="T6" fmla="*/ 264 w 512"/>
                  <a:gd name="T7" fmla="*/ 2056 h 2121"/>
                  <a:gd name="T8" fmla="*/ 256 w 512"/>
                  <a:gd name="T9" fmla="*/ 2048 h 2121"/>
                  <a:gd name="T10" fmla="*/ 406 w 512"/>
                  <a:gd name="T11" fmla="*/ 2048 h 2121"/>
                  <a:gd name="T12" fmla="*/ 406 w 512"/>
                  <a:gd name="T13" fmla="*/ 2064 h 2121"/>
                  <a:gd name="T14" fmla="*/ 256 w 512"/>
                  <a:gd name="T15" fmla="*/ 2064 h 2121"/>
                  <a:gd name="T16" fmla="*/ 248 w 512"/>
                  <a:gd name="T17" fmla="*/ 2056 h 2121"/>
                  <a:gd name="T18" fmla="*/ 248 w 512"/>
                  <a:gd name="T19" fmla="*/ 8 h 2121"/>
                  <a:gd name="T20" fmla="*/ 256 w 512"/>
                  <a:gd name="T21" fmla="*/ 16 h 2121"/>
                  <a:gd name="T22" fmla="*/ 0 w 512"/>
                  <a:gd name="T23" fmla="*/ 16 h 2121"/>
                  <a:gd name="T24" fmla="*/ 0 w 512"/>
                  <a:gd name="T25" fmla="*/ 0 h 2121"/>
                  <a:gd name="T26" fmla="*/ 384 w 512"/>
                  <a:gd name="T27" fmla="*/ 1992 h 2121"/>
                  <a:gd name="T28" fmla="*/ 512 w 512"/>
                  <a:gd name="T29" fmla="*/ 2056 h 2121"/>
                  <a:gd name="T30" fmla="*/ 384 w 512"/>
                  <a:gd name="T31" fmla="*/ 2121 h 2121"/>
                  <a:gd name="T32" fmla="*/ 384 w 512"/>
                  <a:gd name="T33" fmla="*/ 1992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121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056"/>
                    </a:lnTo>
                    <a:lnTo>
                      <a:pt x="256" y="2048"/>
                    </a:lnTo>
                    <a:lnTo>
                      <a:pt x="406" y="2048"/>
                    </a:lnTo>
                    <a:lnTo>
                      <a:pt x="406" y="2064"/>
                    </a:lnTo>
                    <a:lnTo>
                      <a:pt x="256" y="2064"/>
                    </a:lnTo>
                    <a:cubicBezTo>
                      <a:pt x="252" y="2064"/>
                      <a:pt x="248" y="2061"/>
                      <a:pt x="248" y="2056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992"/>
                    </a:moveTo>
                    <a:lnTo>
                      <a:pt x="512" y="2056"/>
                    </a:lnTo>
                    <a:lnTo>
                      <a:pt x="384" y="2121"/>
                    </a:lnTo>
                    <a:lnTo>
                      <a:pt x="384" y="19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822575"/>
              </a:xfrm>
              <a:custGeom>
                <a:avLst/>
                <a:gdLst>
                  <a:gd name="T0" fmla="*/ 0 w 512"/>
                  <a:gd name="T1" fmla="*/ 0 h 2569"/>
                  <a:gd name="T2" fmla="*/ 256 w 512"/>
                  <a:gd name="T3" fmla="*/ 0 h 2569"/>
                  <a:gd name="T4" fmla="*/ 264 w 512"/>
                  <a:gd name="T5" fmla="*/ 8 h 2569"/>
                  <a:gd name="T6" fmla="*/ 264 w 512"/>
                  <a:gd name="T7" fmla="*/ 2504 h 2569"/>
                  <a:gd name="T8" fmla="*/ 256 w 512"/>
                  <a:gd name="T9" fmla="*/ 2496 h 2569"/>
                  <a:gd name="T10" fmla="*/ 406 w 512"/>
                  <a:gd name="T11" fmla="*/ 2496 h 2569"/>
                  <a:gd name="T12" fmla="*/ 406 w 512"/>
                  <a:gd name="T13" fmla="*/ 2512 h 2569"/>
                  <a:gd name="T14" fmla="*/ 256 w 512"/>
                  <a:gd name="T15" fmla="*/ 2512 h 2569"/>
                  <a:gd name="T16" fmla="*/ 248 w 512"/>
                  <a:gd name="T17" fmla="*/ 2504 h 2569"/>
                  <a:gd name="T18" fmla="*/ 248 w 512"/>
                  <a:gd name="T19" fmla="*/ 8 h 2569"/>
                  <a:gd name="T20" fmla="*/ 256 w 512"/>
                  <a:gd name="T21" fmla="*/ 16 h 2569"/>
                  <a:gd name="T22" fmla="*/ 0 w 512"/>
                  <a:gd name="T23" fmla="*/ 16 h 2569"/>
                  <a:gd name="T24" fmla="*/ 0 w 512"/>
                  <a:gd name="T25" fmla="*/ 0 h 2569"/>
                  <a:gd name="T26" fmla="*/ 384 w 512"/>
                  <a:gd name="T27" fmla="*/ 2440 h 2569"/>
                  <a:gd name="T28" fmla="*/ 512 w 512"/>
                  <a:gd name="T29" fmla="*/ 2504 h 2569"/>
                  <a:gd name="T30" fmla="*/ 384 w 512"/>
                  <a:gd name="T31" fmla="*/ 2569 h 2569"/>
                  <a:gd name="T32" fmla="*/ 384 w 512"/>
                  <a:gd name="T33" fmla="*/ 2440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56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504"/>
                    </a:lnTo>
                    <a:lnTo>
                      <a:pt x="256" y="2496"/>
                    </a:lnTo>
                    <a:lnTo>
                      <a:pt x="406" y="2496"/>
                    </a:lnTo>
                    <a:lnTo>
                      <a:pt x="406" y="2512"/>
                    </a:lnTo>
                    <a:lnTo>
                      <a:pt x="256" y="2512"/>
                    </a:lnTo>
                    <a:cubicBezTo>
                      <a:pt x="252" y="2512"/>
                      <a:pt x="248" y="2509"/>
                      <a:pt x="248" y="250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440"/>
                    </a:moveTo>
                    <a:lnTo>
                      <a:pt x="512" y="2504"/>
                    </a:lnTo>
                    <a:lnTo>
                      <a:pt x="384" y="2569"/>
                    </a:lnTo>
                    <a:lnTo>
                      <a:pt x="384" y="244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65537"/>
              </a:xfrm>
              <a:custGeom>
                <a:avLst/>
                <a:gdLst>
                  <a:gd name="T0" fmla="*/ 0 w 512"/>
                  <a:gd name="T1" fmla="*/ 0 h 3337"/>
                  <a:gd name="T2" fmla="*/ 256 w 512"/>
                  <a:gd name="T3" fmla="*/ 0 h 3337"/>
                  <a:gd name="T4" fmla="*/ 264 w 512"/>
                  <a:gd name="T5" fmla="*/ 8 h 3337"/>
                  <a:gd name="T6" fmla="*/ 264 w 512"/>
                  <a:gd name="T7" fmla="*/ 3272 h 3337"/>
                  <a:gd name="T8" fmla="*/ 256 w 512"/>
                  <a:gd name="T9" fmla="*/ 3264 h 3337"/>
                  <a:gd name="T10" fmla="*/ 406 w 512"/>
                  <a:gd name="T11" fmla="*/ 3264 h 3337"/>
                  <a:gd name="T12" fmla="*/ 406 w 512"/>
                  <a:gd name="T13" fmla="*/ 3280 h 3337"/>
                  <a:gd name="T14" fmla="*/ 256 w 512"/>
                  <a:gd name="T15" fmla="*/ 3280 h 3337"/>
                  <a:gd name="T16" fmla="*/ 248 w 512"/>
                  <a:gd name="T17" fmla="*/ 3272 h 3337"/>
                  <a:gd name="T18" fmla="*/ 248 w 512"/>
                  <a:gd name="T19" fmla="*/ 8 h 3337"/>
                  <a:gd name="T20" fmla="*/ 256 w 512"/>
                  <a:gd name="T21" fmla="*/ 16 h 3337"/>
                  <a:gd name="T22" fmla="*/ 0 w 512"/>
                  <a:gd name="T23" fmla="*/ 16 h 3337"/>
                  <a:gd name="T24" fmla="*/ 0 w 512"/>
                  <a:gd name="T25" fmla="*/ 0 h 3337"/>
                  <a:gd name="T26" fmla="*/ 384 w 512"/>
                  <a:gd name="T27" fmla="*/ 3208 h 3337"/>
                  <a:gd name="T28" fmla="*/ 512 w 512"/>
                  <a:gd name="T29" fmla="*/ 3272 h 3337"/>
                  <a:gd name="T30" fmla="*/ 384 w 512"/>
                  <a:gd name="T31" fmla="*/ 3337 h 3337"/>
                  <a:gd name="T32" fmla="*/ 384 w 512"/>
                  <a:gd name="T33" fmla="*/ 3208 h 3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33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3272"/>
                    </a:lnTo>
                    <a:lnTo>
                      <a:pt x="256" y="3264"/>
                    </a:lnTo>
                    <a:lnTo>
                      <a:pt x="406" y="3264"/>
                    </a:lnTo>
                    <a:lnTo>
                      <a:pt x="406" y="3280"/>
                    </a:lnTo>
                    <a:lnTo>
                      <a:pt x="256" y="3280"/>
                    </a:lnTo>
                    <a:cubicBezTo>
                      <a:pt x="252" y="3280"/>
                      <a:pt x="248" y="3277"/>
                      <a:pt x="248" y="327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208"/>
                    </a:moveTo>
                    <a:lnTo>
                      <a:pt x="512" y="3272"/>
                    </a:lnTo>
                    <a:lnTo>
                      <a:pt x="384" y="3337"/>
                    </a:lnTo>
                    <a:lnTo>
                      <a:pt x="384" y="320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3" name="Rectangle 74"/>
              <p:cNvSpPr>
                <a:spLocks noChangeArrowheads="1"/>
              </p:cNvSpPr>
              <p:nvPr/>
            </p:nvSpPr>
            <p:spPr bwMode="auto">
              <a:xfrm>
                <a:off x="4882741" y="5851525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4" name="Freeform 75"/>
              <p:cNvSpPr>
                <a:spLocks noEditPoints="1"/>
              </p:cNvSpPr>
              <p:nvPr/>
            </p:nvSpPr>
            <p:spPr bwMode="auto">
              <a:xfrm>
                <a:off x="4874803" y="5843587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5" name="Rectangle 76"/>
              <p:cNvSpPr>
                <a:spLocks noChangeArrowheads="1"/>
              </p:cNvSpPr>
              <p:nvPr/>
            </p:nvSpPr>
            <p:spPr bwMode="auto">
              <a:xfrm>
                <a:off x="5473291" y="5900737"/>
                <a:ext cx="649288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item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76" name="Freeform 7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4508500"/>
              </a:xfrm>
              <a:custGeom>
                <a:avLst/>
                <a:gdLst>
                  <a:gd name="T0" fmla="*/ 0 w 512"/>
                  <a:gd name="T1" fmla="*/ 0 h 4105"/>
                  <a:gd name="T2" fmla="*/ 256 w 512"/>
                  <a:gd name="T3" fmla="*/ 0 h 4105"/>
                  <a:gd name="T4" fmla="*/ 264 w 512"/>
                  <a:gd name="T5" fmla="*/ 8 h 4105"/>
                  <a:gd name="T6" fmla="*/ 264 w 512"/>
                  <a:gd name="T7" fmla="*/ 4040 h 4105"/>
                  <a:gd name="T8" fmla="*/ 256 w 512"/>
                  <a:gd name="T9" fmla="*/ 4032 h 4105"/>
                  <a:gd name="T10" fmla="*/ 406 w 512"/>
                  <a:gd name="T11" fmla="*/ 4032 h 4105"/>
                  <a:gd name="T12" fmla="*/ 406 w 512"/>
                  <a:gd name="T13" fmla="*/ 4048 h 4105"/>
                  <a:gd name="T14" fmla="*/ 256 w 512"/>
                  <a:gd name="T15" fmla="*/ 4048 h 4105"/>
                  <a:gd name="T16" fmla="*/ 248 w 512"/>
                  <a:gd name="T17" fmla="*/ 4040 h 4105"/>
                  <a:gd name="T18" fmla="*/ 248 w 512"/>
                  <a:gd name="T19" fmla="*/ 8 h 4105"/>
                  <a:gd name="T20" fmla="*/ 256 w 512"/>
                  <a:gd name="T21" fmla="*/ 16 h 4105"/>
                  <a:gd name="T22" fmla="*/ 0 w 512"/>
                  <a:gd name="T23" fmla="*/ 16 h 4105"/>
                  <a:gd name="T24" fmla="*/ 0 w 512"/>
                  <a:gd name="T25" fmla="*/ 0 h 4105"/>
                  <a:gd name="T26" fmla="*/ 384 w 512"/>
                  <a:gd name="T27" fmla="*/ 3976 h 4105"/>
                  <a:gd name="T28" fmla="*/ 512 w 512"/>
                  <a:gd name="T29" fmla="*/ 4040 h 4105"/>
                  <a:gd name="T30" fmla="*/ 384 w 512"/>
                  <a:gd name="T31" fmla="*/ 4105 h 4105"/>
                  <a:gd name="T32" fmla="*/ 384 w 512"/>
                  <a:gd name="T33" fmla="*/ 3976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410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4040"/>
                    </a:lnTo>
                    <a:lnTo>
                      <a:pt x="256" y="4032"/>
                    </a:lnTo>
                    <a:lnTo>
                      <a:pt x="406" y="4032"/>
                    </a:lnTo>
                    <a:lnTo>
                      <a:pt x="406" y="4048"/>
                    </a:lnTo>
                    <a:lnTo>
                      <a:pt x="256" y="4048"/>
                    </a:lnTo>
                    <a:cubicBezTo>
                      <a:pt x="252" y="4048"/>
                      <a:pt x="248" y="4045"/>
                      <a:pt x="248" y="404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976"/>
                    </a:moveTo>
                    <a:lnTo>
                      <a:pt x="512" y="4040"/>
                    </a:lnTo>
                    <a:lnTo>
                      <a:pt x="384" y="4105"/>
                    </a:lnTo>
                    <a:lnTo>
                      <a:pt x="384" y="397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0" name="Freeform 81"/>
              <p:cNvSpPr>
                <a:spLocks noEditPoints="1"/>
              </p:cNvSpPr>
              <p:nvPr/>
            </p:nvSpPr>
            <p:spPr bwMode="auto">
              <a:xfrm>
                <a:off x="4322353" y="1354137"/>
                <a:ext cx="560388" cy="288925"/>
              </a:xfrm>
              <a:custGeom>
                <a:avLst/>
                <a:gdLst>
                  <a:gd name="T0" fmla="*/ 0 w 512"/>
                  <a:gd name="T1" fmla="*/ 248 h 264"/>
                  <a:gd name="T2" fmla="*/ 256 w 512"/>
                  <a:gd name="T3" fmla="*/ 248 h 264"/>
                  <a:gd name="T4" fmla="*/ 248 w 512"/>
                  <a:gd name="T5" fmla="*/ 256 h 264"/>
                  <a:gd name="T6" fmla="*/ 248 w 512"/>
                  <a:gd name="T7" fmla="*/ 64 h 264"/>
                  <a:gd name="T8" fmla="*/ 256 w 512"/>
                  <a:gd name="T9" fmla="*/ 56 h 264"/>
                  <a:gd name="T10" fmla="*/ 406 w 512"/>
                  <a:gd name="T11" fmla="*/ 56 h 264"/>
                  <a:gd name="T12" fmla="*/ 406 w 512"/>
                  <a:gd name="T13" fmla="*/ 72 h 264"/>
                  <a:gd name="T14" fmla="*/ 256 w 512"/>
                  <a:gd name="T15" fmla="*/ 72 h 264"/>
                  <a:gd name="T16" fmla="*/ 264 w 512"/>
                  <a:gd name="T17" fmla="*/ 64 h 264"/>
                  <a:gd name="T18" fmla="*/ 264 w 512"/>
                  <a:gd name="T19" fmla="*/ 256 h 264"/>
                  <a:gd name="T20" fmla="*/ 256 w 512"/>
                  <a:gd name="T21" fmla="*/ 264 h 264"/>
                  <a:gd name="T22" fmla="*/ 0 w 512"/>
                  <a:gd name="T23" fmla="*/ 264 h 264"/>
                  <a:gd name="T24" fmla="*/ 0 w 512"/>
                  <a:gd name="T25" fmla="*/ 248 h 264"/>
                  <a:gd name="T26" fmla="*/ 384 w 512"/>
                  <a:gd name="T27" fmla="*/ 0 h 264"/>
                  <a:gd name="T28" fmla="*/ 512 w 512"/>
                  <a:gd name="T29" fmla="*/ 64 h 264"/>
                  <a:gd name="T30" fmla="*/ 384 w 512"/>
                  <a:gd name="T31" fmla="*/ 129 h 264"/>
                  <a:gd name="T32" fmla="*/ 384 w 512"/>
                  <a:gd name="T3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64">
                    <a:moveTo>
                      <a:pt x="0" y="248"/>
                    </a:moveTo>
                    <a:lnTo>
                      <a:pt x="256" y="248"/>
                    </a:lnTo>
                    <a:lnTo>
                      <a:pt x="248" y="256"/>
                    </a:lnTo>
                    <a:lnTo>
                      <a:pt x="248" y="64"/>
                    </a:lnTo>
                    <a:cubicBezTo>
                      <a:pt x="248" y="60"/>
                      <a:pt x="252" y="56"/>
                      <a:pt x="256" y="56"/>
                    </a:cubicBezTo>
                    <a:lnTo>
                      <a:pt x="406" y="56"/>
                    </a:lnTo>
                    <a:lnTo>
                      <a:pt x="406" y="72"/>
                    </a:lnTo>
                    <a:lnTo>
                      <a:pt x="256" y="72"/>
                    </a:lnTo>
                    <a:lnTo>
                      <a:pt x="264" y="64"/>
                    </a:lnTo>
                    <a:lnTo>
                      <a:pt x="264" y="256"/>
                    </a:lnTo>
                    <a:cubicBezTo>
                      <a:pt x="264" y="261"/>
                      <a:pt x="261" y="264"/>
                      <a:pt x="256" y="264"/>
                    </a:cubicBezTo>
                    <a:lnTo>
                      <a:pt x="0" y="264"/>
                    </a:lnTo>
                    <a:lnTo>
                      <a:pt x="0" y="248"/>
                    </a:lnTo>
                    <a:close/>
                    <a:moveTo>
                      <a:pt x="384" y="0"/>
                    </a:moveTo>
                    <a:lnTo>
                      <a:pt x="512" y="64"/>
                    </a:lnTo>
                    <a:lnTo>
                      <a:pt x="384" y="129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2" name="Rectangle 83"/>
              <p:cNvSpPr>
                <a:spLocks noChangeArrowheads="1"/>
              </p:cNvSpPr>
              <p:nvPr/>
            </p:nvSpPr>
            <p:spPr bwMode="auto">
              <a:xfrm>
                <a:off x="5443128" y="5289550"/>
                <a:ext cx="717550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. . .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85" name="Rectangle 86"/>
              <p:cNvSpPr>
                <a:spLocks noChangeArrowheads="1"/>
              </p:cNvSpPr>
              <p:nvPr/>
            </p:nvSpPr>
            <p:spPr bwMode="auto">
              <a:xfrm>
                <a:off x="5443128" y="4446587"/>
                <a:ext cx="717550" cy="59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. . .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387" name="Rectangle 15386"/>
            <p:cNvSpPr/>
            <p:nvPr/>
          </p:nvSpPr>
          <p:spPr bwMode="auto">
            <a:xfrm>
              <a:off x="5410200" y="1354137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Channel</a:t>
              </a:r>
            </a:p>
          </p:txBody>
        </p:sp>
      </p:grpSp>
      <p:cxnSp>
        <p:nvCxnSpPr>
          <p:cNvPr id="15390" name="Straight Arrow Connector 15389"/>
          <p:cNvCxnSpPr/>
          <p:nvPr/>
        </p:nvCxnSpPr>
        <p:spPr bwMode="auto">
          <a:xfrm flipV="1">
            <a:off x="8763000" y="5219699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of RSS Document (contd.)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74088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&lt;item&gt;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&lt;title&gt;Compilers&lt;/title&gt;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&lt;link&gt; http://mylibrary.asu.edu/years/{year=1999}&lt;/link&gt;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&lt;/item&gt;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&lt;item&gt;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&lt;title&gt;Algorithm Analysis and Design&lt;/title&gt;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&lt;author&gt;zetaauthor@asu.edu&lt;/author&gt;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&lt;/item&gt;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&lt;/channel&gt;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&lt;channel&gt;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&lt;title&gt;My Books&lt;/title&gt;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&lt;link&gt;http://mylibrary.asu.edu/&lt;/link&gt;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. . 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FBB98-050C-43E4-A817-AF6F3549BC26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05400" y="1204912"/>
            <a:ext cx="3657600" cy="5099050"/>
            <a:chOff x="5410200" y="1204912"/>
            <a:chExt cx="3657600" cy="5099050"/>
          </a:xfrm>
        </p:grpSpPr>
        <p:grpSp>
          <p:nvGrpSpPr>
            <p:cNvPr id="6" name="Group 5"/>
            <p:cNvGrpSpPr/>
            <p:nvPr/>
          </p:nvGrpSpPr>
          <p:grpSpPr>
            <a:xfrm>
              <a:off x="6815137" y="1204912"/>
              <a:ext cx="2252663" cy="5099050"/>
              <a:chOff x="4322353" y="1204912"/>
              <a:chExt cx="2252663" cy="5099050"/>
            </a:xfrm>
          </p:grpSpPr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4882741" y="12128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3"/>
              <p:cNvSpPr>
                <a:spLocks noEditPoints="1"/>
              </p:cNvSpPr>
              <p:nvPr/>
            </p:nvSpPr>
            <p:spPr bwMode="auto">
              <a:xfrm>
                <a:off x="4874803" y="120491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5508216" y="1262062"/>
                <a:ext cx="577850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title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4882741" y="17049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874803" y="169703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5104991" y="1754187"/>
                <a:ext cx="1454150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description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4882741" y="219710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874803" y="218916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5508216" y="2246312"/>
                <a:ext cx="577850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link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4882741" y="268922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>
                <a:off x="4874803" y="268128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5192303" y="2738437"/>
                <a:ext cx="1262063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copyright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4882741" y="31813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5"/>
              <p:cNvSpPr>
                <a:spLocks noEditPoints="1"/>
              </p:cNvSpPr>
              <p:nvPr/>
            </p:nvSpPr>
            <p:spPr bwMode="auto">
              <a:xfrm>
                <a:off x="4874803" y="317182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5122453" y="3230562"/>
                <a:ext cx="1401763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webmaster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4882741" y="36734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8"/>
              <p:cNvSpPr>
                <a:spLocks noEditPoints="1"/>
              </p:cNvSpPr>
              <p:nvPr/>
            </p:nvSpPr>
            <p:spPr bwMode="auto">
              <a:xfrm>
                <a:off x="4874803" y="3663950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5244691" y="3722687"/>
                <a:ext cx="1139825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pubDate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4882741" y="4165600"/>
                <a:ext cx="1682750" cy="420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1"/>
              <p:cNvSpPr>
                <a:spLocks noEditPoints="1"/>
              </p:cNvSpPr>
              <p:nvPr/>
            </p:nvSpPr>
            <p:spPr bwMode="auto">
              <a:xfrm>
                <a:off x="4874803" y="415607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5385978" y="4214812"/>
                <a:ext cx="841375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image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4882741" y="5008562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4"/>
              <p:cNvSpPr>
                <a:spLocks noEditPoints="1"/>
              </p:cNvSpPr>
              <p:nvPr/>
            </p:nvSpPr>
            <p:spPr bwMode="auto">
              <a:xfrm>
                <a:off x="4874803" y="5000625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5473291" y="5057775"/>
                <a:ext cx="649288" cy="40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item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Freeform 5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1950"/>
              </a:xfrm>
              <a:custGeom>
                <a:avLst/>
                <a:gdLst>
                  <a:gd name="T0" fmla="*/ 0 w 512"/>
                  <a:gd name="T1" fmla="*/ 0 h 329"/>
                  <a:gd name="T2" fmla="*/ 256 w 512"/>
                  <a:gd name="T3" fmla="*/ 0 h 329"/>
                  <a:gd name="T4" fmla="*/ 264 w 512"/>
                  <a:gd name="T5" fmla="*/ 8 h 329"/>
                  <a:gd name="T6" fmla="*/ 264 w 512"/>
                  <a:gd name="T7" fmla="*/ 264 h 329"/>
                  <a:gd name="T8" fmla="*/ 256 w 512"/>
                  <a:gd name="T9" fmla="*/ 256 h 329"/>
                  <a:gd name="T10" fmla="*/ 406 w 512"/>
                  <a:gd name="T11" fmla="*/ 256 h 329"/>
                  <a:gd name="T12" fmla="*/ 406 w 512"/>
                  <a:gd name="T13" fmla="*/ 272 h 329"/>
                  <a:gd name="T14" fmla="*/ 256 w 512"/>
                  <a:gd name="T15" fmla="*/ 272 h 329"/>
                  <a:gd name="T16" fmla="*/ 248 w 512"/>
                  <a:gd name="T17" fmla="*/ 264 h 329"/>
                  <a:gd name="T18" fmla="*/ 248 w 512"/>
                  <a:gd name="T19" fmla="*/ 8 h 329"/>
                  <a:gd name="T20" fmla="*/ 256 w 512"/>
                  <a:gd name="T21" fmla="*/ 16 h 329"/>
                  <a:gd name="T22" fmla="*/ 0 w 512"/>
                  <a:gd name="T23" fmla="*/ 16 h 329"/>
                  <a:gd name="T24" fmla="*/ 0 w 512"/>
                  <a:gd name="T25" fmla="*/ 0 h 329"/>
                  <a:gd name="T26" fmla="*/ 384 w 512"/>
                  <a:gd name="T27" fmla="*/ 200 h 329"/>
                  <a:gd name="T28" fmla="*/ 512 w 512"/>
                  <a:gd name="T29" fmla="*/ 264 h 329"/>
                  <a:gd name="T30" fmla="*/ 384 w 512"/>
                  <a:gd name="T31" fmla="*/ 329 h 329"/>
                  <a:gd name="T32" fmla="*/ 384 w 512"/>
                  <a:gd name="T33" fmla="*/ 20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2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64"/>
                    </a:lnTo>
                    <a:lnTo>
                      <a:pt x="256" y="256"/>
                    </a:lnTo>
                    <a:lnTo>
                      <a:pt x="406" y="256"/>
                    </a:lnTo>
                    <a:lnTo>
                      <a:pt x="406" y="272"/>
                    </a:lnTo>
                    <a:lnTo>
                      <a:pt x="256" y="272"/>
                    </a:lnTo>
                    <a:cubicBezTo>
                      <a:pt x="252" y="272"/>
                      <a:pt x="248" y="269"/>
                      <a:pt x="248" y="26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00"/>
                    </a:moveTo>
                    <a:lnTo>
                      <a:pt x="512" y="264"/>
                    </a:lnTo>
                    <a:lnTo>
                      <a:pt x="384" y="329"/>
                    </a:lnTo>
                    <a:lnTo>
                      <a:pt x="384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58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854075"/>
              </a:xfrm>
              <a:custGeom>
                <a:avLst/>
                <a:gdLst>
                  <a:gd name="T0" fmla="*/ 0 w 512"/>
                  <a:gd name="T1" fmla="*/ 0 h 777"/>
                  <a:gd name="T2" fmla="*/ 256 w 512"/>
                  <a:gd name="T3" fmla="*/ 0 h 777"/>
                  <a:gd name="T4" fmla="*/ 264 w 512"/>
                  <a:gd name="T5" fmla="*/ 8 h 777"/>
                  <a:gd name="T6" fmla="*/ 264 w 512"/>
                  <a:gd name="T7" fmla="*/ 712 h 777"/>
                  <a:gd name="T8" fmla="*/ 256 w 512"/>
                  <a:gd name="T9" fmla="*/ 704 h 777"/>
                  <a:gd name="T10" fmla="*/ 406 w 512"/>
                  <a:gd name="T11" fmla="*/ 704 h 777"/>
                  <a:gd name="T12" fmla="*/ 406 w 512"/>
                  <a:gd name="T13" fmla="*/ 720 h 777"/>
                  <a:gd name="T14" fmla="*/ 256 w 512"/>
                  <a:gd name="T15" fmla="*/ 720 h 777"/>
                  <a:gd name="T16" fmla="*/ 248 w 512"/>
                  <a:gd name="T17" fmla="*/ 712 h 777"/>
                  <a:gd name="T18" fmla="*/ 248 w 512"/>
                  <a:gd name="T19" fmla="*/ 8 h 777"/>
                  <a:gd name="T20" fmla="*/ 256 w 512"/>
                  <a:gd name="T21" fmla="*/ 16 h 777"/>
                  <a:gd name="T22" fmla="*/ 0 w 512"/>
                  <a:gd name="T23" fmla="*/ 16 h 777"/>
                  <a:gd name="T24" fmla="*/ 0 w 512"/>
                  <a:gd name="T25" fmla="*/ 0 h 777"/>
                  <a:gd name="T26" fmla="*/ 384 w 512"/>
                  <a:gd name="T27" fmla="*/ 648 h 777"/>
                  <a:gd name="T28" fmla="*/ 512 w 512"/>
                  <a:gd name="T29" fmla="*/ 712 h 777"/>
                  <a:gd name="T30" fmla="*/ 384 w 512"/>
                  <a:gd name="T31" fmla="*/ 777 h 777"/>
                  <a:gd name="T32" fmla="*/ 384 w 512"/>
                  <a:gd name="T33" fmla="*/ 648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77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712"/>
                    </a:lnTo>
                    <a:lnTo>
                      <a:pt x="256" y="704"/>
                    </a:lnTo>
                    <a:lnTo>
                      <a:pt x="406" y="704"/>
                    </a:lnTo>
                    <a:lnTo>
                      <a:pt x="406" y="720"/>
                    </a:lnTo>
                    <a:lnTo>
                      <a:pt x="256" y="720"/>
                    </a:lnTo>
                    <a:cubicBezTo>
                      <a:pt x="252" y="720"/>
                      <a:pt x="248" y="717"/>
                      <a:pt x="248" y="71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648"/>
                    </a:moveTo>
                    <a:lnTo>
                      <a:pt x="512" y="712"/>
                    </a:lnTo>
                    <a:lnTo>
                      <a:pt x="384" y="777"/>
                    </a:lnTo>
                    <a:lnTo>
                      <a:pt x="384" y="64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9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346200"/>
              </a:xfrm>
              <a:custGeom>
                <a:avLst/>
                <a:gdLst>
                  <a:gd name="T0" fmla="*/ 0 w 512"/>
                  <a:gd name="T1" fmla="*/ 0 h 1225"/>
                  <a:gd name="T2" fmla="*/ 256 w 512"/>
                  <a:gd name="T3" fmla="*/ 0 h 1225"/>
                  <a:gd name="T4" fmla="*/ 264 w 512"/>
                  <a:gd name="T5" fmla="*/ 8 h 1225"/>
                  <a:gd name="T6" fmla="*/ 264 w 512"/>
                  <a:gd name="T7" fmla="*/ 1160 h 1225"/>
                  <a:gd name="T8" fmla="*/ 256 w 512"/>
                  <a:gd name="T9" fmla="*/ 1152 h 1225"/>
                  <a:gd name="T10" fmla="*/ 406 w 512"/>
                  <a:gd name="T11" fmla="*/ 1152 h 1225"/>
                  <a:gd name="T12" fmla="*/ 406 w 512"/>
                  <a:gd name="T13" fmla="*/ 1168 h 1225"/>
                  <a:gd name="T14" fmla="*/ 256 w 512"/>
                  <a:gd name="T15" fmla="*/ 1168 h 1225"/>
                  <a:gd name="T16" fmla="*/ 248 w 512"/>
                  <a:gd name="T17" fmla="*/ 1160 h 1225"/>
                  <a:gd name="T18" fmla="*/ 248 w 512"/>
                  <a:gd name="T19" fmla="*/ 8 h 1225"/>
                  <a:gd name="T20" fmla="*/ 256 w 512"/>
                  <a:gd name="T21" fmla="*/ 16 h 1225"/>
                  <a:gd name="T22" fmla="*/ 0 w 512"/>
                  <a:gd name="T23" fmla="*/ 16 h 1225"/>
                  <a:gd name="T24" fmla="*/ 0 w 512"/>
                  <a:gd name="T25" fmla="*/ 0 h 1225"/>
                  <a:gd name="T26" fmla="*/ 384 w 512"/>
                  <a:gd name="T27" fmla="*/ 1096 h 1225"/>
                  <a:gd name="T28" fmla="*/ 512 w 512"/>
                  <a:gd name="T29" fmla="*/ 1160 h 1225"/>
                  <a:gd name="T30" fmla="*/ 384 w 512"/>
                  <a:gd name="T31" fmla="*/ 1225 h 1225"/>
                  <a:gd name="T32" fmla="*/ 384 w 512"/>
                  <a:gd name="T33" fmla="*/ 1096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22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160"/>
                    </a:lnTo>
                    <a:lnTo>
                      <a:pt x="256" y="1152"/>
                    </a:lnTo>
                    <a:lnTo>
                      <a:pt x="406" y="1152"/>
                    </a:lnTo>
                    <a:lnTo>
                      <a:pt x="406" y="1168"/>
                    </a:lnTo>
                    <a:lnTo>
                      <a:pt x="256" y="1168"/>
                    </a:lnTo>
                    <a:cubicBezTo>
                      <a:pt x="252" y="1168"/>
                      <a:pt x="248" y="1165"/>
                      <a:pt x="248" y="116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096"/>
                    </a:moveTo>
                    <a:lnTo>
                      <a:pt x="512" y="1160"/>
                    </a:lnTo>
                    <a:lnTo>
                      <a:pt x="384" y="1225"/>
                    </a:lnTo>
                    <a:lnTo>
                      <a:pt x="384" y="109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0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838325"/>
              </a:xfrm>
              <a:custGeom>
                <a:avLst/>
                <a:gdLst>
                  <a:gd name="T0" fmla="*/ 0 w 512"/>
                  <a:gd name="T1" fmla="*/ 0 h 1673"/>
                  <a:gd name="T2" fmla="*/ 256 w 512"/>
                  <a:gd name="T3" fmla="*/ 0 h 1673"/>
                  <a:gd name="T4" fmla="*/ 264 w 512"/>
                  <a:gd name="T5" fmla="*/ 8 h 1673"/>
                  <a:gd name="T6" fmla="*/ 264 w 512"/>
                  <a:gd name="T7" fmla="*/ 1608 h 1673"/>
                  <a:gd name="T8" fmla="*/ 256 w 512"/>
                  <a:gd name="T9" fmla="*/ 1600 h 1673"/>
                  <a:gd name="T10" fmla="*/ 406 w 512"/>
                  <a:gd name="T11" fmla="*/ 1600 h 1673"/>
                  <a:gd name="T12" fmla="*/ 406 w 512"/>
                  <a:gd name="T13" fmla="*/ 1616 h 1673"/>
                  <a:gd name="T14" fmla="*/ 256 w 512"/>
                  <a:gd name="T15" fmla="*/ 1616 h 1673"/>
                  <a:gd name="T16" fmla="*/ 248 w 512"/>
                  <a:gd name="T17" fmla="*/ 1608 h 1673"/>
                  <a:gd name="T18" fmla="*/ 248 w 512"/>
                  <a:gd name="T19" fmla="*/ 8 h 1673"/>
                  <a:gd name="T20" fmla="*/ 256 w 512"/>
                  <a:gd name="T21" fmla="*/ 16 h 1673"/>
                  <a:gd name="T22" fmla="*/ 0 w 512"/>
                  <a:gd name="T23" fmla="*/ 16 h 1673"/>
                  <a:gd name="T24" fmla="*/ 0 w 512"/>
                  <a:gd name="T25" fmla="*/ 0 h 1673"/>
                  <a:gd name="T26" fmla="*/ 384 w 512"/>
                  <a:gd name="T27" fmla="*/ 1544 h 1673"/>
                  <a:gd name="T28" fmla="*/ 512 w 512"/>
                  <a:gd name="T29" fmla="*/ 1608 h 1673"/>
                  <a:gd name="T30" fmla="*/ 384 w 512"/>
                  <a:gd name="T31" fmla="*/ 1673 h 1673"/>
                  <a:gd name="T32" fmla="*/ 384 w 512"/>
                  <a:gd name="T33" fmla="*/ 1544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673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608"/>
                    </a:lnTo>
                    <a:lnTo>
                      <a:pt x="256" y="1600"/>
                    </a:lnTo>
                    <a:lnTo>
                      <a:pt x="406" y="1600"/>
                    </a:lnTo>
                    <a:lnTo>
                      <a:pt x="406" y="1616"/>
                    </a:lnTo>
                    <a:lnTo>
                      <a:pt x="256" y="1616"/>
                    </a:lnTo>
                    <a:cubicBezTo>
                      <a:pt x="252" y="1616"/>
                      <a:pt x="248" y="1613"/>
                      <a:pt x="248" y="1608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544"/>
                    </a:moveTo>
                    <a:lnTo>
                      <a:pt x="512" y="1608"/>
                    </a:lnTo>
                    <a:lnTo>
                      <a:pt x="384" y="1673"/>
                    </a:lnTo>
                    <a:lnTo>
                      <a:pt x="384" y="1544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1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330450"/>
              </a:xfrm>
              <a:custGeom>
                <a:avLst/>
                <a:gdLst>
                  <a:gd name="T0" fmla="*/ 0 w 512"/>
                  <a:gd name="T1" fmla="*/ 0 h 2121"/>
                  <a:gd name="T2" fmla="*/ 256 w 512"/>
                  <a:gd name="T3" fmla="*/ 0 h 2121"/>
                  <a:gd name="T4" fmla="*/ 264 w 512"/>
                  <a:gd name="T5" fmla="*/ 8 h 2121"/>
                  <a:gd name="T6" fmla="*/ 264 w 512"/>
                  <a:gd name="T7" fmla="*/ 2056 h 2121"/>
                  <a:gd name="T8" fmla="*/ 256 w 512"/>
                  <a:gd name="T9" fmla="*/ 2048 h 2121"/>
                  <a:gd name="T10" fmla="*/ 406 w 512"/>
                  <a:gd name="T11" fmla="*/ 2048 h 2121"/>
                  <a:gd name="T12" fmla="*/ 406 w 512"/>
                  <a:gd name="T13" fmla="*/ 2064 h 2121"/>
                  <a:gd name="T14" fmla="*/ 256 w 512"/>
                  <a:gd name="T15" fmla="*/ 2064 h 2121"/>
                  <a:gd name="T16" fmla="*/ 248 w 512"/>
                  <a:gd name="T17" fmla="*/ 2056 h 2121"/>
                  <a:gd name="T18" fmla="*/ 248 w 512"/>
                  <a:gd name="T19" fmla="*/ 8 h 2121"/>
                  <a:gd name="T20" fmla="*/ 256 w 512"/>
                  <a:gd name="T21" fmla="*/ 16 h 2121"/>
                  <a:gd name="T22" fmla="*/ 0 w 512"/>
                  <a:gd name="T23" fmla="*/ 16 h 2121"/>
                  <a:gd name="T24" fmla="*/ 0 w 512"/>
                  <a:gd name="T25" fmla="*/ 0 h 2121"/>
                  <a:gd name="T26" fmla="*/ 384 w 512"/>
                  <a:gd name="T27" fmla="*/ 1992 h 2121"/>
                  <a:gd name="T28" fmla="*/ 512 w 512"/>
                  <a:gd name="T29" fmla="*/ 2056 h 2121"/>
                  <a:gd name="T30" fmla="*/ 384 w 512"/>
                  <a:gd name="T31" fmla="*/ 2121 h 2121"/>
                  <a:gd name="T32" fmla="*/ 384 w 512"/>
                  <a:gd name="T33" fmla="*/ 1992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121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056"/>
                    </a:lnTo>
                    <a:lnTo>
                      <a:pt x="256" y="2048"/>
                    </a:lnTo>
                    <a:lnTo>
                      <a:pt x="406" y="2048"/>
                    </a:lnTo>
                    <a:lnTo>
                      <a:pt x="406" y="2064"/>
                    </a:lnTo>
                    <a:lnTo>
                      <a:pt x="256" y="2064"/>
                    </a:lnTo>
                    <a:cubicBezTo>
                      <a:pt x="252" y="2064"/>
                      <a:pt x="248" y="2061"/>
                      <a:pt x="248" y="2056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992"/>
                    </a:moveTo>
                    <a:lnTo>
                      <a:pt x="512" y="2056"/>
                    </a:lnTo>
                    <a:lnTo>
                      <a:pt x="384" y="2121"/>
                    </a:lnTo>
                    <a:lnTo>
                      <a:pt x="384" y="19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2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822575"/>
              </a:xfrm>
              <a:custGeom>
                <a:avLst/>
                <a:gdLst>
                  <a:gd name="T0" fmla="*/ 0 w 512"/>
                  <a:gd name="T1" fmla="*/ 0 h 2569"/>
                  <a:gd name="T2" fmla="*/ 256 w 512"/>
                  <a:gd name="T3" fmla="*/ 0 h 2569"/>
                  <a:gd name="T4" fmla="*/ 264 w 512"/>
                  <a:gd name="T5" fmla="*/ 8 h 2569"/>
                  <a:gd name="T6" fmla="*/ 264 w 512"/>
                  <a:gd name="T7" fmla="*/ 2504 h 2569"/>
                  <a:gd name="T8" fmla="*/ 256 w 512"/>
                  <a:gd name="T9" fmla="*/ 2496 h 2569"/>
                  <a:gd name="T10" fmla="*/ 406 w 512"/>
                  <a:gd name="T11" fmla="*/ 2496 h 2569"/>
                  <a:gd name="T12" fmla="*/ 406 w 512"/>
                  <a:gd name="T13" fmla="*/ 2512 h 2569"/>
                  <a:gd name="T14" fmla="*/ 256 w 512"/>
                  <a:gd name="T15" fmla="*/ 2512 h 2569"/>
                  <a:gd name="T16" fmla="*/ 248 w 512"/>
                  <a:gd name="T17" fmla="*/ 2504 h 2569"/>
                  <a:gd name="T18" fmla="*/ 248 w 512"/>
                  <a:gd name="T19" fmla="*/ 8 h 2569"/>
                  <a:gd name="T20" fmla="*/ 256 w 512"/>
                  <a:gd name="T21" fmla="*/ 16 h 2569"/>
                  <a:gd name="T22" fmla="*/ 0 w 512"/>
                  <a:gd name="T23" fmla="*/ 16 h 2569"/>
                  <a:gd name="T24" fmla="*/ 0 w 512"/>
                  <a:gd name="T25" fmla="*/ 0 h 2569"/>
                  <a:gd name="T26" fmla="*/ 384 w 512"/>
                  <a:gd name="T27" fmla="*/ 2440 h 2569"/>
                  <a:gd name="T28" fmla="*/ 512 w 512"/>
                  <a:gd name="T29" fmla="*/ 2504 h 2569"/>
                  <a:gd name="T30" fmla="*/ 384 w 512"/>
                  <a:gd name="T31" fmla="*/ 2569 h 2569"/>
                  <a:gd name="T32" fmla="*/ 384 w 512"/>
                  <a:gd name="T33" fmla="*/ 2440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56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504"/>
                    </a:lnTo>
                    <a:lnTo>
                      <a:pt x="256" y="2496"/>
                    </a:lnTo>
                    <a:lnTo>
                      <a:pt x="406" y="2496"/>
                    </a:lnTo>
                    <a:lnTo>
                      <a:pt x="406" y="2512"/>
                    </a:lnTo>
                    <a:lnTo>
                      <a:pt x="256" y="2512"/>
                    </a:lnTo>
                    <a:cubicBezTo>
                      <a:pt x="252" y="2512"/>
                      <a:pt x="248" y="2509"/>
                      <a:pt x="248" y="250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440"/>
                    </a:moveTo>
                    <a:lnTo>
                      <a:pt x="512" y="2504"/>
                    </a:lnTo>
                    <a:lnTo>
                      <a:pt x="384" y="2569"/>
                    </a:lnTo>
                    <a:lnTo>
                      <a:pt x="384" y="244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65537"/>
              </a:xfrm>
              <a:custGeom>
                <a:avLst/>
                <a:gdLst>
                  <a:gd name="T0" fmla="*/ 0 w 512"/>
                  <a:gd name="T1" fmla="*/ 0 h 3337"/>
                  <a:gd name="T2" fmla="*/ 256 w 512"/>
                  <a:gd name="T3" fmla="*/ 0 h 3337"/>
                  <a:gd name="T4" fmla="*/ 264 w 512"/>
                  <a:gd name="T5" fmla="*/ 8 h 3337"/>
                  <a:gd name="T6" fmla="*/ 264 w 512"/>
                  <a:gd name="T7" fmla="*/ 3272 h 3337"/>
                  <a:gd name="T8" fmla="*/ 256 w 512"/>
                  <a:gd name="T9" fmla="*/ 3264 h 3337"/>
                  <a:gd name="T10" fmla="*/ 406 w 512"/>
                  <a:gd name="T11" fmla="*/ 3264 h 3337"/>
                  <a:gd name="T12" fmla="*/ 406 w 512"/>
                  <a:gd name="T13" fmla="*/ 3280 h 3337"/>
                  <a:gd name="T14" fmla="*/ 256 w 512"/>
                  <a:gd name="T15" fmla="*/ 3280 h 3337"/>
                  <a:gd name="T16" fmla="*/ 248 w 512"/>
                  <a:gd name="T17" fmla="*/ 3272 h 3337"/>
                  <a:gd name="T18" fmla="*/ 248 w 512"/>
                  <a:gd name="T19" fmla="*/ 8 h 3337"/>
                  <a:gd name="T20" fmla="*/ 256 w 512"/>
                  <a:gd name="T21" fmla="*/ 16 h 3337"/>
                  <a:gd name="T22" fmla="*/ 0 w 512"/>
                  <a:gd name="T23" fmla="*/ 16 h 3337"/>
                  <a:gd name="T24" fmla="*/ 0 w 512"/>
                  <a:gd name="T25" fmla="*/ 0 h 3337"/>
                  <a:gd name="T26" fmla="*/ 384 w 512"/>
                  <a:gd name="T27" fmla="*/ 3208 h 3337"/>
                  <a:gd name="T28" fmla="*/ 512 w 512"/>
                  <a:gd name="T29" fmla="*/ 3272 h 3337"/>
                  <a:gd name="T30" fmla="*/ 384 w 512"/>
                  <a:gd name="T31" fmla="*/ 3337 h 3337"/>
                  <a:gd name="T32" fmla="*/ 384 w 512"/>
                  <a:gd name="T33" fmla="*/ 3208 h 3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33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3272"/>
                    </a:lnTo>
                    <a:lnTo>
                      <a:pt x="256" y="3264"/>
                    </a:lnTo>
                    <a:lnTo>
                      <a:pt x="406" y="3264"/>
                    </a:lnTo>
                    <a:lnTo>
                      <a:pt x="406" y="3280"/>
                    </a:lnTo>
                    <a:lnTo>
                      <a:pt x="256" y="3280"/>
                    </a:lnTo>
                    <a:cubicBezTo>
                      <a:pt x="252" y="3280"/>
                      <a:pt x="248" y="3277"/>
                      <a:pt x="248" y="327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208"/>
                    </a:moveTo>
                    <a:lnTo>
                      <a:pt x="512" y="3272"/>
                    </a:lnTo>
                    <a:lnTo>
                      <a:pt x="384" y="3337"/>
                    </a:lnTo>
                    <a:lnTo>
                      <a:pt x="384" y="320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74"/>
              <p:cNvSpPr>
                <a:spLocks noChangeArrowheads="1"/>
              </p:cNvSpPr>
              <p:nvPr/>
            </p:nvSpPr>
            <p:spPr bwMode="auto">
              <a:xfrm>
                <a:off x="4882741" y="5851525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5"/>
              <p:cNvSpPr>
                <a:spLocks noEditPoints="1"/>
              </p:cNvSpPr>
              <p:nvPr/>
            </p:nvSpPr>
            <p:spPr bwMode="auto">
              <a:xfrm>
                <a:off x="4874803" y="5843587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473291" y="5900737"/>
                <a:ext cx="649288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item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Freeform 7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4508500"/>
              </a:xfrm>
              <a:custGeom>
                <a:avLst/>
                <a:gdLst>
                  <a:gd name="T0" fmla="*/ 0 w 512"/>
                  <a:gd name="T1" fmla="*/ 0 h 4105"/>
                  <a:gd name="T2" fmla="*/ 256 w 512"/>
                  <a:gd name="T3" fmla="*/ 0 h 4105"/>
                  <a:gd name="T4" fmla="*/ 264 w 512"/>
                  <a:gd name="T5" fmla="*/ 8 h 4105"/>
                  <a:gd name="T6" fmla="*/ 264 w 512"/>
                  <a:gd name="T7" fmla="*/ 4040 h 4105"/>
                  <a:gd name="T8" fmla="*/ 256 w 512"/>
                  <a:gd name="T9" fmla="*/ 4032 h 4105"/>
                  <a:gd name="T10" fmla="*/ 406 w 512"/>
                  <a:gd name="T11" fmla="*/ 4032 h 4105"/>
                  <a:gd name="T12" fmla="*/ 406 w 512"/>
                  <a:gd name="T13" fmla="*/ 4048 h 4105"/>
                  <a:gd name="T14" fmla="*/ 256 w 512"/>
                  <a:gd name="T15" fmla="*/ 4048 h 4105"/>
                  <a:gd name="T16" fmla="*/ 248 w 512"/>
                  <a:gd name="T17" fmla="*/ 4040 h 4105"/>
                  <a:gd name="T18" fmla="*/ 248 w 512"/>
                  <a:gd name="T19" fmla="*/ 8 h 4105"/>
                  <a:gd name="T20" fmla="*/ 256 w 512"/>
                  <a:gd name="T21" fmla="*/ 16 h 4105"/>
                  <a:gd name="T22" fmla="*/ 0 w 512"/>
                  <a:gd name="T23" fmla="*/ 16 h 4105"/>
                  <a:gd name="T24" fmla="*/ 0 w 512"/>
                  <a:gd name="T25" fmla="*/ 0 h 4105"/>
                  <a:gd name="T26" fmla="*/ 384 w 512"/>
                  <a:gd name="T27" fmla="*/ 3976 h 4105"/>
                  <a:gd name="T28" fmla="*/ 512 w 512"/>
                  <a:gd name="T29" fmla="*/ 4040 h 4105"/>
                  <a:gd name="T30" fmla="*/ 384 w 512"/>
                  <a:gd name="T31" fmla="*/ 4105 h 4105"/>
                  <a:gd name="T32" fmla="*/ 384 w 512"/>
                  <a:gd name="T33" fmla="*/ 3976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410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4040"/>
                    </a:lnTo>
                    <a:lnTo>
                      <a:pt x="256" y="4032"/>
                    </a:lnTo>
                    <a:lnTo>
                      <a:pt x="406" y="4032"/>
                    </a:lnTo>
                    <a:lnTo>
                      <a:pt x="406" y="4048"/>
                    </a:lnTo>
                    <a:lnTo>
                      <a:pt x="256" y="4048"/>
                    </a:lnTo>
                    <a:cubicBezTo>
                      <a:pt x="252" y="4048"/>
                      <a:pt x="248" y="4045"/>
                      <a:pt x="248" y="404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976"/>
                    </a:moveTo>
                    <a:lnTo>
                      <a:pt x="512" y="4040"/>
                    </a:lnTo>
                    <a:lnTo>
                      <a:pt x="384" y="4105"/>
                    </a:lnTo>
                    <a:lnTo>
                      <a:pt x="384" y="397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1"/>
              <p:cNvSpPr>
                <a:spLocks noEditPoints="1"/>
              </p:cNvSpPr>
              <p:nvPr/>
            </p:nvSpPr>
            <p:spPr bwMode="auto">
              <a:xfrm>
                <a:off x="4322353" y="1354137"/>
                <a:ext cx="560388" cy="288925"/>
              </a:xfrm>
              <a:custGeom>
                <a:avLst/>
                <a:gdLst>
                  <a:gd name="T0" fmla="*/ 0 w 512"/>
                  <a:gd name="T1" fmla="*/ 248 h 264"/>
                  <a:gd name="T2" fmla="*/ 256 w 512"/>
                  <a:gd name="T3" fmla="*/ 248 h 264"/>
                  <a:gd name="T4" fmla="*/ 248 w 512"/>
                  <a:gd name="T5" fmla="*/ 256 h 264"/>
                  <a:gd name="T6" fmla="*/ 248 w 512"/>
                  <a:gd name="T7" fmla="*/ 64 h 264"/>
                  <a:gd name="T8" fmla="*/ 256 w 512"/>
                  <a:gd name="T9" fmla="*/ 56 h 264"/>
                  <a:gd name="T10" fmla="*/ 406 w 512"/>
                  <a:gd name="T11" fmla="*/ 56 h 264"/>
                  <a:gd name="T12" fmla="*/ 406 w 512"/>
                  <a:gd name="T13" fmla="*/ 72 h 264"/>
                  <a:gd name="T14" fmla="*/ 256 w 512"/>
                  <a:gd name="T15" fmla="*/ 72 h 264"/>
                  <a:gd name="T16" fmla="*/ 264 w 512"/>
                  <a:gd name="T17" fmla="*/ 64 h 264"/>
                  <a:gd name="T18" fmla="*/ 264 w 512"/>
                  <a:gd name="T19" fmla="*/ 256 h 264"/>
                  <a:gd name="T20" fmla="*/ 256 w 512"/>
                  <a:gd name="T21" fmla="*/ 264 h 264"/>
                  <a:gd name="T22" fmla="*/ 0 w 512"/>
                  <a:gd name="T23" fmla="*/ 264 h 264"/>
                  <a:gd name="T24" fmla="*/ 0 w 512"/>
                  <a:gd name="T25" fmla="*/ 248 h 264"/>
                  <a:gd name="T26" fmla="*/ 384 w 512"/>
                  <a:gd name="T27" fmla="*/ 0 h 264"/>
                  <a:gd name="T28" fmla="*/ 512 w 512"/>
                  <a:gd name="T29" fmla="*/ 64 h 264"/>
                  <a:gd name="T30" fmla="*/ 384 w 512"/>
                  <a:gd name="T31" fmla="*/ 129 h 264"/>
                  <a:gd name="T32" fmla="*/ 384 w 512"/>
                  <a:gd name="T3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64">
                    <a:moveTo>
                      <a:pt x="0" y="248"/>
                    </a:moveTo>
                    <a:lnTo>
                      <a:pt x="256" y="248"/>
                    </a:lnTo>
                    <a:lnTo>
                      <a:pt x="248" y="256"/>
                    </a:lnTo>
                    <a:lnTo>
                      <a:pt x="248" y="64"/>
                    </a:lnTo>
                    <a:cubicBezTo>
                      <a:pt x="248" y="60"/>
                      <a:pt x="252" y="56"/>
                      <a:pt x="256" y="56"/>
                    </a:cubicBezTo>
                    <a:lnTo>
                      <a:pt x="406" y="56"/>
                    </a:lnTo>
                    <a:lnTo>
                      <a:pt x="406" y="72"/>
                    </a:lnTo>
                    <a:lnTo>
                      <a:pt x="256" y="72"/>
                    </a:lnTo>
                    <a:lnTo>
                      <a:pt x="264" y="64"/>
                    </a:lnTo>
                    <a:lnTo>
                      <a:pt x="264" y="256"/>
                    </a:lnTo>
                    <a:cubicBezTo>
                      <a:pt x="264" y="261"/>
                      <a:pt x="261" y="264"/>
                      <a:pt x="256" y="264"/>
                    </a:cubicBezTo>
                    <a:lnTo>
                      <a:pt x="0" y="264"/>
                    </a:lnTo>
                    <a:lnTo>
                      <a:pt x="0" y="248"/>
                    </a:lnTo>
                    <a:close/>
                    <a:moveTo>
                      <a:pt x="384" y="0"/>
                    </a:moveTo>
                    <a:lnTo>
                      <a:pt x="512" y="64"/>
                    </a:lnTo>
                    <a:lnTo>
                      <a:pt x="384" y="129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83"/>
              <p:cNvSpPr>
                <a:spLocks noChangeArrowheads="1"/>
              </p:cNvSpPr>
              <p:nvPr/>
            </p:nvSpPr>
            <p:spPr bwMode="auto">
              <a:xfrm>
                <a:off x="5443128" y="5289550"/>
                <a:ext cx="717550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. . .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86"/>
              <p:cNvSpPr>
                <a:spLocks noChangeArrowheads="1"/>
              </p:cNvSpPr>
              <p:nvPr/>
            </p:nvSpPr>
            <p:spPr bwMode="auto">
              <a:xfrm>
                <a:off x="5443128" y="4446587"/>
                <a:ext cx="717550" cy="59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. . .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10200" y="1354137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Channel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 bwMode="auto">
          <a:xfrm flipV="1">
            <a:off x="8763000" y="5219699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8763000" y="6095999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of RSS Document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74088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&lt;channel&gt;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&lt;title&gt;My Books&lt;/title&gt;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&lt;link&gt;http://mylibrary.asu.edu/&lt;/link&gt;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&lt;item&gt;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 &lt;title&gt;Programming Languages&lt;/title&gt;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 &lt;link&gt;http://www.kendallhunt.com/index.cfm&lt;/link&gt;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 &lt;description&gt;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    Introduce different programming paradigms and program techniques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 &lt;/description&gt;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 &lt;author&gt;yinong.chen@asu.edu&lt;/author&gt;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&lt;/item&gt;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&lt;/channel&gt;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&lt;/</a:t>
            </a:r>
            <a:r>
              <a:rPr lang="en-US" sz="2000" dirty="0" err="1" smtClean="0"/>
              <a:t>rss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F62E6B-6EF2-487C-B2DA-B732C1204345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RSS 2.0 widely used for representing feed data for its simplicity. </a:t>
            </a:r>
          </a:p>
          <a:p>
            <a:r>
              <a:rPr lang="en-US" dirty="0" smtClean="0"/>
              <a:t>It is a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eally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yndication, which does not have many features today’s feed data desired to have. </a:t>
            </a:r>
          </a:p>
          <a:p>
            <a:r>
              <a:rPr lang="en-US" dirty="0" smtClean="0"/>
              <a:t>There are frequent reports with the interoperability problems with different feed readers and protocols. </a:t>
            </a:r>
          </a:p>
          <a:p>
            <a:r>
              <a:rPr lang="en-US" b="1" dirty="0" smtClean="0"/>
              <a:t>Atom</a:t>
            </a:r>
            <a:r>
              <a:rPr lang="en-US" dirty="0" smtClean="0"/>
              <a:t> is a more recent language designed for describing feed data with more features and with improved structure.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33AF3-0F9D-4F4B-97B0-F7F83C8F95B6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3124200" cy="1600200"/>
          </a:xfrm>
        </p:spPr>
        <p:txBody>
          <a:bodyPr/>
          <a:lstStyle/>
          <a:p>
            <a:r>
              <a:rPr lang="en-US" smtClean="0"/>
              <a:t>Atom Schema, with a three-layer structure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263881-0DED-4026-B920-D5BD08B777AA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57642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381000" y="4267200"/>
            <a:ext cx="2667000" cy="1371600"/>
          </a:xfrm>
          <a:prstGeom prst="wedgeRoundRectCallout">
            <a:avLst>
              <a:gd name="adj1" fmla="val 52715"/>
              <a:gd name="adj2" fmla="val -9422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/>
              <a:t>Three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-level structure, but with more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89"/>
            <a:ext cx="8497888" cy="4608513"/>
          </a:xfrm>
        </p:spPr>
        <p:txBody>
          <a:bodyPr/>
          <a:lstStyle/>
          <a:p>
            <a:r>
              <a:rPr lang="en-US" sz="2400" dirty="0"/>
              <a:t>RSS </a:t>
            </a:r>
            <a:r>
              <a:rPr lang="en-US" sz="2400" dirty="0" smtClean="0"/>
              <a:t>feeds </a:t>
            </a:r>
            <a:r>
              <a:rPr lang="en-US" sz="2400" dirty="0"/>
              <a:t>offer another way to get NYTimes.com content. </a:t>
            </a:r>
            <a:endParaRPr lang="en-US" sz="2400" dirty="0" smtClean="0"/>
          </a:p>
          <a:p>
            <a:r>
              <a:rPr lang="en-US" sz="2400" dirty="0" smtClean="0"/>
              <a:t>You can get </a:t>
            </a:r>
            <a:r>
              <a:rPr lang="en-US" sz="2400" dirty="0"/>
              <a:t>the latest headlines, summaries and links back to full articles - formatted for your favorite </a:t>
            </a:r>
            <a:r>
              <a:rPr lang="en-US" sz="2400" dirty="0">
                <a:solidFill>
                  <a:srgbClr val="3333CC"/>
                </a:solidFill>
              </a:rPr>
              <a:t>feed reader </a:t>
            </a:r>
            <a:r>
              <a:rPr lang="en-US" sz="2400" dirty="0"/>
              <a:t>and updated throughout the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82000" cy="623888"/>
          </a:xfrm>
        </p:spPr>
        <p:txBody>
          <a:bodyPr/>
          <a:lstStyle/>
          <a:p>
            <a:pPr algn="ctr"/>
            <a:r>
              <a:rPr lang="en-US" dirty="0" smtClean="0"/>
              <a:t>Feeds Applications: New York Times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28900"/>
            <a:ext cx="4953000" cy="3880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65" y="3693096"/>
            <a:ext cx="2150883" cy="29008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3200400" y="3657600"/>
            <a:ext cx="2743200" cy="2971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993" y="3861637"/>
            <a:ext cx="1505005" cy="1415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395" y="5429778"/>
            <a:ext cx="1600200" cy="1026763"/>
          </a:xfrm>
          <a:prstGeom prst="rect">
            <a:avLst/>
          </a:prstGeom>
        </p:spPr>
      </p:pic>
      <p:pic>
        <p:nvPicPr>
          <p:cNvPr id="13" name="Picture 2" descr="Image result for R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668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>
            <a:off x="381000" y="3352800"/>
            <a:ext cx="83820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Mashup Pipes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What is a Mashup?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1219200"/>
          </a:xfrm>
        </p:spPr>
        <p:txBody>
          <a:bodyPr rtlCol="0">
            <a:normAutofit fontScale="92500" lnSpcReduction="20000"/>
          </a:bodyPr>
          <a:lstStyle/>
          <a:p>
            <a:pPr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400" b="1" dirty="0" err="1" smtClean="0"/>
              <a:t>Mashup</a:t>
            </a:r>
            <a:r>
              <a:rPr lang="en-GB" sz="2400" dirty="0" smtClean="0"/>
              <a:t>: is a service-oriented composition method. It composes one or </a:t>
            </a:r>
            <a:r>
              <a:rPr lang="en-US" sz="2400" dirty="0" smtClean="0"/>
              <a:t>multiple Web applications using multiple resources, including Web applications, services, APIs, and </a:t>
            </a:r>
            <a:r>
              <a:rPr lang="en-US" sz="2400" b="1" dirty="0">
                <a:solidFill>
                  <a:srgbClr val="990000"/>
                </a:solidFill>
              </a:rPr>
              <a:t>feeds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990000"/>
                </a:solidFill>
              </a:rPr>
              <a:t>data </a:t>
            </a:r>
            <a:r>
              <a:rPr lang="en-US" sz="2400" dirty="0" smtClean="0"/>
              <a:t>from different vendors. Many mashup applications can be created.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A7249-B90E-4128-9E72-A8C50E80534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197" name="Rounded Rectangle 4"/>
          <p:cNvSpPr>
            <a:spLocks noChangeArrowheads="1"/>
          </p:cNvSpPr>
          <p:nvPr/>
        </p:nvSpPr>
        <p:spPr bwMode="auto">
          <a:xfrm>
            <a:off x="533400" y="57150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>
                <a:latin typeface="Calibri" pitchFamily="34" charset="0"/>
              </a:rPr>
              <a:t>Google</a:t>
            </a:r>
          </a:p>
        </p:txBody>
      </p:sp>
      <p:sp>
        <p:nvSpPr>
          <p:cNvPr id="8198" name="Rounded Rectangle 5"/>
          <p:cNvSpPr>
            <a:spLocks noChangeArrowheads="1"/>
          </p:cNvSpPr>
          <p:nvPr/>
        </p:nvSpPr>
        <p:spPr bwMode="auto">
          <a:xfrm>
            <a:off x="1981200" y="57150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 dirty="0">
                <a:latin typeface="Calibri" pitchFamily="34" charset="0"/>
              </a:rPr>
              <a:t>Yahoo</a:t>
            </a:r>
          </a:p>
        </p:txBody>
      </p:sp>
      <p:sp>
        <p:nvSpPr>
          <p:cNvPr id="8199" name="Rounded Rectangle 6"/>
          <p:cNvSpPr>
            <a:spLocks noChangeArrowheads="1"/>
          </p:cNvSpPr>
          <p:nvPr/>
        </p:nvSpPr>
        <p:spPr bwMode="auto">
          <a:xfrm>
            <a:off x="3352800" y="57150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>
                <a:latin typeface="Calibri" pitchFamily="34" charset="0"/>
              </a:rPr>
              <a:t>Amazon</a:t>
            </a:r>
          </a:p>
        </p:txBody>
      </p:sp>
      <p:sp>
        <p:nvSpPr>
          <p:cNvPr id="8200" name="Rounded Rectangle 7"/>
          <p:cNvSpPr>
            <a:spLocks noChangeArrowheads="1"/>
          </p:cNvSpPr>
          <p:nvPr/>
        </p:nvSpPr>
        <p:spPr bwMode="auto">
          <a:xfrm>
            <a:off x="4648200" y="57150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>
                <a:latin typeface="Calibri" pitchFamily="34" charset="0"/>
              </a:rPr>
              <a:t>eBay</a:t>
            </a:r>
          </a:p>
        </p:txBody>
      </p:sp>
      <p:sp>
        <p:nvSpPr>
          <p:cNvPr id="8201" name="Rounded Rectangle 8"/>
          <p:cNvSpPr>
            <a:spLocks noChangeArrowheads="1"/>
          </p:cNvSpPr>
          <p:nvPr/>
        </p:nvSpPr>
        <p:spPr bwMode="auto">
          <a:xfrm>
            <a:off x="5943600" y="57150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 dirty="0" err="1" smtClean="0">
                <a:latin typeface="Calibri" pitchFamily="34" charset="0"/>
              </a:rPr>
              <a:t>Craiglist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202" name="Rounded Rectangle 9"/>
          <p:cNvSpPr>
            <a:spLocks noChangeArrowheads="1"/>
          </p:cNvSpPr>
          <p:nvPr/>
        </p:nvSpPr>
        <p:spPr bwMode="auto">
          <a:xfrm>
            <a:off x="7696200" y="57150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>
                <a:latin typeface="Calibri" pitchFamily="34" charset="0"/>
              </a:rPr>
              <a:t>Yapis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04800" y="52578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66800" y="52578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47800" y="52578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981200" y="52578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62200" y="52578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743200" y="52578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352800" y="52578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733800" y="52578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114800" y="52578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800600" y="5257800"/>
            <a:ext cx="304800" cy="3048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181600" y="5257800"/>
            <a:ext cx="304800" cy="3048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172200" y="52578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553200" y="52578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34200" y="52578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7696200" y="52578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8077200" y="52578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8458200" y="52578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cxnSp>
        <p:nvCxnSpPr>
          <p:cNvPr id="36" name="Straight Connector 35"/>
          <p:cNvCxnSpPr>
            <a:cxnSpLocks noChangeShapeType="1"/>
            <a:stCxn id="11" idx="0"/>
          </p:cNvCxnSpPr>
          <p:nvPr/>
        </p:nvCxnSpPr>
        <p:spPr bwMode="auto">
          <a:xfrm rot="5400000" flipH="1" flipV="1">
            <a:off x="-533400" y="3733800"/>
            <a:ext cx="25146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  <a:stCxn id="13" idx="0"/>
          </p:cNvCxnSpPr>
          <p:nvPr/>
        </p:nvCxnSpPr>
        <p:spPr bwMode="auto">
          <a:xfrm rot="5400000" flipH="1" flipV="1">
            <a:off x="762000" y="3200400"/>
            <a:ext cx="251460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  <a:stCxn id="15" idx="0"/>
          </p:cNvCxnSpPr>
          <p:nvPr/>
        </p:nvCxnSpPr>
        <p:spPr bwMode="auto">
          <a:xfrm rot="16200000" flipV="1">
            <a:off x="495300" y="3619500"/>
            <a:ext cx="25146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  <a:stCxn id="18" idx="0"/>
          </p:cNvCxnSpPr>
          <p:nvPr/>
        </p:nvCxnSpPr>
        <p:spPr bwMode="auto">
          <a:xfrm rot="5400000" flipH="1" flipV="1">
            <a:off x="3848100" y="2476500"/>
            <a:ext cx="2438400" cy="312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  <a:stCxn id="30" idx="0"/>
          </p:cNvCxnSpPr>
          <p:nvPr/>
        </p:nvCxnSpPr>
        <p:spPr bwMode="auto">
          <a:xfrm rot="16200000" flipV="1">
            <a:off x="6896100" y="3543300"/>
            <a:ext cx="25146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  <a:stCxn id="29" idx="0"/>
          </p:cNvCxnSpPr>
          <p:nvPr/>
        </p:nvCxnSpPr>
        <p:spPr bwMode="auto">
          <a:xfrm rot="16200000" flipV="1">
            <a:off x="4800600" y="1828800"/>
            <a:ext cx="2514600" cy="434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cxnSpLocks noChangeShapeType="1"/>
            <a:stCxn id="16" idx="0"/>
          </p:cNvCxnSpPr>
          <p:nvPr/>
        </p:nvCxnSpPr>
        <p:spPr bwMode="auto">
          <a:xfrm rot="5400000" flipH="1" flipV="1">
            <a:off x="2438400" y="2819400"/>
            <a:ext cx="2514600" cy="236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1"/>
          <p:cNvCxnSpPr>
            <a:cxnSpLocks noChangeShapeType="1"/>
            <a:stCxn id="27" idx="0"/>
          </p:cNvCxnSpPr>
          <p:nvPr/>
        </p:nvCxnSpPr>
        <p:spPr bwMode="auto">
          <a:xfrm rot="5400000" flipH="1" flipV="1">
            <a:off x="6019800" y="3810000"/>
            <a:ext cx="25146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  <a:stCxn id="26" idx="0"/>
          </p:cNvCxnSpPr>
          <p:nvPr/>
        </p:nvCxnSpPr>
        <p:spPr bwMode="auto">
          <a:xfrm rot="16200000" flipV="1">
            <a:off x="3886200" y="2438400"/>
            <a:ext cx="2514600" cy="312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/>
          <p:cNvCxnSpPr>
            <a:cxnSpLocks noChangeShapeType="1"/>
            <a:stCxn id="13" idx="0"/>
          </p:cNvCxnSpPr>
          <p:nvPr/>
        </p:nvCxnSpPr>
        <p:spPr bwMode="auto">
          <a:xfrm rot="5400000" flipH="1" flipV="1">
            <a:off x="1638300" y="2324100"/>
            <a:ext cx="2514600" cy="3352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7"/>
          <p:cNvCxnSpPr>
            <a:cxnSpLocks noChangeShapeType="1"/>
            <a:stCxn id="24" idx="0"/>
          </p:cNvCxnSpPr>
          <p:nvPr/>
        </p:nvCxnSpPr>
        <p:spPr bwMode="auto">
          <a:xfrm rot="16200000" flipV="1">
            <a:off x="4533900" y="38481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>
            <a:cxnSpLocks noChangeShapeType="1"/>
            <a:stCxn id="20" idx="0"/>
          </p:cNvCxnSpPr>
          <p:nvPr/>
        </p:nvCxnSpPr>
        <p:spPr bwMode="auto">
          <a:xfrm rot="16200000" flipV="1">
            <a:off x="1866900" y="2857500"/>
            <a:ext cx="2514600" cy="2286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  <a:stCxn id="17" idx="0"/>
          </p:cNvCxnSpPr>
          <p:nvPr/>
        </p:nvCxnSpPr>
        <p:spPr bwMode="auto">
          <a:xfrm rot="5400000" flipH="1" flipV="1">
            <a:off x="1790700" y="38481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21" idx="0"/>
          </p:cNvCxnSpPr>
          <p:nvPr/>
        </p:nvCxnSpPr>
        <p:spPr bwMode="auto">
          <a:xfrm rot="5400000" flipH="1" flipV="1">
            <a:off x="4724400" y="3048000"/>
            <a:ext cx="2438400" cy="1981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5"/>
          <p:cNvCxnSpPr>
            <a:cxnSpLocks noChangeShapeType="1"/>
            <a:stCxn id="22" idx="0"/>
          </p:cNvCxnSpPr>
          <p:nvPr/>
        </p:nvCxnSpPr>
        <p:spPr bwMode="auto">
          <a:xfrm rot="16200000" flipV="1">
            <a:off x="3124200" y="3048000"/>
            <a:ext cx="2514600" cy="1905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-266700" y="38481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72"/>
          <p:cNvCxnSpPr>
            <a:cxnSpLocks noChangeShapeType="1"/>
            <a:stCxn id="17" idx="0"/>
          </p:cNvCxnSpPr>
          <p:nvPr/>
        </p:nvCxnSpPr>
        <p:spPr bwMode="auto">
          <a:xfrm rot="5400000" flipH="1" flipV="1">
            <a:off x="2857500" y="2781300"/>
            <a:ext cx="2514600" cy="2438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  <a:stCxn id="26" idx="0"/>
            <a:endCxn id="34" idx="1"/>
          </p:cNvCxnSpPr>
          <p:nvPr/>
        </p:nvCxnSpPr>
        <p:spPr bwMode="auto">
          <a:xfrm rot="5400000" flipH="1" flipV="1">
            <a:off x="5734050" y="3790950"/>
            <a:ext cx="2438400" cy="495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6"/>
          <p:cNvCxnSpPr>
            <a:cxnSpLocks noChangeShapeType="1"/>
            <a:stCxn id="20" idx="0"/>
          </p:cNvCxnSpPr>
          <p:nvPr/>
        </p:nvCxnSpPr>
        <p:spPr bwMode="auto">
          <a:xfrm rot="5400000" flipH="1" flipV="1">
            <a:off x="3619500" y="3390900"/>
            <a:ext cx="2514600" cy="1219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81000" y="3352800"/>
            <a:ext cx="83820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b="0">
              <a:latin typeface="Calibri" pitchFamily="34" charset="0"/>
            </a:endParaRPr>
          </a:p>
          <a:p>
            <a:pPr algn="ctr"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8243" name="TextBox 60"/>
          <p:cNvSpPr txBox="1">
            <a:spLocks noChangeArrowheads="1"/>
          </p:cNvSpPr>
          <p:nvPr/>
        </p:nvSpPr>
        <p:spPr bwMode="auto">
          <a:xfrm>
            <a:off x="7204075" y="563880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b="0">
                <a:latin typeface="Calibri" pitchFamily="34" charset="0"/>
              </a:rPr>
              <a:t>…</a:t>
            </a:r>
          </a:p>
        </p:txBody>
      </p:sp>
      <p:sp>
        <p:nvSpPr>
          <p:cNvPr id="31" name="Snip Same Side Corner Rectangle 30"/>
          <p:cNvSpPr/>
          <p:nvPr/>
        </p:nvSpPr>
        <p:spPr bwMode="auto">
          <a:xfrm>
            <a:off x="838200" y="23622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latin typeface="+mn-lt"/>
                <a:cs typeface="+mn-cs"/>
              </a:rPr>
              <a:t>Application</a:t>
            </a:r>
          </a:p>
        </p:txBody>
      </p:sp>
      <p:sp>
        <p:nvSpPr>
          <p:cNvPr id="32" name="Snip Same Side Corner Rectangle 31"/>
          <p:cNvSpPr/>
          <p:nvPr/>
        </p:nvSpPr>
        <p:spPr bwMode="auto">
          <a:xfrm>
            <a:off x="2590800" y="23622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latin typeface="+mn-lt"/>
                <a:cs typeface="+mn-cs"/>
              </a:rPr>
              <a:t>Application</a:t>
            </a:r>
          </a:p>
        </p:txBody>
      </p:sp>
      <p:sp>
        <p:nvSpPr>
          <p:cNvPr id="33" name="Snip Same Side Corner Rectangle 32"/>
          <p:cNvSpPr/>
          <p:nvPr/>
        </p:nvSpPr>
        <p:spPr bwMode="auto">
          <a:xfrm>
            <a:off x="4343400" y="23622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latin typeface="+mn-lt"/>
                <a:cs typeface="+mn-cs"/>
              </a:rPr>
              <a:t>Application</a:t>
            </a:r>
          </a:p>
        </p:txBody>
      </p:sp>
      <p:sp>
        <p:nvSpPr>
          <p:cNvPr id="34" name="Snip Same Side Corner Rectangle 33"/>
          <p:cNvSpPr/>
          <p:nvPr/>
        </p:nvSpPr>
        <p:spPr bwMode="auto">
          <a:xfrm>
            <a:off x="6477000" y="23622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latin typeface="+mn-lt"/>
                <a:cs typeface="+mn-cs"/>
              </a:rPr>
              <a:t>Application</a:t>
            </a:r>
          </a:p>
        </p:txBody>
      </p:sp>
      <p:sp>
        <p:nvSpPr>
          <p:cNvPr id="8248" name="TextBox 54"/>
          <p:cNvSpPr txBox="1">
            <a:spLocks noChangeArrowheads="1"/>
          </p:cNvSpPr>
          <p:nvPr/>
        </p:nvSpPr>
        <p:spPr bwMode="auto">
          <a:xfrm>
            <a:off x="5867400" y="236220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b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017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8197" grpId="0" animBg="1"/>
      <p:bldP spid="8198" grpId="0" animBg="1"/>
      <p:bldP spid="8199" grpId="0" animBg="1"/>
      <p:bldP spid="8200" grpId="0" animBg="1"/>
      <p:bldP spid="8201" grpId="0" animBg="1"/>
      <p:bldP spid="820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68" grpId="0" animBg="1"/>
      <p:bldP spid="8243" grpId="0"/>
      <p:bldP spid="31" grpId="0" animBg="1"/>
      <p:bldP spid="32" grpId="0" animBg="1"/>
      <p:bldP spid="33" grpId="0" animBg="1"/>
      <p:bldP spid="34" grpId="0" animBg="1"/>
      <p:bldP spid="82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ChangeArrowheads="1"/>
          </p:cNvSpPr>
          <p:nvPr/>
        </p:nvSpPr>
        <p:spPr bwMode="auto">
          <a:xfrm>
            <a:off x="3048000" y="1524000"/>
            <a:ext cx="1219200" cy="495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dirty="0" err="1" smtClean="0"/>
              <a:t>Mashup</a:t>
            </a:r>
            <a:r>
              <a:rPr lang="en-US" dirty="0" smtClean="0"/>
              <a:t> Ideas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048000" cy="4876800"/>
          </a:xfrm>
        </p:spPr>
        <p:txBody>
          <a:bodyPr/>
          <a:lstStyle/>
          <a:p>
            <a:pPr eaLnBrk="1" hangingPunct="1"/>
            <a:r>
              <a:rPr lang="en-US" sz="2400" smtClean="0"/>
              <a:t>Map</a:t>
            </a:r>
          </a:p>
          <a:p>
            <a:pPr eaLnBrk="1" hangingPunct="1"/>
            <a:r>
              <a:rPr lang="en-US" sz="2400" smtClean="0"/>
              <a:t>Weather achieve</a:t>
            </a:r>
          </a:p>
          <a:p>
            <a:pPr lvl="1" eaLnBrk="1" hangingPunct="1"/>
            <a:r>
              <a:rPr lang="en-US" sz="2400" smtClean="0"/>
              <a:t>Sunshine</a:t>
            </a:r>
          </a:p>
          <a:p>
            <a:pPr lvl="1" eaLnBrk="1" hangingPunct="1"/>
            <a:r>
              <a:rPr lang="en-US" sz="2400" smtClean="0"/>
              <a:t>Wind</a:t>
            </a:r>
          </a:p>
          <a:p>
            <a:pPr lvl="1" eaLnBrk="1" hangingPunct="1"/>
            <a:r>
              <a:rPr lang="en-US" sz="2400" smtClean="0"/>
              <a:t>Rainfall</a:t>
            </a:r>
          </a:p>
          <a:p>
            <a:pPr eaLnBrk="1" hangingPunct="1"/>
            <a:r>
              <a:rPr lang="en-US" sz="2400" smtClean="0"/>
              <a:t>Robotics service</a:t>
            </a:r>
          </a:p>
          <a:p>
            <a:pPr lvl="1" eaLnBrk="1" hangingPunct="1"/>
            <a:r>
              <a:rPr lang="en-US" sz="2400" smtClean="0"/>
              <a:t>Solar generator</a:t>
            </a:r>
          </a:p>
          <a:p>
            <a:pPr lvl="1" eaLnBrk="1" hangingPunct="1"/>
            <a:r>
              <a:rPr lang="en-US" sz="2400" smtClean="0"/>
              <a:t>Windmill</a:t>
            </a:r>
          </a:p>
          <a:p>
            <a:pPr eaLnBrk="1" hangingPunct="1"/>
            <a:r>
              <a:rPr lang="en-US" sz="2400" smtClean="0"/>
              <a:t>Farmer services</a:t>
            </a:r>
          </a:p>
          <a:p>
            <a:pPr eaLnBrk="1" hangingPunct="1"/>
            <a:r>
              <a:rPr lang="en-US" sz="2400" smtClean="0"/>
              <a:t>Fashion services</a:t>
            </a:r>
          </a:p>
          <a:p>
            <a:pPr eaLnBrk="1" hangingPunct="1"/>
            <a:r>
              <a:rPr lang="en-US" sz="2400" smtClean="0"/>
              <a:t>Barbie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36BB6-FA36-4176-9B62-45D113CD2843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95800" y="1905000"/>
            <a:ext cx="464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cs typeface="+mn-cs"/>
              </a:rPr>
              <a:t>Map with solar power plants</a:t>
            </a:r>
          </a:p>
          <a:p>
            <a:pPr marL="342900" indent="-342900" eaLnBrk="0" fontAlgn="auto" hangingPunct="0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cs typeface="+mn-cs"/>
              </a:rPr>
              <a:t>Map with windmill power plants</a:t>
            </a:r>
          </a:p>
          <a:p>
            <a:pPr marL="342900" indent="-342900" eaLnBrk="0" fontAlgn="auto" hangingPunct="0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cs typeface="+mn-cs"/>
              </a:rPr>
              <a:t>Map with Farmers</a:t>
            </a:r>
          </a:p>
          <a:p>
            <a:pPr marL="342900" indent="-342900" eaLnBrk="0" fontAlgn="auto" hangingPunct="0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cs typeface="+mn-cs"/>
              </a:rPr>
              <a:t>Fashion designs</a:t>
            </a:r>
          </a:p>
        </p:txBody>
      </p:sp>
      <p:sp>
        <p:nvSpPr>
          <p:cNvPr id="20487" name="Freeform 5"/>
          <p:cNvSpPr>
            <a:spLocks/>
          </p:cNvSpPr>
          <p:nvPr/>
        </p:nvSpPr>
        <p:spPr bwMode="auto">
          <a:xfrm>
            <a:off x="1676400" y="1905000"/>
            <a:ext cx="2743200" cy="2614613"/>
          </a:xfrm>
          <a:custGeom>
            <a:avLst/>
            <a:gdLst>
              <a:gd name="T0" fmla="*/ 0 w 2775473"/>
              <a:gd name="T1" fmla="*/ 0 h 2657139"/>
              <a:gd name="T2" fmla="*/ 1891240 w 2775473"/>
              <a:gd name="T3" fmla="*/ 0 h 2657139"/>
              <a:gd name="T4" fmla="*/ 1873810 w 2775473"/>
              <a:gd name="T5" fmla="*/ 1979002 h 2657139"/>
              <a:gd name="T6" fmla="*/ 2248570 w 2775473"/>
              <a:gd name="T7" fmla="*/ 1987051 h 2657139"/>
              <a:gd name="T8" fmla="*/ 0 60000 65536"/>
              <a:gd name="T9" fmla="*/ 0 60000 65536"/>
              <a:gd name="T10" fmla="*/ 0 60000 65536"/>
              <a:gd name="T11" fmla="*/ 0 60000 65536"/>
              <a:gd name="T12" fmla="*/ 0 w 2775473"/>
              <a:gd name="T13" fmla="*/ 0 h 2657139"/>
              <a:gd name="T14" fmla="*/ 2775473 w 2775473"/>
              <a:gd name="T15" fmla="*/ 2657139 h 2657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5473" h="2657139">
                <a:moveTo>
                  <a:pt x="0" y="0"/>
                </a:moveTo>
                <a:lnTo>
                  <a:pt x="2334409" y="0"/>
                </a:lnTo>
                <a:lnTo>
                  <a:pt x="2312894" y="2646382"/>
                </a:lnTo>
                <a:lnTo>
                  <a:pt x="2775473" y="265713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2989263" y="4638675"/>
            <a:ext cx="1430337" cy="752475"/>
          </a:xfrm>
          <a:custGeom>
            <a:avLst/>
            <a:gdLst>
              <a:gd name="T0" fmla="*/ 0 w 1430448"/>
              <a:gd name="T1" fmla="*/ 769279 h 751437"/>
              <a:gd name="T2" fmla="*/ 1003609 w 1430448"/>
              <a:gd name="T3" fmla="*/ 750742 h 751437"/>
              <a:gd name="T4" fmla="*/ 1012646 w 1430448"/>
              <a:gd name="T5" fmla="*/ 0 h 751437"/>
              <a:gd name="T6" fmla="*/ 1428561 w 1430448"/>
              <a:gd name="T7" fmla="*/ 0 h 751437"/>
              <a:gd name="T8" fmla="*/ 0 60000 65536"/>
              <a:gd name="T9" fmla="*/ 0 60000 65536"/>
              <a:gd name="T10" fmla="*/ 0 60000 65536"/>
              <a:gd name="T11" fmla="*/ 0 60000 65536"/>
              <a:gd name="T12" fmla="*/ 0 w 1430448"/>
              <a:gd name="T13" fmla="*/ 0 h 751437"/>
              <a:gd name="T14" fmla="*/ 1430448 w 1430448"/>
              <a:gd name="T15" fmla="*/ 751437 h 751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0448" h="751437">
                <a:moveTo>
                  <a:pt x="0" y="751437"/>
                </a:moveTo>
                <a:lnTo>
                  <a:pt x="1004935" y="733330"/>
                </a:lnTo>
                <a:lnTo>
                  <a:pt x="1013989" y="0"/>
                </a:lnTo>
                <a:lnTo>
                  <a:pt x="143044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2555875" y="2584450"/>
            <a:ext cx="1955800" cy="161925"/>
          </a:xfrm>
          <a:custGeom>
            <a:avLst/>
            <a:gdLst>
              <a:gd name="T0" fmla="*/ 0 w 1955548"/>
              <a:gd name="T1" fmla="*/ 146204 h 162962"/>
              <a:gd name="T2" fmla="*/ 1642271 w 1955548"/>
              <a:gd name="T3" fmla="*/ 146204 h 162962"/>
              <a:gd name="T4" fmla="*/ 1642271 w 1955548"/>
              <a:gd name="T5" fmla="*/ 0 h 162962"/>
              <a:gd name="T6" fmla="*/ 1959833 w 1955548"/>
              <a:gd name="T7" fmla="*/ 0 h 162962"/>
              <a:gd name="T8" fmla="*/ 0 60000 65536"/>
              <a:gd name="T9" fmla="*/ 0 60000 65536"/>
              <a:gd name="T10" fmla="*/ 0 60000 65536"/>
              <a:gd name="T11" fmla="*/ 0 60000 65536"/>
              <a:gd name="T12" fmla="*/ 0 w 1955548"/>
              <a:gd name="T13" fmla="*/ 0 h 162962"/>
              <a:gd name="T14" fmla="*/ 1955548 w 1955548"/>
              <a:gd name="T15" fmla="*/ 162962 h 1629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5548" h="162962">
                <a:moveTo>
                  <a:pt x="0" y="162962"/>
                </a:moveTo>
                <a:lnTo>
                  <a:pt x="1638677" y="162962"/>
                </a:lnTo>
                <a:lnTo>
                  <a:pt x="1638677" y="0"/>
                </a:lnTo>
                <a:lnTo>
                  <a:pt x="195554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1668463" y="1824038"/>
            <a:ext cx="2827337" cy="1755775"/>
          </a:xfrm>
          <a:custGeom>
            <a:avLst/>
            <a:gdLst>
              <a:gd name="T0" fmla="*/ 0 w 2869949"/>
              <a:gd name="T1" fmla="*/ 0 h 1756372"/>
              <a:gd name="T2" fmla="*/ 1839985 w 2869949"/>
              <a:gd name="T3" fmla="*/ 0 h 1756372"/>
              <a:gd name="T4" fmla="*/ 1839985 w 2869949"/>
              <a:gd name="T5" fmla="*/ 1746250 h 1756372"/>
              <a:gd name="T6" fmla="*/ 2192769 w 2869949"/>
              <a:gd name="T7" fmla="*/ 1746250 h 1756372"/>
              <a:gd name="T8" fmla="*/ 0 60000 65536"/>
              <a:gd name="T9" fmla="*/ 0 60000 65536"/>
              <a:gd name="T10" fmla="*/ 0 60000 65536"/>
              <a:gd name="T11" fmla="*/ 0 60000 65536"/>
              <a:gd name="T12" fmla="*/ 0 w 2869949"/>
              <a:gd name="T13" fmla="*/ 0 h 1756372"/>
              <a:gd name="T14" fmla="*/ 2869949 w 2869949"/>
              <a:gd name="T15" fmla="*/ 1756372 h 17563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9949" h="1756372">
                <a:moveTo>
                  <a:pt x="0" y="0"/>
                </a:moveTo>
                <a:lnTo>
                  <a:pt x="2408222" y="0"/>
                </a:lnTo>
                <a:lnTo>
                  <a:pt x="2408222" y="1756372"/>
                </a:lnTo>
                <a:lnTo>
                  <a:pt x="2869949" y="1756372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2130425" y="3154363"/>
            <a:ext cx="2365375" cy="344487"/>
          </a:xfrm>
          <a:custGeom>
            <a:avLst/>
            <a:gdLst>
              <a:gd name="T0" fmla="*/ 0 w 2399168"/>
              <a:gd name="T1" fmla="*/ 0 h 344032"/>
              <a:gd name="T2" fmla="*/ 0 w 2399168"/>
              <a:gd name="T3" fmla="*/ 0 h 344032"/>
              <a:gd name="T4" fmla="*/ 1564359 w 2399168"/>
              <a:gd name="T5" fmla="*/ 0 h 344032"/>
              <a:gd name="T6" fmla="*/ 1564359 w 2399168"/>
              <a:gd name="T7" fmla="*/ 351849 h 344032"/>
              <a:gd name="T8" fmla="*/ 1858991 w 2399168"/>
              <a:gd name="T9" fmla="*/ 342590 h 344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9168"/>
              <a:gd name="T16" fmla="*/ 0 h 344032"/>
              <a:gd name="T17" fmla="*/ 2399168 w 2399168"/>
              <a:gd name="T18" fmla="*/ 344032 h 344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9168" h="344032">
                <a:moveTo>
                  <a:pt x="0" y="0"/>
                </a:moveTo>
                <a:lnTo>
                  <a:pt x="0" y="0"/>
                </a:lnTo>
                <a:lnTo>
                  <a:pt x="2018922" y="0"/>
                </a:lnTo>
                <a:lnTo>
                  <a:pt x="2018922" y="344032"/>
                </a:lnTo>
                <a:lnTo>
                  <a:pt x="2399168" y="33497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0492" name="Freeform 12"/>
          <p:cNvSpPr>
            <a:spLocks/>
          </p:cNvSpPr>
          <p:nvPr/>
        </p:nvSpPr>
        <p:spPr bwMode="auto">
          <a:xfrm>
            <a:off x="1676400" y="1751013"/>
            <a:ext cx="2835275" cy="733425"/>
          </a:xfrm>
          <a:custGeom>
            <a:avLst/>
            <a:gdLst>
              <a:gd name="T0" fmla="*/ 0 w 2824681"/>
              <a:gd name="T1" fmla="*/ 0 h 733331"/>
              <a:gd name="T2" fmla="*/ 2652830 w 2824681"/>
              <a:gd name="T3" fmla="*/ 0 h 733331"/>
              <a:gd name="T4" fmla="*/ 2652830 w 2824681"/>
              <a:gd name="T5" fmla="*/ 734929 h 733331"/>
              <a:gd name="T6" fmla="*/ 3020747 w 2824681"/>
              <a:gd name="T7" fmla="*/ 725858 h 733331"/>
              <a:gd name="T8" fmla="*/ 0 60000 65536"/>
              <a:gd name="T9" fmla="*/ 0 60000 65536"/>
              <a:gd name="T10" fmla="*/ 0 60000 65536"/>
              <a:gd name="T11" fmla="*/ 0 60000 65536"/>
              <a:gd name="T12" fmla="*/ 0 w 2824681"/>
              <a:gd name="T13" fmla="*/ 0 h 733331"/>
              <a:gd name="T14" fmla="*/ 2824681 w 2824681"/>
              <a:gd name="T15" fmla="*/ 733331 h 7333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4681" h="733331">
                <a:moveTo>
                  <a:pt x="0" y="0"/>
                </a:moveTo>
                <a:lnTo>
                  <a:pt x="2480649" y="0"/>
                </a:lnTo>
                <a:lnTo>
                  <a:pt x="2480649" y="733331"/>
                </a:lnTo>
                <a:lnTo>
                  <a:pt x="2824681" y="7242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3257550" y="2708275"/>
            <a:ext cx="1238250" cy="1811338"/>
          </a:xfrm>
          <a:custGeom>
            <a:avLst/>
            <a:gdLst>
              <a:gd name="T0" fmla="*/ 0 w 1237672"/>
              <a:gd name="T1" fmla="*/ 1827591 h 1810327"/>
              <a:gd name="T2" fmla="*/ 223439 w 1237672"/>
              <a:gd name="T3" fmla="*/ 1827591 h 1810327"/>
              <a:gd name="T4" fmla="*/ 223439 w 1237672"/>
              <a:gd name="T5" fmla="*/ 111890 h 1810327"/>
              <a:gd name="T6" fmla="*/ 1033404 w 1237672"/>
              <a:gd name="T7" fmla="*/ 111890 h 1810327"/>
              <a:gd name="T8" fmla="*/ 1042713 w 1237672"/>
              <a:gd name="T9" fmla="*/ 0 h 1810327"/>
              <a:gd name="T10" fmla="*/ 1247535 w 1237672"/>
              <a:gd name="T11" fmla="*/ 0 h 18103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7672"/>
              <a:gd name="T19" fmla="*/ 0 h 1810327"/>
              <a:gd name="T20" fmla="*/ 1237672 w 1237672"/>
              <a:gd name="T21" fmla="*/ 1810327 h 18103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7672" h="1810327">
                <a:moveTo>
                  <a:pt x="0" y="1810327"/>
                </a:moveTo>
                <a:lnTo>
                  <a:pt x="221672" y="1810327"/>
                </a:lnTo>
                <a:lnTo>
                  <a:pt x="221672" y="110836"/>
                </a:lnTo>
                <a:lnTo>
                  <a:pt x="1025236" y="110836"/>
                </a:lnTo>
                <a:lnTo>
                  <a:pt x="1034472" y="0"/>
                </a:lnTo>
                <a:lnTo>
                  <a:pt x="12376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2667000" y="3668713"/>
            <a:ext cx="1828800" cy="1284287"/>
          </a:xfrm>
          <a:custGeom>
            <a:avLst/>
            <a:gdLst>
              <a:gd name="T0" fmla="*/ 0 w 1819564"/>
              <a:gd name="T1" fmla="*/ 1291234 h 1283854"/>
              <a:gd name="T2" fmla="*/ 1032003 w 1819564"/>
              <a:gd name="T3" fmla="*/ 1291234 h 1283854"/>
              <a:gd name="T4" fmla="*/ 1032003 w 1819564"/>
              <a:gd name="T5" fmla="*/ 0 h 1283854"/>
              <a:gd name="T6" fmla="*/ 1993183 w 1819564"/>
              <a:gd name="T7" fmla="*/ 0 h 1283854"/>
              <a:gd name="T8" fmla="*/ 0 60000 65536"/>
              <a:gd name="T9" fmla="*/ 0 60000 65536"/>
              <a:gd name="T10" fmla="*/ 0 60000 65536"/>
              <a:gd name="T11" fmla="*/ 0 60000 65536"/>
              <a:gd name="T12" fmla="*/ 0 w 1819564"/>
              <a:gd name="T13" fmla="*/ 0 h 1283854"/>
              <a:gd name="T14" fmla="*/ 1819564 w 1819564"/>
              <a:gd name="T15" fmla="*/ 1283854 h 1283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9564" h="1283854">
                <a:moveTo>
                  <a:pt x="0" y="1283854"/>
                </a:moveTo>
                <a:lnTo>
                  <a:pt x="942109" y="1283854"/>
                </a:lnTo>
                <a:lnTo>
                  <a:pt x="942109" y="0"/>
                </a:lnTo>
                <a:lnTo>
                  <a:pt x="1819564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914400" y="9906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0" dirty="0">
                <a:latin typeface="Calibri" pitchFamily="34" charset="0"/>
              </a:rPr>
              <a:t>Sources</a:t>
            </a:r>
          </a:p>
        </p:txBody>
      </p:sp>
      <p:sp>
        <p:nvSpPr>
          <p:cNvPr id="20496" name="TextBox 16"/>
          <p:cNvSpPr txBox="1">
            <a:spLocks noChangeArrowheads="1"/>
          </p:cNvSpPr>
          <p:nvPr/>
        </p:nvSpPr>
        <p:spPr bwMode="auto">
          <a:xfrm>
            <a:off x="5351463" y="995363"/>
            <a:ext cx="2122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0">
                <a:latin typeface="Calibri" pitchFamily="34" charset="0"/>
              </a:rPr>
              <a:t>Mashup output</a:t>
            </a:r>
          </a:p>
        </p:txBody>
      </p:sp>
      <p:sp>
        <p:nvSpPr>
          <p:cNvPr id="20497" name="TextBox 18"/>
          <p:cNvSpPr txBox="1">
            <a:spLocks noChangeArrowheads="1"/>
          </p:cNvSpPr>
          <p:nvPr/>
        </p:nvSpPr>
        <p:spPr bwMode="auto">
          <a:xfrm>
            <a:off x="2667000" y="990600"/>
            <a:ext cx="1938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0" dirty="0" err="1">
                <a:latin typeface="Calibri" pitchFamily="34" charset="0"/>
              </a:rPr>
              <a:t>Mashup</a:t>
            </a:r>
            <a:r>
              <a:rPr lang="en-US" sz="2400" b="0" dirty="0">
                <a:latin typeface="Calibri" pitchFamily="34" charset="0"/>
              </a:rPr>
              <a:t> </a:t>
            </a:r>
            <a:r>
              <a:rPr lang="en-US" sz="2400" b="0" dirty="0" smtClean="0">
                <a:latin typeface="Calibri" pitchFamily="34" charset="0"/>
              </a:rPr>
              <a:t>pipes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746375" y="5522913"/>
            <a:ext cx="1712913" cy="276225"/>
          </a:xfrm>
          <a:custGeom>
            <a:avLst/>
            <a:gdLst>
              <a:gd name="connsiteX0" fmla="*/ 0 w 1712685"/>
              <a:gd name="connsiteY0" fmla="*/ 275771 h 275771"/>
              <a:gd name="connsiteX1" fmla="*/ 1161142 w 1712685"/>
              <a:gd name="connsiteY1" fmla="*/ 275771 h 275771"/>
              <a:gd name="connsiteX2" fmla="*/ 1161142 w 1712685"/>
              <a:gd name="connsiteY2" fmla="*/ 0 h 275771"/>
              <a:gd name="connsiteX3" fmla="*/ 1712685 w 1712685"/>
              <a:gd name="connsiteY3" fmla="*/ 0 h 27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685" h="275771">
                <a:moveTo>
                  <a:pt x="0" y="275771"/>
                </a:moveTo>
                <a:lnTo>
                  <a:pt x="1161142" y="275771"/>
                </a:lnTo>
                <a:lnTo>
                  <a:pt x="1161142" y="0"/>
                </a:lnTo>
                <a:lnTo>
                  <a:pt x="1712685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19" name="Freeform 18"/>
          <p:cNvSpPr/>
          <p:nvPr/>
        </p:nvSpPr>
        <p:spPr>
          <a:xfrm>
            <a:off x="2573338" y="5653088"/>
            <a:ext cx="1885950" cy="609600"/>
          </a:xfrm>
          <a:custGeom>
            <a:avLst/>
            <a:gdLst>
              <a:gd name="connsiteX0" fmla="*/ 0 w 1886857"/>
              <a:gd name="connsiteY0" fmla="*/ 609600 h 609600"/>
              <a:gd name="connsiteX1" fmla="*/ 1480457 w 1886857"/>
              <a:gd name="connsiteY1" fmla="*/ 609600 h 609600"/>
              <a:gd name="connsiteX2" fmla="*/ 1480457 w 1886857"/>
              <a:gd name="connsiteY2" fmla="*/ 0 h 609600"/>
              <a:gd name="connsiteX3" fmla="*/ 1886857 w 1886857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57" h="609600">
                <a:moveTo>
                  <a:pt x="0" y="609600"/>
                </a:moveTo>
                <a:lnTo>
                  <a:pt x="1480457" y="609600"/>
                </a:lnTo>
                <a:lnTo>
                  <a:pt x="1480457" y="0"/>
                </a:lnTo>
                <a:lnTo>
                  <a:pt x="1886857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51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5C7F78-6277-4AEB-84CB-CC6A2AD759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Lecture Roadmap</a:t>
            </a:r>
            <a:endParaRPr lang="en-US" sz="36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0100"/>
            <a:ext cx="75438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Fundamentals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 smtClean="0"/>
              <a:t>Elements, Attributes, and Documents, representation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 smtClean="0"/>
              <a:t>XML Readers, XML Writer, </a:t>
            </a:r>
            <a:r>
              <a:rPr lang="en-US" sz="1800" dirty="0" err="1" smtClean="0"/>
              <a:t>XPath</a:t>
            </a:r>
            <a:endParaRPr lang="en-US" sz="1800" dirty="0" smtClean="0"/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Type Definition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 smtClean="0"/>
              <a:t>DTD, </a:t>
            </a:r>
            <a:r>
              <a:rPr lang="en-US" sz="1800" dirty="0">
                <a:ea typeface="+mn-ea"/>
                <a:cs typeface="+mn-cs"/>
              </a:rPr>
              <a:t>XML Schema, Validation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XML Style Language and Transformation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ea typeface="+mn-ea"/>
                <a:cs typeface="+mn-cs"/>
              </a:rPr>
              <a:t>XSL, XSLT, CSS, XHTML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</a:rPr>
              <a:t>Other Web Data Formats and </a:t>
            </a:r>
            <a:r>
              <a:rPr lang="en-US" sz="2400" dirty="0" smtClean="0">
                <a:solidFill>
                  <a:srgbClr val="0000FF"/>
                </a:solidFill>
              </a:rPr>
              <a:t>Standards</a:t>
            </a:r>
          </a:p>
          <a:p>
            <a:pPr marL="863600" lvl="1" indent="-463550"/>
            <a:r>
              <a:rPr lang="en-US" sz="2000" dirty="0"/>
              <a:t>Google Protocol Buffers and Big Table</a:t>
            </a:r>
          </a:p>
          <a:p>
            <a:pPr marL="863600" lvl="1" indent="-463550"/>
            <a:r>
              <a:rPr lang="en-US" sz="2000" dirty="0" smtClean="0">
                <a:solidFill>
                  <a:srgbClr val="0000FF"/>
                </a:solidFill>
              </a:rPr>
              <a:t>Feed</a:t>
            </a:r>
            <a:r>
              <a:rPr lang="en-US" sz="2000" dirty="0">
                <a:solidFill>
                  <a:srgbClr val="0000FF"/>
                </a:solidFill>
              </a:rPr>
              <a:t>: RSS and Atom</a:t>
            </a:r>
          </a:p>
          <a:p>
            <a:pPr marL="863600" lvl="1" indent="-463550"/>
            <a:r>
              <a:rPr lang="en-US" sz="2000" dirty="0">
                <a:solidFill>
                  <a:srgbClr val="0000FF"/>
                </a:solidFill>
              </a:rPr>
              <a:t>JSON</a:t>
            </a:r>
          </a:p>
          <a:p>
            <a:pPr marL="863600" lvl="1" indent="-463550"/>
            <a:r>
              <a:rPr lang="en-US" sz="2000" dirty="0" smtClean="0">
                <a:solidFill>
                  <a:srgbClr val="0000FF"/>
                </a:solidFill>
              </a:rPr>
              <a:t>HTTP Operations</a:t>
            </a:r>
            <a:endParaRPr lang="en-US" sz="2000" dirty="0">
              <a:solidFill>
                <a:srgbClr val="0000FF"/>
              </a:solidFill>
            </a:endParaRPr>
          </a:p>
          <a:p>
            <a:pPr marL="863600" lvl="1" indent="-463550"/>
            <a:r>
              <a:rPr lang="en-US" sz="2000" dirty="0">
                <a:solidFill>
                  <a:srgbClr val="0000FF"/>
                </a:solidFill>
              </a:rPr>
              <a:t>Ontology languages: Complex </a:t>
            </a:r>
            <a:r>
              <a:rPr lang="en-US" sz="2000" dirty="0" smtClean="0">
                <a:solidFill>
                  <a:srgbClr val="0000FF"/>
                </a:solidFill>
              </a:rPr>
              <a:t>XML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101" name="Right Brace 4"/>
          <p:cNvSpPr>
            <a:spLocks/>
          </p:cNvSpPr>
          <p:nvPr/>
        </p:nvSpPr>
        <p:spPr bwMode="auto">
          <a:xfrm>
            <a:off x="5600700" y="4966656"/>
            <a:ext cx="317500" cy="1409700"/>
          </a:xfrm>
          <a:prstGeom prst="rightBrace">
            <a:avLst>
              <a:gd name="adj1" fmla="val 83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5993142" y="5440673"/>
            <a:ext cx="1588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Lecture </a:t>
            </a:r>
            <a:r>
              <a:rPr lang="en-US" sz="2400" b="1" dirty="0" smtClean="0">
                <a:solidFill>
                  <a:srgbClr val="0000FF"/>
                </a:solidFill>
              </a:rPr>
              <a:t>18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103" name="Left Arrow 1"/>
          <p:cNvSpPr>
            <a:spLocks noChangeArrowheads="1"/>
          </p:cNvSpPr>
          <p:nvPr/>
        </p:nvSpPr>
        <p:spPr bwMode="auto">
          <a:xfrm flipH="1">
            <a:off x="752475" y="4966656"/>
            <a:ext cx="504825" cy="381000"/>
          </a:xfrm>
          <a:prstGeom prst="lef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pPr algn="r" eaLnBrk="1" hangingPunct="1"/>
            <a:r>
              <a:rPr lang="en-US" dirty="0" smtClean="0"/>
              <a:t>Widgets: A simpler Version of Mashups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68860" y="990600"/>
            <a:ext cx="8574087" cy="38100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 smtClean="0"/>
              <a:t>A simpler version of mashup without programming;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Data sources are connect to a web page without processing/blending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Sources :</a:t>
            </a:r>
          </a:p>
          <a:p>
            <a:pPr lvl="1"/>
            <a:r>
              <a:rPr lang="en-US" sz="2000" dirty="0" smtClean="0">
                <a:cs typeface="Arial" charset="0"/>
              </a:rPr>
              <a:t>IBM Widget Composer:</a:t>
            </a:r>
          </a:p>
          <a:p>
            <a:pPr lvl="1"/>
            <a:r>
              <a:rPr lang="en-US" sz="2000" dirty="0" smtClean="0">
                <a:cs typeface="Arial" charset="0"/>
              </a:rPr>
              <a:t>Amazon Widget Source: </a:t>
            </a:r>
          </a:p>
          <a:p>
            <a:pPr lvl="1"/>
            <a:r>
              <a:rPr lang="en-US" sz="2000" dirty="0" smtClean="0">
                <a:cs typeface="Arial" charset="0"/>
              </a:rPr>
              <a:t>http://www.simile-widgets.org/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9DFD9-CBEC-4C31-82F9-519AC60D4D5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2533" name="Rectangle 18"/>
          <p:cNvSpPr>
            <a:spLocks noChangeArrowheads="1"/>
          </p:cNvSpPr>
          <p:nvPr/>
        </p:nvSpPr>
        <p:spPr bwMode="auto">
          <a:xfrm>
            <a:off x="6934200" y="4676775"/>
            <a:ext cx="1905000" cy="17526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b="0">
              <a:latin typeface="Calibri" pitchFamily="34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5029200" y="49053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0">
                <a:latin typeface="Calibri" pitchFamily="34" charset="0"/>
              </a:rPr>
              <a:t>Data source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029200" y="53625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0">
                <a:latin typeface="Calibri" pitchFamily="34" charset="0"/>
              </a:rPr>
              <a:t>Web service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5029200" y="58197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0">
                <a:latin typeface="Calibri" pitchFamily="34" charset="0"/>
              </a:rPr>
              <a:t>Mashup output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7315200" y="49053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>
                <a:latin typeface="Calibri" pitchFamily="34" charset="0"/>
              </a:rPr>
              <a:t>Widget 1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7315200" y="53625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>
                <a:latin typeface="Calibri" pitchFamily="34" charset="0"/>
              </a:rPr>
              <a:t>Widget 2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7315200" y="58197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>
                <a:latin typeface="Calibri" pitchFamily="34" charset="0"/>
              </a:rPr>
              <a:t>Widget n</a:t>
            </a:r>
          </a:p>
        </p:txBody>
      </p:sp>
      <p:cxnSp>
        <p:nvCxnSpPr>
          <p:cNvPr id="22540" name="Straight Arrow Connector 11"/>
          <p:cNvCxnSpPr>
            <a:cxnSpLocks noChangeShapeType="1"/>
            <a:stCxn id="22534" idx="3"/>
            <a:endCxn id="22537" idx="1"/>
          </p:cNvCxnSpPr>
          <p:nvPr/>
        </p:nvCxnSpPr>
        <p:spPr bwMode="auto">
          <a:xfrm>
            <a:off x="6553200" y="50958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Straight Arrow Connector 12"/>
          <p:cNvCxnSpPr>
            <a:cxnSpLocks noChangeShapeType="1"/>
            <a:stCxn id="22536" idx="3"/>
            <a:endCxn id="22539" idx="1"/>
          </p:cNvCxnSpPr>
          <p:nvPr/>
        </p:nvCxnSpPr>
        <p:spPr bwMode="auto">
          <a:xfrm>
            <a:off x="6553200" y="60102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Straight Arrow Connector 13"/>
          <p:cNvCxnSpPr>
            <a:cxnSpLocks noChangeShapeType="1"/>
            <a:stCxn id="22535" idx="3"/>
            <a:endCxn id="22538" idx="1"/>
          </p:cNvCxnSpPr>
          <p:nvPr/>
        </p:nvCxnSpPr>
        <p:spPr bwMode="auto">
          <a:xfrm>
            <a:off x="6553200" y="55530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7315200" y="4371975"/>
            <a:ext cx="112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alibri" pitchFamily="34" charset="0"/>
              </a:rPr>
              <a:t>Web page</a:t>
            </a:r>
          </a:p>
        </p:txBody>
      </p: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2438400" y="4905375"/>
            <a:ext cx="1905000" cy="1524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>
              <a:latin typeface="Calibri" pitchFamily="34" charset="0"/>
            </a:endParaRPr>
          </a:p>
        </p:txBody>
      </p:sp>
      <p:sp>
        <p:nvSpPr>
          <p:cNvPr id="22545" name="Rectangle 21"/>
          <p:cNvSpPr>
            <a:spLocks noChangeArrowheads="1"/>
          </p:cNvSpPr>
          <p:nvPr/>
        </p:nvSpPr>
        <p:spPr bwMode="auto">
          <a:xfrm>
            <a:off x="152400" y="49815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0">
                <a:latin typeface="Calibri" pitchFamily="34" charset="0"/>
              </a:rPr>
              <a:t>Data source or WS 1</a:t>
            </a:r>
          </a:p>
        </p:txBody>
      </p:sp>
      <p:sp>
        <p:nvSpPr>
          <p:cNvPr id="22546" name="Rectangle 22"/>
          <p:cNvSpPr>
            <a:spLocks noChangeArrowheads="1"/>
          </p:cNvSpPr>
          <p:nvPr/>
        </p:nvSpPr>
        <p:spPr bwMode="auto">
          <a:xfrm>
            <a:off x="152400" y="54387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0">
                <a:latin typeface="Calibri" pitchFamily="34" charset="0"/>
              </a:rPr>
              <a:t>Data source or WS 2</a:t>
            </a:r>
          </a:p>
        </p:txBody>
      </p:sp>
      <p:sp>
        <p:nvSpPr>
          <p:cNvPr id="22547" name="Rectangle 23"/>
          <p:cNvSpPr>
            <a:spLocks noChangeArrowheads="1"/>
          </p:cNvSpPr>
          <p:nvPr/>
        </p:nvSpPr>
        <p:spPr bwMode="auto">
          <a:xfrm>
            <a:off x="152400" y="58959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0">
                <a:latin typeface="Calibri" pitchFamily="34" charset="0"/>
              </a:rPr>
              <a:t>Data source or WS n</a:t>
            </a:r>
          </a:p>
        </p:txBody>
      </p:sp>
      <p:sp>
        <p:nvSpPr>
          <p:cNvPr id="22548" name="Rectangle 25"/>
          <p:cNvSpPr>
            <a:spLocks noChangeArrowheads="1"/>
          </p:cNvSpPr>
          <p:nvPr/>
        </p:nvSpPr>
        <p:spPr bwMode="auto">
          <a:xfrm>
            <a:off x="2819400" y="5286375"/>
            <a:ext cx="10668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200000"/>
              </a:lnSpc>
            </a:pPr>
            <a:r>
              <a:rPr lang="en-US" b="0">
                <a:latin typeface="Calibri" pitchFamily="34" charset="0"/>
              </a:rPr>
              <a:t>Mashup</a:t>
            </a:r>
          </a:p>
        </p:txBody>
      </p:sp>
      <p:cxnSp>
        <p:nvCxnSpPr>
          <p:cNvPr id="22549" name="Straight Arrow Connector 27"/>
          <p:cNvCxnSpPr>
            <a:cxnSpLocks noChangeShapeType="1"/>
            <a:stCxn id="22545" idx="3"/>
            <a:endCxn id="22548" idx="1"/>
          </p:cNvCxnSpPr>
          <p:nvPr/>
        </p:nvCxnSpPr>
        <p:spPr bwMode="auto">
          <a:xfrm>
            <a:off x="2057400" y="5172075"/>
            <a:ext cx="7620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Arrow Connector 28"/>
          <p:cNvCxnSpPr>
            <a:cxnSpLocks noChangeShapeType="1"/>
            <a:stCxn id="22547" idx="3"/>
            <a:endCxn id="22548" idx="1"/>
          </p:cNvCxnSpPr>
          <p:nvPr/>
        </p:nvCxnSpPr>
        <p:spPr bwMode="auto">
          <a:xfrm flipV="1">
            <a:off x="2057400" y="5629275"/>
            <a:ext cx="7620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Straight Arrow Connector 29"/>
          <p:cNvCxnSpPr>
            <a:cxnSpLocks noChangeShapeType="1"/>
            <a:stCxn id="22546" idx="3"/>
            <a:endCxn id="22548" idx="1"/>
          </p:cNvCxnSpPr>
          <p:nvPr/>
        </p:nvCxnSpPr>
        <p:spPr bwMode="auto">
          <a:xfrm>
            <a:off x="2057400" y="56292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Rectangle 30"/>
          <p:cNvSpPr>
            <a:spLocks noChangeArrowheads="1"/>
          </p:cNvSpPr>
          <p:nvPr/>
        </p:nvSpPr>
        <p:spPr bwMode="auto">
          <a:xfrm>
            <a:off x="2819400" y="4611688"/>
            <a:ext cx="112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alibri" pitchFamily="34" charset="0"/>
              </a:rPr>
              <a:t>Web page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5734050" y="3564857"/>
            <a:ext cx="3162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000" b="0" kern="0" dirty="0">
                <a:latin typeface="+mn-lt"/>
                <a:cs typeface="Arial" pitchFamily="34" charset="0"/>
              </a:rPr>
              <a:t>http://pollen.com/</a:t>
            </a: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000" b="0" kern="0" dirty="0">
                <a:latin typeface="+mn-lt"/>
                <a:cs typeface="Arial" pitchFamily="34" charset="0"/>
              </a:rPr>
              <a:t>http://airnow.gov/</a:t>
            </a: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endParaRPr lang="en-US" sz="2400" kern="0" dirty="0">
              <a:latin typeface="+mn-lt"/>
              <a:cs typeface="Arial" pitchFamily="34" charset="0"/>
            </a:endParaRPr>
          </a:p>
        </p:txBody>
      </p:sp>
      <p:cxnSp>
        <p:nvCxnSpPr>
          <p:cNvPr id="22554" name="Straight Arrow Connector 7"/>
          <p:cNvCxnSpPr>
            <a:cxnSpLocks noChangeShapeType="1"/>
            <a:stCxn id="22548" idx="3"/>
            <a:endCxn id="22536" idx="1"/>
          </p:cNvCxnSpPr>
          <p:nvPr/>
        </p:nvCxnSpPr>
        <p:spPr bwMode="auto">
          <a:xfrm>
            <a:off x="3886200" y="5629275"/>
            <a:ext cx="1143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3482254" y="2976146"/>
            <a:ext cx="5525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https://www.ibm.com/support/knowledgecenter/en/SSZLC2_8.0.0/com.ibm.commerce.pagecomposerframework.doc/tasks/tpzwidgetcreatesrccd.htm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1805" y="3419475"/>
            <a:ext cx="22974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/>
              <a:t>https://widgets.amazon.co.uk/Widget-Source/</a:t>
            </a:r>
          </a:p>
        </p:txBody>
      </p:sp>
    </p:spTree>
    <p:extLst>
      <p:ext uri="{BB962C8B-B14F-4D97-AF65-F5344CB8AC3E}">
        <p14:creationId xmlns:p14="http://schemas.microsoft.com/office/powerpoint/2010/main" val="6378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82000" cy="623888"/>
          </a:xfrm>
        </p:spPr>
        <p:txBody>
          <a:bodyPr/>
          <a:lstStyle/>
          <a:p>
            <a:pPr algn="ctr"/>
            <a:r>
              <a:rPr lang="en-US" dirty="0" smtClean="0"/>
              <a:t>Mashup Applications: </a:t>
            </a:r>
            <a:r>
              <a:rPr lang="en-US" dirty="0" err="1"/>
              <a:t>HousingMaps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10443"/>
            <a:ext cx="8269288" cy="4608513"/>
          </a:xfrm>
        </p:spPr>
        <p:txBody>
          <a:bodyPr/>
          <a:lstStyle/>
          <a:p>
            <a:r>
              <a:rPr lang="en-US" sz="2400" dirty="0" smtClean="0"/>
              <a:t>http://HousingMaps.com is a Google </a:t>
            </a:r>
            <a:r>
              <a:rPr lang="en-US" sz="2400" dirty="0"/>
              <a:t>Maps mashup, created before there was a Google Maps API. </a:t>
            </a:r>
            <a:endParaRPr lang="en-US" sz="2400" dirty="0" smtClean="0"/>
          </a:p>
          <a:p>
            <a:r>
              <a:rPr lang="en-US" sz="2400" dirty="0" smtClean="0"/>
              <a:t>It feeds </a:t>
            </a:r>
            <a:r>
              <a:rPr lang="en-US" sz="2400" dirty="0"/>
              <a:t>Craigslist </a:t>
            </a:r>
            <a:r>
              <a:rPr lang="en-US" sz="2400" dirty="0" smtClean="0"/>
              <a:t>apartment/housing </a:t>
            </a:r>
            <a:r>
              <a:rPr lang="en-US" sz="2400" dirty="0"/>
              <a:t>listings on a </a:t>
            </a:r>
            <a:r>
              <a:rPr lang="en-US" sz="2400" dirty="0" smtClean="0"/>
              <a:t>map</a:t>
            </a:r>
            <a:endParaRPr lang="en-US" sz="2400" dirty="0"/>
          </a:p>
          <a:p>
            <a:r>
              <a:rPr lang="en-US" sz="2400" dirty="0" smtClean="0"/>
              <a:t>The idea </a:t>
            </a:r>
            <a:r>
              <a:rPr lang="en-US" sz="2400" dirty="0"/>
              <a:t>that real estate was best browsed on a </a:t>
            </a:r>
            <a:r>
              <a:rPr lang="en-US" sz="2400" dirty="0" smtClean="0"/>
              <a:t>map. Real </a:t>
            </a:r>
            <a:r>
              <a:rPr lang="en-US" sz="2400" dirty="0"/>
              <a:t>estate sites </a:t>
            </a:r>
            <a:r>
              <a:rPr lang="en-US" sz="2400" dirty="0" smtClean="0"/>
              <a:t>was </a:t>
            </a:r>
            <a:r>
              <a:rPr lang="en-US" sz="2400" dirty="0"/>
              <a:t>showed </a:t>
            </a:r>
            <a:r>
              <a:rPr lang="en-US" sz="2400" i="1" dirty="0"/>
              <a:t>lists</a:t>
            </a:r>
            <a:r>
              <a:rPr lang="en-US" sz="2400" dirty="0"/>
              <a:t> of </a:t>
            </a:r>
            <a:r>
              <a:rPr lang="en-US" sz="2400" dirty="0" smtClean="0"/>
              <a:t>properties only! </a:t>
            </a:r>
          </a:p>
          <a:p>
            <a:r>
              <a:rPr lang="en-US" sz="2400" dirty="0" smtClean="0"/>
              <a:t>Other mashup:</a:t>
            </a:r>
            <a:br>
              <a:rPr lang="en-US" sz="2400" dirty="0" smtClean="0"/>
            </a:br>
            <a:r>
              <a:rPr lang="en-US" sz="2400" dirty="0" smtClean="0"/>
              <a:t>Music mashup: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66" y="3073160"/>
            <a:ext cx="5448280" cy="369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3856007"/>
            <a:ext cx="2199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/>
              <a:t>https://mashup.mixedinkey.com/</a:t>
            </a:r>
          </a:p>
        </p:txBody>
      </p:sp>
    </p:spTree>
    <p:extLst>
      <p:ext uri="{BB962C8B-B14F-4D97-AF65-F5344CB8AC3E}">
        <p14:creationId xmlns:p14="http://schemas.microsoft.com/office/powerpoint/2010/main" val="416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4274"/>
            <a:ext cx="8253246" cy="623888"/>
          </a:xfrm>
        </p:spPr>
        <p:txBody>
          <a:bodyPr/>
          <a:lstStyle/>
          <a:p>
            <a:pPr algn="ctr"/>
            <a:r>
              <a:rPr lang="en-US" dirty="0" smtClean="0"/>
              <a:t>JSON </a:t>
            </a:r>
            <a:r>
              <a:rPr lang="en-US" dirty="0"/>
              <a:t>(</a:t>
            </a:r>
            <a:r>
              <a:rPr lang="en-US" altLang="en-US" dirty="0"/>
              <a:t>JavaScript Object Notation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497888" cy="4875213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JSON is a light-weight alternative to XML for </a:t>
            </a:r>
            <a:r>
              <a:rPr lang="en-US" altLang="en-US" dirty="0" smtClean="0">
                <a:ea typeface="ＭＳ Ｐゴシック" pitchFamily="34" charset="-128"/>
              </a:rPr>
              <a:t>simple data-interchange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JSON </a:t>
            </a:r>
            <a:r>
              <a:rPr lang="en-US" altLang="en-US" dirty="0">
                <a:ea typeface="ＭＳ Ｐゴシック" pitchFamily="34" charset="-128"/>
              </a:rPr>
              <a:t>is simpler than XML and more compact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JSON uses no tags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smtClean="0">
                <a:ea typeface="ＭＳ Ｐゴシック" pitchFamily="34" charset="-128"/>
              </a:rPr>
              <a:t>and it uses braces instead, like programming language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altLang="en-US" dirty="0">
                <a:ea typeface="ＭＳ Ｐゴシック" pitchFamily="34" charset="-128"/>
              </a:rPr>
              <a:t>XML parsing is </a:t>
            </a:r>
            <a:r>
              <a:rPr lang="en-US" altLang="en-US" dirty="0" smtClean="0">
                <a:ea typeface="ＭＳ Ｐゴシック" pitchFamily="34" charset="-128"/>
              </a:rPr>
              <a:t>harder </a:t>
            </a:r>
            <a:r>
              <a:rPr lang="en-US" altLang="en-US" dirty="0">
                <a:ea typeface="ＭＳ Ｐゴシック" pitchFamily="34" charset="-128"/>
              </a:rPr>
              <a:t>because of its complexity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JSON has fixed schema (structure definition), and it is </a:t>
            </a:r>
            <a:r>
              <a:rPr lang="en-US" altLang="en-US" dirty="0">
                <a:ea typeface="ＭＳ Ｐゴシック" pitchFamily="34" charset="-128"/>
              </a:rPr>
              <a:t>not as extensible as XML</a:t>
            </a:r>
          </a:p>
          <a:p>
            <a:r>
              <a:rPr lang="en-US" altLang="en-US" dirty="0">
                <a:ea typeface="ＭＳ Ｐゴシック" pitchFamily="34" charset="-128"/>
              </a:rPr>
              <a:t>Preferred for simple data exchange by many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Transforms to other formats?  Find </a:t>
            </a:r>
            <a:r>
              <a:rPr lang="en-US" altLang="en-US" smtClean="0">
                <a:ea typeface="ＭＳ Ｐゴシック" pitchFamily="34" charset="-128"/>
              </a:rPr>
              <a:t>library or write </a:t>
            </a:r>
            <a:r>
              <a:rPr lang="en-US" altLang="en-US" dirty="0">
                <a:ea typeface="ＭＳ Ｐゴシック" pitchFamily="34" charset="-128"/>
              </a:rPr>
              <a:t>your </a:t>
            </a:r>
            <a:r>
              <a:rPr lang="en-US" altLang="en-US">
                <a:ea typeface="ＭＳ Ｐゴシック" pitchFamily="34" charset="-128"/>
              </a:rPr>
              <a:t>own</a:t>
            </a:r>
            <a:r>
              <a:rPr lang="en-US" altLang="en-US" smtClean="0">
                <a:ea typeface="ＭＳ Ｐゴシック" pitchFamily="34" charset="-128"/>
              </a:rPr>
              <a:t>.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28600"/>
            <a:ext cx="7239000" cy="1104900"/>
          </a:xfrm>
        </p:spPr>
        <p:txBody>
          <a:bodyPr/>
          <a:lstStyle/>
          <a:p>
            <a:pPr algn="ctr"/>
            <a:r>
              <a:rPr lang="en-US" dirty="0" smtClean="0"/>
              <a:t>JSON (</a:t>
            </a:r>
            <a:r>
              <a:rPr lang="en-US" altLang="en-US" dirty="0"/>
              <a:t>JavaScript Object </a:t>
            </a:r>
            <a:r>
              <a:rPr lang="en-US" altLang="en-US" dirty="0" smtClean="0"/>
              <a:t>Notation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Data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3995" y="2209800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&lt;number&gt;</a:t>
            </a:r>
            <a:endParaRPr lang="en-US" sz="28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342919" y="2677180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&lt;string&gt;</a:t>
            </a:r>
            <a:endParaRPr lang="en-US" sz="2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174604" y="3144560"/>
            <a:ext cx="1463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&lt;object&gt;</a:t>
            </a:r>
            <a:endParaRPr lang="en-US" sz="28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272387" y="3611940"/>
            <a:ext cx="132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&lt;array&gt;</a:t>
            </a:r>
            <a:endParaRPr lang="en-US" sz="2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23795" y="4079320"/>
            <a:ext cx="82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true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448" y="454670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</a:t>
            </a:r>
            <a:r>
              <a:rPr lang="en-US" sz="2800" dirty="0" smtClean="0"/>
              <a:t>alse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9374" y="4963180"/>
            <a:ext cx="78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null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 bwMode="auto">
          <a:xfrm>
            <a:off x="2527057" y="3873550"/>
            <a:ext cx="174533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651257" y="3886200"/>
            <a:ext cx="1676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5" idx="1"/>
          </p:cNvCxnSpPr>
          <p:nvPr/>
        </p:nvCxnSpPr>
        <p:spPr bwMode="auto">
          <a:xfrm>
            <a:off x="3365257" y="2471410"/>
            <a:ext cx="6987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3652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3652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3652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3652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3652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3652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803657" y="247141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8036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036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036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036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036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6418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1600200" y="3632246"/>
            <a:ext cx="92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/>
              <a:t>value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815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587375"/>
          </a:xfrm>
        </p:spPr>
        <p:txBody>
          <a:bodyPr/>
          <a:lstStyle/>
          <a:p>
            <a:pPr algn="ctr"/>
            <a:r>
              <a:rPr lang="en-US" dirty="0" smtClean="0"/>
              <a:t>JSON Number and Object Format</a:t>
            </a:r>
            <a:endParaRPr lang="en-US" dirty="0"/>
          </a:p>
        </p:txBody>
      </p:sp>
      <p:cxnSp>
        <p:nvCxnSpPr>
          <p:cNvPr id="70" name="Straight Arrow Connector 69"/>
          <p:cNvCxnSpPr>
            <a:endCxn id="80" idx="1"/>
          </p:cNvCxnSpPr>
          <p:nvPr/>
        </p:nvCxnSpPr>
        <p:spPr bwMode="auto">
          <a:xfrm flipV="1">
            <a:off x="381000" y="1754833"/>
            <a:ext cx="1795046" cy="6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176046" y="1524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2466975" y="1750368"/>
            <a:ext cx="1038225" cy="208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505200" y="143887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164231" y="1515071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&lt;digit&gt;</a:t>
            </a:r>
            <a:endParaRPr lang="en-US" sz="2400" b="0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3709441" y="1755063"/>
            <a:ext cx="440864" cy="35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5149073" y="1759528"/>
            <a:ext cx="3613927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Freeform 86"/>
          <p:cNvSpPr/>
          <p:nvPr/>
        </p:nvSpPr>
        <p:spPr bwMode="auto">
          <a:xfrm>
            <a:off x="3929873" y="1757295"/>
            <a:ext cx="1390997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94926" y="2009013"/>
            <a:ext cx="22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</a:p>
          <a:p>
            <a:pPr algn="ctr"/>
            <a:r>
              <a:rPr lang="en-US" sz="2000" b="1" dirty="0"/>
              <a:t>E</a:t>
            </a:r>
          </a:p>
        </p:txBody>
      </p:sp>
      <p:sp>
        <p:nvSpPr>
          <p:cNvPr id="89" name="Freeform 88"/>
          <p:cNvSpPr/>
          <p:nvPr/>
        </p:nvSpPr>
        <p:spPr bwMode="auto">
          <a:xfrm>
            <a:off x="5457700" y="1760856"/>
            <a:ext cx="225829" cy="488835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 rot="16200000">
            <a:off x="8165411" y="1968101"/>
            <a:ext cx="595517" cy="201832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6116159" y="2359164"/>
            <a:ext cx="1143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Freeform 91"/>
          <p:cNvSpPr/>
          <p:nvPr/>
        </p:nvSpPr>
        <p:spPr bwMode="auto">
          <a:xfrm>
            <a:off x="6315296" y="2351500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Freeform 92"/>
          <p:cNvSpPr/>
          <p:nvPr/>
        </p:nvSpPr>
        <p:spPr bwMode="auto">
          <a:xfrm rot="16200000">
            <a:off x="6699760" y="2431162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64925" y="241444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268684" y="2142334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&lt;digit&gt;</a:t>
            </a:r>
            <a:endParaRPr lang="en-US" sz="2400" b="0" dirty="0"/>
          </a:p>
        </p:txBody>
      </p:sp>
      <p:sp>
        <p:nvSpPr>
          <p:cNvPr id="96" name="Freeform 95"/>
          <p:cNvSpPr/>
          <p:nvPr/>
        </p:nvSpPr>
        <p:spPr bwMode="auto">
          <a:xfrm>
            <a:off x="7096888" y="2359164"/>
            <a:ext cx="1366282" cy="38207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437813" y="191420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grpSp>
        <p:nvGrpSpPr>
          <p:cNvPr id="98" name="Group 97"/>
          <p:cNvGrpSpPr/>
          <p:nvPr/>
        </p:nvGrpSpPr>
        <p:grpSpPr>
          <a:xfrm flipV="1">
            <a:off x="6313452" y="2091150"/>
            <a:ext cx="590204" cy="285401"/>
            <a:chOff x="5793971" y="3753198"/>
            <a:chExt cx="590204" cy="285401"/>
          </a:xfrm>
        </p:grpSpPr>
        <p:sp>
          <p:nvSpPr>
            <p:cNvPr id="99" name="Freeform 98"/>
            <p:cNvSpPr/>
            <p:nvPr/>
          </p:nvSpPr>
          <p:spPr bwMode="auto">
            <a:xfrm>
              <a:off x="5793971" y="3753198"/>
              <a:ext cx="149629" cy="271549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 rot="16200000">
              <a:off x="6178435" y="3832860"/>
              <a:ext cx="275705" cy="135774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1" name="Freeform 100"/>
          <p:cNvSpPr/>
          <p:nvPr/>
        </p:nvSpPr>
        <p:spPr bwMode="auto">
          <a:xfrm>
            <a:off x="687644" y="1754676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 rot="16200000">
            <a:off x="1072108" y="1812822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37273" y="180685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593354" y="1991617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&lt;digit1-9&gt;</a:t>
            </a:r>
            <a:endParaRPr lang="en-US" sz="2400" b="0" dirty="0"/>
          </a:p>
        </p:txBody>
      </p:sp>
      <p:sp>
        <p:nvSpPr>
          <p:cNvPr id="105" name="Freeform 104"/>
          <p:cNvSpPr/>
          <p:nvPr/>
        </p:nvSpPr>
        <p:spPr bwMode="auto">
          <a:xfrm>
            <a:off x="1392822" y="1771259"/>
            <a:ext cx="224453" cy="45118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Freeform 105"/>
          <p:cNvSpPr/>
          <p:nvPr/>
        </p:nvSpPr>
        <p:spPr bwMode="auto">
          <a:xfrm rot="16200000">
            <a:off x="2889319" y="1891152"/>
            <a:ext cx="461594" cy="22711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86889" y="251013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&lt;digit&gt;</a:t>
            </a:r>
            <a:endParaRPr lang="en-US" sz="2400" b="0" dirty="0"/>
          </a:p>
        </p:txBody>
      </p:sp>
      <p:sp>
        <p:nvSpPr>
          <p:cNvPr id="108" name="Freeform 107"/>
          <p:cNvSpPr/>
          <p:nvPr/>
        </p:nvSpPr>
        <p:spPr bwMode="auto">
          <a:xfrm>
            <a:off x="3233674" y="2236043"/>
            <a:ext cx="740100" cy="491320"/>
          </a:xfrm>
          <a:custGeom>
            <a:avLst/>
            <a:gdLst>
              <a:gd name="connsiteX0" fmla="*/ 0 w 648269"/>
              <a:gd name="connsiteY0" fmla="*/ 0 h 491320"/>
              <a:gd name="connsiteX1" fmla="*/ 648269 w 648269"/>
              <a:gd name="connsiteY1" fmla="*/ 0 h 491320"/>
              <a:gd name="connsiteX2" fmla="*/ 648269 w 648269"/>
              <a:gd name="connsiteY2" fmla="*/ 491320 h 491320"/>
              <a:gd name="connsiteX3" fmla="*/ 450377 w 648269"/>
              <a:gd name="connsiteY3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69" h="491320">
                <a:moveTo>
                  <a:pt x="0" y="0"/>
                </a:moveTo>
                <a:lnTo>
                  <a:pt x="648269" y="0"/>
                </a:lnTo>
                <a:lnTo>
                  <a:pt x="648269" y="491320"/>
                </a:lnTo>
                <a:lnTo>
                  <a:pt x="450377" y="49132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Freeform 108"/>
          <p:cNvSpPr/>
          <p:nvPr/>
        </p:nvSpPr>
        <p:spPr bwMode="auto">
          <a:xfrm>
            <a:off x="2547582" y="2249691"/>
            <a:ext cx="566382" cy="504967"/>
          </a:xfrm>
          <a:custGeom>
            <a:avLst/>
            <a:gdLst>
              <a:gd name="connsiteX0" fmla="*/ 150125 w 566382"/>
              <a:gd name="connsiteY0" fmla="*/ 498144 h 504967"/>
              <a:gd name="connsiteX1" fmla="*/ 0 w 566382"/>
              <a:gd name="connsiteY1" fmla="*/ 504967 h 504967"/>
              <a:gd name="connsiteX2" fmla="*/ 6824 w 566382"/>
              <a:gd name="connsiteY2" fmla="*/ 232012 h 504967"/>
              <a:gd name="connsiteX3" fmla="*/ 559558 w 566382"/>
              <a:gd name="connsiteY3" fmla="*/ 238836 h 504967"/>
              <a:gd name="connsiteX4" fmla="*/ 566382 w 566382"/>
              <a:gd name="connsiteY4" fmla="*/ 0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82" h="504967">
                <a:moveTo>
                  <a:pt x="150125" y="498144"/>
                </a:moveTo>
                <a:lnTo>
                  <a:pt x="0" y="504967"/>
                </a:lnTo>
                <a:lnTo>
                  <a:pt x="6824" y="232012"/>
                </a:lnTo>
                <a:lnTo>
                  <a:pt x="559558" y="238836"/>
                </a:lnTo>
                <a:lnTo>
                  <a:pt x="566382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Freeform 109"/>
          <p:cNvSpPr/>
          <p:nvPr/>
        </p:nvSpPr>
        <p:spPr bwMode="auto">
          <a:xfrm flipV="1">
            <a:off x="3361130" y="1414270"/>
            <a:ext cx="2054374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5457700" y="1913256"/>
            <a:ext cx="225829" cy="588918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5914900" y="2229002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914900" y="2484910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6108866" y="2234838"/>
            <a:ext cx="0" cy="246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5" name="Group 114"/>
          <p:cNvGrpSpPr/>
          <p:nvPr/>
        </p:nvGrpSpPr>
        <p:grpSpPr>
          <a:xfrm>
            <a:off x="457200" y="3525363"/>
            <a:ext cx="7848600" cy="1046637"/>
            <a:chOff x="609600" y="3622595"/>
            <a:chExt cx="7848600" cy="1046637"/>
          </a:xfrm>
        </p:grpSpPr>
        <p:cxnSp>
          <p:nvCxnSpPr>
            <p:cNvPr id="116" name="Straight Arrow Connector 115"/>
            <p:cNvCxnSpPr/>
            <p:nvPr/>
          </p:nvCxnSpPr>
          <p:spPr bwMode="auto">
            <a:xfrm>
              <a:off x="1519468" y="3997332"/>
              <a:ext cx="73988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2259351" y="377760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{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 bwMode="auto">
            <a:xfrm>
              <a:off x="2535389" y="3978817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3128908" y="3751402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/>
                <a:t>&lt;string&gt;</a:t>
              </a:r>
              <a:endParaRPr lang="en-US" sz="2400" b="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34879" y="377760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>
              <a:off x="4360335" y="3982234"/>
              <a:ext cx="48101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5192208" y="3993915"/>
              <a:ext cx="4465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5715000" y="3766500"/>
              <a:ext cx="1196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/>
                <a:t>&lt;value&gt;</a:t>
              </a:r>
              <a:endParaRPr lang="en-US" sz="2400" b="0" dirty="0"/>
            </a:p>
          </p:txBody>
        </p:sp>
        <p:cxnSp>
          <p:nvCxnSpPr>
            <p:cNvPr id="124" name="Straight Arrow Connector 123"/>
            <p:cNvCxnSpPr>
              <a:stCxn id="123" idx="3"/>
            </p:cNvCxnSpPr>
            <p:nvPr/>
          </p:nvCxnSpPr>
          <p:spPr bwMode="auto">
            <a:xfrm flipV="1">
              <a:off x="6911161" y="3997332"/>
              <a:ext cx="587005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7577270" y="3781025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}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 bwMode="auto">
            <a:xfrm>
              <a:off x="7853308" y="3982234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Freeform 126"/>
            <p:cNvSpPr/>
            <p:nvPr/>
          </p:nvSpPr>
          <p:spPr bwMode="auto">
            <a:xfrm flipV="1">
              <a:off x="2654831" y="3622595"/>
              <a:ext cx="4602829" cy="359637"/>
            </a:xfrm>
            <a:custGeom>
              <a:avLst/>
              <a:gdLst>
                <a:gd name="connsiteX0" fmla="*/ 1390997 w 1390997"/>
                <a:gd name="connsiteY0" fmla="*/ 0 h 393469"/>
                <a:gd name="connsiteX1" fmla="*/ 1385455 w 1390997"/>
                <a:gd name="connsiteY1" fmla="*/ 393469 h 393469"/>
                <a:gd name="connsiteX2" fmla="*/ 0 w 1390997"/>
                <a:gd name="connsiteY2" fmla="*/ 393469 h 393469"/>
                <a:gd name="connsiteX3" fmla="*/ 5542 w 1390997"/>
                <a:gd name="connsiteY3" fmla="*/ 5542 h 39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997" h="393469">
                  <a:moveTo>
                    <a:pt x="1390997" y="0"/>
                  </a:moveTo>
                  <a:cubicBezTo>
                    <a:pt x="1389150" y="131156"/>
                    <a:pt x="1387302" y="262313"/>
                    <a:pt x="1385455" y="393469"/>
                  </a:cubicBezTo>
                  <a:lnTo>
                    <a:pt x="0" y="393469"/>
                  </a:lnTo>
                  <a:cubicBezTo>
                    <a:pt x="1847" y="264160"/>
                    <a:pt x="3695" y="134851"/>
                    <a:pt x="5542" y="554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8" name="Freeform 127"/>
            <p:cNvSpPr/>
            <p:nvPr/>
          </p:nvSpPr>
          <p:spPr bwMode="auto">
            <a:xfrm flipH="1">
              <a:off x="5196488" y="3997332"/>
              <a:ext cx="1931767" cy="591973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24698" y="42999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n-US" dirty="0"/>
            </a:p>
          </p:txBody>
        </p:sp>
        <p:sp>
          <p:nvSpPr>
            <p:cNvPr id="130" name="Freeform 129"/>
            <p:cNvSpPr/>
            <p:nvPr/>
          </p:nvSpPr>
          <p:spPr bwMode="auto">
            <a:xfrm>
              <a:off x="2824108" y="3972907"/>
              <a:ext cx="2092905" cy="605766"/>
            </a:xfrm>
            <a:custGeom>
              <a:avLst/>
              <a:gdLst>
                <a:gd name="connsiteX0" fmla="*/ 914400 w 914400"/>
                <a:gd name="connsiteY0" fmla="*/ 446568 h 457200"/>
                <a:gd name="connsiteX1" fmla="*/ 0 w 914400"/>
                <a:gd name="connsiteY1" fmla="*/ 457200 h 457200"/>
                <a:gd name="connsiteX2" fmla="*/ 0 w 91440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914400" y="446568"/>
                  </a:move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09600" y="3768023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smtClean="0"/>
                <a:t>object </a:t>
              </a:r>
              <a:endParaRPr lang="en-US" b="0" dirty="0"/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1309" y="1254205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number </a:t>
            </a:r>
            <a:endParaRPr lang="en-US" b="0" dirty="0"/>
          </a:p>
        </p:txBody>
      </p:sp>
      <p:sp>
        <p:nvSpPr>
          <p:cNvPr id="133" name="Rectangle 132"/>
          <p:cNvSpPr/>
          <p:nvPr/>
        </p:nvSpPr>
        <p:spPr>
          <a:xfrm>
            <a:off x="1850466" y="4921984"/>
            <a:ext cx="58457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US" altLang="en-US" sz="2000" b="0" dirty="0">
                <a:latin typeface="Courier New" pitchFamily="49" charset="0"/>
              </a:rPr>
              <a:t>"</a:t>
            </a:r>
            <a:r>
              <a:rPr lang="en-US" altLang="en-US" sz="2000" b="0" dirty="0" err="1">
                <a:latin typeface="Courier New" pitchFamily="49" charset="0"/>
              </a:rPr>
              <a:t>name</a:t>
            </a:r>
            <a:r>
              <a:rPr lang="en-US" altLang="en-US" sz="2000" b="0" dirty="0" err="1" smtClean="0">
                <a:latin typeface="Courier New" pitchFamily="49" charset="0"/>
              </a:rPr>
              <a:t>":</a:t>
            </a:r>
            <a:r>
              <a:rPr lang="en-US" altLang="en-US" sz="2000" b="0" dirty="0" err="1">
                <a:latin typeface="Courier New" pitchFamily="49" charset="0"/>
              </a:rPr>
              <a:t>"</a:t>
            </a:r>
            <a:r>
              <a:rPr lang="en-US" altLang="en-US" sz="2000" b="0" dirty="0" err="1" smtClean="0">
                <a:latin typeface="Courier New" pitchFamily="49" charset="0"/>
              </a:rPr>
              <a:t>John</a:t>
            </a:r>
            <a:r>
              <a:rPr lang="en-US" altLang="en-US" sz="2000" b="0" dirty="0" smtClean="0">
                <a:latin typeface="Courier New" pitchFamily="49" charset="0"/>
              </a:rPr>
              <a:t> Doe",</a:t>
            </a:r>
            <a:r>
              <a:rPr lang="en-US" altLang="en-US" sz="2000" b="0" dirty="0">
                <a:latin typeface="Courier New" pitchFamily="49" charset="0"/>
              </a:rPr>
              <a:t> "</a:t>
            </a:r>
            <a:r>
              <a:rPr lang="en-US" altLang="en-US" sz="2000" b="0" dirty="0" smtClean="0">
                <a:latin typeface="Courier New" pitchFamily="49" charset="0"/>
              </a:rPr>
              <a:t>age":25, "married</a:t>
            </a:r>
            <a:r>
              <a:rPr lang="en-US" altLang="en-US" sz="2000" b="0" dirty="0">
                <a:latin typeface="Courier New" pitchFamily="49" charset="0"/>
              </a:rPr>
              <a:t>"</a:t>
            </a:r>
            <a:r>
              <a:rPr lang="en-US" altLang="en-US" sz="2000" b="0" dirty="0" smtClean="0">
                <a:latin typeface="Courier New" pitchFamily="49" charset="0"/>
              </a:rPr>
              <a:t>:true, </a:t>
            </a:r>
            <a:r>
              <a:rPr lang="en-US" altLang="en-US" sz="2000" b="0" dirty="0">
                <a:latin typeface="Courier New" pitchFamily="49" charset="0"/>
              </a:rPr>
              <a:t>"</a:t>
            </a:r>
            <a:r>
              <a:rPr lang="en-US" altLang="en-US" sz="2000" b="0" dirty="0" err="1" smtClean="0">
                <a:latin typeface="Courier New" pitchFamily="49" charset="0"/>
              </a:rPr>
              <a:t>University":</a:t>
            </a:r>
            <a:r>
              <a:rPr lang="en-US" altLang="en-US" sz="2000" b="0" dirty="0" err="1">
                <a:latin typeface="Courier New" pitchFamily="49" charset="0"/>
              </a:rPr>
              <a:t>"</a:t>
            </a:r>
            <a:r>
              <a:rPr lang="en-US" altLang="en-US" sz="2000" b="0" dirty="0" err="1" smtClean="0">
                <a:latin typeface="Courier New" pitchFamily="49" charset="0"/>
              </a:rPr>
              <a:t>ASU</a:t>
            </a:r>
            <a:r>
              <a:rPr lang="en-US" altLang="en-US" sz="2000" b="0" dirty="0" smtClean="0">
                <a:latin typeface="Courier New" pitchFamily="49" charset="0"/>
              </a:rPr>
              <a:t>", "</a:t>
            </a:r>
            <a:r>
              <a:rPr lang="en-US" altLang="en-US" sz="2000" b="0" dirty="0" err="1" smtClean="0">
                <a:latin typeface="Courier New" pitchFamily="49" charset="0"/>
              </a:rPr>
              <a:t>Graduated</a:t>
            </a:r>
            <a:r>
              <a:rPr lang="en-US" altLang="en-US" sz="2000" b="0" dirty="0" err="1">
                <a:latin typeface="Courier New" pitchFamily="49" charset="0"/>
              </a:rPr>
              <a:t>":false</a:t>
            </a:r>
            <a:r>
              <a:rPr lang="en-US" altLang="en-US" sz="2000" b="0" dirty="0">
                <a:latin typeface="Courier New" pitchFamily="49" charset="0"/>
              </a:rPr>
              <a:t>, "</a:t>
            </a:r>
            <a:r>
              <a:rPr lang="en-US" altLang="en-US" sz="2000" b="0" dirty="0" smtClean="0">
                <a:latin typeface="Courier New" pitchFamily="49" charset="0"/>
              </a:rPr>
              <a:t>Courses":</a:t>
            </a:r>
            <a:r>
              <a:rPr lang="en-US" altLang="en-US" sz="2000" b="0" dirty="0" smtClean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US" altLang="en-US" sz="2000" b="0" dirty="0">
                <a:latin typeface="Courier New" pitchFamily="49" charset="0"/>
              </a:rPr>
              <a:t>"</a:t>
            </a:r>
            <a:r>
              <a:rPr lang="en-US" altLang="en-US" sz="2000" b="0" dirty="0" smtClean="0">
                <a:latin typeface="Courier New" pitchFamily="49" charset="0"/>
              </a:rPr>
              <a:t>CSE240":200,"CSE310":300,"CSE445":400, </a:t>
            </a:r>
            <a:r>
              <a:rPr lang="en-US" altLang="en-US" sz="2000" b="0" dirty="0">
                <a:latin typeface="Courier New" pitchFamily="49" charset="0"/>
              </a:rPr>
              <a:t>"</a:t>
            </a:r>
            <a:r>
              <a:rPr lang="en-US" altLang="en-US" sz="2000" b="0" dirty="0" smtClean="0">
                <a:latin typeface="Courier New" pitchFamily="49" charset="0"/>
              </a:rPr>
              <a:t>GPA":3.75</a:t>
            </a:r>
            <a:r>
              <a:rPr lang="en-US" altLang="en-US" sz="2000" b="0" dirty="0" smtClean="0">
                <a:solidFill>
                  <a:srgbClr val="0000FF"/>
                </a:solidFill>
                <a:latin typeface="Courier New" pitchFamily="49" charset="0"/>
              </a:rPr>
              <a:t>}}</a:t>
            </a:r>
            <a:endParaRPr lang="en-US" altLang="en-US" sz="2000" b="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19752" y="4884003"/>
            <a:ext cx="13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Object </a:t>
            </a:r>
            <a:r>
              <a:rPr lang="en-US" b="0" dirty="0" smtClean="0"/>
              <a:t> Example</a:t>
            </a:r>
            <a:endParaRPr lang="en-US" b="0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443196" y="4387333"/>
            <a:ext cx="1472203" cy="912167"/>
          </a:xfrm>
          <a:prstGeom prst="wedgeRoundRectCallout">
            <a:avLst>
              <a:gd name="adj1" fmla="val -79805"/>
              <a:gd name="adj2" fmla="val -5612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list of string</a:t>
            </a:r>
            <a:r>
              <a:rPr lang="en-US" b="0" dirty="0"/>
              <a:t>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value pairs</a:t>
            </a:r>
          </a:p>
        </p:txBody>
      </p:sp>
    </p:spTree>
    <p:extLst>
      <p:ext uri="{BB962C8B-B14F-4D97-AF65-F5344CB8AC3E}">
        <p14:creationId xmlns:p14="http://schemas.microsoft.com/office/powerpoint/2010/main" val="38996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587375"/>
          </a:xfrm>
        </p:spPr>
        <p:txBody>
          <a:bodyPr/>
          <a:lstStyle/>
          <a:p>
            <a:pPr algn="ctr"/>
            <a:r>
              <a:rPr lang="en-US" dirty="0" smtClean="0"/>
              <a:t>JSON Array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1519468" y="1898737"/>
            <a:ext cx="7398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259351" y="16790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2520961" y="1877379"/>
            <a:ext cx="1822439" cy="21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19600" y="166790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&lt;value&gt;</a:t>
            </a:r>
            <a:endParaRPr lang="en-US" sz="2400" b="0" dirty="0"/>
          </a:p>
        </p:txBody>
      </p:sp>
      <p:cxnSp>
        <p:nvCxnSpPr>
          <p:cNvPr id="73" name="Straight Arrow Connector 72"/>
          <p:cNvCxnSpPr>
            <a:stCxn id="68" idx="3"/>
          </p:cNvCxnSpPr>
          <p:nvPr/>
        </p:nvCxnSpPr>
        <p:spPr bwMode="auto">
          <a:xfrm flipV="1">
            <a:off x="5615761" y="1883639"/>
            <a:ext cx="1961509" cy="150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577270" y="16824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7853308" y="1883639"/>
            <a:ext cx="604892" cy="34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Freeform 77"/>
          <p:cNvSpPr/>
          <p:nvPr/>
        </p:nvSpPr>
        <p:spPr bwMode="auto">
          <a:xfrm flipH="1">
            <a:off x="5196488" y="1898737"/>
            <a:ext cx="1931767" cy="591973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24698" y="22013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2824108" y="1898738"/>
            <a:ext cx="2092905" cy="581340"/>
          </a:xfrm>
          <a:custGeom>
            <a:avLst/>
            <a:gdLst>
              <a:gd name="connsiteX0" fmla="*/ 914400 w 914400"/>
              <a:gd name="connsiteY0" fmla="*/ 446568 h 457200"/>
              <a:gd name="connsiteX1" fmla="*/ 0 w 914400"/>
              <a:gd name="connsiteY1" fmla="*/ 457200 h 457200"/>
              <a:gd name="connsiteX2" fmla="*/ 0 w 9144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7200">
                <a:moveTo>
                  <a:pt x="914400" y="446568"/>
                </a:moveTo>
                <a:lnTo>
                  <a:pt x="0" y="45720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8645" y="16880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array</a:t>
            </a:r>
            <a:endParaRPr lang="en-US" b="0" dirty="0"/>
          </a:p>
        </p:txBody>
      </p:sp>
      <p:sp>
        <p:nvSpPr>
          <p:cNvPr id="43" name="Rectangle 42"/>
          <p:cNvSpPr/>
          <p:nvPr/>
        </p:nvSpPr>
        <p:spPr>
          <a:xfrm>
            <a:off x="1676400" y="3110299"/>
            <a:ext cx="4974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dirty="0">
                <a:latin typeface="Courier New" pitchFamily="49" charset="0"/>
              </a:rPr>
              <a:t>[</a:t>
            </a:r>
            <a:r>
              <a:rPr lang="en-US" altLang="en-US" b="0" dirty="0" smtClean="0">
                <a:latin typeface="Courier New" pitchFamily="49" charset="0"/>
              </a:rPr>
              <a:t>"John Doe",</a:t>
            </a:r>
            <a:r>
              <a:rPr lang="en-US" altLang="en-US" b="0" dirty="0">
                <a:latin typeface="Courier New" pitchFamily="49" charset="0"/>
              </a:rPr>
              <a:t> "</a:t>
            </a:r>
            <a:r>
              <a:rPr lang="en-US" altLang="en-US" b="0" dirty="0" smtClean="0">
                <a:latin typeface="Courier New" pitchFamily="49" charset="0"/>
              </a:rPr>
              <a:t>Marry</a:t>
            </a:r>
            <a:r>
              <a:rPr lang="en-US" altLang="en-US" b="0" dirty="0">
                <a:latin typeface="Courier New" pitchFamily="49" charset="0"/>
              </a:rPr>
              <a:t>"</a:t>
            </a:r>
            <a:r>
              <a:rPr lang="en-US" altLang="en-US" b="0" dirty="0" smtClean="0">
                <a:latin typeface="Courier New" pitchFamily="49" charset="0"/>
              </a:rPr>
              <a:t>, </a:t>
            </a:r>
            <a:r>
              <a:rPr lang="en-US" altLang="en-US" b="0" dirty="0">
                <a:latin typeface="Courier New" pitchFamily="49" charset="0"/>
              </a:rPr>
              <a:t>"</a:t>
            </a:r>
            <a:r>
              <a:rPr lang="en-US" altLang="en-US" b="0" dirty="0" smtClean="0">
                <a:latin typeface="Courier New" pitchFamily="49" charset="0"/>
              </a:rPr>
              <a:t>Smith</a:t>
            </a:r>
            <a:r>
              <a:rPr lang="en-US" altLang="en-US" b="0" dirty="0">
                <a:latin typeface="Courier New" pitchFamily="49" charset="0"/>
              </a:rPr>
              <a:t>"</a:t>
            </a:r>
            <a:r>
              <a:rPr lang="en-US" altLang="en-US" b="0" dirty="0" smtClean="0">
                <a:latin typeface="Courier New" pitchFamily="49" charset="0"/>
              </a:rPr>
              <a:t>]</a:t>
            </a:r>
            <a:endParaRPr lang="en-US" altLang="en-US" b="0" dirty="0">
              <a:latin typeface="Courier New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200" y="3124200"/>
            <a:ext cx="1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Array of string</a:t>
            </a:r>
            <a:endParaRPr lang="en-US" b="0" dirty="0"/>
          </a:p>
        </p:txBody>
      </p:sp>
      <p:sp>
        <p:nvSpPr>
          <p:cNvPr id="70" name="Rectangle 69"/>
          <p:cNvSpPr/>
          <p:nvPr/>
        </p:nvSpPr>
        <p:spPr>
          <a:xfrm>
            <a:off x="1676400" y="3810000"/>
            <a:ext cx="709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dirty="0" smtClean="0">
                <a:latin typeface="Courier New" pitchFamily="49" charset="0"/>
              </a:rPr>
              <a:t>[{"John Doe</a:t>
            </a:r>
            <a:r>
              <a:rPr lang="en-US" altLang="en-US" b="0" dirty="0">
                <a:latin typeface="Courier New" pitchFamily="49" charset="0"/>
              </a:rPr>
              <a:t>"</a:t>
            </a:r>
            <a:r>
              <a:rPr lang="en-US" altLang="en-US" b="0" dirty="0" smtClean="0">
                <a:latin typeface="Courier New" pitchFamily="49" charset="0"/>
              </a:rPr>
              <a:t>:25}, {"Marry</a:t>
            </a:r>
            <a:r>
              <a:rPr lang="en-US" altLang="en-US" b="0" dirty="0">
                <a:latin typeface="Courier New" pitchFamily="49" charset="0"/>
              </a:rPr>
              <a:t>"</a:t>
            </a:r>
            <a:r>
              <a:rPr lang="en-US" altLang="en-US" b="0" dirty="0" smtClean="0">
                <a:latin typeface="Courier New" pitchFamily="49" charset="0"/>
              </a:rPr>
              <a:t>:30}, </a:t>
            </a:r>
            <a:r>
              <a:rPr lang="en-US" altLang="en-US" b="0" dirty="0">
                <a:latin typeface="Courier New" pitchFamily="49" charset="0"/>
              </a:rPr>
              <a:t>"</a:t>
            </a:r>
            <a:r>
              <a:rPr lang="en-US" altLang="en-US" b="0" dirty="0" smtClean="0">
                <a:latin typeface="Courier New" pitchFamily="49" charset="0"/>
              </a:rPr>
              <a:t>Smith</a:t>
            </a:r>
            <a:r>
              <a:rPr lang="en-US" altLang="en-US" b="0" dirty="0">
                <a:latin typeface="Courier New" pitchFamily="49" charset="0"/>
              </a:rPr>
              <a:t>"</a:t>
            </a:r>
            <a:r>
              <a:rPr lang="en-US" altLang="en-US" b="0" dirty="0" smtClean="0">
                <a:latin typeface="Courier New" pitchFamily="49" charset="0"/>
              </a:rPr>
              <a:t>, 20, true]</a:t>
            </a:r>
            <a:endParaRPr lang="en-US" altLang="en-US" b="0" dirty="0">
              <a:latin typeface="Courier New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76400" y="4445675"/>
            <a:ext cx="2699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b="0" dirty="0" smtClean="0">
                <a:latin typeface="Courier New" pitchFamily="49" charset="0"/>
              </a:rPr>
              <a:t>[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b="0" dirty="0" smtClean="0">
                <a:latin typeface="Courier New" pitchFamily="49" charset="0"/>
              </a:rPr>
              <a:t>	[1, 2, 3, 4], 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b="0" dirty="0">
                <a:latin typeface="Courier New" pitchFamily="49" charset="0"/>
              </a:rPr>
              <a:t>	</a:t>
            </a:r>
            <a:r>
              <a:rPr lang="en-US" altLang="en-US" b="0" dirty="0" smtClean="0">
                <a:latin typeface="Courier New" pitchFamily="49" charset="0"/>
              </a:rPr>
              <a:t>[2, 3, 4, 5],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b="0" dirty="0">
                <a:latin typeface="Courier New" pitchFamily="49" charset="0"/>
              </a:rPr>
              <a:t>	</a:t>
            </a:r>
            <a:r>
              <a:rPr lang="en-US" altLang="en-US" b="0" dirty="0" smtClean="0">
                <a:latin typeface="Courier New" pitchFamily="49" charset="0"/>
              </a:rPr>
              <a:t>[5, 2, 3, 5]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b="0" dirty="0">
                <a:latin typeface="Courier New" pitchFamily="49" charset="0"/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6200" y="3676104"/>
            <a:ext cx="167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Array of </a:t>
            </a:r>
          </a:p>
          <a:p>
            <a:r>
              <a:rPr lang="en-US" b="0" dirty="0" smtClean="0"/>
              <a:t>mixed values</a:t>
            </a:r>
            <a:endParaRPr lang="en-US" b="0" dirty="0"/>
          </a:p>
        </p:txBody>
      </p:sp>
      <p:sp>
        <p:nvSpPr>
          <p:cNvPr id="83" name="Rectangle 82"/>
          <p:cNvSpPr/>
          <p:nvPr/>
        </p:nvSpPr>
        <p:spPr>
          <a:xfrm>
            <a:off x="76200" y="4431268"/>
            <a:ext cx="1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Array of arrays</a:t>
            </a:r>
            <a:endParaRPr lang="en-US" b="0" dirty="0"/>
          </a:p>
        </p:txBody>
      </p:sp>
      <p:sp>
        <p:nvSpPr>
          <p:cNvPr id="15" name="Freeform 14"/>
          <p:cNvSpPr/>
          <p:nvPr/>
        </p:nvSpPr>
        <p:spPr bwMode="auto">
          <a:xfrm>
            <a:off x="2732566" y="1371600"/>
            <a:ext cx="4550735" cy="531628"/>
          </a:xfrm>
          <a:custGeom>
            <a:avLst/>
            <a:gdLst>
              <a:gd name="connsiteX0" fmla="*/ 0 w 4561368"/>
              <a:gd name="connsiteY0" fmla="*/ 308344 h 308344"/>
              <a:gd name="connsiteX1" fmla="*/ 0 w 4561368"/>
              <a:gd name="connsiteY1" fmla="*/ 0 h 308344"/>
              <a:gd name="connsiteX2" fmla="*/ 4550735 w 4561368"/>
              <a:gd name="connsiteY2" fmla="*/ 0 h 308344"/>
              <a:gd name="connsiteX3" fmla="*/ 4540103 w 4561368"/>
              <a:gd name="connsiteY3" fmla="*/ 308344 h 308344"/>
              <a:gd name="connsiteX4" fmla="*/ 4561368 w 4561368"/>
              <a:gd name="connsiteY4" fmla="*/ 297711 h 308344"/>
              <a:gd name="connsiteX0" fmla="*/ 0 w 4816550"/>
              <a:gd name="connsiteY0" fmla="*/ 308344 h 637953"/>
              <a:gd name="connsiteX1" fmla="*/ 0 w 4816550"/>
              <a:gd name="connsiteY1" fmla="*/ 0 h 637953"/>
              <a:gd name="connsiteX2" fmla="*/ 4550735 w 4816550"/>
              <a:gd name="connsiteY2" fmla="*/ 0 h 637953"/>
              <a:gd name="connsiteX3" fmla="*/ 4540103 w 4816550"/>
              <a:gd name="connsiteY3" fmla="*/ 308344 h 637953"/>
              <a:gd name="connsiteX4" fmla="*/ 4816550 w 4816550"/>
              <a:gd name="connsiteY4" fmla="*/ 637953 h 637953"/>
              <a:gd name="connsiteX0" fmla="*/ 0 w 4550735"/>
              <a:gd name="connsiteY0" fmla="*/ 308344 h 308344"/>
              <a:gd name="connsiteX1" fmla="*/ 0 w 4550735"/>
              <a:gd name="connsiteY1" fmla="*/ 0 h 308344"/>
              <a:gd name="connsiteX2" fmla="*/ 4550735 w 4550735"/>
              <a:gd name="connsiteY2" fmla="*/ 0 h 308344"/>
              <a:gd name="connsiteX3" fmla="*/ 4540103 w 4550735"/>
              <a:gd name="connsiteY3" fmla="*/ 308344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735" h="308344">
                <a:moveTo>
                  <a:pt x="0" y="308344"/>
                </a:moveTo>
                <a:lnTo>
                  <a:pt x="0" y="0"/>
                </a:lnTo>
                <a:lnTo>
                  <a:pt x="4550735" y="0"/>
                </a:lnTo>
                <a:lnTo>
                  <a:pt x="4540103" y="30834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0" y="4900817"/>
            <a:ext cx="4419600" cy="13849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3550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for(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i=0;i&lt;</a:t>
            </a:r>
            <a:r>
              <a:rPr lang="en-US" altLang="en-US" b="0" dirty="0" err="1" smtClean="0">
                <a:latin typeface="Consolas" pitchFamily="49" charset="0"/>
                <a:cs typeface="Consolas" pitchFamily="49" charset="0"/>
              </a:rPr>
              <a:t>myA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rray.length;i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3550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lvl="0" eaLnBrk="1" hangingPunct="1">
              <a:tabLst>
                <a:tab pos="463550" algn="l"/>
              </a:tabLst>
            </a:pPr>
            <a:r>
              <a:rPr lang="en-US" altLang="en-US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b="0" dirty="0" smtClean="0">
                <a:latin typeface="Consolas" pitchFamily="49" charset="0"/>
                <a:cs typeface="Consolas" pitchFamily="49" charset="0"/>
              </a:rPr>
              <a:t>console.log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myArray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[i].name,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b="0" dirty="0" err="1" smtClean="0">
                <a:latin typeface="Consolas" pitchFamily="49" charset="0"/>
                <a:cs typeface="Consolas" pitchFamily="49" charset="0"/>
              </a:rPr>
              <a:t>myArray</a:t>
            </a:r>
            <a:r>
              <a:rPr lang="en-US" altLang="en-US" b="0" dirty="0" smtClean="0">
                <a:latin typeface="Consolas" pitchFamily="49" charset="0"/>
                <a:cs typeface="Consolas" pitchFamily="49" charset="0"/>
              </a:rPr>
              <a:t>[i].value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3550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393625" y="396875"/>
            <a:ext cx="2628900" cy="685800"/>
          </a:xfrm>
          <a:prstGeom prst="wedgeRoundRectCallout">
            <a:avLst>
              <a:gd name="adj1" fmla="val -90398"/>
              <a:gd name="adj2" fmla="val 14182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Different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types of values are allowed in one array.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1" grpId="0"/>
      <p:bldP spid="70" grpId="0"/>
      <p:bldP spid="80" grpId="0"/>
      <p:bldP spid="82" grpId="0"/>
      <p:bldP spid="83" grpId="0"/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vs.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61" y="1143000"/>
            <a:ext cx="4242758" cy="5372100"/>
          </a:xfrm>
        </p:spPr>
        <p:txBody>
          <a:bodyPr/>
          <a:lstStyle/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&lt;students&gt;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&lt;name&gt;John Doe&lt;/name&gt;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&lt;phone&gt;4801234567&lt;/phone&gt;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name&gt;Mary Smith&lt;/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&lt;phone&gt;6022345678&lt;/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name&gt;April Lee&lt;/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&lt;phone&gt;6233456789&lt;/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&lt;/students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29200" y="857250"/>
            <a:ext cx="397605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{ “</a:t>
            </a:r>
            <a:r>
              <a:rPr lang="en-US" sz="18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” :</a:t>
            </a:r>
          </a:p>
          <a:p>
            <a:pPr marL="0" indent="0">
              <a:buFont typeface="Wingdings" pitchFamily="2" charset="2"/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	{ “students” : </a:t>
            </a:r>
          </a:p>
          <a:p>
            <a:pPr marL="0" indent="0">
              <a:buFont typeface="Wingdings" pitchFamily="2" charset="2"/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Font typeface="Wingdings" pitchFamily="2" charset="2"/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Font typeface="Wingdings" pitchFamily="2" charset="2"/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			“name” : “John Doe”,</a:t>
            </a:r>
          </a:p>
          <a:p>
            <a:pPr marL="0" indent="0">
              <a:buFont typeface="Wingdings" pitchFamily="2" charset="2"/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				“phone” : 4801234567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“Mary Smith”,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6022345678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“April Lee”,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6233456789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	]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b="0" kern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771900" y="857250"/>
            <a:ext cx="800100" cy="342900"/>
          </a:xfrm>
          <a:prstGeom prst="wedgeRoundRectCallout">
            <a:avLst>
              <a:gd name="adj1" fmla="val 106391"/>
              <a:gd name="adj2" fmla="val 1470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71950" y="1733550"/>
            <a:ext cx="800100" cy="342900"/>
          </a:xfrm>
          <a:prstGeom prst="wedgeRoundRectCallout">
            <a:avLst>
              <a:gd name="adj1" fmla="val 146284"/>
              <a:gd name="adj2" fmla="val -5573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array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926098" y="1276350"/>
            <a:ext cx="800100" cy="342900"/>
          </a:xfrm>
          <a:prstGeom prst="wedgeRoundRectCallout">
            <a:avLst>
              <a:gd name="adj1" fmla="val 137658"/>
              <a:gd name="adj2" fmla="val 212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57700" y="2195243"/>
            <a:ext cx="800100" cy="342900"/>
          </a:xfrm>
          <a:prstGeom prst="wedgeRoundRectCallout">
            <a:avLst>
              <a:gd name="adj1" fmla="val 151674"/>
              <a:gd name="adj2" fmla="val -8089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06263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z="2800" dirty="0" smtClean="0"/>
              <a:t>Processing RSS, Atom, and JSON Data 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3687"/>
            <a:ext cx="8497888" cy="4608513"/>
          </a:xfrm>
        </p:spPr>
        <p:txBody>
          <a:bodyPr/>
          <a:lstStyle/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JsonArray.Load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responseStream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	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member in users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	where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member["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IsMember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"]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	select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member;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 in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 = member["Name"];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 = member["Age"];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something...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819834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https://msdn.microsoft.com/en-us/library/cc197957(v=vs.95).aspx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972300" y="3429000"/>
            <a:ext cx="1982788" cy="1143000"/>
          </a:xfrm>
          <a:prstGeom prst="wedgeRoundRectCallout">
            <a:avLst>
              <a:gd name="adj1" fmla="val -80376"/>
              <a:gd name="adj2" fmla="val -5496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Query in LINQ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To be discussed in CSE446/598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"/>
            <a:ext cx="8305800" cy="12573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JSON Object Defined for IoT Communication</a:t>
            </a:r>
            <a:br>
              <a:rPr lang="en-US" dirty="0" smtClean="0"/>
            </a:br>
            <a:r>
              <a:rPr lang="en-US" dirty="0" smtClean="0"/>
              <a:t>Discussed in more detail in Chapter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8100" y="1371600"/>
            <a:ext cx="9005887" cy="4200525"/>
            <a:chOff x="38100" y="1371600"/>
            <a:chExt cx="9005887" cy="4200525"/>
          </a:xfrm>
        </p:grpSpPr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" y="1371600"/>
              <a:ext cx="8905875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" y="4114800"/>
              <a:ext cx="7600950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2920561"/>
              <a:ext cx="1303322" cy="1260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3086100" y="3381254"/>
              <a:ext cx="2057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86100" y="3533654"/>
              <a:ext cx="2057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343400" y="3647955"/>
              <a:ext cx="457200" cy="10503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8100" y="2724150"/>
              <a:ext cx="8953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oup 10"/>
            <p:cNvGrpSpPr/>
            <p:nvPr/>
          </p:nvGrpSpPr>
          <p:grpSpPr>
            <a:xfrm>
              <a:off x="1228277" y="2936420"/>
              <a:ext cx="1857823" cy="1065835"/>
              <a:chOff x="800098" y="3163265"/>
              <a:chExt cx="2211735" cy="126887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00098" y="3163265"/>
                <a:ext cx="2211735" cy="1268874"/>
                <a:chOff x="1943099" y="1028700"/>
                <a:chExt cx="1371600" cy="914399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2171700" y="1028700"/>
                  <a:ext cx="914400" cy="685800"/>
                </a:xfrm>
                <a:prstGeom prst="rect">
                  <a:avLst/>
                </a:prstGeom>
                <a:solidFill>
                  <a:srgbClr val="C5F3E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>
                  <a:off x="1943099" y="1714499"/>
                  <a:ext cx="1371600" cy="228600"/>
                </a:xfrm>
                <a:prstGeom prst="rect">
                  <a:avLst/>
                </a:prstGeom>
                <a:solidFill>
                  <a:srgbClr val="C5F3E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1143000" y="3200400"/>
                <a:ext cx="158609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0" dirty="0" smtClean="0"/>
                  <a:t>ASU VIPLE</a:t>
                </a:r>
              </a:p>
              <a:p>
                <a:pPr algn="ctr"/>
                <a:r>
                  <a:rPr lang="en-US" sz="1400" b="0" dirty="0" smtClean="0"/>
                  <a:t>Visual IoT Programming</a:t>
                </a:r>
                <a:endParaRPr lang="en-US" sz="1400" b="0" dirty="0"/>
              </a:p>
            </p:txBody>
          </p:sp>
        </p:grpSp>
        <p:sp>
          <p:nvSpPr>
            <p:cNvPr id="21" name="Rounded Rectangular Callout 20"/>
            <p:cNvSpPr/>
            <p:nvPr/>
          </p:nvSpPr>
          <p:spPr bwMode="auto">
            <a:xfrm>
              <a:off x="6972300" y="3552568"/>
              <a:ext cx="1828800" cy="790832"/>
            </a:xfrm>
            <a:prstGeom prst="wedgeRoundRectCallout">
              <a:avLst>
                <a:gd name="adj1" fmla="val -52813"/>
                <a:gd name="adj2" fmla="val 140012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3443" y="4180701"/>
              <a:ext cx="901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IoT / Robot</a:t>
              </a:r>
              <a:endParaRPr lang="en-US" sz="1200" b="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4000500" y="2781179"/>
              <a:ext cx="237346" cy="527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42900" y="5486400"/>
              <a:ext cx="7581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ounded Rectangular Callout 28"/>
            <p:cNvSpPr/>
            <p:nvPr/>
          </p:nvSpPr>
          <p:spPr bwMode="auto">
            <a:xfrm>
              <a:off x="6972300" y="3552568"/>
              <a:ext cx="1828800" cy="790832"/>
            </a:xfrm>
            <a:prstGeom prst="wedgeRoundRectCallout">
              <a:avLst>
                <a:gd name="adj1" fmla="val -43231"/>
                <a:gd name="adj2" fmla="val -143649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An object pair,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with the second element an array of objects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228601" y="5943600"/>
            <a:ext cx="800100" cy="416630"/>
          </a:xfrm>
          <a:prstGeom prst="wedgeRoundRectCallout">
            <a:avLst>
              <a:gd name="adj1" fmla="val -30357"/>
              <a:gd name="adj2" fmla="val -14783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1116259" y="5962650"/>
            <a:ext cx="800100" cy="416630"/>
          </a:xfrm>
          <a:prstGeom prst="wedgeRoundRectCallout">
            <a:avLst>
              <a:gd name="adj1" fmla="val -8928"/>
              <a:gd name="adj2" fmla="val -15468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Array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1976365" y="5972432"/>
            <a:ext cx="800100" cy="416630"/>
          </a:xfrm>
          <a:prstGeom prst="wedgeRoundRectCallout">
            <a:avLst>
              <a:gd name="adj1" fmla="val -95833"/>
              <a:gd name="adj2" fmla="val -15697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4591049" y="5962650"/>
            <a:ext cx="800100" cy="416630"/>
          </a:xfrm>
          <a:prstGeom prst="wedgeRoundRectCallout">
            <a:avLst>
              <a:gd name="adj1" fmla="val -41071"/>
              <a:gd name="adj2" fmla="val -15240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RSS, Atom, and JSON used?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467600" cy="28575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They are widely used in </a:t>
            </a:r>
          </a:p>
          <a:p>
            <a:pPr>
              <a:defRPr/>
            </a:pPr>
            <a:r>
              <a:rPr lang="en-US" dirty="0" smtClean="0"/>
              <a:t>Web data integration – Web page feed: Another Web page can convenient read your Web data with a structure, instead of in a string.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we did in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 of getting data from any web page?</a:t>
            </a: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E0DC65-1646-4AE6-8270-16E24E414A67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0" y="4000500"/>
            <a:ext cx="7467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b="0" kern="0" dirty="0"/>
              <a:t>They are widely used as the RESTful service outputs.</a:t>
            </a:r>
          </a:p>
          <a:p>
            <a:pPr>
              <a:defRPr/>
            </a:pPr>
            <a:r>
              <a:rPr lang="en-US" b="0" kern="0" dirty="0" smtClean="0"/>
              <a:t>Web mashup, e.g., Yahoo! Pipes, </a:t>
            </a:r>
            <a:r>
              <a:rPr lang="en-US" b="0" kern="0" dirty="0" err="1" smtClean="0"/>
              <a:t>JackBe</a:t>
            </a:r>
            <a:r>
              <a:rPr lang="en-US" b="0" kern="0" dirty="0" smtClean="0"/>
              <a:t>, etc.</a:t>
            </a:r>
          </a:p>
          <a:p>
            <a:pPr>
              <a:defRPr/>
            </a:pPr>
            <a:endParaRPr lang="en-US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71500" y="2667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Distributed Software Development </a:t>
            </a:r>
            <a:br>
              <a:rPr lang="en-US" dirty="0" smtClean="0"/>
            </a:br>
            <a:r>
              <a:rPr lang="en-US" dirty="0" smtClean="0"/>
              <a:t>through Data Standards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06D985-F480-4253-AAD4-B69EB01614EC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19200" y="2438400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Enrollment applications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429000" y="2438400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Applications evaluation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143000" y="5562600"/>
            <a:ext cx="1524000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Grade book in </a:t>
            </a:r>
            <a:r>
              <a:rPr lang="en-US" b="0" dirty="0" smtClean="0"/>
              <a:t>Blackboard / Canvas</a:t>
            </a:r>
            <a:endParaRPr lang="en-US" b="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5715000" y="2438400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Student </a:t>
            </a:r>
            <a:br>
              <a:rPr lang="en-US" b="0" dirty="0" smtClean="0"/>
            </a:br>
            <a:r>
              <a:rPr lang="en-US" b="0" dirty="0" smtClean="0"/>
              <a:t>ranks</a:t>
            </a:r>
            <a:endParaRPr lang="en-US" b="0" dirty="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429000" y="5562600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Grades in student DB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5638800" y="5562600"/>
            <a:ext cx="16764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Grade transfer to other school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62000" y="3733800"/>
            <a:ext cx="70104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Data standards and transformation</a:t>
            </a:r>
          </a:p>
        </p:txBody>
      </p:sp>
      <p:cxnSp>
        <p:nvCxnSpPr>
          <p:cNvPr id="5131" name="Elbow Connector 12"/>
          <p:cNvCxnSpPr>
            <a:cxnSpLocks noChangeShapeType="1"/>
            <a:stCxn id="5124" idx="3"/>
          </p:cNvCxnSpPr>
          <p:nvPr/>
        </p:nvCxnSpPr>
        <p:spPr bwMode="auto">
          <a:xfrm>
            <a:off x="2667000" y="2743200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hape 19"/>
          <p:cNvCxnSpPr>
            <a:cxnSpLocks noChangeShapeType="1"/>
            <a:stCxn id="5125" idx="1"/>
          </p:cNvCxnSpPr>
          <p:nvPr/>
        </p:nvCxnSpPr>
        <p:spPr bwMode="auto">
          <a:xfrm rot="10800000" flipV="1">
            <a:off x="3200400" y="2743200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hape 22"/>
          <p:cNvCxnSpPr>
            <a:cxnSpLocks noChangeShapeType="1"/>
            <a:stCxn id="5125" idx="3"/>
          </p:cNvCxnSpPr>
          <p:nvPr/>
        </p:nvCxnSpPr>
        <p:spPr bwMode="auto">
          <a:xfrm>
            <a:off x="4876800" y="2743200"/>
            <a:ext cx="1524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hape 23"/>
          <p:cNvCxnSpPr>
            <a:cxnSpLocks noChangeShapeType="1"/>
          </p:cNvCxnSpPr>
          <p:nvPr/>
        </p:nvCxnSpPr>
        <p:spPr bwMode="auto">
          <a:xfrm rot="10800000" flipV="1">
            <a:off x="5486400" y="2743200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hape 29"/>
          <p:cNvCxnSpPr>
            <a:cxnSpLocks noChangeShapeType="1"/>
            <a:stCxn id="5126" idx="3"/>
          </p:cNvCxnSpPr>
          <p:nvPr/>
        </p:nvCxnSpPr>
        <p:spPr bwMode="auto">
          <a:xfrm flipV="1">
            <a:off x="2667000" y="4800600"/>
            <a:ext cx="152400" cy="12382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Shape 32"/>
          <p:cNvCxnSpPr>
            <a:cxnSpLocks noChangeShapeType="1"/>
          </p:cNvCxnSpPr>
          <p:nvPr/>
        </p:nvCxnSpPr>
        <p:spPr bwMode="auto">
          <a:xfrm rot="16200000" flipH="1">
            <a:off x="2819400" y="5257800"/>
            <a:ext cx="1066800" cy="152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Shape 33"/>
          <p:cNvCxnSpPr>
            <a:cxnSpLocks noChangeShapeType="1"/>
          </p:cNvCxnSpPr>
          <p:nvPr/>
        </p:nvCxnSpPr>
        <p:spPr bwMode="auto">
          <a:xfrm flipV="1">
            <a:off x="4876800" y="4800600"/>
            <a:ext cx="152400" cy="1066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Shape 34"/>
          <p:cNvCxnSpPr>
            <a:cxnSpLocks noChangeShapeType="1"/>
          </p:cNvCxnSpPr>
          <p:nvPr/>
        </p:nvCxnSpPr>
        <p:spPr bwMode="auto">
          <a:xfrm rot="16200000" flipH="1">
            <a:off x="5029200" y="5257800"/>
            <a:ext cx="1066800" cy="152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36"/>
          <p:cNvSpPr/>
          <p:nvPr/>
        </p:nvSpPr>
        <p:spPr bwMode="auto">
          <a:xfrm>
            <a:off x="914400" y="3962400"/>
            <a:ext cx="11430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1200"/>
              </a:spcBef>
              <a:defRPr/>
            </a:pPr>
            <a:r>
              <a:rPr lang="en-US" sz="1600" b="0" dirty="0" smtClean="0"/>
              <a:t>HTML</a:t>
            </a:r>
            <a:endParaRPr lang="en-US" sz="1600" b="0" dirty="0"/>
          </a:p>
        </p:txBody>
      </p:sp>
      <p:sp>
        <p:nvSpPr>
          <p:cNvPr id="38" name="Oval 37"/>
          <p:cNvSpPr/>
          <p:nvPr/>
        </p:nvSpPr>
        <p:spPr bwMode="auto">
          <a:xfrm>
            <a:off x="2209800" y="3962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Text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581400" y="3886200"/>
            <a:ext cx="1066800" cy="838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0"/>
              <a:t>XML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4953000" y="3962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smtClean="0"/>
              <a:t>JSON</a:t>
            </a:r>
            <a:endParaRPr lang="en-US" b="0" dirty="0"/>
          </a:p>
        </p:txBody>
      </p:sp>
      <p:sp>
        <p:nvSpPr>
          <p:cNvPr id="41" name="Oval 40"/>
          <p:cNvSpPr/>
          <p:nvPr/>
        </p:nvSpPr>
        <p:spPr bwMode="auto">
          <a:xfrm>
            <a:off x="6324600" y="3962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Excel</a:t>
            </a:r>
          </a:p>
        </p:txBody>
      </p:sp>
      <p:cxnSp>
        <p:nvCxnSpPr>
          <p:cNvPr id="5144" name="Straight Arrow Connector 42"/>
          <p:cNvCxnSpPr>
            <a:cxnSpLocks noChangeShapeType="1"/>
            <a:endCxn id="5124" idx="1"/>
          </p:cNvCxnSpPr>
          <p:nvPr/>
        </p:nvCxnSpPr>
        <p:spPr bwMode="auto">
          <a:xfrm flipV="1">
            <a:off x="762000" y="27432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Straight Arrow Connector 45"/>
          <p:cNvCxnSpPr>
            <a:cxnSpLocks noChangeShapeType="1"/>
            <a:stCxn id="5129" idx="3"/>
          </p:cNvCxnSpPr>
          <p:nvPr/>
        </p:nvCxnSpPr>
        <p:spPr bwMode="auto">
          <a:xfrm>
            <a:off x="7315200" y="58674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Straight Arrow Connector 47"/>
          <p:cNvCxnSpPr>
            <a:cxnSpLocks noChangeShapeType="1"/>
            <a:stCxn id="5127" idx="3"/>
          </p:cNvCxnSpPr>
          <p:nvPr/>
        </p:nvCxnSpPr>
        <p:spPr bwMode="auto">
          <a:xfrm>
            <a:off x="7162800" y="27432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Straight Arrow Connector 49"/>
          <p:cNvCxnSpPr>
            <a:cxnSpLocks noChangeShapeType="1"/>
            <a:endCxn id="5126" idx="1"/>
          </p:cNvCxnSpPr>
          <p:nvPr/>
        </p:nvCxnSpPr>
        <p:spPr bwMode="auto">
          <a:xfrm>
            <a:off x="685800" y="603885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85800" y="1663125"/>
            <a:ext cx="7481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Example: A University </a:t>
            </a: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Enterprise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848600" cy="1371600"/>
          </a:xfrm>
        </p:spPr>
        <p:txBody>
          <a:bodyPr/>
          <a:lstStyle/>
          <a:p>
            <a:r>
              <a:rPr lang="en-US" dirty="0" smtClean="0"/>
              <a:t>Why do we need RSS, Atom, JSON, instead of using general XML? Choose one!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8269288" cy="3846513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 smtClean="0"/>
              <a:t>General XML is too simple to represent feed data.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 smtClean="0"/>
              <a:t>General XML cannot represent a collection of data.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 smtClean="0"/>
              <a:t>General XML is a meta language, and it can be used to define languages only. 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 smtClean="0"/>
              <a:t>General XML file requires an XML schema, while RSS, Atom, and JSON have fixed schemas and do not need to attach a schema file. A simpler and fixed structure is good enough for most feed applications.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BE72FB-EDE0-46B2-8F9F-9D19750BC045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Roadmap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90600" y="1449387"/>
            <a:ext cx="7964488" cy="4608513"/>
          </a:xfrm>
        </p:spPr>
        <p:txBody>
          <a:bodyPr/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RSS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Atom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JSON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HTTP (Hypertext </a:t>
            </a:r>
            <a:r>
              <a:rPr lang="en-US" dirty="0">
                <a:solidFill>
                  <a:srgbClr val="0000FF"/>
                </a:solidFill>
              </a:rPr>
              <a:t>Transfer </a:t>
            </a:r>
            <a:r>
              <a:rPr lang="en-US" dirty="0" smtClean="0">
                <a:solidFill>
                  <a:srgbClr val="0000FF"/>
                </a:solidFill>
              </a:rPr>
              <a:t>Protocol) Operations and SOAP over HTTP</a:t>
            </a:r>
            <a:endParaRPr lang="en-US" dirty="0">
              <a:solidFill>
                <a:srgbClr val="0000FF"/>
              </a:solidFill>
            </a:endParaRP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Ontology languages: </a:t>
            </a:r>
            <a:r>
              <a:rPr lang="en-US" dirty="0" smtClean="0"/>
              <a:t>Complex XML</a:t>
            </a: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55FEF7-4E27-4044-A8FF-E9E2CD054CB8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92113" y="3773487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791200" cy="623888"/>
          </a:xfrm>
        </p:spPr>
        <p:txBody>
          <a:bodyPr/>
          <a:lstStyle/>
          <a:p>
            <a:r>
              <a:rPr lang="en-US" smtClean="0"/>
              <a:t>HTTP (Version 1.1)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 is an application-level protocol for distributed, collaborative, and hypermedia information systems. </a:t>
            </a:r>
          </a:p>
          <a:p>
            <a:pPr>
              <a:defRPr/>
            </a:pPr>
            <a:r>
              <a:rPr lang="en-US" dirty="0" smtClean="0"/>
              <a:t>HTTP messages are always </a:t>
            </a:r>
            <a:r>
              <a:rPr lang="en-US" dirty="0" smtClean="0">
                <a:solidFill>
                  <a:srgbClr val="0000FF"/>
                </a:solidFill>
              </a:rPr>
              <a:t>two ways</a:t>
            </a:r>
            <a:r>
              <a:rPr lang="en-US" dirty="0" smtClean="0"/>
              <a:t>: requests from client to server and responses from server to client.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	HTTP-message = Request | Response</a:t>
            </a:r>
          </a:p>
          <a:p>
            <a:pPr>
              <a:defRPr/>
            </a:pPr>
            <a:r>
              <a:rPr lang="en-US" dirty="0" smtClean="0"/>
              <a:t>Request: Request-Line =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Method</a:t>
            </a:r>
            <a:r>
              <a:rPr lang="en-US" sz="2400" dirty="0" smtClean="0"/>
              <a:t> </a:t>
            </a:r>
            <a:r>
              <a:rPr lang="en-US" sz="2400" i="1" dirty="0" smtClean="0"/>
              <a:t>SP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Request-URI</a:t>
            </a:r>
            <a:r>
              <a:rPr lang="en-US" sz="2400" dirty="0" smtClean="0"/>
              <a:t> </a:t>
            </a:r>
            <a:r>
              <a:rPr lang="en-US" sz="2400" i="1" dirty="0"/>
              <a:t>SP</a:t>
            </a:r>
            <a:r>
              <a:rPr lang="en-US" sz="2400" dirty="0" smtClean="0"/>
              <a:t> </a:t>
            </a:r>
            <a:r>
              <a:rPr lang="en-US" sz="2400" i="1" dirty="0" smtClean="0"/>
              <a:t>HTTP-Version</a:t>
            </a:r>
            <a:r>
              <a:rPr lang="en-US" sz="2400" dirty="0" smtClean="0"/>
              <a:t> </a:t>
            </a:r>
            <a:r>
              <a:rPr lang="en-US" sz="2400" i="1" dirty="0"/>
              <a:t>CRLF</a:t>
            </a:r>
          </a:p>
          <a:p>
            <a:pPr>
              <a:defRPr/>
            </a:pPr>
            <a:r>
              <a:rPr lang="en-US" dirty="0" smtClean="0"/>
              <a:t>Response: Status-Line =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sz="2400" dirty="0" smtClean="0"/>
              <a:t>HTTP-Version </a:t>
            </a:r>
            <a:r>
              <a:rPr lang="en-US" sz="2400" i="1" dirty="0"/>
              <a:t>SP</a:t>
            </a:r>
            <a:r>
              <a:rPr lang="en-US" sz="2400" dirty="0" smtClean="0"/>
              <a:t> Status-Code </a:t>
            </a:r>
            <a:r>
              <a:rPr lang="en-US" sz="2400" i="1" dirty="0"/>
              <a:t>SP</a:t>
            </a:r>
            <a:r>
              <a:rPr lang="en-US" sz="2400" dirty="0" smtClean="0"/>
              <a:t> </a:t>
            </a:r>
            <a:r>
              <a:rPr lang="en-US" sz="2400" i="1" dirty="0" smtClean="0"/>
              <a:t>Reason-Phrase</a:t>
            </a:r>
            <a:r>
              <a:rPr lang="en-US" sz="2400" dirty="0" smtClean="0"/>
              <a:t> </a:t>
            </a:r>
            <a:r>
              <a:rPr lang="en-US" sz="2400" i="1" dirty="0"/>
              <a:t>CRLF</a:t>
            </a:r>
          </a:p>
          <a:p>
            <a:pPr marL="342900" lvl="1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/>
              <a:t>	where, </a:t>
            </a:r>
            <a:r>
              <a:rPr lang="en-US" sz="2400" i="1" dirty="0">
                <a:ea typeface="+mn-ea"/>
                <a:cs typeface="+mn-cs"/>
              </a:rPr>
              <a:t>SP</a:t>
            </a:r>
            <a:r>
              <a:rPr lang="en-US" dirty="0" smtClean="0"/>
              <a:t>: Space and </a:t>
            </a:r>
            <a:r>
              <a:rPr lang="en-US" sz="2400" i="1" dirty="0">
                <a:ea typeface="+mn-ea"/>
                <a:cs typeface="+mn-cs"/>
              </a:rPr>
              <a:t>CRLF</a:t>
            </a:r>
            <a:r>
              <a:rPr lang="en-US" dirty="0" smtClean="0"/>
              <a:t>: end of line mark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DB0B57-87B5-49E5-948C-3CF2A89D4539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447800" y="776288"/>
            <a:ext cx="723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 dirty="0"/>
              <a:t>http://www.w3.org/Protocols/rfc2616/rfc2616.html</a:t>
            </a:r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1143000" y="3124200"/>
            <a:ext cx="6096000" cy="533400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Box 2"/>
          <p:cNvSpPr txBox="1">
            <a:spLocks noChangeArrowheads="1"/>
          </p:cNvSpPr>
          <p:nvPr/>
        </p:nvSpPr>
        <p:spPr bwMode="auto">
          <a:xfrm>
            <a:off x="7924800" y="3276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26632" name="Rounded Rectangular Callout 3"/>
          <p:cNvSpPr>
            <a:spLocks noChangeArrowheads="1"/>
          </p:cNvSpPr>
          <p:nvPr/>
        </p:nvSpPr>
        <p:spPr bwMode="auto">
          <a:xfrm>
            <a:off x="7543800" y="3646488"/>
            <a:ext cx="1143000" cy="468312"/>
          </a:xfrm>
          <a:prstGeom prst="wedgeRoundRectCallout">
            <a:avLst>
              <a:gd name="adj1" fmla="val -76046"/>
              <a:gd name="adj2" fmla="val -11054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705600" cy="623888"/>
          </a:xfrm>
        </p:spPr>
        <p:txBody>
          <a:bodyPr/>
          <a:lstStyle/>
          <a:p>
            <a:r>
              <a:rPr lang="en-US" smtClean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5486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Method </a:t>
            </a:r>
            <a:r>
              <a:rPr lang="en-US" dirty="0" smtClean="0"/>
              <a:t>indicates the </a:t>
            </a:r>
            <a:r>
              <a:rPr lang="en-US" dirty="0" smtClean="0">
                <a:solidFill>
                  <a:srgbClr val="C00000"/>
                </a:solidFill>
              </a:rPr>
              <a:t>operation</a:t>
            </a:r>
            <a:r>
              <a:rPr lang="en-US" dirty="0" smtClean="0"/>
              <a:t> to be performed on the resource identified by the </a:t>
            </a:r>
            <a:r>
              <a:rPr lang="en-US" dirty="0" smtClean="0">
                <a:solidFill>
                  <a:srgbClr val="0000FF"/>
                </a:solidFill>
              </a:rPr>
              <a:t>Request-URI</a:t>
            </a:r>
            <a:r>
              <a:rPr lang="en-US" dirty="0" smtClean="0"/>
              <a:t>. The method is case-sensitive.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sz="2400" dirty="0" smtClean="0"/>
              <a:t>retrieves the information (entity) identified by Request-URI. </a:t>
            </a:r>
          </a:p>
          <a:p>
            <a:pPr lvl="1">
              <a:defRPr/>
            </a:pPr>
            <a:r>
              <a:rPr lang="en-US" sz="2400" dirty="0" smtClean="0"/>
              <a:t>If the Request-URI refers to a </a:t>
            </a:r>
            <a:r>
              <a:rPr lang="en-US" sz="2400" dirty="0" smtClean="0">
                <a:solidFill>
                  <a:srgbClr val="0000FF"/>
                </a:solidFill>
              </a:rPr>
              <a:t>data-producing process </a:t>
            </a:r>
            <a:r>
              <a:rPr lang="en-US" sz="2400" dirty="0" smtClean="0"/>
              <a:t>(method), the produced data shall be returned in the response.</a:t>
            </a:r>
            <a:endParaRPr lang="en-US" sz="24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sz="2400" dirty="0" smtClean="0"/>
              <a:t>The HEAD method is identical to GET, except that the server </a:t>
            </a:r>
            <a:r>
              <a:rPr lang="en-US" sz="2400" dirty="0" smtClean="0">
                <a:solidFill>
                  <a:srgbClr val="0000FF"/>
                </a:solidFill>
              </a:rPr>
              <a:t>MUST NOT </a:t>
            </a:r>
            <a:r>
              <a:rPr lang="en-US" sz="2400" dirty="0" smtClean="0"/>
              <a:t>return a message-body in the response. </a:t>
            </a:r>
          </a:p>
          <a:p>
            <a:pPr lvl="1">
              <a:defRPr/>
            </a:pPr>
            <a:r>
              <a:rPr lang="en-US" sz="2400" dirty="0" smtClean="0"/>
              <a:t>Used to obtain meta-information about the entity implied by the request without transferring the entity-body itself. </a:t>
            </a:r>
          </a:p>
          <a:p>
            <a:pPr lvl="1">
              <a:defRPr/>
            </a:pPr>
            <a:r>
              <a:rPr lang="en-US" sz="2400" dirty="0" smtClean="0"/>
              <a:t>Use for making one-way call.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4AA746-0529-43C9-A51A-E2BE9D13D0FB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97888" cy="5181600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PUT</a:t>
            </a:r>
            <a:r>
              <a:rPr lang="en-US" sz="2400" dirty="0" smtClean="0"/>
              <a:t>: For creating and </a:t>
            </a:r>
            <a:r>
              <a:rPr lang="en-US" sz="2400" dirty="0" smtClean="0">
                <a:solidFill>
                  <a:srgbClr val="0000FF"/>
                </a:solidFill>
              </a:rPr>
              <a:t>modifying/replacing</a:t>
            </a:r>
            <a:r>
              <a:rPr lang="en-US" sz="2400" dirty="0" smtClean="0"/>
              <a:t> resource. It requests the enclosed entity to be stored under the supplied Request-URI. 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If the Request-URI refers to an already existing resource, the enclosed entity SHOULD be considered as a modified version of the one residing on the origin server.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If the Request-URI does not point to an existing resource, and that URI is capable of being defined as a new resource by the requesting user agent, the origin server can create the resource with that URI.</a:t>
            </a:r>
          </a:p>
          <a:p>
            <a:pPr lvl="1">
              <a:defRPr/>
            </a:pPr>
            <a:r>
              <a:rPr lang="en-US" sz="2400" dirty="0" smtClean="0"/>
              <a:t>If a new resource is created, the origin server MUST inform the user agent via the 201 (Created) response. 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01FF03-0C3D-41E1-ADD8-5B0C78B488C5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97888" cy="5334000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POST</a:t>
            </a:r>
            <a:r>
              <a:rPr lang="en-US" sz="2400" dirty="0" smtClean="0"/>
              <a:t>: used to request the server to accept the (data) entity enclosed in the request as a new subordinate of the resource identified by the Request-URI in the Request-Line. Used for</a:t>
            </a:r>
          </a:p>
          <a:p>
            <a:pPr lvl="1">
              <a:defRPr/>
            </a:pPr>
            <a:r>
              <a:rPr lang="en-US" sz="2400" dirty="0" smtClean="0"/>
              <a:t>Annotation of existing resources; </a:t>
            </a:r>
          </a:p>
          <a:p>
            <a:pPr lvl="1">
              <a:defRPr/>
            </a:pPr>
            <a:r>
              <a:rPr lang="en-US" sz="2400" dirty="0" smtClean="0"/>
              <a:t>Posting a message to a bulletin board, newsgroup, mailing list, or similar group of articles; </a:t>
            </a:r>
          </a:p>
          <a:p>
            <a:pPr lvl="1">
              <a:defRPr/>
            </a:pPr>
            <a:r>
              <a:rPr lang="en-US" sz="2400" dirty="0" smtClean="0"/>
              <a:t>Providing a block of data, such as the result of submitting a form, to a data-handling process; </a:t>
            </a:r>
          </a:p>
          <a:p>
            <a:pPr lvl="1">
              <a:defRPr/>
            </a:pPr>
            <a:r>
              <a:rPr lang="en-US" sz="2400" dirty="0" smtClean="0"/>
              <a:t>Extending a database through an append operation. </a:t>
            </a:r>
            <a:r>
              <a:rPr lang="en-US" sz="2400" dirty="0" smtClean="0">
                <a:ea typeface="+mn-ea"/>
                <a:cs typeface="+mn-cs"/>
              </a:rPr>
              <a:t> </a:t>
            </a:r>
          </a:p>
          <a:p>
            <a:pPr>
              <a:defRPr/>
            </a:pPr>
            <a:r>
              <a:rPr lang="en-US" sz="2400" dirty="0"/>
              <a:t>POST and PUT have some similarity, but are used in different situations: 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POST</a:t>
            </a:r>
            <a:r>
              <a:rPr lang="en-US" sz="2400" dirty="0"/>
              <a:t>: append; 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PUT</a:t>
            </a:r>
            <a:r>
              <a:rPr lang="en-US" sz="2400" dirty="0"/>
              <a:t>: replace or </a:t>
            </a:r>
            <a:r>
              <a:rPr lang="en-US" sz="2400" dirty="0" smtClean="0"/>
              <a:t>create</a:t>
            </a:r>
            <a:endParaRPr lang="en-US" sz="24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4B6655-0125-45C0-81EF-B2A06A2BBA1D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4876800" y="5410200"/>
            <a:ext cx="6096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5033963" y="5524500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5033963" y="5829300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657600" y="5715000"/>
            <a:ext cx="342900" cy="3429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94175" y="6134100"/>
            <a:ext cx="342900" cy="3429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086600" y="5715000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14792 0.06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3059 -0.061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7046913" y="4191000"/>
            <a:ext cx="2020887" cy="685800"/>
          </a:xfrm>
          <a:prstGeom prst="wedgeRoundRectCallout">
            <a:avLst>
              <a:gd name="adj1" fmla="val -50565"/>
              <a:gd name="adj2" fmla="val -185120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b="0"/>
              <a:t>Not to hold the client for too long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26488" cy="5105400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DELETE</a:t>
            </a:r>
            <a:r>
              <a:rPr lang="en-US" sz="2400" dirty="0" smtClean="0"/>
              <a:t>: requests that the origin server deletes the resource identified by the Request-URI. 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The client cannot be guaranteed that the operation has been carried out, even if the status code returned from the origin server indicates that the action is </a:t>
            </a:r>
            <a:r>
              <a:rPr lang="en-US" sz="2400" dirty="0" smtClean="0">
                <a:solidFill>
                  <a:srgbClr val="0000FF"/>
                </a:solidFill>
                <a:ea typeface="+mn-ea"/>
                <a:cs typeface="+mn-cs"/>
              </a:rPr>
              <a:t>successful</a:t>
            </a:r>
            <a:r>
              <a:rPr lang="en-US" sz="2400" dirty="0" smtClean="0">
                <a:ea typeface="+mn-ea"/>
                <a:cs typeface="+mn-cs"/>
              </a:rPr>
              <a:t>.   Why? 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However, the server SHOULD NOT indicate success unless, at the time the response is given, it intends to delete the resource or move it to an inaccessible location.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TRACE</a:t>
            </a:r>
            <a:r>
              <a:rPr lang="en-US" sz="2400" dirty="0" smtClean="0"/>
              <a:t>: invoke a remote, application-layer </a:t>
            </a:r>
            <a:br>
              <a:rPr lang="en-US" sz="2400" dirty="0" smtClean="0"/>
            </a:br>
            <a:r>
              <a:rPr lang="en-US" sz="2400" dirty="0" smtClean="0"/>
              <a:t>loop-back of the request message.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CONNECT</a:t>
            </a:r>
            <a:r>
              <a:rPr lang="en-US" sz="2400" dirty="0" smtClean="0"/>
              <a:t>: for use with a proxy that can dynamically switch to a tunnel (e.g. SSL tunneling)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BAC023-28C6-41D2-972E-3ED3001739ED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553200" y="2819400"/>
            <a:ext cx="10668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Method Response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97888" cy="5334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Sample Response Codes: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200 (OK) </a:t>
            </a:r>
          </a:p>
          <a:p>
            <a:pPr lvl="1">
              <a:defRPr/>
            </a:pPr>
            <a:r>
              <a:rPr lang="en-US" sz="2400" dirty="0" smtClean="0"/>
              <a:t>201 (Created)</a:t>
            </a:r>
          </a:p>
          <a:p>
            <a:pPr lvl="1">
              <a:defRPr/>
            </a:pPr>
            <a:r>
              <a:rPr lang="en-US" sz="2400" dirty="0" smtClean="0"/>
              <a:t>202 (Accepted)</a:t>
            </a:r>
            <a:endParaRPr lang="en-US" sz="2400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204 (No Content)</a:t>
            </a:r>
          </a:p>
          <a:p>
            <a:pPr lvl="1">
              <a:defRPr/>
            </a:pPr>
            <a:r>
              <a:rPr lang="en-US" sz="2400" dirty="0" smtClean="0"/>
              <a:t>301 (Moved Permanently)</a:t>
            </a:r>
          </a:p>
          <a:p>
            <a:pPr lvl="1">
              <a:defRPr/>
            </a:pPr>
            <a:r>
              <a:rPr lang="en-US" sz="2400" dirty="0" smtClean="0"/>
              <a:t>400 (Bad Request: Server does not understand the command)</a:t>
            </a:r>
          </a:p>
          <a:p>
            <a:pPr lvl="1">
              <a:defRPr/>
            </a:pPr>
            <a:r>
              <a:rPr lang="en-US" sz="2400" dirty="0"/>
              <a:t>401 (Unauthorized user</a:t>
            </a:r>
            <a:r>
              <a:rPr lang="en-US" sz="2400" dirty="0" smtClean="0"/>
              <a:t>)</a:t>
            </a:r>
          </a:p>
          <a:p>
            <a:pPr lvl="1">
              <a:defRPr/>
            </a:pPr>
            <a:r>
              <a:rPr lang="en-US" sz="2400" dirty="0"/>
              <a:t>403 (Forbidden)</a:t>
            </a:r>
          </a:p>
          <a:p>
            <a:pPr lvl="1">
              <a:defRPr/>
            </a:pPr>
            <a:r>
              <a:rPr lang="en-US" sz="2400" dirty="0" smtClean="0"/>
              <a:t>404 (Not Found: The service/app not deployed or not registered to Web Administrative Service) </a:t>
            </a:r>
            <a:endParaRPr lang="en-US" sz="2400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dirty="0"/>
              <a:t>500 </a:t>
            </a:r>
            <a:r>
              <a:rPr lang="en-US" sz="2400" dirty="0" smtClean="0"/>
              <a:t>(Internal </a:t>
            </a:r>
            <a:r>
              <a:rPr lang="en-US" sz="2400" dirty="0"/>
              <a:t>Server </a:t>
            </a:r>
            <a:r>
              <a:rPr lang="en-US" sz="2400" dirty="0" smtClean="0"/>
              <a:t>Error)</a:t>
            </a:r>
            <a:endParaRPr lang="en-US" sz="2400" dirty="0"/>
          </a:p>
          <a:p>
            <a:pPr lvl="1">
              <a:defRPr/>
            </a:pPr>
            <a:r>
              <a:rPr lang="en-US" sz="2400" dirty="0" smtClean="0"/>
              <a:t>501 (Not Implemented) </a:t>
            </a:r>
            <a:endParaRPr lang="en-US" sz="2400" dirty="0" smtClean="0">
              <a:ea typeface="+mn-ea"/>
              <a:cs typeface="+mn-cs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CF266-3620-4581-A0DD-4F005AA34CE8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 vs. RESTful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11430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 HTTP method is necessary for a </a:t>
            </a:r>
            <a:r>
              <a:rPr lang="en-US" dirty="0" smtClean="0">
                <a:solidFill>
                  <a:srgbClr val="0000FF"/>
                </a:solidFill>
              </a:rPr>
              <a:t>traditional</a:t>
            </a:r>
            <a:r>
              <a:rPr lang="en-US" dirty="0" smtClean="0"/>
              <a:t> HTTP request, where no programming method / function is defined on server side.</a:t>
            </a:r>
          </a:p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RESTful service </a:t>
            </a:r>
            <a:r>
              <a:rPr lang="en-US" dirty="0" smtClean="0"/>
              <a:t>is also accessed by an HTTP request, but it is defined by a function / method, on server side. It does not necessarily need an HTTP method, and thus, HTTP Get can be used when we define a RESTful service, even if the service is about storing data into the server. </a:t>
            </a:r>
          </a:p>
          <a:p>
            <a:pPr>
              <a:defRPr/>
            </a:pPr>
            <a:r>
              <a:rPr lang="en-US" dirty="0" smtClean="0"/>
              <a:t>We may use other HTTP methods, for specific services, for example, use HTTP Head method for defining a one-way service call.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CF266-3620-4581-A0DD-4F005AA34CE8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CDD919-3860-4172-9052-5964F832AF65}" type="slidenum">
              <a:rPr lang="en-US" b="0" smtClean="0">
                <a:solidFill>
                  <a:schemeClr val="tx2"/>
                </a:solidFill>
              </a:rPr>
              <a:pPr/>
              <a:t>39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SOAP Over HTTP </a:t>
            </a:r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21688" cy="54102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As a higher-level protocol, SOAP messages are carried by a lower-level protocol. Often, it is bound to HTTP;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An HTTP client identifies the server via a URI, connects to it using underlying protocols, e.g., TCP/IP;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SOAP is a </a:t>
            </a:r>
            <a:r>
              <a:rPr lang="en-GB" altLang="zh-CN" sz="2400" dirty="0" smtClean="0">
                <a:ea typeface="宋体" pitchFamily="2" charset="-122"/>
              </a:rPr>
              <a:t>one-way message exchange protocol;</a:t>
            </a:r>
            <a:r>
              <a:rPr lang="en-US" altLang="zh-CN" sz="2400" dirty="0" smtClean="0">
                <a:ea typeface="宋体" pitchFamily="2" charset="-122"/>
              </a:rPr>
              <a:t> It relies on HTTP to relate the return message to the requesting message;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HTTP implicitly correlates its request message with its response message, through its POST, GET and INVOKE methods, which support SOAP’s web method call and return value: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Use the HTTP POST method for conveying SOAP message in the body of a HTTP request and response message; 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Use the GET method in an HTTP request to return a SOAP message in the body of an HTTP response.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You Do Conversion?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A9EF89-B33D-4295-A767-EE0A7DB334B1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90600" y="1066800"/>
            <a:ext cx="12192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0" dirty="0" smtClean="0"/>
              <a:t>HTML</a:t>
            </a:r>
            <a:endParaRPr lang="en-US" sz="1600" b="0" dirty="0"/>
          </a:p>
        </p:txBody>
      </p:sp>
      <p:sp>
        <p:nvSpPr>
          <p:cNvPr id="6" name="Oval 5"/>
          <p:cNvSpPr/>
          <p:nvPr/>
        </p:nvSpPr>
        <p:spPr bwMode="auto">
          <a:xfrm>
            <a:off x="24384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Text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100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b="0" dirty="0"/>
              <a:t>XML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1816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smtClean="0"/>
              <a:t>JSON</a:t>
            </a:r>
            <a:endParaRPr lang="en-US" b="0" dirty="0"/>
          </a:p>
        </p:txBody>
      </p:sp>
      <p:sp>
        <p:nvSpPr>
          <p:cNvPr id="9" name="Oval 8"/>
          <p:cNvSpPr/>
          <p:nvPr/>
        </p:nvSpPr>
        <p:spPr bwMode="auto">
          <a:xfrm>
            <a:off x="65532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Excel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990600" y="2438400"/>
            <a:ext cx="12192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0" dirty="0" smtClean="0"/>
              <a:t>HTML</a:t>
            </a:r>
            <a:endParaRPr lang="en-US" sz="1600" b="0" dirty="0"/>
          </a:p>
        </p:txBody>
      </p:sp>
      <p:sp>
        <p:nvSpPr>
          <p:cNvPr id="11" name="Oval 10"/>
          <p:cNvSpPr/>
          <p:nvPr/>
        </p:nvSpPr>
        <p:spPr bwMode="auto">
          <a:xfrm>
            <a:off x="24384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Text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100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b="0" dirty="0"/>
              <a:t>XML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1816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smtClean="0"/>
              <a:t>JSON</a:t>
            </a:r>
            <a:endParaRPr lang="en-US" b="0" dirty="0"/>
          </a:p>
        </p:txBody>
      </p:sp>
      <p:sp>
        <p:nvSpPr>
          <p:cNvPr id="14" name="Oval 13"/>
          <p:cNvSpPr/>
          <p:nvPr/>
        </p:nvSpPr>
        <p:spPr bwMode="auto">
          <a:xfrm>
            <a:off x="65532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Excel</a:t>
            </a:r>
          </a:p>
        </p:txBody>
      </p:sp>
      <p:cxnSp>
        <p:nvCxnSpPr>
          <p:cNvPr id="6158" name="Straight Arrow Connector 15"/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2031252" y="1587126"/>
            <a:ext cx="5633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Straight Arrow Connector 17"/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2031252" y="1587126"/>
            <a:ext cx="5633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Arrow Connector 18"/>
          <p:cNvCxnSpPr>
            <a:cxnSpLocks noChangeShapeType="1"/>
            <a:stCxn id="5" idx="5"/>
            <a:endCxn id="14" idx="1"/>
          </p:cNvCxnSpPr>
          <p:nvPr/>
        </p:nvCxnSpPr>
        <p:spPr bwMode="auto">
          <a:xfrm>
            <a:off x="2031252" y="1587126"/>
            <a:ext cx="46781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Straight Arrow Connector 19"/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2031252" y="1587126"/>
            <a:ext cx="33065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Straight Arrow Connector 20"/>
          <p:cNvCxnSpPr>
            <a:cxnSpLocks noChangeShapeType="1"/>
            <a:stCxn id="5" idx="5"/>
            <a:endCxn id="12" idx="1"/>
          </p:cNvCxnSpPr>
          <p:nvPr/>
        </p:nvCxnSpPr>
        <p:spPr bwMode="auto">
          <a:xfrm>
            <a:off x="2031252" y="1587126"/>
            <a:ext cx="19349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Straight Arrow Connector 30"/>
          <p:cNvCxnSpPr>
            <a:cxnSpLocks noChangeShapeType="1"/>
            <a:stCxn id="6" idx="5"/>
            <a:endCxn id="12" idx="1"/>
          </p:cNvCxnSpPr>
          <p:nvPr/>
        </p:nvCxnSpPr>
        <p:spPr bwMode="auto">
          <a:xfrm>
            <a:off x="33496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Straight Arrow Connector 31"/>
          <p:cNvCxnSpPr>
            <a:cxnSpLocks noChangeShapeType="1"/>
            <a:stCxn id="6" idx="5"/>
            <a:endCxn id="13" idx="1"/>
          </p:cNvCxnSpPr>
          <p:nvPr/>
        </p:nvCxnSpPr>
        <p:spPr bwMode="auto">
          <a:xfrm>
            <a:off x="33496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Straight Arrow Connector 32"/>
          <p:cNvCxnSpPr>
            <a:cxnSpLocks noChangeShapeType="1"/>
            <a:stCxn id="6" idx="5"/>
            <a:endCxn id="14" idx="1"/>
          </p:cNvCxnSpPr>
          <p:nvPr/>
        </p:nvCxnSpPr>
        <p:spPr bwMode="auto">
          <a:xfrm>
            <a:off x="3349625" y="1587500"/>
            <a:ext cx="33591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Straight Arrow Connector 33"/>
          <p:cNvCxnSpPr>
            <a:cxnSpLocks noChangeShapeType="1"/>
            <a:stCxn id="7" idx="3"/>
            <a:endCxn id="11" idx="7"/>
          </p:cNvCxnSpPr>
          <p:nvPr/>
        </p:nvCxnSpPr>
        <p:spPr bwMode="auto">
          <a:xfrm flipH="1">
            <a:off x="33496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Straight Arrow Connector 34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2031252" y="1587126"/>
            <a:ext cx="19349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Straight Arrow Connector 35"/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47212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Straight Arrow Connector 36"/>
          <p:cNvCxnSpPr>
            <a:cxnSpLocks noChangeShapeType="1"/>
            <a:stCxn id="7" idx="5"/>
            <a:endCxn id="14" idx="1"/>
          </p:cNvCxnSpPr>
          <p:nvPr/>
        </p:nvCxnSpPr>
        <p:spPr bwMode="auto">
          <a:xfrm>
            <a:off x="47212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Straight Arrow Connector 37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2031252" y="1587126"/>
            <a:ext cx="33065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Straight Arrow Connector 38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33496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Straight Arrow Connector 39"/>
          <p:cNvCxnSpPr>
            <a:cxnSpLocks noChangeShapeType="1"/>
            <a:stCxn id="8" idx="3"/>
            <a:endCxn id="12" idx="7"/>
          </p:cNvCxnSpPr>
          <p:nvPr/>
        </p:nvCxnSpPr>
        <p:spPr bwMode="auto">
          <a:xfrm flipH="1">
            <a:off x="47212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Straight Arrow Connector 40"/>
          <p:cNvCxnSpPr>
            <a:cxnSpLocks noChangeShapeType="1"/>
            <a:stCxn id="8" idx="5"/>
            <a:endCxn id="14" idx="1"/>
          </p:cNvCxnSpPr>
          <p:nvPr/>
        </p:nvCxnSpPr>
        <p:spPr bwMode="auto">
          <a:xfrm>
            <a:off x="60928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Straight Arrow Connector 41"/>
          <p:cNvCxnSpPr>
            <a:cxnSpLocks noChangeShapeType="1"/>
            <a:stCxn id="9" idx="3"/>
            <a:endCxn id="13" idx="7"/>
          </p:cNvCxnSpPr>
          <p:nvPr/>
        </p:nvCxnSpPr>
        <p:spPr bwMode="auto">
          <a:xfrm flipH="1">
            <a:off x="60928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42"/>
          <p:cNvCxnSpPr>
            <a:cxnSpLocks noChangeShapeType="1"/>
            <a:stCxn id="9" idx="3"/>
            <a:endCxn id="12" idx="7"/>
          </p:cNvCxnSpPr>
          <p:nvPr/>
        </p:nvCxnSpPr>
        <p:spPr bwMode="auto">
          <a:xfrm flipH="1">
            <a:off x="47212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Straight Arrow Connector 43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3349625" y="1587500"/>
            <a:ext cx="33591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Straight Arrow Connector 4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2031252" y="1587126"/>
            <a:ext cx="46781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85" idx="7"/>
            <a:endCxn id="86" idx="3"/>
          </p:cNvCxnSpPr>
          <p:nvPr/>
        </p:nvCxnSpPr>
        <p:spPr bwMode="auto">
          <a:xfrm flipV="1">
            <a:off x="3294063" y="5529263"/>
            <a:ext cx="661987" cy="377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83"/>
          <p:cNvSpPr/>
          <p:nvPr/>
        </p:nvSpPr>
        <p:spPr bwMode="auto">
          <a:xfrm>
            <a:off x="2384425" y="3886200"/>
            <a:ext cx="1109663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1200"/>
              </a:spcBef>
              <a:defRPr/>
            </a:pPr>
            <a:r>
              <a:rPr lang="en-US" sz="1600" b="0" dirty="0" smtClean="0"/>
              <a:t>HTML</a:t>
            </a:r>
            <a:endParaRPr lang="en-US" sz="1600" b="0" dirty="0"/>
          </a:p>
        </p:txBody>
      </p:sp>
      <p:sp>
        <p:nvSpPr>
          <p:cNvPr id="85" name="Oval 84"/>
          <p:cNvSpPr/>
          <p:nvPr/>
        </p:nvSpPr>
        <p:spPr bwMode="auto">
          <a:xfrm>
            <a:off x="2384425" y="58166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Text</a:t>
            </a: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3798888" y="4813300"/>
            <a:ext cx="1066800" cy="838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0"/>
              <a:t>XML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5257800" y="38862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smtClean="0"/>
              <a:t>JSON</a:t>
            </a:r>
            <a:endParaRPr lang="en-US" b="0" dirty="0"/>
          </a:p>
        </p:txBody>
      </p:sp>
      <p:sp>
        <p:nvSpPr>
          <p:cNvPr id="88" name="Oval 87"/>
          <p:cNvSpPr/>
          <p:nvPr/>
        </p:nvSpPr>
        <p:spPr bwMode="auto">
          <a:xfrm>
            <a:off x="5257800" y="58166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Excel</a:t>
            </a:r>
          </a:p>
        </p:txBody>
      </p:sp>
      <p:cxnSp>
        <p:nvCxnSpPr>
          <p:cNvPr id="91" name="Straight Arrow Connector 90"/>
          <p:cNvCxnSpPr>
            <a:cxnSpLocks noChangeShapeType="1"/>
            <a:stCxn id="84" idx="5"/>
            <a:endCxn id="86" idx="1"/>
          </p:cNvCxnSpPr>
          <p:nvPr/>
        </p:nvCxnSpPr>
        <p:spPr bwMode="auto">
          <a:xfrm>
            <a:off x="3331582" y="4406526"/>
            <a:ext cx="623535" cy="5295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5"/>
          <p:cNvCxnSpPr>
            <a:cxnSpLocks noChangeShapeType="1"/>
            <a:stCxn id="86" idx="5"/>
            <a:endCxn id="88" idx="1"/>
          </p:cNvCxnSpPr>
          <p:nvPr/>
        </p:nvCxnSpPr>
        <p:spPr bwMode="auto">
          <a:xfrm>
            <a:off x="4710113" y="5529263"/>
            <a:ext cx="703262" cy="377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  <a:stCxn id="86" idx="7"/>
            <a:endCxn id="87" idx="3"/>
          </p:cNvCxnSpPr>
          <p:nvPr/>
        </p:nvCxnSpPr>
        <p:spPr bwMode="auto">
          <a:xfrm flipV="1">
            <a:off x="4710113" y="4406900"/>
            <a:ext cx="703262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7" name="TextBox 101"/>
          <p:cNvSpPr txBox="1">
            <a:spLocks noChangeArrowheads="1"/>
          </p:cNvSpPr>
          <p:nvPr/>
        </p:nvSpPr>
        <p:spPr bwMode="auto">
          <a:xfrm>
            <a:off x="7848600" y="1792288"/>
            <a:ext cx="129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20 data converters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91300" y="4886325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8 data converters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64501" y="4005694"/>
            <a:ext cx="1802652" cy="980211"/>
          </a:xfrm>
          <a:prstGeom prst="wedgeRoundRectCallout">
            <a:avLst>
              <a:gd name="adj1" fmla="val 78005"/>
              <a:gd name="adj2" fmla="val -303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Why not use HTML as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main language?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159066" y="5043919"/>
            <a:ext cx="1802652" cy="1128281"/>
          </a:xfrm>
          <a:prstGeom prst="wedgeRoundRectCallout">
            <a:avLst>
              <a:gd name="adj1" fmla="val 142129"/>
              <a:gd name="adj2" fmla="val -3492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XML is a meta language, while HTML is a concrete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7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103" grpId="0"/>
      <p:bldP spid="17" grpId="0" animBg="1"/>
      <p:bldP spid="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390137-3824-4261-95CF-F6A391F74A07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SOAP: </a:t>
            </a:r>
            <a:r>
              <a:rPr lang="en-US" altLang="zh-CN" smtClean="0">
                <a:ea typeface="宋体" pitchFamily="2" charset="-122"/>
              </a:rPr>
              <a:t>Simple Object Access Protocol </a:t>
            </a:r>
            <a:endParaRPr lang="en-US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8600" y="51816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 b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31775" y="5334000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676400" y="5295900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&lt;soap:header&gt;  . . . &lt;/soap:header&gt;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500563" y="5295900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&lt;soap:body&gt;     .   .   .    &lt;/soap:body&gt;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467600" y="5324475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09600" y="1447800"/>
            <a:ext cx="79248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protocol is used to transport messages between Web </a:t>
            </a:r>
            <a:r>
              <a:rPr lang="en-US" altLang="zh-CN" sz="2400" b="0" dirty="0" smtClean="0">
                <a:ea typeface="宋体" pitchFamily="2" charset="-122"/>
              </a:rPr>
              <a:t>services and Web applications;</a:t>
            </a:r>
            <a:endParaRPr lang="en-US" altLang="zh-CN" sz="2400" b="0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a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one-way</a:t>
            </a:r>
            <a:r>
              <a:rPr lang="en-US" altLang="zh-CN" sz="2400" b="0" dirty="0">
                <a:ea typeface="宋体" pitchFamily="2" charset="-122"/>
              </a:rPr>
              <a:t> message protocol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packet is an XML document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</a:t>
            </a:r>
            <a:r>
              <a:rPr lang="en-US" altLang="zh-CN" sz="2400" b="0" dirty="0">
                <a:ea typeface="宋体" pitchFamily="2" charset="-122"/>
              </a:rPr>
              <a:t>packet </a:t>
            </a:r>
            <a:r>
              <a:rPr lang="en-GB" altLang="zh-CN" sz="2400" b="0" dirty="0">
                <a:ea typeface="宋体" pitchFamily="2" charset="-122"/>
              </a:rPr>
              <a:t>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packet is often wrapped in an HTTP packet and sent as a part of HTTP packet over the internet;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packet is in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XML</a:t>
            </a:r>
            <a:r>
              <a:rPr lang="en-US" altLang="zh-CN" sz="2400" b="0" dirty="0">
                <a:ea typeface="宋体" pitchFamily="2" charset="-122"/>
              </a:rPr>
              <a:t> format, which looks as follow: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9670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7E3B83-2EFE-4B87-AC49-5D0839EC67FF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 Example: Travel Itinerary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02688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fr-FR" sz="1800" dirty="0" smtClean="0">
                <a:latin typeface="Arial" charset="0"/>
              </a:rPr>
              <a:t>&lt;?</a:t>
            </a:r>
            <a:r>
              <a:rPr lang="fr-FR" sz="1800" dirty="0" err="1" smtClean="0">
                <a:solidFill>
                  <a:srgbClr val="0000FF"/>
                </a:solidFill>
                <a:latin typeface="Arial" charset="0"/>
              </a:rPr>
              <a:t>xml</a:t>
            </a:r>
            <a:r>
              <a:rPr lang="fr-FR" sz="18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fr-FR" sz="1800" dirty="0" smtClean="0">
                <a:latin typeface="Arial" charset="0"/>
              </a:rPr>
              <a:t>version='1.0' ?&gt;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fr-FR" sz="1800" dirty="0" smtClean="0">
                <a:latin typeface="Arial" charset="0"/>
              </a:rPr>
              <a:t>&lt;</a:t>
            </a:r>
            <a:r>
              <a:rPr lang="fr-FR" sz="1800" dirty="0" err="1" smtClean="0">
                <a:latin typeface="Arial" charset="0"/>
              </a:rPr>
              <a:t>soap:</a:t>
            </a:r>
            <a:r>
              <a:rPr lang="fr-FR" sz="1800" b="1" dirty="0" err="1" smtClean="0">
                <a:latin typeface="Arial" charset="0"/>
              </a:rPr>
              <a:t>Envelope</a:t>
            </a:r>
            <a:r>
              <a:rPr lang="fr-FR" sz="1800" dirty="0" smtClean="0">
                <a:latin typeface="Arial" charset="0"/>
              </a:rPr>
              <a:t> </a:t>
            </a:r>
            <a:r>
              <a:rPr lang="fr-FR" sz="1800" dirty="0" err="1" smtClean="0">
                <a:latin typeface="Arial" charset="0"/>
              </a:rPr>
              <a:t>xmlns:</a:t>
            </a:r>
            <a:r>
              <a:rPr lang="fr-FR" sz="1800" dirty="0" err="1" smtClean="0">
                <a:solidFill>
                  <a:schemeClr val="tx2"/>
                </a:solidFill>
                <a:latin typeface="Arial" charset="0"/>
              </a:rPr>
              <a:t>soap</a:t>
            </a:r>
            <a:r>
              <a:rPr lang="fr-FR" sz="1800" dirty="0" smtClean="0">
                <a:latin typeface="Arial" charset="0"/>
              </a:rPr>
              <a:t>="http://www.w3.org/2003/05/soap-envelope"&gt;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&lt;</a:t>
            </a:r>
            <a:r>
              <a:rPr lang="en-US" sz="1800" dirty="0" err="1" smtClean="0">
                <a:latin typeface="Arial" charset="0"/>
              </a:rPr>
              <a:t>soap:</a:t>
            </a:r>
            <a:r>
              <a:rPr lang="en-US" sz="1800" b="1" dirty="0" err="1" smtClean="0">
                <a:latin typeface="Arial" charset="0"/>
              </a:rPr>
              <a:t>Header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err="1" smtClean="0">
                <a:latin typeface="Arial" charset="0"/>
              </a:rPr>
              <a:t>m:reservation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xmlns:</a:t>
            </a:r>
            <a:r>
              <a:rPr lang="en-US" sz="1800" dirty="0" err="1" smtClean="0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sz="1800" dirty="0" smtClean="0">
                <a:latin typeface="Arial" charset="0"/>
              </a:rPr>
              <a:t>="http://travelcompany.example.org/reservation"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	</a:t>
            </a:r>
            <a:r>
              <a:rPr lang="en-US" sz="1800" dirty="0" err="1" smtClean="0">
                <a:latin typeface="Arial" charset="0"/>
              </a:rPr>
              <a:t>soap:role</a:t>
            </a:r>
            <a:r>
              <a:rPr lang="en-US" sz="1800" dirty="0" smtClean="0">
                <a:latin typeface="Arial" charset="0"/>
              </a:rPr>
              <a:t>="http://www.w3.org/2003/05/soap-envelope/role/next"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           	</a:t>
            </a:r>
            <a:r>
              <a:rPr lang="en-US" sz="1800" dirty="0" err="1" smtClean="0">
                <a:latin typeface="Arial" charset="0"/>
              </a:rPr>
              <a:t>soap:mustUnderstand</a:t>
            </a:r>
            <a:r>
              <a:rPr lang="en-US" sz="1800" dirty="0" smtClean="0">
                <a:latin typeface="Arial" charset="0"/>
              </a:rPr>
              <a:t>="true"&gt;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	&lt;</a:t>
            </a:r>
            <a:r>
              <a:rPr lang="en-US" sz="1800" dirty="0" err="1" smtClean="0">
                <a:latin typeface="Arial" charset="0"/>
              </a:rPr>
              <a:t>m:reference</a:t>
            </a:r>
            <a:r>
              <a:rPr lang="en-US" sz="1800" dirty="0" smtClean="0">
                <a:latin typeface="Arial" charset="0"/>
              </a:rPr>
              <a:t>&gt;uuid:</a:t>
            </a:r>
            <a:r>
              <a:rPr lang="en-US" sz="1800" dirty="0" smtClean="0">
                <a:solidFill>
                  <a:schemeClr val="folHlink"/>
                </a:solidFill>
                <a:latin typeface="Arial" charset="0"/>
              </a:rPr>
              <a:t>093a2da1-q345-739r-ba5d-pqff98fe8j7d</a:t>
            </a:r>
            <a:r>
              <a:rPr lang="en-US" sz="1800" dirty="0" smtClean="0">
                <a:latin typeface="Arial" charset="0"/>
              </a:rPr>
              <a:t>&lt;/</a:t>
            </a:r>
            <a:r>
              <a:rPr lang="en-US" sz="1800" dirty="0" err="1" smtClean="0">
                <a:latin typeface="Arial" charset="0"/>
              </a:rPr>
              <a:t>m:reference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   			&lt;</a:t>
            </a:r>
            <a:r>
              <a:rPr lang="en-US" sz="1800" dirty="0" err="1" smtClean="0">
                <a:latin typeface="Arial" charset="0"/>
              </a:rPr>
              <a:t>m:dateAndTime</a:t>
            </a:r>
            <a:r>
              <a:rPr lang="en-US" sz="1800" dirty="0" smtClean="0">
                <a:latin typeface="Arial" charset="0"/>
              </a:rPr>
              <a:t>&gt;2001-11-29T13:20:00.000-05:00&lt;/</a:t>
            </a:r>
            <a:r>
              <a:rPr lang="en-US" sz="1800" dirty="0" err="1" smtClean="0">
                <a:latin typeface="Arial" charset="0"/>
              </a:rPr>
              <a:t>m:dateAndTime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  		&lt;/</a:t>
            </a:r>
            <a:r>
              <a:rPr lang="en-US" sz="1800" dirty="0" err="1" smtClean="0">
                <a:latin typeface="Arial" charset="0"/>
              </a:rPr>
              <a:t>m:reservation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  		</a:t>
            </a:r>
            <a:r>
              <a:rPr lang="nb-NO" sz="1800" dirty="0" smtClean="0">
                <a:latin typeface="Arial" charset="0"/>
              </a:rPr>
              <a:t>&lt;n:passenger xmlns:n="http://mycompany.example.com/employees"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nb-NO" sz="1800" dirty="0" smtClean="0">
                <a:latin typeface="Arial" charset="0"/>
              </a:rPr>
              <a:t>			soap:role="http://www.w3.org/2003/05/soap-envelope/role/next"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nb-NO" sz="1800" dirty="0" smtClean="0">
                <a:latin typeface="Arial" charset="0"/>
              </a:rPr>
              <a:t>           	soap:mustUnderstand="true"&gt;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nb-NO" sz="1800" dirty="0" smtClean="0">
                <a:latin typeface="Arial" charset="0"/>
              </a:rPr>
              <a:t>   			&lt;n:name&gt;David Smith&lt;/n:name&gt;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nb-NO" sz="1800" dirty="0" smtClean="0">
                <a:latin typeface="Arial" charset="0"/>
              </a:rPr>
              <a:t> 		 &lt;/n:passenger&gt;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nb-NO" sz="1800" dirty="0" smtClean="0">
                <a:latin typeface="Arial" charset="0"/>
              </a:rPr>
              <a:t> 	</a:t>
            </a:r>
            <a:r>
              <a:rPr lang="en-US" sz="1800" dirty="0" smtClean="0">
                <a:latin typeface="Arial" charset="0"/>
              </a:rPr>
              <a:t>&lt;/</a:t>
            </a:r>
            <a:r>
              <a:rPr lang="en-US" sz="1800" dirty="0" err="1" smtClean="0">
                <a:latin typeface="Arial" charset="0"/>
              </a:rPr>
              <a:t>soap:</a:t>
            </a:r>
            <a:r>
              <a:rPr lang="en-US" sz="1800" b="1" dirty="0" err="1" smtClean="0">
                <a:latin typeface="Arial" charset="0"/>
              </a:rPr>
              <a:t>Header</a:t>
            </a:r>
            <a:r>
              <a:rPr lang="en-US" sz="1800" dirty="0" smtClean="0">
                <a:latin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79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D94173-0AFC-4883-BFAF-7B7494B6588E}" type="slidenum">
              <a:rPr lang="en-US" b="0" smtClean="0">
                <a:solidFill>
                  <a:schemeClr val="tx2"/>
                </a:solidFill>
              </a:rPr>
              <a:pPr/>
              <a:t>42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 Example: Travel Itinerary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02688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>
                <a:latin typeface="Arial" charset="0"/>
              </a:rPr>
              <a:t>	&lt;soap:Body&gt;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>
                <a:latin typeface="Arial" charset="0"/>
              </a:rPr>
              <a:t>		&lt;p:itinerary xmlns:</a:t>
            </a:r>
            <a:r>
              <a:rPr lang="en-US" sz="1600" smtClean="0">
                <a:solidFill>
                  <a:schemeClr val="tx2"/>
                </a:solidFill>
                <a:latin typeface="Arial" charset="0"/>
              </a:rPr>
              <a:t>p</a:t>
            </a:r>
            <a:r>
              <a:rPr lang="en-US" sz="1600" smtClean="0">
                <a:latin typeface="Arial" charset="0"/>
              </a:rPr>
              <a:t>="http://travelcompany.example.org/reservation/travel"&gt;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&lt;p:departure&gt;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     				&lt;p:departing&gt;New York&lt;/p:departing&gt;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     				&lt;p:arriving&gt;Phoenix&lt;/p:arriving&gt;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	&lt;p:departureDate&gt;2012-01-24&lt;/p:departureDate&gt;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	&lt;p:departureTime&gt;late afternoon&lt;/p:departureTime&gt;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	&lt;p:seatPreference&gt;aisle&lt;/p:seatPreference&gt;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&lt;/p:departure&gt;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&lt;p:return&gt;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	&lt;p:departing&gt;Phoenix&lt;/p:departing&gt;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	&lt;p:arriving&gt;New York&lt;/p:arriving&gt;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	&lt;p:departureDate&gt;2012-01-30&lt;/p:departureDate&gt;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	&lt;p:departureTime&gt;early-morning&lt;/p:departureTime&gt;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	&lt;p:seatPreference&gt;window&lt;/p:seatPreference&gt;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&lt;/p:return&gt;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&lt;/p:itinerary&gt;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&lt;q:lodging xmlns:q="http://travelcompany.example.org/reservation/hotels"&gt;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	&lt;q:preference&gt;none&lt;/q:preference&gt;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	&lt;/q:lodging&gt;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 smtClean="0"/>
              <a:t>	&lt;/soap:Body&gt;</a:t>
            </a:r>
            <a:endParaRPr lang="en-US" altLang="zh-CN" sz="160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altLang="zh-CN" sz="1600" smtClean="0">
                <a:ea typeface="宋体" pitchFamily="2" charset="-122"/>
              </a:rPr>
              <a:t>&lt;/soap:Envelope&gt; </a:t>
            </a:r>
            <a:endParaRPr lang="en-US" sz="16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8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990600"/>
          </a:xfrm>
        </p:spPr>
        <p:txBody>
          <a:bodyPr/>
          <a:lstStyle/>
          <a:p>
            <a:pPr algn="ctr"/>
            <a:r>
              <a:rPr lang="en-US" smtClean="0"/>
              <a:t>Example of SOAP Over HTTP</a:t>
            </a:r>
            <a:br>
              <a:rPr lang="en-US" smtClean="0"/>
            </a:br>
            <a:r>
              <a:rPr lang="en-US" b="0" smtClean="0"/>
              <a:t>with a return value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293813"/>
            <a:ext cx="4572000" cy="5410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i="1" dirty="0" smtClean="0"/>
              <a:t>HTTP Request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GET</a:t>
            </a:r>
            <a:r>
              <a:rPr lang="en-US" sz="2000" dirty="0" smtClean="0">
                <a:solidFill>
                  <a:srgbClr val="00B050"/>
                </a:solidFill>
              </a:rPr>
              <a:t>/</a:t>
            </a:r>
            <a:r>
              <a:rPr lang="en-US" sz="2000" dirty="0" err="1" smtClean="0">
                <a:solidFill>
                  <a:srgbClr val="00B050"/>
                </a:solidFill>
              </a:rPr>
              <a:t>StockQuoteService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http://www.ibm.com </a:t>
            </a:r>
            <a:r>
              <a:rPr lang="en-US" sz="2000" dirty="0" smtClean="0"/>
              <a:t>HTTP/1.1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Accept: application/</a:t>
            </a:r>
            <a:r>
              <a:rPr lang="en-US" sz="2000" dirty="0" err="1" smtClean="0">
                <a:solidFill>
                  <a:srgbClr val="0000FF"/>
                </a:solidFill>
              </a:rPr>
              <a:t>soap+xml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Accept-Charset: utf-8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Content-Type: application/</a:t>
            </a:r>
            <a:r>
              <a:rPr lang="en-US" sz="2000" dirty="0" err="1" smtClean="0">
                <a:solidFill>
                  <a:srgbClr val="0000FF"/>
                </a:solidFill>
              </a:rPr>
              <a:t>soap+xml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Content-Length: </a:t>
            </a:r>
            <a:r>
              <a:rPr lang="en-US" sz="2000" dirty="0" err="1" smtClean="0">
                <a:solidFill>
                  <a:srgbClr val="0000FF"/>
                </a:solidFill>
              </a:rPr>
              <a:t>nnnn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&lt;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&lt;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abc:GetStockQuote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  &lt;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abc:symbol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&gt;IBM&lt;/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abc:symbol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&lt;/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abc:GetStockQuote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&lt;/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B4C1F-8D18-43C9-96DC-B73154242A3A}" type="slidenum">
              <a:rPr lang="en-US" b="0" smtClean="0">
                <a:solidFill>
                  <a:schemeClr val="tx2"/>
                </a:solidFill>
              </a:rPr>
              <a:pPr/>
              <a:t>43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99013" y="1370013"/>
            <a:ext cx="4192587" cy="5334000"/>
            <a:chOff x="4799012" y="1219200"/>
            <a:chExt cx="4192588" cy="5640388"/>
          </a:xfrm>
        </p:grpSpPr>
        <p:sp>
          <p:nvSpPr>
            <p:cNvPr id="39942" name="Content Placeholder 2"/>
            <p:cNvSpPr txBox="1">
              <a:spLocks/>
            </p:cNvSpPr>
            <p:nvPr/>
          </p:nvSpPr>
          <p:spPr bwMode="auto">
            <a:xfrm>
              <a:off x="4952999" y="1219200"/>
              <a:ext cx="4038601" cy="5410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000" b="0" i="1" dirty="0" smtClean="0"/>
                <a:t>HTTP Response</a:t>
              </a:r>
              <a:endParaRPr lang="en-US" sz="2000" b="0" dirty="0" smtClean="0"/>
            </a:p>
            <a:p>
              <a:pPr>
                <a:defRPr/>
              </a:pPr>
              <a:r>
                <a:rPr lang="en-US" sz="2000" b="0" dirty="0" smtClean="0"/>
                <a:t>HTTP/1.1 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rgbClr val="00B050"/>
                  </a:solidFill>
                </a:rPr>
                <a:t>200 OK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rgbClr val="0000FF"/>
                  </a:solidFill>
                </a:rPr>
                <a:t>Content-Type: application/</a:t>
              </a:r>
              <a:r>
                <a:rPr lang="en-US" sz="2000" b="0" dirty="0" err="1" smtClean="0">
                  <a:solidFill>
                    <a:srgbClr val="0000FF"/>
                  </a:solidFill>
                </a:rPr>
                <a:t>soap+xml</a:t>
              </a:r>
              <a:r>
                <a:rPr lang="en-US" sz="2000" b="0" dirty="0" smtClean="0">
                  <a:solidFill>
                    <a:srgbClr val="0000FF"/>
                  </a:solidFill>
                </a:rPr>
                <a:t>; charset="utf-8"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rgbClr val="0000FF"/>
                  </a:solidFill>
                </a:rPr>
                <a:t>Content-Length: </a:t>
              </a:r>
              <a:r>
                <a:rPr lang="en-US" sz="2000" b="0" dirty="0" err="1" smtClean="0">
                  <a:solidFill>
                    <a:srgbClr val="0000FF"/>
                  </a:solidFill>
                </a:rPr>
                <a:t>nnnn</a:t>
              </a:r>
              <a:endParaRPr lang="en-US" sz="2000" b="0" dirty="0" smtClean="0">
                <a:solidFill>
                  <a:srgbClr val="0000FF"/>
                </a:solidFill>
              </a:endParaRPr>
            </a:p>
            <a:p>
              <a:pPr>
                <a:defRPr/>
              </a:pP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 smtClean="0">
                  <a:solidFill>
                    <a:schemeClr val="accent5">
                      <a:lumMod val="25000"/>
                    </a:schemeClr>
                  </a:solidFill>
                </a:rPr>
                <a:t>soap:Envelope</a:t>
              </a: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 smtClean="0">
                  <a:solidFill>
                    <a:schemeClr val="accent5">
                      <a:lumMod val="25000"/>
                    </a:schemeClr>
                  </a:solidFill>
                </a:rPr>
                <a:t>soap:Body</a:t>
              </a: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 smtClean="0">
                  <a:solidFill>
                    <a:schemeClr val="accent5">
                      <a:lumMod val="25000"/>
                    </a:schemeClr>
                  </a:solidFill>
                </a:rPr>
                <a:t>abc:GetStockQuoteResponse</a:t>
              </a: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 smtClean="0">
                  <a:solidFill>
                    <a:schemeClr val="accent5">
                      <a:lumMod val="25000"/>
                    </a:schemeClr>
                  </a:solidFill>
                </a:rPr>
                <a:t>abc:value</a:t>
              </a: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  <a:r>
                <a:rPr lang="en-US" sz="2000" b="0" dirty="0" smtClean="0">
                  <a:solidFill>
                    <a:srgbClr val="0000FF"/>
                  </a:solidFill>
                </a:rPr>
                <a:t>85.00</a:t>
              </a: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 smtClean="0">
                  <a:solidFill>
                    <a:schemeClr val="accent5">
                      <a:lumMod val="25000"/>
                    </a:schemeClr>
                  </a:solidFill>
                </a:rPr>
                <a:t>abc:value</a:t>
              </a: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 smtClean="0">
                  <a:solidFill>
                    <a:schemeClr val="accent5">
                      <a:lumMod val="25000"/>
                    </a:schemeClr>
                  </a:solidFill>
                </a:rPr>
                <a:t>abc:GetStockQuoteResponse</a:t>
              </a: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 smtClean="0">
                  <a:solidFill>
                    <a:schemeClr val="accent5">
                      <a:lumMod val="25000"/>
                    </a:schemeClr>
                  </a:solidFill>
                </a:rPr>
                <a:t>soap:Body</a:t>
              </a: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 smtClean="0">
                  <a:solidFill>
                    <a:schemeClr val="accent5">
                      <a:lumMod val="25000"/>
                    </a:schemeClr>
                  </a:solidFill>
                </a:rPr>
                <a:t>soap:Envelope</a:t>
              </a:r>
              <a:r>
                <a:rPr lang="en-US" sz="2000" b="0" dirty="0" smtClean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</p:txBody>
        </p:sp>
        <p:cxnSp>
          <p:nvCxnSpPr>
            <p:cNvPr id="33799" name="Straight Connector 6"/>
            <p:cNvCxnSpPr>
              <a:cxnSpLocks noChangeShapeType="1"/>
            </p:cNvCxnSpPr>
            <p:nvPr/>
          </p:nvCxnSpPr>
          <p:spPr bwMode="auto">
            <a:xfrm rot="5400000">
              <a:off x="1980009" y="4038997"/>
              <a:ext cx="563959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/>
          <a:lstStyle/>
          <a:p>
            <a:pPr algn="ctr"/>
            <a:r>
              <a:rPr lang="en-US" smtClean="0"/>
              <a:t>Example of SOAP Over HTTP, </a:t>
            </a:r>
            <a:br>
              <a:rPr lang="en-US" smtClean="0"/>
            </a:br>
            <a:r>
              <a:rPr lang="en-US" b="0" smtClean="0"/>
              <a:t>without a return value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28600" y="1293813"/>
            <a:ext cx="4572000" cy="5410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i="1" dirty="0" smtClean="0"/>
              <a:t>HTTP Request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HEAD</a:t>
            </a:r>
            <a:r>
              <a:rPr lang="en-US" sz="2000" dirty="0" smtClean="0">
                <a:solidFill>
                  <a:srgbClr val="00B050"/>
                </a:solidFill>
              </a:rPr>
              <a:t>/</a:t>
            </a:r>
            <a:r>
              <a:rPr lang="en-US" sz="2000" dirty="0" err="1" smtClean="0">
                <a:solidFill>
                  <a:srgbClr val="00B050"/>
                </a:solidFill>
              </a:rPr>
              <a:t>DataService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http://www.ibm.com </a:t>
            </a:r>
            <a:r>
              <a:rPr lang="en-US" sz="2000" dirty="0" smtClean="0"/>
              <a:t>HTTP/1.1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Accept: *;q=0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Content-Type: application/</a:t>
            </a:r>
            <a:r>
              <a:rPr lang="en-US" sz="2000" dirty="0" err="1" smtClean="0">
                <a:solidFill>
                  <a:srgbClr val="0000FF"/>
                </a:solidFill>
              </a:rPr>
              <a:t>soap+xml</a:t>
            </a:r>
            <a:r>
              <a:rPr lang="en-US" sz="2000" dirty="0" smtClean="0">
                <a:solidFill>
                  <a:srgbClr val="0000FF"/>
                </a:solidFill>
              </a:rPr>
              <a:t>; charset="utf-8"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Content-Length: </a:t>
            </a:r>
            <a:r>
              <a:rPr lang="en-US" sz="2000" dirty="0" err="1" smtClean="0">
                <a:solidFill>
                  <a:srgbClr val="0000FF"/>
                </a:solidFill>
              </a:rPr>
              <a:t>nnnn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&lt;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    &lt;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cds:INSERT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        &lt;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abc:SomeDataToInsert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    &lt;/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cds:INSERT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&lt;/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307EFE-6153-4F10-A1CA-BE5700FFFE4E}" type="slidenum">
              <a:rPr lang="en-US" b="0" smtClean="0">
                <a:solidFill>
                  <a:schemeClr val="tx2"/>
                </a:solidFill>
              </a:rPr>
              <a:pPr/>
              <a:t>44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99013" y="1370013"/>
            <a:ext cx="4192587" cy="5334000"/>
            <a:chOff x="4799012" y="1219200"/>
            <a:chExt cx="4192588" cy="5410200"/>
          </a:xfrm>
        </p:grpSpPr>
        <p:sp>
          <p:nvSpPr>
            <p:cNvPr id="34826" name="Content Placeholder 2"/>
            <p:cNvSpPr txBox="1">
              <a:spLocks/>
            </p:cNvSpPr>
            <p:nvPr/>
          </p:nvSpPr>
          <p:spPr bwMode="auto">
            <a:xfrm>
              <a:off x="4953000" y="1219200"/>
              <a:ext cx="4038600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 i="1"/>
                <a:t>HTTP Response</a:t>
              </a:r>
              <a:endParaRPr lang="en-US" sz="2000" b="0"/>
            </a:p>
            <a:p>
              <a:r>
                <a:rPr lang="en-US" sz="2000" b="0"/>
                <a:t>HTTP/1.1 </a:t>
              </a:r>
              <a:r>
                <a:rPr lang="en-US" sz="2000" b="0">
                  <a:solidFill>
                    <a:srgbClr val="00B050"/>
                  </a:solidFill>
                </a:rPr>
                <a:t>204</a:t>
              </a:r>
              <a:r>
                <a:rPr lang="en-US" sz="2000" b="0"/>
                <a:t> No Content</a:t>
              </a:r>
              <a:endParaRPr lang="en-US" sz="2000" b="0">
                <a:solidFill>
                  <a:srgbClr val="0000FF"/>
                </a:solidFill>
              </a:endParaRPr>
            </a:p>
          </p:txBody>
        </p:sp>
        <p:cxnSp>
          <p:nvCxnSpPr>
            <p:cNvPr id="34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2133203" y="3885803"/>
              <a:ext cx="533320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tangular Callout 9"/>
          <p:cNvSpPr/>
          <p:nvPr/>
        </p:nvSpPr>
        <p:spPr bwMode="auto">
          <a:xfrm>
            <a:off x="5106988" y="2133600"/>
            <a:ext cx="3884612" cy="457200"/>
          </a:xfrm>
          <a:prstGeom prst="wedgeRectCallout">
            <a:avLst>
              <a:gd name="adj1" fmla="val -119712"/>
              <a:gd name="adj2" fmla="val -10321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b="0" dirty="0">
                <a:solidFill>
                  <a:srgbClr val="00B050"/>
                </a:solidFill>
              </a:rPr>
              <a:t>Why not to use PUT/</a:t>
            </a:r>
            <a:r>
              <a:rPr lang="en-US" sz="2000" b="0" dirty="0" err="1">
                <a:solidFill>
                  <a:srgbClr val="00B050"/>
                </a:solidFill>
              </a:rPr>
              <a:t>DataService</a:t>
            </a:r>
            <a:r>
              <a:rPr lang="en-US" sz="2000" b="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06988" y="2590800"/>
            <a:ext cx="3884612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b="0" dirty="0"/>
              <a:t>The detail of the operation (INSERT) is given in the SOAP message. It does not matter what HTTP method to use.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106988" y="3886200"/>
            <a:ext cx="3884612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b="0" dirty="0"/>
              <a:t>Use HEAD can create a non-blocking (loosely coupled, asynchronous)  one-way communication.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106988" y="5181600"/>
            <a:ext cx="3884612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b="0" dirty="0"/>
              <a:t>In RESTful service design, it removes the SOAP layer. In that case, PUT must be used in this case of INSERT </a:t>
            </a:r>
            <a:r>
              <a:rPr lang="en-US" sz="2000" b="0" dirty="0" smtClean="0"/>
              <a:t>data.</a:t>
            </a:r>
            <a:endParaRPr lang="en-US" sz="2000" b="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Roadmap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990600" y="1220787"/>
            <a:ext cx="7964488" cy="4837113"/>
          </a:xfrm>
        </p:spPr>
        <p:txBody>
          <a:bodyPr/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Feed: RSS 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Atom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JSON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SOAP and HTTP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Ontology languages: </a:t>
            </a:r>
            <a:r>
              <a:rPr lang="en-US" dirty="0" smtClean="0">
                <a:solidFill>
                  <a:srgbClr val="0000FF"/>
                </a:solidFill>
              </a:rPr>
              <a:t>Complex XML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For machine learning and semantic Web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(</a:t>
            </a:r>
            <a:r>
              <a:rPr lang="en-US" altLang="zh-CN" dirty="0" smtClean="0">
                <a:ea typeface="宋体" pitchFamily="2" charset="-122"/>
              </a:rPr>
              <a:t>Text </a:t>
            </a:r>
            <a:r>
              <a:rPr lang="en-US" altLang="zh-CN" dirty="0">
                <a:ea typeface="宋体" pitchFamily="2" charset="-122"/>
              </a:rPr>
              <a:t>Chapter </a:t>
            </a:r>
            <a:r>
              <a:rPr lang="en-US" altLang="zh-CN" dirty="0" smtClean="0">
                <a:ea typeface="宋体" pitchFamily="2" charset="-122"/>
              </a:rPr>
              <a:t>11)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CC6038-1C63-45E1-8C5E-08EB222CFD8D}" type="slidenum">
              <a:rPr lang="en-US" b="0" smtClean="0">
                <a:solidFill>
                  <a:schemeClr val="tx2"/>
                </a:solidFill>
              </a:rPr>
              <a:pPr/>
              <a:t>45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42900" y="4306887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5642DF-DB40-46E0-803C-0B93FE45065F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r" eaLnBrk="1" hangingPunct="1"/>
            <a:r>
              <a:rPr lang="en-US" smtClean="0"/>
              <a:t>XML Related Technologies (</a:t>
            </a:r>
            <a:r>
              <a:rPr lang="en-US" smtClean="0">
                <a:solidFill>
                  <a:srgbClr val="C00000"/>
                </a:solidFill>
              </a:rPr>
              <a:t>RDF</a:t>
            </a:r>
            <a:r>
              <a:rPr lang="en-US" smtClean="0"/>
              <a:t> and </a:t>
            </a:r>
            <a:r>
              <a:rPr lang="en-US" smtClean="0">
                <a:solidFill>
                  <a:srgbClr val="C00000"/>
                </a:solidFill>
              </a:rPr>
              <a:t>OWL</a:t>
            </a:r>
            <a:r>
              <a:rPr lang="en-US" smtClean="0"/>
              <a:t>)</a:t>
            </a:r>
            <a:endParaRPr lang="en-GB" smtClean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gray">
          <a:xfrm>
            <a:off x="5091113" y="5284788"/>
            <a:ext cx="1127125" cy="1116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18780000">
            <a:off x="4949825" y="3454401"/>
            <a:ext cx="573087" cy="169862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gray">
          <a:xfrm rot="14280000">
            <a:off x="4657725" y="4927600"/>
            <a:ext cx="920750" cy="18415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gray">
          <a:xfrm>
            <a:off x="3783013" y="3395663"/>
            <a:ext cx="1544637" cy="15271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4133850" y="3941763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rPr>
              <a:t>XML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gray">
          <a:xfrm>
            <a:off x="5237163" y="2382838"/>
            <a:ext cx="1058862" cy="1047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gray">
          <a:xfrm>
            <a:off x="5302250" y="2560638"/>
            <a:ext cx="95091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XPath</a:t>
            </a:r>
            <a:endParaRPr lang="en-GB" b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XQL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gray">
          <a:xfrm rot="14160000">
            <a:off x="3525044" y="3171032"/>
            <a:ext cx="790575" cy="185737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gray">
          <a:xfrm>
            <a:off x="3057525" y="2212975"/>
            <a:ext cx="1112838" cy="1101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gray">
          <a:xfrm rot="7140000" flipH="1">
            <a:off x="3392488" y="5184775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gray">
          <a:xfrm>
            <a:off x="3051175" y="2382838"/>
            <a:ext cx="1143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DTD</a:t>
            </a:r>
          </a:p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Schema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gray">
          <a:xfrm>
            <a:off x="5038725" y="5524500"/>
            <a:ext cx="1254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DOM</a:t>
            </a:r>
          </a:p>
          <a:p>
            <a:pPr algn="ctr"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SAX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287963" y="3798888"/>
            <a:ext cx="3475037" cy="1301750"/>
            <a:chOff x="5287963" y="3070225"/>
            <a:chExt cx="3475037" cy="13017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gray">
            <a:xfrm rot="540000" flipV="1">
              <a:off x="5287963" y="3513137"/>
              <a:ext cx="703262" cy="15716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+mn-lt"/>
                <a:cs typeface="Andalus" pitchFamily="2" charset="-78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5838825" y="3070225"/>
              <a:ext cx="1316038" cy="1301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latin typeface="+mn-lt"/>
                <a:cs typeface="Andalus" pitchFamily="2" charset="-78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gray">
            <a:xfrm>
              <a:off x="7154863" y="3421062"/>
              <a:ext cx="1608137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</a:rPr>
                <a:t>XML Style and </a:t>
              </a:r>
            </a:p>
            <a:p>
              <a:pPr>
                <a:defRPr/>
              </a:pPr>
              <a:r>
                <a:rPr lang="en-US" b="0" dirty="0">
                  <a:latin typeface="+mn-lt"/>
                </a:rPr>
                <a:t>Transformation</a:t>
              </a:r>
              <a:endParaRPr 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895975" y="3349625"/>
              <a:ext cx="12128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XSL</a:t>
              </a:r>
            </a:p>
            <a:p>
              <a:pPr algn="ctr"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XSLT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981200" y="2166938"/>
            <a:ext cx="1265238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</a:rPr>
              <a:t>Document</a:t>
            </a:r>
          </a:p>
          <a:p>
            <a:pPr>
              <a:defRPr/>
            </a:pPr>
            <a:r>
              <a:rPr lang="en-US" b="0" dirty="0">
                <a:latin typeface="+mn-lt"/>
              </a:rPr>
              <a:t>Type Definition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53163" y="2444750"/>
            <a:ext cx="1555750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0" dirty="0"/>
              <a:t>XML Parser</a:t>
            </a:r>
          </a:p>
          <a:p>
            <a:pPr>
              <a:defRPr/>
            </a:pPr>
            <a:r>
              <a:rPr lang="en-US" b="0" dirty="0">
                <a:latin typeface="+mn-lt"/>
              </a:rPr>
              <a:t>XML Query</a:t>
            </a:r>
          </a:p>
          <a:p>
            <a:pPr>
              <a:defRPr/>
            </a:pPr>
            <a:r>
              <a:rPr lang="en-US" b="0" dirty="0">
                <a:latin typeface="+mn-lt"/>
              </a:rPr>
              <a:t>Language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59488" y="5692775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XML Parsers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71463" y="3427413"/>
            <a:ext cx="3538537" cy="1644650"/>
            <a:chOff x="312738" y="2651125"/>
            <a:chExt cx="3538537" cy="164465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gray">
            <a:xfrm rot="21120000">
              <a:off x="2881313" y="348773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+mn-lt"/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1836738" y="2651125"/>
              <a:ext cx="1603375" cy="164465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latin typeface="+mn-lt"/>
                <a:cs typeface="Andalus" pitchFamily="2" charset="-78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gray">
            <a:xfrm>
              <a:off x="1836738" y="2743200"/>
              <a:ext cx="1603375" cy="1477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SOAP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WSDL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UDDI/ebXML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RDF, OWL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Andalus" pitchFamily="2" charset="-78"/>
                </a:rPr>
                <a:t>BPEL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738" y="3163887"/>
              <a:ext cx="1782762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+mn-lt"/>
                </a:rPr>
                <a:t>XML-based</a:t>
              </a:r>
            </a:p>
            <a:p>
              <a:pPr algn="ctr">
                <a:defRPr/>
              </a:pPr>
              <a:r>
                <a:rPr lang="en-US" b="0" dirty="0">
                  <a:latin typeface="+mn-lt"/>
                </a:rPr>
                <a:t>Protocols and Languages</a:t>
              </a:r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gray">
          <a:xfrm>
            <a:off x="3048000" y="5246688"/>
            <a:ext cx="1293813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Andalus" pitchFamily="2" charset="-78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gray">
          <a:xfrm>
            <a:off x="3305175" y="5414963"/>
            <a:ext cx="77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Atom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POX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rPr>
              <a:t>RSS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600200" y="5648325"/>
            <a:ext cx="17827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Data Feed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 rot="5820000" flipH="1">
            <a:off x="4122738" y="2824163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4191000" y="1263650"/>
            <a:ext cx="1187450" cy="1174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gray">
          <a:xfrm>
            <a:off x="4194175" y="1371600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HTML</a:t>
            </a:r>
          </a:p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XHTML</a:t>
            </a:r>
          </a:p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XAML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6" grpId="0" animBg="1"/>
      <p:bldP spid="47" grpId="0" animBg="1"/>
      <p:bldP spid="51" grpId="0"/>
      <p:bldP spid="52" grpId="0"/>
      <p:bldP spid="57" grpId="0"/>
      <p:bldP spid="58" grpId="0"/>
      <p:bldP spid="59" grpId="0"/>
      <p:bldP spid="61" grpId="0" animBg="1"/>
      <p:bldP spid="62" grpId="0"/>
      <p:bldP spid="63" grpId="0"/>
      <p:bldP spid="32" grpId="0" animBg="1"/>
      <p:bldP spid="33" grpId="0" animBg="1"/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A48228-CF90-4CD3-A4BD-8863A26BCE15}" type="slidenum">
              <a:rPr lang="en-US" b="0" smtClean="0">
                <a:solidFill>
                  <a:schemeClr val="tx2"/>
                </a:solidFill>
              </a:rPr>
              <a:pPr/>
              <a:t>47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62560"/>
            <a:ext cx="7810500" cy="876300"/>
          </a:xfrm>
        </p:spPr>
        <p:txBody>
          <a:bodyPr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Semantic Web (Web 3.0) and Ontology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Text Chapter 11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028700"/>
            <a:ext cx="8802687" cy="5257800"/>
          </a:xfrm>
        </p:spPr>
        <p:txBody>
          <a:bodyPr/>
          <a:lstStyle/>
          <a:p>
            <a:r>
              <a:rPr lang="en-US" altLang="zh-CN" sz="2400" b="1" dirty="0" smtClean="0">
                <a:ea typeface="宋体" pitchFamily="2" charset="-122"/>
              </a:rPr>
              <a:t>Semantic Web</a:t>
            </a:r>
            <a:r>
              <a:rPr lang="en-US" altLang="zh-CN" sz="2400" dirty="0" smtClean="0">
                <a:ea typeface="宋体" pitchFamily="2" charset="-122"/>
              </a:rPr>
              <a:t> is a vision for the future of the Web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Information is given explicit meaning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It is possible for Web services to automatically process and integrate information available on the Web. 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Ontology</a:t>
            </a:r>
            <a:r>
              <a:rPr lang="en-US" altLang="zh-CN" sz="2400" dirty="0" smtClean="0">
                <a:ea typeface="宋体" pitchFamily="2" charset="-122"/>
              </a:rPr>
              <a:t> is a method of implementing AI and semantic Web, which is</a:t>
            </a:r>
          </a:p>
          <a:p>
            <a:pPr lvl="1"/>
            <a:r>
              <a:rPr lang="en-GB" altLang="zh-CN" sz="2400" dirty="0" smtClean="0">
                <a:ea typeface="宋体" pitchFamily="2" charset="-122"/>
              </a:rPr>
              <a:t>a conceptual model of a domain (ontological theory)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 formal specification of a problem to be solved</a:t>
            </a:r>
          </a:p>
          <a:p>
            <a:pPr lvl="1"/>
            <a:r>
              <a:rPr lang="en-GB" altLang="zh-CN" sz="2400" dirty="0" smtClean="0">
                <a:ea typeface="宋体" pitchFamily="2" charset="-122"/>
              </a:rPr>
              <a:t>machine-readability with computational semantics  </a:t>
            </a:r>
          </a:p>
          <a:p>
            <a:pPr lvl="1"/>
            <a:r>
              <a:rPr lang="en-GB" altLang="zh-CN" sz="2400" dirty="0" smtClean="0">
                <a:ea typeface="宋体" pitchFamily="2" charset="-122"/>
              </a:rPr>
              <a:t>commonly understandable </a:t>
            </a:r>
          </a:p>
          <a:p>
            <a:pPr lvl="1"/>
            <a:r>
              <a:rPr lang="en-GB" altLang="zh-CN" sz="2400" dirty="0" smtClean="0">
                <a:ea typeface="宋体" pitchFamily="2" charset="-122"/>
              </a:rPr>
              <a:t>unambiguous in terminology definition</a:t>
            </a:r>
          </a:p>
          <a:p>
            <a:pPr lvl="1"/>
            <a:r>
              <a:rPr lang="en-GB" altLang="zh-CN" sz="2400" dirty="0" smtClean="0">
                <a:ea typeface="宋体" pitchFamily="2" charset="-122"/>
              </a:rPr>
              <a:t>Example: </a:t>
            </a:r>
            <a:r>
              <a:rPr lang="en-GB" altLang="zh-CN" sz="2400" dirty="0" smtClean="0">
                <a:solidFill>
                  <a:srgbClr val="0000FF"/>
                </a:solidFill>
                <a:ea typeface="宋体" pitchFamily="2" charset="-122"/>
              </a:rPr>
              <a:t>automated interview system </a:t>
            </a:r>
          </a:p>
          <a:p>
            <a:r>
              <a:rPr lang="en-GB" altLang="zh-CN" sz="2400" b="1" dirty="0" smtClean="0">
                <a:solidFill>
                  <a:srgbClr val="C00000"/>
                </a:solidFill>
                <a:ea typeface="宋体" pitchFamily="2" charset="-122"/>
              </a:rPr>
              <a:t>Ontology languages </a:t>
            </a:r>
            <a:r>
              <a:rPr lang="en-GB" altLang="zh-CN" sz="2400" dirty="0" smtClean="0">
                <a:ea typeface="宋体" pitchFamily="2" charset="-122"/>
              </a:rPr>
              <a:t>are in XML – complex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143000" y="92868"/>
            <a:ext cx="7924800" cy="623888"/>
          </a:xfrm>
        </p:spPr>
        <p:txBody>
          <a:bodyPr/>
          <a:lstStyle/>
          <a:p>
            <a:r>
              <a:rPr lang="en-US" sz="2800" dirty="0" smtClean="0"/>
              <a:t>Ontology Language for Knowledge Representation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69288" cy="533400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An</a:t>
            </a:r>
            <a:r>
              <a:rPr lang="en-US" altLang="zh-CN" sz="2400" b="1" dirty="0" smtClean="0">
                <a:ea typeface="宋体" pitchFamily="2" charset="-122"/>
              </a:rPr>
              <a:t> ontology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language</a:t>
            </a:r>
            <a:r>
              <a:rPr lang="en-US" altLang="zh-CN" sz="2400" dirty="0" smtClean="0">
                <a:ea typeface="宋体" pitchFamily="2" charset="-122"/>
              </a:rPr>
              <a:t> (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RDF, OWL</a:t>
            </a:r>
            <a:r>
              <a:rPr lang="en-US" altLang="zh-CN" sz="2400" dirty="0" smtClean="0">
                <a:ea typeface="宋体" pitchFamily="2" charset="-122"/>
              </a:rPr>
              <a:t>) defines: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 knowledge base,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 vocabulary of terms (words)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their meanings (semantics),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their interconnections (e.g., synonym and subset), and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rules of inference for machine learning</a:t>
            </a:r>
          </a:p>
          <a:p>
            <a:r>
              <a:rPr lang="en-US" altLang="zh-CN" sz="2400" dirty="0" smtClean="0">
                <a:ea typeface="宋体" pitchFamily="2" charset="-122"/>
              </a:rPr>
              <a:t>XML-based ontology languages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Use elements to define vocabulary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Use attributes to mark up the meanings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Use XML structure for interconnections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Use external services to execute rules represented in XML data</a:t>
            </a:r>
          </a:p>
          <a:p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0F5CC1-74A3-49F1-9101-F15E9D7FE6E8}" type="slidenum">
              <a:rPr lang="en-US" b="0" smtClean="0">
                <a:solidFill>
                  <a:schemeClr val="tx2"/>
                </a:solidFill>
              </a:rPr>
              <a:pPr/>
              <a:t>48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Web Language Stack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AA8964-BF93-4D0C-8BA2-77C1D3D67CB0}" type="slidenum">
              <a:rPr lang="en-US" b="0" smtClean="0">
                <a:solidFill>
                  <a:schemeClr val="tx2"/>
                </a:solidFill>
              </a:rPr>
              <a:pPr/>
              <a:t>49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5720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Unicode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8288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URI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828800" y="4343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XML and XML Schema</a:t>
            </a:r>
          </a:p>
          <a:p>
            <a:pPr algn="ctr"/>
            <a:endParaRPr lang="en-US" sz="2400" b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828800" y="3886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Ontology Languages: </a:t>
            </a:r>
            <a:r>
              <a:rPr lang="en-US" sz="2400" b="0">
                <a:solidFill>
                  <a:srgbClr val="C00000"/>
                </a:solidFill>
              </a:rPr>
              <a:t>RDF, RDFS, OWL</a:t>
            </a:r>
          </a:p>
          <a:p>
            <a:pPr algn="ctr"/>
            <a:endParaRPr lang="en-US" sz="2400" b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34290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Ontology Vocabulary</a:t>
            </a:r>
          </a:p>
          <a:p>
            <a:pPr algn="ctr"/>
            <a:endParaRPr lang="en-US" sz="2400" b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828800" y="29718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 dirty="0"/>
              <a:t>Ontology </a:t>
            </a:r>
            <a:r>
              <a:rPr lang="en-US" sz="2400" b="0" dirty="0" smtClean="0"/>
              <a:t>Instance / AI / Knowledge Base</a:t>
            </a:r>
            <a:endParaRPr lang="en-US" sz="2400" b="0" dirty="0"/>
          </a:p>
          <a:p>
            <a:pPr algn="ctr"/>
            <a:endParaRPr lang="en-US" sz="2400" b="0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828800" y="2514600"/>
            <a:ext cx="27813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Reasoning/Proof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610100" y="2514600"/>
            <a:ext cx="27051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Data Access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828800" y="2057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 dirty="0"/>
              <a:t>Semantic Web </a:t>
            </a:r>
            <a:r>
              <a:rPr lang="en-US" sz="2400" b="0" dirty="0" smtClean="0"/>
              <a:t>/ AI Programmer’s </a:t>
            </a:r>
            <a:r>
              <a:rPr lang="en-US" sz="2400" b="0" dirty="0"/>
              <a:t>interface</a:t>
            </a:r>
          </a:p>
          <a:p>
            <a:pPr algn="ctr"/>
            <a:endParaRPr lang="en-US" sz="2400" b="0" dirty="0"/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828800" y="1600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 dirty="0"/>
              <a:t>Semantic Web </a:t>
            </a:r>
            <a:r>
              <a:rPr lang="en-US" sz="2400" b="0" dirty="0" smtClean="0"/>
              <a:t>/ AI Human </a:t>
            </a:r>
            <a:r>
              <a:rPr lang="en-US" sz="2400" b="0" dirty="0"/>
              <a:t>User interface</a:t>
            </a:r>
          </a:p>
          <a:p>
            <a:pPr algn="ctr"/>
            <a:endParaRPr lang="en-US" sz="2400" b="0" dirty="0"/>
          </a:p>
        </p:txBody>
      </p:sp>
      <p:sp>
        <p:nvSpPr>
          <p:cNvPr id="39950" name="Freeform 18"/>
          <p:cNvSpPr>
            <a:spLocks/>
          </p:cNvSpPr>
          <p:nvPr/>
        </p:nvSpPr>
        <p:spPr bwMode="auto">
          <a:xfrm>
            <a:off x="892175" y="1600200"/>
            <a:ext cx="7337425" cy="4583113"/>
          </a:xfrm>
          <a:custGeom>
            <a:avLst/>
            <a:gdLst>
              <a:gd name="T0" fmla="*/ 894347 w 7336716"/>
              <a:gd name="T1" fmla="*/ 0 h 4582758"/>
              <a:gd name="T2" fmla="*/ 894347 w 7336716"/>
              <a:gd name="T3" fmla="*/ 3683973 h 4582758"/>
              <a:gd name="T4" fmla="*/ 6443628 w 7336716"/>
              <a:gd name="T5" fmla="*/ 3683973 h 4582758"/>
              <a:gd name="T6" fmla="*/ 6454392 w 7336716"/>
              <a:gd name="T7" fmla="*/ 0 h 4582758"/>
              <a:gd name="T8" fmla="*/ 7337996 w 7336716"/>
              <a:gd name="T9" fmla="*/ 0 h 4582758"/>
              <a:gd name="T10" fmla="*/ 7348764 w 7336716"/>
              <a:gd name="T11" fmla="*/ 4578046 h 4582758"/>
              <a:gd name="T12" fmla="*/ 0 w 7336716"/>
              <a:gd name="T13" fmla="*/ 4588806 h 4582758"/>
              <a:gd name="T14" fmla="*/ 10775 w 7336716"/>
              <a:gd name="T15" fmla="*/ 0 h 4582758"/>
              <a:gd name="T16" fmla="*/ 894347 w 7336716"/>
              <a:gd name="T17" fmla="*/ 0 h 45827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36716"/>
              <a:gd name="T28" fmla="*/ 0 h 4582758"/>
              <a:gd name="T29" fmla="*/ 7336716 w 7336716"/>
              <a:gd name="T30" fmla="*/ 4582758 h 45827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36716" h="4582758">
                <a:moveTo>
                  <a:pt x="892885" y="0"/>
                </a:moveTo>
                <a:lnTo>
                  <a:pt x="892885" y="3679116"/>
                </a:lnTo>
                <a:lnTo>
                  <a:pt x="6433073" y="3679116"/>
                </a:lnTo>
                <a:lnTo>
                  <a:pt x="6443831" y="0"/>
                </a:lnTo>
                <a:lnTo>
                  <a:pt x="7325958" y="0"/>
                </a:lnTo>
                <a:lnTo>
                  <a:pt x="7336716" y="4572000"/>
                </a:lnTo>
                <a:lnTo>
                  <a:pt x="0" y="4582758"/>
                </a:lnTo>
                <a:lnTo>
                  <a:pt x="10758" y="0"/>
                </a:lnTo>
                <a:lnTo>
                  <a:pt x="892885" y="0"/>
                </a:lnTo>
                <a:close/>
              </a:path>
            </a:pathLst>
          </a:cu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TextBox 19"/>
          <p:cNvSpPr txBox="1">
            <a:spLocks noChangeArrowheads="1"/>
          </p:cNvSpPr>
          <p:nvPr/>
        </p:nvSpPr>
        <p:spPr bwMode="auto">
          <a:xfrm>
            <a:off x="1148478" y="5624830"/>
            <a:ext cx="6824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 dirty="0"/>
              <a:t>Semantic Web </a:t>
            </a:r>
            <a:r>
              <a:rPr lang="en-US" sz="2000" b="0" dirty="0" smtClean="0"/>
              <a:t>and Machine Learning Development </a:t>
            </a:r>
            <a:r>
              <a:rPr lang="en-US" sz="2000" b="0" dirty="0"/>
              <a:t>Environment</a:t>
            </a:r>
          </a:p>
        </p:txBody>
      </p:sp>
      <p:sp>
        <p:nvSpPr>
          <p:cNvPr id="39952" name="Left-Right Arrow 21"/>
          <p:cNvSpPr>
            <a:spLocks noChangeArrowheads="1"/>
          </p:cNvSpPr>
          <p:nvPr/>
        </p:nvSpPr>
        <p:spPr bwMode="auto">
          <a:xfrm>
            <a:off x="355998" y="2133600"/>
            <a:ext cx="1524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eft-Right Arrow 22"/>
          <p:cNvSpPr>
            <a:spLocks noChangeArrowheads="1"/>
          </p:cNvSpPr>
          <p:nvPr/>
        </p:nvSpPr>
        <p:spPr bwMode="auto">
          <a:xfrm rot="-5400000">
            <a:off x="4267200" y="1309370"/>
            <a:ext cx="4572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9952" grpId="0" animBg="1"/>
      <p:bldP spid="399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010400" cy="623888"/>
          </a:xfrm>
        </p:spPr>
        <p:txBody>
          <a:bodyPr/>
          <a:lstStyle/>
          <a:p>
            <a:r>
              <a:rPr lang="en-US" smtClean="0"/>
              <a:t>XML and Development</a:t>
            </a:r>
          </a:p>
        </p:txBody>
      </p:sp>
      <p:cxnSp>
        <p:nvCxnSpPr>
          <p:cNvPr id="7171" name="AutoShape 3"/>
          <p:cNvCxnSpPr>
            <a:cxnSpLocks noChangeShapeType="1"/>
          </p:cNvCxnSpPr>
          <p:nvPr/>
        </p:nvCxnSpPr>
        <p:spPr bwMode="auto">
          <a:xfrm>
            <a:off x="4419600" y="2794000"/>
            <a:ext cx="0" cy="1600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AutoShape 5"/>
          <p:cNvCxnSpPr>
            <a:cxnSpLocks noChangeShapeType="1"/>
          </p:cNvCxnSpPr>
          <p:nvPr/>
        </p:nvCxnSpPr>
        <p:spPr bwMode="auto">
          <a:xfrm>
            <a:off x="2895600" y="3860800"/>
            <a:ext cx="914400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AutoShape 6"/>
          <p:cNvCxnSpPr>
            <a:cxnSpLocks noChangeShapeType="1"/>
          </p:cNvCxnSpPr>
          <p:nvPr/>
        </p:nvCxnSpPr>
        <p:spPr bwMode="auto">
          <a:xfrm flipH="1">
            <a:off x="2895600" y="2794000"/>
            <a:ext cx="914400" cy="457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352800" y="1981200"/>
            <a:ext cx="2217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Arial Narrow" pitchFamily="34" charset="0"/>
              </a:rPr>
              <a:t>SGML </a:t>
            </a:r>
            <a:r>
              <a:rPr lang="en-US" sz="3200" b="0" dirty="0">
                <a:latin typeface="Arial Narrow" pitchFamily="34" charset="0"/>
              </a:rPr>
              <a:t>(1985)</a:t>
            </a:r>
            <a:endParaRPr lang="en-US" sz="1400" dirty="0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1600200" y="3200400"/>
            <a:ext cx="21809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Arial Narrow" pitchFamily="34" charset="0"/>
              </a:rPr>
              <a:t>HTML </a:t>
            </a:r>
            <a:r>
              <a:rPr lang="en-US" sz="3200" b="0" dirty="0">
                <a:latin typeface="Arial Narrow" pitchFamily="34" charset="0"/>
              </a:rPr>
              <a:t>(</a:t>
            </a:r>
            <a:r>
              <a:rPr lang="en-US" sz="3200" b="0" dirty="0" smtClean="0">
                <a:latin typeface="Arial Narrow" pitchFamily="34" charset="0"/>
              </a:rPr>
              <a:t>1991)</a:t>
            </a:r>
            <a:endParaRPr lang="en-US" sz="1400" dirty="0"/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3505200" y="4495800"/>
            <a:ext cx="195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rgbClr val="0000FF"/>
                </a:solidFill>
                <a:latin typeface="Arial Narrow" pitchFamily="34" charset="0"/>
              </a:rPr>
              <a:t>XML</a:t>
            </a:r>
            <a:r>
              <a:rPr lang="en-US" sz="3200">
                <a:latin typeface="Arial Narrow" pitchFamily="34" charset="0"/>
              </a:rPr>
              <a:t> </a:t>
            </a:r>
            <a:r>
              <a:rPr lang="en-US" sz="3200" b="0">
                <a:latin typeface="Arial Narrow" pitchFamily="34" charset="0"/>
              </a:rPr>
              <a:t>(1998)</a:t>
            </a:r>
            <a:endParaRPr lang="en-US" sz="1400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3581400" y="838200"/>
            <a:ext cx="1993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Arial Narrow" pitchFamily="34" charset="0"/>
              </a:rPr>
              <a:t>GML </a:t>
            </a:r>
            <a:r>
              <a:rPr lang="en-US" sz="3200" b="0" dirty="0">
                <a:latin typeface="Arial Narrow" pitchFamily="34" charset="0"/>
              </a:rPr>
              <a:t>(1969)</a:t>
            </a:r>
            <a:endParaRPr lang="en-US" sz="1400" dirty="0"/>
          </a:p>
        </p:txBody>
      </p:sp>
      <p:cxnSp>
        <p:nvCxnSpPr>
          <p:cNvPr id="7178" name="AutoShape 11"/>
          <p:cNvCxnSpPr>
            <a:cxnSpLocks noChangeShapeType="1"/>
          </p:cNvCxnSpPr>
          <p:nvPr/>
        </p:nvCxnSpPr>
        <p:spPr bwMode="auto">
          <a:xfrm>
            <a:off x="4419600" y="1524000"/>
            <a:ext cx="1588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6"/>
          <p:cNvCxnSpPr>
            <a:cxnSpLocks noChangeShapeType="1"/>
          </p:cNvCxnSpPr>
          <p:nvPr/>
        </p:nvCxnSpPr>
        <p:spPr bwMode="auto">
          <a:xfrm flipH="1">
            <a:off x="2590800" y="5029200"/>
            <a:ext cx="914400" cy="457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1389063" y="5334000"/>
            <a:ext cx="1430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Arial Narrow" pitchFamily="34" charset="0"/>
              </a:rPr>
              <a:t>XHTML </a:t>
            </a:r>
            <a:endParaRPr lang="en-US" sz="1400" dirty="0"/>
          </a:p>
        </p:txBody>
      </p:sp>
      <p:sp>
        <p:nvSpPr>
          <p:cNvPr id="7181" name="Text Box 8"/>
          <p:cNvSpPr txBox="1">
            <a:spLocks noChangeArrowheads="1"/>
          </p:cNvSpPr>
          <p:nvPr/>
        </p:nvSpPr>
        <p:spPr bwMode="auto">
          <a:xfrm>
            <a:off x="3810000" y="6197600"/>
            <a:ext cx="1225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Arial Narrow" pitchFamily="34" charset="0"/>
              </a:rPr>
              <a:t>XAML </a:t>
            </a:r>
            <a:endParaRPr lang="en-US" sz="1400" dirty="0"/>
          </a:p>
        </p:txBody>
      </p:sp>
      <p:cxnSp>
        <p:nvCxnSpPr>
          <p:cNvPr id="7182" name="AutoShape 11"/>
          <p:cNvCxnSpPr>
            <a:cxnSpLocks noChangeShapeType="1"/>
          </p:cNvCxnSpPr>
          <p:nvPr/>
        </p:nvCxnSpPr>
        <p:spPr bwMode="auto">
          <a:xfrm rot="16200000" flipH="1">
            <a:off x="3923507" y="5599906"/>
            <a:ext cx="990600" cy="15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Text Box 8"/>
          <p:cNvSpPr txBox="1">
            <a:spLocks noChangeArrowheads="1"/>
          </p:cNvSpPr>
          <p:nvPr/>
        </p:nvSpPr>
        <p:spPr bwMode="auto">
          <a:xfrm>
            <a:off x="6858000" y="2743200"/>
            <a:ext cx="11747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0" dirty="0">
                <a:latin typeface="Arial Narrow" pitchFamily="34" charset="0"/>
              </a:rPr>
              <a:t>SOAP</a:t>
            </a:r>
          </a:p>
          <a:p>
            <a:r>
              <a:rPr lang="en-US" sz="3200" b="0" dirty="0">
                <a:latin typeface="Arial Narrow" pitchFamily="34" charset="0"/>
              </a:rPr>
              <a:t>WSDL</a:t>
            </a:r>
          </a:p>
          <a:p>
            <a:r>
              <a:rPr lang="en-US" sz="3200" b="0" dirty="0">
                <a:latin typeface="Arial Narrow" pitchFamily="34" charset="0"/>
              </a:rPr>
              <a:t>RDF</a:t>
            </a:r>
          </a:p>
          <a:p>
            <a:r>
              <a:rPr lang="en-US" sz="3200" b="0" dirty="0">
                <a:latin typeface="Arial Narrow" pitchFamily="34" charset="0"/>
              </a:rPr>
              <a:t>RDFS</a:t>
            </a:r>
          </a:p>
          <a:p>
            <a:r>
              <a:rPr lang="en-US" sz="3200" b="0" dirty="0">
                <a:latin typeface="Arial Narrow" pitchFamily="34" charset="0"/>
              </a:rPr>
              <a:t>OWL</a:t>
            </a:r>
          </a:p>
          <a:p>
            <a:r>
              <a:rPr lang="en-US" sz="3200" b="0" dirty="0">
                <a:solidFill>
                  <a:srgbClr val="0000FF"/>
                </a:solidFill>
                <a:latin typeface="Arial Narrow" pitchFamily="34" charset="0"/>
              </a:rPr>
              <a:t>Atom </a:t>
            </a:r>
          </a:p>
          <a:p>
            <a:r>
              <a:rPr lang="en-US" sz="3200" b="0" dirty="0">
                <a:solidFill>
                  <a:srgbClr val="0000FF"/>
                </a:solidFill>
                <a:latin typeface="Arial Narrow" pitchFamily="34" charset="0"/>
              </a:rPr>
              <a:t>RSS</a:t>
            </a:r>
          </a:p>
          <a:p>
            <a:r>
              <a:rPr lang="en-US" sz="3200" b="0" dirty="0">
                <a:latin typeface="Arial Narrow" pitchFamily="34" charset="0"/>
              </a:rPr>
              <a:t>…</a:t>
            </a:r>
          </a:p>
        </p:txBody>
      </p:sp>
      <p:cxnSp>
        <p:nvCxnSpPr>
          <p:cNvPr id="9232" name="AutoShape 5"/>
          <p:cNvCxnSpPr>
            <a:cxnSpLocks noChangeShapeType="1"/>
          </p:cNvCxnSpPr>
          <p:nvPr/>
        </p:nvCxnSpPr>
        <p:spPr bwMode="auto">
          <a:xfrm>
            <a:off x="5638800" y="4800600"/>
            <a:ext cx="91440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5"/>
          <p:cNvCxnSpPr>
            <a:cxnSpLocks noChangeShapeType="1"/>
          </p:cNvCxnSpPr>
          <p:nvPr/>
        </p:nvCxnSpPr>
        <p:spPr bwMode="auto">
          <a:xfrm>
            <a:off x="2743200" y="5867400"/>
            <a:ext cx="914400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ular Callout 1"/>
          <p:cNvSpPr/>
          <p:nvPr/>
        </p:nvSpPr>
        <p:spPr bwMode="auto">
          <a:xfrm>
            <a:off x="5791200" y="1371600"/>
            <a:ext cx="2241550" cy="685800"/>
          </a:xfrm>
          <a:prstGeom prst="wedgeRoundRectCallout">
            <a:avLst>
              <a:gd name="adj1" fmla="val -65293"/>
              <a:gd name="adj2" fmla="val 6100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SGML is too complex to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  <p:bldP spid="7176" grpId="0"/>
      <p:bldP spid="7180" grpId="0"/>
      <p:bldP spid="7181" grpId="0"/>
      <p:bldP spid="9231" grpId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964488" cy="5257800"/>
          </a:xfrm>
        </p:spPr>
        <p:txBody>
          <a:bodyPr/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/>
              <a:t>XML and Web Data Representations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/>
              <a:t>Feed</a:t>
            </a:r>
            <a:r>
              <a:rPr lang="en-US" dirty="0"/>
              <a:t>: RSS </a:t>
            </a:r>
            <a:endParaRPr lang="en-US" dirty="0" smtClean="0"/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/>
              <a:t>Atom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/>
              <a:t>JSON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/>
              <a:t>HTTP Methods and Services Using the Methods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/>
              <a:t>Semantic Web, AII, and Ontology for Knowledge Base (CSE446/598, Text Chapter 11)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1F0D7B-3136-4201-9DF9-685B8AECE14B}" type="slidenum">
              <a:rPr lang="en-US" b="0" smtClean="0">
                <a:solidFill>
                  <a:schemeClr val="tx2"/>
                </a:solidFill>
              </a:rPr>
              <a:pPr/>
              <a:t>50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11F106-2B0A-4F5B-9C7E-A9B7CFDA695D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Related Technologies (Review)</a:t>
            </a:r>
            <a:endParaRPr lang="en-GB" smtClean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gray">
          <a:xfrm>
            <a:off x="5091113" y="5284788"/>
            <a:ext cx="1127125" cy="1116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18780000">
            <a:off x="4949825" y="3454401"/>
            <a:ext cx="573087" cy="169862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gray">
          <a:xfrm rot="14280000">
            <a:off x="4657725" y="4927600"/>
            <a:ext cx="920750" cy="18415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gray">
          <a:xfrm>
            <a:off x="3783013" y="3395663"/>
            <a:ext cx="1544637" cy="15271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4133850" y="3941763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rPr>
              <a:t>XML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gray">
          <a:xfrm>
            <a:off x="5237163" y="2382838"/>
            <a:ext cx="1058862" cy="1047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gray">
          <a:xfrm>
            <a:off x="5302250" y="2560638"/>
            <a:ext cx="95091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XPath</a:t>
            </a:r>
            <a:endParaRPr lang="en-GB" b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XQL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gray">
          <a:xfrm rot="14160000">
            <a:off x="3525044" y="3171032"/>
            <a:ext cx="790575" cy="185737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gray">
          <a:xfrm>
            <a:off x="3057525" y="2212975"/>
            <a:ext cx="1112838" cy="1101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gray">
          <a:xfrm rot="7140000" flipH="1">
            <a:off x="3392488" y="5184775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gray">
          <a:xfrm>
            <a:off x="3051175" y="2382838"/>
            <a:ext cx="1143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DTD</a:t>
            </a:r>
          </a:p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Schema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gray">
          <a:xfrm>
            <a:off x="5038725" y="5524500"/>
            <a:ext cx="1254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DOM</a:t>
            </a:r>
          </a:p>
          <a:p>
            <a:pPr algn="ctr"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SAX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287963" y="3798888"/>
            <a:ext cx="3475037" cy="1301750"/>
            <a:chOff x="5287963" y="3070225"/>
            <a:chExt cx="3475037" cy="13017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gray">
            <a:xfrm rot="540000" flipV="1">
              <a:off x="5287963" y="3513137"/>
              <a:ext cx="703262" cy="15716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+mn-lt"/>
                <a:cs typeface="Andalus" pitchFamily="2" charset="-78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5838825" y="3070225"/>
              <a:ext cx="1316038" cy="1301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latin typeface="+mn-lt"/>
                <a:cs typeface="Andalus" pitchFamily="2" charset="-78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gray">
            <a:xfrm>
              <a:off x="7154863" y="3421062"/>
              <a:ext cx="1608137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</a:rPr>
                <a:t>XML Style and </a:t>
              </a:r>
            </a:p>
            <a:p>
              <a:pPr>
                <a:defRPr/>
              </a:pPr>
              <a:r>
                <a:rPr lang="en-US" b="0" dirty="0">
                  <a:latin typeface="+mn-lt"/>
                </a:rPr>
                <a:t>Transformation</a:t>
              </a:r>
              <a:endParaRPr 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895975" y="3349625"/>
              <a:ext cx="12128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XSL</a:t>
              </a:r>
            </a:p>
            <a:p>
              <a:pPr algn="ctr"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XSLT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981200" y="2166938"/>
            <a:ext cx="1265238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</a:rPr>
              <a:t>Document</a:t>
            </a:r>
          </a:p>
          <a:p>
            <a:pPr>
              <a:defRPr/>
            </a:pPr>
            <a:r>
              <a:rPr lang="en-US" b="0" dirty="0">
                <a:latin typeface="+mn-lt"/>
              </a:rPr>
              <a:t>Type Definition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53163" y="2444750"/>
            <a:ext cx="1555750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0" dirty="0"/>
              <a:t>XML Parser</a:t>
            </a:r>
          </a:p>
          <a:p>
            <a:pPr>
              <a:defRPr/>
            </a:pPr>
            <a:r>
              <a:rPr lang="en-US" b="0" dirty="0">
                <a:latin typeface="+mn-lt"/>
              </a:rPr>
              <a:t>XML Query</a:t>
            </a:r>
          </a:p>
          <a:p>
            <a:pPr>
              <a:defRPr/>
            </a:pPr>
            <a:r>
              <a:rPr lang="en-US" b="0" dirty="0">
                <a:latin typeface="+mn-lt"/>
              </a:rPr>
              <a:t>Language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59488" y="5692775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XML Parsers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71463" y="3427413"/>
            <a:ext cx="3538537" cy="1644650"/>
            <a:chOff x="312738" y="2651125"/>
            <a:chExt cx="3538537" cy="164465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gray">
            <a:xfrm rot="21120000">
              <a:off x="2881313" y="348773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+mn-lt"/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1836738" y="2651125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latin typeface="+mn-lt"/>
                <a:cs typeface="Andalus" pitchFamily="2" charset="-78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gray">
            <a:xfrm>
              <a:off x="1836738" y="2743200"/>
              <a:ext cx="1603375" cy="1477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SOAP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WSDL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UDDI/ebXML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RDF, OWL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Andalus" pitchFamily="2" charset="-78"/>
                </a:rPr>
                <a:t>BPEL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738" y="3163887"/>
              <a:ext cx="1782762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+mn-lt"/>
                </a:rPr>
                <a:t>XML-based</a:t>
              </a:r>
            </a:p>
            <a:p>
              <a:pPr algn="ctr">
                <a:defRPr/>
              </a:pPr>
              <a:r>
                <a:rPr lang="en-US" b="0" dirty="0">
                  <a:latin typeface="+mn-lt"/>
                </a:rPr>
                <a:t>Protocols and Languages</a:t>
              </a:r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gray">
          <a:xfrm>
            <a:off x="3048000" y="5246688"/>
            <a:ext cx="1293813" cy="12827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Andalus" pitchFamily="2" charset="-78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gray">
          <a:xfrm>
            <a:off x="3305175" y="5414963"/>
            <a:ext cx="77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Atom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POX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rPr>
              <a:t>RSS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600200" y="5648325"/>
            <a:ext cx="17827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Data Feed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 rot="5820000" flipH="1">
            <a:off x="4122738" y="2824163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4191000" y="1263650"/>
            <a:ext cx="1187450" cy="1174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latin typeface="+mn-lt"/>
              <a:cs typeface="Andalus" pitchFamily="2" charset="-78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gray">
          <a:xfrm>
            <a:off x="4194175" y="1371600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HTML</a:t>
            </a:r>
          </a:p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XHTML</a:t>
            </a:r>
          </a:p>
          <a:p>
            <a:pPr algn="ctr">
              <a:defRPr/>
            </a:pPr>
            <a:r>
              <a:rPr lang="en-GB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XAML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6" grpId="0" animBg="1"/>
      <p:bldP spid="47" grpId="0" animBg="1"/>
      <p:bldP spid="51" grpId="0"/>
      <p:bldP spid="52" grpId="0"/>
      <p:bldP spid="57" grpId="0"/>
      <p:bldP spid="58" grpId="0"/>
      <p:bldP spid="59" grpId="0"/>
      <p:bldP spid="61" grpId="0" animBg="1"/>
      <p:bldP spid="62" grpId="0"/>
      <p:bldP spid="63" grpId="0"/>
      <p:bldP spid="32" grpId="0" animBg="1"/>
      <p:bldP spid="3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Roadmap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90600" y="1449387"/>
            <a:ext cx="7964488" cy="4608513"/>
          </a:xfrm>
        </p:spPr>
        <p:txBody>
          <a:bodyPr/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Feed</a:t>
            </a:r>
            <a:r>
              <a:rPr lang="en-US" dirty="0">
                <a:solidFill>
                  <a:srgbClr val="0000FF"/>
                </a:solidFill>
              </a:rPr>
              <a:t>: RSS </a:t>
            </a:r>
            <a:endParaRPr lang="en-US" dirty="0" smtClean="0">
              <a:solidFill>
                <a:srgbClr val="0000FF"/>
              </a:solidFill>
            </a:endParaRP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Atom</a:t>
            </a:r>
            <a:endParaRPr lang="en-US" dirty="0">
              <a:solidFill>
                <a:srgbClr val="0000FF"/>
              </a:solidFill>
            </a:endParaRP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JSON 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 smtClean="0"/>
              <a:t>SOAP and HTTP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Ontology languages: </a:t>
            </a:r>
            <a:r>
              <a:rPr lang="en-US" dirty="0" smtClean="0"/>
              <a:t>Complex XML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4FFF7A-7976-4E0E-BC33-B222DFA0EBE0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58775" y="1600200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623888"/>
          </a:xfrm>
        </p:spPr>
        <p:txBody>
          <a:bodyPr/>
          <a:lstStyle/>
          <a:p>
            <a:r>
              <a:rPr lang="en-US" smtClean="0"/>
              <a:t>Other Web Data Representations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8EFC-C447-44E4-8E21-5A495EF07AC7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8588"/>
              </p:ext>
            </p:extLst>
          </p:nvPr>
        </p:nvGraphicFramePr>
        <p:xfrm>
          <a:off x="228600" y="1143000"/>
          <a:ext cx="8153400" cy="5056188"/>
        </p:xfrm>
        <a:graphic>
          <a:graphicData uri="http://schemas.openxmlformats.org/drawingml/2006/table">
            <a:tbl>
              <a:tblPr/>
              <a:tblGrid>
                <a:gridCol w="131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5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Times New Roman"/>
                        </a:rPr>
                        <a:t>Web formats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XML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The premier format for defining data, protocol, and languages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Times New Roman"/>
                        </a:rPr>
                        <a:t>HTML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  <a:cs typeface="Times New Roman"/>
                        </a:rPr>
                        <a:t>The traditional format for representing Web data and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Times New Roman"/>
                        </a:rPr>
                        <a:t>XHTML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Times New Roman"/>
                        </a:rPr>
                        <a:t>Extended HTML 4.01 to conform with the XML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RSS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RSS (Really Simple Syndication) for feed readers and Web blogs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Atom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Atom extends RSS, and it is also used for representing feeds for feed readers and blog publishing. It has been used in wider context, including the REST architecture.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94995" algn="l"/>
                        </a:tabLst>
                      </a:pPr>
                      <a:r>
                        <a:rPr lang="en-US" sz="2000">
                          <a:latin typeface="Times New Roman"/>
                          <a:ea typeface="SimSun"/>
                          <a:cs typeface="Times New Roman"/>
                        </a:rPr>
                        <a:t>POX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Times New Roman"/>
                        </a:rPr>
                        <a:t>Plain-Old-XML is used for representing SOAP data, which does not need the header information for complex processing.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94995" algn="l"/>
                        </a:tabLs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JSON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JavaScript Object Notation is efficient for representing data processed or to be processed by a program, such as JavaScript.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  <a:cs typeface="Times New Roman"/>
                        </a:rPr>
                        <a:t>Protocol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  <a:cs typeface="Times New Roman"/>
                        </a:rPr>
                        <a:t>Google’s Web data structure for search engine.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  <a:cs typeface="Times New Roman"/>
                        </a:rPr>
                        <a:t>BigTable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Times New Roman"/>
                        </a:rPr>
                        <a:t>Google’s data structure for large database management.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Other Data Formats?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86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 is </a:t>
            </a:r>
            <a:r>
              <a:rPr lang="en-US" dirty="0" smtClean="0">
                <a:solidFill>
                  <a:srgbClr val="0000FF"/>
                </a:solidFill>
              </a:rPr>
              <a:t>flexible</a:t>
            </a:r>
            <a:r>
              <a:rPr lang="en-US" dirty="0" smtClean="0"/>
              <a:t> and can be used to define any data structure in a rooted tree</a:t>
            </a:r>
          </a:p>
          <a:p>
            <a:pPr>
              <a:defRPr/>
            </a:pPr>
            <a:r>
              <a:rPr lang="en-US" dirty="0" smtClean="0"/>
              <a:t>For any specific data structure, an XML </a:t>
            </a:r>
            <a:r>
              <a:rPr lang="en-US" dirty="0" smtClean="0">
                <a:solidFill>
                  <a:srgbClr val="0000FF"/>
                </a:solidFill>
              </a:rPr>
              <a:t>schema</a:t>
            </a:r>
            <a:r>
              <a:rPr lang="en-US" dirty="0" smtClean="0"/>
              <a:t> is needed to define the structure</a:t>
            </a:r>
          </a:p>
          <a:p>
            <a:pPr>
              <a:defRPr/>
            </a:pPr>
            <a:r>
              <a:rPr lang="en-US" dirty="0" smtClean="0"/>
              <a:t>For convenience, a few predefined XML data structures are used, which </a:t>
            </a:r>
            <a:r>
              <a:rPr lang="en-US" dirty="0" smtClean="0">
                <a:solidFill>
                  <a:srgbClr val="0000FF"/>
                </a:solidFill>
              </a:rPr>
              <a:t>do not need a schema </a:t>
            </a:r>
            <a:r>
              <a:rPr lang="en-US" dirty="0" smtClean="0"/>
              <a:t>file</a:t>
            </a:r>
          </a:p>
          <a:p>
            <a:pPr lvl="1">
              <a:defRPr/>
            </a:pPr>
            <a:r>
              <a:rPr lang="en-US" sz="2400" dirty="0" smtClean="0"/>
              <a:t>POX</a:t>
            </a:r>
          </a:p>
          <a:p>
            <a:pPr lvl="1">
              <a:defRPr/>
            </a:pPr>
            <a:r>
              <a:rPr lang="en-US" sz="2400" dirty="0" smtClean="0"/>
              <a:t>RSS</a:t>
            </a:r>
          </a:p>
          <a:p>
            <a:pPr lvl="1">
              <a:defRPr/>
            </a:pPr>
            <a:r>
              <a:rPr lang="en-US" sz="2400" dirty="0" smtClean="0"/>
              <a:t>ATOM</a:t>
            </a:r>
          </a:p>
          <a:p>
            <a:pPr>
              <a:defRPr/>
            </a:pPr>
            <a:r>
              <a:rPr lang="en-US" dirty="0" smtClean="0"/>
              <a:t>They are widely used in Web page feed: Another Web page can conveniently read your Web data with structure, instead of a string (Assignment 4).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89468-46BE-4AA6-8E23-3F11106094C2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23621</TotalTime>
  <Words>3080</Words>
  <Application>Microsoft Office PowerPoint</Application>
  <PresentationFormat>On-screen Show (4:3)</PresentationFormat>
  <Paragraphs>754</Paragraphs>
  <Slides>50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Andalus</vt:lpstr>
      <vt:lpstr>ＭＳ Ｐゴシック</vt:lpstr>
      <vt:lpstr>宋体</vt:lpstr>
      <vt:lpstr>宋体</vt:lpstr>
      <vt:lpstr>Arial</vt:lpstr>
      <vt:lpstr>Arial Narrow</vt:lpstr>
      <vt:lpstr>Calibri</vt:lpstr>
      <vt:lpstr>Consolas</vt:lpstr>
      <vt:lpstr>Courier New</vt:lpstr>
      <vt:lpstr>Tahoma</vt:lpstr>
      <vt:lpstr>Times New Roman</vt:lpstr>
      <vt:lpstr>Wingdings</vt:lpstr>
      <vt:lpstr>Blends</vt:lpstr>
      <vt:lpstr>PowerPoint Presentation</vt:lpstr>
      <vt:lpstr>Lecture Roadmap</vt:lpstr>
      <vt:lpstr>Distributed Software Development  through Data Standards</vt:lpstr>
      <vt:lpstr>How Do You Do Conversion?</vt:lpstr>
      <vt:lpstr>XML and Development</vt:lpstr>
      <vt:lpstr>XML Related Technologies (Review)</vt:lpstr>
      <vt:lpstr>Lecture Roadmap</vt:lpstr>
      <vt:lpstr>Other Web Data Representations</vt:lpstr>
      <vt:lpstr>Why Other Data Formats?</vt:lpstr>
      <vt:lpstr>RSS: An XML-based Feed Data Structure</vt:lpstr>
      <vt:lpstr>RSS Schema, with a four-layer structure</vt:lpstr>
      <vt:lpstr>An Example of RSS Document</vt:lpstr>
      <vt:lpstr>An Example of RSS Document (contd.)</vt:lpstr>
      <vt:lpstr>An Example of RSS Document (contd.)</vt:lpstr>
      <vt:lpstr>Atom</vt:lpstr>
      <vt:lpstr>Atom Schema, with a three-layer structure</vt:lpstr>
      <vt:lpstr>Feeds Applications: New York Times</vt:lpstr>
      <vt:lpstr>What is a Mashup?</vt:lpstr>
      <vt:lpstr>Mashup Ideas</vt:lpstr>
      <vt:lpstr>Widgets: A simpler Version of Mashups</vt:lpstr>
      <vt:lpstr>Mashup Applications: HousingMaps</vt:lpstr>
      <vt:lpstr>JSON (JavaScript Object Notation) </vt:lpstr>
      <vt:lpstr>JSON (JavaScript Object Notation)  Data Definition</vt:lpstr>
      <vt:lpstr>JSON Number and Object Format</vt:lpstr>
      <vt:lpstr>JSON Array</vt:lpstr>
      <vt:lpstr>XML vs. JSON</vt:lpstr>
      <vt:lpstr>Processing RSS, Atom, and JSON Data Example</vt:lpstr>
      <vt:lpstr>JSON Object Defined for IoT Communication Discussed in more detail in Chapter 9</vt:lpstr>
      <vt:lpstr>Where are RSS, Atom, and JSON used?</vt:lpstr>
      <vt:lpstr>Why do we need RSS, Atom, JSON, instead of using general XML? Choose one!</vt:lpstr>
      <vt:lpstr>Lecture Roadmap</vt:lpstr>
      <vt:lpstr>HTTP (Version 1.1)</vt:lpstr>
      <vt:lpstr>HTTP Methods</vt:lpstr>
      <vt:lpstr>HTTP Methods (contd.)</vt:lpstr>
      <vt:lpstr>HTTP Methods (contd.)</vt:lpstr>
      <vt:lpstr>HTTP Methods (contd.)</vt:lpstr>
      <vt:lpstr>HTTP Method Response Codes</vt:lpstr>
      <vt:lpstr>HTTP Methods vs. RESTful Services</vt:lpstr>
      <vt:lpstr>SOAP Over HTTP </vt:lpstr>
      <vt:lpstr>SOAP: Simple Object Access Protocol </vt:lpstr>
      <vt:lpstr>SOAP Example: Travel Itinerary</vt:lpstr>
      <vt:lpstr>SOAP Example: Travel Itinerary</vt:lpstr>
      <vt:lpstr>Example of SOAP Over HTTP with a return value</vt:lpstr>
      <vt:lpstr>Example of SOAP Over HTTP,  without a return value</vt:lpstr>
      <vt:lpstr>Lecture Roadmap</vt:lpstr>
      <vt:lpstr>XML Related Technologies (RDF and OWL)</vt:lpstr>
      <vt:lpstr>Semantic Web (Web 3.0) and Ontology Text Chapter 11</vt:lpstr>
      <vt:lpstr>Ontology Language for Knowledge Representation</vt:lpstr>
      <vt:lpstr>Semantic Web Language Stack</vt:lpstr>
      <vt:lpstr>Summary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1785</cp:revision>
  <dcterms:created xsi:type="dcterms:W3CDTF">2005-09-17T18:09:54Z</dcterms:created>
  <dcterms:modified xsi:type="dcterms:W3CDTF">2018-10-23T15:34:19Z</dcterms:modified>
</cp:coreProperties>
</file>