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8"/>
  </p:notesMasterIdLst>
  <p:handoutMasterIdLst>
    <p:handoutMasterId r:id="rId59"/>
  </p:handoutMasterIdLst>
  <p:sldIdLst>
    <p:sldId id="644" r:id="rId2"/>
    <p:sldId id="757" r:id="rId3"/>
    <p:sldId id="694" r:id="rId4"/>
    <p:sldId id="759" r:id="rId5"/>
    <p:sldId id="761" r:id="rId6"/>
    <p:sldId id="760" r:id="rId7"/>
    <p:sldId id="740" r:id="rId8"/>
    <p:sldId id="741" r:id="rId9"/>
    <p:sldId id="711" r:id="rId10"/>
    <p:sldId id="738" r:id="rId11"/>
    <p:sldId id="758" r:id="rId12"/>
    <p:sldId id="748" r:id="rId13"/>
    <p:sldId id="709" r:id="rId14"/>
    <p:sldId id="746" r:id="rId15"/>
    <p:sldId id="710" r:id="rId16"/>
    <p:sldId id="696" r:id="rId17"/>
    <p:sldId id="743" r:id="rId18"/>
    <p:sldId id="745" r:id="rId19"/>
    <p:sldId id="742" r:id="rId20"/>
    <p:sldId id="744" r:id="rId21"/>
    <p:sldId id="697" r:id="rId22"/>
    <p:sldId id="747" r:id="rId23"/>
    <p:sldId id="698" r:id="rId24"/>
    <p:sldId id="699" r:id="rId25"/>
    <p:sldId id="700" r:id="rId26"/>
    <p:sldId id="701" r:id="rId27"/>
    <p:sldId id="702" r:id="rId28"/>
    <p:sldId id="712" r:id="rId29"/>
    <p:sldId id="703" r:id="rId30"/>
    <p:sldId id="713" r:id="rId31"/>
    <p:sldId id="763" r:id="rId32"/>
    <p:sldId id="762" r:id="rId33"/>
    <p:sldId id="704" r:id="rId34"/>
    <p:sldId id="764" r:id="rId35"/>
    <p:sldId id="750" r:id="rId36"/>
    <p:sldId id="751" r:id="rId37"/>
    <p:sldId id="705" r:id="rId38"/>
    <p:sldId id="707" r:id="rId39"/>
    <p:sldId id="752" r:id="rId40"/>
    <p:sldId id="708" r:id="rId41"/>
    <p:sldId id="756" r:id="rId42"/>
    <p:sldId id="753" r:id="rId43"/>
    <p:sldId id="754" r:id="rId44"/>
    <p:sldId id="755" r:id="rId45"/>
    <p:sldId id="729" r:id="rId46"/>
    <p:sldId id="730" r:id="rId47"/>
    <p:sldId id="749" r:id="rId48"/>
    <p:sldId id="726" r:id="rId49"/>
    <p:sldId id="727" r:id="rId50"/>
    <p:sldId id="719" r:id="rId51"/>
    <p:sldId id="731" r:id="rId52"/>
    <p:sldId id="736" r:id="rId53"/>
    <p:sldId id="733" r:id="rId54"/>
    <p:sldId id="735" r:id="rId55"/>
    <p:sldId id="737" r:id="rId56"/>
    <p:sldId id="732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328">
          <p15:clr>
            <a:srgbClr val="A4A3A4"/>
          </p15:clr>
        </p15:guide>
        <p15:guide id="3" orient="horz" pos="4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5DE103"/>
    <a:srgbClr val="FFFFCC"/>
    <a:srgbClr val="333399"/>
    <a:srgbClr val="CCECFF"/>
    <a:srgbClr val="FF9900"/>
    <a:srgbClr val="008000"/>
    <a:srgbClr val="8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9" autoAdjust="0"/>
    <p:restoredTop sz="86512" autoAdjust="0"/>
  </p:normalViewPr>
  <p:slideViewPr>
    <p:cSldViewPr snapToObjects="1">
      <p:cViewPr varScale="1">
        <p:scale>
          <a:sx n="83" d="100"/>
          <a:sy n="83" d="100"/>
        </p:scale>
        <p:origin x="984" y="58"/>
      </p:cViewPr>
      <p:guideLst>
        <p:guide orient="horz" pos="4272"/>
        <p:guide pos="5328"/>
        <p:guide orient="horz" pos="4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3CCC94B-8C03-4358-A224-D23A6E3F0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0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5314525-209A-47FF-BBD8-FE3C81EBF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1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DE3FB-3647-48EE-A73E-B2BBEFF1509E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3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B71D2-D369-4AB1-A4C2-CD3FA28C6B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B71D2-D369-4AB1-A4C2-CD3FA28C6B1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4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BD0845-A88C-4061-A139-D303B73820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07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2F5CD-911F-4CF5-A3DC-D997570318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6DD9B-BCC8-4027-B950-1E855F37D14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89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10C2C9-875E-4BCF-BC39-DE0FBD4E2F1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5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4BA592-FEC6-48C0-9D12-24B23213A32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89DD07-FDAB-438E-8B00-34CCD1EE7F9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4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67EC5-5D9E-49C6-8A90-A92D2EB41AC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37726B-D93E-4CF0-956D-E16B3A44D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5CFADF-33D3-417D-B910-A0270F87B75A}" type="slidenum">
              <a:rPr lang="en-US" smtClean="0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49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35976-C342-40FD-AC20-955D56F90D8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800F7-7506-4828-AD08-F59EEAC8B85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1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800F7-7506-4828-AD08-F59EEAC8B85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2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800F7-7506-4828-AD08-F59EEAC8B85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39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3164AF-B24F-49D0-B5CE-D13F12E5981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6A270-3954-4B57-B884-B9509D20C1A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62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397E5-A783-4FD9-AA55-7369CDC5DE5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C8333-6A38-4860-8D96-A5F322102A6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0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2F16C5-4473-4257-9BC3-74688151006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9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B50F8E-2286-4139-AF3C-C469F77347F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4C5696-CBBB-4E6A-B7AF-776B9D491E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33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6F529-92DA-4C75-AE6A-FE7F171AEE4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8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46D9BF-A5CF-4B15-AB35-ED9090F0DFC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E92A8-B82B-4395-B6B3-6895D30E1A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3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6598A3-2D72-47F9-B72B-6E61E8311A4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4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0435E5-6EEA-4CCC-81DC-D6E4033D59B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5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7D36B3-BB54-41AA-B6BC-63548CE3545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70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3E39C-7347-4DB8-9AE8-4359C615B6E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9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E865F2-1ACA-4958-806E-00A1BEBC66C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51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3FF23-2168-496E-B0EF-598F44BB8F5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AFC7A-26BB-4E30-AE3E-B9E6B72ADB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58BF1A-EFE8-4A13-85AD-1F0FE5BF7BE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DB1145-1B4F-4E5D-9AF8-55170175CF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1FBF08-D655-4E2E-BECD-9F28E343882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9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B71D2-D369-4AB1-A4C2-CD3FA28C6B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B71D2-D369-4AB1-A4C2-CD3FA28C6B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DF331-9272-4B83-B97B-71C546C56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A039-C027-4F86-B217-56E65AB34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6A76-205E-4331-9D29-9A312444F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9A16-2203-49B7-A07C-1813EA927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21900-532F-494B-8926-7384323C6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26BA4-A0E6-4335-9EC2-2EB766157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01345-9CD1-4E7A-A99F-35EB3C7E8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325DE-96E1-43B7-975C-DB644CEC4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7DEB2-E654-459F-B237-62C7A3947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1199D-E75B-438F-84C4-00809F856B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BDB13-6C49-46DE-A6E7-02A7A4AE4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78A9B14D-450D-43FE-9600-094A0F9C1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81000" y="2978150"/>
            <a:ext cx="8382000" cy="2460625"/>
          </a:xfrm>
        </p:spPr>
        <p:txBody>
          <a:bodyPr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</a:pPr>
            <a:br>
              <a:rPr lang="en-US" sz="2800" dirty="0"/>
            </a:br>
            <a:r>
              <a:rPr lang="en-US" sz="2800" dirty="0"/>
              <a:t> Lecture 2-2</a:t>
            </a:r>
            <a:br>
              <a:rPr lang="en-US" sz="2800" dirty="0"/>
            </a:br>
            <a:r>
              <a:rPr lang="en-US" sz="2800" dirty="0"/>
              <a:t>Workflow-Based Software Development Concepts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138" y="5715000"/>
            <a:ext cx="2365375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/>
              <a:t>Dr. Yinong Chen</a:t>
            </a:r>
          </a:p>
          <a:p>
            <a:pPr algn="ctr" defTabSz="966788"/>
            <a:endParaRPr lang="en-US" sz="240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229" y="481515"/>
            <a:ext cx="5440041" cy="356685"/>
            <a:chOff x="152400" y="333838"/>
            <a:chExt cx="5440041" cy="356685"/>
          </a:xfrm>
        </p:grpSpPr>
        <p:pic>
          <p:nvPicPr>
            <p:cNvPr id="10" name="Picture 9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52258" y="90487"/>
            <a:ext cx="273934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defTabSz="966788">
              <a:spcBef>
                <a:spcPct val="20000"/>
              </a:spcBef>
            </a:pPr>
            <a:r>
              <a:rPr lang="en-US" altLang="en-US" sz="2100" b="1" i="1" dirty="0">
                <a:solidFill>
                  <a:srgbClr val="280099"/>
                </a:solidFill>
              </a:rPr>
              <a:t>CSE446 / CSE598</a:t>
            </a:r>
            <a:br>
              <a:rPr lang="en-US" altLang="en-US" sz="2100" b="1" i="1" dirty="0">
                <a:solidFill>
                  <a:srgbClr val="280099"/>
                </a:solidFill>
              </a:rPr>
            </a:br>
            <a:r>
              <a:rPr lang="en-US" altLang="en-US" sz="2100" b="1" i="1" dirty="0">
                <a:solidFill>
                  <a:srgbClr val="280099"/>
                </a:solidFill>
              </a:rPr>
              <a:t>Software Integration </a:t>
            </a:r>
            <a:br>
              <a:rPr lang="en-US" altLang="en-US" sz="2100" b="1" i="1" dirty="0">
                <a:solidFill>
                  <a:srgbClr val="280099"/>
                </a:solidFill>
              </a:rPr>
            </a:br>
            <a:r>
              <a:rPr lang="en-US" altLang="en-US" sz="2100" b="1" i="1" dirty="0">
                <a:solidFill>
                  <a:srgbClr val="280099"/>
                </a:solidFill>
              </a:rPr>
              <a:t>and Engineering</a:t>
            </a:r>
            <a:endParaRPr lang="en-US" altLang="en-US" sz="3000" b="1" i="1" dirty="0">
              <a:solidFill>
                <a:srgbClr val="28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623888"/>
          </a:xfrm>
        </p:spPr>
        <p:txBody>
          <a:bodyPr/>
          <a:lstStyle/>
          <a:p>
            <a:pPr algn="ctr"/>
            <a:r>
              <a:rPr lang="en-US" sz="2800" dirty="0"/>
              <a:t>From Tiered Architecture Perspectives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CED2-6534-4C2F-A60A-096B8D1C03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914400" y="1516063"/>
            <a:ext cx="2057400" cy="536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Presentation </a:t>
            </a:r>
          </a:p>
          <a:p>
            <a:pPr algn="ctr"/>
            <a:r>
              <a:rPr lang="en-US"/>
              <a:t>Layer (GUI)</a:t>
            </a:r>
            <a:endParaRPr lang="en-GB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914400" y="2438400"/>
            <a:ext cx="20574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Application </a:t>
            </a:r>
          </a:p>
          <a:p>
            <a:pPr algn="ctr"/>
            <a:r>
              <a:rPr lang="en-US"/>
              <a:t>Processing Layer, </a:t>
            </a:r>
          </a:p>
          <a:p>
            <a:pPr algn="ctr"/>
            <a:r>
              <a:rPr lang="en-US"/>
              <a:t>with Low-Level Code</a:t>
            </a:r>
            <a:endParaRPr lang="en-GB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914400" y="3802063"/>
            <a:ext cx="20574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Service and </a:t>
            </a:r>
          </a:p>
          <a:p>
            <a:pPr algn="ctr"/>
            <a:r>
              <a:rPr lang="en-US"/>
              <a:t>Component Layer</a:t>
            </a:r>
            <a:endParaRPr lang="en-GB"/>
          </a:p>
        </p:txBody>
      </p:sp>
      <p:cxnSp>
        <p:nvCxnSpPr>
          <p:cNvPr id="7175" name="AutoShape 8"/>
          <p:cNvCxnSpPr>
            <a:cxnSpLocks noChangeShapeType="1"/>
            <a:stCxn id="7172" idx="2"/>
            <a:endCxn id="7173" idx="0"/>
          </p:cNvCxnSpPr>
          <p:nvPr/>
        </p:nvCxnSpPr>
        <p:spPr bwMode="auto">
          <a:xfrm rot="5400000">
            <a:off x="1751013" y="2244725"/>
            <a:ext cx="385762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6" name="AutoShape 9"/>
          <p:cNvCxnSpPr>
            <a:cxnSpLocks noChangeShapeType="1"/>
            <a:stCxn id="7173" idx="2"/>
            <a:endCxn id="7174" idx="0"/>
          </p:cNvCxnSpPr>
          <p:nvPr/>
        </p:nvCxnSpPr>
        <p:spPr bwMode="auto">
          <a:xfrm rot="5400000">
            <a:off x="1719262" y="3576638"/>
            <a:ext cx="449263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914400" y="5024438"/>
            <a:ext cx="2057400" cy="538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 Management </a:t>
            </a:r>
          </a:p>
          <a:p>
            <a:pPr algn="ctr"/>
            <a:r>
              <a:rPr lang="en-US"/>
              <a:t>Layer</a:t>
            </a:r>
            <a:endParaRPr lang="en-GB"/>
          </a:p>
        </p:txBody>
      </p:sp>
      <p:cxnSp>
        <p:nvCxnSpPr>
          <p:cNvPr id="7178" name="AutoShape 9"/>
          <p:cNvCxnSpPr>
            <a:cxnSpLocks noChangeShapeType="1"/>
            <a:stCxn id="7174" idx="2"/>
            <a:endCxn id="7177" idx="0"/>
          </p:cNvCxnSpPr>
          <p:nvPr/>
        </p:nvCxnSpPr>
        <p:spPr bwMode="auto">
          <a:xfrm rot="5400000">
            <a:off x="1636713" y="4718050"/>
            <a:ext cx="614362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419600" y="1439863"/>
            <a:ext cx="4114800" cy="4351337"/>
            <a:chOff x="4419600" y="1439862"/>
            <a:chExt cx="4114800" cy="4351338"/>
          </a:xfrm>
        </p:grpSpPr>
        <p:sp>
          <p:nvSpPr>
            <p:cNvPr id="7181" name="Rectangle 5"/>
            <p:cNvSpPr>
              <a:spLocks noChangeArrowheads="1"/>
            </p:cNvSpPr>
            <p:nvPr/>
          </p:nvSpPr>
          <p:spPr bwMode="auto">
            <a:xfrm>
              <a:off x="5486400" y="1439862"/>
              <a:ext cx="2057400" cy="5365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Presentation </a:t>
              </a:r>
            </a:p>
            <a:p>
              <a:pPr algn="ctr"/>
              <a:r>
                <a:rPr lang="en-US"/>
                <a:t>Layer (GUI)</a:t>
              </a:r>
              <a:endParaRPr lang="en-GB"/>
            </a:p>
          </p:txBody>
        </p:sp>
        <p:sp>
          <p:nvSpPr>
            <p:cNvPr id="7182" name="Rectangle 6"/>
            <p:cNvSpPr>
              <a:spLocks noChangeArrowheads="1"/>
            </p:cNvSpPr>
            <p:nvPr/>
          </p:nvSpPr>
          <p:spPr bwMode="auto">
            <a:xfrm>
              <a:off x="5486400" y="2506662"/>
              <a:ext cx="2057400" cy="9175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Workflow Layer </a:t>
              </a:r>
            </a:p>
            <a:p>
              <a:pPr algn="ctr"/>
              <a:r>
                <a:rPr lang="en-US"/>
                <a:t>with High-Level </a:t>
              </a:r>
            </a:p>
            <a:p>
              <a:pPr algn="ctr"/>
              <a:r>
                <a:rPr lang="en-US"/>
                <a:t>Composition</a:t>
              </a:r>
              <a:endParaRPr lang="en-GB"/>
            </a:p>
          </p:txBody>
        </p:sp>
        <p:sp>
          <p:nvSpPr>
            <p:cNvPr id="7183" name="Rectangle 7"/>
            <p:cNvSpPr>
              <a:spLocks noChangeArrowheads="1"/>
            </p:cNvSpPr>
            <p:nvPr/>
          </p:nvSpPr>
          <p:spPr bwMode="auto">
            <a:xfrm>
              <a:off x="4419600" y="4022724"/>
              <a:ext cx="2057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Service and </a:t>
              </a:r>
            </a:p>
            <a:p>
              <a:pPr algn="ctr"/>
              <a:r>
                <a:rPr lang="en-US"/>
                <a:t>Component Layer</a:t>
              </a:r>
              <a:endParaRPr lang="en-GB"/>
            </a:p>
          </p:txBody>
        </p:sp>
        <p:cxnSp>
          <p:nvCxnSpPr>
            <p:cNvPr id="7184" name="AutoShape 8"/>
            <p:cNvCxnSpPr>
              <a:cxnSpLocks noChangeShapeType="1"/>
              <a:stCxn id="7181" idx="2"/>
              <a:endCxn id="7182" idx="0"/>
            </p:cNvCxnSpPr>
            <p:nvPr/>
          </p:nvCxnSpPr>
          <p:spPr bwMode="auto">
            <a:xfrm rot="5400000">
              <a:off x="6249988" y="2241549"/>
              <a:ext cx="530225" cy="1588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185" name="AutoShape 9"/>
            <p:cNvCxnSpPr>
              <a:cxnSpLocks noChangeShapeType="1"/>
              <a:stCxn id="7182" idx="2"/>
              <a:endCxn id="7183" idx="0"/>
            </p:cNvCxnSpPr>
            <p:nvPr/>
          </p:nvCxnSpPr>
          <p:spPr bwMode="auto">
            <a:xfrm rot="5400000">
              <a:off x="5682457" y="3190080"/>
              <a:ext cx="598487" cy="10668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7186" name="Rectangle 7"/>
            <p:cNvSpPr>
              <a:spLocks noChangeArrowheads="1"/>
            </p:cNvSpPr>
            <p:nvPr/>
          </p:nvSpPr>
          <p:spPr bwMode="auto">
            <a:xfrm>
              <a:off x="5486400" y="5253037"/>
              <a:ext cx="2057400" cy="5381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Data Management </a:t>
              </a:r>
            </a:p>
            <a:p>
              <a:pPr algn="ctr"/>
              <a:r>
                <a:rPr lang="en-US"/>
                <a:t>Layer</a:t>
              </a:r>
              <a:endParaRPr lang="en-GB"/>
            </a:p>
          </p:txBody>
        </p:sp>
        <p:cxnSp>
          <p:nvCxnSpPr>
            <p:cNvPr id="7187" name="AutoShape 9"/>
            <p:cNvCxnSpPr>
              <a:cxnSpLocks noChangeShapeType="1"/>
              <a:stCxn id="7183" idx="2"/>
              <a:endCxn id="7186" idx="0"/>
            </p:cNvCxnSpPr>
            <p:nvPr/>
          </p:nvCxnSpPr>
          <p:spPr bwMode="auto">
            <a:xfrm rot="16200000" flipH="1">
              <a:off x="5671344" y="4409280"/>
              <a:ext cx="620713" cy="10668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7188" name="Rectangle 7"/>
            <p:cNvSpPr>
              <a:spLocks noChangeArrowheads="1"/>
            </p:cNvSpPr>
            <p:nvPr/>
          </p:nvSpPr>
          <p:spPr bwMode="auto">
            <a:xfrm>
              <a:off x="6477000" y="4023518"/>
              <a:ext cx="2057400" cy="6096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WF Activities with </a:t>
              </a:r>
            </a:p>
            <a:p>
              <a:pPr algn="ctr"/>
              <a:r>
                <a:rPr lang="en-US"/>
                <a:t>Low-Level Code</a:t>
              </a:r>
              <a:endParaRPr lang="en-GB"/>
            </a:p>
          </p:txBody>
        </p:sp>
        <p:cxnSp>
          <p:nvCxnSpPr>
            <p:cNvPr id="7189" name="AutoShape 9"/>
            <p:cNvCxnSpPr>
              <a:cxnSpLocks noChangeShapeType="1"/>
              <a:endCxn id="7188" idx="0"/>
            </p:cNvCxnSpPr>
            <p:nvPr/>
          </p:nvCxnSpPr>
          <p:spPr bwMode="auto">
            <a:xfrm>
              <a:off x="6477002" y="3424239"/>
              <a:ext cx="1028698" cy="599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190" name="AutoShape 9"/>
            <p:cNvCxnSpPr>
              <a:cxnSpLocks noChangeShapeType="1"/>
              <a:stCxn id="7188" idx="2"/>
              <a:endCxn id="7186" idx="0"/>
            </p:cNvCxnSpPr>
            <p:nvPr/>
          </p:nvCxnSpPr>
          <p:spPr bwMode="auto">
            <a:xfrm rot="5400000">
              <a:off x="6700441" y="4447777"/>
              <a:ext cx="619919" cy="9906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54" name="Striped Right Arrow 53"/>
          <p:cNvSpPr/>
          <p:nvPr/>
        </p:nvSpPr>
        <p:spPr bwMode="auto">
          <a:xfrm>
            <a:off x="3657600" y="3124200"/>
            <a:ext cx="533400" cy="4572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924800" cy="762000"/>
          </a:xfrm>
        </p:spPr>
        <p:txBody>
          <a:bodyPr/>
          <a:lstStyle/>
          <a:p>
            <a:pPr algn="ctr"/>
            <a:r>
              <a:rPr lang="en-US" sz="2400" dirty="0"/>
              <a:t>Example: How Do I Write Code to Send a Mail/Message</a:t>
            </a:r>
            <a:br>
              <a:rPr lang="en-US" sz="2400" dirty="0"/>
            </a:br>
            <a:r>
              <a:rPr lang="en-US" sz="2400" dirty="0"/>
              <a:t>to a Client in My Web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543800" cy="49133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MService.ServiceClient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TestSvcProxy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MService.ServiceClient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EmailAddress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"account@gmail.com";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 Password = "password";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MService.CARRIER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PROVIDER = MService.CARRIER.NAME;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 address, Message;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System.Console.Write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("Please enter an address: ");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Address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System.Console.ReadLine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System.Console.Write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("Please enter the service provider: ");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System.Console.ReadLine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System.Console.WriteLine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nPlease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enter a message: ");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Message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System.Console.ReadLine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bool Result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TestSvcProxy.SMS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EmailAddress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Password, address, PROVIDER, Message);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(Result)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System.Console.WriteLine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("\n\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nMessage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has been sent.");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AutoShape 2" descr="data:image/png;base64,iVBORw0KGgoAAAANSUhEUgAAAPMAAADPCAMAAAAXkBfbAAAAb1BMVEX///8AAABSUlJ0dHR3d3fGxsbo6Og/Pz/8/PxCQkL29vbx8fElJSXb29teXl7R0dFvb2+Xl5cfHx9YWFg2NjYaGhqdnZ3h4eE7OzsQEBCQkJCxsbEICAi/v7+Hh4dnZ2dLS0sqKiqlpaXDw8Ourq4V3HfjAAAEhElEQVR4nO3dbV+iQBTG4aFMETQrs6ztQW2//2fcZc3VczMDQzKc86v7/zILuNIQB5icY4wxxhhjjDHGGGOMMcYYY4wxxhhjjDHGGGOMMfMtphfm2tymNV9lBrv8geYRzTTTTDPNNNMs24wuh220VDe/jNOusVZ5p27OsnnaVUJjA6/tgdEess4+bDj0+MWKOXtMu9b/eclK5qdhdmT13ZeieRh0OfOvfDizfJscAB0iD2guL4dFA/l9qmAeu5sh0UBeOh3zkOga2U10zIB+KZOtF8gXTs8M6FmRaLWFfJOqyHpmQN+lQfvIimZ3ITZnlQJdrDxkTXN6tJ+sagb0U97zKvMnL1nXjOh+n+kiQFY248u7zxUGXthO3ezksfd9fy9v2GNPTx7SNqdC50A+Xa66+eTot2rdDzpfh8kGzHkCdCPZgBnRk/PR+UQsEcgWzL2jW8gmzIie+n4+vjayDTNu5vKcFcGyPK8aG+Ye0e1kK2aXb/tBR5DNmF1RG8L5SkD2v/GZMfeCRrL/u+yY8Qj5C2gg3we+zZD5fHQc2ZQZ0e8dVyEPOINkW+bz0LFkY2ZXiu3uhL4XP9k0jmrMjFcDxKPl4WvjeLk1M54cj0XLQabmUwTmzF9DdyEbNLuxHK+8iVi4HGDatoyfGjQj+q112UBuO+Fn0dwV3ZFs0+wehaIFfd2RbNTs5vHozmSrZjePfXl3J5s1u1HcMy3JcYu2an7IID8ayHFjpkbNNXKW+e55Q/JfdMSm2DR7yD50nSzOP4Yyad75yHW0jxyDtmj+5Scj2k+OQBs0B8kSHSJn2XXLptgzN5BP0TcN39XyWcyc+VVu/gKOyEb7z0yPcoggm8NlrI2bYs0Ml3lfObeAJ/H6+fZtAl8bu1xePdKINmYG8mv1NUTXqxYIF1M0aWyZfeT2W/D2yyvk+EoDx5QZntHXw9fhb9xLdq6UH0vCHktmIP8+PtKEPi6tjPwsZsgMe+jd6WNBtLgBcSx3ZM+BTbFjbiIH0XCFP4yvBNBmzLC5O3x8Lp/DfRscIohCWzG3b2z+ViPXfjHtv7oqI+ao52f8dvp2tH3wDmM3/4n8y4YZzlKFdj4uX9wu17PZbPq+C95dCnt/D9qEOXJ/+1neMv7TirZgBvLZGxI6tDlkwNw3uRWtby7iPxxE99GIVjcXW7F5Pc1uBegP8aC2GchdL5sJBuir08eUzanItSGmU7SyWV740jZ41ylAL46P6JrlGM+m3zUC+ngQo2pOSg6jNc2JybVTQAe0mftiNylWCujPyVD0zJLccKniOQF6v2Y1M5D7vif20LMHrWVOdp8kBiMN1bqVzPJsU0JyDV1qmWECh3SzVlRJ9KpUMcM8NInJzsnV3eUac7LIM8fJyYheHw94leaVWqUnI/rYt54/LHCGXsU82NyP/isxNMwDTnfpRWuYh5oNsMqH/vbze24MmAefx7U2de33n693VN95c15mmmmmmWaaabbXTzQn/r9GP/H/VzHGGGOMMcYYY4wxxhhjjDHGGGOMMcYYY4wxxlgv/QFb8kjmaOyu6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APMAAADPCAMAAAAXkBfbAAAAb1BMVEX///8AAABSUlJ0dHR3d3fGxsbo6Og/Pz/8/PxCQkL29vbx8fElJSXb29teXl7R0dFvb2+Xl5cfHx9YWFg2NjYaGhqdnZ3h4eE7OzsQEBCQkJCxsbEICAi/v7+Hh4dnZ2dLS0sqKiqlpaXDw8Ourq4V3HfjAAAEhElEQVR4nO3dbV+iQBTG4aFMETQrs6ztQW2//2fcZc3VczMDQzKc86v7/zILuNIQB5icY4wxxhhjjDHGGGOMMcYYY4wxxhhjjDHGGGOMMfMtphfm2tymNV9lBrv8geYRzTTTTDPNNNMs24wuh220VDe/jNOusVZ5p27OsnnaVUJjA6/tgdEess4+bDj0+MWKOXtMu9b/eclK5qdhdmT13ZeieRh0OfOvfDizfJscAB0iD2guL4dFA/l9qmAeu5sh0UBeOh3zkOga2U10zIB+KZOtF8gXTs8M6FmRaLWFfJOqyHpmQN+lQfvIimZ3ITZnlQJdrDxkTXN6tJ+sagb0U97zKvMnL1nXjOh+n+kiQFY248u7zxUGXthO3ezksfd9fy9v2GNPTx7SNqdC50A+Xa66+eTot2rdDzpfh8kGzHkCdCPZgBnRk/PR+UQsEcgWzL2jW8gmzIie+n4+vjayDTNu5vKcFcGyPK8aG+Ye0e1kK2aXb/tBR5DNmF1RG8L5SkD2v/GZMfeCRrL/u+yY8Qj5C2gg3we+zZD5fHQc2ZQZ0e8dVyEPOINkW+bz0LFkY2ZXiu3uhL4XP9k0jmrMjFcDxKPl4WvjeLk1M54cj0XLQabmUwTmzF9DdyEbNLuxHK+8iVi4HGDatoyfGjQj+q112UBuO+Fn0dwV3ZFs0+wehaIFfd2RbNTs5vHozmSrZjePfXl3J5s1u1HcMy3JcYu2an7IID8ayHFjpkbNNXKW+e55Q/JfdMSm2DR7yD50nSzOP4Yyad75yHW0jxyDtmj+5Scj2k+OQBs0B8kSHSJn2XXLptgzN5BP0TcN39XyWcyc+VVu/gKOyEb7z0yPcoggm8NlrI2bYs0Ml3lfObeAJ/H6+fZtAl8bu1xePdKINmYG8mv1NUTXqxYIF1M0aWyZfeT2W/D2yyvk+EoDx5QZntHXw9fhb9xLdq6UH0vCHktmIP8+PtKEPi6tjPwsZsgMe+jd6WNBtLgBcSx3ZM+BTbFjbiIH0XCFP4yvBNBmzLC5O3x8Lp/DfRscIohCWzG3b2z+ViPXfjHtv7oqI+ao52f8dvp2tH3wDmM3/4n8y4YZzlKFdj4uX9wu17PZbPq+C95dCnt/D9qEOXJ/+1neMv7TirZgBvLZGxI6tDlkwNw3uRWtby7iPxxE99GIVjcXW7F5Pc1uBegP8aC2GchdL5sJBuir08eUzanItSGmU7SyWV740jZ41ylAL46P6JrlGM+m3zUC+ngQo2pOSg6jNc2JybVTQAe0mftiNylWCujPyVD0zJLccKniOQF6v2Y1M5D7vif20LMHrWVOdp8kBiMN1bqVzPJsU0JyDV1qmWECh3SzVlRJ9KpUMcM8NInJzsnV3eUac7LIM8fJyYheHw94leaVWqUnI/rYt54/LHCGXsU82NyP/isxNMwDTnfpRWuYh5oNsMqH/vbze24MmAefx7U2de33n693VN95c15mmmmmmWaaabbXTzQn/r9GP/H/VzHGGGOMMcYYY4wxxhhjjDHGGGOMMcYYY4wxxlgv/QFb8kjmaOyu6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981513" y="1497086"/>
            <a:ext cx="2181225" cy="1855714"/>
            <a:chOff x="6981513" y="1600200"/>
            <a:chExt cx="2181225" cy="1855714"/>
          </a:xfrm>
        </p:grpSpPr>
        <p:pic>
          <p:nvPicPr>
            <p:cNvPr id="1030" name="Picture 6" descr="http://globe-views.com/dcim/dreams/mail/mail-0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513" y="1600200"/>
              <a:ext cx="2181225" cy="1855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367943" y="2999282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Mail Service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6096000" y="1497086"/>
            <a:ext cx="1271943" cy="560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532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71563"/>
            <a:ext cx="9040664" cy="563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dirty="0"/>
              <a:t>Example: Drag and Drop Designer in WF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447800" y="2057400"/>
            <a:ext cx="14478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2286000"/>
            <a:ext cx="15240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1524000" y="762000"/>
            <a:ext cx="571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http://msdn.microsoft.com/en-us/library/ee342461.aspx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28600" y="4495800"/>
            <a:ext cx="1219200" cy="1066800"/>
          </a:xfrm>
          <a:prstGeom prst="wedgeRoundRectCallout">
            <a:avLst>
              <a:gd name="adj1" fmla="val 72917"/>
              <a:gd name="adj2" fmla="val 4750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parameter types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391400" y="4495800"/>
            <a:ext cx="1219200" cy="1066800"/>
          </a:xfrm>
          <a:prstGeom prst="wedgeRoundRectCallout">
            <a:avLst>
              <a:gd name="adj1" fmla="val -16506"/>
              <a:gd name="adj2" fmla="val -10414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Configure your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3" y="946944"/>
            <a:ext cx="2058685" cy="5530056"/>
          </a:xfrm>
          <a:prstGeom prst="rect">
            <a:avLst/>
          </a:prstGeom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028700" y="152400"/>
            <a:ext cx="8039100" cy="623888"/>
          </a:xfrm>
        </p:spPr>
        <p:txBody>
          <a:bodyPr/>
          <a:lstStyle/>
          <a:p>
            <a:r>
              <a:rPr lang="en-US" dirty="0"/>
              <a:t>WF Built-in Activities: Control Flow (1)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05388" y="1447800"/>
            <a:ext cx="6862412" cy="5638800"/>
          </a:xfrm>
        </p:spPr>
        <p:txBody>
          <a:bodyPr/>
          <a:lstStyle/>
          <a:p>
            <a:r>
              <a:rPr lang="en-US" sz="2400" b="1" dirty="0" err="1"/>
              <a:t>DoWhile</a:t>
            </a:r>
            <a:r>
              <a:rPr lang="en-US" sz="2400" dirty="0"/>
              <a:t>: executes an activity, then checks a condition, and repeats until the condition is false.</a:t>
            </a:r>
          </a:p>
          <a:p>
            <a:r>
              <a:rPr lang="en-US" sz="2400" b="1" dirty="0" err="1"/>
              <a:t>ForEach</a:t>
            </a:r>
            <a:r>
              <a:rPr lang="en-US" sz="2400" dirty="0"/>
              <a:t>: executes an activity for each object in a collection.</a:t>
            </a:r>
          </a:p>
          <a:p>
            <a:r>
              <a:rPr lang="en-US" sz="2400" b="1" dirty="0"/>
              <a:t>If</a:t>
            </a:r>
            <a:r>
              <a:rPr lang="en-US" sz="2400" dirty="0"/>
              <a:t>: creates a branch of execution.</a:t>
            </a:r>
          </a:p>
          <a:p>
            <a:r>
              <a:rPr lang="en-US" sz="2400" b="1" dirty="0"/>
              <a:t>Parallel</a:t>
            </a:r>
            <a:r>
              <a:rPr lang="en-US" sz="2400" dirty="0"/>
              <a:t>: forks multiple activities.</a:t>
            </a:r>
          </a:p>
          <a:p>
            <a:r>
              <a:rPr lang="en-US" sz="2400" b="1" dirty="0" err="1"/>
              <a:t>ParallelForEach</a:t>
            </a:r>
            <a:r>
              <a:rPr lang="en-US" sz="2400" dirty="0"/>
              <a:t>: Enumerates the elements of a collection and executes an embedded statement for each element of the collection in parallel.</a:t>
            </a:r>
          </a:p>
          <a:p>
            <a:r>
              <a:rPr lang="en-US" sz="2400" b="1" dirty="0"/>
              <a:t>Pick</a:t>
            </a:r>
            <a:r>
              <a:rPr lang="en-US" sz="2400" dirty="0"/>
              <a:t>: allows waiting for a set of </a:t>
            </a:r>
            <a:r>
              <a:rPr lang="en-US" sz="2400" dirty="0" err="1"/>
              <a:t>PickBranch</a:t>
            </a:r>
            <a:r>
              <a:rPr lang="en-US" sz="2400" dirty="0"/>
              <a:t> events, then executing only the activity associated with the first event to occur; </a:t>
            </a:r>
            <a:r>
              <a:rPr lang="en-US" sz="2400" dirty="0">
                <a:solidFill>
                  <a:srgbClr val="0000FF"/>
                </a:solidFill>
              </a:rPr>
              <a:t>event-driven programming</a:t>
            </a:r>
            <a:r>
              <a:rPr lang="en-US" sz="2400" dirty="0"/>
              <a:t>!</a:t>
            </a:r>
          </a:p>
          <a:p>
            <a:r>
              <a:rPr lang="en-US" sz="2400" b="1" dirty="0" err="1"/>
              <a:t>PickBranch</a:t>
            </a:r>
            <a:r>
              <a:rPr lang="en-US" sz="2400" dirty="0"/>
              <a:t>: a member of Pick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E2778-2F94-4D0A-9ADC-1AD991DBEF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133600" y="762000"/>
            <a:ext cx="647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http://msdn.microsoft.com/en-us/library/dd647759.aspx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295400" y="1752600"/>
            <a:ext cx="990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581150" y="2438400"/>
            <a:ext cx="70485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81150" y="3367062"/>
            <a:ext cx="638175" cy="823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Elbow Connector 13"/>
          <p:cNvCxnSpPr/>
          <p:nvPr/>
        </p:nvCxnSpPr>
        <p:spPr bwMode="auto">
          <a:xfrm>
            <a:off x="800100" y="2667000"/>
            <a:ext cx="1405288" cy="609600"/>
          </a:xfrm>
          <a:prstGeom prst="bentConnector3">
            <a:avLst>
              <a:gd name="adj1" fmla="val 899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Elbow Connector 28"/>
          <p:cNvCxnSpPr/>
          <p:nvPr/>
        </p:nvCxnSpPr>
        <p:spPr bwMode="auto">
          <a:xfrm>
            <a:off x="1230931" y="2971800"/>
            <a:ext cx="1055069" cy="790525"/>
          </a:xfrm>
          <a:prstGeom prst="bentConnector3">
            <a:avLst>
              <a:gd name="adj1" fmla="val 71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502744" y="3514725"/>
            <a:ext cx="783256" cy="1805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1028700" y="3514725"/>
            <a:ext cx="47404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1366837" y="3886200"/>
            <a:ext cx="995363" cy="2590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4450" y="0"/>
            <a:ext cx="401955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4226"/>
            <a:ext cx="4724400" cy="4383174"/>
          </a:xfrm>
        </p:spPr>
        <p:txBody>
          <a:bodyPr/>
          <a:lstStyle/>
          <a:p>
            <a:pPr>
              <a:buNone/>
            </a:pPr>
            <a:r>
              <a:rPr lang="en-US" dirty="0"/>
              <a:t>Example: Call many URLs in parallel:</a:t>
            </a:r>
          </a:p>
          <a:p>
            <a:r>
              <a:rPr lang="en-US" dirty="0"/>
              <a:t>Take a list of URLs and asynchronously get all RSS feeds using </a:t>
            </a:r>
            <a:r>
              <a:rPr lang="en-US" dirty="0" err="1"/>
              <a:t>Foreach</a:t>
            </a:r>
            <a:r>
              <a:rPr lang="en-US" dirty="0"/>
              <a:t> &lt;URL&gt;.  </a:t>
            </a:r>
          </a:p>
          <a:p>
            <a:r>
              <a:rPr lang="en-US" dirty="0"/>
              <a:t>After the feed is returned, the </a:t>
            </a:r>
            <a:r>
              <a:rPr lang="en-US" dirty="0" err="1"/>
              <a:t>Foreach</a:t>
            </a:r>
            <a:r>
              <a:rPr lang="en-US" dirty="0"/>
              <a:t>&lt;item&gt; is used to iterate over the feed items and process them.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54" y="71106"/>
            <a:ext cx="5715000" cy="623888"/>
          </a:xfrm>
        </p:spPr>
        <p:txBody>
          <a:bodyPr/>
          <a:lstStyle/>
          <a:p>
            <a:r>
              <a:rPr lang="en-US" sz="2400" dirty="0" err="1"/>
              <a:t>ParallelForEach</a:t>
            </a:r>
            <a:r>
              <a:rPr lang="en-US" sz="2400" dirty="0"/>
              <a:t>  </a:t>
            </a:r>
            <a:r>
              <a:rPr lang="en-US" sz="2400" b="0" dirty="0">
                <a:solidFill>
                  <a:schemeClr val="tx1"/>
                </a:solidFill>
              </a:rPr>
              <a:t>and </a:t>
            </a:r>
            <a:r>
              <a:rPr lang="en-US" sz="2400" dirty="0"/>
              <a:t> </a:t>
            </a:r>
            <a:r>
              <a:rPr lang="en-US" sz="2400" dirty="0" err="1"/>
              <a:t>ForEach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 bwMode="auto">
          <a:xfrm>
            <a:off x="5257800" y="609600"/>
            <a:ext cx="1752600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10200" y="2895600"/>
            <a:ext cx="20574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920333"/>
            <a:ext cx="502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http://msdn.microsoft.com/en-us/library/ee342461.aspx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2667000" y="3352800"/>
            <a:ext cx="2895600" cy="1484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3276600" y="1258888"/>
            <a:ext cx="2133600" cy="2093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" y="990600"/>
            <a:ext cx="2184070" cy="5410200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399072" y="152400"/>
            <a:ext cx="7668728" cy="623888"/>
          </a:xfrm>
        </p:spPr>
        <p:txBody>
          <a:bodyPr/>
          <a:lstStyle/>
          <a:p>
            <a:r>
              <a:rPr lang="en-US" dirty="0"/>
              <a:t>WF Built-in Activities: Control Flow (2)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0" y="1524000"/>
            <a:ext cx="6629400" cy="4572000"/>
          </a:xfrm>
        </p:spPr>
        <p:txBody>
          <a:bodyPr/>
          <a:lstStyle/>
          <a:p>
            <a:r>
              <a:rPr lang="en-US" sz="2400" b="1" dirty="0"/>
              <a:t>Sequence</a:t>
            </a:r>
            <a:r>
              <a:rPr lang="en-US" sz="2400" dirty="0"/>
              <a:t>: groups together a set of activities that are executed sequentially. Sequence is also useful inside workflows. For example, a While activity can contain only one other activity. If that activity is a Sequence, a developer can execute an arbitrary number of activities within the while loop.</a:t>
            </a:r>
          </a:p>
          <a:p>
            <a:r>
              <a:rPr lang="en-US" sz="2400" b="1" dirty="0"/>
              <a:t>Switch</a:t>
            </a:r>
            <a:r>
              <a:rPr lang="en-US" sz="2400" dirty="0"/>
              <a:t>: provides a multi-way branch of execution.</a:t>
            </a:r>
          </a:p>
          <a:p>
            <a:r>
              <a:rPr lang="en-US" sz="2400" b="1" dirty="0"/>
              <a:t>While</a:t>
            </a:r>
            <a:r>
              <a:rPr lang="en-US" sz="2400" dirty="0"/>
              <a:t>: executes a single activity as long as a condition as true.</a:t>
            </a:r>
            <a:r>
              <a:rPr lang="en-US" sz="24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EB01C5-4A50-4CC1-AA02-24F85BFA5D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399072" y="1905001"/>
            <a:ext cx="963128" cy="1981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399072" y="4152900"/>
            <a:ext cx="963128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135480" y="4495800"/>
            <a:ext cx="115052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12" y="4219207"/>
            <a:ext cx="2238688" cy="26387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6" y="914186"/>
            <a:ext cx="2075224" cy="3734014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Built-in Activities: Flowchart (3)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0" y="762000"/>
            <a:ext cx="6629400" cy="3810000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Flowchart</a:t>
            </a:r>
            <a:r>
              <a:rPr lang="en-US" sz="2400" dirty="0"/>
              <a:t>: groups together a set of activities that are executed sequentially, but also allows control to return to an earlier step. It creates a local component, similar to </a:t>
            </a:r>
            <a:r>
              <a:rPr lang="en-US" sz="2400" dirty="0" err="1">
                <a:solidFill>
                  <a:srgbClr val="0000FF"/>
                </a:solidFill>
              </a:rPr>
              <a:t>CodeActivity</a:t>
            </a:r>
            <a:r>
              <a:rPr lang="en-US" sz="2400" dirty="0" err="1"/>
              <a:t>’s</a:t>
            </a:r>
            <a:r>
              <a:rPr lang="en-US" sz="2400" dirty="0"/>
              <a:t> role.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FlowDecision</a:t>
            </a:r>
            <a:r>
              <a:rPr lang="en-US" sz="2400" dirty="0"/>
              <a:t>: Branches execution based on a Boolean condition, similar to </a:t>
            </a:r>
            <a:r>
              <a:rPr lang="en-US" sz="2400" b="1" dirty="0">
                <a:solidFill>
                  <a:srgbClr val="0000FF"/>
                </a:solidFill>
              </a:rPr>
              <a:t>If</a:t>
            </a:r>
            <a:r>
              <a:rPr lang="en-US" sz="2400" dirty="0"/>
              <a:t>, but applied at the flowchart level.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FlowSwitch</a:t>
            </a:r>
            <a:r>
              <a:rPr lang="en-US" sz="2400" dirty="0"/>
              <a:t>: Branches execution based on an exclusive switch, similar to </a:t>
            </a:r>
            <a:r>
              <a:rPr lang="en-US" sz="2400" b="1" dirty="0">
                <a:solidFill>
                  <a:srgbClr val="0000FF"/>
                </a:solidFill>
              </a:rPr>
              <a:t>Switch</a:t>
            </a:r>
            <a:r>
              <a:rPr lang="en-US" sz="2400" dirty="0"/>
              <a:t> in C#, but applied at the flowchart level.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ED22-D037-4400-9F73-9C76626162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6705600" y="6126162"/>
            <a:ext cx="1371600" cy="42703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295400" y="1219200"/>
            <a:ext cx="10668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524000" y="2514600"/>
            <a:ext cx="838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524000" y="2895600"/>
            <a:ext cx="8382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57618"/>
            <a:ext cx="2133600" cy="5747982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dirty="0"/>
              <a:t>WF Built-in Activities: Messaging (4)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1787" y="990600"/>
            <a:ext cx="7002213" cy="5562600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CorrelationScope</a:t>
            </a:r>
            <a:r>
              <a:rPr lang="en-US" sz="2400" dirty="0"/>
              <a:t>: Provides implicit </a:t>
            </a:r>
            <a:r>
              <a:rPr lang="en-US" sz="2400" dirty="0" err="1"/>
              <a:t>CorrelationHandle</a:t>
            </a:r>
            <a:r>
              <a:rPr lang="en-US" sz="2400" dirty="0"/>
              <a:t> for child messaging activities. The </a:t>
            </a:r>
            <a:r>
              <a:rPr lang="en-US" sz="2400" dirty="0" err="1"/>
              <a:t>CorrelationHandle</a:t>
            </a:r>
            <a:r>
              <a:rPr lang="en-US" sz="2400" dirty="0"/>
              <a:t> is only visible to child activities, which associates activities together in a correlation by representing a particular shared </a:t>
            </a:r>
            <a:r>
              <a:rPr lang="en-US" sz="2400" dirty="0" err="1"/>
              <a:t>InstanceKey</a:t>
            </a:r>
            <a:r>
              <a:rPr lang="en-US" sz="2400" dirty="0"/>
              <a:t> or transient context in the workflow. Used for asynchronous communication.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Receive</a:t>
            </a:r>
            <a:r>
              <a:rPr lang="en-US" sz="2400" dirty="0"/>
              <a:t>: An activity that receives a message via WCF service.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ReceiveAndSendReply</a:t>
            </a:r>
            <a:r>
              <a:rPr lang="en-US" sz="2400" dirty="0"/>
              <a:t>: Creates a sequence of two communications.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sz="2400" dirty="0"/>
              <a:t>: An activity that sends a message via WCF.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SendAndReceiveReply</a:t>
            </a:r>
            <a:r>
              <a:rPr lang="en-US" sz="2400" dirty="0"/>
              <a:t>: Creates an </a:t>
            </a:r>
            <a:r>
              <a:rPr lang="en-US" sz="2400" dirty="0">
                <a:solidFill>
                  <a:srgbClr val="0000FF"/>
                </a:solidFill>
              </a:rPr>
              <a:t>asynchronous</a:t>
            </a:r>
            <a:r>
              <a:rPr lang="en-US" sz="2400" dirty="0"/>
              <a:t> communication sequence.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ED22-D037-4400-9F73-9C76626162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533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http://msdn.microsoft.com/en-us/library/dd487617.aspx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676400" y="1447800"/>
            <a:ext cx="6096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219200" y="3733800"/>
            <a:ext cx="10668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4191000"/>
            <a:ext cx="457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066800" y="4419600"/>
            <a:ext cx="12192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066800" y="4800600"/>
            <a:ext cx="12192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Asynchronous Service in WF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26488" cy="5334000"/>
          </a:xfrm>
        </p:spPr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SendAndReceiveReply</a:t>
            </a:r>
            <a:r>
              <a:rPr lang="en-US" dirty="0"/>
              <a:t>: is a template used for creating a pair of pre-configured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ReceiveReply</a:t>
            </a:r>
            <a:r>
              <a:rPr lang="en-US" dirty="0"/>
              <a:t> activities within a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dirty="0"/>
              <a:t> activity</a:t>
            </a:r>
          </a:p>
          <a:p>
            <a:r>
              <a:rPr lang="en-US" dirty="0"/>
              <a:t>Send and Receive are </a:t>
            </a:r>
            <a:r>
              <a:rPr lang="en-US" dirty="0">
                <a:solidFill>
                  <a:srgbClr val="0000FF"/>
                </a:solidFill>
              </a:rPr>
              <a:t>correlated</a:t>
            </a:r>
            <a:r>
              <a:rPr lang="en-US" dirty="0"/>
              <a:t> as part of an asynchronous request/response message exchange pattern on the client.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SendAndReceiveReply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also</a:t>
            </a:r>
          </a:p>
          <a:p>
            <a:pPr lvl="1"/>
            <a:r>
              <a:rPr lang="en-US" sz="2400" dirty="0"/>
              <a:t>Configures the </a:t>
            </a:r>
            <a:r>
              <a:rPr lang="en-US" sz="2400" dirty="0" err="1">
                <a:solidFill>
                  <a:srgbClr val="333399"/>
                </a:solidFill>
              </a:rPr>
              <a:t>OperationName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333399"/>
                </a:solidFill>
              </a:rPr>
              <a:t>ServiceContractName</a:t>
            </a:r>
            <a:r>
              <a:rPr lang="en-US" sz="2400" dirty="0"/>
              <a:t> properties of the </a:t>
            </a:r>
            <a:r>
              <a:rPr lang="en-US" sz="2400" dirty="0">
                <a:solidFill>
                  <a:srgbClr val="333399"/>
                </a:solidFill>
              </a:rPr>
              <a:t>Send</a:t>
            </a:r>
            <a:r>
              <a:rPr lang="en-US" sz="2400" dirty="0"/>
              <a:t> activity.</a:t>
            </a:r>
          </a:p>
          <a:p>
            <a:pPr lvl="1"/>
            <a:r>
              <a:rPr lang="en-US" sz="2400" dirty="0"/>
              <a:t>Binds the Request property of the </a:t>
            </a:r>
            <a:r>
              <a:rPr lang="en-US" sz="2400" dirty="0" err="1">
                <a:solidFill>
                  <a:srgbClr val="333399"/>
                </a:solidFill>
              </a:rPr>
              <a:t>ReceiveReply</a:t>
            </a:r>
            <a:r>
              <a:rPr lang="en-US" sz="2400" dirty="0"/>
              <a:t> activity to the Send activity.</a:t>
            </a:r>
          </a:p>
          <a:p>
            <a:pPr lvl="1"/>
            <a:r>
              <a:rPr lang="en-US" sz="2400" dirty="0"/>
              <a:t>Creates a </a:t>
            </a:r>
            <a:r>
              <a:rPr lang="en-US" sz="2400" dirty="0" err="1">
                <a:solidFill>
                  <a:srgbClr val="333399"/>
                </a:solidFill>
              </a:rPr>
              <a:t>CorrelationHandle</a:t>
            </a:r>
            <a:r>
              <a:rPr lang="en-US" sz="2400" dirty="0"/>
              <a:t> as a variable in the parent activity.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75942"/>
            <a:ext cx="2362200" cy="5829658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Built-in Activities (5)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38400" y="914400"/>
            <a:ext cx="6629400" cy="5867400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Persist</a:t>
            </a:r>
            <a:r>
              <a:rPr lang="en-US" sz="2400" dirty="0"/>
              <a:t>: explicitly requests the WF runtime to persist the workflow, to allow a workflow to be re-loaded later on the machine or even on another machine other, if necessary. Save all states.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Assign</a:t>
            </a:r>
            <a:r>
              <a:rPr lang="en-US" sz="2400" dirty="0"/>
              <a:t>: assigns a value to a variable in the workflow.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InvokeMethod</a:t>
            </a:r>
            <a:r>
              <a:rPr lang="en-US" sz="2400" dirty="0"/>
              <a:t>: Invokes a method on the object, synchronously or asynchronously.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Compensate</a:t>
            </a:r>
            <a:r>
              <a:rPr lang="en-US" sz="2400" dirty="0"/>
              <a:t>: An activity used to explicitly invoke the compensation handler of a </a:t>
            </a:r>
            <a:r>
              <a:rPr lang="en-US" sz="2400" dirty="0" err="1"/>
              <a:t>CompensableActivity</a:t>
            </a:r>
            <a:r>
              <a:rPr lang="en-US" sz="2400" dirty="0"/>
              <a:t>. It provides a way of handling a problem that occurs in a long-running transaction.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TransactionScope</a:t>
            </a:r>
            <a:r>
              <a:rPr lang="en-US" sz="2400" b="1" dirty="0"/>
              <a:t>: </a:t>
            </a:r>
            <a:r>
              <a:rPr lang="en-US" sz="2400" dirty="0"/>
              <a:t>Makes a code block transactional. This class cannot be inherited.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ED22-D037-4400-9F73-9C76626162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295400" y="1219200"/>
            <a:ext cx="12954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1257300" y="2743200"/>
            <a:ext cx="1257300" cy="1047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828800" y="3581400"/>
            <a:ext cx="6858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600200" y="4495800"/>
            <a:ext cx="9906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943100" y="6248400"/>
            <a:ext cx="5715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71962-B7B0-47FB-8213-28318E3DDD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Unit 2 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90600"/>
            <a:ext cx="65532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Enterprise Architecture and Business Process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b="1" dirty="0">
                <a:solidFill>
                  <a:srgbClr val="0000FF"/>
                </a:solidFill>
              </a:rPr>
              <a:t>Workflow Foundation 1: Concepts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Workflow Foundation 2: Case Study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BPEL (Business Process Execution Language)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WSDL in BPEL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BPEL constructs and BPEL Process Definition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A Case Study of BPEL Application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err="1"/>
              <a:t>Stateful</a:t>
            </a:r>
            <a:r>
              <a:rPr lang="en-US" sz="2000" dirty="0"/>
              <a:t>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Development Frameworks Supporting BPEL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Oracle SOA Suite and BizTalk</a:t>
            </a:r>
          </a:p>
        </p:txBody>
      </p:sp>
      <p:grpSp>
        <p:nvGrpSpPr>
          <p:cNvPr id="4101" name="Group 6"/>
          <p:cNvGrpSpPr>
            <a:grpSpLocks/>
          </p:cNvGrpSpPr>
          <p:nvPr/>
        </p:nvGrpSpPr>
        <p:grpSpPr bwMode="auto">
          <a:xfrm>
            <a:off x="1647825" y="1658938"/>
            <a:ext cx="257175" cy="550862"/>
            <a:chOff x="1291472" y="1439158"/>
            <a:chExt cx="258452" cy="1998484"/>
          </a:xfrm>
        </p:grpSpPr>
        <p:sp>
          <p:nvSpPr>
            <p:cNvPr id="4122" name="Freeform 4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5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914400" y="977900"/>
            <a:ext cx="663964" cy="14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2-1</a:t>
            </a:r>
          </a:p>
          <a:p>
            <a:pPr>
              <a:spcBef>
                <a:spcPts val="400"/>
              </a:spcBef>
            </a:pPr>
            <a:r>
              <a:rPr lang="en-US" sz="2800" b="0" dirty="0"/>
              <a:t>2-2</a:t>
            </a:r>
          </a:p>
          <a:p>
            <a:r>
              <a:rPr lang="en-US" sz="2800" b="0" dirty="0"/>
              <a:t>2-3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38200" y="25908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2-4</a:t>
            </a:r>
          </a:p>
        </p:txBody>
      </p:sp>
      <p:sp>
        <p:nvSpPr>
          <p:cNvPr id="4104" name="TextBox 9"/>
          <p:cNvSpPr txBox="1">
            <a:spLocks noChangeArrowheads="1"/>
          </p:cNvSpPr>
          <p:nvPr/>
        </p:nvSpPr>
        <p:spPr bwMode="auto">
          <a:xfrm>
            <a:off x="838200" y="34290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2-5</a:t>
            </a:r>
          </a:p>
        </p:txBody>
      </p:sp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841375" y="4503738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2-6</a:t>
            </a:r>
          </a:p>
        </p:txBody>
      </p:sp>
      <p:grpSp>
        <p:nvGrpSpPr>
          <p:cNvPr id="4106" name="Group 11"/>
          <p:cNvGrpSpPr>
            <a:grpSpLocks/>
          </p:cNvGrpSpPr>
          <p:nvPr/>
        </p:nvGrpSpPr>
        <p:grpSpPr bwMode="auto">
          <a:xfrm>
            <a:off x="1676400" y="3352800"/>
            <a:ext cx="258763" cy="638175"/>
            <a:chOff x="1291472" y="1439158"/>
            <a:chExt cx="258452" cy="1998484"/>
          </a:xfrm>
        </p:grpSpPr>
        <p:sp>
          <p:nvSpPr>
            <p:cNvPr id="4120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1676400" y="4267200"/>
            <a:ext cx="258763" cy="922338"/>
            <a:chOff x="1291472" y="1439158"/>
            <a:chExt cx="258452" cy="1998484"/>
          </a:xfrm>
        </p:grpSpPr>
        <p:sp>
          <p:nvSpPr>
            <p:cNvPr id="4118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8" name="TextBox 10"/>
          <p:cNvSpPr txBox="1">
            <a:spLocks noChangeArrowheads="1"/>
          </p:cNvSpPr>
          <p:nvPr/>
        </p:nvSpPr>
        <p:spPr bwMode="auto">
          <a:xfrm>
            <a:off x="838200" y="54102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2-7</a:t>
            </a:r>
          </a:p>
        </p:txBody>
      </p:sp>
      <p:grpSp>
        <p:nvGrpSpPr>
          <p:cNvPr id="4109" name="Group 11"/>
          <p:cNvGrpSpPr>
            <a:grpSpLocks/>
          </p:cNvGrpSpPr>
          <p:nvPr/>
        </p:nvGrpSpPr>
        <p:grpSpPr bwMode="auto">
          <a:xfrm>
            <a:off x="1673225" y="5410200"/>
            <a:ext cx="261938" cy="457200"/>
            <a:chOff x="1291472" y="1439158"/>
            <a:chExt cx="258452" cy="1998484"/>
          </a:xfrm>
        </p:grpSpPr>
        <p:sp>
          <p:nvSpPr>
            <p:cNvPr id="4116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11"/>
          <p:cNvGrpSpPr>
            <a:grpSpLocks/>
          </p:cNvGrpSpPr>
          <p:nvPr/>
        </p:nvGrpSpPr>
        <p:grpSpPr bwMode="auto">
          <a:xfrm>
            <a:off x="1659768" y="1141413"/>
            <a:ext cx="258762" cy="230187"/>
            <a:chOff x="1291472" y="1439158"/>
            <a:chExt cx="258452" cy="1998484"/>
          </a:xfrm>
        </p:grpSpPr>
        <p:sp>
          <p:nvSpPr>
            <p:cNvPr id="4114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1" name="Group 11"/>
          <p:cNvGrpSpPr>
            <a:grpSpLocks/>
          </p:cNvGrpSpPr>
          <p:nvPr/>
        </p:nvGrpSpPr>
        <p:grpSpPr bwMode="auto">
          <a:xfrm>
            <a:off x="1663700" y="2354263"/>
            <a:ext cx="258763" cy="922337"/>
            <a:chOff x="1291472" y="1439158"/>
            <a:chExt cx="258452" cy="1998484"/>
          </a:xfrm>
        </p:grpSpPr>
        <p:sp>
          <p:nvSpPr>
            <p:cNvPr id="4112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838200" y="6019800"/>
            <a:ext cx="663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2-8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133600" y="5181600"/>
            <a:ext cx="6553200" cy="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sz="2000" b="0" kern="0" dirty="0"/>
              <a:t>Message-Based Integration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kern="0" dirty="0"/>
              <a:t>Web Caching and Recommendation</a:t>
            </a:r>
          </a:p>
        </p:txBody>
      </p:sp>
      <p:grpSp>
        <p:nvGrpSpPr>
          <p:cNvPr id="33" name="Group 11"/>
          <p:cNvGrpSpPr>
            <a:grpSpLocks/>
          </p:cNvGrpSpPr>
          <p:nvPr/>
        </p:nvGrpSpPr>
        <p:grpSpPr bwMode="auto">
          <a:xfrm>
            <a:off x="1676400" y="6019800"/>
            <a:ext cx="261938" cy="457200"/>
            <a:chOff x="1291472" y="1439158"/>
            <a:chExt cx="258452" cy="1998484"/>
          </a:xfrm>
        </p:grpSpPr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123866" y="54114"/>
            <a:ext cx="3582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Software Development by Composition and Integration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620000" y="1256506"/>
            <a:ext cx="1444046" cy="4077493"/>
            <a:chOff x="7620000" y="1256506"/>
            <a:chExt cx="1444046" cy="4077493"/>
          </a:xfrm>
        </p:grpSpPr>
        <p:grpSp>
          <p:nvGrpSpPr>
            <p:cNvPr id="37" name="Group 11"/>
            <p:cNvGrpSpPr>
              <a:grpSpLocks/>
            </p:cNvGrpSpPr>
            <p:nvPr/>
          </p:nvGrpSpPr>
          <p:grpSpPr bwMode="auto">
            <a:xfrm flipH="1">
              <a:off x="7620000" y="1256506"/>
              <a:ext cx="228599" cy="4077493"/>
              <a:chOff x="1291472" y="1439158"/>
              <a:chExt cx="258452" cy="1998484"/>
            </a:xfrm>
          </p:grpSpPr>
          <p:sp>
            <p:nvSpPr>
              <p:cNvPr id="39" name="Freeform 12"/>
              <p:cNvSpPr>
                <a:spLocks/>
              </p:cNvSpPr>
              <p:nvPr/>
            </p:nvSpPr>
            <p:spPr bwMode="auto">
              <a:xfrm>
                <a:off x="1291472" y="1439158"/>
                <a:ext cx="254524" cy="999242"/>
              </a:xfrm>
              <a:custGeom>
                <a:avLst/>
                <a:gdLst>
                  <a:gd name="T0" fmla="*/ 254524 w 254524"/>
                  <a:gd name="T1" fmla="*/ 0 h 999242"/>
                  <a:gd name="T2" fmla="*/ 160256 w 254524"/>
                  <a:gd name="T3" fmla="*/ 131976 h 999242"/>
                  <a:gd name="T4" fmla="*/ 160256 w 254524"/>
                  <a:gd name="T5" fmla="*/ 876693 h 999242"/>
                  <a:gd name="T6" fmla="*/ 0 w 254524"/>
                  <a:gd name="T7" fmla="*/ 999242 h 999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524"/>
                  <a:gd name="T13" fmla="*/ 0 h 999242"/>
                  <a:gd name="T14" fmla="*/ 254524 w 254524"/>
                  <a:gd name="T15" fmla="*/ 999242 h 999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524" h="999242">
                    <a:moveTo>
                      <a:pt x="254524" y="0"/>
                    </a:moveTo>
                    <a:lnTo>
                      <a:pt x="160256" y="131976"/>
                    </a:lnTo>
                    <a:lnTo>
                      <a:pt x="160256" y="876693"/>
                    </a:lnTo>
                    <a:lnTo>
                      <a:pt x="0" y="99924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 flipV="1">
                <a:off x="1295400" y="2438400"/>
                <a:ext cx="254524" cy="999242"/>
              </a:xfrm>
              <a:custGeom>
                <a:avLst/>
                <a:gdLst>
                  <a:gd name="T0" fmla="*/ 254524 w 254524"/>
                  <a:gd name="T1" fmla="*/ 0 h 999242"/>
                  <a:gd name="T2" fmla="*/ 160256 w 254524"/>
                  <a:gd name="T3" fmla="*/ 131976 h 999242"/>
                  <a:gd name="T4" fmla="*/ 160256 w 254524"/>
                  <a:gd name="T5" fmla="*/ 876693 h 999242"/>
                  <a:gd name="T6" fmla="*/ 0 w 254524"/>
                  <a:gd name="T7" fmla="*/ 999242 h 999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524"/>
                  <a:gd name="T13" fmla="*/ 0 h 999242"/>
                  <a:gd name="T14" fmla="*/ 254524 w 254524"/>
                  <a:gd name="T15" fmla="*/ 999242 h 999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524" h="999242">
                    <a:moveTo>
                      <a:pt x="254524" y="0"/>
                    </a:moveTo>
                    <a:lnTo>
                      <a:pt x="160256" y="131976"/>
                    </a:lnTo>
                    <a:lnTo>
                      <a:pt x="160256" y="876693"/>
                    </a:lnTo>
                    <a:lnTo>
                      <a:pt x="0" y="99924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860896" y="3091935"/>
              <a:ext cx="1203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Unit </a:t>
              </a:r>
              <a:r>
                <a:rPr lang="en-US" dirty="0"/>
                <a:t>Test 2</a:t>
              </a:r>
              <a:endParaRPr lang="en-US" b="0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255588" y="1524000"/>
            <a:ext cx="685800" cy="410369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5" y="838200"/>
            <a:ext cx="2322155" cy="4953000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Built-in Activities (6)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38400" y="990600"/>
            <a:ext cx="6477000" cy="55626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AddToCollection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ClearCollection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ExistInCollection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RemoveFromCollection</a:t>
            </a:r>
            <a:r>
              <a:rPr lang="en-US" sz="2400" dirty="0"/>
              <a:t>: allow to add, remove, clear, and check membership of a collection.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Rethrow</a:t>
            </a:r>
            <a:r>
              <a:rPr lang="en-US" sz="2400" dirty="0"/>
              <a:t>: throws a previously thrown exception from within a Catch activity.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Throw</a:t>
            </a:r>
            <a:r>
              <a:rPr lang="en-US" sz="2400" dirty="0"/>
              <a:t>: raises an exception.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TryCatch</a:t>
            </a:r>
            <a:r>
              <a:rPr lang="en-US" sz="2400" dirty="0"/>
              <a:t>: allows creating a try/catch block to handle exceptions. In the block, it contains workflow elements to be executed by the workflow runtime within an exception handling block.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ED22-D037-4400-9F73-9C76626162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447800" y="1828800"/>
            <a:ext cx="1071212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55094" y="3314700"/>
            <a:ext cx="1263918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255094" y="4057650"/>
            <a:ext cx="1263918" cy="1123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371600" y="4495800"/>
            <a:ext cx="1147412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Custom Activities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4760913"/>
          </a:xfrm>
        </p:spPr>
        <p:txBody>
          <a:bodyPr/>
          <a:lstStyle/>
          <a:p>
            <a:r>
              <a:rPr lang="en-US" dirty="0"/>
              <a:t>The developer can wrap any block of C#, VB, and WF code into a custom activity (local component) to integrate into the workflow;</a:t>
            </a:r>
          </a:p>
          <a:p>
            <a:r>
              <a:rPr lang="en-US" dirty="0"/>
              <a:t>Custom activities can be simple, performing just one task, or they can be composite activities containing arbitrarily complex logic;</a:t>
            </a:r>
          </a:p>
          <a:p>
            <a:r>
              <a:rPr lang="en-US" dirty="0"/>
              <a:t>A business application created using WF might implement application-specific logic as an activity;</a:t>
            </a:r>
          </a:p>
          <a:p>
            <a:r>
              <a:rPr lang="en-US" dirty="0"/>
              <a:t>A software vendor using WF might provide a set of custom activities to make its customers’ lives easier.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E27B1-8FC3-4CB1-9D5F-A6A37FA920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Activity Class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35487"/>
            <a:ext cx="8839200" cy="1712913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Activity</a:t>
            </a:r>
            <a:r>
              <a:rPr lang="en-US" sz="2000" dirty="0"/>
              <a:t> – can compose of other activities.</a:t>
            </a:r>
          </a:p>
          <a:p>
            <a:r>
              <a:rPr lang="en-US" sz="2000" b="1" dirty="0" err="1">
                <a:solidFill>
                  <a:srgbClr val="0000FF"/>
                </a:solidFill>
              </a:rPr>
              <a:t>AsyncCodeActivity</a:t>
            </a:r>
            <a:r>
              <a:rPr lang="en-US" sz="2000" dirty="0"/>
              <a:t> – used when your activity perform work asynchronously.</a:t>
            </a:r>
          </a:p>
          <a:p>
            <a:r>
              <a:rPr lang="en-US" sz="2000" b="1" dirty="0" err="1">
                <a:solidFill>
                  <a:srgbClr val="0000FF"/>
                </a:solidFill>
              </a:rPr>
              <a:t>CodeActivity</a:t>
            </a:r>
            <a:r>
              <a:rPr lang="en-US" sz="2000" dirty="0"/>
              <a:t> – Creating a local component when you need to write code to do the job.</a:t>
            </a:r>
          </a:p>
          <a:p>
            <a:r>
              <a:rPr lang="en-US" sz="2000" b="1" dirty="0" err="1">
                <a:solidFill>
                  <a:srgbClr val="0000FF"/>
                </a:solidFill>
              </a:rPr>
              <a:t>NativeActivity</a:t>
            </a:r>
            <a:r>
              <a:rPr lang="en-US" sz="2000" dirty="0"/>
              <a:t> –when your activity needs access to the runtime internals, for example to schedule other activities or create bookmarks.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728246"/>
            <a:ext cx="525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http://msdn.microsoft.com/en-us/library/ee342461.aspx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3400" y="1017344"/>
            <a:ext cx="8560776" cy="3326056"/>
            <a:chOff x="609600" y="1017344"/>
            <a:chExt cx="7762737" cy="3326056"/>
          </a:xfrm>
        </p:grpSpPr>
        <p:sp>
          <p:nvSpPr>
            <p:cNvPr id="5" name="Rectangle 4"/>
            <p:cNvSpPr/>
            <p:nvPr/>
          </p:nvSpPr>
          <p:spPr bwMode="auto">
            <a:xfrm>
              <a:off x="3276600" y="1161352"/>
              <a:ext cx="1219200" cy="7239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Activity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9600" y="2362200"/>
              <a:ext cx="1513114" cy="7239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AsyncCodeActivity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16175" y="2362200"/>
              <a:ext cx="1339850" cy="7239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CodeActivity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994150" y="2362200"/>
              <a:ext cx="1339850" cy="7239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NativeActivity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584555" y="2362200"/>
              <a:ext cx="1514588" cy="723900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Activity&lt;</a:t>
              </a: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TResult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&gt;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84242" y="3619500"/>
              <a:ext cx="2000251" cy="723900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AsyncCodeActivity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&lt;T&gt;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926240" y="3619500"/>
              <a:ext cx="1502045" cy="723900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CodeActivity&lt;T&gt;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571275" y="3619500"/>
              <a:ext cx="1533410" cy="723900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NativeActivity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&lt;T&gt;</a:t>
              </a:r>
            </a:p>
          </p:txBody>
        </p:sp>
        <p:cxnSp>
          <p:nvCxnSpPr>
            <p:cNvPr id="20" name="Elbow Connector 19"/>
            <p:cNvCxnSpPr>
              <a:stCxn id="5" idx="2"/>
              <a:endCxn id="12" idx="0"/>
            </p:cNvCxnSpPr>
            <p:nvPr/>
          </p:nvCxnSpPr>
          <p:spPr bwMode="auto">
            <a:xfrm rot="5400000">
              <a:off x="2387705" y="863705"/>
              <a:ext cx="476948" cy="252004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Elbow Connector 21"/>
            <p:cNvCxnSpPr>
              <a:stCxn id="5" idx="2"/>
              <a:endCxn id="14" idx="0"/>
            </p:cNvCxnSpPr>
            <p:nvPr/>
          </p:nvCxnSpPr>
          <p:spPr bwMode="auto">
            <a:xfrm rot="16200000" flipH="1">
              <a:off x="4036663" y="1734788"/>
              <a:ext cx="476948" cy="77787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Elbow Connector 22"/>
            <p:cNvCxnSpPr>
              <a:stCxn id="5" idx="2"/>
              <a:endCxn id="13" idx="0"/>
            </p:cNvCxnSpPr>
            <p:nvPr/>
          </p:nvCxnSpPr>
          <p:spPr bwMode="auto">
            <a:xfrm rot="5400000">
              <a:off x="3247676" y="1723676"/>
              <a:ext cx="476948" cy="8001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Elbow Connector 23"/>
            <p:cNvCxnSpPr>
              <a:stCxn id="5" idx="2"/>
              <a:endCxn id="15" idx="0"/>
            </p:cNvCxnSpPr>
            <p:nvPr/>
          </p:nvCxnSpPr>
          <p:spPr bwMode="auto">
            <a:xfrm rot="16200000" flipH="1">
              <a:off x="4875551" y="895901"/>
              <a:ext cx="476948" cy="245565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Elbow Connector 30"/>
            <p:cNvCxnSpPr>
              <a:stCxn id="15" idx="2"/>
              <a:endCxn id="18" idx="0"/>
            </p:cNvCxnSpPr>
            <p:nvPr/>
          </p:nvCxnSpPr>
          <p:spPr bwMode="auto">
            <a:xfrm rot="5400000">
              <a:off x="5242856" y="2520507"/>
              <a:ext cx="533400" cy="166458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Elbow Connector 34"/>
            <p:cNvCxnSpPr>
              <a:stCxn id="15" idx="2"/>
              <a:endCxn id="19" idx="0"/>
            </p:cNvCxnSpPr>
            <p:nvPr/>
          </p:nvCxnSpPr>
          <p:spPr bwMode="auto">
            <a:xfrm rot="5400000">
              <a:off x="6073214" y="3350865"/>
              <a:ext cx="533400" cy="38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Elbow Connector 35"/>
            <p:cNvCxnSpPr>
              <a:stCxn id="15" idx="2"/>
              <a:endCxn id="17" idx="0"/>
            </p:cNvCxnSpPr>
            <p:nvPr/>
          </p:nvCxnSpPr>
          <p:spPr bwMode="auto">
            <a:xfrm rot="5400000">
              <a:off x="4296409" y="1574059"/>
              <a:ext cx="533400" cy="355748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Rounded Rectangular Callout 5"/>
            <p:cNvSpPr/>
            <p:nvPr/>
          </p:nvSpPr>
          <p:spPr bwMode="auto">
            <a:xfrm>
              <a:off x="7000737" y="1017344"/>
              <a:ext cx="1371600" cy="1011916"/>
            </a:xfrm>
            <a:prstGeom prst="wedgeRoundRectCallout">
              <a:avLst>
                <a:gd name="adj1" fmla="val -74048"/>
                <a:gd name="adj2" fmla="val 88566"/>
                <a:gd name="adj3" fmla="val 1666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Collection of generic activities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7620000" cy="623888"/>
          </a:xfrm>
        </p:spPr>
        <p:txBody>
          <a:bodyPr/>
          <a:lstStyle/>
          <a:p>
            <a:r>
              <a:rPr lang="en-US" dirty="0"/>
              <a:t>A Typical Workflow of Client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CC8C1-013B-45E6-AE29-69615771A8F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2292" name="Picture 2" descr="http://i.msdn.microsoft.com/dynimg/IC2951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838200"/>
            <a:ext cx="3048000" cy="59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524000" y="4572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http://msdn.microsoft.com/en-us/library/dd851337.aspx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WF Designer, Markup and Code Behind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6EB20-8335-4B95-8CEA-6AD7E91E0A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3316" name="AutoShape 2" descr="http://i.msdn.microsoft.com/dynimg/IC295141.jpg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317" name="Picture 4" descr="http://i.msdn.microsoft.com/dynimg/IC2951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11200"/>
            <a:ext cx="7543800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ular Callout 6"/>
          <p:cNvSpPr>
            <a:spLocks noChangeArrowheads="1"/>
          </p:cNvSpPr>
          <p:nvPr/>
        </p:nvSpPr>
        <p:spPr bwMode="auto">
          <a:xfrm>
            <a:off x="8077200" y="2933700"/>
            <a:ext cx="990600" cy="952500"/>
          </a:xfrm>
          <a:prstGeom prst="wedgeRectCallout">
            <a:avLst>
              <a:gd name="adj1" fmla="val -75014"/>
              <a:gd name="adj2" fmla="val 975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Markup view in XAML</a:t>
            </a:r>
          </a:p>
        </p:txBody>
      </p:sp>
      <p:sp>
        <p:nvSpPr>
          <p:cNvPr id="13319" name="Rectangular Callout 7"/>
          <p:cNvSpPr>
            <a:spLocks noChangeArrowheads="1"/>
          </p:cNvSpPr>
          <p:nvPr/>
        </p:nvSpPr>
        <p:spPr bwMode="auto">
          <a:xfrm>
            <a:off x="1219200" y="762000"/>
            <a:ext cx="990600" cy="838200"/>
          </a:xfrm>
          <a:prstGeom prst="wedgeRectCallout">
            <a:avLst>
              <a:gd name="adj1" fmla="val 107597"/>
              <a:gd name="adj2" fmla="val 791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Design view</a:t>
            </a:r>
          </a:p>
        </p:txBody>
      </p:sp>
      <p:sp>
        <p:nvSpPr>
          <p:cNvPr id="13320" name="Rectangular Callout 8"/>
          <p:cNvSpPr>
            <a:spLocks noChangeArrowheads="1"/>
          </p:cNvSpPr>
          <p:nvPr/>
        </p:nvSpPr>
        <p:spPr bwMode="auto">
          <a:xfrm>
            <a:off x="76200" y="1447800"/>
            <a:ext cx="990600" cy="838200"/>
          </a:xfrm>
          <a:prstGeom prst="wedgeRectCallout">
            <a:avLst>
              <a:gd name="adj1" fmla="val 16292"/>
              <a:gd name="adj2" fmla="val 118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Code behind design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810000" y="20574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419600" y="271322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352144" y="3352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352144" y="41910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504544" y="46482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199744" y="53340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352144" y="60960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Workflow </a:t>
            </a:r>
            <a:r>
              <a:rPr lang="en-US" dirty="0">
                <a:solidFill>
                  <a:srgbClr val="990000"/>
                </a:solidFill>
              </a:rPr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Building business logic as a service often makes sense, for example, when the same set of operations must be accessed from a</a:t>
            </a:r>
          </a:p>
          <a:p>
            <a:pPr lvl="1">
              <a:defRPr/>
            </a:pPr>
            <a:r>
              <a:rPr lang="en-US" dirty="0"/>
              <a:t>Console application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Windows forms application;</a:t>
            </a:r>
          </a:p>
          <a:p>
            <a:pPr lvl="1">
              <a:defRPr/>
            </a:pPr>
            <a:r>
              <a:rPr lang="en-US" dirty="0"/>
              <a:t>Website application.</a:t>
            </a:r>
          </a:p>
          <a:p>
            <a:pPr>
              <a:defRPr/>
            </a:pPr>
            <a:r>
              <a:rPr lang="en-US" dirty="0"/>
              <a:t>Implementing this logic as a service consisting of a set of operations can make these applications to interoperate with the operations;</a:t>
            </a:r>
          </a:p>
          <a:p>
            <a:pPr>
              <a:defRPr/>
            </a:pPr>
            <a:r>
              <a:rPr lang="en-US" dirty="0"/>
              <a:t>WCF interface can be used for creating SOAP and REST interface for WF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0A790-BC3C-4D58-BCAE-77EBBE0CEBB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WF Using WCF for Creating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56908-954B-4A63-B506-EE492B29CD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5364" name="Picture 2" descr="http://i.msdn.microsoft.com/dynimg/IC2951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738" y="1066800"/>
            <a:ext cx="730726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ular Callout 5"/>
          <p:cNvSpPr>
            <a:spLocks noChangeArrowheads="1"/>
          </p:cNvSpPr>
          <p:nvPr/>
        </p:nvSpPr>
        <p:spPr bwMode="auto">
          <a:xfrm>
            <a:off x="3048000" y="5029200"/>
            <a:ext cx="1371600" cy="1447800"/>
          </a:xfrm>
          <a:prstGeom prst="wedgeRectCallout">
            <a:avLst>
              <a:gd name="adj1" fmla="val -77444"/>
              <a:gd name="adj2" fmla="val -1078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Use WCF to create the .svc service interface for the client.</a:t>
            </a:r>
          </a:p>
        </p:txBody>
      </p:sp>
      <p:sp>
        <p:nvSpPr>
          <p:cNvPr id="14342" name="Rectangular Callout 6"/>
          <p:cNvSpPr>
            <a:spLocks noChangeArrowheads="1"/>
          </p:cNvSpPr>
          <p:nvPr/>
        </p:nvSpPr>
        <p:spPr bwMode="auto">
          <a:xfrm>
            <a:off x="3048000" y="1114425"/>
            <a:ext cx="1371600" cy="1219200"/>
          </a:xfrm>
          <a:prstGeom prst="wedgeRectCallout">
            <a:avLst>
              <a:gd name="adj1" fmla="val 110509"/>
              <a:gd name="adj2" fmla="val -406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Use WF to process the request for client</a:t>
            </a:r>
          </a:p>
        </p:txBody>
      </p:sp>
      <p:grpSp>
        <p:nvGrpSpPr>
          <p:cNvPr id="15367" name="Group 2"/>
          <p:cNvGrpSpPr>
            <a:grpSpLocks/>
          </p:cNvGrpSpPr>
          <p:nvPr/>
        </p:nvGrpSpPr>
        <p:grpSpPr bwMode="auto">
          <a:xfrm>
            <a:off x="2447925" y="3324225"/>
            <a:ext cx="304800" cy="914400"/>
            <a:chOff x="152400" y="2286000"/>
            <a:chExt cx="304800" cy="914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152400" y="2286000"/>
              <a:ext cx="3048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ts val="1800"/>
                </a:lnSpc>
              </a:pPr>
              <a:r>
                <a:rPr lang="en-US"/>
                <a:t>A</a:t>
              </a: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52400" y="25908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ts val="1800"/>
                </a:lnSpc>
              </a:pPr>
              <a:r>
                <a:rPr lang="en-US"/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2400" y="2895600"/>
              <a:ext cx="3048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ts val="1800"/>
                </a:lnSpc>
              </a:pPr>
              <a:r>
                <a:rPr lang="en-US"/>
                <a:t>C</a:t>
              </a:r>
            </a:p>
          </p:txBody>
        </p:sp>
      </p:grpSp>
      <p:sp>
        <p:nvSpPr>
          <p:cNvPr id="11" name="Rectangular Callout 6"/>
          <p:cNvSpPr>
            <a:spLocks noChangeArrowheads="1"/>
          </p:cNvSpPr>
          <p:nvPr/>
        </p:nvSpPr>
        <p:spPr bwMode="auto">
          <a:xfrm>
            <a:off x="304800" y="4695825"/>
            <a:ext cx="1676400" cy="609600"/>
          </a:xfrm>
          <a:prstGeom prst="wedgeRectCallout">
            <a:avLst>
              <a:gd name="adj1" fmla="val 2366"/>
              <a:gd name="adj2" fmla="val 12250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Asynchronous communication</a:t>
            </a:r>
          </a:p>
        </p:txBody>
      </p:sp>
      <p:sp>
        <p:nvSpPr>
          <p:cNvPr id="12" name="Cloud Callout 11"/>
          <p:cNvSpPr/>
          <p:nvPr/>
        </p:nvSpPr>
        <p:spPr bwMode="auto">
          <a:xfrm>
            <a:off x="304800" y="914400"/>
            <a:ext cx="2286000" cy="1600200"/>
          </a:xfrm>
          <a:prstGeom prst="cloudCallout">
            <a:avLst>
              <a:gd name="adj1" fmla="val 47501"/>
              <a:gd name="adj2" fmla="val 10654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I create a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Service?</a:t>
            </a:r>
          </a:p>
        </p:txBody>
      </p:sp>
      <p:sp>
        <p:nvSpPr>
          <p:cNvPr id="13" name="Cloud Callout 12"/>
          <p:cNvSpPr/>
          <p:nvPr/>
        </p:nvSpPr>
        <p:spPr bwMode="auto">
          <a:xfrm>
            <a:off x="304800" y="1600200"/>
            <a:ext cx="2286000" cy="1600200"/>
          </a:xfrm>
          <a:prstGeom prst="cloudCallout">
            <a:avLst>
              <a:gd name="adj1" fmla="val 47501"/>
              <a:gd name="adj2" fmla="val 6369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 the .svc service to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WF Service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257800"/>
          </a:xfrm>
        </p:spPr>
        <p:txBody>
          <a:bodyPr/>
          <a:lstStyle/>
          <a:p>
            <a:r>
              <a:rPr lang="en-US" dirty="0"/>
              <a:t>Similar to WCF, WF services can be hosted in different ways:</a:t>
            </a:r>
          </a:p>
          <a:p>
            <a:pPr lvl="1"/>
            <a:r>
              <a:rPr lang="en-US" sz="2400"/>
              <a:t>Self-hosting</a:t>
            </a:r>
            <a:endParaRPr lang="en-US" sz="2400" dirty="0"/>
          </a:p>
          <a:p>
            <a:pPr lvl="1"/>
            <a:r>
              <a:rPr lang="en-US" sz="2400" dirty="0"/>
              <a:t>IIS hosting: running a thread of a worker process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“Dublin” hosting</a:t>
            </a:r>
          </a:p>
          <a:p>
            <a:r>
              <a:rPr lang="en-US" dirty="0"/>
              <a:t>“Dublin” hosting is based on IIS with extensions for additional support:</a:t>
            </a:r>
          </a:p>
          <a:p>
            <a:pPr lvl="1"/>
            <a:r>
              <a:rPr lang="en-US" sz="2400" dirty="0"/>
              <a:t>Persistence management: Saving the process (code and states for later access) and waiting for the second part of service call persistently;</a:t>
            </a:r>
          </a:p>
          <a:p>
            <a:pPr lvl="1"/>
            <a:r>
              <a:rPr lang="en-US" sz="2400" dirty="0"/>
              <a:t>Tracking and monitoring</a:t>
            </a:r>
          </a:p>
          <a:p>
            <a:pPr lvl="1"/>
            <a:r>
              <a:rPr lang="en-US" sz="2400" dirty="0"/>
              <a:t>Other utility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CF59E-B7F6-45C7-8BEC-ADEFE780790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Hosting WF Service with Dublin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30BDD-EC86-4D43-B6F1-592368531C2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7412" name="Picture 2" descr="http://i.msdn.microsoft.com/dynimg/IC2951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219200"/>
            <a:ext cx="60198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581400" y="4419600"/>
            <a:ext cx="3429000" cy="762000"/>
          </a:xfrm>
          <a:prstGeom prst="rect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942138" y="4679950"/>
            <a:ext cx="1973262" cy="668338"/>
            <a:chOff x="6942138" y="4679950"/>
            <a:chExt cx="1973262" cy="668338"/>
          </a:xfrm>
        </p:grpSpPr>
        <p:sp>
          <p:nvSpPr>
            <p:cNvPr id="17416" name="Freeform 8"/>
            <p:cNvSpPr>
              <a:spLocks/>
            </p:cNvSpPr>
            <p:nvPr/>
          </p:nvSpPr>
          <p:spPr bwMode="auto">
            <a:xfrm>
              <a:off x="6942138" y="4679950"/>
              <a:ext cx="754062" cy="152400"/>
            </a:xfrm>
            <a:custGeom>
              <a:avLst/>
              <a:gdLst>
                <a:gd name="T0" fmla="*/ 12542114 w 530577"/>
                <a:gd name="T1" fmla="*/ 152407 h 152399"/>
                <a:gd name="T2" fmla="*/ 3735938 w 530577"/>
                <a:gd name="T3" fmla="*/ 5644 h 152399"/>
                <a:gd name="T4" fmla="*/ 0 w 530577"/>
                <a:gd name="T5" fmla="*/ 118541 h 152399"/>
                <a:gd name="T6" fmla="*/ 0 60000 65536"/>
                <a:gd name="T7" fmla="*/ 0 60000 65536"/>
                <a:gd name="T8" fmla="*/ 0 60000 65536"/>
                <a:gd name="T9" fmla="*/ 0 w 530577"/>
                <a:gd name="T10" fmla="*/ 0 h 152399"/>
                <a:gd name="T11" fmla="*/ 530577 w 530577"/>
                <a:gd name="T12" fmla="*/ 152399 h 152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0577" h="152399">
                  <a:moveTo>
                    <a:pt x="530577" y="152399"/>
                  </a:moveTo>
                  <a:cubicBezTo>
                    <a:pt x="388525" y="81843"/>
                    <a:pt x="246473" y="11288"/>
                    <a:pt x="158044" y="5644"/>
                  </a:cubicBezTo>
                  <a:cubicBezTo>
                    <a:pt x="69615" y="0"/>
                    <a:pt x="34807" y="59266"/>
                    <a:pt x="0" y="118533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TextBox 9"/>
            <p:cNvSpPr txBox="1">
              <a:spLocks noChangeArrowheads="1"/>
            </p:cNvSpPr>
            <p:nvPr/>
          </p:nvSpPr>
          <p:spPr bwMode="auto">
            <a:xfrm>
              <a:off x="7620000" y="4702175"/>
              <a:ext cx="1295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latin typeface="Arial" pitchFamily="34" charset="0"/>
                </a:rPr>
                <a:t>Dublin extensions</a:t>
              </a:r>
            </a:p>
          </p:txBody>
        </p:sp>
      </p:grp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76200" y="990600"/>
            <a:ext cx="3124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indent="-225425">
              <a:buFont typeface="Wingdings" pitchFamily="2" charset="2"/>
              <a:buChar char="Ø"/>
            </a:pPr>
            <a:r>
              <a:rPr lang="en-US" sz="2400" dirty="0"/>
              <a:t>IIS provide basic hosting service</a:t>
            </a:r>
          </a:p>
          <a:p>
            <a:pPr marL="225425" indent="-225425">
              <a:buFont typeface="Wingdings" pitchFamily="2" charset="2"/>
              <a:buChar char="Ø"/>
            </a:pPr>
            <a:r>
              <a:rPr lang="en-US" sz="2400" dirty="0"/>
              <a:t>Dublin is the code name for extended IIS and WAS (Website Administration Services) for WF service hosting</a:t>
            </a:r>
          </a:p>
          <a:p>
            <a:pPr marL="225425" indent="-225425">
              <a:buFont typeface="Wingdings" pitchFamily="2" charset="2"/>
              <a:buChar char="Ø"/>
            </a:pPr>
            <a:r>
              <a:rPr lang="en-US" sz="2400" dirty="0"/>
              <a:t>The primary goal of “Dublin” is to make IIS and WAS more attractive as a host for workflow services.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Persistence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GUI for WF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97F37-8CB2-46E7-8744-5C53130596B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8436" name="Picture 8" descr="http://i.msdn.microsoft.com/dynimg/IC2951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85800"/>
            <a:ext cx="8235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3352800" y="2895600"/>
            <a:ext cx="733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GUI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132" y="4368135"/>
            <a:ext cx="8686800" cy="2369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Arial" charset="0"/>
              </a:rPr>
              <a:t>Why do we use WF service behind ASP </a:t>
            </a:r>
            <a:r>
              <a:rPr lang="en-US" sz="2400" dirty="0" err="1">
                <a:cs typeface="Arial" charset="0"/>
              </a:rPr>
              <a:t>.Net</a:t>
            </a:r>
            <a:r>
              <a:rPr lang="en-US" sz="2400" dirty="0">
                <a:cs typeface="Arial" charset="0"/>
              </a:rPr>
              <a:t>? We could use code behind ASP </a:t>
            </a:r>
            <a:r>
              <a:rPr lang="en-US" sz="2400" dirty="0" err="1">
                <a:cs typeface="Arial" charset="0"/>
              </a:rPr>
              <a:t>.Net</a:t>
            </a:r>
            <a:r>
              <a:rPr lang="en-US" sz="2400" dirty="0">
                <a:cs typeface="Arial" charset="0"/>
              </a:rPr>
              <a:t> page to implement the functionality.</a:t>
            </a:r>
          </a:p>
          <a:p>
            <a:pPr marL="225425" indent="-225425"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Tier design: separating presentation layer from application logic layer;</a:t>
            </a:r>
          </a:p>
          <a:p>
            <a:pPr marL="225425" indent="-225425"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WF can manage states and </a:t>
            </a:r>
            <a:r>
              <a:rPr lang="en-US" sz="2000" dirty="0">
                <a:solidFill>
                  <a:srgbClr val="0000FF"/>
                </a:solidFill>
                <a:cs typeface="Arial" charset="0"/>
              </a:rPr>
              <a:t>asynchronous communication easier </a:t>
            </a:r>
            <a:r>
              <a:rPr lang="en-US" sz="2000" dirty="0">
                <a:cs typeface="Arial" charset="0"/>
              </a:rPr>
              <a:t>than ASP </a:t>
            </a:r>
            <a:r>
              <a:rPr lang="en-US" sz="2000" dirty="0" err="1">
                <a:cs typeface="Arial" charset="0"/>
              </a:rPr>
              <a:t>.Net</a:t>
            </a:r>
            <a:endParaRPr lang="en-US" sz="2000" dirty="0">
              <a:cs typeface="Arial" charset="0"/>
            </a:endParaRPr>
          </a:p>
          <a:p>
            <a:pPr marL="225425" indent="-225425"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With parallel construct and parallel threading, WF is </a:t>
            </a:r>
            <a:r>
              <a:rPr lang="en-US" sz="2000" dirty="0">
                <a:solidFill>
                  <a:srgbClr val="0000FF"/>
                </a:solidFill>
                <a:cs typeface="Arial" charset="0"/>
              </a:rPr>
              <a:t>easier for implementing parallel computing</a:t>
            </a:r>
            <a:r>
              <a:rPr lang="en-US" sz="2000" dirty="0">
                <a:cs typeface="Arial" charset="0"/>
              </a:rPr>
              <a:t>.</a:t>
            </a:r>
          </a:p>
          <a:p>
            <a:pP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z="4000" dirty="0"/>
              <a:t>Lecture 2-2 Outline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193088" cy="5334000"/>
          </a:xfrm>
        </p:spPr>
        <p:txBody>
          <a:bodyPr/>
          <a:lstStyle/>
          <a:p>
            <a:pPr eaLnBrk="1" hangingPunct="1"/>
            <a:r>
              <a:rPr lang="en-US" dirty="0"/>
              <a:t>Previous lecture focused on the </a:t>
            </a:r>
            <a:r>
              <a:rPr lang="en-US" dirty="0">
                <a:solidFill>
                  <a:srgbClr val="0000FF"/>
                </a:solidFill>
              </a:rPr>
              <a:t>architecture</a:t>
            </a:r>
            <a:r>
              <a:rPr lang="en-US" dirty="0"/>
              <a:t> design and </a:t>
            </a:r>
            <a:r>
              <a:rPr lang="en-US" dirty="0">
                <a:solidFill>
                  <a:srgbClr val="0000FF"/>
                </a:solidFill>
              </a:rPr>
              <a:t>management</a:t>
            </a:r>
          </a:p>
          <a:p>
            <a:pPr eaLnBrk="1" hangingPunct="1"/>
            <a:r>
              <a:rPr lang="en-US" dirty="0"/>
              <a:t>Workflow for Architecture and Process Integration</a:t>
            </a:r>
          </a:p>
          <a:p>
            <a:pPr lvl="1" eaLnBrk="1" hangingPunct="1"/>
            <a:r>
              <a:rPr lang="en-US" dirty="0"/>
              <a:t>Cover the Gap between Architecture (CSE360) and Development (Programming Courses)</a:t>
            </a:r>
          </a:p>
          <a:p>
            <a:pPr lvl="1" eaLnBrk="1" hangingPunct="1"/>
            <a:r>
              <a:rPr lang="en-US" dirty="0"/>
              <a:t>Key Ideas of Workflow-based Application Development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Workflow Foundation </a:t>
            </a:r>
            <a:r>
              <a:rPr lang="en-US" dirty="0"/>
              <a:t>Constructs and Activities</a:t>
            </a:r>
          </a:p>
          <a:p>
            <a:pPr lvl="2" eaLnBrk="1" hangingPunct="1"/>
            <a:r>
              <a:rPr lang="en-US" sz="2400" dirty="0"/>
              <a:t>Creating WF Workflow Application</a:t>
            </a:r>
          </a:p>
          <a:p>
            <a:pPr lvl="2" eaLnBrk="1" hangingPunct="1"/>
            <a:r>
              <a:rPr lang="en-US" sz="2400" dirty="0"/>
              <a:t>Creating WF Workflow Service</a:t>
            </a:r>
          </a:p>
          <a:p>
            <a:pPr lvl="2" eaLnBrk="1" hangingPunct="1"/>
            <a:r>
              <a:rPr lang="en-US" sz="2400" dirty="0"/>
              <a:t>Event-Driven Approach and State Machine in WF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010400" y="5029200"/>
            <a:ext cx="1676400" cy="838200"/>
          </a:xfrm>
          <a:prstGeom prst="wedgeRoundRectCallout">
            <a:avLst>
              <a:gd name="adj1" fmla="val -87590"/>
              <a:gd name="adj2" fmla="val -2053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Assignment 2 Part 1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10400" y="5029200"/>
            <a:ext cx="1676400" cy="838200"/>
          </a:xfrm>
          <a:prstGeom prst="wedgeRoundRectCallout">
            <a:avLst>
              <a:gd name="adj1" fmla="val -120154"/>
              <a:gd name="adj2" fmla="val 3482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Project 2 Assignment 3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52400" y="2209800"/>
            <a:ext cx="457200" cy="410369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Objects for WF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2A0-C173-493A-8C29-FBE9D82C1F9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9460" name="Picture 6" descr="http://i.msdn.microsoft.com/dynimg/IC2951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914400" y="5387975"/>
            <a:ext cx="739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Multiple instances can be created for a single client’s multiple requests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" y="2557312"/>
            <a:ext cx="7486650" cy="4286250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WF Development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406" y="914400"/>
            <a:ext cx="9065394" cy="1271738"/>
          </a:xfrm>
        </p:spPr>
        <p:txBody>
          <a:bodyPr/>
          <a:lstStyle/>
          <a:p>
            <a:r>
              <a:rPr lang="en-US" dirty="0"/>
              <a:t>In VS 2017, if you do not see Workflow template, choose Open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Project, and open an existing </a:t>
            </a:r>
            <a:r>
              <a:rPr lang="en-US" dirty="0">
                <a:solidFill>
                  <a:srgbClr val="0000FF"/>
                </a:solidFill>
              </a:rPr>
              <a:t>Workflow</a:t>
            </a:r>
            <a:r>
              <a:rPr lang="en-US" dirty="0"/>
              <a:t> project.</a:t>
            </a:r>
          </a:p>
          <a:p>
            <a:r>
              <a:rPr lang="en-US" dirty="0"/>
              <a:t>Workflow template will be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C0C6E-8FB8-4E6C-A326-3E15558187B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0486" name="Left Arrow 6"/>
          <p:cNvSpPr>
            <a:spLocks noChangeArrowheads="1"/>
          </p:cNvSpPr>
          <p:nvPr/>
        </p:nvSpPr>
        <p:spPr bwMode="auto">
          <a:xfrm>
            <a:off x="854039" y="3381675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133600" y="2822407"/>
            <a:ext cx="1828800" cy="3684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2286000"/>
            <a:ext cx="7724775" cy="4457700"/>
          </a:xfrm>
          <a:prstGeom prst="rect">
            <a:avLst/>
          </a:prstGeom>
        </p:spPr>
      </p:pic>
      <p:sp>
        <p:nvSpPr>
          <p:cNvPr id="20487" name="Left Arrow 7"/>
          <p:cNvSpPr>
            <a:spLocks noChangeArrowheads="1"/>
          </p:cNvSpPr>
          <p:nvPr/>
        </p:nvSpPr>
        <p:spPr bwMode="auto">
          <a:xfrm>
            <a:off x="2438400" y="4739777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488" name="Left Arrow 8"/>
          <p:cNvSpPr>
            <a:spLocks noChangeArrowheads="1"/>
          </p:cNvSpPr>
          <p:nvPr/>
        </p:nvSpPr>
        <p:spPr bwMode="auto">
          <a:xfrm>
            <a:off x="6629400" y="4038600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890"/>
            <a:ext cx="9144000" cy="5426110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WF Development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6705600" cy="762000"/>
          </a:xfrm>
        </p:spPr>
        <p:txBody>
          <a:bodyPr/>
          <a:lstStyle/>
          <a:p>
            <a:r>
              <a:rPr lang="en-US" dirty="0"/>
              <a:t>In VS, File </a:t>
            </a:r>
            <a:r>
              <a:rPr lang="en-US" dirty="0">
                <a:sym typeface="Wingdings" pitchFamily="2" charset="2"/>
              </a:rPr>
              <a:t> New  Project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C0C6E-8FB8-4E6C-A326-3E15558187B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0486" name="Left Arrow 6"/>
          <p:cNvSpPr>
            <a:spLocks noChangeArrowheads="1"/>
          </p:cNvSpPr>
          <p:nvPr/>
        </p:nvSpPr>
        <p:spPr bwMode="auto">
          <a:xfrm>
            <a:off x="990600" y="2438400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487" name="Left Arrow 7"/>
          <p:cNvSpPr>
            <a:spLocks noChangeArrowheads="1"/>
          </p:cNvSpPr>
          <p:nvPr/>
        </p:nvSpPr>
        <p:spPr bwMode="auto">
          <a:xfrm>
            <a:off x="1241659" y="4362651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488" name="Left Arrow 8"/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634916" y="1780825"/>
            <a:ext cx="1828800" cy="3684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54039" y="152400"/>
            <a:ext cx="8213761" cy="623888"/>
          </a:xfrm>
        </p:spPr>
        <p:txBody>
          <a:bodyPr/>
          <a:lstStyle/>
          <a:p>
            <a:r>
              <a:rPr lang="en-US" dirty="0"/>
              <a:t>Getting Started With WF Visual Studio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C0C6E-8FB8-4E6C-A326-3E15558187B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292CB-4C0D-4D69-BCE5-C0A4DD312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39" y="1007569"/>
            <a:ext cx="7462838" cy="5698031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FDB3D89D-5E99-4160-9402-472FE8AC808C}"/>
              </a:ext>
            </a:extLst>
          </p:cNvPr>
          <p:cNvSpPr/>
          <p:nvPr/>
        </p:nvSpPr>
        <p:spPr bwMode="auto">
          <a:xfrm>
            <a:off x="5450609" y="1066800"/>
            <a:ext cx="3810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BB864DFD-A9D1-4888-B153-EB015E5B9B11}"/>
              </a:ext>
            </a:extLst>
          </p:cNvPr>
          <p:cNvSpPr/>
          <p:nvPr/>
        </p:nvSpPr>
        <p:spPr bwMode="auto">
          <a:xfrm>
            <a:off x="7315200" y="2133600"/>
            <a:ext cx="3810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2643-9C7E-4A1A-9691-644CDF6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Project Name and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6C140-3B13-4481-8C94-0B70B687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4DA66-46D3-4320-ADCD-A860A7BA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82" y="1290782"/>
            <a:ext cx="6791325" cy="511492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80D5498F-CCF6-4281-B2F2-1A3F53FF3A29}"/>
              </a:ext>
            </a:extLst>
          </p:cNvPr>
          <p:cNvSpPr/>
          <p:nvPr/>
        </p:nvSpPr>
        <p:spPr bwMode="auto">
          <a:xfrm>
            <a:off x="2895600" y="2819400"/>
            <a:ext cx="3810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C981AB3-5C34-4BCF-92A9-35A92A47094C}"/>
              </a:ext>
            </a:extLst>
          </p:cNvPr>
          <p:cNvSpPr/>
          <p:nvPr/>
        </p:nvSpPr>
        <p:spPr bwMode="auto">
          <a:xfrm>
            <a:off x="7926100" y="3657600"/>
            <a:ext cx="3810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7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Flowchart Item into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5918"/>
            <a:ext cx="9033164" cy="512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1143000" y="3564718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90600" y="990600"/>
            <a:ext cx="785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Flowchart into the Workflow</a:t>
            </a:r>
          </a:p>
          <a:p>
            <a:pPr marL="342900" indent="-342900">
              <a:buAutoNum type="arabicPeriod"/>
            </a:pPr>
            <a:r>
              <a:rPr lang="en-US" dirty="0"/>
              <a:t>Right click project name “</a:t>
            </a:r>
            <a:r>
              <a:rPr lang="en-US" dirty="0" err="1"/>
              <a:t>WorkflowHelloWorld</a:t>
            </a:r>
            <a:r>
              <a:rPr lang="en-US" dirty="0"/>
              <a:t>” and Choose “Add New Item”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8751125" y="3252850"/>
            <a:ext cx="3048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Flowchart Item into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5918"/>
            <a:ext cx="9033164" cy="512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1143000" y="3564718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90600" y="990600"/>
            <a:ext cx="786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Right click project name “</a:t>
            </a:r>
            <a:r>
              <a:rPr lang="en-US" dirty="0" err="1"/>
              <a:t>WorkflowHelloWorld</a:t>
            </a:r>
            <a:r>
              <a:rPr lang="en-US" dirty="0"/>
              <a:t>” and Choose “Add New Item”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Choose </a:t>
            </a:r>
            <a:r>
              <a:rPr lang="en-US" dirty="0" err="1">
                <a:solidFill>
                  <a:srgbClr val="0000FF"/>
                </a:solidFill>
              </a:rPr>
              <a:t>CodeActivity</a:t>
            </a:r>
            <a:r>
              <a:rPr lang="en-US" dirty="0">
                <a:solidFill>
                  <a:srgbClr val="0000FF"/>
                </a:solidFill>
              </a:rPr>
              <a:t> and Add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8751125" y="3252850"/>
            <a:ext cx="3048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78676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 bwMode="auto">
          <a:xfrm>
            <a:off x="1126177" y="4431246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334000" y="3657600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6781800" y="6172200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" y="1981200"/>
            <a:ext cx="9128166" cy="480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781800" cy="623888"/>
          </a:xfrm>
        </p:spPr>
        <p:txBody>
          <a:bodyPr/>
          <a:lstStyle/>
          <a:p>
            <a:r>
              <a:rPr lang="en-US"/>
              <a:t>Creating a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A52A0-8CA6-4825-9F74-51F0159888C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1509" name="Rounded Rectangular Callout 6"/>
          <p:cNvSpPr>
            <a:spLocks noChangeArrowheads="1"/>
          </p:cNvSpPr>
          <p:nvPr/>
        </p:nvSpPr>
        <p:spPr bwMode="auto">
          <a:xfrm>
            <a:off x="1771403" y="3124200"/>
            <a:ext cx="1371600" cy="977107"/>
          </a:xfrm>
          <a:prstGeom prst="wedgeRoundRectCallout">
            <a:avLst>
              <a:gd name="adj1" fmla="val -66577"/>
              <a:gd name="adj2" fmla="val 911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Project added into Toolbox</a:t>
            </a:r>
          </a:p>
        </p:txBody>
      </p:sp>
      <p:sp>
        <p:nvSpPr>
          <p:cNvPr id="21511" name="Rounded Rectangular Callout 8"/>
          <p:cNvSpPr>
            <a:spLocks noChangeArrowheads="1"/>
          </p:cNvSpPr>
          <p:nvPr/>
        </p:nvSpPr>
        <p:spPr bwMode="auto">
          <a:xfrm>
            <a:off x="3619500" y="5562600"/>
            <a:ext cx="1143000" cy="914400"/>
          </a:xfrm>
          <a:prstGeom prst="wedgeRoundRectCallout">
            <a:avLst>
              <a:gd name="adj1" fmla="val -79372"/>
              <a:gd name="adj2" fmla="val -1713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Drag and drop the item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524000" y="4191000"/>
            <a:ext cx="2667000" cy="739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Left Arrow 11"/>
          <p:cNvSpPr/>
          <p:nvPr/>
        </p:nvSpPr>
        <p:spPr bwMode="auto">
          <a:xfrm>
            <a:off x="8552049" y="3686487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2060" y="959922"/>
            <a:ext cx="7644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CodeActivity1 is added into the project</a:t>
            </a:r>
          </a:p>
          <a:p>
            <a:pPr marL="342900" indent="-342900">
              <a:buAutoNum type="arabicPeriod"/>
            </a:pPr>
            <a:r>
              <a:rPr lang="en-US" dirty="0"/>
              <a:t>Build the project, the </a:t>
            </a:r>
            <a:r>
              <a:rPr lang="en-US" dirty="0" err="1"/>
              <a:t>WorkflowHelloWorld</a:t>
            </a:r>
            <a:r>
              <a:rPr lang="en-US" dirty="0"/>
              <a:t> project is added into the Toolbox</a:t>
            </a:r>
          </a:p>
          <a:p>
            <a:pPr marL="342900" indent="-342900">
              <a:buAutoNum type="arabicPeriod"/>
            </a:pPr>
            <a:r>
              <a:rPr lang="en-US" dirty="0"/>
              <a:t>Drag CodeActivity1 from Toolbox into the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dirty="0"/>
              <a:t>Code Behind the CodeActivity1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B5548-8836-4510-9E86-A62C7F90177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1029"/>
            <a:ext cx="7676866" cy="607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447800"/>
            <a:ext cx="20478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 bwMode="auto">
          <a:xfrm>
            <a:off x="7086601" y="5666512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8743666" y="2971800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 the Main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399"/>
            <a:ext cx="9144000" cy="435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8438866" y="4014850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800600" y="5181600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4953000" y="4395850"/>
            <a:ext cx="2057400" cy="709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601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Workflow?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74088" cy="5334000"/>
          </a:xfrm>
        </p:spPr>
        <p:txBody>
          <a:bodyPr/>
          <a:lstStyle/>
          <a:p>
            <a:r>
              <a:rPr lang="en-US" dirty="0"/>
              <a:t>Workflow is a new solution to an old problem: Integrating, managing, and supporting business process.</a:t>
            </a:r>
          </a:p>
          <a:p>
            <a:r>
              <a:rPr lang="en-US" dirty="0"/>
              <a:t>Workflow offers a new model for the division of labor between people and computer: </a:t>
            </a:r>
          </a:p>
          <a:p>
            <a:pPr lvl="1"/>
            <a:r>
              <a:rPr lang="en-US" sz="2400" dirty="0"/>
              <a:t>People do only those that computers cannot: What we want.</a:t>
            </a:r>
          </a:p>
          <a:p>
            <a:r>
              <a:rPr lang="en-US" dirty="0"/>
              <a:t>Workflow better matches the business logic that customers require, and thus the customers can better understand the solution offered by the software engineers / architects.</a:t>
            </a:r>
          </a:p>
          <a:p>
            <a:r>
              <a:rPr lang="en-US" dirty="0"/>
              <a:t>Workflow better separates the tasks of software </a:t>
            </a:r>
            <a:r>
              <a:rPr lang="en-US" dirty="0">
                <a:solidFill>
                  <a:srgbClr val="0000FF"/>
                </a:solidFill>
              </a:rPr>
              <a:t>architects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programmers</a:t>
            </a:r>
            <a:r>
              <a:rPr lang="en-US" dirty="0"/>
              <a:t>. </a:t>
            </a:r>
          </a:p>
          <a:p>
            <a:r>
              <a:rPr lang="en-US" dirty="0"/>
              <a:t>Service-Oriented Architecture makes workflow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086600" cy="623888"/>
          </a:xfrm>
        </p:spPr>
        <p:txBody>
          <a:bodyPr/>
          <a:lstStyle/>
          <a:p>
            <a:r>
              <a:rPr lang="en-US"/>
              <a:t>Executing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92120-B3F3-463A-8882-60BE7E6CF03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3" y="1828800"/>
            <a:ext cx="886479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685800"/>
          </a:xfrm>
        </p:spPr>
        <p:txBody>
          <a:bodyPr/>
          <a:lstStyle/>
          <a:p>
            <a:r>
              <a:rPr lang="en-US" sz="2800" dirty="0"/>
              <a:t>Workflow: Support Control Flow and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2" y="1066800"/>
            <a:ext cx="8269288" cy="5715000"/>
          </a:xfrm>
        </p:spPr>
        <p:txBody>
          <a:bodyPr/>
          <a:lstStyle/>
          <a:p>
            <a:r>
              <a:rPr lang="en-US" dirty="0"/>
              <a:t>Control flow model: Assuming one processor will process the entire program, and thus, the code are organized in a </a:t>
            </a:r>
            <a:r>
              <a:rPr lang="en-US" b="1" dirty="0">
                <a:solidFill>
                  <a:srgbClr val="0000FF"/>
                </a:solidFill>
              </a:rPr>
              <a:t>sequence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It is possible to use multithreading programming to perform parallel computing, but not easy.</a:t>
            </a:r>
          </a:p>
          <a:p>
            <a:r>
              <a:rPr lang="en-US" dirty="0"/>
              <a:t>Data flow model: Assuming multiple processors will process different part of the program. A piece of code will be executed when the input </a:t>
            </a:r>
            <a:r>
              <a:rPr lang="en-US" b="1" dirty="0">
                <a:solidFill>
                  <a:srgbClr val="0000FF"/>
                </a:solidFill>
              </a:rPr>
              <a:t>data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ready.</a:t>
            </a:r>
          </a:p>
          <a:p>
            <a:r>
              <a:rPr lang="en-US" dirty="0"/>
              <a:t>Workflow supports multiple computing models</a:t>
            </a:r>
          </a:p>
          <a:p>
            <a:pPr lvl="1"/>
            <a:r>
              <a:rPr lang="en-US" dirty="0"/>
              <a:t>Sequence construct</a:t>
            </a:r>
          </a:p>
          <a:p>
            <a:pPr lvl="1"/>
            <a:r>
              <a:rPr lang="en-US" dirty="0"/>
              <a:t>Parallel construct</a:t>
            </a:r>
          </a:p>
          <a:p>
            <a:pPr lvl="1"/>
            <a:r>
              <a:rPr lang="en-US" dirty="0"/>
              <a:t>Finite State Machine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6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90600"/>
            <a:ext cx="925651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Adding Constructs for Parallel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143000" y="1905000"/>
            <a:ext cx="9144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143000" y="26670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6667500" y="3043114"/>
            <a:ext cx="647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4733925"/>
            <a:ext cx="4219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48200"/>
            <a:ext cx="4200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91125"/>
            <a:ext cx="4847934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 bwMode="auto">
          <a:xfrm flipH="1">
            <a:off x="2209801" y="3200400"/>
            <a:ext cx="1233486" cy="1362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881686" y="3200400"/>
            <a:ext cx="866777" cy="1362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Freeform 25"/>
          <p:cNvSpPr/>
          <p:nvPr/>
        </p:nvSpPr>
        <p:spPr bwMode="auto">
          <a:xfrm>
            <a:off x="3764478" y="2588821"/>
            <a:ext cx="3431969" cy="296883"/>
          </a:xfrm>
          <a:custGeom>
            <a:avLst/>
            <a:gdLst>
              <a:gd name="connsiteX0" fmla="*/ 3431969 w 3431969"/>
              <a:gd name="connsiteY0" fmla="*/ 213756 h 296883"/>
              <a:gd name="connsiteX1" fmla="*/ 1068779 w 3431969"/>
              <a:gd name="connsiteY1" fmla="*/ 0 h 296883"/>
              <a:gd name="connsiteX2" fmla="*/ 0 w 3431969"/>
              <a:gd name="connsiteY2" fmla="*/ 296883 h 29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1969" h="296883">
                <a:moveTo>
                  <a:pt x="3431969" y="213756"/>
                </a:moveTo>
                <a:lnTo>
                  <a:pt x="1068779" y="0"/>
                </a:lnTo>
                <a:lnTo>
                  <a:pt x="0" y="29688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2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3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026" y="0"/>
            <a:ext cx="5791200" cy="623888"/>
          </a:xfrm>
        </p:spPr>
        <p:txBody>
          <a:bodyPr/>
          <a:lstStyle/>
          <a:p>
            <a:r>
              <a:rPr lang="en-US" dirty="0"/>
              <a:t>Finite State Machine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3677" y="494342"/>
            <a:ext cx="6213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http://neptune.fulton.ad.asu.edu/WSRepository/CoffeeMachine/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37049" y="1048935"/>
            <a:ext cx="4591585" cy="3084169"/>
            <a:chOff x="1956032" y="1664804"/>
            <a:chExt cx="5177173" cy="3478478"/>
          </a:xfrm>
        </p:grpSpPr>
        <p:sp>
          <p:nvSpPr>
            <p:cNvPr id="10" name="Oval 2"/>
            <p:cNvSpPr>
              <a:spLocks noChangeArrowheads="1"/>
            </p:cNvSpPr>
            <p:nvPr/>
          </p:nvSpPr>
          <p:spPr bwMode="auto">
            <a:xfrm>
              <a:off x="2979867" y="308577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10</a:t>
              </a:r>
            </a:p>
          </p:txBody>
        </p:sp>
        <p:sp>
          <p:nvSpPr>
            <p:cNvPr id="11" name="Oval 3"/>
            <p:cNvSpPr>
              <a:spLocks noChangeArrowheads="1"/>
            </p:cNvSpPr>
            <p:nvPr/>
          </p:nvSpPr>
          <p:spPr bwMode="auto">
            <a:xfrm>
              <a:off x="2522619" y="419605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0</a:t>
              </a:r>
            </a:p>
          </p:txBody>
        </p:sp>
        <p:cxnSp>
          <p:nvCxnSpPr>
            <p:cNvPr id="12" name="Straight Arrow Connector 5"/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2751243" y="3475918"/>
              <a:ext cx="295586" cy="7201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2853766" y="3645024"/>
              <a:ext cx="52452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894363" y="2628688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20</a:t>
              </a:r>
            </a:p>
          </p:txBody>
        </p:sp>
        <p:cxnSp>
          <p:nvCxnSpPr>
            <p:cNvPr id="15" name="Straight Arrow Connector 8"/>
            <p:cNvCxnSpPr>
              <a:cxnSpLocks noChangeShapeType="1"/>
              <a:stCxn id="10" idx="7"/>
              <a:endCxn id="14" idx="2"/>
            </p:cNvCxnSpPr>
            <p:nvPr/>
          </p:nvCxnSpPr>
          <p:spPr bwMode="auto">
            <a:xfrm rot="5400000" flipH="1" flipV="1">
              <a:off x="3484518" y="2742866"/>
              <a:ext cx="295480" cy="52421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808860" y="2628688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30</a:t>
              </a:r>
            </a:p>
          </p:txBody>
        </p:sp>
        <p:cxnSp>
          <p:nvCxnSpPr>
            <p:cNvPr id="17" name="Straight Arrow Connector 12"/>
            <p:cNvCxnSpPr>
              <a:cxnSpLocks noChangeShapeType="1"/>
              <a:stCxn id="14" idx="6"/>
              <a:endCxn id="16" idx="2"/>
            </p:cNvCxnSpPr>
            <p:nvPr/>
          </p:nvCxnSpPr>
          <p:spPr bwMode="auto">
            <a:xfrm>
              <a:off x="4351612" y="2857230"/>
              <a:ext cx="45724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5761461" y="308577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40</a:t>
              </a:r>
            </a:p>
          </p:txBody>
        </p:sp>
        <p:cxnSp>
          <p:nvCxnSpPr>
            <p:cNvPr id="19" name="Straight Arrow Connector 16"/>
            <p:cNvCxnSpPr>
              <a:cxnSpLocks noChangeShapeType="1"/>
              <a:stCxn id="16" idx="6"/>
              <a:endCxn id="18" idx="1"/>
            </p:cNvCxnSpPr>
            <p:nvPr/>
          </p:nvCxnSpPr>
          <p:spPr bwMode="auto">
            <a:xfrm>
              <a:off x="5266108" y="2857230"/>
              <a:ext cx="562314" cy="2954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6218709" y="419605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50</a:t>
              </a:r>
            </a:p>
          </p:txBody>
        </p:sp>
        <p:cxnSp>
          <p:nvCxnSpPr>
            <p:cNvPr id="21" name="Straight Arrow Connector 22"/>
            <p:cNvCxnSpPr>
              <a:cxnSpLocks noChangeShapeType="1"/>
              <a:stCxn id="18" idx="5"/>
              <a:endCxn id="20" idx="0"/>
            </p:cNvCxnSpPr>
            <p:nvPr/>
          </p:nvCxnSpPr>
          <p:spPr bwMode="auto">
            <a:xfrm>
              <a:off x="6151747" y="3475918"/>
              <a:ext cx="295586" cy="7201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351612" y="419605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25</a:t>
              </a:r>
            </a:p>
          </p:txBody>
        </p:sp>
        <p:cxnSp>
          <p:nvCxnSpPr>
            <p:cNvPr id="23" name="Straight Arrow Connector 26"/>
            <p:cNvCxnSpPr>
              <a:cxnSpLocks noChangeShapeType="1"/>
              <a:stCxn id="11" idx="6"/>
              <a:endCxn id="22" idx="2"/>
            </p:cNvCxnSpPr>
            <p:nvPr/>
          </p:nvCxnSpPr>
          <p:spPr bwMode="auto">
            <a:xfrm>
              <a:off x="2979867" y="4424594"/>
              <a:ext cx="137174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29"/>
            <p:cNvCxnSpPr>
              <a:cxnSpLocks noChangeShapeType="1"/>
              <a:stCxn id="22" idx="6"/>
              <a:endCxn id="20" idx="2"/>
            </p:cNvCxnSpPr>
            <p:nvPr/>
          </p:nvCxnSpPr>
          <p:spPr bwMode="auto">
            <a:xfrm>
              <a:off x="4808860" y="4424594"/>
              <a:ext cx="1409849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Oval 47"/>
            <p:cNvSpPr>
              <a:spLocks noChangeArrowheads="1"/>
            </p:cNvSpPr>
            <p:nvPr/>
          </p:nvSpPr>
          <p:spPr bwMode="auto">
            <a:xfrm>
              <a:off x="2065370" y="308577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5</a:t>
              </a:r>
            </a:p>
          </p:txBody>
        </p:sp>
        <p:cxnSp>
          <p:nvCxnSpPr>
            <p:cNvPr id="26" name="Straight Arrow Connector 48"/>
            <p:cNvCxnSpPr>
              <a:cxnSpLocks noChangeShapeType="1"/>
              <a:stCxn id="11" idx="1"/>
              <a:endCxn id="25" idx="4"/>
            </p:cNvCxnSpPr>
            <p:nvPr/>
          </p:nvCxnSpPr>
          <p:spPr bwMode="auto">
            <a:xfrm flipH="1" flipV="1">
              <a:off x="2293994" y="3542856"/>
              <a:ext cx="295587" cy="7201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51"/>
            <p:cNvCxnSpPr>
              <a:cxnSpLocks noChangeShapeType="1"/>
              <a:stCxn id="25" idx="6"/>
              <a:endCxn id="10" idx="2"/>
            </p:cNvCxnSpPr>
            <p:nvPr/>
          </p:nvCxnSpPr>
          <p:spPr bwMode="auto">
            <a:xfrm>
              <a:off x="2522619" y="3314314"/>
              <a:ext cx="45724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Oval 54"/>
            <p:cNvSpPr>
              <a:spLocks noChangeArrowheads="1"/>
            </p:cNvSpPr>
            <p:nvPr/>
          </p:nvSpPr>
          <p:spPr bwMode="auto">
            <a:xfrm>
              <a:off x="2979867" y="209685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15</a:t>
              </a:r>
            </a:p>
          </p:txBody>
        </p:sp>
        <p:cxnSp>
          <p:nvCxnSpPr>
            <p:cNvPr id="29" name="Straight Arrow Connector 55"/>
            <p:cNvCxnSpPr>
              <a:cxnSpLocks noChangeShapeType="1"/>
              <a:stCxn id="28" idx="6"/>
              <a:endCxn id="14" idx="1"/>
            </p:cNvCxnSpPr>
            <p:nvPr/>
          </p:nvCxnSpPr>
          <p:spPr bwMode="auto">
            <a:xfrm>
              <a:off x="3437115" y="2325394"/>
              <a:ext cx="524210" cy="3702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56"/>
            <p:cNvCxnSpPr>
              <a:cxnSpLocks noChangeShapeType="1"/>
              <a:stCxn id="10" idx="0"/>
              <a:endCxn id="28" idx="4"/>
            </p:cNvCxnSpPr>
            <p:nvPr/>
          </p:nvCxnSpPr>
          <p:spPr bwMode="auto">
            <a:xfrm flipV="1">
              <a:off x="3208491" y="2553936"/>
              <a:ext cx="0" cy="53183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63"/>
            <p:cNvSpPr>
              <a:spLocks noChangeArrowheads="1"/>
            </p:cNvSpPr>
            <p:nvPr/>
          </p:nvSpPr>
          <p:spPr bwMode="auto">
            <a:xfrm>
              <a:off x="5761461" y="209685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35</a:t>
              </a:r>
            </a:p>
          </p:txBody>
        </p:sp>
        <p:cxnSp>
          <p:nvCxnSpPr>
            <p:cNvPr id="32" name="Straight Arrow Connector 71"/>
            <p:cNvCxnSpPr>
              <a:cxnSpLocks noChangeShapeType="1"/>
              <a:stCxn id="14" idx="4"/>
              <a:endCxn id="22" idx="1"/>
            </p:cNvCxnSpPr>
            <p:nvPr/>
          </p:nvCxnSpPr>
          <p:spPr bwMode="auto">
            <a:xfrm>
              <a:off x="4122987" y="3085772"/>
              <a:ext cx="295587" cy="11772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73"/>
            <p:cNvCxnSpPr>
              <a:cxnSpLocks noChangeShapeType="1"/>
              <a:stCxn id="25" idx="7"/>
              <a:endCxn id="28" idx="3"/>
            </p:cNvCxnSpPr>
            <p:nvPr/>
          </p:nvCxnSpPr>
          <p:spPr bwMode="auto">
            <a:xfrm flipV="1">
              <a:off x="2455656" y="2486998"/>
              <a:ext cx="591173" cy="6657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74"/>
            <p:cNvSpPr txBox="1">
              <a:spLocks noChangeArrowheads="1"/>
            </p:cNvSpPr>
            <p:nvPr/>
          </p:nvSpPr>
          <p:spPr bwMode="auto">
            <a:xfrm>
              <a:off x="2446411" y="2732663"/>
              <a:ext cx="52452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35" name="TextBox 76"/>
            <p:cNvSpPr txBox="1">
              <a:spLocks noChangeArrowheads="1"/>
            </p:cNvSpPr>
            <p:nvPr/>
          </p:nvSpPr>
          <p:spPr bwMode="auto">
            <a:xfrm>
              <a:off x="3475219" y="2171604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36" name="TextBox 77"/>
            <p:cNvSpPr txBox="1">
              <a:spLocks noChangeArrowheads="1"/>
            </p:cNvSpPr>
            <p:nvPr/>
          </p:nvSpPr>
          <p:spPr bwMode="auto">
            <a:xfrm>
              <a:off x="3399011" y="4196187"/>
              <a:ext cx="656463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quarter</a:t>
              </a:r>
            </a:p>
          </p:txBody>
        </p:sp>
        <p:sp>
          <p:nvSpPr>
            <p:cNvPr id="37" name="TextBox 78"/>
            <p:cNvSpPr txBox="1">
              <a:spLocks noChangeArrowheads="1"/>
            </p:cNvSpPr>
            <p:nvPr/>
          </p:nvSpPr>
          <p:spPr bwMode="auto">
            <a:xfrm>
              <a:off x="4313508" y="2819140"/>
              <a:ext cx="52452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38" name="TextBox 79"/>
            <p:cNvSpPr txBox="1">
              <a:spLocks noChangeArrowheads="1"/>
            </p:cNvSpPr>
            <p:nvPr/>
          </p:nvSpPr>
          <p:spPr bwMode="auto">
            <a:xfrm>
              <a:off x="2280774" y="3692131"/>
              <a:ext cx="59501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39" name="TextBox 80"/>
            <p:cNvSpPr txBox="1">
              <a:spLocks noChangeArrowheads="1"/>
            </p:cNvSpPr>
            <p:nvPr/>
          </p:nvSpPr>
          <p:spPr bwMode="auto">
            <a:xfrm>
              <a:off x="5113692" y="4196187"/>
              <a:ext cx="656463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quarter</a:t>
              </a:r>
            </a:p>
          </p:txBody>
        </p:sp>
        <p:sp>
          <p:nvSpPr>
            <p:cNvPr id="40" name="TextBox 81"/>
            <p:cNvSpPr txBox="1">
              <a:spLocks noChangeArrowheads="1"/>
            </p:cNvSpPr>
            <p:nvPr/>
          </p:nvSpPr>
          <p:spPr bwMode="auto">
            <a:xfrm>
              <a:off x="6048164" y="3580947"/>
              <a:ext cx="52452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dirty="0"/>
                <a:t>dime</a:t>
              </a:r>
            </a:p>
          </p:txBody>
        </p:sp>
        <p:sp>
          <p:nvSpPr>
            <p:cNvPr id="41" name="TextBox 82"/>
            <p:cNvSpPr txBox="1">
              <a:spLocks noChangeArrowheads="1"/>
            </p:cNvSpPr>
            <p:nvPr/>
          </p:nvSpPr>
          <p:spPr bwMode="auto">
            <a:xfrm>
              <a:off x="5113692" y="2247784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42" name="TextBox 83"/>
            <p:cNvSpPr txBox="1">
              <a:spLocks noChangeArrowheads="1"/>
            </p:cNvSpPr>
            <p:nvPr/>
          </p:nvSpPr>
          <p:spPr bwMode="auto">
            <a:xfrm>
              <a:off x="4381190" y="1664804"/>
              <a:ext cx="517291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1"/>
                <a:t>soda</a:t>
              </a:r>
            </a:p>
          </p:txBody>
        </p:sp>
        <p:sp>
          <p:nvSpPr>
            <p:cNvPr id="43" name="TextBox 84"/>
            <p:cNvSpPr txBox="1">
              <a:spLocks noChangeArrowheads="1"/>
            </p:cNvSpPr>
            <p:nvPr/>
          </p:nvSpPr>
          <p:spPr bwMode="auto">
            <a:xfrm>
              <a:off x="5343571" y="2732663"/>
              <a:ext cx="52452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44" name="TextBox 87"/>
            <p:cNvSpPr txBox="1">
              <a:spLocks noChangeArrowheads="1"/>
            </p:cNvSpPr>
            <p:nvPr/>
          </p:nvSpPr>
          <p:spPr bwMode="auto">
            <a:xfrm>
              <a:off x="3475219" y="2961205"/>
              <a:ext cx="52452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45" name="TextBox 91"/>
            <p:cNvSpPr txBox="1">
              <a:spLocks noChangeArrowheads="1"/>
            </p:cNvSpPr>
            <p:nvPr/>
          </p:nvSpPr>
          <p:spPr bwMode="auto">
            <a:xfrm>
              <a:off x="4161093" y="3123863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46" name="TextBox 94"/>
            <p:cNvSpPr txBox="1">
              <a:spLocks noChangeArrowheads="1"/>
            </p:cNvSpPr>
            <p:nvPr/>
          </p:nvSpPr>
          <p:spPr bwMode="auto">
            <a:xfrm>
              <a:off x="4923172" y="3161953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cxnSp>
          <p:nvCxnSpPr>
            <p:cNvPr id="47" name="Straight Arrow Connector 97"/>
            <p:cNvCxnSpPr>
              <a:cxnSpLocks noChangeShapeType="1"/>
              <a:stCxn id="22" idx="7"/>
              <a:endCxn id="16" idx="4"/>
            </p:cNvCxnSpPr>
            <p:nvPr/>
          </p:nvCxnSpPr>
          <p:spPr bwMode="auto">
            <a:xfrm flipV="1">
              <a:off x="4741898" y="3085772"/>
              <a:ext cx="295586" cy="11772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99"/>
            <p:cNvCxnSpPr>
              <a:cxnSpLocks noChangeShapeType="1"/>
              <a:stCxn id="16" idx="7"/>
              <a:endCxn id="31" idx="2"/>
            </p:cNvCxnSpPr>
            <p:nvPr/>
          </p:nvCxnSpPr>
          <p:spPr bwMode="auto">
            <a:xfrm flipV="1">
              <a:off x="5199146" y="2325394"/>
              <a:ext cx="562315" cy="3702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101"/>
            <p:cNvCxnSpPr>
              <a:cxnSpLocks noChangeShapeType="1"/>
              <a:stCxn id="31" idx="4"/>
              <a:endCxn id="18" idx="0"/>
            </p:cNvCxnSpPr>
            <p:nvPr/>
          </p:nvCxnSpPr>
          <p:spPr bwMode="auto">
            <a:xfrm>
              <a:off x="5990085" y="2553936"/>
              <a:ext cx="0" cy="53183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Oval 102"/>
            <p:cNvSpPr>
              <a:spLocks noChangeArrowheads="1"/>
            </p:cNvSpPr>
            <p:nvPr/>
          </p:nvSpPr>
          <p:spPr bwMode="auto">
            <a:xfrm>
              <a:off x="6675957" y="308577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45</a:t>
              </a:r>
            </a:p>
          </p:txBody>
        </p:sp>
        <p:cxnSp>
          <p:nvCxnSpPr>
            <p:cNvPr id="51" name="Straight Arrow Connector 104"/>
            <p:cNvCxnSpPr>
              <a:cxnSpLocks noChangeShapeType="1"/>
              <a:stCxn id="18" idx="6"/>
              <a:endCxn id="50" idx="2"/>
            </p:cNvCxnSpPr>
            <p:nvPr/>
          </p:nvCxnSpPr>
          <p:spPr bwMode="auto">
            <a:xfrm>
              <a:off x="6218709" y="3314314"/>
              <a:ext cx="45724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106"/>
            <p:cNvCxnSpPr>
              <a:cxnSpLocks noChangeShapeType="1"/>
              <a:stCxn id="50" idx="4"/>
              <a:endCxn id="20" idx="7"/>
            </p:cNvCxnSpPr>
            <p:nvPr/>
          </p:nvCxnSpPr>
          <p:spPr bwMode="auto">
            <a:xfrm flipH="1">
              <a:off x="6608995" y="3542856"/>
              <a:ext cx="295586" cy="7201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108"/>
            <p:cNvCxnSpPr>
              <a:cxnSpLocks noChangeShapeType="1"/>
              <a:stCxn id="31" idx="5"/>
              <a:endCxn id="50" idx="1"/>
            </p:cNvCxnSpPr>
            <p:nvPr/>
          </p:nvCxnSpPr>
          <p:spPr bwMode="auto">
            <a:xfrm>
              <a:off x="6151747" y="2486998"/>
              <a:ext cx="591172" cy="6657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110"/>
            <p:cNvSpPr txBox="1">
              <a:spLocks noChangeArrowheads="1"/>
            </p:cNvSpPr>
            <p:nvPr/>
          </p:nvSpPr>
          <p:spPr bwMode="auto">
            <a:xfrm>
              <a:off x="5731883" y="2704869"/>
              <a:ext cx="59501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55" name="TextBox 111"/>
            <p:cNvSpPr txBox="1">
              <a:spLocks noChangeArrowheads="1"/>
            </p:cNvSpPr>
            <p:nvPr/>
          </p:nvSpPr>
          <p:spPr bwMode="auto">
            <a:xfrm>
              <a:off x="6180605" y="3304018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56" name="TextBox 112"/>
            <p:cNvSpPr txBox="1">
              <a:spLocks noChangeArrowheads="1"/>
            </p:cNvSpPr>
            <p:nvPr/>
          </p:nvSpPr>
          <p:spPr bwMode="auto">
            <a:xfrm>
              <a:off x="2941763" y="2742959"/>
              <a:ext cx="59501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57" name="TextBox 113"/>
            <p:cNvSpPr txBox="1">
              <a:spLocks noChangeArrowheads="1"/>
            </p:cNvSpPr>
            <p:nvPr/>
          </p:nvSpPr>
          <p:spPr bwMode="auto">
            <a:xfrm>
              <a:off x="2446411" y="3304018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cxnSp>
          <p:nvCxnSpPr>
            <p:cNvPr id="58" name="Curved Connector 116"/>
            <p:cNvCxnSpPr>
              <a:cxnSpLocks noChangeShapeType="1"/>
              <a:stCxn id="20" idx="1"/>
              <a:endCxn id="10" idx="5"/>
            </p:cNvCxnSpPr>
            <p:nvPr/>
          </p:nvCxnSpPr>
          <p:spPr bwMode="auto">
            <a:xfrm rot="16200000" flipV="1">
              <a:off x="4434376" y="2411695"/>
              <a:ext cx="787072" cy="2915518"/>
            </a:xfrm>
            <a:prstGeom prst="curved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Curved Connector 119"/>
            <p:cNvCxnSpPr>
              <a:cxnSpLocks noChangeShapeType="1"/>
              <a:stCxn id="50" idx="7"/>
              <a:endCxn id="25" idx="1"/>
            </p:cNvCxnSpPr>
            <p:nvPr/>
          </p:nvCxnSpPr>
          <p:spPr bwMode="auto">
            <a:xfrm rot="16200000" flipV="1">
              <a:off x="4599288" y="685755"/>
              <a:ext cx="1588" cy="4933911"/>
            </a:xfrm>
            <a:prstGeom prst="curvedConnector3">
              <a:avLst>
                <a:gd name="adj1" fmla="val 96036903"/>
              </a:avLst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Curved Connector 120"/>
            <p:cNvCxnSpPr>
              <a:cxnSpLocks noChangeShapeType="1"/>
              <a:stCxn id="18" idx="3"/>
              <a:endCxn id="11" idx="7"/>
            </p:cNvCxnSpPr>
            <p:nvPr/>
          </p:nvCxnSpPr>
          <p:spPr bwMode="auto">
            <a:xfrm rot="5400000">
              <a:off x="3977128" y="2411695"/>
              <a:ext cx="787072" cy="2915518"/>
            </a:xfrm>
            <a:prstGeom prst="curvedConnector3">
              <a:avLst>
                <a:gd name="adj1" fmla="val 37931"/>
              </a:avLst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Box 85"/>
            <p:cNvSpPr txBox="1">
              <a:spLocks noChangeArrowheads="1"/>
            </p:cNvSpPr>
            <p:nvPr/>
          </p:nvSpPr>
          <p:spPr bwMode="auto">
            <a:xfrm>
              <a:off x="6372379" y="2628688"/>
              <a:ext cx="52452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62" name="TextBox 135"/>
            <p:cNvSpPr txBox="1">
              <a:spLocks noChangeArrowheads="1"/>
            </p:cNvSpPr>
            <p:nvPr/>
          </p:nvSpPr>
          <p:spPr bwMode="auto">
            <a:xfrm>
              <a:off x="5328085" y="3908155"/>
              <a:ext cx="517291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1"/>
                <a:t>soda</a:t>
              </a:r>
            </a:p>
          </p:txBody>
        </p:sp>
        <p:sp>
          <p:nvSpPr>
            <p:cNvPr id="63" name="TextBox 136"/>
            <p:cNvSpPr txBox="1">
              <a:spLocks noChangeArrowheads="1"/>
            </p:cNvSpPr>
            <p:nvPr/>
          </p:nvSpPr>
          <p:spPr bwMode="auto">
            <a:xfrm>
              <a:off x="5436096" y="3580475"/>
              <a:ext cx="517291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1"/>
                <a:t>soda</a:t>
              </a:r>
            </a:p>
          </p:txBody>
        </p:sp>
        <p:cxnSp>
          <p:nvCxnSpPr>
            <p:cNvPr id="64" name="Shape 155"/>
            <p:cNvCxnSpPr>
              <a:cxnSpLocks noChangeShapeType="1"/>
              <a:stCxn id="25" idx="3"/>
              <a:endCxn id="11" idx="2"/>
            </p:cNvCxnSpPr>
            <p:nvPr/>
          </p:nvCxnSpPr>
          <p:spPr bwMode="auto">
            <a:xfrm rot="16200000" flipH="1">
              <a:off x="1853137" y="3755112"/>
              <a:ext cx="948676" cy="390287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156"/>
            <p:cNvSpPr txBox="1">
              <a:spLocks noChangeArrowheads="1"/>
            </p:cNvSpPr>
            <p:nvPr/>
          </p:nvSpPr>
          <p:spPr bwMode="auto">
            <a:xfrm>
              <a:off x="1956032" y="3908155"/>
              <a:ext cx="604048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i="1"/>
                <a:t>return</a:t>
              </a:r>
            </a:p>
          </p:txBody>
        </p:sp>
        <p:cxnSp>
          <p:nvCxnSpPr>
            <p:cNvPr id="66" name="Shape 157"/>
            <p:cNvCxnSpPr>
              <a:cxnSpLocks noChangeShapeType="1"/>
              <a:stCxn id="22" idx="3"/>
              <a:endCxn id="11" idx="5"/>
            </p:cNvCxnSpPr>
            <p:nvPr/>
          </p:nvCxnSpPr>
          <p:spPr bwMode="auto">
            <a:xfrm rot="5400000">
              <a:off x="3665740" y="3833364"/>
              <a:ext cx="12700" cy="1505669"/>
            </a:xfrm>
            <a:prstGeom prst="curvedConnector3">
              <a:avLst>
                <a:gd name="adj1" fmla="val 2327069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hape 157"/>
            <p:cNvCxnSpPr>
              <a:cxnSpLocks noChangeShapeType="1"/>
              <a:stCxn id="20" idx="3"/>
              <a:endCxn id="11" idx="4"/>
            </p:cNvCxnSpPr>
            <p:nvPr/>
          </p:nvCxnSpPr>
          <p:spPr bwMode="auto">
            <a:xfrm rot="5400000">
              <a:off x="4484988" y="2852453"/>
              <a:ext cx="66938" cy="3534428"/>
            </a:xfrm>
            <a:prstGeom prst="curvedConnector3">
              <a:avLst>
                <a:gd name="adj1" fmla="val 814065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Box 164"/>
            <p:cNvSpPr txBox="1">
              <a:spLocks noChangeArrowheads="1"/>
            </p:cNvSpPr>
            <p:nvPr/>
          </p:nvSpPr>
          <p:spPr bwMode="auto">
            <a:xfrm>
              <a:off x="4418249" y="4848225"/>
              <a:ext cx="604048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i="1"/>
                <a:t>return</a:t>
              </a:r>
            </a:p>
          </p:txBody>
        </p:sp>
        <p:sp>
          <p:nvSpPr>
            <p:cNvPr id="69" name="TextBox 165"/>
            <p:cNvSpPr txBox="1">
              <a:spLocks noChangeArrowheads="1"/>
            </p:cNvSpPr>
            <p:nvPr/>
          </p:nvSpPr>
          <p:spPr bwMode="auto">
            <a:xfrm>
              <a:off x="3360907" y="4457025"/>
              <a:ext cx="604048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i="1"/>
                <a:t>return</a:t>
              </a:r>
            </a:p>
          </p:txBody>
        </p:sp>
        <p:cxnSp>
          <p:nvCxnSpPr>
            <p:cNvPr id="70" name="Shape 168"/>
            <p:cNvCxnSpPr>
              <a:cxnSpLocks noChangeShapeType="1"/>
              <a:stCxn id="14" idx="0"/>
              <a:endCxn id="14" idx="7"/>
            </p:cNvCxnSpPr>
            <p:nvPr/>
          </p:nvCxnSpPr>
          <p:spPr bwMode="auto">
            <a:xfrm rot="16200000" flipH="1">
              <a:off x="4170349" y="2581326"/>
              <a:ext cx="66938" cy="161662"/>
            </a:xfrm>
            <a:prstGeom prst="curvedConnector3">
              <a:avLst>
                <a:gd name="adj1" fmla="val -516106"/>
              </a:avLst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hape 168"/>
            <p:cNvCxnSpPr>
              <a:cxnSpLocks noChangeShapeType="1"/>
              <a:stCxn id="16" idx="0"/>
              <a:endCxn id="16" idx="1"/>
            </p:cNvCxnSpPr>
            <p:nvPr/>
          </p:nvCxnSpPr>
          <p:spPr bwMode="auto">
            <a:xfrm rot="-5400000" flipH="1" flipV="1">
              <a:off x="4923184" y="2581325"/>
              <a:ext cx="66938" cy="161662"/>
            </a:xfrm>
            <a:prstGeom prst="curvedConnector3">
              <a:avLst>
                <a:gd name="adj1" fmla="val -531986"/>
              </a:avLst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179"/>
            <p:cNvSpPr txBox="1">
              <a:spLocks noChangeArrowheads="1"/>
            </p:cNvSpPr>
            <p:nvPr/>
          </p:nvSpPr>
          <p:spPr bwMode="auto">
            <a:xfrm>
              <a:off x="3974523" y="2047036"/>
              <a:ext cx="517291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1"/>
                <a:t>soda</a:t>
              </a:r>
            </a:p>
          </p:txBody>
        </p:sp>
        <p:sp>
          <p:nvSpPr>
            <p:cNvPr id="73" name="TextBox 180"/>
            <p:cNvSpPr txBox="1">
              <a:spLocks noChangeArrowheads="1"/>
            </p:cNvSpPr>
            <p:nvPr/>
          </p:nvSpPr>
          <p:spPr bwMode="auto">
            <a:xfrm>
              <a:off x="4724126" y="2047036"/>
              <a:ext cx="517291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1"/>
                <a:t>soda</a:t>
              </a:r>
            </a:p>
          </p:txBody>
        </p:sp>
        <p:sp>
          <p:nvSpPr>
            <p:cNvPr id="74" name="TextBox 88"/>
            <p:cNvSpPr txBox="1">
              <a:spLocks noChangeArrowheads="1"/>
            </p:cNvSpPr>
            <p:nvPr/>
          </p:nvSpPr>
          <p:spPr bwMode="auto">
            <a:xfrm>
              <a:off x="6516216" y="3645024"/>
              <a:ext cx="59501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</p:grpSp>
      <p:grpSp>
        <p:nvGrpSpPr>
          <p:cNvPr id="75" name="Group 27"/>
          <p:cNvGrpSpPr>
            <a:grpSpLocks/>
          </p:cNvGrpSpPr>
          <p:nvPr/>
        </p:nvGrpSpPr>
        <p:grpSpPr bwMode="auto">
          <a:xfrm>
            <a:off x="152400" y="4332964"/>
            <a:ext cx="5042457" cy="2216214"/>
            <a:chOff x="2076492" y="1931967"/>
            <a:chExt cx="6378381" cy="2804162"/>
          </a:xfrm>
        </p:grpSpPr>
        <p:sp>
          <p:nvSpPr>
            <p:cNvPr id="76" name="Freeform 75"/>
            <p:cNvSpPr/>
            <p:nvPr/>
          </p:nvSpPr>
          <p:spPr bwMode="auto">
            <a:xfrm>
              <a:off x="6178597" y="2619550"/>
              <a:ext cx="1514477" cy="1570485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  <a:gd name="connsiteX0" fmla="*/ 0 w 1572683"/>
                <a:gd name="connsiteY0" fmla="*/ 1478976 h 1923476"/>
                <a:gd name="connsiteX1" fmla="*/ 317500 w 1572683"/>
                <a:gd name="connsiteY1" fmla="*/ 1872676 h 1923476"/>
                <a:gd name="connsiteX2" fmla="*/ 1066800 w 1572683"/>
                <a:gd name="connsiteY2" fmla="*/ 1783776 h 1923476"/>
                <a:gd name="connsiteX3" fmla="*/ 1498600 w 1572683"/>
                <a:gd name="connsiteY3" fmla="*/ 1351976 h 1923476"/>
                <a:gd name="connsiteX4" fmla="*/ 1498600 w 1572683"/>
                <a:gd name="connsiteY4" fmla="*/ 564576 h 1923476"/>
                <a:gd name="connsiteX5" fmla="*/ 1054100 w 1572683"/>
                <a:gd name="connsiteY5" fmla="*/ 145476 h 1923476"/>
                <a:gd name="connsiteX6" fmla="*/ 463746 w 1572683"/>
                <a:gd name="connsiteY6" fmla="*/ 12700 h 1923476"/>
                <a:gd name="connsiteX7" fmla="*/ 88900 w 1572683"/>
                <a:gd name="connsiteY7" fmla="*/ 221676 h 1923476"/>
                <a:gd name="connsiteX8" fmla="*/ 12700 w 1572683"/>
                <a:gd name="connsiteY8" fmla="*/ 564576 h 1923476"/>
                <a:gd name="connsiteX0" fmla="*/ 0 w 1572683"/>
                <a:gd name="connsiteY0" fmla="*/ 1480453 h 1924953"/>
                <a:gd name="connsiteX1" fmla="*/ 317500 w 1572683"/>
                <a:gd name="connsiteY1" fmla="*/ 1874153 h 1924953"/>
                <a:gd name="connsiteX2" fmla="*/ 1066800 w 1572683"/>
                <a:gd name="connsiteY2" fmla="*/ 1785253 h 1924953"/>
                <a:gd name="connsiteX3" fmla="*/ 1498600 w 1572683"/>
                <a:gd name="connsiteY3" fmla="*/ 1353453 h 1924953"/>
                <a:gd name="connsiteX4" fmla="*/ 1498600 w 1572683"/>
                <a:gd name="connsiteY4" fmla="*/ 566053 h 1924953"/>
                <a:gd name="connsiteX5" fmla="*/ 1054100 w 1572683"/>
                <a:gd name="connsiteY5" fmla="*/ 146953 h 1924953"/>
                <a:gd name="connsiteX6" fmla="*/ 463746 w 1572683"/>
                <a:gd name="connsiteY6" fmla="*/ 14177 h 1924953"/>
                <a:gd name="connsiteX7" fmla="*/ 115937 w 1572683"/>
                <a:gd name="connsiteY7" fmla="*/ 232013 h 1924953"/>
                <a:gd name="connsiteX8" fmla="*/ 12700 w 1572683"/>
                <a:gd name="connsiteY8" fmla="*/ 566053 h 1924953"/>
                <a:gd name="connsiteX0" fmla="*/ 0 w 1580903"/>
                <a:gd name="connsiteY0" fmla="*/ 1480453 h 1952567"/>
                <a:gd name="connsiteX1" fmla="*/ 317500 w 1580903"/>
                <a:gd name="connsiteY1" fmla="*/ 1874153 h 1952567"/>
                <a:gd name="connsiteX2" fmla="*/ 1004783 w 1580903"/>
                <a:gd name="connsiteY2" fmla="*/ 1865784 h 1952567"/>
                <a:gd name="connsiteX3" fmla="*/ 1498600 w 1580903"/>
                <a:gd name="connsiteY3" fmla="*/ 1353453 h 1952567"/>
                <a:gd name="connsiteX4" fmla="*/ 1498600 w 1580903"/>
                <a:gd name="connsiteY4" fmla="*/ 566053 h 1952567"/>
                <a:gd name="connsiteX5" fmla="*/ 1054100 w 1580903"/>
                <a:gd name="connsiteY5" fmla="*/ 146953 h 1952567"/>
                <a:gd name="connsiteX6" fmla="*/ 463746 w 1580903"/>
                <a:gd name="connsiteY6" fmla="*/ 14177 h 1952567"/>
                <a:gd name="connsiteX7" fmla="*/ 115937 w 1580903"/>
                <a:gd name="connsiteY7" fmla="*/ 232013 h 1952567"/>
                <a:gd name="connsiteX8" fmla="*/ 12700 w 1580903"/>
                <a:gd name="connsiteY8" fmla="*/ 566053 h 1952567"/>
                <a:gd name="connsiteX0" fmla="*/ 0 w 1589479"/>
                <a:gd name="connsiteY0" fmla="*/ 1480453 h 1939791"/>
                <a:gd name="connsiteX1" fmla="*/ 317500 w 1589479"/>
                <a:gd name="connsiteY1" fmla="*/ 1874153 h 1939791"/>
                <a:gd name="connsiteX2" fmla="*/ 1004783 w 1589479"/>
                <a:gd name="connsiteY2" fmla="*/ 1865784 h 1939791"/>
                <a:gd name="connsiteX3" fmla="*/ 1507176 w 1589479"/>
                <a:gd name="connsiteY3" fmla="*/ 1430112 h 1939791"/>
                <a:gd name="connsiteX4" fmla="*/ 1498600 w 1589479"/>
                <a:gd name="connsiteY4" fmla="*/ 566053 h 1939791"/>
                <a:gd name="connsiteX5" fmla="*/ 1054100 w 1589479"/>
                <a:gd name="connsiteY5" fmla="*/ 146953 h 1939791"/>
                <a:gd name="connsiteX6" fmla="*/ 463746 w 1589479"/>
                <a:gd name="connsiteY6" fmla="*/ 14177 h 1939791"/>
                <a:gd name="connsiteX7" fmla="*/ 115937 w 1589479"/>
                <a:gd name="connsiteY7" fmla="*/ 232013 h 1939791"/>
                <a:gd name="connsiteX8" fmla="*/ 12700 w 1589479"/>
                <a:gd name="connsiteY8" fmla="*/ 566053 h 1939791"/>
                <a:gd name="connsiteX0" fmla="*/ 0 w 1589479"/>
                <a:gd name="connsiteY0" fmla="*/ 1503796 h 1963134"/>
                <a:gd name="connsiteX1" fmla="*/ 317500 w 1589479"/>
                <a:gd name="connsiteY1" fmla="*/ 1897496 h 1963134"/>
                <a:gd name="connsiteX2" fmla="*/ 1004783 w 1589479"/>
                <a:gd name="connsiteY2" fmla="*/ 1889127 h 1963134"/>
                <a:gd name="connsiteX3" fmla="*/ 1507176 w 1589479"/>
                <a:gd name="connsiteY3" fmla="*/ 1453455 h 1963134"/>
                <a:gd name="connsiteX4" fmla="*/ 1498600 w 1589479"/>
                <a:gd name="connsiteY4" fmla="*/ 589396 h 1963134"/>
                <a:gd name="connsiteX5" fmla="*/ 1043429 w 1589479"/>
                <a:gd name="connsiteY5" fmla="*/ 91979 h 1963134"/>
                <a:gd name="connsiteX6" fmla="*/ 463746 w 1589479"/>
                <a:gd name="connsiteY6" fmla="*/ 37520 h 1963134"/>
                <a:gd name="connsiteX7" fmla="*/ 115937 w 1589479"/>
                <a:gd name="connsiteY7" fmla="*/ 255356 h 1963134"/>
                <a:gd name="connsiteX8" fmla="*/ 12700 w 1589479"/>
                <a:gd name="connsiteY8" fmla="*/ 589396 h 1963134"/>
                <a:gd name="connsiteX0" fmla="*/ 0 w 1589479"/>
                <a:gd name="connsiteY0" fmla="*/ 1503796 h 1963134"/>
                <a:gd name="connsiteX1" fmla="*/ 317500 w 1589479"/>
                <a:gd name="connsiteY1" fmla="*/ 1897496 h 1963134"/>
                <a:gd name="connsiteX2" fmla="*/ 1004783 w 1589479"/>
                <a:gd name="connsiteY2" fmla="*/ 1889127 h 1963134"/>
                <a:gd name="connsiteX3" fmla="*/ 1507176 w 1589479"/>
                <a:gd name="connsiteY3" fmla="*/ 1453455 h 1963134"/>
                <a:gd name="connsiteX4" fmla="*/ 1498600 w 1589479"/>
                <a:gd name="connsiteY4" fmla="*/ 589396 h 1963134"/>
                <a:gd name="connsiteX5" fmla="*/ 1043429 w 1589479"/>
                <a:gd name="connsiteY5" fmla="*/ 91979 h 1963134"/>
                <a:gd name="connsiteX6" fmla="*/ 463746 w 1589479"/>
                <a:gd name="connsiteY6" fmla="*/ 37520 h 1963134"/>
                <a:gd name="connsiteX7" fmla="*/ 193228 w 1589479"/>
                <a:gd name="connsiteY7" fmla="*/ 200899 h 1963134"/>
                <a:gd name="connsiteX8" fmla="*/ 12700 w 1589479"/>
                <a:gd name="connsiteY8" fmla="*/ 589396 h 1963134"/>
                <a:gd name="connsiteX0" fmla="*/ 0 w 1589479"/>
                <a:gd name="connsiteY0" fmla="*/ 1494719 h 1954057"/>
                <a:gd name="connsiteX1" fmla="*/ 317500 w 1589479"/>
                <a:gd name="connsiteY1" fmla="*/ 1888419 h 1954057"/>
                <a:gd name="connsiteX2" fmla="*/ 1004783 w 1589479"/>
                <a:gd name="connsiteY2" fmla="*/ 1880050 h 1954057"/>
                <a:gd name="connsiteX3" fmla="*/ 1507176 w 1589479"/>
                <a:gd name="connsiteY3" fmla="*/ 1444378 h 1954057"/>
                <a:gd name="connsiteX4" fmla="*/ 1498600 w 1589479"/>
                <a:gd name="connsiteY4" fmla="*/ 580319 h 1954057"/>
                <a:gd name="connsiteX5" fmla="*/ 1043429 w 1589479"/>
                <a:gd name="connsiteY5" fmla="*/ 82902 h 1954057"/>
                <a:gd name="connsiteX6" fmla="*/ 772910 w 1589479"/>
                <a:gd name="connsiteY6" fmla="*/ 82904 h 1954057"/>
                <a:gd name="connsiteX7" fmla="*/ 193228 w 1589479"/>
                <a:gd name="connsiteY7" fmla="*/ 191822 h 1954057"/>
                <a:gd name="connsiteX8" fmla="*/ 12700 w 1589479"/>
                <a:gd name="connsiteY8" fmla="*/ 580319 h 1954057"/>
                <a:gd name="connsiteX0" fmla="*/ 0 w 1589479"/>
                <a:gd name="connsiteY0" fmla="*/ 1440258 h 1899596"/>
                <a:gd name="connsiteX1" fmla="*/ 317500 w 1589479"/>
                <a:gd name="connsiteY1" fmla="*/ 1833958 h 1899596"/>
                <a:gd name="connsiteX2" fmla="*/ 1004783 w 1589479"/>
                <a:gd name="connsiteY2" fmla="*/ 1825589 h 1899596"/>
                <a:gd name="connsiteX3" fmla="*/ 1507176 w 1589479"/>
                <a:gd name="connsiteY3" fmla="*/ 1389917 h 1899596"/>
                <a:gd name="connsiteX4" fmla="*/ 1498600 w 1589479"/>
                <a:gd name="connsiteY4" fmla="*/ 525858 h 1899596"/>
                <a:gd name="connsiteX5" fmla="*/ 1275302 w 1589479"/>
                <a:gd name="connsiteY5" fmla="*/ 82901 h 1899596"/>
                <a:gd name="connsiteX6" fmla="*/ 772910 w 1589479"/>
                <a:gd name="connsiteY6" fmla="*/ 28443 h 1899596"/>
                <a:gd name="connsiteX7" fmla="*/ 193228 w 1589479"/>
                <a:gd name="connsiteY7" fmla="*/ 137361 h 1899596"/>
                <a:gd name="connsiteX8" fmla="*/ 12700 w 1589479"/>
                <a:gd name="connsiteY8" fmla="*/ 525858 h 1899596"/>
                <a:gd name="connsiteX0" fmla="*/ 0 w 1597349"/>
                <a:gd name="connsiteY0" fmla="*/ 1475351 h 1934689"/>
                <a:gd name="connsiteX1" fmla="*/ 317500 w 1597349"/>
                <a:gd name="connsiteY1" fmla="*/ 1869051 h 1934689"/>
                <a:gd name="connsiteX2" fmla="*/ 1004783 w 1597349"/>
                <a:gd name="connsiteY2" fmla="*/ 1860682 h 1934689"/>
                <a:gd name="connsiteX3" fmla="*/ 1507176 w 1597349"/>
                <a:gd name="connsiteY3" fmla="*/ 1425010 h 1934689"/>
                <a:gd name="connsiteX4" fmla="*/ 1545821 w 1597349"/>
                <a:gd name="connsiteY4" fmla="*/ 771503 h 1934689"/>
                <a:gd name="connsiteX5" fmla="*/ 1275302 w 1597349"/>
                <a:gd name="connsiteY5" fmla="*/ 117994 h 1934689"/>
                <a:gd name="connsiteX6" fmla="*/ 772910 w 1597349"/>
                <a:gd name="connsiteY6" fmla="*/ 63536 h 1934689"/>
                <a:gd name="connsiteX7" fmla="*/ 193228 w 1597349"/>
                <a:gd name="connsiteY7" fmla="*/ 172454 h 1934689"/>
                <a:gd name="connsiteX8" fmla="*/ 12700 w 1597349"/>
                <a:gd name="connsiteY8" fmla="*/ 560951 h 1934689"/>
                <a:gd name="connsiteX0" fmla="*/ 0 w 1578026"/>
                <a:gd name="connsiteY0" fmla="*/ 1475352 h 1933275"/>
                <a:gd name="connsiteX1" fmla="*/ 317500 w 1578026"/>
                <a:gd name="connsiteY1" fmla="*/ 1869052 h 1933275"/>
                <a:gd name="connsiteX2" fmla="*/ 1004783 w 1578026"/>
                <a:gd name="connsiteY2" fmla="*/ 1860683 h 1933275"/>
                <a:gd name="connsiteX3" fmla="*/ 1468530 w 1578026"/>
                <a:gd name="connsiteY3" fmla="*/ 1533931 h 1933275"/>
                <a:gd name="connsiteX4" fmla="*/ 1545821 w 1578026"/>
                <a:gd name="connsiteY4" fmla="*/ 771504 h 1933275"/>
                <a:gd name="connsiteX5" fmla="*/ 1275302 w 1578026"/>
                <a:gd name="connsiteY5" fmla="*/ 117995 h 1933275"/>
                <a:gd name="connsiteX6" fmla="*/ 772910 w 1578026"/>
                <a:gd name="connsiteY6" fmla="*/ 63537 h 1933275"/>
                <a:gd name="connsiteX7" fmla="*/ 193228 w 1578026"/>
                <a:gd name="connsiteY7" fmla="*/ 172455 h 1933275"/>
                <a:gd name="connsiteX8" fmla="*/ 12700 w 1578026"/>
                <a:gd name="connsiteY8" fmla="*/ 560952 h 1933275"/>
                <a:gd name="connsiteX0" fmla="*/ 0 w 1578026"/>
                <a:gd name="connsiteY0" fmla="*/ 1529808 h 1987730"/>
                <a:gd name="connsiteX1" fmla="*/ 317500 w 1578026"/>
                <a:gd name="connsiteY1" fmla="*/ 1923508 h 1987730"/>
                <a:gd name="connsiteX2" fmla="*/ 1004783 w 1578026"/>
                <a:gd name="connsiteY2" fmla="*/ 1915139 h 1987730"/>
                <a:gd name="connsiteX3" fmla="*/ 1468530 w 1578026"/>
                <a:gd name="connsiteY3" fmla="*/ 1588387 h 1987730"/>
                <a:gd name="connsiteX4" fmla="*/ 1545821 w 1578026"/>
                <a:gd name="connsiteY4" fmla="*/ 825960 h 1987730"/>
                <a:gd name="connsiteX5" fmla="*/ 1275302 w 1578026"/>
                <a:gd name="connsiteY5" fmla="*/ 172451 h 1987730"/>
                <a:gd name="connsiteX6" fmla="*/ 811556 w 1578026"/>
                <a:gd name="connsiteY6" fmla="*/ 9077 h 1987730"/>
                <a:gd name="connsiteX7" fmla="*/ 193228 w 1578026"/>
                <a:gd name="connsiteY7" fmla="*/ 226911 h 1987730"/>
                <a:gd name="connsiteX8" fmla="*/ 12700 w 1578026"/>
                <a:gd name="connsiteY8" fmla="*/ 615408 h 1987730"/>
                <a:gd name="connsiteX0" fmla="*/ 0 w 1578026"/>
                <a:gd name="connsiteY0" fmla="*/ 1520732 h 1978654"/>
                <a:gd name="connsiteX1" fmla="*/ 317500 w 1578026"/>
                <a:gd name="connsiteY1" fmla="*/ 1914432 h 1978654"/>
                <a:gd name="connsiteX2" fmla="*/ 1004783 w 1578026"/>
                <a:gd name="connsiteY2" fmla="*/ 1906063 h 1978654"/>
                <a:gd name="connsiteX3" fmla="*/ 1468530 w 1578026"/>
                <a:gd name="connsiteY3" fmla="*/ 1579311 h 1978654"/>
                <a:gd name="connsiteX4" fmla="*/ 1545821 w 1578026"/>
                <a:gd name="connsiteY4" fmla="*/ 816884 h 1978654"/>
                <a:gd name="connsiteX5" fmla="*/ 1275302 w 1578026"/>
                <a:gd name="connsiteY5" fmla="*/ 163375 h 1978654"/>
                <a:gd name="connsiteX6" fmla="*/ 811556 w 1578026"/>
                <a:gd name="connsiteY6" fmla="*/ 1 h 1978654"/>
                <a:gd name="connsiteX7" fmla="*/ 231873 w 1578026"/>
                <a:gd name="connsiteY7" fmla="*/ 163380 h 1978654"/>
                <a:gd name="connsiteX8" fmla="*/ 12700 w 1578026"/>
                <a:gd name="connsiteY8" fmla="*/ 606332 h 1978654"/>
                <a:gd name="connsiteX0" fmla="*/ 0 w 1578026"/>
                <a:gd name="connsiteY0" fmla="*/ 1520732 h 1970291"/>
                <a:gd name="connsiteX1" fmla="*/ 270519 w 1578026"/>
                <a:gd name="connsiteY1" fmla="*/ 1906069 h 1970291"/>
                <a:gd name="connsiteX2" fmla="*/ 1004783 w 1578026"/>
                <a:gd name="connsiteY2" fmla="*/ 1906063 h 1970291"/>
                <a:gd name="connsiteX3" fmla="*/ 1468530 w 1578026"/>
                <a:gd name="connsiteY3" fmla="*/ 1579311 h 1970291"/>
                <a:gd name="connsiteX4" fmla="*/ 1545821 w 1578026"/>
                <a:gd name="connsiteY4" fmla="*/ 816884 h 1970291"/>
                <a:gd name="connsiteX5" fmla="*/ 1275302 w 1578026"/>
                <a:gd name="connsiteY5" fmla="*/ 163375 h 1970291"/>
                <a:gd name="connsiteX6" fmla="*/ 811556 w 1578026"/>
                <a:gd name="connsiteY6" fmla="*/ 1 h 1970291"/>
                <a:gd name="connsiteX7" fmla="*/ 231873 w 1578026"/>
                <a:gd name="connsiteY7" fmla="*/ 163380 h 1970291"/>
                <a:gd name="connsiteX8" fmla="*/ 12700 w 1578026"/>
                <a:gd name="connsiteY8" fmla="*/ 606332 h 1970291"/>
                <a:gd name="connsiteX0" fmla="*/ 0 w 1584467"/>
                <a:gd name="connsiteY0" fmla="*/ 1520732 h 1970292"/>
                <a:gd name="connsiteX1" fmla="*/ 270519 w 1584467"/>
                <a:gd name="connsiteY1" fmla="*/ 1906069 h 1970292"/>
                <a:gd name="connsiteX2" fmla="*/ 850201 w 1584467"/>
                <a:gd name="connsiteY2" fmla="*/ 1906069 h 1970292"/>
                <a:gd name="connsiteX3" fmla="*/ 1468530 w 1584467"/>
                <a:gd name="connsiteY3" fmla="*/ 1579311 h 1970292"/>
                <a:gd name="connsiteX4" fmla="*/ 1545821 w 1584467"/>
                <a:gd name="connsiteY4" fmla="*/ 816884 h 1970292"/>
                <a:gd name="connsiteX5" fmla="*/ 1275302 w 1584467"/>
                <a:gd name="connsiteY5" fmla="*/ 163375 h 1970292"/>
                <a:gd name="connsiteX6" fmla="*/ 811556 w 1584467"/>
                <a:gd name="connsiteY6" fmla="*/ 1 h 1970292"/>
                <a:gd name="connsiteX7" fmla="*/ 231873 w 1584467"/>
                <a:gd name="connsiteY7" fmla="*/ 163380 h 1970292"/>
                <a:gd name="connsiteX8" fmla="*/ 12700 w 1584467"/>
                <a:gd name="connsiteY8" fmla="*/ 606332 h 1970292"/>
                <a:gd name="connsiteX0" fmla="*/ 0 w 1584467"/>
                <a:gd name="connsiteY0" fmla="*/ 1520732 h 2014988"/>
                <a:gd name="connsiteX1" fmla="*/ 270519 w 1584467"/>
                <a:gd name="connsiteY1" fmla="*/ 1906069 h 2014988"/>
                <a:gd name="connsiteX2" fmla="*/ 850201 w 1584467"/>
                <a:gd name="connsiteY2" fmla="*/ 1960527 h 2014988"/>
                <a:gd name="connsiteX3" fmla="*/ 1468530 w 1584467"/>
                <a:gd name="connsiteY3" fmla="*/ 1579311 h 2014988"/>
                <a:gd name="connsiteX4" fmla="*/ 1545821 w 1584467"/>
                <a:gd name="connsiteY4" fmla="*/ 816884 h 2014988"/>
                <a:gd name="connsiteX5" fmla="*/ 1275302 w 1584467"/>
                <a:gd name="connsiteY5" fmla="*/ 163375 h 2014988"/>
                <a:gd name="connsiteX6" fmla="*/ 811556 w 1584467"/>
                <a:gd name="connsiteY6" fmla="*/ 1 h 2014988"/>
                <a:gd name="connsiteX7" fmla="*/ 231873 w 1584467"/>
                <a:gd name="connsiteY7" fmla="*/ 163380 h 2014988"/>
                <a:gd name="connsiteX8" fmla="*/ 12700 w 1584467"/>
                <a:gd name="connsiteY8" fmla="*/ 606332 h 2014988"/>
                <a:gd name="connsiteX0" fmla="*/ 0 w 1584467"/>
                <a:gd name="connsiteY0" fmla="*/ 1520731 h 2014985"/>
                <a:gd name="connsiteX1" fmla="*/ 270519 w 1584467"/>
                <a:gd name="connsiteY1" fmla="*/ 1906068 h 2014985"/>
                <a:gd name="connsiteX2" fmla="*/ 850201 w 1584467"/>
                <a:gd name="connsiteY2" fmla="*/ 1960526 h 2014985"/>
                <a:gd name="connsiteX3" fmla="*/ 1468530 w 1584467"/>
                <a:gd name="connsiteY3" fmla="*/ 1579310 h 2014985"/>
                <a:gd name="connsiteX4" fmla="*/ 1545821 w 1584467"/>
                <a:gd name="connsiteY4" fmla="*/ 816883 h 2014985"/>
                <a:gd name="connsiteX5" fmla="*/ 1313947 w 1584467"/>
                <a:gd name="connsiteY5" fmla="*/ 163378 h 2014985"/>
                <a:gd name="connsiteX6" fmla="*/ 811556 w 1584467"/>
                <a:gd name="connsiteY6" fmla="*/ 0 h 2014985"/>
                <a:gd name="connsiteX7" fmla="*/ 231873 w 1584467"/>
                <a:gd name="connsiteY7" fmla="*/ 163379 h 2014985"/>
                <a:gd name="connsiteX8" fmla="*/ 12700 w 1584467"/>
                <a:gd name="connsiteY8" fmla="*/ 606331 h 2014985"/>
                <a:gd name="connsiteX0" fmla="*/ 0 w 1558703"/>
                <a:gd name="connsiteY0" fmla="*/ 1520731 h 1996832"/>
                <a:gd name="connsiteX1" fmla="*/ 270519 w 1558703"/>
                <a:gd name="connsiteY1" fmla="*/ 1906068 h 1996832"/>
                <a:gd name="connsiteX2" fmla="*/ 850201 w 1558703"/>
                <a:gd name="connsiteY2" fmla="*/ 1960526 h 1996832"/>
                <a:gd name="connsiteX3" fmla="*/ 1391238 w 1558703"/>
                <a:gd name="connsiteY3" fmla="*/ 1688229 h 1996832"/>
                <a:gd name="connsiteX4" fmla="*/ 1545821 w 1558703"/>
                <a:gd name="connsiteY4" fmla="*/ 816883 h 1996832"/>
                <a:gd name="connsiteX5" fmla="*/ 1313947 w 1558703"/>
                <a:gd name="connsiteY5" fmla="*/ 163378 h 1996832"/>
                <a:gd name="connsiteX6" fmla="*/ 811556 w 1558703"/>
                <a:gd name="connsiteY6" fmla="*/ 0 h 1996832"/>
                <a:gd name="connsiteX7" fmla="*/ 231873 w 1558703"/>
                <a:gd name="connsiteY7" fmla="*/ 163379 h 1996832"/>
                <a:gd name="connsiteX8" fmla="*/ 12700 w 1558703"/>
                <a:gd name="connsiteY8" fmla="*/ 606331 h 1996832"/>
                <a:gd name="connsiteX0" fmla="*/ 0 w 1597349"/>
                <a:gd name="connsiteY0" fmla="*/ 1520731 h 1996832"/>
                <a:gd name="connsiteX1" fmla="*/ 270519 w 1597349"/>
                <a:gd name="connsiteY1" fmla="*/ 1906068 h 1996832"/>
                <a:gd name="connsiteX2" fmla="*/ 850201 w 1597349"/>
                <a:gd name="connsiteY2" fmla="*/ 1960526 h 1996832"/>
                <a:gd name="connsiteX3" fmla="*/ 1391238 w 1597349"/>
                <a:gd name="connsiteY3" fmla="*/ 1688229 h 1996832"/>
                <a:gd name="connsiteX4" fmla="*/ 1584466 w 1597349"/>
                <a:gd name="connsiteY4" fmla="*/ 871346 h 1996832"/>
                <a:gd name="connsiteX5" fmla="*/ 1313947 w 1597349"/>
                <a:gd name="connsiteY5" fmla="*/ 163378 h 1996832"/>
                <a:gd name="connsiteX6" fmla="*/ 811556 w 1597349"/>
                <a:gd name="connsiteY6" fmla="*/ 0 h 1996832"/>
                <a:gd name="connsiteX7" fmla="*/ 231873 w 1597349"/>
                <a:gd name="connsiteY7" fmla="*/ 163379 h 1996832"/>
                <a:gd name="connsiteX8" fmla="*/ 12700 w 1597349"/>
                <a:gd name="connsiteY8" fmla="*/ 606331 h 1996832"/>
                <a:gd name="connsiteX0" fmla="*/ 0 w 1597348"/>
                <a:gd name="connsiteY0" fmla="*/ 1520731 h 1987756"/>
                <a:gd name="connsiteX1" fmla="*/ 309164 w 1597348"/>
                <a:gd name="connsiteY1" fmla="*/ 1851608 h 1987756"/>
                <a:gd name="connsiteX2" fmla="*/ 850201 w 1597348"/>
                <a:gd name="connsiteY2" fmla="*/ 1960526 h 1987756"/>
                <a:gd name="connsiteX3" fmla="*/ 1391238 w 1597348"/>
                <a:gd name="connsiteY3" fmla="*/ 1688229 h 1987756"/>
                <a:gd name="connsiteX4" fmla="*/ 1584466 w 1597348"/>
                <a:gd name="connsiteY4" fmla="*/ 871346 h 1987756"/>
                <a:gd name="connsiteX5" fmla="*/ 1313947 w 1597348"/>
                <a:gd name="connsiteY5" fmla="*/ 163378 h 1987756"/>
                <a:gd name="connsiteX6" fmla="*/ 811556 w 1597348"/>
                <a:gd name="connsiteY6" fmla="*/ 0 h 1987756"/>
                <a:gd name="connsiteX7" fmla="*/ 231873 w 1597348"/>
                <a:gd name="connsiteY7" fmla="*/ 163379 h 1987756"/>
                <a:gd name="connsiteX8" fmla="*/ 12700 w 1597348"/>
                <a:gd name="connsiteY8" fmla="*/ 606331 h 1987756"/>
                <a:gd name="connsiteX0" fmla="*/ 0 w 1597348"/>
                <a:gd name="connsiteY0" fmla="*/ 1520731 h 2088284"/>
                <a:gd name="connsiteX1" fmla="*/ 270519 w 1597348"/>
                <a:gd name="connsiteY1" fmla="*/ 2014985 h 2088284"/>
                <a:gd name="connsiteX2" fmla="*/ 850201 w 1597348"/>
                <a:gd name="connsiteY2" fmla="*/ 1960526 h 2088284"/>
                <a:gd name="connsiteX3" fmla="*/ 1391238 w 1597348"/>
                <a:gd name="connsiteY3" fmla="*/ 1688229 h 2088284"/>
                <a:gd name="connsiteX4" fmla="*/ 1584466 w 1597348"/>
                <a:gd name="connsiteY4" fmla="*/ 871346 h 2088284"/>
                <a:gd name="connsiteX5" fmla="*/ 1313947 w 1597348"/>
                <a:gd name="connsiteY5" fmla="*/ 163378 h 2088284"/>
                <a:gd name="connsiteX6" fmla="*/ 811556 w 1597348"/>
                <a:gd name="connsiteY6" fmla="*/ 0 h 2088284"/>
                <a:gd name="connsiteX7" fmla="*/ 231873 w 1597348"/>
                <a:gd name="connsiteY7" fmla="*/ 163379 h 2088284"/>
                <a:gd name="connsiteX8" fmla="*/ 12700 w 1597348"/>
                <a:gd name="connsiteY8" fmla="*/ 606331 h 2088284"/>
                <a:gd name="connsiteX0" fmla="*/ 0 w 1597348"/>
                <a:gd name="connsiteY0" fmla="*/ 1520731 h 2178361"/>
                <a:gd name="connsiteX1" fmla="*/ 270519 w 1597348"/>
                <a:gd name="connsiteY1" fmla="*/ 2014985 h 2178361"/>
                <a:gd name="connsiteX2" fmla="*/ 927492 w 1597348"/>
                <a:gd name="connsiteY2" fmla="*/ 2123902 h 2178361"/>
                <a:gd name="connsiteX3" fmla="*/ 1391238 w 1597348"/>
                <a:gd name="connsiteY3" fmla="*/ 1688229 h 2178361"/>
                <a:gd name="connsiteX4" fmla="*/ 1584466 w 1597348"/>
                <a:gd name="connsiteY4" fmla="*/ 871346 h 2178361"/>
                <a:gd name="connsiteX5" fmla="*/ 1313947 w 1597348"/>
                <a:gd name="connsiteY5" fmla="*/ 163378 h 2178361"/>
                <a:gd name="connsiteX6" fmla="*/ 811556 w 1597348"/>
                <a:gd name="connsiteY6" fmla="*/ 0 h 2178361"/>
                <a:gd name="connsiteX7" fmla="*/ 231873 w 1597348"/>
                <a:gd name="connsiteY7" fmla="*/ 163379 h 2178361"/>
                <a:gd name="connsiteX8" fmla="*/ 12700 w 1597348"/>
                <a:gd name="connsiteY8" fmla="*/ 606331 h 2178361"/>
                <a:gd name="connsiteX0" fmla="*/ 0 w 1597348"/>
                <a:gd name="connsiteY0" fmla="*/ 1520731 h 2169285"/>
                <a:gd name="connsiteX1" fmla="*/ 309164 w 1597348"/>
                <a:gd name="connsiteY1" fmla="*/ 1960525 h 2169285"/>
                <a:gd name="connsiteX2" fmla="*/ 927492 w 1597348"/>
                <a:gd name="connsiteY2" fmla="*/ 2123902 h 2169285"/>
                <a:gd name="connsiteX3" fmla="*/ 1391238 w 1597348"/>
                <a:gd name="connsiteY3" fmla="*/ 1688229 h 2169285"/>
                <a:gd name="connsiteX4" fmla="*/ 1584466 w 1597348"/>
                <a:gd name="connsiteY4" fmla="*/ 871346 h 2169285"/>
                <a:gd name="connsiteX5" fmla="*/ 1313947 w 1597348"/>
                <a:gd name="connsiteY5" fmla="*/ 163378 h 2169285"/>
                <a:gd name="connsiteX6" fmla="*/ 811556 w 1597348"/>
                <a:gd name="connsiteY6" fmla="*/ 0 h 2169285"/>
                <a:gd name="connsiteX7" fmla="*/ 231873 w 1597348"/>
                <a:gd name="connsiteY7" fmla="*/ 163379 h 2169285"/>
                <a:gd name="connsiteX8" fmla="*/ 12700 w 1597348"/>
                <a:gd name="connsiteY8" fmla="*/ 606331 h 2169285"/>
                <a:gd name="connsiteX0" fmla="*/ 0 w 1597348"/>
                <a:gd name="connsiteY0" fmla="*/ 1520731 h 2114826"/>
                <a:gd name="connsiteX1" fmla="*/ 309164 w 1597348"/>
                <a:gd name="connsiteY1" fmla="*/ 1960525 h 2114826"/>
                <a:gd name="connsiteX2" fmla="*/ 927492 w 1597348"/>
                <a:gd name="connsiteY2" fmla="*/ 2069443 h 2114826"/>
                <a:gd name="connsiteX3" fmla="*/ 1391238 w 1597348"/>
                <a:gd name="connsiteY3" fmla="*/ 1688229 h 2114826"/>
                <a:gd name="connsiteX4" fmla="*/ 1584466 w 1597348"/>
                <a:gd name="connsiteY4" fmla="*/ 871346 h 2114826"/>
                <a:gd name="connsiteX5" fmla="*/ 1313947 w 1597348"/>
                <a:gd name="connsiteY5" fmla="*/ 163378 h 2114826"/>
                <a:gd name="connsiteX6" fmla="*/ 811556 w 1597348"/>
                <a:gd name="connsiteY6" fmla="*/ 0 h 2114826"/>
                <a:gd name="connsiteX7" fmla="*/ 231873 w 1597348"/>
                <a:gd name="connsiteY7" fmla="*/ 163379 h 2114826"/>
                <a:gd name="connsiteX8" fmla="*/ 12700 w 1597348"/>
                <a:gd name="connsiteY8" fmla="*/ 606331 h 2114826"/>
                <a:gd name="connsiteX0" fmla="*/ 0 w 1597348"/>
                <a:gd name="connsiteY0" fmla="*/ 1520731 h 2114826"/>
                <a:gd name="connsiteX1" fmla="*/ 309164 w 1597348"/>
                <a:gd name="connsiteY1" fmla="*/ 1960525 h 2114826"/>
                <a:gd name="connsiteX2" fmla="*/ 927492 w 1597348"/>
                <a:gd name="connsiteY2" fmla="*/ 2069443 h 2114826"/>
                <a:gd name="connsiteX3" fmla="*/ 1391238 w 1597348"/>
                <a:gd name="connsiteY3" fmla="*/ 1688229 h 2114826"/>
                <a:gd name="connsiteX4" fmla="*/ 1584466 w 1597348"/>
                <a:gd name="connsiteY4" fmla="*/ 980265 h 2114826"/>
                <a:gd name="connsiteX5" fmla="*/ 1313947 w 1597348"/>
                <a:gd name="connsiteY5" fmla="*/ 163378 h 2114826"/>
                <a:gd name="connsiteX6" fmla="*/ 811556 w 1597348"/>
                <a:gd name="connsiteY6" fmla="*/ 0 h 2114826"/>
                <a:gd name="connsiteX7" fmla="*/ 231873 w 1597348"/>
                <a:gd name="connsiteY7" fmla="*/ 163379 h 2114826"/>
                <a:gd name="connsiteX8" fmla="*/ 12700 w 1597348"/>
                <a:gd name="connsiteY8" fmla="*/ 606331 h 2114826"/>
                <a:gd name="connsiteX0" fmla="*/ 0 w 1597348"/>
                <a:gd name="connsiteY0" fmla="*/ 1575187 h 2169282"/>
                <a:gd name="connsiteX1" fmla="*/ 309164 w 1597348"/>
                <a:gd name="connsiteY1" fmla="*/ 2014981 h 2169282"/>
                <a:gd name="connsiteX2" fmla="*/ 927492 w 1597348"/>
                <a:gd name="connsiteY2" fmla="*/ 2123899 h 2169282"/>
                <a:gd name="connsiteX3" fmla="*/ 1391238 w 1597348"/>
                <a:gd name="connsiteY3" fmla="*/ 1742685 h 2169282"/>
                <a:gd name="connsiteX4" fmla="*/ 1584466 w 1597348"/>
                <a:gd name="connsiteY4" fmla="*/ 1034721 h 2169282"/>
                <a:gd name="connsiteX5" fmla="*/ 1313947 w 1597348"/>
                <a:gd name="connsiteY5" fmla="*/ 217834 h 2169282"/>
                <a:gd name="connsiteX6" fmla="*/ 811556 w 1597348"/>
                <a:gd name="connsiteY6" fmla="*/ 0 h 2169282"/>
                <a:gd name="connsiteX7" fmla="*/ 231873 w 1597348"/>
                <a:gd name="connsiteY7" fmla="*/ 217835 h 2169282"/>
                <a:gd name="connsiteX8" fmla="*/ 12700 w 1597348"/>
                <a:gd name="connsiteY8" fmla="*/ 660787 h 2169282"/>
                <a:gd name="connsiteX0" fmla="*/ 0 w 1597348"/>
                <a:gd name="connsiteY0" fmla="*/ 1584263 h 2178358"/>
                <a:gd name="connsiteX1" fmla="*/ 309164 w 1597348"/>
                <a:gd name="connsiteY1" fmla="*/ 2024057 h 2178358"/>
                <a:gd name="connsiteX2" fmla="*/ 927492 w 1597348"/>
                <a:gd name="connsiteY2" fmla="*/ 2132975 h 2178358"/>
                <a:gd name="connsiteX3" fmla="*/ 1391238 w 1597348"/>
                <a:gd name="connsiteY3" fmla="*/ 1751761 h 2178358"/>
                <a:gd name="connsiteX4" fmla="*/ 1584466 w 1597348"/>
                <a:gd name="connsiteY4" fmla="*/ 1043797 h 2178358"/>
                <a:gd name="connsiteX5" fmla="*/ 1313947 w 1597348"/>
                <a:gd name="connsiteY5" fmla="*/ 226910 h 2178358"/>
                <a:gd name="connsiteX6" fmla="*/ 811556 w 1597348"/>
                <a:gd name="connsiteY6" fmla="*/ 9076 h 2178358"/>
                <a:gd name="connsiteX7" fmla="*/ 231873 w 1597348"/>
                <a:gd name="connsiteY7" fmla="*/ 172453 h 2178358"/>
                <a:gd name="connsiteX8" fmla="*/ 12700 w 1597348"/>
                <a:gd name="connsiteY8" fmla="*/ 669863 h 2178358"/>
                <a:gd name="connsiteX0" fmla="*/ 0 w 1597348"/>
                <a:gd name="connsiteY0" fmla="*/ 1638720 h 2232815"/>
                <a:gd name="connsiteX1" fmla="*/ 309164 w 1597348"/>
                <a:gd name="connsiteY1" fmla="*/ 2078514 h 2232815"/>
                <a:gd name="connsiteX2" fmla="*/ 927492 w 1597348"/>
                <a:gd name="connsiteY2" fmla="*/ 2187432 h 2232815"/>
                <a:gd name="connsiteX3" fmla="*/ 1391238 w 1597348"/>
                <a:gd name="connsiteY3" fmla="*/ 1806218 h 2232815"/>
                <a:gd name="connsiteX4" fmla="*/ 1584466 w 1597348"/>
                <a:gd name="connsiteY4" fmla="*/ 1098254 h 2232815"/>
                <a:gd name="connsiteX5" fmla="*/ 1313947 w 1597348"/>
                <a:gd name="connsiteY5" fmla="*/ 281367 h 2232815"/>
                <a:gd name="connsiteX6" fmla="*/ 734265 w 1597348"/>
                <a:gd name="connsiteY6" fmla="*/ 9075 h 2232815"/>
                <a:gd name="connsiteX7" fmla="*/ 231873 w 1597348"/>
                <a:gd name="connsiteY7" fmla="*/ 226910 h 2232815"/>
                <a:gd name="connsiteX8" fmla="*/ 12700 w 1597348"/>
                <a:gd name="connsiteY8" fmla="*/ 724320 h 2232815"/>
                <a:gd name="connsiteX0" fmla="*/ 0 w 1597348"/>
                <a:gd name="connsiteY0" fmla="*/ 1638721 h 2341737"/>
                <a:gd name="connsiteX1" fmla="*/ 309164 w 1597348"/>
                <a:gd name="connsiteY1" fmla="*/ 2078515 h 2341737"/>
                <a:gd name="connsiteX2" fmla="*/ 888847 w 1597348"/>
                <a:gd name="connsiteY2" fmla="*/ 2296354 h 2341737"/>
                <a:gd name="connsiteX3" fmla="*/ 1391238 w 1597348"/>
                <a:gd name="connsiteY3" fmla="*/ 1806219 h 2341737"/>
                <a:gd name="connsiteX4" fmla="*/ 1584466 w 1597348"/>
                <a:gd name="connsiteY4" fmla="*/ 1098255 h 2341737"/>
                <a:gd name="connsiteX5" fmla="*/ 1313947 w 1597348"/>
                <a:gd name="connsiteY5" fmla="*/ 281368 h 2341737"/>
                <a:gd name="connsiteX6" fmla="*/ 734265 w 1597348"/>
                <a:gd name="connsiteY6" fmla="*/ 9076 h 2341737"/>
                <a:gd name="connsiteX7" fmla="*/ 231873 w 1597348"/>
                <a:gd name="connsiteY7" fmla="*/ 226911 h 2341737"/>
                <a:gd name="connsiteX8" fmla="*/ 12700 w 1597348"/>
                <a:gd name="connsiteY8" fmla="*/ 724321 h 2341737"/>
                <a:gd name="connsiteX0" fmla="*/ 0 w 1597348"/>
                <a:gd name="connsiteY0" fmla="*/ 1638721 h 2350814"/>
                <a:gd name="connsiteX1" fmla="*/ 231873 w 1597348"/>
                <a:gd name="connsiteY1" fmla="*/ 2132977 h 2350814"/>
                <a:gd name="connsiteX2" fmla="*/ 888847 w 1597348"/>
                <a:gd name="connsiteY2" fmla="*/ 2296354 h 2350814"/>
                <a:gd name="connsiteX3" fmla="*/ 1391238 w 1597348"/>
                <a:gd name="connsiteY3" fmla="*/ 1806219 h 2350814"/>
                <a:gd name="connsiteX4" fmla="*/ 1584466 w 1597348"/>
                <a:gd name="connsiteY4" fmla="*/ 1098255 h 2350814"/>
                <a:gd name="connsiteX5" fmla="*/ 1313947 w 1597348"/>
                <a:gd name="connsiteY5" fmla="*/ 281368 h 2350814"/>
                <a:gd name="connsiteX6" fmla="*/ 734265 w 1597348"/>
                <a:gd name="connsiteY6" fmla="*/ 9076 h 2350814"/>
                <a:gd name="connsiteX7" fmla="*/ 231873 w 1597348"/>
                <a:gd name="connsiteY7" fmla="*/ 226911 h 2350814"/>
                <a:gd name="connsiteX8" fmla="*/ 12700 w 1597348"/>
                <a:gd name="connsiteY8" fmla="*/ 724321 h 2350814"/>
                <a:gd name="connsiteX0" fmla="*/ 0 w 1597348"/>
                <a:gd name="connsiteY0" fmla="*/ 1638721 h 2350814"/>
                <a:gd name="connsiteX1" fmla="*/ 309164 w 1597348"/>
                <a:gd name="connsiteY1" fmla="*/ 2132977 h 2350814"/>
                <a:gd name="connsiteX2" fmla="*/ 888847 w 1597348"/>
                <a:gd name="connsiteY2" fmla="*/ 2296354 h 2350814"/>
                <a:gd name="connsiteX3" fmla="*/ 1391238 w 1597348"/>
                <a:gd name="connsiteY3" fmla="*/ 1806219 h 2350814"/>
                <a:gd name="connsiteX4" fmla="*/ 1584466 w 1597348"/>
                <a:gd name="connsiteY4" fmla="*/ 1098255 h 2350814"/>
                <a:gd name="connsiteX5" fmla="*/ 1313947 w 1597348"/>
                <a:gd name="connsiteY5" fmla="*/ 281368 h 2350814"/>
                <a:gd name="connsiteX6" fmla="*/ 734265 w 1597348"/>
                <a:gd name="connsiteY6" fmla="*/ 9076 h 2350814"/>
                <a:gd name="connsiteX7" fmla="*/ 231873 w 1597348"/>
                <a:gd name="connsiteY7" fmla="*/ 226911 h 2350814"/>
                <a:gd name="connsiteX8" fmla="*/ 12700 w 1597348"/>
                <a:gd name="connsiteY8" fmla="*/ 724321 h 2350814"/>
                <a:gd name="connsiteX0" fmla="*/ 0 w 1603789"/>
                <a:gd name="connsiteY0" fmla="*/ 1638721 h 2341735"/>
                <a:gd name="connsiteX1" fmla="*/ 309164 w 1603789"/>
                <a:gd name="connsiteY1" fmla="*/ 2132977 h 2341735"/>
                <a:gd name="connsiteX2" fmla="*/ 888847 w 1603789"/>
                <a:gd name="connsiteY2" fmla="*/ 2296354 h 2341735"/>
                <a:gd name="connsiteX3" fmla="*/ 1429884 w 1603789"/>
                <a:gd name="connsiteY3" fmla="*/ 1860682 h 2341735"/>
                <a:gd name="connsiteX4" fmla="*/ 1584466 w 1603789"/>
                <a:gd name="connsiteY4" fmla="*/ 1098255 h 2341735"/>
                <a:gd name="connsiteX5" fmla="*/ 1313947 w 1603789"/>
                <a:gd name="connsiteY5" fmla="*/ 281368 h 2341735"/>
                <a:gd name="connsiteX6" fmla="*/ 734265 w 1603789"/>
                <a:gd name="connsiteY6" fmla="*/ 9076 h 2341735"/>
                <a:gd name="connsiteX7" fmla="*/ 231873 w 1603789"/>
                <a:gd name="connsiteY7" fmla="*/ 226911 h 2341735"/>
                <a:gd name="connsiteX8" fmla="*/ 12700 w 1603789"/>
                <a:gd name="connsiteY8" fmla="*/ 724321 h 234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3789" h="2341735">
                  <a:moveTo>
                    <a:pt x="0" y="1638721"/>
                  </a:moveTo>
                  <a:cubicBezTo>
                    <a:pt x="69850" y="1810171"/>
                    <a:pt x="161023" y="2023372"/>
                    <a:pt x="309164" y="2132977"/>
                  </a:cubicBezTo>
                  <a:cubicBezTo>
                    <a:pt x="457305" y="2242582"/>
                    <a:pt x="702061" y="2341736"/>
                    <a:pt x="888847" y="2296354"/>
                  </a:cubicBezTo>
                  <a:cubicBezTo>
                    <a:pt x="1075633" y="2250972"/>
                    <a:pt x="1313948" y="2060365"/>
                    <a:pt x="1429884" y="1860682"/>
                  </a:cubicBezTo>
                  <a:cubicBezTo>
                    <a:pt x="1545821" y="1660999"/>
                    <a:pt x="1603789" y="1361474"/>
                    <a:pt x="1584466" y="1098255"/>
                  </a:cubicBezTo>
                  <a:cubicBezTo>
                    <a:pt x="1565143" y="835036"/>
                    <a:pt x="1455647" y="462898"/>
                    <a:pt x="1313947" y="281368"/>
                  </a:cubicBezTo>
                  <a:cubicBezTo>
                    <a:pt x="1172247" y="99838"/>
                    <a:pt x="914611" y="18152"/>
                    <a:pt x="734265" y="9076"/>
                  </a:cubicBezTo>
                  <a:cubicBezTo>
                    <a:pt x="553919" y="0"/>
                    <a:pt x="352134" y="107704"/>
                    <a:pt x="231873" y="226911"/>
                  </a:cubicBezTo>
                  <a:cubicBezTo>
                    <a:pt x="111612" y="346119"/>
                    <a:pt x="13758" y="592029"/>
                    <a:pt x="12700" y="724321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77" name="TextBox 34"/>
            <p:cNvSpPr txBox="1">
              <a:spLocks noChangeArrowheads="1"/>
            </p:cNvSpPr>
            <p:nvPr/>
          </p:nvSpPr>
          <p:spPr bwMode="auto">
            <a:xfrm>
              <a:off x="6966568" y="3149488"/>
              <a:ext cx="726505" cy="32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quarter</a:t>
              </a:r>
            </a:p>
          </p:txBody>
        </p:sp>
        <p:sp>
          <p:nvSpPr>
            <p:cNvPr id="78" name="TextBox 35"/>
            <p:cNvSpPr txBox="1">
              <a:spLocks noChangeArrowheads="1"/>
            </p:cNvSpPr>
            <p:nvPr/>
          </p:nvSpPr>
          <p:spPr bwMode="auto">
            <a:xfrm>
              <a:off x="6359556" y="3282948"/>
              <a:ext cx="632727" cy="32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dollar</a:t>
              </a:r>
            </a:p>
          </p:txBody>
        </p:sp>
        <p:sp>
          <p:nvSpPr>
            <p:cNvPr id="79" name="TextBox 18"/>
            <p:cNvSpPr txBox="1">
              <a:spLocks noChangeArrowheads="1"/>
            </p:cNvSpPr>
            <p:nvPr/>
          </p:nvSpPr>
          <p:spPr bwMode="auto">
            <a:xfrm>
              <a:off x="6254880" y="4195773"/>
              <a:ext cx="1585594" cy="32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Sum = Sum + 25</a:t>
              </a:r>
            </a:p>
          </p:txBody>
        </p:sp>
        <p:sp>
          <p:nvSpPr>
            <p:cNvPr id="80" name="TextBox 20"/>
            <p:cNvSpPr txBox="1">
              <a:spLocks noChangeArrowheads="1"/>
            </p:cNvSpPr>
            <p:nvPr/>
          </p:nvSpPr>
          <p:spPr bwMode="auto">
            <a:xfrm>
              <a:off x="6254879" y="4414851"/>
              <a:ext cx="1797671" cy="32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Sum = Sum + 100</a:t>
              </a:r>
            </a:p>
          </p:txBody>
        </p:sp>
        <p:cxnSp>
          <p:nvCxnSpPr>
            <p:cNvPr id="81" name="Curved Connector 80"/>
            <p:cNvCxnSpPr>
              <a:stCxn id="94" idx="0"/>
              <a:endCxn id="95" idx="0"/>
            </p:cNvCxnSpPr>
            <p:nvPr/>
          </p:nvCxnSpPr>
          <p:spPr bwMode="auto">
            <a:xfrm rot="5400000" flipH="1" flipV="1">
              <a:off x="4511720" y="1589400"/>
              <a:ext cx="1588" cy="3040066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94" idx="7"/>
              <a:endCxn id="95" idx="1"/>
            </p:cNvCxnSpPr>
            <p:nvPr/>
          </p:nvCxnSpPr>
          <p:spPr bwMode="auto">
            <a:xfrm rot="5400000" flipH="1" flipV="1">
              <a:off x="4511720" y="1892638"/>
              <a:ext cx="1588" cy="2611441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95" idx="3"/>
              <a:endCxn id="94" idx="5"/>
            </p:cNvCxnSpPr>
            <p:nvPr/>
          </p:nvCxnSpPr>
          <p:spPr bwMode="auto">
            <a:xfrm rot="5400000">
              <a:off x="4511720" y="2322974"/>
              <a:ext cx="1587" cy="2611441"/>
            </a:xfrm>
            <a:prstGeom prst="curvedConnector3">
              <a:avLst>
                <a:gd name="adj1" fmla="val 2507303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95" idx="4"/>
              <a:endCxn id="94" idx="4"/>
            </p:cNvCxnSpPr>
            <p:nvPr/>
          </p:nvCxnSpPr>
          <p:spPr bwMode="auto">
            <a:xfrm rot="5400000">
              <a:off x="4511720" y="2197587"/>
              <a:ext cx="1587" cy="3040066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22"/>
            <p:cNvSpPr txBox="1">
              <a:spLocks noChangeArrowheads="1"/>
            </p:cNvSpPr>
            <p:nvPr/>
          </p:nvSpPr>
          <p:spPr bwMode="auto">
            <a:xfrm>
              <a:off x="4243823" y="1931967"/>
              <a:ext cx="948899" cy="33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/>
                <a:t>quarter</a:t>
              </a:r>
            </a:p>
          </p:txBody>
        </p:sp>
        <p:sp>
          <p:nvSpPr>
            <p:cNvPr id="86" name="TextBox 23"/>
            <p:cNvSpPr txBox="1">
              <a:spLocks noChangeArrowheads="1"/>
            </p:cNvSpPr>
            <p:nvPr/>
          </p:nvSpPr>
          <p:spPr bwMode="auto">
            <a:xfrm>
              <a:off x="4281391" y="2589201"/>
              <a:ext cx="655739" cy="33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/>
                <a:t>dollar</a:t>
              </a: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2076492" y="2953020"/>
              <a:ext cx="781051" cy="894018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88" name="Freeform 87"/>
            <p:cNvSpPr/>
            <p:nvPr/>
          </p:nvSpPr>
          <p:spPr bwMode="auto">
            <a:xfrm rot="21300000" flipH="1">
              <a:off x="6253210" y="3124519"/>
              <a:ext cx="692151" cy="606598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  <a:gd name="connsiteX0" fmla="*/ 759146 w 759146"/>
                <a:gd name="connsiteY0" fmla="*/ 822687 h 956037"/>
                <a:gd name="connsiteX1" fmla="*/ 467046 w 759146"/>
                <a:gd name="connsiteY1" fmla="*/ 936987 h 956037"/>
                <a:gd name="connsiteX2" fmla="*/ 86046 w 759146"/>
                <a:gd name="connsiteY2" fmla="*/ 708387 h 956037"/>
                <a:gd name="connsiteX3" fmla="*/ 47946 w 759146"/>
                <a:gd name="connsiteY3" fmla="*/ 276587 h 956037"/>
                <a:gd name="connsiteX4" fmla="*/ 373724 w 759146"/>
                <a:gd name="connsiteY4" fmla="*/ 14817 h 956037"/>
                <a:gd name="connsiteX5" fmla="*/ 746446 w 759146"/>
                <a:gd name="connsiteY5" fmla="*/ 187687 h 956037"/>
                <a:gd name="connsiteX0" fmla="*/ 785057 w 785057"/>
                <a:gd name="connsiteY0" fmla="*/ 822687 h 939737"/>
                <a:gd name="connsiteX1" fmla="*/ 492957 w 785057"/>
                <a:gd name="connsiteY1" fmla="*/ 936987 h 939737"/>
                <a:gd name="connsiteX2" fmla="*/ 69850 w 785057"/>
                <a:gd name="connsiteY2" fmla="*/ 806193 h 939737"/>
                <a:gd name="connsiteX3" fmla="*/ 73857 w 785057"/>
                <a:gd name="connsiteY3" fmla="*/ 276587 h 939737"/>
                <a:gd name="connsiteX4" fmla="*/ 399635 w 785057"/>
                <a:gd name="connsiteY4" fmla="*/ 14817 h 939737"/>
                <a:gd name="connsiteX5" fmla="*/ 772357 w 785057"/>
                <a:gd name="connsiteY5" fmla="*/ 187687 h 939737"/>
                <a:gd name="connsiteX0" fmla="*/ 785057 w 785057"/>
                <a:gd name="connsiteY0" fmla="*/ 874096 h 991145"/>
                <a:gd name="connsiteX1" fmla="*/ 492957 w 785057"/>
                <a:gd name="connsiteY1" fmla="*/ 988396 h 991145"/>
                <a:gd name="connsiteX2" fmla="*/ 69850 w 785057"/>
                <a:gd name="connsiteY2" fmla="*/ 857602 h 991145"/>
                <a:gd name="connsiteX3" fmla="*/ 73857 w 785057"/>
                <a:gd name="connsiteY3" fmla="*/ 327996 h 991145"/>
                <a:gd name="connsiteX4" fmla="*/ 300583 w 785057"/>
                <a:gd name="connsiteY4" fmla="*/ 14817 h 991145"/>
                <a:gd name="connsiteX5" fmla="*/ 772357 w 785057"/>
                <a:gd name="connsiteY5" fmla="*/ 239096 h 991145"/>
                <a:gd name="connsiteX0" fmla="*/ 740363 w 740363"/>
                <a:gd name="connsiteY0" fmla="*/ 874096 h 1086846"/>
                <a:gd name="connsiteX1" fmla="*/ 448263 w 740363"/>
                <a:gd name="connsiteY1" fmla="*/ 988396 h 1086846"/>
                <a:gd name="connsiteX2" fmla="*/ 80908 w 740363"/>
                <a:gd name="connsiteY2" fmla="*/ 976778 h 1086846"/>
                <a:gd name="connsiteX3" fmla="*/ 29163 w 740363"/>
                <a:gd name="connsiteY3" fmla="*/ 327996 h 1086846"/>
                <a:gd name="connsiteX4" fmla="*/ 255889 w 740363"/>
                <a:gd name="connsiteY4" fmla="*/ 14817 h 1086846"/>
                <a:gd name="connsiteX5" fmla="*/ 727663 w 740363"/>
                <a:gd name="connsiteY5" fmla="*/ 239096 h 1086846"/>
                <a:gd name="connsiteX0" fmla="*/ 742438 w 742438"/>
                <a:gd name="connsiteY0" fmla="*/ 874096 h 1002438"/>
                <a:gd name="connsiteX1" fmla="*/ 450338 w 742438"/>
                <a:gd name="connsiteY1" fmla="*/ 988396 h 1002438"/>
                <a:gd name="connsiteX2" fmla="*/ 70530 w 742438"/>
                <a:gd name="connsiteY2" fmla="*/ 789837 h 1002438"/>
                <a:gd name="connsiteX3" fmla="*/ 31238 w 742438"/>
                <a:gd name="connsiteY3" fmla="*/ 327996 h 1002438"/>
                <a:gd name="connsiteX4" fmla="*/ 257964 w 742438"/>
                <a:gd name="connsiteY4" fmla="*/ 14817 h 1002438"/>
                <a:gd name="connsiteX5" fmla="*/ 729738 w 742438"/>
                <a:gd name="connsiteY5" fmla="*/ 239096 h 1002438"/>
                <a:gd name="connsiteX0" fmla="*/ 741055 w 741055"/>
                <a:gd name="connsiteY0" fmla="*/ 874096 h 1024532"/>
                <a:gd name="connsiteX1" fmla="*/ 448955 w 741055"/>
                <a:gd name="connsiteY1" fmla="*/ 988396 h 1024532"/>
                <a:gd name="connsiteX2" fmla="*/ 77449 w 741055"/>
                <a:gd name="connsiteY2" fmla="*/ 914465 h 1024532"/>
                <a:gd name="connsiteX3" fmla="*/ 29855 w 741055"/>
                <a:gd name="connsiteY3" fmla="*/ 327996 h 1024532"/>
                <a:gd name="connsiteX4" fmla="*/ 256581 w 741055"/>
                <a:gd name="connsiteY4" fmla="*/ 14817 h 1024532"/>
                <a:gd name="connsiteX5" fmla="*/ 728355 w 741055"/>
                <a:gd name="connsiteY5" fmla="*/ 239096 h 1024532"/>
                <a:gd name="connsiteX0" fmla="*/ 813270 w 813270"/>
                <a:gd name="connsiteY0" fmla="*/ 911345 h 1032373"/>
                <a:gd name="connsiteX1" fmla="*/ 521170 w 813270"/>
                <a:gd name="connsiteY1" fmla="*/ 1025645 h 1032373"/>
                <a:gd name="connsiteX2" fmla="*/ 149664 w 813270"/>
                <a:gd name="connsiteY2" fmla="*/ 951714 h 1032373"/>
                <a:gd name="connsiteX3" fmla="*/ 29856 w 813270"/>
                <a:gd name="connsiteY3" fmla="*/ 588735 h 1032373"/>
                <a:gd name="connsiteX4" fmla="*/ 328796 w 813270"/>
                <a:gd name="connsiteY4" fmla="*/ 52066 h 1032373"/>
                <a:gd name="connsiteX5" fmla="*/ 800570 w 813270"/>
                <a:gd name="connsiteY5" fmla="*/ 276345 h 1032373"/>
                <a:gd name="connsiteX0" fmla="*/ 798144 w 798144"/>
                <a:gd name="connsiteY0" fmla="*/ 838127 h 959155"/>
                <a:gd name="connsiteX1" fmla="*/ 506044 w 798144"/>
                <a:gd name="connsiteY1" fmla="*/ 952427 h 959155"/>
                <a:gd name="connsiteX2" fmla="*/ 134538 w 798144"/>
                <a:gd name="connsiteY2" fmla="*/ 878496 h 959155"/>
                <a:gd name="connsiteX3" fmla="*/ 14730 w 798144"/>
                <a:gd name="connsiteY3" fmla="*/ 515517 h 959155"/>
                <a:gd name="connsiteX4" fmla="*/ 222921 w 798144"/>
                <a:gd name="connsiteY4" fmla="*/ 52064 h 959155"/>
                <a:gd name="connsiteX5" fmla="*/ 785444 w 798144"/>
                <a:gd name="connsiteY5" fmla="*/ 203127 h 959155"/>
                <a:gd name="connsiteX0" fmla="*/ 798144 w 798144"/>
                <a:gd name="connsiteY0" fmla="*/ 838129 h 1090866"/>
                <a:gd name="connsiteX1" fmla="*/ 530745 w 798144"/>
                <a:gd name="connsiteY1" fmla="*/ 1084138 h 1090866"/>
                <a:gd name="connsiteX2" fmla="*/ 134538 w 798144"/>
                <a:gd name="connsiteY2" fmla="*/ 878498 h 1090866"/>
                <a:gd name="connsiteX3" fmla="*/ 14730 w 798144"/>
                <a:gd name="connsiteY3" fmla="*/ 515519 h 1090866"/>
                <a:gd name="connsiteX4" fmla="*/ 222921 w 798144"/>
                <a:gd name="connsiteY4" fmla="*/ 52066 h 1090866"/>
                <a:gd name="connsiteX5" fmla="*/ 785444 w 798144"/>
                <a:gd name="connsiteY5" fmla="*/ 203129 h 1090866"/>
                <a:gd name="connsiteX0" fmla="*/ 796761 w 796761"/>
                <a:gd name="connsiteY0" fmla="*/ 838127 h 1111636"/>
                <a:gd name="connsiteX1" fmla="*/ 529362 w 796761"/>
                <a:gd name="connsiteY1" fmla="*/ 1084136 h 1111636"/>
                <a:gd name="connsiteX2" fmla="*/ 141458 w 796761"/>
                <a:gd name="connsiteY2" fmla="*/ 1003122 h 1111636"/>
                <a:gd name="connsiteX3" fmla="*/ 13347 w 796761"/>
                <a:gd name="connsiteY3" fmla="*/ 515517 h 1111636"/>
                <a:gd name="connsiteX4" fmla="*/ 221538 w 796761"/>
                <a:gd name="connsiteY4" fmla="*/ 52064 h 1111636"/>
                <a:gd name="connsiteX5" fmla="*/ 784061 w 796761"/>
                <a:gd name="connsiteY5" fmla="*/ 203127 h 1111636"/>
                <a:gd name="connsiteX0" fmla="*/ 800912 w 800912"/>
                <a:gd name="connsiteY0" fmla="*/ 827742 h 1101249"/>
                <a:gd name="connsiteX1" fmla="*/ 533513 w 800912"/>
                <a:gd name="connsiteY1" fmla="*/ 1073751 h 1101249"/>
                <a:gd name="connsiteX2" fmla="*/ 145609 w 800912"/>
                <a:gd name="connsiteY2" fmla="*/ 992737 h 1101249"/>
                <a:gd name="connsiteX3" fmla="*/ 13347 w 800912"/>
                <a:gd name="connsiteY3" fmla="*/ 442819 h 1101249"/>
                <a:gd name="connsiteX4" fmla="*/ 225689 w 800912"/>
                <a:gd name="connsiteY4" fmla="*/ 41679 h 1101249"/>
                <a:gd name="connsiteX5" fmla="*/ 788212 w 800912"/>
                <a:gd name="connsiteY5" fmla="*/ 192742 h 1101249"/>
                <a:gd name="connsiteX0" fmla="*/ 824637 w 824637"/>
                <a:gd name="connsiteY0" fmla="*/ 844099 h 1117608"/>
                <a:gd name="connsiteX1" fmla="*/ 557238 w 824637"/>
                <a:gd name="connsiteY1" fmla="*/ 1090108 h 1117608"/>
                <a:gd name="connsiteX2" fmla="*/ 169334 w 824637"/>
                <a:gd name="connsiteY2" fmla="*/ 1009094 h 1117608"/>
                <a:gd name="connsiteX3" fmla="*/ 37072 w 824637"/>
                <a:gd name="connsiteY3" fmla="*/ 459176 h 1117608"/>
                <a:gd name="connsiteX4" fmla="*/ 391764 w 824637"/>
                <a:gd name="connsiteY4" fmla="*/ 41679 h 1117608"/>
                <a:gd name="connsiteX5" fmla="*/ 811937 w 824637"/>
                <a:gd name="connsiteY5" fmla="*/ 209099 h 1117608"/>
                <a:gd name="connsiteX0" fmla="*/ 816728 w 816728"/>
                <a:gd name="connsiteY0" fmla="*/ 838646 h 1112153"/>
                <a:gd name="connsiteX1" fmla="*/ 549329 w 816728"/>
                <a:gd name="connsiteY1" fmla="*/ 1084655 h 1112153"/>
                <a:gd name="connsiteX2" fmla="*/ 161425 w 816728"/>
                <a:gd name="connsiteY2" fmla="*/ 1003641 h 1112153"/>
                <a:gd name="connsiteX3" fmla="*/ 29163 w 816728"/>
                <a:gd name="connsiteY3" fmla="*/ 453723 h 1112153"/>
                <a:gd name="connsiteX4" fmla="*/ 336404 w 816728"/>
                <a:gd name="connsiteY4" fmla="*/ 41679 h 1112153"/>
                <a:gd name="connsiteX5" fmla="*/ 804028 w 816728"/>
                <a:gd name="connsiteY5" fmla="*/ 203646 h 1112153"/>
                <a:gd name="connsiteX0" fmla="*/ 803942 w 803942"/>
                <a:gd name="connsiteY0" fmla="*/ 895510 h 1169019"/>
                <a:gd name="connsiteX1" fmla="*/ 536543 w 803942"/>
                <a:gd name="connsiteY1" fmla="*/ 1141519 h 1169019"/>
                <a:gd name="connsiteX2" fmla="*/ 148639 w 803942"/>
                <a:gd name="connsiteY2" fmla="*/ 1060505 h 1169019"/>
                <a:gd name="connsiteX3" fmla="*/ 16377 w 803942"/>
                <a:gd name="connsiteY3" fmla="*/ 510587 h 1169019"/>
                <a:gd name="connsiteX4" fmla="*/ 246902 w 803942"/>
                <a:gd name="connsiteY4" fmla="*/ 41679 h 1169019"/>
                <a:gd name="connsiteX5" fmla="*/ 791242 w 803942"/>
                <a:gd name="connsiteY5" fmla="*/ 260510 h 1169019"/>
                <a:gd name="connsiteX0" fmla="*/ 849779 w 849779"/>
                <a:gd name="connsiteY0" fmla="*/ 896420 h 1169927"/>
                <a:gd name="connsiteX1" fmla="*/ 582380 w 849779"/>
                <a:gd name="connsiteY1" fmla="*/ 1142429 h 1169927"/>
                <a:gd name="connsiteX2" fmla="*/ 194476 w 849779"/>
                <a:gd name="connsiteY2" fmla="*/ 1061415 h 1169927"/>
                <a:gd name="connsiteX3" fmla="*/ 16377 w 849779"/>
                <a:gd name="connsiteY3" fmla="*/ 516947 h 1169927"/>
                <a:gd name="connsiteX4" fmla="*/ 292739 w 849779"/>
                <a:gd name="connsiteY4" fmla="*/ 42589 h 1169927"/>
                <a:gd name="connsiteX5" fmla="*/ 837079 w 849779"/>
                <a:gd name="connsiteY5" fmla="*/ 261420 h 1169927"/>
                <a:gd name="connsiteX0" fmla="*/ 858732 w 858732"/>
                <a:gd name="connsiteY0" fmla="*/ 896418 h 1233423"/>
                <a:gd name="connsiteX1" fmla="*/ 591333 w 858732"/>
                <a:gd name="connsiteY1" fmla="*/ 1142427 h 1233423"/>
                <a:gd name="connsiteX2" fmla="*/ 149714 w 858732"/>
                <a:gd name="connsiteY2" fmla="*/ 1129176 h 1233423"/>
                <a:gd name="connsiteX3" fmla="*/ 25330 w 858732"/>
                <a:gd name="connsiteY3" fmla="*/ 516945 h 1233423"/>
                <a:gd name="connsiteX4" fmla="*/ 301692 w 858732"/>
                <a:gd name="connsiteY4" fmla="*/ 42587 h 1233423"/>
                <a:gd name="connsiteX5" fmla="*/ 846032 w 858732"/>
                <a:gd name="connsiteY5" fmla="*/ 261418 h 1233423"/>
                <a:gd name="connsiteX0" fmla="*/ 880995 w 880995"/>
                <a:gd name="connsiteY0" fmla="*/ 850460 h 1187465"/>
                <a:gd name="connsiteX1" fmla="*/ 613596 w 880995"/>
                <a:gd name="connsiteY1" fmla="*/ 1096469 h 1187465"/>
                <a:gd name="connsiteX2" fmla="*/ 171977 w 880995"/>
                <a:gd name="connsiteY2" fmla="*/ 1083218 h 1187465"/>
                <a:gd name="connsiteX3" fmla="*/ 47593 w 880995"/>
                <a:gd name="connsiteY3" fmla="*/ 470987 h 1187465"/>
                <a:gd name="connsiteX4" fmla="*/ 457537 w 880995"/>
                <a:gd name="connsiteY4" fmla="*/ 42589 h 1187465"/>
                <a:gd name="connsiteX5" fmla="*/ 868295 w 880995"/>
                <a:gd name="connsiteY5" fmla="*/ 215460 h 1187465"/>
                <a:gd name="connsiteX0" fmla="*/ 845300 w 845300"/>
                <a:gd name="connsiteY0" fmla="*/ 828779 h 1187463"/>
                <a:gd name="connsiteX1" fmla="*/ 577901 w 845300"/>
                <a:gd name="connsiteY1" fmla="*/ 1074788 h 1187463"/>
                <a:gd name="connsiteX2" fmla="*/ 136282 w 845300"/>
                <a:gd name="connsiteY2" fmla="*/ 1061537 h 1187463"/>
                <a:gd name="connsiteX3" fmla="*/ 47593 w 845300"/>
                <a:gd name="connsiteY3" fmla="*/ 319226 h 1187463"/>
                <a:gd name="connsiteX4" fmla="*/ 421842 w 845300"/>
                <a:gd name="connsiteY4" fmla="*/ 20908 h 1187463"/>
                <a:gd name="connsiteX5" fmla="*/ 832600 w 845300"/>
                <a:gd name="connsiteY5" fmla="*/ 193779 h 1187463"/>
                <a:gd name="connsiteX0" fmla="*/ 887720 w 887720"/>
                <a:gd name="connsiteY0" fmla="*/ 828779 h 1136055"/>
                <a:gd name="connsiteX1" fmla="*/ 620321 w 887720"/>
                <a:gd name="connsiteY1" fmla="*/ 1074788 h 1136055"/>
                <a:gd name="connsiteX2" fmla="*/ 88385 w 887720"/>
                <a:gd name="connsiteY2" fmla="*/ 1010128 h 1136055"/>
                <a:gd name="connsiteX3" fmla="*/ 90013 w 887720"/>
                <a:gd name="connsiteY3" fmla="*/ 319226 h 1136055"/>
                <a:gd name="connsiteX4" fmla="*/ 464262 w 887720"/>
                <a:gd name="connsiteY4" fmla="*/ 20908 h 1136055"/>
                <a:gd name="connsiteX5" fmla="*/ 875020 w 887720"/>
                <a:gd name="connsiteY5" fmla="*/ 193779 h 1136055"/>
                <a:gd name="connsiteX0" fmla="*/ 888981 w 888981"/>
                <a:gd name="connsiteY0" fmla="*/ 808007 h 1136055"/>
                <a:gd name="connsiteX1" fmla="*/ 621582 w 888981"/>
                <a:gd name="connsiteY1" fmla="*/ 1054016 h 1136055"/>
                <a:gd name="connsiteX2" fmla="*/ 89646 w 888981"/>
                <a:gd name="connsiteY2" fmla="*/ 989356 h 1136055"/>
                <a:gd name="connsiteX3" fmla="*/ 83703 w 888981"/>
                <a:gd name="connsiteY3" fmla="*/ 173827 h 1136055"/>
                <a:gd name="connsiteX4" fmla="*/ 465523 w 888981"/>
                <a:gd name="connsiteY4" fmla="*/ 136 h 1136055"/>
                <a:gd name="connsiteX5" fmla="*/ 876281 w 888981"/>
                <a:gd name="connsiteY5" fmla="*/ 173007 h 1136055"/>
                <a:gd name="connsiteX0" fmla="*/ 853502 w 853502"/>
                <a:gd name="connsiteY0" fmla="*/ 808009 h 1125154"/>
                <a:gd name="connsiteX1" fmla="*/ 586103 w 853502"/>
                <a:gd name="connsiteY1" fmla="*/ 1054018 h 1125154"/>
                <a:gd name="connsiteX2" fmla="*/ 140697 w 853502"/>
                <a:gd name="connsiteY2" fmla="*/ 978456 h 1125154"/>
                <a:gd name="connsiteX3" fmla="*/ 48224 w 853502"/>
                <a:gd name="connsiteY3" fmla="*/ 173829 h 1125154"/>
                <a:gd name="connsiteX4" fmla="*/ 430044 w 853502"/>
                <a:gd name="connsiteY4" fmla="*/ 138 h 1125154"/>
                <a:gd name="connsiteX5" fmla="*/ 840802 w 853502"/>
                <a:gd name="connsiteY5" fmla="*/ 173009 h 1125154"/>
                <a:gd name="connsiteX0" fmla="*/ 845932 w 845932"/>
                <a:gd name="connsiteY0" fmla="*/ 828779 h 1125152"/>
                <a:gd name="connsiteX1" fmla="*/ 578533 w 845932"/>
                <a:gd name="connsiteY1" fmla="*/ 1074788 h 1125152"/>
                <a:gd name="connsiteX2" fmla="*/ 133127 w 845932"/>
                <a:gd name="connsiteY2" fmla="*/ 999226 h 1125152"/>
                <a:gd name="connsiteX3" fmla="*/ 48224 w 845932"/>
                <a:gd name="connsiteY3" fmla="*/ 319227 h 1125152"/>
                <a:gd name="connsiteX4" fmla="*/ 422474 w 845932"/>
                <a:gd name="connsiteY4" fmla="*/ 20908 h 1125152"/>
                <a:gd name="connsiteX5" fmla="*/ 833232 w 845932"/>
                <a:gd name="connsiteY5" fmla="*/ 193779 h 1125152"/>
                <a:gd name="connsiteX0" fmla="*/ 845932 w 874057"/>
                <a:gd name="connsiteY0" fmla="*/ 814748 h 1111123"/>
                <a:gd name="connsiteX1" fmla="*/ 578533 w 874057"/>
                <a:gd name="connsiteY1" fmla="*/ 1060757 h 1111123"/>
                <a:gd name="connsiteX2" fmla="*/ 133127 w 874057"/>
                <a:gd name="connsiteY2" fmla="*/ 985195 h 1111123"/>
                <a:gd name="connsiteX3" fmla="*/ 48224 w 874057"/>
                <a:gd name="connsiteY3" fmla="*/ 305196 h 1111123"/>
                <a:gd name="connsiteX4" fmla="*/ 422474 w 874057"/>
                <a:gd name="connsiteY4" fmla="*/ 6877 h 1111123"/>
                <a:gd name="connsiteX5" fmla="*/ 874057 w 874057"/>
                <a:gd name="connsiteY5" fmla="*/ 263928 h 1111123"/>
                <a:gd name="connsiteX0" fmla="*/ 845932 w 845932"/>
                <a:gd name="connsiteY0" fmla="*/ 812932 h 1109305"/>
                <a:gd name="connsiteX1" fmla="*/ 578533 w 845932"/>
                <a:gd name="connsiteY1" fmla="*/ 1058941 h 1109305"/>
                <a:gd name="connsiteX2" fmla="*/ 133127 w 845932"/>
                <a:gd name="connsiteY2" fmla="*/ 983379 h 1109305"/>
                <a:gd name="connsiteX3" fmla="*/ 48224 w 845932"/>
                <a:gd name="connsiteY3" fmla="*/ 303380 h 1109305"/>
                <a:gd name="connsiteX4" fmla="*/ 422474 w 845932"/>
                <a:gd name="connsiteY4" fmla="*/ 5061 h 1109305"/>
                <a:gd name="connsiteX5" fmla="*/ 787526 w 845932"/>
                <a:gd name="connsiteY5" fmla="*/ 273015 h 1109305"/>
                <a:gd name="connsiteX0" fmla="*/ 885411 w 885411"/>
                <a:gd name="connsiteY0" fmla="*/ 824227 h 1109305"/>
                <a:gd name="connsiteX1" fmla="*/ 618012 w 885411"/>
                <a:gd name="connsiteY1" fmla="*/ 1070236 h 1109305"/>
                <a:gd name="connsiteX2" fmla="*/ 172606 w 885411"/>
                <a:gd name="connsiteY2" fmla="*/ 994674 h 1109305"/>
                <a:gd name="connsiteX3" fmla="*/ 48224 w 885411"/>
                <a:gd name="connsiteY3" fmla="*/ 382442 h 1109305"/>
                <a:gd name="connsiteX4" fmla="*/ 461953 w 885411"/>
                <a:gd name="connsiteY4" fmla="*/ 16356 h 1109305"/>
                <a:gd name="connsiteX5" fmla="*/ 827005 w 885411"/>
                <a:gd name="connsiteY5" fmla="*/ 284310 h 1109305"/>
                <a:gd name="connsiteX0" fmla="*/ 878200 w 878200"/>
                <a:gd name="connsiteY0" fmla="*/ 818772 h 1103852"/>
                <a:gd name="connsiteX1" fmla="*/ 610801 w 878200"/>
                <a:gd name="connsiteY1" fmla="*/ 1064781 h 1103852"/>
                <a:gd name="connsiteX2" fmla="*/ 165395 w 878200"/>
                <a:gd name="connsiteY2" fmla="*/ 989219 h 1103852"/>
                <a:gd name="connsiteX3" fmla="*/ 41013 w 878200"/>
                <a:gd name="connsiteY3" fmla="*/ 376987 h 1103852"/>
                <a:gd name="connsiteX4" fmla="*/ 411477 w 878200"/>
                <a:gd name="connsiteY4" fmla="*/ 16354 h 1103852"/>
                <a:gd name="connsiteX5" fmla="*/ 819794 w 878200"/>
                <a:gd name="connsiteY5" fmla="*/ 278855 h 1103852"/>
                <a:gd name="connsiteX0" fmla="*/ 878201 w 878201"/>
                <a:gd name="connsiteY0" fmla="*/ 818774 h 1103852"/>
                <a:gd name="connsiteX1" fmla="*/ 562358 w 878201"/>
                <a:gd name="connsiteY1" fmla="*/ 1064782 h 1103852"/>
                <a:gd name="connsiteX2" fmla="*/ 165396 w 878201"/>
                <a:gd name="connsiteY2" fmla="*/ 989221 h 1103852"/>
                <a:gd name="connsiteX3" fmla="*/ 41014 w 878201"/>
                <a:gd name="connsiteY3" fmla="*/ 376989 h 1103852"/>
                <a:gd name="connsiteX4" fmla="*/ 411478 w 878201"/>
                <a:gd name="connsiteY4" fmla="*/ 16356 h 1103852"/>
                <a:gd name="connsiteX5" fmla="*/ 819795 w 878201"/>
                <a:gd name="connsiteY5" fmla="*/ 278857 h 1103852"/>
                <a:gd name="connsiteX0" fmla="*/ 878831 w 878831"/>
                <a:gd name="connsiteY0" fmla="*/ 756461 h 1041540"/>
                <a:gd name="connsiteX1" fmla="*/ 562988 w 878831"/>
                <a:gd name="connsiteY1" fmla="*/ 1002469 h 1041540"/>
                <a:gd name="connsiteX2" fmla="*/ 166026 w 878831"/>
                <a:gd name="connsiteY2" fmla="*/ 926908 h 1041540"/>
                <a:gd name="connsiteX3" fmla="*/ 41644 w 878831"/>
                <a:gd name="connsiteY3" fmla="*/ 314676 h 1041540"/>
                <a:gd name="connsiteX4" fmla="*/ 415893 w 878831"/>
                <a:gd name="connsiteY4" fmla="*/ 16356 h 1041540"/>
                <a:gd name="connsiteX5" fmla="*/ 820425 w 878831"/>
                <a:gd name="connsiteY5" fmla="*/ 216544 h 1041540"/>
                <a:gd name="connsiteX0" fmla="*/ 831779 w 831779"/>
                <a:gd name="connsiteY0" fmla="*/ 765936 h 1041538"/>
                <a:gd name="connsiteX1" fmla="*/ 515936 w 831779"/>
                <a:gd name="connsiteY1" fmla="*/ 1011944 h 1041538"/>
                <a:gd name="connsiteX2" fmla="*/ 118974 w 831779"/>
                <a:gd name="connsiteY2" fmla="*/ 936383 h 1041538"/>
                <a:gd name="connsiteX3" fmla="*/ 41643 w 831779"/>
                <a:gd name="connsiteY3" fmla="*/ 381013 h 1041538"/>
                <a:gd name="connsiteX4" fmla="*/ 368841 w 831779"/>
                <a:gd name="connsiteY4" fmla="*/ 25831 h 1041538"/>
                <a:gd name="connsiteX5" fmla="*/ 773373 w 831779"/>
                <a:gd name="connsiteY5" fmla="*/ 226019 h 1041538"/>
                <a:gd name="connsiteX0" fmla="*/ 824568 w 824568"/>
                <a:gd name="connsiteY0" fmla="*/ 765938 h 1039445"/>
                <a:gd name="connsiteX1" fmla="*/ 508725 w 824568"/>
                <a:gd name="connsiteY1" fmla="*/ 1011946 h 1039445"/>
                <a:gd name="connsiteX2" fmla="*/ 155031 w 824568"/>
                <a:gd name="connsiteY2" fmla="*/ 930931 h 1039445"/>
                <a:gd name="connsiteX3" fmla="*/ 34432 w 824568"/>
                <a:gd name="connsiteY3" fmla="*/ 381015 h 1039445"/>
                <a:gd name="connsiteX4" fmla="*/ 361630 w 824568"/>
                <a:gd name="connsiteY4" fmla="*/ 25833 h 1039445"/>
                <a:gd name="connsiteX5" fmla="*/ 766162 w 824568"/>
                <a:gd name="connsiteY5" fmla="*/ 226021 h 10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4568" h="1039445">
                  <a:moveTo>
                    <a:pt x="824568" y="765938"/>
                  </a:moveTo>
                  <a:cubicBezTo>
                    <a:pt x="734609" y="832613"/>
                    <a:pt x="620314" y="984447"/>
                    <a:pt x="508725" y="1011946"/>
                  </a:cubicBezTo>
                  <a:cubicBezTo>
                    <a:pt x="397136" y="1039445"/>
                    <a:pt x="234080" y="1036086"/>
                    <a:pt x="155031" y="930931"/>
                  </a:cubicBezTo>
                  <a:cubicBezTo>
                    <a:pt x="75982" y="825776"/>
                    <a:pt x="-1" y="531865"/>
                    <a:pt x="34432" y="381015"/>
                  </a:cubicBezTo>
                  <a:cubicBezTo>
                    <a:pt x="68865" y="230165"/>
                    <a:pt x="239675" y="51665"/>
                    <a:pt x="361630" y="25833"/>
                  </a:cubicBezTo>
                  <a:cubicBezTo>
                    <a:pt x="483585" y="1"/>
                    <a:pt x="659270" y="161462"/>
                    <a:pt x="766162" y="226021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89" name="Freeform 88"/>
            <p:cNvSpPr/>
            <p:nvPr/>
          </p:nvSpPr>
          <p:spPr bwMode="auto">
            <a:xfrm flipH="1">
              <a:off x="6215110" y="2875211"/>
              <a:ext cx="1035051" cy="1052812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  <a:gd name="connsiteX0" fmla="*/ 1134533 w 1172633"/>
                <a:gd name="connsiteY0" fmla="*/ 1143000 h 1375833"/>
                <a:gd name="connsiteX1" fmla="*/ 740833 w 1172633"/>
                <a:gd name="connsiteY1" fmla="*/ 1371600 h 1375833"/>
                <a:gd name="connsiteX2" fmla="*/ 169333 w 1172633"/>
                <a:gd name="connsiteY2" fmla="*/ 1117600 h 1375833"/>
                <a:gd name="connsiteX3" fmla="*/ 29633 w 1172633"/>
                <a:gd name="connsiteY3" fmla="*/ 596900 h 1375833"/>
                <a:gd name="connsiteX4" fmla="*/ 347133 w 1172633"/>
                <a:gd name="connsiteY4" fmla="*/ 127000 h 1375833"/>
                <a:gd name="connsiteX5" fmla="*/ 760076 w 1172633"/>
                <a:gd name="connsiteY5" fmla="*/ 31750 h 1375833"/>
                <a:gd name="connsiteX6" fmla="*/ 1172633 w 1172633"/>
                <a:gd name="connsiteY6" fmla="*/ 317500 h 1375833"/>
                <a:gd name="connsiteX0" fmla="*/ 1117408 w 1155508"/>
                <a:gd name="connsiteY0" fmla="*/ 1149117 h 1381950"/>
                <a:gd name="connsiteX1" fmla="*/ 723708 w 1155508"/>
                <a:gd name="connsiteY1" fmla="*/ 1377717 h 1381950"/>
                <a:gd name="connsiteX2" fmla="*/ 152208 w 1155508"/>
                <a:gd name="connsiteY2" fmla="*/ 1123717 h 1381950"/>
                <a:gd name="connsiteX3" fmla="*/ 12508 w 1155508"/>
                <a:gd name="connsiteY3" fmla="*/ 603017 h 1381950"/>
                <a:gd name="connsiteX4" fmla="*/ 227254 w 1155508"/>
                <a:gd name="connsiteY4" fmla="*/ 96417 h 1381950"/>
                <a:gd name="connsiteX5" fmla="*/ 742951 w 1155508"/>
                <a:gd name="connsiteY5" fmla="*/ 37867 h 1381950"/>
                <a:gd name="connsiteX6" fmla="*/ 1155508 w 1155508"/>
                <a:gd name="connsiteY6" fmla="*/ 323617 h 1381950"/>
                <a:gd name="connsiteX0" fmla="*/ 1212082 w 1250182"/>
                <a:gd name="connsiteY0" fmla="*/ 1150284 h 1383117"/>
                <a:gd name="connsiteX1" fmla="*/ 818382 w 1250182"/>
                <a:gd name="connsiteY1" fmla="*/ 1378884 h 1383117"/>
                <a:gd name="connsiteX2" fmla="*/ 246882 w 1250182"/>
                <a:gd name="connsiteY2" fmla="*/ 1124884 h 1383117"/>
                <a:gd name="connsiteX3" fmla="*/ 12508 w 1250182"/>
                <a:gd name="connsiteY3" fmla="*/ 624535 h 1383117"/>
                <a:gd name="connsiteX4" fmla="*/ 321928 w 1250182"/>
                <a:gd name="connsiteY4" fmla="*/ 97584 h 1383117"/>
                <a:gd name="connsiteX5" fmla="*/ 837625 w 1250182"/>
                <a:gd name="connsiteY5" fmla="*/ 39034 h 1383117"/>
                <a:gd name="connsiteX6" fmla="*/ 1250182 w 1250182"/>
                <a:gd name="connsiteY6" fmla="*/ 324784 h 1383117"/>
                <a:gd name="connsiteX0" fmla="*/ 1225360 w 1263460"/>
                <a:gd name="connsiteY0" fmla="*/ 1150284 h 1379084"/>
                <a:gd name="connsiteX1" fmla="*/ 831660 w 1263460"/>
                <a:gd name="connsiteY1" fmla="*/ 1378884 h 1379084"/>
                <a:gd name="connsiteX2" fmla="*/ 180495 w 1263460"/>
                <a:gd name="connsiteY2" fmla="*/ 1151483 h 1379084"/>
                <a:gd name="connsiteX3" fmla="*/ 25786 w 1263460"/>
                <a:gd name="connsiteY3" fmla="*/ 624535 h 1379084"/>
                <a:gd name="connsiteX4" fmla="*/ 335206 w 1263460"/>
                <a:gd name="connsiteY4" fmla="*/ 97584 h 1379084"/>
                <a:gd name="connsiteX5" fmla="*/ 850903 w 1263460"/>
                <a:gd name="connsiteY5" fmla="*/ 39034 h 1379084"/>
                <a:gd name="connsiteX6" fmla="*/ 1263460 w 1263460"/>
                <a:gd name="connsiteY6" fmla="*/ 324784 h 1379084"/>
                <a:gd name="connsiteX0" fmla="*/ 1225359 w 1263459"/>
                <a:gd name="connsiteY0" fmla="*/ 1150284 h 1444431"/>
                <a:gd name="connsiteX1" fmla="*/ 799332 w 1263459"/>
                <a:gd name="connsiteY1" fmla="*/ 1444232 h 1444431"/>
                <a:gd name="connsiteX2" fmla="*/ 180494 w 1263459"/>
                <a:gd name="connsiteY2" fmla="*/ 1151483 h 1444431"/>
                <a:gd name="connsiteX3" fmla="*/ 25785 w 1263459"/>
                <a:gd name="connsiteY3" fmla="*/ 624535 h 1444431"/>
                <a:gd name="connsiteX4" fmla="*/ 335205 w 1263459"/>
                <a:gd name="connsiteY4" fmla="*/ 97584 h 1444431"/>
                <a:gd name="connsiteX5" fmla="*/ 850902 w 1263459"/>
                <a:gd name="connsiteY5" fmla="*/ 39034 h 1444431"/>
                <a:gd name="connsiteX6" fmla="*/ 1263459 w 1263459"/>
                <a:gd name="connsiteY6" fmla="*/ 324784 h 1444431"/>
                <a:gd name="connsiteX0" fmla="*/ 1225359 w 1263459"/>
                <a:gd name="connsiteY0" fmla="*/ 1150284 h 1463949"/>
                <a:gd name="connsiteX1" fmla="*/ 799332 w 1263459"/>
                <a:gd name="connsiteY1" fmla="*/ 1444232 h 1463949"/>
                <a:gd name="connsiteX2" fmla="*/ 180493 w 1263459"/>
                <a:gd name="connsiteY2" fmla="*/ 1268583 h 1463949"/>
                <a:gd name="connsiteX3" fmla="*/ 25785 w 1263459"/>
                <a:gd name="connsiteY3" fmla="*/ 624535 h 1463949"/>
                <a:gd name="connsiteX4" fmla="*/ 335205 w 1263459"/>
                <a:gd name="connsiteY4" fmla="*/ 97584 h 1463949"/>
                <a:gd name="connsiteX5" fmla="*/ 850902 w 1263459"/>
                <a:gd name="connsiteY5" fmla="*/ 39034 h 1463949"/>
                <a:gd name="connsiteX6" fmla="*/ 1263459 w 1263459"/>
                <a:gd name="connsiteY6" fmla="*/ 324784 h 1463949"/>
                <a:gd name="connsiteX0" fmla="*/ 1208169 w 1246269"/>
                <a:gd name="connsiteY0" fmla="*/ 1150284 h 1522298"/>
                <a:gd name="connsiteX1" fmla="*/ 782142 w 1246269"/>
                <a:gd name="connsiteY1" fmla="*/ 1444232 h 1522298"/>
                <a:gd name="connsiteX2" fmla="*/ 266443 w 1246269"/>
                <a:gd name="connsiteY2" fmla="*/ 1385682 h 1522298"/>
                <a:gd name="connsiteX3" fmla="*/ 8595 w 1246269"/>
                <a:gd name="connsiteY3" fmla="*/ 624535 h 1522298"/>
                <a:gd name="connsiteX4" fmla="*/ 318015 w 1246269"/>
                <a:gd name="connsiteY4" fmla="*/ 97584 h 1522298"/>
                <a:gd name="connsiteX5" fmla="*/ 833712 w 1246269"/>
                <a:gd name="connsiteY5" fmla="*/ 39034 h 1522298"/>
                <a:gd name="connsiteX6" fmla="*/ 1246269 w 1246269"/>
                <a:gd name="connsiteY6" fmla="*/ 324784 h 1522298"/>
                <a:gd name="connsiteX0" fmla="*/ 1259739 w 1297839"/>
                <a:gd name="connsiteY0" fmla="*/ 1169801 h 1522298"/>
                <a:gd name="connsiteX1" fmla="*/ 833712 w 1297839"/>
                <a:gd name="connsiteY1" fmla="*/ 1463749 h 1522298"/>
                <a:gd name="connsiteX2" fmla="*/ 318013 w 1297839"/>
                <a:gd name="connsiteY2" fmla="*/ 1405199 h 1522298"/>
                <a:gd name="connsiteX3" fmla="*/ 8595 w 1297839"/>
                <a:gd name="connsiteY3" fmla="*/ 761151 h 1522298"/>
                <a:gd name="connsiteX4" fmla="*/ 369585 w 1297839"/>
                <a:gd name="connsiteY4" fmla="*/ 117101 h 1522298"/>
                <a:gd name="connsiteX5" fmla="*/ 885282 w 1297839"/>
                <a:gd name="connsiteY5" fmla="*/ 58551 h 1522298"/>
                <a:gd name="connsiteX6" fmla="*/ 1297839 w 1297839"/>
                <a:gd name="connsiteY6" fmla="*/ 344301 h 1522298"/>
                <a:gd name="connsiteX0" fmla="*/ 1268335 w 1306435"/>
                <a:gd name="connsiteY0" fmla="*/ 1139358 h 1491857"/>
                <a:gd name="connsiteX1" fmla="*/ 842308 w 1306435"/>
                <a:gd name="connsiteY1" fmla="*/ 1433306 h 1491857"/>
                <a:gd name="connsiteX2" fmla="*/ 326609 w 1306435"/>
                <a:gd name="connsiteY2" fmla="*/ 1374756 h 1491857"/>
                <a:gd name="connsiteX3" fmla="*/ 17191 w 1306435"/>
                <a:gd name="connsiteY3" fmla="*/ 730708 h 1491857"/>
                <a:gd name="connsiteX4" fmla="*/ 223469 w 1306435"/>
                <a:gd name="connsiteY4" fmla="*/ 145211 h 1491857"/>
                <a:gd name="connsiteX5" fmla="*/ 893878 w 1306435"/>
                <a:gd name="connsiteY5" fmla="*/ 28108 h 1491857"/>
                <a:gd name="connsiteX6" fmla="*/ 1306435 w 1306435"/>
                <a:gd name="connsiteY6" fmla="*/ 313858 h 1491857"/>
                <a:gd name="connsiteX0" fmla="*/ 1268334 w 1306434"/>
                <a:gd name="connsiteY0" fmla="*/ 1197906 h 1550404"/>
                <a:gd name="connsiteX1" fmla="*/ 842307 w 1306434"/>
                <a:gd name="connsiteY1" fmla="*/ 1491854 h 1550404"/>
                <a:gd name="connsiteX2" fmla="*/ 326608 w 1306434"/>
                <a:gd name="connsiteY2" fmla="*/ 1433304 h 1550404"/>
                <a:gd name="connsiteX3" fmla="*/ 17190 w 1306434"/>
                <a:gd name="connsiteY3" fmla="*/ 789256 h 1550404"/>
                <a:gd name="connsiteX4" fmla="*/ 223468 w 1306434"/>
                <a:gd name="connsiteY4" fmla="*/ 203759 h 1550404"/>
                <a:gd name="connsiteX5" fmla="*/ 790735 w 1306434"/>
                <a:gd name="connsiteY5" fmla="*/ 28108 h 1550404"/>
                <a:gd name="connsiteX6" fmla="*/ 1306434 w 1306434"/>
                <a:gd name="connsiteY6" fmla="*/ 372406 h 1550404"/>
                <a:gd name="connsiteX0" fmla="*/ 1259738 w 1297838"/>
                <a:gd name="connsiteY0" fmla="*/ 1197906 h 1521329"/>
                <a:gd name="connsiteX1" fmla="*/ 833711 w 1297838"/>
                <a:gd name="connsiteY1" fmla="*/ 1491854 h 1521329"/>
                <a:gd name="connsiteX2" fmla="*/ 163302 w 1297838"/>
                <a:gd name="connsiteY2" fmla="*/ 1374756 h 1521329"/>
                <a:gd name="connsiteX3" fmla="*/ 8594 w 1297838"/>
                <a:gd name="connsiteY3" fmla="*/ 789256 h 1521329"/>
                <a:gd name="connsiteX4" fmla="*/ 214872 w 1297838"/>
                <a:gd name="connsiteY4" fmla="*/ 203759 h 1521329"/>
                <a:gd name="connsiteX5" fmla="*/ 782139 w 1297838"/>
                <a:gd name="connsiteY5" fmla="*/ 28108 h 1521329"/>
                <a:gd name="connsiteX6" fmla="*/ 1297838 w 1297838"/>
                <a:gd name="connsiteY6" fmla="*/ 372406 h 1521329"/>
                <a:gd name="connsiteX0" fmla="*/ 1311311 w 1349411"/>
                <a:gd name="connsiteY0" fmla="*/ 1197906 h 1521329"/>
                <a:gd name="connsiteX1" fmla="*/ 885284 w 1349411"/>
                <a:gd name="connsiteY1" fmla="*/ 1491854 h 1521329"/>
                <a:gd name="connsiteX2" fmla="*/ 214875 w 1349411"/>
                <a:gd name="connsiteY2" fmla="*/ 1374756 h 1521329"/>
                <a:gd name="connsiteX3" fmla="*/ 8596 w 1349411"/>
                <a:gd name="connsiteY3" fmla="*/ 730708 h 1521329"/>
                <a:gd name="connsiteX4" fmla="*/ 266445 w 1349411"/>
                <a:gd name="connsiteY4" fmla="*/ 203759 h 1521329"/>
                <a:gd name="connsiteX5" fmla="*/ 833712 w 1349411"/>
                <a:gd name="connsiteY5" fmla="*/ 28108 h 1521329"/>
                <a:gd name="connsiteX6" fmla="*/ 1349411 w 1349411"/>
                <a:gd name="connsiteY6" fmla="*/ 372406 h 1521329"/>
                <a:gd name="connsiteX0" fmla="*/ 1311310 w 1349410"/>
                <a:gd name="connsiteY0" fmla="*/ 1207664 h 1531087"/>
                <a:gd name="connsiteX1" fmla="*/ 885283 w 1349410"/>
                <a:gd name="connsiteY1" fmla="*/ 1501612 h 1531087"/>
                <a:gd name="connsiteX2" fmla="*/ 214874 w 1349410"/>
                <a:gd name="connsiteY2" fmla="*/ 1384514 h 1531087"/>
                <a:gd name="connsiteX3" fmla="*/ 8595 w 1349410"/>
                <a:gd name="connsiteY3" fmla="*/ 740466 h 1531087"/>
                <a:gd name="connsiteX4" fmla="*/ 266443 w 1349410"/>
                <a:gd name="connsiteY4" fmla="*/ 154968 h 1531087"/>
                <a:gd name="connsiteX5" fmla="*/ 833711 w 1349410"/>
                <a:gd name="connsiteY5" fmla="*/ 37866 h 1531087"/>
                <a:gd name="connsiteX6" fmla="*/ 1349410 w 1349410"/>
                <a:gd name="connsiteY6" fmla="*/ 382164 h 1531087"/>
                <a:gd name="connsiteX0" fmla="*/ 1311310 w 1349410"/>
                <a:gd name="connsiteY0" fmla="*/ 1266212 h 1589635"/>
                <a:gd name="connsiteX1" fmla="*/ 885283 w 1349410"/>
                <a:gd name="connsiteY1" fmla="*/ 1560160 h 1589635"/>
                <a:gd name="connsiteX2" fmla="*/ 214874 w 1349410"/>
                <a:gd name="connsiteY2" fmla="*/ 1443062 h 1589635"/>
                <a:gd name="connsiteX3" fmla="*/ 8595 w 1349410"/>
                <a:gd name="connsiteY3" fmla="*/ 799014 h 1589635"/>
                <a:gd name="connsiteX4" fmla="*/ 266443 w 1349410"/>
                <a:gd name="connsiteY4" fmla="*/ 213516 h 1589635"/>
                <a:gd name="connsiteX5" fmla="*/ 782141 w 1349410"/>
                <a:gd name="connsiteY5" fmla="*/ 37866 h 1589635"/>
                <a:gd name="connsiteX6" fmla="*/ 1349410 w 1349410"/>
                <a:gd name="connsiteY6" fmla="*/ 440712 h 1589635"/>
                <a:gd name="connsiteX0" fmla="*/ 1302714 w 1340814"/>
                <a:gd name="connsiteY0" fmla="*/ 1275970 h 1599393"/>
                <a:gd name="connsiteX1" fmla="*/ 876687 w 1340814"/>
                <a:gd name="connsiteY1" fmla="*/ 1569918 h 1599393"/>
                <a:gd name="connsiteX2" fmla="*/ 206278 w 1340814"/>
                <a:gd name="connsiteY2" fmla="*/ 1452820 h 1599393"/>
                <a:gd name="connsiteX3" fmla="*/ -1 w 1340814"/>
                <a:gd name="connsiteY3" fmla="*/ 808772 h 1599393"/>
                <a:gd name="connsiteX4" fmla="*/ 206277 w 1340814"/>
                <a:gd name="connsiteY4" fmla="*/ 164724 h 1599393"/>
                <a:gd name="connsiteX5" fmla="*/ 773545 w 1340814"/>
                <a:gd name="connsiteY5" fmla="*/ 47624 h 1599393"/>
                <a:gd name="connsiteX6" fmla="*/ 1340814 w 1340814"/>
                <a:gd name="connsiteY6" fmla="*/ 450470 h 1599393"/>
                <a:gd name="connsiteX0" fmla="*/ 1354285 w 1392385"/>
                <a:gd name="connsiteY0" fmla="*/ 1275970 h 1599393"/>
                <a:gd name="connsiteX1" fmla="*/ 928258 w 1392385"/>
                <a:gd name="connsiteY1" fmla="*/ 1569918 h 1599393"/>
                <a:gd name="connsiteX2" fmla="*/ 257849 w 1392385"/>
                <a:gd name="connsiteY2" fmla="*/ 1452820 h 1599393"/>
                <a:gd name="connsiteX3" fmla="*/ 0 w 1392385"/>
                <a:gd name="connsiteY3" fmla="*/ 808773 h 1599393"/>
                <a:gd name="connsiteX4" fmla="*/ 257848 w 1392385"/>
                <a:gd name="connsiteY4" fmla="*/ 164724 h 1599393"/>
                <a:gd name="connsiteX5" fmla="*/ 825116 w 1392385"/>
                <a:gd name="connsiteY5" fmla="*/ 47624 h 1599393"/>
                <a:gd name="connsiteX6" fmla="*/ 1392385 w 1392385"/>
                <a:gd name="connsiteY6" fmla="*/ 450470 h 1599393"/>
                <a:gd name="connsiteX0" fmla="*/ 1362881 w 1400981"/>
                <a:gd name="connsiteY0" fmla="*/ 1275970 h 1638231"/>
                <a:gd name="connsiteX1" fmla="*/ 936854 w 1400981"/>
                <a:gd name="connsiteY1" fmla="*/ 1569918 h 1638231"/>
                <a:gd name="connsiteX2" fmla="*/ 214875 w 1400981"/>
                <a:gd name="connsiteY2" fmla="*/ 1511372 h 1638231"/>
                <a:gd name="connsiteX3" fmla="*/ 8596 w 1400981"/>
                <a:gd name="connsiteY3" fmla="*/ 808773 h 1638231"/>
                <a:gd name="connsiteX4" fmla="*/ 266444 w 1400981"/>
                <a:gd name="connsiteY4" fmla="*/ 164724 h 1638231"/>
                <a:gd name="connsiteX5" fmla="*/ 833712 w 1400981"/>
                <a:gd name="connsiteY5" fmla="*/ 47624 h 1638231"/>
                <a:gd name="connsiteX6" fmla="*/ 1400981 w 1400981"/>
                <a:gd name="connsiteY6" fmla="*/ 450470 h 1638231"/>
                <a:gd name="connsiteX0" fmla="*/ 1362880 w 1400980"/>
                <a:gd name="connsiteY0" fmla="*/ 1275970 h 1667706"/>
                <a:gd name="connsiteX1" fmla="*/ 885281 w 1400980"/>
                <a:gd name="connsiteY1" fmla="*/ 1628472 h 1667706"/>
                <a:gd name="connsiteX2" fmla="*/ 214874 w 1400980"/>
                <a:gd name="connsiteY2" fmla="*/ 1511372 h 1667706"/>
                <a:gd name="connsiteX3" fmla="*/ 8595 w 1400980"/>
                <a:gd name="connsiteY3" fmla="*/ 808773 h 1667706"/>
                <a:gd name="connsiteX4" fmla="*/ 266443 w 1400980"/>
                <a:gd name="connsiteY4" fmla="*/ 164724 h 1667706"/>
                <a:gd name="connsiteX5" fmla="*/ 833711 w 1400980"/>
                <a:gd name="connsiteY5" fmla="*/ 47624 h 1667706"/>
                <a:gd name="connsiteX6" fmla="*/ 1400980 w 1400980"/>
                <a:gd name="connsiteY6" fmla="*/ 450470 h 1667706"/>
                <a:gd name="connsiteX0" fmla="*/ 1371476 w 1409576"/>
                <a:gd name="connsiteY0" fmla="*/ 1275970 h 1667704"/>
                <a:gd name="connsiteX1" fmla="*/ 893877 w 1409576"/>
                <a:gd name="connsiteY1" fmla="*/ 1628472 h 1667704"/>
                <a:gd name="connsiteX2" fmla="*/ 171898 w 1409576"/>
                <a:gd name="connsiteY2" fmla="*/ 1511371 h 1667704"/>
                <a:gd name="connsiteX3" fmla="*/ 17191 w 1409576"/>
                <a:gd name="connsiteY3" fmla="*/ 808773 h 1667704"/>
                <a:gd name="connsiteX4" fmla="*/ 275039 w 1409576"/>
                <a:gd name="connsiteY4" fmla="*/ 164724 h 1667704"/>
                <a:gd name="connsiteX5" fmla="*/ 842307 w 1409576"/>
                <a:gd name="connsiteY5" fmla="*/ 47624 h 1667704"/>
                <a:gd name="connsiteX6" fmla="*/ 1409576 w 1409576"/>
                <a:gd name="connsiteY6" fmla="*/ 450470 h 1667704"/>
                <a:gd name="connsiteX0" fmla="*/ 1423047 w 1461147"/>
                <a:gd name="connsiteY0" fmla="*/ 1275970 h 1667706"/>
                <a:gd name="connsiteX1" fmla="*/ 945448 w 1461147"/>
                <a:gd name="connsiteY1" fmla="*/ 1628472 h 1667706"/>
                <a:gd name="connsiteX2" fmla="*/ 223469 w 1461147"/>
                <a:gd name="connsiteY2" fmla="*/ 1511371 h 1667706"/>
                <a:gd name="connsiteX3" fmla="*/ 17190 w 1461147"/>
                <a:gd name="connsiteY3" fmla="*/ 808774 h 1667706"/>
                <a:gd name="connsiteX4" fmla="*/ 326610 w 1461147"/>
                <a:gd name="connsiteY4" fmla="*/ 164724 h 1667706"/>
                <a:gd name="connsiteX5" fmla="*/ 893878 w 1461147"/>
                <a:gd name="connsiteY5" fmla="*/ 47624 h 1667706"/>
                <a:gd name="connsiteX6" fmla="*/ 1461147 w 1461147"/>
                <a:gd name="connsiteY6" fmla="*/ 450470 h 1667706"/>
                <a:gd name="connsiteX0" fmla="*/ 1423047 w 1461147"/>
                <a:gd name="connsiteY0" fmla="*/ 1296656 h 1688390"/>
                <a:gd name="connsiteX1" fmla="*/ 945448 w 1461147"/>
                <a:gd name="connsiteY1" fmla="*/ 1649158 h 1688390"/>
                <a:gd name="connsiteX2" fmla="*/ 223469 w 1461147"/>
                <a:gd name="connsiteY2" fmla="*/ 1532057 h 1688390"/>
                <a:gd name="connsiteX3" fmla="*/ 17190 w 1461147"/>
                <a:gd name="connsiteY3" fmla="*/ 829460 h 1688390"/>
                <a:gd name="connsiteX4" fmla="*/ 326609 w 1461147"/>
                <a:gd name="connsiteY4" fmla="*/ 126859 h 1688390"/>
                <a:gd name="connsiteX5" fmla="*/ 893878 w 1461147"/>
                <a:gd name="connsiteY5" fmla="*/ 68310 h 1688390"/>
                <a:gd name="connsiteX6" fmla="*/ 1461147 w 1461147"/>
                <a:gd name="connsiteY6" fmla="*/ 471156 h 168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147" h="1688390">
                  <a:moveTo>
                    <a:pt x="1423047" y="1296656"/>
                  </a:moveTo>
                  <a:cubicBezTo>
                    <a:pt x="1306630" y="1413072"/>
                    <a:pt x="1145378" y="1609925"/>
                    <a:pt x="945448" y="1649158"/>
                  </a:cubicBezTo>
                  <a:cubicBezTo>
                    <a:pt x="745518" y="1688391"/>
                    <a:pt x="378179" y="1668673"/>
                    <a:pt x="223469" y="1532057"/>
                  </a:cubicBezTo>
                  <a:cubicBezTo>
                    <a:pt x="68759" y="1395441"/>
                    <a:pt x="0" y="1063660"/>
                    <a:pt x="17190" y="829460"/>
                  </a:cubicBezTo>
                  <a:cubicBezTo>
                    <a:pt x="34380" y="595260"/>
                    <a:pt x="180494" y="253717"/>
                    <a:pt x="326609" y="126859"/>
                  </a:cubicBezTo>
                  <a:cubicBezTo>
                    <a:pt x="472724" y="1"/>
                    <a:pt x="704788" y="10927"/>
                    <a:pt x="893878" y="68310"/>
                  </a:cubicBezTo>
                  <a:cubicBezTo>
                    <a:pt x="1082968" y="125693"/>
                    <a:pt x="1371188" y="360031"/>
                    <a:pt x="1461147" y="471156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90" name="TextBox 31"/>
            <p:cNvSpPr txBox="1">
              <a:spLocks noChangeArrowheads="1"/>
            </p:cNvSpPr>
            <p:nvPr/>
          </p:nvSpPr>
          <p:spPr bwMode="auto">
            <a:xfrm>
              <a:off x="2152692" y="2730420"/>
              <a:ext cx="644882" cy="33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/>
                <a:t>soda</a:t>
              </a:r>
            </a:p>
          </p:txBody>
        </p:sp>
        <p:sp>
          <p:nvSpPr>
            <p:cNvPr id="91" name="TextBox 32"/>
            <p:cNvSpPr txBox="1">
              <a:spLocks noChangeArrowheads="1"/>
            </p:cNvSpPr>
            <p:nvPr/>
          </p:nvSpPr>
          <p:spPr bwMode="auto">
            <a:xfrm>
              <a:off x="3914766" y="3478516"/>
              <a:ext cx="1861661" cy="54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If (Sum== 75) </a:t>
              </a:r>
            </a:p>
            <a:p>
              <a:r>
                <a:rPr lang="en-US" sz="1050" dirty="0"/>
                <a:t>       release soda</a:t>
              </a:r>
            </a:p>
          </p:txBody>
        </p:sp>
        <p:sp>
          <p:nvSpPr>
            <p:cNvPr id="92" name="TextBox 36"/>
            <p:cNvSpPr txBox="1">
              <a:spLocks noChangeArrowheads="1"/>
            </p:cNvSpPr>
            <p:nvPr/>
          </p:nvSpPr>
          <p:spPr bwMode="auto">
            <a:xfrm>
              <a:off x="4255881" y="4325166"/>
              <a:ext cx="678110" cy="33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i="1"/>
                <a:t>return</a:t>
              </a:r>
            </a:p>
          </p:txBody>
        </p:sp>
        <p:sp>
          <p:nvSpPr>
            <p:cNvPr id="93" name="TextBox 19"/>
            <p:cNvSpPr txBox="1">
              <a:spLocks noChangeArrowheads="1"/>
            </p:cNvSpPr>
            <p:nvPr/>
          </p:nvSpPr>
          <p:spPr bwMode="auto">
            <a:xfrm>
              <a:off x="6121741" y="1942870"/>
              <a:ext cx="2333132" cy="730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If (Sum&gt;75)  Sum = Sum – 75</a:t>
              </a:r>
            </a:p>
            <a:p>
              <a:r>
                <a:rPr lang="en-US" sz="1050" dirty="0"/>
                <a:t>	              release soda</a:t>
              </a:r>
            </a:p>
            <a:p>
              <a:r>
                <a:rPr lang="en-US" sz="1050" dirty="0"/>
                <a:t>If Sum &lt; 75, do nothing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687681" y="3108639"/>
              <a:ext cx="608013" cy="60818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729335" y="3108639"/>
              <a:ext cx="608013" cy="60818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424" y="1459992"/>
            <a:ext cx="3777545" cy="461605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3" idx="1"/>
          </p:cNvCxnSpPr>
          <p:nvPr/>
        </p:nvCxnSpPr>
        <p:spPr bwMode="auto">
          <a:xfrm flipV="1">
            <a:off x="4669951" y="3768021"/>
            <a:ext cx="578473" cy="459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3394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001000" cy="605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20000" cy="623888"/>
          </a:xfrm>
        </p:spPr>
        <p:txBody>
          <a:bodyPr/>
          <a:lstStyle/>
          <a:p>
            <a:r>
              <a:rPr lang="en-US" dirty="0"/>
              <a:t>Implementing a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3429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971800"/>
            <a:ext cx="3672626" cy="204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1524000" y="1600200"/>
            <a:ext cx="1295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066800" y="2057400"/>
            <a:ext cx="2133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066800" y="2514600"/>
            <a:ext cx="2057400" cy="198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Left Arrow 20"/>
          <p:cNvSpPr/>
          <p:nvPr/>
        </p:nvSpPr>
        <p:spPr bwMode="auto">
          <a:xfrm>
            <a:off x="1295400" y="1600200"/>
            <a:ext cx="3810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6272E-6 L 0.0743 0.1621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80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990600"/>
          </a:xfrm>
        </p:spPr>
        <p:txBody>
          <a:bodyPr/>
          <a:lstStyle/>
          <a:p>
            <a:pPr algn="ctr"/>
            <a:r>
              <a:rPr lang="en-US" dirty="0"/>
              <a:t>Event-Driven and State Machine </a:t>
            </a:r>
            <a:br>
              <a:rPr lang="en-US" dirty="0"/>
            </a:br>
            <a:r>
              <a:rPr lang="en-US" dirty="0"/>
              <a:t>for eBusiness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6E5FC-6C80-46B3-BB17-3FB7036B11A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981200" y="1219200"/>
            <a:ext cx="594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http://msdn.microsoft.com/en-us/magazine/cc163281.aspx</a:t>
            </a:r>
          </a:p>
        </p:txBody>
      </p:sp>
      <p:sp>
        <p:nvSpPr>
          <p:cNvPr id="36870" name="TextBox 7"/>
          <p:cNvSpPr txBox="1">
            <a:spLocks noChangeArrowheads="1"/>
          </p:cNvSpPr>
          <p:nvPr/>
        </p:nvSpPr>
        <p:spPr bwMode="auto">
          <a:xfrm>
            <a:off x="120650" y="2895600"/>
            <a:ext cx="26543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An Ordering Process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51965" y="1962872"/>
            <a:ext cx="4591835" cy="4437928"/>
            <a:chOff x="2306105" y="3736240"/>
            <a:chExt cx="2463688" cy="23811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882179" y="3736240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Submitted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82180" y="4197101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Assigned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3189419" y="4101087"/>
              <a:ext cx="19202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2306105" y="4773176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Approved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496660" y="4773176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Rejected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843775" y="5349251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Ordered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843775" y="5848516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Completed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" name="Elbow Connector 1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2843776" y="4331519"/>
              <a:ext cx="307240" cy="57607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8" idx="2"/>
              <a:endCxn id="11" idx="0"/>
            </p:cNvCxnSpPr>
            <p:nvPr/>
          </p:nvCxnSpPr>
          <p:spPr bwMode="auto">
            <a:xfrm rot="16200000" flipH="1">
              <a:off x="3439053" y="4312316"/>
              <a:ext cx="307240" cy="61448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Elbow Connector 15"/>
            <p:cNvCxnSpPr>
              <a:stCxn id="11" idx="3"/>
              <a:endCxn id="8" idx="3"/>
            </p:cNvCxnSpPr>
            <p:nvPr/>
          </p:nvCxnSpPr>
          <p:spPr bwMode="auto">
            <a:xfrm flipH="1" flipV="1">
              <a:off x="3688685" y="4331519"/>
              <a:ext cx="614480" cy="576075"/>
            </a:xfrm>
            <a:prstGeom prst="bentConnector3">
              <a:avLst>
                <a:gd name="adj1" fmla="val -3720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1" idx="2"/>
              <a:endCxn id="13" idx="3"/>
            </p:cNvCxnSpPr>
            <p:nvPr/>
          </p:nvCxnSpPr>
          <p:spPr bwMode="auto">
            <a:xfrm rot="5400000">
              <a:off x="3304636" y="5387656"/>
              <a:ext cx="940923" cy="24963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Elbow Connector 17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2824573" y="4926796"/>
              <a:ext cx="307240" cy="5376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2" idx="2"/>
              <a:endCxn id="13" idx="0"/>
            </p:cNvCxnSpPr>
            <p:nvPr/>
          </p:nvCxnSpPr>
          <p:spPr bwMode="auto">
            <a:xfrm rot="5400000">
              <a:off x="3131813" y="5733301"/>
              <a:ext cx="23043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344510" y="4427530"/>
              <a:ext cx="498152" cy="19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approve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80710" y="5118820"/>
              <a:ext cx="415586" cy="19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4760" y="4849985"/>
              <a:ext cx="505033" cy="19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reassign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20000" cy="1219200"/>
          </a:xfrm>
        </p:spPr>
        <p:txBody>
          <a:bodyPr/>
          <a:lstStyle/>
          <a:p>
            <a:pPr algn="ctr"/>
            <a:r>
              <a:rPr lang="en-US"/>
              <a:t>State Machine of Ordering Process</a:t>
            </a:r>
            <a:br>
              <a:rPr lang="en-US"/>
            </a:br>
            <a:r>
              <a:rPr lang="en-US"/>
              <a:t>in Table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4996B-0D9C-4961-9008-10F31231BB2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3750" y="1905000"/>
          <a:ext cx="8013700" cy="3219447"/>
        </p:xfrm>
        <a:graphic>
          <a:graphicData uri="http://schemas.openxmlformats.org/drawingml/2006/table">
            <a:tbl>
              <a:tblPr/>
              <a:tblGrid>
                <a:gridCol w="377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State</a:t>
                      </a:r>
                    </a:p>
                  </a:txBody>
                  <a:tcPr marL="39412" marR="39412" marT="39422" marB="39422" anchor="ctr">
                    <a:lnL w="9525" cap="flat" cmpd="sng" algn="ctr">
                      <a:solidFill>
                        <a:srgbClr val="00B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Allowed Transitions</a:t>
                      </a:r>
                    </a:p>
                  </a:txBody>
                  <a:tcPr marL="39412" marR="39412" marT="39422" marB="39422" anchor="ctr">
                    <a:lnL w="9525" cap="flat" cmpd="sng" algn="ctr">
                      <a:solidFill>
                        <a:srgbClr val="A02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2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Submitted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7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Assigned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5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1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>
                          <a:latin typeface="inherit"/>
                        </a:rPr>
                        <a:t>Assigned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70B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Approved or Rejected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E01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1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>
                          <a:latin typeface="inherit"/>
                        </a:rPr>
                        <a:t>Approved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1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B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Ordered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B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3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>
                          <a:latin typeface="inherit"/>
                        </a:rPr>
                        <a:t>Rejected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20B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D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Assigned or Completed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403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E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>
                          <a:latin typeface="inherit"/>
                        </a:rPr>
                        <a:t>Ordered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20D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E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4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Completed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20E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E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E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>
                          <a:latin typeface="inherit"/>
                        </a:rPr>
                        <a:t>Completed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C04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4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(None)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4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83779-9ECC-4454-A349-EE7E6E0F6C4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17" y="435371"/>
            <a:ext cx="9059839" cy="642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ight Arrow 6"/>
          <p:cNvSpPr>
            <a:spLocks noChangeArrowheads="1"/>
          </p:cNvSpPr>
          <p:nvPr/>
        </p:nvSpPr>
        <p:spPr bwMode="auto">
          <a:xfrm>
            <a:off x="120650" y="3173104"/>
            <a:ext cx="48895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8918" name="Right Arrow 7"/>
          <p:cNvSpPr>
            <a:spLocks noChangeArrowheads="1"/>
          </p:cNvSpPr>
          <p:nvPr/>
        </p:nvSpPr>
        <p:spPr bwMode="auto">
          <a:xfrm>
            <a:off x="2406650" y="2057400"/>
            <a:ext cx="48895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447800" y="98029"/>
            <a:ext cx="7620000" cy="435371"/>
          </a:xfrm>
        </p:spPr>
        <p:txBody>
          <a:bodyPr/>
          <a:lstStyle/>
          <a:p>
            <a:r>
              <a:rPr lang="en-US" dirty="0"/>
              <a:t>Using the State Machine Template</a:t>
            </a:r>
          </a:p>
        </p:txBody>
      </p:sp>
    </p:spTree>
    <p:extLst>
      <p:ext uri="{BB962C8B-B14F-4D97-AF65-F5344CB8AC3E}">
        <p14:creationId xmlns:p14="http://schemas.microsoft.com/office/powerpoint/2010/main" val="677417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Machine Template and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3D1EC-624E-4583-B7FB-BE9D7BAC0AF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3" y="1371600"/>
            <a:ext cx="899318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ight Arrow 8"/>
          <p:cNvSpPr>
            <a:spLocks noChangeArrowheads="1"/>
          </p:cNvSpPr>
          <p:nvPr/>
        </p:nvSpPr>
        <p:spPr bwMode="auto">
          <a:xfrm>
            <a:off x="76200" y="38862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9942" name="Right Arrow 9"/>
          <p:cNvSpPr>
            <a:spLocks noChangeArrowheads="1"/>
          </p:cNvSpPr>
          <p:nvPr/>
        </p:nvSpPr>
        <p:spPr bwMode="auto">
          <a:xfrm>
            <a:off x="76200" y="41148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9943" name="Right Arrow 7"/>
          <p:cNvSpPr>
            <a:spLocks noChangeArrowheads="1"/>
          </p:cNvSpPr>
          <p:nvPr/>
        </p:nvSpPr>
        <p:spPr bwMode="auto">
          <a:xfrm>
            <a:off x="76200" y="36576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4841A-ED72-4CD0-AF06-27FA33DBFC3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2413" y="776288"/>
            <a:ext cx="6351587" cy="605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04800" y="1969232"/>
            <a:ext cx="2882943" cy="2678968"/>
            <a:chOff x="278864" y="3243498"/>
            <a:chExt cx="3299312" cy="306587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020607" y="3243498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Submitted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20608" y="3836895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Assigned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1416204" y="3713269"/>
              <a:ext cx="247249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278864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Approved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811802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Rejected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971159" y="5320384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Ordered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71159" y="596322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Completed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" name="Elbow Connector 1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971160" y="4009969"/>
              <a:ext cx="395597" cy="74174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8" idx="2"/>
              <a:endCxn id="11" idx="0"/>
            </p:cNvCxnSpPr>
            <p:nvPr/>
          </p:nvCxnSpPr>
          <p:spPr bwMode="auto">
            <a:xfrm rot="16200000" flipH="1">
              <a:off x="1737628" y="3985244"/>
              <a:ext cx="395597" cy="79119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Elbow Connector 15"/>
            <p:cNvCxnSpPr>
              <a:stCxn id="11" idx="3"/>
              <a:endCxn id="8" idx="3"/>
            </p:cNvCxnSpPr>
            <p:nvPr/>
          </p:nvCxnSpPr>
          <p:spPr bwMode="auto">
            <a:xfrm flipH="1" flipV="1">
              <a:off x="2059050" y="4009969"/>
              <a:ext cx="791194" cy="741744"/>
            </a:xfrm>
            <a:prstGeom prst="bentConnector3">
              <a:avLst>
                <a:gd name="adj1" fmla="val -3720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1" idx="2"/>
              <a:endCxn id="13" idx="3"/>
            </p:cNvCxnSpPr>
            <p:nvPr/>
          </p:nvCxnSpPr>
          <p:spPr bwMode="auto">
            <a:xfrm rot="5400000">
              <a:off x="1564555" y="5369833"/>
              <a:ext cx="1211516" cy="32142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Elbow Connector 17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946435" y="4776438"/>
              <a:ext cx="395597" cy="69229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2" idx="2"/>
              <a:endCxn id="13" idx="0"/>
            </p:cNvCxnSpPr>
            <p:nvPr/>
          </p:nvCxnSpPr>
          <p:spPr bwMode="auto">
            <a:xfrm rot="5400000">
              <a:off x="1342032" y="5814880"/>
              <a:ext cx="296698" cy="20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28314" y="4133591"/>
              <a:ext cx="768346" cy="312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approve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06298" y="5023684"/>
              <a:ext cx="654503" cy="312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0795" y="4677537"/>
              <a:ext cx="777381" cy="312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reassign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0"/>
            <a:ext cx="66103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90" y="38100"/>
            <a:ext cx="2975610" cy="623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Kepler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410200"/>
          </a:xfrm>
        </p:spPr>
        <p:txBody>
          <a:bodyPr/>
          <a:lstStyle/>
          <a:p>
            <a:r>
              <a:rPr lang="en-US" dirty="0"/>
              <a:t>Operate on </a:t>
            </a:r>
            <a:r>
              <a:rPr lang="en-US" dirty="0">
                <a:solidFill>
                  <a:srgbClr val="0000FF"/>
                </a:solidFill>
              </a:rPr>
              <a:t>data</a:t>
            </a:r>
            <a:r>
              <a:rPr lang="en-US" dirty="0"/>
              <a:t> stored in a variety of formats, locally and over the internet;</a:t>
            </a:r>
          </a:p>
          <a:p>
            <a:r>
              <a:rPr lang="en-US" dirty="0"/>
              <a:t>Integrating disparate </a:t>
            </a:r>
            <a:r>
              <a:rPr lang="en-US" dirty="0">
                <a:solidFill>
                  <a:srgbClr val="0000FF"/>
                </a:solidFill>
              </a:rPr>
              <a:t>software components</a:t>
            </a:r>
            <a:r>
              <a:rPr lang="en-US" dirty="0"/>
              <a:t>, such as merging scripts with compiled code;</a:t>
            </a:r>
          </a:p>
          <a:p>
            <a:r>
              <a:rPr lang="en-US" dirty="0"/>
              <a:t>Facilitating </a:t>
            </a:r>
            <a:r>
              <a:rPr lang="en-US" dirty="0">
                <a:solidFill>
                  <a:srgbClr val="0000FF"/>
                </a:solidFill>
              </a:rPr>
              <a:t>remote</a:t>
            </a:r>
            <a:r>
              <a:rPr lang="en-US" dirty="0"/>
              <a:t>, distributed execution of models. </a:t>
            </a:r>
          </a:p>
          <a:p>
            <a:r>
              <a:rPr lang="en-US" dirty="0"/>
              <a:t>Select and then connect </a:t>
            </a:r>
            <a:r>
              <a:rPr lang="en-US" dirty="0" err="1"/>
              <a:t>relavent</a:t>
            </a:r>
            <a:r>
              <a:rPr lang="en-US" dirty="0"/>
              <a:t> analytical components and data sources to create a "scientific workflow“ — an </a:t>
            </a:r>
            <a:r>
              <a:rPr lang="en-US" dirty="0">
                <a:solidFill>
                  <a:srgbClr val="0000FF"/>
                </a:solidFill>
              </a:rPr>
              <a:t>executable</a:t>
            </a:r>
            <a:r>
              <a:rPr lang="en-US" dirty="0"/>
              <a:t> representation of the steps required for generating results;</a:t>
            </a:r>
          </a:p>
          <a:p>
            <a:r>
              <a:rPr lang="en-US" dirty="0"/>
              <a:t>Share and </a:t>
            </a:r>
            <a:r>
              <a:rPr lang="en-US" dirty="0">
                <a:solidFill>
                  <a:srgbClr val="0000FF"/>
                </a:solidFill>
              </a:rPr>
              <a:t>reuse</a:t>
            </a:r>
            <a:r>
              <a:rPr lang="en-US" dirty="0"/>
              <a:t> data, workflows, and compo­nents developed by the community to address common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649188"/>
            <a:ext cx="251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https://kepler-project.org/</a:t>
            </a:r>
          </a:p>
        </p:txBody>
      </p:sp>
    </p:spTree>
    <p:extLst>
      <p:ext uri="{BB962C8B-B14F-4D97-AF65-F5344CB8AC3E}">
        <p14:creationId xmlns:p14="http://schemas.microsoft.com/office/powerpoint/2010/main" val="834177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1581150"/>
            <a:ext cx="2733675" cy="374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States Through Target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198B2-45D8-44F6-8DF0-AAE740C5395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4198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81150"/>
            <a:ext cx="20193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990" name="Straight Arrow Connector 9"/>
          <p:cNvCxnSpPr>
            <a:cxnSpLocks noChangeShapeType="1"/>
          </p:cNvCxnSpPr>
          <p:nvPr/>
        </p:nvCxnSpPr>
        <p:spPr bwMode="auto">
          <a:xfrm flipV="1">
            <a:off x="1568450" y="4419600"/>
            <a:ext cx="1447800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91" name="Straight Arrow Connector 11"/>
          <p:cNvCxnSpPr>
            <a:cxnSpLocks noChangeShapeType="1"/>
          </p:cNvCxnSpPr>
          <p:nvPr/>
        </p:nvCxnSpPr>
        <p:spPr bwMode="auto">
          <a:xfrm>
            <a:off x="1035050" y="2286000"/>
            <a:ext cx="19812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4199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50" y="3714750"/>
            <a:ext cx="1466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525" y="2286000"/>
            <a:ext cx="28860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4" name="Right Arrow 14"/>
          <p:cNvSpPr>
            <a:spLocks noChangeArrowheads="1"/>
          </p:cNvSpPr>
          <p:nvPr/>
        </p:nvSpPr>
        <p:spPr bwMode="auto">
          <a:xfrm>
            <a:off x="5438775" y="355897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" name="Right Arrow 14"/>
          <p:cNvSpPr>
            <a:spLocks noChangeArrowheads="1"/>
          </p:cNvSpPr>
          <p:nvPr/>
        </p:nvSpPr>
        <p:spPr bwMode="auto">
          <a:xfrm>
            <a:off x="6791325" y="4029075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Right Arrow 14"/>
          <p:cNvSpPr>
            <a:spLocks noChangeArrowheads="1"/>
          </p:cNvSpPr>
          <p:nvPr/>
        </p:nvSpPr>
        <p:spPr bwMode="auto">
          <a:xfrm>
            <a:off x="3124200" y="4540044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" name="Right Arrow 14"/>
          <p:cNvSpPr>
            <a:spLocks noChangeArrowheads="1"/>
          </p:cNvSpPr>
          <p:nvPr/>
        </p:nvSpPr>
        <p:spPr bwMode="auto">
          <a:xfrm>
            <a:off x="2663825" y="348277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algn="ctr"/>
            <a:r>
              <a:rPr lang="en-US"/>
              <a:t>States are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FCE75-3CC1-4FCC-BE5F-4E3A48D2638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838200"/>
            <a:ext cx="688657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14"/>
          <p:cNvSpPr>
            <a:spLocks noChangeArrowheads="1"/>
          </p:cNvSpPr>
          <p:nvPr/>
        </p:nvSpPr>
        <p:spPr bwMode="auto">
          <a:xfrm>
            <a:off x="4968209" y="297180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" name="Right Arrow 14"/>
          <p:cNvSpPr>
            <a:spLocks noChangeArrowheads="1"/>
          </p:cNvSpPr>
          <p:nvPr/>
        </p:nvSpPr>
        <p:spPr bwMode="auto">
          <a:xfrm>
            <a:off x="2209800" y="213360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4AC25-9316-448B-99FD-3065899C9F1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476" y="9526"/>
            <a:ext cx="6583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278864" y="3243498"/>
            <a:ext cx="3296502" cy="3065878"/>
            <a:chOff x="278864" y="3243498"/>
            <a:chExt cx="3296502" cy="3065878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020607" y="3243498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Submitted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020608" y="3836895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Assigned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6" idx="2"/>
              <a:endCxn id="7" idx="0"/>
            </p:cNvCxnSpPr>
            <p:nvPr/>
          </p:nvCxnSpPr>
          <p:spPr bwMode="auto">
            <a:xfrm rot="16200000" flipH="1">
              <a:off x="1416204" y="3713269"/>
              <a:ext cx="247249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ounded Rectangle 8"/>
            <p:cNvSpPr/>
            <p:nvPr/>
          </p:nvSpPr>
          <p:spPr bwMode="auto">
            <a:xfrm>
              <a:off x="278864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Approved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811802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Rejected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971159" y="5320384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Ordered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971159" y="596322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Completed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3" name="Elbow Connector 12"/>
            <p:cNvCxnSpPr>
              <a:stCxn id="7" idx="2"/>
              <a:endCxn id="9" idx="0"/>
            </p:cNvCxnSpPr>
            <p:nvPr/>
          </p:nvCxnSpPr>
          <p:spPr bwMode="auto">
            <a:xfrm rot="5400000">
              <a:off x="971160" y="4009969"/>
              <a:ext cx="395597" cy="74174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7" idx="2"/>
              <a:endCxn id="10" idx="0"/>
            </p:cNvCxnSpPr>
            <p:nvPr/>
          </p:nvCxnSpPr>
          <p:spPr bwMode="auto">
            <a:xfrm rot="16200000" flipH="1">
              <a:off x="1737628" y="3985244"/>
              <a:ext cx="395597" cy="79119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10" idx="3"/>
              <a:endCxn id="7" idx="3"/>
            </p:cNvCxnSpPr>
            <p:nvPr/>
          </p:nvCxnSpPr>
          <p:spPr bwMode="auto">
            <a:xfrm flipH="1" flipV="1">
              <a:off x="2059050" y="4009969"/>
              <a:ext cx="791194" cy="741744"/>
            </a:xfrm>
            <a:prstGeom prst="bentConnector3">
              <a:avLst>
                <a:gd name="adj1" fmla="val -3720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Elbow Connector 15"/>
            <p:cNvCxnSpPr>
              <a:stCxn id="10" idx="2"/>
              <a:endCxn id="12" idx="3"/>
            </p:cNvCxnSpPr>
            <p:nvPr/>
          </p:nvCxnSpPr>
          <p:spPr bwMode="auto">
            <a:xfrm rot="5400000">
              <a:off x="1564555" y="5369833"/>
              <a:ext cx="1211516" cy="32142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9" idx="2"/>
              <a:endCxn id="11" idx="0"/>
            </p:cNvCxnSpPr>
            <p:nvPr/>
          </p:nvCxnSpPr>
          <p:spPr bwMode="auto">
            <a:xfrm rot="16200000" flipH="1">
              <a:off x="946435" y="4776438"/>
              <a:ext cx="395597" cy="69229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11" idx="2"/>
              <a:endCxn id="12" idx="0"/>
            </p:cNvCxnSpPr>
            <p:nvPr/>
          </p:nvCxnSpPr>
          <p:spPr bwMode="auto">
            <a:xfrm rot="5400000">
              <a:off x="1342032" y="5814880"/>
              <a:ext cx="296698" cy="20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28314" y="413359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approve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6299" y="5023684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cancel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00795" y="4677537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reassign</a:t>
              </a:r>
            </a:p>
          </p:txBody>
        </p:sp>
      </p:grp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19075" y="1676400"/>
            <a:ext cx="2524125" cy="1157288"/>
          </a:xfrm>
        </p:spPr>
        <p:txBody>
          <a:bodyPr/>
          <a:lstStyle/>
          <a:p>
            <a:r>
              <a:rPr lang="en-US" dirty="0"/>
              <a:t>All Connected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E143F1-9775-43B8-9219-3D090B628812}"/>
              </a:ext>
            </a:extLst>
          </p:cNvPr>
          <p:cNvSpPr/>
          <p:nvPr/>
        </p:nvSpPr>
        <p:spPr>
          <a:xfrm>
            <a:off x="5401524" y="470226"/>
            <a:ext cx="3145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 eaLnBrk="1" hangingPunct="1"/>
            <a:r>
              <a:rPr lang="en-US" sz="2400" b="1" dirty="0">
                <a:solidFill>
                  <a:srgbClr val="0000FF"/>
                </a:solidFill>
              </a:rPr>
              <a:t>Architecture-Drive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Steps Implementing the Application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4913313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Determine the events required for data exchange and state transitions.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Define an External Data Exchange interface.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Add </a:t>
            </a:r>
            <a:r>
              <a:rPr lang="en-US" dirty="0" err="1"/>
              <a:t>EventDriven</a:t>
            </a:r>
            <a:r>
              <a:rPr lang="en-US" dirty="0"/>
              <a:t> activities to the state machine workflow.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Reference the external data exchange interface.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Implement the External Data Exchange interface.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Add the External Data Exchange to the workflow runtime.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Use the External Data Exchange to exchange data and transition states.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A91A0-DA1E-4D5F-A6DE-A80FAF77350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Behind: Event Interfaces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04800" y="1335088"/>
            <a:ext cx="8650288" cy="4837112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ExternalDataExchange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ExternalDataExchange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()] public interface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IEventService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{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Assigned; 	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Approved; 	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Rejected; 	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Reassigned;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Canceled;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Ordered;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OrderReceived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}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4A0F-A353-4CDB-8982-2D4399E576B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ight Arrow 14"/>
          <p:cNvSpPr>
            <a:spLocks noChangeArrowheads="1"/>
          </p:cNvSpPr>
          <p:nvPr/>
        </p:nvSpPr>
        <p:spPr bwMode="auto">
          <a:xfrm>
            <a:off x="793750" y="403860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Event Interface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97888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RaiseAssignedEvent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System.Guid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instanceId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string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assignedTo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{ // Check to see if event is defined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if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this.Assigned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!= null)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{ // Create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EventArgs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 this event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LocalService.SupplyFulfillmentArgs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new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LocalService.SupplyFulfillmentArgs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instanceId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args.AssignedTo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assignedTo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// Raise the event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this.Assigned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(this,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}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9091F-3CB0-413A-A92F-D1F43214F97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Right Arrow 14"/>
          <p:cNvSpPr>
            <a:spLocks noChangeArrowheads="1"/>
          </p:cNvSpPr>
          <p:nvPr/>
        </p:nvSpPr>
        <p:spPr bwMode="auto">
          <a:xfrm>
            <a:off x="104775" y="137160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26C1D-739B-42E1-BDE7-EA69D9B9F88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49156" name="Content Placeholder 4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4989513"/>
          </a:xfrm>
        </p:spPr>
        <p:txBody>
          <a:bodyPr/>
          <a:lstStyle/>
          <a:p>
            <a:pPr eaLnBrk="1" hangingPunct="1"/>
            <a:r>
              <a:rPr lang="en-US" dirty="0"/>
              <a:t>Key Ideas of Workflow-based Application Development</a:t>
            </a:r>
          </a:p>
          <a:p>
            <a:pPr eaLnBrk="1" hangingPunct="1"/>
            <a:r>
              <a:rPr lang="en-US" dirty="0"/>
              <a:t>WF Constructs and Activities</a:t>
            </a:r>
          </a:p>
          <a:p>
            <a:pPr eaLnBrk="1" hangingPunct="1"/>
            <a:r>
              <a:rPr lang="en-US" dirty="0"/>
              <a:t>Creating WF workflow Application</a:t>
            </a:r>
          </a:p>
          <a:p>
            <a:pPr eaLnBrk="1" hangingPunct="1"/>
            <a:r>
              <a:rPr lang="en-US" dirty="0"/>
              <a:t>Integrating WF and WCF</a:t>
            </a:r>
          </a:p>
          <a:p>
            <a:pPr eaLnBrk="1" hangingPunct="1"/>
            <a:r>
              <a:rPr lang="en-US" dirty="0"/>
              <a:t>Creating WF Services</a:t>
            </a:r>
          </a:p>
          <a:p>
            <a:pPr eaLnBrk="1" hangingPunct="1"/>
            <a:r>
              <a:rPr lang="en-US" dirty="0"/>
              <a:t>Event-Driven Approach and State Machine in WF</a:t>
            </a:r>
          </a:p>
          <a:p>
            <a:pPr eaLnBrk="1" hangingPunct="1"/>
            <a:r>
              <a:rPr lang="en-US" dirty="0"/>
              <a:t>Workflow Supports</a:t>
            </a:r>
          </a:p>
          <a:p>
            <a:pPr lvl="1" eaLnBrk="1" hangingPunct="1"/>
            <a:r>
              <a:rPr lang="en-US" dirty="0"/>
              <a:t>Architecture-Drive Development</a:t>
            </a:r>
          </a:p>
          <a:p>
            <a:pPr lvl="1" eaLnBrk="1" hangingPunct="1"/>
            <a:r>
              <a:rPr lang="en-US" dirty="0"/>
              <a:t>Control flow and Dataflow</a:t>
            </a:r>
          </a:p>
          <a:p>
            <a:pPr lvl="1" eaLnBrk="1" hangingPunct="1"/>
            <a:r>
              <a:rPr lang="en-US" dirty="0"/>
              <a:t>Synchronous and Asynchronous communications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http://edutechwiki.unige.ch/mediawiki/images/7/73/Kepler-20-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15236"/>
            <a:ext cx="5524500" cy="404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20000" cy="623888"/>
          </a:xfrm>
        </p:spPr>
        <p:txBody>
          <a:bodyPr/>
          <a:lstStyle/>
          <a:p>
            <a:pPr algn="ctr"/>
            <a:r>
              <a:rPr lang="en-US" dirty="0"/>
              <a:t>Kepler Workflow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4724400" cy="2743199"/>
          </a:xfrm>
          <a:noFill/>
        </p:spPr>
        <p:txBody>
          <a:bodyPr/>
          <a:lstStyle/>
          <a:p>
            <a:r>
              <a:rPr lang="en-US" dirty="0"/>
              <a:t>Kepler Workflow Style</a:t>
            </a:r>
          </a:p>
          <a:p>
            <a:pPr lvl="1"/>
            <a:r>
              <a:rPr lang="en-US" altLang="en-US" sz="2400" dirty="0">
                <a:latin typeface="Times New Roman" pitchFamily="18" charset="0"/>
              </a:rPr>
              <a:t>Directors (define computing and communication models)</a:t>
            </a:r>
          </a:p>
          <a:p>
            <a:pPr lvl="1"/>
            <a:r>
              <a:rPr lang="en-US" altLang="en-US" sz="2400" dirty="0">
                <a:latin typeface="Times New Roman" pitchFamily="18" charset="0"/>
              </a:rPr>
              <a:t>Actors</a:t>
            </a:r>
          </a:p>
          <a:p>
            <a:pPr lvl="2"/>
            <a:r>
              <a:rPr lang="en-US" altLang="en-US" sz="2400" dirty="0">
                <a:latin typeface="Times New Roman" pitchFamily="18" charset="0"/>
              </a:rPr>
              <a:t>Ports</a:t>
            </a:r>
          </a:p>
          <a:p>
            <a:pPr lvl="2"/>
            <a:r>
              <a:rPr lang="en-US" altLang="en-US" sz="2400" dirty="0">
                <a:latin typeface="Times New Roman" pitchFamily="18" charset="0"/>
              </a:rPr>
              <a:t>Attributes</a:t>
            </a:r>
          </a:p>
          <a:p>
            <a:pPr lvl="1"/>
            <a:r>
              <a:rPr lang="en-US" altLang="en-US" sz="2400" dirty="0">
                <a:latin typeface="Times New Roman" pitchFamily="18" charset="0"/>
              </a:rPr>
              <a:t>Relations</a:t>
            </a:r>
          </a:p>
          <a:p>
            <a:r>
              <a:rPr lang="en-US" altLang="en-US" sz="2400" dirty="0">
                <a:latin typeface="Times New Roman" pitchFamily="18" charset="0"/>
              </a:rPr>
              <a:t>Example:</a:t>
            </a:r>
            <a:br>
              <a:rPr lang="en-US" altLang="en-US" sz="2400" dirty="0">
                <a:latin typeface="Times New Roman" pitchFamily="18" charset="0"/>
              </a:rPr>
            </a:br>
            <a:r>
              <a:rPr lang="en-US" altLang="en-US" sz="2400" dirty="0">
                <a:latin typeface="Times New Roman" pitchFamily="18" charset="0"/>
              </a:rPr>
              <a:t>Integration of </a:t>
            </a:r>
            <a:br>
              <a:rPr lang="en-US" altLang="en-US" sz="2400" dirty="0">
                <a:latin typeface="Times New Roman" pitchFamily="18" charset="0"/>
              </a:rPr>
            </a:br>
            <a:r>
              <a:rPr lang="en-US" altLang="en-US" sz="2400" dirty="0">
                <a:latin typeface="Times New Roman" pitchFamily="18" charset="0"/>
              </a:rPr>
              <a:t>a template,</a:t>
            </a:r>
            <a:br>
              <a:rPr lang="en-US" altLang="en-US" sz="2400" dirty="0">
                <a:latin typeface="Times New Roman" pitchFamily="18" charset="0"/>
              </a:rPr>
            </a:br>
            <a:r>
              <a:rPr lang="en-US" altLang="en-US" sz="2400" dirty="0">
                <a:latin typeface="Times New Roman" pitchFamily="18" charset="0"/>
              </a:rPr>
              <a:t>a data set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533400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http://edutechwiki.unige.ch/en/Kepler_workflow_system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527472"/>
              </p:ext>
            </p:extLst>
          </p:nvPr>
        </p:nvGraphicFramePr>
        <p:xfrm>
          <a:off x="5562600" y="761035"/>
          <a:ext cx="3505200" cy="233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4" imgW="2189033" imgH="1468892" progId="Visio.Drawing.11">
                  <p:embed/>
                </p:oleObj>
              </mc:Choice>
              <mc:Fallback>
                <p:oleObj name="Visio" r:id="rId4" imgW="2189033" imgH="146889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761035"/>
                        <a:ext cx="3505200" cy="233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419600" y="990600"/>
            <a:ext cx="1066800" cy="381000"/>
          </a:xfrm>
          <a:prstGeom prst="rect">
            <a:avLst/>
          </a:prstGeom>
          <a:solidFill>
            <a:srgbClr val="5DE1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Director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905000" y="4645222"/>
            <a:ext cx="2895600" cy="7649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905000" y="5715000"/>
            <a:ext cx="2514600" cy="373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6736773" y="6129152"/>
            <a:ext cx="623455" cy="383754"/>
          </a:xfrm>
          <a:prstGeom prst="roundRect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723341" y="5334000"/>
            <a:ext cx="623455" cy="383754"/>
          </a:xfrm>
          <a:prstGeom prst="roundRect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441" y="4495800"/>
            <a:ext cx="1635741" cy="11415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441" y="5717754"/>
            <a:ext cx="1630740" cy="11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6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  <a:p>
            <a:endParaRPr lang="en-US" dirty="0"/>
          </a:p>
          <a:p>
            <a:r>
              <a:rPr lang="en-US" dirty="0"/>
              <a:t>Flowchart / Process</a:t>
            </a:r>
          </a:p>
          <a:p>
            <a:endParaRPr lang="en-US" dirty="0"/>
          </a:p>
          <a:p>
            <a:r>
              <a:rPr lang="en-US" dirty="0"/>
              <a:t>Coding / Debugging</a:t>
            </a:r>
          </a:p>
          <a:p>
            <a:endParaRPr lang="en-US" dirty="0"/>
          </a:p>
          <a:p>
            <a:r>
              <a:rPr lang="en-US" dirty="0"/>
              <a:t>Testing / Verification</a:t>
            </a:r>
          </a:p>
          <a:p>
            <a:endParaRPr lang="en-US" dirty="0"/>
          </a:p>
          <a:p>
            <a:r>
              <a:rPr lang="en-US" dirty="0"/>
              <a:t>Deployment /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own Arrow 4"/>
          <p:cNvSpPr/>
          <p:nvPr/>
        </p:nvSpPr>
        <p:spPr bwMode="auto">
          <a:xfrm>
            <a:off x="1676400" y="2085975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676400" y="31242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1676400" y="4162425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1676400" y="520065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 bwMode="auto">
          <a:xfrm>
            <a:off x="4495800" y="1752600"/>
            <a:ext cx="304800" cy="1143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1789093"/>
            <a:ext cx="30059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Software Architects</a:t>
            </a:r>
          </a:p>
          <a:p>
            <a:pPr eaLnBrk="0" hangingPunct="0"/>
            <a:r>
              <a:rPr lang="en-US" sz="2800" dirty="0"/>
              <a:t>Software Engineers</a:t>
            </a:r>
          </a:p>
        </p:txBody>
      </p:sp>
      <p:sp>
        <p:nvSpPr>
          <p:cNvPr id="16" name="Right Brace 15"/>
          <p:cNvSpPr/>
          <p:nvPr/>
        </p:nvSpPr>
        <p:spPr bwMode="auto">
          <a:xfrm>
            <a:off x="4495800" y="3581400"/>
            <a:ext cx="304800" cy="6286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3591580"/>
            <a:ext cx="2119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Programmers</a:t>
            </a:r>
          </a:p>
        </p:txBody>
      </p:sp>
      <p:sp>
        <p:nvSpPr>
          <p:cNvPr id="18" name="Right Brace 17"/>
          <p:cNvSpPr/>
          <p:nvPr/>
        </p:nvSpPr>
        <p:spPr bwMode="auto">
          <a:xfrm>
            <a:off x="4495800" y="4552950"/>
            <a:ext cx="304800" cy="6286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3000" y="4563130"/>
            <a:ext cx="1195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Testers</a:t>
            </a:r>
          </a:p>
        </p:txBody>
      </p:sp>
      <p:sp>
        <p:nvSpPr>
          <p:cNvPr id="20" name="Right Brace 19"/>
          <p:cNvSpPr/>
          <p:nvPr/>
        </p:nvSpPr>
        <p:spPr bwMode="auto">
          <a:xfrm>
            <a:off x="5270995" y="5621055"/>
            <a:ext cx="304800" cy="6286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8195" y="5631235"/>
            <a:ext cx="3296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After Sale Supporters</a:t>
            </a:r>
          </a:p>
        </p:txBody>
      </p:sp>
    </p:spTree>
    <p:extLst>
      <p:ext uri="{BB962C8B-B14F-4D97-AF65-F5344CB8AC3E}">
        <p14:creationId xmlns:p14="http://schemas.microsoft.com/office/powerpoint/2010/main" val="195030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Architecture and Process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600201"/>
            <a:ext cx="3771900" cy="1828799"/>
          </a:xfrm>
        </p:spPr>
        <p:txBody>
          <a:bodyPr/>
          <a:lstStyle/>
          <a:p>
            <a:r>
              <a:rPr lang="en-US" dirty="0"/>
              <a:t>Architecture Design</a:t>
            </a:r>
          </a:p>
          <a:p>
            <a:endParaRPr lang="en-US" dirty="0"/>
          </a:p>
          <a:p>
            <a:r>
              <a:rPr lang="en-US" dirty="0"/>
              <a:t>Flowchart /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own Arrow 4"/>
          <p:cNvSpPr/>
          <p:nvPr/>
        </p:nvSpPr>
        <p:spPr bwMode="auto">
          <a:xfrm>
            <a:off x="2476500" y="2162175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476500" y="3200400"/>
            <a:ext cx="3810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4919" y="876955"/>
            <a:ext cx="3182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Application Builders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1500" y="3733800"/>
            <a:ext cx="4156849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Component / Service</a:t>
            </a:r>
          </a:p>
          <a:p>
            <a:pPr algn="ctr"/>
            <a:r>
              <a:rPr lang="en-US" sz="2400" dirty="0"/>
              <a:t>Repository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6200" y="5657850"/>
            <a:ext cx="1562100" cy="742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Service Providers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905000" y="5657850"/>
            <a:ext cx="1524000" cy="742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Service Providers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3695700" y="5657850"/>
            <a:ext cx="1562100" cy="742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Service Providers</a:t>
            </a:r>
          </a:p>
        </p:txBody>
      </p:sp>
      <p:cxnSp>
        <p:nvCxnSpPr>
          <p:cNvPr id="8" name="Straight Arrow Connector 7"/>
          <p:cNvCxnSpPr>
            <a:stCxn id="20" idx="0"/>
            <a:endCxn id="6" idx="3"/>
          </p:cNvCxnSpPr>
          <p:nvPr/>
        </p:nvCxnSpPr>
        <p:spPr bwMode="auto">
          <a:xfrm flipV="1">
            <a:off x="857250" y="4839493"/>
            <a:ext cx="323006" cy="818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24" idx="0"/>
            <a:endCxn id="6" idx="5"/>
          </p:cNvCxnSpPr>
          <p:nvPr/>
        </p:nvCxnSpPr>
        <p:spPr bwMode="auto">
          <a:xfrm flipH="1" flipV="1">
            <a:off x="4119593" y="4839493"/>
            <a:ext cx="357157" cy="818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3" idx="0"/>
            <a:endCxn id="6" idx="4"/>
          </p:cNvCxnSpPr>
          <p:nvPr/>
        </p:nvCxnSpPr>
        <p:spPr bwMode="auto">
          <a:xfrm flipH="1" flipV="1">
            <a:off x="2649925" y="5029200"/>
            <a:ext cx="17075" cy="628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57200" y="1371600"/>
            <a:ext cx="4419599" cy="2057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410200" y="1260676"/>
            <a:ext cx="37338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Integration Tools</a:t>
            </a:r>
          </a:p>
          <a:p>
            <a:r>
              <a:rPr lang="en-US" dirty="0"/>
              <a:t>Kepler </a:t>
            </a:r>
          </a:p>
          <a:p>
            <a:r>
              <a:rPr lang="en-US" dirty="0"/>
              <a:t>BPEL</a:t>
            </a:r>
          </a:p>
          <a:p>
            <a:r>
              <a:rPr lang="en-US" dirty="0"/>
              <a:t>Workflow Foundation</a:t>
            </a:r>
          </a:p>
          <a:p>
            <a:pPr lvl="1"/>
            <a:r>
              <a:rPr lang="en-US" sz="2400" dirty="0"/>
              <a:t>For integration</a:t>
            </a:r>
          </a:p>
          <a:p>
            <a:pPr lvl="1"/>
            <a:r>
              <a:rPr lang="en-US" sz="2400" dirty="0"/>
              <a:t>For creating services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2971800" y="2286002"/>
            <a:ext cx="2590800" cy="3047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2857500" y="2619375"/>
            <a:ext cx="2705100" cy="962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2971800" y="2400300"/>
            <a:ext cx="3048000" cy="118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57500" y="3581400"/>
            <a:ext cx="31623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4419600" y="4038600"/>
            <a:ext cx="1581150" cy="1447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7" name="Cloud Callout 6"/>
          <p:cNvSpPr/>
          <p:nvPr/>
        </p:nvSpPr>
        <p:spPr bwMode="auto">
          <a:xfrm>
            <a:off x="5867400" y="5248671"/>
            <a:ext cx="2667000" cy="999729"/>
          </a:xfrm>
          <a:prstGeom prst="cloudCallout">
            <a:avLst>
              <a:gd name="adj1" fmla="val -69762"/>
              <a:gd name="adj2" fmla="val -794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Why do we need this?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971800" y="2057400"/>
            <a:ext cx="2590800" cy="228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2857500" y="2057398"/>
            <a:ext cx="2705100" cy="1524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823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Why Do We Need Workflow for Coding?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486400"/>
          </a:xfrm>
        </p:spPr>
        <p:txBody>
          <a:bodyPr/>
          <a:lstStyle/>
          <a:p>
            <a:r>
              <a:rPr lang="en-US" dirty="0"/>
              <a:t>Adding a layer of </a:t>
            </a:r>
            <a:r>
              <a:rPr lang="en-US" dirty="0">
                <a:solidFill>
                  <a:srgbClr val="0000FF"/>
                </a:solidFill>
              </a:rPr>
              <a:t>abstraction</a:t>
            </a:r>
            <a:r>
              <a:rPr lang="en-US" dirty="0"/>
              <a:t> (graphical approach) to make application development faster and easier. </a:t>
            </a:r>
          </a:p>
          <a:p>
            <a:r>
              <a:rPr lang="en-US" dirty="0"/>
              <a:t>It makes the application’s main logic more visible.</a:t>
            </a:r>
          </a:p>
          <a:p>
            <a:r>
              <a:rPr lang="en-US" dirty="0"/>
              <a:t>By providing a straightforward picture of what is going on, the architect can help developers more quickly to understand an application’s structure. </a:t>
            </a:r>
          </a:p>
          <a:p>
            <a:r>
              <a:rPr lang="en-US" dirty="0"/>
              <a:t>This can be especially helpful for the people who must maintain the deployed applications, since learning a new application well enough to change it can be a time-consuming process.</a:t>
            </a:r>
          </a:p>
          <a:p>
            <a:r>
              <a:rPr lang="en-US" dirty="0"/>
              <a:t>Allows traditional programming style to seamlessly integrate with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8E9B-40BE-48D9-B55C-7C27D91F512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18413</TotalTime>
  <Words>2967</Words>
  <Application>Microsoft Office PowerPoint</Application>
  <PresentationFormat>On-screen Show (4:3)</PresentationFormat>
  <Paragraphs>530</Paragraphs>
  <Slides>56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inherit</vt:lpstr>
      <vt:lpstr>Arial</vt:lpstr>
      <vt:lpstr>Tahoma</vt:lpstr>
      <vt:lpstr>Times New Roman</vt:lpstr>
      <vt:lpstr>Wingdings</vt:lpstr>
      <vt:lpstr>Blends</vt:lpstr>
      <vt:lpstr>Visio</vt:lpstr>
      <vt:lpstr>  Lecture 2-2 Workflow-Based Software Development Concepts </vt:lpstr>
      <vt:lpstr>Unit 2 Outline</vt:lpstr>
      <vt:lpstr>Lecture 2-2 Outline</vt:lpstr>
      <vt:lpstr>What is Workflow?</vt:lpstr>
      <vt:lpstr>Kepler Project</vt:lpstr>
      <vt:lpstr>Kepler Workflow System</vt:lpstr>
      <vt:lpstr>Traditional Software Development</vt:lpstr>
      <vt:lpstr>Architecture and Process Integration</vt:lpstr>
      <vt:lpstr>Why Do We Need Workflow for Coding?</vt:lpstr>
      <vt:lpstr>From Tiered Architecture Perspectives</vt:lpstr>
      <vt:lpstr>Example: How Do I Write Code to Send a Mail/Message to a Client in My Web Application?</vt:lpstr>
      <vt:lpstr>Example: Drag and Drop Designer in WF</vt:lpstr>
      <vt:lpstr>WF Built-in Activities: Control Flow (1)</vt:lpstr>
      <vt:lpstr>ParallelForEach  and  ForEach</vt:lpstr>
      <vt:lpstr>WF Built-in Activities: Control Flow (2)</vt:lpstr>
      <vt:lpstr>WF Built-in Activities: Flowchart (3)</vt:lpstr>
      <vt:lpstr>WF Built-in Activities: Messaging (4)</vt:lpstr>
      <vt:lpstr>Creating Asynchronous Service in WF</vt:lpstr>
      <vt:lpstr>WF Built-in Activities (5)</vt:lpstr>
      <vt:lpstr>WF Built-in Activities (6)</vt:lpstr>
      <vt:lpstr>WF Custom Activities</vt:lpstr>
      <vt:lpstr>Custom Activity Class Hierarchy</vt:lpstr>
      <vt:lpstr>A Typical Workflow of Client Service</vt:lpstr>
      <vt:lpstr>WF Designer, Markup and Code Behind</vt:lpstr>
      <vt:lpstr>Creating a Workflow Service</vt:lpstr>
      <vt:lpstr>WF Using WCF for Creating Services</vt:lpstr>
      <vt:lpstr>Hosting WF Service</vt:lpstr>
      <vt:lpstr>Hosting WF Service with Dublin</vt:lpstr>
      <vt:lpstr>ASP .Net GUI for WF Services</vt:lpstr>
      <vt:lpstr>Concurrent Objects for WF Services</vt:lpstr>
      <vt:lpstr>Getting Started With WF Development</vt:lpstr>
      <vt:lpstr>Getting Started With WF Development</vt:lpstr>
      <vt:lpstr>Getting Started With WF Visual Studio 2019</vt:lpstr>
      <vt:lpstr>Choose Project Name and Location</vt:lpstr>
      <vt:lpstr>Adding a Flowchart Item into Workflow</vt:lpstr>
      <vt:lpstr>Adding a Flowchart Item into Workflow</vt:lpstr>
      <vt:lpstr>Creating a Workflow</vt:lpstr>
      <vt:lpstr>Code Behind the CodeActivity1</vt:lpstr>
      <vt:lpstr>Code Behind the Main Program</vt:lpstr>
      <vt:lpstr>Executing the Code</vt:lpstr>
      <vt:lpstr>Workflow: Support Control Flow and Data Flow</vt:lpstr>
      <vt:lpstr>Adding Constructs for Parallel Computing</vt:lpstr>
      <vt:lpstr>Finite State Machine Model</vt:lpstr>
      <vt:lpstr>Implementing a State Machine</vt:lpstr>
      <vt:lpstr>Event-Driven and State Machine  for eBusiness Application</vt:lpstr>
      <vt:lpstr>State Machine of Ordering Process in Table View</vt:lpstr>
      <vt:lpstr>Using the State Machine Template</vt:lpstr>
      <vt:lpstr>State Machine Template and Services</vt:lpstr>
      <vt:lpstr>Define States</vt:lpstr>
      <vt:lpstr>Connecting States Through Target State</vt:lpstr>
      <vt:lpstr>States are Connected</vt:lpstr>
      <vt:lpstr>All Connected</vt:lpstr>
      <vt:lpstr>Steps Implementing the Application Logic</vt:lpstr>
      <vt:lpstr>Code Behind: Event Interfaces</vt:lpstr>
      <vt:lpstr>Implementing the Event Interface</vt:lpstr>
      <vt:lpstr>Summary the Lecture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1193</cp:revision>
  <dcterms:created xsi:type="dcterms:W3CDTF">2005-09-17T18:09:54Z</dcterms:created>
  <dcterms:modified xsi:type="dcterms:W3CDTF">2020-02-06T17:21:03Z</dcterms:modified>
</cp:coreProperties>
</file>