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9"/>
  </p:notesMasterIdLst>
  <p:handoutMasterIdLst>
    <p:handoutMasterId r:id="rId50"/>
  </p:handoutMasterIdLst>
  <p:sldIdLst>
    <p:sldId id="632" r:id="rId2"/>
    <p:sldId id="651" r:id="rId3"/>
    <p:sldId id="630" r:id="rId4"/>
    <p:sldId id="631" r:id="rId5"/>
    <p:sldId id="649" r:id="rId6"/>
    <p:sldId id="483" r:id="rId7"/>
    <p:sldId id="648" r:id="rId8"/>
    <p:sldId id="482" r:id="rId9"/>
    <p:sldId id="626" r:id="rId10"/>
    <p:sldId id="624" r:id="rId11"/>
    <p:sldId id="647" r:id="rId12"/>
    <p:sldId id="646" r:id="rId13"/>
    <p:sldId id="645" r:id="rId14"/>
    <p:sldId id="644" r:id="rId15"/>
    <p:sldId id="650" r:id="rId16"/>
    <p:sldId id="633" r:id="rId17"/>
    <p:sldId id="296" r:id="rId18"/>
    <p:sldId id="463" r:id="rId19"/>
    <p:sldId id="484" r:id="rId20"/>
    <p:sldId id="485" r:id="rId21"/>
    <p:sldId id="501" r:id="rId22"/>
    <p:sldId id="502" r:id="rId23"/>
    <p:sldId id="503" r:id="rId24"/>
    <p:sldId id="504" r:id="rId25"/>
    <p:sldId id="508" r:id="rId26"/>
    <p:sldId id="509" r:id="rId27"/>
    <p:sldId id="514" r:id="rId28"/>
    <p:sldId id="505" r:id="rId29"/>
    <p:sldId id="510" r:id="rId30"/>
    <p:sldId id="512" r:id="rId31"/>
    <p:sldId id="511" r:id="rId32"/>
    <p:sldId id="513" r:id="rId33"/>
    <p:sldId id="506" r:id="rId34"/>
    <p:sldId id="507" r:id="rId35"/>
    <p:sldId id="475" r:id="rId36"/>
    <p:sldId id="516" r:id="rId37"/>
    <p:sldId id="517" r:id="rId38"/>
    <p:sldId id="515" r:id="rId39"/>
    <p:sldId id="625" r:id="rId40"/>
    <p:sldId id="518" r:id="rId41"/>
    <p:sldId id="519" r:id="rId42"/>
    <p:sldId id="635" r:id="rId43"/>
    <p:sldId id="636" r:id="rId44"/>
    <p:sldId id="637" r:id="rId45"/>
    <p:sldId id="638" r:id="rId46"/>
    <p:sldId id="639" r:id="rId47"/>
    <p:sldId id="640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8000"/>
    <a:srgbClr val="CCECFF"/>
    <a:srgbClr val="990000"/>
    <a:srgbClr val="FF9900"/>
    <a:srgbClr val="8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3" autoAdjust="0"/>
    <p:restoredTop sz="86499" autoAdjust="0"/>
  </p:normalViewPr>
  <p:slideViewPr>
    <p:cSldViewPr snapToObjects="1">
      <p:cViewPr varScale="1">
        <p:scale>
          <a:sx n="83" d="100"/>
          <a:sy n="83" d="100"/>
        </p:scale>
        <p:origin x="77" y="58"/>
      </p:cViewPr>
      <p:guideLst>
        <p:guide orient="horz" pos="427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1762A9B-0467-41FB-A295-953ED5B24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9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A943E-584E-4A58-97E8-0C1DF0D1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89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90F27-F1EC-4F9B-8F69-B9EE9DA60617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47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C91AA-9E96-4959-B9E5-20B1501FAE59}" type="slidenum">
              <a:rPr lang="en-US" smtClean="0">
                <a:latin typeface="Arial" charset="0"/>
              </a:rPr>
              <a:pPr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0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2CAF8-E1ED-4655-BCA8-DA088ADE32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2CAF8-E1ED-4655-BCA8-DA088ADE32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0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5875FA-ACDF-4C5F-846E-27A410C0A118}" type="slidenum">
              <a:rPr lang="en-US" smtClean="0">
                <a:latin typeface="Arial" charset="0"/>
              </a:rPr>
              <a:pPr>
                <a:defRPr/>
              </a:pPr>
              <a:t>17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08D5A1-80C8-4A99-A923-3DFEB5A09C77}" type="slidenum">
              <a:rPr lang="en-US" smtClean="0">
                <a:latin typeface="Arial" charset="0"/>
              </a:rPr>
              <a:pPr>
                <a:defRPr/>
              </a:pPr>
              <a:t>18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32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2E673-764B-4B8D-98C8-68E2772C017F}" type="slidenum">
              <a:rPr lang="en-US" smtClean="0">
                <a:latin typeface="Arial" charset="0"/>
              </a:rPr>
              <a:pPr>
                <a:defRPr/>
              </a:pPr>
              <a:t>19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8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0CD61C-53A6-4F81-BA5A-DCB2B99CFF84}" type="slidenum">
              <a:rPr lang="en-US" smtClean="0">
                <a:latin typeface="Arial" charset="0"/>
              </a:rPr>
              <a:pPr>
                <a:defRPr/>
              </a:pPr>
              <a:t>20</a:t>
            </a:fld>
            <a:endParaRPr 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6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52EB97-B707-487B-9133-823530E82D55}" type="slidenum">
              <a:rPr lang="en-US" smtClean="0">
                <a:latin typeface="Arial" charset="0"/>
              </a:rPr>
              <a:pPr>
                <a:defRPr/>
              </a:pPr>
              <a:t>21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7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E08AA5-E829-4308-8B95-DAC55BBE0DA2}" type="slidenum">
              <a:rPr lang="en-US" smtClean="0">
                <a:latin typeface="Arial" charset="0"/>
              </a:rPr>
              <a:pPr>
                <a:defRPr/>
              </a:pPr>
              <a:t>22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5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6A27ED-FAA5-49E6-9FC5-E06DBAAE6E5B}" type="slidenum">
              <a:rPr lang="en-US" smtClean="0">
                <a:latin typeface="Arial" charset="0"/>
              </a:rPr>
              <a:pPr>
                <a:defRPr/>
              </a:pPr>
              <a:t>23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5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5CFADF-33D3-417D-B910-A0270F87B75A}" type="slidenum">
              <a:rPr lang="en-US" smtClean="0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3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059424-37BD-443B-82D8-CC49CB901FCB}" type="slidenum">
              <a:rPr lang="en-US" smtClean="0">
                <a:latin typeface="Arial" charset="0"/>
              </a:rPr>
              <a:pPr>
                <a:defRPr/>
              </a:pPr>
              <a:t>24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99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22BE9-1485-40C3-90C4-8E631E9139E1}" type="slidenum">
              <a:rPr lang="en-US" smtClean="0">
                <a:latin typeface="Arial" charset="0"/>
              </a:rPr>
              <a:pPr>
                <a:defRPr/>
              </a:pPr>
              <a:t>25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0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907CB-8CBD-4F4F-B0EB-AA8F0BF10401}" type="slidenum">
              <a:rPr lang="en-US" smtClean="0">
                <a:latin typeface="Arial" charset="0"/>
              </a:rPr>
              <a:pPr>
                <a:defRPr/>
              </a:pPr>
              <a:t>26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28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3E4C59-BA62-42FE-8EA3-AF61D887A1F0}" type="slidenum">
              <a:rPr lang="en-US" smtClean="0">
                <a:latin typeface="Arial" charset="0"/>
              </a:rPr>
              <a:pPr>
                <a:defRPr/>
              </a:pPr>
              <a:t>27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49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28370-9072-435B-A0A0-93FC8DB5F799}" type="slidenum">
              <a:rPr lang="en-US" smtClean="0">
                <a:latin typeface="Arial" charset="0"/>
              </a:rPr>
              <a:pPr>
                <a:defRPr/>
              </a:pPr>
              <a:t>28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98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20255-3674-411D-99DE-4FABADE820AD}" type="slidenum">
              <a:rPr lang="en-US" smtClean="0">
                <a:latin typeface="Arial" charset="0"/>
              </a:rPr>
              <a:pPr>
                <a:defRPr/>
              </a:pPr>
              <a:t>29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0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1E91A8-82A8-453E-8710-01FFC45CC898}" type="slidenum">
              <a:rPr lang="en-US" smtClean="0">
                <a:latin typeface="Arial" charset="0"/>
              </a:rPr>
              <a:pPr>
                <a:defRPr/>
              </a:pPr>
              <a:t>30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26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63E56C-BBAA-4C87-8A04-E268E8EF395F}" type="slidenum">
              <a:rPr lang="en-US" smtClean="0">
                <a:latin typeface="Arial" charset="0"/>
              </a:rPr>
              <a:pPr>
                <a:defRPr/>
              </a:pPr>
              <a:t>31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56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D03C9-BD56-4193-A510-2909EA799185}" type="slidenum">
              <a:rPr lang="en-US" smtClean="0">
                <a:latin typeface="Arial" charset="0"/>
              </a:rPr>
              <a:pPr>
                <a:defRPr/>
              </a:pPr>
              <a:t>32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26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75A186-C56D-480C-AE7B-45D88FFD1327}" type="slidenum">
              <a:rPr lang="en-US" smtClean="0">
                <a:latin typeface="Arial" charset="0"/>
              </a:rPr>
              <a:pPr>
                <a:defRPr/>
              </a:pPr>
              <a:t>33</a:t>
            </a:fld>
            <a:endParaRPr lang="en-US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1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79D9FB-84FC-4010-B065-FF09B19AE1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57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E7815-E30E-4EF9-9D69-20B7C0A48137}" type="slidenum">
              <a:rPr lang="en-US" smtClean="0">
                <a:latin typeface="Arial" charset="0"/>
              </a:rPr>
              <a:pPr>
                <a:defRPr/>
              </a:pPr>
              <a:t>34</a:t>
            </a:fld>
            <a:endParaRPr 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36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31AC60-BD4B-4B90-AE6C-CF31C5D6EFE4}" type="slidenum">
              <a:rPr lang="en-US" smtClean="0">
                <a:latin typeface="Arial" charset="0"/>
              </a:rPr>
              <a:pPr>
                <a:defRPr/>
              </a:pPr>
              <a:t>35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1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CBFF31-97BC-4727-9BEB-F82DF535843D}" type="slidenum">
              <a:rPr lang="en-US" smtClean="0">
                <a:latin typeface="Arial" charset="0"/>
              </a:rPr>
              <a:pPr>
                <a:defRPr/>
              </a:pPr>
              <a:t>36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10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98B61-F777-43D7-871D-BBD51C85D247}" type="slidenum">
              <a:rPr lang="en-US" smtClean="0">
                <a:latin typeface="Arial" charset="0"/>
              </a:rPr>
              <a:pPr>
                <a:defRPr/>
              </a:pPr>
              <a:t>37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75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6AEA17-2B1B-4634-9FD4-6A8EAC2AD984}" type="slidenum">
              <a:rPr lang="en-US" smtClean="0">
                <a:latin typeface="Arial" charset="0"/>
              </a:rPr>
              <a:pPr>
                <a:defRPr/>
              </a:pPr>
              <a:t>38</a:t>
            </a:fld>
            <a:endParaRPr 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05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B35218-EF9E-4A8C-B176-B14E78477DEA}" type="slidenum">
              <a:rPr lang="en-US" smtClean="0">
                <a:latin typeface="Arial" charset="0"/>
              </a:rPr>
              <a:pPr>
                <a:defRPr/>
              </a:pPr>
              <a:t>39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23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36F23-74B6-4A02-B385-0D3594DE8E0B}" type="slidenum">
              <a:rPr lang="en-US" smtClean="0">
                <a:latin typeface="Arial" charset="0"/>
              </a:rPr>
              <a:pPr>
                <a:defRPr/>
              </a:pPr>
              <a:t>40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98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45E17-3BF3-407A-800E-E2213647200A}" type="slidenum">
              <a:rPr lang="en-US" smtClean="0">
                <a:latin typeface="Arial" charset="0"/>
              </a:rPr>
              <a:pPr>
                <a:defRPr/>
              </a:pPr>
              <a:t>41</a:t>
            </a:fld>
            <a:endParaRPr lang="en-US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56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3DE180-A96C-44EC-BAD6-0DB00BC839F8}" type="slidenum">
              <a:rPr lang="en-US" smtClean="0">
                <a:latin typeface="Arial" charset="0"/>
              </a:rPr>
              <a:pPr>
                <a:defRPr/>
              </a:pPr>
              <a:t>42</a:t>
            </a:fld>
            <a:endParaRPr lang="en-US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72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D2F469-578C-4A33-81FE-CC0AF188CA56}" type="slidenum">
              <a:rPr lang="en-US" smtClean="0">
                <a:latin typeface="Arial" charset="0"/>
              </a:rPr>
              <a:pPr>
                <a:defRPr/>
              </a:pPr>
              <a:t>43</a:t>
            </a:fld>
            <a:endParaRPr lang="en-US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2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DE213E-67AF-4875-A0C6-C65F5F93F5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26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85E2C-172F-41FC-A8DE-EED3D77BFD4B}" type="slidenum">
              <a:rPr lang="en-US" smtClean="0">
                <a:latin typeface="Arial" charset="0"/>
              </a:rPr>
              <a:pPr>
                <a:defRPr/>
              </a:pPr>
              <a:t>44</a:t>
            </a:fld>
            <a:endParaRPr lang="en-US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07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7492E-ACD5-4EE5-85C6-E52FEFD7BA9C}" type="slidenum">
              <a:rPr lang="en-US" smtClean="0">
                <a:latin typeface="Arial" charset="0"/>
              </a:rPr>
              <a:pPr>
                <a:defRPr/>
              </a:pPr>
              <a:t>45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0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3EB33-25EA-49F2-A5C5-19AE01661936}" type="slidenum">
              <a:rPr lang="en-US" smtClean="0">
                <a:latin typeface="Arial" charset="0"/>
              </a:rPr>
              <a:pPr>
                <a:defRPr/>
              </a:pPr>
              <a:t>46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65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7E7F25-2691-430A-AC5F-218C4DAAC674}" type="slidenum">
              <a:rPr lang="en-US" smtClean="0">
                <a:latin typeface="Arial" charset="0"/>
              </a:rPr>
              <a:pPr>
                <a:defRPr/>
              </a:pPr>
              <a:t>47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2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9CE82-93AB-4461-A5AB-274C4191B6C1}" type="slidenum">
              <a:rPr lang="en-US" smtClean="0">
                <a:latin typeface="Arial" charset="0"/>
              </a:rPr>
              <a:pPr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8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C39E4-71DD-4B0A-A09B-74245BB57254}" type="slidenum">
              <a:rPr lang="en-US" smtClean="0">
                <a:latin typeface="Arial" charset="0"/>
              </a:rPr>
              <a:pPr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19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5DC2E-9E80-408D-B3E8-83523BB62A82}" type="slidenum">
              <a:rPr lang="en-US" smtClean="0">
                <a:latin typeface="Arial" charset="0"/>
              </a:rPr>
              <a:pPr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8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5DC2E-9E80-408D-B3E8-83523BB62A82}" type="slidenum">
              <a:rPr lang="en-US" smtClean="0">
                <a:latin typeface="Arial" charset="0"/>
              </a:rPr>
              <a:pPr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8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182FCE-4B4D-4943-A92E-610ED4FFFCF7}" type="slidenum">
              <a:rPr lang="en-US" smtClean="0">
                <a:latin typeface="Arial" charset="0"/>
              </a:rPr>
              <a:pPr>
                <a:defRPr/>
              </a:pPr>
              <a:t>9</a:t>
            </a:fld>
            <a:endParaRPr lang="en-US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324AD-5B4B-4C65-BA92-30C61E769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30F95-3BF7-42EE-AA93-7DF31D766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47DA2-B635-4D83-8AF7-C686C9F65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714B6-3497-45FD-861C-AE7D2B92D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5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8E0D-AB2D-472F-AED1-B3BC00FC7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6E83A-971D-4C60-BEAC-4C131AAE4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25871-7EA3-4FB4-8563-F21A1FA96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39D31-3C8E-46FD-864B-07E1178A8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7F12C-AAFE-4263-8772-5DE8A0219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49251-53B9-4D06-97CB-43D9F81BA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8A5C8-B574-42D0-BD0C-425E8B7FE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DAE4CD03-0BD6-4FA7-9642-C6ED2A639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38125" y="3170236"/>
            <a:ext cx="8915399" cy="1781175"/>
          </a:xfrm>
        </p:spPr>
        <p:txBody>
          <a:bodyPr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</a:pPr>
            <a:r>
              <a:rPr lang="en-US" sz="2800" dirty="0"/>
              <a:t>Unit 2-4</a:t>
            </a:r>
            <a:br>
              <a:rPr lang="en-US" sz="2800" dirty="0"/>
            </a:br>
            <a:r>
              <a:rPr lang="en-US" sz="2800" dirty="0"/>
              <a:t>Business Process and Execution</a:t>
            </a:r>
            <a:br>
              <a:rPr lang="en-US" sz="2800" dirty="0"/>
            </a:br>
            <a:r>
              <a:rPr lang="en-US" sz="1800" dirty="0"/>
              <a:t>Reading: Textbook Sections 8.1 and 8.2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138" y="5712691"/>
            <a:ext cx="23653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Yinong Chen</a:t>
            </a:r>
          </a:p>
          <a:p>
            <a:pPr algn="ctr" defTabSz="966788"/>
            <a:endParaRPr lang="en-US" sz="2400" dirty="0"/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9229" y="92074"/>
            <a:ext cx="8566171" cy="1149350"/>
            <a:chOff x="349229" y="92074"/>
            <a:chExt cx="8566171" cy="1149350"/>
          </a:xfrm>
        </p:grpSpPr>
        <p:grpSp>
          <p:nvGrpSpPr>
            <p:cNvPr id="9" name="Group 8"/>
            <p:cNvGrpSpPr/>
            <p:nvPr/>
          </p:nvGrpSpPr>
          <p:grpSpPr>
            <a:xfrm>
              <a:off x="349229" y="481515"/>
              <a:ext cx="5440041" cy="356685"/>
              <a:chOff x="152400" y="333838"/>
              <a:chExt cx="5440041" cy="356685"/>
            </a:xfrm>
          </p:grpSpPr>
          <p:pic>
            <p:nvPicPr>
              <p:cNvPr id="12" name="Picture 11" descr="Arizona State University - Ira A. Fulton Schools of Engineeri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47622"/>
                <a:ext cx="2143125" cy="342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School of Computing, Informatics, and Decision Systems Engineeri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33838"/>
                <a:ext cx="3001641" cy="356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096000" y="92074"/>
              <a:ext cx="28194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6" tIns="48368" rIns="96736" bIns="48368" anchor="ctr"/>
            <a:lstStyle/>
            <a:p>
              <a:pPr defTabSz="966788">
                <a:spcBef>
                  <a:spcPts val="0"/>
                </a:spcBef>
              </a:pPr>
              <a:r>
                <a:rPr lang="en-US" altLang="en-US" i="1" dirty="0">
                  <a:solidFill>
                    <a:srgbClr val="280099"/>
                  </a:solidFill>
                </a:rPr>
                <a:t>CSE446 / CSE598</a:t>
              </a:r>
              <a:br>
                <a:rPr lang="en-US" altLang="en-US" i="1" dirty="0">
                  <a:solidFill>
                    <a:srgbClr val="280099"/>
                  </a:solidFill>
                </a:rPr>
              </a:br>
              <a:r>
                <a:rPr lang="en-US" altLang="en-US" i="1" dirty="0">
                  <a:solidFill>
                    <a:srgbClr val="280099"/>
                  </a:solidFill>
                </a:rPr>
                <a:t>Software Integration and Engineering</a:t>
              </a:r>
              <a:endParaRPr lang="en-US" altLang="en-US" sz="2400" i="1" dirty="0">
                <a:solidFill>
                  <a:srgbClr val="280099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 bwMode="auto">
          <a:xfrm>
            <a:off x="1692275" y="4114800"/>
            <a:ext cx="484188" cy="4841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1692275" y="4164013"/>
            <a:ext cx="484188" cy="48418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2676525" cy="623888"/>
          </a:xfrm>
        </p:spPr>
        <p:txBody>
          <a:bodyPr/>
          <a:lstStyle/>
          <a:p>
            <a:r>
              <a:rPr lang="en-US"/>
              <a:t>Orchestration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FC5AC-60FB-4793-977F-F4D926AB7B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 flipH="1" flipV="1">
            <a:off x="1106488" y="3970337"/>
            <a:ext cx="11684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AutoShape 60"/>
          <p:cNvSpPr>
            <a:spLocks noChangeArrowheads="1"/>
          </p:cNvSpPr>
          <p:nvPr/>
        </p:nvSpPr>
        <p:spPr bwMode="auto">
          <a:xfrm>
            <a:off x="1397000" y="4068763"/>
            <a:ext cx="1071563" cy="584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Store1</a:t>
            </a:r>
          </a:p>
        </p:txBody>
      </p:sp>
      <p:sp>
        <p:nvSpPr>
          <p:cNvPr id="10248" name="AutoShape 61"/>
          <p:cNvSpPr>
            <a:spLocks noChangeArrowheads="1"/>
          </p:cNvSpPr>
          <p:nvPr/>
        </p:nvSpPr>
        <p:spPr bwMode="auto">
          <a:xfrm>
            <a:off x="1397000" y="4945063"/>
            <a:ext cx="1071563" cy="584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StoreN</a:t>
            </a:r>
          </a:p>
        </p:txBody>
      </p:sp>
      <p:grpSp>
        <p:nvGrpSpPr>
          <p:cNvPr id="10249" name="Group 68"/>
          <p:cNvGrpSpPr>
            <a:grpSpLocks/>
          </p:cNvGrpSpPr>
          <p:nvPr/>
        </p:nvGrpSpPr>
        <p:grpSpPr bwMode="auto">
          <a:xfrm>
            <a:off x="3832225" y="4457700"/>
            <a:ext cx="1460500" cy="708025"/>
            <a:chOff x="5486400" y="5105401"/>
            <a:chExt cx="1143000" cy="554121"/>
          </a:xfrm>
        </p:grpSpPr>
        <p:sp>
          <p:nvSpPr>
            <p:cNvPr id="33" name="Rectangle 32"/>
            <p:cNvSpPr/>
            <p:nvPr/>
          </p:nvSpPr>
          <p:spPr>
            <a:xfrm>
              <a:off x="54864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150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36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722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08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10289" name="TextBox 48"/>
            <p:cNvSpPr txBox="1">
              <a:spLocks noChangeArrowheads="1"/>
            </p:cNvSpPr>
            <p:nvPr/>
          </p:nvSpPr>
          <p:spPr bwMode="auto">
            <a:xfrm>
              <a:off x="5562600" y="5105401"/>
              <a:ext cx="914400" cy="554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2000"/>
                <a:t>Queue of strings</a:t>
              </a:r>
            </a:p>
          </p:txBody>
        </p:sp>
      </p:grpSp>
      <p:sp>
        <p:nvSpPr>
          <p:cNvPr id="10" name="Flowchart: Document 9"/>
          <p:cNvSpPr/>
          <p:nvPr/>
        </p:nvSpPr>
        <p:spPr bwMode="auto">
          <a:xfrm>
            <a:off x="3636963" y="1828800"/>
            <a:ext cx="1655762" cy="779463"/>
          </a:xfrm>
          <a:prstGeom prst="flowChartDocumen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1300163" y="3095625"/>
            <a:ext cx="876300" cy="2921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12" name="Flowchart: Process 11"/>
          <p:cNvSpPr/>
          <p:nvPr/>
        </p:nvSpPr>
        <p:spPr bwMode="auto">
          <a:xfrm>
            <a:off x="2371725" y="3095625"/>
            <a:ext cx="876300" cy="2921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13" name="Elbow Connector 75"/>
          <p:cNvCxnSpPr>
            <a:stCxn id="11" idx="0"/>
          </p:cNvCxnSpPr>
          <p:nvPr/>
        </p:nvCxnSpPr>
        <p:spPr bwMode="auto">
          <a:xfrm rot="5400000" flipH="1" flipV="1">
            <a:off x="2151857" y="1610519"/>
            <a:ext cx="1071562" cy="1898650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87"/>
          <p:cNvCxnSpPr>
            <a:stCxn id="10" idx="1"/>
            <a:endCxn id="12" idx="0"/>
          </p:cNvCxnSpPr>
          <p:nvPr/>
        </p:nvCxnSpPr>
        <p:spPr bwMode="auto">
          <a:xfrm rot="10800000" flipV="1">
            <a:off x="2809875" y="2217738"/>
            <a:ext cx="827088" cy="8778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2"/>
          </p:cNvCxnSpPr>
          <p:nvPr/>
        </p:nvCxnSpPr>
        <p:spPr bwMode="auto">
          <a:xfrm rot="5400000">
            <a:off x="2152650" y="3411538"/>
            <a:ext cx="681038" cy="633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47" idx="3"/>
            <a:endCxn id="33" idx="1"/>
          </p:cNvCxnSpPr>
          <p:nvPr/>
        </p:nvCxnSpPr>
        <p:spPr bwMode="auto">
          <a:xfrm>
            <a:off x="2468563" y="4360863"/>
            <a:ext cx="1363662" cy="438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248" idx="3"/>
            <a:endCxn id="33" idx="1"/>
          </p:cNvCxnSpPr>
          <p:nvPr/>
        </p:nvCxnSpPr>
        <p:spPr bwMode="auto">
          <a:xfrm flipV="1">
            <a:off x="2468563" y="4799013"/>
            <a:ext cx="1363662" cy="438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7" idx="3"/>
            <a:endCxn id="10266" idx="1"/>
          </p:cNvCxnSpPr>
          <p:nvPr/>
        </p:nvCxnSpPr>
        <p:spPr bwMode="auto">
          <a:xfrm>
            <a:off x="5292725" y="4799013"/>
            <a:ext cx="119697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 bwMode="auto">
          <a:xfrm>
            <a:off x="5613400" y="3095625"/>
            <a:ext cx="876300" cy="2921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6684963" y="3095625"/>
            <a:ext cx="876300" cy="2921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6492875" y="4068763"/>
            <a:ext cx="13604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20" idx="0"/>
          </p:cNvCxnSpPr>
          <p:nvPr/>
        </p:nvCxnSpPr>
        <p:spPr bwMode="auto">
          <a:xfrm rot="16200000" flipV="1">
            <a:off x="5672138" y="1644650"/>
            <a:ext cx="1071562" cy="18303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3"/>
            <a:endCxn id="19" idx="0"/>
          </p:cNvCxnSpPr>
          <p:nvPr/>
        </p:nvCxnSpPr>
        <p:spPr bwMode="auto">
          <a:xfrm>
            <a:off x="5292725" y="2217738"/>
            <a:ext cx="758825" cy="8778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2"/>
          </p:cNvCxnSpPr>
          <p:nvPr/>
        </p:nvCxnSpPr>
        <p:spPr bwMode="auto">
          <a:xfrm rot="16200000" flipH="1">
            <a:off x="5881687" y="3557588"/>
            <a:ext cx="1069975" cy="730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5" name="TextBox 110"/>
          <p:cNvSpPr txBox="1">
            <a:spLocks noChangeArrowheads="1"/>
          </p:cNvSpPr>
          <p:nvPr/>
        </p:nvSpPr>
        <p:spPr bwMode="auto">
          <a:xfrm>
            <a:off x="1592263" y="4457700"/>
            <a:ext cx="6969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3200"/>
              <a:t>. . .</a:t>
            </a:r>
          </a:p>
        </p:txBody>
      </p:sp>
      <p:sp>
        <p:nvSpPr>
          <p:cNvPr id="10266" name="AutoShape 62"/>
          <p:cNvSpPr>
            <a:spLocks noChangeArrowheads="1"/>
          </p:cNvSpPr>
          <p:nvPr/>
        </p:nvSpPr>
        <p:spPr bwMode="auto">
          <a:xfrm>
            <a:off x="6491288" y="4457700"/>
            <a:ext cx="1071562" cy="681038"/>
          </a:xfrm>
          <a:prstGeom prst="flowChartAlternateProcess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rgbClr val="FFC000"/>
                </a:solidFill>
              </a:rPr>
              <a:t>Bank</a:t>
            </a:r>
          </a:p>
        </p:txBody>
      </p:sp>
      <p:sp>
        <p:nvSpPr>
          <p:cNvPr id="10267" name="TextBox 115"/>
          <p:cNvSpPr txBox="1">
            <a:spLocks noChangeArrowheads="1"/>
          </p:cNvSpPr>
          <p:nvPr/>
        </p:nvSpPr>
        <p:spPr bwMode="auto">
          <a:xfrm>
            <a:off x="312738" y="2900363"/>
            <a:ext cx="912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/>
              <a:t>Buffer </a:t>
            </a:r>
          </a:p>
          <a:p>
            <a:r>
              <a:rPr lang="en-US" sz="2000"/>
              <a:t>classes</a:t>
            </a:r>
          </a:p>
        </p:txBody>
      </p:sp>
      <p:sp>
        <p:nvSpPr>
          <p:cNvPr id="10268" name="TextBox 116"/>
          <p:cNvSpPr txBox="1">
            <a:spLocks noChangeArrowheads="1"/>
          </p:cNvSpPr>
          <p:nvPr/>
        </p:nvSpPr>
        <p:spPr bwMode="auto">
          <a:xfrm>
            <a:off x="228600" y="4591050"/>
            <a:ext cx="1109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/>
              <a:t>Producer</a:t>
            </a:r>
          </a:p>
          <a:p>
            <a:r>
              <a:rPr lang="en-US" sz="2000"/>
              <a:t>threads</a:t>
            </a:r>
          </a:p>
        </p:txBody>
      </p:sp>
      <p:sp>
        <p:nvSpPr>
          <p:cNvPr id="10269" name="TextBox 117"/>
          <p:cNvSpPr txBox="1">
            <a:spLocks noChangeArrowheads="1"/>
          </p:cNvSpPr>
          <p:nvPr/>
        </p:nvSpPr>
        <p:spPr bwMode="auto">
          <a:xfrm>
            <a:off x="7659688" y="4457700"/>
            <a:ext cx="1238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/>
              <a:t>Consumer</a:t>
            </a:r>
          </a:p>
          <a:p>
            <a:r>
              <a:rPr lang="en-US" sz="2000"/>
              <a:t>thread</a:t>
            </a:r>
          </a:p>
        </p:txBody>
      </p:sp>
      <p:sp>
        <p:nvSpPr>
          <p:cNvPr id="10270" name="TextBox 119"/>
          <p:cNvSpPr txBox="1">
            <a:spLocks noChangeArrowheads="1"/>
          </p:cNvSpPr>
          <p:nvPr/>
        </p:nvSpPr>
        <p:spPr bwMode="auto">
          <a:xfrm>
            <a:off x="3808413" y="5105400"/>
            <a:ext cx="152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2000"/>
              <a:t>Buffer queue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3929063" y="2997200"/>
            <a:ext cx="974725" cy="974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4416425" y="1676400"/>
            <a:ext cx="49213" cy="931863"/>
            <a:chOff x="4416443" y="1676400"/>
            <a:chExt cx="49491" cy="931534"/>
          </a:xfrm>
        </p:grpSpPr>
        <p:sp>
          <p:nvSpPr>
            <p:cNvPr id="10281" name="Rectangle 38"/>
            <p:cNvSpPr>
              <a:spLocks noChangeArrowheads="1"/>
            </p:cNvSpPr>
            <p:nvPr/>
          </p:nvSpPr>
          <p:spPr bwMode="auto">
            <a:xfrm>
              <a:off x="4416443" y="1676400"/>
              <a:ext cx="45719" cy="93153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42" name="Straight Connector 41"/>
            <p:cNvCxnSpPr>
              <a:stCxn id="10" idx="0"/>
              <a:endCxn id="10" idx="2"/>
            </p:cNvCxnSpPr>
            <p:nvPr/>
          </p:nvCxnSpPr>
          <p:spPr bwMode="auto">
            <a:xfrm rot="16200000" flipH="1">
              <a:off x="4101726" y="2192945"/>
              <a:ext cx="726818" cy="1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16200000" flipH="1">
              <a:off x="4056231" y="2192151"/>
              <a:ext cx="728406" cy="1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73" name="Rectangle 39"/>
          <p:cNvSpPr>
            <a:spLocks noChangeArrowheads="1"/>
          </p:cNvSpPr>
          <p:nvPr/>
        </p:nvSpPr>
        <p:spPr bwMode="auto">
          <a:xfrm>
            <a:off x="3886200" y="1828800"/>
            <a:ext cx="1069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Encoder</a:t>
            </a:r>
          </a:p>
          <a:p>
            <a:pPr algn="ctr" eaLnBrk="0" hangingPunct="0"/>
            <a:r>
              <a:rPr lang="en-US"/>
              <a:t>Serializer</a:t>
            </a: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4016375" y="1200150"/>
            <a:ext cx="852488" cy="628650"/>
            <a:chOff x="4015946" y="1200664"/>
            <a:chExt cx="852616" cy="628136"/>
          </a:xfrm>
        </p:grpSpPr>
        <p:sp>
          <p:nvSpPr>
            <p:cNvPr id="10277" name="Freeform 49"/>
            <p:cNvSpPr>
              <a:spLocks noChangeArrowheads="1"/>
            </p:cNvSpPr>
            <p:nvPr/>
          </p:nvSpPr>
          <p:spPr bwMode="auto">
            <a:xfrm>
              <a:off x="4015946" y="1359243"/>
              <a:ext cx="852616" cy="469557"/>
            </a:xfrm>
            <a:custGeom>
              <a:avLst/>
              <a:gdLst>
                <a:gd name="T0" fmla="*/ 0 w 852616"/>
                <a:gd name="T1" fmla="*/ 457200 h 469557"/>
                <a:gd name="T2" fmla="*/ 0 w 852616"/>
                <a:gd name="T3" fmla="*/ 0 h 469557"/>
                <a:gd name="T4" fmla="*/ 852616 w 852616"/>
                <a:gd name="T5" fmla="*/ 0 h 469557"/>
                <a:gd name="T6" fmla="*/ 852616 w 852616"/>
                <a:gd name="T7" fmla="*/ 469557 h 4695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616"/>
                <a:gd name="T13" fmla="*/ 0 h 469557"/>
                <a:gd name="T14" fmla="*/ 852616 w 852616"/>
                <a:gd name="T15" fmla="*/ 469557 h 4695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616" h="469557">
                  <a:moveTo>
                    <a:pt x="0" y="457200"/>
                  </a:moveTo>
                  <a:lnTo>
                    <a:pt x="0" y="0"/>
                  </a:lnTo>
                  <a:lnTo>
                    <a:pt x="852616" y="0"/>
                  </a:lnTo>
                  <a:lnTo>
                    <a:pt x="852616" y="469557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78" name="Group 53"/>
            <p:cNvGrpSpPr>
              <a:grpSpLocks/>
            </p:cNvGrpSpPr>
            <p:nvPr/>
          </p:nvGrpSpPr>
          <p:grpSpPr bwMode="auto">
            <a:xfrm>
              <a:off x="4240083" y="1200664"/>
              <a:ext cx="352719" cy="317157"/>
              <a:chOff x="5438481" y="1359243"/>
              <a:chExt cx="352719" cy="317157"/>
            </a:xfrm>
          </p:grpSpPr>
          <p:cxnSp>
            <p:nvCxnSpPr>
              <p:cNvPr id="10279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5454454" y="1359243"/>
                <a:ext cx="336746" cy="317157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80" name="Straight Connector 52"/>
              <p:cNvCxnSpPr>
                <a:cxnSpLocks noChangeShapeType="1"/>
              </p:cNvCxnSpPr>
              <p:nvPr/>
            </p:nvCxnSpPr>
            <p:spPr bwMode="auto">
              <a:xfrm flipH="1">
                <a:off x="5438481" y="1359243"/>
                <a:ext cx="336746" cy="317157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0" name="Title 1"/>
          <p:cNvSpPr txBox="1">
            <a:spLocks/>
          </p:cNvSpPr>
          <p:nvPr/>
        </p:nvSpPr>
        <p:spPr bwMode="auto">
          <a:xfrm>
            <a:off x="5032375" y="152400"/>
            <a:ext cx="3121025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Choreography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256088" y="228600"/>
            <a:ext cx="673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 b="1"/>
              <a:t>Vs.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ACF996E-576C-4F03-9FDD-90335F62F3F7}"/>
              </a:ext>
            </a:extLst>
          </p:cNvPr>
          <p:cNvSpPr/>
          <p:nvPr/>
        </p:nvSpPr>
        <p:spPr bwMode="auto">
          <a:xfrm>
            <a:off x="1132681" y="5821362"/>
            <a:ext cx="1600200" cy="438150"/>
          </a:xfrm>
          <a:prstGeom prst="up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</a:rPr>
              <a:t>center</a:t>
            </a:r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F8351729-50CF-4559-B4E9-A607E544A51E}"/>
              </a:ext>
            </a:extLst>
          </p:cNvPr>
          <p:cNvSpPr/>
          <p:nvPr/>
        </p:nvSpPr>
        <p:spPr bwMode="auto">
          <a:xfrm>
            <a:off x="6226969" y="5638800"/>
            <a:ext cx="1600200" cy="438150"/>
          </a:xfrm>
          <a:prstGeom prst="up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</a:rPr>
              <a:t>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7362E-19 L 0.00138 -0.34769 L 0.23125 -0.34769 L 0.22986 -0.30996 L 0.09878 -0.30996 L 0.09878 -0.09561 L 0.01354 -0.09908 L 0.01354 0.01087 L 0.13524 0.01087 L 0.13524 0.06296 L 0.57847 0.05416 L 0.57569 -0.34769 L 0.3217 -0.34954 L 0.3217 -0.30996 L 0.45538 -0.30996 L 0.4526 -0.06852 L 0.53663 -0.07038 L 0.53784 0.06851 " pathEditMode="relative" ptsTypes="AAAAAAAAAAAAAAAAAA">
                                      <p:cBhvr>
                                        <p:cTn id="13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7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138 -0.31366 L 0.22447 -0.31366 L 0.33246 -0.31181 L 0.45416 -0.31181 L 0.45277 -0.0757 L 0.55277 -0.0757 L 0.55277 0.06666 " pathEditMode="relative" ptsTypes="AAAAAAAA">
                                      <p:cBhvr>
                                        <p:cTn id="5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2" grpId="0"/>
      <p:bldP spid="60" grpId="0"/>
      <p:bldP spid="60" grpId="1"/>
      <p:bldP spid="61" grpId="0"/>
      <p:bldP spid="3" grpId="0" animBg="1"/>
      <p:bldP spid="3" grpId="1" animBg="1"/>
      <p:bldP spid="51" grpId="0" animBg="1"/>
      <p:bldP spid="5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623888"/>
          </a:xfrm>
        </p:spPr>
        <p:txBody>
          <a:bodyPr/>
          <a:lstStyle/>
          <a:p>
            <a:pPr algn="ctr"/>
            <a:r>
              <a:rPr lang="en-US" dirty="0"/>
              <a:t>Amazon Simple Workflow (SWF)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5334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Amazon SWF </a:t>
            </a:r>
            <a:r>
              <a:rPr lang="en-US" dirty="0"/>
              <a:t>provides a high-level way for developers to compose distributed and asynchronous workflow applications. </a:t>
            </a:r>
          </a:p>
          <a:p>
            <a:r>
              <a:rPr lang="en-US" dirty="0"/>
              <a:t>It is a programming environment that simplifies the process of defining workflow and thus simplifies the implementation of a business process using Amazon SWF. </a:t>
            </a:r>
          </a:p>
          <a:p>
            <a:r>
              <a:rPr lang="en-US" dirty="0"/>
              <a:t>It can be used for implementing a broad range of applications, including business processes, media encoding, long-running tasks (persistent), and background processing.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50685-5534-4F9E-BAAC-6540D6D914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78280" y="776288"/>
            <a:ext cx="697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http://docs.aws.amazon.com/amazonswf/latest/awsflowguide/</a:t>
            </a:r>
          </a:p>
        </p:txBody>
      </p:sp>
    </p:spTree>
    <p:extLst>
      <p:ext uri="{BB962C8B-B14F-4D97-AF65-F5344CB8AC3E}">
        <p14:creationId xmlns:p14="http://schemas.microsoft.com/office/powerpoint/2010/main" val="51514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/>
              <a:t>Amazon SWF Application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F7DF9-B57C-49FD-B790-D62CB42B976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0178" name="Picture 2" descr="Schematic AWS Flow Framework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609600"/>
            <a:ext cx="6321425" cy="616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6954284" y="4511384"/>
            <a:ext cx="2136775" cy="2028203"/>
          </a:xfrm>
          <a:prstGeom prst="wedgeRoundRectCallout">
            <a:avLst>
              <a:gd name="adj1" fmla="val -68402"/>
              <a:gd name="adj2" fmla="val 1165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/>
              <a:t>1. Activity developer writes the activity methods and host them </a:t>
            </a:r>
            <a:r>
              <a:rPr lang="en-US" dirty="0">
                <a:solidFill>
                  <a:srgbClr val="0000FF"/>
                </a:solidFill>
              </a:rPr>
              <a:t>anywhere</a:t>
            </a:r>
            <a:r>
              <a:rPr lang="en-US" dirty="0"/>
              <a:t> on workers as services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1025" y="1562100"/>
            <a:ext cx="2136775" cy="914400"/>
          </a:xfrm>
          <a:prstGeom prst="wedgeRoundRectCallout">
            <a:avLst>
              <a:gd name="adj1" fmla="val -132667"/>
              <a:gd name="adj2" fmla="val -65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/>
              <a:t>2. Activity developer registers activities to SWF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917387" y="2552698"/>
            <a:ext cx="2136775" cy="1840676"/>
          </a:xfrm>
          <a:prstGeom prst="wedgeRoundRectCallout">
            <a:avLst>
              <a:gd name="adj1" fmla="val -155369"/>
              <a:gd name="adj2" fmla="val 4449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/>
              <a:t>3. Workflow developer writes the workflow that connects your activities, and host them as app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931023" y="533400"/>
            <a:ext cx="2136775" cy="952500"/>
          </a:xfrm>
          <a:prstGeom prst="wedgeRoundRectCallout">
            <a:avLst>
              <a:gd name="adj1" fmla="val -220206"/>
              <a:gd name="adj2" fmla="val 880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/>
              <a:t>4. Workflow developer registers app to SWF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6200" y="685800"/>
            <a:ext cx="2354894" cy="1242079"/>
          </a:xfrm>
          <a:prstGeom prst="wedgeRoundRectCallout">
            <a:avLst>
              <a:gd name="adj1" fmla="val 40233"/>
              <a:gd name="adj2" fmla="val 7673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5. SWF monitors, manages, coordinates, synchronizes the execution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06680" y="2514600"/>
            <a:ext cx="1679448" cy="1600200"/>
          </a:xfrm>
          <a:prstGeom prst="wedgeRoundRectCallout">
            <a:avLst>
              <a:gd name="adj1" fmla="val 3913"/>
              <a:gd name="adj2" fmla="val 6882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6. Client (end user) accesses SWF without knowing its provider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ight Brace 2"/>
          <p:cNvSpPr/>
          <p:nvPr/>
        </p:nvSpPr>
        <p:spPr bwMode="auto">
          <a:xfrm rot="5400000">
            <a:off x="4841821" y="4606979"/>
            <a:ext cx="219180" cy="395922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0250" y="653958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3647" y="650732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2252639" y="5486400"/>
            <a:ext cx="1128868" cy="289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4210250" y="5486400"/>
            <a:ext cx="138021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FF3EC9-7166-4178-8158-0F9B364FA3C3}"/>
              </a:ext>
            </a:extLst>
          </p:cNvPr>
          <p:cNvSpPr txBox="1"/>
          <p:nvPr/>
        </p:nvSpPr>
        <p:spPr>
          <a:xfrm>
            <a:off x="4251246" y="597456"/>
            <a:ext cx="20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Three-Party Model</a:t>
            </a:r>
          </a:p>
        </p:txBody>
      </p:sp>
    </p:spTree>
    <p:extLst>
      <p:ext uri="{BB962C8B-B14F-4D97-AF65-F5344CB8AC3E}">
        <p14:creationId xmlns:p14="http://schemas.microsoft.com/office/powerpoint/2010/main" val="36448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Creating Your Workflow in Amazon SWF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69288" cy="52578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Write or discover existing activity methods that are needed in your workflow. Host your own services.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Write a decider to implement the coordination logic of your workflow.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Register your activities and workflow with Amazon SWF. You can do this step programmatically or by using the AWS Management Console.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Start your activity workers and decider.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Start one or more executions of your workflow.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View workflow executions using the AWS Management Console.</a:t>
            </a:r>
          </a:p>
          <a:p>
            <a:pPr marL="0" indent="0">
              <a:buSzPct val="100000"/>
              <a:buNone/>
            </a:pPr>
            <a:r>
              <a:rPr lang="en-US" sz="2400" dirty="0"/>
              <a:t>Note: The above process shows that you develop both activities and the workflow. Normally, you do not do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F7DF9-B57C-49FD-B790-D62CB42B97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DF102-5DE4-466F-B42F-3978E234580C}"/>
              </a:ext>
            </a:extLst>
          </p:cNvPr>
          <p:cNvSpPr txBox="1"/>
          <p:nvPr/>
        </p:nvSpPr>
        <p:spPr>
          <a:xfrm>
            <a:off x="6430484" y="1600200"/>
            <a:ext cx="18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Service Provider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2EE33-B29F-4FF6-9724-6CC3C6C10526}"/>
              </a:ext>
            </a:extLst>
          </p:cNvPr>
          <p:cNvSpPr txBox="1"/>
          <p:nvPr/>
        </p:nvSpPr>
        <p:spPr>
          <a:xfrm>
            <a:off x="6430484" y="243792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Service Consumer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95AE3-AFB6-4A49-BC47-802233B0185D}"/>
              </a:ext>
            </a:extLst>
          </p:cNvPr>
          <p:cNvSpPr txBox="1"/>
          <p:nvPr/>
        </p:nvSpPr>
        <p:spPr>
          <a:xfrm>
            <a:off x="6430484" y="3587234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Service Broker</a:t>
            </a:r>
          </a:p>
        </p:txBody>
      </p:sp>
    </p:spTree>
    <p:extLst>
      <p:ext uri="{BB962C8B-B14F-4D97-AF65-F5344CB8AC3E}">
        <p14:creationId xmlns:p14="http://schemas.microsoft.com/office/powerpoint/2010/main" val="29090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/>
              <a:t>Amazon Workflow Example in E-Commerce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F7DF9-B57C-49FD-B790-D62CB42B976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9154" name="Picture 2" descr="Sample Workflow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" y="1828800"/>
            <a:ext cx="908938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08112" y="782391"/>
            <a:ext cx="7583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http://docs.aws.amazon.com/amazonswf/latest/developerguide/swf-dev-about-workflows.html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28600" y="4724400"/>
            <a:ext cx="1295400" cy="685800"/>
          </a:xfrm>
          <a:prstGeom prst="wedgeRoundRectCallout">
            <a:avLst>
              <a:gd name="adj1" fmla="val 92992"/>
              <a:gd name="adj2" fmla="val -6316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Actors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87970" y="2667000"/>
            <a:ext cx="1295400" cy="685800"/>
          </a:xfrm>
          <a:prstGeom prst="wedgeRoundRectCallout">
            <a:avLst>
              <a:gd name="adj1" fmla="val 97612"/>
              <a:gd name="adj2" fmla="val -8665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Actions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67000" y="5867400"/>
            <a:ext cx="1828801" cy="685800"/>
          </a:xfrm>
          <a:prstGeom prst="wedgeRoundRectCallout">
            <a:avLst>
              <a:gd name="adj1" fmla="val 38804"/>
              <a:gd name="adj2" fmla="val -16666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Partnership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7300" y="55299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robots</a:t>
            </a:r>
          </a:p>
        </p:txBody>
      </p:sp>
    </p:spTree>
    <p:extLst>
      <p:ext uri="{BB962C8B-B14F-4D97-AF65-F5344CB8AC3E}">
        <p14:creationId xmlns:p14="http://schemas.microsoft.com/office/powerpoint/2010/main" val="323430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714B6-3497-45FD-861C-AE7D2B92DB9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776288"/>
            <a:ext cx="6781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https://aws.amazon.com/free/?all-free-tier.sort-by=item.additionalFields.SortRank&amp;all-free-tier.sort-order=asc</a:t>
            </a:r>
          </a:p>
          <a:p>
            <a:r>
              <a:rPr lang="en-US" sz="1600" dirty="0"/>
              <a:t>https://aws.amazon.com/free/free-tier-faqs/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59941-EE53-4B3C-89B1-578FD544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8208"/>
            <a:ext cx="7620000" cy="2565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99702-B6E2-4AB2-9399-CB10CFED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35405"/>
            <a:ext cx="7620000" cy="23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6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BPEL versus Workflow Foundation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486400"/>
          </a:xfrm>
        </p:spPr>
        <p:txBody>
          <a:bodyPr/>
          <a:lstStyle/>
          <a:p>
            <a:r>
              <a:rPr lang="en-US" dirty="0"/>
              <a:t>Similarities (Considering the graphic view of BPEL)</a:t>
            </a:r>
          </a:p>
          <a:p>
            <a:pPr lvl="1"/>
            <a:r>
              <a:rPr lang="en-US" sz="2400" dirty="0"/>
              <a:t>Architecture-driven approach</a:t>
            </a:r>
          </a:p>
          <a:p>
            <a:pPr lvl="1"/>
            <a:r>
              <a:rPr lang="en-US" sz="2400" dirty="0"/>
              <a:t>Add another layer of abstraction to programming</a:t>
            </a:r>
          </a:p>
          <a:p>
            <a:pPr lvl="1"/>
            <a:r>
              <a:rPr lang="en-US" sz="2400" dirty="0"/>
              <a:t>Workflow/Process languages</a:t>
            </a:r>
          </a:p>
          <a:p>
            <a:pPr lvl="1"/>
            <a:r>
              <a:rPr lang="en-US" sz="2400" dirty="0"/>
              <a:t>Graphic tools for visual development, e.g., Oracle SOA Suite</a:t>
            </a:r>
          </a:p>
          <a:p>
            <a:pPr lvl="1"/>
            <a:r>
              <a:rPr lang="en-US" sz="2400" dirty="0"/>
              <a:t>Similar constructs</a:t>
            </a:r>
          </a:p>
          <a:p>
            <a:pPr lvl="1"/>
            <a:r>
              <a:rPr lang="en-US" sz="2400" dirty="0"/>
              <a:t>Executable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sz="2400" dirty="0"/>
              <a:t>BPEL is more towards enterprise level software integration and is closer to the business architecture;</a:t>
            </a:r>
          </a:p>
          <a:p>
            <a:pPr lvl="1"/>
            <a:r>
              <a:rPr lang="en-US" sz="2400" dirty="0"/>
              <a:t>WF is closer to programming languages and allows to mix with programming languages, e.g., </a:t>
            </a:r>
            <a:r>
              <a:rPr lang="en-US" sz="2400" dirty="0" err="1"/>
              <a:t>CodeActivity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50685-5534-4F9E-BAAC-6540D6D914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4E94F-9B59-4D3F-9DC4-111F1AE7A9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608513"/>
          </a:xfrm>
        </p:spPr>
        <p:txBody>
          <a:bodyPr/>
          <a:lstStyle/>
          <a:p>
            <a:pPr eaLnBrk="1" hangingPunct="1"/>
            <a:r>
              <a:rPr lang="en-US"/>
              <a:t>A BPEL process defines the structure of the interaction in terms of </a:t>
            </a:r>
          </a:p>
          <a:p>
            <a:pPr lvl="1" eaLnBrk="1" hangingPunct="1"/>
            <a:r>
              <a:rPr lang="en-US"/>
              <a:t>participant services (partners) </a:t>
            </a:r>
          </a:p>
          <a:p>
            <a:pPr lvl="2" eaLnBrk="1" hangingPunct="1"/>
            <a:r>
              <a:rPr lang="en-US"/>
              <a:t>Characterize partners</a:t>
            </a:r>
          </a:p>
          <a:p>
            <a:pPr lvl="2" eaLnBrk="1" hangingPunct="1"/>
            <a:r>
              <a:rPr lang="en-US"/>
              <a:t>Provide support to partner conversation</a:t>
            </a:r>
          </a:p>
          <a:p>
            <a:pPr lvl="1" eaLnBrk="1" hangingPunct="1"/>
            <a:r>
              <a:rPr lang="en-US"/>
              <a:t>business logic.</a:t>
            </a:r>
          </a:p>
          <a:p>
            <a:pPr lvl="2" eaLnBrk="1" hangingPunct="1"/>
            <a:r>
              <a:rPr lang="en-US"/>
              <a:t>Data</a:t>
            </a:r>
          </a:p>
          <a:p>
            <a:pPr lvl="2" eaLnBrk="1" hangingPunct="1"/>
            <a:r>
              <a:rPr lang="en-US"/>
              <a:t>Control flow</a:t>
            </a:r>
          </a:p>
          <a:p>
            <a:pPr lvl="2" eaLnBrk="1" hangingPunct="1"/>
            <a:r>
              <a:rPr lang="en-US"/>
              <a:t>Error handling and recovery mechanisms</a:t>
            </a:r>
          </a:p>
        </p:txBody>
      </p:sp>
      <p:sp>
        <p:nvSpPr>
          <p:cNvPr id="1331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BPEL, BPEL4WS, WS-BPEL</a:t>
            </a: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1066800" y="852488"/>
            <a:ext cx="794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http://download.boulder.ibm.com/ibmdl/pub/software/dw/specs/ws-bpel/ws-bpel.pdf</a:t>
            </a:r>
            <a:endParaRPr lang="en-US" dirty="0">
              <a:solidFill>
                <a:srgbClr val="733C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1964F-F435-47E5-95AE-C41B750F4CB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/>
              <a:t>BPEL Partners: Input / Output of a Process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Partners:</a:t>
            </a:r>
          </a:p>
          <a:p>
            <a:pPr lvl="1" eaLnBrk="1" hangingPunct="1"/>
            <a:r>
              <a:rPr lang="en-US" sz="2400" dirty="0"/>
              <a:t>A composition defines a new service that interacts with one or more partners. </a:t>
            </a:r>
          </a:p>
          <a:p>
            <a:pPr lvl="1" eaLnBrk="1" hangingPunct="1"/>
            <a:r>
              <a:rPr lang="en-US" sz="2400" dirty="0"/>
              <a:t>A partner is characterized by the WSDL interface </a:t>
            </a:r>
            <a:r>
              <a:rPr lang="en-US" sz="2400" dirty="0" err="1">
                <a:solidFill>
                  <a:srgbClr val="0000FF"/>
                </a:solidFill>
              </a:rPr>
              <a:t>portType</a:t>
            </a:r>
            <a:endParaRPr lang="en-US" sz="2400" dirty="0">
              <a:solidFill>
                <a:srgbClr val="0000FF"/>
              </a:solidFill>
            </a:endParaRPr>
          </a:p>
          <a:p>
            <a:pPr eaLnBrk="1" hangingPunct="1"/>
            <a:r>
              <a:rPr lang="en-US" sz="2400" dirty="0"/>
              <a:t>Interactions between partners can be unidirectional or bidirectional. You may define </a:t>
            </a:r>
          </a:p>
          <a:p>
            <a:pPr lvl="2" eaLnBrk="1" hangingPunct="1"/>
            <a:r>
              <a:rPr lang="en-US" sz="2400" dirty="0"/>
              <a:t>Synchronous and asynchronous interactions.</a:t>
            </a:r>
          </a:p>
          <a:p>
            <a:pPr lvl="2" eaLnBrk="1" hangingPunct="1"/>
            <a:r>
              <a:rPr lang="en-US" sz="2400" dirty="0"/>
              <a:t>Stateless and </a:t>
            </a:r>
            <a:r>
              <a:rPr lang="en-US" sz="2400" dirty="0" err="1"/>
              <a:t>Stateful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How is the state maintained in </a:t>
            </a:r>
            <a:r>
              <a:rPr lang="en-US" sz="2400" dirty="0" err="1"/>
              <a:t>stateful</a:t>
            </a:r>
            <a:r>
              <a:rPr lang="en-US" sz="2400" dirty="0"/>
              <a:t> services?</a:t>
            </a:r>
          </a:p>
          <a:p>
            <a:pPr lvl="1" eaLnBrk="1" hangingPunct="1"/>
            <a:r>
              <a:rPr lang="en-US" sz="2400" dirty="0"/>
              <a:t>BPEL correlation mechanism uses business data to maintain the state of the interaction.</a:t>
            </a:r>
          </a:p>
          <a:p>
            <a:pPr lvl="1" eaLnBrk="1" hangingPunct="1"/>
            <a:r>
              <a:rPr lang="en-US" sz="2400" dirty="0"/>
              <a:t>Other middleware mechanisms are possible.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824EA-AAB8-4670-99BF-B2DFB6AF8B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88495" name="Rectangle 47"/>
          <p:cNvSpPr>
            <a:spLocks noChangeArrowheads="1"/>
          </p:cNvSpPr>
          <p:nvPr/>
        </p:nvSpPr>
        <p:spPr bwMode="auto">
          <a:xfrm>
            <a:off x="1676400" y="914400"/>
            <a:ext cx="5638800" cy="5791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dirty="0"/>
              <a:t>Developing a Business Process with BPEL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05000" y="1643063"/>
            <a:ext cx="914400" cy="6270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WSDL</a:t>
            </a:r>
            <a:br>
              <a:rPr lang="en-US" dirty="0"/>
            </a:br>
            <a:r>
              <a:rPr lang="en-US" dirty="0" err="1"/>
              <a:t>portTpye</a:t>
            </a:r>
            <a:endParaRPr lang="en-US" dirty="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838200" y="18526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914400" y="20621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914400" y="126365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Partner</a:t>
            </a:r>
          </a:p>
          <a:p>
            <a:r>
              <a:rPr lang="en-US"/>
              <a:t>Link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4038600" y="1643063"/>
            <a:ext cx="1066800" cy="4191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&lt;receive&gt;</a:t>
            </a:r>
          </a:p>
        </p:txBody>
      </p:sp>
      <p:cxnSp>
        <p:nvCxnSpPr>
          <p:cNvPr id="15370" name="AutoShape 11"/>
          <p:cNvCxnSpPr>
            <a:cxnSpLocks noChangeShapeType="1"/>
            <a:stCxn id="15369" idx="2"/>
            <a:endCxn id="15400" idx="0"/>
          </p:cNvCxnSpPr>
          <p:nvPr/>
        </p:nvCxnSpPr>
        <p:spPr bwMode="auto">
          <a:xfrm flipH="1">
            <a:off x="3733800" y="2062163"/>
            <a:ext cx="838200" cy="27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4800600" y="2689225"/>
            <a:ext cx="1066800" cy="417513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&lt;invoke&gt;</a:t>
            </a: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6096000" y="1643063"/>
            <a:ext cx="914400" cy="6270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WSDL</a:t>
            </a:r>
            <a:br>
              <a:rPr lang="en-US" dirty="0"/>
            </a:br>
            <a:r>
              <a:rPr lang="en-US" dirty="0" err="1"/>
              <a:t>portTpye</a:t>
            </a:r>
            <a:endParaRPr lang="en-US" dirty="0"/>
          </a:p>
        </p:txBody>
      </p:sp>
      <p:sp>
        <p:nvSpPr>
          <p:cNvPr id="15373" name="AutoShape 18"/>
          <p:cNvSpPr>
            <a:spLocks noChangeArrowheads="1"/>
          </p:cNvSpPr>
          <p:nvPr/>
        </p:nvSpPr>
        <p:spPr bwMode="auto">
          <a:xfrm>
            <a:off x="4800600" y="5754688"/>
            <a:ext cx="1066800" cy="417512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&lt;reply&gt;</a:t>
            </a:r>
          </a:p>
        </p:txBody>
      </p:sp>
      <p:cxnSp>
        <p:nvCxnSpPr>
          <p:cNvPr id="15374" name="AutoShape 19"/>
          <p:cNvCxnSpPr>
            <a:cxnSpLocks noChangeShapeType="1"/>
            <a:stCxn id="15369" idx="2"/>
            <a:endCxn id="15371" idx="0"/>
          </p:cNvCxnSpPr>
          <p:nvPr/>
        </p:nvCxnSpPr>
        <p:spPr bwMode="auto">
          <a:xfrm>
            <a:off x="4572000" y="2062163"/>
            <a:ext cx="762000" cy="627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21"/>
          <p:cNvCxnSpPr>
            <a:cxnSpLocks noChangeShapeType="1"/>
            <a:stCxn id="15400" idx="3"/>
            <a:endCxn id="15372" idx="1"/>
          </p:cNvCxnSpPr>
          <p:nvPr/>
        </p:nvCxnSpPr>
        <p:spPr bwMode="auto">
          <a:xfrm flipV="1">
            <a:off x="4267200" y="1957388"/>
            <a:ext cx="1828800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Rectangle 24"/>
          <p:cNvSpPr>
            <a:spLocks noChangeArrowheads="1"/>
          </p:cNvSpPr>
          <p:nvPr/>
        </p:nvSpPr>
        <p:spPr bwMode="auto">
          <a:xfrm>
            <a:off x="8153400" y="1643063"/>
            <a:ext cx="762000" cy="6270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 1</a:t>
            </a:r>
          </a:p>
        </p:txBody>
      </p:sp>
      <p:sp>
        <p:nvSpPr>
          <p:cNvPr id="15377" name="Rectangle 25"/>
          <p:cNvSpPr>
            <a:spLocks noChangeArrowheads="1"/>
          </p:cNvSpPr>
          <p:nvPr/>
        </p:nvSpPr>
        <p:spPr bwMode="auto">
          <a:xfrm>
            <a:off x="8153400" y="3594100"/>
            <a:ext cx="762000" cy="627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 2</a:t>
            </a:r>
          </a:p>
        </p:txBody>
      </p:sp>
      <p:cxnSp>
        <p:nvCxnSpPr>
          <p:cNvPr id="15378" name="AutoShape 26"/>
          <p:cNvCxnSpPr>
            <a:cxnSpLocks noChangeShapeType="1"/>
            <a:stCxn id="15373" idx="1"/>
            <a:endCxn id="15365" idx="2"/>
          </p:cNvCxnSpPr>
          <p:nvPr/>
        </p:nvCxnSpPr>
        <p:spPr bwMode="auto">
          <a:xfrm rot="10800000">
            <a:off x="2362200" y="2270125"/>
            <a:ext cx="2438400" cy="36941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9" name="Line 27"/>
          <p:cNvSpPr>
            <a:spLocks noChangeShapeType="1"/>
          </p:cNvSpPr>
          <p:nvPr/>
        </p:nvSpPr>
        <p:spPr bwMode="auto">
          <a:xfrm>
            <a:off x="2819400" y="18526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80" name="AutoShape 28"/>
          <p:cNvCxnSpPr>
            <a:cxnSpLocks noChangeShapeType="1"/>
            <a:stCxn id="15365" idx="0"/>
            <a:endCxn id="15372" idx="0"/>
          </p:cNvCxnSpPr>
          <p:nvPr/>
        </p:nvCxnSpPr>
        <p:spPr bwMode="auto">
          <a:xfrm rot="5400000" flipV="1">
            <a:off x="4456906" y="-451643"/>
            <a:ext cx="1587" cy="41910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9"/>
          <p:cNvCxnSpPr>
            <a:cxnSpLocks noChangeShapeType="1"/>
            <a:stCxn id="15372" idx="2"/>
            <a:endCxn id="15398" idx="0"/>
          </p:cNvCxnSpPr>
          <p:nvPr/>
        </p:nvCxnSpPr>
        <p:spPr bwMode="auto">
          <a:xfrm rot="5400000">
            <a:off x="5754688" y="3068638"/>
            <a:ext cx="15970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33"/>
          <p:cNvCxnSpPr>
            <a:cxnSpLocks noChangeShapeType="1"/>
            <a:stCxn id="15401" idx="1"/>
            <a:endCxn id="15405" idx="1"/>
          </p:cNvCxnSpPr>
          <p:nvPr/>
        </p:nvCxnSpPr>
        <p:spPr bwMode="auto">
          <a:xfrm rot="10800000" flipH="1" flipV="1">
            <a:off x="3200400" y="3733800"/>
            <a:ext cx="1600200" cy="1657350"/>
          </a:xfrm>
          <a:prstGeom prst="bentConnector3">
            <a:avLst>
              <a:gd name="adj1" fmla="val -14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34"/>
          <p:cNvCxnSpPr>
            <a:cxnSpLocks noChangeShapeType="1"/>
            <a:stCxn id="15401" idx="3"/>
            <a:endCxn id="15371" idx="2"/>
          </p:cNvCxnSpPr>
          <p:nvPr/>
        </p:nvCxnSpPr>
        <p:spPr bwMode="auto">
          <a:xfrm flipV="1">
            <a:off x="4267200" y="3106738"/>
            <a:ext cx="1066800" cy="6270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35"/>
          <p:cNvCxnSpPr>
            <a:cxnSpLocks noChangeShapeType="1"/>
            <a:stCxn id="15405" idx="2"/>
            <a:endCxn id="15373" idx="0"/>
          </p:cNvCxnSpPr>
          <p:nvPr/>
        </p:nvCxnSpPr>
        <p:spPr bwMode="auto">
          <a:xfrm rot="5400000">
            <a:off x="5256212" y="5676901"/>
            <a:ext cx="155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Line 36"/>
          <p:cNvSpPr>
            <a:spLocks noChangeShapeType="1"/>
          </p:cNvSpPr>
          <p:nvPr/>
        </p:nvSpPr>
        <p:spPr bwMode="auto">
          <a:xfrm>
            <a:off x="7010400" y="18526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37"/>
          <p:cNvSpPr>
            <a:spLocks noChangeShapeType="1"/>
          </p:cNvSpPr>
          <p:nvPr/>
        </p:nvSpPr>
        <p:spPr bwMode="auto">
          <a:xfrm flipH="1">
            <a:off x="7010400" y="20621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39"/>
          <p:cNvSpPr>
            <a:spLocks noChangeShapeType="1"/>
          </p:cNvSpPr>
          <p:nvPr/>
        </p:nvSpPr>
        <p:spPr bwMode="auto">
          <a:xfrm flipH="1">
            <a:off x="7010400" y="401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88" name="AutoShape 41"/>
          <p:cNvCxnSpPr>
            <a:cxnSpLocks noChangeShapeType="1"/>
            <a:stCxn id="15398" idx="2"/>
            <a:endCxn id="15399" idx="3"/>
          </p:cNvCxnSpPr>
          <p:nvPr/>
        </p:nvCxnSpPr>
        <p:spPr bwMode="auto">
          <a:xfrm rot="5400000">
            <a:off x="6069012" y="4294188"/>
            <a:ext cx="282575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43"/>
          <p:cNvCxnSpPr>
            <a:cxnSpLocks noChangeShapeType="1"/>
            <a:stCxn id="15402" idx="3"/>
          </p:cNvCxnSpPr>
          <p:nvPr/>
        </p:nvCxnSpPr>
        <p:spPr bwMode="auto">
          <a:xfrm flipV="1">
            <a:off x="4267200" y="3733800"/>
            <a:ext cx="3886200" cy="630238"/>
          </a:xfrm>
          <a:prstGeom prst="bentConnector3">
            <a:avLst>
              <a:gd name="adj1" fmla="val 3874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44"/>
          <p:cNvCxnSpPr>
            <a:cxnSpLocks noChangeShapeType="1"/>
            <a:stCxn id="15399" idx="2"/>
            <a:endCxn id="15405" idx="0"/>
          </p:cNvCxnSpPr>
          <p:nvPr/>
        </p:nvCxnSpPr>
        <p:spPr bwMode="auto">
          <a:xfrm>
            <a:off x="5334000" y="4987925"/>
            <a:ext cx="0" cy="193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Freeform 45"/>
          <p:cNvSpPr>
            <a:spLocks/>
          </p:cNvSpPr>
          <p:nvPr/>
        </p:nvSpPr>
        <p:spPr bwMode="auto">
          <a:xfrm>
            <a:off x="2057400" y="2286000"/>
            <a:ext cx="4724400" cy="4038600"/>
          </a:xfrm>
          <a:custGeom>
            <a:avLst/>
            <a:gdLst>
              <a:gd name="T0" fmla="*/ 0 w 3072"/>
              <a:gd name="T1" fmla="*/ 0 h 2544"/>
              <a:gd name="T2" fmla="*/ 0 w 3072"/>
              <a:gd name="T3" fmla="*/ 2147483647 h 2544"/>
              <a:gd name="T4" fmla="*/ 2147483647 w 3072"/>
              <a:gd name="T5" fmla="*/ 2147483647 h 2544"/>
              <a:gd name="T6" fmla="*/ 2147483647 w 3072"/>
              <a:gd name="T7" fmla="*/ 2147483647 h 2544"/>
              <a:gd name="T8" fmla="*/ 0 60000 65536"/>
              <a:gd name="T9" fmla="*/ 0 60000 65536"/>
              <a:gd name="T10" fmla="*/ 0 60000 65536"/>
              <a:gd name="T11" fmla="*/ 0 60000 65536"/>
              <a:gd name="T12" fmla="*/ 0 w 3072"/>
              <a:gd name="T13" fmla="*/ 0 h 2544"/>
              <a:gd name="T14" fmla="*/ 3072 w 3072"/>
              <a:gd name="T15" fmla="*/ 2544 h 2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72" h="2544">
                <a:moveTo>
                  <a:pt x="0" y="0"/>
                </a:moveTo>
                <a:lnTo>
                  <a:pt x="0" y="2544"/>
                </a:lnTo>
                <a:lnTo>
                  <a:pt x="3072" y="2544"/>
                </a:lnTo>
                <a:lnTo>
                  <a:pt x="3072" y="1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46"/>
          <p:cNvSpPr>
            <a:spLocks noChangeShapeType="1"/>
          </p:cNvSpPr>
          <p:nvPr/>
        </p:nvSpPr>
        <p:spPr bwMode="auto">
          <a:xfrm flipH="1">
            <a:off x="4267200" y="2062163"/>
            <a:ext cx="1828800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Text Box 49"/>
          <p:cNvSpPr txBox="1">
            <a:spLocks noChangeArrowheads="1"/>
          </p:cNvSpPr>
          <p:nvPr/>
        </p:nvSpPr>
        <p:spPr bwMode="auto">
          <a:xfrm>
            <a:off x="7239000" y="126365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Partner</a:t>
            </a:r>
          </a:p>
          <a:p>
            <a:pPr algn="ctr"/>
            <a:r>
              <a:rPr lang="en-US"/>
              <a:t>Link</a:t>
            </a:r>
          </a:p>
        </p:txBody>
      </p:sp>
      <p:sp>
        <p:nvSpPr>
          <p:cNvPr id="15394" name="Text Box 50"/>
          <p:cNvSpPr txBox="1">
            <a:spLocks noChangeArrowheads="1"/>
          </p:cNvSpPr>
          <p:nvPr/>
        </p:nvSpPr>
        <p:spPr bwMode="auto">
          <a:xfrm>
            <a:off x="7308850" y="312420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dirty="0"/>
              <a:t>Partner</a:t>
            </a:r>
          </a:p>
          <a:p>
            <a:pPr algn="ctr"/>
            <a:r>
              <a:rPr lang="en-US" dirty="0"/>
              <a:t>Link</a:t>
            </a:r>
          </a:p>
        </p:txBody>
      </p:sp>
      <p:sp>
        <p:nvSpPr>
          <p:cNvPr id="15395" name="Text Box 51"/>
          <p:cNvSpPr txBox="1">
            <a:spLocks noChangeArrowheads="1"/>
          </p:cNvSpPr>
          <p:nvPr/>
        </p:nvSpPr>
        <p:spPr bwMode="auto">
          <a:xfrm>
            <a:off x="2393950" y="6338888"/>
            <a:ext cx="408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BPEL process as a composite Web service</a:t>
            </a:r>
          </a:p>
        </p:txBody>
      </p:sp>
      <p:sp>
        <p:nvSpPr>
          <p:cNvPr id="15396" name="Line 52"/>
          <p:cNvSpPr>
            <a:spLocks noChangeShapeType="1"/>
          </p:cNvSpPr>
          <p:nvPr/>
        </p:nvSpPr>
        <p:spPr bwMode="auto">
          <a:xfrm>
            <a:off x="5867400" y="3106738"/>
            <a:ext cx="60960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53"/>
          <p:cNvSpPr>
            <a:spLocks noChangeShapeType="1"/>
          </p:cNvSpPr>
          <p:nvPr/>
        </p:nvSpPr>
        <p:spPr bwMode="auto">
          <a:xfrm>
            <a:off x="5791200" y="3124200"/>
            <a:ext cx="60960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Rectangle 23"/>
          <p:cNvSpPr>
            <a:spLocks noChangeArrowheads="1"/>
          </p:cNvSpPr>
          <p:nvPr/>
        </p:nvSpPr>
        <p:spPr bwMode="auto">
          <a:xfrm>
            <a:off x="6096000" y="3868738"/>
            <a:ext cx="914400" cy="6270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WSDL</a:t>
            </a:r>
            <a:br>
              <a:rPr lang="en-US" dirty="0"/>
            </a:br>
            <a:r>
              <a:rPr lang="en-US" dirty="0" err="1"/>
              <a:t>portTpye</a:t>
            </a:r>
            <a:endParaRPr lang="en-US" dirty="0"/>
          </a:p>
        </p:txBody>
      </p:sp>
      <p:sp>
        <p:nvSpPr>
          <p:cNvPr id="15399" name="AutoShape 16"/>
          <p:cNvSpPr>
            <a:spLocks noChangeArrowheads="1"/>
          </p:cNvSpPr>
          <p:nvPr/>
        </p:nvSpPr>
        <p:spPr bwMode="auto">
          <a:xfrm>
            <a:off x="4800600" y="4570413"/>
            <a:ext cx="1066800" cy="417512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&lt;receive&gt;</a:t>
            </a:r>
          </a:p>
        </p:txBody>
      </p:sp>
      <p:sp>
        <p:nvSpPr>
          <p:cNvPr id="15400" name="AutoShape 10"/>
          <p:cNvSpPr>
            <a:spLocks noChangeArrowheads="1"/>
          </p:cNvSpPr>
          <p:nvPr/>
        </p:nvSpPr>
        <p:spPr bwMode="auto">
          <a:xfrm>
            <a:off x="3200400" y="2339975"/>
            <a:ext cx="1066800" cy="4191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&lt;invoke&gt;</a:t>
            </a:r>
          </a:p>
        </p:txBody>
      </p:sp>
      <p:sp>
        <p:nvSpPr>
          <p:cNvPr id="15401" name="AutoShape 13"/>
          <p:cNvSpPr>
            <a:spLocks noChangeArrowheads="1"/>
          </p:cNvSpPr>
          <p:nvPr/>
        </p:nvSpPr>
        <p:spPr bwMode="auto">
          <a:xfrm>
            <a:off x="3200400" y="3524250"/>
            <a:ext cx="1066800" cy="4191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processing</a:t>
            </a:r>
          </a:p>
        </p:txBody>
      </p:sp>
      <p:sp>
        <p:nvSpPr>
          <p:cNvPr id="15402" name="AutoShape 14"/>
          <p:cNvSpPr>
            <a:spLocks noChangeArrowheads="1"/>
          </p:cNvSpPr>
          <p:nvPr/>
        </p:nvSpPr>
        <p:spPr bwMode="auto">
          <a:xfrm>
            <a:off x="3200400" y="4154488"/>
            <a:ext cx="1066800" cy="417512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&lt;invoke&gt;</a:t>
            </a:r>
          </a:p>
        </p:txBody>
      </p:sp>
      <p:cxnSp>
        <p:nvCxnSpPr>
          <p:cNvPr id="15403" name="AutoShape 56"/>
          <p:cNvCxnSpPr>
            <a:cxnSpLocks noChangeShapeType="1"/>
            <a:stCxn id="15400" idx="2"/>
            <a:endCxn id="15401" idx="0"/>
          </p:cNvCxnSpPr>
          <p:nvPr/>
        </p:nvCxnSpPr>
        <p:spPr bwMode="auto">
          <a:xfrm>
            <a:off x="3733800" y="2759075"/>
            <a:ext cx="0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4" name="AutoShape 57"/>
          <p:cNvCxnSpPr>
            <a:cxnSpLocks noChangeShapeType="1"/>
            <a:stCxn id="15401" idx="2"/>
            <a:endCxn id="15402" idx="0"/>
          </p:cNvCxnSpPr>
          <p:nvPr/>
        </p:nvCxnSpPr>
        <p:spPr bwMode="auto">
          <a:xfrm>
            <a:off x="3733800" y="3943350"/>
            <a:ext cx="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5" name="AutoShape 17"/>
          <p:cNvSpPr>
            <a:spLocks noChangeArrowheads="1"/>
          </p:cNvSpPr>
          <p:nvPr/>
        </p:nvSpPr>
        <p:spPr bwMode="auto">
          <a:xfrm>
            <a:off x="4800600" y="5181600"/>
            <a:ext cx="1066800" cy="417513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processing</a:t>
            </a:r>
          </a:p>
        </p:txBody>
      </p:sp>
      <p:sp>
        <p:nvSpPr>
          <p:cNvPr id="15406" name="Rectangle 4"/>
          <p:cNvSpPr>
            <a:spLocks noChangeArrowheads="1"/>
          </p:cNvSpPr>
          <p:nvPr/>
        </p:nvSpPr>
        <p:spPr bwMode="auto">
          <a:xfrm>
            <a:off x="152400" y="1643063"/>
            <a:ext cx="762000" cy="6270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Client</a:t>
            </a:r>
          </a:p>
        </p:txBody>
      </p:sp>
      <p:sp>
        <p:nvSpPr>
          <p:cNvPr id="488506" name="Text Box 58"/>
          <p:cNvSpPr txBox="1">
            <a:spLocks noChangeArrowheads="1"/>
          </p:cNvSpPr>
          <p:nvPr/>
        </p:nvSpPr>
        <p:spPr bwMode="auto">
          <a:xfrm>
            <a:off x="7315200" y="2062163"/>
            <a:ext cx="1171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Bi-</a:t>
            </a:r>
          </a:p>
          <a:p>
            <a:r>
              <a:rPr lang="en-US" dirty="0">
                <a:solidFill>
                  <a:srgbClr val="0000FF"/>
                </a:solidFill>
              </a:rPr>
              <a:t>directional</a:t>
            </a:r>
          </a:p>
        </p:txBody>
      </p:sp>
      <p:sp>
        <p:nvSpPr>
          <p:cNvPr id="488507" name="Text Box 59"/>
          <p:cNvSpPr txBox="1">
            <a:spLocks noChangeArrowheads="1"/>
          </p:cNvSpPr>
          <p:nvPr/>
        </p:nvSpPr>
        <p:spPr bwMode="auto">
          <a:xfrm>
            <a:off x="7239000" y="3962400"/>
            <a:ext cx="117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 err="1">
                <a:solidFill>
                  <a:srgbClr val="0000FF"/>
                </a:solidFill>
              </a:rPr>
              <a:t>Uni</a:t>
            </a:r>
            <a:r>
              <a:rPr lang="en-US" dirty="0">
                <a:solidFill>
                  <a:srgbClr val="0000FF"/>
                </a:solidFill>
              </a:rPr>
              <a:t>-</a:t>
            </a:r>
          </a:p>
          <a:p>
            <a:r>
              <a:rPr lang="en-US" dirty="0">
                <a:solidFill>
                  <a:srgbClr val="0000FF"/>
                </a:solidFill>
              </a:rPr>
              <a:t>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95" grpId="0" animBg="1"/>
      <p:bldP spid="488506" grpId="0"/>
      <p:bldP spid="4885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71962-B7B0-47FB-8213-28318E3DDD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Unit 2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90600"/>
            <a:ext cx="65532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Enterprise Architecture and Business Process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Workflow Foundation 1: Concepts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Workflow Foundation 2: Case Study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BPEL (Business Process Execution Language)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00FF"/>
                </a:solidFill>
              </a:rPr>
              <a:t>Overview of Workflow and Orchestration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00FF"/>
                </a:solidFill>
              </a:rPr>
              <a:t>WSDL in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00FF"/>
                </a:solidFill>
              </a:rPr>
              <a:t>BPEL constructs and BPEL Process Definition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A Case Study of BPEL Application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err="1"/>
              <a:t>Stateful</a:t>
            </a:r>
            <a:r>
              <a:rPr lang="en-US" sz="2000" dirty="0"/>
              <a:t>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Development Frameworks Supporting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Oracle SOA Suite, BPMN, and BizTalk</a:t>
            </a:r>
          </a:p>
        </p:txBody>
      </p:sp>
      <p:grpSp>
        <p:nvGrpSpPr>
          <p:cNvPr id="4101" name="Group 6"/>
          <p:cNvGrpSpPr>
            <a:grpSpLocks/>
          </p:cNvGrpSpPr>
          <p:nvPr/>
        </p:nvGrpSpPr>
        <p:grpSpPr bwMode="auto">
          <a:xfrm>
            <a:off x="1647825" y="1658938"/>
            <a:ext cx="257175" cy="550862"/>
            <a:chOff x="1291472" y="1439158"/>
            <a:chExt cx="258452" cy="1998484"/>
          </a:xfrm>
        </p:grpSpPr>
        <p:sp>
          <p:nvSpPr>
            <p:cNvPr id="4122" name="Freeform 4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5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914400" y="977900"/>
            <a:ext cx="663964" cy="14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2-1</a:t>
            </a:r>
          </a:p>
          <a:p>
            <a:pPr>
              <a:spcBef>
                <a:spcPts val="400"/>
              </a:spcBef>
            </a:pPr>
            <a:r>
              <a:rPr lang="en-US" sz="2800" b="0" dirty="0"/>
              <a:t>2-2</a:t>
            </a:r>
          </a:p>
          <a:p>
            <a:r>
              <a:rPr lang="en-US" sz="2800" b="0" dirty="0"/>
              <a:t>2-3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38200" y="25908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2-4</a:t>
            </a:r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838200" y="3621087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2-5</a:t>
            </a:r>
          </a:p>
        </p:txBody>
      </p: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841375" y="47244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2-6</a:t>
            </a:r>
          </a:p>
        </p:txBody>
      </p:sp>
      <p:grpSp>
        <p:nvGrpSpPr>
          <p:cNvPr id="4106" name="Group 11"/>
          <p:cNvGrpSpPr>
            <a:grpSpLocks/>
          </p:cNvGrpSpPr>
          <p:nvPr/>
        </p:nvGrpSpPr>
        <p:grpSpPr bwMode="auto">
          <a:xfrm>
            <a:off x="1676400" y="3544887"/>
            <a:ext cx="258763" cy="638175"/>
            <a:chOff x="1291472" y="1439158"/>
            <a:chExt cx="258452" cy="1998484"/>
          </a:xfrm>
        </p:grpSpPr>
        <p:sp>
          <p:nvSpPr>
            <p:cNvPr id="4120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1676400" y="4487862"/>
            <a:ext cx="258763" cy="922338"/>
            <a:chOff x="1291472" y="1439158"/>
            <a:chExt cx="258452" cy="1998484"/>
          </a:xfrm>
        </p:grpSpPr>
        <p:sp>
          <p:nvSpPr>
            <p:cNvPr id="4118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" name="TextBox 10"/>
          <p:cNvSpPr txBox="1">
            <a:spLocks noChangeArrowheads="1"/>
          </p:cNvSpPr>
          <p:nvPr/>
        </p:nvSpPr>
        <p:spPr bwMode="auto">
          <a:xfrm>
            <a:off x="838200" y="564898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2-7</a:t>
            </a:r>
          </a:p>
        </p:txBody>
      </p:sp>
      <p:grpSp>
        <p:nvGrpSpPr>
          <p:cNvPr id="4109" name="Group 11"/>
          <p:cNvGrpSpPr>
            <a:grpSpLocks/>
          </p:cNvGrpSpPr>
          <p:nvPr/>
        </p:nvGrpSpPr>
        <p:grpSpPr bwMode="auto">
          <a:xfrm>
            <a:off x="1673225" y="5648980"/>
            <a:ext cx="261938" cy="457200"/>
            <a:chOff x="1291472" y="1439158"/>
            <a:chExt cx="258452" cy="1998484"/>
          </a:xfrm>
        </p:grpSpPr>
        <p:sp>
          <p:nvSpPr>
            <p:cNvPr id="4116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11"/>
          <p:cNvGrpSpPr>
            <a:grpSpLocks/>
          </p:cNvGrpSpPr>
          <p:nvPr/>
        </p:nvGrpSpPr>
        <p:grpSpPr bwMode="auto">
          <a:xfrm>
            <a:off x="1659768" y="1141413"/>
            <a:ext cx="258762" cy="230187"/>
            <a:chOff x="1291472" y="1439158"/>
            <a:chExt cx="258452" cy="1998484"/>
          </a:xfrm>
        </p:grpSpPr>
        <p:sp>
          <p:nvSpPr>
            <p:cNvPr id="411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1" name="Group 11"/>
          <p:cNvGrpSpPr>
            <a:grpSpLocks/>
          </p:cNvGrpSpPr>
          <p:nvPr/>
        </p:nvGrpSpPr>
        <p:grpSpPr bwMode="auto">
          <a:xfrm>
            <a:off x="1663700" y="2354263"/>
            <a:ext cx="258763" cy="1100137"/>
            <a:chOff x="1291472" y="1439158"/>
            <a:chExt cx="258452" cy="1998484"/>
          </a:xfrm>
        </p:grpSpPr>
        <p:sp>
          <p:nvSpPr>
            <p:cNvPr id="4112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838200" y="6258580"/>
            <a:ext cx="663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2-8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133600" y="5420380"/>
            <a:ext cx="6553200" cy="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2000" b="0" kern="0" dirty="0"/>
              <a:t>Message-Based Integration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b="0" kern="0" dirty="0"/>
              <a:t>Web Caching and Recommendation</a:t>
            </a:r>
          </a:p>
        </p:txBody>
      </p: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1676400" y="6258580"/>
            <a:ext cx="261938" cy="457200"/>
            <a:chOff x="1291472" y="1439158"/>
            <a:chExt cx="258452" cy="1998484"/>
          </a:xfrm>
        </p:grpSpPr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123866" y="54114"/>
            <a:ext cx="3582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Software Development by Composition and Integration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0" y="1256507"/>
            <a:ext cx="1444046" cy="4077493"/>
            <a:chOff x="7620000" y="1256506"/>
            <a:chExt cx="1444046" cy="4077493"/>
          </a:xfrm>
        </p:grpSpPr>
        <p:grpSp>
          <p:nvGrpSpPr>
            <p:cNvPr id="36" name="Group 11"/>
            <p:cNvGrpSpPr>
              <a:grpSpLocks/>
            </p:cNvGrpSpPr>
            <p:nvPr/>
          </p:nvGrpSpPr>
          <p:grpSpPr bwMode="auto">
            <a:xfrm flipH="1">
              <a:off x="7620000" y="1256506"/>
              <a:ext cx="228599" cy="4077493"/>
              <a:chOff x="1291472" y="1439158"/>
              <a:chExt cx="258452" cy="1998484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1291472" y="1439158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 flipV="1">
                <a:off x="1295400" y="2438400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860896" y="3091935"/>
              <a:ext cx="1203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Unit </a:t>
              </a:r>
              <a:r>
                <a:rPr lang="en-US" dirty="0"/>
                <a:t>Test 2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8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D2715-52B2-4660-9E76-712378803B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623888"/>
          </a:xfrm>
        </p:spPr>
        <p:txBody>
          <a:bodyPr/>
          <a:lstStyle/>
          <a:p>
            <a:pPr eaLnBrk="1" hangingPunct="1"/>
            <a:r>
              <a:rPr lang="en-US"/>
              <a:t>BPEL Basic Activities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4088" cy="5181600"/>
          </a:xfrm>
        </p:spPr>
        <p:txBody>
          <a:bodyPr/>
          <a:lstStyle/>
          <a:p>
            <a:pPr marL="1943100" indent="-1943100" eaLnBrk="1" hangingPunct="1">
              <a:buFont typeface="Wingdings" pitchFamily="2" charset="2"/>
              <a:buNone/>
            </a:pPr>
            <a:r>
              <a:rPr lang="en-US"/>
              <a:t>A BPEL process consists of steps, each step is an activity: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/>
              <a:t>&lt;invoke&gt;	Invoking a service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/>
              <a:t>&lt;receive&gt;	Waiting for receiving a message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/>
              <a:t>&lt;reply&gt;	Generating response to a synchronized service call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/>
              <a:t>&lt;assign&gt;	Modifying data variables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/>
              <a:t>&lt;throw&gt;	Jumping to an exception handler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/>
              <a:t>&lt;catch&gt;	Handling an exception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/>
              <a:t>&lt;wait&gt;	Waiting for a certain amount of time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/>
              <a:t>&lt;terminate&gt;	Terminating the entire process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5C805-7C17-4E8A-96D8-F3578F24414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BPEL Constructs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74088" cy="5334000"/>
          </a:xfrm>
        </p:spPr>
        <p:txBody>
          <a:bodyPr/>
          <a:lstStyle/>
          <a:p>
            <a:pPr marL="2054225" indent="-205422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/>
              <a:t>A BPEL process can use constructs to define complex activities: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/>
              <a:t>&lt;sequence&gt;	Define a set of activities that will be executed in the given order of sequence.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/>
              <a:t>&lt;</a:t>
            </a:r>
            <a:r>
              <a:rPr lang="en-US" sz="2400" dirty="0">
                <a:solidFill>
                  <a:schemeClr val="folHlink"/>
                </a:solidFill>
              </a:rPr>
              <a:t>flow</a:t>
            </a:r>
            <a:r>
              <a:rPr lang="en-US" sz="2400" dirty="0"/>
              <a:t>&gt;	Define a set of activities that will (can) be executed in parallel.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/>
              <a:t>&lt;switch&gt;	Define a selection (</a:t>
            </a:r>
            <a:r>
              <a:rPr lang="en-US" sz="2400" dirty="0">
                <a:solidFill>
                  <a:srgbClr val="0000FF"/>
                </a:solidFill>
              </a:rPr>
              <a:t>if-then-else</a:t>
            </a:r>
            <a:r>
              <a:rPr lang="en-US" sz="2400" dirty="0"/>
              <a:t>)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/>
              <a:t>&lt;while&gt;	Define a while-loop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i="1" dirty="0">
                <a:latin typeface="Arial" charset="0"/>
              </a:rPr>
              <a:t>&lt;while condition="</a:t>
            </a:r>
            <a:r>
              <a:rPr lang="en-US" sz="2400" i="1" dirty="0" err="1">
                <a:latin typeface="Arial" charset="0"/>
              </a:rPr>
              <a:t>expr</a:t>
            </a:r>
            <a:r>
              <a:rPr lang="en-US" sz="2400" i="1" dirty="0">
                <a:latin typeface="Arial" charset="0"/>
              </a:rPr>
              <a:t>" standard-attributes&gt;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i="1" dirty="0">
                <a:latin typeface="Arial" charset="0"/>
              </a:rPr>
              <a:t>		standard-elements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i="1" dirty="0">
                <a:latin typeface="Arial" charset="0"/>
              </a:rPr>
              <a:t>		activities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i="1" dirty="0">
                <a:latin typeface="Arial" charset="0"/>
              </a:rPr>
              <a:t>	&lt;/while&gt;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/>
              <a:t>&lt;pick&gt;	Define a list of activities. Execute the first activity that is available, e.g., can be used to block wait for a response, or timeout, whichever comes first.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/>
              <a:t>&lt;partnerLink&gt;	Define a partner link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/>
              <a:t>&lt;variable&gt;	Declare a variable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852488"/>
            <a:ext cx="1524000" cy="366712"/>
          </a:xfrm>
          <a:prstGeom prst="wedgeRoundRectCallout">
            <a:avLst>
              <a:gd name="adj1" fmla="val -350023"/>
              <a:gd name="adj2" fmla="val 12652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Root element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FC8CF-8B3A-4073-AA2C-9745FB299EF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07288" cy="623888"/>
          </a:xfrm>
        </p:spPr>
        <p:txBody>
          <a:bodyPr/>
          <a:lstStyle/>
          <a:p>
            <a:pPr eaLnBrk="1" hangingPunct="1"/>
            <a:r>
              <a:rPr lang="en-US" sz="2800"/>
              <a:t>Process Example: Select the Best Insurance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02688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&lt;?xml version= "1.0" encoding="utf-8"?&gt;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</a:t>
            </a:r>
            <a:r>
              <a:rPr lang="en-US" sz="1800" dirty="0">
                <a:solidFill>
                  <a:schemeClr val="folHlink"/>
                </a:solidFill>
                <a:latin typeface="Arial" charset="0"/>
              </a:rPr>
              <a:t>process</a:t>
            </a:r>
            <a:r>
              <a:rPr lang="en-US" sz="1800" dirty="0">
                <a:latin typeface="Arial" charset="0"/>
              </a:rPr>
              <a:t> name="</a:t>
            </a:r>
            <a:r>
              <a:rPr lang="en-US" sz="1800" dirty="0" err="1">
                <a:latin typeface="Arial" charset="0"/>
              </a:rPr>
              <a:t>insuranceSelectionProcess</a:t>
            </a:r>
            <a:r>
              <a:rPr lang="en-US" sz="1800" dirty="0">
                <a:latin typeface="Arial" charset="0"/>
              </a:rPr>
              <a:t>" </a:t>
            </a:r>
            <a:r>
              <a:rPr lang="en-US" sz="1400" dirty="0" err="1">
                <a:latin typeface="Arial" charset="0"/>
              </a:rPr>
              <a:t>targetNamespace</a:t>
            </a:r>
            <a:r>
              <a:rPr lang="en-US" sz="1400" dirty="0">
                <a:latin typeface="Arial" charset="0"/>
              </a:rPr>
              <a:t>="http://bpelexample.com/bpel/example/" </a:t>
            </a:r>
            <a:r>
              <a:rPr lang="en-US" sz="1400" dirty="0" err="1">
                <a:latin typeface="Arial" charset="0"/>
              </a:rPr>
              <a:t>xmlns</a:t>
            </a:r>
            <a:r>
              <a:rPr lang="en-US" sz="1400" dirty="0">
                <a:latin typeface="Arial" charset="0"/>
              </a:rPr>
              <a:t>="http://schemas.xmlsoap.org/ws/2003/03/business-process/"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	</a:t>
            </a:r>
            <a:r>
              <a:rPr lang="en-US" sz="1400" dirty="0" err="1">
                <a:latin typeface="Arial" charset="0"/>
              </a:rPr>
              <a:t>xmlns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400" dirty="0" err="1">
                <a:latin typeface="Arial" charset="0"/>
              </a:rPr>
              <a:t>bpws</a:t>
            </a:r>
            <a:r>
              <a:rPr lang="en-US" sz="1400" dirty="0">
                <a:latin typeface="Arial" charset="0"/>
              </a:rPr>
              <a:t>="http://schemas.xmlsoap.org/ws/2003/03/business-process/"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	</a:t>
            </a:r>
            <a:r>
              <a:rPr lang="en-US" sz="1400" dirty="0" err="1">
                <a:latin typeface="Arial" charset="0"/>
              </a:rPr>
              <a:t>xmlns:ins</a:t>
            </a:r>
            <a:r>
              <a:rPr lang="en-US" sz="1400" dirty="0">
                <a:latin typeface="Arial" charset="0"/>
              </a:rPr>
              <a:t>="http://bpelexample.com/bpel/insurance/"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	</a:t>
            </a:r>
            <a:r>
              <a:rPr lang="en-US" sz="1400" dirty="0" err="1">
                <a:latin typeface="Arial" charset="0"/>
              </a:rPr>
              <a:t>xmlns:com</a:t>
            </a:r>
            <a:r>
              <a:rPr lang="en-US" sz="1400" dirty="0">
                <a:latin typeface="Arial" charset="0"/>
              </a:rPr>
              <a:t>="http://bpelexample.com/bpel/company/"&gt;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</a:t>
            </a:r>
            <a:r>
              <a:rPr lang="en-US" sz="1800" dirty="0" err="1">
                <a:latin typeface="Arial" charset="0"/>
              </a:rPr>
              <a:t>partnerLinks</a:t>
            </a:r>
            <a:r>
              <a:rPr lang="en-US" sz="1800" dirty="0">
                <a:latin typeface="Arial" charset="0"/>
              </a:rPr>
              <a:t>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</a:t>
            </a:r>
            <a:r>
              <a:rPr lang="en-US" sz="1800" dirty="0" err="1">
                <a:latin typeface="Arial" charset="0"/>
              </a:rPr>
              <a:t>partnerLink</a:t>
            </a:r>
            <a:r>
              <a:rPr lang="en-US" sz="1800" dirty="0">
                <a:latin typeface="Arial" charset="0"/>
              </a:rPr>
              <a:t> name = "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client</a:t>
            </a:r>
            <a:r>
              <a:rPr lang="en-US" sz="1800" dirty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partnerLinkType</a:t>
            </a:r>
            <a:r>
              <a:rPr lang="en-US" sz="1800" dirty="0">
                <a:latin typeface="Arial" charset="0"/>
              </a:rPr>
              <a:t> = "</a:t>
            </a:r>
            <a:r>
              <a:rPr lang="en-US" sz="1800" dirty="0" err="1">
                <a:latin typeface="Arial" charset="0"/>
              </a:rPr>
              <a:t>com:selectionLT</a:t>
            </a:r>
            <a:r>
              <a:rPr lang="en-US" sz="1800" dirty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myRole</a:t>
            </a:r>
            <a:r>
              <a:rPr lang="en-US" sz="1800" dirty="0">
                <a:latin typeface="Arial" charset="0"/>
              </a:rPr>
              <a:t> = "</a:t>
            </a:r>
            <a:r>
              <a:rPr lang="en-US" sz="1800" dirty="0" err="1">
                <a:latin typeface="Arial" charset="0"/>
              </a:rPr>
              <a:t>insuranceSelectionService</a:t>
            </a:r>
            <a:r>
              <a:rPr lang="en-US" sz="1800" dirty="0">
                <a:latin typeface="Arial" charset="0"/>
              </a:rPr>
              <a:t>"/&gt;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</a:t>
            </a:r>
            <a:r>
              <a:rPr lang="en-US" sz="1800" dirty="0" err="1">
                <a:latin typeface="Arial" charset="0"/>
              </a:rPr>
              <a:t>partnerLink</a:t>
            </a:r>
            <a:r>
              <a:rPr lang="en-US" sz="1800" dirty="0">
                <a:latin typeface="Arial" charset="0"/>
              </a:rPr>
              <a:t> name = "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insuranceA</a:t>
            </a:r>
            <a:r>
              <a:rPr lang="en-US" sz="1800" dirty="0">
                <a:latin typeface="Arial" charset="0"/>
              </a:rPr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	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partnerLinkType</a:t>
            </a:r>
            <a:r>
              <a:rPr lang="en-US" sz="1800" dirty="0">
                <a:latin typeface="Arial" charset="0"/>
              </a:rPr>
              <a:t> ="</a:t>
            </a:r>
            <a:r>
              <a:rPr lang="en-US" sz="1800" dirty="0" err="1">
                <a:latin typeface="Arial" charset="0"/>
              </a:rPr>
              <a:t>ins:insuranceLT</a:t>
            </a:r>
            <a:r>
              <a:rPr lang="en-US" sz="1800" dirty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myRole</a:t>
            </a:r>
            <a:r>
              <a:rPr lang="en-US" sz="1800" dirty="0">
                <a:latin typeface="Arial" charset="0"/>
              </a:rPr>
              <a:t> = "</a:t>
            </a:r>
            <a:r>
              <a:rPr lang="en-US" sz="1800" dirty="0" err="1">
                <a:latin typeface="Arial" charset="0"/>
              </a:rPr>
              <a:t>insuranceSelectionRequester</a:t>
            </a:r>
            <a:r>
              <a:rPr lang="en-US" sz="1800" dirty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partnerRole</a:t>
            </a:r>
            <a:r>
              <a:rPr lang="en-US" sz="1800" dirty="0">
                <a:latin typeface="Arial" charset="0"/>
              </a:rPr>
              <a:t> = "</a:t>
            </a:r>
            <a:r>
              <a:rPr lang="en-US" sz="1800" dirty="0" err="1">
                <a:latin typeface="Arial" charset="0"/>
              </a:rPr>
              <a:t>insuranceSelectionService</a:t>
            </a:r>
            <a:r>
              <a:rPr lang="en-US" sz="1800" dirty="0">
                <a:latin typeface="Arial" charset="0"/>
              </a:rPr>
              <a:t>"/&gt;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</a:t>
            </a:r>
            <a:r>
              <a:rPr lang="en-US" sz="1800" dirty="0" err="1">
                <a:latin typeface="Arial" charset="0"/>
              </a:rPr>
              <a:t>partnerLink</a:t>
            </a:r>
            <a:r>
              <a:rPr lang="en-US" sz="1800" dirty="0">
                <a:latin typeface="Arial" charset="0"/>
              </a:rPr>
              <a:t> name = "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insuranceB</a:t>
            </a:r>
            <a:r>
              <a:rPr lang="en-US" sz="1800" dirty="0">
                <a:latin typeface="Arial" charset="0"/>
              </a:rPr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	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partnerLinkType</a:t>
            </a:r>
            <a:r>
              <a:rPr lang="en-US" sz="1800" dirty="0">
                <a:latin typeface="Arial" charset="0"/>
              </a:rPr>
              <a:t>= "</a:t>
            </a:r>
            <a:r>
              <a:rPr lang="en-US" sz="1800" dirty="0" err="1">
                <a:latin typeface="Arial" charset="0"/>
              </a:rPr>
              <a:t>ins:insuranceLT</a:t>
            </a:r>
            <a:r>
              <a:rPr lang="en-US" sz="1800" dirty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myRole</a:t>
            </a:r>
            <a:r>
              <a:rPr lang="en-US" sz="1800" dirty="0">
                <a:latin typeface="Arial" charset="0"/>
              </a:rPr>
              <a:t> = "</a:t>
            </a:r>
            <a:r>
              <a:rPr lang="en-US" sz="1800" dirty="0" err="1">
                <a:latin typeface="Arial" charset="0"/>
              </a:rPr>
              <a:t>insuranceSelectionRequester</a:t>
            </a:r>
            <a:r>
              <a:rPr lang="en-US" sz="1800" dirty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partnerRole</a:t>
            </a:r>
            <a:r>
              <a:rPr lang="en-US" sz="1800" dirty="0">
                <a:latin typeface="Arial" charset="0"/>
              </a:rPr>
              <a:t> = "</a:t>
            </a:r>
            <a:r>
              <a:rPr lang="en-US" sz="1800" dirty="0" err="1">
                <a:latin typeface="Arial" charset="0"/>
              </a:rPr>
              <a:t>insuranceSelectionService</a:t>
            </a:r>
            <a:r>
              <a:rPr lang="en-US" sz="1800" dirty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&lt;/</a:t>
            </a:r>
            <a:r>
              <a:rPr lang="en-US" sz="1800" dirty="0" err="1">
                <a:latin typeface="Arial" charset="0"/>
              </a:rPr>
              <a:t>partnerLinks</a:t>
            </a:r>
            <a:r>
              <a:rPr lang="en-US" sz="1800" dirty="0">
                <a:latin typeface="Arial" charset="0"/>
              </a:rPr>
              <a:t>&gt;</a:t>
            </a: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6858000" y="2362200"/>
            <a:ext cx="2209800" cy="3200400"/>
          </a:xfrm>
          <a:prstGeom prst="cloudCallout">
            <a:avLst>
              <a:gd name="adj1" fmla="val -80028"/>
              <a:gd name="adj2" fmla="val -1884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This business process has 3 partners:</a:t>
            </a:r>
          </a:p>
          <a:p>
            <a:pPr algn="ctr" eaLnBrk="0" hangingPunct="0"/>
            <a:r>
              <a:rPr lang="en-US"/>
              <a:t>Client, insureanceA, and insuranceB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3725" y="3048000"/>
            <a:ext cx="506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>
                <a:sym typeface="Wingdings" pitchFamily="2" charset="2"/>
              </a:rPr>
              <a:t></a:t>
            </a:r>
            <a:endParaRPr lang="en-US" sz="2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8175" y="3819525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>
                <a:sym typeface="Wingdings" pitchFamily="2" charset="2"/>
              </a:rPr>
              <a:t></a:t>
            </a:r>
            <a:endParaRPr lang="en-US" sz="2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9600" y="4962525"/>
            <a:ext cx="390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>
                <a:sym typeface="Wingdings" pitchFamily="2" charset="2"/>
              </a:rPr>
              <a:t></a:t>
            </a:r>
            <a:endParaRPr lang="en-US" sz="2800"/>
          </a:p>
        </p:txBody>
      </p:sp>
      <p:sp>
        <p:nvSpPr>
          <p:cNvPr id="2" name="Right Arrow 1"/>
          <p:cNvSpPr/>
          <p:nvPr/>
        </p:nvSpPr>
        <p:spPr bwMode="auto">
          <a:xfrm>
            <a:off x="1008262" y="3552348"/>
            <a:ext cx="1014413" cy="4295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One role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804862" y="4508216"/>
            <a:ext cx="1200152" cy="5197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Two roles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838200" y="5576210"/>
            <a:ext cx="1200152" cy="5197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Two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2004" grpId="0" animBg="1"/>
      <p:bldP spid="7" grpId="0"/>
      <p:bldP spid="8" grpId="0"/>
      <p:bldP spid="9" grpId="0"/>
      <p:bldP spid="2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6DA49-7116-4D18-B81F-B1DB1610ABB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(contd.): Variables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variables</a:t>
            </a:r>
            <a:r>
              <a:rPr lang="en-US" sz="2000" dirty="0">
                <a:latin typeface="Arial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&lt;!-- input for BPEL process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variable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 err="1">
                <a:latin typeface="Arial" charset="0"/>
              </a:rPr>
              <a:t>InsuranceRequest</a:t>
            </a:r>
            <a:r>
              <a:rPr lang="en-US" sz="2000" dirty="0">
                <a:latin typeface="Arial" charset="0"/>
              </a:rPr>
              <a:t>"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Arial" charset="0"/>
              </a:rPr>
              <a:t>messageType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ins:InsuranceRequestMessage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&lt;!-- output from insurance A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variable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 err="1">
                <a:latin typeface="Arial" charset="0"/>
              </a:rPr>
              <a:t>InsuranceAResponse</a:t>
            </a:r>
            <a:r>
              <a:rPr lang="en-US" sz="2000" dirty="0">
                <a:latin typeface="Arial" charset="0"/>
              </a:rPr>
              <a:t>"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Arial" charset="0"/>
              </a:rPr>
              <a:t>messageType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ins:InsuranceResponseMessage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&lt;!-- output from insurance B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variable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 err="1">
                <a:latin typeface="Arial" charset="0"/>
              </a:rPr>
              <a:t>InsuranceBResponse</a:t>
            </a:r>
            <a:r>
              <a:rPr lang="en-US" sz="2000" dirty="0">
                <a:latin typeface="Arial" charset="0"/>
              </a:rPr>
              <a:t>"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Arial" charset="0"/>
              </a:rPr>
              <a:t>messageType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ins:InsuranceResponseMessage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&lt;!-- output from BPEL process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variable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 err="1">
                <a:latin typeface="Arial" charset="0"/>
              </a:rPr>
              <a:t>InsuranceSelectionResponse</a:t>
            </a:r>
            <a:r>
              <a:rPr lang="en-US" sz="2000" dirty="0">
                <a:latin typeface="Arial" charset="0"/>
              </a:rPr>
              <a:t>"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Arial" charset="0"/>
              </a:rPr>
              <a:t>messageType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ins:InsuranceResponseMessage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variables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665D1-3B3A-4A1E-AB05-6FEBC415F9C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20000" cy="609600"/>
          </a:xfrm>
        </p:spPr>
        <p:txBody>
          <a:bodyPr/>
          <a:lstStyle/>
          <a:p>
            <a:pPr eaLnBrk="1" hangingPunct="1"/>
            <a:r>
              <a:rPr lang="en-US"/>
              <a:t>Example (contd.): Sequence and Flow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852488"/>
            <a:ext cx="7010400" cy="6081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</a:t>
            </a:r>
            <a:r>
              <a:rPr lang="en-US" sz="1800" dirty="0">
                <a:solidFill>
                  <a:srgbClr val="990000"/>
                </a:solidFill>
                <a:latin typeface="Arial" charset="0"/>
              </a:rPr>
              <a:t>sequence</a:t>
            </a:r>
            <a:r>
              <a:rPr lang="en-US" sz="1800" dirty="0">
                <a:latin typeface="Arial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&lt;!-- Receive the initial request from client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receive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partnerLink</a:t>
            </a:r>
            <a:r>
              <a:rPr lang="en-US" sz="1800" dirty="0">
                <a:latin typeface="Arial" charset="0"/>
              </a:rPr>
              <a:t>="client"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dirty="0" err="1">
                <a:latin typeface="Arial" charset="0"/>
              </a:rPr>
              <a:t>portType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latin typeface="Arial" charset="0"/>
              </a:rPr>
              <a:t>com:InsuranceSelectionPT</a:t>
            </a:r>
            <a:r>
              <a:rPr lang="en-US" sz="1800" dirty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operation="</a:t>
            </a:r>
            <a:r>
              <a:rPr lang="en-US" sz="1800" dirty="0" err="1">
                <a:latin typeface="Arial" charset="0"/>
              </a:rPr>
              <a:t>Selectlnsurance</a:t>
            </a:r>
            <a:r>
              <a:rPr lang="en-US" sz="1800" dirty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variable="</a:t>
            </a:r>
            <a:r>
              <a:rPr lang="en-US" sz="1800" dirty="0" err="1">
                <a:latin typeface="Arial" charset="0"/>
              </a:rPr>
              <a:t>InsuranceRequest</a:t>
            </a:r>
            <a:r>
              <a:rPr lang="en-US" sz="1800" dirty="0">
                <a:latin typeface="Arial" charset="0"/>
              </a:rPr>
              <a:t>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dirty="0" err="1">
                <a:latin typeface="Arial" charset="0"/>
              </a:rPr>
              <a:t>createlnstance</a:t>
            </a:r>
            <a:r>
              <a:rPr lang="en-US" sz="1800" dirty="0">
                <a:latin typeface="Arial" charset="0"/>
              </a:rPr>
              <a:t>= "yes" 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&lt;!-- Make concurrent invocations to Insurance A and B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</a:t>
            </a:r>
            <a:r>
              <a:rPr lang="en-US" sz="1800" dirty="0">
                <a:solidFill>
                  <a:srgbClr val="990000"/>
                </a:solidFill>
                <a:latin typeface="Arial" charset="0"/>
              </a:rPr>
              <a:t>flow</a:t>
            </a:r>
            <a:r>
              <a:rPr lang="en-US" sz="1800" dirty="0">
                <a:latin typeface="Arial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&lt;!-- Invoke Insurance A web service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&lt;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partnerLink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latin typeface="Arial" charset="0"/>
              </a:rPr>
              <a:t>insuranceA</a:t>
            </a:r>
            <a:r>
              <a:rPr lang="en-US" sz="18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dirty="0" err="1">
                <a:latin typeface="Arial" charset="0"/>
              </a:rPr>
              <a:t>portType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latin typeface="Arial" charset="0"/>
              </a:rPr>
              <a:t>ins:ComputelnsurancePremiumPT</a:t>
            </a:r>
            <a:r>
              <a:rPr lang="en-US" sz="18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operation="</a:t>
            </a:r>
            <a:r>
              <a:rPr lang="en-US" sz="1800" dirty="0" err="1">
                <a:latin typeface="Arial" charset="0"/>
              </a:rPr>
              <a:t>computelnsurancePremium</a:t>
            </a:r>
            <a:r>
              <a:rPr lang="en-US" sz="18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dirty="0" err="1">
                <a:latin typeface="Arial" charset="0"/>
              </a:rPr>
              <a:t>inputvariable</a:t>
            </a:r>
            <a:r>
              <a:rPr lang="en-US" sz="1800" dirty="0">
                <a:latin typeface="Arial" charset="0"/>
              </a:rPr>
              <a:t>= "</a:t>
            </a:r>
            <a:r>
              <a:rPr lang="en-US" sz="1800" dirty="0" err="1">
                <a:latin typeface="Arial" charset="0"/>
              </a:rPr>
              <a:t>InsuranceRequest</a:t>
            </a:r>
            <a:r>
              <a:rPr lang="en-US" sz="1800" dirty="0">
                <a:latin typeface="Arial" charset="0"/>
              </a:rPr>
              <a:t>" </a:t>
            </a:r>
            <a:r>
              <a:rPr lang="en-US" sz="1800" dirty="0" err="1">
                <a:latin typeface="Arial" charset="0"/>
              </a:rPr>
              <a:t>outputVariable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solidFill>
                  <a:schemeClr val="folHlink"/>
                </a:solidFill>
                <a:latin typeface="Arial" charset="0"/>
              </a:rPr>
              <a:t>InsuranceAResponse</a:t>
            </a:r>
            <a:r>
              <a:rPr lang="en-US" sz="1800" dirty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&lt;!-- Invoke Insurance B web service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&lt;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partnerLink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latin typeface="Arial" charset="0"/>
              </a:rPr>
              <a:t>insuranceB</a:t>
            </a:r>
            <a:r>
              <a:rPr lang="en-US" sz="18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dirty="0" err="1">
                <a:latin typeface="Arial" charset="0"/>
              </a:rPr>
              <a:t>portType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latin typeface="Arial" charset="0"/>
              </a:rPr>
              <a:t>ins:ComputelnsurancePremiumPT</a:t>
            </a:r>
            <a:r>
              <a:rPr lang="en-US" sz="18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operation="</a:t>
            </a:r>
            <a:r>
              <a:rPr lang="en-US" sz="1800" dirty="0" err="1">
                <a:latin typeface="Arial" charset="0"/>
              </a:rPr>
              <a:t>computelnsurancePremium</a:t>
            </a:r>
            <a:r>
              <a:rPr lang="en-US" sz="18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dirty="0" err="1">
                <a:latin typeface="Arial" charset="0"/>
              </a:rPr>
              <a:t>inputvariable</a:t>
            </a:r>
            <a:r>
              <a:rPr lang="en-US" sz="1800" dirty="0">
                <a:latin typeface="Arial" charset="0"/>
              </a:rPr>
              <a:t>= "</a:t>
            </a:r>
            <a:r>
              <a:rPr lang="en-US" sz="1800" dirty="0" err="1">
                <a:latin typeface="Arial" charset="0"/>
              </a:rPr>
              <a:t>InsuranceRequest</a:t>
            </a:r>
            <a:r>
              <a:rPr lang="en-US" sz="18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dirty="0" err="1">
                <a:latin typeface="Arial" charset="0"/>
              </a:rPr>
              <a:t>outputVariable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solidFill>
                  <a:schemeClr val="folHlink"/>
                </a:solidFill>
                <a:latin typeface="Arial" charset="0"/>
              </a:rPr>
              <a:t>InsuranceBResponse</a:t>
            </a:r>
            <a:r>
              <a:rPr lang="en-US" sz="1800" dirty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&lt;/flow&gt;</a:t>
            </a:r>
          </a:p>
        </p:txBody>
      </p:sp>
      <p:sp>
        <p:nvSpPr>
          <p:cNvPr id="514052" name="Line 4"/>
          <p:cNvSpPr>
            <a:spLocks noChangeShapeType="1"/>
          </p:cNvSpPr>
          <p:nvPr/>
        </p:nvSpPr>
        <p:spPr bwMode="auto">
          <a:xfrm>
            <a:off x="6934200" y="4800600"/>
            <a:ext cx="1905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53" name="Line 5"/>
          <p:cNvSpPr>
            <a:spLocks noChangeShapeType="1"/>
          </p:cNvSpPr>
          <p:nvPr/>
        </p:nvSpPr>
        <p:spPr bwMode="auto">
          <a:xfrm>
            <a:off x="6934200" y="6400800"/>
            <a:ext cx="1905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  <p:bldP spid="5140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C1788-0DD6-44FB-84A1-A7679443216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(contd.): Switch (if-then-else)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964488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&lt;!-- select the best offer and construct the response --&gt;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   &lt;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</a:rPr>
              <a:t>switch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&lt;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case</a:t>
            </a:r>
            <a:r>
              <a:rPr lang="en-US" sz="2000" dirty="0">
                <a:latin typeface="Arial" charset="0"/>
              </a:rPr>
              <a:t> condition="</a:t>
            </a:r>
            <a:r>
              <a:rPr lang="en-US" sz="2000" dirty="0" err="1">
                <a:latin typeface="Arial" charset="0"/>
              </a:rPr>
              <a:t>bpws:getvariableData</a:t>
            </a:r>
            <a:r>
              <a:rPr lang="en-US" sz="2000" dirty="0">
                <a:latin typeface="Arial" charset="0"/>
              </a:rPr>
              <a:t>(‘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InsuranceAResponse</a:t>
            </a:r>
            <a:r>
              <a:rPr lang="en-US" sz="2000" dirty="0">
                <a:latin typeface="Arial" charset="0"/>
              </a:rPr>
              <a:t>’, ‘</a:t>
            </a:r>
            <a:r>
              <a:rPr lang="en-US" sz="2000" dirty="0" err="1">
                <a:latin typeface="Arial" charset="0"/>
              </a:rPr>
              <a:t>confirmationData</a:t>
            </a:r>
            <a:r>
              <a:rPr lang="en-US" sz="2000" dirty="0">
                <a:latin typeface="Arial" charset="0"/>
              </a:rPr>
              <a:t>’, ‘/</a:t>
            </a:r>
            <a:r>
              <a:rPr lang="en-US" sz="2000" dirty="0" err="1">
                <a:latin typeface="Arial" charset="0"/>
              </a:rPr>
              <a:t>confirmationData</a:t>
            </a:r>
            <a:r>
              <a:rPr lang="en-US" sz="2000" dirty="0">
                <a:latin typeface="Arial" charset="0"/>
              </a:rPr>
              <a:t>/</a:t>
            </a:r>
            <a:r>
              <a:rPr lang="en-US" sz="2000" dirty="0" err="1">
                <a:latin typeface="Arial" charset="0"/>
              </a:rPr>
              <a:t>ins:Amount</a:t>
            </a:r>
            <a:r>
              <a:rPr lang="en-US" sz="2000" dirty="0">
                <a:latin typeface="Arial" charset="0"/>
              </a:rPr>
              <a:t>’)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Arial" charset="0"/>
              </a:rPr>
              <a:t>&amp;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lt</a:t>
            </a:r>
            <a:r>
              <a:rPr lang="en-US" sz="2000" dirty="0">
                <a:solidFill>
                  <a:schemeClr val="folHlink"/>
                </a:solidFill>
                <a:latin typeface="Arial" charset="0"/>
              </a:rPr>
              <a:t>;=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bpws:getvariableData</a:t>
            </a:r>
            <a:r>
              <a:rPr lang="en-US" sz="2000" dirty="0">
                <a:latin typeface="Arial" charset="0"/>
              </a:rPr>
              <a:t>(‘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InsuranceBResponse</a:t>
            </a:r>
            <a:r>
              <a:rPr lang="en-US" sz="2000" dirty="0">
                <a:latin typeface="Arial" charset="0"/>
              </a:rPr>
              <a:t>’,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‘</a:t>
            </a:r>
            <a:r>
              <a:rPr lang="en-US" sz="2000" dirty="0" err="1">
                <a:latin typeface="Arial" charset="0"/>
              </a:rPr>
              <a:t>confirmationData</a:t>
            </a:r>
            <a:r>
              <a:rPr lang="en-US" sz="2000" dirty="0">
                <a:latin typeface="Arial" charset="0"/>
              </a:rPr>
              <a:t>’, ‘/</a:t>
            </a:r>
            <a:r>
              <a:rPr lang="en-US" sz="2000" dirty="0" err="1">
                <a:latin typeface="Arial" charset="0"/>
              </a:rPr>
              <a:t>confirmationData</a:t>
            </a:r>
            <a:r>
              <a:rPr lang="en-US" sz="2000" dirty="0">
                <a:latin typeface="Arial" charset="0"/>
              </a:rPr>
              <a:t>/ins : Amount’)"&gt;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&lt;!-- select Insurance A --&gt;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assign</a:t>
            </a:r>
            <a:r>
              <a:rPr lang="en-US" sz="2000" dirty="0">
                <a:latin typeface="Arial" charset="0"/>
              </a:rPr>
              <a:t>&gt;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&lt;copy&gt;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&lt;from variable="</a:t>
            </a:r>
            <a:r>
              <a:rPr lang="en-US" sz="2000" dirty="0" err="1">
                <a:latin typeface="Arial" charset="0"/>
              </a:rPr>
              <a:t>InsuranceAResponse</a:t>
            </a:r>
            <a:r>
              <a:rPr lang="en-US" sz="2000" dirty="0">
                <a:latin typeface="Arial" charset="0"/>
              </a:rPr>
              <a:t>" /&gt;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&lt;to variable="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insuranceSelectionResponse</a:t>
            </a:r>
            <a:r>
              <a:rPr lang="en-US" sz="2000" dirty="0">
                <a:latin typeface="Arial" charset="0"/>
              </a:rPr>
              <a:t>" /&gt;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&lt;/copy&gt;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&lt;/assign&gt;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&lt;/case&gt;</a:t>
            </a:r>
          </a:p>
        </p:txBody>
      </p:sp>
      <p:sp>
        <p:nvSpPr>
          <p:cNvPr id="21509" name="Freeform 6"/>
          <p:cNvSpPr>
            <a:spLocks/>
          </p:cNvSpPr>
          <p:nvPr/>
        </p:nvSpPr>
        <p:spPr bwMode="auto">
          <a:xfrm>
            <a:off x="5486400" y="2438400"/>
            <a:ext cx="2514600" cy="3505200"/>
          </a:xfrm>
          <a:custGeom>
            <a:avLst/>
            <a:gdLst>
              <a:gd name="T0" fmla="*/ 2147483647 w 1584"/>
              <a:gd name="T1" fmla="*/ 0 h 2352"/>
              <a:gd name="T2" fmla="*/ 2147483647 w 1584"/>
              <a:gd name="T3" fmla="*/ 2147483647 h 2352"/>
              <a:gd name="T4" fmla="*/ 0 w 1584"/>
              <a:gd name="T5" fmla="*/ 2147483647 h 2352"/>
              <a:gd name="T6" fmla="*/ 0 w 1584"/>
              <a:gd name="T7" fmla="*/ 2147483647 h 2352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2352"/>
              <a:gd name="T14" fmla="*/ 1584 w 1584"/>
              <a:gd name="T15" fmla="*/ 2352 h 2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2352">
                <a:moveTo>
                  <a:pt x="1584" y="0"/>
                </a:moveTo>
                <a:lnTo>
                  <a:pt x="1584" y="2352"/>
                </a:lnTo>
                <a:lnTo>
                  <a:pt x="0" y="2352"/>
                </a:lnTo>
                <a:lnTo>
                  <a:pt x="0" y="1968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0EBF0-2BE6-4900-9AFA-8952C5AA4D6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(contd.): Switch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69288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otherwise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&lt;!-- select Insurance B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&lt;assign&gt;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&lt;copy&gt;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	&lt;from variable="</a:t>
            </a:r>
            <a:r>
              <a:rPr lang="en-US" sz="2000" dirty="0" err="1">
                <a:latin typeface="Arial" charset="0"/>
              </a:rPr>
              <a:t>InsuranceBResponse</a:t>
            </a:r>
            <a:r>
              <a:rPr lang="en-US" sz="2000" dirty="0">
                <a:latin typeface="Arial" charset="0"/>
              </a:rPr>
              <a:t>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	&lt;to variable="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InsuranceSelectionResponse</a:t>
            </a:r>
            <a:r>
              <a:rPr lang="en-US" sz="2000" dirty="0">
                <a:latin typeface="Arial" charset="0"/>
              </a:rPr>
              <a:t>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&lt;/copy&gt;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&lt;/assign&gt;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&lt;/otherwise&gt;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&lt;/switch&gt;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&lt;!-- send a response to the client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&lt;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reply</a:t>
            </a: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="client"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</a:t>
            </a:r>
            <a:r>
              <a:rPr lang="en-US" sz="2000" dirty="0" err="1">
                <a:latin typeface="Arial" charset="0"/>
              </a:rPr>
              <a:t>portType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com:insuranceselectionPT</a:t>
            </a:r>
            <a:r>
              <a:rPr lang="en-US" sz="2000" dirty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operation="</a:t>
            </a:r>
            <a:r>
              <a:rPr lang="en-US" sz="2000" dirty="0" err="1">
                <a:latin typeface="Arial" charset="0"/>
              </a:rPr>
              <a:t>selectInsurance</a:t>
            </a:r>
            <a:r>
              <a:rPr lang="en-US" sz="2000" dirty="0">
                <a:latin typeface="Arial" charset="0"/>
              </a:rPr>
              <a:t>" 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variable="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InsuranceSelectionResponse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&lt;/sequence&gt;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>
                <a:latin typeface="Arial" charset="0"/>
              </a:rPr>
              <a:t>&lt;/process&gt;</a:t>
            </a:r>
          </a:p>
        </p:txBody>
      </p:sp>
      <p:sp>
        <p:nvSpPr>
          <p:cNvPr id="519172" name="Freeform 4"/>
          <p:cNvSpPr>
            <a:spLocks/>
          </p:cNvSpPr>
          <p:nvPr/>
        </p:nvSpPr>
        <p:spPr bwMode="auto">
          <a:xfrm>
            <a:off x="4572000" y="2971800"/>
            <a:ext cx="3352800" cy="3505200"/>
          </a:xfrm>
          <a:custGeom>
            <a:avLst/>
            <a:gdLst>
              <a:gd name="T0" fmla="*/ 2147483647 w 2112"/>
              <a:gd name="T1" fmla="*/ 0 h 2208"/>
              <a:gd name="T2" fmla="*/ 2147483647 w 2112"/>
              <a:gd name="T3" fmla="*/ 2147483647 h 2208"/>
              <a:gd name="T4" fmla="*/ 2147483647 w 2112"/>
              <a:gd name="T5" fmla="*/ 2147483647 h 2208"/>
              <a:gd name="T6" fmla="*/ 2147483647 w 2112"/>
              <a:gd name="T7" fmla="*/ 2147483647 h 2208"/>
              <a:gd name="T8" fmla="*/ 0 w 2112"/>
              <a:gd name="T9" fmla="*/ 2147483647 h 2208"/>
              <a:gd name="T10" fmla="*/ 0 w 2112"/>
              <a:gd name="T11" fmla="*/ 2147483647 h 2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12"/>
              <a:gd name="T19" fmla="*/ 0 h 2208"/>
              <a:gd name="T20" fmla="*/ 2112 w 2112"/>
              <a:gd name="T21" fmla="*/ 2208 h 2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12" h="2208">
                <a:moveTo>
                  <a:pt x="1152" y="0"/>
                </a:moveTo>
                <a:lnTo>
                  <a:pt x="1152" y="624"/>
                </a:lnTo>
                <a:lnTo>
                  <a:pt x="2112" y="624"/>
                </a:lnTo>
                <a:lnTo>
                  <a:pt x="2112" y="2208"/>
                </a:lnTo>
                <a:lnTo>
                  <a:pt x="0" y="2208"/>
                </a:lnTo>
                <a:lnTo>
                  <a:pt x="0" y="1968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173" name="Line 5"/>
          <p:cNvSpPr>
            <a:spLocks noChangeShapeType="1"/>
          </p:cNvSpPr>
          <p:nvPr/>
        </p:nvSpPr>
        <p:spPr bwMode="auto">
          <a:xfrm>
            <a:off x="6781800" y="5791200"/>
            <a:ext cx="217328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5191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B85F5-5548-4DDF-A5FB-51DAC2DE0F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Root Element “process”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276600"/>
            <a:ext cx="8650288" cy="3429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&lt;?xml version="1.0" encoding="utf-8"?&gt;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</a:t>
            </a:r>
            <a:r>
              <a:rPr lang="en-US" sz="2400" dirty="0">
                <a:solidFill>
                  <a:schemeClr val="folHlink"/>
                </a:solidFill>
                <a:latin typeface="Arial" charset="0"/>
              </a:rPr>
              <a:t>process</a:t>
            </a:r>
            <a:r>
              <a:rPr lang="en-US" sz="2400" dirty="0">
                <a:latin typeface="Arial" charset="0"/>
              </a:rPr>
              <a:t> name="</a:t>
            </a:r>
            <a:r>
              <a:rPr lang="en-US" sz="2400" dirty="0" err="1">
                <a:latin typeface="Arial" charset="0"/>
              </a:rPr>
              <a:t>insuranceSelectionProcess</a:t>
            </a:r>
            <a:r>
              <a:rPr lang="en-US" sz="2400" dirty="0">
                <a:latin typeface="Arial" charset="0"/>
              </a:rPr>
              <a:t>"</a:t>
            </a:r>
            <a:r>
              <a:rPr lang="en-US" dirty="0">
                <a:latin typeface="Arial" charset="0"/>
              </a:rPr>
              <a:t> 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targetNamespace</a:t>
            </a:r>
            <a:r>
              <a:rPr lang="en-US" sz="2000" dirty="0">
                <a:latin typeface="Arial" charset="0"/>
              </a:rPr>
              <a:t>="http://bpelexample.com/bpel/example/" </a:t>
            </a:r>
            <a:r>
              <a:rPr lang="en-US" sz="2000" dirty="0" err="1">
                <a:latin typeface="Arial" charset="0"/>
              </a:rPr>
              <a:t>xmlns</a:t>
            </a:r>
            <a:r>
              <a:rPr lang="en-US" sz="2000" dirty="0">
                <a:latin typeface="Arial" charset="0"/>
              </a:rPr>
              <a:t>="http://schemas.xmlsoap.org/ws/2003/03/business-process/"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xmlns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bpws</a:t>
            </a:r>
            <a:r>
              <a:rPr lang="en-US" sz="2000" dirty="0">
                <a:latin typeface="Arial" charset="0"/>
              </a:rPr>
              <a:t>="http://schemas.xmlsoap.org/ws/2003/03/business-process/"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xmlns: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ins</a:t>
            </a:r>
            <a:r>
              <a:rPr lang="en-US" sz="2000" dirty="0">
                <a:latin typeface="Arial" charset="0"/>
              </a:rPr>
              <a:t>="http://bpelexample.com/bpel/insurance/"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xmlns: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com</a:t>
            </a:r>
            <a:r>
              <a:rPr lang="en-US" sz="2000" dirty="0">
                <a:latin typeface="Arial" charset="0"/>
              </a:rPr>
              <a:t>="http://bpelexample.com/bpel/company/"&gt;</a:t>
            </a:r>
            <a:endParaRPr lang="en-US" sz="2400" dirty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216025"/>
            <a:ext cx="866326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0988" indent="-280988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 dirty="0"/>
              <a:t>Define the qualifiers and namespaces of the process</a:t>
            </a:r>
          </a:p>
          <a:p>
            <a:pPr>
              <a:buFontTx/>
              <a:buChar char="•"/>
            </a:pPr>
            <a:r>
              <a:rPr lang="en-US" sz="2800" dirty="0"/>
              <a:t>Target namespace</a:t>
            </a:r>
          </a:p>
          <a:p>
            <a:pPr>
              <a:buFontTx/>
              <a:buChar char="•"/>
            </a:pPr>
            <a:r>
              <a:rPr lang="en-US" sz="2800" dirty="0"/>
              <a:t>Default namespace</a:t>
            </a:r>
          </a:p>
          <a:p>
            <a:pPr>
              <a:buFontTx/>
              <a:buChar char="•"/>
            </a:pPr>
            <a:r>
              <a:rPr lang="en-US" sz="2800" dirty="0"/>
              <a:t>Additional namespaces in which other names are defined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705600" y="1749425"/>
            <a:ext cx="2286000" cy="6889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text chapter 4 if not familiar with XML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4990" y="4542020"/>
            <a:ext cx="971552" cy="5197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705C7-FB0A-428C-A5EE-BDCA5BF47E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Invoking Web Services in BPEL Process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BPEL supports two methods of two-way communication:</a:t>
            </a:r>
          </a:p>
          <a:p>
            <a:pPr eaLnBrk="1" hangingPunct="1"/>
            <a:r>
              <a:rPr lang="en-US" sz="2400" dirty="0"/>
              <a:t>Synchronous: </a:t>
            </a:r>
          </a:p>
          <a:p>
            <a:pPr lvl="1" eaLnBrk="1" hangingPunct="1"/>
            <a:r>
              <a:rPr lang="en-US" sz="2400" dirty="0"/>
              <a:t>Send a request to a WS, and block-wait for receiving the response;</a:t>
            </a:r>
          </a:p>
          <a:p>
            <a:pPr lvl="1" eaLnBrk="1" hangingPunct="1"/>
            <a:r>
              <a:rPr lang="en-US" sz="2400" dirty="0"/>
              <a:t>Suitable for the situation where the result is expected in little time.</a:t>
            </a:r>
          </a:p>
          <a:p>
            <a:pPr eaLnBrk="1" hangingPunct="1"/>
            <a:r>
              <a:rPr lang="en-US" sz="2400" dirty="0"/>
              <a:t>Asynchronous: </a:t>
            </a:r>
          </a:p>
          <a:p>
            <a:pPr lvl="1" eaLnBrk="1" hangingPunct="1"/>
            <a:r>
              <a:rPr lang="en-US" sz="2400" dirty="0"/>
              <a:t>Send a request to a WS and start to take other activities. </a:t>
            </a:r>
          </a:p>
          <a:p>
            <a:pPr lvl="1" eaLnBrk="1" hangingPunct="1"/>
            <a:r>
              <a:rPr lang="en-US" sz="2400" dirty="0"/>
              <a:t>Let the </a:t>
            </a:r>
            <a:r>
              <a:rPr lang="en-US" sz="2400" dirty="0" err="1"/>
              <a:t>callee</a:t>
            </a:r>
            <a:r>
              <a:rPr lang="en-US" sz="2400" dirty="0"/>
              <a:t> WS to call back;</a:t>
            </a:r>
          </a:p>
          <a:p>
            <a:pPr lvl="1" eaLnBrk="1" hangingPunct="1"/>
            <a:r>
              <a:rPr lang="en-US" sz="2400" dirty="0"/>
              <a:t>Suitable for the situation where the result may take a long time</a:t>
            </a:r>
          </a:p>
          <a:p>
            <a:pPr lvl="1" eaLnBrk="1" hangingPunct="1"/>
            <a:r>
              <a:rPr lang="en-US" sz="2400" dirty="0"/>
              <a:t>The caller must be a service, with a </a:t>
            </a:r>
            <a:r>
              <a:rPr lang="en-US" sz="2400" dirty="0" err="1"/>
              <a:t>portType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A2224-5FEF-4AA7-9977-D052C67DCF1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Invoking Web Services in BPEL Process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600200" y="1966913"/>
            <a:ext cx="1143000" cy="1371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Client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5943600" y="1966913"/>
            <a:ext cx="1143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</a:t>
            </a: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3175000" y="1905000"/>
            <a:ext cx="2095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Synchronous request</a:t>
            </a:r>
          </a:p>
        </p:txBody>
      </p:sp>
      <p:sp>
        <p:nvSpPr>
          <p:cNvPr id="25607" name="Text Box 10"/>
          <p:cNvSpPr txBox="1">
            <a:spLocks noChangeArrowheads="1"/>
          </p:cNvSpPr>
          <p:nvPr/>
        </p:nvSpPr>
        <p:spPr bwMode="auto">
          <a:xfrm>
            <a:off x="3175000" y="2195513"/>
            <a:ext cx="223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Synchronous response</a:t>
            </a:r>
          </a:p>
        </p:txBody>
      </p:sp>
      <p:sp>
        <p:nvSpPr>
          <p:cNvPr id="25608" name="Text Box 15"/>
          <p:cNvSpPr txBox="1">
            <a:spLocks noChangeArrowheads="1"/>
          </p:cNvSpPr>
          <p:nvPr/>
        </p:nvSpPr>
        <p:spPr bwMode="auto">
          <a:xfrm>
            <a:off x="3124200" y="4129088"/>
            <a:ext cx="222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Asynchronous request</a:t>
            </a:r>
          </a:p>
        </p:txBody>
      </p:sp>
      <p:sp>
        <p:nvSpPr>
          <p:cNvPr id="25609" name="Text Box 22"/>
          <p:cNvSpPr txBox="1">
            <a:spLocks noChangeArrowheads="1"/>
          </p:cNvSpPr>
          <p:nvPr/>
        </p:nvSpPr>
        <p:spPr bwMode="auto">
          <a:xfrm rot="-541244">
            <a:off x="3073400" y="5105400"/>
            <a:ext cx="256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Callback to send response</a:t>
            </a:r>
          </a:p>
        </p:txBody>
      </p:sp>
      <p:cxnSp>
        <p:nvCxnSpPr>
          <p:cNvPr id="25610" name="AutoShape 23"/>
          <p:cNvCxnSpPr>
            <a:cxnSpLocks noChangeShapeType="1"/>
          </p:cNvCxnSpPr>
          <p:nvPr/>
        </p:nvCxnSpPr>
        <p:spPr bwMode="auto">
          <a:xfrm>
            <a:off x="2667000" y="4495800"/>
            <a:ext cx="3124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24"/>
          <p:cNvCxnSpPr>
            <a:cxnSpLocks noChangeShapeType="1"/>
            <a:endCxn id="25615" idx="3"/>
          </p:cNvCxnSpPr>
          <p:nvPr/>
        </p:nvCxnSpPr>
        <p:spPr bwMode="auto">
          <a:xfrm flipH="1">
            <a:off x="2895600" y="4953000"/>
            <a:ext cx="3124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Rectangle 27"/>
          <p:cNvSpPr>
            <a:spLocks noChangeArrowheads="1"/>
          </p:cNvSpPr>
          <p:nvPr/>
        </p:nvSpPr>
        <p:spPr bwMode="auto">
          <a:xfrm>
            <a:off x="5791200" y="2119313"/>
            <a:ext cx="228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cxnSp>
        <p:nvCxnSpPr>
          <p:cNvPr id="25613" name="AutoShape 28"/>
          <p:cNvCxnSpPr>
            <a:cxnSpLocks noChangeShapeType="1"/>
            <a:endCxn id="25612" idx="1"/>
          </p:cNvCxnSpPr>
          <p:nvPr/>
        </p:nvCxnSpPr>
        <p:spPr bwMode="auto">
          <a:xfrm>
            <a:off x="2743200" y="2271713"/>
            <a:ext cx="3048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Rectangle 29"/>
          <p:cNvSpPr>
            <a:spLocks noChangeArrowheads="1"/>
          </p:cNvSpPr>
          <p:nvPr/>
        </p:nvSpPr>
        <p:spPr bwMode="auto">
          <a:xfrm>
            <a:off x="1600200" y="4191000"/>
            <a:ext cx="1143000" cy="152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Client</a:t>
            </a:r>
          </a:p>
        </p:txBody>
      </p:sp>
      <p:sp>
        <p:nvSpPr>
          <p:cNvPr id="25615" name="Rectangle 31"/>
          <p:cNvSpPr>
            <a:spLocks noChangeArrowheads="1"/>
          </p:cNvSpPr>
          <p:nvPr/>
        </p:nvSpPr>
        <p:spPr bwMode="auto">
          <a:xfrm>
            <a:off x="2667000" y="5257800"/>
            <a:ext cx="228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616" name="Rectangle 33"/>
          <p:cNvSpPr>
            <a:spLocks noChangeArrowheads="1"/>
          </p:cNvSpPr>
          <p:nvPr/>
        </p:nvSpPr>
        <p:spPr bwMode="auto">
          <a:xfrm>
            <a:off x="5943600" y="4191000"/>
            <a:ext cx="1143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</a:t>
            </a:r>
          </a:p>
        </p:txBody>
      </p:sp>
      <p:sp>
        <p:nvSpPr>
          <p:cNvPr id="25617" name="Rectangle 34"/>
          <p:cNvSpPr>
            <a:spLocks noChangeArrowheads="1"/>
          </p:cNvSpPr>
          <p:nvPr/>
        </p:nvSpPr>
        <p:spPr bwMode="auto">
          <a:xfrm>
            <a:off x="5791200" y="4343400"/>
            <a:ext cx="228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0" y="114300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portType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 bwMode="auto">
          <a:xfrm>
            <a:off x="5460479" y="1512332"/>
            <a:ext cx="330721" cy="57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62"/>
          <p:cNvGrpSpPr>
            <a:grpSpLocks/>
          </p:cNvGrpSpPr>
          <p:nvPr/>
        </p:nvGrpSpPr>
        <p:grpSpPr bwMode="auto">
          <a:xfrm>
            <a:off x="228600" y="1512888"/>
            <a:ext cx="8670925" cy="4967287"/>
            <a:chOff x="396874" y="1665171"/>
            <a:chExt cx="8670925" cy="4966635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396874" y="1665171"/>
              <a:ext cx="8670925" cy="4966635"/>
              <a:chOff x="396874" y="1665171"/>
              <a:chExt cx="8670925" cy="4966635"/>
            </a:xfrm>
          </p:grpSpPr>
          <p:sp>
            <p:nvSpPr>
              <p:cNvPr id="32" name="Freeform 31"/>
              <p:cNvSpPr/>
              <p:nvPr/>
            </p:nvSpPr>
            <p:spPr bwMode="auto">
              <a:xfrm>
                <a:off x="5938837" y="1665171"/>
                <a:ext cx="3128962" cy="4966635"/>
              </a:xfrm>
              <a:custGeom>
                <a:avLst/>
                <a:gdLst>
                  <a:gd name="connsiteX0" fmla="*/ 9626 w 2935706"/>
                  <a:gd name="connsiteY0" fmla="*/ 0 h 4966635"/>
                  <a:gd name="connsiteX1" fmla="*/ 2935706 w 2935706"/>
                  <a:gd name="connsiteY1" fmla="*/ 885524 h 4966635"/>
                  <a:gd name="connsiteX2" fmla="*/ 2926080 w 2935706"/>
                  <a:gd name="connsiteY2" fmla="*/ 3638349 h 4966635"/>
                  <a:gd name="connsiteX3" fmla="*/ 0 w 2935706"/>
                  <a:gd name="connsiteY3" fmla="*/ 4966635 h 496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35706" h="4966635">
                    <a:moveTo>
                      <a:pt x="9626" y="0"/>
                    </a:moveTo>
                    <a:lnTo>
                      <a:pt x="2935706" y="885524"/>
                    </a:lnTo>
                    <a:cubicBezTo>
                      <a:pt x="2932497" y="1803132"/>
                      <a:pt x="2929289" y="2720741"/>
                      <a:pt x="2926080" y="3638349"/>
                    </a:cubicBezTo>
                    <a:lnTo>
                      <a:pt x="0" y="4966635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96874" y="1665171"/>
                <a:ext cx="5546725" cy="49666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5147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4128294" y="4101306"/>
              <a:ext cx="4572000" cy="26988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Straight Connector 41"/>
            <p:cNvCxnSpPr>
              <a:cxnSpLocks noChangeShapeType="1"/>
            </p:cNvCxnSpPr>
            <p:nvPr/>
          </p:nvCxnSpPr>
          <p:spPr bwMode="auto">
            <a:xfrm rot="16200000" flipH="1">
              <a:off x="4693443" y="4069557"/>
              <a:ext cx="4343400" cy="14286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9" name="Straight Connector 42"/>
            <p:cNvCxnSpPr>
              <a:cxnSpLocks noChangeShapeType="1"/>
            </p:cNvCxnSpPr>
            <p:nvPr/>
          </p:nvCxnSpPr>
          <p:spPr bwMode="auto">
            <a:xfrm rot="5400000">
              <a:off x="5336382" y="4039394"/>
              <a:ext cx="3960812" cy="1588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0" name="Straight Connector 43"/>
            <p:cNvCxnSpPr>
              <a:cxnSpLocks noChangeShapeType="1"/>
            </p:cNvCxnSpPr>
            <p:nvPr/>
          </p:nvCxnSpPr>
          <p:spPr bwMode="auto">
            <a:xfrm rot="16200000" flipH="1">
              <a:off x="5930107" y="4025107"/>
              <a:ext cx="3657600" cy="26986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1" name="Straight Connector 44"/>
            <p:cNvCxnSpPr>
              <a:cxnSpLocks noChangeShapeType="1"/>
            </p:cNvCxnSpPr>
            <p:nvPr/>
          </p:nvCxnSpPr>
          <p:spPr bwMode="auto">
            <a:xfrm rot="5400000">
              <a:off x="6477001" y="3962401"/>
              <a:ext cx="3352802" cy="3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2" name="Straight Connector 45"/>
            <p:cNvCxnSpPr>
              <a:cxnSpLocks noChangeShapeType="1"/>
            </p:cNvCxnSpPr>
            <p:nvPr/>
          </p:nvCxnSpPr>
          <p:spPr bwMode="auto">
            <a:xfrm rot="16200000" flipH="1">
              <a:off x="7080250" y="3956050"/>
              <a:ext cx="3048000" cy="12700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DD4C8-E263-406F-A82C-B27F83F88D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Organization of SOC-Enabling Technologies</a:t>
            </a:r>
          </a:p>
        </p:txBody>
      </p:sp>
      <p:sp>
        <p:nvSpPr>
          <p:cNvPr id="5125" name="Text Box 38"/>
          <p:cNvSpPr txBox="1">
            <a:spLocks noChangeArrowheads="1"/>
          </p:cNvSpPr>
          <p:nvPr/>
        </p:nvSpPr>
        <p:spPr bwMode="auto">
          <a:xfrm>
            <a:off x="944563" y="650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2000">
              <a:latin typeface="Arial" charset="0"/>
            </a:endParaRPr>
          </a:p>
        </p:txBody>
      </p:sp>
      <p:sp>
        <p:nvSpPr>
          <p:cNvPr id="478257" name="AutoShape 49"/>
          <p:cNvSpPr>
            <a:spLocks noChangeArrowheads="1"/>
          </p:cNvSpPr>
          <p:nvPr/>
        </p:nvSpPr>
        <p:spPr bwMode="blackWhite">
          <a:xfrm>
            <a:off x="1203325" y="4876800"/>
            <a:ext cx="45720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Data and Resource Representation</a:t>
            </a:r>
          </a:p>
        </p:txBody>
      </p:sp>
      <p:sp>
        <p:nvSpPr>
          <p:cNvPr id="478258" name="AutoShape 50"/>
          <p:cNvSpPr>
            <a:spLocks noChangeArrowheads="1"/>
          </p:cNvSpPr>
          <p:nvPr/>
        </p:nvSpPr>
        <p:spPr bwMode="blackWhite">
          <a:xfrm>
            <a:off x="1203325" y="4038600"/>
            <a:ext cx="45720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Service Implementation and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Development Platforms</a:t>
            </a:r>
          </a:p>
        </p:txBody>
      </p:sp>
      <p:sp>
        <p:nvSpPr>
          <p:cNvPr id="478259" name="AutoShape 51"/>
          <p:cNvSpPr>
            <a:spLocks noChangeArrowheads="1"/>
          </p:cNvSpPr>
          <p:nvPr/>
        </p:nvSpPr>
        <p:spPr bwMode="blackWhite">
          <a:xfrm>
            <a:off x="2193925" y="3200400"/>
            <a:ext cx="17145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Service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Protocols</a:t>
            </a:r>
          </a:p>
        </p:txBody>
      </p:sp>
      <p:sp>
        <p:nvSpPr>
          <p:cNvPr id="478260" name="AutoShape 52"/>
          <p:cNvSpPr>
            <a:spLocks noChangeArrowheads="1"/>
          </p:cNvSpPr>
          <p:nvPr/>
        </p:nvSpPr>
        <p:spPr bwMode="blackWhite">
          <a:xfrm>
            <a:off x="2193925" y="2362200"/>
            <a:ext cx="17145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Service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Description</a:t>
            </a:r>
          </a:p>
        </p:txBody>
      </p:sp>
      <p:sp>
        <p:nvSpPr>
          <p:cNvPr id="478261" name="AutoShape 53"/>
          <p:cNvSpPr>
            <a:spLocks noChangeArrowheads="1"/>
          </p:cNvSpPr>
          <p:nvPr/>
        </p:nvSpPr>
        <p:spPr bwMode="blackWhite">
          <a:xfrm>
            <a:off x="1203325" y="5715000"/>
            <a:ext cx="45720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Infrastructure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Computing and Communication Resources</a:t>
            </a:r>
          </a:p>
        </p:txBody>
      </p:sp>
      <p:sp>
        <p:nvSpPr>
          <p:cNvPr id="478262" name="AutoShape 54"/>
          <p:cNvSpPr>
            <a:spLocks noChangeArrowheads="1"/>
          </p:cNvSpPr>
          <p:nvPr/>
        </p:nvSpPr>
        <p:spPr bwMode="blackWhite">
          <a:xfrm>
            <a:off x="2193925" y="1524000"/>
            <a:ext cx="35814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C00000"/>
              </a:gs>
              <a:gs pos="100000">
                <a:srgbClr val="31492C"/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</a:rPr>
              <a:t>Composition and Integration</a:t>
            </a:r>
          </a:p>
        </p:txBody>
      </p:sp>
      <p:sp>
        <p:nvSpPr>
          <p:cNvPr id="478279" name="AutoShape 71"/>
          <p:cNvSpPr>
            <a:spLocks noChangeArrowheads="1"/>
          </p:cNvSpPr>
          <p:nvPr/>
        </p:nvSpPr>
        <p:spPr bwMode="blackWhite">
          <a:xfrm rot="16200000">
            <a:off x="-1798637" y="3551237"/>
            <a:ext cx="4953000" cy="8985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008000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Cloud Computing</a:t>
            </a:r>
          </a:p>
        </p:txBody>
      </p:sp>
      <p:sp>
        <p:nvSpPr>
          <p:cNvPr id="478280" name="Text Box 72"/>
          <p:cNvSpPr txBox="1">
            <a:spLocks noChangeArrowheads="1"/>
          </p:cNvSpPr>
          <p:nvPr/>
        </p:nvSpPr>
        <p:spPr bwMode="auto">
          <a:xfrm rot="-5400000">
            <a:off x="5499894" y="3948907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Security</a:t>
            </a:r>
          </a:p>
        </p:txBody>
      </p:sp>
      <p:sp>
        <p:nvSpPr>
          <p:cNvPr id="478281" name="Text Box 73"/>
          <p:cNvSpPr txBox="1">
            <a:spLocks noChangeArrowheads="1"/>
          </p:cNvSpPr>
          <p:nvPr/>
        </p:nvSpPr>
        <p:spPr bwMode="auto">
          <a:xfrm rot="-5400000">
            <a:off x="5506244" y="3864769"/>
            <a:ext cx="276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Coordination &amp; Transaction</a:t>
            </a:r>
          </a:p>
        </p:txBody>
      </p:sp>
      <p:sp>
        <p:nvSpPr>
          <p:cNvPr id="478282" name="Text Box 74"/>
          <p:cNvSpPr txBox="1">
            <a:spLocks noChangeArrowheads="1"/>
          </p:cNvSpPr>
          <p:nvPr/>
        </p:nvSpPr>
        <p:spPr bwMode="auto">
          <a:xfrm rot="-5400000">
            <a:off x="5917407" y="3904456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Reliability</a:t>
            </a:r>
          </a:p>
        </p:txBody>
      </p:sp>
      <p:sp>
        <p:nvSpPr>
          <p:cNvPr id="478283" name="Text Box 75"/>
          <p:cNvSpPr txBox="1">
            <a:spLocks noChangeArrowheads="1"/>
          </p:cNvSpPr>
          <p:nvPr/>
        </p:nvSpPr>
        <p:spPr bwMode="auto">
          <a:xfrm rot="-5400000">
            <a:off x="6276182" y="3882231"/>
            <a:ext cx="208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Message Correlation</a:t>
            </a:r>
          </a:p>
        </p:txBody>
      </p:sp>
      <p:sp>
        <p:nvSpPr>
          <p:cNvPr id="478284" name="Text Box 76"/>
          <p:cNvSpPr txBox="1">
            <a:spLocks noChangeArrowheads="1"/>
          </p:cNvSpPr>
          <p:nvPr/>
        </p:nvSpPr>
        <p:spPr bwMode="auto">
          <a:xfrm rot="-5400000">
            <a:off x="7106444" y="3860007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Introspection</a:t>
            </a:r>
          </a:p>
        </p:txBody>
      </p:sp>
      <p:sp>
        <p:nvSpPr>
          <p:cNvPr id="478285" name="Text Box 77"/>
          <p:cNvSpPr txBox="1">
            <a:spLocks noChangeArrowheads="1"/>
          </p:cNvSpPr>
          <p:nvPr/>
        </p:nvSpPr>
        <p:spPr bwMode="auto">
          <a:xfrm rot="-5400000">
            <a:off x="7319169" y="3837782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Policy Exchange</a:t>
            </a:r>
          </a:p>
        </p:txBody>
      </p:sp>
      <p:sp>
        <p:nvSpPr>
          <p:cNvPr id="478286" name="Text Box 78"/>
          <p:cNvSpPr txBox="1">
            <a:spLocks noChangeArrowheads="1"/>
          </p:cNvSpPr>
          <p:nvPr/>
        </p:nvSpPr>
        <p:spPr bwMode="auto">
          <a:xfrm rot="-5400000">
            <a:off x="7950994" y="3815557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Management</a:t>
            </a:r>
          </a:p>
        </p:txBody>
      </p:sp>
      <p:sp>
        <p:nvSpPr>
          <p:cNvPr id="5146" name="Text Box 79"/>
          <p:cNvSpPr txBox="1">
            <a:spLocks noChangeArrowheads="1"/>
          </p:cNvSpPr>
          <p:nvPr/>
        </p:nvSpPr>
        <p:spPr bwMode="auto">
          <a:xfrm rot="960000">
            <a:off x="6702425" y="1589088"/>
            <a:ext cx="187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Quality of Service</a:t>
            </a:r>
          </a:p>
        </p:txBody>
      </p:sp>
      <p:sp>
        <p:nvSpPr>
          <p:cNvPr id="5141" name="Text Box 80"/>
          <p:cNvSpPr txBox="1">
            <a:spLocks noChangeArrowheads="1"/>
          </p:cNvSpPr>
          <p:nvPr/>
        </p:nvSpPr>
        <p:spPr bwMode="auto">
          <a:xfrm>
            <a:off x="1203325" y="1143000"/>
            <a:ext cx="403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Technologies supporting the functionality</a:t>
            </a:r>
          </a:p>
        </p:txBody>
      </p:sp>
      <p:sp>
        <p:nvSpPr>
          <p:cNvPr id="478290" name="AutoShape 82"/>
          <p:cNvSpPr>
            <a:spLocks noChangeArrowheads="1"/>
          </p:cNvSpPr>
          <p:nvPr/>
        </p:nvSpPr>
        <p:spPr bwMode="blackWhite">
          <a:xfrm>
            <a:off x="4022725" y="2362200"/>
            <a:ext cx="17526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Knowledge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Description</a:t>
            </a:r>
          </a:p>
        </p:txBody>
      </p:sp>
      <p:sp>
        <p:nvSpPr>
          <p:cNvPr id="478292" name="AutoShape 84"/>
          <p:cNvSpPr>
            <a:spLocks noChangeArrowheads="1"/>
          </p:cNvSpPr>
          <p:nvPr/>
        </p:nvSpPr>
        <p:spPr bwMode="blackWhite">
          <a:xfrm>
            <a:off x="4022725" y="3200400"/>
            <a:ext cx="17526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Knowledge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Organization</a:t>
            </a:r>
          </a:p>
        </p:txBody>
      </p:sp>
      <p:sp>
        <p:nvSpPr>
          <p:cNvPr id="478293" name="Text Box 85"/>
          <p:cNvSpPr txBox="1">
            <a:spLocks noChangeArrowheads="1"/>
          </p:cNvSpPr>
          <p:nvPr/>
        </p:nvSpPr>
        <p:spPr bwMode="auto">
          <a:xfrm rot="-1380000">
            <a:off x="6357938" y="5807075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Dependability of Service</a:t>
            </a:r>
          </a:p>
        </p:txBody>
      </p:sp>
      <p:sp>
        <p:nvSpPr>
          <p:cNvPr id="35" name="AutoShape 51"/>
          <p:cNvSpPr>
            <a:spLocks noChangeArrowheads="1"/>
          </p:cNvSpPr>
          <p:nvPr/>
        </p:nvSpPr>
        <p:spPr bwMode="blackWhite">
          <a:xfrm rot="-5400000">
            <a:off x="433388" y="2293937"/>
            <a:ext cx="2438400" cy="8985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Service Broker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7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7" grpId="0" animBg="1"/>
      <p:bldP spid="478258" grpId="0" animBg="1"/>
      <p:bldP spid="478259" grpId="0" animBg="1"/>
      <p:bldP spid="478260" grpId="0" animBg="1"/>
      <p:bldP spid="478261" grpId="0" animBg="1"/>
      <p:bldP spid="478262" grpId="0" animBg="1"/>
      <p:bldP spid="478279" grpId="0" animBg="1"/>
      <p:bldP spid="478280" grpId="0"/>
      <p:bldP spid="478281" grpId="0"/>
      <p:bldP spid="478282" grpId="0"/>
      <p:bldP spid="478283" grpId="0"/>
      <p:bldP spid="478284" grpId="0"/>
      <p:bldP spid="478285" grpId="0"/>
      <p:bldP spid="478286" grpId="0"/>
      <p:bldP spid="5146" grpId="0"/>
      <p:bldP spid="478290" grpId="0" animBg="1"/>
      <p:bldP spid="478292" grpId="0" animBg="1"/>
      <p:bldP spid="478293" grpId="0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FFBCF-233C-4504-811D-44179FB4CE4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pPr eaLnBrk="1" hangingPunct="1"/>
            <a:r>
              <a:rPr lang="en-US"/>
              <a:t>Invoking WS </a:t>
            </a:r>
            <a:r>
              <a:rPr lang="en-US">
                <a:solidFill>
                  <a:srgbClr val="990000"/>
                </a:solidFill>
              </a:rPr>
              <a:t>Sequentially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97888" cy="4760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&lt;process&gt;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&lt;!– waiting for request to start processing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&lt;receive … 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. . 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&lt;!– Start to process the request by calling multiple WS one by one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</a:t>
            </a:r>
            <a:r>
              <a:rPr lang="en-US" sz="2000">
                <a:solidFill>
                  <a:srgbClr val="990000"/>
                </a:solidFill>
                <a:latin typeface="Arial" charset="0"/>
              </a:rPr>
              <a:t>sequence</a:t>
            </a:r>
            <a:r>
              <a:rPr lang="en-US" sz="2000">
                <a:latin typeface="Arial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&lt;!-- Invoke Insurance web services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 . . 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&lt;/sequence&gt;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&lt;/process&gt;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7B35C-7096-45B5-B673-74779193CB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pPr eaLnBrk="1" hangingPunct="1"/>
            <a:r>
              <a:rPr lang="en-US"/>
              <a:t>Invoking WS in </a:t>
            </a:r>
            <a:r>
              <a:rPr lang="en-US">
                <a:solidFill>
                  <a:srgbClr val="990000"/>
                </a:solidFill>
              </a:rPr>
              <a:t>Parallel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97888" cy="4760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&lt;process&gt;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&lt;!– waiting for request to start processing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&lt;receive … 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. . 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&lt;!– Start to process the request by calling multiple WS in parallel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</a:t>
            </a:r>
            <a:r>
              <a:rPr lang="en-US" sz="2000">
                <a:solidFill>
                  <a:srgbClr val="990000"/>
                </a:solidFill>
                <a:latin typeface="Arial" charset="0"/>
              </a:rPr>
              <a:t>flow</a:t>
            </a:r>
            <a:r>
              <a:rPr lang="en-US" sz="2000">
                <a:latin typeface="Arial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&lt;!-- Invoke Insurance web services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 . . 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&lt;/flow&gt;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&lt;/process&gt;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3F25A-6BCE-4213-9A4D-34C174F99B5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pPr eaLnBrk="1" hangingPunct="1"/>
            <a:r>
              <a:rPr lang="en-US"/>
              <a:t>Invoking WS </a:t>
            </a:r>
            <a:r>
              <a:rPr lang="en-US">
                <a:solidFill>
                  <a:srgbClr val="990000"/>
                </a:solidFill>
              </a:rPr>
              <a:t>Sequentially</a:t>
            </a:r>
            <a:r>
              <a:rPr lang="en-US"/>
              <a:t> and </a:t>
            </a:r>
            <a:r>
              <a:rPr lang="en-US">
                <a:solidFill>
                  <a:srgbClr val="990000"/>
                </a:solidFill>
              </a:rPr>
              <a:t>in Parallel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97888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&lt;process&gt;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&lt;!-- waiting for request to start processing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&lt;receive … 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. . 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&lt;!-- Start to process the request by calling multiple WS sequentially and in parallel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&lt;</a:t>
            </a:r>
            <a:r>
              <a:rPr lang="en-US" sz="1800">
                <a:solidFill>
                  <a:srgbClr val="990000"/>
                </a:solidFill>
                <a:latin typeface="Arial" charset="0"/>
              </a:rPr>
              <a:t>sequence</a:t>
            </a:r>
            <a:r>
              <a:rPr lang="en-US" sz="180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&lt;</a:t>
            </a:r>
            <a:r>
              <a:rPr lang="en-US" sz="1800">
                <a:solidFill>
                  <a:srgbClr val="990000"/>
                </a:solidFill>
                <a:latin typeface="Arial" charset="0"/>
              </a:rPr>
              <a:t>flow</a:t>
            </a:r>
            <a:r>
              <a:rPr lang="en-US" sz="180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	&lt;invoke  …/&gt;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	&lt;invoke  …/&gt;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	. . 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&lt;/flow&gt;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&lt;</a:t>
            </a:r>
            <a:r>
              <a:rPr lang="en-US" sz="1800">
                <a:solidFill>
                  <a:srgbClr val="990000"/>
                </a:solidFill>
                <a:latin typeface="Arial" charset="0"/>
              </a:rPr>
              <a:t>flow</a:t>
            </a:r>
            <a:r>
              <a:rPr lang="en-US" sz="180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	&lt;invoke  …/&gt;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	&lt;invoke  …/&gt;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	. . 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&lt;/flow&gt;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&lt;/sequential&gt;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&lt;/process&gt;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724400" y="3124200"/>
            <a:ext cx="4191000" cy="2971800"/>
            <a:chOff x="2976" y="1968"/>
            <a:chExt cx="2640" cy="1872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2976" y="24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79" name="Rectangle 8"/>
            <p:cNvSpPr>
              <a:spLocks noChangeArrowheads="1"/>
            </p:cNvSpPr>
            <p:nvPr/>
          </p:nvSpPr>
          <p:spPr bwMode="auto">
            <a:xfrm>
              <a:off x="3840" y="24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0" name="Rectangle 12"/>
            <p:cNvSpPr>
              <a:spLocks noChangeArrowheads="1"/>
            </p:cNvSpPr>
            <p:nvPr/>
          </p:nvSpPr>
          <p:spPr bwMode="auto">
            <a:xfrm>
              <a:off x="4800" y="24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1" name="Oval 13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8682" name="AutoShape 14"/>
            <p:cNvCxnSpPr>
              <a:cxnSpLocks noChangeShapeType="1"/>
              <a:stCxn id="28681" idx="3"/>
              <a:endCxn id="28678" idx="0"/>
            </p:cNvCxnSpPr>
            <p:nvPr/>
          </p:nvCxnSpPr>
          <p:spPr bwMode="auto">
            <a:xfrm flipH="1">
              <a:off x="3384" y="2091"/>
              <a:ext cx="861" cy="3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AutoShape 15"/>
            <p:cNvCxnSpPr>
              <a:cxnSpLocks noChangeShapeType="1"/>
              <a:stCxn id="28681" idx="4"/>
              <a:endCxn id="28679" idx="0"/>
            </p:cNvCxnSpPr>
            <p:nvPr/>
          </p:nvCxnSpPr>
          <p:spPr bwMode="auto">
            <a:xfrm flipH="1">
              <a:off x="4248" y="2112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4" name="AutoShape 16"/>
            <p:cNvCxnSpPr>
              <a:cxnSpLocks noChangeShapeType="1"/>
              <a:stCxn id="28681" idx="5"/>
              <a:endCxn id="28680" idx="0"/>
            </p:cNvCxnSpPr>
            <p:nvPr/>
          </p:nvCxnSpPr>
          <p:spPr bwMode="auto">
            <a:xfrm>
              <a:off x="4347" y="2091"/>
              <a:ext cx="861" cy="3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5" name="Rectangle 17"/>
            <p:cNvSpPr>
              <a:spLocks noChangeArrowheads="1"/>
            </p:cNvSpPr>
            <p:nvPr/>
          </p:nvSpPr>
          <p:spPr bwMode="auto">
            <a:xfrm>
              <a:off x="2976" y="36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6" name="Rectangle 18"/>
            <p:cNvSpPr>
              <a:spLocks noChangeArrowheads="1"/>
            </p:cNvSpPr>
            <p:nvPr/>
          </p:nvSpPr>
          <p:spPr bwMode="auto">
            <a:xfrm>
              <a:off x="3840" y="36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7" name="Rectangle 19"/>
            <p:cNvSpPr>
              <a:spLocks noChangeArrowheads="1"/>
            </p:cNvSpPr>
            <p:nvPr/>
          </p:nvSpPr>
          <p:spPr bwMode="auto">
            <a:xfrm>
              <a:off x="4800" y="36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8" name="Oval 20"/>
            <p:cNvSpPr>
              <a:spLocks noChangeArrowheads="1"/>
            </p:cNvSpPr>
            <p:nvPr/>
          </p:nvSpPr>
          <p:spPr bwMode="auto">
            <a:xfrm>
              <a:off x="4248" y="316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8689" name="AutoShape 21"/>
            <p:cNvCxnSpPr>
              <a:cxnSpLocks noChangeShapeType="1"/>
              <a:stCxn id="28688" idx="3"/>
              <a:endCxn id="28685" idx="0"/>
            </p:cNvCxnSpPr>
            <p:nvPr/>
          </p:nvCxnSpPr>
          <p:spPr bwMode="auto">
            <a:xfrm flipH="1">
              <a:off x="3384" y="3291"/>
              <a:ext cx="885" cy="3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AutoShape 22"/>
            <p:cNvCxnSpPr>
              <a:cxnSpLocks noChangeShapeType="1"/>
              <a:stCxn id="28688" idx="4"/>
              <a:endCxn id="28686" idx="0"/>
            </p:cNvCxnSpPr>
            <p:nvPr/>
          </p:nvCxnSpPr>
          <p:spPr bwMode="auto">
            <a:xfrm flipH="1">
              <a:off x="4248" y="3312"/>
              <a:ext cx="72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AutoShape 23"/>
            <p:cNvCxnSpPr>
              <a:cxnSpLocks noChangeShapeType="1"/>
              <a:stCxn id="28688" idx="5"/>
              <a:endCxn id="28687" idx="0"/>
            </p:cNvCxnSpPr>
            <p:nvPr/>
          </p:nvCxnSpPr>
          <p:spPr bwMode="auto">
            <a:xfrm>
              <a:off x="4371" y="3291"/>
              <a:ext cx="837" cy="3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AutoShape 24"/>
            <p:cNvCxnSpPr>
              <a:cxnSpLocks noChangeShapeType="1"/>
              <a:stCxn id="28678" idx="2"/>
              <a:endCxn id="28688" idx="1"/>
            </p:cNvCxnSpPr>
            <p:nvPr/>
          </p:nvCxnSpPr>
          <p:spPr bwMode="auto">
            <a:xfrm>
              <a:off x="3384" y="2640"/>
              <a:ext cx="885" cy="5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AutoShape 25"/>
            <p:cNvCxnSpPr>
              <a:cxnSpLocks noChangeShapeType="1"/>
              <a:stCxn id="28679" idx="2"/>
              <a:endCxn id="28688" idx="0"/>
            </p:cNvCxnSpPr>
            <p:nvPr/>
          </p:nvCxnSpPr>
          <p:spPr bwMode="auto">
            <a:xfrm>
              <a:off x="4248" y="2640"/>
              <a:ext cx="7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AutoShape 26"/>
            <p:cNvCxnSpPr>
              <a:cxnSpLocks noChangeShapeType="1"/>
              <a:stCxn id="28680" idx="2"/>
              <a:endCxn id="28688" idx="7"/>
            </p:cNvCxnSpPr>
            <p:nvPr/>
          </p:nvCxnSpPr>
          <p:spPr bwMode="auto">
            <a:xfrm flipH="1">
              <a:off x="4371" y="2640"/>
              <a:ext cx="837" cy="5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F3403-EB9E-4D27-A266-0F82F80839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Each Business Process is a Web Service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46847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dirty="0"/>
              <a:t>Each BPEL process is typically a composite Web service, with the following features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Clients will call the process as a WS;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At least one WS will be called by the process (otherwise, it is not a composite WS)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A process will have a WSDL file to define how the clients or other WS can call the process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A process can offer synchronous and asynchronous communication methods to the clients or other WS.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7ADD7-DF99-4ED7-AB4A-8EF2EB6BF9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WSDL portType of the BPEL Process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300413" y="17526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Async request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 rot="-541244">
            <a:off x="2857500" y="3170238"/>
            <a:ext cx="256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Callback to send response</a:t>
            </a:r>
          </a:p>
        </p:txBody>
      </p:sp>
      <p:cxnSp>
        <p:nvCxnSpPr>
          <p:cNvPr id="30726" name="AutoShape 6"/>
          <p:cNvCxnSpPr>
            <a:cxnSpLocks noChangeShapeType="1"/>
            <a:endCxn id="30731" idx="1"/>
          </p:cNvCxnSpPr>
          <p:nvPr/>
        </p:nvCxnSpPr>
        <p:spPr bwMode="auto">
          <a:xfrm flipV="1">
            <a:off x="2305050" y="2066925"/>
            <a:ext cx="4295775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AutoShape 7"/>
          <p:cNvCxnSpPr>
            <a:cxnSpLocks noChangeShapeType="1"/>
            <a:endCxn id="30729" idx="3"/>
          </p:cNvCxnSpPr>
          <p:nvPr/>
        </p:nvCxnSpPr>
        <p:spPr bwMode="auto">
          <a:xfrm flipH="1">
            <a:off x="2619375" y="2719388"/>
            <a:ext cx="42957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838200" y="1371600"/>
            <a:ext cx="1571625" cy="274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 Process</a:t>
            </a:r>
          </a:p>
          <a:p>
            <a:pPr algn="ctr" eaLnBrk="0" hangingPunct="0"/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676400" y="2971800"/>
            <a:ext cx="942975" cy="752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810375" y="1371600"/>
            <a:ext cx="1571625" cy="2743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  <a:p>
            <a:pPr algn="ctr" eaLnBrk="0" hangingPunct="0"/>
            <a:r>
              <a:rPr lang="en-US"/>
              <a:t>Web Service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600825" y="1752600"/>
            <a:ext cx="942975" cy="6286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3073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838200" y="4497388"/>
            <a:ext cx="8001000" cy="1751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Consider the WSDL portType: A and 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BPEL process offers portType A to the client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BPEL process offers portType B for the WS to callBack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BPEL process will access the portType offered by WS</a:t>
            </a:r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504825" y="1533525"/>
            <a:ext cx="942975" cy="752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30734" name="Line 16"/>
          <p:cNvSpPr>
            <a:spLocks noChangeShapeType="1"/>
          </p:cNvSpPr>
          <p:nvPr/>
        </p:nvSpPr>
        <p:spPr bwMode="auto">
          <a:xfrm>
            <a:off x="228600" y="175260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 flipH="1">
            <a:off x="228600" y="2066925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A3CBD-2761-45EF-808D-85B81273AC7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1747" name="Rectangle 22"/>
          <p:cNvSpPr>
            <a:spLocks noChangeArrowheads="1"/>
          </p:cNvSpPr>
          <p:nvPr/>
        </p:nvSpPr>
        <p:spPr bwMode="auto">
          <a:xfrm>
            <a:off x="2784475" y="2895600"/>
            <a:ext cx="2238375" cy="2743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PartnerLinkType for BPEL Process in WSDL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679450" y="2895600"/>
            <a:ext cx="2028825" cy="274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 Process</a:t>
            </a:r>
          </a:p>
          <a:p>
            <a:pPr algn="ctr" eaLnBrk="0" hangingPunct="0"/>
            <a:r>
              <a:rPr lang="en-US"/>
              <a:t>(Executable Code)</a:t>
            </a:r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6810375" y="2895600"/>
            <a:ext cx="1571625" cy="2743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  <a:p>
            <a:pPr algn="ctr" eaLnBrk="0" hangingPunct="0"/>
            <a:r>
              <a:rPr lang="en-US"/>
              <a:t>Web Service</a:t>
            </a:r>
          </a:p>
        </p:txBody>
      </p:sp>
      <p:sp>
        <p:nvSpPr>
          <p:cNvPr id="31751" name="Rectangle 13"/>
          <p:cNvSpPr>
            <a:spLocks noChangeArrowheads="1"/>
          </p:cNvSpPr>
          <p:nvPr/>
        </p:nvSpPr>
        <p:spPr bwMode="auto">
          <a:xfrm>
            <a:off x="6600825" y="3276600"/>
            <a:ext cx="942975" cy="62865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31752" name="Rectangle 14"/>
          <p:cNvSpPr>
            <a:spLocks noChangeArrowheads="1"/>
          </p:cNvSpPr>
          <p:nvPr/>
        </p:nvSpPr>
        <p:spPr bwMode="auto">
          <a:xfrm>
            <a:off x="2965450" y="3338513"/>
            <a:ext cx="1911350" cy="219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753" name="Rectangle 15"/>
          <p:cNvSpPr>
            <a:spLocks noChangeArrowheads="1"/>
          </p:cNvSpPr>
          <p:nvPr/>
        </p:nvSpPr>
        <p:spPr bwMode="auto">
          <a:xfrm>
            <a:off x="2965450" y="3048000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PartnerLinkType</a:t>
            </a:r>
          </a:p>
        </p:txBody>
      </p:sp>
      <p:sp>
        <p:nvSpPr>
          <p:cNvPr id="31754" name="Rectangle 17"/>
          <p:cNvSpPr>
            <a:spLocks noChangeArrowheads="1"/>
          </p:cNvSpPr>
          <p:nvPr/>
        </p:nvSpPr>
        <p:spPr bwMode="auto">
          <a:xfrm>
            <a:off x="3117850" y="3552825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31755" name="Rectangle 16"/>
          <p:cNvSpPr>
            <a:spLocks noChangeArrowheads="1"/>
          </p:cNvSpPr>
          <p:nvPr/>
        </p:nvSpPr>
        <p:spPr bwMode="auto">
          <a:xfrm>
            <a:off x="3270250" y="3857625"/>
            <a:ext cx="1263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 A</a:t>
            </a:r>
          </a:p>
        </p:txBody>
      </p:sp>
      <p:sp>
        <p:nvSpPr>
          <p:cNvPr id="31756" name="Text Box 18"/>
          <p:cNvSpPr txBox="1">
            <a:spLocks noChangeArrowheads="1"/>
          </p:cNvSpPr>
          <p:nvPr/>
        </p:nvSpPr>
        <p:spPr bwMode="auto">
          <a:xfrm>
            <a:off x="3254375" y="34766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Role 1</a:t>
            </a:r>
          </a:p>
        </p:txBody>
      </p:sp>
      <p:sp>
        <p:nvSpPr>
          <p:cNvPr id="31757" name="Rectangle 19"/>
          <p:cNvSpPr>
            <a:spLocks noChangeArrowheads="1"/>
          </p:cNvSpPr>
          <p:nvPr/>
        </p:nvSpPr>
        <p:spPr bwMode="auto">
          <a:xfrm>
            <a:off x="3117850" y="4467225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31758" name="Rectangle 20"/>
          <p:cNvSpPr>
            <a:spLocks noChangeArrowheads="1"/>
          </p:cNvSpPr>
          <p:nvPr/>
        </p:nvSpPr>
        <p:spPr bwMode="auto">
          <a:xfrm>
            <a:off x="3270250" y="4772025"/>
            <a:ext cx="1263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 B</a:t>
            </a:r>
          </a:p>
        </p:txBody>
      </p:sp>
      <p:sp>
        <p:nvSpPr>
          <p:cNvPr id="31759" name="Text Box 21"/>
          <p:cNvSpPr txBox="1">
            <a:spLocks noChangeArrowheads="1"/>
          </p:cNvSpPr>
          <p:nvPr/>
        </p:nvSpPr>
        <p:spPr bwMode="auto">
          <a:xfrm>
            <a:off x="3244850" y="440531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Role 2</a:t>
            </a:r>
          </a:p>
        </p:txBody>
      </p:sp>
      <p:sp>
        <p:nvSpPr>
          <p:cNvPr id="31760" name="Rectangle 23"/>
          <p:cNvSpPr>
            <a:spLocks noChangeArrowheads="1"/>
          </p:cNvSpPr>
          <p:nvPr/>
        </p:nvSpPr>
        <p:spPr bwMode="auto">
          <a:xfrm>
            <a:off x="2736850" y="2528888"/>
            <a:ext cx="236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BPEL Process’s WSDL</a:t>
            </a:r>
          </a:p>
        </p:txBody>
      </p:sp>
      <p:sp>
        <p:nvSpPr>
          <p:cNvPr id="31761" name="Line 24"/>
          <p:cNvSpPr>
            <a:spLocks noChangeShapeType="1"/>
          </p:cNvSpPr>
          <p:nvPr/>
        </p:nvSpPr>
        <p:spPr bwMode="auto">
          <a:xfrm flipH="1">
            <a:off x="182245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25"/>
          <p:cNvSpPr>
            <a:spLocks noChangeShapeType="1"/>
          </p:cNvSpPr>
          <p:nvPr/>
        </p:nvSpPr>
        <p:spPr bwMode="auto">
          <a:xfrm flipH="1">
            <a:off x="182245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26"/>
          <p:cNvSpPr>
            <a:spLocks noChangeShapeType="1"/>
          </p:cNvSpPr>
          <p:nvPr/>
        </p:nvSpPr>
        <p:spPr bwMode="auto">
          <a:xfrm flipH="1">
            <a:off x="182245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Text Box 28"/>
          <p:cNvSpPr txBox="1">
            <a:spLocks noChangeArrowheads="1"/>
          </p:cNvSpPr>
          <p:nvPr/>
        </p:nvSpPr>
        <p:spPr bwMode="auto">
          <a:xfrm>
            <a:off x="828675" y="1104900"/>
            <a:ext cx="7934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A new element, called PartnerLinkType is added into the WSDL file of the process,</a:t>
            </a:r>
          </a:p>
          <a:p>
            <a:r>
              <a:rPr lang="en-US"/>
              <a:t>using the </a:t>
            </a:r>
            <a:r>
              <a:rPr lang="en-US" b="1"/>
              <a:t>extensibility</a:t>
            </a:r>
            <a:r>
              <a:rPr lang="en-US"/>
              <a:t> of WSDL. </a:t>
            </a:r>
          </a:p>
          <a:p>
            <a:r>
              <a:rPr lang="en-US"/>
              <a:t>This element does not have to be in the services that interact with the BPEL process.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E19E3-85E7-4330-B1EE-7EA4712A30E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990000"/>
                </a:solidFill>
              </a:rPr>
              <a:t>WSDL</a:t>
            </a:r>
            <a:r>
              <a:rPr lang="en-US"/>
              <a:t> File of the BPEL Process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66800"/>
            <a:ext cx="8269287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&lt;?xml version= "l.0" encoding="UTF-8"?&gt;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&lt;definitions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xmlns:http</a:t>
            </a:r>
            <a:r>
              <a:rPr lang="en-US" sz="2000" dirty="0"/>
              <a:t>="http://schemas.xmlsoap.org/wsdl/http/"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xmlns:soap</a:t>
            </a:r>
            <a:r>
              <a:rPr lang="en-US" sz="2000" dirty="0"/>
              <a:t>="http://schemas xmlsoap.org/</a:t>
            </a:r>
            <a:r>
              <a:rPr lang="en-US" sz="2000" dirty="0" err="1"/>
              <a:t>wsdl</a:t>
            </a:r>
            <a:r>
              <a:rPr lang="en-US" sz="2000" dirty="0"/>
              <a:t>/soap/"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xmlns:xs</a:t>
            </a:r>
            <a:r>
              <a:rPr lang="en-US" sz="2000" dirty="0"/>
              <a:t>= "http://www.w3.org/2001/XMLschema"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xmlns</a:t>
            </a:r>
            <a:r>
              <a:rPr lang="en-US" sz="2000" dirty="0"/>
              <a:t>: </a:t>
            </a:r>
            <a:r>
              <a:rPr lang="en-US" sz="2000" dirty="0" err="1"/>
              <a:t>soapenc</a:t>
            </a:r>
            <a:r>
              <a:rPr lang="en-US" sz="2000" dirty="0"/>
              <a:t>="http://schemas.xml soap.org/soap/encoding/"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xmlns</a:t>
            </a:r>
            <a:r>
              <a:rPr lang="en-US" sz="2000" dirty="0"/>
              <a:t> :ins="http://bpelexample.com/bpel/insurance/"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xmlns</a:t>
            </a:r>
            <a:r>
              <a:rPr lang="en-US" sz="2000" dirty="0"/>
              <a:t> : com="http://bpelexample.com/bpel /company/"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targetNamespace</a:t>
            </a:r>
            <a:r>
              <a:rPr lang="en-US" sz="2000" dirty="0"/>
              <a:t> ="http://bpelexample.com/bpel/company/"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xmlns</a:t>
            </a:r>
            <a:r>
              <a:rPr lang="en-US" sz="2000" dirty="0"/>
              <a:t>="http://schemas.xmlsoap.org/wsdl/"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xmlns</a:t>
            </a:r>
            <a:r>
              <a:rPr lang="en-US" sz="2000" dirty="0"/>
              <a:t> : </a:t>
            </a:r>
            <a:r>
              <a:rPr lang="en-US" sz="2000" b="1" dirty="0" err="1">
                <a:solidFill>
                  <a:schemeClr val="folHlink"/>
                </a:solidFill>
              </a:rPr>
              <a:t>plnk</a:t>
            </a:r>
            <a:r>
              <a:rPr lang="en-US" sz="2000" dirty="0"/>
              <a:t>= "http://schemas.xmlsoap.org/ws/2003/05/partner-link/" 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&lt;types&gt;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	&lt;</a:t>
            </a:r>
            <a:r>
              <a:rPr lang="en-US" sz="2000" dirty="0" err="1"/>
              <a:t>xs:schema</a:t>
            </a:r>
            <a:r>
              <a:rPr lang="en-US" sz="2000" dirty="0"/>
              <a:t> ... 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	&lt;/</a:t>
            </a:r>
            <a:r>
              <a:rPr lang="en-US" sz="2000" dirty="0" err="1"/>
              <a:t>xs:schema</a:t>
            </a:r>
            <a:r>
              <a:rPr lang="en-US" sz="20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&lt;/types&gt;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&lt;message ... 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	&lt;part ...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/>
              <a:t>		&lt;/message&gt;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endParaRPr lang="en-US" sz="2000" dirty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572000" y="4953000"/>
            <a:ext cx="1371600" cy="914400"/>
          </a:xfrm>
          <a:prstGeom prst="wedgeRoundRectCallout">
            <a:avLst>
              <a:gd name="adj1" fmla="val -122634"/>
              <a:gd name="adj2" fmla="val -10236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Additional namespace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52400" y="4343400"/>
            <a:ext cx="1066800" cy="609600"/>
          </a:xfrm>
          <a:prstGeom prst="wedgeRoundRectCallout">
            <a:avLst>
              <a:gd name="adj1" fmla="val 75434"/>
              <a:gd name="adj2" fmla="val -10303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03D8-0AD7-49C2-A9AE-725FE07549B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914400" y="5181600"/>
            <a:ext cx="7467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WSDL</a:t>
            </a:r>
            <a:r>
              <a:rPr lang="en-US"/>
              <a:t> File of the BPEL Process (contd.)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97888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&lt;</a:t>
            </a:r>
            <a:r>
              <a:rPr lang="en-US" sz="2400" dirty="0" err="1"/>
              <a:t>portType</a:t>
            </a:r>
            <a:r>
              <a:rPr lang="en-US" sz="2400" dirty="0"/>
              <a:t> name="</a:t>
            </a:r>
            <a:r>
              <a:rPr lang="en-US" sz="2400" dirty="0" err="1"/>
              <a:t>computeInsurancePremiumPT</a:t>
            </a:r>
            <a:r>
              <a:rPr lang="en-US" sz="2400" dirty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	&lt;operation name="..."&gt;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		&lt;input message="..."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		&lt;output message="..."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	&lt;/operation&gt;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&lt;/</a:t>
            </a:r>
            <a:r>
              <a:rPr lang="en-US" sz="2400" dirty="0" err="1"/>
              <a:t>portType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&lt;</a:t>
            </a:r>
            <a:r>
              <a:rPr lang="en-US" sz="2400" dirty="0" err="1"/>
              <a:t>portType</a:t>
            </a:r>
            <a:r>
              <a:rPr lang="en-US" sz="2400" dirty="0"/>
              <a:t> name="ComputeInsurancePremiumCal1backPT"&gt;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	&lt;operation name="..."&gt;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		&lt;input message="..."/&gt;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	&lt;/operation&gt;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&lt;/</a:t>
            </a:r>
            <a:r>
              <a:rPr lang="en-US" sz="2400" dirty="0" err="1"/>
              <a:t>portType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&lt;</a:t>
            </a:r>
            <a:r>
              <a:rPr lang="en-US" sz="2400" dirty="0" err="1"/>
              <a:t>plnk:partnerLinkType</a:t>
            </a:r>
            <a:r>
              <a:rPr lang="en-US" sz="2400" dirty="0"/>
              <a:t> name=</a:t>
            </a:r>
            <a:r>
              <a:rPr lang="en-US" sz="2400" dirty="0" err="1"/>
              <a:t>insuranceLT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  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/>
              <a:t>		&lt;/</a:t>
            </a:r>
            <a:r>
              <a:rPr lang="en-US" sz="2400" dirty="0" err="1"/>
              <a:t>plnk</a:t>
            </a:r>
            <a:r>
              <a:rPr lang="en-US" sz="2400" dirty="0"/>
              <a:t>: </a:t>
            </a:r>
            <a:r>
              <a:rPr lang="en-US" sz="2400" dirty="0" err="1"/>
              <a:t>partnerLinkType</a:t>
            </a:r>
            <a:r>
              <a:rPr lang="en-US" sz="2400" dirty="0"/>
              <a:t>&gt;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7886700" y="4114800"/>
            <a:ext cx="990600" cy="762000"/>
          </a:xfrm>
          <a:prstGeom prst="wedgeRoundRectCallout">
            <a:avLst>
              <a:gd name="adj1" fmla="val -66972"/>
              <a:gd name="adj2" fmla="val 120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Next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5BDD3-04B8-4CF8-849F-28635F3BB60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WSDL</a:t>
            </a:r>
            <a:r>
              <a:rPr lang="en-US"/>
              <a:t> File of the BPEL Process (contd.)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16088"/>
            <a:ext cx="8915400" cy="3922712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/>
              <a:t>	&lt;</a:t>
            </a:r>
            <a:r>
              <a:rPr lang="en-US" sz="2000" dirty="0" err="1"/>
              <a:t>plnk:partnerLinkType</a:t>
            </a:r>
            <a:r>
              <a:rPr lang="en-US" sz="2000" dirty="0"/>
              <a:t> name=</a:t>
            </a:r>
            <a:r>
              <a:rPr lang="en-US" sz="2000" dirty="0" err="1"/>
              <a:t>insuranceLT</a:t>
            </a:r>
            <a:r>
              <a:rPr lang="en-US" sz="2000" dirty="0"/>
              <a:t>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/>
              <a:t>		&lt;</a:t>
            </a:r>
            <a:r>
              <a:rPr lang="en-US" sz="2000" dirty="0" err="1"/>
              <a:t>plnk:</a:t>
            </a:r>
            <a:r>
              <a:rPr lang="en-US" sz="2000" b="1" dirty="0" err="1"/>
              <a:t>role</a:t>
            </a:r>
            <a:r>
              <a:rPr lang="en-US" sz="2000" dirty="0"/>
              <a:t> name= "</a:t>
            </a:r>
            <a:r>
              <a:rPr lang="en-US" sz="2000" dirty="0" err="1"/>
              <a:t>insuranceService</a:t>
            </a:r>
            <a:r>
              <a:rPr lang="en-US" sz="2000" dirty="0"/>
              <a:t>"&gt;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/>
              <a:t>			&lt;</a:t>
            </a:r>
            <a:r>
              <a:rPr lang="en-US" sz="2000" dirty="0" err="1"/>
              <a:t>plnk:portType</a:t>
            </a:r>
            <a:r>
              <a:rPr lang="en-US" sz="2000" dirty="0"/>
              <a:t> name="</a:t>
            </a:r>
            <a:r>
              <a:rPr lang="en-US" sz="2000" dirty="0" err="1"/>
              <a:t>ins:computeInsurancePremiumPT</a:t>
            </a:r>
            <a:r>
              <a:rPr lang="en-US" sz="2000" dirty="0"/>
              <a:t>"/&gt;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/>
              <a:t>	&lt;/</a:t>
            </a:r>
            <a:r>
              <a:rPr lang="en-US" sz="2000" dirty="0" err="1"/>
              <a:t>plnk</a:t>
            </a:r>
            <a:r>
              <a:rPr lang="en-US" sz="2000" dirty="0"/>
              <a:t>: role&gt;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/>
              <a:t>	&lt;</a:t>
            </a:r>
            <a:r>
              <a:rPr lang="en-US" sz="2000" dirty="0" err="1"/>
              <a:t>plnk</a:t>
            </a:r>
            <a:r>
              <a:rPr lang="en-US" sz="2000" dirty="0"/>
              <a:t>: </a:t>
            </a:r>
            <a:r>
              <a:rPr lang="en-US" sz="2000" b="1" dirty="0"/>
              <a:t>role</a:t>
            </a:r>
            <a:r>
              <a:rPr lang="en-US" sz="2000" dirty="0"/>
              <a:t> name="</a:t>
            </a:r>
            <a:r>
              <a:rPr lang="en-US" sz="2000" dirty="0" err="1"/>
              <a:t>insuranceRequester</a:t>
            </a:r>
            <a:r>
              <a:rPr lang="en-US" sz="2000" dirty="0"/>
              <a:t>"&gt;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/>
              <a:t>			&lt;</a:t>
            </a:r>
            <a:r>
              <a:rPr lang="en-US" sz="2000" dirty="0" err="1"/>
              <a:t>plnk:portType</a:t>
            </a:r>
            <a:r>
              <a:rPr lang="en-US" sz="2000" dirty="0"/>
              <a:t> name="</a:t>
            </a:r>
            <a:r>
              <a:rPr lang="en-US" sz="2000" dirty="0" err="1"/>
              <a:t>ins:ComputeInsurancePremiumCallbackPT</a:t>
            </a:r>
            <a:r>
              <a:rPr lang="en-US" sz="2000" dirty="0"/>
              <a:t>"/&gt;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/>
              <a:t>	&lt;/</a:t>
            </a:r>
            <a:r>
              <a:rPr lang="en-US" sz="2000" dirty="0" err="1"/>
              <a:t>plnk</a:t>
            </a:r>
            <a:r>
              <a:rPr lang="en-US" sz="2000" dirty="0"/>
              <a:t>: role&gt;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/>
              <a:t>	&lt;/</a:t>
            </a:r>
            <a:r>
              <a:rPr lang="en-US" sz="2000" dirty="0" err="1"/>
              <a:t>plnk</a:t>
            </a:r>
            <a:r>
              <a:rPr lang="en-US" sz="2000" dirty="0"/>
              <a:t>: </a:t>
            </a:r>
            <a:r>
              <a:rPr lang="en-US" sz="2000" dirty="0" err="1"/>
              <a:t>partnerLinkType</a:t>
            </a:r>
            <a:r>
              <a:rPr lang="en-US" sz="2000" dirty="0"/>
              <a:t>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/>
              <a:t>&lt;/definitions&gt;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endParaRPr lang="en-US" sz="2000" dirty="0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990600" y="2819400"/>
            <a:ext cx="67056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990600" y="426720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with the </a:t>
            </a:r>
            <a:r>
              <a:rPr lang="en-US">
                <a:solidFill>
                  <a:srgbClr val="C00000"/>
                </a:solidFill>
              </a:rPr>
              <a:t>plnk</a:t>
            </a:r>
            <a:r>
              <a:rPr lang="en-US"/>
              <a:t> extension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A08AE-ED1E-4D62-BC0A-4B61501BFF9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35844" name="Group 35"/>
          <p:cNvGrpSpPr>
            <a:grpSpLocks/>
          </p:cNvGrpSpPr>
          <p:nvPr/>
        </p:nvGrpSpPr>
        <p:grpSpPr bwMode="auto">
          <a:xfrm>
            <a:off x="1219200" y="1143000"/>
            <a:ext cx="6400800" cy="5257800"/>
            <a:chOff x="2209800" y="1143000"/>
            <a:chExt cx="5410200" cy="5257800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2209800" y="1600200"/>
              <a:ext cx="44196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Service</a:t>
              </a: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209800" y="2376488"/>
              <a:ext cx="1371600" cy="2905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solidFill>
                    <a:schemeClr val="folHlink"/>
                  </a:solidFill>
                </a:rPr>
                <a:t>port</a:t>
              </a:r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4102100" y="3200400"/>
              <a:ext cx="469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2209800" y="2667000"/>
              <a:ext cx="13716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solidFill>
                    <a:schemeClr val="folHlink"/>
                  </a:solidFill>
                </a:rPr>
                <a:t>binding</a:t>
              </a:r>
            </a:p>
          </p:txBody>
        </p:sp>
        <p:sp>
          <p:nvSpPr>
            <p:cNvPr id="35849" name="Rectangle 10"/>
            <p:cNvSpPr>
              <a:spLocks noChangeArrowheads="1"/>
            </p:cNvSpPr>
            <p:nvPr/>
          </p:nvSpPr>
          <p:spPr bwMode="auto">
            <a:xfrm>
              <a:off x="2209800" y="3581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portType</a:t>
              </a:r>
            </a:p>
          </p:txBody>
        </p:sp>
        <p:sp>
          <p:nvSpPr>
            <p:cNvPr id="35850" name="Rectangle 11"/>
            <p:cNvSpPr>
              <a:spLocks noChangeArrowheads="1"/>
            </p:cNvSpPr>
            <p:nvPr/>
          </p:nvSpPr>
          <p:spPr bwMode="auto">
            <a:xfrm>
              <a:off x="2209800" y="4114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operation</a:t>
              </a:r>
            </a:p>
          </p:txBody>
        </p:sp>
        <p:sp>
          <p:nvSpPr>
            <p:cNvPr id="35851" name="Rectangle 12"/>
            <p:cNvSpPr>
              <a:spLocks noChangeArrowheads="1"/>
            </p:cNvSpPr>
            <p:nvPr/>
          </p:nvSpPr>
          <p:spPr bwMode="auto">
            <a:xfrm>
              <a:off x="32766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message</a:t>
              </a:r>
              <a:r>
                <a:rPr lang="en-US"/>
                <a:t>, in</a:t>
              </a:r>
            </a:p>
          </p:txBody>
        </p:sp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3276600" y="6019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Type</a:t>
              </a:r>
            </a:p>
          </p:txBody>
        </p:sp>
        <p:cxnSp>
          <p:nvCxnSpPr>
            <p:cNvPr id="35853" name="AutoShape 14"/>
            <p:cNvCxnSpPr>
              <a:cxnSpLocks noChangeShapeType="1"/>
              <a:stCxn id="35848" idx="2"/>
            </p:cNvCxnSpPr>
            <p:nvPr/>
          </p:nvCxnSpPr>
          <p:spPr bwMode="auto">
            <a:xfrm rot="5400000">
              <a:off x="2781301" y="3086100"/>
              <a:ext cx="2286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4" name="AutoShape 15"/>
            <p:cNvCxnSpPr>
              <a:cxnSpLocks noChangeShapeType="1"/>
              <a:stCxn id="35850" idx="2"/>
              <a:endCxn id="35857" idx="1"/>
            </p:cNvCxnSpPr>
            <p:nvPr/>
          </p:nvCxnSpPr>
          <p:spPr bwMode="auto">
            <a:xfrm rot="16200000" flipH="1">
              <a:off x="2419350" y="4972050"/>
              <a:ext cx="1333500" cy="381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5" name="AutoShape 16"/>
            <p:cNvCxnSpPr>
              <a:cxnSpLocks noChangeShapeType="1"/>
              <a:stCxn id="35850" idx="2"/>
              <a:endCxn id="35851" idx="1"/>
            </p:cNvCxnSpPr>
            <p:nvPr/>
          </p:nvCxnSpPr>
          <p:spPr bwMode="auto">
            <a:xfrm rot="16200000" flipH="1">
              <a:off x="2876550" y="4514850"/>
              <a:ext cx="419100" cy="381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6" name="Rectangle 19"/>
            <p:cNvSpPr>
              <a:spLocks noChangeArrowheads="1"/>
            </p:cNvSpPr>
            <p:nvPr/>
          </p:nvSpPr>
          <p:spPr bwMode="auto">
            <a:xfrm>
              <a:off x="3276600" y="5105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type</a:t>
              </a:r>
            </a:p>
          </p:txBody>
        </p:sp>
        <p:sp>
          <p:nvSpPr>
            <p:cNvPr id="35857" name="Rectangle 20"/>
            <p:cNvSpPr>
              <a:spLocks noChangeArrowheads="1"/>
            </p:cNvSpPr>
            <p:nvPr/>
          </p:nvSpPr>
          <p:spPr bwMode="auto">
            <a:xfrm>
              <a:off x="3276600" y="5638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message</a:t>
              </a:r>
              <a:r>
                <a:rPr lang="en-US"/>
                <a:t>, out</a:t>
              </a:r>
            </a:p>
          </p:txBody>
        </p:sp>
        <p:sp>
          <p:nvSpPr>
            <p:cNvPr id="35858" name="Line 21"/>
            <p:cNvSpPr>
              <a:spLocks noChangeShapeType="1"/>
            </p:cNvSpPr>
            <p:nvPr/>
          </p:nvSpPr>
          <p:spPr bwMode="auto">
            <a:xfrm>
              <a:off x="2895600" y="205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Text Box 38"/>
            <p:cNvSpPr txBox="1">
              <a:spLocks noChangeArrowheads="1"/>
            </p:cNvSpPr>
            <p:nvPr/>
          </p:nvSpPr>
          <p:spPr bwMode="auto">
            <a:xfrm>
              <a:off x="4946650" y="4724400"/>
              <a:ext cx="469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35860" name="Rectangle 39"/>
            <p:cNvSpPr>
              <a:spLocks noChangeArrowheads="1"/>
            </p:cNvSpPr>
            <p:nvPr/>
          </p:nvSpPr>
          <p:spPr bwMode="auto">
            <a:xfrm>
              <a:off x="2209800" y="1143000"/>
              <a:ext cx="44196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definitions</a:t>
              </a:r>
              <a:r>
                <a:rPr lang="en-US"/>
                <a:t>, service name, namespaces</a:t>
              </a:r>
              <a:r>
                <a:rPr lang="en-US" b="1">
                  <a:solidFill>
                    <a:schemeClr val="folHlink"/>
                  </a:solidFill>
                </a:rPr>
                <a:t> </a:t>
              </a:r>
            </a:p>
          </p:txBody>
        </p:sp>
        <p:cxnSp>
          <p:nvCxnSpPr>
            <p:cNvPr id="35861" name="AutoShape 40"/>
            <p:cNvCxnSpPr>
              <a:cxnSpLocks noChangeShapeType="1"/>
              <a:stCxn id="35849" idx="2"/>
              <a:endCxn id="35850" idx="0"/>
            </p:cNvCxnSpPr>
            <p:nvPr/>
          </p:nvCxnSpPr>
          <p:spPr bwMode="auto">
            <a:xfrm rot="5400000">
              <a:off x="2819401" y="4038600"/>
              <a:ext cx="1524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2" name="Rectangle 43"/>
            <p:cNvSpPr>
              <a:spLocks noChangeArrowheads="1"/>
            </p:cNvSpPr>
            <p:nvPr/>
          </p:nvSpPr>
          <p:spPr bwMode="auto">
            <a:xfrm>
              <a:off x="62484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message</a:t>
              </a:r>
              <a:r>
                <a:rPr lang="en-US"/>
                <a:t>, in</a:t>
              </a:r>
            </a:p>
          </p:txBody>
        </p:sp>
        <p:sp>
          <p:nvSpPr>
            <p:cNvPr id="35863" name="Rectangle 44"/>
            <p:cNvSpPr>
              <a:spLocks noChangeArrowheads="1"/>
            </p:cNvSpPr>
            <p:nvPr/>
          </p:nvSpPr>
          <p:spPr bwMode="auto">
            <a:xfrm>
              <a:off x="6248400" y="6019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type</a:t>
              </a:r>
            </a:p>
          </p:txBody>
        </p:sp>
        <p:cxnSp>
          <p:nvCxnSpPr>
            <p:cNvPr id="35864" name="AutoShape 45"/>
            <p:cNvCxnSpPr>
              <a:cxnSpLocks noChangeShapeType="1"/>
              <a:endCxn id="35867" idx="1"/>
            </p:cNvCxnSpPr>
            <p:nvPr/>
          </p:nvCxnSpPr>
          <p:spPr bwMode="auto">
            <a:xfrm rot="16200000" flipH="1">
              <a:off x="5391150" y="4972050"/>
              <a:ext cx="1333500" cy="381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AutoShape 46"/>
            <p:cNvCxnSpPr>
              <a:cxnSpLocks noChangeShapeType="1"/>
              <a:endCxn id="35862" idx="1"/>
            </p:cNvCxnSpPr>
            <p:nvPr/>
          </p:nvCxnSpPr>
          <p:spPr bwMode="auto">
            <a:xfrm rot="16200000" flipH="1">
              <a:off x="5848350" y="4514850"/>
              <a:ext cx="419100" cy="381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6" name="Rectangle 47"/>
            <p:cNvSpPr>
              <a:spLocks noChangeArrowheads="1"/>
            </p:cNvSpPr>
            <p:nvPr/>
          </p:nvSpPr>
          <p:spPr bwMode="auto">
            <a:xfrm>
              <a:off x="6248400" y="5105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type</a:t>
              </a:r>
            </a:p>
          </p:txBody>
        </p:sp>
        <p:sp>
          <p:nvSpPr>
            <p:cNvPr id="35867" name="Rectangle 48"/>
            <p:cNvSpPr>
              <a:spLocks noChangeArrowheads="1"/>
            </p:cNvSpPr>
            <p:nvPr/>
          </p:nvSpPr>
          <p:spPr bwMode="auto">
            <a:xfrm>
              <a:off x="6248400" y="5638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message</a:t>
              </a:r>
              <a:r>
                <a:rPr lang="en-US"/>
                <a:t>, out</a:t>
              </a:r>
            </a:p>
          </p:txBody>
        </p:sp>
        <p:sp>
          <p:nvSpPr>
            <p:cNvPr id="2" name="Rectangle 10"/>
            <p:cNvSpPr>
              <a:spLocks noChangeArrowheads="1"/>
            </p:cNvSpPr>
            <p:nvPr/>
          </p:nvSpPr>
          <p:spPr bwMode="auto">
            <a:xfrm>
              <a:off x="2209800" y="3200400"/>
              <a:ext cx="1371335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solidFill>
                    <a:srgbClr val="C00000"/>
                  </a:solidFill>
                </a:rPr>
                <a:t>partnerLinkType</a:t>
              </a:r>
              <a:endParaRPr lang="en-US" b="1" dirty="0">
                <a:solidFill>
                  <a:srgbClr val="C00000"/>
                </a:solidFill>
                <a:cs typeface="+mn-cs"/>
              </a:endParaRPr>
            </a:p>
          </p:txBody>
        </p:sp>
        <p:sp>
          <p:nvSpPr>
            <p:cNvPr id="35869" name="Rectangle 42"/>
            <p:cNvSpPr>
              <a:spLocks noChangeArrowheads="1"/>
            </p:cNvSpPr>
            <p:nvPr/>
          </p:nvSpPr>
          <p:spPr bwMode="auto">
            <a:xfrm>
              <a:off x="5181600" y="2376488"/>
              <a:ext cx="1371600" cy="2905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solidFill>
                    <a:schemeClr val="folHlink"/>
                  </a:solidFill>
                </a:rPr>
                <a:t>port</a:t>
              </a:r>
            </a:p>
          </p:txBody>
        </p:sp>
        <p:sp>
          <p:nvSpPr>
            <p:cNvPr id="35870" name="Rectangle 8"/>
            <p:cNvSpPr>
              <a:spLocks noChangeArrowheads="1"/>
            </p:cNvSpPr>
            <p:nvPr/>
          </p:nvSpPr>
          <p:spPr bwMode="auto">
            <a:xfrm>
              <a:off x="5181600" y="2667000"/>
              <a:ext cx="13716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solidFill>
                    <a:schemeClr val="folHlink"/>
                  </a:solidFill>
                </a:rPr>
                <a:t>binding</a:t>
              </a:r>
            </a:p>
          </p:txBody>
        </p:sp>
        <p:sp>
          <p:nvSpPr>
            <p:cNvPr id="35871" name="Rectangle 10"/>
            <p:cNvSpPr>
              <a:spLocks noChangeArrowheads="1"/>
            </p:cNvSpPr>
            <p:nvPr/>
          </p:nvSpPr>
          <p:spPr bwMode="auto">
            <a:xfrm>
              <a:off x="5181600" y="3581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portType</a:t>
              </a:r>
            </a:p>
          </p:txBody>
        </p:sp>
        <p:sp>
          <p:nvSpPr>
            <p:cNvPr id="35872" name="Rectangle 11"/>
            <p:cNvSpPr>
              <a:spLocks noChangeArrowheads="1"/>
            </p:cNvSpPr>
            <p:nvPr/>
          </p:nvSpPr>
          <p:spPr bwMode="auto">
            <a:xfrm>
              <a:off x="5181600" y="4114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operation</a:t>
              </a:r>
            </a:p>
          </p:txBody>
        </p:sp>
        <p:cxnSp>
          <p:nvCxnSpPr>
            <p:cNvPr id="35873" name="AutoShape 14"/>
            <p:cNvCxnSpPr>
              <a:cxnSpLocks noChangeShapeType="1"/>
              <a:stCxn id="35870" idx="2"/>
              <a:endCxn id="59428" idx="0"/>
            </p:cNvCxnSpPr>
            <p:nvPr/>
          </p:nvCxnSpPr>
          <p:spPr bwMode="auto">
            <a:xfrm rot="5400000">
              <a:off x="5753101" y="3086100"/>
              <a:ext cx="2286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4" name="Line 21"/>
            <p:cNvSpPr>
              <a:spLocks noChangeShapeType="1"/>
            </p:cNvSpPr>
            <p:nvPr/>
          </p:nvSpPr>
          <p:spPr bwMode="auto">
            <a:xfrm>
              <a:off x="5867400" y="205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5875" name="AutoShape 40"/>
            <p:cNvCxnSpPr>
              <a:cxnSpLocks noChangeShapeType="1"/>
              <a:stCxn id="35871" idx="2"/>
              <a:endCxn id="35872" idx="0"/>
            </p:cNvCxnSpPr>
            <p:nvPr/>
          </p:nvCxnSpPr>
          <p:spPr bwMode="auto">
            <a:xfrm rot="5400000">
              <a:off x="5791201" y="4038600"/>
              <a:ext cx="1524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28" name="Rectangle 10"/>
            <p:cNvSpPr>
              <a:spLocks noChangeArrowheads="1"/>
            </p:cNvSpPr>
            <p:nvPr/>
          </p:nvSpPr>
          <p:spPr bwMode="auto">
            <a:xfrm>
              <a:off x="5181922" y="3200400"/>
              <a:ext cx="1371335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solidFill>
                    <a:srgbClr val="C00000"/>
                  </a:solidFill>
                </a:rPr>
                <a:t>partnerLinkType</a:t>
              </a:r>
              <a:endParaRPr lang="en-US" b="1" dirty="0">
                <a:solidFill>
                  <a:srgbClr val="C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0"/>
          <p:cNvGrpSpPr>
            <a:grpSpLocks/>
          </p:cNvGrpSpPr>
          <p:nvPr/>
        </p:nvGrpSpPr>
        <p:grpSpPr bwMode="auto">
          <a:xfrm>
            <a:off x="396875" y="1501775"/>
            <a:ext cx="8670925" cy="4965700"/>
            <a:chOff x="396874" y="1665171"/>
            <a:chExt cx="8670925" cy="4966635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396874" y="1665171"/>
              <a:ext cx="8670925" cy="4966635"/>
              <a:chOff x="396874" y="1665171"/>
              <a:chExt cx="8670925" cy="4966635"/>
            </a:xfrm>
          </p:grpSpPr>
          <p:sp>
            <p:nvSpPr>
              <p:cNvPr id="39" name="Freeform 38"/>
              <p:cNvSpPr/>
              <p:nvPr/>
            </p:nvSpPr>
            <p:spPr bwMode="auto">
              <a:xfrm>
                <a:off x="5938837" y="1665171"/>
                <a:ext cx="3128962" cy="4966635"/>
              </a:xfrm>
              <a:custGeom>
                <a:avLst/>
                <a:gdLst>
                  <a:gd name="connsiteX0" fmla="*/ 9626 w 2935706"/>
                  <a:gd name="connsiteY0" fmla="*/ 0 h 4966635"/>
                  <a:gd name="connsiteX1" fmla="*/ 2935706 w 2935706"/>
                  <a:gd name="connsiteY1" fmla="*/ 885524 h 4966635"/>
                  <a:gd name="connsiteX2" fmla="*/ 2926080 w 2935706"/>
                  <a:gd name="connsiteY2" fmla="*/ 3638349 h 4966635"/>
                  <a:gd name="connsiteX3" fmla="*/ 0 w 2935706"/>
                  <a:gd name="connsiteY3" fmla="*/ 4966635 h 496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35706" h="4966635">
                    <a:moveTo>
                      <a:pt x="9626" y="0"/>
                    </a:moveTo>
                    <a:lnTo>
                      <a:pt x="2935706" y="885524"/>
                    </a:lnTo>
                    <a:cubicBezTo>
                      <a:pt x="2932497" y="1803132"/>
                      <a:pt x="2929289" y="2720741"/>
                      <a:pt x="2926080" y="3638349"/>
                    </a:cubicBezTo>
                    <a:lnTo>
                      <a:pt x="0" y="4966635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396874" y="1665171"/>
                <a:ext cx="5546725" cy="49666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6171" name="Straight Connector 32"/>
            <p:cNvCxnSpPr>
              <a:cxnSpLocks noChangeShapeType="1"/>
            </p:cNvCxnSpPr>
            <p:nvPr/>
          </p:nvCxnSpPr>
          <p:spPr bwMode="auto">
            <a:xfrm rot="16200000" flipH="1">
              <a:off x="4128294" y="4101306"/>
              <a:ext cx="4572000" cy="26988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2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4693443" y="4069557"/>
              <a:ext cx="4343400" cy="14286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3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336382" y="4039394"/>
              <a:ext cx="3960812" cy="1588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4" name="Straight Connector 35"/>
            <p:cNvCxnSpPr>
              <a:cxnSpLocks noChangeShapeType="1"/>
            </p:cNvCxnSpPr>
            <p:nvPr/>
          </p:nvCxnSpPr>
          <p:spPr bwMode="auto">
            <a:xfrm rot="16200000" flipH="1">
              <a:off x="5930107" y="4025107"/>
              <a:ext cx="3657600" cy="26986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5" name="Straight Connector 36"/>
            <p:cNvCxnSpPr>
              <a:cxnSpLocks noChangeShapeType="1"/>
            </p:cNvCxnSpPr>
            <p:nvPr/>
          </p:nvCxnSpPr>
          <p:spPr bwMode="auto">
            <a:xfrm rot="5400000">
              <a:off x="6477001" y="3962401"/>
              <a:ext cx="3352802" cy="3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6" name="Straight Connector 37"/>
            <p:cNvCxnSpPr>
              <a:cxnSpLocks noChangeShapeType="1"/>
            </p:cNvCxnSpPr>
            <p:nvPr/>
          </p:nvCxnSpPr>
          <p:spPr bwMode="auto">
            <a:xfrm rot="16200000" flipH="1">
              <a:off x="7080250" y="3956050"/>
              <a:ext cx="3048000" cy="12700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8F5BD-93B9-453B-AA1D-3A9D871D42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152400"/>
            <a:ext cx="8123237" cy="623888"/>
          </a:xfrm>
        </p:spPr>
        <p:txBody>
          <a:bodyPr/>
          <a:lstStyle/>
          <a:p>
            <a:pPr eaLnBrk="1" hangingPunct="1"/>
            <a:r>
              <a:rPr lang="en-US"/>
              <a:t>Instances of the SOC-Enabling Technologies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944563" y="650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2000">
              <a:latin typeface="Arial" charset="0"/>
            </a:endParaRPr>
          </a:p>
        </p:txBody>
      </p:sp>
      <p:sp>
        <p:nvSpPr>
          <p:cNvPr id="480261" name="AutoShape 5"/>
          <p:cNvSpPr>
            <a:spLocks noChangeArrowheads="1"/>
          </p:cNvSpPr>
          <p:nvPr/>
        </p:nvSpPr>
        <p:spPr bwMode="blackWhite">
          <a:xfrm>
            <a:off x="1371600" y="4876800"/>
            <a:ext cx="4572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XML, URI, Unicode</a:t>
            </a:r>
          </a:p>
        </p:txBody>
      </p:sp>
      <p:sp>
        <p:nvSpPr>
          <p:cNvPr id="480262" name="AutoShape 6"/>
          <p:cNvSpPr>
            <a:spLocks noChangeArrowheads="1"/>
          </p:cNvSpPr>
          <p:nvPr/>
        </p:nvSpPr>
        <p:spPr bwMode="blackWhite">
          <a:xfrm>
            <a:off x="1371600" y="4038600"/>
            <a:ext cx="4572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C#, C++, Java, VB</a:t>
            </a:r>
          </a:p>
          <a:p>
            <a:pPr algn="ctr">
              <a:defRPr/>
            </a:pPr>
            <a:r>
              <a:rPr lang="en-US" dirty="0">
                <a:latin typeface="Arial" charset="0"/>
              </a:rPr>
              <a:t>Eclipse, Visual Studio</a:t>
            </a:r>
          </a:p>
        </p:txBody>
      </p:sp>
      <p:sp>
        <p:nvSpPr>
          <p:cNvPr id="480263" name="AutoShape 7"/>
          <p:cNvSpPr>
            <a:spLocks noChangeArrowheads="1"/>
          </p:cNvSpPr>
          <p:nvPr/>
        </p:nvSpPr>
        <p:spPr bwMode="blackWhite">
          <a:xfrm>
            <a:off x="2362200" y="3200400"/>
            <a:ext cx="16002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SOAP, </a:t>
            </a:r>
          </a:p>
          <a:p>
            <a:pPr algn="ctr">
              <a:defRPr/>
            </a:pPr>
            <a:r>
              <a:rPr lang="en-US" dirty="0"/>
              <a:t>HTTP</a:t>
            </a:r>
            <a:endParaRPr lang="en-US" dirty="0">
              <a:latin typeface="Arial" charset="0"/>
            </a:endParaRPr>
          </a:p>
        </p:txBody>
      </p:sp>
      <p:sp>
        <p:nvSpPr>
          <p:cNvPr id="480264" name="AutoShape 8"/>
          <p:cNvSpPr>
            <a:spLocks noChangeArrowheads="1"/>
          </p:cNvSpPr>
          <p:nvPr/>
        </p:nvSpPr>
        <p:spPr bwMode="blackWhite">
          <a:xfrm>
            <a:off x="2362200" y="2351088"/>
            <a:ext cx="16002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WSDL</a:t>
            </a:r>
          </a:p>
        </p:txBody>
      </p:sp>
      <p:sp>
        <p:nvSpPr>
          <p:cNvPr id="480265" name="AutoShape 9"/>
          <p:cNvSpPr>
            <a:spLocks noChangeArrowheads="1"/>
          </p:cNvSpPr>
          <p:nvPr/>
        </p:nvSpPr>
        <p:spPr bwMode="blackWhite">
          <a:xfrm>
            <a:off x="1371600" y="5715000"/>
            <a:ext cx="4572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Intel SOI, Web Operating Systems</a:t>
            </a:r>
          </a:p>
        </p:txBody>
      </p:sp>
      <p:sp>
        <p:nvSpPr>
          <p:cNvPr id="480266" name="AutoShape 10"/>
          <p:cNvSpPr>
            <a:spLocks noChangeArrowheads="1"/>
          </p:cNvSpPr>
          <p:nvPr/>
        </p:nvSpPr>
        <p:spPr bwMode="blackWhite">
          <a:xfrm>
            <a:off x="2362200" y="1524000"/>
            <a:ext cx="3581400" cy="762000"/>
          </a:xfrm>
          <a:prstGeom prst="roundRect">
            <a:avLst>
              <a:gd name="adj" fmla="val 9106"/>
            </a:avLst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charset="0"/>
              </a:rPr>
              <a:t>C#, Java, BPEL, BPSS, OWL-S, </a:t>
            </a:r>
          </a:p>
          <a:p>
            <a:pPr algn="ctr"/>
            <a:r>
              <a:rPr lang="en-US">
                <a:solidFill>
                  <a:srgbClr val="FFFF00"/>
                </a:solidFill>
                <a:latin typeface="Arial" charset="0"/>
              </a:rPr>
              <a:t>WF, WS-DCL, VIPLE</a:t>
            </a:r>
            <a:endParaRPr lang="en-US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480273" name="AutoShape 17"/>
          <p:cNvSpPr>
            <a:spLocks noChangeArrowheads="1"/>
          </p:cNvSpPr>
          <p:nvPr/>
        </p:nvSpPr>
        <p:spPr bwMode="blackWhite">
          <a:xfrm rot="16200000">
            <a:off x="-1625600" y="3546475"/>
            <a:ext cx="4943475" cy="898525"/>
          </a:xfrm>
          <a:prstGeom prst="roundRect">
            <a:avLst>
              <a:gd name="adj" fmla="val 9106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AWS Cloud Computing, Google App Engine, </a:t>
            </a:r>
          </a:p>
          <a:p>
            <a:pPr algn="ctr">
              <a:defRPr/>
            </a:pPr>
            <a:r>
              <a:rPr lang="en-US" dirty="0">
                <a:latin typeface="Arial" charset="0"/>
              </a:rPr>
              <a:t>IBM Clouds, Microsoft Azure, </a:t>
            </a:r>
          </a:p>
        </p:txBody>
      </p:sp>
      <p:sp>
        <p:nvSpPr>
          <p:cNvPr id="480274" name="Text Box 18"/>
          <p:cNvSpPr txBox="1">
            <a:spLocks noChangeArrowheads="1"/>
          </p:cNvSpPr>
          <p:nvPr/>
        </p:nvSpPr>
        <p:spPr bwMode="auto">
          <a:xfrm rot="-5400000">
            <a:off x="5458619" y="3840957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WS-Security</a:t>
            </a:r>
          </a:p>
        </p:txBody>
      </p:sp>
      <p:sp>
        <p:nvSpPr>
          <p:cNvPr id="480275" name="Text Box 19"/>
          <p:cNvSpPr txBox="1">
            <a:spLocks noChangeArrowheads="1"/>
          </p:cNvSpPr>
          <p:nvPr/>
        </p:nvSpPr>
        <p:spPr bwMode="auto">
          <a:xfrm rot="-5400000">
            <a:off x="5344319" y="3726657"/>
            <a:ext cx="342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WS-Coordination, WS-Transaction</a:t>
            </a:r>
          </a:p>
        </p:txBody>
      </p:sp>
      <p:sp>
        <p:nvSpPr>
          <p:cNvPr id="480276" name="Text Box 20"/>
          <p:cNvSpPr txBox="1">
            <a:spLocks noChangeArrowheads="1"/>
          </p:cNvSpPr>
          <p:nvPr/>
        </p:nvSpPr>
        <p:spPr bwMode="auto">
          <a:xfrm rot="-5400000">
            <a:off x="5453857" y="375523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WS-Reliable Messaging</a:t>
            </a:r>
          </a:p>
        </p:txBody>
      </p:sp>
      <p:sp>
        <p:nvSpPr>
          <p:cNvPr id="480277" name="Text Box 21"/>
          <p:cNvSpPr txBox="1">
            <a:spLocks noChangeArrowheads="1"/>
          </p:cNvSpPr>
          <p:nvPr/>
        </p:nvSpPr>
        <p:spPr bwMode="auto">
          <a:xfrm rot="-5400000">
            <a:off x="6665119" y="3828257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WS-Addressing</a:t>
            </a:r>
          </a:p>
        </p:txBody>
      </p:sp>
      <p:sp>
        <p:nvSpPr>
          <p:cNvPr id="480278" name="Text Box 22"/>
          <p:cNvSpPr txBox="1">
            <a:spLocks noChangeArrowheads="1"/>
          </p:cNvSpPr>
          <p:nvPr/>
        </p:nvSpPr>
        <p:spPr bwMode="auto">
          <a:xfrm rot="-5400000">
            <a:off x="7184232" y="3777456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WS-inspection</a:t>
            </a:r>
          </a:p>
        </p:txBody>
      </p:sp>
      <p:sp>
        <p:nvSpPr>
          <p:cNvPr id="480279" name="Text Box 23"/>
          <p:cNvSpPr txBox="1">
            <a:spLocks noChangeArrowheads="1"/>
          </p:cNvSpPr>
          <p:nvPr/>
        </p:nvSpPr>
        <p:spPr bwMode="auto">
          <a:xfrm rot="-5400000">
            <a:off x="7263607" y="3698081"/>
            <a:ext cx="214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WS-Policy Exchange</a:t>
            </a:r>
          </a:p>
        </p:txBody>
      </p:sp>
      <p:sp>
        <p:nvSpPr>
          <p:cNvPr id="480280" name="Text Box 24"/>
          <p:cNvSpPr txBox="1">
            <a:spLocks noChangeArrowheads="1"/>
          </p:cNvSpPr>
          <p:nvPr/>
        </p:nvSpPr>
        <p:spPr bwMode="auto">
          <a:xfrm rot="-5400000">
            <a:off x="7911306" y="3639344"/>
            <a:ext cx="1793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 Management</a:t>
            </a:r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 rot="1035046">
            <a:off x="6746875" y="1555750"/>
            <a:ext cx="1876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Quality of Service</a:t>
            </a:r>
          </a:p>
        </p:txBody>
      </p:sp>
      <p:sp>
        <p:nvSpPr>
          <p:cNvPr id="480283" name="AutoShape 27"/>
          <p:cNvSpPr>
            <a:spLocks noChangeArrowheads="1"/>
          </p:cNvSpPr>
          <p:nvPr/>
        </p:nvSpPr>
        <p:spPr bwMode="blackWhite">
          <a:xfrm>
            <a:off x="4038600" y="2362200"/>
            <a:ext cx="1905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RDF, Prolog, </a:t>
            </a:r>
          </a:p>
          <a:p>
            <a:pPr algn="ctr">
              <a:defRPr/>
            </a:pPr>
            <a:r>
              <a:rPr lang="en-US" dirty="0">
                <a:latin typeface="Arial" charset="0"/>
              </a:rPr>
              <a:t>OWL</a:t>
            </a:r>
          </a:p>
        </p:txBody>
      </p:sp>
      <p:sp>
        <p:nvSpPr>
          <p:cNvPr id="480284" name="AutoShape 28"/>
          <p:cNvSpPr>
            <a:spLocks noChangeArrowheads="1"/>
          </p:cNvSpPr>
          <p:nvPr/>
        </p:nvSpPr>
        <p:spPr bwMode="blackWhite">
          <a:xfrm>
            <a:off x="4038600" y="3200400"/>
            <a:ext cx="1905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Ontologies and </a:t>
            </a:r>
          </a:p>
          <a:p>
            <a:pPr algn="ctr">
              <a:defRPr/>
            </a:pPr>
            <a:r>
              <a:rPr lang="en-US" dirty="0"/>
              <a:t>Frameworks</a:t>
            </a:r>
          </a:p>
        </p:txBody>
      </p:sp>
      <p:sp>
        <p:nvSpPr>
          <p:cNvPr id="480285" name="Text Box 29"/>
          <p:cNvSpPr txBox="1">
            <a:spLocks noChangeArrowheads="1"/>
          </p:cNvSpPr>
          <p:nvPr/>
        </p:nvSpPr>
        <p:spPr bwMode="auto">
          <a:xfrm rot="-1471718">
            <a:off x="6516688" y="5775325"/>
            <a:ext cx="249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Dependability of Service</a:t>
            </a:r>
          </a:p>
        </p:txBody>
      </p:sp>
      <p:sp>
        <p:nvSpPr>
          <p:cNvPr id="6168" name="Text Box 80"/>
          <p:cNvSpPr txBox="1">
            <a:spLocks noChangeArrowheads="1"/>
          </p:cNvSpPr>
          <p:nvPr/>
        </p:nvSpPr>
        <p:spPr bwMode="auto">
          <a:xfrm>
            <a:off x="1371600" y="1077913"/>
            <a:ext cx="4035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Technologies supporting the functionality</a:t>
            </a: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blackWhite">
          <a:xfrm rot="16200000">
            <a:off x="601663" y="2293937"/>
            <a:ext cx="2438400" cy="898525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pitchFamily="34" charset="0"/>
              </a:rPr>
              <a:t>UDDI / ebXML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  <p:bldP spid="480262" grpId="0" animBg="1"/>
      <p:bldP spid="480263" grpId="0" animBg="1"/>
      <p:bldP spid="480264" grpId="0" animBg="1"/>
      <p:bldP spid="480265" grpId="0" animBg="1"/>
      <p:bldP spid="480266" grpId="0" animBg="1"/>
      <p:bldP spid="480273" grpId="0" animBg="1"/>
      <p:bldP spid="480274" grpId="0"/>
      <p:bldP spid="480275" grpId="0"/>
      <p:bldP spid="480276" grpId="0"/>
      <p:bldP spid="480277" grpId="0"/>
      <p:bldP spid="480278" grpId="0"/>
      <p:bldP spid="480279" grpId="0"/>
      <p:bldP spid="480280" grpId="0"/>
      <p:bldP spid="6170" grpId="0"/>
      <p:bldP spid="480283" grpId="0" animBg="1"/>
      <p:bldP spid="480284" grpId="0" animBg="1"/>
      <p:bldP spid="480285" grpId="0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61F2B-FFCC-4079-BF20-54C4C712F7D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762000"/>
          </a:xfrm>
        </p:spPr>
        <p:txBody>
          <a:bodyPr/>
          <a:lstStyle/>
          <a:p>
            <a:pPr eaLnBrk="1" hangingPunct="1"/>
            <a:r>
              <a:rPr lang="en-US" sz="2800" dirty="0"/>
              <a:t>Define the </a:t>
            </a:r>
            <a:r>
              <a:rPr lang="en-US" sz="2800" dirty="0">
                <a:solidFill>
                  <a:srgbClr val="C00000"/>
                </a:solidFill>
              </a:rPr>
              <a:t>process </a:t>
            </a:r>
            <a:r>
              <a:rPr lang="en-US" sz="2800" dirty="0"/>
              <a:t>with the </a:t>
            </a:r>
            <a:r>
              <a:rPr lang="en-US" sz="2800" dirty="0" err="1"/>
              <a:t>partnerLink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using </a:t>
            </a:r>
            <a:r>
              <a:rPr lang="en-US" sz="2800" dirty="0" err="1"/>
              <a:t>partnerLinkType</a:t>
            </a:r>
            <a:endParaRPr lang="en-US" sz="2800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818188" cy="5486400"/>
          </a:xfrm>
        </p:spPr>
        <p:txBody>
          <a:bodyPr/>
          <a:lstStyle/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&lt;?xml version="1.0" encoding="utf-8"?&gt;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990000"/>
                </a:solidFill>
              </a:rPr>
              <a:t>process</a:t>
            </a:r>
            <a:r>
              <a:rPr lang="en-US" sz="1800" dirty="0"/>
              <a:t> name="</a:t>
            </a:r>
            <a:r>
              <a:rPr lang="en-US" sz="1800" dirty="0" err="1"/>
              <a:t>insuranceSelectionProcess</a:t>
            </a:r>
            <a:r>
              <a:rPr lang="en-US" sz="1800" dirty="0"/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targetNamespace</a:t>
            </a:r>
            <a:r>
              <a:rPr lang="en-US" sz="1200" dirty="0"/>
              <a:t>="http://bpelexample.com/bpel/example/"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xmlns</a:t>
            </a:r>
            <a:r>
              <a:rPr lang="en-US" sz="1200" dirty="0"/>
              <a:t>="http://schemas.xmlsoap.org/ws/2003/03/business-process/"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xmlns</a:t>
            </a:r>
            <a:r>
              <a:rPr lang="en-US" sz="1200" dirty="0"/>
              <a:t> </a:t>
            </a:r>
            <a:r>
              <a:rPr lang="en-US" sz="1200" dirty="0" err="1"/>
              <a:t>bpws</a:t>
            </a:r>
            <a:r>
              <a:rPr lang="en-US" sz="1200" dirty="0"/>
              <a:t>="http://schemas.xmlsoap.org/ws/2003/03/business-process/"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xmlns:ins</a:t>
            </a:r>
            <a:r>
              <a:rPr lang="en-US" sz="1200" dirty="0"/>
              <a:t>="http://bpelexample.com/bpel/insurance/"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xmlns:com</a:t>
            </a:r>
            <a:r>
              <a:rPr lang="en-US" sz="1200" dirty="0"/>
              <a:t>="http://bpelexample.com/bpel/company/"&gt;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endParaRPr lang="en-US" sz="12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&lt;</a:t>
            </a:r>
            <a:r>
              <a:rPr lang="en-US" sz="1800" dirty="0" err="1"/>
              <a:t>partnerLinks</a:t>
            </a:r>
            <a:r>
              <a:rPr lang="en-US" sz="1800" dirty="0"/>
              <a:t>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&lt;</a:t>
            </a:r>
            <a:r>
              <a:rPr lang="en-US" sz="1800" dirty="0" err="1"/>
              <a:t>partnerLink</a:t>
            </a:r>
            <a:r>
              <a:rPr lang="en-US" sz="1800" dirty="0"/>
              <a:t> name= "</a:t>
            </a:r>
            <a:r>
              <a:rPr lang="en-US" sz="1800" dirty="0">
                <a:solidFill>
                  <a:srgbClr val="990000"/>
                </a:solidFill>
              </a:rPr>
              <a:t>client</a:t>
            </a:r>
            <a:r>
              <a:rPr lang="en-US" sz="1800" dirty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>
                <a:solidFill>
                  <a:schemeClr val="folHlink"/>
                </a:solidFill>
              </a:rPr>
              <a:t>		</a:t>
            </a:r>
            <a:r>
              <a:rPr lang="en-US" sz="1800" dirty="0" err="1">
                <a:solidFill>
                  <a:schemeClr val="folHlink"/>
                </a:solidFill>
              </a:rPr>
              <a:t>partnerLinkType</a:t>
            </a:r>
            <a:r>
              <a:rPr lang="en-US" sz="1800" dirty="0">
                <a:solidFill>
                  <a:schemeClr val="folHlink"/>
                </a:solidFill>
              </a:rPr>
              <a:t> </a:t>
            </a:r>
            <a:r>
              <a:rPr lang="en-US" sz="1800" dirty="0"/>
              <a:t>= "</a:t>
            </a:r>
            <a:r>
              <a:rPr lang="en-US" sz="1800" dirty="0" err="1"/>
              <a:t>com:selectionLT</a:t>
            </a:r>
            <a:r>
              <a:rPr lang="en-US" sz="1800" dirty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myRole</a:t>
            </a:r>
            <a:r>
              <a:rPr lang="en-US" sz="1800" dirty="0"/>
              <a:t>="</a:t>
            </a:r>
            <a:r>
              <a:rPr lang="en-US" sz="1800" dirty="0" err="1"/>
              <a:t>insuranceSelectionService</a:t>
            </a:r>
            <a:r>
              <a:rPr lang="en-US" sz="1800" dirty="0"/>
              <a:t>"/&gt;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&lt;</a:t>
            </a:r>
            <a:r>
              <a:rPr lang="en-US" sz="1800" dirty="0" err="1"/>
              <a:t>partnerLink</a:t>
            </a:r>
            <a:r>
              <a:rPr lang="en-US" sz="1800" dirty="0"/>
              <a:t> name = "</a:t>
            </a:r>
            <a:r>
              <a:rPr lang="en-US" sz="1800" dirty="0" err="1">
                <a:solidFill>
                  <a:srgbClr val="990000"/>
                </a:solidFill>
              </a:rPr>
              <a:t>insuranceA</a:t>
            </a:r>
            <a:r>
              <a:rPr lang="en-US" sz="1800" dirty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		</a:t>
            </a:r>
            <a:r>
              <a:rPr lang="en-US" sz="1800" dirty="0" err="1">
                <a:solidFill>
                  <a:schemeClr val="folHlink"/>
                </a:solidFill>
              </a:rPr>
              <a:t>partnerLinkType</a:t>
            </a:r>
            <a:r>
              <a:rPr lang="en-US" sz="1800" dirty="0">
                <a:solidFill>
                  <a:schemeClr val="folHlink"/>
                </a:solidFill>
              </a:rPr>
              <a:t> </a:t>
            </a:r>
            <a:r>
              <a:rPr lang="en-US" sz="1800" dirty="0"/>
              <a:t>= "</a:t>
            </a:r>
            <a:r>
              <a:rPr lang="en-US" sz="1800" dirty="0" err="1"/>
              <a:t>ins:insuranceLT</a:t>
            </a:r>
            <a:r>
              <a:rPr lang="en-US" sz="1800" dirty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myRole</a:t>
            </a:r>
            <a:r>
              <a:rPr lang="en-US" sz="1800" dirty="0"/>
              <a:t> = "</a:t>
            </a:r>
            <a:r>
              <a:rPr lang="en-US" sz="1800" dirty="0" err="1"/>
              <a:t>insuranceSelectionRequester</a:t>
            </a:r>
            <a:r>
              <a:rPr lang="en-US" sz="1800" dirty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partnerRole</a:t>
            </a:r>
            <a:r>
              <a:rPr lang="en-US" sz="1800" dirty="0"/>
              <a:t> = "</a:t>
            </a:r>
            <a:r>
              <a:rPr lang="en-US" sz="1800" dirty="0" err="1"/>
              <a:t>insuranceSelectionService</a:t>
            </a:r>
            <a:r>
              <a:rPr lang="en-US" sz="1800" dirty="0"/>
              <a:t>"/&gt;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&lt;</a:t>
            </a:r>
            <a:r>
              <a:rPr lang="en-US" sz="1800" dirty="0" err="1"/>
              <a:t>partnerLink</a:t>
            </a:r>
            <a:r>
              <a:rPr lang="en-US" sz="1800" dirty="0"/>
              <a:t> name = "</a:t>
            </a:r>
            <a:r>
              <a:rPr lang="en-US" sz="1800" dirty="0" err="1">
                <a:solidFill>
                  <a:srgbClr val="990000"/>
                </a:solidFill>
              </a:rPr>
              <a:t>insuranceB</a:t>
            </a:r>
            <a:r>
              <a:rPr lang="en-US" sz="1800" dirty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		</a:t>
            </a:r>
            <a:r>
              <a:rPr lang="en-US" sz="1800" dirty="0" err="1">
                <a:solidFill>
                  <a:schemeClr val="folHlink"/>
                </a:solidFill>
              </a:rPr>
              <a:t>partnerLinkType</a:t>
            </a:r>
            <a:r>
              <a:rPr lang="en-US" sz="1800" dirty="0">
                <a:solidFill>
                  <a:schemeClr val="folHlink"/>
                </a:solidFill>
              </a:rPr>
              <a:t> </a:t>
            </a:r>
            <a:r>
              <a:rPr lang="en-US" sz="1800" dirty="0"/>
              <a:t>= "</a:t>
            </a:r>
            <a:r>
              <a:rPr lang="en-US" sz="1800" dirty="0" err="1"/>
              <a:t>ins:insuranceLT</a:t>
            </a:r>
            <a:r>
              <a:rPr lang="en-US" sz="1800" dirty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myRole</a:t>
            </a:r>
            <a:r>
              <a:rPr lang="en-US" sz="1800" dirty="0"/>
              <a:t> = "</a:t>
            </a:r>
            <a:r>
              <a:rPr lang="en-US" sz="1800" dirty="0" err="1"/>
              <a:t>insuranceSelectionRequester</a:t>
            </a:r>
            <a:r>
              <a:rPr lang="en-US" sz="1800" dirty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partnerRole</a:t>
            </a:r>
            <a:r>
              <a:rPr lang="en-US" sz="1800" dirty="0"/>
              <a:t> = "</a:t>
            </a:r>
            <a:r>
              <a:rPr lang="en-US" sz="1800" dirty="0" err="1"/>
              <a:t>insuranceSelectionService</a:t>
            </a:r>
            <a:r>
              <a:rPr lang="en-US" sz="1800" dirty="0"/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/>
              <a:t>&lt;/</a:t>
            </a:r>
            <a:r>
              <a:rPr lang="en-US" sz="1800" dirty="0" err="1"/>
              <a:t>partnerLinks</a:t>
            </a:r>
            <a:r>
              <a:rPr lang="en-US" sz="1800" dirty="0"/>
              <a:t>&gt;</a:t>
            </a:r>
          </a:p>
        </p:txBody>
      </p:sp>
      <p:grpSp>
        <p:nvGrpSpPr>
          <p:cNvPr id="36869" name="Group 50"/>
          <p:cNvGrpSpPr>
            <a:grpSpLocks/>
          </p:cNvGrpSpPr>
          <p:nvPr/>
        </p:nvGrpSpPr>
        <p:grpSpPr bwMode="auto">
          <a:xfrm>
            <a:off x="4800600" y="2133600"/>
            <a:ext cx="4267200" cy="3273425"/>
            <a:chOff x="3191" y="1344"/>
            <a:chExt cx="2521" cy="2062"/>
          </a:xfrm>
        </p:grpSpPr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3709" y="1344"/>
              <a:ext cx="1481" cy="20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V="1">
              <a:off x="3444" y="1702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Text Box 9"/>
            <p:cNvSpPr txBox="1">
              <a:spLocks noChangeArrowheads="1"/>
            </p:cNvSpPr>
            <p:nvPr/>
          </p:nvSpPr>
          <p:spPr bwMode="auto">
            <a:xfrm>
              <a:off x="3444" y="1452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000"/>
                <a:t>Partner</a:t>
              </a:r>
            </a:p>
            <a:p>
              <a:r>
                <a:rPr lang="en-US" sz="1000"/>
                <a:t>Link</a:t>
              </a:r>
            </a:p>
          </p:txBody>
        </p:sp>
        <p:sp>
          <p:nvSpPr>
            <p:cNvPr id="36873" name="Rectangle 10"/>
            <p:cNvSpPr>
              <a:spLocks noChangeArrowheads="1"/>
            </p:cNvSpPr>
            <p:nvPr/>
          </p:nvSpPr>
          <p:spPr bwMode="auto">
            <a:xfrm>
              <a:off x="4756" y="1603"/>
              <a:ext cx="326" cy="22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portTpye</a:t>
              </a:r>
            </a:p>
          </p:txBody>
        </p:sp>
        <p:sp>
          <p:nvSpPr>
            <p:cNvPr id="36874" name="Rectangle 11"/>
            <p:cNvSpPr>
              <a:spLocks noChangeArrowheads="1"/>
            </p:cNvSpPr>
            <p:nvPr/>
          </p:nvSpPr>
          <p:spPr bwMode="auto">
            <a:xfrm>
              <a:off x="5489" y="1603"/>
              <a:ext cx="223" cy="2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WS</a:t>
              </a:r>
            </a:p>
            <a:p>
              <a:pPr algn="ctr" eaLnBrk="0" hangingPunct="0"/>
              <a:r>
                <a:rPr lang="en-US" sz="1000"/>
                <a:t>1</a:t>
              </a:r>
            </a:p>
          </p:txBody>
        </p:sp>
        <p:sp>
          <p:nvSpPr>
            <p:cNvPr id="36875" name="Rectangle 12"/>
            <p:cNvSpPr>
              <a:spLocks noChangeArrowheads="1"/>
            </p:cNvSpPr>
            <p:nvPr/>
          </p:nvSpPr>
          <p:spPr bwMode="auto">
            <a:xfrm>
              <a:off x="5489" y="2298"/>
              <a:ext cx="223" cy="22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WS</a:t>
              </a:r>
            </a:p>
            <a:p>
              <a:pPr algn="ctr" eaLnBrk="0" hangingPunct="0"/>
              <a:r>
                <a:rPr lang="en-US" sz="1000"/>
                <a:t>2</a:t>
              </a:r>
            </a:p>
          </p:txBody>
        </p:sp>
        <p:cxnSp>
          <p:nvCxnSpPr>
            <p:cNvPr id="36876" name="AutoShape 13"/>
            <p:cNvCxnSpPr>
              <a:cxnSpLocks noChangeShapeType="1"/>
              <a:stCxn id="36898" idx="1"/>
            </p:cNvCxnSpPr>
            <p:nvPr/>
          </p:nvCxnSpPr>
          <p:spPr bwMode="auto">
            <a:xfrm rot="10800000">
              <a:off x="3911" y="1832"/>
              <a:ext cx="627" cy="131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7" name="Line 14"/>
            <p:cNvSpPr>
              <a:spLocks noChangeShapeType="1"/>
            </p:cNvSpPr>
            <p:nvPr/>
          </p:nvSpPr>
          <p:spPr bwMode="auto">
            <a:xfrm>
              <a:off x="3987" y="1678"/>
              <a:ext cx="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6878" name="AutoShape 15"/>
            <p:cNvCxnSpPr>
              <a:cxnSpLocks noChangeShapeType="1"/>
              <a:stCxn id="36893" idx="0"/>
              <a:endCxn id="36873" idx="0"/>
            </p:cNvCxnSpPr>
            <p:nvPr/>
          </p:nvCxnSpPr>
          <p:spPr bwMode="auto">
            <a:xfrm rot="5400000" flipV="1">
              <a:off x="4448" y="1133"/>
              <a:ext cx="1" cy="941"/>
            </a:xfrm>
            <a:prstGeom prst="bent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9" name="AutoShape 16"/>
            <p:cNvCxnSpPr>
              <a:cxnSpLocks noChangeShapeType="1"/>
              <a:stCxn id="36873" idx="2"/>
              <a:endCxn id="36890" idx="0"/>
            </p:cNvCxnSpPr>
            <p:nvPr/>
          </p:nvCxnSpPr>
          <p:spPr bwMode="auto">
            <a:xfrm>
              <a:off x="4919" y="1827"/>
              <a:ext cx="0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0" name="Line 17"/>
            <p:cNvSpPr>
              <a:spLocks noChangeShapeType="1"/>
            </p:cNvSpPr>
            <p:nvPr/>
          </p:nvSpPr>
          <p:spPr bwMode="auto">
            <a:xfrm>
              <a:off x="5082" y="1678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8"/>
            <p:cNvSpPr>
              <a:spLocks noChangeShapeType="1"/>
            </p:cNvSpPr>
            <p:nvPr/>
          </p:nvSpPr>
          <p:spPr bwMode="auto">
            <a:xfrm flipH="1">
              <a:off x="5082" y="1753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9"/>
            <p:cNvSpPr>
              <a:spLocks noChangeShapeType="1"/>
            </p:cNvSpPr>
            <p:nvPr/>
          </p:nvSpPr>
          <p:spPr bwMode="auto">
            <a:xfrm>
              <a:off x="5082" y="2375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20"/>
            <p:cNvSpPr>
              <a:spLocks noChangeShapeType="1"/>
            </p:cNvSpPr>
            <p:nvPr/>
          </p:nvSpPr>
          <p:spPr bwMode="auto">
            <a:xfrm flipH="1">
              <a:off x="5082" y="2447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6884" name="AutoShape 21"/>
            <p:cNvCxnSpPr>
              <a:cxnSpLocks noChangeShapeType="1"/>
              <a:stCxn id="36890" idx="2"/>
              <a:endCxn id="36907" idx="3"/>
            </p:cNvCxnSpPr>
            <p:nvPr/>
          </p:nvCxnSpPr>
          <p:spPr bwMode="auto">
            <a:xfrm rot="5400000">
              <a:off x="4719" y="2520"/>
              <a:ext cx="199" cy="20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5" name="Freeform 22"/>
            <p:cNvSpPr>
              <a:spLocks/>
            </p:cNvSpPr>
            <p:nvPr/>
          </p:nvSpPr>
          <p:spPr bwMode="auto">
            <a:xfrm>
              <a:off x="3978" y="1832"/>
              <a:ext cx="1022" cy="1438"/>
            </a:xfrm>
            <a:custGeom>
              <a:avLst/>
              <a:gdLst>
                <a:gd name="T0" fmla="*/ 0 w 3072"/>
                <a:gd name="T1" fmla="*/ 0 h 2544"/>
                <a:gd name="T2" fmla="*/ 0 w 3072"/>
                <a:gd name="T3" fmla="*/ 1 h 2544"/>
                <a:gd name="T4" fmla="*/ 0 w 3072"/>
                <a:gd name="T5" fmla="*/ 1 h 2544"/>
                <a:gd name="T6" fmla="*/ 0 w 3072"/>
                <a:gd name="T7" fmla="*/ 1 h 2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2"/>
                <a:gd name="T13" fmla="*/ 0 h 2544"/>
                <a:gd name="T14" fmla="*/ 3072 w 3072"/>
                <a:gd name="T15" fmla="*/ 2544 h 2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2" h="2544">
                  <a:moveTo>
                    <a:pt x="0" y="0"/>
                  </a:moveTo>
                  <a:lnTo>
                    <a:pt x="0" y="2544"/>
                  </a:lnTo>
                  <a:lnTo>
                    <a:pt x="3072" y="2544"/>
                  </a:lnTo>
                  <a:lnTo>
                    <a:pt x="3072" y="12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5116" y="1452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/>
              <a:r>
                <a:rPr lang="en-US" sz="1000"/>
                <a:t>Partner</a:t>
              </a:r>
            </a:p>
            <a:p>
              <a:pPr algn="r"/>
              <a:r>
                <a:rPr lang="en-US" sz="1000"/>
                <a:t>Link</a:t>
              </a:r>
            </a:p>
          </p:txBody>
        </p:sp>
        <p:sp>
          <p:nvSpPr>
            <p:cNvPr id="36887" name="Text Box 24"/>
            <p:cNvSpPr txBox="1">
              <a:spLocks noChangeArrowheads="1"/>
            </p:cNvSpPr>
            <p:nvPr/>
          </p:nvSpPr>
          <p:spPr bwMode="auto">
            <a:xfrm>
              <a:off x="5114" y="2124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/>
              <a:r>
                <a:rPr lang="en-US" sz="1000"/>
                <a:t>Partner</a:t>
              </a:r>
            </a:p>
            <a:p>
              <a:pPr algn="r"/>
              <a:r>
                <a:rPr lang="en-US" sz="1000"/>
                <a:t>Link</a:t>
              </a:r>
            </a:p>
          </p:txBody>
        </p:sp>
        <p:sp>
          <p:nvSpPr>
            <p:cNvPr id="36888" name="Line 25"/>
            <p:cNvSpPr>
              <a:spLocks noChangeShapeType="1"/>
            </p:cNvSpPr>
            <p:nvPr/>
          </p:nvSpPr>
          <p:spPr bwMode="auto">
            <a:xfrm>
              <a:off x="4675" y="2124"/>
              <a:ext cx="217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6"/>
            <p:cNvSpPr>
              <a:spLocks noChangeShapeType="1"/>
            </p:cNvSpPr>
            <p:nvPr/>
          </p:nvSpPr>
          <p:spPr bwMode="auto">
            <a:xfrm>
              <a:off x="4648" y="2131"/>
              <a:ext cx="21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Rectangle 27"/>
            <p:cNvSpPr>
              <a:spLocks noChangeArrowheads="1"/>
            </p:cNvSpPr>
            <p:nvPr/>
          </p:nvSpPr>
          <p:spPr bwMode="auto">
            <a:xfrm>
              <a:off x="4756" y="2298"/>
              <a:ext cx="326" cy="22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portTpye</a:t>
              </a:r>
            </a:p>
          </p:txBody>
        </p:sp>
        <p:grpSp>
          <p:nvGrpSpPr>
            <p:cNvPr id="36891" name="Group 28"/>
            <p:cNvGrpSpPr>
              <a:grpSpLocks/>
            </p:cNvGrpSpPr>
            <p:nvPr/>
          </p:nvGrpSpPr>
          <p:grpSpPr bwMode="auto">
            <a:xfrm>
              <a:off x="4269" y="1603"/>
              <a:ext cx="487" cy="1613"/>
              <a:chOff x="2944" y="1495"/>
              <a:chExt cx="1031" cy="1613"/>
            </a:xfrm>
          </p:grpSpPr>
          <p:sp>
            <p:nvSpPr>
              <p:cNvPr id="36895" name="AutoShape 29"/>
              <p:cNvSpPr>
                <a:spLocks noChangeArrowheads="1"/>
              </p:cNvSpPr>
              <p:nvPr/>
            </p:nvSpPr>
            <p:spPr bwMode="auto">
              <a:xfrm>
                <a:off x="3243" y="1495"/>
                <a:ext cx="379" cy="150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cxnSp>
            <p:nvCxnSpPr>
              <p:cNvPr id="36896" name="AutoShape 30"/>
              <p:cNvCxnSpPr>
                <a:cxnSpLocks noChangeShapeType="1"/>
                <a:stCxn id="36895" idx="2"/>
                <a:endCxn id="36908" idx="0"/>
              </p:cNvCxnSpPr>
              <p:nvPr/>
            </p:nvCxnSpPr>
            <p:spPr bwMode="auto">
              <a:xfrm flipH="1">
                <a:off x="3134" y="1645"/>
                <a:ext cx="299" cy="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7" name="AutoShape 31"/>
              <p:cNvSpPr>
                <a:spLocks noChangeArrowheads="1"/>
              </p:cNvSpPr>
              <p:nvPr/>
            </p:nvSpPr>
            <p:spPr bwMode="auto">
              <a:xfrm>
                <a:off x="3514" y="1868"/>
                <a:ext cx="380" cy="148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sp>
            <p:nvSpPr>
              <p:cNvPr id="36898" name="AutoShape 32"/>
              <p:cNvSpPr>
                <a:spLocks noChangeArrowheads="1"/>
              </p:cNvSpPr>
              <p:nvPr/>
            </p:nvSpPr>
            <p:spPr bwMode="auto">
              <a:xfrm>
                <a:off x="3514" y="2959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cxnSp>
            <p:nvCxnSpPr>
              <p:cNvPr id="36899" name="AutoShape 33"/>
              <p:cNvCxnSpPr>
                <a:cxnSpLocks noChangeShapeType="1"/>
                <a:stCxn id="36895" idx="2"/>
                <a:endCxn id="36897" idx="0"/>
              </p:cNvCxnSpPr>
              <p:nvPr/>
            </p:nvCxnSpPr>
            <p:spPr bwMode="auto">
              <a:xfrm>
                <a:off x="3433" y="1645"/>
                <a:ext cx="271" cy="2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0" name="AutoShape 34"/>
              <p:cNvCxnSpPr>
                <a:cxnSpLocks noChangeShapeType="1"/>
                <a:stCxn id="36908" idx="3"/>
                <a:endCxn id="36873" idx="1"/>
              </p:cNvCxnSpPr>
              <p:nvPr/>
            </p:nvCxnSpPr>
            <p:spPr bwMode="auto">
              <a:xfrm flipV="1">
                <a:off x="3324" y="1607"/>
                <a:ext cx="651" cy="2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1" name="AutoShape 35"/>
              <p:cNvCxnSpPr>
                <a:cxnSpLocks noChangeShapeType="1"/>
                <a:stCxn id="36909" idx="1"/>
                <a:endCxn id="36913" idx="1"/>
              </p:cNvCxnSpPr>
              <p:nvPr/>
            </p:nvCxnSpPr>
            <p:spPr bwMode="auto">
              <a:xfrm rot="10800000" flipH="1" flipV="1">
                <a:off x="2944" y="2240"/>
                <a:ext cx="570" cy="590"/>
              </a:xfrm>
              <a:prstGeom prst="bentConnector3">
                <a:avLst>
                  <a:gd name="adj1" fmla="val -1428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2" name="AutoShape 36"/>
              <p:cNvCxnSpPr>
                <a:cxnSpLocks noChangeShapeType="1"/>
                <a:stCxn id="36909" idx="3"/>
                <a:endCxn id="36897" idx="2"/>
              </p:cNvCxnSpPr>
              <p:nvPr/>
            </p:nvCxnSpPr>
            <p:spPr bwMode="auto">
              <a:xfrm flipV="1">
                <a:off x="3324" y="2016"/>
                <a:ext cx="380" cy="22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3" name="AutoShape 37"/>
              <p:cNvCxnSpPr>
                <a:cxnSpLocks noChangeShapeType="1"/>
                <a:stCxn id="36913" idx="2"/>
                <a:endCxn id="36898" idx="0"/>
              </p:cNvCxnSpPr>
              <p:nvPr/>
            </p:nvCxnSpPr>
            <p:spPr bwMode="auto">
              <a:xfrm rot="5400000">
                <a:off x="3676" y="2932"/>
                <a:ext cx="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4" name="AutoShape 38"/>
              <p:cNvCxnSpPr>
                <a:cxnSpLocks noChangeShapeType="1"/>
                <a:stCxn id="36910" idx="3"/>
                <a:endCxn id="36890" idx="1"/>
              </p:cNvCxnSpPr>
              <p:nvPr/>
            </p:nvCxnSpPr>
            <p:spPr bwMode="auto">
              <a:xfrm flipV="1">
                <a:off x="3324" y="2302"/>
                <a:ext cx="651" cy="162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5" name="AutoShape 39"/>
              <p:cNvCxnSpPr>
                <a:cxnSpLocks noChangeShapeType="1"/>
                <a:stCxn id="36907" idx="2"/>
                <a:endCxn id="36913" idx="0"/>
              </p:cNvCxnSpPr>
              <p:nvPr/>
            </p:nvCxnSpPr>
            <p:spPr bwMode="auto">
              <a:xfrm>
                <a:off x="3704" y="2686"/>
                <a:ext cx="0" cy="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6" name="Line 40"/>
              <p:cNvSpPr>
                <a:spLocks noChangeShapeType="1"/>
              </p:cNvSpPr>
              <p:nvPr/>
            </p:nvSpPr>
            <p:spPr bwMode="auto">
              <a:xfrm flipH="1">
                <a:off x="3324" y="1645"/>
                <a:ext cx="651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7" name="AutoShape 41"/>
              <p:cNvSpPr>
                <a:spLocks noChangeArrowheads="1"/>
              </p:cNvSpPr>
              <p:nvPr/>
            </p:nvSpPr>
            <p:spPr bwMode="auto">
              <a:xfrm>
                <a:off x="3514" y="2538"/>
                <a:ext cx="380" cy="148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sp>
            <p:nvSpPr>
              <p:cNvPr id="36908" name="AutoShape 42"/>
              <p:cNvSpPr>
                <a:spLocks noChangeArrowheads="1"/>
              </p:cNvSpPr>
              <p:nvPr/>
            </p:nvSpPr>
            <p:spPr bwMode="auto">
              <a:xfrm>
                <a:off x="2944" y="1744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sp>
            <p:nvSpPr>
              <p:cNvPr id="36909" name="AutoShape 43"/>
              <p:cNvSpPr>
                <a:spLocks noChangeArrowheads="1"/>
              </p:cNvSpPr>
              <p:nvPr/>
            </p:nvSpPr>
            <p:spPr bwMode="auto">
              <a:xfrm>
                <a:off x="2944" y="2165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/>
              </a:p>
            </p:txBody>
          </p:sp>
          <p:sp>
            <p:nvSpPr>
              <p:cNvPr id="36910" name="AutoShape 44"/>
              <p:cNvSpPr>
                <a:spLocks noChangeArrowheads="1"/>
              </p:cNvSpPr>
              <p:nvPr/>
            </p:nvSpPr>
            <p:spPr bwMode="auto">
              <a:xfrm>
                <a:off x="2944" y="2389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cxnSp>
            <p:nvCxnSpPr>
              <p:cNvPr id="36911" name="AutoShape 45"/>
              <p:cNvCxnSpPr>
                <a:cxnSpLocks noChangeShapeType="1"/>
                <a:stCxn id="36908" idx="2"/>
                <a:endCxn id="36909" idx="0"/>
              </p:cNvCxnSpPr>
              <p:nvPr/>
            </p:nvCxnSpPr>
            <p:spPr bwMode="auto">
              <a:xfrm>
                <a:off x="3134" y="1893"/>
                <a:ext cx="0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12" name="AutoShape 46"/>
              <p:cNvCxnSpPr>
                <a:cxnSpLocks noChangeShapeType="1"/>
                <a:stCxn id="36909" idx="2"/>
                <a:endCxn id="36910" idx="0"/>
              </p:cNvCxnSpPr>
              <p:nvPr/>
            </p:nvCxnSpPr>
            <p:spPr bwMode="auto">
              <a:xfrm>
                <a:off x="3134" y="2314"/>
                <a:ext cx="0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13" name="AutoShape 47"/>
              <p:cNvSpPr>
                <a:spLocks noChangeArrowheads="1"/>
              </p:cNvSpPr>
              <p:nvPr/>
            </p:nvSpPr>
            <p:spPr bwMode="auto">
              <a:xfrm>
                <a:off x="3514" y="2755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/>
              </a:p>
            </p:txBody>
          </p:sp>
        </p:grpSp>
        <p:sp>
          <p:nvSpPr>
            <p:cNvPr id="36892" name="Rectangle 48"/>
            <p:cNvSpPr>
              <a:spLocks noChangeArrowheads="1"/>
            </p:cNvSpPr>
            <p:nvPr/>
          </p:nvSpPr>
          <p:spPr bwMode="auto">
            <a:xfrm>
              <a:off x="3191" y="1603"/>
              <a:ext cx="271" cy="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Client</a:t>
              </a:r>
            </a:p>
          </p:txBody>
        </p:sp>
        <p:sp>
          <p:nvSpPr>
            <p:cNvPr id="36893" name="Rectangle 49"/>
            <p:cNvSpPr>
              <a:spLocks noChangeArrowheads="1"/>
            </p:cNvSpPr>
            <p:nvPr/>
          </p:nvSpPr>
          <p:spPr bwMode="auto">
            <a:xfrm>
              <a:off x="3815" y="1603"/>
              <a:ext cx="326" cy="22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portTpye</a:t>
              </a:r>
            </a:p>
          </p:txBody>
        </p:sp>
        <p:sp>
          <p:nvSpPr>
            <p:cNvPr id="36894" name="Line 7"/>
            <p:cNvSpPr>
              <a:spLocks noChangeShapeType="1"/>
            </p:cNvSpPr>
            <p:nvPr/>
          </p:nvSpPr>
          <p:spPr bwMode="auto">
            <a:xfrm flipV="1">
              <a:off x="3462" y="1753"/>
              <a:ext cx="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CFBA2-1705-4BBD-8555-4373BBACB06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20000" cy="609600"/>
          </a:xfrm>
        </p:spPr>
        <p:txBody>
          <a:bodyPr/>
          <a:lstStyle/>
          <a:p>
            <a:pPr eaLnBrk="1" hangingPunct="1"/>
            <a:r>
              <a:rPr lang="en-US" sz="2800"/>
              <a:t>Using the partnerLink in the BPEL Process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928688"/>
            <a:ext cx="7507288" cy="570071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&lt;receive 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client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portType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com:InsuranceSelectionPT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operation="</a:t>
            </a:r>
            <a:r>
              <a:rPr lang="en-US" sz="2000" dirty="0" err="1">
                <a:latin typeface="Arial" charset="0"/>
              </a:rPr>
              <a:t>Selectlnsurance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variable="</a:t>
            </a:r>
            <a:r>
              <a:rPr lang="en-US" sz="2000" dirty="0" err="1">
                <a:latin typeface="Arial" charset="0"/>
              </a:rPr>
              <a:t>InsuranceRequest</a:t>
            </a:r>
            <a:r>
              <a:rPr lang="en-US" sz="2000" dirty="0">
                <a:latin typeface="Arial" charset="0"/>
              </a:rPr>
              <a:t>" </a:t>
            </a:r>
            <a:r>
              <a:rPr lang="en-US" sz="2000" dirty="0" err="1">
                <a:latin typeface="Arial" charset="0"/>
              </a:rPr>
              <a:t>createlnstance</a:t>
            </a:r>
            <a:r>
              <a:rPr lang="en-US" sz="2000" dirty="0">
                <a:latin typeface="Arial" charset="0"/>
              </a:rPr>
              <a:t>= "yes" 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&lt;flow&gt;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&lt;invoke 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= "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insuranceA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portType</a:t>
            </a:r>
            <a:r>
              <a:rPr lang="en-US" sz="2000" dirty="0">
                <a:latin typeface="Arial" charset="0"/>
              </a:rPr>
              <a:t>= "</a:t>
            </a:r>
            <a:r>
              <a:rPr lang="en-US" sz="2000" dirty="0" err="1">
                <a:latin typeface="Arial" charset="0"/>
              </a:rPr>
              <a:t>ins:ComputelnsurancePremiumPT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operation= "</a:t>
            </a:r>
            <a:r>
              <a:rPr lang="en-US" sz="2000" dirty="0" err="1">
                <a:latin typeface="Arial" charset="0"/>
              </a:rPr>
              <a:t>computelnsurancePremium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inputvariable</a:t>
            </a:r>
            <a:r>
              <a:rPr lang="en-US" sz="2000" dirty="0">
                <a:latin typeface="Arial" charset="0"/>
              </a:rPr>
              <a:t>= "</a:t>
            </a:r>
            <a:r>
              <a:rPr lang="en-US" sz="2000" dirty="0" err="1">
                <a:latin typeface="Arial" charset="0"/>
              </a:rPr>
              <a:t>InsuranceRequest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outputVariable</a:t>
            </a:r>
            <a:r>
              <a:rPr lang="en-US" sz="2000" dirty="0">
                <a:latin typeface="Arial" charset="0"/>
              </a:rPr>
              <a:t>= "</a:t>
            </a:r>
            <a:r>
              <a:rPr lang="en-US" sz="2000" dirty="0" err="1">
                <a:latin typeface="Arial" charset="0"/>
              </a:rPr>
              <a:t>InsuranceAResponse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&lt;invoke 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= "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insuranceB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portType</a:t>
            </a:r>
            <a:r>
              <a:rPr lang="en-US" sz="2000" dirty="0">
                <a:latin typeface="Arial" charset="0"/>
              </a:rPr>
              <a:t>= "</a:t>
            </a:r>
            <a:r>
              <a:rPr lang="en-US" sz="2000" dirty="0" err="1">
                <a:latin typeface="Arial" charset="0"/>
              </a:rPr>
              <a:t>ins:ComputelnsurancePremiumPT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operation= "</a:t>
            </a:r>
            <a:r>
              <a:rPr lang="en-US" sz="2000" dirty="0" err="1">
                <a:latin typeface="Arial" charset="0"/>
              </a:rPr>
              <a:t>computelnsurancePremium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inputvariable</a:t>
            </a:r>
            <a:r>
              <a:rPr lang="en-US" sz="2000" dirty="0">
                <a:latin typeface="Arial" charset="0"/>
              </a:rPr>
              <a:t>= "</a:t>
            </a:r>
            <a:r>
              <a:rPr lang="en-US" sz="2000" dirty="0" err="1">
                <a:latin typeface="Arial" charset="0"/>
              </a:rPr>
              <a:t>InsuranceRequest</a:t>
            </a:r>
            <a:r>
              <a:rPr lang="en-US" sz="2000" dirty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outputVariable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InsuranceBResponse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&lt;/flow&gt;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7E77A-FEEE-4DBC-BBB2-A3677748FA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BPEL Variables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BPEL business processes model the exchange of messages between involved web services.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Messages are exchanged as operations are invoked.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When the business process invokes an operation and receives the result, we often want to store that result for subsequent invocations, use the result as is, or extract certain data.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BPEL provides variables to store and maintain the state.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Variables can also hold data that relates to the state of the process, but will never be exchanged with partners.</a:t>
            </a:r>
          </a:p>
        </p:txBody>
      </p:sp>
    </p:spTree>
    <p:extLst>
      <p:ext uri="{BB962C8B-B14F-4D97-AF65-F5344CB8AC3E}">
        <p14:creationId xmlns:p14="http://schemas.microsoft.com/office/powerpoint/2010/main" val="1890969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A1AB2-5C42-49B0-B3D2-531A4F17EA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Declaration of Variables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2743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BPEL Variables are typed. Variables can be declared in one of the following kinds: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dirty="0" err="1">
                <a:solidFill>
                  <a:schemeClr val="folHlink"/>
                </a:solidFill>
              </a:rPr>
              <a:t>messageType</a:t>
            </a:r>
            <a:r>
              <a:rPr lang="en-US" sz="2400"/>
              <a:t>: A variable that can hold a WSDL message;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dirty="0">
                <a:solidFill>
                  <a:schemeClr val="folHlink"/>
                </a:solidFill>
              </a:rPr>
              <a:t>element</a:t>
            </a:r>
            <a:r>
              <a:rPr lang="en-US" sz="2400" dirty="0"/>
              <a:t>: A variable that can hold an XML Schema element;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dirty="0">
                <a:solidFill>
                  <a:schemeClr val="folHlink"/>
                </a:solidFill>
              </a:rPr>
              <a:t>type</a:t>
            </a:r>
            <a:r>
              <a:rPr lang="en-US" sz="2400" dirty="0"/>
              <a:t>: A variable that can hold an XML Schema simple type.</a:t>
            </a: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1447800" y="3794125"/>
            <a:ext cx="7086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dirty="0"/>
              <a:t>&lt;variables&gt;</a:t>
            </a:r>
          </a:p>
          <a:p>
            <a:r>
              <a:rPr lang="en-US" sz="2000" dirty="0"/>
              <a:t>	&lt;variable	name = "</a:t>
            </a:r>
            <a:r>
              <a:rPr lang="en-US" sz="2000" dirty="0" err="1"/>
              <a:t>InsuranceRequest</a:t>
            </a:r>
            <a:r>
              <a:rPr lang="en-US" sz="2000" dirty="0"/>
              <a:t>"</a:t>
            </a:r>
          </a:p>
          <a:p>
            <a:r>
              <a:rPr lang="en-US" sz="2000" dirty="0"/>
              <a:t>				</a:t>
            </a:r>
            <a:r>
              <a:rPr lang="en-US" sz="2000" i="1" dirty="0" err="1">
                <a:solidFill>
                  <a:schemeClr val="folHlink"/>
                </a:solidFill>
              </a:rPr>
              <a:t>messageType</a:t>
            </a:r>
            <a:r>
              <a:rPr lang="en-US" sz="2000" dirty="0"/>
              <a:t> = "</a:t>
            </a:r>
            <a:r>
              <a:rPr lang="en-US" sz="2000" dirty="0" err="1"/>
              <a:t>ins:InsuranceRequestMessage</a:t>
            </a:r>
            <a:r>
              <a:rPr lang="en-US" sz="2000" dirty="0"/>
              <a:t>"/&gt;</a:t>
            </a:r>
          </a:p>
          <a:p>
            <a:r>
              <a:rPr lang="en-US" sz="2000" dirty="0"/>
              <a:t>	&lt;variable	name = "</a:t>
            </a:r>
            <a:r>
              <a:rPr lang="en-US" sz="2000" dirty="0" err="1"/>
              <a:t>PartialInsuranceDescription</a:t>
            </a:r>
            <a:r>
              <a:rPr lang="en-US" sz="2000" dirty="0"/>
              <a:t>"</a:t>
            </a:r>
          </a:p>
          <a:p>
            <a:r>
              <a:rPr lang="en-US" sz="2000" dirty="0"/>
              <a:t>				</a:t>
            </a:r>
            <a:r>
              <a:rPr lang="en-US" sz="2000" i="1" dirty="0">
                <a:solidFill>
                  <a:schemeClr val="folHlink"/>
                </a:solidFill>
              </a:rPr>
              <a:t>element</a:t>
            </a:r>
            <a:r>
              <a:rPr lang="en-US" sz="2000" dirty="0"/>
              <a:t> ="</a:t>
            </a:r>
            <a:r>
              <a:rPr lang="en-US" sz="2000" dirty="0" err="1"/>
              <a:t>ins:InsuranceDescription</a:t>
            </a:r>
            <a:r>
              <a:rPr lang="en-US" sz="2000" dirty="0"/>
              <a:t>"/&gt;</a:t>
            </a:r>
          </a:p>
          <a:p>
            <a:r>
              <a:rPr lang="en-US" sz="2000" dirty="0"/>
              <a:t>	&lt;variable	name= "</a:t>
            </a:r>
            <a:r>
              <a:rPr lang="en-US" sz="2000" dirty="0" err="1"/>
              <a:t>LastName</a:t>
            </a:r>
            <a:r>
              <a:rPr lang="en-US" sz="2000" dirty="0"/>
              <a:t>"</a:t>
            </a:r>
          </a:p>
          <a:p>
            <a:r>
              <a:rPr lang="en-US" sz="2000" dirty="0"/>
              <a:t>				</a:t>
            </a:r>
            <a:r>
              <a:rPr lang="en-US" sz="2000" i="1" dirty="0">
                <a:solidFill>
                  <a:schemeClr val="folHlink"/>
                </a:solidFill>
              </a:rPr>
              <a:t>type</a:t>
            </a:r>
            <a:r>
              <a:rPr lang="en-US" sz="2000" dirty="0"/>
              <a:t>="</a:t>
            </a:r>
            <a:r>
              <a:rPr lang="en-US" sz="2000" dirty="0" err="1"/>
              <a:t>xs:string</a:t>
            </a:r>
            <a:r>
              <a:rPr lang="en-US" sz="2000" dirty="0"/>
              <a:t>" /&gt;</a:t>
            </a:r>
          </a:p>
          <a:p>
            <a:r>
              <a:rPr lang="en-US" sz="2000" dirty="0"/>
              <a:t>&lt;/variables&gt;</a:t>
            </a:r>
          </a:p>
        </p:txBody>
      </p:sp>
    </p:spTree>
    <p:extLst>
      <p:ext uri="{BB962C8B-B14F-4D97-AF65-F5344CB8AC3E}">
        <p14:creationId xmlns:p14="http://schemas.microsoft.com/office/powerpoint/2010/main" val="24346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43001" y="2782888"/>
            <a:ext cx="3124200" cy="39989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036D4-ABCA-422A-874C-82D9E0D3AE2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Global Variables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82888"/>
            <a:ext cx="3352801" cy="422751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process</a:t>
            </a:r>
            <a:r>
              <a:rPr lang="en-US" sz="2000" dirty="0">
                <a:latin typeface="Arial" charset="0"/>
              </a:rPr>
              <a:t> ...&gt;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 err="1">
                <a:latin typeface="Arial" charset="0"/>
              </a:rPr>
              <a:t>partnerLinks</a:t>
            </a:r>
            <a:r>
              <a:rPr lang="en-US" sz="2000" dirty="0">
                <a:latin typeface="Arial" charset="0"/>
              </a:rPr>
              <a:t>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…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&lt;/</a:t>
            </a:r>
            <a:r>
              <a:rPr lang="en-US" sz="2000" dirty="0" err="1">
                <a:latin typeface="Arial" charset="0"/>
              </a:rPr>
              <a:t>partnerLinks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Arial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&lt;variables&gt;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&lt;variable ... /&gt;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&lt;variable .../&gt;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&lt;/variables&gt;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&lt;sequence&gt;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…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&lt;/sequence&gt;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&lt;/process&gt;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22313" y="1219200"/>
            <a:ext cx="82692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You can declare variables globally at the beginning of a BPEL process declaration document.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 following example shows the structure of a BPEL process that uses variables:</a:t>
            </a:r>
          </a:p>
        </p:txBody>
      </p:sp>
      <p:sp>
        <p:nvSpPr>
          <p:cNvPr id="4102" name="Rounded Rectangular Callout 5"/>
          <p:cNvSpPr>
            <a:spLocks noChangeArrowheads="1"/>
          </p:cNvSpPr>
          <p:nvPr/>
        </p:nvSpPr>
        <p:spPr bwMode="auto">
          <a:xfrm>
            <a:off x="76200" y="4800600"/>
            <a:ext cx="1600200" cy="1219200"/>
          </a:xfrm>
          <a:prstGeom prst="wedgeRoundRectCallout">
            <a:avLst>
              <a:gd name="adj1" fmla="val 63495"/>
              <a:gd name="adj2" fmla="val -784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As the direct child of the root element &lt;process&gt;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619625" y="2805112"/>
            <a:ext cx="2238375" cy="2743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800600" y="3248025"/>
            <a:ext cx="1911350" cy="219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800600" y="2957512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PartnerLinkType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953000" y="3462337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105400" y="3767137"/>
            <a:ext cx="1263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 A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089525" y="3386137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Role 1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953000" y="4376737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5105400" y="4681537"/>
            <a:ext cx="1263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 B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080000" y="4314825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Role 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572000" y="2438400"/>
            <a:ext cx="236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BPEL Process’s WSDL</a:t>
            </a: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3733800" y="3124199"/>
            <a:ext cx="11430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2435780"/>
            <a:ext cx="162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BPEL Process </a:t>
            </a:r>
          </a:p>
        </p:txBody>
      </p:sp>
    </p:spTree>
    <p:extLst>
      <p:ext uri="{BB962C8B-B14F-4D97-AF65-F5344CB8AC3E}">
        <p14:creationId xmlns:p14="http://schemas.microsoft.com/office/powerpoint/2010/main" val="342722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1C280-B2AF-4625-BA3B-45367E9F9F9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990000"/>
                </a:solidFill>
              </a:rPr>
              <a:t>Scope</a:t>
            </a:r>
            <a:r>
              <a:rPr lang="en-US"/>
              <a:t> and Local Variables and Handlers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033388" y="1066800"/>
            <a:ext cx="77134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2800" b="1" dirty="0">
                <a:solidFill>
                  <a:schemeClr val="folHlink"/>
                </a:solidFill>
              </a:rPr>
              <a:t>Scopes</a:t>
            </a:r>
            <a:r>
              <a:rPr lang="en-US" sz="28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provide a way to divide a complex business process into hierarchically organized parts</a:t>
            </a:r>
            <a:r>
              <a:rPr lang="en-US" dirty="0"/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provide behavioral contexts for activities;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allow us to define different fault handlers for different activities;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can be defined within &lt;sequence&gt; or &lt;flow&gt;.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provide a way to declare local variables that are visible only within the scope.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allow us to define local correlation sets, compensation handlers, and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534151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42940-474A-48B1-8FA6-E17C1D6D8D7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/>
              <a:t>Local variables within the given “scope”</a:t>
            </a:r>
          </a:p>
        </p:txBody>
      </p:sp>
      <p:sp>
        <p:nvSpPr>
          <p:cNvPr id="665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7315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&lt;sequence&gt;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&lt;scope&gt;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variables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	&lt;!-- variable definitions local to the scope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&lt;/variables&gt;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correlations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	&lt;!-- correlation sets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&lt;/correlations&gt;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 err="1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compensationHandler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	&lt;!-- Compensation handlers local to the scope --&gt;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&lt;/</a:t>
            </a:r>
            <a:r>
              <a:rPr lang="en-US" sz="1800" dirty="0" err="1">
                <a:latin typeface="Arial" charset="0"/>
              </a:rPr>
              <a:t>compensationHandler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 err="1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eventHandlers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	&lt;!-- Event handlers local to the scope --&gt;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&lt;/</a:t>
            </a:r>
            <a:r>
              <a:rPr lang="en-US" sz="1800" dirty="0" err="1">
                <a:latin typeface="Arial" charset="0"/>
              </a:rPr>
              <a:t>eventHandlers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&lt;/scope&gt;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&lt;</a:t>
            </a:r>
            <a:r>
              <a:rPr lang="en-US" sz="1800" dirty="0" err="1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faultHandlers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	&lt;!-- Fault handlers local to the scope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&lt;/</a:t>
            </a:r>
            <a:r>
              <a:rPr lang="en-US" sz="1800" dirty="0" err="1">
                <a:latin typeface="Arial" charset="0"/>
              </a:rPr>
              <a:t>faultHandlers</a:t>
            </a:r>
            <a:r>
              <a:rPr lang="en-US" sz="1800" dirty="0">
                <a:latin typeface="Arial" charset="0"/>
              </a:rPr>
              <a:t>&gt;</a:t>
            </a:r>
            <a:endParaRPr lang="en-US" sz="1800" b="1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>
                <a:latin typeface="Arial" charset="0"/>
              </a:rPr>
              <a:t>&lt;/sequence&gt;</a:t>
            </a:r>
          </a:p>
        </p:txBody>
      </p:sp>
      <p:sp>
        <p:nvSpPr>
          <p:cNvPr id="6149" name="Rounded Rectangular Callout 4"/>
          <p:cNvSpPr>
            <a:spLocks noChangeArrowheads="1"/>
          </p:cNvSpPr>
          <p:nvPr/>
        </p:nvSpPr>
        <p:spPr bwMode="auto">
          <a:xfrm>
            <a:off x="152400" y="4800600"/>
            <a:ext cx="1600200" cy="1371600"/>
          </a:xfrm>
          <a:prstGeom prst="wedgeRoundRectCallout">
            <a:avLst>
              <a:gd name="adj1" fmla="val 78213"/>
              <a:gd name="adj2" fmla="val 213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The scope does not apply to these faultHandlers</a:t>
            </a:r>
          </a:p>
        </p:txBody>
      </p:sp>
    </p:spTree>
    <p:extLst>
      <p:ext uri="{BB962C8B-B14F-4D97-AF65-F5344CB8AC3E}">
        <p14:creationId xmlns:p14="http://schemas.microsoft.com/office/powerpoint/2010/main" val="4154227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2F43E-5470-486C-AEA0-BBD060A027F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162800" cy="623888"/>
          </a:xfrm>
        </p:spPr>
        <p:txBody>
          <a:bodyPr/>
          <a:lstStyle/>
          <a:p>
            <a:pPr eaLnBrk="1" hangingPunct="1"/>
            <a:r>
              <a:rPr lang="en-US"/>
              <a:t>Exception Handlers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3505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&lt;process&gt;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&lt;</a:t>
            </a:r>
            <a:r>
              <a:rPr lang="en-US" sz="1600" dirty="0" err="1">
                <a:latin typeface="Arial" charset="0"/>
              </a:rPr>
              <a:t>partnerLinks</a:t>
            </a:r>
            <a:r>
              <a:rPr lang="en-US" sz="16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&lt;/</a:t>
            </a:r>
            <a:r>
              <a:rPr lang="en-US" sz="1600" dirty="0" err="1">
                <a:latin typeface="Arial" charset="0"/>
              </a:rPr>
              <a:t>partnerLinks</a:t>
            </a:r>
            <a:r>
              <a:rPr lang="en-US" sz="1600" dirty="0">
                <a:latin typeface="Arial" charset="0"/>
              </a:rPr>
              <a:t> 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&lt;variables&gt;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&lt;/variables&gt;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endParaRPr lang="en-US" sz="16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&lt;</a:t>
            </a:r>
            <a:r>
              <a:rPr lang="en-US" sz="1600" b="1" dirty="0" err="1">
                <a:latin typeface="Arial" charset="0"/>
              </a:rPr>
              <a:t>faultHandlers</a:t>
            </a:r>
            <a:r>
              <a:rPr lang="en-US" sz="16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&lt;catch ...&gt;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    &lt;!– perform an activity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&lt;/catch&gt;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&lt;catch ...&gt;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    &lt;!– perform an activity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&lt;/catch&gt;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&lt;</a:t>
            </a:r>
            <a:r>
              <a:rPr lang="en-US" sz="1600" dirty="0" err="1">
                <a:latin typeface="Arial" charset="0"/>
              </a:rPr>
              <a:t>catchAll</a:t>
            </a:r>
            <a:r>
              <a:rPr lang="en-US" sz="16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    &lt;!– perform activity.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	</a:t>
            </a:r>
            <a:r>
              <a:rPr lang="en-US" sz="1600" dirty="0" err="1">
                <a:latin typeface="Arial" charset="0"/>
              </a:rPr>
              <a:t>catchAll</a:t>
            </a:r>
            <a:r>
              <a:rPr lang="en-US" sz="1600" dirty="0">
                <a:latin typeface="Arial" charset="0"/>
              </a:rPr>
              <a:t> is optional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	&lt;/</a:t>
            </a:r>
            <a:r>
              <a:rPr lang="en-US" sz="1600" dirty="0" err="1">
                <a:latin typeface="Arial" charset="0"/>
              </a:rPr>
              <a:t>catchAll</a:t>
            </a:r>
            <a:r>
              <a:rPr lang="en-US" sz="16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&lt;/</a:t>
            </a:r>
            <a:r>
              <a:rPr lang="en-US" sz="1600" b="1" dirty="0" err="1">
                <a:latin typeface="Arial" charset="0"/>
              </a:rPr>
              <a:t>faultHandlers</a:t>
            </a:r>
            <a:r>
              <a:rPr lang="en-US" sz="16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>
                <a:latin typeface="Arial" charset="0"/>
              </a:rPr>
              <a:t>&lt;/process&gt;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3962400" y="1066800"/>
            <a:ext cx="5105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faultHandlers</a:t>
            </a:r>
            <a:r>
              <a:rPr lang="en-US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catch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faultName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trv:TicketNotApproved</a:t>
            </a:r>
            <a:r>
              <a:rPr lang="en-US" dirty="0">
                <a:latin typeface="Arial" charset="0"/>
              </a:rPr>
              <a:t>"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First fault handler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Perform an activity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&lt;/catch&gt;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catch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faultName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trv:TicketNotApproved</a:t>
            </a:r>
            <a:r>
              <a:rPr lang="en-US" dirty="0">
                <a:latin typeface="Arial" charset="0"/>
              </a:rPr>
              <a:t>" 				</a:t>
            </a:r>
            <a:r>
              <a:rPr lang="en-US" dirty="0" err="1">
                <a:latin typeface="Arial" charset="0"/>
              </a:rPr>
              <a:t>faultvariable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TravelFault</a:t>
            </a:r>
            <a:r>
              <a:rPr lang="en-US" dirty="0">
                <a:latin typeface="Arial" charset="0"/>
              </a:rPr>
              <a:t>" 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Second fault handler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Perform an activity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&lt;/catch&gt;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endParaRPr lang="en-US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catch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faultvariable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TravelFault</a:t>
            </a:r>
            <a:r>
              <a:rPr lang="en-US" dirty="0">
                <a:latin typeface="Arial" charset="0"/>
              </a:rPr>
              <a:t>"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Third fault handler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Perform an activity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&lt;/catch&gt;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catchAll</a:t>
            </a:r>
            <a:r>
              <a:rPr lang="en-US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Perform an activity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&lt;/</a:t>
            </a:r>
            <a:r>
              <a:rPr lang="en-US" dirty="0" err="1">
                <a:latin typeface="Arial" charset="0"/>
              </a:rPr>
              <a:t>catchAll</a:t>
            </a:r>
            <a:r>
              <a:rPr lang="en-US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faultHandlers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539655" name="Freeform 7"/>
          <p:cNvSpPr>
            <a:spLocks/>
          </p:cNvSpPr>
          <p:nvPr/>
        </p:nvSpPr>
        <p:spPr bwMode="auto">
          <a:xfrm>
            <a:off x="2209800" y="1219200"/>
            <a:ext cx="1752600" cy="19050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0 h 1296"/>
              <a:gd name="T6" fmla="*/ 2147483647 w 1344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296"/>
              <a:gd name="T14" fmla="*/ 1344 w 1344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296">
                <a:moveTo>
                  <a:pt x="0" y="1296"/>
                </a:moveTo>
                <a:lnTo>
                  <a:pt x="1008" y="1296"/>
                </a:lnTo>
                <a:lnTo>
                  <a:pt x="1008" y="0"/>
                </a:lnTo>
                <a:lnTo>
                  <a:pt x="1344" y="0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 flipV="1">
            <a:off x="2362200" y="5791200"/>
            <a:ext cx="1600200" cy="3048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0 h 1296"/>
              <a:gd name="T6" fmla="*/ 2147483647 w 1344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296"/>
              <a:gd name="T14" fmla="*/ 1344 w 1344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296">
                <a:moveTo>
                  <a:pt x="0" y="1296"/>
                </a:moveTo>
                <a:lnTo>
                  <a:pt x="1008" y="1296"/>
                </a:lnTo>
                <a:lnTo>
                  <a:pt x="1008" y="0"/>
                </a:lnTo>
                <a:lnTo>
                  <a:pt x="1344" y="0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4" grpId="0"/>
      <p:bldP spid="53965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A324B-596E-4E01-89B0-1E8E2B95194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152400"/>
            <a:ext cx="8147050" cy="623888"/>
          </a:xfrm>
        </p:spPr>
        <p:txBody>
          <a:bodyPr/>
          <a:lstStyle/>
          <a:p>
            <a:pPr algn="ctr" eaLnBrk="1" hangingPunct="1"/>
            <a:r>
              <a:rPr lang="en-US" dirty="0"/>
              <a:t>Composition and Business Process Languages</a:t>
            </a:r>
          </a:p>
        </p:txBody>
      </p:sp>
      <p:sp>
        <p:nvSpPr>
          <p:cNvPr id="7173" name="Text Box 14"/>
          <p:cNvSpPr txBox="1">
            <a:spLocks noChangeArrowheads="1"/>
          </p:cNvSpPr>
          <p:nvPr/>
        </p:nvSpPr>
        <p:spPr bwMode="auto">
          <a:xfrm>
            <a:off x="57150" y="6130925"/>
            <a:ext cx="1085850" cy="64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 err="1"/>
              <a:t>XLang</a:t>
            </a:r>
            <a:endParaRPr lang="en-US" dirty="0"/>
          </a:p>
          <a:p>
            <a:r>
              <a:rPr lang="en-US" dirty="0"/>
              <a:t>Microsoft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14401" y="5521328"/>
            <a:ext cx="1038226" cy="1027113"/>
            <a:chOff x="624" y="3244"/>
            <a:chExt cx="654" cy="647"/>
          </a:xfrm>
        </p:grpSpPr>
        <p:sp>
          <p:nvSpPr>
            <p:cNvPr id="7217" name="Rectangle 5"/>
            <p:cNvSpPr>
              <a:spLocks noChangeArrowheads="1"/>
            </p:cNvSpPr>
            <p:nvPr/>
          </p:nvSpPr>
          <p:spPr bwMode="auto">
            <a:xfrm>
              <a:off x="628" y="3244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2001/03</a:t>
              </a:r>
            </a:p>
          </p:txBody>
        </p:sp>
        <p:sp>
          <p:nvSpPr>
            <p:cNvPr id="7218" name="Text Box 15"/>
            <p:cNvSpPr txBox="1">
              <a:spLocks noChangeArrowheads="1"/>
            </p:cNvSpPr>
            <p:nvPr/>
          </p:nvSpPr>
          <p:spPr bwMode="auto">
            <a:xfrm>
              <a:off x="624" y="3484"/>
              <a:ext cx="65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dirty="0"/>
                <a:t>BPMN</a:t>
              </a:r>
            </a:p>
            <a:p>
              <a:r>
                <a:rPr lang="en-US" dirty="0"/>
                <a:t>by BPMI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831975" y="5216525"/>
            <a:ext cx="911225" cy="1022350"/>
            <a:chOff x="1202" y="3052"/>
            <a:chExt cx="574" cy="644"/>
          </a:xfrm>
        </p:grpSpPr>
        <p:sp>
          <p:nvSpPr>
            <p:cNvPr id="7215" name="Rectangle 6"/>
            <p:cNvSpPr>
              <a:spLocks noChangeArrowheads="1"/>
            </p:cNvSpPr>
            <p:nvPr/>
          </p:nvSpPr>
          <p:spPr bwMode="auto">
            <a:xfrm>
              <a:off x="1202" y="3052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2001/05</a:t>
              </a:r>
            </a:p>
          </p:txBody>
        </p:sp>
        <p:sp>
          <p:nvSpPr>
            <p:cNvPr id="7216" name="Text Box 16"/>
            <p:cNvSpPr txBox="1">
              <a:spLocks noChangeArrowheads="1"/>
            </p:cNvSpPr>
            <p:nvPr/>
          </p:nvSpPr>
          <p:spPr bwMode="auto">
            <a:xfrm>
              <a:off x="1259" y="3292"/>
              <a:ext cx="5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WSFL</a:t>
              </a:r>
            </a:p>
            <a:p>
              <a:r>
                <a:rPr lang="en-US"/>
                <a:t>IBM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743200" y="4911725"/>
            <a:ext cx="949325" cy="1022350"/>
            <a:chOff x="1776" y="2860"/>
            <a:chExt cx="598" cy="644"/>
          </a:xfrm>
        </p:grpSpPr>
        <p:sp>
          <p:nvSpPr>
            <p:cNvPr id="7213" name="Rectangle 7"/>
            <p:cNvSpPr>
              <a:spLocks noChangeArrowheads="1"/>
            </p:cNvSpPr>
            <p:nvPr/>
          </p:nvSpPr>
          <p:spPr bwMode="auto">
            <a:xfrm>
              <a:off x="1776" y="2860"/>
              <a:ext cx="573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2001/06</a:t>
              </a:r>
            </a:p>
          </p:txBody>
        </p:sp>
        <p:sp>
          <p:nvSpPr>
            <p:cNvPr id="7214" name="Text Box 17"/>
            <p:cNvSpPr txBox="1">
              <a:spLocks noChangeArrowheads="1"/>
            </p:cNvSpPr>
            <p:nvPr/>
          </p:nvSpPr>
          <p:spPr bwMode="auto">
            <a:xfrm>
              <a:off x="1802" y="3100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BPSS</a:t>
              </a:r>
            </a:p>
            <a:p>
              <a:r>
                <a:rPr lang="en-US"/>
                <a:t>ebXML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652838" y="4606925"/>
            <a:ext cx="911225" cy="1022350"/>
            <a:chOff x="2349" y="2668"/>
            <a:chExt cx="574" cy="644"/>
          </a:xfrm>
        </p:grpSpPr>
        <p:sp>
          <p:nvSpPr>
            <p:cNvPr id="7211" name="Rectangle 8"/>
            <p:cNvSpPr>
              <a:spLocks noChangeArrowheads="1"/>
            </p:cNvSpPr>
            <p:nvPr/>
          </p:nvSpPr>
          <p:spPr bwMode="auto">
            <a:xfrm>
              <a:off x="2349" y="2668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2002/03</a:t>
              </a:r>
            </a:p>
          </p:txBody>
        </p:sp>
        <p:sp>
          <p:nvSpPr>
            <p:cNvPr id="7212" name="Text Box 18"/>
            <p:cNvSpPr txBox="1">
              <a:spLocks noChangeArrowheads="1"/>
            </p:cNvSpPr>
            <p:nvPr/>
          </p:nvSpPr>
          <p:spPr bwMode="auto">
            <a:xfrm>
              <a:off x="2373" y="2908"/>
              <a:ext cx="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WSCL</a:t>
              </a:r>
            </a:p>
            <a:p>
              <a:r>
                <a:rPr lang="en-US"/>
                <a:t>HP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564063" y="4302125"/>
            <a:ext cx="909637" cy="1858963"/>
            <a:chOff x="2923" y="2476"/>
            <a:chExt cx="573" cy="1171"/>
          </a:xfrm>
        </p:grpSpPr>
        <p:sp>
          <p:nvSpPr>
            <p:cNvPr id="7209" name="Rectangle 9"/>
            <p:cNvSpPr>
              <a:spLocks noChangeArrowheads="1"/>
            </p:cNvSpPr>
            <p:nvPr/>
          </p:nvSpPr>
          <p:spPr bwMode="auto">
            <a:xfrm>
              <a:off x="2923" y="2476"/>
              <a:ext cx="573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2002/06</a:t>
              </a:r>
            </a:p>
          </p:txBody>
        </p:sp>
        <p:sp>
          <p:nvSpPr>
            <p:cNvPr id="7210" name="Text Box 19"/>
            <p:cNvSpPr txBox="1">
              <a:spLocks noChangeArrowheads="1"/>
            </p:cNvSpPr>
            <p:nvPr/>
          </p:nvSpPr>
          <p:spPr bwMode="auto">
            <a:xfrm>
              <a:off x="2942" y="2716"/>
              <a:ext cx="4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WSCI</a:t>
              </a:r>
            </a:p>
            <a:p>
              <a:r>
                <a:rPr lang="en-US"/>
                <a:t>Sun</a:t>
              </a:r>
            </a:p>
            <a:p>
              <a:r>
                <a:rPr lang="en-US"/>
                <a:t>BEA</a:t>
              </a:r>
            </a:p>
            <a:p>
              <a:r>
                <a:rPr lang="en-US"/>
                <a:t>SAP</a:t>
              </a:r>
            </a:p>
            <a:p>
              <a:r>
                <a:rPr lang="en-US"/>
                <a:t>W3C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473700" y="3997325"/>
            <a:ext cx="1108075" cy="1846263"/>
            <a:chOff x="3496" y="2284"/>
            <a:chExt cx="698" cy="1163"/>
          </a:xfrm>
        </p:grpSpPr>
        <p:sp>
          <p:nvSpPr>
            <p:cNvPr id="7207" name="Rectangle 10"/>
            <p:cNvSpPr>
              <a:spLocks noChangeArrowheads="1"/>
            </p:cNvSpPr>
            <p:nvPr/>
          </p:nvSpPr>
          <p:spPr bwMode="auto">
            <a:xfrm>
              <a:off x="3496" y="2284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2002/08</a:t>
              </a:r>
            </a:p>
          </p:txBody>
        </p:sp>
        <p:sp>
          <p:nvSpPr>
            <p:cNvPr id="7208" name="Text Box 20"/>
            <p:cNvSpPr txBox="1">
              <a:spLocks noChangeArrowheads="1"/>
            </p:cNvSpPr>
            <p:nvPr/>
          </p:nvSpPr>
          <p:spPr bwMode="auto">
            <a:xfrm>
              <a:off x="3510" y="2524"/>
              <a:ext cx="68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dirty="0"/>
                <a:t>BPEL1.0</a:t>
              </a:r>
            </a:p>
            <a:p>
              <a:r>
                <a:rPr lang="en-US" dirty="0"/>
                <a:t>BEA</a:t>
              </a:r>
            </a:p>
            <a:p>
              <a:r>
                <a:rPr lang="en-US" dirty="0"/>
                <a:t>IBM</a:t>
              </a:r>
            </a:p>
            <a:p>
              <a:r>
                <a:rPr lang="en-US" dirty="0"/>
                <a:t>Microsoft</a:t>
              </a:r>
            </a:p>
            <a:p>
              <a:r>
                <a:rPr lang="en-US" dirty="0"/>
                <a:t>Oracle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6384925" y="3692525"/>
            <a:ext cx="1046163" cy="1022350"/>
            <a:chOff x="4070" y="2092"/>
            <a:chExt cx="659" cy="644"/>
          </a:xfrm>
        </p:grpSpPr>
        <p:sp>
          <p:nvSpPr>
            <p:cNvPr id="7205" name="Rectangle 11"/>
            <p:cNvSpPr>
              <a:spLocks noChangeArrowheads="1"/>
            </p:cNvSpPr>
            <p:nvPr/>
          </p:nvSpPr>
          <p:spPr bwMode="auto">
            <a:xfrm>
              <a:off x="4070" y="2092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2003/03</a:t>
              </a:r>
            </a:p>
          </p:txBody>
        </p:sp>
        <p:sp>
          <p:nvSpPr>
            <p:cNvPr id="7206" name="Text Box 21"/>
            <p:cNvSpPr txBox="1">
              <a:spLocks noChangeArrowheads="1"/>
            </p:cNvSpPr>
            <p:nvPr/>
          </p:nvSpPr>
          <p:spPr bwMode="auto">
            <a:xfrm>
              <a:off x="4081" y="2332"/>
              <a:ext cx="6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folHlink"/>
                  </a:solidFill>
                </a:rPr>
                <a:t>BPEL1.1</a:t>
              </a:r>
            </a:p>
            <a:p>
              <a:r>
                <a:rPr lang="en-US">
                  <a:solidFill>
                    <a:schemeClr val="folHlink"/>
                  </a:solidFill>
                </a:rPr>
                <a:t>OASIS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7296150" y="3387725"/>
            <a:ext cx="919163" cy="1022350"/>
            <a:chOff x="4644" y="1900"/>
            <a:chExt cx="579" cy="644"/>
          </a:xfrm>
        </p:grpSpPr>
        <p:sp>
          <p:nvSpPr>
            <p:cNvPr id="7203" name="Rectangle 12"/>
            <p:cNvSpPr>
              <a:spLocks noChangeArrowheads="1"/>
            </p:cNvSpPr>
            <p:nvPr/>
          </p:nvSpPr>
          <p:spPr bwMode="auto">
            <a:xfrm>
              <a:off x="4644" y="1900"/>
              <a:ext cx="573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2004/11</a:t>
              </a:r>
            </a:p>
          </p:txBody>
        </p:sp>
        <p:sp>
          <p:nvSpPr>
            <p:cNvPr id="7204" name="Text Box 22"/>
            <p:cNvSpPr txBox="1">
              <a:spLocks noChangeArrowheads="1"/>
            </p:cNvSpPr>
            <p:nvPr/>
          </p:nvSpPr>
          <p:spPr bwMode="auto">
            <a:xfrm>
              <a:off x="4651" y="2140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OWL-S</a:t>
              </a:r>
            </a:p>
            <a:p>
              <a:r>
                <a:rPr lang="en-US">
                  <a:solidFill>
                    <a:schemeClr val="tx2"/>
                  </a:solidFill>
                </a:rPr>
                <a:t>W3C</a:t>
              </a:r>
            </a:p>
          </p:txBody>
        </p:sp>
      </p:grpSp>
      <p:cxnSp>
        <p:nvCxnSpPr>
          <p:cNvPr id="485399" name="AutoShape 23"/>
          <p:cNvCxnSpPr>
            <a:cxnSpLocks noChangeShapeType="1"/>
          </p:cNvCxnSpPr>
          <p:nvPr/>
        </p:nvCxnSpPr>
        <p:spPr bwMode="auto">
          <a:xfrm rot="-5400000">
            <a:off x="3498851" y="2786062"/>
            <a:ext cx="1219200" cy="3641725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5400" name="AutoShape 24"/>
          <p:cNvCxnSpPr>
            <a:cxnSpLocks noChangeShapeType="1"/>
            <a:stCxn id="7172" idx="0"/>
          </p:cNvCxnSpPr>
          <p:nvPr/>
        </p:nvCxnSpPr>
        <p:spPr bwMode="auto">
          <a:xfrm rot="-5400000">
            <a:off x="2283619" y="2180431"/>
            <a:ext cx="1828800" cy="5462588"/>
          </a:xfrm>
          <a:prstGeom prst="bentConnector3">
            <a:avLst>
              <a:gd name="adj1" fmla="val 12866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7766050" y="2133600"/>
            <a:ext cx="1149350" cy="895350"/>
            <a:chOff x="4628" y="1200"/>
            <a:chExt cx="724" cy="564"/>
          </a:xfrm>
        </p:grpSpPr>
        <p:sp>
          <p:nvSpPr>
            <p:cNvPr id="7201" name="Rectangle 26"/>
            <p:cNvSpPr>
              <a:spLocks noChangeArrowheads="1"/>
            </p:cNvSpPr>
            <p:nvPr/>
          </p:nvSpPr>
          <p:spPr bwMode="auto">
            <a:xfrm>
              <a:off x="4632" y="1572"/>
              <a:ext cx="5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2005/07</a:t>
              </a:r>
            </a:p>
          </p:txBody>
        </p:sp>
        <p:sp>
          <p:nvSpPr>
            <p:cNvPr id="7202" name="Text Box 27"/>
            <p:cNvSpPr txBox="1">
              <a:spLocks noChangeArrowheads="1"/>
            </p:cNvSpPr>
            <p:nvPr/>
          </p:nvSpPr>
          <p:spPr bwMode="auto">
            <a:xfrm>
              <a:off x="4628" y="1200"/>
              <a:ext cx="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dirty="0"/>
                <a:t>SCA/SDO</a:t>
              </a:r>
            </a:p>
            <a:p>
              <a:pPr algn="ctr"/>
              <a:r>
                <a:rPr lang="en-US" dirty="0"/>
                <a:t>IBM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6902450" y="1797050"/>
            <a:ext cx="984250" cy="946150"/>
            <a:chOff x="4084" y="988"/>
            <a:chExt cx="620" cy="596"/>
          </a:xfrm>
        </p:grpSpPr>
        <p:sp>
          <p:nvSpPr>
            <p:cNvPr id="7199" name="Rectangle 28"/>
            <p:cNvSpPr>
              <a:spLocks noChangeArrowheads="1"/>
            </p:cNvSpPr>
            <p:nvPr/>
          </p:nvSpPr>
          <p:spPr bwMode="auto">
            <a:xfrm>
              <a:off x="4088" y="1392"/>
              <a:ext cx="5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2005/11</a:t>
              </a:r>
            </a:p>
          </p:txBody>
        </p:sp>
        <p:sp>
          <p:nvSpPr>
            <p:cNvPr id="7200" name="Text Box 29"/>
            <p:cNvSpPr txBox="1">
              <a:spLocks noChangeArrowheads="1"/>
            </p:cNvSpPr>
            <p:nvPr/>
          </p:nvSpPr>
          <p:spPr bwMode="auto">
            <a:xfrm>
              <a:off x="4084" y="988"/>
              <a:ext cx="6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dirty="0"/>
                <a:t>PSML-S</a:t>
              </a:r>
            </a:p>
            <a:p>
              <a:pPr algn="ctr"/>
              <a:r>
                <a:rPr lang="en-US" dirty="0"/>
                <a:t>ASU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6040455" y="1524002"/>
            <a:ext cx="1122366" cy="914401"/>
            <a:chOff x="3541" y="816"/>
            <a:chExt cx="707" cy="576"/>
          </a:xfrm>
        </p:grpSpPr>
        <p:sp>
          <p:nvSpPr>
            <p:cNvPr id="7197" name="Rectangle 30"/>
            <p:cNvSpPr>
              <a:spLocks noChangeArrowheads="1"/>
            </p:cNvSpPr>
            <p:nvPr/>
          </p:nvSpPr>
          <p:spPr bwMode="auto">
            <a:xfrm>
              <a:off x="3541" y="1200"/>
              <a:ext cx="5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2006</a:t>
              </a:r>
            </a:p>
          </p:txBody>
        </p:sp>
        <p:sp>
          <p:nvSpPr>
            <p:cNvPr id="7198" name="Text Box 31"/>
            <p:cNvSpPr txBox="1">
              <a:spLocks noChangeArrowheads="1"/>
            </p:cNvSpPr>
            <p:nvPr/>
          </p:nvSpPr>
          <p:spPr bwMode="auto">
            <a:xfrm>
              <a:off x="3558" y="816"/>
              <a:ext cx="69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folHlink"/>
                  </a:solidFill>
                </a:rPr>
                <a:t>Microsoft</a:t>
              </a:r>
            </a:p>
            <a:p>
              <a:pPr algn="ctr"/>
              <a:r>
                <a:rPr lang="en-US" dirty="0">
                  <a:solidFill>
                    <a:schemeClr val="folHlink"/>
                  </a:solidFill>
                </a:rPr>
                <a:t>VPL</a:t>
              </a: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5162550" y="1558925"/>
            <a:ext cx="1120775" cy="879475"/>
            <a:chOff x="2988" y="838"/>
            <a:chExt cx="706" cy="554"/>
          </a:xfrm>
        </p:grpSpPr>
        <p:sp>
          <p:nvSpPr>
            <p:cNvPr id="7195" name="Rectangle 45"/>
            <p:cNvSpPr>
              <a:spLocks noChangeArrowheads="1"/>
            </p:cNvSpPr>
            <p:nvPr/>
          </p:nvSpPr>
          <p:spPr bwMode="auto">
            <a:xfrm>
              <a:off x="3012" y="1200"/>
              <a:ext cx="5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2007</a:t>
              </a:r>
            </a:p>
          </p:txBody>
        </p:sp>
        <p:sp>
          <p:nvSpPr>
            <p:cNvPr id="7196" name="Text Box 46"/>
            <p:cNvSpPr txBox="1">
              <a:spLocks noChangeArrowheads="1"/>
            </p:cNvSpPr>
            <p:nvPr/>
          </p:nvSpPr>
          <p:spPr bwMode="auto">
            <a:xfrm>
              <a:off x="2988" y="838"/>
              <a:ext cx="7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solidFill>
                    <a:srgbClr val="0000FF"/>
                  </a:solidFill>
                </a:rPr>
                <a:t>Workflow</a:t>
              </a:r>
            </a:p>
            <a:p>
              <a:r>
                <a:rPr lang="en-US" sz="1600">
                  <a:solidFill>
                    <a:srgbClr val="0000FF"/>
                  </a:solidFill>
                </a:rPr>
                <a:t>Foundation</a:t>
              </a:r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8164509" y="3036892"/>
            <a:ext cx="1060450" cy="1023939"/>
            <a:chOff x="4651" y="1899"/>
            <a:chExt cx="668" cy="645"/>
          </a:xfrm>
        </p:grpSpPr>
        <p:sp>
          <p:nvSpPr>
            <p:cNvPr id="7193" name="Rectangle 50"/>
            <p:cNvSpPr>
              <a:spLocks noChangeArrowheads="1"/>
            </p:cNvSpPr>
            <p:nvPr/>
          </p:nvSpPr>
          <p:spPr bwMode="auto">
            <a:xfrm>
              <a:off x="4668" y="1899"/>
              <a:ext cx="549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2004/12</a:t>
              </a:r>
            </a:p>
          </p:txBody>
        </p:sp>
        <p:sp>
          <p:nvSpPr>
            <p:cNvPr id="7194" name="Text Box 51"/>
            <p:cNvSpPr txBox="1">
              <a:spLocks noChangeArrowheads="1"/>
            </p:cNvSpPr>
            <p:nvPr/>
          </p:nvSpPr>
          <p:spPr bwMode="auto">
            <a:xfrm>
              <a:off x="4651" y="2140"/>
              <a:ext cx="6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WS-CDL</a:t>
              </a:r>
            </a:p>
            <a:p>
              <a:r>
                <a:rPr lang="en-US"/>
                <a:t>W3C</a:t>
              </a:r>
            </a:p>
          </p:txBody>
        </p:sp>
      </p:grp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038600" y="6086475"/>
            <a:ext cx="1735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Web Service Choreography Interface </a:t>
            </a:r>
          </a:p>
        </p:txBody>
      </p: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3163887" y="1219200"/>
            <a:ext cx="2551113" cy="904875"/>
            <a:chOff x="2706687" y="762000"/>
            <a:chExt cx="2551112" cy="904875"/>
          </a:xfrm>
        </p:grpSpPr>
        <p:sp>
          <p:nvSpPr>
            <p:cNvPr id="7191" name="Text Box 46"/>
            <p:cNvSpPr txBox="1">
              <a:spLocks noChangeArrowheads="1"/>
            </p:cNvSpPr>
            <p:nvPr/>
          </p:nvSpPr>
          <p:spPr bwMode="auto">
            <a:xfrm>
              <a:off x="2706687" y="762000"/>
              <a:ext cx="255111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/>
                <a:t>Cloud Computing</a:t>
              </a:r>
            </a:p>
            <a:p>
              <a:pPr algn="ctr" eaLnBrk="1" hangingPunct="1"/>
              <a:r>
                <a:rPr lang="en-US" dirty="0"/>
                <a:t>/ Mashup</a:t>
              </a:r>
            </a:p>
          </p:txBody>
        </p:sp>
        <p:sp>
          <p:nvSpPr>
            <p:cNvPr id="7192" name="Rectangle 45"/>
            <p:cNvSpPr>
              <a:spLocks noChangeArrowheads="1"/>
            </p:cNvSpPr>
            <p:nvPr/>
          </p:nvSpPr>
          <p:spPr bwMode="auto">
            <a:xfrm>
              <a:off x="3198018" y="1371600"/>
              <a:ext cx="1545430" cy="295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2008</a:t>
              </a:r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23825" y="811498"/>
            <a:ext cx="3686175" cy="1368358"/>
            <a:chOff x="1160913" y="673957"/>
            <a:chExt cx="3686174" cy="1368358"/>
          </a:xfrm>
        </p:grpSpPr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3323087" y="776859"/>
              <a:ext cx="1524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/>
                <a:t>Amazon</a:t>
              </a:r>
            </a:p>
            <a:p>
              <a:pPr algn="ctr" eaLnBrk="1" hangingPunct="1"/>
              <a:r>
                <a:rPr lang="en-US" dirty="0"/>
                <a:t>SWF</a:t>
              </a: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3515173" y="1371599"/>
              <a:ext cx="1177134" cy="310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2014</a:t>
              </a:r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2608712" y="1029270"/>
              <a:ext cx="900753" cy="342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2015</a:t>
              </a:r>
            </a:p>
          </p:txBody>
        </p:sp>
        <p:sp>
          <p:nvSpPr>
            <p:cNvPr id="55" name="Text Box 46"/>
            <p:cNvSpPr txBox="1">
              <a:spLocks noChangeArrowheads="1"/>
            </p:cNvSpPr>
            <p:nvPr/>
          </p:nvSpPr>
          <p:spPr bwMode="auto">
            <a:xfrm>
              <a:off x="2227713" y="1395984"/>
              <a:ext cx="1524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990000"/>
                  </a:solidFill>
                </a:rPr>
                <a:t>ASU</a:t>
              </a:r>
            </a:p>
            <a:p>
              <a:pPr algn="ctr" eaLnBrk="1" hangingPunct="1"/>
              <a:r>
                <a:rPr lang="en-US" dirty="0">
                  <a:solidFill>
                    <a:srgbClr val="990000"/>
                  </a:solidFill>
                </a:rPr>
                <a:t>VIPLE</a:t>
              </a:r>
            </a:p>
          </p:txBody>
        </p:sp>
        <p:sp>
          <p:nvSpPr>
            <p:cNvPr id="64" name="Rectangle 45">
              <a:extLst>
                <a:ext uri="{FF2B5EF4-FFF2-40B4-BE49-F238E27FC236}">
                  <a16:creationId xmlns:a16="http://schemas.microsoft.com/office/drawing/2014/main" id="{545A9E2D-6BDD-4024-83F9-70414F551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463" y="673957"/>
              <a:ext cx="1111250" cy="342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ym typeface="Wingdings" pitchFamily="2" charset="2"/>
                </a:rPr>
                <a:t> </a:t>
              </a:r>
              <a:r>
                <a:rPr lang="en-US" dirty="0"/>
                <a:t>2016</a:t>
              </a:r>
            </a:p>
          </p:txBody>
        </p:sp>
        <p:sp>
          <p:nvSpPr>
            <p:cNvPr id="65" name="Text Box 46">
              <a:extLst>
                <a:ext uri="{FF2B5EF4-FFF2-40B4-BE49-F238E27FC236}">
                  <a16:creationId xmlns:a16="http://schemas.microsoft.com/office/drawing/2014/main" id="{D8FCA2FC-416B-41F8-9007-D45862085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913" y="964868"/>
              <a:ext cx="1524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0070C0"/>
                  </a:solidFill>
                </a:rPr>
                <a:t>Intel IoT Orchestration</a:t>
              </a:r>
            </a:p>
          </p:txBody>
        </p:sp>
      </p:grp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113" y="5826125"/>
            <a:ext cx="909637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2000/05</a:t>
            </a:r>
          </a:p>
        </p:txBody>
      </p:sp>
      <p:sp>
        <p:nvSpPr>
          <p:cNvPr id="16" name="Up Arrow 15"/>
          <p:cNvSpPr/>
          <p:nvPr/>
        </p:nvSpPr>
        <p:spPr bwMode="auto">
          <a:xfrm>
            <a:off x="6565639" y="4692949"/>
            <a:ext cx="504825" cy="381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AutoShape 24">
            <a:extLst>
              <a:ext uri="{FF2B5EF4-FFF2-40B4-BE49-F238E27FC236}">
                <a16:creationId xmlns:a16="http://schemas.microsoft.com/office/drawing/2014/main" id="{1A524460-9A45-46C5-9BD1-8C420C00DE1E}"/>
              </a:ext>
            </a:extLst>
          </p:cNvPr>
          <p:cNvCxnSpPr>
            <a:cxnSpLocks noChangeShapeType="1"/>
            <a:stCxn id="7217" idx="0"/>
            <a:endCxn id="7207" idx="0"/>
          </p:cNvCxnSpPr>
          <p:nvPr/>
        </p:nvCxnSpPr>
        <p:spPr bwMode="auto">
          <a:xfrm rot="5400000" flipH="1" flipV="1">
            <a:off x="2890837" y="2482853"/>
            <a:ext cx="1524003" cy="4552949"/>
          </a:xfrm>
          <a:prstGeom prst="bentConnector3">
            <a:avLst>
              <a:gd name="adj1" fmla="val 1240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982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9233E-6AAA-4108-9B6F-DD1AD118FD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2291" name="Rectangle 1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BPEL vs. other Composition Languages</a:t>
            </a:r>
          </a:p>
        </p:txBody>
      </p:sp>
      <p:graphicFrame>
        <p:nvGraphicFramePr>
          <p:cNvPr id="487560" name="Group 1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061710"/>
              </p:ext>
            </p:extLst>
          </p:nvPr>
        </p:nvGraphicFramePr>
        <p:xfrm>
          <a:off x="381000" y="838200"/>
          <a:ext cx="8458200" cy="606514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Language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Architecture Style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 features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BPEL 2002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orchestration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Based on SOAP, WSDL, UDDI directory, widely used by large corps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BPSS 2001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 Spec. Schema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choreography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Business Process Specification Schema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Based on SOAP, ebXML repository, CPP/CPA collaboration, for small biz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BPMN 2001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 Modeling Notation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orchestration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superset of BPEL, supports advanced semantics &amp; complex structures, by BPMI which merged with OMG in 2005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WSCI 2002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choreography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WS Choreography Interface: Complementary to BPEL, submitted to W3C, not widely used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WS-CDL 2004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choreography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Complementary to BPEL, W3C own proposal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PSML-S 2005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choreography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From ASU. Focus on dynamic behaviors: dynamic discovery, matching, cooperation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63564-D6D4-46C6-B3C2-0826025C9D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Business Process vs. Workflow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business process is a sequence or a collection of business activities, involving actors (humans or machines) and actions, to perform on business inputs and generated business results.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workflow is a composition (programming) or flow management technology that organizes the components and services and defines their order of execution.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Workflow frameworks are designed to describe business processes, so that business process can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precisely described or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executed automatically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715000" y="5031674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29400" y="4803074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43800" y="48006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58200" y="5031674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51419" y="5327073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 flipV="1">
            <a:off x="6248400" y="4991100"/>
            <a:ext cx="381000" cy="231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 flipV="1">
            <a:off x="7162800" y="4991100"/>
            <a:ext cx="381000" cy="2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2" idx="3"/>
            <a:endCxn id="9" idx="1"/>
          </p:cNvCxnSpPr>
          <p:nvPr/>
        </p:nvCxnSpPr>
        <p:spPr bwMode="auto">
          <a:xfrm>
            <a:off x="6248400" y="5222174"/>
            <a:ext cx="903019" cy="29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 bwMode="auto">
          <a:xfrm flipV="1">
            <a:off x="7684819" y="5222174"/>
            <a:ext cx="773381" cy="29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8077200" y="4991100"/>
            <a:ext cx="381000" cy="231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715000" y="6105401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29400" y="5876801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543800" y="5874327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458200" y="6105401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51419" y="6400800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Straight Arrow Connector 38"/>
          <p:cNvCxnSpPr>
            <a:stCxn id="34" idx="3"/>
          </p:cNvCxnSpPr>
          <p:nvPr/>
        </p:nvCxnSpPr>
        <p:spPr bwMode="auto">
          <a:xfrm flipV="1">
            <a:off x="6248400" y="6064827"/>
            <a:ext cx="381000" cy="231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 bwMode="auto">
          <a:xfrm flipV="1">
            <a:off x="7162800" y="6064827"/>
            <a:ext cx="381000" cy="2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4" idx="3"/>
            <a:endCxn id="38" idx="1"/>
          </p:cNvCxnSpPr>
          <p:nvPr/>
        </p:nvCxnSpPr>
        <p:spPr bwMode="auto">
          <a:xfrm>
            <a:off x="6248400" y="6295901"/>
            <a:ext cx="903019" cy="29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8" idx="3"/>
            <a:endCxn id="37" idx="1"/>
          </p:cNvCxnSpPr>
          <p:nvPr/>
        </p:nvCxnSpPr>
        <p:spPr bwMode="auto">
          <a:xfrm flipV="1">
            <a:off x="7684819" y="6295901"/>
            <a:ext cx="773381" cy="29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6" idx="3"/>
            <a:endCxn id="37" idx="1"/>
          </p:cNvCxnSpPr>
          <p:nvPr/>
        </p:nvCxnSpPr>
        <p:spPr bwMode="auto">
          <a:xfrm>
            <a:off x="8077200" y="6064827"/>
            <a:ext cx="381000" cy="231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299367" y="443374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Business Process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0" y="5943600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Workflow from Developer’s view</a:t>
            </a:r>
          </a:p>
        </p:txBody>
      </p:sp>
    </p:spTree>
    <p:extLst>
      <p:ext uri="{BB962C8B-B14F-4D97-AF65-F5344CB8AC3E}">
        <p14:creationId xmlns:p14="http://schemas.microsoft.com/office/powerpoint/2010/main" val="8763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20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63564-D6D4-46C6-B3C2-0826025C9D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Composition Style: Orchestration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74088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central process, which can be a service itself, takes control over the involved services and coordinates the execution of different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Involved services communicate with the central process only, within the application;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rgbClr val="000000"/>
                </a:solidFill>
              </a:rPr>
              <a:t>How service functionality is achieved by aggregating other Web services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Useful for private business process, using independent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BPEL uses this style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443038" y="4724400"/>
            <a:ext cx="1066800" cy="609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WS1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700838" y="4724400"/>
            <a:ext cx="1066800" cy="609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WS2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1443038" y="5867400"/>
            <a:ext cx="1066800" cy="609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WS3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6700838" y="5867400"/>
            <a:ext cx="1066800" cy="609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WS4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3957638" y="5257800"/>
            <a:ext cx="1524000" cy="838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</a:t>
            </a:r>
          </a:p>
          <a:p>
            <a:pPr algn="ctr" eaLnBrk="0" hangingPunct="0"/>
            <a:r>
              <a:rPr lang="en-US"/>
              <a:t>Coordinator</a:t>
            </a:r>
          </a:p>
        </p:txBody>
      </p:sp>
      <p:cxnSp>
        <p:nvCxnSpPr>
          <p:cNvPr id="8202" name="AutoShape 10"/>
          <p:cNvCxnSpPr>
            <a:cxnSpLocks noChangeShapeType="1"/>
            <a:stCxn id="8201" idx="1"/>
            <a:endCxn id="8197" idx="6"/>
          </p:cNvCxnSpPr>
          <p:nvPr/>
        </p:nvCxnSpPr>
        <p:spPr bwMode="auto">
          <a:xfrm flipH="1" flipV="1">
            <a:off x="2509838" y="5029200"/>
            <a:ext cx="1671637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1"/>
          <p:cNvCxnSpPr>
            <a:cxnSpLocks noChangeShapeType="1"/>
            <a:stCxn id="8201" idx="3"/>
            <a:endCxn id="8199" idx="6"/>
          </p:cNvCxnSpPr>
          <p:nvPr/>
        </p:nvCxnSpPr>
        <p:spPr bwMode="auto">
          <a:xfrm flipH="1">
            <a:off x="2509838" y="5973763"/>
            <a:ext cx="1671637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2"/>
          <p:cNvCxnSpPr>
            <a:cxnSpLocks noChangeShapeType="1"/>
            <a:stCxn id="8201" idx="7"/>
            <a:endCxn id="8198" idx="2"/>
          </p:cNvCxnSpPr>
          <p:nvPr/>
        </p:nvCxnSpPr>
        <p:spPr bwMode="auto">
          <a:xfrm flipV="1">
            <a:off x="5257800" y="5029200"/>
            <a:ext cx="1443038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3"/>
          <p:cNvCxnSpPr>
            <a:cxnSpLocks noChangeShapeType="1"/>
            <a:stCxn id="8201" idx="5"/>
            <a:endCxn id="8200" idx="2"/>
          </p:cNvCxnSpPr>
          <p:nvPr/>
        </p:nvCxnSpPr>
        <p:spPr bwMode="auto">
          <a:xfrm>
            <a:off x="5257800" y="5973763"/>
            <a:ext cx="1443038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Rectangle 27"/>
          <p:cNvSpPr>
            <a:spLocks noChangeArrowheads="1"/>
          </p:cNvSpPr>
          <p:nvPr/>
        </p:nvSpPr>
        <p:spPr bwMode="auto">
          <a:xfrm>
            <a:off x="3897313" y="64150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Orchestration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71FB2-03D8-4FF1-AAF2-B9637CF3CB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Composition Style: Choreography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74088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There is no central coordinator.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Each service involved can communicate with multiple partners within the application;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rgbClr val="000000"/>
                </a:solidFill>
              </a:rPr>
              <a:t>How to interact with individual services to consume its functionality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Useful for public business process involving coordinated design of distributed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WS-CDL uses this style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00200" y="4038600"/>
            <a:ext cx="6324600" cy="1752600"/>
            <a:chOff x="1219200" y="3810000"/>
            <a:chExt cx="6324600" cy="1752600"/>
          </a:xfrm>
        </p:grpSpPr>
        <p:sp>
          <p:nvSpPr>
            <p:cNvPr id="9223" name="Oval 15"/>
            <p:cNvSpPr>
              <a:spLocks noChangeArrowheads="1"/>
            </p:cNvSpPr>
            <p:nvPr/>
          </p:nvSpPr>
          <p:spPr bwMode="auto">
            <a:xfrm>
              <a:off x="1219200" y="3810000"/>
              <a:ext cx="1066800" cy="6096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WS1</a:t>
              </a:r>
            </a:p>
          </p:txBody>
        </p:sp>
        <p:sp>
          <p:nvSpPr>
            <p:cNvPr id="9224" name="Oval 16"/>
            <p:cNvSpPr>
              <a:spLocks noChangeArrowheads="1"/>
            </p:cNvSpPr>
            <p:nvPr/>
          </p:nvSpPr>
          <p:spPr bwMode="auto">
            <a:xfrm>
              <a:off x="6477000" y="3810000"/>
              <a:ext cx="1066800" cy="6096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WS2</a:t>
              </a:r>
            </a:p>
          </p:txBody>
        </p:sp>
        <p:sp>
          <p:nvSpPr>
            <p:cNvPr id="9225" name="Oval 17"/>
            <p:cNvSpPr>
              <a:spLocks noChangeArrowheads="1"/>
            </p:cNvSpPr>
            <p:nvPr/>
          </p:nvSpPr>
          <p:spPr bwMode="auto">
            <a:xfrm>
              <a:off x="1219200" y="4953000"/>
              <a:ext cx="1066800" cy="6096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WS3</a:t>
              </a:r>
            </a:p>
          </p:txBody>
        </p:sp>
        <p:sp>
          <p:nvSpPr>
            <p:cNvPr id="9226" name="Oval 18"/>
            <p:cNvSpPr>
              <a:spLocks noChangeArrowheads="1"/>
            </p:cNvSpPr>
            <p:nvPr/>
          </p:nvSpPr>
          <p:spPr bwMode="auto">
            <a:xfrm>
              <a:off x="6477000" y="4953000"/>
              <a:ext cx="1066800" cy="6096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WS4</a:t>
              </a:r>
            </a:p>
          </p:txBody>
        </p:sp>
        <p:sp>
          <p:nvSpPr>
            <p:cNvPr id="9227" name="Oval 19"/>
            <p:cNvSpPr>
              <a:spLocks noChangeArrowheads="1"/>
            </p:cNvSpPr>
            <p:nvPr/>
          </p:nvSpPr>
          <p:spPr bwMode="auto">
            <a:xfrm>
              <a:off x="3733800" y="4343400"/>
              <a:ext cx="1300163" cy="7159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WS5</a:t>
              </a:r>
            </a:p>
          </p:txBody>
        </p:sp>
        <p:cxnSp>
          <p:nvCxnSpPr>
            <p:cNvPr id="9228" name="AutoShape 20"/>
            <p:cNvCxnSpPr>
              <a:cxnSpLocks noChangeShapeType="1"/>
              <a:stCxn id="9227" idx="1"/>
              <a:endCxn id="9223" idx="6"/>
            </p:cNvCxnSpPr>
            <p:nvPr/>
          </p:nvCxnSpPr>
          <p:spPr bwMode="auto">
            <a:xfrm flipH="1" flipV="1">
              <a:off x="2286000" y="4114800"/>
              <a:ext cx="16383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AutoShape 21"/>
            <p:cNvCxnSpPr>
              <a:cxnSpLocks noChangeShapeType="1"/>
              <a:stCxn id="9226" idx="2"/>
              <a:endCxn id="9225" idx="6"/>
            </p:cNvCxnSpPr>
            <p:nvPr/>
          </p:nvCxnSpPr>
          <p:spPr bwMode="auto">
            <a:xfrm flipH="1">
              <a:off x="2286000" y="5257800"/>
              <a:ext cx="419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0" name="AutoShape 22"/>
            <p:cNvCxnSpPr>
              <a:cxnSpLocks noChangeShapeType="1"/>
              <a:stCxn id="9223" idx="6"/>
              <a:endCxn id="9224" idx="2"/>
            </p:cNvCxnSpPr>
            <p:nvPr/>
          </p:nvCxnSpPr>
          <p:spPr bwMode="auto">
            <a:xfrm>
              <a:off x="2286000" y="4114800"/>
              <a:ext cx="419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AutoShape 23"/>
            <p:cNvCxnSpPr>
              <a:cxnSpLocks noChangeShapeType="1"/>
              <a:stCxn id="9227" idx="5"/>
              <a:endCxn id="9226" idx="2"/>
            </p:cNvCxnSpPr>
            <p:nvPr/>
          </p:nvCxnSpPr>
          <p:spPr bwMode="auto">
            <a:xfrm>
              <a:off x="4843463" y="4954588"/>
              <a:ext cx="1633537" cy="303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AutoShape 25"/>
            <p:cNvCxnSpPr>
              <a:cxnSpLocks noChangeShapeType="1"/>
              <a:stCxn id="9223" idx="4"/>
              <a:endCxn id="9225" idx="0"/>
            </p:cNvCxnSpPr>
            <p:nvPr/>
          </p:nvCxnSpPr>
          <p:spPr bwMode="auto">
            <a:xfrm>
              <a:off x="1752600" y="441960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3713" y="5867400"/>
            <a:ext cx="8574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rgbClr val="0000FF"/>
                </a:solidFill>
                <a:latin typeface="+mn-lt"/>
                <a:cs typeface="+mn-cs"/>
              </a:rPr>
              <a:t>Increasing complexity of composition, the line between the two styles is vanishing, and the styles are not emphasized.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15707</TotalTime>
  <Words>4563</Words>
  <Application>Microsoft Office PowerPoint</Application>
  <PresentationFormat>On-screen Show (4:3)</PresentationFormat>
  <Paragraphs>896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Tahoma</vt:lpstr>
      <vt:lpstr>Times New Roman</vt:lpstr>
      <vt:lpstr>Wingdings</vt:lpstr>
      <vt:lpstr>Blends</vt:lpstr>
      <vt:lpstr>Unit 2-4 Business Process and Execution Reading: Textbook Sections 8.1 and 8.2</vt:lpstr>
      <vt:lpstr>Unit 2 Outline</vt:lpstr>
      <vt:lpstr>Organization of SOC-Enabling Technologies</vt:lpstr>
      <vt:lpstr>Instances of the SOC-Enabling Technologies</vt:lpstr>
      <vt:lpstr>Composition and Business Process Languages</vt:lpstr>
      <vt:lpstr>BPEL vs. other Composition Languages</vt:lpstr>
      <vt:lpstr>Business Process vs. Workflow</vt:lpstr>
      <vt:lpstr>Composition Style: Orchestration</vt:lpstr>
      <vt:lpstr>Composition Style: Choreography</vt:lpstr>
      <vt:lpstr>Orchestration</vt:lpstr>
      <vt:lpstr>Amazon Simple Workflow (SWF)</vt:lpstr>
      <vt:lpstr>Amazon SWF Application Structure</vt:lpstr>
      <vt:lpstr>Creating Your Workflow in Amazon SWF</vt:lpstr>
      <vt:lpstr>Amazon Workflow Example in E-Commerce</vt:lpstr>
      <vt:lpstr>AWS Free Tier</vt:lpstr>
      <vt:lpstr>BPEL versus Workflow Foundation</vt:lpstr>
      <vt:lpstr>BPEL, BPEL4WS, WS-BPEL</vt:lpstr>
      <vt:lpstr>BPEL Partners: Input / Output of a Process</vt:lpstr>
      <vt:lpstr>Developing a Business Process with BPEL</vt:lpstr>
      <vt:lpstr>BPEL Basic Activities</vt:lpstr>
      <vt:lpstr>BPEL Constructs</vt:lpstr>
      <vt:lpstr>Process Example: Select the Best Insurance</vt:lpstr>
      <vt:lpstr>Example (contd.): Variables</vt:lpstr>
      <vt:lpstr>Example (contd.): Sequence and Flow</vt:lpstr>
      <vt:lpstr>Example (contd.): Switch (if-then-else)</vt:lpstr>
      <vt:lpstr>Example (contd.): Switch</vt:lpstr>
      <vt:lpstr>The Root Element “process”</vt:lpstr>
      <vt:lpstr>Invoking Web Services in BPEL Process</vt:lpstr>
      <vt:lpstr>Invoking Web Services in BPEL Process</vt:lpstr>
      <vt:lpstr>Invoking WS Sequentially</vt:lpstr>
      <vt:lpstr>Invoking WS in Parallel</vt:lpstr>
      <vt:lpstr>Invoking WS Sequentially and in Parallel</vt:lpstr>
      <vt:lpstr>Each Business Process is a Web Service</vt:lpstr>
      <vt:lpstr>WSDL portType of the BPEL Process</vt:lpstr>
      <vt:lpstr>PartnerLinkType for BPEL Process in WSDL</vt:lpstr>
      <vt:lpstr>WSDL File of the BPEL Process</vt:lpstr>
      <vt:lpstr>WSDL File of the BPEL Process (contd.)</vt:lpstr>
      <vt:lpstr>WSDL File of the BPEL Process (contd.)</vt:lpstr>
      <vt:lpstr>WSDL with the plnk extension</vt:lpstr>
      <vt:lpstr>Define the process with the partnerLink  using partnerLinkType</vt:lpstr>
      <vt:lpstr>Using the partnerLink in the BPEL Process</vt:lpstr>
      <vt:lpstr>BPEL Variables</vt:lpstr>
      <vt:lpstr>Declaration of Variables</vt:lpstr>
      <vt:lpstr>Global Variables</vt:lpstr>
      <vt:lpstr>Scope and Local Variables and Handlers</vt:lpstr>
      <vt:lpstr>Local variables within the given “scope”</vt:lpstr>
      <vt:lpstr>Exception Handlers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989</cp:revision>
  <dcterms:created xsi:type="dcterms:W3CDTF">2005-09-17T18:09:54Z</dcterms:created>
  <dcterms:modified xsi:type="dcterms:W3CDTF">2020-02-13T17:08:13Z</dcterms:modified>
</cp:coreProperties>
</file>