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8"/>
  </p:notesMasterIdLst>
  <p:handoutMasterIdLst>
    <p:handoutMasterId r:id="rId49"/>
  </p:handoutMasterIdLst>
  <p:sldIdLst>
    <p:sldId id="636" r:id="rId2"/>
    <p:sldId id="654" r:id="rId3"/>
    <p:sldId id="634" r:id="rId4"/>
    <p:sldId id="635" r:id="rId5"/>
    <p:sldId id="597" r:id="rId6"/>
    <p:sldId id="529" r:id="rId7"/>
    <p:sldId id="532" r:id="rId8"/>
    <p:sldId id="533" r:id="rId9"/>
    <p:sldId id="534" r:id="rId10"/>
    <p:sldId id="535" r:id="rId11"/>
    <p:sldId id="536" r:id="rId12"/>
    <p:sldId id="530" r:id="rId13"/>
    <p:sldId id="531" r:id="rId14"/>
    <p:sldId id="591" r:id="rId15"/>
    <p:sldId id="592" r:id="rId16"/>
    <p:sldId id="537" r:id="rId17"/>
    <p:sldId id="538" r:id="rId18"/>
    <p:sldId id="539" r:id="rId19"/>
    <p:sldId id="540" r:id="rId20"/>
    <p:sldId id="541" r:id="rId21"/>
    <p:sldId id="542" r:id="rId22"/>
    <p:sldId id="553" r:id="rId23"/>
    <p:sldId id="554" r:id="rId24"/>
    <p:sldId id="555" r:id="rId25"/>
    <p:sldId id="556" r:id="rId26"/>
    <p:sldId id="633" r:id="rId27"/>
    <p:sldId id="589" r:id="rId28"/>
    <p:sldId id="590" r:id="rId29"/>
    <p:sldId id="593" r:id="rId30"/>
    <p:sldId id="594" r:id="rId31"/>
    <p:sldId id="655" r:id="rId32"/>
    <p:sldId id="640" r:id="rId33"/>
    <p:sldId id="641" r:id="rId34"/>
    <p:sldId id="642" r:id="rId35"/>
    <p:sldId id="643" r:id="rId36"/>
    <p:sldId id="644" r:id="rId37"/>
    <p:sldId id="645" r:id="rId38"/>
    <p:sldId id="646" r:id="rId39"/>
    <p:sldId id="647" r:id="rId40"/>
    <p:sldId id="648" r:id="rId41"/>
    <p:sldId id="649" r:id="rId42"/>
    <p:sldId id="650" r:id="rId43"/>
    <p:sldId id="651" r:id="rId44"/>
    <p:sldId id="652" r:id="rId45"/>
    <p:sldId id="653" r:id="rId46"/>
    <p:sldId id="656" r:id="rId4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72">
          <p15:clr>
            <a:srgbClr val="A4A3A4"/>
          </p15:clr>
        </p15:guide>
        <p15:guide id="2" pos="53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FFFFCC"/>
    <a:srgbClr val="CCECFF"/>
    <a:srgbClr val="990000"/>
    <a:srgbClr val="FF9900"/>
    <a:srgbClr val="80808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13" autoAdjust="0"/>
    <p:restoredTop sz="86499" autoAdjust="0"/>
  </p:normalViewPr>
  <p:slideViewPr>
    <p:cSldViewPr snapToObjects="1">
      <p:cViewPr varScale="1">
        <p:scale>
          <a:sx n="83" d="100"/>
          <a:sy n="83" d="100"/>
        </p:scale>
        <p:origin x="984" y="58"/>
      </p:cViewPr>
      <p:guideLst>
        <p:guide orient="horz" pos="4272"/>
        <p:guide pos="5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3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FCBD1F5F-DCE6-45AB-85B6-48A7B4465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33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9841E560-81E3-4475-AEE5-D52B5B13BC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458458-B200-4EDD-A3BE-8D41811B44E8}" type="slidenum">
              <a:rPr lang="en-US" smtClean="0">
                <a:latin typeface="Arial" charset="0"/>
              </a:rPr>
              <a:pPr>
                <a:defRPr/>
              </a:pPr>
              <a:t>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020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3641CB-C796-46BF-BB3B-7ABA7E92D399}" type="slidenum">
              <a:rPr lang="en-US" smtClean="0">
                <a:latin typeface="Arial" charset="0"/>
              </a:rPr>
              <a:pPr>
                <a:defRPr/>
              </a:pPr>
              <a:t>10</a:t>
            </a:fld>
            <a:endParaRPr lang="en-US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344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B44085-72BE-4F39-B133-66C292598FA7}" type="slidenum">
              <a:rPr lang="en-US" smtClean="0">
                <a:latin typeface="Arial" charset="0"/>
              </a:rPr>
              <a:pPr>
                <a:defRPr/>
              </a:pPr>
              <a:t>11</a:t>
            </a:fld>
            <a:endParaRPr lang="en-US"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626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F9BD-536D-4E31-BEDF-AD55B6732E70}" type="slidenum">
              <a:rPr lang="en-US" smtClean="0">
                <a:latin typeface="Arial" charset="0"/>
              </a:rPr>
              <a:pPr>
                <a:defRPr/>
              </a:pPr>
              <a:t>12</a:t>
            </a:fld>
            <a:endParaRPr lang="en-US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369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F97710-37E9-47AC-A578-3770A4105E20}" type="slidenum">
              <a:rPr lang="en-US" smtClean="0">
                <a:latin typeface="Arial" charset="0"/>
              </a:rPr>
              <a:pPr>
                <a:defRPr/>
              </a:pPr>
              <a:t>13</a:t>
            </a:fld>
            <a:endParaRPr lang="en-US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805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18E7F2-7A1C-4CF7-80DD-C767D10CC66D}" type="slidenum">
              <a:rPr lang="en-US" smtClean="0">
                <a:latin typeface="Arial" charset="0"/>
              </a:rPr>
              <a:pPr>
                <a:defRPr/>
              </a:pPr>
              <a:t>14</a:t>
            </a:fld>
            <a:endParaRPr lang="en-US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941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D62FF7-168B-4117-BB63-7008370245AA}" type="slidenum">
              <a:rPr lang="en-US" smtClean="0">
                <a:latin typeface="Arial" charset="0"/>
              </a:rPr>
              <a:pPr>
                <a:defRPr/>
              </a:pPr>
              <a:t>15</a:t>
            </a:fld>
            <a:endParaRPr lang="en-US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79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32421E-524E-45ED-BA77-4B6FB49EEC21}" type="slidenum">
              <a:rPr lang="en-US" smtClean="0">
                <a:latin typeface="Arial" charset="0"/>
              </a:rPr>
              <a:pPr>
                <a:defRPr/>
              </a:pPr>
              <a:t>16</a:t>
            </a:fld>
            <a:endParaRPr lang="en-US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844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6D88B3-99EC-4A4B-9BE0-EBA011518EF3}" type="slidenum">
              <a:rPr lang="en-US" smtClean="0">
                <a:latin typeface="Arial" charset="0"/>
              </a:rPr>
              <a:pPr>
                <a:defRPr/>
              </a:pPr>
              <a:t>17</a:t>
            </a:fld>
            <a:endParaRPr lang="en-US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830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4698C0-4091-4D0A-9215-5FD102B3ED73}" type="slidenum">
              <a:rPr lang="en-US" smtClean="0">
                <a:latin typeface="Arial" charset="0"/>
              </a:rPr>
              <a:pPr>
                <a:defRPr/>
              </a:pPr>
              <a:t>18</a:t>
            </a:fld>
            <a:endParaRPr lang="en-US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217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3AD6B6-EEBC-407E-86B2-9030BC3634D9}" type="slidenum">
              <a:rPr lang="en-US" smtClean="0">
                <a:latin typeface="Arial" charset="0"/>
              </a:rPr>
              <a:pPr>
                <a:defRPr/>
              </a:pPr>
              <a:t>19</a:t>
            </a:fld>
            <a:endParaRPr lang="en-US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69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97F9BB-1DAD-4D87-AC88-F9D72B8C3A7A}" type="slidenum">
              <a:rPr lang="en-US" smtClean="0">
                <a:latin typeface="Arial" charset="0"/>
              </a:rPr>
              <a:pPr>
                <a:defRPr/>
              </a:pPr>
              <a:t>2</a:t>
            </a:fld>
            <a:endParaRPr lang="en-US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917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7F2D22-FCFF-48CD-9E04-0B7AB2AD851A}" type="slidenum">
              <a:rPr lang="en-US" smtClean="0">
                <a:latin typeface="Arial" charset="0"/>
              </a:rPr>
              <a:pPr>
                <a:defRPr/>
              </a:pPr>
              <a:t>20</a:t>
            </a:fld>
            <a:endParaRPr lang="en-US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845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033C30-FBC8-4829-B43C-34661517302A}" type="slidenum">
              <a:rPr lang="en-US" smtClean="0">
                <a:latin typeface="Arial" charset="0"/>
              </a:rPr>
              <a:pPr>
                <a:defRPr/>
              </a:pPr>
              <a:t>21</a:t>
            </a:fld>
            <a:endParaRPr lang="en-US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265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D954A7-A21D-4107-9BBF-96C8859402CE}" type="slidenum">
              <a:rPr lang="en-US" smtClean="0">
                <a:latin typeface="Arial" charset="0"/>
              </a:rPr>
              <a:pPr>
                <a:defRPr/>
              </a:pPr>
              <a:t>22</a:t>
            </a:fld>
            <a:endParaRPr lang="en-US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636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20A45D-0264-48A8-B7CA-E7BAA25DFF29}" type="slidenum">
              <a:rPr lang="en-US" smtClean="0">
                <a:latin typeface="Arial" charset="0"/>
              </a:rPr>
              <a:pPr>
                <a:defRPr/>
              </a:pPr>
              <a:t>23</a:t>
            </a:fld>
            <a:endParaRPr lang="en-US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2514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560121-6EE9-4DB3-A1AD-0DD97A879056}" type="slidenum">
              <a:rPr lang="en-US" smtClean="0">
                <a:latin typeface="Arial" charset="0"/>
              </a:rPr>
              <a:pPr>
                <a:defRPr/>
              </a:pPr>
              <a:t>24</a:t>
            </a:fld>
            <a:endParaRPr lang="en-US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774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3C9E71-6AE3-48A7-A40E-4D5C3F4379B7}" type="slidenum">
              <a:rPr lang="en-US" smtClean="0">
                <a:latin typeface="Arial" charset="0"/>
              </a:rPr>
              <a:pPr>
                <a:defRPr/>
              </a:pPr>
              <a:t>25</a:t>
            </a:fld>
            <a:endParaRPr lang="en-US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8278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20992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8EE565-23F7-443F-BC6B-68F2125320C4}" type="slidenum">
              <a:rPr lang="en-US" smtClean="0">
                <a:latin typeface="Arial" charset="0"/>
              </a:rPr>
              <a:pPr>
                <a:defRPr/>
              </a:pPr>
              <a:t>26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666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27811E-8886-4901-A450-B70F1BF5D450}" type="slidenum">
              <a:rPr lang="en-US" smtClean="0">
                <a:latin typeface="Arial" charset="0"/>
              </a:rPr>
              <a:pPr>
                <a:defRPr/>
              </a:pPr>
              <a:t>27</a:t>
            </a:fld>
            <a:endParaRPr lang="en-US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288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5949DD-FBE0-4A81-96D3-D2CD0AEB197A}" type="slidenum">
              <a:rPr lang="en-US" smtClean="0">
                <a:latin typeface="Arial" charset="0"/>
              </a:rPr>
              <a:pPr>
                <a:defRPr/>
              </a:pPr>
              <a:t>28</a:t>
            </a:fld>
            <a:endParaRPr lang="en-US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7721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C98ACE-4B1E-4BB9-ADED-87726FFF6AD3}" type="slidenum">
              <a:rPr lang="en-US" smtClean="0">
                <a:latin typeface="Arial" charset="0"/>
              </a:rPr>
              <a:pPr>
                <a:defRPr/>
              </a:pPr>
              <a:t>29</a:t>
            </a:fld>
            <a:endParaRPr lang="en-US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20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7C1AED-3C16-46E2-9DD2-7D577193F76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273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395444-8A90-4211-B8FD-42C601130891}" type="slidenum">
              <a:rPr lang="en-US" smtClean="0">
                <a:latin typeface="Arial" charset="0"/>
              </a:rPr>
              <a:pPr>
                <a:defRPr/>
              </a:pPr>
              <a:t>30</a:t>
            </a:fld>
            <a:endParaRPr lang="en-US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4043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16EC65-17A9-4393-8827-C83649E8DB4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244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2150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5A226C-5A2B-45BF-BFB8-CE399D7BD1DD}" type="slidenum">
              <a:rPr lang="en-US" smtClean="0">
                <a:latin typeface="Arial" charset="0"/>
              </a:rPr>
              <a:pPr>
                <a:defRPr/>
              </a:pPr>
              <a:t>33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541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2160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E457D2-B097-43F8-9681-B84C000C12AD}" type="slidenum">
              <a:rPr lang="en-US" smtClean="0">
                <a:latin typeface="Arial" charset="0"/>
              </a:rPr>
              <a:pPr>
                <a:defRPr/>
              </a:pPr>
              <a:t>34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2943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2C36D5-86D4-45A1-9F3F-085AAFE5496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556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2191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F23A1E-7655-487F-8215-91A06F59D736}" type="slidenum">
              <a:rPr lang="en-US" smtClean="0">
                <a:latin typeface="Arial" charset="0"/>
              </a:rPr>
              <a:pPr>
                <a:defRPr/>
              </a:pPr>
              <a:t>36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9636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2201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CA9986-2302-4EF9-8DE8-84875DA5BC50}" type="slidenum">
              <a:rPr lang="en-US" smtClean="0">
                <a:latin typeface="Arial" charset="0"/>
              </a:rPr>
              <a:pPr>
                <a:defRPr/>
              </a:pPr>
              <a:t>37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58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22118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668126-72FE-410C-8586-41C5BD24AA25}" type="slidenum">
              <a:rPr lang="en-US" smtClean="0">
                <a:latin typeface="Arial" charset="0"/>
              </a:rPr>
              <a:pPr>
                <a:defRPr/>
              </a:pPr>
              <a:t>38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8660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2222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0684F5-6F7C-4CB9-9471-A3658C36050F}" type="slidenum">
              <a:rPr lang="en-US" smtClean="0">
                <a:latin typeface="Arial" charset="0"/>
              </a:rPr>
              <a:pPr>
                <a:defRPr/>
              </a:pPr>
              <a:t>39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8134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2232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576448-02F0-4628-8DF2-DE6817675960}" type="slidenum">
              <a:rPr lang="en-US" smtClean="0">
                <a:latin typeface="Arial" charset="0"/>
              </a:rPr>
              <a:pPr>
                <a:defRPr/>
              </a:pPr>
              <a:t>40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783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4156E0-EA0F-44AC-ADFE-3F74482D366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693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E29D73-B0FE-45B1-959E-171670225EC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583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2252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499645-AA11-4E81-B758-B512F0489F49}" type="slidenum">
              <a:rPr lang="en-US" smtClean="0">
                <a:latin typeface="Arial" charset="0"/>
              </a:rPr>
              <a:pPr>
                <a:defRPr/>
              </a:pPr>
              <a:t>42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2894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2242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3A88A9-670F-493D-B862-17C4FEBA9714}" type="slidenum">
              <a:rPr lang="en-US" smtClean="0">
                <a:latin typeface="Arial" charset="0"/>
              </a:rPr>
              <a:pPr>
                <a:defRPr/>
              </a:pPr>
              <a:t>43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6805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2273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9A84E1-65EA-4022-BDF4-71D5F0203D56}" type="slidenum">
              <a:rPr lang="en-US" smtClean="0">
                <a:latin typeface="Arial" charset="0"/>
              </a:rPr>
              <a:pPr>
                <a:defRPr/>
              </a:pPr>
              <a:t>44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9237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D44491-DC5D-41EB-B2B1-3AB498408D08}" type="slidenum">
              <a:rPr lang="en-US" smtClean="0">
                <a:latin typeface="Arial" charset="0"/>
              </a:rPr>
              <a:pPr>
                <a:defRPr/>
              </a:pPr>
              <a:t>45</a:t>
            </a:fld>
            <a:endParaRPr lang="en-US">
              <a:latin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355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95E74E-DE61-4463-A684-983F96059D0A}" type="slidenum">
              <a:rPr lang="en-US" smtClean="0">
                <a:latin typeface="Arial" charset="0"/>
              </a:rPr>
              <a:pPr>
                <a:defRPr/>
              </a:pPr>
              <a:t>5</a:t>
            </a:fld>
            <a:endParaRPr lang="en-US">
              <a:latin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842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D49F3E-8856-4366-8515-1AFECB860B08}" type="slidenum">
              <a:rPr lang="en-US" smtClean="0">
                <a:latin typeface="Arial" charset="0"/>
              </a:rPr>
              <a:pPr>
                <a:defRPr/>
              </a:pPr>
              <a:t>6</a:t>
            </a:fld>
            <a:endParaRPr lang="en-US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879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D442BA-2943-4C76-A242-E2538C31D8B0}" type="slidenum">
              <a:rPr lang="en-US" smtClean="0">
                <a:latin typeface="Arial" charset="0"/>
              </a:rPr>
              <a:pPr>
                <a:defRPr/>
              </a:pPr>
              <a:t>7</a:t>
            </a:fld>
            <a:endParaRPr lang="en-US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822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63F304-1B7A-4BEB-8DA9-88571B6F06B2}" type="slidenum">
              <a:rPr lang="en-US" smtClean="0">
                <a:latin typeface="Arial" charset="0"/>
              </a:rPr>
              <a:pPr>
                <a:defRPr/>
              </a:pPr>
              <a:t>8</a:t>
            </a:fld>
            <a:endParaRPr lang="en-US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477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F2C132-A24F-449A-981A-A6A169A7D118}" type="slidenum">
              <a:rPr lang="en-US" smtClean="0">
                <a:latin typeface="Arial" charset="0"/>
              </a:rPr>
              <a:pPr>
                <a:defRPr/>
              </a:pPr>
              <a:t>9</a:t>
            </a:fld>
            <a:endParaRPr lang="en-US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00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7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9F108-9E47-4737-A725-775B850A47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6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133FA-39BB-4EEF-B533-A7987E2DD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69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845A6-F9E4-4346-9ABB-6E61638B7B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6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7E9A2-84D7-4FCB-AA8C-90F695954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2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E8C1C-AB2D-4402-9F93-5CAC390A4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CA963-C643-4C14-B34E-930643A0D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0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53D5-191E-4C93-99EA-03AB7B3A9F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5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90075-FEAF-4054-9A27-B6FE6D440D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0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FA94C-31FD-41B7-B41D-F2014A209D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2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14BA3-5ABA-4359-862A-F641AF0D9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5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699B1-FBA5-4A55-9850-8A667D42C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5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53DE70E8-75A3-41DF-800F-C96866BC98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Text Box 16"/>
          <p:cNvSpPr txBox="1">
            <a:spLocks noChangeArrowheads="1"/>
          </p:cNvSpPr>
          <p:nvPr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1400" i="1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13" r:id="rId2"/>
    <p:sldLayoutId id="2147484214" r:id="rId3"/>
    <p:sldLayoutId id="2147484215" r:id="rId4"/>
    <p:sldLayoutId id="2147484216" r:id="rId5"/>
    <p:sldLayoutId id="2147484217" r:id="rId6"/>
    <p:sldLayoutId id="2147484218" r:id="rId7"/>
    <p:sldLayoutId id="2147484219" r:id="rId8"/>
    <p:sldLayoutId id="2147484220" r:id="rId9"/>
    <p:sldLayoutId id="2147484221" r:id="rId10"/>
    <p:sldLayoutId id="2147484222" r:id="rId11"/>
    <p:sldLayoutId id="214748422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IATA_airport_code" TargetMode="External"/><Relationship Id="rId4" Type="http://schemas.openxmlformats.org/officeDocument/2006/relationships/hyperlink" Target="https://en.wikipedia.org/wiki/List_of_airline_codes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381000" y="3124200"/>
            <a:ext cx="8382000" cy="2057400"/>
          </a:xfrm>
        </p:spPr>
        <p:txBody>
          <a:bodyPr/>
          <a:lstStyle/>
          <a:p>
            <a:pPr algn="ctr" defTabSz="966788">
              <a:lnSpc>
                <a:spcPct val="125000"/>
              </a:lnSpc>
              <a:spcBef>
                <a:spcPct val="20000"/>
              </a:spcBef>
            </a:pPr>
            <a:r>
              <a:rPr lang="en-US" dirty="0"/>
              <a:t>Lecture 2-5</a:t>
            </a:r>
            <a:br>
              <a:rPr lang="en-US" dirty="0"/>
            </a:br>
            <a:r>
              <a:rPr lang="en-US" dirty="0"/>
              <a:t>BPEL Case </a:t>
            </a:r>
            <a:r>
              <a:rPr lang="en-US" sz="2800" dirty="0"/>
              <a:t>Studies</a:t>
            </a:r>
            <a:br>
              <a:rPr lang="en-US" sz="2800" dirty="0"/>
            </a:br>
            <a:r>
              <a:rPr lang="en-US" sz="2000" b="0" dirty="0"/>
              <a:t>Reading: Text Sections 8.2 and 8.3</a:t>
            </a:r>
            <a:endParaRPr lang="en-US" sz="2800" b="0" dirty="0"/>
          </a:p>
        </p:txBody>
      </p:sp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3513138" y="5715000"/>
            <a:ext cx="236537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/>
              <a:t>Dr. Yinong Chen</a:t>
            </a:r>
          </a:p>
          <a:p>
            <a:pPr algn="ctr" defTabSz="966788"/>
            <a:endParaRPr lang="en-US" sz="2400"/>
          </a:p>
        </p:txBody>
      </p:sp>
      <p:sp>
        <p:nvSpPr>
          <p:cNvPr id="3077" name="Rectangle 10"/>
          <p:cNvSpPr>
            <a:spLocks noChangeArrowheads="1"/>
          </p:cNvSpPr>
          <p:nvPr/>
        </p:nvSpPr>
        <p:spPr bwMode="auto">
          <a:xfrm>
            <a:off x="228600" y="1600200"/>
            <a:ext cx="891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3200" dirty="0">
                <a:solidFill>
                  <a:schemeClr val="folHlink"/>
                </a:solidFill>
              </a:rPr>
              <a:t>Unit 2</a:t>
            </a:r>
            <a:br>
              <a:rPr lang="en-US" sz="3200" dirty="0">
                <a:solidFill>
                  <a:schemeClr val="folHlink"/>
                </a:solidFill>
              </a:rPr>
            </a:br>
            <a:r>
              <a:rPr lang="en-US" sz="2400" dirty="0">
                <a:solidFill>
                  <a:schemeClr val="folHlink"/>
                </a:solidFill>
              </a:rPr>
              <a:t>Software Development by Composition and Integration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6886" y="92075"/>
            <a:ext cx="8566171" cy="1149350"/>
            <a:chOff x="349229" y="92074"/>
            <a:chExt cx="8566171" cy="1149350"/>
          </a:xfrm>
        </p:grpSpPr>
        <p:grpSp>
          <p:nvGrpSpPr>
            <p:cNvPr id="12" name="Group 11"/>
            <p:cNvGrpSpPr/>
            <p:nvPr/>
          </p:nvGrpSpPr>
          <p:grpSpPr>
            <a:xfrm>
              <a:off x="349229" y="481515"/>
              <a:ext cx="5440041" cy="356685"/>
              <a:chOff x="152400" y="333838"/>
              <a:chExt cx="5440041" cy="356685"/>
            </a:xfrm>
          </p:grpSpPr>
          <p:pic>
            <p:nvPicPr>
              <p:cNvPr id="14" name="Picture 13" descr="Arizona State University - Ira A. Fulton Schools of Engineeri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" y="347622"/>
                <a:ext cx="2143125" cy="3429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 descr="School of Computing, Informatics, and Decision Systems Engineeri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0800" y="333838"/>
                <a:ext cx="3001641" cy="3566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096000" y="92074"/>
              <a:ext cx="2819400" cy="114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6736" tIns="48368" rIns="96736" bIns="48368" anchor="ctr"/>
            <a:lstStyle/>
            <a:p>
              <a:pPr marL="363538" indent="-363538" algn="ctr" defTabSz="966788">
                <a:lnSpc>
                  <a:spcPct val="115000"/>
                </a:lnSpc>
                <a:spcBef>
                  <a:spcPct val="20000"/>
                </a:spcBef>
              </a:pPr>
              <a:r>
                <a:rPr lang="en-US" altLang="en-US" i="1" dirty="0">
                  <a:solidFill>
                    <a:srgbClr val="280099"/>
                  </a:solidFill>
                </a:rPr>
                <a:t>CSE446 / CSE598</a:t>
              </a:r>
              <a:br>
                <a:rPr lang="en-US" altLang="en-US" i="1" dirty="0">
                  <a:solidFill>
                    <a:srgbClr val="280099"/>
                  </a:solidFill>
                </a:rPr>
              </a:br>
              <a:r>
                <a:rPr lang="en-US" altLang="en-US" i="1" dirty="0">
                  <a:solidFill>
                    <a:srgbClr val="280099"/>
                  </a:solidFill>
                </a:rPr>
                <a:t>Software Integration and Engineering</a:t>
              </a:r>
              <a:endParaRPr lang="en-US" altLang="en-US" sz="2400" i="1" dirty="0">
                <a:solidFill>
                  <a:srgbClr val="280099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60A187-20F5-429E-88D9-BDFD8394B2D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48887" name="Text Box 23"/>
          <p:cNvSpPr txBox="1">
            <a:spLocks noChangeArrowheads="1"/>
          </p:cNvSpPr>
          <p:nvPr/>
        </p:nvSpPr>
        <p:spPr bwMode="auto">
          <a:xfrm>
            <a:off x="152400" y="3276600"/>
            <a:ext cx="4543425" cy="2298700"/>
          </a:xfrm>
          <a:prstGeom prst="rect">
            <a:avLst/>
          </a:prstGeom>
          <a:solidFill>
            <a:srgbClr val="FFFFCC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dirty="0">
                <a:latin typeface="Arial" charset="0"/>
              </a:rPr>
              <a:t>&lt;</a:t>
            </a:r>
            <a:r>
              <a:rPr lang="en-US" dirty="0" err="1">
                <a:latin typeface="Arial" charset="0"/>
              </a:rPr>
              <a:t>portType</a:t>
            </a:r>
            <a:r>
              <a:rPr lang="en-US" dirty="0">
                <a:latin typeface="Arial" charset="0"/>
              </a:rPr>
              <a:t> name=</a:t>
            </a:r>
            <a:r>
              <a:rPr lang="en-US" dirty="0"/>
              <a:t>"</a:t>
            </a:r>
            <a:r>
              <a:rPr lang="en-US" dirty="0" err="1">
                <a:latin typeface="Arial" charset="0"/>
              </a:rPr>
              <a:t>TravelApprovalPT</a:t>
            </a:r>
            <a:r>
              <a:rPr lang="en-US" dirty="0"/>
              <a:t>"</a:t>
            </a:r>
            <a:r>
              <a:rPr lang="en-US" dirty="0">
                <a:latin typeface="Arial" charset="0"/>
              </a:rPr>
              <a:t>&gt;</a:t>
            </a:r>
          </a:p>
          <a:p>
            <a:r>
              <a:rPr lang="en-US" dirty="0">
                <a:latin typeface="Arial" charset="0"/>
              </a:rPr>
              <a:t>	&lt;operation name= </a:t>
            </a:r>
            <a:r>
              <a:rPr lang="en-US" dirty="0"/>
              <a:t>"</a:t>
            </a:r>
            <a:r>
              <a:rPr lang="en-US" dirty="0" err="1">
                <a:latin typeface="Arial" charset="0"/>
              </a:rPr>
              <a:t>TravelApproval</a:t>
            </a:r>
            <a:r>
              <a:rPr lang="en-US" dirty="0"/>
              <a:t>"</a:t>
            </a:r>
            <a:r>
              <a:rPr lang="en-US" dirty="0">
                <a:latin typeface="Arial" charset="0"/>
              </a:rPr>
              <a:t>&gt;</a:t>
            </a:r>
          </a:p>
          <a:p>
            <a:r>
              <a:rPr lang="en-US" dirty="0">
                <a:latin typeface="Arial" charset="0"/>
              </a:rPr>
              <a:t>		&lt;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input</a:t>
            </a:r>
            <a:r>
              <a:rPr lang="en-US" dirty="0">
                <a:latin typeface="Arial" charset="0"/>
              </a:rPr>
              <a:t> message= </a:t>
            </a:r>
          </a:p>
          <a:p>
            <a:r>
              <a:rPr lang="en-US" dirty="0">
                <a:latin typeface="Arial" charset="0"/>
              </a:rPr>
              <a:t>			"</a:t>
            </a:r>
            <a:r>
              <a:rPr lang="en-US" dirty="0" err="1">
                <a:latin typeface="Arial" charset="0"/>
              </a:rPr>
              <a:t>tns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TravelRequestMessage</a:t>
            </a:r>
            <a:r>
              <a:rPr lang="en-US" dirty="0">
                <a:latin typeface="Arial" charset="0"/>
              </a:rPr>
              <a:t>"/&gt;</a:t>
            </a:r>
          </a:p>
          <a:p>
            <a:r>
              <a:rPr lang="en-US" dirty="0">
                <a:latin typeface="Arial" charset="0"/>
              </a:rPr>
              <a:t>		&lt;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output</a:t>
            </a:r>
            <a:r>
              <a:rPr lang="en-US" dirty="0">
                <a:latin typeface="Arial" charset="0"/>
              </a:rPr>
              <a:t> message= </a:t>
            </a:r>
          </a:p>
          <a:p>
            <a:r>
              <a:rPr lang="en-US" dirty="0">
                <a:latin typeface="Arial" charset="0"/>
              </a:rPr>
              <a:t>	"</a:t>
            </a:r>
            <a:r>
              <a:rPr lang="en-US" dirty="0" err="1">
                <a:latin typeface="Arial" charset="0"/>
              </a:rPr>
              <a:t>tns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TravelResponseMessage</a:t>
            </a:r>
            <a:r>
              <a:rPr lang="en-US" dirty="0">
                <a:latin typeface="Arial" charset="0"/>
              </a:rPr>
              <a:t>"/&gt;</a:t>
            </a:r>
          </a:p>
          <a:p>
            <a:r>
              <a:rPr lang="en-US" dirty="0">
                <a:latin typeface="Arial" charset="0"/>
              </a:rPr>
              <a:t>	&lt;/operation&gt;</a:t>
            </a:r>
          </a:p>
          <a:p>
            <a:r>
              <a:rPr lang="en-US" dirty="0">
                <a:latin typeface="Arial" charset="0"/>
              </a:rPr>
              <a:t>&lt;/</a:t>
            </a:r>
            <a:r>
              <a:rPr lang="en-US" dirty="0" err="1">
                <a:latin typeface="Arial" charset="0"/>
              </a:rPr>
              <a:t>portType</a:t>
            </a:r>
            <a:r>
              <a:rPr lang="en-US" dirty="0">
                <a:latin typeface="Arial" charset="0"/>
              </a:rPr>
              <a:t>&gt;</a:t>
            </a:r>
          </a:p>
        </p:txBody>
      </p:sp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5638800" y="1111250"/>
            <a:ext cx="1524000" cy="23177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tx2"/>
                </a:solidFill>
              </a:rPr>
              <a:t>BPEL</a:t>
            </a:r>
          </a:p>
          <a:p>
            <a:pPr algn="ctr" eaLnBrk="0" hangingPunct="0"/>
            <a:r>
              <a:rPr lang="en-US" b="1">
                <a:solidFill>
                  <a:schemeClr val="tx2"/>
                </a:solidFill>
              </a:rPr>
              <a:t>Process’s</a:t>
            </a:r>
          </a:p>
          <a:p>
            <a:pPr algn="ctr" eaLnBrk="0" hangingPunct="0"/>
            <a:r>
              <a:rPr lang="en-US" b="1">
                <a:solidFill>
                  <a:schemeClr val="tx2"/>
                </a:solidFill>
              </a:rPr>
              <a:t>WSDL</a:t>
            </a:r>
          </a:p>
          <a:p>
            <a:pPr algn="ctr" eaLnBrk="0" hangingPunct="0"/>
            <a:endParaRPr lang="en-US" b="1">
              <a:solidFill>
                <a:schemeClr val="tx2"/>
              </a:solidFill>
            </a:endParaRPr>
          </a:p>
          <a:p>
            <a:pPr algn="ctr" eaLnBrk="0" hangingPunct="0"/>
            <a:endParaRPr lang="en-US" b="1">
              <a:solidFill>
                <a:schemeClr val="tx2"/>
              </a:solidFill>
            </a:endParaRPr>
          </a:p>
          <a:p>
            <a:pPr algn="ctr" eaLnBrk="0" hangingPunct="0"/>
            <a:endParaRPr lang="en-US" b="1">
              <a:solidFill>
                <a:schemeClr val="tx2"/>
              </a:solidFill>
            </a:endParaRPr>
          </a:p>
          <a:p>
            <a:pPr algn="ctr" eaLnBrk="0" hangingPunct="0"/>
            <a:endParaRPr lang="en-US" b="1">
              <a:solidFill>
                <a:schemeClr val="tx2"/>
              </a:solidFill>
            </a:endParaRPr>
          </a:p>
          <a:p>
            <a:pPr algn="ctr" eaLnBrk="0" hangingPunct="0"/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7543800" cy="623888"/>
          </a:xfrm>
        </p:spPr>
        <p:txBody>
          <a:bodyPr/>
          <a:lstStyle/>
          <a:p>
            <a:pPr eaLnBrk="1" hangingPunct="1"/>
            <a:r>
              <a:rPr lang="en-US"/>
              <a:t>WSDL of the BPEL Process</a:t>
            </a:r>
          </a:p>
        </p:txBody>
      </p:sp>
      <p:sp>
        <p:nvSpPr>
          <p:cNvPr id="16390" name="Line 8"/>
          <p:cNvSpPr>
            <a:spLocks noChangeShapeType="1"/>
          </p:cNvSpPr>
          <p:nvPr/>
        </p:nvSpPr>
        <p:spPr bwMode="auto">
          <a:xfrm>
            <a:off x="7162800" y="196691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9"/>
          <p:cNvSpPr>
            <a:spLocks noChangeShapeType="1"/>
          </p:cNvSpPr>
          <p:nvPr/>
        </p:nvSpPr>
        <p:spPr bwMode="auto">
          <a:xfrm>
            <a:off x="8763000" y="2667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Rectangle 13"/>
          <p:cNvSpPr>
            <a:spLocks noChangeArrowheads="1"/>
          </p:cNvSpPr>
          <p:nvPr/>
        </p:nvSpPr>
        <p:spPr bwMode="auto">
          <a:xfrm>
            <a:off x="6934200" y="2178050"/>
            <a:ext cx="1828800" cy="9763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FlightCallbackPT:</a:t>
            </a:r>
          </a:p>
          <a:p>
            <a:pPr algn="ctr" eaLnBrk="0" hangingPunct="0"/>
            <a:r>
              <a:rPr lang="en-US" sz="1600"/>
              <a:t>FlightTicketCallback</a:t>
            </a:r>
            <a:br>
              <a:rPr lang="en-US" sz="1600"/>
            </a:br>
            <a:r>
              <a:rPr lang="en-US" sz="1600"/>
              <a:t>operation</a:t>
            </a:r>
          </a:p>
        </p:txBody>
      </p:sp>
      <p:sp>
        <p:nvSpPr>
          <p:cNvPr id="548878" name="Text Box 14"/>
          <p:cNvSpPr txBox="1">
            <a:spLocks noChangeArrowheads="1"/>
          </p:cNvSpPr>
          <p:nvPr/>
        </p:nvSpPr>
        <p:spPr bwMode="auto">
          <a:xfrm>
            <a:off x="4406900" y="5029200"/>
            <a:ext cx="4660900" cy="1749425"/>
          </a:xfrm>
          <a:prstGeom prst="rect">
            <a:avLst/>
          </a:prstGeom>
          <a:solidFill>
            <a:srgbClr val="FFFFCC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dirty="0">
                <a:latin typeface="Arial" charset="0"/>
              </a:rPr>
              <a:t>&lt;</a:t>
            </a:r>
            <a:r>
              <a:rPr lang="en-US" dirty="0" err="1">
                <a:latin typeface="Arial" charset="0"/>
              </a:rPr>
              <a:t>portType</a:t>
            </a:r>
            <a:r>
              <a:rPr lang="en-US" dirty="0">
                <a:latin typeface="Arial" charset="0"/>
              </a:rPr>
              <a:t> name="</a:t>
            </a:r>
            <a:r>
              <a:rPr lang="en-US" dirty="0" err="1">
                <a:latin typeface="Arial" charset="0"/>
              </a:rPr>
              <a:t>FlightCallbackPT</a:t>
            </a:r>
            <a:r>
              <a:rPr lang="en-US" dirty="0">
                <a:latin typeface="Arial" charset="0"/>
              </a:rPr>
              <a:t>"&gt;</a:t>
            </a:r>
          </a:p>
          <a:p>
            <a:r>
              <a:rPr lang="en-US" dirty="0">
                <a:latin typeface="Arial" charset="0"/>
              </a:rPr>
              <a:t>	&lt;operation name= </a:t>
            </a:r>
            <a:r>
              <a:rPr lang="en-US" dirty="0" err="1">
                <a:latin typeface="Arial" charset="0"/>
              </a:rPr>
              <a:t>FlightTicketCallback</a:t>
            </a:r>
            <a:r>
              <a:rPr lang="en-US" dirty="0">
                <a:latin typeface="Arial" charset="0"/>
              </a:rPr>
              <a:t>&gt;</a:t>
            </a:r>
          </a:p>
          <a:p>
            <a:r>
              <a:rPr lang="en-US" dirty="0">
                <a:latin typeface="Arial" charset="0"/>
              </a:rPr>
              <a:t>		&lt;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input</a:t>
            </a:r>
            <a:r>
              <a:rPr lang="en-US" dirty="0">
                <a:latin typeface="Arial" charset="0"/>
              </a:rPr>
              <a:t> message= </a:t>
            </a:r>
          </a:p>
          <a:p>
            <a:r>
              <a:rPr lang="en-US" dirty="0">
                <a:latin typeface="Arial" charset="0"/>
              </a:rPr>
              <a:t>			"</a:t>
            </a:r>
            <a:r>
              <a:rPr lang="en-US" dirty="0" err="1">
                <a:latin typeface="Arial" charset="0"/>
              </a:rPr>
              <a:t>tns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TravelResponseMessage</a:t>
            </a:r>
            <a:r>
              <a:rPr lang="en-US" dirty="0">
                <a:latin typeface="Arial" charset="0"/>
              </a:rPr>
              <a:t>"/&gt;</a:t>
            </a:r>
          </a:p>
          <a:p>
            <a:r>
              <a:rPr lang="en-US" dirty="0">
                <a:latin typeface="Arial" charset="0"/>
              </a:rPr>
              <a:t>	&lt;/operation&gt;</a:t>
            </a:r>
          </a:p>
          <a:p>
            <a:r>
              <a:rPr lang="en-US" dirty="0">
                <a:latin typeface="Arial" charset="0"/>
              </a:rPr>
              <a:t>&lt;/</a:t>
            </a:r>
            <a:r>
              <a:rPr lang="en-US" dirty="0" err="1">
                <a:latin typeface="Arial" charset="0"/>
              </a:rPr>
              <a:t>portType</a:t>
            </a:r>
            <a:r>
              <a:rPr lang="en-US" dirty="0">
                <a:latin typeface="Arial" charset="0"/>
              </a:rPr>
              <a:t>&gt;</a:t>
            </a:r>
          </a:p>
        </p:txBody>
      </p:sp>
      <p:cxnSp>
        <p:nvCxnSpPr>
          <p:cNvPr id="548879" name="AutoShape 15"/>
          <p:cNvCxnSpPr>
            <a:cxnSpLocks noChangeShapeType="1"/>
            <a:stCxn id="16392" idx="2"/>
            <a:endCxn id="548878" idx="0"/>
          </p:cNvCxnSpPr>
          <p:nvPr/>
        </p:nvCxnSpPr>
        <p:spPr bwMode="auto">
          <a:xfrm flipH="1">
            <a:off x="6737350" y="3154363"/>
            <a:ext cx="1111250" cy="1874837"/>
          </a:xfrm>
          <a:prstGeom prst="straightConnector1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5" name="Rectangle 17"/>
          <p:cNvSpPr>
            <a:spLocks noChangeArrowheads="1"/>
          </p:cNvSpPr>
          <p:nvPr/>
        </p:nvSpPr>
        <p:spPr bwMode="auto">
          <a:xfrm>
            <a:off x="4191000" y="1995488"/>
            <a:ext cx="2133600" cy="9763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TravelApprovalPT</a:t>
            </a:r>
          </a:p>
          <a:p>
            <a:pPr algn="ctr" eaLnBrk="0" hangingPunct="0"/>
            <a:r>
              <a:rPr lang="en-US">
                <a:latin typeface="Arial" charset="0"/>
              </a:rPr>
              <a:t>TravelApproval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operation</a:t>
            </a:r>
          </a:p>
        </p:txBody>
      </p:sp>
      <p:sp>
        <p:nvSpPr>
          <p:cNvPr id="16396" name="Line 18"/>
          <p:cNvSpPr>
            <a:spLocks noChangeShapeType="1"/>
          </p:cNvSpPr>
          <p:nvPr/>
        </p:nvSpPr>
        <p:spPr bwMode="auto">
          <a:xfrm>
            <a:off x="1371600" y="217805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Line 19"/>
          <p:cNvSpPr>
            <a:spLocks noChangeShapeType="1"/>
          </p:cNvSpPr>
          <p:nvPr/>
        </p:nvSpPr>
        <p:spPr bwMode="auto">
          <a:xfrm>
            <a:off x="1371600" y="26670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Rectangle 20"/>
          <p:cNvSpPr>
            <a:spLocks noChangeArrowheads="1"/>
          </p:cNvSpPr>
          <p:nvPr/>
        </p:nvSpPr>
        <p:spPr bwMode="auto">
          <a:xfrm>
            <a:off x="1371600" y="1811338"/>
            <a:ext cx="259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/>
              <a:t>TravelRequestMessage</a:t>
            </a:r>
          </a:p>
        </p:txBody>
      </p:sp>
      <p:sp>
        <p:nvSpPr>
          <p:cNvPr id="16399" name="Rectangle 21"/>
          <p:cNvSpPr>
            <a:spLocks noChangeArrowheads="1"/>
          </p:cNvSpPr>
          <p:nvPr/>
        </p:nvSpPr>
        <p:spPr bwMode="auto">
          <a:xfrm>
            <a:off x="1600200" y="2300288"/>
            <a:ext cx="259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/>
              <a:t>TravelResponseMessage</a:t>
            </a:r>
          </a:p>
        </p:txBody>
      </p:sp>
      <p:sp>
        <p:nvSpPr>
          <p:cNvPr id="16400" name="Rectangle 22"/>
          <p:cNvSpPr>
            <a:spLocks noChangeArrowheads="1"/>
          </p:cNvSpPr>
          <p:nvPr/>
        </p:nvSpPr>
        <p:spPr bwMode="auto">
          <a:xfrm>
            <a:off x="152400" y="1720850"/>
            <a:ext cx="1219200" cy="14033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tx2"/>
                </a:solidFill>
              </a:rPr>
              <a:t>Client</a:t>
            </a:r>
          </a:p>
        </p:txBody>
      </p:sp>
      <p:cxnSp>
        <p:nvCxnSpPr>
          <p:cNvPr id="548888" name="AutoShape 24"/>
          <p:cNvCxnSpPr>
            <a:cxnSpLocks noChangeShapeType="1"/>
            <a:stCxn id="16395" idx="2"/>
            <a:endCxn id="548887" idx="0"/>
          </p:cNvCxnSpPr>
          <p:nvPr/>
        </p:nvCxnSpPr>
        <p:spPr bwMode="auto">
          <a:xfrm flipH="1">
            <a:off x="2424113" y="2971800"/>
            <a:ext cx="2833687" cy="304800"/>
          </a:xfrm>
          <a:prstGeom prst="straightConnector1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8889" name="Rectangle 25"/>
          <p:cNvSpPr>
            <a:spLocks noChangeArrowheads="1"/>
          </p:cNvSpPr>
          <p:nvPr/>
        </p:nvSpPr>
        <p:spPr bwMode="auto">
          <a:xfrm>
            <a:off x="152400" y="55753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in WSDL</a:t>
            </a:r>
          </a:p>
        </p:txBody>
      </p:sp>
      <p:sp>
        <p:nvSpPr>
          <p:cNvPr id="548890" name="Rectangle 26"/>
          <p:cNvSpPr>
            <a:spLocks noChangeArrowheads="1"/>
          </p:cNvSpPr>
          <p:nvPr/>
        </p:nvSpPr>
        <p:spPr bwMode="auto">
          <a:xfrm>
            <a:off x="8001000" y="466248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tx2"/>
                </a:solidFill>
              </a:rPr>
              <a:t>in WSDL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4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4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4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4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87" grpId="0" animBg="1"/>
      <p:bldP spid="548878" grpId="0" animBg="1"/>
      <p:bldP spid="548889" grpId="0"/>
      <p:bldP spid="5488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52400" y="263525"/>
            <a:ext cx="8915400" cy="6291263"/>
            <a:chOff x="152400" y="263525"/>
            <a:chExt cx="8915400" cy="6291263"/>
          </a:xfrm>
        </p:grpSpPr>
        <p:sp>
          <p:nvSpPr>
            <p:cNvPr id="105" name="Rectangle 34"/>
            <p:cNvSpPr>
              <a:spLocks noChangeArrowheads="1"/>
            </p:cNvSpPr>
            <p:nvPr/>
          </p:nvSpPr>
          <p:spPr bwMode="auto">
            <a:xfrm>
              <a:off x="2133600" y="615950"/>
              <a:ext cx="4343400" cy="593725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06" name="Rectangle 5"/>
            <p:cNvSpPr>
              <a:spLocks noChangeArrowheads="1"/>
            </p:cNvSpPr>
            <p:nvPr/>
          </p:nvSpPr>
          <p:spPr bwMode="auto">
            <a:xfrm>
              <a:off x="152400" y="1025525"/>
              <a:ext cx="685800" cy="1143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Client</a:t>
              </a:r>
            </a:p>
          </p:txBody>
        </p:sp>
        <p:sp>
          <p:nvSpPr>
            <p:cNvPr id="107" name="AutoShape 6"/>
            <p:cNvSpPr>
              <a:spLocks noChangeArrowheads="1"/>
            </p:cNvSpPr>
            <p:nvPr/>
          </p:nvSpPr>
          <p:spPr bwMode="auto">
            <a:xfrm>
              <a:off x="1828800" y="796925"/>
              <a:ext cx="838200" cy="15240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/>
                <a:t>portType</a:t>
              </a:r>
            </a:p>
          </p:txBody>
        </p:sp>
        <p:sp>
          <p:nvSpPr>
            <p:cNvPr id="108" name="AutoShape 7"/>
            <p:cNvSpPr>
              <a:spLocks noChangeArrowheads="1"/>
            </p:cNvSpPr>
            <p:nvPr/>
          </p:nvSpPr>
          <p:spPr bwMode="auto">
            <a:xfrm>
              <a:off x="6248400" y="4149725"/>
              <a:ext cx="838200" cy="1685925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/>
                <a:t>portType</a:t>
              </a:r>
            </a:p>
          </p:txBody>
        </p:sp>
        <p:sp>
          <p:nvSpPr>
            <p:cNvPr id="109" name="AutoShape 9"/>
            <p:cNvSpPr>
              <a:spLocks noChangeArrowheads="1"/>
            </p:cNvSpPr>
            <p:nvPr/>
          </p:nvSpPr>
          <p:spPr bwMode="auto">
            <a:xfrm>
              <a:off x="2259622" y="2727325"/>
              <a:ext cx="1975338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&lt;&lt;invoke/receive(sync)&gt;&gt;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Get plane ticket offer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From American Airlines</a:t>
              </a:r>
            </a:p>
          </p:txBody>
        </p:sp>
        <p:sp>
          <p:nvSpPr>
            <p:cNvPr id="110" name="AutoShape 10"/>
            <p:cNvSpPr>
              <a:spLocks noChangeArrowheads="1"/>
            </p:cNvSpPr>
            <p:nvPr/>
          </p:nvSpPr>
          <p:spPr bwMode="auto">
            <a:xfrm>
              <a:off x="4381500" y="2727325"/>
              <a:ext cx="1989136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&lt;&lt;invoke/receive(sync)&gt;&gt;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Get plane ticket offer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From Delta Airlines</a:t>
              </a:r>
            </a:p>
          </p:txBody>
        </p:sp>
        <p:sp>
          <p:nvSpPr>
            <p:cNvPr id="111" name="AutoShape 11"/>
            <p:cNvSpPr>
              <a:spLocks noChangeArrowheads="1"/>
            </p:cNvSpPr>
            <p:nvPr/>
          </p:nvSpPr>
          <p:spPr bwMode="auto">
            <a:xfrm>
              <a:off x="2286000" y="4403725"/>
              <a:ext cx="1866900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&lt;&lt;assign&gt;&gt;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Select the American 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Airlines ticket</a:t>
              </a:r>
            </a:p>
          </p:txBody>
        </p:sp>
        <p:sp>
          <p:nvSpPr>
            <p:cNvPr id="112" name="AutoShape 12"/>
            <p:cNvSpPr>
              <a:spLocks noChangeArrowheads="1"/>
            </p:cNvSpPr>
            <p:nvPr/>
          </p:nvSpPr>
          <p:spPr bwMode="auto">
            <a:xfrm>
              <a:off x="4343400" y="4403725"/>
              <a:ext cx="1866900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&lt;&lt;assign&gt;&gt;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Select the Delta 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Airlines ticket</a:t>
              </a:r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838200" y="1527175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15"/>
            <p:cNvSpPr>
              <a:spLocks noChangeShapeType="1"/>
            </p:cNvSpPr>
            <p:nvPr/>
          </p:nvSpPr>
          <p:spPr bwMode="auto">
            <a:xfrm flipH="1">
              <a:off x="838200" y="168275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7"/>
            <p:cNvSpPr>
              <a:spLocks noChangeShapeType="1"/>
            </p:cNvSpPr>
            <p:nvPr/>
          </p:nvSpPr>
          <p:spPr bwMode="auto">
            <a:xfrm>
              <a:off x="4343400" y="196532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8"/>
            <p:cNvSpPr>
              <a:spLocks noChangeShapeType="1"/>
            </p:cNvSpPr>
            <p:nvPr/>
          </p:nvSpPr>
          <p:spPr bwMode="auto">
            <a:xfrm flipH="1">
              <a:off x="3886200" y="2498725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9"/>
            <p:cNvSpPr>
              <a:spLocks noChangeShapeType="1"/>
            </p:cNvSpPr>
            <p:nvPr/>
          </p:nvSpPr>
          <p:spPr bwMode="auto">
            <a:xfrm>
              <a:off x="4343400" y="2498725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20"/>
            <p:cNvSpPr>
              <a:spLocks noChangeShapeType="1"/>
            </p:cNvSpPr>
            <p:nvPr/>
          </p:nvSpPr>
          <p:spPr bwMode="auto">
            <a:xfrm>
              <a:off x="3886200" y="3336925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21"/>
            <p:cNvSpPr>
              <a:spLocks noChangeShapeType="1"/>
            </p:cNvSpPr>
            <p:nvPr/>
          </p:nvSpPr>
          <p:spPr bwMode="auto">
            <a:xfrm flipH="1">
              <a:off x="4343400" y="3336925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22"/>
            <p:cNvSpPr>
              <a:spLocks noChangeShapeType="1"/>
            </p:cNvSpPr>
            <p:nvPr/>
          </p:nvSpPr>
          <p:spPr bwMode="auto">
            <a:xfrm>
              <a:off x="4343400" y="356552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23"/>
            <p:cNvSpPr>
              <a:spLocks noChangeShapeType="1"/>
            </p:cNvSpPr>
            <p:nvPr/>
          </p:nvSpPr>
          <p:spPr bwMode="auto">
            <a:xfrm flipH="1">
              <a:off x="3886200" y="3946525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24"/>
            <p:cNvSpPr>
              <a:spLocks noChangeShapeType="1"/>
            </p:cNvSpPr>
            <p:nvPr/>
          </p:nvSpPr>
          <p:spPr bwMode="auto">
            <a:xfrm>
              <a:off x="4343400" y="3946525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25"/>
            <p:cNvSpPr>
              <a:spLocks noChangeShapeType="1"/>
            </p:cNvSpPr>
            <p:nvPr/>
          </p:nvSpPr>
          <p:spPr bwMode="auto">
            <a:xfrm>
              <a:off x="3886200" y="5013325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26"/>
            <p:cNvSpPr>
              <a:spLocks noChangeShapeType="1"/>
            </p:cNvSpPr>
            <p:nvPr/>
          </p:nvSpPr>
          <p:spPr bwMode="auto">
            <a:xfrm flipH="1">
              <a:off x="4381500" y="5013325"/>
              <a:ext cx="3429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27"/>
            <p:cNvSpPr>
              <a:spLocks noChangeShapeType="1"/>
            </p:cNvSpPr>
            <p:nvPr/>
          </p:nvSpPr>
          <p:spPr bwMode="auto">
            <a:xfrm>
              <a:off x="4343400" y="6080125"/>
              <a:ext cx="0" cy="220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28"/>
            <p:cNvSpPr>
              <a:spLocks noChangeShapeType="1"/>
            </p:cNvSpPr>
            <p:nvPr/>
          </p:nvSpPr>
          <p:spPr bwMode="auto">
            <a:xfrm>
              <a:off x="6477000" y="122555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29"/>
            <p:cNvSpPr>
              <a:spLocks noChangeShapeType="1"/>
            </p:cNvSpPr>
            <p:nvPr/>
          </p:nvSpPr>
          <p:spPr bwMode="auto">
            <a:xfrm flipH="1">
              <a:off x="6477000" y="137795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30"/>
            <p:cNvSpPr>
              <a:spLocks noChangeShapeType="1"/>
            </p:cNvSpPr>
            <p:nvPr/>
          </p:nvSpPr>
          <p:spPr bwMode="auto">
            <a:xfrm>
              <a:off x="6477000" y="3616325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31"/>
            <p:cNvSpPr>
              <a:spLocks noChangeShapeType="1"/>
            </p:cNvSpPr>
            <p:nvPr/>
          </p:nvSpPr>
          <p:spPr bwMode="auto">
            <a:xfrm flipH="1">
              <a:off x="7086600" y="422592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7696200" y="720725"/>
              <a:ext cx="1295400" cy="11811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/>
                <a:t>Employee</a:t>
              </a:r>
            </a:p>
            <a:p>
              <a:pPr algn="ctr" eaLnBrk="0" hangingPunct="0"/>
              <a:r>
                <a:rPr lang="en-US" dirty="0"/>
                <a:t>Travel</a:t>
              </a:r>
            </a:p>
            <a:p>
              <a:pPr algn="ctr" eaLnBrk="0" hangingPunct="0"/>
              <a:r>
                <a:rPr lang="en-US" dirty="0"/>
                <a:t>Status Web</a:t>
              </a:r>
            </a:p>
            <a:p>
              <a:pPr algn="ctr" eaLnBrk="0" hangingPunct="0"/>
              <a:r>
                <a:rPr lang="en-US" dirty="0"/>
                <a:t>Service</a:t>
              </a:r>
            </a:p>
          </p:txBody>
        </p:sp>
        <p:sp>
          <p:nvSpPr>
            <p:cNvPr id="131" name="Rectangle 37"/>
            <p:cNvSpPr>
              <a:spLocks noChangeArrowheads="1"/>
            </p:cNvSpPr>
            <p:nvPr/>
          </p:nvSpPr>
          <p:spPr bwMode="auto">
            <a:xfrm>
              <a:off x="7848600" y="3238500"/>
              <a:ext cx="1143000" cy="11811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America</a:t>
              </a:r>
            </a:p>
            <a:p>
              <a:pPr algn="ctr" eaLnBrk="0" hangingPunct="0"/>
              <a:r>
                <a:rPr lang="en-US"/>
                <a:t>Airlines</a:t>
              </a:r>
            </a:p>
            <a:p>
              <a:pPr algn="ctr" eaLnBrk="0" hangingPunct="0"/>
              <a:r>
                <a:rPr lang="en-US"/>
                <a:t>Web</a:t>
              </a:r>
            </a:p>
            <a:p>
              <a:pPr algn="ctr" eaLnBrk="0" hangingPunct="0"/>
              <a:r>
                <a:rPr lang="en-US"/>
                <a:t>Services</a:t>
              </a:r>
            </a:p>
          </p:txBody>
        </p:sp>
        <p:sp>
          <p:nvSpPr>
            <p:cNvPr id="132" name="Rectangle 38"/>
            <p:cNvSpPr>
              <a:spLocks noChangeArrowheads="1"/>
            </p:cNvSpPr>
            <p:nvPr/>
          </p:nvSpPr>
          <p:spPr bwMode="auto">
            <a:xfrm>
              <a:off x="7924800" y="5105400"/>
              <a:ext cx="1143000" cy="14160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Delta</a:t>
              </a:r>
            </a:p>
            <a:p>
              <a:pPr algn="ctr" eaLnBrk="0" hangingPunct="0"/>
              <a:r>
                <a:rPr lang="en-US"/>
                <a:t>Airlines</a:t>
              </a:r>
            </a:p>
            <a:p>
              <a:pPr algn="ctr" eaLnBrk="0" hangingPunct="0"/>
              <a:r>
                <a:rPr lang="en-US"/>
                <a:t>Web</a:t>
              </a:r>
            </a:p>
            <a:p>
              <a:pPr algn="ctr" eaLnBrk="0" hangingPunct="0"/>
              <a:r>
                <a:rPr lang="en-US"/>
                <a:t>Services</a:t>
              </a:r>
            </a:p>
          </p:txBody>
        </p:sp>
        <p:sp>
          <p:nvSpPr>
            <p:cNvPr id="133" name="Text Box 39"/>
            <p:cNvSpPr txBox="1">
              <a:spLocks noChangeArrowheads="1"/>
            </p:cNvSpPr>
            <p:nvPr/>
          </p:nvSpPr>
          <p:spPr bwMode="auto">
            <a:xfrm>
              <a:off x="804863" y="1193800"/>
              <a:ext cx="10239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1. Request</a:t>
              </a:r>
            </a:p>
          </p:txBody>
        </p:sp>
        <p:sp>
          <p:nvSpPr>
            <p:cNvPr id="134" name="Text Box 40"/>
            <p:cNvSpPr txBox="1">
              <a:spLocks noChangeArrowheads="1"/>
            </p:cNvSpPr>
            <p:nvPr/>
          </p:nvSpPr>
          <p:spPr bwMode="auto">
            <a:xfrm>
              <a:off x="6573838" y="889000"/>
              <a:ext cx="10239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2. Request</a:t>
              </a:r>
            </a:p>
          </p:txBody>
        </p:sp>
        <p:sp>
          <p:nvSpPr>
            <p:cNvPr id="135" name="Text Box 41"/>
            <p:cNvSpPr txBox="1">
              <a:spLocks noChangeArrowheads="1"/>
            </p:cNvSpPr>
            <p:nvPr/>
          </p:nvSpPr>
          <p:spPr bwMode="auto">
            <a:xfrm>
              <a:off x="6675438" y="1301750"/>
              <a:ext cx="8207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3. Reply</a:t>
              </a:r>
            </a:p>
          </p:txBody>
        </p:sp>
        <p:sp>
          <p:nvSpPr>
            <p:cNvPr id="136" name="Text Box 42"/>
            <p:cNvSpPr txBox="1">
              <a:spLocks noChangeArrowheads="1"/>
            </p:cNvSpPr>
            <p:nvPr/>
          </p:nvSpPr>
          <p:spPr bwMode="auto">
            <a:xfrm>
              <a:off x="6664325" y="3251200"/>
              <a:ext cx="10318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4.1. Invoke</a:t>
              </a:r>
            </a:p>
          </p:txBody>
        </p:sp>
        <p:sp>
          <p:nvSpPr>
            <p:cNvPr id="137" name="Text Box 43"/>
            <p:cNvSpPr txBox="1">
              <a:spLocks noChangeArrowheads="1"/>
            </p:cNvSpPr>
            <p:nvPr/>
          </p:nvSpPr>
          <p:spPr bwMode="auto">
            <a:xfrm>
              <a:off x="7058025" y="4981575"/>
              <a:ext cx="82867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5.2.</a:t>
              </a:r>
            </a:p>
            <a:p>
              <a:r>
                <a:rPr lang="en-US" sz="1600">
                  <a:latin typeface="Arial Narrow" pitchFamily="34" charset="0"/>
                </a:rPr>
                <a:t>Callback</a:t>
              </a:r>
            </a:p>
          </p:txBody>
        </p:sp>
        <p:sp>
          <p:nvSpPr>
            <p:cNvPr id="138" name="Text Box 44"/>
            <p:cNvSpPr txBox="1">
              <a:spLocks noChangeArrowheads="1"/>
            </p:cNvSpPr>
            <p:nvPr/>
          </p:nvSpPr>
          <p:spPr bwMode="auto">
            <a:xfrm>
              <a:off x="6664325" y="6216650"/>
              <a:ext cx="100488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4.2. Invoke</a:t>
              </a:r>
            </a:p>
          </p:txBody>
        </p:sp>
        <p:sp>
          <p:nvSpPr>
            <p:cNvPr id="139" name="Text Box 45"/>
            <p:cNvSpPr txBox="1">
              <a:spLocks noChangeArrowheads="1"/>
            </p:cNvSpPr>
            <p:nvPr/>
          </p:nvSpPr>
          <p:spPr bwMode="auto">
            <a:xfrm>
              <a:off x="7058025" y="3686175"/>
              <a:ext cx="94297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5.1.</a:t>
              </a:r>
            </a:p>
            <a:p>
              <a:r>
                <a:rPr lang="en-US" sz="1600">
                  <a:latin typeface="Arial Narrow" pitchFamily="34" charset="0"/>
                </a:rPr>
                <a:t>Callback</a:t>
              </a:r>
            </a:p>
          </p:txBody>
        </p:sp>
        <p:sp>
          <p:nvSpPr>
            <p:cNvPr id="140" name="Text Box 46"/>
            <p:cNvSpPr txBox="1">
              <a:spLocks noChangeArrowheads="1"/>
            </p:cNvSpPr>
            <p:nvPr/>
          </p:nvSpPr>
          <p:spPr bwMode="auto">
            <a:xfrm>
              <a:off x="2705100" y="3746500"/>
              <a:ext cx="14859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 b="1">
                  <a:latin typeface="Arial Narrow" pitchFamily="34" charset="0"/>
                </a:rPr>
                <a:t>[American.price </a:t>
              </a:r>
            </a:p>
            <a:p>
              <a:r>
                <a:rPr lang="en-US" sz="1600" b="1">
                  <a:latin typeface="Arial Narrow" pitchFamily="34" charset="0"/>
                </a:rPr>
                <a:t>&lt;= Delta.price]</a:t>
              </a:r>
            </a:p>
          </p:txBody>
        </p:sp>
        <p:sp>
          <p:nvSpPr>
            <p:cNvPr id="141" name="Text Box 47"/>
            <p:cNvSpPr txBox="1">
              <a:spLocks noChangeArrowheads="1"/>
            </p:cNvSpPr>
            <p:nvPr/>
          </p:nvSpPr>
          <p:spPr bwMode="auto">
            <a:xfrm>
              <a:off x="4686300" y="3717925"/>
              <a:ext cx="14859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 b="1" dirty="0">
                  <a:latin typeface="Arial Narrow" pitchFamily="34" charset="0"/>
                </a:rPr>
                <a:t>[</a:t>
              </a:r>
              <a:r>
                <a:rPr lang="en-US" sz="1600" b="1" dirty="0" err="1">
                  <a:latin typeface="Arial Narrow" pitchFamily="34" charset="0"/>
                </a:rPr>
                <a:t>American.price</a:t>
              </a:r>
              <a:r>
                <a:rPr lang="en-US" sz="1600" b="1" dirty="0">
                  <a:latin typeface="Arial Narrow" pitchFamily="34" charset="0"/>
                </a:rPr>
                <a:t> </a:t>
              </a:r>
            </a:p>
            <a:p>
              <a:r>
                <a:rPr lang="en-US" sz="1600" b="1" dirty="0">
                  <a:latin typeface="Arial Narrow" pitchFamily="34" charset="0"/>
                </a:rPr>
                <a:t>&gt; </a:t>
              </a:r>
              <a:r>
                <a:rPr lang="en-US" sz="1600" b="1" dirty="0" err="1">
                  <a:latin typeface="Arial Narrow" pitchFamily="34" charset="0"/>
                </a:rPr>
                <a:t>Delta.price</a:t>
              </a:r>
              <a:r>
                <a:rPr lang="en-US" sz="1600" b="1" dirty="0">
                  <a:latin typeface="Arial Narrow" pitchFamily="34" charset="0"/>
                </a:rPr>
                <a:t>]</a:t>
              </a:r>
            </a:p>
          </p:txBody>
        </p:sp>
        <p:sp>
          <p:nvSpPr>
            <p:cNvPr id="142" name="Oval 48"/>
            <p:cNvSpPr>
              <a:spLocks noChangeArrowheads="1"/>
            </p:cNvSpPr>
            <p:nvPr/>
          </p:nvSpPr>
          <p:spPr bwMode="auto">
            <a:xfrm>
              <a:off x="4248150" y="6300788"/>
              <a:ext cx="190500" cy="190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43" name="Text Box 49"/>
            <p:cNvSpPr txBox="1">
              <a:spLocks noChangeArrowheads="1"/>
            </p:cNvSpPr>
            <p:nvPr/>
          </p:nvSpPr>
          <p:spPr bwMode="auto">
            <a:xfrm>
              <a:off x="2881313" y="263525"/>
              <a:ext cx="30003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 b="1">
                  <a:latin typeface="Arial Narrow" pitchFamily="34" charset="0"/>
                </a:rPr>
                <a:t>BPEL Process for Business Travels</a:t>
              </a:r>
            </a:p>
          </p:txBody>
        </p:sp>
        <p:sp>
          <p:nvSpPr>
            <p:cNvPr id="144" name="Text Box 50"/>
            <p:cNvSpPr txBox="1">
              <a:spLocks noChangeArrowheads="1"/>
            </p:cNvSpPr>
            <p:nvPr/>
          </p:nvSpPr>
          <p:spPr bwMode="auto">
            <a:xfrm>
              <a:off x="914400" y="1606550"/>
              <a:ext cx="8207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6. Reply</a:t>
              </a:r>
            </a:p>
          </p:txBody>
        </p:sp>
        <p:sp>
          <p:nvSpPr>
            <p:cNvPr id="145" name="Line 51"/>
            <p:cNvSpPr>
              <a:spLocks noChangeShapeType="1"/>
            </p:cNvSpPr>
            <p:nvPr/>
          </p:nvSpPr>
          <p:spPr bwMode="auto">
            <a:xfrm>
              <a:off x="4355123" y="828674"/>
              <a:ext cx="0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Oval 16"/>
            <p:cNvSpPr>
              <a:spLocks noChangeArrowheads="1"/>
            </p:cNvSpPr>
            <p:nvPr/>
          </p:nvSpPr>
          <p:spPr bwMode="auto">
            <a:xfrm>
              <a:off x="4267200" y="685800"/>
              <a:ext cx="190500" cy="190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47" name="AutoShape 8"/>
            <p:cNvSpPr>
              <a:spLocks noChangeArrowheads="1"/>
            </p:cNvSpPr>
            <p:nvPr/>
          </p:nvSpPr>
          <p:spPr bwMode="auto">
            <a:xfrm>
              <a:off x="3467100" y="1706562"/>
              <a:ext cx="1752600" cy="638175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&lt;&lt;invoke(sync)&gt;&gt;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Retrieve the employee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Travel status</a:t>
              </a:r>
            </a:p>
          </p:txBody>
        </p:sp>
        <p:sp>
          <p:nvSpPr>
            <p:cNvPr id="148" name="Rectangle 51"/>
            <p:cNvSpPr>
              <a:spLocks noChangeArrowheads="1"/>
            </p:cNvSpPr>
            <p:nvPr/>
          </p:nvSpPr>
          <p:spPr bwMode="auto">
            <a:xfrm>
              <a:off x="7696200" y="1025525"/>
              <a:ext cx="46038" cy="5016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49" name="Rectangle 52"/>
            <p:cNvSpPr>
              <a:spLocks noChangeArrowheads="1"/>
            </p:cNvSpPr>
            <p:nvPr/>
          </p:nvSpPr>
          <p:spPr bwMode="auto">
            <a:xfrm>
              <a:off x="7848600" y="3336925"/>
              <a:ext cx="46038" cy="5016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50" name="Rectangle 53"/>
            <p:cNvSpPr>
              <a:spLocks noChangeArrowheads="1"/>
            </p:cNvSpPr>
            <p:nvPr/>
          </p:nvSpPr>
          <p:spPr bwMode="auto">
            <a:xfrm>
              <a:off x="7924800" y="5334000"/>
              <a:ext cx="46038" cy="5016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cxnSp>
          <p:nvCxnSpPr>
            <p:cNvPr id="151" name="Straight Arrow Connector 55"/>
            <p:cNvCxnSpPr>
              <a:cxnSpLocks noChangeShapeType="1"/>
              <a:stCxn id="150" idx="1"/>
            </p:cNvCxnSpPr>
            <p:nvPr/>
          </p:nvCxnSpPr>
          <p:spPr bwMode="auto">
            <a:xfrm rot="10800000" flipV="1">
              <a:off x="7086600" y="5584825"/>
              <a:ext cx="8382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" name="Straight Arrow Connector 59"/>
            <p:cNvCxnSpPr>
              <a:cxnSpLocks noChangeShapeType="1"/>
            </p:cNvCxnSpPr>
            <p:nvPr/>
          </p:nvCxnSpPr>
          <p:spPr bwMode="auto">
            <a:xfrm>
              <a:off x="6477000" y="6216650"/>
              <a:ext cx="1447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" name="Line 22"/>
            <p:cNvSpPr>
              <a:spLocks noChangeShapeType="1"/>
            </p:cNvSpPr>
            <p:nvPr/>
          </p:nvSpPr>
          <p:spPr bwMode="auto">
            <a:xfrm>
              <a:off x="4355123" y="133667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AutoShape 8"/>
            <p:cNvSpPr>
              <a:spLocks noChangeArrowheads="1"/>
            </p:cNvSpPr>
            <p:nvPr/>
          </p:nvSpPr>
          <p:spPr bwMode="auto">
            <a:xfrm>
              <a:off x="3082315" y="1049350"/>
              <a:ext cx="2634704" cy="474125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</a:pPr>
              <a:r>
                <a:rPr lang="en-US" sz="1400" dirty="0">
                  <a:latin typeface="Arial" charset="0"/>
                  <a:cs typeface="Arial" charset="0"/>
                </a:rPr>
                <a:t>&lt;&lt;receive&gt;&gt;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>
                  <a:latin typeface="Arial" charset="0"/>
                  <a:cs typeface="Arial" charset="0"/>
                </a:rPr>
                <a:t>Receive initial data from client</a:t>
              </a:r>
            </a:p>
          </p:txBody>
        </p:sp>
        <p:sp>
          <p:nvSpPr>
            <p:cNvPr id="155" name="AutoShape 13"/>
            <p:cNvSpPr>
              <a:spLocks noChangeArrowheads="1"/>
            </p:cNvSpPr>
            <p:nvPr/>
          </p:nvSpPr>
          <p:spPr bwMode="auto">
            <a:xfrm>
              <a:off x="3390900" y="5470525"/>
              <a:ext cx="1866900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&lt;&lt;rely&gt;&gt;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Return the best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offer</a:t>
              </a:r>
            </a:p>
          </p:txBody>
        </p:sp>
      </p:grpSp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035247-8567-42AE-9BAE-492BA22705A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4800600"/>
            <a:ext cx="1600200" cy="1385888"/>
          </a:xfrm>
        </p:spPr>
        <p:txBody>
          <a:bodyPr/>
          <a:lstStyle/>
          <a:p>
            <a:pPr eaLnBrk="1" hangingPunct="1"/>
            <a:r>
              <a:rPr lang="en-US" sz="2800"/>
              <a:t>Case Study</a:t>
            </a:r>
            <a:br>
              <a:rPr lang="en-US" sz="2800"/>
            </a:br>
            <a:r>
              <a:rPr lang="en-US" sz="2800"/>
              <a:t>Diagram</a:t>
            </a:r>
          </a:p>
        </p:txBody>
      </p:sp>
      <p:sp>
        <p:nvSpPr>
          <p:cNvPr id="549894" name="Oval 6"/>
          <p:cNvSpPr>
            <a:spLocks noChangeArrowheads="1"/>
          </p:cNvSpPr>
          <p:nvPr/>
        </p:nvSpPr>
        <p:spPr bwMode="auto">
          <a:xfrm>
            <a:off x="1114425" y="152400"/>
            <a:ext cx="6429375" cy="6356350"/>
          </a:xfrm>
          <a:prstGeom prst="ellipse">
            <a:avLst/>
          </a:prstGeom>
          <a:noFill/>
          <a:ln w="5715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4" grpId="0" animBg="1"/>
      <p:bldP spid="54989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05278A-2796-4CD4-985F-11979E852AD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BPEL Process Definition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269288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BPEL process definition specifies the workflow / order of activities to be performed within a business process.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As a WS, a BPEL process typically waits, </a:t>
            </a:r>
            <a:r>
              <a:rPr lang="en-US" sz="2400" dirty="0">
                <a:solidFill>
                  <a:srgbClr val="0000FF"/>
                </a:solidFill>
              </a:rPr>
              <a:t>using &lt;receive&gt; activity</a:t>
            </a:r>
            <a:r>
              <a:rPr lang="en-US" sz="2400" dirty="0"/>
              <a:t>, for an incoming message, which is the client request;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Then a series of activities occur, either sequentially or in parallel. These activities include: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&lt;invoke&gt; operations on other web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&lt;receive&gt; results from other web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Conditional branching, which influences the flow of the business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Looping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Fault handling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Waiting for certain events to occur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7315200" y="271670"/>
            <a:ext cx="1752600" cy="609600"/>
          </a:xfrm>
          <a:prstGeom prst="wedgeRoundRectCallout">
            <a:avLst>
              <a:gd name="adj1" fmla="val 6388"/>
              <a:gd name="adj2" fmla="val 24347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Workflow-First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408D46-BEB1-4A6C-AF6C-3C1406CCC24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Process Diagram with Synchronous Request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724025"/>
            <a:ext cx="8993187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3750" name="AutoShape 6"/>
          <p:cNvSpPr>
            <a:spLocks noChangeArrowheads="1"/>
          </p:cNvSpPr>
          <p:nvPr/>
        </p:nvSpPr>
        <p:spPr bwMode="auto">
          <a:xfrm>
            <a:off x="76200" y="3143250"/>
            <a:ext cx="1981200" cy="571500"/>
          </a:xfrm>
          <a:prstGeom prst="wedgeEllipseCallout">
            <a:avLst>
              <a:gd name="adj1" fmla="val 43347"/>
              <a:gd name="adj2" fmla="val -105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dirty="0"/>
              <a:t>Synchronous</a:t>
            </a:r>
          </a:p>
        </p:txBody>
      </p:sp>
      <p:sp>
        <p:nvSpPr>
          <p:cNvPr id="543751" name="AutoShape 7"/>
          <p:cNvSpPr>
            <a:spLocks noChangeArrowheads="1"/>
          </p:cNvSpPr>
          <p:nvPr/>
        </p:nvSpPr>
        <p:spPr bwMode="auto">
          <a:xfrm>
            <a:off x="6477000" y="2590800"/>
            <a:ext cx="2133600" cy="571500"/>
          </a:xfrm>
          <a:prstGeom prst="wedgeEllipseCallout">
            <a:avLst>
              <a:gd name="adj1" fmla="val -41892"/>
              <a:gd name="adj2" fmla="val 151111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Asynchronous</a:t>
            </a:r>
          </a:p>
        </p:txBody>
      </p:sp>
      <p:sp>
        <p:nvSpPr>
          <p:cNvPr id="543752" name="AutoShape 8"/>
          <p:cNvSpPr>
            <a:spLocks noChangeArrowheads="1"/>
          </p:cNvSpPr>
          <p:nvPr/>
        </p:nvSpPr>
        <p:spPr bwMode="auto">
          <a:xfrm>
            <a:off x="4724400" y="3048000"/>
            <a:ext cx="1981200" cy="571500"/>
          </a:xfrm>
          <a:prstGeom prst="wedgeEllipseCallout">
            <a:avLst>
              <a:gd name="adj1" fmla="val -46314"/>
              <a:gd name="adj2" fmla="val -77222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dirty="0"/>
              <a:t>Synchronous</a:t>
            </a:r>
          </a:p>
        </p:txBody>
      </p:sp>
      <p:sp>
        <p:nvSpPr>
          <p:cNvPr id="543753" name="AutoShape 9"/>
          <p:cNvSpPr>
            <a:spLocks noChangeArrowheads="1"/>
          </p:cNvSpPr>
          <p:nvPr/>
        </p:nvSpPr>
        <p:spPr bwMode="auto">
          <a:xfrm>
            <a:off x="6477000" y="2590800"/>
            <a:ext cx="2133600" cy="571500"/>
          </a:xfrm>
          <a:prstGeom prst="wedgeEllipseCallout">
            <a:avLst>
              <a:gd name="adj1" fmla="val 30283"/>
              <a:gd name="adj2" fmla="val 212778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Asynchronous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172200" y="5981700"/>
            <a:ext cx="2133600" cy="571500"/>
          </a:xfrm>
          <a:prstGeom prst="wedgeEllipseCallout">
            <a:avLst>
              <a:gd name="adj1" fmla="val -29838"/>
              <a:gd name="adj2" fmla="val -111389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Asynchronous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6172200" y="5981700"/>
            <a:ext cx="2133600" cy="571500"/>
          </a:xfrm>
          <a:prstGeom prst="wedgeEllipseCallout">
            <a:avLst>
              <a:gd name="adj1" fmla="val 45015"/>
              <a:gd name="adj2" fmla="val -137222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Asynchronous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4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4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50" grpId="0" animBg="1"/>
      <p:bldP spid="543751" grpId="0" animBg="1"/>
      <p:bldP spid="543752" grpId="0" animBg="1"/>
      <p:bldP spid="543753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5EAF07-E5D1-44B3-BB2E-95A34976F8E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Partner </a:t>
            </a:r>
            <a:r>
              <a:rPr lang="en-US" dirty="0">
                <a:solidFill>
                  <a:srgbClr val="990000"/>
                </a:solidFill>
              </a:rPr>
              <a:t>L</a:t>
            </a:r>
            <a:r>
              <a:rPr lang="en-US" dirty="0"/>
              <a:t>ink </a:t>
            </a:r>
            <a:r>
              <a:rPr lang="en-US" dirty="0">
                <a:solidFill>
                  <a:srgbClr val="990000"/>
                </a:solidFill>
              </a:rPr>
              <a:t>T</a:t>
            </a:r>
            <a:r>
              <a:rPr lang="en-US" dirty="0"/>
              <a:t>ypes (LT) of the Process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562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/>
              <a:t>For each partner of the Process, we need to define a partner link type in the BPEL process’s WSDL:</a:t>
            </a:r>
          </a:p>
          <a:p>
            <a:pPr eaLnBrk="1" hangingPunct="1"/>
            <a:r>
              <a:rPr lang="en-US" dirty="0" err="1">
                <a:solidFill>
                  <a:schemeClr val="folHlink"/>
                </a:solidFill>
              </a:rPr>
              <a:t>travelLT</a:t>
            </a:r>
            <a:r>
              <a:rPr lang="en-US" dirty="0"/>
              <a:t>: used to describe the interaction between the BPEL process and the client. This interaction is synchronous.</a:t>
            </a:r>
          </a:p>
          <a:p>
            <a:pPr eaLnBrk="1" hangingPunct="1"/>
            <a:r>
              <a:rPr lang="en-US" dirty="0" err="1">
                <a:solidFill>
                  <a:schemeClr val="folHlink"/>
                </a:solidFill>
              </a:rPr>
              <a:t>employeeLT</a:t>
            </a:r>
            <a:r>
              <a:rPr lang="en-US" dirty="0"/>
              <a:t>: used to describe the interaction between the BPEL process and the Employee Travel Status. This interaction is synchronous too.</a:t>
            </a:r>
          </a:p>
          <a:p>
            <a:pPr eaLnBrk="1" hangingPunct="1"/>
            <a:r>
              <a:rPr lang="en-US" dirty="0" err="1">
                <a:solidFill>
                  <a:schemeClr val="folHlink"/>
                </a:solidFill>
              </a:rPr>
              <a:t>flightLT</a:t>
            </a:r>
            <a:r>
              <a:rPr lang="en-US" dirty="0"/>
              <a:t>: used to describe the interaction between the BPEL process and the Airline web services. This interaction is asynchronous; We assume airlines have the same type of services. If different, need different types.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804319-C86B-471C-84F4-70CA49DDEB3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177636" y="57943"/>
            <a:ext cx="7620000" cy="838200"/>
          </a:xfrm>
        </p:spPr>
        <p:txBody>
          <a:bodyPr/>
          <a:lstStyle/>
          <a:p>
            <a:pPr eaLnBrk="1" hangingPunct="1"/>
            <a:r>
              <a:rPr lang="en-US" sz="2800" dirty="0"/>
              <a:t>Process’s Partner Link Types Definition </a:t>
            </a:r>
            <a:br>
              <a:rPr lang="en-US" sz="2800" dirty="0"/>
            </a:br>
            <a:r>
              <a:rPr lang="en-US" sz="2800" dirty="0"/>
              <a:t>in Process’s </a:t>
            </a:r>
            <a:r>
              <a:rPr lang="en-US" sz="2800" dirty="0">
                <a:solidFill>
                  <a:srgbClr val="C00000"/>
                </a:solidFill>
              </a:rPr>
              <a:t>WSDL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990600"/>
            <a:ext cx="7772400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	&lt;</a:t>
            </a:r>
            <a:r>
              <a:rPr lang="en-US" sz="1800" dirty="0" err="1">
                <a:latin typeface="Arial" charset="0"/>
              </a:rPr>
              <a:t>plnk:partnerLinkType</a:t>
            </a:r>
            <a:r>
              <a:rPr lang="en-US" sz="1800" dirty="0">
                <a:latin typeface="Arial" charset="0"/>
              </a:rPr>
              <a:t> name= "</a:t>
            </a:r>
            <a:r>
              <a:rPr lang="en-US" sz="1800" dirty="0" err="1">
                <a:latin typeface="Arial" charset="0"/>
              </a:rPr>
              <a:t>travelLT</a:t>
            </a:r>
            <a:r>
              <a:rPr lang="en-US" sz="1800" dirty="0"/>
              <a:t>"</a:t>
            </a:r>
            <a:r>
              <a:rPr lang="en-US" sz="1800" dirty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		&lt;</a:t>
            </a:r>
            <a:r>
              <a:rPr lang="en-US" sz="1800" dirty="0" err="1">
                <a:latin typeface="Arial" charset="0"/>
              </a:rPr>
              <a:t>plnk:</a:t>
            </a:r>
            <a:r>
              <a:rPr lang="en-US" sz="1800" dirty="0" err="1">
                <a:solidFill>
                  <a:srgbClr val="C00000"/>
                </a:solidFill>
                <a:latin typeface="Arial" charset="0"/>
              </a:rPr>
              <a:t>role</a:t>
            </a:r>
            <a:r>
              <a:rPr lang="en-US" sz="1800" dirty="0">
                <a:latin typeface="Arial" charset="0"/>
              </a:rPr>
              <a:t> name= "</a:t>
            </a:r>
            <a:r>
              <a:rPr lang="en-US" sz="1800" dirty="0" err="1">
                <a:latin typeface="Arial" charset="0"/>
              </a:rPr>
              <a:t>travelService</a:t>
            </a:r>
            <a:r>
              <a:rPr lang="en-US" sz="1800" dirty="0">
                <a:latin typeface="Arial" charset="0"/>
              </a:rPr>
              <a:t>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			&lt;</a:t>
            </a:r>
            <a:r>
              <a:rPr lang="en-US" sz="1800" dirty="0" err="1">
                <a:latin typeface="Arial" charset="0"/>
              </a:rPr>
              <a:t>plnk:portType</a:t>
            </a:r>
            <a:r>
              <a:rPr lang="en-US" sz="1800" dirty="0">
                <a:latin typeface="Arial" charset="0"/>
              </a:rPr>
              <a:t> name="</a:t>
            </a:r>
            <a:r>
              <a:rPr lang="en-US" sz="1800" dirty="0" err="1">
                <a:latin typeface="Arial" charset="0"/>
              </a:rPr>
              <a:t>tns:TravelApprovalPT</a:t>
            </a:r>
            <a:r>
              <a:rPr lang="en-US" sz="1800" dirty="0">
                <a:latin typeface="Arial" charset="0"/>
              </a:rPr>
              <a:t>" 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		&lt;/</a:t>
            </a:r>
            <a:r>
              <a:rPr lang="en-US" sz="1800" dirty="0" err="1">
                <a:latin typeface="Arial" charset="0"/>
              </a:rPr>
              <a:t>plnk:role</a:t>
            </a:r>
            <a:r>
              <a:rPr lang="en-US" sz="1800" dirty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	&lt;/</a:t>
            </a:r>
            <a:r>
              <a:rPr lang="en-US" sz="1800" dirty="0" err="1">
                <a:latin typeface="Arial" charset="0"/>
              </a:rPr>
              <a:t>plnk:partnerLinkType</a:t>
            </a:r>
            <a:r>
              <a:rPr lang="en-US" sz="1800" dirty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endParaRPr lang="en-US" sz="18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	&lt;</a:t>
            </a:r>
            <a:r>
              <a:rPr lang="en-US" sz="1800" dirty="0" err="1">
                <a:latin typeface="Arial" charset="0"/>
              </a:rPr>
              <a:t>plnk:partnerLinkType</a:t>
            </a:r>
            <a:r>
              <a:rPr lang="en-US" sz="1800" dirty="0">
                <a:latin typeface="Arial" charset="0"/>
              </a:rPr>
              <a:t> name= "</a:t>
            </a:r>
            <a:r>
              <a:rPr lang="en-US" sz="1800" dirty="0" err="1">
                <a:latin typeface="Arial" charset="0"/>
              </a:rPr>
              <a:t>employeeLT</a:t>
            </a:r>
            <a:r>
              <a:rPr lang="en-US" sz="1800" dirty="0">
                <a:latin typeface="Arial" charset="0"/>
              </a:rPr>
              <a:t>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		&lt;</a:t>
            </a:r>
            <a:r>
              <a:rPr lang="en-US" sz="1800" dirty="0" err="1">
                <a:latin typeface="Arial" charset="0"/>
              </a:rPr>
              <a:t>plnk:</a:t>
            </a:r>
            <a:r>
              <a:rPr lang="en-US" sz="1800" dirty="0" err="1">
                <a:solidFill>
                  <a:srgbClr val="C00000"/>
                </a:solidFill>
                <a:latin typeface="Arial" charset="0"/>
              </a:rPr>
              <a:t>role</a:t>
            </a:r>
            <a:r>
              <a:rPr lang="en-US" sz="1800" dirty="0">
                <a:latin typeface="Arial" charset="0"/>
              </a:rPr>
              <a:t> name= "</a:t>
            </a:r>
            <a:r>
              <a:rPr lang="en-US" sz="1800" dirty="0" err="1">
                <a:latin typeface="Arial" charset="0"/>
              </a:rPr>
              <a:t>employeeTravelStatusService</a:t>
            </a:r>
            <a:r>
              <a:rPr lang="en-US" sz="1800" dirty="0">
                <a:latin typeface="Arial" charset="0"/>
              </a:rPr>
              <a:t>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			&lt;</a:t>
            </a:r>
            <a:r>
              <a:rPr lang="en-US" sz="1800" dirty="0" err="1">
                <a:latin typeface="Arial" charset="0"/>
              </a:rPr>
              <a:t>plnk:portType</a:t>
            </a:r>
            <a:r>
              <a:rPr lang="en-US" sz="1800" dirty="0">
                <a:latin typeface="Arial" charset="0"/>
              </a:rPr>
              <a:t> name="</a:t>
            </a:r>
            <a:r>
              <a:rPr lang="en-US" sz="1800" dirty="0" err="1">
                <a:latin typeface="Arial" charset="0"/>
              </a:rPr>
              <a:t>tns</a:t>
            </a:r>
            <a:r>
              <a:rPr lang="en-US" sz="1800" dirty="0">
                <a:latin typeface="Arial" charset="0"/>
              </a:rPr>
              <a:t>: </a:t>
            </a:r>
            <a:r>
              <a:rPr lang="en-US" sz="1800" dirty="0" err="1">
                <a:latin typeface="Arial" charset="0"/>
              </a:rPr>
              <a:t>employeeTravelStatusServicePT</a:t>
            </a:r>
            <a:r>
              <a:rPr lang="en-US" sz="1800" dirty="0">
                <a:latin typeface="Arial" charset="0"/>
              </a:rPr>
              <a:t>" 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		&lt;/</a:t>
            </a:r>
            <a:r>
              <a:rPr lang="en-US" sz="1800" dirty="0" err="1">
                <a:latin typeface="Arial" charset="0"/>
              </a:rPr>
              <a:t>plnk:role</a:t>
            </a:r>
            <a:r>
              <a:rPr lang="en-US" sz="1800" dirty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	&lt;/</a:t>
            </a:r>
            <a:r>
              <a:rPr lang="en-US" sz="1800" dirty="0" err="1">
                <a:latin typeface="Arial" charset="0"/>
              </a:rPr>
              <a:t>plnk:partnerLinkType</a:t>
            </a:r>
            <a:r>
              <a:rPr lang="en-US" sz="1800" dirty="0">
                <a:latin typeface="Arial" charset="0"/>
              </a:rPr>
              <a:t>&gt;</a:t>
            </a:r>
            <a:endParaRPr lang="en-US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endParaRPr lang="en-US" sz="18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	&lt;</a:t>
            </a:r>
            <a:r>
              <a:rPr lang="en-US" sz="1800" dirty="0" err="1">
                <a:latin typeface="Arial" charset="0"/>
              </a:rPr>
              <a:t>plnk:partnerLinkType</a:t>
            </a:r>
            <a:r>
              <a:rPr lang="en-US" sz="1800" dirty="0">
                <a:latin typeface="Arial" charset="0"/>
              </a:rPr>
              <a:t> name= "</a:t>
            </a:r>
            <a:r>
              <a:rPr lang="en-US" sz="1800" dirty="0" err="1">
                <a:latin typeface="Arial" charset="0"/>
              </a:rPr>
              <a:t>flightLT</a:t>
            </a:r>
            <a:r>
              <a:rPr lang="en-US" sz="1800" dirty="0">
                <a:latin typeface="Arial" charset="0"/>
              </a:rPr>
              <a:t>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		&lt;</a:t>
            </a:r>
            <a:r>
              <a:rPr lang="en-US" sz="1800" dirty="0" err="1">
                <a:latin typeface="Arial" charset="0"/>
              </a:rPr>
              <a:t>plnk:</a:t>
            </a:r>
            <a:r>
              <a:rPr lang="en-US" sz="1800" dirty="0" err="1">
                <a:solidFill>
                  <a:srgbClr val="C00000"/>
                </a:solidFill>
                <a:latin typeface="Arial" charset="0"/>
              </a:rPr>
              <a:t>role</a:t>
            </a:r>
            <a:r>
              <a:rPr lang="en-US" sz="1800" dirty="0">
                <a:latin typeface="Arial" charset="0"/>
              </a:rPr>
              <a:t> name= "</a:t>
            </a:r>
            <a:r>
              <a:rPr lang="en-US" sz="1800" dirty="0" err="1">
                <a:latin typeface="Arial" charset="0"/>
              </a:rPr>
              <a:t>airlineService</a:t>
            </a:r>
            <a:r>
              <a:rPr lang="en-US" sz="1800" dirty="0">
                <a:latin typeface="Arial" charset="0"/>
              </a:rPr>
              <a:t>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			&lt;</a:t>
            </a:r>
            <a:r>
              <a:rPr lang="en-US" sz="1800" dirty="0" err="1">
                <a:latin typeface="Arial" charset="0"/>
              </a:rPr>
              <a:t>plnk:portType</a:t>
            </a:r>
            <a:r>
              <a:rPr lang="en-US" sz="1800" dirty="0">
                <a:latin typeface="Arial" charset="0"/>
              </a:rPr>
              <a:t> name="</a:t>
            </a:r>
            <a:r>
              <a:rPr lang="en-US" sz="1800" dirty="0" err="1">
                <a:latin typeface="Arial" charset="0"/>
              </a:rPr>
              <a:t>tns:flightAvailabilityPT</a:t>
            </a:r>
            <a:r>
              <a:rPr lang="en-US" sz="1800" dirty="0">
                <a:latin typeface="Arial" charset="0"/>
              </a:rPr>
              <a:t>" 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		&lt;/</a:t>
            </a:r>
            <a:r>
              <a:rPr lang="en-US" sz="1800" dirty="0" err="1">
                <a:latin typeface="Arial" charset="0"/>
              </a:rPr>
              <a:t>plnk:role</a:t>
            </a:r>
            <a:r>
              <a:rPr lang="en-US" sz="1800" dirty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		&lt;</a:t>
            </a:r>
            <a:r>
              <a:rPr lang="en-US" sz="1800" dirty="0" err="1">
                <a:latin typeface="Arial" charset="0"/>
              </a:rPr>
              <a:t>plnk:</a:t>
            </a:r>
            <a:r>
              <a:rPr lang="en-US" sz="1800" dirty="0" err="1">
                <a:solidFill>
                  <a:srgbClr val="C00000"/>
                </a:solidFill>
                <a:latin typeface="Arial" charset="0"/>
              </a:rPr>
              <a:t>role</a:t>
            </a:r>
            <a:r>
              <a:rPr lang="en-US" sz="1800" dirty="0">
                <a:latin typeface="Arial" charset="0"/>
              </a:rPr>
              <a:t> name= "</a:t>
            </a:r>
            <a:r>
              <a:rPr lang="en-US" sz="1800" dirty="0" err="1">
                <a:latin typeface="Arial" charset="0"/>
              </a:rPr>
              <a:t>airlineCustomer</a:t>
            </a:r>
            <a:r>
              <a:rPr lang="en-US" sz="1800" dirty="0">
                <a:latin typeface="Arial" charset="0"/>
              </a:rPr>
              <a:t>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			&lt;</a:t>
            </a:r>
            <a:r>
              <a:rPr lang="en-US" sz="1800" dirty="0" err="1">
                <a:latin typeface="Arial" charset="0"/>
              </a:rPr>
              <a:t>plnk:portType</a:t>
            </a:r>
            <a:r>
              <a:rPr lang="en-US" sz="1800" dirty="0">
                <a:latin typeface="Arial" charset="0"/>
              </a:rPr>
              <a:t> name="</a:t>
            </a:r>
            <a:r>
              <a:rPr lang="en-US" sz="1800" dirty="0" err="1">
                <a:latin typeface="Arial" charset="0"/>
              </a:rPr>
              <a:t>tns:flightCallbackPT</a:t>
            </a:r>
            <a:r>
              <a:rPr lang="en-US" sz="1800" dirty="0">
                <a:latin typeface="Arial" charset="0"/>
              </a:rPr>
              <a:t>" 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		&lt;/</a:t>
            </a:r>
            <a:r>
              <a:rPr lang="en-US" sz="1800" dirty="0" err="1">
                <a:latin typeface="Arial" charset="0"/>
              </a:rPr>
              <a:t>plnk:role</a:t>
            </a:r>
            <a:r>
              <a:rPr lang="en-US" sz="1800" dirty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1800" dirty="0">
                <a:latin typeface="Arial" charset="0"/>
              </a:rPr>
              <a:t>	&lt;/</a:t>
            </a:r>
            <a:r>
              <a:rPr lang="en-US" sz="1800" dirty="0" err="1">
                <a:latin typeface="Arial" charset="0"/>
              </a:rPr>
              <a:t>plnk:partnerLinkType</a:t>
            </a:r>
            <a:r>
              <a:rPr lang="en-US" sz="1800" dirty="0">
                <a:latin typeface="Arial" charset="0"/>
              </a:rPr>
              <a:t>&gt;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76200" y="1374775"/>
            <a:ext cx="12303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folHlink"/>
                </a:solidFill>
              </a:rPr>
              <a:t>travelLT</a:t>
            </a:r>
          </a:p>
          <a:p>
            <a:pPr eaLnBrk="0" hangingPunct="0"/>
            <a:r>
              <a:rPr lang="en-US" sz="2400">
                <a:solidFill>
                  <a:schemeClr val="folHlink"/>
                </a:solidFill>
              </a:rPr>
              <a:t>(sync)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76200" y="3124200"/>
            <a:ext cx="17257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>
                <a:solidFill>
                  <a:schemeClr val="folHlink"/>
                </a:solidFill>
              </a:rPr>
              <a:t>employeeLT</a:t>
            </a:r>
            <a:endParaRPr lang="en-US" sz="2400" dirty="0">
              <a:solidFill>
                <a:schemeClr val="folHlink"/>
              </a:solidFill>
            </a:endParaRPr>
          </a:p>
          <a:p>
            <a:pPr eaLnBrk="0" hangingPunct="0"/>
            <a:r>
              <a:rPr lang="en-US" sz="2400" dirty="0">
                <a:solidFill>
                  <a:schemeClr val="folHlink"/>
                </a:solidFill>
              </a:rPr>
              <a:t>(sync)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76200" y="5105400"/>
            <a:ext cx="11969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folHlink"/>
                </a:solidFill>
              </a:rPr>
              <a:t>flightLT</a:t>
            </a:r>
          </a:p>
          <a:p>
            <a:pPr eaLnBrk="0" hangingPunct="0"/>
            <a:r>
              <a:rPr lang="en-US" sz="2400">
                <a:solidFill>
                  <a:schemeClr val="folHlink"/>
                </a:solidFill>
              </a:rPr>
              <a:t>(async)</a:t>
            </a:r>
          </a:p>
        </p:txBody>
      </p:sp>
      <p:sp>
        <p:nvSpPr>
          <p:cNvPr id="21512" name="Rounded Rectangular Callout 7"/>
          <p:cNvSpPr>
            <a:spLocks noChangeArrowheads="1"/>
          </p:cNvSpPr>
          <p:nvPr/>
        </p:nvSpPr>
        <p:spPr bwMode="auto">
          <a:xfrm>
            <a:off x="6400800" y="2017713"/>
            <a:ext cx="2362200" cy="376237"/>
          </a:xfrm>
          <a:prstGeom prst="wedgeRoundRectCallout">
            <a:avLst>
              <a:gd name="adj1" fmla="val -111398"/>
              <a:gd name="adj2" fmla="val -8567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Synchronous: one role</a:t>
            </a:r>
          </a:p>
        </p:txBody>
      </p:sp>
      <p:sp>
        <p:nvSpPr>
          <p:cNvPr id="21513" name="Rounded Rectangular Callout 8"/>
          <p:cNvSpPr>
            <a:spLocks noChangeArrowheads="1"/>
          </p:cNvSpPr>
          <p:nvPr/>
        </p:nvSpPr>
        <p:spPr bwMode="auto">
          <a:xfrm>
            <a:off x="6400800" y="2017713"/>
            <a:ext cx="2362200" cy="376237"/>
          </a:xfrm>
          <a:prstGeom prst="wedgeRoundRectCallout">
            <a:avLst>
              <a:gd name="adj1" fmla="val -112306"/>
              <a:gd name="adj2" fmla="val 8874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Synchronous: one role</a:t>
            </a:r>
          </a:p>
        </p:txBody>
      </p:sp>
      <p:sp>
        <p:nvSpPr>
          <p:cNvPr id="21514" name="Rounded Rectangular Callout 10"/>
          <p:cNvSpPr>
            <a:spLocks noChangeArrowheads="1"/>
          </p:cNvSpPr>
          <p:nvPr/>
        </p:nvSpPr>
        <p:spPr bwMode="auto">
          <a:xfrm>
            <a:off x="6400800" y="3657600"/>
            <a:ext cx="2514600" cy="376238"/>
          </a:xfrm>
          <a:prstGeom prst="wedgeRoundRectCallout">
            <a:avLst>
              <a:gd name="adj1" fmla="val -110167"/>
              <a:gd name="adj2" fmla="val 10303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Asynchronous: two roles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6165B4E-B60D-4811-BF62-751455980E6A}"/>
              </a:ext>
            </a:extLst>
          </p:cNvPr>
          <p:cNvSpPr/>
          <p:nvPr/>
        </p:nvSpPr>
        <p:spPr bwMode="auto">
          <a:xfrm>
            <a:off x="6532418" y="914400"/>
            <a:ext cx="2514600" cy="376237"/>
          </a:xfrm>
          <a:prstGeom prst="wedgeRoundRectCallout">
            <a:avLst>
              <a:gd name="adj1" fmla="val -59033"/>
              <a:gd name="adj2" fmla="val 128783"/>
              <a:gd name="adj3" fmla="val 16667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Standard WSDL element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787EE4C5-8426-4428-B5DD-1B418C39CEC5}"/>
              </a:ext>
            </a:extLst>
          </p:cNvPr>
          <p:cNvSpPr/>
          <p:nvPr/>
        </p:nvSpPr>
        <p:spPr bwMode="auto">
          <a:xfrm>
            <a:off x="6477000" y="457200"/>
            <a:ext cx="2580409" cy="376237"/>
          </a:xfrm>
          <a:prstGeom prst="wedgeRoundRectCallout">
            <a:avLst>
              <a:gd name="adj1" fmla="val -97385"/>
              <a:gd name="adj2" fmla="val 89506"/>
              <a:gd name="adj3" fmla="val 16667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Extended WSDL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 animBg="1"/>
      <p:bldP spid="21513" grpId="0" animBg="1"/>
      <p:bldP spid="21514" grpId="0" animBg="1"/>
      <p:bldP spid="2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5323BD-8A36-4E3B-979F-1A603A08BDF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6553200" cy="623888"/>
          </a:xfrm>
        </p:spPr>
        <p:txBody>
          <a:bodyPr/>
          <a:lstStyle/>
          <a:p>
            <a:pPr algn="ctr" eaLnBrk="1" hangingPunct="1"/>
            <a:r>
              <a:rPr lang="en-US" dirty="0"/>
              <a:t>BPEL Process Definition Overview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Arial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process</a:t>
            </a:r>
            <a:r>
              <a:rPr lang="en-US" sz="2400" dirty="0">
                <a:latin typeface="Arial" charset="0"/>
              </a:rPr>
              <a:t> name="Travel" ... 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>
              <a:latin typeface="Arial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Arial" charset="0"/>
              </a:rPr>
              <a:t>&lt;</a:t>
            </a:r>
            <a:r>
              <a:rPr lang="en-US" sz="2400" dirty="0" err="1">
                <a:latin typeface="Arial" charset="0"/>
              </a:rPr>
              <a:t>partnerLinks</a:t>
            </a:r>
            <a:r>
              <a:rPr lang="en-US" sz="2400" dirty="0">
                <a:latin typeface="Arial" charset="0"/>
              </a:rPr>
              <a:t>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Arial" charset="0"/>
              </a:rPr>
              <a:t>	&lt;!-- The declaration of partner links --&gt;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Arial" charset="0"/>
              </a:rPr>
              <a:t>&lt;/</a:t>
            </a:r>
            <a:r>
              <a:rPr lang="en-US" sz="2400" dirty="0" err="1">
                <a:latin typeface="Arial" charset="0"/>
              </a:rPr>
              <a:t>partnerLinks</a:t>
            </a:r>
            <a:r>
              <a:rPr lang="en-US" sz="2400" dirty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>
              <a:latin typeface="Arial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Arial" charset="0"/>
              </a:rPr>
              <a:t>&lt;variables&gt;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Arial" charset="0"/>
              </a:rPr>
              <a:t>	&lt;!-- The declaration of variables --&gt;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Arial" charset="0"/>
              </a:rPr>
              <a:t>&lt;/variables&gt;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Arial" charset="0"/>
              </a:rPr>
              <a:t>	&lt;sequence&gt;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Arial" charset="0"/>
              </a:rPr>
              <a:t>		&lt;!-- The definition of the BPEL process main body --&gt;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Arial" charset="0"/>
              </a:rPr>
              <a:t>	&lt;/sequence&gt;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Arial" charset="0"/>
              </a:rPr>
              <a:t>&lt;/process&gt;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EC7FC-E9BC-4141-8C4A-68FE996C10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Root Element "</a:t>
            </a:r>
            <a:r>
              <a:rPr lang="en-US" dirty="0">
                <a:solidFill>
                  <a:schemeClr val="folHlink"/>
                </a:solidFill>
                <a:latin typeface="Arial" charset="0"/>
              </a:rPr>
              <a:t>process</a:t>
            </a:r>
            <a:r>
              <a:rPr lang="en-US" dirty="0"/>
              <a:t>"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97888" cy="4608513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US" sz="2400" dirty="0">
                <a:latin typeface="Arial" charset="0"/>
              </a:rPr>
              <a:t>&lt;</a:t>
            </a:r>
            <a:r>
              <a:rPr lang="en-US" sz="2400" b="1" dirty="0">
                <a:solidFill>
                  <a:schemeClr val="folHlink"/>
                </a:solidFill>
                <a:latin typeface="Arial" charset="0"/>
              </a:rPr>
              <a:t>process</a:t>
            </a:r>
            <a:r>
              <a:rPr lang="en-US" sz="2400" dirty="0">
                <a:latin typeface="Arial" charset="0"/>
              </a:rPr>
              <a:t> name="Travel"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sz="2400" dirty="0">
                <a:latin typeface="Arial" charset="0"/>
              </a:rPr>
              <a:t>	</a:t>
            </a:r>
            <a:r>
              <a:rPr lang="en-US" sz="2400" dirty="0" err="1">
                <a:latin typeface="Arial" charset="0"/>
              </a:rPr>
              <a:t>targetNameSpace</a:t>
            </a:r>
            <a:r>
              <a:rPr lang="en-US" sz="2400" dirty="0">
                <a:latin typeface="Arial" charset="0"/>
              </a:rPr>
              <a:t>="http://packtpub.com/bpel/travel/" </a:t>
            </a:r>
            <a:r>
              <a:rPr lang="en-US" sz="2400" dirty="0" err="1">
                <a:latin typeface="Arial" charset="0"/>
              </a:rPr>
              <a:t>xmlns</a:t>
            </a:r>
            <a:r>
              <a:rPr lang="en-US" sz="2400" dirty="0">
                <a:latin typeface="Arial" charset="0"/>
              </a:rPr>
              <a:t>=http://schemas.xmlSoap.org/ws/2003/03/business-process/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sz="2400" dirty="0">
                <a:latin typeface="Arial" charset="0"/>
              </a:rPr>
              <a:t>	</a:t>
            </a:r>
            <a:r>
              <a:rPr lang="en-US" sz="2400" dirty="0" err="1">
                <a:latin typeface="Arial" charset="0"/>
              </a:rPr>
              <a:t>xmlns:bpws</a:t>
            </a:r>
            <a:r>
              <a:rPr lang="en-US" sz="2400" dirty="0">
                <a:latin typeface="Arial" charset="0"/>
              </a:rPr>
              <a:t>= "http://schemas.xmlsoap.org/ </a:t>
            </a:r>
            <a:r>
              <a:rPr lang="en-US" sz="2400" dirty="0" err="1">
                <a:latin typeface="Arial" charset="0"/>
              </a:rPr>
              <a:t>ws</a:t>
            </a:r>
            <a:r>
              <a:rPr lang="en-US" sz="2400" dirty="0">
                <a:latin typeface="Arial" charset="0"/>
              </a:rPr>
              <a:t>/2003/03/business-process!" 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sz="2400" dirty="0">
                <a:latin typeface="Arial" charset="0"/>
              </a:rPr>
              <a:t>	</a:t>
            </a:r>
            <a:r>
              <a:rPr lang="en-US" sz="2400" dirty="0" err="1">
                <a:latin typeface="Arial" charset="0"/>
              </a:rPr>
              <a:t>xmlns:</a:t>
            </a:r>
            <a:r>
              <a:rPr lang="en-US" sz="2400" dirty="0" err="1">
                <a:solidFill>
                  <a:srgbClr val="990000"/>
                </a:solidFill>
                <a:latin typeface="Arial" charset="0"/>
              </a:rPr>
              <a:t>trv</a:t>
            </a:r>
            <a:r>
              <a:rPr lang="en-US" sz="2400" dirty="0">
                <a:latin typeface="Arial" charset="0"/>
              </a:rPr>
              <a:t>="http://packtpub.com/bpel/travel/"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sz="2400" dirty="0">
                <a:latin typeface="Arial" charset="0"/>
              </a:rPr>
              <a:t>	</a:t>
            </a:r>
            <a:r>
              <a:rPr lang="en-US" sz="2400" dirty="0" err="1">
                <a:latin typeface="Arial" charset="0"/>
              </a:rPr>
              <a:t>xmlns:</a:t>
            </a:r>
            <a:r>
              <a:rPr lang="en-US" sz="2400" dirty="0" err="1">
                <a:solidFill>
                  <a:srgbClr val="990000"/>
                </a:solidFill>
                <a:latin typeface="Arial" charset="0"/>
              </a:rPr>
              <a:t>emp</a:t>
            </a:r>
            <a:r>
              <a:rPr lang="en-US" sz="2400" dirty="0">
                <a:latin typeface="Arial" charset="0"/>
              </a:rPr>
              <a:t>="http://packtpub.com/service/employee/"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sz="2400" dirty="0">
                <a:latin typeface="Arial" charset="0"/>
              </a:rPr>
              <a:t>	</a:t>
            </a:r>
            <a:r>
              <a:rPr lang="en-US" sz="2400" dirty="0" err="1">
                <a:latin typeface="Arial" charset="0"/>
              </a:rPr>
              <a:t>xmlns:</a:t>
            </a:r>
            <a:r>
              <a:rPr lang="en-US" sz="2400" dirty="0" err="1">
                <a:solidFill>
                  <a:srgbClr val="990000"/>
                </a:solidFill>
                <a:latin typeface="Arial" charset="0"/>
              </a:rPr>
              <a:t>aln</a:t>
            </a:r>
            <a:r>
              <a:rPr lang="en-US" sz="2400" dirty="0">
                <a:latin typeface="Arial" charset="0"/>
              </a:rPr>
              <a:t>="http://packtpub.com/Service/airline/" &gt;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sz="2400" dirty="0">
              <a:latin typeface="Arial" charset="0"/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0A462472-66EE-4602-819C-66FF16F221C6}"/>
              </a:ext>
            </a:extLst>
          </p:cNvPr>
          <p:cNvSpPr/>
          <p:nvPr/>
        </p:nvSpPr>
        <p:spPr bwMode="auto">
          <a:xfrm>
            <a:off x="4468668" y="6035964"/>
            <a:ext cx="1409700" cy="762000"/>
          </a:xfrm>
          <a:prstGeom prst="wedgeRoundRectCallout">
            <a:avLst>
              <a:gd name="adj1" fmla="val -57525"/>
              <a:gd name="adj2" fmla="val -8780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portType</a:t>
            </a:r>
            <a:r>
              <a:rPr lang="en-US" dirty="0"/>
              <a:t> included in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5B928A14-4A0E-4BFF-AAA7-51AC5EC2F6EB}"/>
              </a:ext>
            </a:extLst>
          </p:cNvPr>
          <p:cNvSpPr/>
          <p:nvPr/>
        </p:nvSpPr>
        <p:spPr bwMode="auto">
          <a:xfrm>
            <a:off x="4476750" y="6035964"/>
            <a:ext cx="1409700" cy="762000"/>
          </a:xfrm>
          <a:prstGeom prst="wedgeRoundRectCallout">
            <a:avLst>
              <a:gd name="adj1" fmla="val -39835"/>
              <a:gd name="adj2" fmla="val -13628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portType</a:t>
            </a:r>
            <a:r>
              <a:rPr lang="en-US" dirty="0"/>
              <a:t> included in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AA109868-46B6-47AD-831F-D1D628B46D96}"/>
              </a:ext>
            </a:extLst>
          </p:cNvPr>
          <p:cNvSpPr/>
          <p:nvPr/>
        </p:nvSpPr>
        <p:spPr bwMode="auto">
          <a:xfrm>
            <a:off x="5257800" y="838200"/>
            <a:ext cx="1409700" cy="762000"/>
          </a:xfrm>
          <a:prstGeom prst="wedgeRoundRectCallout">
            <a:avLst>
              <a:gd name="adj1" fmla="val -104699"/>
              <a:gd name="adj2" fmla="val 12674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portType</a:t>
            </a:r>
            <a:r>
              <a:rPr lang="en-US" dirty="0"/>
              <a:t> included in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A984A9-3DEB-459A-946E-32F389A73E1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partnerLinks</a:t>
            </a:r>
            <a:r>
              <a:rPr lang="en-US" dirty="0"/>
              <a:t> of the BPEL Process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3825" y="1219200"/>
            <a:ext cx="6302375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latin typeface="Arial" charset="0"/>
              </a:rPr>
              <a:t>&lt;</a:t>
            </a:r>
            <a:r>
              <a:rPr lang="en-US" sz="2000" dirty="0" err="1">
                <a:latin typeface="Arial" charset="0"/>
              </a:rPr>
              <a:t>partnerLinks</a:t>
            </a:r>
            <a:r>
              <a:rPr lang="en-US" sz="2000" dirty="0">
                <a:latin typeface="Arial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latin typeface="Arial" charset="0"/>
              </a:rPr>
              <a:t>	&lt;</a:t>
            </a:r>
            <a:r>
              <a:rPr lang="en-US" sz="2000" dirty="0" err="1">
                <a:latin typeface="Arial" charset="0"/>
              </a:rPr>
              <a:t>partnerLink</a:t>
            </a:r>
            <a:r>
              <a:rPr lang="en-US" sz="2000" dirty="0">
                <a:latin typeface="Arial" charset="0"/>
              </a:rPr>
              <a:t> name="</a:t>
            </a:r>
            <a:r>
              <a:rPr lang="en-US" sz="2000" dirty="0">
                <a:solidFill>
                  <a:schemeClr val="folHlink"/>
                </a:solidFill>
                <a:latin typeface="Arial" charset="0"/>
              </a:rPr>
              <a:t>client</a:t>
            </a:r>
            <a:r>
              <a:rPr lang="en-US" sz="2000" dirty="0">
                <a:latin typeface="Arial" charset="0"/>
              </a:rPr>
              <a:t>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partnerLinkType</a:t>
            </a:r>
            <a:r>
              <a:rPr lang="en-US" sz="2000" dirty="0">
                <a:latin typeface="Arial" charset="0"/>
              </a:rPr>
              <a:t>="</a:t>
            </a:r>
            <a:r>
              <a:rPr lang="en-US" sz="2000" dirty="0" err="1">
                <a:latin typeface="Arial" charset="0"/>
              </a:rPr>
              <a:t>trv:travelLT</a:t>
            </a:r>
            <a:r>
              <a:rPr lang="en-US" sz="2000" dirty="0">
                <a:latin typeface="Arial" charset="0"/>
              </a:rPr>
              <a:t>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myRole</a:t>
            </a:r>
            <a:r>
              <a:rPr lang="en-US" sz="2000" dirty="0">
                <a:latin typeface="Arial" charset="0"/>
              </a:rPr>
              <a:t>="</a:t>
            </a:r>
            <a:r>
              <a:rPr lang="en-US" sz="2000" dirty="0" err="1">
                <a:latin typeface="Arial" charset="0"/>
              </a:rPr>
              <a:t>travelService</a:t>
            </a:r>
            <a:r>
              <a:rPr lang="en-US" sz="2000" dirty="0">
                <a:latin typeface="Arial" charset="0"/>
              </a:rPr>
              <a:t>"/&gt;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latin typeface="Arial" charset="0"/>
              </a:rPr>
              <a:t>	&lt;</a:t>
            </a:r>
            <a:r>
              <a:rPr lang="en-US" sz="2000" dirty="0" err="1">
                <a:latin typeface="Arial" charset="0"/>
              </a:rPr>
              <a:t>partnerLink</a:t>
            </a:r>
            <a:r>
              <a:rPr lang="en-US" sz="2000" dirty="0">
                <a:latin typeface="Arial" charset="0"/>
              </a:rPr>
              <a:t> name="</a:t>
            </a:r>
            <a:r>
              <a:rPr lang="en-US" sz="2000" dirty="0" err="1">
                <a:solidFill>
                  <a:schemeClr val="folHlink"/>
                </a:solidFill>
                <a:latin typeface="Arial" charset="0"/>
              </a:rPr>
              <a:t>employeeTravelStatus</a:t>
            </a:r>
            <a:r>
              <a:rPr lang="en-US" sz="2000" dirty="0">
                <a:latin typeface="Arial" charset="0"/>
              </a:rPr>
              <a:t>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partnerLinkType</a:t>
            </a:r>
            <a:r>
              <a:rPr lang="en-US" sz="2000" dirty="0">
                <a:latin typeface="Arial" charset="0"/>
              </a:rPr>
              <a:t>="</a:t>
            </a:r>
            <a:r>
              <a:rPr lang="en-US" sz="2000" dirty="0" err="1">
                <a:latin typeface="Arial" charset="0"/>
              </a:rPr>
              <a:t>emp:employeeLT</a:t>
            </a:r>
            <a:r>
              <a:rPr lang="en-US" sz="2000" dirty="0">
                <a:latin typeface="Arial" charset="0"/>
              </a:rPr>
              <a:t>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partnerRole</a:t>
            </a:r>
            <a:r>
              <a:rPr lang="en-US" sz="2000" dirty="0">
                <a:latin typeface="Arial" charset="0"/>
              </a:rPr>
              <a:t>="</a:t>
            </a:r>
            <a:r>
              <a:rPr lang="en-US" sz="2000" dirty="0" err="1">
                <a:latin typeface="Arial" charset="0"/>
              </a:rPr>
              <a:t>employeeTravelStatusService</a:t>
            </a:r>
            <a:r>
              <a:rPr lang="en-US" sz="2000" dirty="0">
                <a:latin typeface="Arial" charset="0"/>
              </a:rPr>
              <a:t>"/&gt;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latin typeface="Arial" charset="0"/>
              </a:rPr>
              <a:t>	&lt;</a:t>
            </a:r>
            <a:r>
              <a:rPr lang="en-US" sz="2000" dirty="0" err="1">
                <a:latin typeface="Arial" charset="0"/>
              </a:rPr>
              <a:t>partnerLink</a:t>
            </a:r>
            <a:r>
              <a:rPr lang="en-US" sz="2000" dirty="0">
                <a:latin typeface="Arial" charset="0"/>
              </a:rPr>
              <a:t> name="</a:t>
            </a:r>
            <a:r>
              <a:rPr lang="en-US" sz="2000" dirty="0" err="1">
                <a:solidFill>
                  <a:schemeClr val="folHlink"/>
                </a:solidFill>
                <a:latin typeface="Arial" charset="0"/>
              </a:rPr>
              <a:t>AmericanAirIines</a:t>
            </a:r>
            <a:r>
              <a:rPr lang="en-US" sz="2000" dirty="0">
                <a:latin typeface="Arial" charset="0"/>
              </a:rPr>
              <a:t>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partnerLinkType</a:t>
            </a:r>
            <a:r>
              <a:rPr lang="en-US" sz="2000" dirty="0">
                <a:latin typeface="Arial" charset="0"/>
              </a:rPr>
              <a:t> = "</a:t>
            </a:r>
            <a:r>
              <a:rPr lang="en-US" sz="2000" dirty="0" err="1">
                <a:latin typeface="Arial" charset="0"/>
              </a:rPr>
              <a:t>aln:flightLT</a:t>
            </a:r>
            <a:r>
              <a:rPr lang="en-US" sz="2000" dirty="0">
                <a:latin typeface="Arial" charset="0"/>
              </a:rPr>
              <a:t>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myRole</a:t>
            </a:r>
            <a:r>
              <a:rPr lang="en-US" sz="2000" dirty="0">
                <a:latin typeface="Arial" charset="0"/>
              </a:rPr>
              <a:t>="</a:t>
            </a:r>
            <a:r>
              <a:rPr lang="en-US" sz="2000" dirty="0" err="1">
                <a:latin typeface="Arial" charset="0"/>
              </a:rPr>
              <a:t>airlineCustomer</a:t>
            </a:r>
            <a:r>
              <a:rPr lang="en-US" sz="2000" dirty="0">
                <a:latin typeface="Arial" charset="0"/>
              </a:rPr>
              <a:t>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partnerRole</a:t>
            </a:r>
            <a:r>
              <a:rPr lang="en-US" sz="2000" dirty="0">
                <a:latin typeface="Arial" charset="0"/>
              </a:rPr>
              <a:t>="</a:t>
            </a:r>
            <a:r>
              <a:rPr lang="en-US" sz="2000" dirty="0" err="1">
                <a:latin typeface="Arial" charset="0"/>
              </a:rPr>
              <a:t>airlineService</a:t>
            </a:r>
            <a:r>
              <a:rPr lang="en-US" sz="2000" dirty="0">
                <a:latin typeface="Arial" charset="0"/>
              </a:rPr>
              <a:t>"/&gt;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latin typeface="Arial" charset="0"/>
              </a:rPr>
              <a:t>	&lt;</a:t>
            </a:r>
            <a:r>
              <a:rPr lang="en-US" sz="2000" dirty="0" err="1">
                <a:latin typeface="Arial" charset="0"/>
              </a:rPr>
              <a:t>partnerLink</a:t>
            </a:r>
            <a:r>
              <a:rPr lang="en-US" sz="2000" dirty="0">
                <a:latin typeface="Arial" charset="0"/>
              </a:rPr>
              <a:t> name="</a:t>
            </a:r>
            <a:r>
              <a:rPr lang="en-US" sz="2000" dirty="0" err="1">
                <a:solidFill>
                  <a:schemeClr val="folHlink"/>
                </a:solidFill>
                <a:latin typeface="Arial" charset="0"/>
              </a:rPr>
              <a:t>DeltaAirIines</a:t>
            </a:r>
            <a:r>
              <a:rPr lang="en-US" sz="2000" dirty="0">
                <a:latin typeface="Arial" charset="0"/>
              </a:rPr>
              <a:t>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partnerLinkType</a:t>
            </a:r>
            <a:r>
              <a:rPr lang="en-US" sz="2000" dirty="0">
                <a:latin typeface="Arial" charset="0"/>
              </a:rPr>
              <a:t> = "</a:t>
            </a:r>
            <a:r>
              <a:rPr lang="en-US" sz="2000" dirty="0" err="1">
                <a:latin typeface="Arial" charset="0"/>
              </a:rPr>
              <a:t>aln:flightLT</a:t>
            </a:r>
            <a:r>
              <a:rPr lang="en-US" sz="2000" dirty="0">
                <a:latin typeface="Arial" charset="0"/>
              </a:rPr>
              <a:t>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myRole</a:t>
            </a:r>
            <a:r>
              <a:rPr lang="en-US" sz="2000" dirty="0">
                <a:latin typeface="Arial" charset="0"/>
              </a:rPr>
              <a:t>="</a:t>
            </a:r>
            <a:r>
              <a:rPr lang="en-US" sz="2000" dirty="0" err="1">
                <a:latin typeface="Arial" charset="0"/>
              </a:rPr>
              <a:t>airlineCustomer</a:t>
            </a:r>
            <a:r>
              <a:rPr lang="en-US" sz="2000" dirty="0">
                <a:latin typeface="Arial" charset="0"/>
              </a:rPr>
              <a:t>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partnerRole</a:t>
            </a:r>
            <a:r>
              <a:rPr lang="en-US" sz="2000" dirty="0">
                <a:latin typeface="Arial" charset="0"/>
              </a:rPr>
              <a:t>="</a:t>
            </a:r>
            <a:r>
              <a:rPr lang="en-US" sz="2000" dirty="0" err="1">
                <a:latin typeface="Arial" charset="0"/>
              </a:rPr>
              <a:t>airlineService</a:t>
            </a:r>
            <a:r>
              <a:rPr lang="en-US" sz="2000" dirty="0">
                <a:latin typeface="Arial" charset="0"/>
              </a:rPr>
              <a:t>"/&gt;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latin typeface="Arial" charset="0"/>
              </a:rPr>
              <a:t>&lt;/</a:t>
            </a:r>
            <a:r>
              <a:rPr lang="en-US" sz="2000" dirty="0" err="1">
                <a:latin typeface="Arial" charset="0"/>
              </a:rPr>
              <a:t>partnerLinks</a:t>
            </a:r>
            <a:r>
              <a:rPr lang="en-US" sz="2000" dirty="0">
                <a:latin typeface="Arial" charset="0"/>
              </a:rPr>
              <a:t>&gt;</a:t>
            </a:r>
          </a:p>
        </p:txBody>
      </p:sp>
      <p:sp>
        <p:nvSpPr>
          <p:cNvPr id="24581" name="Rectangular Callout 4"/>
          <p:cNvSpPr>
            <a:spLocks noChangeArrowheads="1"/>
          </p:cNvSpPr>
          <p:nvPr/>
        </p:nvSpPr>
        <p:spPr bwMode="auto">
          <a:xfrm>
            <a:off x="152400" y="1905000"/>
            <a:ext cx="717550" cy="619125"/>
          </a:xfrm>
          <a:prstGeom prst="wedgeRectCallout">
            <a:avLst>
              <a:gd name="adj1" fmla="val 220796"/>
              <a:gd name="adj2" fmla="val 13194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One role</a:t>
            </a:r>
          </a:p>
        </p:txBody>
      </p:sp>
      <p:sp>
        <p:nvSpPr>
          <p:cNvPr id="24582" name="Rectangular Callout 5"/>
          <p:cNvSpPr>
            <a:spLocks noChangeArrowheads="1"/>
          </p:cNvSpPr>
          <p:nvPr/>
        </p:nvSpPr>
        <p:spPr bwMode="auto">
          <a:xfrm>
            <a:off x="152400" y="3886200"/>
            <a:ext cx="717550" cy="619125"/>
          </a:xfrm>
          <a:prstGeom prst="wedgeRectCallout">
            <a:avLst>
              <a:gd name="adj1" fmla="val 227417"/>
              <a:gd name="adj2" fmla="val -790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Two roles</a:t>
            </a:r>
          </a:p>
        </p:txBody>
      </p:sp>
      <p:sp>
        <p:nvSpPr>
          <p:cNvPr id="24583" name="Rectangular Callout 6"/>
          <p:cNvSpPr>
            <a:spLocks noChangeArrowheads="1"/>
          </p:cNvSpPr>
          <p:nvPr/>
        </p:nvSpPr>
        <p:spPr bwMode="auto">
          <a:xfrm>
            <a:off x="152400" y="3886200"/>
            <a:ext cx="717550" cy="619125"/>
          </a:xfrm>
          <a:prstGeom prst="wedgeRectCallout">
            <a:avLst>
              <a:gd name="adj1" fmla="val 219139"/>
              <a:gd name="adj2" fmla="val 3813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Two roles</a:t>
            </a:r>
          </a:p>
        </p:txBody>
      </p:sp>
      <p:sp>
        <p:nvSpPr>
          <p:cNvPr id="24584" name="Rectangular Callout 7"/>
          <p:cNvSpPr>
            <a:spLocks noChangeArrowheads="1"/>
          </p:cNvSpPr>
          <p:nvPr/>
        </p:nvSpPr>
        <p:spPr bwMode="auto">
          <a:xfrm>
            <a:off x="152400" y="2819400"/>
            <a:ext cx="717550" cy="619125"/>
          </a:xfrm>
          <a:prstGeom prst="wedgeRectCallout">
            <a:avLst>
              <a:gd name="adj1" fmla="val 220796"/>
              <a:gd name="adj2" fmla="val 13194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One role</a:t>
            </a:r>
          </a:p>
        </p:txBody>
      </p:sp>
      <p:sp>
        <p:nvSpPr>
          <p:cNvPr id="24585" name="Rectangular Callout 8"/>
          <p:cNvSpPr>
            <a:spLocks noChangeArrowheads="1"/>
          </p:cNvSpPr>
          <p:nvPr/>
        </p:nvSpPr>
        <p:spPr bwMode="auto">
          <a:xfrm>
            <a:off x="152400" y="5105400"/>
            <a:ext cx="717550" cy="619125"/>
          </a:xfrm>
          <a:prstGeom prst="wedgeRectCallout">
            <a:avLst>
              <a:gd name="adj1" fmla="val 227417"/>
              <a:gd name="adj2" fmla="val -790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Two roles</a:t>
            </a:r>
          </a:p>
        </p:txBody>
      </p:sp>
      <p:sp>
        <p:nvSpPr>
          <p:cNvPr id="24586" name="Rectangular Callout 9"/>
          <p:cNvSpPr>
            <a:spLocks noChangeArrowheads="1"/>
          </p:cNvSpPr>
          <p:nvPr/>
        </p:nvSpPr>
        <p:spPr bwMode="auto">
          <a:xfrm>
            <a:off x="152400" y="5105400"/>
            <a:ext cx="717550" cy="619125"/>
          </a:xfrm>
          <a:prstGeom prst="wedgeRectCallout">
            <a:avLst>
              <a:gd name="adj1" fmla="val 219139"/>
              <a:gd name="adj2" fmla="val 3813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Two roles</a:t>
            </a:r>
          </a:p>
        </p:txBody>
      </p:sp>
      <p:sp>
        <p:nvSpPr>
          <p:cNvPr id="24587" name="Rectangular Callout 10"/>
          <p:cNvSpPr>
            <a:spLocks noChangeArrowheads="1"/>
          </p:cNvSpPr>
          <p:nvPr/>
        </p:nvSpPr>
        <p:spPr bwMode="auto">
          <a:xfrm>
            <a:off x="6803736" y="826727"/>
            <a:ext cx="2286000" cy="1504950"/>
          </a:xfrm>
          <a:prstGeom prst="wedgeRectCallout">
            <a:avLst>
              <a:gd name="adj1" fmla="val -122222"/>
              <a:gd name="adj2" fmla="val 4833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There is one portType defined between the two partners. Thus, sync communication is applied</a:t>
            </a:r>
          </a:p>
        </p:txBody>
      </p:sp>
      <p:sp>
        <p:nvSpPr>
          <p:cNvPr id="24588" name="Rectangular Callout 11"/>
          <p:cNvSpPr>
            <a:spLocks noChangeArrowheads="1"/>
          </p:cNvSpPr>
          <p:nvPr/>
        </p:nvSpPr>
        <p:spPr bwMode="auto">
          <a:xfrm>
            <a:off x="6438900" y="3886200"/>
            <a:ext cx="2514600" cy="1752600"/>
          </a:xfrm>
          <a:prstGeom prst="wedgeRectCallout">
            <a:avLst>
              <a:gd name="adj1" fmla="val -80005"/>
              <a:gd name="adj2" fmla="val -2983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There are two portTypes defined between the two partners: One is from BPEL to airlines and the other is from airlines to BPEL</a:t>
            </a:r>
          </a:p>
        </p:txBody>
      </p:sp>
      <p:sp>
        <p:nvSpPr>
          <p:cNvPr id="24589" name="Rectangular Callout 12"/>
          <p:cNvSpPr>
            <a:spLocks noChangeArrowheads="1"/>
          </p:cNvSpPr>
          <p:nvPr/>
        </p:nvSpPr>
        <p:spPr bwMode="auto">
          <a:xfrm>
            <a:off x="6438900" y="3886200"/>
            <a:ext cx="2514600" cy="2286000"/>
          </a:xfrm>
          <a:prstGeom prst="wedgeRectCallout">
            <a:avLst>
              <a:gd name="adj1" fmla="val -81014"/>
              <a:gd name="adj2" fmla="val 1571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/>
              <a:t>There are two </a:t>
            </a:r>
            <a:r>
              <a:rPr lang="en-US" dirty="0" err="1"/>
              <a:t>portTypes</a:t>
            </a:r>
            <a:r>
              <a:rPr lang="en-US" dirty="0"/>
              <a:t> defined between the two partners: One is from BPEL to airlines, and the other is from airlines to BPEL, and thus, </a:t>
            </a:r>
            <a:r>
              <a:rPr lang="en-US" dirty="0" err="1"/>
              <a:t>async</a:t>
            </a:r>
            <a:r>
              <a:rPr lang="en-US" dirty="0"/>
              <a:t> communication will be applied.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13C67-1BEB-46CA-80FC-62FD7B0927B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Variables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02688" cy="5486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</a:tabLst>
            </a:pPr>
            <a:r>
              <a:rPr lang="en-US" sz="1600" dirty="0">
                <a:latin typeface="Arial" charset="0"/>
              </a:rPr>
              <a:t>&lt;variables&gt;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</a:tabLst>
            </a:pPr>
            <a:r>
              <a:rPr lang="en-US" sz="1600" dirty="0">
                <a:latin typeface="Arial" charset="0"/>
              </a:rPr>
              <a:t>	&lt;!-- input for this process --&gt;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</a:tabLst>
            </a:pPr>
            <a:r>
              <a:rPr lang="en-US" sz="1600" dirty="0">
                <a:latin typeface="Arial" charset="0"/>
              </a:rPr>
              <a:t>	&lt;variable name="</a:t>
            </a:r>
            <a:r>
              <a:rPr lang="en-US" sz="1600" dirty="0" err="1">
                <a:solidFill>
                  <a:schemeClr val="folHlink"/>
                </a:solidFill>
                <a:latin typeface="Arial" charset="0"/>
              </a:rPr>
              <a:t>TravelRequest</a:t>
            </a:r>
            <a:r>
              <a:rPr lang="en-US" sz="1600" dirty="0">
                <a:latin typeface="Arial" charset="0"/>
              </a:rPr>
              <a:t>" </a:t>
            </a:r>
            <a:r>
              <a:rPr lang="en-US" sz="1600" dirty="0" err="1">
                <a:latin typeface="Arial" charset="0"/>
              </a:rPr>
              <a:t>messageType</a:t>
            </a:r>
            <a:r>
              <a:rPr lang="en-US" sz="1600" dirty="0">
                <a:latin typeface="Arial" charset="0"/>
              </a:rPr>
              <a:t>="</a:t>
            </a:r>
            <a:r>
              <a:rPr lang="en-US" sz="1600" dirty="0" err="1">
                <a:latin typeface="Arial" charset="0"/>
              </a:rPr>
              <a:t>trv:TravelRequestMessage</a:t>
            </a:r>
            <a:r>
              <a:rPr lang="en-US" sz="1600" dirty="0">
                <a:latin typeface="Arial" charset="0"/>
              </a:rPr>
              <a:t>"/&gt;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</a:tabLst>
            </a:pPr>
            <a:r>
              <a:rPr lang="en-US" sz="1600" dirty="0">
                <a:latin typeface="Arial" charset="0"/>
              </a:rPr>
              <a:t>	&lt;!-- input for the Employee Travel Status web service --&gt;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</a:tabLst>
            </a:pPr>
            <a:r>
              <a:rPr lang="en-US" sz="1600" dirty="0">
                <a:latin typeface="Arial" charset="0"/>
              </a:rPr>
              <a:t>	&lt;variable name="</a:t>
            </a:r>
            <a:r>
              <a:rPr lang="en-US" sz="1600" dirty="0" err="1">
                <a:solidFill>
                  <a:schemeClr val="folHlink"/>
                </a:solidFill>
                <a:latin typeface="Arial" charset="0"/>
              </a:rPr>
              <a:t>EmployeeTravelStatusRequest</a:t>
            </a:r>
            <a:r>
              <a:rPr lang="en-US" sz="1600" dirty="0">
                <a:latin typeface="Arial" charset="0"/>
              </a:rPr>
              <a:t>" 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</a:tabLst>
            </a:pPr>
            <a:r>
              <a:rPr lang="en-US" sz="1600" dirty="0">
                <a:latin typeface="Arial" charset="0"/>
              </a:rPr>
              <a:t>			</a:t>
            </a:r>
            <a:r>
              <a:rPr lang="en-US" sz="1600" dirty="0" err="1">
                <a:latin typeface="Arial" charset="0"/>
              </a:rPr>
              <a:t>messageType</a:t>
            </a:r>
            <a:r>
              <a:rPr lang="en-US" sz="1600" dirty="0">
                <a:latin typeface="Arial" charset="0"/>
              </a:rPr>
              <a:t>="</a:t>
            </a:r>
            <a:r>
              <a:rPr lang="en-US" sz="1600" dirty="0" err="1">
                <a:latin typeface="Arial" charset="0"/>
              </a:rPr>
              <a:t>emp</a:t>
            </a:r>
            <a:r>
              <a:rPr lang="en-US" sz="1600" dirty="0">
                <a:latin typeface="Arial" charset="0"/>
              </a:rPr>
              <a:t>: </a:t>
            </a:r>
            <a:r>
              <a:rPr lang="en-US" sz="1600" dirty="0" err="1">
                <a:latin typeface="Arial" charset="0"/>
              </a:rPr>
              <a:t>EmployeeTravel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err="1">
                <a:latin typeface="Arial" charset="0"/>
              </a:rPr>
              <a:t>StatusRequestMessage</a:t>
            </a:r>
            <a:r>
              <a:rPr lang="en-US" sz="1600" dirty="0">
                <a:latin typeface="Arial" charset="0"/>
              </a:rPr>
              <a:t>"/&gt;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</a:tabLst>
            </a:pPr>
            <a:r>
              <a:rPr lang="en-US" sz="1600" dirty="0">
                <a:latin typeface="Arial" charset="0"/>
              </a:rPr>
              <a:t>	&lt;!-- output from the Employee Travel Status web service 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</a:tabLst>
            </a:pPr>
            <a:r>
              <a:rPr lang="en-US" sz="1600" dirty="0">
                <a:latin typeface="Arial" charset="0"/>
              </a:rPr>
              <a:t>	&lt;variable name="</a:t>
            </a:r>
            <a:r>
              <a:rPr lang="en-US" sz="1600" dirty="0" err="1">
                <a:solidFill>
                  <a:schemeClr val="folHlink"/>
                </a:solidFill>
                <a:latin typeface="Arial" charset="0"/>
              </a:rPr>
              <a:t>EmployeeTravelStatusResponse</a:t>
            </a:r>
            <a:r>
              <a:rPr lang="en-US" sz="1600" dirty="0">
                <a:latin typeface="Arial" charset="0"/>
              </a:rPr>
              <a:t>"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</a:tabLst>
            </a:pPr>
            <a:r>
              <a:rPr lang="en-US" sz="1600" dirty="0">
                <a:latin typeface="Arial" charset="0"/>
              </a:rPr>
              <a:t>			</a:t>
            </a:r>
            <a:r>
              <a:rPr lang="en-US" sz="1600" dirty="0" err="1">
                <a:latin typeface="Arial" charset="0"/>
              </a:rPr>
              <a:t>messageType</a:t>
            </a:r>
            <a:r>
              <a:rPr lang="en-US" sz="1600" dirty="0">
                <a:latin typeface="Arial" charset="0"/>
              </a:rPr>
              <a:t>="</a:t>
            </a:r>
            <a:r>
              <a:rPr lang="en-US" sz="1600" dirty="0" err="1">
                <a:latin typeface="Arial" charset="0"/>
              </a:rPr>
              <a:t>emp:EmployeeTravelStatusResponseMessage</a:t>
            </a:r>
            <a:r>
              <a:rPr lang="en-US" sz="1600" dirty="0">
                <a:latin typeface="Arial" charset="0"/>
              </a:rPr>
              <a:t>"/&gt;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</a:tabLst>
            </a:pPr>
            <a:r>
              <a:rPr lang="en-US" sz="1600" dirty="0">
                <a:latin typeface="Arial" charset="0"/>
              </a:rPr>
              <a:t>	&lt;!-- input for American and Delta web services --&gt;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</a:tabLst>
            </a:pPr>
            <a:r>
              <a:rPr lang="en-US" sz="1600" dirty="0">
                <a:latin typeface="Arial" charset="0"/>
              </a:rPr>
              <a:t>	&lt;variable name="</a:t>
            </a:r>
            <a:r>
              <a:rPr lang="en-US" sz="1600" dirty="0" err="1">
                <a:solidFill>
                  <a:schemeClr val="folHlink"/>
                </a:solidFill>
                <a:latin typeface="Arial" charset="0"/>
              </a:rPr>
              <a:t>FlightDetails</a:t>
            </a:r>
            <a:r>
              <a:rPr lang="en-US" sz="1600" dirty="0">
                <a:latin typeface="Arial" charset="0"/>
              </a:rPr>
              <a:t>" </a:t>
            </a:r>
            <a:r>
              <a:rPr lang="en-US" sz="1600" dirty="0" err="1">
                <a:latin typeface="Arial" charset="0"/>
              </a:rPr>
              <a:t>messageType</a:t>
            </a:r>
            <a:r>
              <a:rPr lang="en-US" sz="1600" dirty="0">
                <a:latin typeface="Arial" charset="0"/>
              </a:rPr>
              <a:t>="</a:t>
            </a:r>
            <a:r>
              <a:rPr lang="en-US" sz="1600" dirty="0" err="1">
                <a:latin typeface="Arial" charset="0"/>
              </a:rPr>
              <a:t>aln:FlightTicketRequestMessage</a:t>
            </a:r>
            <a:r>
              <a:rPr lang="en-US" sz="1600" dirty="0">
                <a:latin typeface="Arial" charset="0"/>
              </a:rPr>
              <a:t>"/&gt;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</a:tabLst>
            </a:pPr>
            <a:r>
              <a:rPr lang="en-US" sz="1600" dirty="0">
                <a:latin typeface="Arial" charset="0"/>
              </a:rPr>
              <a:t>	&lt;!-- output from American Airlines --&gt;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</a:tabLst>
            </a:pPr>
            <a:r>
              <a:rPr lang="en-US" sz="1600" dirty="0">
                <a:latin typeface="Arial" charset="0"/>
              </a:rPr>
              <a:t>	&lt;variable name="</a:t>
            </a:r>
            <a:r>
              <a:rPr lang="en-US" sz="1600" dirty="0" err="1">
                <a:solidFill>
                  <a:schemeClr val="folHlink"/>
                </a:solidFill>
                <a:latin typeface="Arial" charset="0"/>
              </a:rPr>
              <a:t>FlightResponseAA</a:t>
            </a:r>
            <a:r>
              <a:rPr lang="en-US" sz="1600" dirty="0">
                <a:latin typeface="Arial" charset="0"/>
              </a:rPr>
              <a:t>" </a:t>
            </a:r>
            <a:r>
              <a:rPr lang="en-US" sz="1600" dirty="0" err="1">
                <a:latin typeface="Arial" charset="0"/>
              </a:rPr>
              <a:t>messageType</a:t>
            </a:r>
            <a:r>
              <a:rPr lang="en-US" sz="1600" dirty="0">
                <a:latin typeface="Arial" charset="0"/>
              </a:rPr>
              <a:t>="</a:t>
            </a:r>
            <a:r>
              <a:rPr lang="en-US" sz="1600" dirty="0" err="1">
                <a:latin typeface="Arial" charset="0"/>
              </a:rPr>
              <a:t>aln:Travel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err="1">
                <a:latin typeface="Arial" charset="0"/>
              </a:rPr>
              <a:t>ResponSeMeSSage</a:t>
            </a:r>
            <a:r>
              <a:rPr lang="en-US" sz="1600" dirty="0">
                <a:latin typeface="Arial" charset="0"/>
              </a:rPr>
              <a:t>"/&gt;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</a:tabLst>
            </a:pPr>
            <a:r>
              <a:rPr lang="en-US" sz="1600" dirty="0">
                <a:latin typeface="Arial" charset="0"/>
              </a:rPr>
              <a:t>	&lt;!-- output from Delta Airlines ---&gt;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</a:tabLst>
            </a:pPr>
            <a:r>
              <a:rPr lang="en-US" sz="1600" dirty="0">
                <a:latin typeface="Arial" charset="0"/>
              </a:rPr>
              <a:t>	&lt;variable name="</a:t>
            </a:r>
            <a:r>
              <a:rPr lang="en-US" sz="1600" dirty="0" err="1">
                <a:solidFill>
                  <a:schemeClr val="folHlink"/>
                </a:solidFill>
                <a:latin typeface="Arial" charset="0"/>
              </a:rPr>
              <a:t>FlightResponseDA</a:t>
            </a:r>
            <a:r>
              <a:rPr lang="en-US" sz="1600" dirty="0">
                <a:latin typeface="Arial" charset="0"/>
              </a:rPr>
              <a:t>" </a:t>
            </a:r>
            <a:r>
              <a:rPr lang="en-US" sz="1600" dirty="0" err="1">
                <a:latin typeface="Arial" charset="0"/>
              </a:rPr>
              <a:t>messageType</a:t>
            </a:r>
            <a:r>
              <a:rPr lang="en-US" sz="1600" dirty="0">
                <a:latin typeface="Arial" charset="0"/>
              </a:rPr>
              <a:t>="</a:t>
            </a:r>
            <a:r>
              <a:rPr lang="en-US" sz="1600" dirty="0" err="1">
                <a:latin typeface="Arial" charset="0"/>
              </a:rPr>
              <a:t>aln:Travel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err="1">
                <a:latin typeface="Arial" charset="0"/>
              </a:rPr>
              <a:t>ResponseMesSage</a:t>
            </a:r>
            <a:r>
              <a:rPr lang="en-US" sz="1600" dirty="0">
                <a:latin typeface="Arial" charset="0"/>
              </a:rPr>
              <a:t>"/&gt;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</a:tabLst>
            </a:pPr>
            <a:r>
              <a:rPr lang="en-US" sz="1600" dirty="0">
                <a:latin typeface="Arial" charset="0"/>
              </a:rPr>
              <a:t>	&lt;!-- output from BPEL process --&gt;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</a:tabLst>
            </a:pPr>
            <a:r>
              <a:rPr lang="en-US" sz="1600" dirty="0">
                <a:latin typeface="Arial" charset="0"/>
              </a:rPr>
              <a:t>	&lt;variable name="</a:t>
            </a:r>
            <a:r>
              <a:rPr lang="en-US" sz="1600" dirty="0" err="1">
                <a:solidFill>
                  <a:schemeClr val="folHlink"/>
                </a:solidFill>
                <a:latin typeface="Arial" charset="0"/>
              </a:rPr>
              <a:t>TravelResponse</a:t>
            </a:r>
            <a:r>
              <a:rPr lang="en-US" sz="1600" dirty="0">
                <a:latin typeface="Arial" charset="0"/>
              </a:rPr>
              <a:t>" </a:t>
            </a:r>
            <a:r>
              <a:rPr lang="en-US" sz="1600" dirty="0" err="1">
                <a:latin typeface="Arial" charset="0"/>
              </a:rPr>
              <a:t>messageType</a:t>
            </a:r>
            <a:r>
              <a:rPr lang="en-US" sz="1600" dirty="0">
                <a:latin typeface="Arial" charset="0"/>
              </a:rPr>
              <a:t>="</a:t>
            </a:r>
            <a:r>
              <a:rPr lang="en-US" sz="1600" dirty="0" err="1">
                <a:latin typeface="Arial" charset="0"/>
              </a:rPr>
              <a:t>aln:TravelResponseMessage</a:t>
            </a:r>
            <a:r>
              <a:rPr lang="en-US" sz="1600" dirty="0">
                <a:latin typeface="Arial" charset="0"/>
              </a:rPr>
              <a:t>"/&gt;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</a:tabLst>
            </a:pPr>
            <a:r>
              <a:rPr lang="en-US" sz="1600" dirty="0">
                <a:latin typeface="Arial" charset="0"/>
              </a:rPr>
              <a:t>&lt;/variables&gt;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</a:tabLst>
            </a:pPr>
            <a:endParaRPr lang="en-US" sz="16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F79484-AF4D-455C-8E10-8A6F44E4B5E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pPr algn="ctr" eaLnBrk="1" hangingPunct="1"/>
            <a:r>
              <a:rPr lang="en-US" dirty="0"/>
              <a:t>Case Study, also read Text Section 8.2.5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629" y="1905000"/>
            <a:ext cx="8153400" cy="4608513"/>
          </a:xfrm>
        </p:spPr>
        <p:txBody>
          <a:bodyPr/>
          <a:lstStyle/>
          <a:p>
            <a:pPr eaLnBrk="1" hangingPunct="1"/>
            <a:r>
              <a:rPr lang="en-US" dirty="0"/>
              <a:t>Design a BPEL Process for a company’s travel request, which interacts with the following services:</a:t>
            </a:r>
          </a:p>
          <a:p>
            <a:pPr lvl="1" eaLnBrk="1" hangingPunct="1"/>
            <a:r>
              <a:rPr lang="en-US" sz="2400" dirty="0"/>
              <a:t>Client: Access the BPEL process as a Web service</a:t>
            </a:r>
          </a:p>
          <a:p>
            <a:pPr lvl="1" eaLnBrk="1" hangingPunct="1"/>
            <a:r>
              <a:rPr lang="en-US" sz="2400" dirty="0"/>
              <a:t>Employee Travel Status Web service: provides the regulations on travel;</a:t>
            </a:r>
          </a:p>
          <a:p>
            <a:pPr lvl="1" eaLnBrk="1" hangingPunct="1"/>
            <a:r>
              <a:rPr lang="en-US" sz="2400" dirty="0"/>
              <a:t>Two airlines companies: are used for requesting ticket prices</a:t>
            </a:r>
          </a:p>
          <a:p>
            <a:pPr eaLnBrk="1" hangingPunct="1"/>
            <a:r>
              <a:rPr lang="en-US" dirty="0"/>
              <a:t>More case studies online and in YouTube video:</a:t>
            </a:r>
          </a:p>
          <a:p>
            <a:pPr lvl="1" eaLnBrk="1" hangingPunct="1"/>
            <a:r>
              <a:rPr lang="en-US" sz="2000" dirty="0"/>
              <a:t>Last slide in this lecture</a:t>
            </a:r>
          </a:p>
          <a:p>
            <a:pPr lvl="1" eaLnBrk="1" hangingPunct="1"/>
            <a:endParaRPr lang="en-US" sz="2400" dirty="0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143000" y="939800"/>
            <a:ext cx="723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 dirty="0"/>
              <a:t>Source: </a:t>
            </a:r>
            <a:r>
              <a:rPr lang="en-US" sz="1600" dirty="0" err="1"/>
              <a:t>Matjaz</a:t>
            </a:r>
            <a:r>
              <a:rPr lang="en-US" sz="1600" dirty="0"/>
              <a:t> B., </a:t>
            </a:r>
            <a:r>
              <a:rPr lang="en-US" sz="1600" dirty="0" err="1"/>
              <a:t>Juric</a:t>
            </a:r>
            <a:r>
              <a:rPr lang="en-US" sz="1600" dirty="0"/>
              <a:t>, et al., Business Process Execution Language for Web Services BPEL and BPEL4WS,</a:t>
            </a:r>
            <a:r>
              <a:rPr lang="en-US" sz="1600" b="1" dirty="0"/>
              <a:t> </a:t>
            </a:r>
            <a:r>
              <a:rPr lang="en-US" sz="1600" dirty="0" err="1"/>
              <a:t>Packt</a:t>
            </a:r>
            <a:r>
              <a:rPr lang="en-US" sz="1600" dirty="0"/>
              <a:t> Publishing; 2nd edition Jan 30, 2006.</a:t>
            </a:r>
          </a:p>
        </p:txBody>
      </p:sp>
    </p:spTree>
    <p:extLst>
      <p:ext uri="{BB962C8B-B14F-4D97-AF65-F5344CB8AC3E}">
        <p14:creationId xmlns:p14="http://schemas.microsoft.com/office/powerpoint/2010/main" val="1044520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A79B0-8916-4822-ADE0-3C8D69DE991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Main Body of the Process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106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000" dirty="0">
                <a:latin typeface="Arial" charset="0"/>
              </a:rPr>
              <a:t>&lt;sequence&gt;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000" dirty="0">
                <a:latin typeface="Arial" charset="0"/>
              </a:rPr>
              <a:t>	&lt;!-- Receive the initial request for from client --&gt;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000" dirty="0">
                <a:latin typeface="Arial" charset="0"/>
              </a:rPr>
              <a:t>	&lt;</a:t>
            </a:r>
            <a:r>
              <a:rPr lang="en-US" sz="2000" dirty="0">
                <a:solidFill>
                  <a:schemeClr val="folHlink"/>
                </a:solidFill>
                <a:latin typeface="Arial" charset="0"/>
              </a:rPr>
              <a:t>receive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partnerLink</a:t>
            </a:r>
            <a:r>
              <a:rPr lang="en-US" sz="2000" dirty="0">
                <a:latin typeface="Arial" charset="0"/>
              </a:rPr>
              <a:t>="client"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portType</a:t>
            </a:r>
            <a:r>
              <a:rPr lang="en-US" sz="2000" dirty="0">
                <a:latin typeface="Arial" charset="0"/>
              </a:rPr>
              <a:t>="</a:t>
            </a:r>
            <a:r>
              <a:rPr lang="en-US" sz="2000" dirty="0" err="1">
                <a:latin typeface="Arial" charset="0"/>
              </a:rPr>
              <a:t>trv:TravelApprovalPT</a:t>
            </a:r>
            <a:r>
              <a:rPr lang="en-US" sz="2000" dirty="0">
                <a:latin typeface="Arial" charset="0"/>
              </a:rPr>
              <a:t>"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000" dirty="0">
                <a:latin typeface="Arial" charset="0"/>
              </a:rPr>
              <a:t>		operation="</a:t>
            </a:r>
            <a:r>
              <a:rPr lang="en-US" sz="2000" dirty="0" err="1">
                <a:latin typeface="Arial" charset="0"/>
              </a:rPr>
              <a:t>TravelApproval</a:t>
            </a:r>
            <a:r>
              <a:rPr lang="en-US" sz="2000" dirty="0">
                <a:latin typeface="Arial" charset="0"/>
              </a:rPr>
              <a:t>"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000" dirty="0">
                <a:latin typeface="Arial" charset="0"/>
              </a:rPr>
              <a:t>		variable="</a:t>
            </a:r>
            <a:r>
              <a:rPr lang="en-US" sz="2000" dirty="0" err="1">
                <a:latin typeface="Arial" charset="0"/>
              </a:rPr>
              <a:t>TravelRequest</a:t>
            </a:r>
            <a:r>
              <a:rPr lang="en-US" sz="2000" dirty="0">
                <a:latin typeface="Arial" charset="0"/>
              </a:rPr>
              <a:t>"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createlnstance</a:t>
            </a:r>
            <a:r>
              <a:rPr lang="en-US" sz="2000" dirty="0">
                <a:latin typeface="Arial" charset="0"/>
              </a:rPr>
              <a:t>="yes" 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000" dirty="0">
                <a:latin typeface="Arial" charset="0"/>
              </a:rPr>
              <a:t>	&lt;!-- Prepare input for the Employee Travel Status WS --&gt;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000" dirty="0">
                <a:latin typeface="Arial" charset="0"/>
              </a:rPr>
              <a:t>	&lt;assign&gt;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000" dirty="0">
                <a:latin typeface="Arial" charset="0"/>
              </a:rPr>
              <a:t>		&lt;copy&gt;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000" dirty="0">
                <a:latin typeface="Arial" charset="0"/>
              </a:rPr>
              <a:t>			&lt;from variable="</a:t>
            </a:r>
            <a:r>
              <a:rPr lang="en-US" sz="2000" dirty="0" err="1">
                <a:latin typeface="Arial" charset="0"/>
              </a:rPr>
              <a:t>TravelRequest</a:t>
            </a:r>
            <a:r>
              <a:rPr lang="en-US" sz="2000" dirty="0">
                <a:latin typeface="Arial" charset="0"/>
              </a:rPr>
              <a:t>" part="employee"/&gt;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000" dirty="0">
                <a:latin typeface="Arial" charset="0"/>
              </a:rPr>
              <a:t>			&lt;to variable="</a:t>
            </a:r>
            <a:r>
              <a:rPr lang="en-US" sz="2000" dirty="0" err="1">
                <a:latin typeface="Arial" charset="0"/>
              </a:rPr>
              <a:t>EmployeeTravelStatusRequest</a:t>
            </a:r>
            <a:r>
              <a:rPr lang="en-US" sz="2000" dirty="0">
                <a:latin typeface="Arial" charset="0"/>
              </a:rPr>
              <a:t>" part="employee"/&gt;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000" dirty="0">
                <a:latin typeface="Arial" charset="0"/>
              </a:rPr>
              <a:t>		&lt;/copy&gt;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000" dirty="0">
                <a:latin typeface="Arial" charset="0"/>
              </a:rPr>
              <a:t>	&lt;/assign&gt;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endParaRPr lang="en-US" sz="2000" dirty="0"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79412" y="1981200"/>
            <a:ext cx="336550" cy="3365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79412" y="3962400"/>
            <a:ext cx="336550" cy="3365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2" name="Freeform 1"/>
          <p:cNvSpPr/>
          <p:nvPr/>
        </p:nvSpPr>
        <p:spPr bwMode="auto">
          <a:xfrm>
            <a:off x="1248508" y="3297115"/>
            <a:ext cx="3050930" cy="1371600"/>
          </a:xfrm>
          <a:custGeom>
            <a:avLst/>
            <a:gdLst>
              <a:gd name="connsiteX0" fmla="*/ 0 w 3050930"/>
              <a:gd name="connsiteY0" fmla="*/ 0 h 1371600"/>
              <a:gd name="connsiteX1" fmla="*/ 3050930 w 3050930"/>
              <a:gd name="connsiteY1" fmla="*/ 0 h 1371600"/>
              <a:gd name="connsiteX2" fmla="*/ 3050930 w 3050930"/>
              <a:gd name="connsiteY2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0930" h="1371600">
                <a:moveTo>
                  <a:pt x="0" y="0"/>
                </a:moveTo>
                <a:lnTo>
                  <a:pt x="3050930" y="0"/>
                </a:lnTo>
                <a:lnTo>
                  <a:pt x="3050930" y="1371600"/>
                </a:lnTo>
              </a:path>
            </a:pathLst>
          </a:cu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54222-2B83-4B09-93BF-E3E9771A152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077200" cy="623888"/>
          </a:xfrm>
        </p:spPr>
        <p:txBody>
          <a:bodyPr/>
          <a:lstStyle/>
          <a:p>
            <a:pPr eaLnBrk="1" hangingPunct="1"/>
            <a:r>
              <a:rPr lang="en-US" sz="2800" dirty="0"/>
              <a:t>In Main Body: Invoke Employee Travel Status WS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8878888" cy="460851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400" dirty="0">
                <a:latin typeface="Arial" charset="0"/>
              </a:rPr>
              <a:t> &lt;!-- synchronously invoke Employee Travel Status Web Service --&gt;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400" dirty="0">
                <a:latin typeface="Arial" charset="0"/>
              </a:rPr>
              <a:t>	&lt;</a:t>
            </a:r>
            <a:r>
              <a:rPr lang="en-US" sz="2400" dirty="0">
                <a:solidFill>
                  <a:schemeClr val="folHlink"/>
                </a:solidFill>
                <a:latin typeface="Arial" charset="0"/>
              </a:rPr>
              <a:t>invoke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partnerLink</a:t>
            </a:r>
            <a:r>
              <a:rPr lang="en-US" sz="2400" dirty="0">
                <a:latin typeface="Arial" charset="0"/>
              </a:rPr>
              <a:t>="</a:t>
            </a:r>
            <a:r>
              <a:rPr lang="en-US" sz="2400" dirty="0" err="1">
                <a:latin typeface="Arial" charset="0"/>
              </a:rPr>
              <a:t>employeeTravelStatus</a:t>
            </a:r>
            <a:r>
              <a:rPr lang="en-US" sz="2400" dirty="0">
                <a:latin typeface="Arial" charset="0"/>
              </a:rPr>
              <a:t>" 	</a:t>
            </a:r>
            <a:r>
              <a:rPr lang="en-US" sz="2400" dirty="0" err="1">
                <a:latin typeface="Arial" charset="0"/>
              </a:rPr>
              <a:t>portType</a:t>
            </a:r>
            <a:r>
              <a:rPr lang="en-US" sz="2400" dirty="0">
                <a:latin typeface="Arial" charset="0"/>
              </a:rPr>
              <a:t>="</a:t>
            </a:r>
            <a:r>
              <a:rPr lang="en-US" sz="2400" dirty="0" err="1">
                <a:latin typeface="Arial" charset="0"/>
              </a:rPr>
              <a:t>emp:EmployeeTravelStatusPT</a:t>
            </a:r>
            <a:r>
              <a:rPr lang="en-US" sz="2400" dirty="0">
                <a:latin typeface="Arial" charset="0"/>
              </a:rPr>
              <a:t>"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400" dirty="0">
                <a:latin typeface="Arial" charset="0"/>
              </a:rPr>
              <a:t>		operation="</a:t>
            </a:r>
            <a:r>
              <a:rPr lang="en-US" sz="2400" dirty="0" err="1">
                <a:latin typeface="Arial" charset="0"/>
              </a:rPr>
              <a:t>EmployeeTravelStatus</a:t>
            </a:r>
            <a:r>
              <a:rPr lang="en-US" sz="2400" dirty="0">
                <a:latin typeface="Arial" charset="0"/>
              </a:rPr>
              <a:t>"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400" dirty="0">
                <a:latin typeface="Arial" charset="0"/>
              </a:rPr>
              <a:t>		</a:t>
            </a:r>
            <a:r>
              <a:rPr lang="en-US" sz="2400" dirty="0" err="1">
                <a:latin typeface="Arial" charset="0"/>
              </a:rPr>
              <a:t>inputvariable</a:t>
            </a:r>
            <a:r>
              <a:rPr lang="en-US" sz="2400" dirty="0">
                <a:latin typeface="Arial" charset="0"/>
              </a:rPr>
              <a:t>="</a:t>
            </a:r>
            <a:r>
              <a:rPr lang="en-US" sz="2400" dirty="0" err="1">
                <a:latin typeface="Arial" charset="0"/>
              </a:rPr>
              <a:t>EmployeeTravelStatusRequest</a:t>
            </a:r>
            <a:r>
              <a:rPr lang="en-US" sz="2400" dirty="0">
                <a:latin typeface="Arial" charset="0"/>
              </a:rPr>
              <a:t>" 	</a:t>
            </a:r>
            <a:r>
              <a:rPr lang="en-US" sz="2400" dirty="0" err="1">
                <a:latin typeface="Arial" charset="0"/>
              </a:rPr>
              <a:t>outputvariable</a:t>
            </a:r>
            <a:r>
              <a:rPr lang="en-US" sz="2400" dirty="0">
                <a:latin typeface="Arial" charset="0"/>
              </a:rPr>
              <a:t>="</a:t>
            </a:r>
            <a:r>
              <a:rPr lang="en-US" sz="2400" dirty="0" err="1">
                <a:latin typeface="Arial" charset="0"/>
              </a:rPr>
              <a:t>EmployeeTravelStatusResponse</a:t>
            </a:r>
            <a:r>
              <a:rPr lang="en-US" sz="2400" dirty="0">
                <a:latin typeface="Arial" charset="0"/>
              </a:rPr>
              <a:t>"/&gt;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endParaRPr lang="en-US" sz="2400" dirty="0">
              <a:latin typeface="Arial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endParaRPr lang="en-US" sz="2400" dirty="0"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6200" y="2743200"/>
            <a:ext cx="336550" cy="3365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06631-14A4-4746-93FC-BC6FAF069EC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6085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400" dirty="0">
                <a:latin typeface="Arial" charset="0"/>
              </a:rPr>
              <a:t> &lt;!-- Prepare the input for invoking airlines --&gt;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400" dirty="0">
                <a:latin typeface="Arial" charset="0"/>
              </a:rPr>
              <a:t>&lt;assign&gt;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400" dirty="0">
                <a:latin typeface="Arial" charset="0"/>
              </a:rPr>
              <a:t>	&lt;copy&gt;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400" dirty="0">
                <a:latin typeface="Arial" charset="0"/>
              </a:rPr>
              <a:t>		&lt;from variable="</a:t>
            </a:r>
            <a:r>
              <a:rPr lang="en-US" sz="2400" dirty="0" err="1">
                <a:latin typeface="Arial" charset="0"/>
              </a:rPr>
              <a:t>TravelRequest</a:t>
            </a:r>
            <a:r>
              <a:rPr lang="en-US" sz="2400" dirty="0">
                <a:latin typeface="Arial" charset="0"/>
              </a:rPr>
              <a:t>" part="</a:t>
            </a:r>
            <a:r>
              <a:rPr lang="en-US" sz="2400" dirty="0" err="1">
                <a:latin typeface="Arial" charset="0"/>
              </a:rPr>
              <a:t>flightData</a:t>
            </a:r>
            <a:r>
              <a:rPr lang="en-US" sz="2400" dirty="0">
                <a:latin typeface="Arial" charset="0"/>
              </a:rPr>
              <a:t>"/&gt;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400" dirty="0">
                <a:latin typeface="Arial" charset="0"/>
              </a:rPr>
              <a:t>		&lt;to variable="</a:t>
            </a:r>
            <a:r>
              <a:rPr lang="en-US" sz="2400" dirty="0" err="1">
                <a:latin typeface="Arial" charset="0"/>
              </a:rPr>
              <a:t>FlightDetails</a:t>
            </a:r>
            <a:r>
              <a:rPr lang="en-US" sz="2400" dirty="0">
                <a:latin typeface="Arial" charset="0"/>
              </a:rPr>
              <a:t>" part="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flightData</a:t>
            </a:r>
            <a:r>
              <a:rPr lang="en-US" sz="2400" dirty="0">
                <a:latin typeface="Arial" charset="0"/>
              </a:rPr>
              <a:t>"/&gt;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400" dirty="0">
                <a:latin typeface="Arial" charset="0"/>
              </a:rPr>
              <a:t>	&lt;/copy&gt;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400" dirty="0">
                <a:latin typeface="Arial" charset="0"/>
              </a:rPr>
              <a:t>	&lt;copy&gt;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400" dirty="0">
                <a:latin typeface="Arial" charset="0"/>
              </a:rPr>
              <a:t>		&lt;from variable="</a:t>
            </a:r>
            <a:r>
              <a:rPr lang="en-US" sz="2400" dirty="0" err="1">
                <a:latin typeface="Arial" charset="0"/>
              </a:rPr>
              <a:t>EmployeeTravelstatusResponse</a:t>
            </a:r>
            <a:r>
              <a:rPr lang="en-US" sz="2400" dirty="0">
                <a:latin typeface="Arial" charset="0"/>
              </a:rPr>
              <a:t>"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400" dirty="0">
                <a:latin typeface="Arial" charset="0"/>
              </a:rPr>
              <a:t>								          part="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travelClass</a:t>
            </a:r>
            <a:r>
              <a:rPr lang="en-US" sz="2400" dirty="0">
                <a:latin typeface="Arial" charset="0"/>
              </a:rPr>
              <a:t>"/&gt;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400" dirty="0">
                <a:latin typeface="Arial" charset="0"/>
              </a:rPr>
              <a:t>		&lt;to variable="</a:t>
            </a:r>
            <a:r>
              <a:rPr lang="en-US" sz="2400" dirty="0" err="1">
                <a:latin typeface="Arial" charset="0"/>
              </a:rPr>
              <a:t>FlightDetails</a:t>
            </a:r>
            <a:r>
              <a:rPr lang="en-US" sz="2400" dirty="0">
                <a:latin typeface="Arial" charset="0"/>
              </a:rPr>
              <a:t>" part="</a:t>
            </a:r>
            <a:r>
              <a:rPr lang="en-US" sz="2400" dirty="0" err="1">
                <a:latin typeface="Arial" charset="0"/>
              </a:rPr>
              <a:t>travelClass</a:t>
            </a:r>
            <a:r>
              <a:rPr lang="en-US" sz="2400" dirty="0">
                <a:latin typeface="Arial" charset="0"/>
              </a:rPr>
              <a:t>"/&gt;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400" dirty="0">
                <a:latin typeface="Arial" charset="0"/>
              </a:rPr>
              <a:t>	&lt;/copy&gt;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2400" dirty="0">
                <a:latin typeface="Arial" charset="0"/>
              </a:rPr>
              <a:t>&lt;/assign&gt;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219200" y="152400"/>
            <a:ext cx="74676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2800" b="1">
                <a:solidFill>
                  <a:schemeClr val="tx2"/>
                </a:solidFill>
              </a:rPr>
              <a:t>In Main Body: Prepare the Input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76200" y="1905000"/>
            <a:ext cx="336550" cy="3365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33400" y="2667000"/>
            <a:ext cx="4572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4.1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4191000"/>
            <a:ext cx="4572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4.2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4BD48650-218F-47C3-9D17-8D2ED3C854CF}"/>
              </a:ext>
            </a:extLst>
          </p:cNvPr>
          <p:cNvSpPr/>
          <p:nvPr/>
        </p:nvSpPr>
        <p:spPr bwMode="auto">
          <a:xfrm>
            <a:off x="7162800" y="3429000"/>
            <a:ext cx="1676400" cy="647700"/>
          </a:xfrm>
          <a:prstGeom prst="wedgeRoundRectCallout">
            <a:avLst>
              <a:gd name="adj1" fmla="val -73175"/>
              <a:gd name="adj2" fmla="val -6217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Part 1: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Date and time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9714BF0-8C07-4440-BB16-28DC0D4EB4FB}"/>
              </a:ext>
            </a:extLst>
          </p:cNvPr>
          <p:cNvSpPr/>
          <p:nvPr/>
        </p:nvSpPr>
        <p:spPr bwMode="auto">
          <a:xfrm>
            <a:off x="7283450" y="5600700"/>
            <a:ext cx="1676400" cy="647700"/>
          </a:xfrm>
          <a:prstGeom prst="wedgeRoundRectCallout">
            <a:avLst>
              <a:gd name="adj1" fmla="val -20283"/>
              <a:gd name="adj2" fmla="val -17646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Part 2: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Business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7" grpId="0" animBg="1"/>
      <p:bldP spid="3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51FE5-51CA-4F25-9C25-E21978F4595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In Main Body: Invoke the Airlines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5562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>
                <a:latin typeface="Arial" charset="0"/>
              </a:rPr>
              <a:t> &lt;!--  Make concurrent invocation to AA and DA --&gt;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>
                <a:latin typeface="Arial" charset="0"/>
              </a:rPr>
              <a:t>&lt;</a:t>
            </a:r>
            <a:r>
              <a:rPr lang="en-US" sz="1800" dirty="0">
                <a:solidFill>
                  <a:srgbClr val="C00000"/>
                </a:solidFill>
                <a:latin typeface="Arial" charset="0"/>
              </a:rPr>
              <a:t>flow</a:t>
            </a:r>
            <a:r>
              <a:rPr lang="en-US" sz="1800" dirty="0">
                <a:latin typeface="Arial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>
                <a:latin typeface="Arial" charset="0"/>
              </a:rPr>
              <a:t>	&lt;sequence&gt;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>
                <a:latin typeface="Arial" charset="0"/>
              </a:rPr>
              <a:t>		&lt;!-- </a:t>
            </a:r>
            <a:r>
              <a:rPr lang="en-US" sz="1800" dirty="0" err="1">
                <a:latin typeface="Arial" charset="0"/>
              </a:rPr>
              <a:t>Async</a:t>
            </a:r>
            <a:r>
              <a:rPr lang="en-US" sz="1800" dirty="0">
                <a:latin typeface="Arial" charset="0"/>
              </a:rPr>
              <a:t> invoke of the AA WS --&gt;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>
                <a:latin typeface="Arial" charset="0"/>
              </a:rPr>
              <a:t>		&lt;</a:t>
            </a:r>
            <a:r>
              <a:rPr lang="en-US" sz="1800" dirty="0">
                <a:solidFill>
                  <a:srgbClr val="0000FF"/>
                </a:solidFill>
                <a:latin typeface="Arial" charset="0"/>
              </a:rPr>
              <a:t>invoke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partnerLink</a:t>
            </a:r>
            <a:r>
              <a:rPr lang="en-US" sz="1800" dirty="0">
                <a:latin typeface="Arial" charset="0"/>
              </a:rPr>
              <a:t>="</a:t>
            </a:r>
            <a:r>
              <a:rPr lang="en-US" sz="1800" dirty="0" err="1">
                <a:latin typeface="Arial" charset="0"/>
              </a:rPr>
              <a:t>AmericanAirlines</a:t>
            </a:r>
            <a:r>
              <a:rPr lang="en-US" sz="1800" dirty="0">
                <a:latin typeface="Arial" charset="0"/>
              </a:rPr>
              <a:t>"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>
                <a:latin typeface="Arial" charset="0"/>
              </a:rPr>
              <a:t>			</a:t>
            </a:r>
            <a:r>
              <a:rPr lang="en-US" sz="1800" dirty="0" err="1">
                <a:latin typeface="Arial" charset="0"/>
              </a:rPr>
              <a:t>portType</a:t>
            </a:r>
            <a:r>
              <a:rPr lang="en-US" sz="1800" dirty="0">
                <a:latin typeface="Arial" charset="0"/>
              </a:rPr>
              <a:t>="</a:t>
            </a:r>
            <a:r>
              <a:rPr lang="en-US" sz="1800" dirty="0" err="1">
                <a:latin typeface="Arial" charset="0"/>
              </a:rPr>
              <a:t>aln:FlightAvailabilityPT</a:t>
            </a:r>
            <a:r>
              <a:rPr lang="en-US" sz="1800" dirty="0">
                <a:latin typeface="Arial" charset="0"/>
              </a:rPr>
              <a:t>"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>
                <a:latin typeface="Arial" charset="0"/>
              </a:rPr>
              <a:t>			operation="</a:t>
            </a:r>
            <a:r>
              <a:rPr lang="en-US" sz="1800" dirty="0" err="1">
                <a:latin typeface="Arial" charset="0"/>
              </a:rPr>
              <a:t>FlightAvailability</a:t>
            </a:r>
            <a:r>
              <a:rPr lang="en-US" sz="1800" dirty="0">
                <a:latin typeface="Arial" charset="0"/>
              </a:rPr>
              <a:t>"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>
                <a:latin typeface="Arial" charset="0"/>
              </a:rPr>
              <a:t>			</a:t>
            </a:r>
            <a:r>
              <a:rPr lang="en-US" sz="1800" dirty="0" err="1">
                <a:latin typeface="Arial" charset="0"/>
              </a:rPr>
              <a:t>inputvariable</a:t>
            </a:r>
            <a:r>
              <a:rPr lang="en-US" sz="1800" dirty="0">
                <a:latin typeface="Arial" charset="0"/>
              </a:rPr>
              <a:t>= "</a:t>
            </a:r>
            <a:r>
              <a:rPr lang="en-US" sz="1800" dirty="0" err="1">
                <a:latin typeface="Arial" charset="0"/>
              </a:rPr>
              <a:t>FlightDetails</a:t>
            </a:r>
            <a:r>
              <a:rPr lang="en-US" sz="1800" dirty="0">
                <a:latin typeface="Arial" charset="0"/>
              </a:rPr>
              <a:t>" 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>
                <a:latin typeface="Arial" charset="0"/>
              </a:rPr>
              <a:t>		&lt;</a:t>
            </a:r>
            <a:r>
              <a:rPr lang="en-US" sz="1800" dirty="0">
                <a:solidFill>
                  <a:srgbClr val="0000FF"/>
                </a:solidFill>
                <a:latin typeface="Arial" charset="0"/>
              </a:rPr>
              <a:t>receive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partnerLink</a:t>
            </a:r>
            <a:r>
              <a:rPr lang="en-US" sz="1800" dirty="0">
                <a:latin typeface="Arial" charset="0"/>
              </a:rPr>
              <a:t>="</a:t>
            </a:r>
            <a:r>
              <a:rPr lang="en-US" sz="1800" dirty="0" err="1">
                <a:latin typeface="Arial" charset="0"/>
              </a:rPr>
              <a:t>AmericanAirlines</a:t>
            </a:r>
            <a:r>
              <a:rPr lang="en-US" sz="1800" dirty="0">
                <a:latin typeface="Arial" charset="0"/>
              </a:rPr>
              <a:t>"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>
                <a:latin typeface="Arial" charset="0"/>
              </a:rPr>
              <a:t>			</a:t>
            </a:r>
            <a:r>
              <a:rPr lang="en-US" sz="1800" dirty="0" err="1">
                <a:latin typeface="Arial" charset="0"/>
              </a:rPr>
              <a:t>portType</a:t>
            </a:r>
            <a:r>
              <a:rPr lang="en-US" sz="1800" dirty="0">
                <a:latin typeface="Arial" charset="0"/>
              </a:rPr>
              <a:t>="</a:t>
            </a:r>
            <a:r>
              <a:rPr lang="en-US" sz="1800" dirty="0" err="1">
                <a:latin typeface="Arial" charset="0"/>
              </a:rPr>
              <a:t>aln:FlightCallbackPT</a:t>
            </a:r>
            <a:r>
              <a:rPr lang="en-US" sz="1800" dirty="0">
                <a:latin typeface="Arial" charset="0"/>
              </a:rPr>
              <a:t>"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>
                <a:latin typeface="Arial" charset="0"/>
              </a:rPr>
              <a:t>			operation="</a:t>
            </a:r>
            <a:r>
              <a:rPr lang="en-US" sz="1800" dirty="0" err="1">
                <a:latin typeface="Arial" charset="0"/>
              </a:rPr>
              <a:t>FlightTicketCallback</a:t>
            </a:r>
            <a:r>
              <a:rPr lang="en-US" sz="1800" dirty="0">
                <a:latin typeface="Arial" charset="0"/>
              </a:rPr>
              <a:t>"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>
                <a:latin typeface="Arial" charset="0"/>
              </a:rPr>
              <a:t>			variable="</a:t>
            </a:r>
            <a:r>
              <a:rPr lang="en-US" sz="1800" dirty="0" err="1">
                <a:latin typeface="Arial" charset="0"/>
              </a:rPr>
              <a:t>FlightResponseAA</a:t>
            </a:r>
            <a:r>
              <a:rPr lang="en-US" sz="1800" dirty="0">
                <a:latin typeface="Arial" charset="0"/>
              </a:rPr>
              <a:t>" 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>
                <a:latin typeface="Arial" charset="0"/>
              </a:rPr>
              <a:t>	&lt;/sequence&gt;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4419600" y="3200400"/>
            <a:ext cx="4800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&lt;sequence&gt;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	&lt;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invoke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partnerLink</a:t>
            </a:r>
            <a:r>
              <a:rPr lang="en-US" dirty="0">
                <a:latin typeface="Arial" charset="0"/>
              </a:rPr>
              <a:t>="</a:t>
            </a:r>
            <a:r>
              <a:rPr lang="en-US" dirty="0" err="1">
                <a:latin typeface="Arial" charset="0"/>
              </a:rPr>
              <a:t>DeltaAirlines</a:t>
            </a:r>
            <a:r>
              <a:rPr lang="en-US" dirty="0">
                <a:latin typeface="Arial" charset="0"/>
              </a:rPr>
              <a:t>"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		</a:t>
            </a:r>
            <a:r>
              <a:rPr lang="en-US" dirty="0" err="1">
                <a:latin typeface="Arial" charset="0"/>
              </a:rPr>
              <a:t>portType</a:t>
            </a:r>
            <a:r>
              <a:rPr lang="en-US" dirty="0">
                <a:latin typeface="Arial" charset="0"/>
              </a:rPr>
              <a:t>="</a:t>
            </a:r>
            <a:r>
              <a:rPr lang="en-US" dirty="0" err="1">
                <a:latin typeface="Arial" charset="0"/>
              </a:rPr>
              <a:t>aln:FlightAvailabilityPT</a:t>
            </a:r>
            <a:r>
              <a:rPr lang="en-US" dirty="0">
                <a:latin typeface="Arial" charset="0"/>
              </a:rPr>
              <a:t>"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		operation="</a:t>
            </a:r>
            <a:r>
              <a:rPr lang="en-US" dirty="0" err="1">
                <a:latin typeface="Arial" charset="0"/>
              </a:rPr>
              <a:t>FlightAvailability</a:t>
            </a:r>
            <a:r>
              <a:rPr lang="en-US" dirty="0">
                <a:latin typeface="Arial" charset="0"/>
              </a:rPr>
              <a:t>"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		</a:t>
            </a:r>
            <a:r>
              <a:rPr lang="en-US" dirty="0" err="1">
                <a:latin typeface="Arial" charset="0"/>
              </a:rPr>
              <a:t>inputvariable</a:t>
            </a:r>
            <a:r>
              <a:rPr lang="en-US" dirty="0">
                <a:latin typeface="Arial" charset="0"/>
              </a:rPr>
              <a:t>="</a:t>
            </a:r>
            <a:r>
              <a:rPr lang="en-US" dirty="0" err="1">
                <a:latin typeface="Arial" charset="0"/>
              </a:rPr>
              <a:t>FlightDetails</a:t>
            </a:r>
            <a:r>
              <a:rPr lang="en-US" dirty="0">
                <a:latin typeface="Arial" charset="0"/>
              </a:rPr>
              <a:t>" /&gt;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	&lt;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receive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partnerLink</a:t>
            </a:r>
            <a:r>
              <a:rPr lang="en-US" dirty="0">
                <a:latin typeface="Arial" charset="0"/>
              </a:rPr>
              <a:t>="</a:t>
            </a:r>
            <a:r>
              <a:rPr lang="en-US" dirty="0" err="1">
                <a:latin typeface="Arial" charset="0"/>
              </a:rPr>
              <a:t>DeltaAirlines</a:t>
            </a:r>
            <a:r>
              <a:rPr lang="en-US" dirty="0">
                <a:latin typeface="Arial" charset="0"/>
              </a:rPr>
              <a:t>"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		</a:t>
            </a:r>
            <a:r>
              <a:rPr lang="en-US" dirty="0" err="1">
                <a:latin typeface="Arial" charset="0"/>
              </a:rPr>
              <a:t>portType</a:t>
            </a:r>
            <a:r>
              <a:rPr lang="en-US" dirty="0">
                <a:latin typeface="Arial" charset="0"/>
              </a:rPr>
              <a:t>="</a:t>
            </a:r>
            <a:r>
              <a:rPr lang="en-US" dirty="0" err="1">
                <a:latin typeface="Arial" charset="0"/>
              </a:rPr>
              <a:t>aln:FlightCallbackPT</a:t>
            </a:r>
            <a:r>
              <a:rPr lang="en-US" dirty="0">
                <a:latin typeface="Arial" charset="0"/>
              </a:rPr>
              <a:t>"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		operation="</a:t>
            </a:r>
            <a:r>
              <a:rPr lang="en-US" dirty="0" err="1">
                <a:latin typeface="Arial" charset="0"/>
              </a:rPr>
              <a:t>FlightTicketCallback</a:t>
            </a:r>
            <a:r>
              <a:rPr lang="en-US" dirty="0">
                <a:latin typeface="Arial" charset="0"/>
              </a:rPr>
              <a:t>"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		variable="</a:t>
            </a:r>
            <a:r>
              <a:rPr lang="en-US" dirty="0" err="1">
                <a:latin typeface="Arial" charset="0"/>
              </a:rPr>
              <a:t>FlightResponseDA</a:t>
            </a:r>
            <a:r>
              <a:rPr lang="en-US" dirty="0">
                <a:latin typeface="Arial" charset="0"/>
              </a:rPr>
              <a:t>" /&gt;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&lt;/sequence&gt;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&lt;/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flow</a:t>
            </a:r>
            <a:r>
              <a:rPr lang="en-US" dirty="0">
                <a:latin typeface="Arial" charset="0"/>
              </a:rPr>
              <a:t>&gt;</a:t>
            </a:r>
          </a:p>
        </p:txBody>
      </p:sp>
      <p:sp>
        <p:nvSpPr>
          <p:cNvPr id="29702" name="Freeform 5"/>
          <p:cNvSpPr>
            <a:spLocks/>
          </p:cNvSpPr>
          <p:nvPr/>
        </p:nvSpPr>
        <p:spPr bwMode="auto">
          <a:xfrm>
            <a:off x="2743200" y="2971800"/>
            <a:ext cx="2819400" cy="2743200"/>
          </a:xfrm>
          <a:custGeom>
            <a:avLst/>
            <a:gdLst>
              <a:gd name="T0" fmla="*/ 0 w 1776"/>
              <a:gd name="T1" fmla="*/ 2147483647 h 1632"/>
              <a:gd name="T2" fmla="*/ 0 w 1776"/>
              <a:gd name="T3" fmla="*/ 2147483647 h 1632"/>
              <a:gd name="T4" fmla="*/ 2147483647 w 1776"/>
              <a:gd name="T5" fmla="*/ 2147483647 h 1632"/>
              <a:gd name="T6" fmla="*/ 2147483647 w 1776"/>
              <a:gd name="T7" fmla="*/ 0 h 1632"/>
              <a:gd name="T8" fmla="*/ 2147483647 w 1776"/>
              <a:gd name="T9" fmla="*/ 0 h 1632"/>
              <a:gd name="T10" fmla="*/ 2147483647 w 1776"/>
              <a:gd name="T11" fmla="*/ 2147483647 h 16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6"/>
              <a:gd name="T19" fmla="*/ 0 h 1632"/>
              <a:gd name="T20" fmla="*/ 1776 w 1776"/>
              <a:gd name="T21" fmla="*/ 1632 h 16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6" h="1632">
                <a:moveTo>
                  <a:pt x="0" y="1248"/>
                </a:moveTo>
                <a:lnTo>
                  <a:pt x="0" y="1632"/>
                </a:lnTo>
                <a:lnTo>
                  <a:pt x="1344" y="1632"/>
                </a:lnTo>
                <a:lnTo>
                  <a:pt x="1344" y="0"/>
                </a:lnTo>
                <a:lnTo>
                  <a:pt x="1776" y="0"/>
                </a:lnTo>
                <a:lnTo>
                  <a:pt x="1776" y="192"/>
                </a:lnTo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28600" y="2362200"/>
            <a:ext cx="4572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5.1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76800" y="3810000"/>
            <a:ext cx="4572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5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.2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793750" y="1371600"/>
            <a:ext cx="336550" cy="3365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11B4D-83BA-4749-956C-0C6869BF581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8726488" cy="5562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>
                <a:latin typeface="Arial" charset="0"/>
              </a:rPr>
              <a:t>              &lt;!-- select the best offer and construct the Travel Response --&gt;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>
                <a:latin typeface="Arial" charset="0"/>
              </a:rPr>
              <a:t>&lt;switch&gt;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>
                <a:latin typeface="Arial" charset="0"/>
              </a:rPr>
              <a:t>	&lt;case condition="</a:t>
            </a:r>
            <a:r>
              <a:rPr lang="en-US" sz="1800" dirty="0" err="1">
                <a:latin typeface="Arial" charset="0"/>
              </a:rPr>
              <a:t>bpws:getVariableData</a:t>
            </a:r>
            <a:r>
              <a:rPr lang="en-US" sz="1800" dirty="0">
                <a:latin typeface="Arial" charset="0"/>
              </a:rPr>
              <a:t>(‘</a:t>
            </a:r>
            <a:r>
              <a:rPr lang="en-US" sz="1800" dirty="0" err="1">
                <a:latin typeface="Arial" charset="0"/>
              </a:rPr>
              <a:t>FlightResponseAA</a:t>
            </a:r>
            <a:r>
              <a:rPr lang="en-US" sz="1800" dirty="0">
                <a:latin typeface="Arial" charset="0"/>
              </a:rPr>
              <a:t>’,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>
                <a:latin typeface="Arial" charset="0"/>
              </a:rPr>
              <a:t>					‘</a:t>
            </a:r>
            <a:r>
              <a:rPr lang="en-US" sz="1800" dirty="0" err="1">
                <a:latin typeface="Arial" charset="0"/>
              </a:rPr>
              <a:t>confirmationData</a:t>
            </a:r>
            <a:r>
              <a:rPr lang="en-US" sz="1800" dirty="0">
                <a:latin typeface="Arial" charset="0"/>
              </a:rPr>
              <a:t>’ , ‘/</a:t>
            </a:r>
            <a:r>
              <a:rPr lang="en-US" sz="1800" dirty="0" err="1">
                <a:latin typeface="Arial" charset="0"/>
              </a:rPr>
              <a:t>confirmationData</a:t>
            </a:r>
            <a:r>
              <a:rPr lang="en-US" sz="1800" dirty="0">
                <a:latin typeface="Arial" charset="0"/>
              </a:rPr>
              <a:t>/</a:t>
            </a:r>
            <a:r>
              <a:rPr lang="en-US" sz="1800" dirty="0" err="1">
                <a:latin typeface="Arial" charset="0"/>
              </a:rPr>
              <a:t>aln:Price</a:t>
            </a:r>
            <a:r>
              <a:rPr lang="en-US" sz="1800" dirty="0">
                <a:latin typeface="Arial" charset="0"/>
              </a:rPr>
              <a:t>’)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>
                <a:latin typeface="Arial" charset="0"/>
              </a:rPr>
              <a:t>			</a:t>
            </a:r>
            <a:r>
              <a:rPr lang="en-US" sz="1800" dirty="0">
                <a:solidFill>
                  <a:srgbClr val="0000FF"/>
                </a:solidFill>
                <a:latin typeface="Arial" charset="0"/>
              </a:rPr>
              <a:t>&amp;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</a:rPr>
              <a:t>lt</a:t>
            </a:r>
            <a:r>
              <a:rPr lang="en-US" sz="1800" dirty="0">
                <a:solidFill>
                  <a:srgbClr val="0000FF"/>
                </a:solidFill>
                <a:latin typeface="Arial" charset="0"/>
              </a:rPr>
              <a:t>; </a:t>
            </a:r>
            <a:r>
              <a:rPr lang="en-US" sz="1800" dirty="0">
                <a:latin typeface="Arial" charset="0"/>
              </a:rPr>
              <a:t>= </a:t>
            </a:r>
            <a:r>
              <a:rPr lang="en-US" sz="1800" dirty="0" err="1">
                <a:latin typeface="Arial" charset="0"/>
              </a:rPr>
              <a:t>bpws:getVariableData</a:t>
            </a:r>
            <a:r>
              <a:rPr lang="en-US" sz="1800" dirty="0">
                <a:latin typeface="Arial" charset="0"/>
              </a:rPr>
              <a:t>(‘</a:t>
            </a:r>
            <a:r>
              <a:rPr lang="en-US" sz="1800" dirty="0" err="1">
                <a:latin typeface="Arial" charset="0"/>
              </a:rPr>
              <a:t>FlightResponseDA</a:t>
            </a:r>
            <a:r>
              <a:rPr lang="en-US" sz="1800" dirty="0">
                <a:latin typeface="Arial" charset="0"/>
              </a:rPr>
              <a:t>’,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>
                <a:latin typeface="Arial" charset="0"/>
              </a:rPr>
              <a:t>					‘</a:t>
            </a:r>
            <a:r>
              <a:rPr lang="en-US" sz="1800" dirty="0" err="1">
                <a:latin typeface="Arial" charset="0"/>
              </a:rPr>
              <a:t>confirmationData</a:t>
            </a:r>
            <a:r>
              <a:rPr lang="en-US" sz="1800" dirty="0">
                <a:latin typeface="Arial" charset="0"/>
              </a:rPr>
              <a:t>’, ‘/</a:t>
            </a:r>
            <a:r>
              <a:rPr lang="en-US" sz="1800" dirty="0" err="1">
                <a:latin typeface="Arial" charset="0"/>
              </a:rPr>
              <a:t>confirmatlonData</a:t>
            </a:r>
            <a:r>
              <a:rPr lang="en-US" sz="1800" dirty="0">
                <a:latin typeface="Arial" charset="0"/>
              </a:rPr>
              <a:t>/</a:t>
            </a:r>
            <a:r>
              <a:rPr lang="en-US" sz="1800" dirty="0" err="1">
                <a:latin typeface="Arial" charset="0"/>
              </a:rPr>
              <a:t>aln:Price</a:t>
            </a:r>
            <a:r>
              <a:rPr lang="en-US" sz="1800" dirty="0">
                <a:latin typeface="Arial" charset="0"/>
              </a:rPr>
              <a:t>’)"&gt;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>
                <a:latin typeface="Arial" charset="0"/>
              </a:rPr>
              <a:t>		&lt;!-- Select American Airlines --&gt;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>
                <a:latin typeface="Arial" charset="0"/>
              </a:rPr>
              <a:t>		&lt;assign&gt;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>
                <a:latin typeface="Arial" charset="0"/>
              </a:rPr>
              <a:t>			&lt;copy&gt;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>
                <a:latin typeface="Arial" charset="0"/>
              </a:rPr>
              <a:t>				&lt;from variable=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>
                <a:latin typeface="Arial" charset="0"/>
              </a:rPr>
              <a:t>					"</a:t>
            </a:r>
            <a:r>
              <a:rPr lang="en-US" sz="1800" dirty="0" err="1">
                <a:latin typeface="Arial" charset="0"/>
              </a:rPr>
              <a:t>FightResponseAA</a:t>
            </a:r>
            <a:r>
              <a:rPr lang="en-US" sz="1800" dirty="0">
                <a:latin typeface="Arial" charset="0"/>
              </a:rPr>
              <a:t>" /&gt;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>
                <a:latin typeface="Arial" charset="0"/>
              </a:rPr>
              <a:t>				&lt;to variable=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>
                <a:latin typeface="Arial" charset="0"/>
              </a:rPr>
              <a:t>					"</a:t>
            </a:r>
            <a:r>
              <a:rPr lang="en-US" sz="1800" dirty="0" err="1">
                <a:latin typeface="Arial" charset="0"/>
              </a:rPr>
              <a:t>TravelResponse</a:t>
            </a:r>
            <a:r>
              <a:rPr lang="en-US" sz="1800" dirty="0">
                <a:latin typeface="Arial" charset="0"/>
              </a:rPr>
              <a:t>" /&gt;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>
                <a:latin typeface="Arial" charset="0"/>
              </a:rPr>
              <a:t>			&lt;/copy&gt;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sz="1800" dirty="0">
                <a:latin typeface="Arial" charset="0"/>
              </a:rPr>
              <a:t>		&lt;/assign&gt;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1219200" y="152400"/>
            <a:ext cx="80772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2800" b="1">
                <a:solidFill>
                  <a:schemeClr val="tx2"/>
                </a:solidFill>
              </a:rPr>
              <a:t>In Main Body: Selection the Best Price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4648200" y="3200400"/>
            <a:ext cx="4419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&lt;otherwise&gt;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	&lt;!-- select Delta Airlines --&gt;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	&lt;assign&gt;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		&lt;copy&gt;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			&lt;from variable=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				"</a:t>
            </a:r>
            <a:r>
              <a:rPr lang="en-US" dirty="0" err="1">
                <a:latin typeface="Arial" charset="0"/>
              </a:rPr>
              <a:t>FlightResponseDA</a:t>
            </a:r>
            <a:r>
              <a:rPr lang="en-US" dirty="0">
                <a:latin typeface="Arial" charset="0"/>
              </a:rPr>
              <a:t>" /&gt;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			&lt;to variable=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				"</a:t>
            </a:r>
            <a:r>
              <a:rPr lang="en-US" dirty="0" err="1">
                <a:latin typeface="Arial" charset="0"/>
              </a:rPr>
              <a:t>TravelResponse</a:t>
            </a:r>
            <a:r>
              <a:rPr lang="en-US" dirty="0">
                <a:latin typeface="Arial" charset="0"/>
              </a:rPr>
              <a:t>" /&gt;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		&lt;/copy&gt;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	&lt;/assign&gt;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&lt;/otherwise&gt;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&lt;/switch&gt;</a:t>
            </a:r>
          </a:p>
        </p:txBody>
      </p:sp>
      <p:sp>
        <p:nvSpPr>
          <p:cNvPr id="30726" name="Freeform 5"/>
          <p:cNvSpPr>
            <a:spLocks/>
          </p:cNvSpPr>
          <p:nvPr/>
        </p:nvSpPr>
        <p:spPr bwMode="auto">
          <a:xfrm>
            <a:off x="1295400" y="2971800"/>
            <a:ext cx="4419600" cy="3200400"/>
          </a:xfrm>
          <a:custGeom>
            <a:avLst/>
            <a:gdLst>
              <a:gd name="T0" fmla="*/ 0 w 2784"/>
              <a:gd name="T1" fmla="*/ 2147483647 h 2016"/>
              <a:gd name="T2" fmla="*/ 0 w 2784"/>
              <a:gd name="T3" fmla="*/ 2147483647 h 2016"/>
              <a:gd name="T4" fmla="*/ 2147483647 w 2784"/>
              <a:gd name="T5" fmla="*/ 2147483647 h 2016"/>
              <a:gd name="T6" fmla="*/ 2147483647 w 2784"/>
              <a:gd name="T7" fmla="*/ 0 h 2016"/>
              <a:gd name="T8" fmla="*/ 2147483647 w 2784"/>
              <a:gd name="T9" fmla="*/ 0 h 2016"/>
              <a:gd name="T10" fmla="*/ 2147483647 w 2784"/>
              <a:gd name="T11" fmla="*/ 2147483647 h 20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84"/>
              <a:gd name="T19" fmla="*/ 0 h 2016"/>
              <a:gd name="T20" fmla="*/ 2784 w 2784"/>
              <a:gd name="T21" fmla="*/ 2016 h 20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84" h="2016">
                <a:moveTo>
                  <a:pt x="0" y="1824"/>
                </a:moveTo>
                <a:lnTo>
                  <a:pt x="0" y="2016"/>
                </a:lnTo>
                <a:lnTo>
                  <a:pt x="2112" y="2016"/>
                </a:lnTo>
                <a:lnTo>
                  <a:pt x="2112" y="0"/>
                </a:lnTo>
                <a:lnTo>
                  <a:pt x="2784" y="0"/>
                </a:lnTo>
                <a:lnTo>
                  <a:pt x="2784" y="144"/>
                </a:lnTo>
              </a:path>
            </a:pathLst>
          </a:cu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1127125" y="1187450"/>
            <a:ext cx="336550" cy="3365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50EC2-BFD9-4D2F-964A-905AC4CBF30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26488" cy="46085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 		&lt;!-- send a response to the client --&gt;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	&lt;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reply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partnerLink</a:t>
            </a:r>
            <a:r>
              <a:rPr lang="en-US" dirty="0">
                <a:latin typeface="Arial" charset="0"/>
              </a:rPr>
              <a:t>="Client" 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			</a:t>
            </a:r>
            <a:r>
              <a:rPr lang="en-US" dirty="0" err="1">
                <a:latin typeface="Arial" charset="0"/>
              </a:rPr>
              <a:t>portType</a:t>
            </a:r>
            <a:r>
              <a:rPr lang="en-US" dirty="0">
                <a:latin typeface="Arial" charset="0"/>
              </a:rPr>
              <a:t>="</a:t>
            </a:r>
            <a:r>
              <a:rPr lang="en-US" dirty="0" err="1">
                <a:latin typeface="Arial" charset="0"/>
              </a:rPr>
              <a:t>trv:TravelApprovalPT</a:t>
            </a:r>
            <a:r>
              <a:rPr lang="en-US" dirty="0">
                <a:latin typeface="Arial" charset="0"/>
              </a:rPr>
              <a:t>" 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			operation="</a:t>
            </a:r>
            <a:r>
              <a:rPr lang="en-US" dirty="0" err="1">
                <a:latin typeface="Arial" charset="0"/>
              </a:rPr>
              <a:t>TravelApproval</a:t>
            </a:r>
            <a:r>
              <a:rPr lang="en-US" dirty="0">
                <a:latin typeface="Arial" charset="0"/>
              </a:rPr>
              <a:t>"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			variable="</a:t>
            </a:r>
            <a:r>
              <a:rPr lang="en-US" dirty="0" err="1">
                <a:latin typeface="Arial" charset="0"/>
              </a:rPr>
              <a:t>TravelResponse</a:t>
            </a:r>
            <a:r>
              <a:rPr lang="en-US" dirty="0">
                <a:latin typeface="Arial" charset="0"/>
              </a:rPr>
              <a:t>"/&gt;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	&lt;/sequence&gt;</a:t>
            </a:r>
          </a:p>
          <a:p>
            <a:pPr eaLnBrk="1" hangingPunct="1"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</a:tabLst>
            </a:pPr>
            <a:r>
              <a:rPr lang="en-US" dirty="0">
                <a:latin typeface="Arial" charset="0"/>
              </a:rPr>
              <a:t>&lt;/process&gt;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219200" y="152400"/>
            <a:ext cx="80772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2800" b="1">
                <a:solidFill>
                  <a:schemeClr val="tx2"/>
                </a:solidFill>
              </a:rPr>
              <a:t>In Main Body: Send the Response to the Client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577850" y="2133600"/>
            <a:ext cx="336550" cy="3365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1092200"/>
          </a:xfrm>
        </p:spPr>
        <p:txBody>
          <a:bodyPr/>
          <a:lstStyle/>
          <a:p>
            <a:r>
              <a:rPr lang="en-US"/>
              <a:t>Activities forming synchronous and asynchronous two-way communication</a:t>
            </a:r>
          </a:p>
        </p:txBody>
      </p:sp>
      <p:sp>
        <p:nvSpPr>
          <p:cNvPr id="9113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CA0409-EBE0-4328-87C3-93D7C4C269D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2772" name="Rounded Rectangle 3"/>
          <p:cNvSpPr>
            <a:spLocks noChangeArrowheads="1"/>
          </p:cNvSpPr>
          <p:nvPr/>
        </p:nvSpPr>
        <p:spPr bwMode="auto">
          <a:xfrm>
            <a:off x="1476375" y="2133600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Client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3571875" y="1763713"/>
            <a:ext cx="1447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Synchronous </a:t>
            </a:r>
          </a:p>
        </p:txBody>
      </p:sp>
      <p:sp>
        <p:nvSpPr>
          <p:cNvPr id="32774" name="TextBox 5"/>
          <p:cNvSpPr txBox="1">
            <a:spLocks noChangeArrowheads="1"/>
          </p:cNvSpPr>
          <p:nvPr/>
        </p:nvSpPr>
        <p:spPr bwMode="auto">
          <a:xfrm>
            <a:off x="1435100" y="2787650"/>
            <a:ext cx="1063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&lt;invoke&gt;</a:t>
            </a:r>
          </a:p>
          <a:p>
            <a:endParaRPr lang="en-US"/>
          </a:p>
          <a:p>
            <a:r>
              <a:rPr lang="en-US"/>
              <a:t>…</a:t>
            </a:r>
          </a:p>
          <a:p>
            <a:endParaRPr lang="en-US"/>
          </a:p>
        </p:txBody>
      </p:sp>
      <p:sp>
        <p:nvSpPr>
          <p:cNvPr id="32775" name="Rounded Rectangle 6"/>
          <p:cNvSpPr>
            <a:spLocks noChangeArrowheads="1"/>
          </p:cNvSpPr>
          <p:nvPr/>
        </p:nvSpPr>
        <p:spPr bwMode="auto">
          <a:xfrm>
            <a:off x="6169025" y="2157413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Server</a:t>
            </a:r>
          </a:p>
        </p:txBody>
      </p:sp>
      <p:sp>
        <p:nvSpPr>
          <p:cNvPr id="32776" name="TextBox 8"/>
          <p:cNvSpPr txBox="1">
            <a:spLocks noChangeArrowheads="1"/>
          </p:cNvSpPr>
          <p:nvPr/>
        </p:nvSpPr>
        <p:spPr bwMode="auto">
          <a:xfrm>
            <a:off x="6127750" y="2809875"/>
            <a:ext cx="111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&lt;receive&gt;</a:t>
            </a:r>
          </a:p>
          <a:p>
            <a:r>
              <a:rPr lang="en-US"/>
              <a:t>…</a:t>
            </a:r>
          </a:p>
          <a:p>
            <a:r>
              <a:rPr lang="en-US"/>
              <a:t>&lt;reply&gt;</a:t>
            </a: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2546350" y="2971800"/>
            <a:ext cx="346392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2603500" y="3200400"/>
            <a:ext cx="3451225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447800" y="4278313"/>
            <a:ext cx="5803900" cy="1970087"/>
            <a:chOff x="1447800" y="4278868"/>
            <a:chExt cx="5803852" cy="1969532"/>
          </a:xfrm>
        </p:grpSpPr>
        <p:sp>
          <p:nvSpPr>
            <p:cNvPr id="32783" name="Rounded Rectangle 12"/>
            <p:cNvSpPr>
              <a:spLocks noChangeArrowheads="1"/>
            </p:cNvSpPr>
            <p:nvPr/>
          </p:nvSpPr>
          <p:spPr bwMode="auto">
            <a:xfrm>
              <a:off x="1488865" y="4648200"/>
              <a:ext cx="990600" cy="45720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/>
                <a:t>Client</a:t>
              </a:r>
            </a:p>
          </p:txBody>
        </p:sp>
        <p:sp>
          <p:nvSpPr>
            <p:cNvPr id="32784" name="Rectangle 13"/>
            <p:cNvSpPr>
              <a:spLocks noChangeArrowheads="1"/>
            </p:cNvSpPr>
            <p:nvPr/>
          </p:nvSpPr>
          <p:spPr bwMode="auto">
            <a:xfrm>
              <a:off x="3584365" y="4278868"/>
              <a:ext cx="15760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Asynchronous </a:t>
              </a:r>
            </a:p>
          </p:txBody>
        </p:sp>
        <p:sp>
          <p:nvSpPr>
            <p:cNvPr id="32785" name="TextBox 14"/>
            <p:cNvSpPr txBox="1">
              <a:spLocks noChangeArrowheads="1"/>
            </p:cNvSpPr>
            <p:nvPr/>
          </p:nvSpPr>
          <p:spPr bwMode="auto">
            <a:xfrm>
              <a:off x="1447800" y="5301734"/>
              <a:ext cx="1111202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/>
                <a:t>&lt;invoke&gt;</a:t>
              </a:r>
            </a:p>
            <a:p>
              <a:r>
                <a:rPr lang="en-US"/>
                <a:t>…</a:t>
              </a:r>
            </a:p>
            <a:p>
              <a:r>
                <a:rPr lang="en-US"/>
                <a:t>&lt;receive&gt;</a:t>
              </a:r>
            </a:p>
          </p:txBody>
        </p:sp>
        <p:sp>
          <p:nvSpPr>
            <p:cNvPr id="32786" name="Rounded Rectangle 15"/>
            <p:cNvSpPr>
              <a:spLocks noChangeArrowheads="1"/>
            </p:cNvSpPr>
            <p:nvPr/>
          </p:nvSpPr>
          <p:spPr bwMode="auto">
            <a:xfrm>
              <a:off x="6181515" y="4671536"/>
              <a:ext cx="990600" cy="45720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/>
                <a:t>Server</a:t>
              </a:r>
            </a:p>
          </p:txBody>
        </p:sp>
        <p:sp>
          <p:nvSpPr>
            <p:cNvPr id="32787" name="TextBox 16"/>
            <p:cNvSpPr txBox="1">
              <a:spLocks noChangeArrowheads="1"/>
            </p:cNvSpPr>
            <p:nvPr/>
          </p:nvSpPr>
          <p:spPr bwMode="auto">
            <a:xfrm>
              <a:off x="6140450" y="5325070"/>
              <a:ext cx="1111202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/>
                <a:t>&lt;receive&gt;</a:t>
              </a:r>
            </a:p>
            <a:p>
              <a:r>
                <a:rPr lang="en-US"/>
                <a:t>…</a:t>
              </a:r>
            </a:p>
            <a:p>
              <a:r>
                <a:rPr lang="en-US"/>
                <a:t>&lt;invoke&gt;</a:t>
              </a:r>
            </a:p>
          </p:txBody>
        </p:sp>
      </p:grp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2559050" y="5486400"/>
            <a:ext cx="346392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>
            <a:off x="2603500" y="6094413"/>
            <a:ext cx="346392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Isosceles Triangle 19"/>
          <p:cNvSpPr>
            <a:spLocks noChangeArrowheads="1"/>
          </p:cNvSpPr>
          <p:nvPr/>
        </p:nvSpPr>
        <p:spPr bwMode="auto">
          <a:xfrm>
            <a:off x="6781800" y="57150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554FE-A0B7-411F-872E-56C8F1884E7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9113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57450"/>
            <a:ext cx="8993188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pPr eaLnBrk="1" hangingPunct="1"/>
            <a:r>
              <a:rPr lang="en-US" sz="2800"/>
              <a:t>Process Diagram with </a:t>
            </a:r>
            <a:r>
              <a:rPr lang="en-US" sz="2800">
                <a:solidFill>
                  <a:srgbClr val="990000"/>
                </a:solidFill>
              </a:rPr>
              <a:t>Asynchronous</a:t>
            </a:r>
            <a:r>
              <a:rPr lang="en-US" sz="2800"/>
              <a:t> Request</a:t>
            </a:r>
          </a:p>
        </p:txBody>
      </p:sp>
      <p:sp>
        <p:nvSpPr>
          <p:cNvPr id="624644" name="AutoShape 4"/>
          <p:cNvSpPr>
            <a:spLocks noChangeArrowheads="1"/>
          </p:cNvSpPr>
          <p:nvPr/>
        </p:nvSpPr>
        <p:spPr bwMode="auto">
          <a:xfrm>
            <a:off x="76200" y="3714750"/>
            <a:ext cx="2133600" cy="571500"/>
          </a:xfrm>
          <a:prstGeom prst="wedgeEllipseCallout">
            <a:avLst>
              <a:gd name="adj1" fmla="val 36681"/>
              <a:gd name="adj2" fmla="val -105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>
                <a:solidFill>
                  <a:srgbClr val="990000"/>
                </a:solidFill>
              </a:rPr>
              <a:t>Asynchronous</a:t>
            </a:r>
          </a:p>
        </p:txBody>
      </p:sp>
      <p:sp>
        <p:nvSpPr>
          <p:cNvPr id="624645" name="AutoShape 5"/>
          <p:cNvSpPr>
            <a:spLocks noChangeArrowheads="1"/>
          </p:cNvSpPr>
          <p:nvPr/>
        </p:nvSpPr>
        <p:spPr bwMode="auto">
          <a:xfrm>
            <a:off x="5029200" y="2990850"/>
            <a:ext cx="2133600" cy="571500"/>
          </a:xfrm>
          <a:prstGeom prst="wedgeEllipseCallout">
            <a:avLst>
              <a:gd name="adj1" fmla="val -65403"/>
              <a:gd name="adj2" fmla="val 29444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Synchronous</a:t>
            </a:r>
          </a:p>
        </p:txBody>
      </p:sp>
      <p:sp>
        <p:nvSpPr>
          <p:cNvPr id="624647" name="AutoShape 7"/>
          <p:cNvSpPr>
            <a:spLocks noChangeArrowheads="1"/>
          </p:cNvSpPr>
          <p:nvPr/>
        </p:nvSpPr>
        <p:spPr bwMode="auto">
          <a:xfrm>
            <a:off x="6019800" y="3600450"/>
            <a:ext cx="2133600" cy="571500"/>
          </a:xfrm>
          <a:prstGeom prst="wedgeEllipseCallout">
            <a:avLst>
              <a:gd name="adj1" fmla="val -27454"/>
              <a:gd name="adj2" fmla="val 81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Asynchronous</a:t>
            </a:r>
          </a:p>
        </p:txBody>
      </p:sp>
      <p:sp>
        <p:nvSpPr>
          <p:cNvPr id="33800" name="TextBox 7"/>
          <p:cNvSpPr txBox="1">
            <a:spLocks noChangeArrowheads="1"/>
          </p:cNvSpPr>
          <p:nvPr/>
        </p:nvSpPr>
        <p:spPr bwMode="auto">
          <a:xfrm>
            <a:off x="228600" y="1047750"/>
            <a:ext cx="8763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00FF"/>
                </a:solidFill>
              </a:rPr>
              <a:t>problem</a:t>
            </a:r>
            <a:r>
              <a:rPr lang="en-US" sz="2400" dirty="0"/>
              <a:t> with the combination of synchronous and asynchronous is that the client may have to wait an excessively long period of time.</a:t>
            </a:r>
          </a:p>
          <a:p>
            <a:r>
              <a:rPr lang="en-US" sz="2400" dirty="0"/>
              <a:t>We may want to make the following changes.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4" grpId="0" animBg="1"/>
      <p:bldP spid="624645" grpId="0" animBg="1"/>
      <p:bldP spid="62464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7A4A8-1DE3-4919-83C1-BB8938F1068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4769428" y="3886200"/>
            <a:ext cx="4356100" cy="2298700"/>
          </a:xfrm>
          <a:prstGeom prst="rect">
            <a:avLst/>
          </a:prstGeom>
          <a:solidFill>
            <a:srgbClr val="FFFFCC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dirty="0">
                <a:latin typeface="Arial" charset="0"/>
              </a:rPr>
              <a:t>&lt;</a:t>
            </a:r>
            <a:r>
              <a:rPr lang="en-US" dirty="0" err="1">
                <a:latin typeface="Arial" charset="0"/>
              </a:rPr>
              <a:t>portType</a:t>
            </a:r>
            <a:r>
              <a:rPr lang="en-US" dirty="0">
                <a:latin typeface="Arial" charset="0"/>
              </a:rPr>
              <a:t> name="</a:t>
            </a:r>
            <a:r>
              <a:rPr lang="en-US" dirty="0" err="1">
                <a:latin typeface="Arial" charset="0"/>
              </a:rPr>
              <a:t>TravelApprovalPT</a:t>
            </a:r>
            <a:r>
              <a:rPr lang="en-US" dirty="0">
                <a:latin typeface="Arial" charset="0"/>
              </a:rPr>
              <a:t>"&gt;</a:t>
            </a:r>
          </a:p>
          <a:p>
            <a:r>
              <a:rPr lang="en-US" dirty="0">
                <a:latin typeface="Arial" charset="0"/>
              </a:rPr>
              <a:t>	&lt;operation name= </a:t>
            </a:r>
            <a:r>
              <a:rPr lang="en-US" dirty="0" err="1">
                <a:latin typeface="Arial" charset="0"/>
              </a:rPr>
              <a:t>TravelApproval</a:t>
            </a:r>
            <a:r>
              <a:rPr lang="en-US" dirty="0">
                <a:latin typeface="Arial" charset="0"/>
              </a:rPr>
              <a:t>&gt;</a:t>
            </a:r>
          </a:p>
          <a:p>
            <a:r>
              <a:rPr lang="en-US" dirty="0">
                <a:latin typeface="Arial" charset="0"/>
              </a:rPr>
              <a:t>		&lt;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input</a:t>
            </a:r>
            <a:r>
              <a:rPr lang="en-US" dirty="0">
                <a:latin typeface="Arial" charset="0"/>
              </a:rPr>
              <a:t> message= </a:t>
            </a:r>
          </a:p>
          <a:p>
            <a:r>
              <a:rPr lang="en-US" dirty="0">
                <a:latin typeface="Arial" charset="0"/>
              </a:rPr>
              <a:t>			"</a:t>
            </a:r>
            <a:r>
              <a:rPr lang="en-US" dirty="0" err="1">
                <a:latin typeface="Arial" charset="0"/>
              </a:rPr>
              <a:t>tns:TravelRequestMessage</a:t>
            </a:r>
            <a:r>
              <a:rPr lang="en-US" dirty="0">
                <a:latin typeface="Arial" charset="0"/>
              </a:rPr>
              <a:t>"/&gt;</a:t>
            </a:r>
          </a:p>
          <a:p>
            <a:r>
              <a:rPr lang="en-US" dirty="0">
                <a:latin typeface="Arial" charset="0"/>
              </a:rPr>
              <a:t>		&lt;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output</a:t>
            </a:r>
            <a:r>
              <a:rPr lang="en-US" dirty="0">
                <a:latin typeface="Arial" charset="0"/>
              </a:rPr>
              <a:t> message= </a:t>
            </a:r>
          </a:p>
          <a:p>
            <a:r>
              <a:rPr lang="en-US" dirty="0">
                <a:latin typeface="Arial" charset="0"/>
              </a:rPr>
              <a:t>	"</a:t>
            </a:r>
            <a:r>
              <a:rPr lang="en-US" dirty="0" err="1">
                <a:latin typeface="Arial" charset="0"/>
              </a:rPr>
              <a:t>tns</a:t>
            </a:r>
            <a:r>
              <a:rPr lang="en-US" dirty="0">
                <a:latin typeface="Arial" charset="0"/>
              </a:rPr>
              <a:t> : </a:t>
            </a:r>
            <a:r>
              <a:rPr lang="en-US" dirty="0" err="1">
                <a:latin typeface="Arial" charset="0"/>
              </a:rPr>
              <a:t>TravelResponseMessage</a:t>
            </a:r>
            <a:r>
              <a:rPr lang="en-US" dirty="0">
                <a:latin typeface="Arial" charset="0"/>
              </a:rPr>
              <a:t>"/&gt;</a:t>
            </a:r>
          </a:p>
          <a:p>
            <a:r>
              <a:rPr lang="en-US" dirty="0">
                <a:latin typeface="Arial" charset="0"/>
              </a:rPr>
              <a:t>	&lt;/operation&gt;</a:t>
            </a:r>
          </a:p>
          <a:p>
            <a:r>
              <a:rPr lang="en-US" dirty="0">
                <a:latin typeface="Arial" charset="0"/>
              </a:rPr>
              <a:t>&lt;/</a:t>
            </a:r>
            <a:r>
              <a:rPr lang="en-US" dirty="0" err="1">
                <a:latin typeface="Arial" charset="0"/>
              </a:rPr>
              <a:t>portType</a:t>
            </a:r>
            <a:r>
              <a:rPr lang="en-US" dirty="0">
                <a:latin typeface="Arial" charset="0"/>
              </a:rPr>
              <a:t>&gt;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6781800" y="1112838"/>
            <a:ext cx="1524000" cy="23177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tx2"/>
                </a:solidFill>
              </a:rPr>
              <a:t>BPEL</a:t>
            </a:r>
          </a:p>
          <a:p>
            <a:pPr algn="ctr" eaLnBrk="0" hangingPunct="0"/>
            <a:r>
              <a:rPr lang="en-US" b="1">
                <a:solidFill>
                  <a:schemeClr val="tx2"/>
                </a:solidFill>
              </a:rPr>
              <a:t>Process</a:t>
            </a:r>
          </a:p>
          <a:p>
            <a:pPr algn="ctr" eaLnBrk="0" hangingPunct="0"/>
            <a:endParaRPr lang="en-US" b="1">
              <a:solidFill>
                <a:schemeClr val="tx2"/>
              </a:solidFill>
            </a:endParaRPr>
          </a:p>
          <a:p>
            <a:pPr algn="ctr" eaLnBrk="0" hangingPunct="0"/>
            <a:endParaRPr lang="en-US" b="1">
              <a:solidFill>
                <a:schemeClr val="tx2"/>
              </a:solidFill>
            </a:endParaRPr>
          </a:p>
          <a:p>
            <a:pPr algn="ctr" eaLnBrk="0" hangingPunct="0"/>
            <a:endParaRPr lang="en-US" b="1">
              <a:solidFill>
                <a:schemeClr val="tx2"/>
              </a:solidFill>
            </a:endParaRPr>
          </a:p>
          <a:p>
            <a:pPr algn="ctr" eaLnBrk="0" hangingPunct="0"/>
            <a:endParaRPr lang="en-US" b="1">
              <a:solidFill>
                <a:schemeClr val="tx2"/>
              </a:solidFill>
            </a:endParaRPr>
          </a:p>
          <a:p>
            <a:pPr algn="ctr" eaLnBrk="0" hangingPunct="0"/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34821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7543800" cy="623888"/>
          </a:xfrm>
        </p:spPr>
        <p:txBody>
          <a:bodyPr/>
          <a:lstStyle/>
          <a:p>
            <a:pPr eaLnBrk="1" hangingPunct="1"/>
            <a:r>
              <a:rPr lang="en-US" sz="2800">
                <a:solidFill>
                  <a:srgbClr val="990000"/>
                </a:solidFill>
              </a:rPr>
              <a:t>Revise WSDL</a:t>
            </a:r>
            <a:r>
              <a:rPr lang="en-US" sz="2800"/>
              <a:t> between Client BPEL Process</a:t>
            </a:r>
          </a:p>
        </p:txBody>
      </p:sp>
      <p:sp>
        <p:nvSpPr>
          <p:cNvPr id="34822" name="Line 5"/>
          <p:cNvSpPr>
            <a:spLocks noChangeShapeType="1"/>
          </p:cNvSpPr>
          <p:nvPr/>
        </p:nvSpPr>
        <p:spPr bwMode="auto">
          <a:xfrm>
            <a:off x="8305800" y="19685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Line 6"/>
          <p:cNvSpPr>
            <a:spLocks noChangeShapeType="1"/>
          </p:cNvSpPr>
          <p:nvPr/>
        </p:nvSpPr>
        <p:spPr bwMode="auto">
          <a:xfrm>
            <a:off x="8763000" y="26749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8077200" y="2179638"/>
            <a:ext cx="685800" cy="9763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600"/>
          </a:p>
        </p:txBody>
      </p:sp>
      <p:sp>
        <p:nvSpPr>
          <p:cNvPr id="34825" name="Rectangle 10"/>
          <p:cNvSpPr>
            <a:spLocks noChangeArrowheads="1"/>
          </p:cNvSpPr>
          <p:nvPr/>
        </p:nvSpPr>
        <p:spPr bwMode="auto">
          <a:xfrm>
            <a:off x="5334000" y="1997075"/>
            <a:ext cx="2133600" cy="9763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charset="0"/>
              </a:rPr>
              <a:t>TravelApprovalPT</a:t>
            </a:r>
          </a:p>
          <a:p>
            <a:pPr algn="ctr" eaLnBrk="0" hangingPunct="0"/>
            <a:r>
              <a:rPr lang="en-US">
                <a:latin typeface="Arial" charset="0"/>
              </a:rPr>
              <a:t>TravelApproval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operation</a:t>
            </a:r>
          </a:p>
        </p:txBody>
      </p:sp>
      <p:sp>
        <p:nvSpPr>
          <p:cNvPr id="34826" name="Line 11"/>
          <p:cNvSpPr>
            <a:spLocks noChangeShapeType="1"/>
          </p:cNvSpPr>
          <p:nvPr/>
        </p:nvSpPr>
        <p:spPr bwMode="auto">
          <a:xfrm>
            <a:off x="1371600" y="2179638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12"/>
          <p:cNvSpPr>
            <a:spLocks noChangeShapeType="1"/>
          </p:cNvSpPr>
          <p:nvPr/>
        </p:nvSpPr>
        <p:spPr bwMode="auto">
          <a:xfrm>
            <a:off x="1371600" y="2743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Rectangle 13"/>
          <p:cNvSpPr>
            <a:spLocks noChangeArrowheads="1"/>
          </p:cNvSpPr>
          <p:nvPr/>
        </p:nvSpPr>
        <p:spPr bwMode="auto">
          <a:xfrm>
            <a:off x="1371600" y="1812925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/>
              <a:t>TravelRequestMessage</a:t>
            </a:r>
          </a:p>
        </p:txBody>
      </p:sp>
      <p:sp>
        <p:nvSpPr>
          <p:cNvPr id="34829" name="Rectangle 14"/>
          <p:cNvSpPr>
            <a:spLocks noChangeArrowheads="1"/>
          </p:cNvSpPr>
          <p:nvPr/>
        </p:nvSpPr>
        <p:spPr bwMode="auto">
          <a:xfrm>
            <a:off x="2819400" y="24384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/>
              <a:t>TravelResponseMessage</a:t>
            </a:r>
          </a:p>
        </p:txBody>
      </p:sp>
      <p:sp>
        <p:nvSpPr>
          <p:cNvPr id="34830" name="Rectangle 15"/>
          <p:cNvSpPr>
            <a:spLocks noChangeArrowheads="1"/>
          </p:cNvSpPr>
          <p:nvPr/>
        </p:nvSpPr>
        <p:spPr bwMode="auto">
          <a:xfrm>
            <a:off x="152400" y="1295400"/>
            <a:ext cx="1219200" cy="2135188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tx2"/>
                </a:solidFill>
              </a:rPr>
              <a:t>Client</a:t>
            </a:r>
          </a:p>
          <a:p>
            <a:pPr algn="ctr" eaLnBrk="0" hangingPunct="0"/>
            <a:endParaRPr lang="en-US" b="1">
              <a:solidFill>
                <a:schemeClr val="tx2"/>
              </a:solidFill>
            </a:endParaRPr>
          </a:p>
          <a:p>
            <a:pPr algn="ctr" eaLnBrk="0" hangingPunct="0"/>
            <a:endParaRPr lang="en-US" b="1">
              <a:solidFill>
                <a:schemeClr val="tx2"/>
              </a:solidFill>
            </a:endParaRPr>
          </a:p>
          <a:p>
            <a:pPr algn="ctr" eaLnBrk="0" hangingPunct="0"/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34831" name="AutoShape 16"/>
          <p:cNvCxnSpPr>
            <a:cxnSpLocks noChangeShapeType="1"/>
            <a:stCxn id="34825" idx="2"/>
            <a:endCxn id="34819" idx="0"/>
          </p:cNvCxnSpPr>
          <p:nvPr/>
        </p:nvCxnSpPr>
        <p:spPr bwMode="auto">
          <a:xfrm>
            <a:off x="6400800" y="2973388"/>
            <a:ext cx="546678" cy="912812"/>
          </a:xfrm>
          <a:prstGeom prst="straightConnector1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5684" name="Line 20"/>
          <p:cNvSpPr>
            <a:spLocks noChangeShapeType="1"/>
          </p:cNvSpPr>
          <p:nvPr/>
        </p:nvSpPr>
        <p:spPr bwMode="auto">
          <a:xfrm>
            <a:off x="4889500" y="5181600"/>
            <a:ext cx="41783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685" name="Line 21"/>
          <p:cNvSpPr>
            <a:spLocks noChangeShapeType="1"/>
          </p:cNvSpPr>
          <p:nvPr/>
        </p:nvSpPr>
        <p:spPr bwMode="auto">
          <a:xfrm>
            <a:off x="4876800" y="5486400"/>
            <a:ext cx="41783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762000" y="2301875"/>
            <a:ext cx="4572000" cy="976313"/>
            <a:chOff x="480" y="1450"/>
            <a:chExt cx="2880" cy="615"/>
          </a:xfrm>
        </p:grpSpPr>
        <p:sp>
          <p:nvSpPr>
            <p:cNvPr id="34838" name="Rectangle 22"/>
            <p:cNvSpPr>
              <a:spLocks noChangeArrowheads="1"/>
            </p:cNvSpPr>
            <p:nvPr/>
          </p:nvSpPr>
          <p:spPr bwMode="auto">
            <a:xfrm>
              <a:off x="480" y="1450"/>
              <a:ext cx="1248" cy="61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 err="1">
                  <a:latin typeface="Arial" charset="0"/>
                </a:rPr>
                <a:t>ClientCallbackPT</a:t>
              </a:r>
              <a:endParaRPr lang="en-US" dirty="0">
                <a:latin typeface="Arial" charset="0"/>
              </a:endParaRPr>
            </a:p>
            <a:p>
              <a:pPr algn="ctr" eaLnBrk="0" hangingPunct="0"/>
              <a:r>
                <a:rPr lang="en-US" dirty="0" err="1">
                  <a:latin typeface="Arial" charset="0"/>
                </a:rPr>
                <a:t>ClientCallback</a:t>
              </a:r>
              <a:r>
                <a:rPr lang="en-US" dirty="0">
                  <a:latin typeface="Arial" charset="0"/>
                </a:rPr>
                <a:t> </a:t>
              </a:r>
              <a:br>
                <a:rPr lang="en-US" dirty="0">
                  <a:latin typeface="Arial" charset="0"/>
                </a:rPr>
              </a:br>
              <a:r>
                <a:rPr lang="en-US" dirty="0">
                  <a:latin typeface="Arial" charset="0"/>
                </a:rPr>
                <a:t>operation</a:t>
              </a:r>
            </a:p>
          </p:txBody>
        </p:sp>
        <p:sp>
          <p:nvSpPr>
            <p:cNvPr id="34839" name="Line 23"/>
            <p:cNvSpPr>
              <a:spLocks noChangeShapeType="1"/>
            </p:cNvSpPr>
            <p:nvPr/>
          </p:nvSpPr>
          <p:spPr bwMode="auto">
            <a:xfrm>
              <a:off x="1728" y="1728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9050" y="3278187"/>
            <a:ext cx="4711700" cy="2670174"/>
            <a:chOff x="-28" y="2065"/>
            <a:chExt cx="2968" cy="1682"/>
          </a:xfrm>
        </p:grpSpPr>
        <p:sp>
          <p:nvSpPr>
            <p:cNvPr id="34836" name="Text Box 19"/>
            <p:cNvSpPr txBox="1">
              <a:spLocks noChangeArrowheads="1"/>
            </p:cNvSpPr>
            <p:nvPr/>
          </p:nvSpPr>
          <p:spPr bwMode="auto">
            <a:xfrm>
              <a:off x="-28" y="2642"/>
              <a:ext cx="2968" cy="110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tabLst>
                  <a:tab pos="339725" algn="l"/>
                  <a:tab pos="692150" algn="l"/>
                  <a:tab pos="1031875" algn="l"/>
                  <a:tab pos="13716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tabLst>
                  <a:tab pos="339725" algn="l"/>
                  <a:tab pos="692150" algn="l"/>
                  <a:tab pos="1031875" algn="l"/>
                  <a:tab pos="13716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tabLst>
                  <a:tab pos="339725" algn="l"/>
                  <a:tab pos="692150" algn="l"/>
                  <a:tab pos="1031875" algn="l"/>
                  <a:tab pos="13716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tabLst>
                  <a:tab pos="339725" algn="l"/>
                  <a:tab pos="692150" algn="l"/>
                  <a:tab pos="1031875" algn="l"/>
                  <a:tab pos="13716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tabLst>
                  <a:tab pos="339725" algn="l"/>
                  <a:tab pos="692150" algn="l"/>
                  <a:tab pos="1031875" algn="l"/>
                  <a:tab pos="13716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92150" algn="l"/>
                  <a:tab pos="1031875" algn="l"/>
                  <a:tab pos="13716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92150" algn="l"/>
                  <a:tab pos="1031875" algn="l"/>
                  <a:tab pos="13716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92150" algn="l"/>
                  <a:tab pos="1031875" algn="l"/>
                  <a:tab pos="13716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9725" algn="l"/>
                  <a:tab pos="692150" algn="l"/>
                  <a:tab pos="1031875" algn="l"/>
                  <a:tab pos="1371600" algn="l"/>
                </a:tabLs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dirty="0">
                  <a:latin typeface="Arial" charset="0"/>
                </a:rPr>
                <a:t>&lt;</a:t>
              </a:r>
              <a:r>
                <a:rPr lang="en-US" dirty="0" err="1">
                  <a:latin typeface="Arial" charset="0"/>
                </a:rPr>
                <a:t>portType</a:t>
              </a:r>
              <a:r>
                <a:rPr lang="en-US" dirty="0">
                  <a:latin typeface="Arial" charset="0"/>
                </a:rPr>
                <a:t> name="</a:t>
              </a:r>
              <a:r>
                <a:rPr lang="en-US" dirty="0" err="1">
                  <a:latin typeface="Arial" charset="0"/>
                </a:rPr>
                <a:t>TravelApprovalPT</a:t>
              </a:r>
              <a:r>
                <a:rPr lang="en-US" dirty="0">
                  <a:latin typeface="Arial" charset="0"/>
                </a:rPr>
                <a:t>"&gt;</a:t>
              </a:r>
            </a:p>
            <a:p>
              <a:r>
                <a:rPr lang="en-US" dirty="0">
                  <a:latin typeface="Arial" charset="0"/>
                </a:rPr>
                <a:t>	&lt;operation name= </a:t>
              </a:r>
              <a:r>
                <a:rPr lang="en-US" dirty="0" err="1">
                  <a:latin typeface="Arial" charset="0"/>
                </a:rPr>
                <a:t>TravelApproval</a:t>
              </a:r>
              <a:r>
                <a:rPr lang="en-US" dirty="0">
                  <a:latin typeface="Arial" charset="0"/>
                </a:rPr>
                <a:t>&gt;</a:t>
              </a:r>
            </a:p>
            <a:p>
              <a:r>
                <a:rPr lang="en-US" dirty="0">
                  <a:latin typeface="Arial" charset="0"/>
                </a:rPr>
                <a:t>		&lt;</a:t>
              </a:r>
              <a:r>
                <a:rPr lang="en-US" b="1" dirty="0">
                  <a:solidFill>
                    <a:srgbClr val="990000"/>
                  </a:solidFill>
                  <a:latin typeface="Arial" charset="0"/>
                </a:rPr>
                <a:t>input</a:t>
              </a:r>
              <a:r>
                <a:rPr lang="en-US" dirty="0">
                  <a:latin typeface="Arial" charset="0"/>
                </a:rPr>
                <a:t> message= </a:t>
              </a:r>
            </a:p>
            <a:p>
              <a:r>
                <a:rPr lang="en-US" dirty="0">
                  <a:latin typeface="Arial" charset="0"/>
                </a:rPr>
                <a:t>			"</a:t>
              </a:r>
              <a:r>
                <a:rPr lang="en-US" dirty="0" err="1">
                  <a:latin typeface="Arial" charset="0"/>
                </a:rPr>
                <a:t>aln</a:t>
              </a:r>
              <a:r>
                <a:rPr lang="en-US" dirty="0">
                  <a:latin typeface="Arial" charset="0"/>
                </a:rPr>
                <a:t>: </a:t>
              </a:r>
              <a:r>
                <a:rPr lang="en-US" dirty="0" err="1">
                  <a:latin typeface="Arial" charset="0"/>
                </a:rPr>
                <a:t>TravelResponseMessage</a:t>
              </a:r>
              <a:r>
                <a:rPr lang="en-US" dirty="0">
                  <a:latin typeface="Arial" charset="0"/>
                </a:rPr>
                <a:t>"/&gt;</a:t>
              </a:r>
            </a:p>
            <a:p>
              <a:r>
                <a:rPr lang="en-US" dirty="0">
                  <a:latin typeface="Arial" charset="0"/>
                </a:rPr>
                <a:t>	&lt;/operation&gt;</a:t>
              </a:r>
            </a:p>
            <a:p>
              <a:r>
                <a:rPr lang="en-US" dirty="0">
                  <a:latin typeface="Arial" charset="0"/>
                </a:rPr>
                <a:t>&lt;/</a:t>
              </a:r>
              <a:r>
                <a:rPr lang="en-US" dirty="0" err="1">
                  <a:latin typeface="Arial" charset="0"/>
                </a:rPr>
                <a:t>portType</a:t>
              </a:r>
              <a:r>
                <a:rPr lang="en-US" dirty="0">
                  <a:latin typeface="Arial" charset="0"/>
                </a:rPr>
                <a:t>&gt;</a:t>
              </a:r>
            </a:p>
          </p:txBody>
        </p:sp>
        <p:cxnSp>
          <p:nvCxnSpPr>
            <p:cNvPr id="34837" name="AutoShape 25"/>
            <p:cNvCxnSpPr>
              <a:cxnSpLocks noChangeShapeType="1"/>
              <a:stCxn id="34838" idx="2"/>
              <a:endCxn id="34836" idx="0"/>
            </p:cNvCxnSpPr>
            <p:nvPr/>
          </p:nvCxnSpPr>
          <p:spPr bwMode="auto">
            <a:xfrm>
              <a:off x="1064" y="2065"/>
              <a:ext cx="392" cy="577"/>
            </a:xfrm>
            <a:prstGeom prst="straightConnector1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Oval 23"/>
          <p:cNvSpPr/>
          <p:nvPr/>
        </p:nvSpPr>
        <p:spPr bwMode="auto">
          <a:xfrm>
            <a:off x="4889500" y="3518695"/>
            <a:ext cx="336550" cy="305593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2384425" y="3362324"/>
            <a:ext cx="336550" cy="33655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2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2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84" grpId="0" animBg="1"/>
      <p:bldP spid="625685" grpId="0" animBg="1"/>
      <p:bldP spid="24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61081-ED0F-4D6C-80FC-5104BD7D02D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696200" cy="1219200"/>
          </a:xfrm>
        </p:spPr>
        <p:txBody>
          <a:bodyPr/>
          <a:lstStyle/>
          <a:p>
            <a:pPr algn="ctr" eaLnBrk="1" hangingPunct="1"/>
            <a:r>
              <a:rPr lang="en-US" dirty="0">
                <a:solidFill>
                  <a:srgbClr val="990000"/>
                </a:solidFill>
              </a:rPr>
              <a:t>Revise</a:t>
            </a:r>
            <a:r>
              <a:rPr lang="en-US" dirty="0"/>
              <a:t> the Partner Link </a:t>
            </a:r>
            <a:r>
              <a:rPr lang="en-US" dirty="0">
                <a:solidFill>
                  <a:srgbClr val="990000"/>
                </a:solidFill>
              </a:rPr>
              <a:t>Types</a:t>
            </a:r>
            <a:r>
              <a:rPr lang="en-US" dirty="0"/>
              <a:t> and </a:t>
            </a:r>
            <a:r>
              <a:rPr lang="en-US" dirty="0">
                <a:solidFill>
                  <a:srgbClr val="990000"/>
                </a:solidFill>
              </a:rPr>
              <a:t>Link</a:t>
            </a:r>
            <a:br>
              <a:rPr lang="en-US" dirty="0">
                <a:solidFill>
                  <a:srgbClr val="990000"/>
                </a:solidFill>
              </a:rPr>
            </a:br>
            <a:r>
              <a:rPr lang="en-US" dirty="0"/>
              <a:t>in WSDL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828800"/>
            <a:ext cx="77724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latin typeface="Arial" charset="0"/>
              </a:rPr>
              <a:t>	&lt;</a:t>
            </a:r>
            <a:r>
              <a:rPr lang="en-US" sz="2000" dirty="0" err="1">
                <a:latin typeface="Arial" charset="0"/>
              </a:rPr>
              <a:t>plnk:partnerLinkType</a:t>
            </a:r>
            <a:r>
              <a:rPr lang="en-US" sz="2000" dirty="0">
                <a:latin typeface="Arial" charset="0"/>
              </a:rPr>
              <a:t> name= "</a:t>
            </a:r>
            <a:r>
              <a:rPr lang="en-US" sz="2000" dirty="0" err="1">
                <a:latin typeface="Arial" charset="0"/>
              </a:rPr>
              <a:t>travelLT</a:t>
            </a:r>
            <a:r>
              <a:rPr lang="en-US" sz="2000" dirty="0"/>
              <a:t>"</a:t>
            </a:r>
            <a:r>
              <a:rPr lang="en-US" sz="2000" dirty="0">
                <a:latin typeface="Arial" charset="0"/>
              </a:rPr>
              <a:t>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latin typeface="Arial" charset="0"/>
              </a:rPr>
              <a:t>		&lt;</a:t>
            </a:r>
            <a:r>
              <a:rPr lang="en-US" sz="2000" dirty="0" err="1">
                <a:solidFill>
                  <a:srgbClr val="990000"/>
                </a:solidFill>
                <a:latin typeface="Arial" charset="0"/>
              </a:rPr>
              <a:t>plnk:role</a:t>
            </a:r>
            <a:r>
              <a:rPr lang="en-US" sz="2000" dirty="0">
                <a:latin typeface="Arial" charset="0"/>
              </a:rPr>
              <a:t> name= "</a:t>
            </a:r>
            <a:r>
              <a:rPr lang="en-US" sz="2000" dirty="0" err="1">
                <a:latin typeface="Arial" charset="0"/>
              </a:rPr>
              <a:t>travelService</a:t>
            </a:r>
            <a:r>
              <a:rPr lang="en-US" sz="2000" dirty="0">
                <a:latin typeface="Arial" charset="0"/>
              </a:rPr>
              <a:t>"&gt;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latin typeface="Arial" charset="0"/>
              </a:rPr>
              <a:t>			&lt;</a:t>
            </a:r>
            <a:r>
              <a:rPr lang="en-US" sz="2000" dirty="0" err="1">
                <a:latin typeface="Arial" charset="0"/>
              </a:rPr>
              <a:t>plnk:portType</a:t>
            </a:r>
            <a:r>
              <a:rPr lang="en-US" sz="2000" dirty="0">
                <a:latin typeface="Arial" charset="0"/>
              </a:rPr>
              <a:t> name="</a:t>
            </a:r>
            <a:r>
              <a:rPr lang="en-US" sz="2000" dirty="0" err="1">
                <a:latin typeface="Arial" charset="0"/>
              </a:rPr>
              <a:t>tns:TravelApprovalPT</a:t>
            </a:r>
            <a:r>
              <a:rPr lang="en-US" sz="2000" dirty="0">
                <a:latin typeface="Arial" charset="0"/>
              </a:rPr>
              <a:t>" /&gt;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latin typeface="Arial" charset="0"/>
              </a:rPr>
              <a:t>		&lt;/</a:t>
            </a:r>
            <a:r>
              <a:rPr lang="en-US" sz="2000" dirty="0" err="1">
                <a:latin typeface="Arial" charset="0"/>
              </a:rPr>
              <a:t>plnk:role</a:t>
            </a:r>
            <a:r>
              <a:rPr lang="en-US" sz="2000" dirty="0">
                <a:latin typeface="Arial" charset="0"/>
              </a:rPr>
              <a:t>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solidFill>
                  <a:srgbClr val="990000"/>
                </a:solidFill>
                <a:latin typeface="Arial" charset="0"/>
              </a:rPr>
              <a:t>		&lt;</a:t>
            </a:r>
            <a:r>
              <a:rPr lang="en-US" sz="2000" dirty="0" err="1">
                <a:solidFill>
                  <a:srgbClr val="990000"/>
                </a:solidFill>
                <a:latin typeface="Arial" charset="0"/>
              </a:rPr>
              <a:t>plnk:role</a:t>
            </a:r>
            <a:r>
              <a:rPr lang="en-US" sz="2000" dirty="0">
                <a:solidFill>
                  <a:srgbClr val="990000"/>
                </a:solidFill>
                <a:latin typeface="Arial" charset="0"/>
              </a:rPr>
              <a:t> name= "</a:t>
            </a:r>
            <a:r>
              <a:rPr lang="en-US" sz="2000" dirty="0" err="1">
                <a:solidFill>
                  <a:srgbClr val="990000"/>
                </a:solidFill>
                <a:latin typeface="Arial" charset="0"/>
              </a:rPr>
              <a:t>travelServiceCustomer</a:t>
            </a:r>
            <a:r>
              <a:rPr lang="en-US" sz="2000" dirty="0">
                <a:solidFill>
                  <a:srgbClr val="990000"/>
                </a:solidFill>
                <a:latin typeface="Arial" charset="0"/>
              </a:rPr>
              <a:t>"&gt;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solidFill>
                  <a:srgbClr val="990000"/>
                </a:solidFill>
                <a:latin typeface="Arial" charset="0"/>
              </a:rPr>
              <a:t>			&lt;</a:t>
            </a:r>
            <a:r>
              <a:rPr lang="en-US" sz="2000" dirty="0" err="1">
                <a:solidFill>
                  <a:srgbClr val="990000"/>
                </a:solidFill>
                <a:latin typeface="Arial" charset="0"/>
              </a:rPr>
              <a:t>plnk:portType</a:t>
            </a:r>
            <a:r>
              <a:rPr lang="en-US" sz="2000" dirty="0">
                <a:solidFill>
                  <a:srgbClr val="990000"/>
                </a:solidFill>
                <a:latin typeface="Arial" charset="0"/>
              </a:rPr>
              <a:t> name="</a:t>
            </a:r>
            <a:r>
              <a:rPr lang="en-US" sz="2000" dirty="0" err="1">
                <a:solidFill>
                  <a:srgbClr val="990000"/>
                </a:solidFill>
                <a:latin typeface="Arial" charset="0"/>
              </a:rPr>
              <a:t>tns:clientCallbackPT</a:t>
            </a:r>
            <a:r>
              <a:rPr lang="en-US" sz="2000" dirty="0">
                <a:solidFill>
                  <a:srgbClr val="990000"/>
                </a:solidFill>
                <a:latin typeface="Arial" charset="0"/>
              </a:rPr>
              <a:t>" /&gt;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solidFill>
                  <a:srgbClr val="990000"/>
                </a:solidFill>
                <a:latin typeface="Arial" charset="0"/>
              </a:rPr>
              <a:t>		&lt;/</a:t>
            </a:r>
            <a:r>
              <a:rPr lang="en-US" sz="2000" dirty="0" err="1">
                <a:solidFill>
                  <a:srgbClr val="990000"/>
                </a:solidFill>
                <a:latin typeface="Arial" charset="0"/>
              </a:rPr>
              <a:t>plnk:role</a:t>
            </a:r>
            <a:r>
              <a:rPr lang="en-US" sz="2000" dirty="0">
                <a:solidFill>
                  <a:srgbClr val="990000"/>
                </a:solidFill>
                <a:latin typeface="Arial" charset="0"/>
              </a:rPr>
              <a:t>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latin typeface="Arial" charset="0"/>
              </a:rPr>
              <a:t>	&lt;/</a:t>
            </a:r>
            <a:r>
              <a:rPr lang="en-US" sz="2000" dirty="0" err="1">
                <a:latin typeface="Arial" charset="0"/>
              </a:rPr>
              <a:t>plnk:partnerLinkType</a:t>
            </a:r>
            <a:r>
              <a:rPr lang="en-US" sz="2000" dirty="0">
                <a:latin typeface="Arial" charset="0"/>
              </a:rPr>
              <a:t>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endParaRPr lang="en-US" sz="2000" dirty="0">
              <a:latin typeface="Arial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latin typeface="Arial" charset="0"/>
              </a:rPr>
              <a:t>	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76200" y="2106613"/>
            <a:ext cx="12477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2400">
                <a:solidFill>
                  <a:schemeClr val="folHlink"/>
                </a:solidFill>
              </a:rPr>
              <a:t>travelLT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04800" y="3505200"/>
            <a:ext cx="7620000" cy="1066800"/>
            <a:chOff x="192" y="2064"/>
            <a:chExt cx="4800" cy="672"/>
          </a:xfrm>
        </p:grpSpPr>
        <p:sp>
          <p:nvSpPr>
            <p:cNvPr id="35847" name="Rectangle 11"/>
            <p:cNvSpPr>
              <a:spLocks noChangeArrowheads="1"/>
            </p:cNvSpPr>
            <p:nvPr/>
          </p:nvSpPr>
          <p:spPr bwMode="auto">
            <a:xfrm>
              <a:off x="1104" y="2064"/>
              <a:ext cx="3888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5848" name="AutoShape 13"/>
            <p:cNvSpPr>
              <a:spLocks noChangeArrowheads="1"/>
            </p:cNvSpPr>
            <p:nvPr/>
          </p:nvSpPr>
          <p:spPr bwMode="auto">
            <a:xfrm>
              <a:off x="192" y="2256"/>
              <a:ext cx="642" cy="480"/>
            </a:xfrm>
            <a:prstGeom prst="wedgeRoundRectCallout">
              <a:avLst>
                <a:gd name="adj1" fmla="val 92681"/>
                <a:gd name="adj2" fmla="val -52708"/>
                <a:gd name="adj3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dirty="0"/>
                <a:t>Add this role</a:t>
              </a:r>
            </a:p>
          </p:txBody>
        </p:sp>
      </p:grpSp>
      <p:sp>
        <p:nvSpPr>
          <p:cNvPr id="9" name="Oval 8"/>
          <p:cNvSpPr/>
          <p:nvPr/>
        </p:nvSpPr>
        <p:spPr bwMode="auto">
          <a:xfrm>
            <a:off x="654050" y="3255962"/>
            <a:ext cx="336550" cy="33655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94016"/>
            <a:ext cx="7696589" cy="5735384"/>
          </a:xfrm>
          <a:prstGeom prst="rect">
            <a:avLst/>
          </a:prstGeom>
        </p:spPr>
      </p:pic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3400" y="175715"/>
            <a:ext cx="8610600" cy="325419"/>
          </a:xfrm>
          <a:noFill/>
        </p:spPr>
        <p:txBody>
          <a:bodyPr/>
          <a:lstStyle/>
          <a:p>
            <a:pPr algn="ctr"/>
            <a:r>
              <a:rPr lang="en-US" sz="2400" dirty="0"/>
              <a:t>Where to Find Airlines Services? E.g., </a:t>
            </a:r>
            <a:r>
              <a:rPr lang="en-US" sz="2400" dirty="0" err="1"/>
              <a:t>FlightStats</a:t>
            </a:r>
            <a:r>
              <a:rPr lang="en-US" sz="2400" dirty="0"/>
              <a:t> Web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C4674-BB26-4AE0-9D7E-D94A3F00FD0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644775" y="501134"/>
            <a:ext cx="4495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https://developer.flightstats.com/api-docs</a:t>
            </a:r>
          </a:p>
        </p:txBody>
      </p:sp>
      <p:sp>
        <p:nvSpPr>
          <p:cNvPr id="7" name="Left Arrow 6"/>
          <p:cNvSpPr>
            <a:spLocks noChangeArrowheads="1"/>
          </p:cNvSpPr>
          <p:nvPr/>
        </p:nvSpPr>
        <p:spPr bwMode="auto">
          <a:xfrm>
            <a:off x="7391400" y="2082366"/>
            <a:ext cx="3048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Left Arrow 7"/>
          <p:cNvSpPr>
            <a:spLocks noChangeArrowheads="1"/>
          </p:cNvSpPr>
          <p:nvPr/>
        </p:nvSpPr>
        <p:spPr bwMode="auto">
          <a:xfrm>
            <a:off x="7391400" y="5926016"/>
            <a:ext cx="3048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43F9B-50BA-4280-B9F5-81B96A53632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990000"/>
                </a:solidFill>
              </a:rPr>
              <a:t>Revise</a:t>
            </a:r>
            <a:r>
              <a:rPr lang="en-US"/>
              <a:t> the Process Definition</a:t>
            </a:r>
            <a:endParaRPr lang="en-US">
              <a:solidFill>
                <a:srgbClr val="990000"/>
              </a:solidFill>
            </a:endParaRPr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1865313" y="1447800"/>
            <a:ext cx="682148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latin typeface="Arial" charset="0"/>
              </a:rPr>
              <a:t>&lt;</a:t>
            </a:r>
            <a:r>
              <a:rPr lang="en-US" sz="2000" dirty="0" err="1">
                <a:latin typeface="Arial" charset="0"/>
              </a:rPr>
              <a:t>partnerLinks</a:t>
            </a:r>
            <a:r>
              <a:rPr lang="en-US" sz="2000" dirty="0">
                <a:latin typeface="Arial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latin typeface="Arial" charset="0"/>
              </a:rPr>
              <a:t>	&lt;</a:t>
            </a:r>
            <a:r>
              <a:rPr lang="en-US" sz="2000" dirty="0" err="1">
                <a:latin typeface="Arial" charset="0"/>
              </a:rPr>
              <a:t>partnerLink</a:t>
            </a:r>
            <a:r>
              <a:rPr lang="en-US" sz="2000" dirty="0">
                <a:latin typeface="Arial" charset="0"/>
              </a:rPr>
              <a:t> name="</a:t>
            </a:r>
            <a:r>
              <a:rPr lang="en-US" sz="2000" dirty="0">
                <a:solidFill>
                  <a:schemeClr val="folHlink"/>
                </a:solidFill>
                <a:latin typeface="Arial" charset="0"/>
              </a:rPr>
              <a:t>client</a:t>
            </a:r>
            <a:r>
              <a:rPr lang="en-US" sz="2000" dirty="0">
                <a:latin typeface="Arial" charset="0"/>
              </a:rPr>
              <a:t>"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partnerLinkType</a:t>
            </a:r>
            <a:r>
              <a:rPr lang="en-US" sz="2000" dirty="0">
                <a:latin typeface="Arial" charset="0"/>
              </a:rPr>
              <a:t>="</a:t>
            </a:r>
            <a:r>
              <a:rPr lang="en-US" sz="2000" dirty="0" err="1">
                <a:latin typeface="Arial" charset="0"/>
              </a:rPr>
              <a:t>trv:travelLT</a:t>
            </a:r>
            <a:r>
              <a:rPr lang="en-US" sz="2000" dirty="0">
                <a:latin typeface="Arial" charset="0"/>
              </a:rPr>
              <a:t>"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latin typeface="Arial" charset="0"/>
              </a:rPr>
              <a:t>myRole</a:t>
            </a:r>
            <a:r>
              <a:rPr lang="en-US" sz="2000" dirty="0">
                <a:latin typeface="Arial" charset="0"/>
              </a:rPr>
              <a:t>="</a:t>
            </a:r>
            <a:r>
              <a:rPr lang="en-US" sz="2000" dirty="0" err="1">
                <a:latin typeface="Arial" charset="0"/>
              </a:rPr>
              <a:t>travelService</a:t>
            </a:r>
            <a:r>
              <a:rPr lang="en-US" sz="2000" dirty="0">
                <a:latin typeface="Arial" charset="0"/>
              </a:rPr>
              <a:t>"/&gt;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>
                <a:solidFill>
                  <a:srgbClr val="990000"/>
                </a:solidFill>
                <a:latin typeface="Arial" charset="0"/>
              </a:rPr>
              <a:t>partnerRole</a:t>
            </a:r>
            <a:r>
              <a:rPr lang="en-US" sz="2000" dirty="0">
                <a:solidFill>
                  <a:srgbClr val="990000"/>
                </a:solidFill>
                <a:latin typeface="Arial" charset="0"/>
              </a:rPr>
              <a:t> = "</a:t>
            </a:r>
            <a:r>
              <a:rPr lang="en-US" sz="2000" dirty="0" err="1">
                <a:solidFill>
                  <a:srgbClr val="990000"/>
                </a:solidFill>
                <a:latin typeface="Arial" charset="0"/>
              </a:rPr>
              <a:t>travelServiceCustomer</a:t>
            </a:r>
            <a:r>
              <a:rPr lang="en-US" sz="2000" dirty="0">
                <a:solidFill>
                  <a:srgbClr val="990000"/>
                </a:solidFill>
                <a:latin typeface="Arial" charset="0"/>
              </a:rPr>
              <a:t>"/&gt;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latin typeface="Arial" charset="0"/>
              </a:rPr>
              <a:t>	…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2150" algn="l"/>
                <a:tab pos="1031875" algn="l"/>
              </a:tabLst>
            </a:pPr>
            <a:r>
              <a:rPr lang="en-US" sz="2000" dirty="0">
                <a:latin typeface="Arial" charset="0"/>
              </a:rPr>
              <a:t>&lt;/</a:t>
            </a:r>
            <a:r>
              <a:rPr lang="en-US" sz="2000" dirty="0" err="1">
                <a:latin typeface="Arial" charset="0"/>
              </a:rPr>
              <a:t>partnerLinks</a:t>
            </a:r>
            <a:r>
              <a:rPr lang="en-US" sz="2000" dirty="0">
                <a:latin typeface="Arial" charset="0"/>
              </a:rPr>
              <a:t>&gt;</a:t>
            </a:r>
          </a:p>
        </p:txBody>
      </p:sp>
      <p:sp>
        <p:nvSpPr>
          <p:cNvPr id="36869" name="Rectangle 7"/>
          <p:cNvSpPr>
            <a:spLocks noChangeArrowheads="1"/>
          </p:cNvSpPr>
          <p:nvPr/>
        </p:nvSpPr>
        <p:spPr bwMode="auto">
          <a:xfrm>
            <a:off x="304800" y="1600200"/>
            <a:ext cx="136683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folHlink"/>
                </a:solidFill>
              </a:rPr>
              <a:t>In the</a:t>
            </a:r>
          </a:p>
          <a:p>
            <a:pPr eaLnBrk="0" hangingPunct="0"/>
            <a:r>
              <a:rPr lang="en-US" sz="2400">
                <a:solidFill>
                  <a:schemeClr val="folHlink"/>
                </a:solidFill>
              </a:rPr>
              <a:t>Partner</a:t>
            </a:r>
          </a:p>
          <a:p>
            <a:pPr eaLnBrk="0" hangingPunct="0"/>
            <a:r>
              <a:rPr lang="en-US" sz="2400">
                <a:solidFill>
                  <a:schemeClr val="folHlink"/>
                </a:solidFill>
              </a:rPr>
              <a:t>link</a:t>
            </a:r>
          </a:p>
          <a:p>
            <a:pPr eaLnBrk="0" hangingPunct="0"/>
            <a:r>
              <a:rPr lang="en-US" sz="2400">
                <a:solidFill>
                  <a:schemeClr val="folHlink"/>
                </a:solidFill>
              </a:rPr>
              <a:t>definition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04800" y="3886200"/>
            <a:ext cx="8534400" cy="2590800"/>
            <a:chOff x="48" y="2448"/>
            <a:chExt cx="5376" cy="1632"/>
          </a:xfrm>
        </p:grpSpPr>
        <p:sp>
          <p:nvSpPr>
            <p:cNvPr id="36871" name="Rectangle 10"/>
            <p:cNvSpPr>
              <a:spLocks noChangeArrowheads="1"/>
            </p:cNvSpPr>
            <p:nvPr/>
          </p:nvSpPr>
          <p:spPr bwMode="auto">
            <a:xfrm>
              <a:off x="1031" y="2640"/>
              <a:ext cx="4297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692150" algn="l"/>
                  <a:tab pos="1031875" algn="l"/>
                </a:tabLst>
              </a:pPr>
              <a:r>
                <a:rPr lang="en-US" sz="2000" dirty="0">
                  <a:latin typeface="Arial" charset="0"/>
                </a:rPr>
                <a:t>	&lt;!– Make a callback to the client --&gt;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692150" algn="l"/>
                  <a:tab pos="1031875" algn="l"/>
                </a:tabLst>
              </a:pPr>
              <a:r>
                <a:rPr lang="en-US" sz="2000" dirty="0">
                  <a:latin typeface="Arial" charset="0"/>
                </a:rPr>
                <a:t>		</a:t>
              </a:r>
              <a:r>
                <a:rPr lang="en-US" sz="2000" dirty="0">
                  <a:solidFill>
                    <a:srgbClr val="990000"/>
                  </a:solidFill>
                  <a:latin typeface="Arial" charset="0"/>
                </a:rPr>
                <a:t>&lt;invoke </a:t>
              </a:r>
              <a:r>
                <a:rPr lang="en-US" sz="2000" dirty="0" err="1">
                  <a:solidFill>
                    <a:srgbClr val="990000"/>
                  </a:solidFill>
                  <a:latin typeface="Arial" charset="0"/>
                </a:rPr>
                <a:t>partnerLinl</a:t>
              </a:r>
              <a:r>
                <a:rPr lang="en-US" sz="2000" dirty="0">
                  <a:solidFill>
                    <a:srgbClr val="990000"/>
                  </a:solidFill>
                  <a:latin typeface="Arial" charset="0"/>
                </a:rPr>
                <a:t>="client"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692150" algn="l"/>
                  <a:tab pos="1031875" algn="l"/>
                </a:tabLst>
              </a:pPr>
              <a:r>
                <a:rPr lang="en-US" sz="2000" dirty="0">
                  <a:solidFill>
                    <a:srgbClr val="990000"/>
                  </a:solidFill>
                  <a:latin typeface="Arial" charset="0"/>
                </a:rPr>
                <a:t>			</a:t>
              </a:r>
              <a:r>
                <a:rPr lang="en-US" sz="2000" dirty="0" err="1">
                  <a:solidFill>
                    <a:srgbClr val="990000"/>
                  </a:solidFill>
                  <a:latin typeface="Arial" charset="0"/>
                </a:rPr>
                <a:t>portTypeLink</a:t>
              </a:r>
              <a:r>
                <a:rPr lang="en-US" sz="2000" dirty="0">
                  <a:solidFill>
                    <a:srgbClr val="990000"/>
                  </a:solidFill>
                  <a:latin typeface="Arial" charset="0"/>
                </a:rPr>
                <a:t>="</a:t>
              </a:r>
              <a:r>
                <a:rPr lang="en-US" sz="2000" dirty="0" err="1">
                  <a:solidFill>
                    <a:srgbClr val="990000"/>
                  </a:solidFill>
                  <a:latin typeface="Arial" charset="0"/>
                </a:rPr>
                <a:t>trv:ClientCallbackPT</a:t>
              </a:r>
              <a:r>
                <a:rPr lang="en-US" sz="2000" dirty="0">
                  <a:solidFill>
                    <a:srgbClr val="990000"/>
                  </a:solidFill>
                  <a:latin typeface="Arial" charset="0"/>
                </a:rPr>
                <a:t>"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692150" algn="l"/>
                  <a:tab pos="1031875" algn="l"/>
                </a:tabLst>
              </a:pPr>
              <a:r>
                <a:rPr lang="en-US" sz="2000" dirty="0">
                  <a:solidFill>
                    <a:srgbClr val="990000"/>
                  </a:solidFill>
                  <a:latin typeface="Arial" charset="0"/>
                </a:rPr>
                <a:t>			operation="</a:t>
              </a:r>
              <a:r>
                <a:rPr lang="en-US" sz="2000" dirty="0" err="1">
                  <a:solidFill>
                    <a:srgbClr val="990000"/>
                  </a:solidFill>
                  <a:latin typeface="Arial" charset="0"/>
                </a:rPr>
                <a:t>ClientCallback</a:t>
              </a:r>
              <a:r>
                <a:rPr lang="en-US" sz="2000" dirty="0">
                  <a:solidFill>
                    <a:srgbClr val="990000"/>
                  </a:solidFill>
                  <a:latin typeface="Arial" charset="0"/>
                </a:rPr>
                <a:t>"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692150" algn="l"/>
                  <a:tab pos="1031875" algn="l"/>
                </a:tabLst>
              </a:pPr>
              <a:r>
                <a:rPr lang="en-US" sz="2000" dirty="0">
                  <a:solidFill>
                    <a:srgbClr val="990000"/>
                  </a:solidFill>
                  <a:latin typeface="Arial" charset="0"/>
                </a:rPr>
                <a:t>			</a:t>
              </a:r>
              <a:r>
                <a:rPr lang="en-US" sz="2000" dirty="0" err="1">
                  <a:solidFill>
                    <a:srgbClr val="990000"/>
                  </a:solidFill>
                  <a:latin typeface="Arial" charset="0"/>
                </a:rPr>
                <a:t>inputvariable</a:t>
              </a:r>
              <a:r>
                <a:rPr lang="en-US" sz="2000" dirty="0">
                  <a:solidFill>
                    <a:srgbClr val="990000"/>
                  </a:solidFill>
                  <a:latin typeface="Arial" charset="0"/>
                </a:rPr>
                <a:t> = "</a:t>
              </a:r>
              <a:r>
                <a:rPr lang="en-US" sz="2000" dirty="0" err="1">
                  <a:solidFill>
                    <a:srgbClr val="990000"/>
                  </a:solidFill>
                  <a:latin typeface="Arial" charset="0"/>
                </a:rPr>
                <a:t>TravelResponse</a:t>
              </a:r>
              <a:r>
                <a:rPr lang="en-US" sz="2000" dirty="0">
                  <a:solidFill>
                    <a:srgbClr val="990000"/>
                  </a:solidFill>
                  <a:latin typeface="Arial" charset="0"/>
                </a:rPr>
                <a:t>"/&gt;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692150" algn="l"/>
                  <a:tab pos="1031875" algn="l"/>
                </a:tabLst>
              </a:pPr>
              <a:r>
                <a:rPr lang="en-US" sz="2000" dirty="0">
                  <a:latin typeface="Arial" charset="0"/>
                </a:rPr>
                <a:t>		…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692150" algn="l"/>
                  <a:tab pos="1031875" algn="l"/>
                </a:tabLst>
              </a:pPr>
              <a:r>
                <a:rPr lang="en-US" sz="2000" dirty="0">
                  <a:latin typeface="Arial" charset="0"/>
                </a:rPr>
                <a:t>	&lt;/ sequence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tabLst>
                  <a:tab pos="692150" algn="l"/>
                  <a:tab pos="1031875" algn="l"/>
                </a:tabLst>
              </a:pPr>
              <a:r>
                <a:rPr lang="en-US" sz="2000" dirty="0">
                  <a:latin typeface="Arial" charset="0"/>
                </a:rPr>
                <a:t>&lt;/process&gt;</a:t>
              </a:r>
            </a:p>
          </p:txBody>
        </p:sp>
        <p:sp>
          <p:nvSpPr>
            <p:cNvPr id="36872" name="Rectangle 11"/>
            <p:cNvSpPr>
              <a:spLocks noChangeArrowheads="1"/>
            </p:cNvSpPr>
            <p:nvPr/>
          </p:nvSpPr>
          <p:spPr bwMode="auto">
            <a:xfrm>
              <a:off x="48" y="2880"/>
              <a:ext cx="985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folHlink"/>
                  </a:solidFill>
                </a:rPr>
                <a:t>In the</a:t>
              </a:r>
            </a:p>
            <a:p>
              <a:pPr eaLnBrk="0" hangingPunct="0"/>
              <a:r>
                <a:rPr lang="en-US" sz="2400">
                  <a:solidFill>
                    <a:schemeClr val="folHlink"/>
                  </a:solidFill>
                </a:rPr>
                <a:t>processing </a:t>
              </a:r>
            </a:p>
            <a:p>
              <a:pPr eaLnBrk="0" hangingPunct="0"/>
              <a:r>
                <a:rPr lang="en-US" sz="2400">
                  <a:solidFill>
                    <a:schemeClr val="folHlink"/>
                  </a:solidFill>
                </a:rPr>
                <a:t>part</a:t>
              </a:r>
            </a:p>
          </p:txBody>
        </p:sp>
        <p:sp>
          <p:nvSpPr>
            <p:cNvPr id="36873" name="Line 12"/>
            <p:cNvSpPr>
              <a:spLocks noChangeShapeType="1"/>
            </p:cNvSpPr>
            <p:nvPr/>
          </p:nvSpPr>
          <p:spPr bwMode="auto">
            <a:xfrm>
              <a:off x="48" y="2448"/>
              <a:ext cx="5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Oval 9"/>
          <p:cNvSpPr/>
          <p:nvPr/>
        </p:nvSpPr>
        <p:spPr bwMode="auto">
          <a:xfrm>
            <a:off x="515937" y="1279525"/>
            <a:ext cx="336550" cy="33655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30225" y="4235450"/>
            <a:ext cx="336550" cy="33655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620000" cy="623888"/>
          </a:xfrm>
        </p:spPr>
        <p:txBody>
          <a:bodyPr/>
          <a:lstStyle/>
          <a:p>
            <a:r>
              <a:rPr lang="en-US" dirty="0"/>
              <a:t>Invoking Real Web Service: Text 8.2.5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F7E9A2-84D7-4FCB-AA8C-90F695954D5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176012" y="805484"/>
            <a:ext cx="8891788" cy="5823916"/>
            <a:chOff x="176012" y="805484"/>
            <a:chExt cx="8891788" cy="5823916"/>
          </a:xfrm>
        </p:grpSpPr>
        <p:sp>
          <p:nvSpPr>
            <p:cNvPr id="36" name="TextBox 66"/>
            <p:cNvSpPr txBox="1">
              <a:spLocks noChangeArrowheads="1"/>
            </p:cNvSpPr>
            <p:nvPr/>
          </p:nvSpPr>
          <p:spPr bwMode="auto">
            <a:xfrm>
              <a:off x="3819757" y="805484"/>
              <a:ext cx="15033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BPEL Process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76012" y="1157530"/>
              <a:ext cx="8891788" cy="5471870"/>
              <a:chOff x="176012" y="1157530"/>
              <a:chExt cx="8891788" cy="5471870"/>
            </a:xfrm>
          </p:grpSpPr>
          <p:sp>
            <p:nvSpPr>
              <p:cNvPr id="6" name="Line 28"/>
              <p:cNvSpPr>
                <a:spLocks noChangeShapeType="1"/>
              </p:cNvSpPr>
              <p:nvPr/>
            </p:nvSpPr>
            <p:spPr bwMode="auto">
              <a:xfrm>
                <a:off x="6525116" y="1870006"/>
                <a:ext cx="11747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3600"/>
              </a:p>
            </p:txBody>
          </p:sp>
          <p:sp>
            <p:nvSpPr>
              <p:cNvPr id="7" name="Line 28"/>
              <p:cNvSpPr>
                <a:spLocks noChangeShapeType="1"/>
              </p:cNvSpPr>
              <p:nvPr/>
            </p:nvSpPr>
            <p:spPr bwMode="auto">
              <a:xfrm>
                <a:off x="6502859" y="4597997"/>
                <a:ext cx="1132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3600"/>
              </a:p>
            </p:txBody>
          </p:sp>
          <p:cxnSp>
            <p:nvCxnSpPr>
              <p:cNvPr id="8" name="Straight Arrow Connector 65"/>
              <p:cNvCxnSpPr>
                <a:cxnSpLocks noChangeShapeType="1"/>
              </p:cNvCxnSpPr>
              <p:nvPr/>
            </p:nvCxnSpPr>
            <p:spPr bwMode="auto">
              <a:xfrm rot="10800000">
                <a:off x="6502860" y="2754317"/>
                <a:ext cx="1823957" cy="237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" name="Straight Arrow Connector 62"/>
              <p:cNvCxnSpPr>
                <a:cxnSpLocks noChangeShapeType="1"/>
              </p:cNvCxnSpPr>
              <p:nvPr/>
            </p:nvCxnSpPr>
            <p:spPr bwMode="auto">
              <a:xfrm>
                <a:off x="802997" y="1785506"/>
                <a:ext cx="1481965" cy="237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" name="Straight Arrow Connector 55"/>
              <p:cNvCxnSpPr>
                <a:cxnSpLocks noChangeShapeType="1"/>
              </p:cNvCxnSpPr>
              <p:nvPr/>
            </p:nvCxnSpPr>
            <p:spPr bwMode="auto">
              <a:xfrm rot="10800000">
                <a:off x="1144989" y="2811306"/>
                <a:ext cx="1367967" cy="237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1" name="Rectangle 34"/>
              <p:cNvSpPr>
                <a:spLocks noChangeArrowheads="1"/>
              </p:cNvSpPr>
              <p:nvPr/>
            </p:nvSpPr>
            <p:spPr bwMode="auto">
              <a:xfrm>
                <a:off x="2489207" y="1157530"/>
                <a:ext cx="4013654" cy="54718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176012" y="1215618"/>
                <a:ext cx="800437" cy="21994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endParaRPr lang="en-US" sz="1600">
                  <a:latin typeface="Arial" charset="0"/>
                  <a:cs typeface="Arial" charset="0"/>
                </a:endParaRPr>
              </a:p>
              <a:p>
                <a:pPr algn="ctr"/>
                <a:r>
                  <a:rPr lang="en-US" sz="1600">
                    <a:latin typeface="Arial" charset="0"/>
                    <a:cs typeface="Arial" charset="0"/>
                  </a:rPr>
                  <a:t>Client</a:t>
                </a:r>
              </a:p>
            </p:txBody>
          </p:sp>
          <p:sp>
            <p:nvSpPr>
              <p:cNvPr id="13" name="AutoShape 9"/>
              <p:cNvSpPr>
                <a:spLocks noChangeArrowheads="1"/>
              </p:cNvSpPr>
              <p:nvPr/>
            </p:nvSpPr>
            <p:spPr bwMode="auto">
              <a:xfrm>
                <a:off x="2853228" y="3880289"/>
                <a:ext cx="3364640" cy="674227"/>
              </a:xfrm>
              <a:prstGeom prst="flowChartAlternate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400" dirty="0">
                    <a:latin typeface="Arial" charset="0"/>
                    <a:cs typeface="Arial" charset="0"/>
                  </a:rPr>
                  <a:t>&lt;&lt;invoke/receive(sync)&gt;&gt;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1400" dirty="0">
                    <a:latin typeface="Arial" charset="0"/>
                    <a:cs typeface="Arial" charset="0"/>
                  </a:rPr>
                  <a:t>Retrieve the movie theatre information from Movie Info Service</a:t>
                </a:r>
              </a:p>
            </p:txBody>
          </p:sp>
          <p:sp>
            <p:nvSpPr>
              <p:cNvPr id="14" name="AutoShape 13"/>
              <p:cNvSpPr>
                <a:spLocks noChangeArrowheads="1"/>
              </p:cNvSpPr>
              <p:nvPr/>
            </p:nvSpPr>
            <p:spPr bwMode="auto">
              <a:xfrm>
                <a:off x="2854950" y="5477548"/>
                <a:ext cx="3362920" cy="583069"/>
              </a:xfrm>
              <a:prstGeom prst="flowChartAlternate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400" dirty="0">
                    <a:latin typeface="Arial" charset="0"/>
                    <a:cs typeface="Arial" charset="0"/>
                  </a:rPr>
                  <a:t>&lt;&lt;invoke&gt;&gt;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1400" dirty="0">
                    <a:latin typeface="Arial" charset="0"/>
                    <a:cs typeface="Arial" charset="0"/>
                  </a:rPr>
                  <a:t>Return the Movie Info to Client callback</a:t>
                </a:r>
              </a:p>
            </p:txBody>
          </p:sp>
          <p:sp>
            <p:nvSpPr>
              <p:cNvPr id="15" name="Line 17"/>
              <p:cNvSpPr>
                <a:spLocks noChangeShapeType="1"/>
              </p:cNvSpPr>
              <p:nvPr/>
            </p:nvSpPr>
            <p:spPr bwMode="auto">
              <a:xfrm>
                <a:off x="4562174" y="2987357"/>
                <a:ext cx="0" cy="2130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3600"/>
              </a:p>
            </p:txBody>
          </p:sp>
          <p:sp>
            <p:nvSpPr>
              <p:cNvPr id="16" name="Line 22"/>
              <p:cNvSpPr>
                <a:spLocks noChangeShapeType="1"/>
              </p:cNvSpPr>
              <p:nvPr/>
            </p:nvSpPr>
            <p:spPr bwMode="auto">
              <a:xfrm>
                <a:off x="4547351" y="5033438"/>
                <a:ext cx="0" cy="4441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3600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4547351" y="6059414"/>
                <a:ext cx="0" cy="2130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3600"/>
              </a:p>
            </p:txBody>
          </p:sp>
          <p:sp>
            <p:nvSpPr>
              <p:cNvPr id="18" name="Rectangle 35"/>
              <p:cNvSpPr>
                <a:spLocks noChangeArrowheads="1"/>
              </p:cNvSpPr>
              <p:nvPr/>
            </p:nvSpPr>
            <p:spPr bwMode="auto">
              <a:xfrm>
                <a:off x="7879673" y="1158627"/>
                <a:ext cx="1188127" cy="192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Arial" charset="0"/>
                    <a:cs typeface="Arial" charset="0"/>
                  </a:rPr>
                  <a:t>USZip</a:t>
                </a:r>
              </a:p>
              <a:p>
                <a:pPr algn="ctr"/>
                <a:r>
                  <a:rPr lang="en-US" sz="1600">
                    <a:latin typeface="Arial" charset="0"/>
                    <a:cs typeface="Arial" charset="0"/>
                  </a:rPr>
                  <a:t>Service</a:t>
                </a:r>
              </a:p>
            </p:txBody>
          </p:sp>
          <p:sp>
            <p:nvSpPr>
              <p:cNvPr id="19" name="Text Box 39"/>
              <p:cNvSpPr txBox="1">
                <a:spLocks noChangeArrowheads="1"/>
              </p:cNvSpPr>
              <p:nvPr/>
            </p:nvSpPr>
            <p:spPr bwMode="auto">
              <a:xfrm>
                <a:off x="1162116" y="1458427"/>
                <a:ext cx="105028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Arial" charset="0"/>
                    <a:cs typeface="Arial" charset="0"/>
                  </a:rPr>
                  <a:t>1. Request</a:t>
                </a:r>
              </a:p>
            </p:txBody>
          </p:sp>
          <p:sp>
            <p:nvSpPr>
              <p:cNvPr id="20" name="Text Box 40"/>
              <p:cNvSpPr txBox="1">
                <a:spLocks noChangeArrowheads="1"/>
              </p:cNvSpPr>
              <p:nvPr/>
            </p:nvSpPr>
            <p:spPr bwMode="auto">
              <a:xfrm>
                <a:off x="6624259" y="1523241"/>
                <a:ext cx="1234009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>
                    <a:latin typeface="Arial" charset="0"/>
                    <a:cs typeface="Arial" charset="0"/>
                  </a:rPr>
                  <a:t>2. Request</a:t>
                </a:r>
              </a:p>
            </p:txBody>
          </p:sp>
          <p:sp>
            <p:nvSpPr>
              <p:cNvPr id="21" name="Text Box 41"/>
              <p:cNvSpPr txBox="1">
                <a:spLocks noChangeArrowheads="1"/>
              </p:cNvSpPr>
              <p:nvPr/>
            </p:nvSpPr>
            <p:spPr bwMode="auto">
              <a:xfrm>
                <a:off x="6741819" y="2806057"/>
                <a:ext cx="841897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Arial" charset="0"/>
                    <a:cs typeface="Arial" charset="0"/>
                  </a:rPr>
                  <a:t>3. Reply</a:t>
                </a:r>
              </a:p>
            </p:txBody>
          </p:sp>
          <p:sp>
            <p:nvSpPr>
              <p:cNvPr id="22" name="Oval 48"/>
              <p:cNvSpPr>
                <a:spLocks noChangeArrowheads="1"/>
              </p:cNvSpPr>
              <p:nvPr/>
            </p:nvSpPr>
            <p:spPr bwMode="auto">
              <a:xfrm>
                <a:off x="4425726" y="6281720"/>
                <a:ext cx="222344" cy="22230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3" name="Text Box 50"/>
              <p:cNvSpPr txBox="1">
                <a:spLocks noChangeArrowheads="1"/>
              </p:cNvSpPr>
              <p:nvPr/>
            </p:nvSpPr>
            <p:spPr bwMode="auto">
              <a:xfrm>
                <a:off x="1367273" y="2886562"/>
                <a:ext cx="1071127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Arial" charset="0"/>
                    <a:cs typeface="Arial" charset="0"/>
                  </a:rPr>
                  <a:t>6. Callback</a:t>
                </a:r>
              </a:p>
            </p:txBody>
          </p:sp>
          <p:sp>
            <p:nvSpPr>
              <p:cNvPr id="24" name="Line 51"/>
              <p:cNvSpPr>
                <a:spLocks noChangeShapeType="1"/>
              </p:cNvSpPr>
              <p:nvPr/>
            </p:nvSpPr>
            <p:spPr bwMode="auto">
              <a:xfrm flipH="1">
                <a:off x="4571437" y="1386656"/>
                <a:ext cx="3707" cy="2952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3600"/>
              </a:p>
            </p:txBody>
          </p:sp>
          <p:sp>
            <p:nvSpPr>
              <p:cNvPr id="25" name="Oval 16"/>
              <p:cNvSpPr>
                <a:spLocks noChangeArrowheads="1"/>
              </p:cNvSpPr>
              <p:nvPr/>
            </p:nvSpPr>
            <p:spPr bwMode="auto">
              <a:xfrm>
                <a:off x="4463972" y="1277276"/>
                <a:ext cx="222344" cy="22230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6" name="AutoShape 8"/>
              <p:cNvSpPr>
                <a:spLocks noChangeArrowheads="1"/>
              </p:cNvSpPr>
              <p:nvPr/>
            </p:nvSpPr>
            <p:spPr bwMode="auto">
              <a:xfrm>
                <a:off x="2854948" y="2350373"/>
                <a:ext cx="3362920" cy="660501"/>
              </a:xfrm>
              <a:prstGeom prst="flowChartAlternate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400" dirty="0">
                    <a:latin typeface="Arial" charset="0"/>
                    <a:cs typeface="Arial" charset="0"/>
                  </a:rPr>
                  <a:t>&lt;&lt;invoke/receive(sync)&gt;&gt;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1400" dirty="0">
                    <a:latin typeface="Arial" charset="0"/>
                    <a:cs typeface="Arial" charset="0"/>
                  </a:rPr>
                  <a:t>Retrieve the address info from USZip Service</a:t>
                </a:r>
              </a:p>
            </p:txBody>
          </p:sp>
          <p:sp>
            <p:nvSpPr>
              <p:cNvPr id="27" name="Text Box 40"/>
              <p:cNvSpPr txBox="1">
                <a:spLocks noChangeArrowheads="1"/>
              </p:cNvSpPr>
              <p:nvPr/>
            </p:nvSpPr>
            <p:spPr bwMode="auto">
              <a:xfrm>
                <a:off x="6615371" y="4251658"/>
                <a:ext cx="1233229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>
                    <a:latin typeface="Arial" charset="0"/>
                    <a:cs typeface="Arial" charset="0"/>
                  </a:rPr>
                  <a:t>4. Request</a:t>
                </a:r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6707106" y="5574910"/>
                <a:ext cx="841897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Arial" charset="0"/>
                    <a:cs typeface="Arial" charset="0"/>
                  </a:rPr>
                  <a:t>5. Reply</a:t>
                </a:r>
              </a:p>
            </p:txBody>
          </p:sp>
          <p:sp>
            <p:nvSpPr>
              <p:cNvPr id="29" name="Line 17"/>
              <p:cNvSpPr>
                <a:spLocks noChangeShapeType="1"/>
              </p:cNvSpPr>
              <p:nvPr/>
            </p:nvSpPr>
            <p:spPr bwMode="auto">
              <a:xfrm>
                <a:off x="4568081" y="3680420"/>
                <a:ext cx="0" cy="2130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3600"/>
              </a:p>
            </p:txBody>
          </p:sp>
          <p:sp>
            <p:nvSpPr>
              <p:cNvPr id="30" name="AutoShape 11"/>
              <p:cNvSpPr>
                <a:spLocks noChangeArrowheads="1"/>
              </p:cNvSpPr>
              <p:nvPr/>
            </p:nvSpPr>
            <p:spPr bwMode="auto">
              <a:xfrm>
                <a:off x="2854948" y="4761653"/>
                <a:ext cx="3362920" cy="483537"/>
              </a:xfrm>
              <a:prstGeom prst="flowChartAlternate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400" dirty="0">
                    <a:latin typeface="Arial" charset="0"/>
                    <a:cs typeface="Arial" charset="0"/>
                  </a:rPr>
                  <a:t>&lt;&lt;assign&gt;&gt;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1400" dirty="0">
                    <a:latin typeface="Arial" charset="0"/>
                    <a:cs typeface="Arial" charset="0"/>
                  </a:rPr>
                  <a:t>Select the theatre list from result</a:t>
                </a:r>
              </a:p>
            </p:txBody>
          </p:sp>
          <p:sp>
            <p:nvSpPr>
              <p:cNvPr id="31" name="Line 22"/>
              <p:cNvSpPr>
                <a:spLocks noChangeShapeType="1"/>
              </p:cNvSpPr>
              <p:nvPr/>
            </p:nvSpPr>
            <p:spPr bwMode="auto">
              <a:xfrm>
                <a:off x="4540287" y="4553750"/>
                <a:ext cx="0" cy="2130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3600"/>
              </a:p>
            </p:txBody>
          </p:sp>
          <p:sp>
            <p:nvSpPr>
              <p:cNvPr id="32" name="AutoShape 6"/>
              <p:cNvSpPr>
                <a:spLocks noChangeArrowheads="1"/>
              </p:cNvSpPr>
              <p:nvPr/>
            </p:nvSpPr>
            <p:spPr bwMode="auto">
              <a:xfrm rot="16200000">
                <a:off x="1999969" y="1613520"/>
                <a:ext cx="968977" cy="398990"/>
              </a:xfrm>
              <a:prstGeom prst="flowChartAlternateProcess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 err="1">
                    <a:latin typeface="Arial Narrow" pitchFamily="34" charset="0"/>
                    <a:cs typeface="Arial" pitchFamily="34" charset="0"/>
                  </a:rPr>
                  <a:t>portType</a:t>
                </a:r>
                <a:endParaRPr lang="en-US" sz="2000" dirty="0"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33" name="AutoShape 7"/>
              <p:cNvSpPr>
                <a:spLocks noChangeArrowheads="1"/>
              </p:cNvSpPr>
              <p:nvPr/>
            </p:nvSpPr>
            <p:spPr bwMode="auto">
              <a:xfrm rot="5400000">
                <a:off x="432588" y="2554817"/>
                <a:ext cx="968812" cy="455989"/>
              </a:xfrm>
              <a:prstGeom prst="flowChartAlternate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err="1">
                    <a:latin typeface="Arial Narrow" pitchFamily="34" charset="0"/>
                    <a:cs typeface="Arial" charset="0"/>
                  </a:rPr>
                  <a:t>portType</a:t>
                </a:r>
                <a:endParaRPr lang="en-US" sz="2000" dirty="0">
                  <a:latin typeface="Arial Narrow" pitchFamily="34" charset="0"/>
                  <a:cs typeface="Arial" charset="0"/>
                </a:endParaRPr>
              </a:p>
            </p:txBody>
          </p:sp>
          <p:cxnSp>
            <p:nvCxnSpPr>
              <p:cNvPr id="34" name="Straight Arrow Connector 46"/>
              <p:cNvCxnSpPr>
                <a:cxnSpLocks noChangeShapeType="1"/>
              </p:cNvCxnSpPr>
              <p:nvPr/>
            </p:nvCxnSpPr>
            <p:spPr bwMode="auto">
              <a:xfrm rot="10800000">
                <a:off x="6502861" y="5528149"/>
                <a:ext cx="1367967" cy="237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5" name="AutoShape 6"/>
              <p:cNvSpPr>
                <a:spLocks noChangeArrowheads="1"/>
              </p:cNvSpPr>
              <p:nvPr/>
            </p:nvSpPr>
            <p:spPr bwMode="auto">
              <a:xfrm rot="16200000">
                <a:off x="7414922" y="1663204"/>
                <a:ext cx="968812" cy="398990"/>
              </a:xfrm>
              <a:prstGeom prst="flowChartAlternate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err="1">
                    <a:latin typeface="Arial Narrow" pitchFamily="34" charset="0"/>
                    <a:cs typeface="Arial" charset="0"/>
                  </a:rPr>
                  <a:t>portType</a:t>
                </a:r>
                <a:endParaRPr lang="en-US" sz="2000" dirty="0">
                  <a:latin typeface="Arial Narrow" pitchFamily="34" charset="0"/>
                  <a:cs typeface="Arial" charset="0"/>
                </a:endParaRPr>
              </a:p>
            </p:txBody>
          </p:sp>
          <p:sp>
            <p:nvSpPr>
              <p:cNvPr id="37" name="AutoShape 11"/>
              <p:cNvSpPr>
                <a:spLocks noChangeArrowheads="1"/>
              </p:cNvSpPr>
              <p:nvPr/>
            </p:nvSpPr>
            <p:spPr bwMode="auto">
              <a:xfrm>
                <a:off x="2854948" y="3200784"/>
                <a:ext cx="3362920" cy="483537"/>
              </a:xfrm>
              <a:prstGeom prst="flowChartAlternate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400" dirty="0">
                    <a:latin typeface="Arial" charset="0"/>
                    <a:cs typeface="Arial" charset="0"/>
                  </a:rPr>
                  <a:t>&lt;&lt;assign&gt;&gt;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1400" dirty="0">
                    <a:latin typeface="Arial" charset="0"/>
                    <a:cs typeface="Arial" charset="0"/>
                  </a:rPr>
                  <a:t>Select the zip code from the result</a:t>
                </a:r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7822674" y="4064461"/>
                <a:ext cx="1245126" cy="186261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Arial" charset="0"/>
                    <a:cs typeface="Arial" charset="0"/>
                  </a:rPr>
                  <a:t>Movie</a:t>
                </a:r>
              </a:p>
              <a:p>
                <a:pPr algn="ctr"/>
                <a:r>
                  <a:rPr lang="en-US" sz="1600">
                    <a:latin typeface="Arial" charset="0"/>
                    <a:cs typeface="Arial" charset="0"/>
                  </a:rPr>
                  <a:t>Info</a:t>
                </a:r>
              </a:p>
              <a:p>
                <a:pPr algn="ctr"/>
                <a:r>
                  <a:rPr lang="en-US" sz="1600">
                    <a:latin typeface="Arial" charset="0"/>
                    <a:cs typeface="Arial" charset="0"/>
                  </a:rPr>
                  <a:t>Service</a:t>
                </a:r>
              </a:p>
            </p:txBody>
          </p:sp>
          <p:sp>
            <p:nvSpPr>
              <p:cNvPr id="39" name="AutoShape 6"/>
              <p:cNvSpPr>
                <a:spLocks noChangeArrowheads="1"/>
              </p:cNvSpPr>
              <p:nvPr/>
            </p:nvSpPr>
            <p:spPr bwMode="auto">
              <a:xfrm rot="16200000">
                <a:off x="7357923" y="4502315"/>
                <a:ext cx="968812" cy="398990"/>
              </a:xfrm>
              <a:prstGeom prst="flowChartAlternate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err="1">
                    <a:latin typeface="Arial Narrow" pitchFamily="34" charset="0"/>
                    <a:cs typeface="Arial" charset="0"/>
                  </a:rPr>
                  <a:t>portType</a:t>
                </a:r>
                <a:endParaRPr lang="en-US" sz="2000" dirty="0">
                  <a:latin typeface="Arial Narrow" pitchFamily="34" charset="0"/>
                  <a:cs typeface="Arial" charset="0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1061934" y="1426975"/>
                <a:ext cx="336550" cy="336550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6538831" y="1498208"/>
                <a:ext cx="336550" cy="336550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2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 bwMode="auto">
              <a:xfrm>
                <a:off x="6549119" y="4237271"/>
                <a:ext cx="336550" cy="336550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4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 bwMode="auto">
              <a:xfrm>
                <a:off x="6615371" y="5560524"/>
                <a:ext cx="336550" cy="336550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5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 bwMode="auto">
              <a:xfrm>
                <a:off x="1272406" y="2857789"/>
                <a:ext cx="336550" cy="336550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>
                <a:off x="6641506" y="2795255"/>
                <a:ext cx="336550" cy="336550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47" name="Line 51"/>
              <p:cNvSpPr>
                <a:spLocks noChangeShapeType="1"/>
              </p:cNvSpPr>
              <p:nvPr/>
            </p:nvSpPr>
            <p:spPr bwMode="auto">
              <a:xfrm flipH="1">
                <a:off x="4555749" y="2066995"/>
                <a:ext cx="3707" cy="2952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3600"/>
              </a:p>
            </p:txBody>
          </p:sp>
          <p:sp>
            <p:nvSpPr>
              <p:cNvPr id="46" name="AutoShape 8"/>
              <p:cNvSpPr>
                <a:spLocks noChangeArrowheads="1"/>
              </p:cNvSpPr>
              <p:nvPr/>
            </p:nvSpPr>
            <p:spPr bwMode="auto">
              <a:xfrm>
                <a:off x="2854950" y="1699240"/>
                <a:ext cx="3362920" cy="474125"/>
              </a:xfrm>
              <a:prstGeom prst="flowChartAlternate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400" dirty="0">
                    <a:latin typeface="Arial" charset="0"/>
                    <a:cs typeface="Arial" charset="0"/>
                  </a:rPr>
                  <a:t>&lt;&lt;receive&gt;&gt;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1400" dirty="0">
                    <a:latin typeface="Arial" charset="0"/>
                    <a:cs typeface="Arial" charset="0"/>
                  </a:rPr>
                  <a:t>Receive initial data from client</a:t>
                </a:r>
              </a:p>
            </p:txBody>
          </p:sp>
        </p:grpSp>
        <p:cxnSp>
          <p:nvCxnSpPr>
            <p:cNvPr id="50" name="Straight Arrow Connector 49"/>
            <p:cNvCxnSpPr/>
            <p:nvPr/>
          </p:nvCxnSpPr>
          <p:spPr bwMode="auto">
            <a:xfrm flipV="1">
              <a:off x="6217868" y="1870006"/>
              <a:ext cx="284992" cy="6445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>
              <a:off x="6212386" y="2754318"/>
              <a:ext cx="301440" cy="4093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Straight Arrow Connector 54"/>
            <p:cNvCxnSpPr>
              <a:stCxn id="13" idx="3"/>
              <a:endCxn id="7" idx="0"/>
            </p:cNvCxnSpPr>
            <p:nvPr/>
          </p:nvCxnSpPr>
          <p:spPr bwMode="auto">
            <a:xfrm>
              <a:off x="6217868" y="4217403"/>
              <a:ext cx="284991" cy="3805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 flipH="1" flipV="1">
              <a:off x="6210104" y="4500582"/>
              <a:ext cx="303722" cy="102994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Straight Arrow Connector 62"/>
            <p:cNvCxnSpPr>
              <a:stCxn id="14" idx="1"/>
            </p:cNvCxnSpPr>
            <p:nvPr/>
          </p:nvCxnSpPr>
          <p:spPr bwMode="auto">
            <a:xfrm flipH="1" flipV="1">
              <a:off x="2466952" y="2806058"/>
              <a:ext cx="387998" cy="296302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Straight Arrow Connector 65"/>
            <p:cNvCxnSpPr>
              <a:endCxn id="46" idx="1"/>
            </p:cNvCxnSpPr>
            <p:nvPr/>
          </p:nvCxnSpPr>
          <p:spPr bwMode="auto">
            <a:xfrm>
              <a:off x="2677649" y="1837165"/>
              <a:ext cx="177301" cy="991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66279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F1BC2-38B2-4DA0-8FAF-C280FB26AC6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pPr eaLnBrk="1" hangingPunct="1"/>
            <a:r>
              <a:rPr lang="en-US" sz="3600" dirty="0"/>
              <a:t>Correlations for Asynchronous Calls</a:t>
            </a:r>
          </a:p>
        </p:txBody>
      </p:sp>
      <p:sp>
        <p:nvSpPr>
          <p:cNvPr id="19460" name="Rectangle 13"/>
          <p:cNvSpPr>
            <a:spLocks noChangeArrowheads="1"/>
          </p:cNvSpPr>
          <p:nvPr/>
        </p:nvSpPr>
        <p:spPr bwMode="auto">
          <a:xfrm>
            <a:off x="533400" y="3810000"/>
            <a:ext cx="5715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/>
          </a:p>
        </p:txBody>
      </p:sp>
      <p:sp>
        <p:nvSpPr>
          <p:cNvPr id="266260" name="Rectangle 20"/>
          <p:cNvSpPr>
            <a:spLocks noChangeArrowheads="1"/>
          </p:cNvSpPr>
          <p:nvPr/>
        </p:nvSpPr>
        <p:spPr bwMode="auto">
          <a:xfrm>
            <a:off x="609600" y="1600200"/>
            <a:ext cx="8382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 dirty="0">
                <a:solidFill>
                  <a:srgbClr val="990000"/>
                </a:solidFill>
              </a:rPr>
              <a:t>Correlations and </a:t>
            </a:r>
            <a:r>
              <a:rPr lang="en-US" sz="2800" b="1" dirty="0" err="1">
                <a:solidFill>
                  <a:srgbClr val="990000"/>
                </a:solidFill>
              </a:rPr>
              <a:t>Stateful</a:t>
            </a:r>
            <a:r>
              <a:rPr lang="en-US" sz="2800" b="1" dirty="0">
                <a:solidFill>
                  <a:srgbClr val="990000"/>
                </a:solidFill>
              </a:rPr>
              <a:t> Service</a:t>
            </a:r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/>
              <a:t>BPEL Development Frameworks</a:t>
            </a:r>
          </a:p>
          <a:p>
            <a:pPr marL="914400" lvl="1" indent="-457200">
              <a:spcBef>
                <a:spcPct val="20000"/>
              </a:spcBef>
              <a:buClr>
                <a:srgbClr val="C00000"/>
              </a:buClr>
              <a:buSzPct val="60000"/>
              <a:buFont typeface="Wingdings" pitchFamily="2" charset="2"/>
              <a:buChar char="Ø"/>
            </a:pPr>
            <a:r>
              <a:rPr lang="en-US" sz="2400" dirty="0"/>
              <a:t>Oracle SOA Suite: BPEL Process Manager and </a:t>
            </a:r>
            <a:br>
              <a:rPr lang="en-US" sz="2400" dirty="0"/>
            </a:br>
            <a:r>
              <a:rPr lang="en-US" sz="2400" dirty="0"/>
              <a:t>JDeveloper Designer</a:t>
            </a:r>
          </a:p>
          <a:p>
            <a:pPr marL="909638" lvl="1">
              <a:spcBef>
                <a:spcPct val="20000"/>
              </a:spcBef>
              <a:buClr>
                <a:srgbClr val="C00000"/>
              </a:buClr>
              <a:buSzPct val="60000"/>
            </a:pPr>
            <a:r>
              <a:rPr lang="en-US" dirty="0"/>
              <a:t>http://www.oracle.com/technology/software/tech/webservices/index.html</a:t>
            </a:r>
            <a:br>
              <a:rPr lang="en-US" dirty="0"/>
            </a:br>
            <a:r>
              <a:rPr lang="en-US" dirty="0"/>
              <a:t>http://www.oracle.com/technology/software/products/jdev/index.html</a:t>
            </a:r>
            <a:br>
              <a:rPr lang="en-US" dirty="0"/>
            </a:br>
            <a:r>
              <a:rPr lang="en-US" dirty="0"/>
              <a:t>http://www.oracle.com/technetwork/articles/soa/index-095969.html</a:t>
            </a:r>
          </a:p>
          <a:p>
            <a:pPr lvl="1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/>
              <a:t>BPMN and Oracle BPM Studio</a:t>
            </a:r>
          </a:p>
          <a:p>
            <a:pPr lvl="1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dirty="0"/>
              <a:t>Microsoft BizTalk</a:t>
            </a:r>
          </a:p>
          <a:p>
            <a:pPr lvl="1">
              <a:spcBef>
                <a:spcPct val="20000"/>
              </a:spcBef>
              <a:buClr>
                <a:srgbClr val="C00000"/>
              </a:buClr>
              <a:buSzPct val="60000"/>
            </a:pPr>
            <a:r>
              <a:rPr lang="en-US" sz="2000" dirty="0"/>
              <a:t>	http://www.microsoft.com/BizTalk </a:t>
            </a:r>
          </a:p>
        </p:txBody>
      </p:sp>
    </p:spTree>
    <p:extLst>
      <p:ext uri="{BB962C8B-B14F-4D97-AF65-F5344CB8AC3E}">
        <p14:creationId xmlns:p14="http://schemas.microsoft.com/office/powerpoint/2010/main" val="242481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6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6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161EB2-C73A-461D-B9E2-374A846C877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Structure of a BPEL Process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269288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&lt;process ...&gt;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 &lt;partners&gt; ... &lt;/partners&gt;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	&lt;!-- Web services the process interacts with --&gt;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 &lt;variables&gt; ... &lt;/variables&gt;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	&lt;!– Global variables for storing data used by the process --&gt;</a:t>
            </a:r>
            <a:endParaRPr lang="en-US" sz="200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 </a:t>
            </a: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&lt;correlations&gt; ... &lt;/correlations&gt;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		&lt;!– Used to support stateful interactions --&gt;</a:t>
            </a:r>
            <a:endParaRPr lang="en-US" sz="2000" b="1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 &lt;faultHandlers&gt; ... &lt;/faultHandlers&gt;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	&lt;!–Alternate execution path to deal with faulty conditions --&gt;</a:t>
            </a:r>
            <a:endParaRPr lang="en-US" sz="200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 &lt;compensationHandlers&gt; ... &lt;/compensationHandlers&gt;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</a:t>
            </a:r>
            <a:r>
              <a:rPr lang="en-US" sz="2000"/>
              <a:t>		&lt;!–Code to execute when “undoing” an action --&gt;</a:t>
            </a:r>
            <a:endParaRPr lang="en-US" sz="200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   (activities)*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	&lt;!–  What the process actually does --&gt;</a:t>
            </a:r>
            <a:endParaRPr lang="en-US" sz="200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&lt;/process&gt;</a:t>
            </a:r>
          </a:p>
        </p:txBody>
      </p:sp>
    </p:spTree>
    <p:extLst>
      <p:ext uri="{BB962C8B-B14F-4D97-AF65-F5344CB8AC3E}">
        <p14:creationId xmlns:p14="http://schemas.microsoft.com/office/powerpoint/2010/main" val="306790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3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73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7470F-7222-41A9-8B9A-1F75D6DCD44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Stateless versus Stateful Web Services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74088" cy="5105400"/>
          </a:xfrm>
        </p:spPr>
        <p:txBody>
          <a:bodyPr/>
          <a:lstStyle/>
          <a:p>
            <a:pPr eaLnBrk="1" hangingPunct="1"/>
            <a:r>
              <a:rPr lang="en-US" sz="2400" dirty="0"/>
              <a:t>Web services are normally stateless. Each call is considered to be from a different client.</a:t>
            </a:r>
          </a:p>
          <a:p>
            <a:pPr eaLnBrk="1" hangingPunct="1"/>
            <a:r>
              <a:rPr lang="en-US" sz="2400" dirty="0"/>
              <a:t>An asynchronous service can be implemented in two different ways:</a:t>
            </a:r>
          </a:p>
          <a:p>
            <a:pPr lvl="1" eaLnBrk="1" hangingPunct="1"/>
            <a:r>
              <a:rPr lang="en-US" sz="2400" dirty="0"/>
              <a:t>A one-way call to initiate the service, and a second call to retrieve the result;</a:t>
            </a:r>
          </a:p>
          <a:p>
            <a:pPr lvl="1" eaLnBrk="1" hangingPunct="1"/>
            <a:r>
              <a:rPr lang="en-US" sz="2400" dirty="0"/>
              <a:t>A one-way call to initiate the service, and a callback to send the result back to the client.</a:t>
            </a:r>
          </a:p>
          <a:p>
            <a:pPr eaLnBrk="1" hangingPunct="1"/>
            <a:r>
              <a:rPr lang="en-US" sz="2400" dirty="0"/>
              <a:t>In both cases, the service needs to correlate the two calls, so that the result is delivered to the right caller, because</a:t>
            </a:r>
          </a:p>
          <a:p>
            <a:pPr lvl="1" eaLnBrk="1" hangingPunct="1"/>
            <a:r>
              <a:rPr lang="en-US" sz="2400" dirty="0"/>
              <a:t>There can be multiple clients calling the service, and </a:t>
            </a:r>
          </a:p>
          <a:p>
            <a:pPr lvl="1" eaLnBrk="1" hangingPunct="1"/>
            <a:r>
              <a:rPr lang="en-US" sz="2400" dirty="0"/>
              <a:t>Each client can call the service multiple times.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9030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Solutions for Stateful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334000"/>
          </a:xfrm>
        </p:spPr>
        <p:txBody>
          <a:bodyPr/>
          <a:lstStyle/>
          <a:p>
            <a:r>
              <a:rPr lang="en-US" dirty="0"/>
              <a:t>Windows Communication Foundation (WCF)</a:t>
            </a:r>
          </a:p>
          <a:p>
            <a:pPr lvl="1"/>
            <a:r>
              <a:rPr lang="en-US" sz="2400" i="1" dirty="0" err="1"/>
              <a:t>PerCall</a:t>
            </a:r>
            <a:r>
              <a:rPr lang="en-US" sz="2400" dirty="0"/>
              <a:t>: one instance per call (stateless)</a:t>
            </a:r>
          </a:p>
          <a:p>
            <a:pPr lvl="1"/>
            <a:r>
              <a:rPr lang="en-US" sz="2400" i="1" dirty="0" err="1"/>
              <a:t>PerSession</a:t>
            </a:r>
            <a:r>
              <a:rPr lang="en-US" sz="2400" dirty="0"/>
              <a:t>: one instance per session</a:t>
            </a:r>
          </a:p>
          <a:p>
            <a:pPr lvl="1"/>
            <a:r>
              <a:rPr lang="en-US" sz="2400" i="1" dirty="0"/>
              <a:t>Single</a:t>
            </a:r>
            <a:r>
              <a:rPr lang="en-US" sz="2400" dirty="0"/>
              <a:t>: one instance per application (</a:t>
            </a:r>
            <a:r>
              <a:rPr lang="en-US" sz="2400" dirty="0">
                <a:solidFill>
                  <a:srgbClr val="0000FF"/>
                </a:solidFill>
              </a:rPr>
              <a:t>singleton</a:t>
            </a:r>
            <a:r>
              <a:rPr lang="en-US" sz="2400" dirty="0"/>
              <a:t>)</a:t>
            </a:r>
          </a:p>
          <a:p>
            <a:pPr eaLnBrk="1" hangingPunct="1"/>
            <a:r>
              <a:rPr lang="en-US" dirty="0"/>
              <a:t>BizTalk: </a:t>
            </a:r>
            <a:r>
              <a:rPr lang="en-US" dirty="0">
                <a:solidFill>
                  <a:srgbClr val="0000FF"/>
                </a:solidFill>
              </a:rPr>
              <a:t>singleton</a:t>
            </a:r>
            <a:r>
              <a:rPr lang="en-US" dirty="0"/>
              <a:t> instance</a:t>
            </a:r>
          </a:p>
          <a:p>
            <a:pPr eaLnBrk="1" hangingPunct="1"/>
            <a:r>
              <a:rPr lang="en-US" dirty="0"/>
              <a:t>The service supporting </a:t>
            </a:r>
            <a:r>
              <a:rPr lang="en-US" dirty="0">
                <a:solidFill>
                  <a:srgbClr val="0000FF"/>
                </a:solidFill>
              </a:rPr>
              <a:t>singleton</a:t>
            </a:r>
            <a:r>
              <a:rPr lang="en-US" dirty="0"/>
              <a:t> instance will need to </a:t>
            </a:r>
          </a:p>
          <a:p>
            <a:pPr lvl="1" eaLnBrk="1" hangingPunct="1"/>
            <a:r>
              <a:rPr lang="en-US" sz="2400" dirty="0"/>
              <a:t>share certain information among all users, and thus</a:t>
            </a:r>
          </a:p>
          <a:p>
            <a:pPr lvl="1" eaLnBrk="1" hangingPunct="1"/>
            <a:r>
              <a:rPr lang="en-US" sz="2400" dirty="0">
                <a:solidFill>
                  <a:srgbClr val="0000FF"/>
                </a:solidFill>
              </a:rPr>
              <a:t>correlate</a:t>
            </a:r>
            <a:r>
              <a:rPr lang="en-US" sz="2400" dirty="0"/>
              <a:t> between the requests within the instance created before.</a:t>
            </a:r>
          </a:p>
          <a:p>
            <a:pPr lvl="2" eaLnBrk="1" hangingPunct="1"/>
            <a:r>
              <a:rPr lang="en-US" sz="2400" dirty="0"/>
              <a:t>Maintain a list of proxies pointing to the instance;</a:t>
            </a:r>
          </a:p>
          <a:p>
            <a:pPr lvl="2" eaLnBrk="1" hangingPunct="1"/>
            <a:r>
              <a:rPr lang="en-US" sz="2400" dirty="0"/>
              <a:t>Maintain a list of accounts and states related to each user account if re-login is allowed;</a:t>
            </a:r>
          </a:p>
          <a:p>
            <a:pPr lvl="2" eaLnBrk="1" hangingPunct="1"/>
            <a:r>
              <a:rPr lang="en-US" sz="2400" dirty="0"/>
              <a:t>Recognize the proxy (session information) and user account (login) when an invocation is requested.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BBE4A-CB69-447B-8DC3-BEBEB4A4D92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858000" y="2781300"/>
            <a:ext cx="1752600" cy="419100"/>
          </a:xfrm>
          <a:prstGeom prst="wedgeRoundRectCallout">
            <a:avLst>
              <a:gd name="adj1" fmla="val -65588"/>
              <a:gd name="adj2" fmla="val -4989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54955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96CCA-6D86-4CA0-918C-0EFD9FD7D24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BPEL State and Correlation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69288" cy="5334000"/>
          </a:xfrm>
        </p:spPr>
        <p:txBody>
          <a:bodyPr/>
          <a:lstStyle/>
          <a:p>
            <a:pPr eaLnBrk="1" hangingPunct="1"/>
            <a:r>
              <a:rPr lang="en-US" sz="2000" dirty="0"/>
              <a:t>BPEL process can model both types of interactions:</a:t>
            </a:r>
          </a:p>
          <a:p>
            <a:pPr lvl="1" eaLnBrk="1" hangingPunct="1"/>
            <a:r>
              <a:rPr lang="en-US" sz="2000" dirty="0"/>
              <a:t>Simple stateless interactions </a:t>
            </a:r>
          </a:p>
          <a:p>
            <a:pPr lvl="1" eaLnBrk="1" hangingPunct="1"/>
            <a:r>
              <a:rPr lang="en-US" sz="2000" dirty="0"/>
              <a:t>Stateful, long running (persistent), and asynchronous interactions.</a:t>
            </a:r>
          </a:p>
          <a:p>
            <a:pPr eaLnBrk="1" hangingPunct="1"/>
            <a:r>
              <a:rPr lang="en-US" sz="2000" dirty="0"/>
              <a:t>&lt;correlations&gt; provides support for the latter: </a:t>
            </a:r>
          </a:p>
          <a:p>
            <a:pPr lvl="1" eaLnBrk="1" hangingPunct="1"/>
            <a:r>
              <a:rPr lang="en-US" sz="2000" dirty="0"/>
              <a:t>&lt;correlations&gt; represents the data that is used for maintaining the state of the interaction (a “conversation”). </a:t>
            </a:r>
          </a:p>
          <a:p>
            <a:pPr lvl="1" eaLnBrk="1" hangingPunct="1"/>
            <a:r>
              <a:rPr lang="en-US" sz="2000" dirty="0"/>
              <a:t>At the process side of the interaction, &lt;correlations&gt; allows incoming messages to reach the right process instance. </a:t>
            </a:r>
          </a:p>
          <a:p>
            <a:pPr eaLnBrk="1" hangingPunct="1"/>
            <a:r>
              <a:rPr lang="en-US" sz="2000" dirty="0"/>
              <a:t>What are </a:t>
            </a:r>
            <a:r>
              <a:rPr lang="en-US" sz="2000" dirty="0">
                <a:solidFill>
                  <a:srgbClr val="0000FF"/>
                </a:solidFill>
              </a:rPr>
              <a:t>correlations</a:t>
            </a:r>
            <a:r>
              <a:rPr lang="en-US" sz="2000" dirty="0"/>
              <a:t>? </a:t>
            </a:r>
          </a:p>
          <a:p>
            <a:pPr lvl="1" eaLnBrk="1" hangingPunct="1"/>
            <a:r>
              <a:rPr lang="en-US" sz="2000" dirty="0"/>
              <a:t>A set of shared business data fields that capture the state of the interaction (“correlating business data”). For example: a “purchase order number”, a “customer id”, etc.;</a:t>
            </a:r>
          </a:p>
          <a:p>
            <a:pPr lvl="1" eaLnBrk="1" hangingPunct="1"/>
            <a:r>
              <a:rPr lang="en-US" sz="2000" dirty="0"/>
              <a:t>Each </a:t>
            </a:r>
            <a:r>
              <a:rPr lang="en-US" sz="2000" dirty="0">
                <a:solidFill>
                  <a:srgbClr val="0000FF"/>
                </a:solidFill>
              </a:rPr>
              <a:t>correlation</a:t>
            </a:r>
            <a:r>
              <a:rPr lang="en-US" sz="2000" dirty="0"/>
              <a:t> is initialized once;</a:t>
            </a:r>
          </a:p>
          <a:p>
            <a:pPr lvl="1" eaLnBrk="1" hangingPunct="1"/>
            <a:r>
              <a:rPr lang="en-US" sz="2000" dirty="0"/>
              <a:t>Its values do not change in the course of the interaction.</a:t>
            </a:r>
          </a:p>
        </p:txBody>
      </p:sp>
    </p:spTree>
    <p:extLst>
      <p:ext uri="{BB962C8B-B14F-4D97-AF65-F5344CB8AC3E}">
        <p14:creationId xmlns:p14="http://schemas.microsoft.com/office/powerpoint/2010/main" val="4036164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5C5056-9D4F-4D61-BA88-85630B67A33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9219" name="AutoShape 20"/>
          <p:cNvSpPr>
            <a:spLocks noChangeArrowheads="1"/>
          </p:cNvSpPr>
          <p:nvPr/>
        </p:nvSpPr>
        <p:spPr bwMode="auto">
          <a:xfrm rot="21255613" flipH="1">
            <a:off x="4266769" y="4126613"/>
            <a:ext cx="1784350" cy="484188"/>
          </a:xfrm>
          <a:prstGeom prst="rightArrow">
            <a:avLst>
              <a:gd name="adj1" fmla="val 50000"/>
              <a:gd name="adj2" fmla="val 92131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cs typeface="Times New Roman" pitchFamily="18" charset="0"/>
              </a:rPr>
              <a:t>M1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/>
              <a:t>Multiple Correlations</a:t>
            </a:r>
            <a:endParaRPr lang="en-US"/>
          </a:p>
        </p:txBody>
      </p:sp>
      <p:sp>
        <p:nvSpPr>
          <p:cNvPr id="9221" name="AutoShape 3"/>
          <p:cNvSpPr>
            <a:spLocks noChangeArrowheads="1"/>
          </p:cNvSpPr>
          <p:nvPr/>
        </p:nvSpPr>
        <p:spPr bwMode="auto">
          <a:xfrm>
            <a:off x="2895600" y="1981200"/>
            <a:ext cx="887413" cy="838200"/>
          </a:xfrm>
          <a:prstGeom prst="flowChartConnector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A</a:t>
            </a:r>
          </a:p>
        </p:txBody>
      </p:sp>
      <p:sp>
        <p:nvSpPr>
          <p:cNvPr id="9222" name="AutoShape 4"/>
          <p:cNvSpPr>
            <a:spLocks noChangeArrowheads="1"/>
          </p:cNvSpPr>
          <p:nvPr/>
        </p:nvSpPr>
        <p:spPr bwMode="auto">
          <a:xfrm>
            <a:off x="7126288" y="3429000"/>
            <a:ext cx="887412" cy="838200"/>
          </a:xfrm>
          <a:prstGeom prst="flowChartConnector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BPEL</a:t>
            </a:r>
          </a:p>
          <a:p>
            <a:pPr algn="ctr"/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WS</a:t>
            </a:r>
          </a:p>
        </p:txBody>
      </p:sp>
      <p:sp>
        <p:nvSpPr>
          <p:cNvPr id="9223" name="AutoShape 5"/>
          <p:cNvSpPr>
            <a:spLocks noChangeArrowheads="1"/>
          </p:cNvSpPr>
          <p:nvPr/>
        </p:nvSpPr>
        <p:spPr bwMode="auto">
          <a:xfrm>
            <a:off x="2527300" y="4114800"/>
            <a:ext cx="887413" cy="838200"/>
          </a:xfrm>
          <a:prstGeom prst="flowChartConnector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C</a:t>
            </a:r>
          </a:p>
        </p:txBody>
      </p:sp>
      <p:cxnSp>
        <p:nvCxnSpPr>
          <p:cNvPr id="9224" name="AutoShape 6"/>
          <p:cNvCxnSpPr>
            <a:cxnSpLocks noChangeShapeType="1"/>
            <a:stCxn id="9221" idx="6"/>
            <a:endCxn id="9222" idx="0"/>
          </p:cNvCxnSpPr>
          <p:nvPr/>
        </p:nvCxnSpPr>
        <p:spPr bwMode="auto">
          <a:xfrm>
            <a:off x="3783013" y="2400300"/>
            <a:ext cx="3787775" cy="1028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5" name="AutoShape 7"/>
          <p:cNvSpPr>
            <a:spLocks noChangeArrowheads="1"/>
          </p:cNvSpPr>
          <p:nvPr/>
        </p:nvSpPr>
        <p:spPr bwMode="auto">
          <a:xfrm>
            <a:off x="1066800" y="2203450"/>
            <a:ext cx="1784350" cy="484188"/>
          </a:xfrm>
          <a:prstGeom prst="rightArrow">
            <a:avLst>
              <a:gd name="adj1" fmla="val 50000"/>
              <a:gd name="adj2" fmla="val 92131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cs typeface="Times New Roman" pitchFamily="18" charset="0"/>
              </a:rPr>
              <a:t>M1</a:t>
            </a:r>
          </a:p>
        </p:txBody>
      </p:sp>
      <p:sp>
        <p:nvSpPr>
          <p:cNvPr id="9226" name="AutoShape 8"/>
          <p:cNvSpPr>
            <a:spLocks noChangeArrowheads="1"/>
          </p:cNvSpPr>
          <p:nvPr/>
        </p:nvSpPr>
        <p:spPr bwMode="auto">
          <a:xfrm rot="20347565" flipH="1">
            <a:off x="4741863" y="4753069"/>
            <a:ext cx="1784350" cy="484188"/>
          </a:xfrm>
          <a:prstGeom prst="rightArrow">
            <a:avLst>
              <a:gd name="adj1" fmla="val 50000"/>
              <a:gd name="adj2" fmla="val 92131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cs typeface="Times New Roman" pitchFamily="18" charset="0"/>
              </a:rPr>
              <a:t>M2</a:t>
            </a:r>
          </a:p>
        </p:txBody>
      </p:sp>
      <p:sp>
        <p:nvSpPr>
          <p:cNvPr id="9227" name="AutoShape 12"/>
          <p:cNvSpPr>
            <a:spLocks noChangeArrowheads="1"/>
          </p:cNvSpPr>
          <p:nvPr/>
        </p:nvSpPr>
        <p:spPr bwMode="auto">
          <a:xfrm>
            <a:off x="3919538" y="3009900"/>
            <a:ext cx="887412" cy="838200"/>
          </a:xfrm>
          <a:prstGeom prst="flowChartConnector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B</a:t>
            </a:r>
          </a:p>
        </p:txBody>
      </p:sp>
      <p:cxnSp>
        <p:nvCxnSpPr>
          <p:cNvPr id="9228" name="AutoShape 15"/>
          <p:cNvCxnSpPr>
            <a:cxnSpLocks noChangeShapeType="1"/>
            <a:stCxn id="9227" idx="6"/>
            <a:endCxn id="9222" idx="2"/>
          </p:cNvCxnSpPr>
          <p:nvPr/>
        </p:nvCxnSpPr>
        <p:spPr bwMode="auto">
          <a:xfrm>
            <a:off x="4806950" y="3429000"/>
            <a:ext cx="2319338" cy="419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AutoShape 17"/>
          <p:cNvCxnSpPr>
            <a:cxnSpLocks noChangeShapeType="1"/>
            <a:stCxn id="9222" idx="3"/>
            <a:endCxn id="9223" idx="6"/>
          </p:cNvCxnSpPr>
          <p:nvPr/>
        </p:nvCxnSpPr>
        <p:spPr bwMode="auto">
          <a:xfrm flipH="1">
            <a:off x="3414713" y="4144448"/>
            <a:ext cx="3841533" cy="38945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0" name="AutoShape 18"/>
          <p:cNvSpPr>
            <a:spLocks noChangeArrowheads="1"/>
          </p:cNvSpPr>
          <p:nvPr/>
        </p:nvSpPr>
        <p:spPr bwMode="auto">
          <a:xfrm>
            <a:off x="2895600" y="5257800"/>
            <a:ext cx="887413" cy="838200"/>
          </a:xfrm>
          <a:prstGeom prst="flowChartConnector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D</a:t>
            </a:r>
          </a:p>
        </p:txBody>
      </p:sp>
      <p:cxnSp>
        <p:nvCxnSpPr>
          <p:cNvPr id="9231" name="AutoShape 19"/>
          <p:cNvCxnSpPr>
            <a:cxnSpLocks noChangeShapeType="1"/>
            <a:stCxn id="9222" idx="4"/>
            <a:endCxn id="9230" idx="6"/>
          </p:cNvCxnSpPr>
          <p:nvPr/>
        </p:nvCxnSpPr>
        <p:spPr bwMode="auto">
          <a:xfrm rot="5400000">
            <a:off x="4972051" y="3078162"/>
            <a:ext cx="1409700" cy="37877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2" name="AutoShape 22"/>
          <p:cNvSpPr>
            <a:spLocks noChangeArrowheads="1"/>
          </p:cNvSpPr>
          <p:nvPr/>
        </p:nvSpPr>
        <p:spPr bwMode="auto">
          <a:xfrm>
            <a:off x="2111375" y="3186113"/>
            <a:ext cx="1784350" cy="484187"/>
          </a:xfrm>
          <a:prstGeom prst="rightArrow">
            <a:avLst>
              <a:gd name="adj1" fmla="val 50000"/>
              <a:gd name="adj2" fmla="val 92131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cs typeface="Times New Roman" pitchFamily="18" charset="0"/>
              </a:rPr>
              <a:t>M2</a:t>
            </a:r>
          </a:p>
        </p:txBody>
      </p:sp>
      <p:sp>
        <p:nvSpPr>
          <p:cNvPr id="9233" name="Text Box 23"/>
          <p:cNvSpPr txBox="1">
            <a:spLocks noChangeArrowheads="1"/>
          </p:cNvSpPr>
          <p:nvPr/>
        </p:nvSpPr>
        <p:spPr bwMode="auto">
          <a:xfrm>
            <a:off x="2971800" y="1371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Multiple Clients</a:t>
            </a:r>
          </a:p>
        </p:txBody>
      </p:sp>
    </p:spTree>
    <p:extLst>
      <p:ext uri="{BB962C8B-B14F-4D97-AF65-F5344CB8AC3E}">
        <p14:creationId xmlns:p14="http://schemas.microsoft.com/office/powerpoint/2010/main" val="68559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387AE-CC5D-42F3-BBD7-4288F159951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Defining Correlations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1295400"/>
            <a:ext cx="8497887" cy="533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urier New" pitchFamily="49" charset="0"/>
              </a:rPr>
              <a:t>correlation</a:t>
            </a:r>
            <a:r>
              <a:rPr lang="en-US" sz="2400" dirty="0">
                <a:latin typeface="Courier New" pitchFamily="49" charset="0"/>
              </a:rPr>
              <a:t> set="..." properties="..."/&gt;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17513" y="2286000"/>
            <a:ext cx="849788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0988" indent="-280988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kern="0" dirty="0">
                <a:latin typeface="+mn-lt"/>
                <a:cs typeface="+mn-cs"/>
              </a:rPr>
              <a:t>A </a:t>
            </a:r>
            <a:r>
              <a:rPr lang="en-US" sz="2400" kern="0" dirty="0">
                <a:solidFill>
                  <a:srgbClr val="0000FF"/>
                </a:solidFill>
                <a:latin typeface="+mn-lt"/>
                <a:cs typeface="+mn-cs"/>
              </a:rPr>
              <a:t>correlation</a:t>
            </a:r>
            <a:r>
              <a:rPr lang="en-US" sz="2400" kern="0" dirty="0">
                <a:latin typeface="+mn-lt"/>
                <a:cs typeface="+mn-cs"/>
              </a:rPr>
              <a:t> defines a named set of properties, which are defined as WSDL extensibility elements.</a:t>
            </a:r>
          </a:p>
          <a:p>
            <a:pPr marL="280988" indent="-280988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kern="0" dirty="0">
                <a:latin typeface="+mn-lt"/>
                <a:cs typeface="+mn-cs"/>
              </a:rPr>
              <a:t>A property is “mapped” to a field in a WSDL message type. </a:t>
            </a:r>
          </a:p>
          <a:p>
            <a:pPr marL="280988" indent="-280988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kern="0" dirty="0">
                <a:latin typeface="+mn-lt"/>
                <a:cs typeface="+mn-cs"/>
              </a:rPr>
              <a:t>The property can thus be found in the messages actually exchanged. </a:t>
            </a:r>
          </a:p>
          <a:p>
            <a:pPr marL="280988" indent="-280988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kern="0" dirty="0">
                <a:latin typeface="+mn-lt"/>
                <a:cs typeface="+mn-cs"/>
              </a:rPr>
              <a:t>Typically, a property will be mapped to several different message types and carried on in many interactions, across operations and </a:t>
            </a:r>
            <a:r>
              <a:rPr lang="en-US" sz="2400" kern="0" dirty="0" err="1">
                <a:latin typeface="+mn-lt"/>
                <a:cs typeface="+mn-cs"/>
              </a:rPr>
              <a:t>portTypes</a:t>
            </a:r>
            <a:endParaRPr lang="en-US" sz="2400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3386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B75D97-CB53-46B3-B042-33B626CA38C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620000" cy="623888"/>
          </a:xfrm>
        </p:spPr>
        <p:txBody>
          <a:bodyPr/>
          <a:lstStyle/>
          <a:p>
            <a:pPr eaLnBrk="1" hangingPunct="1"/>
            <a:r>
              <a:rPr lang="en-US" dirty="0"/>
              <a:t>Use Correlations in receive and invoke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3733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2000" dirty="0">
                <a:latin typeface="Courier New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</a:rPr>
              <a:t>receive</a:t>
            </a:r>
            <a:r>
              <a:rPr lang="en-US" sz="2000" dirty="0">
                <a:latin typeface="Courier New" pitchFamily="49" charset="0"/>
              </a:rPr>
              <a:t> partner= "client" operation="..." 			                </a:t>
            </a:r>
            <a:r>
              <a:rPr lang="en-US" sz="2000" dirty="0" err="1">
                <a:latin typeface="Courier New" pitchFamily="49" charset="0"/>
              </a:rPr>
              <a:t>portType</a:t>
            </a:r>
            <a:r>
              <a:rPr lang="en-US" sz="2000" dirty="0">
                <a:latin typeface="Courier New" pitchFamily="49" charset="0"/>
              </a:rPr>
              <a:t>="</a:t>
            </a:r>
            <a:r>
              <a:rPr lang="en-US" sz="2000" dirty="0" err="1">
                <a:latin typeface="Courier New" pitchFamily="49" charset="0"/>
              </a:rPr>
              <a:t>ClientPT</a:t>
            </a:r>
            <a:r>
              <a:rPr lang="en-US" sz="2000" dirty="0">
                <a:latin typeface="Courier New" pitchFamily="49" charset="0"/>
              </a:rPr>
              <a:t>" container="..."&gt;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2000" dirty="0">
                <a:latin typeface="Courier New" pitchFamily="49" charset="0"/>
              </a:rPr>
              <a:t>	&lt;correlations&gt;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2000" dirty="0">
                <a:latin typeface="Courier New" pitchFamily="49" charset="0"/>
              </a:rPr>
              <a:t>		&lt;correlation set = "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Order</a:t>
            </a:r>
            <a:r>
              <a:rPr lang="en-US" sz="2000" dirty="0">
                <a:latin typeface="Courier New" pitchFamily="49" charset="0"/>
              </a:rPr>
              <a:t>" initiate = "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yes</a:t>
            </a:r>
            <a:r>
              <a:rPr lang="en-US" sz="2000" dirty="0">
                <a:latin typeface="Courier New" pitchFamily="49" charset="0"/>
              </a:rPr>
              <a:t>"/&gt;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2000" dirty="0">
                <a:latin typeface="Courier New" pitchFamily="49" charset="0"/>
              </a:rPr>
              <a:t>	&lt;/correlations&gt;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2000" dirty="0">
                <a:latin typeface="Courier New" pitchFamily="49" charset="0"/>
              </a:rPr>
              <a:t>&lt;/receive&gt;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2000" dirty="0">
                <a:latin typeface="Courier New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</a:rPr>
              <a:t>invoke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partnerLink</a:t>
            </a:r>
            <a:r>
              <a:rPr lang="en-US" sz="2000" dirty="0">
                <a:latin typeface="Courier New" pitchFamily="49" charset="0"/>
              </a:rPr>
              <a:t>="Client" </a:t>
            </a:r>
            <a:r>
              <a:rPr lang="en-US" sz="2000" dirty="0" err="1">
                <a:latin typeface="Courier New" pitchFamily="49" charset="0"/>
              </a:rPr>
              <a:t>portType</a:t>
            </a:r>
            <a:r>
              <a:rPr lang="en-US" sz="2000" dirty="0">
                <a:latin typeface="Courier New" pitchFamily="49" charset="0"/>
              </a:rPr>
              <a:t>="</a:t>
            </a:r>
            <a:r>
              <a:rPr lang="en-US" sz="2000" dirty="0" err="1">
                <a:latin typeface="Courier New" pitchFamily="49" charset="0"/>
              </a:rPr>
              <a:t>ClientPT</a:t>
            </a:r>
            <a:r>
              <a:rPr lang="en-US" sz="2000" dirty="0">
                <a:latin typeface="Courier New" pitchFamily="49" charset="0"/>
              </a:rPr>
              <a:t>"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2000" dirty="0">
                <a:latin typeface="Courier New" pitchFamily="49" charset="0"/>
              </a:rPr>
              <a:t>	     operation="</a:t>
            </a:r>
            <a:r>
              <a:rPr lang="en-US" sz="2000" dirty="0" err="1">
                <a:latin typeface="Courier New" pitchFamily="49" charset="0"/>
              </a:rPr>
              <a:t>PurchaseResponse</a:t>
            </a:r>
            <a:r>
              <a:rPr lang="en-US" sz="2000" dirty="0">
                <a:latin typeface="Courier New" pitchFamily="49" charset="0"/>
              </a:rPr>
              <a:t>" </a:t>
            </a:r>
            <a:r>
              <a:rPr lang="en-US" sz="2000" dirty="0" err="1">
                <a:latin typeface="Courier New" pitchFamily="49" charset="0"/>
              </a:rPr>
              <a:t>inputVariable</a:t>
            </a:r>
            <a:r>
              <a:rPr lang="en-US" sz="2000" dirty="0">
                <a:latin typeface="Courier New" pitchFamily="49" charset="0"/>
              </a:rPr>
              <a:t>="PO"&gt;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2000" dirty="0">
                <a:latin typeface="Courier New" pitchFamily="49" charset="0"/>
              </a:rPr>
              <a:t>	&lt;correlations&gt;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2000" dirty="0">
                <a:latin typeface="Courier New" pitchFamily="49" charset="0"/>
              </a:rPr>
              <a:t>		&lt;correlation set="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Order</a:t>
            </a:r>
            <a:r>
              <a:rPr lang="en-US" sz="2000" dirty="0">
                <a:latin typeface="Courier New" pitchFamily="49" charset="0"/>
              </a:rPr>
              <a:t>" initiate="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no</a:t>
            </a:r>
            <a:r>
              <a:rPr lang="en-US" sz="2000" dirty="0">
                <a:latin typeface="Courier New" pitchFamily="49" charset="0"/>
              </a:rPr>
              <a:t>" /&gt;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2000" dirty="0">
                <a:latin typeface="Courier New" pitchFamily="49" charset="0"/>
              </a:rPr>
              <a:t>	&lt;/correlations&gt;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2000" dirty="0">
                <a:latin typeface="Courier New" pitchFamily="49" charset="0"/>
              </a:rPr>
              <a:t>&lt;/invoke&gt;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5105400"/>
            <a:ext cx="8382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1775" indent="-231775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q"/>
              <a:tabLst>
                <a:tab pos="341313" algn="l"/>
                <a:tab pos="682625" algn="l"/>
                <a:tab pos="1023938" algn="l"/>
                <a:tab pos="1377950" algn="l"/>
              </a:tabLst>
              <a:defRPr/>
            </a:pPr>
            <a:r>
              <a:rPr lang="en-US" sz="2000" kern="0" dirty="0">
                <a:latin typeface="+mn-lt"/>
                <a:cs typeface="+mn-cs"/>
              </a:rPr>
              <a:t>An input or output operation identifies which correlation applies to the messages received or sent.  </a:t>
            </a:r>
          </a:p>
          <a:p>
            <a:pPr marL="231775" indent="-231775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q"/>
              <a:tabLst>
                <a:tab pos="341313" algn="l"/>
                <a:tab pos="682625" algn="l"/>
                <a:tab pos="1023938" algn="l"/>
                <a:tab pos="1377950" algn="l"/>
              </a:tabLst>
              <a:defRPr/>
            </a:pPr>
            <a:r>
              <a:rPr lang="en-US" sz="2000" kern="0" dirty="0">
                <a:latin typeface="+mn-lt"/>
                <a:cs typeface="+mn-cs"/>
              </a:rPr>
              <a:t>That </a:t>
            </a:r>
            <a:r>
              <a:rPr lang="en-US" sz="2000" kern="0" dirty="0"/>
              <a:t>correlation</a:t>
            </a:r>
            <a:r>
              <a:rPr lang="en-US" sz="2000" kern="0" dirty="0">
                <a:latin typeface="+mn-lt"/>
                <a:cs typeface="+mn-cs"/>
              </a:rPr>
              <a:t> will be used to assure that the message is related to the appropriate stateful interaction. </a:t>
            </a:r>
          </a:p>
        </p:txBody>
      </p:sp>
    </p:spTree>
    <p:extLst>
      <p:ext uri="{BB962C8B-B14F-4D97-AF65-F5344CB8AC3E}">
        <p14:creationId xmlns:p14="http://schemas.microsoft.com/office/powerpoint/2010/main" val="246399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54698"/>
            <a:ext cx="8103007" cy="5674702"/>
          </a:xfrm>
          <a:prstGeom prst="rect">
            <a:avLst/>
          </a:prstGeom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6248400" cy="623888"/>
          </a:xfrm>
        </p:spPr>
        <p:txBody>
          <a:bodyPr/>
          <a:lstStyle/>
          <a:p>
            <a:pPr algn="ctr"/>
            <a:r>
              <a:rPr lang="en-US" sz="2800" dirty="0"/>
              <a:t>WSDL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CF64B1-F09F-4E26-B09B-9D9567CE21B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12DE00-8DA6-4813-B746-FFCF65F1F95C}"/>
              </a:ext>
            </a:extLst>
          </p:cNvPr>
          <p:cNvSpPr/>
          <p:nvPr/>
        </p:nvSpPr>
        <p:spPr>
          <a:xfrm>
            <a:off x="5257800" y="785420"/>
            <a:ext cx="3886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https://en.wikipedia.org/wiki/List_of_airline_codes</a:t>
            </a:r>
            <a:endParaRPr lang="en-US" sz="1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FEB2B2-1165-403B-B718-828CF3F39DCB}"/>
              </a:ext>
            </a:extLst>
          </p:cNvPr>
          <p:cNvCxnSpPr>
            <a:cxnSpLocks/>
            <a:endCxn id="2" idx="1"/>
          </p:cNvCxnSpPr>
          <p:nvPr/>
        </p:nvCxnSpPr>
        <p:spPr bwMode="auto">
          <a:xfrm flipV="1">
            <a:off x="4191000" y="939309"/>
            <a:ext cx="1066800" cy="4084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DCC54C-55CB-4079-8B50-F28797BE8AA1}"/>
              </a:ext>
            </a:extLst>
          </p:cNvPr>
          <p:cNvCxnSpPr/>
          <p:nvPr/>
        </p:nvCxnSpPr>
        <p:spPr bwMode="auto">
          <a:xfrm>
            <a:off x="2971800" y="1347807"/>
            <a:ext cx="1219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96887EE-7A13-4DDB-A127-E5EAE05F12FF}"/>
              </a:ext>
            </a:extLst>
          </p:cNvPr>
          <p:cNvSpPr/>
          <p:nvPr/>
        </p:nvSpPr>
        <p:spPr>
          <a:xfrm>
            <a:off x="5334000" y="2544929"/>
            <a:ext cx="3886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5"/>
              </a:rPr>
              <a:t>https://en.wikipedia.org/wiki/IATA_airport_code</a:t>
            </a:r>
            <a:endParaRPr lang="en-US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FF9429-0C90-489E-B061-37D4CC200A6D}"/>
              </a:ext>
            </a:extLst>
          </p:cNvPr>
          <p:cNvCxnSpPr>
            <a:cxnSpLocks/>
            <a:endCxn id="15" idx="1"/>
          </p:cNvCxnSpPr>
          <p:nvPr/>
        </p:nvCxnSpPr>
        <p:spPr bwMode="auto">
          <a:xfrm flipV="1">
            <a:off x="4267200" y="2698818"/>
            <a:ext cx="1066800" cy="4084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274E6E-3108-491F-92C3-159DDAB10E4B}"/>
              </a:ext>
            </a:extLst>
          </p:cNvPr>
          <p:cNvCxnSpPr>
            <a:cxnSpLocks/>
          </p:cNvCxnSpPr>
          <p:nvPr/>
        </p:nvCxnSpPr>
        <p:spPr bwMode="auto">
          <a:xfrm>
            <a:off x="2895600" y="3107316"/>
            <a:ext cx="1371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5CB640-1D2A-48F3-A429-E4BAB0E5DB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620000" cy="623888"/>
          </a:xfrm>
        </p:spPr>
        <p:txBody>
          <a:bodyPr/>
          <a:lstStyle/>
          <a:p>
            <a:pPr eaLnBrk="1" hangingPunct="1"/>
            <a:r>
              <a:rPr lang="en-US"/>
              <a:t>Correlation “initiate” Attribute Values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562600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When the </a:t>
            </a:r>
            <a:r>
              <a:rPr lang="en-US" sz="2000" dirty="0">
                <a:solidFill>
                  <a:srgbClr val="0000FF"/>
                </a:solidFill>
              </a:rPr>
              <a:t>initiate</a:t>
            </a:r>
            <a:r>
              <a:rPr lang="en-US" sz="2000" dirty="0"/>
              <a:t> attribute is set to "</a:t>
            </a:r>
            <a:r>
              <a:rPr lang="en-US" sz="2000" dirty="0">
                <a:solidFill>
                  <a:srgbClr val="C00000"/>
                </a:solidFill>
              </a:rPr>
              <a:t>yes</a:t>
            </a:r>
            <a:r>
              <a:rPr lang="en-US" sz="2000" dirty="0"/>
              <a:t>": </a:t>
            </a:r>
          </a:p>
          <a:p>
            <a:pPr lvl="1">
              <a:defRPr/>
            </a:pPr>
            <a:r>
              <a:rPr lang="en-US" sz="2000" dirty="0"/>
              <a:t>The </a:t>
            </a:r>
            <a:r>
              <a:rPr lang="en-US" sz="2000" dirty="0">
                <a:ea typeface="+mn-ea"/>
                <a:cs typeface="+mn-cs"/>
              </a:rPr>
              <a:t>related activity must attempt to initiate the correlation element.  </a:t>
            </a:r>
          </a:p>
          <a:p>
            <a:pPr lvl="1">
              <a:defRPr/>
            </a:pPr>
            <a:r>
              <a:rPr lang="en-US" sz="2000" dirty="0"/>
              <a:t>If the correlation element is already initiated, an error </a:t>
            </a:r>
            <a:r>
              <a:rPr lang="en-US" sz="2000" dirty="0" err="1"/>
              <a:t>bpel:correlationViolation</a:t>
            </a:r>
            <a:r>
              <a:rPr lang="en-US" sz="2000" dirty="0"/>
              <a:t> must be thrown. </a:t>
            </a:r>
          </a:p>
          <a:p>
            <a:pPr>
              <a:defRPr/>
            </a:pPr>
            <a:r>
              <a:rPr lang="en-US" sz="2000" dirty="0"/>
              <a:t>When the initiate attribute is set to "</a:t>
            </a:r>
            <a:r>
              <a:rPr lang="en-US" sz="2000" dirty="0">
                <a:solidFill>
                  <a:srgbClr val="C00000"/>
                </a:solidFill>
              </a:rPr>
              <a:t>join</a:t>
            </a:r>
            <a:r>
              <a:rPr lang="en-US" sz="2000" dirty="0"/>
              <a:t>":</a:t>
            </a: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The related activity must attempt to initiate the correlation element, if the correlation </a:t>
            </a:r>
            <a:r>
              <a:rPr lang="en-US" sz="2000" dirty="0"/>
              <a:t>element</a:t>
            </a:r>
            <a:r>
              <a:rPr lang="en-US" sz="2000" dirty="0">
                <a:ea typeface="+mn-ea"/>
                <a:cs typeface="+mn-cs"/>
              </a:rPr>
              <a:t> is not yet initiated. </a:t>
            </a:r>
          </a:p>
          <a:p>
            <a:pPr lvl="1">
              <a:defRPr/>
            </a:pPr>
            <a:r>
              <a:rPr lang="en-US" sz="2000" dirty="0"/>
              <a:t>If the correlation element is already initiated </a:t>
            </a:r>
            <a:r>
              <a:rPr lang="en-US" sz="2000" dirty="0">
                <a:solidFill>
                  <a:srgbClr val="0000FF"/>
                </a:solidFill>
              </a:rPr>
              <a:t>and</a:t>
            </a:r>
            <a:r>
              <a:rPr lang="en-US" sz="2000" dirty="0"/>
              <a:t> the correlation consistency constraint is violated, an error </a:t>
            </a:r>
            <a:r>
              <a:rPr lang="en-US" sz="2000" dirty="0" err="1"/>
              <a:t>bpel:correlationViolation</a:t>
            </a:r>
            <a:r>
              <a:rPr lang="en-US" sz="2000" dirty="0"/>
              <a:t> must be thrown. </a:t>
            </a:r>
          </a:p>
          <a:p>
            <a:pPr>
              <a:defRPr/>
            </a:pPr>
            <a:r>
              <a:rPr lang="en-US" sz="2000" dirty="0"/>
              <a:t>When the initiate attribute is set to "</a:t>
            </a:r>
            <a:r>
              <a:rPr lang="en-US" sz="2000" dirty="0">
                <a:solidFill>
                  <a:srgbClr val="C00000"/>
                </a:solidFill>
              </a:rPr>
              <a:t>no</a:t>
            </a:r>
            <a:r>
              <a:rPr lang="en-US" sz="2000" dirty="0"/>
              <a:t>" or is not explicitly set, the related activity must </a:t>
            </a:r>
            <a:r>
              <a:rPr lang="en-US" sz="2000" dirty="0">
                <a:solidFill>
                  <a:srgbClr val="0000FF"/>
                </a:solidFill>
              </a:rPr>
              <a:t>not</a:t>
            </a:r>
            <a:r>
              <a:rPr lang="en-US" sz="2000" dirty="0"/>
              <a:t> attempt to initiate the correlation element. </a:t>
            </a:r>
          </a:p>
          <a:p>
            <a:pPr lvl="1">
              <a:defRPr/>
            </a:pPr>
            <a:r>
              <a:rPr lang="en-US" sz="2000" dirty="0"/>
              <a:t>If the correlation element has not been previously initiated, an error </a:t>
            </a:r>
            <a:r>
              <a:rPr lang="en-US" sz="2000" dirty="0" err="1"/>
              <a:t>bpel:correlationViolation</a:t>
            </a:r>
            <a:r>
              <a:rPr lang="en-US" sz="2000" dirty="0"/>
              <a:t> must be thrown. </a:t>
            </a:r>
          </a:p>
          <a:p>
            <a:pPr lvl="1">
              <a:defRPr/>
            </a:pPr>
            <a:r>
              <a:rPr lang="en-US" sz="2000" dirty="0"/>
              <a:t>If the correlation element is already initiated </a:t>
            </a:r>
            <a:r>
              <a:rPr lang="en-US" sz="2000" dirty="0">
                <a:solidFill>
                  <a:srgbClr val="0000FF"/>
                </a:solidFill>
              </a:rPr>
              <a:t>and</a:t>
            </a:r>
            <a:r>
              <a:rPr lang="en-US" sz="2000" dirty="0"/>
              <a:t> the correlation consistency constraint is violated, an error </a:t>
            </a:r>
            <a:r>
              <a:rPr lang="en-US" sz="2000" dirty="0" err="1"/>
              <a:t>bpel:correlationViolation</a:t>
            </a:r>
            <a:r>
              <a:rPr lang="en-US" sz="2000" dirty="0"/>
              <a:t> MUST be thrown</a:t>
            </a:r>
          </a:p>
          <a:p>
            <a:pP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79144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516249-C4FE-4093-B56F-10CAD7848E4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38113"/>
            <a:ext cx="6248400" cy="623887"/>
          </a:xfrm>
        </p:spPr>
        <p:txBody>
          <a:bodyPr/>
          <a:lstStyle/>
          <a:p>
            <a:pPr eaLnBrk="1" hangingPunct="1"/>
            <a:r>
              <a:rPr lang="en-US"/>
              <a:t>Correlation Example</a:t>
            </a:r>
          </a:p>
        </p:txBody>
      </p:sp>
      <p:sp>
        <p:nvSpPr>
          <p:cNvPr id="13316" name="Rectangle 42"/>
          <p:cNvSpPr>
            <a:spLocks noChangeArrowheads="1"/>
          </p:cNvSpPr>
          <p:nvPr/>
        </p:nvSpPr>
        <p:spPr bwMode="auto">
          <a:xfrm>
            <a:off x="1828800" y="871538"/>
            <a:ext cx="6705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600"/>
              <a:t>http://docs.oasis-open.org/wsbpel/2.0/wsbpel-v2.0.html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371600" y="2508250"/>
            <a:ext cx="1752600" cy="2065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dirty="0">
                <a:cs typeface="+mn-cs"/>
              </a:rPr>
              <a:t>Buyer’s</a:t>
            </a:r>
          </a:p>
          <a:p>
            <a:pPr algn="ctr" eaLnBrk="0" hangingPunct="0">
              <a:defRPr/>
            </a:pPr>
            <a:r>
              <a:rPr lang="en-US" dirty="0">
                <a:cs typeface="+mn-cs"/>
              </a:rPr>
              <a:t>BPEL </a:t>
            </a:r>
          </a:p>
          <a:p>
            <a:pPr algn="ctr" eaLnBrk="0" hangingPunct="0">
              <a:defRPr/>
            </a:pPr>
            <a:r>
              <a:rPr lang="en-US" dirty="0">
                <a:cs typeface="+mn-cs"/>
              </a:rPr>
              <a:t>Process</a:t>
            </a:r>
          </a:p>
        </p:txBody>
      </p:sp>
      <p:sp>
        <p:nvSpPr>
          <p:cNvPr id="13318" name="Rounded Rectangle 6"/>
          <p:cNvSpPr>
            <a:spLocks noChangeArrowheads="1"/>
          </p:cNvSpPr>
          <p:nvPr/>
        </p:nvSpPr>
        <p:spPr bwMode="auto">
          <a:xfrm>
            <a:off x="5715000" y="2465388"/>
            <a:ext cx="1752600" cy="20828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Seller’s</a:t>
            </a:r>
          </a:p>
          <a:p>
            <a:pPr algn="ctr" eaLnBrk="0" hangingPunct="0"/>
            <a:r>
              <a:rPr lang="en-US"/>
              <a:t>BPEL </a:t>
            </a:r>
          </a:p>
          <a:p>
            <a:pPr algn="ctr" eaLnBrk="0" hangingPunct="0"/>
            <a:r>
              <a:rPr lang="en-US"/>
              <a:t>Process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524500" y="2700338"/>
            <a:ext cx="381000" cy="49371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933700" y="3954463"/>
            <a:ext cx="381000" cy="49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cxnSp>
        <p:nvCxnSpPr>
          <p:cNvPr id="13321" name="Straight Arrow Connector 10"/>
          <p:cNvCxnSpPr>
            <a:cxnSpLocks noChangeShapeType="1"/>
            <a:endCxn id="13319" idx="1"/>
          </p:cNvCxnSpPr>
          <p:nvPr/>
        </p:nvCxnSpPr>
        <p:spPr bwMode="auto">
          <a:xfrm>
            <a:off x="3124200" y="2947988"/>
            <a:ext cx="24003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Straight Arrow Connector 13"/>
          <p:cNvCxnSpPr>
            <a:cxnSpLocks noChangeShapeType="1"/>
            <a:stCxn id="13323" idx="2"/>
            <a:endCxn id="10" idx="3"/>
          </p:cNvCxnSpPr>
          <p:nvPr/>
        </p:nvCxnSpPr>
        <p:spPr bwMode="auto">
          <a:xfrm rot="10800000" flipV="1">
            <a:off x="3314700" y="3954463"/>
            <a:ext cx="2781300" cy="247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3" name="Oval 22"/>
          <p:cNvSpPr>
            <a:spLocks noChangeArrowheads="1"/>
          </p:cNvSpPr>
          <p:nvPr/>
        </p:nvSpPr>
        <p:spPr bwMode="auto">
          <a:xfrm>
            <a:off x="6096000" y="3805238"/>
            <a:ext cx="304800" cy="29845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324" name="Oval 23"/>
          <p:cNvSpPr>
            <a:spLocks noChangeArrowheads="1"/>
          </p:cNvSpPr>
          <p:nvPr/>
        </p:nvSpPr>
        <p:spPr bwMode="auto">
          <a:xfrm>
            <a:off x="6781800" y="4094163"/>
            <a:ext cx="304800" cy="29686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325" name="Diamond 24"/>
          <p:cNvSpPr>
            <a:spLocks noChangeArrowheads="1"/>
          </p:cNvSpPr>
          <p:nvPr/>
        </p:nvSpPr>
        <p:spPr bwMode="auto">
          <a:xfrm>
            <a:off x="6400800" y="3505200"/>
            <a:ext cx="457200" cy="300038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13326" name="Shape 26"/>
          <p:cNvCxnSpPr>
            <a:cxnSpLocks noChangeShapeType="1"/>
            <a:stCxn id="13325" idx="1"/>
            <a:endCxn id="13323" idx="0"/>
          </p:cNvCxnSpPr>
          <p:nvPr/>
        </p:nvCxnSpPr>
        <p:spPr bwMode="auto">
          <a:xfrm rot="10800000" flipV="1">
            <a:off x="6248400" y="3656013"/>
            <a:ext cx="152400" cy="1492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Shape 28"/>
          <p:cNvCxnSpPr>
            <a:cxnSpLocks noChangeShapeType="1"/>
            <a:stCxn id="13325" idx="3"/>
            <a:endCxn id="13324" idx="0"/>
          </p:cNvCxnSpPr>
          <p:nvPr/>
        </p:nvCxnSpPr>
        <p:spPr bwMode="auto">
          <a:xfrm>
            <a:off x="6858000" y="3656013"/>
            <a:ext cx="76200" cy="43815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Straight Arrow Connector 13"/>
          <p:cNvCxnSpPr>
            <a:cxnSpLocks noChangeShapeType="1"/>
            <a:stCxn id="13324" idx="2"/>
            <a:endCxn id="10" idx="3"/>
          </p:cNvCxnSpPr>
          <p:nvPr/>
        </p:nvCxnSpPr>
        <p:spPr bwMode="auto">
          <a:xfrm rot="10800000">
            <a:off x="3314700" y="4202113"/>
            <a:ext cx="3467100" cy="412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9" name="Oval 33"/>
          <p:cNvSpPr>
            <a:spLocks noChangeArrowheads="1"/>
          </p:cNvSpPr>
          <p:nvPr/>
        </p:nvSpPr>
        <p:spPr bwMode="auto">
          <a:xfrm>
            <a:off x="1752600" y="3706813"/>
            <a:ext cx="304800" cy="29686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330" name="Oval 34"/>
          <p:cNvSpPr>
            <a:spLocks noChangeArrowheads="1"/>
          </p:cNvSpPr>
          <p:nvPr/>
        </p:nvSpPr>
        <p:spPr bwMode="auto">
          <a:xfrm>
            <a:off x="2286000" y="3706813"/>
            <a:ext cx="304800" cy="29686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13331" name="Shape 36"/>
          <p:cNvCxnSpPr>
            <a:cxnSpLocks noChangeShapeType="1"/>
            <a:stCxn id="10" idx="1"/>
            <a:endCxn id="13329" idx="6"/>
          </p:cNvCxnSpPr>
          <p:nvPr/>
        </p:nvCxnSpPr>
        <p:spPr bwMode="auto">
          <a:xfrm rot="10800000">
            <a:off x="2057400" y="3856038"/>
            <a:ext cx="876300" cy="346075"/>
          </a:xfrm>
          <a:prstGeom prst="bentConnector3">
            <a:avLst>
              <a:gd name="adj1" fmla="val 83255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Shape 37"/>
          <p:cNvCxnSpPr>
            <a:cxnSpLocks noChangeShapeType="1"/>
            <a:stCxn id="10" idx="1"/>
            <a:endCxn id="13330" idx="6"/>
          </p:cNvCxnSpPr>
          <p:nvPr/>
        </p:nvCxnSpPr>
        <p:spPr bwMode="auto">
          <a:xfrm rot="10800000">
            <a:off x="2590800" y="3856038"/>
            <a:ext cx="342900" cy="3460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3" name="Rectangle 48"/>
          <p:cNvSpPr>
            <a:spLocks noChangeArrowheads="1"/>
          </p:cNvSpPr>
          <p:nvPr/>
        </p:nvSpPr>
        <p:spPr bwMode="auto">
          <a:xfrm>
            <a:off x="3786188" y="2373313"/>
            <a:ext cx="2005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SP:PurchasingPT</a:t>
            </a:r>
            <a:endParaRPr lang="en-US"/>
          </a:p>
        </p:txBody>
      </p:sp>
      <p:sp>
        <p:nvSpPr>
          <p:cNvPr id="13334" name="Rectangle 52"/>
          <p:cNvSpPr>
            <a:spLocks noChangeArrowheads="1"/>
          </p:cNvSpPr>
          <p:nvPr/>
        </p:nvSpPr>
        <p:spPr bwMode="auto">
          <a:xfrm>
            <a:off x="2989263" y="4495800"/>
            <a:ext cx="145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SP:BuyerPT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03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AB7ED-6C8B-4C26-AAF5-437E21A9F2A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600200" y="76200"/>
            <a:ext cx="7391400" cy="6629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&lt;</a:t>
            </a:r>
            <a:r>
              <a:rPr lang="en-US" dirty="0">
                <a:solidFill>
                  <a:srgbClr val="0000FF"/>
                </a:solidFill>
                <a:cs typeface="+mn-cs"/>
              </a:rPr>
              <a:t>invoke</a:t>
            </a:r>
            <a:r>
              <a:rPr lang="en-US" dirty="0">
                <a:cs typeface="+mn-cs"/>
              </a:rPr>
              <a:t> </a:t>
            </a:r>
            <a:r>
              <a:rPr lang="en-US" dirty="0" err="1">
                <a:cs typeface="+mn-cs"/>
              </a:rPr>
              <a:t>partnerLink</a:t>
            </a:r>
            <a:r>
              <a:rPr lang="en-US" dirty="0">
                <a:cs typeface="+mn-cs"/>
              </a:rPr>
              <a:t>="</a:t>
            </a:r>
            <a:r>
              <a:rPr lang="en-US" b="1" dirty="0">
                <a:cs typeface="+mn-cs"/>
              </a:rPr>
              <a:t>Seller</a:t>
            </a:r>
            <a:r>
              <a:rPr lang="en-US" dirty="0">
                <a:cs typeface="+mn-cs"/>
              </a:rPr>
              <a:t>" </a:t>
            </a:r>
            <a:r>
              <a:rPr lang="en-US" dirty="0" err="1">
                <a:cs typeface="+mn-cs"/>
              </a:rPr>
              <a:t>portType</a:t>
            </a:r>
            <a:r>
              <a:rPr lang="en-US" dirty="0">
                <a:cs typeface="+mn-cs"/>
              </a:rPr>
              <a:t>="</a:t>
            </a:r>
            <a:r>
              <a:rPr lang="en-US" dirty="0" err="1">
                <a:cs typeface="+mn-cs"/>
              </a:rPr>
              <a:t>SP:PurchasingPT</a:t>
            </a:r>
            <a:r>
              <a:rPr lang="en-US" dirty="0">
                <a:cs typeface="+mn-cs"/>
              </a:rPr>
              <a:t>"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						operation="</a:t>
            </a:r>
            <a:r>
              <a:rPr lang="en-US" dirty="0" err="1">
                <a:cs typeface="+mn-cs"/>
              </a:rPr>
              <a:t>PurchaseRequest</a:t>
            </a:r>
            <a:r>
              <a:rPr lang="en-US" dirty="0">
                <a:cs typeface="+mn-cs"/>
              </a:rPr>
              <a:t>" variable="PO"&gt;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	&lt;correlations&gt;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		&lt;correlation set="</a:t>
            </a:r>
            <a:r>
              <a:rPr lang="en-US" dirty="0" err="1">
                <a:solidFill>
                  <a:srgbClr val="C00000"/>
                </a:solidFill>
                <a:cs typeface="+mn-cs"/>
              </a:rPr>
              <a:t>PurchaseOrder</a:t>
            </a:r>
            <a:r>
              <a:rPr lang="en-US" dirty="0">
                <a:cs typeface="+mn-cs"/>
              </a:rPr>
              <a:t>" initiate="</a:t>
            </a:r>
            <a:r>
              <a:rPr lang="en-US" dirty="0">
                <a:solidFill>
                  <a:srgbClr val="C00000"/>
                </a:solidFill>
                <a:cs typeface="+mn-cs"/>
              </a:rPr>
              <a:t>yes</a:t>
            </a:r>
            <a:r>
              <a:rPr lang="en-US" dirty="0">
                <a:cs typeface="+mn-cs"/>
              </a:rPr>
              <a:t>" /&gt;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	&lt;/correlations&gt;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&lt;/invoke&gt;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...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&lt;</a:t>
            </a:r>
            <a:r>
              <a:rPr lang="en-US" dirty="0">
                <a:solidFill>
                  <a:srgbClr val="0000FF"/>
                </a:solidFill>
                <a:cs typeface="+mn-cs"/>
              </a:rPr>
              <a:t>pick</a:t>
            </a:r>
            <a:r>
              <a:rPr lang="en-US" dirty="0">
                <a:cs typeface="+mn-cs"/>
              </a:rPr>
              <a:t>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	&lt;</a:t>
            </a:r>
            <a:r>
              <a:rPr lang="en-US" dirty="0" err="1">
                <a:cs typeface="+mn-cs"/>
              </a:rPr>
              <a:t>onMessage</a:t>
            </a:r>
            <a:r>
              <a:rPr lang="en-US" dirty="0">
                <a:cs typeface="+mn-cs"/>
              </a:rPr>
              <a:t> </a:t>
            </a:r>
            <a:r>
              <a:rPr lang="en-US" dirty="0" err="1">
                <a:cs typeface="+mn-cs"/>
              </a:rPr>
              <a:t>partnerLink</a:t>
            </a:r>
            <a:r>
              <a:rPr lang="en-US" dirty="0">
                <a:cs typeface="+mn-cs"/>
              </a:rPr>
              <a:t>="Seller" </a:t>
            </a:r>
            <a:r>
              <a:rPr lang="en-US" dirty="0" err="1">
                <a:cs typeface="+mn-cs"/>
              </a:rPr>
              <a:t>portType</a:t>
            </a:r>
            <a:r>
              <a:rPr lang="en-US" dirty="0">
                <a:cs typeface="+mn-cs"/>
              </a:rPr>
              <a:t>="</a:t>
            </a:r>
            <a:r>
              <a:rPr lang="en-US" dirty="0" err="1">
                <a:cs typeface="+mn-cs"/>
              </a:rPr>
              <a:t>SP:BuyerPT</a:t>
            </a:r>
            <a:r>
              <a:rPr lang="en-US" dirty="0">
                <a:cs typeface="+mn-cs"/>
              </a:rPr>
              <a:t>"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				operation="</a:t>
            </a:r>
            <a:r>
              <a:rPr lang="en-US" dirty="0" err="1">
                <a:cs typeface="+mn-cs"/>
              </a:rPr>
              <a:t>PurchaseResponse</a:t>
            </a:r>
            <a:r>
              <a:rPr lang="en-US" dirty="0">
                <a:cs typeface="+mn-cs"/>
              </a:rPr>
              <a:t>" variable="</a:t>
            </a:r>
            <a:r>
              <a:rPr lang="en-US" dirty="0" err="1">
                <a:solidFill>
                  <a:srgbClr val="0000FF"/>
                </a:solidFill>
                <a:cs typeface="+mn-cs"/>
              </a:rPr>
              <a:t>POResponse</a:t>
            </a:r>
            <a:r>
              <a:rPr lang="en-US" dirty="0">
                <a:cs typeface="+mn-cs"/>
              </a:rPr>
              <a:t>"&gt;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		&lt;correlations&gt;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			&lt;correlation set="</a:t>
            </a:r>
            <a:r>
              <a:rPr lang="en-US" dirty="0" err="1">
                <a:solidFill>
                  <a:srgbClr val="C00000"/>
                </a:solidFill>
                <a:cs typeface="+mn-cs"/>
              </a:rPr>
              <a:t>PurchaseOrder</a:t>
            </a:r>
            <a:r>
              <a:rPr lang="en-US" dirty="0">
                <a:cs typeface="+mn-cs"/>
              </a:rPr>
              <a:t>" initiate="</a:t>
            </a:r>
            <a:r>
              <a:rPr lang="en-US" dirty="0">
                <a:solidFill>
                  <a:srgbClr val="C00000"/>
                </a:solidFill>
                <a:cs typeface="+mn-cs"/>
              </a:rPr>
              <a:t>no</a:t>
            </a:r>
            <a:r>
              <a:rPr lang="en-US" dirty="0">
                <a:cs typeface="+mn-cs"/>
              </a:rPr>
              <a:t>" /&gt;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			&lt;correlation set="Invoice" initiate="yes" /&gt;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		&lt;/correlations&gt;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		...   &lt;!-- handle the response message --&gt;	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	&lt;/</a:t>
            </a:r>
            <a:r>
              <a:rPr lang="en-US" dirty="0" err="1">
                <a:cs typeface="+mn-cs"/>
              </a:rPr>
              <a:t>onMessage</a:t>
            </a:r>
            <a:r>
              <a:rPr lang="en-US" dirty="0">
                <a:cs typeface="+mn-cs"/>
              </a:rPr>
              <a:t>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	&lt;</a:t>
            </a:r>
            <a:r>
              <a:rPr lang="en-US" dirty="0" err="1">
                <a:cs typeface="+mn-cs"/>
              </a:rPr>
              <a:t>onMessage</a:t>
            </a:r>
            <a:r>
              <a:rPr lang="en-US" dirty="0">
                <a:cs typeface="+mn-cs"/>
              </a:rPr>
              <a:t> </a:t>
            </a:r>
            <a:r>
              <a:rPr lang="en-US" dirty="0" err="1">
                <a:cs typeface="+mn-cs"/>
              </a:rPr>
              <a:t>partnerLink</a:t>
            </a:r>
            <a:r>
              <a:rPr lang="en-US" dirty="0">
                <a:cs typeface="+mn-cs"/>
              </a:rPr>
              <a:t>="Seller" </a:t>
            </a:r>
            <a:r>
              <a:rPr lang="en-US" dirty="0" err="1">
                <a:cs typeface="+mn-cs"/>
              </a:rPr>
              <a:t>portType</a:t>
            </a:r>
            <a:r>
              <a:rPr lang="en-US" dirty="0">
                <a:cs typeface="+mn-cs"/>
              </a:rPr>
              <a:t>="</a:t>
            </a:r>
            <a:r>
              <a:rPr lang="en-US" dirty="0" err="1">
                <a:cs typeface="+mn-cs"/>
              </a:rPr>
              <a:t>SP:BuyerPT</a:t>
            </a:r>
            <a:r>
              <a:rPr lang="en-US" dirty="0">
                <a:cs typeface="+mn-cs"/>
              </a:rPr>
              <a:t>"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				operation="</a:t>
            </a:r>
            <a:r>
              <a:rPr lang="en-US" dirty="0" err="1">
                <a:cs typeface="+mn-cs"/>
              </a:rPr>
              <a:t>PurchaseReject</a:t>
            </a:r>
            <a:r>
              <a:rPr lang="en-US" dirty="0">
                <a:cs typeface="+mn-cs"/>
              </a:rPr>
              <a:t>" variable="</a:t>
            </a:r>
            <a:r>
              <a:rPr lang="en-US" dirty="0" err="1">
                <a:solidFill>
                  <a:srgbClr val="0000FF"/>
                </a:solidFill>
                <a:cs typeface="+mn-cs"/>
              </a:rPr>
              <a:t>POReject</a:t>
            </a:r>
            <a:r>
              <a:rPr lang="en-US" dirty="0">
                <a:cs typeface="+mn-cs"/>
              </a:rPr>
              <a:t>"&gt;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		&lt;correlations&gt;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			&lt;correlation set="</a:t>
            </a:r>
            <a:r>
              <a:rPr lang="en-US" dirty="0" err="1">
                <a:solidFill>
                  <a:srgbClr val="C00000"/>
                </a:solidFill>
                <a:cs typeface="+mn-cs"/>
              </a:rPr>
              <a:t>PurchaseOrder</a:t>
            </a:r>
            <a:r>
              <a:rPr lang="en-US" dirty="0">
                <a:cs typeface="+mn-cs"/>
              </a:rPr>
              <a:t>" initiate="</a:t>
            </a:r>
            <a:r>
              <a:rPr lang="en-US" dirty="0">
                <a:solidFill>
                  <a:srgbClr val="C00000"/>
                </a:solidFill>
                <a:cs typeface="+mn-cs"/>
              </a:rPr>
              <a:t>no</a:t>
            </a:r>
            <a:r>
              <a:rPr lang="en-US" dirty="0">
                <a:cs typeface="+mn-cs"/>
              </a:rPr>
              <a:t>" /&gt;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		&lt;/correlations&gt;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		...    &lt;!-- handle the reject message --&gt;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	&lt;/</a:t>
            </a:r>
            <a:r>
              <a:rPr lang="en-US" dirty="0" err="1">
                <a:cs typeface="+mn-cs"/>
              </a:rPr>
              <a:t>onMessage</a:t>
            </a:r>
            <a:r>
              <a:rPr lang="en-US" dirty="0">
                <a:cs typeface="+mn-cs"/>
              </a:rPr>
              <a:t>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cs typeface="+mn-cs"/>
              </a:rPr>
              <a:t>&lt;/pick&gt;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endParaRPr lang="en-US" kern="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810000" y="762000"/>
            <a:ext cx="2286000" cy="5029200"/>
            <a:chOff x="3810000" y="762000"/>
            <a:chExt cx="2286000" cy="5029200"/>
          </a:xfrm>
        </p:grpSpPr>
        <p:sp>
          <p:nvSpPr>
            <p:cNvPr id="14348" name="Oval 7"/>
            <p:cNvSpPr>
              <a:spLocks noChangeArrowheads="1"/>
            </p:cNvSpPr>
            <p:nvPr/>
          </p:nvSpPr>
          <p:spPr bwMode="auto">
            <a:xfrm>
              <a:off x="3810000" y="762000"/>
              <a:ext cx="1905000" cy="762000"/>
            </a:xfrm>
            <a:prstGeom prst="ellipse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4349" name="Oval 8"/>
            <p:cNvSpPr>
              <a:spLocks noChangeArrowheads="1"/>
            </p:cNvSpPr>
            <p:nvPr/>
          </p:nvSpPr>
          <p:spPr bwMode="auto">
            <a:xfrm>
              <a:off x="4038600" y="2819400"/>
              <a:ext cx="1905000" cy="762000"/>
            </a:xfrm>
            <a:prstGeom prst="ellipse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4350" name="Oval 9"/>
            <p:cNvSpPr>
              <a:spLocks noChangeArrowheads="1"/>
            </p:cNvSpPr>
            <p:nvPr/>
          </p:nvSpPr>
          <p:spPr bwMode="auto">
            <a:xfrm>
              <a:off x="4191000" y="5029200"/>
              <a:ext cx="1905000" cy="762000"/>
            </a:xfrm>
            <a:prstGeom prst="ellipse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14351" name="Straight Connector 10"/>
            <p:cNvCxnSpPr>
              <a:cxnSpLocks noChangeShapeType="1"/>
              <a:stCxn id="14348" idx="4"/>
              <a:endCxn id="14349" idx="0"/>
            </p:cNvCxnSpPr>
            <p:nvPr/>
          </p:nvCxnSpPr>
          <p:spPr bwMode="auto">
            <a:xfrm rot="16200000" flipH="1">
              <a:off x="4229100" y="2057400"/>
              <a:ext cx="1295400" cy="228600"/>
            </a:xfrm>
            <a:prstGeom prst="line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2" name="Straight Connector 11"/>
            <p:cNvCxnSpPr>
              <a:cxnSpLocks noChangeShapeType="1"/>
              <a:stCxn id="14349" idx="4"/>
              <a:endCxn id="14350" idx="0"/>
            </p:cNvCxnSpPr>
            <p:nvPr/>
          </p:nvCxnSpPr>
          <p:spPr bwMode="auto">
            <a:xfrm rot="16200000" flipH="1">
              <a:off x="4343400" y="4229100"/>
              <a:ext cx="1447800" cy="152400"/>
            </a:xfrm>
            <a:prstGeom prst="line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" name="Rounded Rectangle 12"/>
          <p:cNvSpPr/>
          <p:nvPr/>
        </p:nvSpPr>
        <p:spPr bwMode="auto">
          <a:xfrm>
            <a:off x="152400" y="1143000"/>
            <a:ext cx="1166813" cy="2065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dirty="0">
                <a:cs typeface="+mn-cs"/>
              </a:rPr>
              <a:t>Buyer’s</a:t>
            </a:r>
          </a:p>
          <a:p>
            <a:pPr algn="ctr" eaLnBrk="0" hangingPunct="0">
              <a:defRPr/>
            </a:pPr>
            <a:r>
              <a:rPr lang="en-US" dirty="0">
                <a:cs typeface="+mn-cs"/>
              </a:rPr>
              <a:t>BPEL </a:t>
            </a:r>
          </a:p>
          <a:p>
            <a:pPr algn="ctr" eaLnBrk="0" hangingPunct="0">
              <a:defRPr/>
            </a:pPr>
            <a:r>
              <a:rPr lang="en-US" dirty="0">
                <a:cs typeface="+mn-cs"/>
              </a:rPr>
              <a:t>Process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160463" y="2589213"/>
            <a:ext cx="315912" cy="49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4343" name="Oval 14"/>
          <p:cNvSpPr>
            <a:spLocks noChangeArrowheads="1"/>
          </p:cNvSpPr>
          <p:nvPr/>
        </p:nvSpPr>
        <p:spPr bwMode="auto">
          <a:xfrm>
            <a:off x="228600" y="2341563"/>
            <a:ext cx="252413" cy="29686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344" name="Oval 15"/>
          <p:cNvSpPr>
            <a:spLocks noChangeArrowheads="1"/>
          </p:cNvSpPr>
          <p:nvPr/>
        </p:nvSpPr>
        <p:spPr bwMode="auto">
          <a:xfrm>
            <a:off x="685800" y="2341563"/>
            <a:ext cx="252413" cy="29686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14345" name="Shape 36"/>
          <p:cNvCxnSpPr>
            <a:cxnSpLocks noChangeShapeType="1"/>
            <a:stCxn id="14" idx="1"/>
            <a:endCxn id="14343" idx="6"/>
          </p:cNvCxnSpPr>
          <p:nvPr/>
        </p:nvCxnSpPr>
        <p:spPr bwMode="auto">
          <a:xfrm rot="10800000">
            <a:off x="481013" y="2490788"/>
            <a:ext cx="679450" cy="346075"/>
          </a:xfrm>
          <a:prstGeom prst="bentConnector3">
            <a:avLst>
              <a:gd name="adj1" fmla="val 78042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6" name="Shape 37"/>
          <p:cNvCxnSpPr>
            <a:cxnSpLocks noChangeShapeType="1"/>
            <a:stCxn id="14" idx="1"/>
            <a:endCxn id="14344" idx="6"/>
          </p:cNvCxnSpPr>
          <p:nvPr/>
        </p:nvCxnSpPr>
        <p:spPr bwMode="auto">
          <a:xfrm rot="10800000">
            <a:off x="938213" y="2490788"/>
            <a:ext cx="222250" cy="3460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ular Callout 15"/>
          <p:cNvSpPr>
            <a:spLocks noChangeArrowheads="1"/>
          </p:cNvSpPr>
          <p:nvPr/>
        </p:nvSpPr>
        <p:spPr bwMode="auto">
          <a:xfrm>
            <a:off x="304800" y="3886200"/>
            <a:ext cx="1524000" cy="2362200"/>
          </a:xfrm>
          <a:prstGeom prst="wedgeRectCallout">
            <a:avLst>
              <a:gd name="adj1" fmla="val 54708"/>
              <a:gd name="adj2" fmla="val -115653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&lt;pick&gt; executes the activity associated with first arrival of “onMessage”: event-driven</a:t>
            </a:r>
          </a:p>
        </p:txBody>
      </p:sp>
    </p:spTree>
    <p:extLst>
      <p:ext uri="{BB962C8B-B14F-4D97-AF65-F5344CB8AC3E}">
        <p14:creationId xmlns:p14="http://schemas.microsoft.com/office/powerpoint/2010/main" val="186707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7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8BC74E-0482-4546-BD1C-D6A048CB4DB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38113"/>
            <a:ext cx="7315200" cy="623887"/>
          </a:xfrm>
        </p:spPr>
        <p:txBody>
          <a:bodyPr/>
          <a:lstStyle/>
          <a:p>
            <a:pPr algn="ctr" eaLnBrk="1" hangingPunct="1"/>
            <a:r>
              <a:rPr lang="en-US" dirty="0"/>
              <a:t>Correlation Element Example (contd.)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905000" y="1096963"/>
            <a:ext cx="7162800" cy="3886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receive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partnerLink</a:t>
            </a:r>
            <a:r>
              <a:rPr lang="en-US" dirty="0">
                <a:latin typeface="Arial" pitchFamily="34" charset="0"/>
                <a:cs typeface="Arial" pitchFamily="34" charset="0"/>
              </a:rPr>
              <a:t>="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Buyer</a:t>
            </a:r>
            <a:r>
              <a:rPr lang="en-US" dirty="0">
                <a:latin typeface="Arial" pitchFamily="34" charset="0"/>
                <a:cs typeface="Arial" pitchFamily="34" charset="0"/>
              </a:rPr>
              <a:t>"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portType</a:t>
            </a:r>
            <a:r>
              <a:rPr lang="en-US" dirty="0">
                <a:latin typeface="Arial" pitchFamily="34" charset="0"/>
                <a:cs typeface="Arial" pitchFamily="34" charset="0"/>
              </a:rPr>
              <a:t>="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SP:PurchasingPT</a:t>
            </a:r>
            <a:r>
              <a:rPr lang="en-US" dirty="0">
                <a:latin typeface="Arial" pitchFamily="34" charset="0"/>
                <a:cs typeface="Arial" pitchFamily="34" charset="0"/>
              </a:rPr>
              <a:t>"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	operation="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PurchaseRequest</a:t>
            </a:r>
            <a:r>
              <a:rPr lang="en-US" dirty="0">
                <a:latin typeface="Arial" pitchFamily="34" charset="0"/>
                <a:cs typeface="Arial" pitchFamily="34" charset="0"/>
              </a:rPr>
              <a:t>" variable="PO"&gt;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&lt;correlations&gt;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	&lt;correlation set="</a:t>
            </a:r>
            <a:r>
              <a:rPr lang="en-US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PurchaseOrder</a:t>
            </a:r>
            <a:r>
              <a:rPr lang="en-US" dirty="0">
                <a:latin typeface="Arial" pitchFamily="34" charset="0"/>
                <a:cs typeface="Arial" pitchFamily="34" charset="0"/>
              </a:rPr>
              <a:t>" initiate="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yes</a:t>
            </a:r>
            <a:r>
              <a:rPr lang="en-US" dirty="0">
                <a:latin typeface="Arial" pitchFamily="34" charset="0"/>
                <a:cs typeface="Arial" pitchFamily="34" charset="0"/>
              </a:rPr>
              <a:t>" /&gt;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&lt;/correlations&gt;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&lt;/receive&gt;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&lt;! -- ...  Process …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switch</a:t>
            </a:r>
            <a:r>
              <a:rPr lang="en-US" dirty="0">
                <a:latin typeface="Arial" pitchFamily="34" charset="0"/>
                <a:cs typeface="Arial" pitchFamily="34" charset="0"/>
              </a:rPr>
              <a:t> … --&gt;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invoke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partnerLink</a:t>
            </a:r>
            <a:r>
              <a:rPr lang="en-US" dirty="0">
                <a:latin typeface="Arial" pitchFamily="34" charset="0"/>
                <a:cs typeface="Arial" pitchFamily="34" charset="0"/>
              </a:rPr>
              <a:t>="Buyer"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portType</a:t>
            </a:r>
            <a:r>
              <a:rPr lang="en-US" dirty="0">
                <a:latin typeface="Arial" pitchFamily="34" charset="0"/>
                <a:cs typeface="Arial" pitchFamily="34" charset="0"/>
              </a:rPr>
              <a:t>="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SP:BuyerPT</a:t>
            </a:r>
            <a:r>
              <a:rPr lang="en-US" dirty="0">
                <a:latin typeface="Arial" pitchFamily="34" charset="0"/>
                <a:cs typeface="Arial" pitchFamily="34" charset="0"/>
              </a:rPr>
              <a:t>"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operation="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PurchaseResponse</a:t>
            </a:r>
            <a:r>
              <a:rPr lang="en-US" dirty="0">
                <a:latin typeface="Arial" pitchFamily="34" charset="0"/>
                <a:cs typeface="Arial" pitchFamily="34" charset="0"/>
              </a:rPr>
              <a:t>"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inputVariable</a:t>
            </a:r>
            <a:r>
              <a:rPr lang="en-US" dirty="0">
                <a:latin typeface="Arial" pitchFamily="34" charset="0"/>
                <a:cs typeface="Arial" pitchFamily="34" charset="0"/>
              </a:rPr>
              <a:t>="</a:t>
            </a:r>
            <a:r>
              <a:rPr lang="en-US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POResponse</a:t>
            </a:r>
            <a:r>
              <a:rPr lang="en-US" dirty="0">
                <a:latin typeface="Arial" pitchFamily="34" charset="0"/>
                <a:cs typeface="Arial" pitchFamily="34" charset="0"/>
              </a:rPr>
              <a:t>"&gt;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&lt;correlations&gt;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	&lt;correlation set="</a:t>
            </a:r>
            <a:r>
              <a:rPr lang="en-US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PurchaseOrder</a:t>
            </a:r>
            <a:r>
              <a:rPr lang="en-US" dirty="0">
                <a:latin typeface="Arial" pitchFamily="34" charset="0"/>
                <a:cs typeface="Arial" pitchFamily="34" charset="0"/>
              </a:rPr>
              <a:t>" initiate="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</a:t>
            </a:r>
            <a:r>
              <a:rPr lang="en-US" dirty="0">
                <a:latin typeface="Arial" pitchFamily="34" charset="0"/>
                <a:cs typeface="Arial" pitchFamily="34" charset="0"/>
              </a:rPr>
              <a:t>" /&gt;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	&lt;correlation set="Invoice" initiate="yes" /&gt;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	&lt;/correlations&gt;</a:t>
            </a:r>
          </a:p>
          <a:p>
            <a:pPr eaLnBrk="0" hangingPunct="0">
              <a:tabLst>
                <a:tab pos="346075" algn="l"/>
                <a:tab pos="690563" algn="l"/>
                <a:tab pos="1025525" algn="l"/>
                <a:tab pos="1371600" algn="l"/>
              </a:tabLs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&lt;/invoke</a:t>
            </a:r>
            <a:r>
              <a:rPr lang="en-US" kern="0" dirty="0">
                <a:latin typeface="Arial" pitchFamily="34" charset="0"/>
                <a:cs typeface="Arial" pitchFamily="34" charset="0"/>
              </a:rPr>
              <a:t>&gt;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905000" y="5029200"/>
            <a:ext cx="7086600" cy="17541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346075" algn="l"/>
                <a:tab pos="690563" algn="l"/>
              </a:tabLst>
            </a:pPr>
            <a:r>
              <a:rPr lang="en-US" dirty="0">
                <a:latin typeface="Arial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invoke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partnerLink</a:t>
            </a:r>
            <a:r>
              <a:rPr lang="en-US" dirty="0">
                <a:latin typeface="Arial" charset="0"/>
              </a:rPr>
              <a:t>="Buyer" </a:t>
            </a:r>
            <a:r>
              <a:rPr lang="en-US" dirty="0" err="1">
                <a:latin typeface="Arial" charset="0"/>
              </a:rPr>
              <a:t>portType</a:t>
            </a:r>
            <a:r>
              <a:rPr lang="en-US" dirty="0">
                <a:latin typeface="Arial" charset="0"/>
              </a:rPr>
              <a:t>="</a:t>
            </a:r>
            <a:r>
              <a:rPr lang="en-US" dirty="0" err="1">
                <a:latin typeface="Arial" charset="0"/>
              </a:rPr>
              <a:t>SP:BuyerPT</a:t>
            </a:r>
            <a:r>
              <a:rPr lang="en-US" dirty="0">
                <a:latin typeface="Arial" charset="0"/>
              </a:rPr>
              <a:t>"</a:t>
            </a:r>
          </a:p>
          <a:p>
            <a:pPr eaLnBrk="0" hangingPunct="0">
              <a:tabLst>
                <a:tab pos="346075" algn="l"/>
                <a:tab pos="690563" algn="l"/>
              </a:tabLst>
            </a:pPr>
            <a:r>
              <a:rPr lang="en-US" dirty="0">
                <a:latin typeface="Arial" charset="0"/>
              </a:rPr>
              <a:t>		operation="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PurchaseReject</a:t>
            </a:r>
            <a:r>
              <a:rPr lang="en-US" dirty="0">
                <a:latin typeface="Arial" charset="0"/>
              </a:rPr>
              <a:t>" </a:t>
            </a:r>
            <a:r>
              <a:rPr lang="en-US" dirty="0" err="1">
                <a:latin typeface="Arial" charset="0"/>
              </a:rPr>
              <a:t>inputVariable</a:t>
            </a:r>
            <a:r>
              <a:rPr lang="en-US" dirty="0">
                <a:latin typeface="Arial" charset="0"/>
              </a:rPr>
              <a:t>="</a:t>
            </a:r>
            <a:r>
              <a:rPr lang="en-US" dirty="0" err="1">
                <a:solidFill>
                  <a:srgbClr val="008000"/>
                </a:solidFill>
                <a:latin typeface="Arial" charset="0"/>
              </a:rPr>
              <a:t>POReject</a:t>
            </a:r>
            <a:r>
              <a:rPr lang="en-US" dirty="0">
                <a:latin typeface="Arial" charset="0"/>
              </a:rPr>
              <a:t>"&gt;</a:t>
            </a:r>
          </a:p>
          <a:p>
            <a:pPr eaLnBrk="0" hangingPunct="0">
              <a:tabLst>
                <a:tab pos="346075" algn="l"/>
                <a:tab pos="690563" algn="l"/>
              </a:tabLst>
            </a:pPr>
            <a:r>
              <a:rPr lang="en-US" dirty="0">
                <a:latin typeface="Arial" charset="0"/>
              </a:rPr>
              <a:t>	&lt;correlations&gt;</a:t>
            </a:r>
          </a:p>
          <a:p>
            <a:pPr eaLnBrk="0" hangingPunct="0">
              <a:tabLst>
                <a:tab pos="346075" algn="l"/>
                <a:tab pos="690563" algn="l"/>
              </a:tabLst>
            </a:pPr>
            <a:r>
              <a:rPr lang="en-US" dirty="0">
                <a:latin typeface="Arial" charset="0"/>
              </a:rPr>
              <a:t>		&lt;correlation set="</a:t>
            </a:r>
            <a:r>
              <a:rPr lang="en-US" dirty="0" err="1">
                <a:solidFill>
                  <a:srgbClr val="C00000"/>
                </a:solidFill>
                <a:latin typeface="Arial" charset="0"/>
              </a:rPr>
              <a:t>PurchaseOrder</a:t>
            </a:r>
            <a:r>
              <a:rPr lang="en-US" dirty="0">
                <a:latin typeface="Arial" charset="0"/>
              </a:rPr>
              <a:t>" initiate="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no</a:t>
            </a:r>
            <a:r>
              <a:rPr lang="en-US" dirty="0">
                <a:latin typeface="Arial" charset="0"/>
              </a:rPr>
              <a:t>" /&gt;</a:t>
            </a:r>
          </a:p>
          <a:p>
            <a:pPr eaLnBrk="0" hangingPunct="0">
              <a:tabLst>
                <a:tab pos="346075" algn="l"/>
                <a:tab pos="690563" algn="l"/>
              </a:tabLst>
            </a:pPr>
            <a:r>
              <a:rPr lang="en-US" dirty="0">
                <a:latin typeface="Arial" charset="0"/>
              </a:rPr>
              <a:t>	&lt;/correlations&gt;</a:t>
            </a:r>
          </a:p>
          <a:p>
            <a:pPr eaLnBrk="0" hangingPunct="0">
              <a:tabLst>
                <a:tab pos="346075" algn="l"/>
                <a:tab pos="690563" algn="l"/>
              </a:tabLst>
            </a:pPr>
            <a:r>
              <a:rPr lang="en-US" dirty="0">
                <a:latin typeface="Arial" charset="0"/>
              </a:rPr>
              <a:t>&lt;/invoke&gt;</a:t>
            </a:r>
          </a:p>
        </p:txBody>
      </p:sp>
      <p:sp>
        <p:nvSpPr>
          <p:cNvPr id="105484" name="Rounded Rectangular Callout 39"/>
          <p:cNvSpPr>
            <a:spLocks noChangeArrowheads="1"/>
          </p:cNvSpPr>
          <p:nvPr/>
        </p:nvSpPr>
        <p:spPr bwMode="auto">
          <a:xfrm>
            <a:off x="6553200" y="2286000"/>
            <a:ext cx="2514600" cy="762000"/>
          </a:xfrm>
          <a:prstGeom prst="wedgeRoundRectCallout">
            <a:avLst>
              <a:gd name="adj1" fmla="val -72227"/>
              <a:gd name="adj2" fmla="val -4192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The 1</a:t>
            </a:r>
            <a:r>
              <a:rPr lang="en-US" baseline="30000"/>
              <a:t>st</a:t>
            </a:r>
            <a:r>
              <a:rPr lang="en-US"/>
              <a:t> property is used to correlate activities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343400" y="1752600"/>
            <a:ext cx="1905000" cy="4648200"/>
            <a:chOff x="4343400" y="1752600"/>
            <a:chExt cx="1905000" cy="4648200"/>
          </a:xfrm>
        </p:grpSpPr>
        <p:sp>
          <p:nvSpPr>
            <p:cNvPr id="15375" name="Oval 13"/>
            <p:cNvSpPr>
              <a:spLocks noChangeArrowheads="1"/>
            </p:cNvSpPr>
            <p:nvPr/>
          </p:nvSpPr>
          <p:spPr bwMode="auto">
            <a:xfrm>
              <a:off x="4343400" y="1752600"/>
              <a:ext cx="1905000" cy="762000"/>
            </a:xfrm>
            <a:prstGeom prst="ellipse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5376" name="Oval 14"/>
            <p:cNvSpPr>
              <a:spLocks noChangeArrowheads="1"/>
            </p:cNvSpPr>
            <p:nvPr/>
          </p:nvSpPr>
          <p:spPr bwMode="auto">
            <a:xfrm>
              <a:off x="4343400" y="3581400"/>
              <a:ext cx="1905000" cy="762000"/>
            </a:xfrm>
            <a:prstGeom prst="ellipse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5377" name="Oval 15"/>
            <p:cNvSpPr>
              <a:spLocks noChangeArrowheads="1"/>
            </p:cNvSpPr>
            <p:nvPr/>
          </p:nvSpPr>
          <p:spPr bwMode="auto">
            <a:xfrm>
              <a:off x="4343400" y="5638800"/>
              <a:ext cx="1905000" cy="762000"/>
            </a:xfrm>
            <a:prstGeom prst="ellipse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15378" name="Straight Connector 18"/>
            <p:cNvCxnSpPr>
              <a:cxnSpLocks noChangeShapeType="1"/>
              <a:stCxn id="15375" idx="4"/>
              <a:endCxn id="15376" idx="0"/>
            </p:cNvCxnSpPr>
            <p:nvPr/>
          </p:nvCxnSpPr>
          <p:spPr bwMode="auto">
            <a:xfrm rot="5400000">
              <a:off x="4762500" y="3048000"/>
              <a:ext cx="1066800" cy="1588"/>
            </a:xfrm>
            <a:prstGeom prst="line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9" name="Straight Connector 20"/>
            <p:cNvCxnSpPr>
              <a:cxnSpLocks noChangeShapeType="1"/>
              <a:stCxn id="15376" idx="4"/>
              <a:endCxn id="15377" idx="0"/>
            </p:cNvCxnSpPr>
            <p:nvPr/>
          </p:nvCxnSpPr>
          <p:spPr bwMode="auto">
            <a:xfrm rot="5400000">
              <a:off x="4648200" y="4991100"/>
              <a:ext cx="1295400" cy="1588"/>
            </a:xfrm>
            <a:prstGeom prst="line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368" name="Rounded Rectangle 6"/>
          <p:cNvSpPr>
            <a:spLocks noChangeArrowheads="1"/>
          </p:cNvSpPr>
          <p:nvPr/>
        </p:nvSpPr>
        <p:spPr bwMode="auto">
          <a:xfrm>
            <a:off x="266700" y="2006600"/>
            <a:ext cx="1371600" cy="208121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/>
              <a:t>Seller’s</a:t>
            </a:r>
          </a:p>
          <a:p>
            <a:pPr algn="ctr" eaLnBrk="0" hangingPunct="0"/>
            <a:r>
              <a:rPr lang="en-US"/>
              <a:t>BPEL </a:t>
            </a:r>
          </a:p>
          <a:p>
            <a:pPr algn="ctr" eaLnBrk="0" hangingPunct="0"/>
            <a:r>
              <a:rPr lang="en-US"/>
              <a:t>Process</a:t>
            </a:r>
          </a:p>
        </p:txBody>
      </p:sp>
      <p:sp>
        <p:nvSpPr>
          <p:cNvPr id="15369" name="Rectangle 7"/>
          <p:cNvSpPr>
            <a:spLocks noChangeArrowheads="1"/>
          </p:cNvSpPr>
          <p:nvPr/>
        </p:nvSpPr>
        <p:spPr bwMode="auto">
          <a:xfrm>
            <a:off x="76200" y="2239963"/>
            <a:ext cx="381000" cy="4953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5370" name="Oval 21"/>
          <p:cNvSpPr>
            <a:spLocks noChangeArrowheads="1"/>
          </p:cNvSpPr>
          <p:nvPr/>
        </p:nvSpPr>
        <p:spPr bwMode="auto">
          <a:xfrm>
            <a:off x="457200" y="3346450"/>
            <a:ext cx="304800" cy="29686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5371" name="Oval 22"/>
          <p:cNvSpPr>
            <a:spLocks noChangeArrowheads="1"/>
          </p:cNvSpPr>
          <p:nvPr/>
        </p:nvSpPr>
        <p:spPr bwMode="auto">
          <a:xfrm>
            <a:off x="1143000" y="3635375"/>
            <a:ext cx="304800" cy="29686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5372" name="Diamond 23"/>
          <p:cNvSpPr>
            <a:spLocks noChangeArrowheads="1"/>
          </p:cNvSpPr>
          <p:nvPr/>
        </p:nvSpPr>
        <p:spPr bwMode="auto">
          <a:xfrm>
            <a:off x="762000" y="3046413"/>
            <a:ext cx="457200" cy="300037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15373" name="Shape 24"/>
          <p:cNvCxnSpPr>
            <a:cxnSpLocks noChangeShapeType="1"/>
            <a:stCxn id="15372" idx="1"/>
            <a:endCxn id="15370" idx="0"/>
          </p:cNvCxnSpPr>
          <p:nvPr/>
        </p:nvCxnSpPr>
        <p:spPr bwMode="auto">
          <a:xfrm rot="10800000" flipV="1">
            <a:off x="609600" y="3197225"/>
            <a:ext cx="152400" cy="1492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Shape 25"/>
          <p:cNvCxnSpPr>
            <a:cxnSpLocks noChangeShapeType="1"/>
            <a:stCxn id="15372" idx="3"/>
            <a:endCxn id="15371" idx="0"/>
          </p:cNvCxnSpPr>
          <p:nvPr/>
        </p:nvCxnSpPr>
        <p:spPr bwMode="auto">
          <a:xfrm>
            <a:off x="1219200" y="3197225"/>
            <a:ext cx="76200" cy="43815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9599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8" grpId="0" animBg="1"/>
      <p:bldP spid="10548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OASIS WS-BPEL 2.0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3429000" cy="5257800"/>
          </a:xfrm>
        </p:spPr>
        <p:txBody>
          <a:bodyPr/>
          <a:lstStyle/>
          <a:p>
            <a:r>
              <a:rPr lang="en-US"/>
              <a:t>&lt;receive&gt;</a:t>
            </a:r>
          </a:p>
          <a:p>
            <a:r>
              <a:rPr lang="en-US"/>
              <a:t>&lt;reply&gt;</a:t>
            </a:r>
          </a:p>
          <a:p>
            <a:r>
              <a:rPr lang="en-US"/>
              <a:t>&lt;invoke&gt; </a:t>
            </a:r>
          </a:p>
          <a:p>
            <a:r>
              <a:rPr lang="en-US"/>
              <a:t>&lt;assign&gt;</a:t>
            </a:r>
          </a:p>
          <a:p>
            <a:r>
              <a:rPr lang="en-US"/>
              <a:t>&lt;throw&gt;</a:t>
            </a:r>
          </a:p>
          <a:p>
            <a:r>
              <a:rPr lang="en-US"/>
              <a:t>&lt;exit&gt;</a:t>
            </a:r>
          </a:p>
          <a:p>
            <a:r>
              <a:rPr lang="en-US"/>
              <a:t>&lt;wait&gt;</a:t>
            </a:r>
          </a:p>
          <a:p>
            <a:r>
              <a:rPr lang="en-US"/>
              <a:t>&lt;empty&gt;</a:t>
            </a:r>
          </a:p>
          <a:p>
            <a:r>
              <a:rPr lang="en-US"/>
              <a:t>&lt;sequence&gt;</a:t>
            </a:r>
          </a:p>
          <a:p>
            <a:r>
              <a:rPr lang="en-US"/>
              <a:t>&lt;if&gt;</a:t>
            </a: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389A5-B23A-4D2C-9151-BD387DAE48C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0" y="1219200"/>
            <a:ext cx="396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&lt;while&gt;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&lt;</a:t>
            </a:r>
            <a:r>
              <a:rPr lang="en-US" sz="2800" kern="0" dirty="0" err="1">
                <a:latin typeface="+mn-lt"/>
                <a:cs typeface="+mn-cs"/>
              </a:rPr>
              <a:t>repeatUntil</a:t>
            </a:r>
            <a:r>
              <a:rPr lang="en-US" sz="2800" kern="0" dirty="0">
                <a:latin typeface="+mn-lt"/>
                <a:cs typeface="+mn-cs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&lt;</a:t>
            </a:r>
            <a:r>
              <a:rPr lang="en-US" sz="2800" kern="0" dirty="0" err="1">
                <a:latin typeface="+mn-lt"/>
                <a:cs typeface="+mn-cs"/>
              </a:rPr>
              <a:t>forEach</a:t>
            </a:r>
            <a:r>
              <a:rPr lang="en-US" sz="2800" kern="0" dirty="0">
                <a:latin typeface="+mn-lt"/>
                <a:cs typeface="+mn-cs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&lt;pick&gt;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&lt;flow&gt;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&lt;scope&gt;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&lt;compensate&gt;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&lt;</a:t>
            </a:r>
            <a:r>
              <a:rPr lang="en-US" sz="2800" kern="0" dirty="0" err="1">
                <a:latin typeface="+mn-lt"/>
                <a:cs typeface="+mn-cs"/>
              </a:rPr>
              <a:t>compensateScope</a:t>
            </a:r>
            <a:r>
              <a:rPr lang="en-US" sz="2800" kern="0" dirty="0">
                <a:latin typeface="+mn-lt"/>
                <a:cs typeface="+mn-cs"/>
              </a:rPr>
              <a:t>&gt;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&lt;</a:t>
            </a:r>
            <a:r>
              <a:rPr lang="en-US" sz="2800" kern="0" dirty="0" err="1">
                <a:latin typeface="+mn-lt"/>
                <a:cs typeface="+mn-cs"/>
              </a:rPr>
              <a:t>rethrow</a:t>
            </a:r>
            <a:r>
              <a:rPr lang="en-US" sz="2800" kern="0" dirty="0">
                <a:latin typeface="+mn-lt"/>
                <a:cs typeface="+mn-cs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&lt;validate&gt;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cs typeface="+mn-cs"/>
              </a:rPr>
              <a:t>&lt;</a:t>
            </a:r>
            <a:r>
              <a:rPr lang="en-US" sz="2800" kern="0" dirty="0" err="1">
                <a:latin typeface="+mn-lt"/>
                <a:cs typeface="+mn-cs"/>
              </a:rPr>
              <a:t>extensionActivity</a:t>
            </a:r>
            <a:r>
              <a:rPr lang="en-US" sz="2800" kern="0" dirty="0">
                <a:latin typeface="+mn-lt"/>
                <a:cs typeface="+mn-cs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en-US" sz="2800" kern="0" dirty="0">
              <a:latin typeface="+mn-lt"/>
              <a:cs typeface="+mn-cs"/>
            </a:endParaRP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1447800" y="776288"/>
            <a:ext cx="6400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/>
              <a:t>http://docs.oasis-open.org/wsbpel/2.0/wsbpel-v2.0.html</a:t>
            </a:r>
          </a:p>
        </p:txBody>
      </p:sp>
    </p:spTree>
    <p:extLst>
      <p:ext uri="{BB962C8B-B14F-4D97-AF65-F5344CB8AC3E}">
        <p14:creationId xmlns:p14="http://schemas.microsoft.com/office/powerpoint/2010/main" val="40818421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51324-E192-4D0B-A050-1BAF0E90D0D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 of BPEL</a:t>
            </a: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5438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Overview of Application/WS Composition languages</a:t>
            </a:r>
          </a:p>
          <a:p>
            <a:pPr eaLnBrk="1" hangingPunct="1"/>
            <a:r>
              <a:rPr lang="en-US" sz="2400" dirty="0"/>
              <a:t>BPEL process defines the order of activities to be performed;</a:t>
            </a:r>
          </a:p>
          <a:p>
            <a:pPr eaLnBrk="1" hangingPunct="1"/>
            <a:r>
              <a:rPr lang="en-US" sz="2400" dirty="0"/>
              <a:t>BPEL process defines a composite Web service;</a:t>
            </a:r>
          </a:p>
          <a:p>
            <a:pPr eaLnBrk="1" hangingPunct="1"/>
            <a:r>
              <a:rPr lang="en-US" sz="2400" dirty="0"/>
              <a:t>BPEL process has a service interface, which uses WSDL with extensions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Case Study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Correlation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990600" y="4648200"/>
            <a:ext cx="2209800" cy="76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BPEL Process </a:t>
            </a:r>
          </a:p>
          <a:p>
            <a:pPr algn="ctr" eaLnBrk="0" hangingPunct="0"/>
            <a:r>
              <a:rPr lang="en-US"/>
              <a:t>(workflow)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3429000" y="4648200"/>
            <a:ext cx="1524000" cy="76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BPEL WSDL</a:t>
            </a:r>
          </a:p>
          <a:p>
            <a:pPr algn="ctr" eaLnBrk="0" hangingPunct="0"/>
            <a:r>
              <a:rPr lang="en-US"/>
              <a:t>(interface)</a:t>
            </a: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4953000" y="4648200"/>
            <a:ext cx="1752600" cy="76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BPEL-Defined</a:t>
            </a:r>
          </a:p>
          <a:p>
            <a:pPr algn="ctr" eaLnBrk="0" hangingPunct="0"/>
            <a:r>
              <a:rPr lang="en-US"/>
              <a:t>WSDL Extension</a:t>
            </a:r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6705600" y="4648200"/>
            <a:ext cx="17526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 err="1"/>
              <a:t>partnerLinkType</a:t>
            </a:r>
            <a:endParaRPr lang="en-US" dirty="0"/>
          </a:p>
        </p:txBody>
      </p:sp>
      <p:sp>
        <p:nvSpPr>
          <p:cNvPr id="17417" name="Rectangle 6"/>
          <p:cNvSpPr>
            <a:spLocks noChangeArrowheads="1"/>
          </p:cNvSpPr>
          <p:nvPr/>
        </p:nvSpPr>
        <p:spPr bwMode="auto">
          <a:xfrm>
            <a:off x="6705600" y="5029200"/>
            <a:ext cx="17526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correlations</a:t>
            </a:r>
          </a:p>
        </p:txBody>
      </p:sp>
    </p:spTree>
    <p:extLst>
      <p:ext uri="{BB962C8B-B14F-4D97-AF65-F5344CB8AC3E}">
        <p14:creationId xmlns:p14="http://schemas.microsoft.com/office/powerpoint/2010/main" val="166871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Examples and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69288" cy="4608513"/>
          </a:xfrm>
        </p:spPr>
        <p:txBody>
          <a:bodyPr/>
          <a:lstStyle/>
          <a:p>
            <a:pPr eaLnBrk="1" hangingPunct="1"/>
            <a:r>
              <a:rPr lang="en-US" sz="2000" dirty="0"/>
              <a:t>References</a:t>
            </a:r>
          </a:p>
          <a:p>
            <a:pPr lvl="1" eaLnBrk="1" hangingPunct="1"/>
            <a:r>
              <a:rPr lang="en-US" sz="1800" dirty="0"/>
              <a:t>In textbook section 8.2.5, an example using real Web services (zip service and movie service), is given.</a:t>
            </a:r>
          </a:p>
          <a:p>
            <a:pPr lvl="1" eaLnBrk="1" hangingPunct="1"/>
            <a:r>
              <a:rPr lang="en-US" sz="1800" dirty="0"/>
              <a:t>Oracle: SOA Suite Integration: Part 1: Building a Web Service: https://blogs.oracle.com/theshortenspot/soa-suite-integration:-part-1:-building-a-web-service</a:t>
            </a:r>
          </a:p>
          <a:p>
            <a:pPr lvl="1" eaLnBrk="1" hangingPunct="1"/>
            <a:r>
              <a:rPr lang="en-US" sz="1800" dirty="0"/>
              <a:t>Oracle: SOA Suite Integration: Part 2: A basic BPEL process: https://blogs.oracle.com/theshortenspot/soa-suite-integration:-part-2:-a-basic-bpel-process</a:t>
            </a:r>
          </a:p>
          <a:p>
            <a:pPr lvl="1" eaLnBrk="1" hangingPunct="1"/>
            <a:r>
              <a:rPr lang="en-US" sz="1800" dirty="0"/>
              <a:t>Salesforce using SOA Suite: https://www.youtube.com/watch?v=W870Zm9J_9s</a:t>
            </a:r>
          </a:p>
          <a:p>
            <a:pPr eaLnBrk="1" hangingPunct="1"/>
            <a:r>
              <a:rPr lang="en-US" sz="2000" dirty="0"/>
              <a:t>YouTube Videos</a:t>
            </a:r>
          </a:p>
          <a:p>
            <a:pPr lvl="1" eaLnBrk="1" hangingPunct="1"/>
            <a:r>
              <a:rPr lang="en-US" sz="1800" dirty="0"/>
              <a:t>https://www.youtube.com/watch?v=BAc7aTZCq7U</a:t>
            </a:r>
          </a:p>
          <a:p>
            <a:pPr lvl="1" eaLnBrk="1" hangingPunct="1"/>
            <a:r>
              <a:rPr lang="en-US" sz="1800" dirty="0"/>
              <a:t>https://www.youtube.com/watch?v=Uq6qS454hdU</a:t>
            </a:r>
          </a:p>
          <a:p>
            <a:pPr lvl="1" eaLnBrk="1" hangingPunct="1"/>
            <a:r>
              <a:rPr lang="en-US" sz="1800" dirty="0"/>
              <a:t>https://www.youtube.com/watch?v=qCxdmsM_FHs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F7E9A2-84D7-4FCB-AA8C-90F695954D5D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0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9CFEB4-CC1E-4D40-9FCC-F355AECF5A1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" y="4516438"/>
            <a:ext cx="1600200" cy="1385887"/>
          </a:xfrm>
        </p:spPr>
        <p:txBody>
          <a:bodyPr/>
          <a:lstStyle/>
          <a:p>
            <a:pPr eaLnBrk="1" hangingPunct="1"/>
            <a:r>
              <a:rPr lang="en-US" sz="2800"/>
              <a:t>Case Study</a:t>
            </a:r>
            <a:br>
              <a:rPr lang="en-US" sz="2800"/>
            </a:br>
            <a:r>
              <a:rPr lang="en-US" sz="2800"/>
              <a:t>Diagram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2400" y="263525"/>
            <a:ext cx="8915400" cy="6291263"/>
            <a:chOff x="152400" y="263525"/>
            <a:chExt cx="8915400" cy="6291263"/>
          </a:xfrm>
        </p:grpSpPr>
        <p:sp>
          <p:nvSpPr>
            <p:cNvPr id="11275" name="Rectangle 34"/>
            <p:cNvSpPr>
              <a:spLocks noChangeArrowheads="1"/>
            </p:cNvSpPr>
            <p:nvPr/>
          </p:nvSpPr>
          <p:spPr bwMode="auto">
            <a:xfrm>
              <a:off x="2133600" y="615950"/>
              <a:ext cx="4343400" cy="593725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276" name="Rectangle 5"/>
            <p:cNvSpPr>
              <a:spLocks noChangeArrowheads="1"/>
            </p:cNvSpPr>
            <p:nvPr/>
          </p:nvSpPr>
          <p:spPr bwMode="auto">
            <a:xfrm>
              <a:off x="152400" y="1025525"/>
              <a:ext cx="685800" cy="1143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Client</a:t>
              </a:r>
            </a:p>
          </p:txBody>
        </p:sp>
        <p:sp>
          <p:nvSpPr>
            <p:cNvPr id="11277" name="AutoShape 6"/>
            <p:cNvSpPr>
              <a:spLocks noChangeArrowheads="1"/>
            </p:cNvSpPr>
            <p:nvPr/>
          </p:nvSpPr>
          <p:spPr bwMode="auto">
            <a:xfrm>
              <a:off x="1828800" y="796925"/>
              <a:ext cx="838200" cy="15240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/>
                <a:t>portType</a:t>
              </a:r>
            </a:p>
          </p:txBody>
        </p:sp>
        <p:sp>
          <p:nvSpPr>
            <p:cNvPr id="11278" name="AutoShape 7"/>
            <p:cNvSpPr>
              <a:spLocks noChangeArrowheads="1"/>
            </p:cNvSpPr>
            <p:nvPr/>
          </p:nvSpPr>
          <p:spPr bwMode="auto">
            <a:xfrm>
              <a:off x="6248400" y="4149725"/>
              <a:ext cx="838200" cy="1685925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/>
                <a:t>portType</a:t>
              </a:r>
            </a:p>
          </p:txBody>
        </p:sp>
        <p:sp>
          <p:nvSpPr>
            <p:cNvPr id="11280" name="AutoShape 9"/>
            <p:cNvSpPr>
              <a:spLocks noChangeArrowheads="1"/>
            </p:cNvSpPr>
            <p:nvPr/>
          </p:nvSpPr>
          <p:spPr bwMode="auto">
            <a:xfrm>
              <a:off x="2259622" y="2727325"/>
              <a:ext cx="1975338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&lt;&lt;invoke/receive(sync)&gt;&gt;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Get plane ticket offer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From American Airlines</a:t>
              </a:r>
            </a:p>
          </p:txBody>
        </p:sp>
        <p:sp>
          <p:nvSpPr>
            <p:cNvPr id="11281" name="AutoShape 10"/>
            <p:cNvSpPr>
              <a:spLocks noChangeArrowheads="1"/>
            </p:cNvSpPr>
            <p:nvPr/>
          </p:nvSpPr>
          <p:spPr bwMode="auto">
            <a:xfrm>
              <a:off x="4381500" y="2727325"/>
              <a:ext cx="1989136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&lt;&lt;invoke/receive(sync)&gt;&gt;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Get plane ticket offer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From Delta Airlines</a:t>
              </a:r>
            </a:p>
          </p:txBody>
        </p:sp>
        <p:sp>
          <p:nvSpPr>
            <p:cNvPr id="11282" name="AutoShape 11"/>
            <p:cNvSpPr>
              <a:spLocks noChangeArrowheads="1"/>
            </p:cNvSpPr>
            <p:nvPr/>
          </p:nvSpPr>
          <p:spPr bwMode="auto">
            <a:xfrm>
              <a:off x="2286000" y="4403725"/>
              <a:ext cx="1866900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&lt;&lt;assign&gt;&gt;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Select the American 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Airlines ticket</a:t>
              </a:r>
            </a:p>
          </p:txBody>
        </p:sp>
        <p:sp>
          <p:nvSpPr>
            <p:cNvPr id="11283" name="AutoShape 12"/>
            <p:cNvSpPr>
              <a:spLocks noChangeArrowheads="1"/>
            </p:cNvSpPr>
            <p:nvPr/>
          </p:nvSpPr>
          <p:spPr bwMode="auto">
            <a:xfrm>
              <a:off x="4343400" y="4403725"/>
              <a:ext cx="1866900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&lt;&lt;assign&gt;&gt;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Select the Delta 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Airlines ticket</a:t>
              </a:r>
            </a:p>
          </p:txBody>
        </p:sp>
        <p:sp>
          <p:nvSpPr>
            <p:cNvPr id="11285" name="Line 14"/>
            <p:cNvSpPr>
              <a:spLocks noChangeShapeType="1"/>
            </p:cNvSpPr>
            <p:nvPr/>
          </p:nvSpPr>
          <p:spPr bwMode="auto">
            <a:xfrm>
              <a:off x="838200" y="1527175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Line 15"/>
            <p:cNvSpPr>
              <a:spLocks noChangeShapeType="1"/>
            </p:cNvSpPr>
            <p:nvPr/>
          </p:nvSpPr>
          <p:spPr bwMode="auto">
            <a:xfrm flipH="1">
              <a:off x="838200" y="168275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7" name="Line 17"/>
            <p:cNvSpPr>
              <a:spLocks noChangeShapeType="1"/>
            </p:cNvSpPr>
            <p:nvPr/>
          </p:nvSpPr>
          <p:spPr bwMode="auto">
            <a:xfrm>
              <a:off x="4343400" y="196532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Line 18"/>
            <p:cNvSpPr>
              <a:spLocks noChangeShapeType="1"/>
            </p:cNvSpPr>
            <p:nvPr/>
          </p:nvSpPr>
          <p:spPr bwMode="auto">
            <a:xfrm flipH="1">
              <a:off x="3886200" y="2498725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Line 19"/>
            <p:cNvSpPr>
              <a:spLocks noChangeShapeType="1"/>
            </p:cNvSpPr>
            <p:nvPr/>
          </p:nvSpPr>
          <p:spPr bwMode="auto">
            <a:xfrm>
              <a:off x="4343400" y="2498725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0" name="Line 20"/>
            <p:cNvSpPr>
              <a:spLocks noChangeShapeType="1"/>
            </p:cNvSpPr>
            <p:nvPr/>
          </p:nvSpPr>
          <p:spPr bwMode="auto">
            <a:xfrm>
              <a:off x="3886200" y="3336925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1" name="Line 21"/>
            <p:cNvSpPr>
              <a:spLocks noChangeShapeType="1"/>
            </p:cNvSpPr>
            <p:nvPr/>
          </p:nvSpPr>
          <p:spPr bwMode="auto">
            <a:xfrm flipH="1">
              <a:off x="4343400" y="3336925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Line 22"/>
            <p:cNvSpPr>
              <a:spLocks noChangeShapeType="1"/>
            </p:cNvSpPr>
            <p:nvPr/>
          </p:nvSpPr>
          <p:spPr bwMode="auto">
            <a:xfrm>
              <a:off x="4343400" y="356552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Line 23"/>
            <p:cNvSpPr>
              <a:spLocks noChangeShapeType="1"/>
            </p:cNvSpPr>
            <p:nvPr/>
          </p:nvSpPr>
          <p:spPr bwMode="auto">
            <a:xfrm flipH="1">
              <a:off x="3886200" y="3946525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4" name="Line 24"/>
            <p:cNvSpPr>
              <a:spLocks noChangeShapeType="1"/>
            </p:cNvSpPr>
            <p:nvPr/>
          </p:nvSpPr>
          <p:spPr bwMode="auto">
            <a:xfrm>
              <a:off x="4343400" y="3946525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5" name="Line 25"/>
            <p:cNvSpPr>
              <a:spLocks noChangeShapeType="1"/>
            </p:cNvSpPr>
            <p:nvPr/>
          </p:nvSpPr>
          <p:spPr bwMode="auto">
            <a:xfrm>
              <a:off x="3886200" y="5013325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" name="Line 26"/>
            <p:cNvSpPr>
              <a:spLocks noChangeShapeType="1"/>
            </p:cNvSpPr>
            <p:nvPr/>
          </p:nvSpPr>
          <p:spPr bwMode="auto">
            <a:xfrm flipH="1">
              <a:off x="4381500" y="5013325"/>
              <a:ext cx="3429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" name="Line 27"/>
            <p:cNvSpPr>
              <a:spLocks noChangeShapeType="1"/>
            </p:cNvSpPr>
            <p:nvPr/>
          </p:nvSpPr>
          <p:spPr bwMode="auto">
            <a:xfrm>
              <a:off x="4343400" y="6080125"/>
              <a:ext cx="0" cy="220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8" name="Line 28"/>
            <p:cNvSpPr>
              <a:spLocks noChangeShapeType="1"/>
            </p:cNvSpPr>
            <p:nvPr/>
          </p:nvSpPr>
          <p:spPr bwMode="auto">
            <a:xfrm>
              <a:off x="6477000" y="122555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9" name="Line 29"/>
            <p:cNvSpPr>
              <a:spLocks noChangeShapeType="1"/>
            </p:cNvSpPr>
            <p:nvPr/>
          </p:nvSpPr>
          <p:spPr bwMode="auto">
            <a:xfrm flipH="1">
              <a:off x="6477000" y="137795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0" name="Line 30"/>
            <p:cNvSpPr>
              <a:spLocks noChangeShapeType="1"/>
            </p:cNvSpPr>
            <p:nvPr/>
          </p:nvSpPr>
          <p:spPr bwMode="auto">
            <a:xfrm>
              <a:off x="6477000" y="3616325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1" name="Line 31"/>
            <p:cNvSpPr>
              <a:spLocks noChangeShapeType="1"/>
            </p:cNvSpPr>
            <p:nvPr/>
          </p:nvSpPr>
          <p:spPr bwMode="auto">
            <a:xfrm flipH="1">
              <a:off x="7086600" y="422592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2" name="Rectangle 35"/>
            <p:cNvSpPr>
              <a:spLocks noChangeArrowheads="1"/>
            </p:cNvSpPr>
            <p:nvPr/>
          </p:nvSpPr>
          <p:spPr bwMode="auto">
            <a:xfrm>
              <a:off x="7696200" y="720725"/>
              <a:ext cx="1295400" cy="11811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/>
                <a:t>Employee</a:t>
              </a:r>
            </a:p>
            <a:p>
              <a:pPr algn="ctr" eaLnBrk="0" hangingPunct="0"/>
              <a:r>
                <a:rPr lang="en-US" dirty="0"/>
                <a:t>Travel</a:t>
              </a:r>
            </a:p>
            <a:p>
              <a:pPr algn="ctr" eaLnBrk="0" hangingPunct="0"/>
              <a:r>
                <a:rPr lang="en-US" dirty="0"/>
                <a:t>Status Web</a:t>
              </a:r>
            </a:p>
            <a:p>
              <a:pPr algn="ctr" eaLnBrk="0" hangingPunct="0"/>
              <a:r>
                <a:rPr lang="en-US" dirty="0"/>
                <a:t>Service</a:t>
              </a:r>
            </a:p>
          </p:txBody>
        </p:sp>
        <p:sp>
          <p:nvSpPr>
            <p:cNvPr id="11303" name="Rectangle 37"/>
            <p:cNvSpPr>
              <a:spLocks noChangeArrowheads="1"/>
            </p:cNvSpPr>
            <p:nvPr/>
          </p:nvSpPr>
          <p:spPr bwMode="auto">
            <a:xfrm>
              <a:off x="7848600" y="3238500"/>
              <a:ext cx="1143000" cy="11811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America</a:t>
              </a:r>
            </a:p>
            <a:p>
              <a:pPr algn="ctr" eaLnBrk="0" hangingPunct="0"/>
              <a:r>
                <a:rPr lang="en-US"/>
                <a:t>Airlines</a:t>
              </a:r>
            </a:p>
            <a:p>
              <a:pPr algn="ctr" eaLnBrk="0" hangingPunct="0"/>
              <a:r>
                <a:rPr lang="en-US"/>
                <a:t>Web</a:t>
              </a:r>
            </a:p>
            <a:p>
              <a:pPr algn="ctr" eaLnBrk="0" hangingPunct="0"/>
              <a:r>
                <a:rPr lang="en-US"/>
                <a:t>Services</a:t>
              </a:r>
            </a:p>
          </p:txBody>
        </p:sp>
        <p:sp>
          <p:nvSpPr>
            <p:cNvPr id="11304" name="Rectangle 38"/>
            <p:cNvSpPr>
              <a:spLocks noChangeArrowheads="1"/>
            </p:cNvSpPr>
            <p:nvPr/>
          </p:nvSpPr>
          <p:spPr bwMode="auto">
            <a:xfrm>
              <a:off x="7924800" y="5105400"/>
              <a:ext cx="1143000" cy="14160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Delta</a:t>
              </a:r>
            </a:p>
            <a:p>
              <a:pPr algn="ctr" eaLnBrk="0" hangingPunct="0"/>
              <a:r>
                <a:rPr lang="en-US"/>
                <a:t>Airlines</a:t>
              </a:r>
            </a:p>
            <a:p>
              <a:pPr algn="ctr" eaLnBrk="0" hangingPunct="0"/>
              <a:r>
                <a:rPr lang="en-US"/>
                <a:t>Web</a:t>
              </a:r>
            </a:p>
            <a:p>
              <a:pPr algn="ctr" eaLnBrk="0" hangingPunct="0"/>
              <a:r>
                <a:rPr lang="en-US"/>
                <a:t>Services</a:t>
              </a:r>
            </a:p>
          </p:txBody>
        </p:sp>
        <p:sp>
          <p:nvSpPr>
            <p:cNvPr id="11305" name="Text Box 39"/>
            <p:cNvSpPr txBox="1">
              <a:spLocks noChangeArrowheads="1"/>
            </p:cNvSpPr>
            <p:nvPr/>
          </p:nvSpPr>
          <p:spPr bwMode="auto">
            <a:xfrm>
              <a:off x="804863" y="1193800"/>
              <a:ext cx="10239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1. Request</a:t>
              </a:r>
            </a:p>
          </p:txBody>
        </p:sp>
        <p:sp>
          <p:nvSpPr>
            <p:cNvPr id="11306" name="Text Box 40"/>
            <p:cNvSpPr txBox="1">
              <a:spLocks noChangeArrowheads="1"/>
            </p:cNvSpPr>
            <p:nvPr/>
          </p:nvSpPr>
          <p:spPr bwMode="auto">
            <a:xfrm>
              <a:off x="6573838" y="889000"/>
              <a:ext cx="10239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2. Request</a:t>
              </a:r>
            </a:p>
          </p:txBody>
        </p:sp>
        <p:sp>
          <p:nvSpPr>
            <p:cNvPr id="11307" name="Text Box 41"/>
            <p:cNvSpPr txBox="1">
              <a:spLocks noChangeArrowheads="1"/>
            </p:cNvSpPr>
            <p:nvPr/>
          </p:nvSpPr>
          <p:spPr bwMode="auto">
            <a:xfrm>
              <a:off x="6675438" y="1301750"/>
              <a:ext cx="8207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3. Reply</a:t>
              </a:r>
            </a:p>
          </p:txBody>
        </p:sp>
        <p:sp>
          <p:nvSpPr>
            <p:cNvPr id="11308" name="Text Box 42"/>
            <p:cNvSpPr txBox="1">
              <a:spLocks noChangeArrowheads="1"/>
            </p:cNvSpPr>
            <p:nvPr/>
          </p:nvSpPr>
          <p:spPr bwMode="auto">
            <a:xfrm>
              <a:off x="6664325" y="3251200"/>
              <a:ext cx="10318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4.1. Invoke</a:t>
              </a:r>
            </a:p>
          </p:txBody>
        </p:sp>
        <p:sp>
          <p:nvSpPr>
            <p:cNvPr id="11309" name="Text Box 43"/>
            <p:cNvSpPr txBox="1">
              <a:spLocks noChangeArrowheads="1"/>
            </p:cNvSpPr>
            <p:nvPr/>
          </p:nvSpPr>
          <p:spPr bwMode="auto">
            <a:xfrm>
              <a:off x="7058025" y="4981575"/>
              <a:ext cx="82867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5.2.</a:t>
              </a:r>
            </a:p>
            <a:p>
              <a:r>
                <a:rPr lang="en-US" sz="1600">
                  <a:latin typeface="Arial Narrow" pitchFamily="34" charset="0"/>
                </a:rPr>
                <a:t>Callback</a:t>
              </a:r>
            </a:p>
          </p:txBody>
        </p:sp>
        <p:sp>
          <p:nvSpPr>
            <p:cNvPr id="11310" name="Text Box 44"/>
            <p:cNvSpPr txBox="1">
              <a:spLocks noChangeArrowheads="1"/>
            </p:cNvSpPr>
            <p:nvPr/>
          </p:nvSpPr>
          <p:spPr bwMode="auto">
            <a:xfrm>
              <a:off x="6664325" y="6216650"/>
              <a:ext cx="100488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4.2. Invoke</a:t>
              </a:r>
            </a:p>
          </p:txBody>
        </p:sp>
        <p:sp>
          <p:nvSpPr>
            <p:cNvPr id="11311" name="Text Box 45"/>
            <p:cNvSpPr txBox="1">
              <a:spLocks noChangeArrowheads="1"/>
            </p:cNvSpPr>
            <p:nvPr/>
          </p:nvSpPr>
          <p:spPr bwMode="auto">
            <a:xfrm>
              <a:off x="7058025" y="3686175"/>
              <a:ext cx="94297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5.1.</a:t>
              </a:r>
            </a:p>
            <a:p>
              <a:r>
                <a:rPr lang="en-US" sz="1600">
                  <a:latin typeface="Arial Narrow" pitchFamily="34" charset="0"/>
                </a:rPr>
                <a:t>Callback</a:t>
              </a:r>
            </a:p>
          </p:txBody>
        </p:sp>
        <p:sp>
          <p:nvSpPr>
            <p:cNvPr id="11312" name="Text Box 46"/>
            <p:cNvSpPr txBox="1">
              <a:spLocks noChangeArrowheads="1"/>
            </p:cNvSpPr>
            <p:nvPr/>
          </p:nvSpPr>
          <p:spPr bwMode="auto">
            <a:xfrm>
              <a:off x="2705100" y="3746500"/>
              <a:ext cx="14859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 b="1">
                  <a:latin typeface="Arial Narrow" pitchFamily="34" charset="0"/>
                </a:rPr>
                <a:t>[American.price </a:t>
              </a:r>
            </a:p>
            <a:p>
              <a:r>
                <a:rPr lang="en-US" sz="1600" b="1">
                  <a:latin typeface="Arial Narrow" pitchFamily="34" charset="0"/>
                </a:rPr>
                <a:t>&lt;= Delta.price]</a:t>
              </a:r>
            </a:p>
          </p:txBody>
        </p:sp>
        <p:sp>
          <p:nvSpPr>
            <p:cNvPr id="11313" name="Text Box 47"/>
            <p:cNvSpPr txBox="1">
              <a:spLocks noChangeArrowheads="1"/>
            </p:cNvSpPr>
            <p:nvPr/>
          </p:nvSpPr>
          <p:spPr bwMode="auto">
            <a:xfrm>
              <a:off x="4686300" y="3717925"/>
              <a:ext cx="14859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 b="1" dirty="0">
                  <a:latin typeface="Arial Narrow" pitchFamily="34" charset="0"/>
                </a:rPr>
                <a:t>[</a:t>
              </a:r>
              <a:r>
                <a:rPr lang="en-US" sz="1600" b="1" dirty="0" err="1">
                  <a:latin typeface="Arial Narrow" pitchFamily="34" charset="0"/>
                </a:rPr>
                <a:t>American.price</a:t>
              </a:r>
              <a:r>
                <a:rPr lang="en-US" sz="1600" b="1" dirty="0">
                  <a:latin typeface="Arial Narrow" pitchFamily="34" charset="0"/>
                </a:rPr>
                <a:t> </a:t>
              </a:r>
            </a:p>
            <a:p>
              <a:r>
                <a:rPr lang="en-US" sz="1600" b="1" dirty="0">
                  <a:latin typeface="Arial Narrow" pitchFamily="34" charset="0"/>
                </a:rPr>
                <a:t>&gt; </a:t>
              </a:r>
              <a:r>
                <a:rPr lang="en-US" sz="1600" b="1" dirty="0" err="1">
                  <a:latin typeface="Arial Narrow" pitchFamily="34" charset="0"/>
                </a:rPr>
                <a:t>Delta.price</a:t>
              </a:r>
              <a:r>
                <a:rPr lang="en-US" sz="1600" b="1" dirty="0">
                  <a:latin typeface="Arial Narrow" pitchFamily="34" charset="0"/>
                </a:rPr>
                <a:t>]</a:t>
              </a:r>
            </a:p>
          </p:txBody>
        </p:sp>
        <p:sp>
          <p:nvSpPr>
            <p:cNvPr id="11314" name="Oval 48"/>
            <p:cNvSpPr>
              <a:spLocks noChangeArrowheads="1"/>
            </p:cNvSpPr>
            <p:nvPr/>
          </p:nvSpPr>
          <p:spPr bwMode="auto">
            <a:xfrm>
              <a:off x="4248150" y="6300788"/>
              <a:ext cx="190500" cy="190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315" name="Text Box 49"/>
            <p:cNvSpPr txBox="1">
              <a:spLocks noChangeArrowheads="1"/>
            </p:cNvSpPr>
            <p:nvPr/>
          </p:nvSpPr>
          <p:spPr bwMode="auto">
            <a:xfrm>
              <a:off x="2881313" y="263525"/>
              <a:ext cx="30003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 b="1">
                  <a:latin typeface="Arial Narrow" pitchFamily="34" charset="0"/>
                </a:rPr>
                <a:t>BPEL Process for Business Travels</a:t>
              </a:r>
            </a:p>
          </p:txBody>
        </p:sp>
        <p:sp>
          <p:nvSpPr>
            <p:cNvPr id="11316" name="Text Box 50"/>
            <p:cNvSpPr txBox="1">
              <a:spLocks noChangeArrowheads="1"/>
            </p:cNvSpPr>
            <p:nvPr/>
          </p:nvSpPr>
          <p:spPr bwMode="auto">
            <a:xfrm>
              <a:off x="914400" y="1606550"/>
              <a:ext cx="8207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6. Reply</a:t>
              </a:r>
            </a:p>
          </p:txBody>
        </p:sp>
        <p:sp>
          <p:nvSpPr>
            <p:cNvPr id="11317" name="Line 51"/>
            <p:cNvSpPr>
              <a:spLocks noChangeShapeType="1"/>
            </p:cNvSpPr>
            <p:nvPr/>
          </p:nvSpPr>
          <p:spPr bwMode="auto">
            <a:xfrm>
              <a:off x="4355123" y="828674"/>
              <a:ext cx="0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8" name="Oval 16"/>
            <p:cNvSpPr>
              <a:spLocks noChangeArrowheads="1"/>
            </p:cNvSpPr>
            <p:nvPr/>
          </p:nvSpPr>
          <p:spPr bwMode="auto">
            <a:xfrm>
              <a:off x="4267200" y="685800"/>
              <a:ext cx="190500" cy="190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279" name="AutoShape 8"/>
            <p:cNvSpPr>
              <a:spLocks noChangeArrowheads="1"/>
            </p:cNvSpPr>
            <p:nvPr/>
          </p:nvSpPr>
          <p:spPr bwMode="auto">
            <a:xfrm>
              <a:off x="3467100" y="1706562"/>
              <a:ext cx="1752600" cy="638175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&lt;&lt;invoke(sync)&gt;&gt;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Retrieve the employee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Travel status</a:t>
              </a:r>
            </a:p>
          </p:txBody>
        </p:sp>
        <p:sp>
          <p:nvSpPr>
            <p:cNvPr id="11270" name="Rectangle 51"/>
            <p:cNvSpPr>
              <a:spLocks noChangeArrowheads="1"/>
            </p:cNvSpPr>
            <p:nvPr/>
          </p:nvSpPr>
          <p:spPr bwMode="auto">
            <a:xfrm>
              <a:off x="7696200" y="1025525"/>
              <a:ext cx="46038" cy="5016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1271" name="Rectangle 52"/>
            <p:cNvSpPr>
              <a:spLocks noChangeArrowheads="1"/>
            </p:cNvSpPr>
            <p:nvPr/>
          </p:nvSpPr>
          <p:spPr bwMode="auto">
            <a:xfrm>
              <a:off x="7848600" y="3336925"/>
              <a:ext cx="46038" cy="5016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1272" name="Rectangle 53"/>
            <p:cNvSpPr>
              <a:spLocks noChangeArrowheads="1"/>
            </p:cNvSpPr>
            <p:nvPr/>
          </p:nvSpPr>
          <p:spPr bwMode="auto">
            <a:xfrm>
              <a:off x="7924800" y="5334000"/>
              <a:ext cx="46038" cy="5016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cxnSp>
          <p:nvCxnSpPr>
            <p:cNvPr id="11273" name="Straight Arrow Connector 55"/>
            <p:cNvCxnSpPr>
              <a:cxnSpLocks noChangeShapeType="1"/>
              <a:stCxn id="11272" idx="1"/>
            </p:cNvCxnSpPr>
            <p:nvPr/>
          </p:nvCxnSpPr>
          <p:spPr bwMode="auto">
            <a:xfrm rot="10800000" flipV="1">
              <a:off x="7086600" y="5584825"/>
              <a:ext cx="8382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4" name="Straight Arrow Connector 59"/>
            <p:cNvCxnSpPr>
              <a:cxnSpLocks noChangeShapeType="1"/>
            </p:cNvCxnSpPr>
            <p:nvPr/>
          </p:nvCxnSpPr>
          <p:spPr bwMode="auto">
            <a:xfrm>
              <a:off x="6477000" y="6216650"/>
              <a:ext cx="1447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4355123" y="133667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AutoShape 8"/>
            <p:cNvSpPr>
              <a:spLocks noChangeArrowheads="1"/>
            </p:cNvSpPr>
            <p:nvPr/>
          </p:nvSpPr>
          <p:spPr bwMode="auto">
            <a:xfrm>
              <a:off x="3082315" y="1049350"/>
              <a:ext cx="2634704" cy="474125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</a:pPr>
              <a:r>
                <a:rPr lang="en-US" sz="1400" dirty="0">
                  <a:latin typeface="Arial" charset="0"/>
                  <a:cs typeface="Arial" charset="0"/>
                </a:rPr>
                <a:t>&lt;&lt;receive&gt;&gt;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>
                  <a:latin typeface="Arial" charset="0"/>
                  <a:cs typeface="Arial" charset="0"/>
                </a:rPr>
                <a:t>Receive initial data from client</a:t>
              </a:r>
            </a:p>
          </p:txBody>
        </p:sp>
        <p:sp>
          <p:nvSpPr>
            <p:cNvPr id="11284" name="AutoShape 13"/>
            <p:cNvSpPr>
              <a:spLocks noChangeArrowheads="1"/>
            </p:cNvSpPr>
            <p:nvPr/>
          </p:nvSpPr>
          <p:spPr bwMode="auto">
            <a:xfrm>
              <a:off x="3390900" y="5470525"/>
              <a:ext cx="1866900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&lt;&lt;rely&gt;&gt;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Return the best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offer</a:t>
              </a:r>
            </a:p>
          </p:txBody>
        </p:sp>
      </p:grpSp>
      <p:sp>
        <p:nvSpPr>
          <p:cNvPr id="722996" name="Oval 52"/>
          <p:cNvSpPr>
            <a:spLocks noChangeArrowheads="1"/>
          </p:cNvSpPr>
          <p:nvPr/>
        </p:nvSpPr>
        <p:spPr bwMode="auto">
          <a:xfrm>
            <a:off x="7467600" y="533400"/>
            <a:ext cx="1698625" cy="1630363"/>
          </a:xfrm>
          <a:prstGeom prst="ellips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cxnSp>
        <p:nvCxnSpPr>
          <p:cNvPr id="4" name="Straight Arrow Connector 3"/>
          <p:cNvCxnSpPr>
            <a:endCxn id="55" idx="1"/>
          </p:cNvCxnSpPr>
          <p:nvPr/>
        </p:nvCxnSpPr>
        <p:spPr bwMode="auto">
          <a:xfrm>
            <a:off x="2667000" y="1286413"/>
            <a:ext cx="4153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61" name="Straight Arrow Connector 60"/>
          <p:cNvCxnSpPr>
            <a:endCxn id="11298" idx="0"/>
          </p:cNvCxnSpPr>
          <p:nvPr/>
        </p:nvCxnSpPr>
        <p:spPr bwMode="auto">
          <a:xfrm flipV="1">
            <a:off x="5219700" y="1225550"/>
            <a:ext cx="1257300" cy="655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Straight Arrow Connector 62"/>
          <p:cNvCxnSpPr>
            <a:endCxn id="11279" idx="3"/>
          </p:cNvCxnSpPr>
          <p:nvPr/>
        </p:nvCxnSpPr>
        <p:spPr bwMode="auto">
          <a:xfrm flipH="1">
            <a:off x="5219700" y="1370012"/>
            <a:ext cx="1257300" cy="6556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</p:cxnSp>
      <p:sp>
        <p:nvSpPr>
          <p:cNvPr id="10" name="Freeform 9"/>
          <p:cNvSpPr/>
          <p:nvPr/>
        </p:nvSpPr>
        <p:spPr bwMode="auto">
          <a:xfrm>
            <a:off x="2215662" y="2329962"/>
            <a:ext cx="1175238" cy="3490546"/>
          </a:xfrm>
          <a:custGeom>
            <a:avLst/>
            <a:gdLst>
              <a:gd name="connsiteX0" fmla="*/ 1213338 w 1213338"/>
              <a:gd name="connsiteY0" fmla="*/ 3490546 h 3490546"/>
              <a:gd name="connsiteX1" fmla="*/ 0 w 1213338"/>
              <a:gd name="connsiteY1" fmla="*/ 3490546 h 3490546"/>
              <a:gd name="connsiteX2" fmla="*/ 0 w 1213338"/>
              <a:gd name="connsiteY2" fmla="*/ 0 h 349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338" h="3490546">
                <a:moveTo>
                  <a:pt x="1213338" y="3490546"/>
                </a:moveTo>
                <a:lnTo>
                  <a:pt x="0" y="3490546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 bwMode="auto">
          <a:xfrm>
            <a:off x="5989637" y="3336925"/>
            <a:ext cx="487363" cy="28971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2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2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29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7229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96" grpId="0" animBg="1"/>
      <p:bldP spid="72299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827253-D804-462C-83A3-DB02DB6FE24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Employee Travel Status WS (</a:t>
            </a:r>
            <a:r>
              <a:rPr lang="en-US" sz="2800" dirty="0">
                <a:solidFill>
                  <a:srgbClr val="990000"/>
                </a:solidFill>
              </a:rPr>
              <a:t>Synchronous</a:t>
            </a:r>
            <a:r>
              <a:rPr lang="en-US" sz="2800" dirty="0"/>
              <a:t>)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477000" y="1281113"/>
            <a:ext cx="2209800" cy="28956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 dirty="0">
                <a:solidFill>
                  <a:schemeClr val="tx2"/>
                </a:solidFill>
              </a:rPr>
              <a:t>Employee </a:t>
            </a:r>
          </a:p>
          <a:p>
            <a:pPr algn="ctr" eaLnBrk="0" hangingPunct="0"/>
            <a:r>
              <a:rPr lang="en-US" b="1" dirty="0">
                <a:solidFill>
                  <a:schemeClr val="tx2"/>
                </a:solidFill>
              </a:rPr>
              <a:t>Travel </a:t>
            </a:r>
          </a:p>
          <a:p>
            <a:pPr algn="ctr" eaLnBrk="0" hangingPunct="0"/>
            <a:r>
              <a:rPr lang="en-US" b="1" dirty="0">
                <a:solidFill>
                  <a:schemeClr val="tx2"/>
                </a:solidFill>
              </a:rPr>
              <a:t>Status </a:t>
            </a:r>
          </a:p>
          <a:p>
            <a:pPr algn="ctr" eaLnBrk="0" hangingPunct="0"/>
            <a:r>
              <a:rPr lang="en-US" b="1" dirty="0">
                <a:solidFill>
                  <a:schemeClr val="tx2"/>
                </a:solidFill>
              </a:rPr>
              <a:t>Web Services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572000" y="1966913"/>
            <a:ext cx="2286000" cy="152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Employee Travel</a:t>
            </a:r>
          </a:p>
          <a:p>
            <a:pPr algn="ctr" eaLnBrk="0" hangingPunct="0"/>
            <a:r>
              <a:rPr lang="en-US" dirty="0" err="1"/>
              <a:t>StatusPT</a:t>
            </a:r>
            <a:r>
              <a:rPr lang="en-US" dirty="0"/>
              <a:t>:</a:t>
            </a:r>
          </a:p>
          <a:p>
            <a:pPr algn="ctr" eaLnBrk="0" hangingPunct="0"/>
            <a:r>
              <a:rPr lang="en-US" dirty="0" err="1"/>
              <a:t>EmployeeTravelStatus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operation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477000" y="914400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WSDL</a:t>
            </a:r>
          </a:p>
        </p:txBody>
      </p:sp>
      <p:sp>
        <p:nvSpPr>
          <p:cNvPr id="12295" name="Line 8"/>
          <p:cNvSpPr>
            <a:spLocks noChangeShapeType="1"/>
          </p:cNvSpPr>
          <p:nvPr/>
        </p:nvSpPr>
        <p:spPr bwMode="auto">
          <a:xfrm>
            <a:off x="228600" y="2271713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9"/>
          <p:cNvSpPr>
            <a:spLocks noChangeShapeType="1"/>
          </p:cNvSpPr>
          <p:nvPr/>
        </p:nvSpPr>
        <p:spPr bwMode="auto">
          <a:xfrm>
            <a:off x="228600" y="3186113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Rectangle 10"/>
          <p:cNvSpPr>
            <a:spLocks noChangeArrowheads="1"/>
          </p:cNvSpPr>
          <p:nvPr/>
        </p:nvSpPr>
        <p:spPr bwMode="auto">
          <a:xfrm>
            <a:off x="381000" y="1905000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dirty="0" err="1"/>
              <a:t>EmployeeTravelStatusRequestMessage</a:t>
            </a:r>
            <a:endParaRPr lang="en-US" dirty="0"/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381000" y="2819400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dirty="0" err="1"/>
              <a:t>EmployeeTravelStatusResponseMessage</a:t>
            </a:r>
            <a:endParaRPr lang="en-US" dirty="0"/>
          </a:p>
        </p:txBody>
      </p:sp>
      <p:sp>
        <p:nvSpPr>
          <p:cNvPr id="541708" name="Text Box 12"/>
          <p:cNvSpPr txBox="1">
            <a:spLocks noChangeArrowheads="1"/>
          </p:cNvSpPr>
          <p:nvPr/>
        </p:nvSpPr>
        <p:spPr bwMode="auto">
          <a:xfrm>
            <a:off x="457200" y="4575175"/>
            <a:ext cx="7940675" cy="1749425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dirty="0">
                <a:latin typeface="Arial" charset="0"/>
              </a:rPr>
              <a:t>&lt;</a:t>
            </a:r>
            <a:r>
              <a:rPr lang="en-US" dirty="0" err="1">
                <a:latin typeface="Arial" charset="0"/>
              </a:rPr>
              <a:t>portType</a:t>
            </a:r>
            <a:r>
              <a:rPr lang="en-US" dirty="0">
                <a:latin typeface="Arial" charset="0"/>
              </a:rPr>
              <a:t> name="</a:t>
            </a:r>
            <a:r>
              <a:rPr lang="en-US" dirty="0" err="1">
                <a:latin typeface="Arial" charset="0"/>
              </a:rPr>
              <a:t>EmployeeTravelStatusPT</a:t>
            </a:r>
            <a:r>
              <a:rPr lang="en-US" dirty="0">
                <a:latin typeface="Arial" charset="0"/>
              </a:rPr>
              <a:t>"&gt;</a:t>
            </a:r>
          </a:p>
          <a:p>
            <a:r>
              <a:rPr lang="en-US" dirty="0">
                <a:latin typeface="Arial" charset="0"/>
              </a:rPr>
              <a:t>	&lt;operation name= </a:t>
            </a:r>
            <a:r>
              <a:rPr lang="en-US" dirty="0"/>
              <a:t>"</a:t>
            </a:r>
            <a:r>
              <a:rPr lang="en-US" dirty="0" err="1">
                <a:latin typeface="Arial" charset="0"/>
              </a:rPr>
              <a:t>EmployeeTravelStatus</a:t>
            </a:r>
            <a:r>
              <a:rPr lang="en-US" dirty="0"/>
              <a:t>"</a:t>
            </a:r>
            <a:r>
              <a:rPr lang="en-US" dirty="0">
                <a:latin typeface="Arial" charset="0"/>
              </a:rPr>
              <a:t>&gt;</a:t>
            </a:r>
          </a:p>
          <a:p>
            <a:r>
              <a:rPr lang="en-US" dirty="0">
                <a:latin typeface="Arial" charset="0"/>
              </a:rPr>
              <a:t>		&lt;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input</a:t>
            </a:r>
            <a:r>
              <a:rPr lang="en-US" dirty="0">
                <a:latin typeface="Arial" charset="0"/>
              </a:rPr>
              <a:t> message= "</a:t>
            </a:r>
            <a:r>
              <a:rPr lang="en-US" dirty="0" err="1">
                <a:latin typeface="Arial" charset="0"/>
              </a:rPr>
              <a:t>tns</a:t>
            </a:r>
            <a:r>
              <a:rPr lang="en-US" dirty="0">
                <a:latin typeface="Arial" charset="0"/>
              </a:rPr>
              <a:t> : </a:t>
            </a:r>
            <a:r>
              <a:rPr lang="en-US" dirty="0" err="1">
                <a:latin typeface="Arial" charset="0"/>
              </a:rPr>
              <a:t>EmployeeTravelStatusRequestMessage</a:t>
            </a:r>
            <a:r>
              <a:rPr lang="en-US" dirty="0">
                <a:latin typeface="Arial" charset="0"/>
              </a:rPr>
              <a:t>" /&gt;</a:t>
            </a:r>
          </a:p>
          <a:p>
            <a:r>
              <a:rPr lang="en-US" dirty="0">
                <a:latin typeface="Arial" charset="0"/>
              </a:rPr>
              <a:t>		&lt;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output</a:t>
            </a:r>
            <a:r>
              <a:rPr lang="en-US" dirty="0">
                <a:latin typeface="Arial" charset="0"/>
              </a:rPr>
              <a:t> message= "</a:t>
            </a:r>
            <a:r>
              <a:rPr lang="en-US" dirty="0" err="1">
                <a:latin typeface="Arial" charset="0"/>
              </a:rPr>
              <a:t>tns</a:t>
            </a:r>
            <a:r>
              <a:rPr lang="en-US" dirty="0">
                <a:latin typeface="Arial" charset="0"/>
              </a:rPr>
              <a:t>: </a:t>
            </a:r>
            <a:r>
              <a:rPr lang="en-US" dirty="0" err="1">
                <a:latin typeface="Arial" charset="0"/>
              </a:rPr>
              <a:t>EmployeeTravelStatusResponseMessage</a:t>
            </a:r>
            <a:r>
              <a:rPr lang="en-US" dirty="0">
                <a:latin typeface="Arial" charset="0"/>
              </a:rPr>
              <a:t>" /&gt;</a:t>
            </a:r>
          </a:p>
          <a:p>
            <a:r>
              <a:rPr lang="en-US" dirty="0">
                <a:latin typeface="Arial" charset="0"/>
              </a:rPr>
              <a:t>	&lt;/operation&gt;</a:t>
            </a:r>
          </a:p>
          <a:p>
            <a:r>
              <a:rPr lang="en-US" dirty="0">
                <a:latin typeface="Arial" charset="0"/>
              </a:rPr>
              <a:t>&lt;/</a:t>
            </a:r>
            <a:r>
              <a:rPr lang="en-US" dirty="0" err="1">
                <a:latin typeface="Arial" charset="0"/>
              </a:rPr>
              <a:t>portType</a:t>
            </a:r>
            <a:r>
              <a:rPr lang="en-US" dirty="0">
                <a:latin typeface="Arial" charset="0"/>
              </a:rPr>
              <a:t>&gt;</a:t>
            </a:r>
          </a:p>
        </p:txBody>
      </p:sp>
      <p:cxnSp>
        <p:nvCxnSpPr>
          <p:cNvPr id="541710" name="AutoShape 14"/>
          <p:cNvCxnSpPr>
            <a:cxnSpLocks noChangeShapeType="1"/>
            <a:stCxn id="12293" idx="2"/>
            <a:endCxn id="541708" idx="0"/>
          </p:cNvCxnSpPr>
          <p:nvPr/>
        </p:nvCxnSpPr>
        <p:spPr bwMode="auto">
          <a:xfrm flipH="1">
            <a:off x="4427538" y="3490913"/>
            <a:ext cx="1287462" cy="1084262"/>
          </a:xfrm>
          <a:prstGeom prst="straightConnector1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1711" name="Rectangle 15"/>
          <p:cNvSpPr>
            <a:spLocks noChangeArrowheads="1"/>
          </p:cNvSpPr>
          <p:nvPr/>
        </p:nvSpPr>
        <p:spPr bwMode="auto">
          <a:xfrm>
            <a:off x="457200" y="420528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in WSDL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4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8" grpId="0" animBg="1"/>
      <p:bldP spid="5417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/>
        </p:nvGrpSpPr>
        <p:grpSpPr>
          <a:xfrm>
            <a:off x="152400" y="263525"/>
            <a:ext cx="8915400" cy="6291263"/>
            <a:chOff x="152400" y="263525"/>
            <a:chExt cx="8915400" cy="6291263"/>
          </a:xfrm>
        </p:grpSpPr>
        <p:sp>
          <p:nvSpPr>
            <p:cNvPr id="107" name="Rectangle 34"/>
            <p:cNvSpPr>
              <a:spLocks noChangeArrowheads="1"/>
            </p:cNvSpPr>
            <p:nvPr/>
          </p:nvSpPr>
          <p:spPr bwMode="auto">
            <a:xfrm>
              <a:off x="2133600" y="615950"/>
              <a:ext cx="4343400" cy="593725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08" name="Rectangle 5"/>
            <p:cNvSpPr>
              <a:spLocks noChangeArrowheads="1"/>
            </p:cNvSpPr>
            <p:nvPr/>
          </p:nvSpPr>
          <p:spPr bwMode="auto">
            <a:xfrm>
              <a:off x="152400" y="1025525"/>
              <a:ext cx="685800" cy="1143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Client</a:t>
              </a:r>
            </a:p>
          </p:txBody>
        </p:sp>
        <p:sp>
          <p:nvSpPr>
            <p:cNvPr id="109" name="AutoShape 6"/>
            <p:cNvSpPr>
              <a:spLocks noChangeArrowheads="1"/>
            </p:cNvSpPr>
            <p:nvPr/>
          </p:nvSpPr>
          <p:spPr bwMode="auto">
            <a:xfrm>
              <a:off x="1828800" y="796925"/>
              <a:ext cx="838200" cy="15240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/>
                <a:t>portType</a:t>
              </a:r>
            </a:p>
          </p:txBody>
        </p:sp>
        <p:sp>
          <p:nvSpPr>
            <p:cNvPr id="110" name="AutoShape 7"/>
            <p:cNvSpPr>
              <a:spLocks noChangeArrowheads="1"/>
            </p:cNvSpPr>
            <p:nvPr/>
          </p:nvSpPr>
          <p:spPr bwMode="auto">
            <a:xfrm>
              <a:off x="6248400" y="4149725"/>
              <a:ext cx="838200" cy="1685925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/>
                <a:t>portType</a:t>
              </a:r>
            </a:p>
          </p:txBody>
        </p:sp>
        <p:sp>
          <p:nvSpPr>
            <p:cNvPr id="111" name="AutoShape 9"/>
            <p:cNvSpPr>
              <a:spLocks noChangeArrowheads="1"/>
            </p:cNvSpPr>
            <p:nvPr/>
          </p:nvSpPr>
          <p:spPr bwMode="auto">
            <a:xfrm>
              <a:off x="2259622" y="2727325"/>
              <a:ext cx="1975338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&lt;&lt;invoke/receive(sync)&gt;&gt;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Get plane ticket offer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From American Airlines</a:t>
              </a:r>
            </a:p>
          </p:txBody>
        </p:sp>
        <p:sp>
          <p:nvSpPr>
            <p:cNvPr id="112" name="AutoShape 10"/>
            <p:cNvSpPr>
              <a:spLocks noChangeArrowheads="1"/>
            </p:cNvSpPr>
            <p:nvPr/>
          </p:nvSpPr>
          <p:spPr bwMode="auto">
            <a:xfrm>
              <a:off x="4381500" y="2727325"/>
              <a:ext cx="1989136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&lt;&lt;invoke/receive(sync)&gt;&gt;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Get plane ticket offer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From Delta Airlines</a:t>
              </a:r>
            </a:p>
          </p:txBody>
        </p:sp>
        <p:sp>
          <p:nvSpPr>
            <p:cNvPr id="113" name="AutoShape 11"/>
            <p:cNvSpPr>
              <a:spLocks noChangeArrowheads="1"/>
            </p:cNvSpPr>
            <p:nvPr/>
          </p:nvSpPr>
          <p:spPr bwMode="auto">
            <a:xfrm>
              <a:off x="2286000" y="4403725"/>
              <a:ext cx="1866900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&lt;&lt;assign&gt;&gt;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Select the American 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Airlines ticket</a:t>
              </a:r>
            </a:p>
          </p:txBody>
        </p:sp>
        <p:sp>
          <p:nvSpPr>
            <p:cNvPr id="114" name="AutoShape 12"/>
            <p:cNvSpPr>
              <a:spLocks noChangeArrowheads="1"/>
            </p:cNvSpPr>
            <p:nvPr/>
          </p:nvSpPr>
          <p:spPr bwMode="auto">
            <a:xfrm>
              <a:off x="4343400" y="4403725"/>
              <a:ext cx="1866900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&lt;&lt;assign&gt;&gt;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Select the Delta 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Airlines ticket</a:t>
              </a:r>
            </a:p>
          </p:txBody>
        </p:sp>
        <p:sp>
          <p:nvSpPr>
            <p:cNvPr id="115" name="Line 14"/>
            <p:cNvSpPr>
              <a:spLocks noChangeShapeType="1"/>
            </p:cNvSpPr>
            <p:nvPr/>
          </p:nvSpPr>
          <p:spPr bwMode="auto">
            <a:xfrm>
              <a:off x="838200" y="1527175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5"/>
            <p:cNvSpPr>
              <a:spLocks noChangeShapeType="1"/>
            </p:cNvSpPr>
            <p:nvPr/>
          </p:nvSpPr>
          <p:spPr bwMode="auto">
            <a:xfrm flipH="1">
              <a:off x="838200" y="168275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7"/>
            <p:cNvSpPr>
              <a:spLocks noChangeShapeType="1"/>
            </p:cNvSpPr>
            <p:nvPr/>
          </p:nvSpPr>
          <p:spPr bwMode="auto">
            <a:xfrm>
              <a:off x="4343400" y="196532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18"/>
            <p:cNvSpPr>
              <a:spLocks noChangeShapeType="1"/>
            </p:cNvSpPr>
            <p:nvPr/>
          </p:nvSpPr>
          <p:spPr bwMode="auto">
            <a:xfrm flipH="1">
              <a:off x="3886200" y="2498725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9"/>
            <p:cNvSpPr>
              <a:spLocks noChangeShapeType="1"/>
            </p:cNvSpPr>
            <p:nvPr/>
          </p:nvSpPr>
          <p:spPr bwMode="auto">
            <a:xfrm>
              <a:off x="4343400" y="2498725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20"/>
            <p:cNvSpPr>
              <a:spLocks noChangeShapeType="1"/>
            </p:cNvSpPr>
            <p:nvPr/>
          </p:nvSpPr>
          <p:spPr bwMode="auto">
            <a:xfrm>
              <a:off x="3886200" y="3336925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21"/>
            <p:cNvSpPr>
              <a:spLocks noChangeShapeType="1"/>
            </p:cNvSpPr>
            <p:nvPr/>
          </p:nvSpPr>
          <p:spPr bwMode="auto">
            <a:xfrm flipH="1">
              <a:off x="4343400" y="3336925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22"/>
            <p:cNvSpPr>
              <a:spLocks noChangeShapeType="1"/>
            </p:cNvSpPr>
            <p:nvPr/>
          </p:nvSpPr>
          <p:spPr bwMode="auto">
            <a:xfrm>
              <a:off x="4343400" y="356552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23"/>
            <p:cNvSpPr>
              <a:spLocks noChangeShapeType="1"/>
            </p:cNvSpPr>
            <p:nvPr/>
          </p:nvSpPr>
          <p:spPr bwMode="auto">
            <a:xfrm flipH="1">
              <a:off x="3886200" y="3946525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24"/>
            <p:cNvSpPr>
              <a:spLocks noChangeShapeType="1"/>
            </p:cNvSpPr>
            <p:nvPr/>
          </p:nvSpPr>
          <p:spPr bwMode="auto">
            <a:xfrm>
              <a:off x="4343400" y="3946525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25"/>
            <p:cNvSpPr>
              <a:spLocks noChangeShapeType="1"/>
            </p:cNvSpPr>
            <p:nvPr/>
          </p:nvSpPr>
          <p:spPr bwMode="auto">
            <a:xfrm>
              <a:off x="3886200" y="5013325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26"/>
            <p:cNvSpPr>
              <a:spLocks noChangeShapeType="1"/>
            </p:cNvSpPr>
            <p:nvPr/>
          </p:nvSpPr>
          <p:spPr bwMode="auto">
            <a:xfrm flipH="1">
              <a:off x="4381500" y="5013325"/>
              <a:ext cx="3429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27"/>
            <p:cNvSpPr>
              <a:spLocks noChangeShapeType="1"/>
            </p:cNvSpPr>
            <p:nvPr/>
          </p:nvSpPr>
          <p:spPr bwMode="auto">
            <a:xfrm>
              <a:off x="4343400" y="6080125"/>
              <a:ext cx="0" cy="220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28"/>
            <p:cNvSpPr>
              <a:spLocks noChangeShapeType="1"/>
            </p:cNvSpPr>
            <p:nvPr/>
          </p:nvSpPr>
          <p:spPr bwMode="auto">
            <a:xfrm>
              <a:off x="6477000" y="122555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29"/>
            <p:cNvSpPr>
              <a:spLocks noChangeShapeType="1"/>
            </p:cNvSpPr>
            <p:nvPr/>
          </p:nvSpPr>
          <p:spPr bwMode="auto">
            <a:xfrm flipH="1">
              <a:off x="6477000" y="137795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30"/>
            <p:cNvSpPr>
              <a:spLocks noChangeShapeType="1"/>
            </p:cNvSpPr>
            <p:nvPr/>
          </p:nvSpPr>
          <p:spPr bwMode="auto">
            <a:xfrm>
              <a:off x="6477000" y="3616325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31"/>
            <p:cNvSpPr>
              <a:spLocks noChangeShapeType="1"/>
            </p:cNvSpPr>
            <p:nvPr/>
          </p:nvSpPr>
          <p:spPr bwMode="auto">
            <a:xfrm flipH="1">
              <a:off x="7086600" y="422592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Rectangle 35"/>
            <p:cNvSpPr>
              <a:spLocks noChangeArrowheads="1"/>
            </p:cNvSpPr>
            <p:nvPr/>
          </p:nvSpPr>
          <p:spPr bwMode="auto">
            <a:xfrm>
              <a:off x="7696200" y="720725"/>
              <a:ext cx="1295400" cy="11811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/>
                <a:t>Employee</a:t>
              </a:r>
            </a:p>
            <a:p>
              <a:pPr algn="ctr" eaLnBrk="0" hangingPunct="0"/>
              <a:r>
                <a:rPr lang="en-US" dirty="0"/>
                <a:t>Travel</a:t>
              </a:r>
            </a:p>
            <a:p>
              <a:pPr algn="ctr" eaLnBrk="0" hangingPunct="0"/>
              <a:r>
                <a:rPr lang="en-US" dirty="0"/>
                <a:t>Status Web</a:t>
              </a:r>
            </a:p>
            <a:p>
              <a:pPr algn="ctr" eaLnBrk="0" hangingPunct="0"/>
              <a:r>
                <a:rPr lang="en-US" dirty="0"/>
                <a:t>Service</a:t>
              </a:r>
            </a:p>
          </p:txBody>
        </p:sp>
        <p:sp>
          <p:nvSpPr>
            <p:cNvPr id="133" name="Rectangle 37"/>
            <p:cNvSpPr>
              <a:spLocks noChangeArrowheads="1"/>
            </p:cNvSpPr>
            <p:nvPr/>
          </p:nvSpPr>
          <p:spPr bwMode="auto">
            <a:xfrm>
              <a:off x="7848600" y="3238500"/>
              <a:ext cx="1143000" cy="11811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America</a:t>
              </a:r>
            </a:p>
            <a:p>
              <a:pPr algn="ctr" eaLnBrk="0" hangingPunct="0"/>
              <a:r>
                <a:rPr lang="en-US"/>
                <a:t>Airlines</a:t>
              </a:r>
            </a:p>
            <a:p>
              <a:pPr algn="ctr" eaLnBrk="0" hangingPunct="0"/>
              <a:r>
                <a:rPr lang="en-US"/>
                <a:t>Web</a:t>
              </a:r>
            </a:p>
            <a:p>
              <a:pPr algn="ctr" eaLnBrk="0" hangingPunct="0"/>
              <a:r>
                <a:rPr lang="en-US"/>
                <a:t>Services</a:t>
              </a:r>
            </a:p>
          </p:txBody>
        </p:sp>
        <p:sp>
          <p:nvSpPr>
            <p:cNvPr id="134" name="Rectangle 38"/>
            <p:cNvSpPr>
              <a:spLocks noChangeArrowheads="1"/>
            </p:cNvSpPr>
            <p:nvPr/>
          </p:nvSpPr>
          <p:spPr bwMode="auto">
            <a:xfrm>
              <a:off x="7924800" y="5105400"/>
              <a:ext cx="1143000" cy="14160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Delta</a:t>
              </a:r>
            </a:p>
            <a:p>
              <a:pPr algn="ctr" eaLnBrk="0" hangingPunct="0"/>
              <a:r>
                <a:rPr lang="en-US"/>
                <a:t>Airlines</a:t>
              </a:r>
            </a:p>
            <a:p>
              <a:pPr algn="ctr" eaLnBrk="0" hangingPunct="0"/>
              <a:r>
                <a:rPr lang="en-US"/>
                <a:t>Web</a:t>
              </a:r>
            </a:p>
            <a:p>
              <a:pPr algn="ctr" eaLnBrk="0" hangingPunct="0"/>
              <a:r>
                <a:rPr lang="en-US"/>
                <a:t>Services</a:t>
              </a:r>
            </a:p>
          </p:txBody>
        </p:sp>
        <p:sp>
          <p:nvSpPr>
            <p:cNvPr id="135" name="Text Box 39"/>
            <p:cNvSpPr txBox="1">
              <a:spLocks noChangeArrowheads="1"/>
            </p:cNvSpPr>
            <p:nvPr/>
          </p:nvSpPr>
          <p:spPr bwMode="auto">
            <a:xfrm>
              <a:off x="804863" y="1193800"/>
              <a:ext cx="10239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1. Request</a:t>
              </a:r>
            </a:p>
          </p:txBody>
        </p:sp>
        <p:sp>
          <p:nvSpPr>
            <p:cNvPr id="136" name="Text Box 40"/>
            <p:cNvSpPr txBox="1">
              <a:spLocks noChangeArrowheads="1"/>
            </p:cNvSpPr>
            <p:nvPr/>
          </p:nvSpPr>
          <p:spPr bwMode="auto">
            <a:xfrm>
              <a:off x="6573838" y="889000"/>
              <a:ext cx="10239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2. Request</a:t>
              </a:r>
            </a:p>
          </p:txBody>
        </p:sp>
        <p:sp>
          <p:nvSpPr>
            <p:cNvPr id="137" name="Text Box 41"/>
            <p:cNvSpPr txBox="1">
              <a:spLocks noChangeArrowheads="1"/>
            </p:cNvSpPr>
            <p:nvPr/>
          </p:nvSpPr>
          <p:spPr bwMode="auto">
            <a:xfrm>
              <a:off x="6675438" y="1301750"/>
              <a:ext cx="8207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3. Reply</a:t>
              </a:r>
            </a:p>
          </p:txBody>
        </p:sp>
        <p:sp>
          <p:nvSpPr>
            <p:cNvPr id="138" name="Text Box 42"/>
            <p:cNvSpPr txBox="1">
              <a:spLocks noChangeArrowheads="1"/>
            </p:cNvSpPr>
            <p:nvPr/>
          </p:nvSpPr>
          <p:spPr bwMode="auto">
            <a:xfrm>
              <a:off x="6664325" y="3251200"/>
              <a:ext cx="10318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4.1. Invoke</a:t>
              </a:r>
            </a:p>
          </p:txBody>
        </p:sp>
        <p:sp>
          <p:nvSpPr>
            <p:cNvPr id="139" name="Text Box 43"/>
            <p:cNvSpPr txBox="1">
              <a:spLocks noChangeArrowheads="1"/>
            </p:cNvSpPr>
            <p:nvPr/>
          </p:nvSpPr>
          <p:spPr bwMode="auto">
            <a:xfrm>
              <a:off x="7058025" y="4981575"/>
              <a:ext cx="82867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5.2.</a:t>
              </a:r>
            </a:p>
            <a:p>
              <a:r>
                <a:rPr lang="en-US" sz="1600">
                  <a:latin typeface="Arial Narrow" pitchFamily="34" charset="0"/>
                </a:rPr>
                <a:t>Callback</a:t>
              </a:r>
            </a:p>
          </p:txBody>
        </p:sp>
        <p:sp>
          <p:nvSpPr>
            <p:cNvPr id="140" name="Text Box 44"/>
            <p:cNvSpPr txBox="1">
              <a:spLocks noChangeArrowheads="1"/>
            </p:cNvSpPr>
            <p:nvPr/>
          </p:nvSpPr>
          <p:spPr bwMode="auto">
            <a:xfrm>
              <a:off x="6664325" y="6216650"/>
              <a:ext cx="100488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4.2. Invoke</a:t>
              </a:r>
            </a:p>
          </p:txBody>
        </p:sp>
        <p:sp>
          <p:nvSpPr>
            <p:cNvPr id="141" name="Text Box 45"/>
            <p:cNvSpPr txBox="1">
              <a:spLocks noChangeArrowheads="1"/>
            </p:cNvSpPr>
            <p:nvPr/>
          </p:nvSpPr>
          <p:spPr bwMode="auto">
            <a:xfrm>
              <a:off x="7058025" y="3686175"/>
              <a:ext cx="94297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5.1.</a:t>
              </a:r>
            </a:p>
            <a:p>
              <a:r>
                <a:rPr lang="en-US" sz="1600">
                  <a:latin typeface="Arial Narrow" pitchFamily="34" charset="0"/>
                </a:rPr>
                <a:t>Callback</a:t>
              </a:r>
            </a:p>
          </p:txBody>
        </p:sp>
        <p:sp>
          <p:nvSpPr>
            <p:cNvPr id="142" name="Text Box 46"/>
            <p:cNvSpPr txBox="1">
              <a:spLocks noChangeArrowheads="1"/>
            </p:cNvSpPr>
            <p:nvPr/>
          </p:nvSpPr>
          <p:spPr bwMode="auto">
            <a:xfrm>
              <a:off x="2705100" y="3746500"/>
              <a:ext cx="14859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 b="1">
                  <a:latin typeface="Arial Narrow" pitchFamily="34" charset="0"/>
                </a:rPr>
                <a:t>[American.price </a:t>
              </a:r>
            </a:p>
            <a:p>
              <a:r>
                <a:rPr lang="en-US" sz="1600" b="1">
                  <a:latin typeface="Arial Narrow" pitchFamily="34" charset="0"/>
                </a:rPr>
                <a:t>&lt;= Delta.price]</a:t>
              </a:r>
            </a:p>
          </p:txBody>
        </p:sp>
        <p:sp>
          <p:nvSpPr>
            <p:cNvPr id="143" name="Text Box 47"/>
            <p:cNvSpPr txBox="1">
              <a:spLocks noChangeArrowheads="1"/>
            </p:cNvSpPr>
            <p:nvPr/>
          </p:nvSpPr>
          <p:spPr bwMode="auto">
            <a:xfrm>
              <a:off x="4686300" y="3717925"/>
              <a:ext cx="14859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 b="1" dirty="0">
                  <a:latin typeface="Arial Narrow" pitchFamily="34" charset="0"/>
                </a:rPr>
                <a:t>[</a:t>
              </a:r>
              <a:r>
                <a:rPr lang="en-US" sz="1600" b="1" dirty="0" err="1">
                  <a:latin typeface="Arial Narrow" pitchFamily="34" charset="0"/>
                </a:rPr>
                <a:t>American.price</a:t>
              </a:r>
              <a:r>
                <a:rPr lang="en-US" sz="1600" b="1" dirty="0">
                  <a:latin typeface="Arial Narrow" pitchFamily="34" charset="0"/>
                </a:rPr>
                <a:t> </a:t>
              </a:r>
            </a:p>
            <a:p>
              <a:r>
                <a:rPr lang="en-US" sz="1600" b="1" dirty="0">
                  <a:latin typeface="Arial Narrow" pitchFamily="34" charset="0"/>
                </a:rPr>
                <a:t>&gt; </a:t>
              </a:r>
              <a:r>
                <a:rPr lang="en-US" sz="1600" b="1" dirty="0" err="1">
                  <a:latin typeface="Arial Narrow" pitchFamily="34" charset="0"/>
                </a:rPr>
                <a:t>Delta.price</a:t>
              </a:r>
              <a:r>
                <a:rPr lang="en-US" sz="1600" b="1" dirty="0">
                  <a:latin typeface="Arial Narrow" pitchFamily="34" charset="0"/>
                </a:rPr>
                <a:t>]</a:t>
              </a:r>
            </a:p>
          </p:txBody>
        </p:sp>
        <p:sp>
          <p:nvSpPr>
            <p:cNvPr id="144" name="Oval 48"/>
            <p:cNvSpPr>
              <a:spLocks noChangeArrowheads="1"/>
            </p:cNvSpPr>
            <p:nvPr/>
          </p:nvSpPr>
          <p:spPr bwMode="auto">
            <a:xfrm>
              <a:off x="4248150" y="6300788"/>
              <a:ext cx="190500" cy="190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45" name="Text Box 49"/>
            <p:cNvSpPr txBox="1">
              <a:spLocks noChangeArrowheads="1"/>
            </p:cNvSpPr>
            <p:nvPr/>
          </p:nvSpPr>
          <p:spPr bwMode="auto">
            <a:xfrm>
              <a:off x="2881313" y="263525"/>
              <a:ext cx="30003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 b="1">
                  <a:latin typeface="Arial Narrow" pitchFamily="34" charset="0"/>
                </a:rPr>
                <a:t>BPEL Process for Business Travels</a:t>
              </a:r>
            </a:p>
          </p:txBody>
        </p:sp>
        <p:sp>
          <p:nvSpPr>
            <p:cNvPr id="146" name="Text Box 50"/>
            <p:cNvSpPr txBox="1">
              <a:spLocks noChangeArrowheads="1"/>
            </p:cNvSpPr>
            <p:nvPr/>
          </p:nvSpPr>
          <p:spPr bwMode="auto">
            <a:xfrm>
              <a:off x="914400" y="1606550"/>
              <a:ext cx="8207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6. Reply</a:t>
              </a:r>
            </a:p>
          </p:txBody>
        </p:sp>
        <p:sp>
          <p:nvSpPr>
            <p:cNvPr id="147" name="Line 51"/>
            <p:cNvSpPr>
              <a:spLocks noChangeShapeType="1"/>
            </p:cNvSpPr>
            <p:nvPr/>
          </p:nvSpPr>
          <p:spPr bwMode="auto">
            <a:xfrm>
              <a:off x="4355123" y="828674"/>
              <a:ext cx="0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Oval 16"/>
            <p:cNvSpPr>
              <a:spLocks noChangeArrowheads="1"/>
            </p:cNvSpPr>
            <p:nvPr/>
          </p:nvSpPr>
          <p:spPr bwMode="auto">
            <a:xfrm>
              <a:off x="4267200" y="685800"/>
              <a:ext cx="190500" cy="190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49" name="AutoShape 8"/>
            <p:cNvSpPr>
              <a:spLocks noChangeArrowheads="1"/>
            </p:cNvSpPr>
            <p:nvPr/>
          </p:nvSpPr>
          <p:spPr bwMode="auto">
            <a:xfrm>
              <a:off x="3467100" y="1706562"/>
              <a:ext cx="1752600" cy="638175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&lt;&lt;invoke(sync)&gt;&gt;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Retrieve the employee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Travel status</a:t>
              </a:r>
            </a:p>
          </p:txBody>
        </p:sp>
        <p:sp>
          <p:nvSpPr>
            <p:cNvPr id="150" name="Rectangle 51"/>
            <p:cNvSpPr>
              <a:spLocks noChangeArrowheads="1"/>
            </p:cNvSpPr>
            <p:nvPr/>
          </p:nvSpPr>
          <p:spPr bwMode="auto">
            <a:xfrm>
              <a:off x="7696200" y="1025525"/>
              <a:ext cx="46038" cy="5016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51" name="Rectangle 52"/>
            <p:cNvSpPr>
              <a:spLocks noChangeArrowheads="1"/>
            </p:cNvSpPr>
            <p:nvPr/>
          </p:nvSpPr>
          <p:spPr bwMode="auto">
            <a:xfrm>
              <a:off x="7848600" y="3336925"/>
              <a:ext cx="46038" cy="5016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52" name="Rectangle 53"/>
            <p:cNvSpPr>
              <a:spLocks noChangeArrowheads="1"/>
            </p:cNvSpPr>
            <p:nvPr/>
          </p:nvSpPr>
          <p:spPr bwMode="auto">
            <a:xfrm>
              <a:off x="7924800" y="5334000"/>
              <a:ext cx="46038" cy="5016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cxnSp>
          <p:nvCxnSpPr>
            <p:cNvPr id="153" name="Straight Arrow Connector 55"/>
            <p:cNvCxnSpPr>
              <a:cxnSpLocks noChangeShapeType="1"/>
              <a:stCxn id="152" idx="1"/>
            </p:cNvCxnSpPr>
            <p:nvPr/>
          </p:nvCxnSpPr>
          <p:spPr bwMode="auto">
            <a:xfrm rot="10800000" flipV="1">
              <a:off x="7086600" y="5584825"/>
              <a:ext cx="8382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" name="Straight Arrow Connector 59"/>
            <p:cNvCxnSpPr>
              <a:cxnSpLocks noChangeShapeType="1"/>
            </p:cNvCxnSpPr>
            <p:nvPr/>
          </p:nvCxnSpPr>
          <p:spPr bwMode="auto">
            <a:xfrm>
              <a:off x="6477000" y="6216650"/>
              <a:ext cx="1447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5" name="Line 22"/>
            <p:cNvSpPr>
              <a:spLocks noChangeShapeType="1"/>
            </p:cNvSpPr>
            <p:nvPr/>
          </p:nvSpPr>
          <p:spPr bwMode="auto">
            <a:xfrm>
              <a:off x="4355123" y="133667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AutoShape 8"/>
            <p:cNvSpPr>
              <a:spLocks noChangeArrowheads="1"/>
            </p:cNvSpPr>
            <p:nvPr/>
          </p:nvSpPr>
          <p:spPr bwMode="auto">
            <a:xfrm>
              <a:off x="3082315" y="1049350"/>
              <a:ext cx="2634704" cy="474125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</a:pPr>
              <a:r>
                <a:rPr lang="en-US" sz="1400" dirty="0">
                  <a:latin typeface="Arial" charset="0"/>
                  <a:cs typeface="Arial" charset="0"/>
                </a:rPr>
                <a:t>&lt;&lt;receive&gt;&gt;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>
                  <a:latin typeface="Arial" charset="0"/>
                  <a:cs typeface="Arial" charset="0"/>
                </a:rPr>
                <a:t>Receive initial data from client</a:t>
              </a:r>
            </a:p>
          </p:txBody>
        </p:sp>
        <p:sp>
          <p:nvSpPr>
            <p:cNvPr id="157" name="AutoShape 13"/>
            <p:cNvSpPr>
              <a:spLocks noChangeArrowheads="1"/>
            </p:cNvSpPr>
            <p:nvPr/>
          </p:nvSpPr>
          <p:spPr bwMode="auto">
            <a:xfrm>
              <a:off x="3390900" y="5470525"/>
              <a:ext cx="1866900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&lt;&lt;rely&gt;&gt;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Return the best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offer</a:t>
              </a:r>
            </a:p>
          </p:txBody>
        </p:sp>
      </p:grpSp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8A3CF-50A5-42D0-AE80-A13B1418FCD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4938713"/>
            <a:ext cx="1600200" cy="1385887"/>
          </a:xfrm>
        </p:spPr>
        <p:txBody>
          <a:bodyPr/>
          <a:lstStyle/>
          <a:p>
            <a:pPr eaLnBrk="1" hangingPunct="1"/>
            <a:r>
              <a:rPr lang="en-US" sz="2800"/>
              <a:t>Case Study</a:t>
            </a:r>
            <a:br>
              <a:rPr lang="en-US" sz="2800"/>
            </a:br>
            <a:r>
              <a:rPr lang="en-US" sz="2800"/>
              <a:t>Diagram</a:t>
            </a:r>
          </a:p>
        </p:txBody>
      </p:sp>
      <p:sp>
        <p:nvSpPr>
          <p:cNvPr id="544772" name="Oval 4"/>
          <p:cNvSpPr>
            <a:spLocks noChangeArrowheads="1"/>
          </p:cNvSpPr>
          <p:nvPr/>
        </p:nvSpPr>
        <p:spPr bwMode="auto">
          <a:xfrm>
            <a:off x="7597775" y="3017838"/>
            <a:ext cx="1698625" cy="1630362"/>
          </a:xfrm>
          <a:prstGeom prst="ellips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4773" name="Oval 5"/>
          <p:cNvSpPr>
            <a:spLocks noChangeArrowheads="1"/>
          </p:cNvSpPr>
          <p:nvPr/>
        </p:nvSpPr>
        <p:spPr bwMode="auto">
          <a:xfrm>
            <a:off x="7572375" y="5029200"/>
            <a:ext cx="1800225" cy="1728788"/>
          </a:xfrm>
          <a:prstGeom prst="ellips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44774" name="Oval 6"/>
          <p:cNvSpPr>
            <a:spLocks noChangeArrowheads="1"/>
          </p:cNvSpPr>
          <p:nvPr/>
        </p:nvSpPr>
        <p:spPr bwMode="auto">
          <a:xfrm>
            <a:off x="5762625" y="4081463"/>
            <a:ext cx="1781175" cy="1709737"/>
          </a:xfrm>
          <a:prstGeom prst="ellipse">
            <a:avLst/>
          </a:prstGeom>
          <a:noFill/>
          <a:ln w="571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2" grpId="0" animBg="1"/>
      <p:bldP spid="544772" grpId="1" animBg="1"/>
      <p:bldP spid="544773" grpId="0" animBg="1"/>
      <p:bldP spid="544773" grpId="1" animBg="1"/>
      <p:bldP spid="544774" grpId="0" animBg="1"/>
      <p:bldP spid="54477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779D57-F784-4CB8-A22B-AE9DA3D0B4C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4339" name="Rectangle 14"/>
          <p:cNvSpPr>
            <a:spLocks noChangeArrowheads="1"/>
          </p:cNvSpPr>
          <p:nvPr/>
        </p:nvSpPr>
        <p:spPr bwMode="auto">
          <a:xfrm>
            <a:off x="0" y="1111250"/>
            <a:ext cx="1050925" cy="23177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tx2"/>
                </a:solidFill>
              </a:rPr>
              <a:t>BPEL</a:t>
            </a:r>
          </a:p>
          <a:p>
            <a:pPr algn="ctr" eaLnBrk="0" hangingPunct="0"/>
            <a:r>
              <a:rPr lang="en-US" b="1">
                <a:solidFill>
                  <a:schemeClr val="tx2"/>
                </a:solidFill>
              </a:rPr>
              <a:t>Process’s 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WSDL</a:t>
            </a:r>
          </a:p>
          <a:p>
            <a:pPr algn="ctr" eaLnBrk="0" hangingPunct="0"/>
            <a:endParaRPr lang="en-US" b="1">
              <a:solidFill>
                <a:schemeClr val="tx2"/>
              </a:solidFill>
            </a:endParaRPr>
          </a:p>
          <a:p>
            <a:pPr algn="ctr" eaLnBrk="0" hangingPunct="0"/>
            <a:endParaRPr lang="en-US" b="1">
              <a:solidFill>
                <a:schemeClr val="tx2"/>
              </a:solidFill>
            </a:endParaRPr>
          </a:p>
          <a:p>
            <a:pPr algn="ctr" eaLnBrk="0" hangingPunct="0"/>
            <a:endParaRPr lang="en-US" b="1">
              <a:solidFill>
                <a:schemeClr val="tx2"/>
              </a:solidFill>
            </a:endParaRPr>
          </a:p>
          <a:p>
            <a:pPr algn="ctr" eaLnBrk="0" hangingPunct="0"/>
            <a:endParaRPr lang="en-US" b="1">
              <a:solidFill>
                <a:schemeClr val="tx2"/>
              </a:solidFill>
            </a:endParaRPr>
          </a:p>
          <a:p>
            <a:pPr algn="ctr" eaLnBrk="0" hangingPunct="0"/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7543800" cy="623888"/>
          </a:xfrm>
        </p:spPr>
        <p:txBody>
          <a:bodyPr/>
          <a:lstStyle/>
          <a:p>
            <a:pPr eaLnBrk="1" hangingPunct="1"/>
            <a:r>
              <a:rPr lang="en-US"/>
              <a:t>Airline Web Services (</a:t>
            </a:r>
            <a:r>
              <a:rPr lang="en-US">
                <a:solidFill>
                  <a:srgbClr val="990000"/>
                </a:solidFill>
              </a:rPr>
              <a:t>Asynchronous</a:t>
            </a:r>
            <a:r>
              <a:rPr lang="en-US"/>
              <a:t>)</a:t>
            </a:r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7223125" y="1281113"/>
            <a:ext cx="1692275" cy="2452687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tx2"/>
                </a:solidFill>
              </a:rPr>
              <a:t>Airline </a:t>
            </a:r>
          </a:p>
          <a:p>
            <a:pPr algn="ctr" eaLnBrk="0" hangingPunct="0"/>
            <a:r>
              <a:rPr lang="en-US" b="1">
                <a:solidFill>
                  <a:schemeClr val="tx2"/>
                </a:solidFill>
              </a:rPr>
              <a:t>Web </a:t>
            </a:r>
          </a:p>
          <a:p>
            <a:pPr algn="ctr" eaLnBrk="0" hangingPunct="0"/>
            <a:r>
              <a:rPr lang="en-US" b="1">
                <a:solidFill>
                  <a:schemeClr val="tx2"/>
                </a:solidFill>
              </a:rPr>
              <a:t>Services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5394325" y="1524000"/>
            <a:ext cx="2133600" cy="97631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FlightAvailabilityPT:</a:t>
            </a:r>
          </a:p>
          <a:p>
            <a:pPr algn="ctr" eaLnBrk="0" hangingPunct="0"/>
            <a:r>
              <a:rPr lang="en-US"/>
              <a:t>FlightAvailability</a:t>
            </a:r>
            <a:br>
              <a:rPr lang="en-US"/>
            </a:br>
            <a:r>
              <a:rPr lang="en-US"/>
              <a:t>operation</a:t>
            </a:r>
          </a:p>
        </p:txBody>
      </p:sp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7223125" y="914400"/>
            <a:ext cx="83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/>
              <a:t>WSDL</a:t>
            </a:r>
          </a:p>
        </p:txBody>
      </p:sp>
      <p:sp>
        <p:nvSpPr>
          <p:cNvPr id="14344" name="Line 7"/>
          <p:cNvSpPr>
            <a:spLocks noChangeShapeType="1"/>
          </p:cNvSpPr>
          <p:nvPr/>
        </p:nvSpPr>
        <p:spPr bwMode="auto">
          <a:xfrm>
            <a:off x="1050925" y="1966913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8"/>
          <p:cNvSpPr>
            <a:spLocks noChangeShapeType="1"/>
          </p:cNvSpPr>
          <p:nvPr/>
        </p:nvSpPr>
        <p:spPr bwMode="auto">
          <a:xfrm>
            <a:off x="2955925" y="27432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1203325" y="1600200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/>
              <a:t>FlightTicketRequestMessage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3222625" y="2677459"/>
            <a:ext cx="259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dirty="0" err="1"/>
              <a:t>TravelResponseMessage</a:t>
            </a:r>
            <a:endParaRPr lang="en-US" dirty="0"/>
          </a:p>
        </p:txBody>
      </p:sp>
      <p:cxnSp>
        <p:nvCxnSpPr>
          <p:cNvPr id="546828" name="AutoShape 12"/>
          <p:cNvCxnSpPr>
            <a:cxnSpLocks noChangeShapeType="1"/>
            <a:stCxn id="14342" idx="2"/>
            <a:endCxn id="546827" idx="0"/>
          </p:cNvCxnSpPr>
          <p:nvPr/>
        </p:nvCxnSpPr>
        <p:spPr bwMode="auto">
          <a:xfrm>
            <a:off x="6461125" y="2500313"/>
            <a:ext cx="41907" cy="2528887"/>
          </a:xfrm>
          <a:prstGeom prst="straightConnector1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22325" y="2178050"/>
            <a:ext cx="2133600" cy="9763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FlightCallbackPT:</a:t>
            </a:r>
          </a:p>
          <a:p>
            <a:pPr algn="ctr" eaLnBrk="0" hangingPunct="0"/>
            <a:r>
              <a:rPr lang="en-US"/>
              <a:t>FlightTicketCallback</a:t>
            </a:r>
            <a:br>
              <a:rPr lang="en-US"/>
            </a:br>
            <a:r>
              <a:rPr lang="en-US"/>
              <a:t>operation</a:t>
            </a:r>
          </a:p>
        </p:txBody>
      </p:sp>
      <p:sp>
        <p:nvSpPr>
          <p:cNvPr id="546831" name="Text Box 15"/>
          <p:cNvSpPr txBox="1">
            <a:spLocks noChangeArrowheads="1"/>
          </p:cNvSpPr>
          <p:nvPr/>
        </p:nvSpPr>
        <p:spPr bwMode="auto">
          <a:xfrm>
            <a:off x="0" y="3733800"/>
            <a:ext cx="4811958" cy="1754326"/>
          </a:xfrm>
          <a:prstGeom prst="rect">
            <a:avLst/>
          </a:prstGeom>
          <a:solidFill>
            <a:srgbClr val="FFFFCC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dirty="0">
                <a:latin typeface="Arial" charset="0"/>
              </a:rPr>
              <a:t>&lt;</a:t>
            </a:r>
            <a:r>
              <a:rPr lang="en-US" dirty="0" err="1">
                <a:latin typeface="Arial" charset="0"/>
              </a:rPr>
              <a:t>portType</a:t>
            </a:r>
            <a:r>
              <a:rPr lang="en-US" dirty="0">
                <a:latin typeface="Arial" charset="0"/>
              </a:rPr>
              <a:t> name=</a:t>
            </a:r>
            <a:r>
              <a:rPr lang="en-US" dirty="0"/>
              <a:t>"</a:t>
            </a:r>
            <a:r>
              <a:rPr lang="en-US" dirty="0" err="1">
                <a:latin typeface="Arial" charset="0"/>
              </a:rPr>
              <a:t>FlightCallbackPT</a:t>
            </a:r>
            <a:r>
              <a:rPr lang="en-US" dirty="0"/>
              <a:t>"</a:t>
            </a:r>
            <a:r>
              <a:rPr lang="en-US" dirty="0">
                <a:latin typeface="Arial" charset="0"/>
              </a:rPr>
              <a:t>&gt;</a:t>
            </a:r>
          </a:p>
          <a:p>
            <a:r>
              <a:rPr lang="en-US" dirty="0">
                <a:latin typeface="Arial" charset="0"/>
              </a:rPr>
              <a:t>	&lt;operation name= </a:t>
            </a:r>
            <a:r>
              <a:rPr lang="en-US" dirty="0"/>
              <a:t>"</a:t>
            </a:r>
            <a:r>
              <a:rPr lang="en-US" dirty="0" err="1">
                <a:latin typeface="Arial" charset="0"/>
              </a:rPr>
              <a:t>FlightTicketCallback</a:t>
            </a:r>
            <a:r>
              <a:rPr lang="en-US" dirty="0"/>
              <a:t>"</a:t>
            </a:r>
            <a:r>
              <a:rPr lang="en-US" dirty="0">
                <a:latin typeface="Arial" charset="0"/>
              </a:rPr>
              <a:t>&gt;</a:t>
            </a:r>
          </a:p>
          <a:p>
            <a:r>
              <a:rPr lang="en-US" dirty="0">
                <a:latin typeface="Arial" charset="0"/>
              </a:rPr>
              <a:t>		&lt;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input</a:t>
            </a:r>
            <a:r>
              <a:rPr lang="en-US" dirty="0">
                <a:latin typeface="Arial" charset="0"/>
              </a:rPr>
              <a:t> message= </a:t>
            </a:r>
          </a:p>
          <a:p>
            <a:r>
              <a:rPr lang="en-US" dirty="0">
                <a:latin typeface="Arial" charset="0"/>
              </a:rPr>
              <a:t>			</a:t>
            </a:r>
            <a:r>
              <a:rPr lang="en-US" dirty="0"/>
              <a:t>"</a:t>
            </a:r>
            <a:r>
              <a:rPr lang="en-US" dirty="0" err="1">
                <a:latin typeface="Arial" charset="0"/>
              </a:rPr>
              <a:t>tns</a:t>
            </a:r>
            <a:r>
              <a:rPr lang="en-US" dirty="0">
                <a:latin typeface="Arial" charset="0"/>
              </a:rPr>
              <a:t> : </a:t>
            </a:r>
            <a:r>
              <a:rPr lang="en-US" dirty="0" err="1">
                <a:latin typeface="Arial" charset="0"/>
              </a:rPr>
              <a:t>TravelResponseMessage</a:t>
            </a:r>
            <a:r>
              <a:rPr lang="en-US" dirty="0"/>
              <a:t>"</a:t>
            </a:r>
            <a:r>
              <a:rPr lang="en-US" dirty="0">
                <a:latin typeface="Arial" charset="0"/>
              </a:rPr>
              <a:t>/&gt;</a:t>
            </a:r>
          </a:p>
          <a:p>
            <a:r>
              <a:rPr lang="en-US" dirty="0">
                <a:latin typeface="Arial" charset="0"/>
              </a:rPr>
              <a:t>	&lt;/operation&gt;</a:t>
            </a:r>
          </a:p>
          <a:p>
            <a:r>
              <a:rPr lang="en-US" dirty="0">
                <a:latin typeface="Arial" charset="0"/>
              </a:rPr>
              <a:t>&lt;/</a:t>
            </a:r>
            <a:r>
              <a:rPr lang="en-US" dirty="0" err="1">
                <a:latin typeface="Arial" charset="0"/>
              </a:rPr>
              <a:t>portType</a:t>
            </a:r>
            <a:r>
              <a:rPr lang="en-US" dirty="0">
                <a:latin typeface="Arial" charset="0"/>
              </a:rPr>
              <a:t>&gt;</a:t>
            </a:r>
          </a:p>
        </p:txBody>
      </p:sp>
      <p:cxnSp>
        <p:nvCxnSpPr>
          <p:cNvPr id="546832" name="AutoShape 16"/>
          <p:cNvCxnSpPr>
            <a:cxnSpLocks noChangeShapeType="1"/>
            <a:stCxn id="14349" idx="2"/>
            <a:endCxn id="546831" idx="0"/>
          </p:cNvCxnSpPr>
          <p:nvPr/>
        </p:nvCxnSpPr>
        <p:spPr bwMode="auto">
          <a:xfrm>
            <a:off x="1889125" y="3154363"/>
            <a:ext cx="516854" cy="579437"/>
          </a:xfrm>
          <a:prstGeom prst="straightConnector1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6827" name="Text Box 11"/>
          <p:cNvSpPr txBox="1">
            <a:spLocks noChangeArrowheads="1"/>
          </p:cNvSpPr>
          <p:nvPr/>
        </p:nvSpPr>
        <p:spPr bwMode="auto">
          <a:xfrm>
            <a:off x="3962400" y="5029200"/>
            <a:ext cx="5081263" cy="1754326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692150" algn="l"/>
                <a:tab pos="1031875" algn="l"/>
                <a:tab pos="1371600" algn="l"/>
              </a:tabLs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dirty="0">
                <a:latin typeface="Arial" charset="0"/>
              </a:rPr>
              <a:t>&lt;</a:t>
            </a:r>
            <a:r>
              <a:rPr lang="en-US" dirty="0" err="1">
                <a:latin typeface="Arial" charset="0"/>
              </a:rPr>
              <a:t>portType</a:t>
            </a:r>
            <a:r>
              <a:rPr lang="en-US" dirty="0">
                <a:latin typeface="Arial" charset="0"/>
              </a:rPr>
              <a:t> name=</a:t>
            </a:r>
            <a:r>
              <a:rPr lang="en-US" dirty="0"/>
              <a:t>"</a:t>
            </a:r>
            <a:r>
              <a:rPr lang="en-US" dirty="0" err="1">
                <a:latin typeface="Arial" charset="0"/>
              </a:rPr>
              <a:t>FlightAvailabilityPT</a:t>
            </a:r>
            <a:r>
              <a:rPr lang="en-US" dirty="0"/>
              <a:t>"</a:t>
            </a:r>
            <a:r>
              <a:rPr lang="en-US" dirty="0">
                <a:latin typeface="Arial" charset="0"/>
              </a:rPr>
              <a:t>&gt;</a:t>
            </a:r>
          </a:p>
          <a:p>
            <a:r>
              <a:rPr lang="en-US" dirty="0">
                <a:latin typeface="Arial" charset="0"/>
              </a:rPr>
              <a:t>	&lt;operation name= </a:t>
            </a:r>
            <a:r>
              <a:rPr lang="en-US" dirty="0"/>
              <a:t>"</a:t>
            </a:r>
            <a:r>
              <a:rPr lang="en-US" dirty="0" err="1">
                <a:latin typeface="Arial" charset="0"/>
              </a:rPr>
              <a:t>FlightAvailability</a:t>
            </a:r>
            <a:r>
              <a:rPr lang="en-US" dirty="0"/>
              <a:t>"</a:t>
            </a:r>
            <a:r>
              <a:rPr lang="en-US" dirty="0">
                <a:latin typeface="Arial" charset="0"/>
              </a:rPr>
              <a:t>&gt;</a:t>
            </a:r>
          </a:p>
          <a:p>
            <a:r>
              <a:rPr lang="en-US" dirty="0">
                <a:latin typeface="Arial" charset="0"/>
              </a:rPr>
              <a:t>		&lt;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input</a:t>
            </a:r>
            <a:r>
              <a:rPr lang="en-US" dirty="0">
                <a:latin typeface="Arial" charset="0"/>
              </a:rPr>
              <a:t> message= </a:t>
            </a:r>
          </a:p>
          <a:p>
            <a:r>
              <a:rPr lang="en-US" dirty="0">
                <a:latin typeface="Arial" charset="0"/>
              </a:rPr>
              <a:t>			</a:t>
            </a:r>
            <a:r>
              <a:rPr lang="en-US" dirty="0"/>
              <a:t>"</a:t>
            </a:r>
            <a:r>
              <a:rPr lang="en-US" dirty="0" err="1">
                <a:latin typeface="Arial" charset="0"/>
              </a:rPr>
              <a:t>tns</a:t>
            </a:r>
            <a:r>
              <a:rPr lang="en-US" dirty="0">
                <a:latin typeface="Arial" charset="0"/>
              </a:rPr>
              <a:t> : </a:t>
            </a:r>
            <a:r>
              <a:rPr lang="en-US" dirty="0" err="1">
                <a:latin typeface="Arial" charset="0"/>
              </a:rPr>
              <a:t>FlightTicketRequestMessage</a:t>
            </a:r>
            <a:r>
              <a:rPr lang="en-US" dirty="0"/>
              <a:t>"</a:t>
            </a:r>
            <a:r>
              <a:rPr lang="en-US" dirty="0">
                <a:latin typeface="Arial" charset="0"/>
              </a:rPr>
              <a:t>/&gt;</a:t>
            </a:r>
          </a:p>
          <a:p>
            <a:r>
              <a:rPr lang="en-US" dirty="0">
                <a:latin typeface="Arial" charset="0"/>
              </a:rPr>
              <a:t>	&lt;/operation&gt;</a:t>
            </a:r>
          </a:p>
          <a:p>
            <a:r>
              <a:rPr lang="en-US" dirty="0">
                <a:latin typeface="Arial" charset="0"/>
              </a:rPr>
              <a:t>&lt;/</a:t>
            </a:r>
            <a:r>
              <a:rPr lang="en-US" dirty="0" err="1">
                <a:latin typeface="Arial" charset="0"/>
              </a:rPr>
              <a:t>portType</a:t>
            </a:r>
            <a:r>
              <a:rPr lang="en-US" dirty="0">
                <a:latin typeface="Arial" charset="0"/>
              </a:rPr>
              <a:t>&gt;</a:t>
            </a:r>
          </a:p>
        </p:txBody>
      </p:sp>
      <p:sp>
        <p:nvSpPr>
          <p:cNvPr id="546833" name="Rectangle 17"/>
          <p:cNvSpPr>
            <a:spLocks noChangeArrowheads="1"/>
          </p:cNvSpPr>
          <p:nvPr/>
        </p:nvSpPr>
        <p:spPr bwMode="auto">
          <a:xfrm>
            <a:off x="7976863" y="466248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tx2"/>
                </a:solidFill>
              </a:rPr>
              <a:t>in WSDL</a:t>
            </a:r>
          </a:p>
        </p:txBody>
      </p:sp>
      <p:sp>
        <p:nvSpPr>
          <p:cNvPr id="546834" name="Rectangle 18"/>
          <p:cNvSpPr>
            <a:spLocks noChangeArrowheads="1"/>
          </p:cNvSpPr>
          <p:nvPr/>
        </p:nvSpPr>
        <p:spPr bwMode="auto">
          <a:xfrm>
            <a:off x="-15875" y="5483225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in WSDL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4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4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46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4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31" grpId="0" animBg="1"/>
      <p:bldP spid="546827" grpId="0" animBg="1"/>
      <p:bldP spid="546833" grpId="0"/>
      <p:bldP spid="5468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52400" y="263525"/>
            <a:ext cx="8915400" cy="6291263"/>
            <a:chOff x="152400" y="263525"/>
            <a:chExt cx="8915400" cy="6291263"/>
          </a:xfrm>
        </p:grpSpPr>
        <p:sp>
          <p:nvSpPr>
            <p:cNvPr id="105" name="Rectangle 34"/>
            <p:cNvSpPr>
              <a:spLocks noChangeArrowheads="1"/>
            </p:cNvSpPr>
            <p:nvPr/>
          </p:nvSpPr>
          <p:spPr bwMode="auto">
            <a:xfrm>
              <a:off x="2133600" y="615950"/>
              <a:ext cx="4343400" cy="593725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06" name="Rectangle 5"/>
            <p:cNvSpPr>
              <a:spLocks noChangeArrowheads="1"/>
            </p:cNvSpPr>
            <p:nvPr/>
          </p:nvSpPr>
          <p:spPr bwMode="auto">
            <a:xfrm>
              <a:off x="152400" y="1025525"/>
              <a:ext cx="685800" cy="1143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Client</a:t>
              </a:r>
            </a:p>
          </p:txBody>
        </p:sp>
        <p:sp>
          <p:nvSpPr>
            <p:cNvPr id="107" name="AutoShape 6"/>
            <p:cNvSpPr>
              <a:spLocks noChangeArrowheads="1"/>
            </p:cNvSpPr>
            <p:nvPr/>
          </p:nvSpPr>
          <p:spPr bwMode="auto">
            <a:xfrm>
              <a:off x="1828800" y="796925"/>
              <a:ext cx="838200" cy="15240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/>
                <a:t>portType</a:t>
              </a:r>
            </a:p>
          </p:txBody>
        </p:sp>
        <p:sp>
          <p:nvSpPr>
            <p:cNvPr id="108" name="AutoShape 7"/>
            <p:cNvSpPr>
              <a:spLocks noChangeArrowheads="1"/>
            </p:cNvSpPr>
            <p:nvPr/>
          </p:nvSpPr>
          <p:spPr bwMode="auto">
            <a:xfrm>
              <a:off x="6248400" y="4149725"/>
              <a:ext cx="838200" cy="1685925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/>
                <a:t>portType</a:t>
              </a:r>
            </a:p>
          </p:txBody>
        </p:sp>
        <p:sp>
          <p:nvSpPr>
            <p:cNvPr id="109" name="AutoShape 9"/>
            <p:cNvSpPr>
              <a:spLocks noChangeArrowheads="1"/>
            </p:cNvSpPr>
            <p:nvPr/>
          </p:nvSpPr>
          <p:spPr bwMode="auto">
            <a:xfrm>
              <a:off x="2259622" y="2727325"/>
              <a:ext cx="1975338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&lt;&lt;invoke/receive(sync)&gt;&gt;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Get plane ticket offer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From American Airlines</a:t>
              </a:r>
            </a:p>
          </p:txBody>
        </p:sp>
        <p:sp>
          <p:nvSpPr>
            <p:cNvPr id="110" name="AutoShape 10"/>
            <p:cNvSpPr>
              <a:spLocks noChangeArrowheads="1"/>
            </p:cNvSpPr>
            <p:nvPr/>
          </p:nvSpPr>
          <p:spPr bwMode="auto">
            <a:xfrm>
              <a:off x="4381500" y="2727325"/>
              <a:ext cx="1989136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&lt;&lt;invoke/receive(sync)&gt;&gt;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Get plane ticket offer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From Delta Airlines</a:t>
              </a:r>
            </a:p>
          </p:txBody>
        </p:sp>
        <p:sp>
          <p:nvSpPr>
            <p:cNvPr id="111" name="AutoShape 11"/>
            <p:cNvSpPr>
              <a:spLocks noChangeArrowheads="1"/>
            </p:cNvSpPr>
            <p:nvPr/>
          </p:nvSpPr>
          <p:spPr bwMode="auto">
            <a:xfrm>
              <a:off x="2286000" y="4403725"/>
              <a:ext cx="1866900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&lt;&lt;assign&gt;&gt;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Select the American 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Airlines ticket</a:t>
              </a:r>
            </a:p>
          </p:txBody>
        </p:sp>
        <p:sp>
          <p:nvSpPr>
            <p:cNvPr id="112" name="AutoShape 12"/>
            <p:cNvSpPr>
              <a:spLocks noChangeArrowheads="1"/>
            </p:cNvSpPr>
            <p:nvPr/>
          </p:nvSpPr>
          <p:spPr bwMode="auto">
            <a:xfrm>
              <a:off x="4343400" y="4403725"/>
              <a:ext cx="1866900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&lt;&lt;assign&gt;&gt;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Select the Delta 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Airlines ticket</a:t>
              </a:r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838200" y="1527175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15"/>
            <p:cNvSpPr>
              <a:spLocks noChangeShapeType="1"/>
            </p:cNvSpPr>
            <p:nvPr/>
          </p:nvSpPr>
          <p:spPr bwMode="auto">
            <a:xfrm flipH="1">
              <a:off x="838200" y="168275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7"/>
            <p:cNvSpPr>
              <a:spLocks noChangeShapeType="1"/>
            </p:cNvSpPr>
            <p:nvPr/>
          </p:nvSpPr>
          <p:spPr bwMode="auto">
            <a:xfrm>
              <a:off x="4343400" y="196532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8"/>
            <p:cNvSpPr>
              <a:spLocks noChangeShapeType="1"/>
            </p:cNvSpPr>
            <p:nvPr/>
          </p:nvSpPr>
          <p:spPr bwMode="auto">
            <a:xfrm flipH="1">
              <a:off x="3886200" y="2498725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9"/>
            <p:cNvSpPr>
              <a:spLocks noChangeShapeType="1"/>
            </p:cNvSpPr>
            <p:nvPr/>
          </p:nvSpPr>
          <p:spPr bwMode="auto">
            <a:xfrm>
              <a:off x="4343400" y="2498725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20"/>
            <p:cNvSpPr>
              <a:spLocks noChangeShapeType="1"/>
            </p:cNvSpPr>
            <p:nvPr/>
          </p:nvSpPr>
          <p:spPr bwMode="auto">
            <a:xfrm>
              <a:off x="3886200" y="3336925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21"/>
            <p:cNvSpPr>
              <a:spLocks noChangeShapeType="1"/>
            </p:cNvSpPr>
            <p:nvPr/>
          </p:nvSpPr>
          <p:spPr bwMode="auto">
            <a:xfrm flipH="1">
              <a:off x="4343400" y="3336925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22"/>
            <p:cNvSpPr>
              <a:spLocks noChangeShapeType="1"/>
            </p:cNvSpPr>
            <p:nvPr/>
          </p:nvSpPr>
          <p:spPr bwMode="auto">
            <a:xfrm>
              <a:off x="4343400" y="356552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23"/>
            <p:cNvSpPr>
              <a:spLocks noChangeShapeType="1"/>
            </p:cNvSpPr>
            <p:nvPr/>
          </p:nvSpPr>
          <p:spPr bwMode="auto">
            <a:xfrm flipH="1">
              <a:off x="3886200" y="3946525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24"/>
            <p:cNvSpPr>
              <a:spLocks noChangeShapeType="1"/>
            </p:cNvSpPr>
            <p:nvPr/>
          </p:nvSpPr>
          <p:spPr bwMode="auto">
            <a:xfrm>
              <a:off x="4343400" y="3946525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25"/>
            <p:cNvSpPr>
              <a:spLocks noChangeShapeType="1"/>
            </p:cNvSpPr>
            <p:nvPr/>
          </p:nvSpPr>
          <p:spPr bwMode="auto">
            <a:xfrm>
              <a:off x="3886200" y="5013325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26"/>
            <p:cNvSpPr>
              <a:spLocks noChangeShapeType="1"/>
            </p:cNvSpPr>
            <p:nvPr/>
          </p:nvSpPr>
          <p:spPr bwMode="auto">
            <a:xfrm flipH="1">
              <a:off x="4381500" y="5013325"/>
              <a:ext cx="3429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27"/>
            <p:cNvSpPr>
              <a:spLocks noChangeShapeType="1"/>
            </p:cNvSpPr>
            <p:nvPr/>
          </p:nvSpPr>
          <p:spPr bwMode="auto">
            <a:xfrm>
              <a:off x="4343400" y="6080125"/>
              <a:ext cx="0" cy="220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28"/>
            <p:cNvSpPr>
              <a:spLocks noChangeShapeType="1"/>
            </p:cNvSpPr>
            <p:nvPr/>
          </p:nvSpPr>
          <p:spPr bwMode="auto">
            <a:xfrm>
              <a:off x="6477000" y="122555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29"/>
            <p:cNvSpPr>
              <a:spLocks noChangeShapeType="1"/>
            </p:cNvSpPr>
            <p:nvPr/>
          </p:nvSpPr>
          <p:spPr bwMode="auto">
            <a:xfrm flipH="1">
              <a:off x="6477000" y="137795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30"/>
            <p:cNvSpPr>
              <a:spLocks noChangeShapeType="1"/>
            </p:cNvSpPr>
            <p:nvPr/>
          </p:nvSpPr>
          <p:spPr bwMode="auto">
            <a:xfrm>
              <a:off x="6477000" y="3616325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31"/>
            <p:cNvSpPr>
              <a:spLocks noChangeShapeType="1"/>
            </p:cNvSpPr>
            <p:nvPr/>
          </p:nvSpPr>
          <p:spPr bwMode="auto">
            <a:xfrm flipH="1">
              <a:off x="7086600" y="422592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7696200" y="720725"/>
              <a:ext cx="1295400" cy="11811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/>
                <a:t>Employee</a:t>
              </a:r>
            </a:p>
            <a:p>
              <a:pPr algn="ctr" eaLnBrk="0" hangingPunct="0"/>
              <a:r>
                <a:rPr lang="en-US" dirty="0"/>
                <a:t>Travel</a:t>
              </a:r>
            </a:p>
            <a:p>
              <a:pPr algn="ctr" eaLnBrk="0" hangingPunct="0"/>
              <a:r>
                <a:rPr lang="en-US" dirty="0"/>
                <a:t>Status Web</a:t>
              </a:r>
            </a:p>
            <a:p>
              <a:pPr algn="ctr" eaLnBrk="0" hangingPunct="0"/>
              <a:r>
                <a:rPr lang="en-US" dirty="0"/>
                <a:t>Service</a:t>
              </a:r>
            </a:p>
          </p:txBody>
        </p:sp>
        <p:sp>
          <p:nvSpPr>
            <p:cNvPr id="131" name="Rectangle 37"/>
            <p:cNvSpPr>
              <a:spLocks noChangeArrowheads="1"/>
            </p:cNvSpPr>
            <p:nvPr/>
          </p:nvSpPr>
          <p:spPr bwMode="auto">
            <a:xfrm>
              <a:off x="7848600" y="3238500"/>
              <a:ext cx="1143000" cy="11811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America</a:t>
              </a:r>
            </a:p>
            <a:p>
              <a:pPr algn="ctr" eaLnBrk="0" hangingPunct="0"/>
              <a:r>
                <a:rPr lang="en-US"/>
                <a:t>Airlines</a:t>
              </a:r>
            </a:p>
            <a:p>
              <a:pPr algn="ctr" eaLnBrk="0" hangingPunct="0"/>
              <a:r>
                <a:rPr lang="en-US"/>
                <a:t>Web</a:t>
              </a:r>
            </a:p>
            <a:p>
              <a:pPr algn="ctr" eaLnBrk="0" hangingPunct="0"/>
              <a:r>
                <a:rPr lang="en-US"/>
                <a:t>Services</a:t>
              </a:r>
            </a:p>
          </p:txBody>
        </p:sp>
        <p:sp>
          <p:nvSpPr>
            <p:cNvPr id="132" name="Rectangle 38"/>
            <p:cNvSpPr>
              <a:spLocks noChangeArrowheads="1"/>
            </p:cNvSpPr>
            <p:nvPr/>
          </p:nvSpPr>
          <p:spPr bwMode="auto">
            <a:xfrm>
              <a:off x="7924800" y="5105400"/>
              <a:ext cx="1143000" cy="14160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Delta</a:t>
              </a:r>
            </a:p>
            <a:p>
              <a:pPr algn="ctr" eaLnBrk="0" hangingPunct="0"/>
              <a:r>
                <a:rPr lang="en-US"/>
                <a:t>Airlines</a:t>
              </a:r>
            </a:p>
            <a:p>
              <a:pPr algn="ctr" eaLnBrk="0" hangingPunct="0"/>
              <a:r>
                <a:rPr lang="en-US"/>
                <a:t>Web</a:t>
              </a:r>
            </a:p>
            <a:p>
              <a:pPr algn="ctr" eaLnBrk="0" hangingPunct="0"/>
              <a:r>
                <a:rPr lang="en-US"/>
                <a:t>Services</a:t>
              </a:r>
            </a:p>
          </p:txBody>
        </p:sp>
        <p:sp>
          <p:nvSpPr>
            <p:cNvPr id="133" name="Text Box 39"/>
            <p:cNvSpPr txBox="1">
              <a:spLocks noChangeArrowheads="1"/>
            </p:cNvSpPr>
            <p:nvPr/>
          </p:nvSpPr>
          <p:spPr bwMode="auto">
            <a:xfrm>
              <a:off x="804863" y="1193800"/>
              <a:ext cx="10239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1. Request</a:t>
              </a:r>
            </a:p>
          </p:txBody>
        </p:sp>
        <p:sp>
          <p:nvSpPr>
            <p:cNvPr id="134" name="Text Box 40"/>
            <p:cNvSpPr txBox="1">
              <a:spLocks noChangeArrowheads="1"/>
            </p:cNvSpPr>
            <p:nvPr/>
          </p:nvSpPr>
          <p:spPr bwMode="auto">
            <a:xfrm>
              <a:off x="6573838" y="889000"/>
              <a:ext cx="10239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2. Request</a:t>
              </a:r>
            </a:p>
          </p:txBody>
        </p:sp>
        <p:sp>
          <p:nvSpPr>
            <p:cNvPr id="135" name="Text Box 41"/>
            <p:cNvSpPr txBox="1">
              <a:spLocks noChangeArrowheads="1"/>
            </p:cNvSpPr>
            <p:nvPr/>
          </p:nvSpPr>
          <p:spPr bwMode="auto">
            <a:xfrm>
              <a:off x="6675438" y="1301750"/>
              <a:ext cx="8207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3. Reply</a:t>
              </a:r>
            </a:p>
          </p:txBody>
        </p:sp>
        <p:sp>
          <p:nvSpPr>
            <p:cNvPr id="136" name="Text Box 42"/>
            <p:cNvSpPr txBox="1">
              <a:spLocks noChangeArrowheads="1"/>
            </p:cNvSpPr>
            <p:nvPr/>
          </p:nvSpPr>
          <p:spPr bwMode="auto">
            <a:xfrm>
              <a:off x="6664325" y="3251200"/>
              <a:ext cx="10318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4.1. Invoke</a:t>
              </a:r>
            </a:p>
          </p:txBody>
        </p:sp>
        <p:sp>
          <p:nvSpPr>
            <p:cNvPr id="137" name="Text Box 43"/>
            <p:cNvSpPr txBox="1">
              <a:spLocks noChangeArrowheads="1"/>
            </p:cNvSpPr>
            <p:nvPr/>
          </p:nvSpPr>
          <p:spPr bwMode="auto">
            <a:xfrm>
              <a:off x="7058025" y="4981575"/>
              <a:ext cx="82867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5.2.</a:t>
              </a:r>
            </a:p>
            <a:p>
              <a:r>
                <a:rPr lang="en-US" sz="1600">
                  <a:latin typeface="Arial Narrow" pitchFamily="34" charset="0"/>
                </a:rPr>
                <a:t>Callback</a:t>
              </a:r>
            </a:p>
          </p:txBody>
        </p:sp>
        <p:sp>
          <p:nvSpPr>
            <p:cNvPr id="138" name="Text Box 44"/>
            <p:cNvSpPr txBox="1">
              <a:spLocks noChangeArrowheads="1"/>
            </p:cNvSpPr>
            <p:nvPr/>
          </p:nvSpPr>
          <p:spPr bwMode="auto">
            <a:xfrm>
              <a:off x="6664325" y="6216650"/>
              <a:ext cx="100488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4.2. Invoke</a:t>
              </a:r>
            </a:p>
          </p:txBody>
        </p:sp>
        <p:sp>
          <p:nvSpPr>
            <p:cNvPr id="139" name="Text Box 45"/>
            <p:cNvSpPr txBox="1">
              <a:spLocks noChangeArrowheads="1"/>
            </p:cNvSpPr>
            <p:nvPr/>
          </p:nvSpPr>
          <p:spPr bwMode="auto">
            <a:xfrm>
              <a:off x="7058025" y="3686175"/>
              <a:ext cx="94297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5.1.</a:t>
              </a:r>
            </a:p>
            <a:p>
              <a:r>
                <a:rPr lang="en-US" sz="1600">
                  <a:latin typeface="Arial Narrow" pitchFamily="34" charset="0"/>
                </a:rPr>
                <a:t>Callback</a:t>
              </a:r>
            </a:p>
          </p:txBody>
        </p:sp>
        <p:sp>
          <p:nvSpPr>
            <p:cNvPr id="140" name="Text Box 46"/>
            <p:cNvSpPr txBox="1">
              <a:spLocks noChangeArrowheads="1"/>
            </p:cNvSpPr>
            <p:nvPr/>
          </p:nvSpPr>
          <p:spPr bwMode="auto">
            <a:xfrm>
              <a:off x="2705100" y="3746500"/>
              <a:ext cx="14859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 b="1">
                  <a:latin typeface="Arial Narrow" pitchFamily="34" charset="0"/>
                </a:rPr>
                <a:t>[American.price </a:t>
              </a:r>
            </a:p>
            <a:p>
              <a:r>
                <a:rPr lang="en-US" sz="1600" b="1">
                  <a:latin typeface="Arial Narrow" pitchFamily="34" charset="0"/>
                </a:rPr>
                <a:t>&lt;= Delta.price]</a:t>
              </a:r>
            </a:p>
          </p:txBody>
        </p:sp>
        <p:sp>
          <p:nvSpPr>
            <p:cNvPr id="141" name="Text Box 47"/>
            <p:cNvSpPr txBox="1">
              <a:spLocks noChangeArrowheads="1"/>
            </p:cNvSpPr>
            <p:nvPr/>
          </p:nvSpPr>
          <p:spPr bwMode="auto">
            <a:xfrm>
              <a:off x="4686300" y="3717925"/>
              <a:ext cx="14859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 b="1" dirty="0">
                  <a:latin typeface="Arial Narrow" pitchFamily="34" charset="0"/>
                </a:rPr>
                <a:t>[</a:t>
              </a:r>
              <a:r>
                <a:rPr lang="en-US" sz="1600" b="1" dirty="0" err="1">
                  <a:latin typeface="Arial Narrow" pitchFamily="34" charset="0"/>
                </a:rPr>
                <a:t>American.price</a:t>
              </a:r>
              <a:r>
                <a:rPr lang="en-US" sz="1600" b="1" dirty="0">
                  <a:latin typeface="Arial Narrow" pitchFamily="34" charset="0"/>
                </a:rPr>
                <a:t> </a:t>
              </a:r>
            </a:p>
            <a:p>
              <a:r>
                <a:rPr lang="en-US" sz="1600" b="1" dirty="0">
                  <a:latin typeface="Arial Narrow" pitchFamily="34" charset="0"/>
                </a:rPr>
                <a:t>&gt; </a:t>
              </a:r>
              <a:r>
                <a:rPr lang="en-US" sz="1600" b="1" dirty="0" err="1">
                  <a:latin typeface="Arial Narrow" pitchFamily="34" charset="0"/>
                </a:rPr>
                <a:t>Delta.price</a:t>
              </a:r>
              <a:r>
                <a:rPr lang="en-US" sz="1600" b="1" dirty="0">
                  <a:latin typeface="Arial Narrow" pitchFamily="34" charset="0"/>
                </a:rPr>
                <a:t>]</a:t>
              </a:r>
            </a:p>
          </p:txBody>
        </p:sp>
        <p:sp>
          <p:nvSpPr>
            <p:cNvPr id="142" name="Oval 48"/>
            <p:cNvSpPr>
              <a:spLocks noChangeArrowheads="1"/>
            </p:cNvSpPr>
            <p:nvPr/>
          </p:nvSpPr>
          <p:spPr bwMode="auto">
            <a:xfrm>
              <a:off x="4248150" y="6300788"/>
              <a:ext cx="190500" cy="190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43" name="Text Box 49"/>
            <p:cNvSpPr txBox="1">
              <a:spLocks noChangeArrowheads="1"/>
            </p:cNvSpPr>
            <p:nvPr/>
          </p:nvSpPr>
          <p:spPr bwMode="auto">
            <a:xfrm>
              <a:off x="2881313" y="263525"/>
              <a:ext cx="30003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 b="1">
                  <a:latin typeface="Arial Narrow" pitchFamily="34" charset="0"/>
                </a:rPr>
                <a:t>BPEL Process for Business Travels</a:t>
              </a:r>
            </a:p>
          </p:txBody>
        </p:sp>
        <p:sp>
          <p:nvSpPr>
            <p:cNvPr id="144" name="Text Box 50"/>
            <p:cNvSpPr txBox="1">
              <a:spLocks noChangeArrowheads="1"/>
            </p:cNvSpPr>
            <p:nvPr/>
          </p:nvSpPr>
          <p:spPr bwMode="auto">
            <a:xfrm>
              <a:off x="914400" y="1606550"/>
              <a:ext cx="8207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r>
                <a:rPr lang="en-US" sz="1600">
                  <a:latin typeface="Arial Narrow" pitchFamily="34" charset="0"/>
                </a:rPr>
                <a:t>6. Reply</a:t>
              </a:r>
            </a:p>
          </p:txBody>
        </p:sp>
        <p:sp>
          <p:nvSpPr>
            <p:cNvPr id="145" name="Line 51"/>
            <p:cNvSpPr>
              <a:spLocks noChangeShapeType="1"/>
            </p:cNvSpPr>
            <p:nvPr/>
          </p:nvSpPr>
          <p:spPr bwMode="auto">
            <a:xfrm>
              <a:off x="4355123" y="828674"/>
              <a:ext cx="0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Oval 16"/>
            <p:cNvSpPr>
              <a:spLocks noChangeArrowheads="1"/>
            </p:cNvSpPr>
            <p:nvPr/>
          </p:nvSpPr>
          <p:spPr bwMode="auto">
            <a:xfrm>
              <a:off x="4267200" y="685800"/>
              <a:ext cx="190500" cy="190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47" name="AutoShape 8"/>
            <p:cNvSpPr>
              <a:spLocks noChangeArrowheads="1"/>
            </p:cNvSpPr>
            <p:nvPr/>
          </p:nvSpPr>
          <p:spPr bwMode="auto">
            <a:xfrm>
              <a:off x="3467100" y="1706562"/>
              <a:ext cx="1752600" cy="638175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&lt;&lt;invoke(sync)&gt;&gt;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Retrieve the employee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 dirty="0">
                  <a:latin typeface="Arial Narrow" pitchFamily="34" charset="0"/>
                </a:rPr>
                <a:t>Travel status</a:t>
              </a:r>
            </a:p>
          </p:txBody>
        </p:sp>
        <p:sp>
          <p:nvSpPr>
            <p:cNvPr id="148" name="Rectangle 51"/>
            <p:cNvSpPr>
              <a:spLocks noChangeArrowheads="1"/>
            </p:cNvSpPr>
            <p:nvPr/>
          </p:nvSpPr>
          <p:spPr bwMode="auto">
            <a:xfrm>
              <a:off x="7696200" y="1025525"/>
              <a:ext cx="46038" cy="5016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49" name="Rectangle 52"/>
            <p:cNvSpPr>
              <a:spLocks noChangeArrowheads="1"/>
            </p:cNvSpPr>
            <p:nvPr/>
          </p:nvSpPr>
          <p:spPr bwMode="auto">
            <a:xfrm>
              <a:off x="7848600" y="3336925"/>
              <a:ext cx="46038" cy="5016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50" name="Rectangle 53"/>
            <p:cNvSpPr>
              <a:spLocks noChangeArrowheads="1"/>
            </p:cNvSpPr>
            <p:nvPr/>
          </p:nvSpPr>
          <p:spPr bwMode="auto">
            <a:xfrm>
              <a:off x="7924800" y="5334000"/>
              <a:ext cx="46038" cy="5016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cxnSp>
          <p:nvCxnSpPr>
            <p:cNvPr id="151" name="Straight Arrow Connector 55"/>
            <p:cNvCxnSpPr>
              <a:cxnSpLocks noChangeShapeType="1"/>
              <a:stCxn id="150" idx="1"/>
            </p:cNvCxnSpPr>
            <p:nvPr/>
          </p:nvCxnSpPr>
          <p:spPr bwMode="auto">
            <a:xfrm rot="10800000" flipV="1">
              <a:off x="7086600" y="5584825"/>
              <a:ext cx="8382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" name="Straight Arrow Connector 59"/>
            <p:cNvCxnSpPr>
              <a:cxnSpLocks noChangeShapeType="1"/>
            </p:cNvCxnSpPr>
            <p:nvPr/>
          </p:nvCxnSpPr>
          <p:spPr bwMode="auto">
            <a:xfrm>
              <a:off x="6477000" y="6216650"/>
              <a:ext cx="1447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" name="Line 22"/>
            <p:cNvSpPr>
              <a:spLocks noChangeShapeType="1"/>
            </p:cNvSpPr>
            <p:nvPr/>
          </p:nvSpPr>
          <p:spPr bwMode="auto">
            <a:xfrm>
              <a:off x="4355123" y="133667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AutoShape 8"/>
            <p:cNvSpPr>
              <a:spLocks noChangeArrowheads="1"/>
            </p:cNvSpPr>
            <p:nvPr/>
          </p:nvSpPr>
          <p:spPr bwMode="auto">
            <a:xfrm>
              <a:off x="3082315" y="1049350"/>
              <a:ext cx="2634704" cy="474125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80000"/>
                </a:lnSpc>
              </a:pPr>
              <a:r>
                <a:rPr lang="en-US" sz="1400" dirty="0">
                  <a:latin typeface="Arial" charset="0"/>
                  <a:cs typeface="Arial" charset="0"/>
                </a:rPr>
                <a:t>&lt;&lt;receive&gt;&gt;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>
                  <a:latin typeface="Arial" charset="0"/>
                  <a:cs typeface="Arial" charset="0"/>
                </a:rPr>
                <a:t>Receive initial data from client</a:t>
              </a:r>
            </a:p>
          </p:txBody>
        </p:sp>
        <p:sp>
          <p:nvSpPr>
            <p:cNvPr id="155" name="AutoShape 13"/>
            <p:cNvSpPr>
              <a:spLocks noChangeArrowheads="1"/>
            </p:cNvSpPr>
            <p:nvPr/>
          </p:nvSpPr>
          <p:spPr bwMode="auto">
            <a:xfrm>
              <a:off x="3390900" y="5470525"/>
              <a:ext cx="1866900" cy="609600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&lt;&lt;rely&gt;&gt;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Return the best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600">
                  <a:latin typeface="Arial Narrow" pitchFamily="34" charset="0"/>
                </a:rPr>
                <a:t>offer</a:t>
              </a:r>
            </a:p>
          </p:txBody>
        </p:sp>
      </p:grpSp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08F85A-95EC-4E7B-A784-109AC1E0D2C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4495800"/>
            <a:ext cx="1600200" cy="1385888"/>
          </a:xfrm>
        </p:spPr>
        <p:txBody>
          <a:bodyPr/>
          <a:lstStyle/>
          <a:p>
            <a:pPr eaLnBrk="1" hangingPunct="1"/>
            <a:r>
              <a:rPr lang="en-US" sz="2800"/>
              <a:t>Case Study</a:t>
            </a:r>
            <a:br>
              <a:rPr lang="en-US" sz="2800"/>
            </a:br>
            <a:r>
              <a:rPr lang="en-US" sz="2800"/>
              <a:t>Diagram</a:t>
            </a:r>
          </a:p>
        </p:txBody>
      </p:sp>
      <p:sp>
        <p:nvSpPr>
          <p:cNvPr id="547846" name="Oval 6"/>
          <p:cNvSpPr>
            <a:spLocks noChangeArrowheads="1"/>
          </p:cNvSpPr>
          <p:nvPr/>
        </p:nvSpPr>
        <p:spPr bwMode="auto">
          <a:xfrm>
            <a:off x="1371600" y="685800"/>
            <a:ext cx="1752600" cy="1682750"/>
          </a:xfrm>
          <a:prstGeom prst="ellipse">
            <a:avLst/>
          </a:prstGeom>
          <a:noFill/>
          <a:ln w="571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7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7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78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5478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6" grpId="0" animBg="1"/>
      <p:bldP spid="547846" grpId="1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15959</TotalTime>
  <Words>4971</Words>
  <Application>Microsoft Office PowerPoint</Application>
  <PresentationFormat>On-screen Show (4:3)</PresentationFormat>
  <Paragraphs>963</Paragraphs>
  <Slides>46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Arial Narrow</vt:lpstr>
      <vt:lpstr>Courier New</vt:lpstr>
      <vt:lpstr>Tahoma</vt:lpstr>
      <vt:lpstr>Times New Roman</vt:lpstr>
      <vt:lpstr>Wingdings</vt:lpstr>
      <vt:lpstr>Blends</vt:lpstr>
      <vt:lpstr>Lecture 2-5 BPEL Case Studies Reading: Text Sections 8.2 and 8.3</vt:lpstr>
      <vt:lpstr>Case Study, also read Text Section 8.2.5</vt:lpstr>
      <vt:lpstr>Where to Find Airlines Services? E.g., FlightStats Web Services</vt:lpstr>
      <vt:lpstr>WSDL File</vt:lpstr>
      <vt:lpstr>Case Study Diagram</vt:lpstr>
      <vt:lpstr>Employee Travel Status WS (Synchronous)</vt:lpstr>
      <vt:lpstr>Case Study Diagram</vt:lpstr>
      <vt:lpstr>Airline Web Services (Asynchronous)</vt:lpstr>
      <vt:lpstr>Case Study Diagram</vt:lpstr>
      <vt:lpstr>WSDL of the BPEL Process</vt:lpstr>
      <vt:lpstr>Case Study Diagram</vt:lpstr>
      <vt:lpstr>BPEL Process Definition</vt:lpstr>
      <vt:lpstr>Process Diagram with Synchronous Request</vt:lpstr>
      <vt:lpstr>Partner Link Types (LT) of the Process </vt:lpstr>
      <vt:lpstr>Process’s Partner Link Types Definition  in Process’s WSDL</vt:lpstr>
      <vt:lpstr>BPEL Process Definition Overview</vt:lpstr>
      <vt:lpstr>The Root Element "process"</vt:lpstr>
      <vt:lpstr>partnerLinks of the BPEL Process</vt:lpstr>
      <vt:lpstr>Variables</vt:lpstr>
      <vt:lpstr>The Main Body of the Process</vt:lpstr>
      <vt:lpstr>In Main Body: Invoke Employee Travel Status WS</vt:lpstr>
      <vt:lpstr>PowerPoint Presentation</vt:lpstr>
      <vt:lpstr>In Main Body: Invoke the Airlines</vt:lpstr>
      <vt:lpstr>PowerPoint Presentation</vt:lpstr>
      <vt:lpstr>PowerPoint Presentation</vt:lpstr>
      <vt:lpstr>Activities forming synchronous and asynchronous two-way communication</vt:lpstr>
      <vt:lpstr>Process Diagram with Asynchronous Request</vt:lpstr>
      <vt:lpstr>Revise WSDL between Client BPEL Process</vt:lpstr>
      <vt:lpstr>Revise the Partner Link Types and Link in WSDL</vt:lpstr>
      <vt:lpstr>Revise the Process Definition</vt:lpstr>
      <vt:lpstr>Invoking Real Web Service: Text 8.2.5</vt:lpstr>
      <vt:lpstr>Correlations for Asynchronous Calls</vt:lpstr>
      <vt:lpstr>Structure of a BPEL Process</vt:lpstr>
      <vt:lpstr>Stateless versus Stateful Web Services</vt:lpstr>
      <vt:lpstr>Different Solutions for Stateful Services</vt:lpstr>
      <vt:lpstr>BPEL State and Correlation</vt:lpstr>
      <vt:lpstr>Multiple Correlations</vt:lpstr>
      <vt:lpstr>Defining Correlations</vt:lpstr>
      <vt:lpstr>Use Correlations in receive and invoke</vt:lpstr>
      <vt:lpstr>Correlation “initiate” Attribute Values</vt:lpstr>
      <vt:lpstr>Correlation Example</vt:lpstr>
      <vt:lpstr>PowerPoint Presentation</vt:lpstr>
      <vt:lpstr>Correlation Element Example (contd.)</vt:lpstr>
      <vt:lpstr>OASIS WS-BPEL 2.0</vt:lpstr>
      <vt:lpstr>Summary of BPEL</vt:lpstr>
      <vt:lpstr>Case Study Examples and Tutorials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1017</cp:revision>
  <dcterms:created xsi:type="dcterms:W3CDTF">2005-09-17T18:09:54Z</dcterms:created>
  <dcterms:modified xsi:type="dcterms:W3CDTF">2020-02-19T01:14:53Z</dcterms:modified>
</cp:coreProperties>
</file>