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644" r:id="rId2"/>
    <p:sldId id="694" r:id="rId3"/>
    <p:sldId id="711" r:id="rId4"/>
    <p:sldId id="712" r:id="rId5"/>
    <p:sldId id="713" r:id="rId6"/>
    <p:sldId id="717" r:id="rId7"/>
    <p:sldId id="714" r:id="rId8"/>
    <p:sldId id="715" r:id="rId9"/>
    <p:sldId id="718" r:id="rId10"/>
    <p:sldId id="722" r:id="rId11"/>
    <p:sldId id="723" r:id="rId12"/>
    <p:sldId id="716" r:id="rId13"/>
    <p:sldId id="724" r:id="rId14"/>
    <p:sldId id="719" r:id="rId15"/>
    <p:sldId id="725" r:id="rId16"/>
    <p:sldId id="726" r:id="rId17"/>
    <p:sldId id="755" r:id="rId18"/>
    <p:sldId id="720" r:id="rId19"/>
    <p:sldId id="727" r:id="rId20"/>
    <p:sldId id="728" r:id="rId21"/>
    <p:sldId id="748" r:id="rId22"/>
    <p:sldId id="749" r:id="rId23"/>
    <p:sldId id="757" r:id="rId24"/>
    <p:sldId id="758" r:id="rId25"/>
    <p:sldId id="759" r:id="rId26"/>
    <p:sldId id="756" r:id="rId27"/>
    <p:sldId id="750" r:id="rId28"/>
    <p:sldId id="751" r:id="rId29"/>
    <p:sldId id="752" r:id="rId30"/>
    <p:sldId id="753" r:id="rId31"/>
    <p:sldId id="730" r:id="rId32"/>
    <p:sldId id="707" r:id="rId33"/>
    <p:sldId id="704" r:id="rId34"/>
    <p:sldId id="708" r:id="rId35"/>
    <p:sldId id="614" r:id="rId36"/>
    <p:sldId id="705" r:id="rId37"/>
    <p:sldId id="706" r:id="rId38"/>
    <p:sldId id="747" r:id="rId39"/>
    <p:sldId id="735" r:id="rId40"/>
    <p:sldId id="734" r:id="rId41"/>
    <p:sldId id="736" r:id="rId42"/>
    <p:sldId id="738" r:id="rId43"/>
    <p:sldId id="737" r:id="rId44"/>
    <p:sldId id="710" r:id="rId45"/>
    <p:sldId id="743" r:id="rId46"/>
    <p:sldId id="744" r:id="rId47"/>
    <p:sldId id="746" r:id="rId48"/>
    <p:sldId id="739" r:id="rId49"/>
    <p:sldId id="741" r:id="rId50"/>
    <p:sldId id="74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990000"/>
    <a:srgbClr val="CCECFF"/>
    <a:srgbClr val="008000"/>
    <a:srgbClr val="FF99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86499" autoAdjust="0"/>
  </p:normalViewPr>
  <p:slideViewPr>
    <p:cSldViewPr snapToObjects="1">
      <p:cViewPr varScale="1">
        <p:scale>
          <a:sx n="82" d="100"/>
          <a:sy n="82" d="100"/>
        </p:scale>
        <p:origin x="1008" y="62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B28E7A-4142-4131-9B73-8B4685CFE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ED5A22A-6F1C-44CD-9845-086A859EB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A70B0C-E5ED-4F9F-95E1-5BEA631880E3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1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DDBC0B-2DF4-44F9-BB02-295721600624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73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5DE05F-1F17-452C-A358-EEA62A1ABE96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F3023B-6AF6-41BE-8C4C-F21BBE047E33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2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9CE7F5-11FC-4256-9538-E74A5CE0B62C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F54155-64E7-46EB-BB3C-20F4F8604986}" type="slidenum">
              <a:rPr lang="en-US">
                <a:cs typeface="Arial" charset="0"/>
              </a:rPr>
              <a:pPr/>
              <a:t>43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554038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068" y="4563858"/>
            <a:ext cx="6025065" cy="4565503"/>
          </a:xfrm>
          <a:noFill/>
        </p:spPr>
        <p:txBody>
          <a:bodyPr/>
          <a:lstStyle/>
          <a:p>
            <a:pPr eaLnBrk="1" hangingPunct="1">
              <a:lnSpc>
                <a:spcPct val="124000"/>
              </a:lnSpc>
            </a:pPr>
            <a:endParaRPr lang="en-GB" sz="9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7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12108-305E-4413-87CE-AD0008F953B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8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CE4C1-309C-47E4-BD01-88DE934600C7}" type="slidenum">
              <a:rPr lang="en-US"/>
              <a:pPr/>
              <a:t>46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9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9323D-4130-41DA-A3BB-2620F19A5CAB}" type="slidenum">
              <a:rPr lang="en-US"/>
              <a:pPr/>
              <a:t>47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08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4BA4B-26EF-40D1-BF6A-A0B0281C13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4BA4B-26EF-40D1-BF6A-A0B0281C13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E7654F-DA6C-451E-8FFC-C3ED0B94E908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3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3C8609-AF75-44C9-AD15-D3CBB0B98018}" type="slidenum">
              <a:rPr lang="en-US" b="0" smtClean="0">
                <a:latin typeface="Arial" pitchFamily="34" charset="0"/>
              </a:rPr>
              <a:pPr/>
              <a:t>33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98DE-ACD5-4428-A561-F59FDF2CCDCF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98DE-ACD5-4428-A561-F59FDF2CCDCF}" type="slidenum">
              <a:rPr lang="en-US" smtClean="0">
                <a:latin typeface="Arial" charset="0"/>
              </a:rPr>
              <a:pPr>
                <a:defRPr/>
              </a:pPr>
              <a:t>35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6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2047FB-68C2-49A0-B185-32941633F1FA}" type="slidenum">
              <a:rPr lang="en-US" b="0" smtClean="0">
                <a:latin typeface="Arial" pitchFamily="34" charset="0"/>
              </a:rPr>
              <a:pPr/>
              <a:t>36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how does web services decouple the interfaces from their applications?</a:t>
            </a:r>
          </a:p>
          <a:p>
            <a:endParaRPr lang="en-US"/>
          </a:p>
          <a:p>
            <a:r>
              <a:rPr lang="en-US"/>
              <a:t>1) It uses a programming model that allows a rich abstraction of both the business app and the interface.</a:t>
            </a:r>
          </a:p>
          <a:p>
            <a:r>
              <a:rPr lang="en-US"/>
              <a:t>2) By abstracting the interfaces, they can be clearly separated from the business applications.</a:t>
            </a:r>
          </a:p>
          <a:p>
            <a:r>
              <a:rPr lang="en-US"/>
              <a:t>3) This enables you to reduce the number and complexity of those interfaces and.</a:t>
            </a:r>
          </a:p>
          <a:p>
            <a:r>
              <a:rPr lang="en-US"/>
              <a:t>4) It allows you to reuse both the interfaces and the business applications.</a:t>
            </a:r>
          </a:p>
          <a:p>
            <a:endParaRPr lang="en-US"/>
          </a:p>
          <a:p>
            <a:r>
              <a:rPr lang="en-US"/>
              <a:t>The problem is that you still have to build, find, and manage all of those interfaces somewhere. </a:t>
            </a:r>
          </a:p>
        </p:txBody>
      </p:sp>
    </p:spTree>
    <p:extLst>
      <p:ext uri="{BB962C8B-B14F-4D97-AF65-F5344CB8AC3E}">
        <p14:creationId xmlns:p14="http://schemas.microsoft.com/office/powerpoint/2010/main" val="68906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A283D0-60FC-4EB7-A45F-003DDB508257}" type="slidenum">
              <a:rPr lang="en-US" b="0" smtClean="0">
                <a:latin typeface="Arial" pitchFamily="34" charset="0"/>
              </a:rPr>
              <a:pPr/>
              <a:t>37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/>
              <a:t>The ESB shrinks the interfaces further. </a:t>
            </a:r>
          </a:p>
          <a:p>
            <a:pPr marL="238125" indent="-238125"/>
            <a:r>
              <a:rPr lang="en-US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4) Because you can find all of the applications and the interfaces, you can then reuse both.</a:t>
            </a:r>
          </a:p>
          <a:p>
            <a:pPr marL="238125" indent="-23812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30BED-C433-408D-8F43-C094CC11A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FB319-42F4-41F7-A4F1-9BDFF8AE0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4A3DE-52FC-4F52-AD48-AD0BFDC68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F590-2C4A-4D75-B0C0-D884DA69B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4E8C-5BC5-4E6E-B027-8B75E8762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8AF5F-58FD-44C0-9C77-04FD6B337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23A8C-A720-4D4D-991C-822EFE7ED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33310-E8D3-4F2E-8D17-EA021C14C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FF022-D463-4307-923B-A1B128622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F730D-BEBE-4923-94FB-1FB9879E1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3759-B417-47A8-8F5E-53EFA8154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5E86A4B0-6CC4-401B-B075-293D73063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SMS_Service/Service.svc?wsd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hone_number@messaging.sprintpcs.com" TargetMode="External"/><Relationship Id="rId2" Type="http://schemas.openxmlformats.org/officeDocument/2006/relationships/hyperlink" Target="mailto:phone_number@tmomail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hone_number@txt.att.net" TargetMode="External"/><Relationship Id="rId4" Type="http://schemas.openxmlformats.org/officeDocument/2006/relationships/hyperlink" Target="mailto:phone_number@vtex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www.microsoft.com/net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181350"/>
            <a:ext cx="8382000" cy="2514600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z="2800" dirty="0"/>
              <a:t>Lecture 2-7</a:t>
            </a:r>
            <a:br>
              <a:rPr lang="en-US" sz="2800" dirty="0"/>
            </a:br>
            <a:r>
              <a:rPr lang="en-US" sz="2800" dirty="0"/>
              <a:t>Message-Based Integration</a:t>
            </a:r>
            <a:br>
              <a:rPr lang="en-US" sz="2800" dirty="0"/>
            </a:br>
            <a:r>
              <a:rPr lang="en-US" sz="2800" dirty="0"/>
              <a:t>and Enterprise Service Bus</a:t>
            </a:r>
            <a:br>
              <a:rPr lang="en-US" sz="2800" dirty="0"/>
            </a:br>
            <a:r>
              <a:rPr lang="en-US" sz="2000" b="0" dirty="0"/>
              <a:t>Reading: Text Chapter 8 Sections 8.5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9229" y="92074"/>
            <a:ext cx="8566171" cy="1149350"/>
            <a:chOff x="349229" y="92074"/>
            <a:chExt cx="8566171" cy="1149350"/>
          </a:xfrm>
        </p:grpSpPr>
        <p:grpSp>
          <p:nvGrpSpPr>
            <p:cNvPr id="12" name="Group 11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4" name="Picture 13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marL="363538" indent="-363538" algn="ctr" defTabSz="966788">
                <a:lnSpc>
                  <a:spcPct val="115000"/>
                </a:lnSpc>
                <a:spcBef>
                  <a:spcPct val="20000"/>
                </a:spcBef>
              </a:pPr>
              <a:r>
                <a:rPr lang="en-US" altLang="en-US" i="1" dirty="0">
                  <a:solidFill>
                    <a:srgbClr val="280099"/>
                  </a:solidFill>
                </a:rPr>
                <a:t>CSE446 / CSE598</a:t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i="1" dirty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i="1" dirty="0">
                <a:solidFill>
                  <a:srgbClr val="280099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Send Message to a Topic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1"/>
            <a:ext cx="7848600" cy="39624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myTopicName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getDestinationJNDIName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 // creating an initial object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myIc.lookup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myTopic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(Topic)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myIc.lookup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myTopicName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myConn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MyCf.createConnection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myConn.createSession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(false,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Session.AUTO_ACKNOWLEDGE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MessageProducer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myPub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mySession.createProducer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myTopic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mySession.createTextMessage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("Hello!");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myPub.send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1295400"/>
            <a:ext cx="2362200" cy="649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Administrator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Created and Registered Board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64765" y="2007565"/>
            <a:ext cx="3429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1066800" y="1353343"/>
            <a:ext cx="1371600" cy="533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</a:t>
            </a:r>
          </a:p>
        </p:txBody>
      </p:sp>
      <p:cxnSp>
        <p:nvCxnSpPr>
          <p:cNvPr id="20" name="Straight Arrow Connector 19"/>
          <p:cNvCxnSpPr>
            <a:stCxn id="19" idx="3"/>
            <a:endCxn id="14" idx="1"/>
          </p:cNvCxnSpPr>
          <p:nvPr/>
        </p:nvCxnSpPr>
        <p:spPr bwMode="auto">
          <a:xfrm>
            <a:off x="2438400" y="1620043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le 20"/>
          <p:cNvSpPr/>
          <p:nvPr/>
        </p:nvSpPr>
        <p:spPr bwMode="auto">
          <a:xfrm>
            <a:off x="6486939" y="1353344"/>
            <a:ext cx="13716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</a:t>
            </a:r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 bwMode="auto">
          <a:xfrm flipV="1">
            <a:off x="5638800" y="1620043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2" name="Rectangular Callout 11"/>
          <p:cNvSpPr/>
          <p:nvPr/>
        </p:nvSpPr>
        <p:spPr bwMode="auto">
          <a:xfrm>
            <a:off x="152400" y="2438400"/>
            <a:ext cx="915365" cy="914400"/>
          </a:xfrm>
          <a:prstGeom prst="wedgeRectCallout">
            <a:avLst>
              <a:gd name="adj1" fmla="val 57998"/>
              <a:gd name="adj2" fmla="val 8394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Find or creat</a:t>
            </a:r>
            <a:r>
              <a:rPr lang="en-US" sz="1600" dirty="0"/>
              <a:t>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topic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705100" y="1436225"/>
            <a:ext cx="190500" cy="36274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Subscript and Listen to Message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1"/>
            <a:ext cx="7696200" cy="2819399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MessageConsumer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subscriber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session.createConsumer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(topic);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ExampleListener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myListener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ExampleListener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subscriber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.setMessageListener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myListener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myConn.start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	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myListener.waitForMessage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myListener.getMessage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1295400"/>
            <a:ext cx="2362200" cy="649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Administrator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Created and Registered Board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64765" y="2007565"/>
            <a:ext cx="3429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1066800" y="1353343"/>
            <a:ext cx="13716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</a:t>
            </a:r>
          </a:p>
        </p:txBody>
      </p:sp>
      <p:cxnSp>
        <p:nvCxnSpPr>
          <p:cNvPr id="20" name="Straight Arrow Connector 19"/>
          <p:cNvCxnSpPr>
            <a:stCxn id="19" idx="3"/>
            <a:endCxn id="14" idx="1"/>
          </p:cNvCxnSpPr>
          <p:nvPr/>
        </p:nvCxnSpPr>
        <p:spPr bwMode="auto">
          <a:xfrm>
            <a:off x="2438400" y="1620043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1" name="Rounded Rectangle 20"/>
          <p:cNvSpPr/>
          <p:nvPr/>
        </p:nvSpPr>
        <p:spPr bwMode="auto">
          <a:xfrm>
            <a:off x="6486939" y="1353344"/>
            <a:ext cx="1371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</a:t>
            </a:r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 bwMode="auto">
          <a:xfrm flipV="1">
            <a:off x="5638800" y="1620043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ight Arrow 11"/>
          <p:cNvSpPr/>
          <p:nvPr/>
        </p:nvSpPr>
        <p:spPr bwMode="auto">
          <a:xfrm>
            <a:off x="5962650" y="1436225"/>
            <a:ext cx="190500" cy="3627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Microsoft Message Queue: </a:t>
            </a:r>
            <a:r>
              <a:rPr lang="en-GB" sz="2800" dirty="0" err="1">
                <a:solidFill>
                  <a:srgbClr val="0000FF"/>
                </a:solidFill>
              </a:rPr>
              <a:t>System.Messaging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105400"/>
          </a:xfrm>
        </p:spPr>
        <p:txBody>
          <a:bodyPr/>
          <a:lstStyle/>
          <a:p>
            <a:r>
              <a:rPr lang="en-GB" sz="2400" dirty="0"/>
              <a:t>In </a:t>
            </a:r>
            <a:r>
              <a:rPr lang="en-GB" sz="2400" dirty="0" err="1"/>
              <a:t>.Net</a:t>
            </a:r>
            <a:r>
              <a:rPr lang="en-GB" sz="2400" dirty="0"/>
              <a:t> Framework, the </a:t>
            </a:r>
            <a:r>
              <a:rPr lang="en-GB" sz="2400" dirty="0" err="1">
                <a:solidFill>
                  <a:srgbClr val="0000FF"/>
                </a:solidFill>
              </a:rPr>
              <a:t>System.Messaging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namespace provides classes that allow you to create, connect to, monitor, and administer message queues on the network and send, receive, or peek messages.</a:t>
            </a:r>
          </a:p>
          <a:p>
            <a:pPr lvl="0"/>
            <a:r>
              <a:rPr lang="en-GB" sz="2400" dirty="0" err="1">
                <a:solidFill>
                  <a:srgbClr val="0000FF"/>
                </a:solidFill>
              </a:rPr>
              <a:t>MessageQueueInstaller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class allows the </a:t>
            </a:r>
            <a:r>
              <a:rPr lang="en-GB" sz="2400" dirty="0">
                <a:solidFill>
                  <a:srgbClr val="0000FF"/>
                </a:solidFill>
              </a:rPr>
              <a:t>administrator</a:t>
            </a:r>
            <a:r>
              <a:rPr lang="en-GB" sz="2400" dirty="0"/>
              <a:t> to install and configure a queue. This class is called by the installation utility on the message server, for example, </a:t>
            </a:r>
            <a:r>
              <a:rPr lang="en-GB" sz="2400" dirty="0">
                <a:solidFill>
                  <a:srgbClr val="0000FF"/>
                </a:solidFill>
              </a:rPr>
              <a:t>InstallUtil.exe</a:t>
            </a:r>
            <a:r>
              <a:rPr lang="en-GB" sz="2400" dirty="0"/>
              <a:t>. When installing a </a:t>
            </a:r>
            <a:r>
              <a:rPr lang="en-GB" sz="2400" dirty="0" err="1"/>
              <a:t>MessageQueue</a:t>
            </a:r>
            <a:r>
              <a:rPr lang="en-GB" sz="2400" dirty="0"/>
              <a:t>, a global queue on the server is created. Only one queue needs to be installed among all the partner applications.</a:t>
            </a:r>
            <a:endParaRPr lang="en-US" sz="2400" dirty="0"/>
          </a:p>
          <a:p>
            <a:r>
              <a:rPr lang="en-US" sz="2400" dirty="0" err="1">
                <a:solidFill>
                  <a:srgbClr val="0000FF"/>
                </a:solidFill>
              </a:rPr>
              <a:t>MessageQueue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class provides a </a:t>
            </a:r>
            <a:r>
              <a:rPr lang="en-US" sz="2400" dirty="0">
                <a:solidFill>
                  <a:srgbClr val="0000FF"/>
                </a:solidFill>
              </a:rPr>
              <a:t>local queue </a:t>
            </a:r>
            <a:r>
              <a:rPr lang="en-US" sz="2400" dirty="0"/>
              <a:t>that access and coordinate with the </a:t>
            </a:r>
            <a:r>
              <a:rPr lang="en-US" sz="2400" dirty="0">
                <a:solidFill>
                  <a:srgbClr val="0000FF"/>
                </a:solidFill>
              </a:rPr>
              <a:t>server (global) queue </a:t>
            </a:r>
            <a:r>
              <a:rPr lang="en-US" sz="2400" dirty="0"/>
              <a:t>on a Message Queuing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79105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http://msdn.microsoft.com/en-us/library/xes6983c.aspx</a:t>
            </a:r>
          </a:p>
        </p:txBody>
      </p:sp>
    </p:spTree>
    <p:extLst>
      <p:ext uri="{BB962C8B-B14F-4D97-AF65-F5344CB8AC3E}">
        <p14:creationId xmlns:p14="http://schemas.microsoft.com/office/powerpoint/2010/main" val="294836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MessageQueue</a:t>
            </a:r>
            <a:r>
              <a:rPr lang="en-US" sz="28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74088" cy="4913313"/>
          </a:xfrm>
        </p:spPr>
        <p:txBody>
          <a:bodyPr/>
          <a:lstStyle/>
          <a:p>
            <a:r>
              <a:rPr lang="en-GB" sz="2400" dirty="0" err="1"/>
              <a:t>MessageQueue</a:t>
            </a:r>
            <a:r>
              <a:rPr lang="en-GB" sz="2400" dirty="0"/>
              <a:t> class supports two types of message retrieval: synchronous and asynchronous. </a:t>
            </a:r>
          </a:p>
          <a:p>
            <a:r>
              <a:rPr lang="en-GB" sz="2400" dirty="0"/>
              <a:t>The synchronous methods, </a:t>
            </a:r>
            <a:r>
              <a:rPr lang="en-GB" sz="2400" dirty="0">
                <a:solidFill>
                  <a:srgbClr val="0000FF"/>
                </a:solidFill>
              </a:rPr>
              <a:t>Peek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Receive</a:t>
            </a:r>
            <a:r>
              <a:rPr lang="en-GB" sz="2400" dirty="0"/>
              <a:t>, cause the process thread to wait a specified time interval for a new message to arrive in the queue. Notice here is about “receive” operation only.</a:t>
            </a:r>
          </a:p>
          <a:p>
            <a:r>
              <a:rPr lang="en-GB" sz="2400" dirty="0"/>
              <a:t>The asynchronous methods, </a:t>
            </a:r>
            <a:r>
              <a:rPr lang="en-GB" sz="2400" dirty="0" err="1">
                <a:solidFill>
                  <a:srgbClr val="990000"/>
                </a:solidFill>
              </a:rPr>
              <a:t>BeginPeek</a:t>
            </a:r>
            <a:r>
              <a:rPr lang="en-GB" sz="2400" dirty="0">
                <a:solidFill>
                  <a:srgbClr val="990000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dirty="0" err="1">
                <a:solidFill>
                  <a:srgbClr val="990000"/>
                </a:solidFill>
              </a:rPr>
              <a:t>BeginReceive</a:t>
            </a:r>
            <a:r>
              <a:rPr lang="en-GB" sz="2400" dirty="0"/>
              <a:t>, allow the main application tasks to continue in a separate thread until a message arrives in the </a:t>
            </a:r>
            <a:r>
              <a:rPr lang="en-GB" sz="2400" dirty="0">
                <a:solidFill>
                  <a:srgbClr val="0000FF"/>
                </a:solidFill>
              </a:rPr>
              <a:t>local queue</a:t>
            </a:r>
            <a:r>
              <a:rPr lang="en-GB" sz="2400" dirty="0"/>
              <a:t>. These methods work by using both </a:t>
            </a:r>
            <a:r>
              <a:rPr lang="en-GB" sz="2400" dirty="0" err="1"/>
              <a:t>callback</a:t>
            </a:r>
            <a:r>
              <a:rPr lang="en-GB" sz="2400" dirty="0"/>
              <a:t> objects and state objects to communicate information between threads.</a:t>
            </a:r>
          </a:p>
          <a:p>
            <a:r>
              <a:rPr lang="en-GB" sz="2400" dirty="0"/>
              <a:t>You create a </a:t>
            </a:r>
            <a:r>
              <a:rPr lang="en-GB" sz="2400" dirty="0">
                <a:solidFill>
                  <a:srgbClr val="0000FF"/>
                </a:solidFill>
              </a:rPr>
              <a:t>new instance of the </a:t>
            </a:r>
            <a:r>
              <a:rPr lang="en-GB" sz="2400" dirty="0" err="1">
                <a:solidFill>
                  <a:srgbClr val="0000FF"/>
                </a:solidFill>
              </a:rPr>
              <a:t>MessageQueue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class in your program, and you send a message to the server queue to associate your </a:t>
            </a:r>
            <a:r>
              <a:rPr lang="en-GB" sz="2400" dirty="0">
                <a:solidFill>
                  <a:srgbClr val="0000FF"/>
                </a:solidFill>
              </a:rPr>
              <a:t>local queue </a:t>
            </a:r>
            <a:r>
              <a:rPr lang="en-GB" sz="2400" dirty="0"/>
              <a:t>with the server queue.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and Receiving </a:t>
            </a:r>
            <a:r>
              <a:rPr lang="en-US" dirty="0" err="1"/>
              <a:t>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608513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 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System.Messaging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// namespace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MyProject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class Order {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orderId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orderTime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};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MyNewQueue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 // Provides a container class.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public static void Main()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// Create a new instance of the class.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MyNewQueue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myNewQueue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MyNewQueue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Send a message to associate this queue to a server queue.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</a:rPr>
              <a:t>			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myNewQueue.SendPublic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Now, access the queue by sending and receiving messages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myNewQueue.SendMessage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Receive a message from a queue.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myNewQueue.ReceiveMessage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 return;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}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  	public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SendPublic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.\\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myQueue.Send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("Public queue by path name."); return;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  	} 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continued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833735"/>
            <a:ext cx="723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http://msdn.microsoft.com/en-us/library/system.messaging.messagequeue.aspx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1323" y="2667000"/>
            <a:ext cx="1498875" cy="641074"/>
          </a:xfrm>
          <a:prstGeom prst="wedgeRoundRectCallout">
            <a:avLst>
              <a:gd name="adj1" fmla="val 69669"/>
              <a:gd name="adj2" fmla="val 28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a local queue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7888" y="3460474"/>
            <a:ext cx="1482311" cy="641074"/>
          </a:xfrm>
          <a:prstGeom prst="wedgeRoundRectCallout">
            <a:avLst>
              <a:gd name="adj1" fmla="val 68269"/>
              <a:gd name="adj2" fmla="val -95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to the server queue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5489" y="4997726"/>
            <a:ext cx="1482311" cy="641074"/>
          </a:xfrm>
          <a:prstGeom prst="wedgeRoundRectCallout">
            <a:avLst>
              <a:gd name="adj1" fmla="val -51697"/>
              <a:gd name="adj2" fmla="val 829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to the server queue</a:t>
            </a:r>
          </a:p>
        </p:txBody>
      </p:sp>
    </p:spTree>
    <p:extLst>
      <p:ext uri="{BB962C8B-B14F-4D97-AF65-F5344CB8AC3E}">
        <p14:creationId xmlns:p14="http://schemas.microsoft.com/office/powerpoint/2010/main" val="48815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/>
            <a:r>
              <a:rPr lang="en-US" dirty="0"/>
              <a:t>Example: Send a Structured Order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087"/>
            <a:ext cx="8458200" cy="4608513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SendMessage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 // Sends an Order to a queue.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Create a new order and a set values.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Order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sentOrder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Order();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sentOrder.orderId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3;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sentOrder.orderTime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DateTime.Now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Create a queue on the local computer.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(".\\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Send the Order to the queue.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myQueue.Send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sentOrder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return;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// continued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1000" y="2401887"/>
            <a:ext cx="990600" cy="990600"/>
            <a:chOff x="381000" y="2133600"/>
            <a:chExt cx="990600" cy="990600"/>
          </a:xfrm>
        </p:grpSpPr>
        <p:sp>
          <p:nvSpPr>
            <p:cNvPr id="6" name="Left Brace 5"/>
            <p:cNvSpPr/>
            <p:nvPr/>
          </p:nvSpPr>
          <p:spPr bwMode="auto">
            <a:xfrm>
              <a:off x="990600" y="2209800"/>
              <a:ext cx="381000" cy="914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2133600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an order</a:t>
              </a: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7208299" y="2722243"/>
            <a:ext cx="1482311" cy="641074"/>
          </a:xfrm>
          <a:prstGeom prst="wedgeRoundRectCallout">
            <a:avLst>
              <a:gd name="adj1" fmla="val -44378"/>
              <a:gd name="adj2" fmla="val 1039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to the server queue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95800" y="4764087"/>
            <a:ext cx="1482311" cy="641074"/>
          </a:xfrm>
          <a:prstGeom prst="wedgeRoundRectCallout">
            <a:avLst>
              <a:gd name="adj1" fmla="val -55173"/>
              <a:gd name="adj2" fmla="val -833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to the server queue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79934"/>
            <a:ext cx="792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Queue can also send and received a structured object.</a:t>
            </a:r>
          </a:p>
        </p:txBody>
      </p:sp>
    </p:spTree>
    <p:extLst>
      <p:ext uri="{BB962C8B-B14F-4D97-AF65-F5344CB8AC3E}">
        <p14:creationId xmlns:p14="http://schemas.microsoft.com/office/powerpoint/2010/main" val="9446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23888"/>
          </a:xfrm>
        </p:spPr>
        <p:txBody>
          <a:bodyPr/>
          <a:lstStyle/>
          <a:p>
            <a:pPr algn="ctr"/>
            <a:r>
              <a:rPr lang="en-US" dirty="0"/>
              <a:t>Example: Receive s Structured Order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7912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ReceiveMessage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Connect to the a queue on the local computer.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(".\\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Set the formatter to indicate body contains an Order.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myQueue.Formatter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XmlMessageFormatter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(new Type[]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	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typeof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MyProject.Order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)});	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Try { 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Receive and format the message.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Message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myQueue.Receive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Order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(Order)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myMessage.Body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("Order ID: "+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myOrder.orderId.ToString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("Sent: "+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myOrder.orderTime.ToString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catch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MessageQueueException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}   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Handle invalid serialization format.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catch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InvalidOperationException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e){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return;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215919" y="776288"/>
            <a:ext cx="1482311" cy="641074"/>
          </a:xfrm>
          <a:prstGeom prst="wedgeRoundRectCallout">
            <a:avLst>
              <a:gd name="adj1" fmla="val -44378"/>
              <a:gd name="adj2" fmla="val 1039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to the server queue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478573" y="2819400"/>
            <a:ext cx="1598627" cy="641074"/>
          </a:xfrm>
          <a:prstGeom prst="wedgeRoundRectCallout">
            <a:avLst>
              <a:gd name="adj1" fmla="val -55944"/>
              <a:gd name="adj2" fmla="val 735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 from server queue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2653" y="3692325"/>
            <a:ext cx="1263747" cy="990600"/>
            <a:chOff x="325865" y="2133600"/>
            <a:chExt cx="914400" cy="9906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990600" y="2209800"/>
              <a:ext cx="249664" cy="914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5865" y="2133600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Cast message </a:t>
              </a:r>
              <a:br>
                <a:rPr lang="en-US" dirty="0"/>
              </a:br>
              <a:r>
                <a:rPr lang="en-US" dirty="0"/>
                <a:t>to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0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2743200"/>
          </a:xfrm>
        </p:spPr>
        <p:txBody>
          <a:bodyPr/>
          <a:lstStyle/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b="1" dirty="0">
                <a:solidFill>
                  <a:srgbClr val="0000FF"/>
                </a:solidFill>
              </a:rPr>
              <a:t>Using a database</a:t>
            </a:r>
          </a:p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rgbClr val="0000FF"/>
                </a:solidFill>
              </a:rPr>
              <a:t>Using an XML file</a:t>
            </a:r>
          </a:p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Using an email account 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as the message queue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43000" y="1593056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 dirty="0"/>
              <a:t>Creating Your Own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12174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Message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295400"/>
            <a:ext cx="8269288" cy="2590800"/>
          </a:xfrm>
        </p:spPr>
        <p:txBody>
          <a:bodyPr/>
          <a:lstStyle/>
          <a:p>
            <a:r>
              <a:rPr lang="en-US" dirty="0"/>
              <a:t>Without using JMS or MSMQ, you can create your own message queue as a service, e.g., a .svc service);</a:t>
            </a:r>
          </a:p>
          <a:p>
            <a:r>
              <a:rPr lang="en-US" dirty="0"/>
              <a:t>You need a disk file (</a:t>
            </a:r>
            <a:r>
              <a:rPr lang="en-US" dirty="0">
                <a:solidFill>
                  <a:srgbClr val="0000FF"/>
                </a:solidFill>
              </a:rPr>
              <a:t>database</a:t>
            </a:r>
            <a:r>
              <a:rPr lang="en-US" dirty="0"/>
              <a:t>, text file, XML file, etc.) to store the message;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57599"/>
            <a:ext cx="853440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IService.cs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sendUser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Username, string Message);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string[</a:t>
            </a:r>
            <a:r>
              <a:rPr lang="en-US" sz="1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Interface File</a:t>
            </a:r>
          </a:p>
        </p:txBody>
      </p:sp>
    </p:spTree>
    <p:extLst>
      <p:ext uri="{BB962C8B-B14F-4D97-AF65-F5344CB8AC3E}">
        <p14:creationId xmlns:p14="http://schemas.microsoft.com/office/powerpoint/2010/main" val="325330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z="2800" dirty="0"/>
              <a:t>Creating Your Own Message Queue: Service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295400"/>
            <a:ext cx="83058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System.Web.Services</a:t>
            </a:r>
            <a:r>
              <a:rPr lang="en-US" dirty="0">
                <a:latin typeface="Arial" pitchFamily="34" charset="0"/>
                <a:cs typeface="Arial" pitchFamily="34" charset="0"/>
              </a:rPr>
              <a:t>; 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System.Data.SqlClient</a:t>
            </a:r>
            <a:r>
              <a:rPr lang="en-US" dirty="0">
                <a:latin typeface="Arial" pitchFamily="34" charset="0"/>
                <a:cs typeface="Arial" pitchFamily="34" charset="0"/>
              </a:rPr>
              <a:t>; 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System.Data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public class Service 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dirty="0"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SendMessage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sendUser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Username, string Message)  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DBContextDataContext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myDB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DBContextDataContext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MsgBoard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MsgBoard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= Username;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 = Message;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myMsg.SendUser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sendUser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try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myDB.MsgBoards.InsertOnSubmit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myDB.SubmitChanges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return;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catch (Exception) 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return;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" y="2787772"/>
            <a:ext cx="1219201" cy="1098427"/>
            <a:chOff x="257176" y="2209800"/>
            <a:chExt cx="990601" cy="1235915"/>
          </a:xfrm>
        </p:grpSpPr>
        <p:sp>
          <p:nvSpPr>
            <p:cNvPr id="7" name="Left Brace 6"/>
            <p:cNvSpPr/>
            <p:nvPr/>
          </p:nvSpPr>
          <p:spPr bwMode="auto">
            <a:xfrm>
              <a:off x="990601" y="2209800"/>
              <a:ext cx="257176" cy="914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6" y="2245386"/>
              <a:ext cx="91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 message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599" y="3886200"/>
            <a:ext cx="1219201" cy="1200329"/>
            <a:chOff x="257176" y="1823336"/>
            <a:chExt cx="990601" cy="1825450"/>
          </a:xfrm>
        </p:grpSpPr>
        <p:sp>
          <p:nvSpPr>
            <p:cNvPr id="10" name="Left Brace 9"/>
            <p:cNvSpPr/>
            <p:nvPr/>
          </p:nvSpPr>
          <p:spPr bwMode="auto">
            <a:xfrm>
              <a:off x="990601" y="2209800"/>
              <a:ext cx="257176" cy="914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6" y="1823336"/>
              <a:ext cx="914400" cy="182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message to server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3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Outline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812088" cy="46085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Message-Based Integration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Java Message Service</a:t>
            </a:r>
          </a:p>
          <a:p>
            <a:pPr lvl="1" eaLnBrk="1" hangingPunct="1"/>
            <a:r>
              <a:rPr lang="en-GB" dirty="0">
                <a:solidFill>
                  <a:srgbClr val="0000FF"/>
                </a:solidFill>
              </a:rPr>
              <a:t>Microsoft Message Queue</a:t>
            </a:r>
          </a:p>
          <a:p>
            <a:pPr lvl="1" eaLnBrk="1" hangingPunct="1"/>
            <a:r>
              <a:rPr lang="en-GB" dirty="0">
                <a:solidFill>
                  <a:srgbClr val="0000FF"/>
                </a:solidFill>
              </a:rPr>
              <a:t>Creating Your Own Messaging Services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/>
            <a:r>
              <a:rPr lang="en-GB" dirty="0"/>
              <a:t>Enterprise Service Bus (ESB) </a:t>
            </a:r>
          </a:p>
          <a:p>
            <a:pPr lvl="1" eaLnBrk="1" hangingPunct="1"/>
            <a:r>
              <a:rPr lang="en-GB" dirty="0"/>
              <a:t>IBM ESB</a:t>
            </a:r>
          </a:p>
          <a:p>
            <a:pPr lvl="1" eaLnBrk="1" hangingPunct="1"/>
            <a:r>
              <a:rPr lang="en-GB" dirty="0"/>
              <a:t>Oracle ESB</a:t>
            </a:r>
          </a:p>
          <a:p>
            <a:pPr lvl="1" eaLnBrk="1" hangingPunct="1"/>
            <a:r>
              <a:rPr lang="en-GB" dirty="0"/>
              <a:t>Progress Sonic ESB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0" y="762000"/>
            <a:ext cx="4048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Text Chapter 8 Sections 8.5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z="2800" dirty="0"/>
              <a:t>Creating Your Own Message Queue: Service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8392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string[]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ReceiveMessage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DBContextDataContext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DBContextDataContext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string[]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Person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myPerson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myContext.Persons.SingleOrDefault</a:t>
            </a:r>
            <a:r>
              <a:rPr lang="en-US" dirty="0">
                <a:latin typeface="Arial" pitchFamily="34" charset="0"/>
                <a:cs typeface="Arial" pitchFamily="34" charset="0"/>
              </a:rPr>
              <a:t>(m=&gt;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if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myPerson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 =  </a:t>
            </a:r>
            <a:r>
              <a:rPr lang="en-US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myContext.MsgBoards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msgIM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myContext.Persons</a:t>
            </a:r>
            <a:r>
              <a:rPr lang="en-US" dirty="0">
                <a:latin typeface="Arial" pitchFamily="34" charset="0"/>
                <a:cs typeface="Arial" pitchFamily="34" charset="0"/>
              </a:rPr>
              <a:t> 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equals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msgIM.Username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msg.MsgID</a:t>
            </a:r>
            <a:r>
              <a:rPr lang="en-US" dirty="0">
                <a:latin typeface="Arial" pitchFamily="34" charset="0"/>
                <a:cs typeface="Arial" pitchFamily="34" charset="0"/>
              </a:rPr>
              <a:t> &gt; msgIM.IM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orderby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msg.MsgID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ToList</a:t>
            </a:r>
            <a:r>
              <a:rPr lang="en-US" dirty="0">
                <a:latin typeface="Arial" pitchFamily="34" charset="0"/>
                <a:cs typeface="Arial" pitchFamily="34" charset="0"/>
              </a:rPr>
              <a:t>();         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() &gt; 0)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0;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try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string[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()];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MsgBoard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msg.SendUser</a:t>
            </a:r>
            <a:r>
              <a:rPr lang="en-US" dirty="0">
                <a:latin typeface="Arial" pitchFamily="34" charset="0"/>
                <a:cs typeface="Arial" pitchFamily="34" charset="0"/>
              </a:rPr>
              <a:t>+": "+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++;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}  // continued next page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83373" y="2178326"/>
            <a:ext cx="1979627" cy="641074"/>
          </a:xfrm>
          <a:prstGeom prst="wedgeRoundRectCallout">
            <a:avLst>
              <a:gd name="adj1" fmla="val -72111"/>
              <a:gd name="adj2" fmla="val 46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all messages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the database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797369" y="3352800"/>
            <a:ext cx="1979627" cy="641074"/>
          </a:xfrm>
          <a:prstGeom prst="wedgeRoundRectCallout">
            <a:avLst>
              <a:gd name="adj1" fmla="val -84236"/>
              <a:gd name="adj2" fmla="val -48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Choose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messages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by user 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4146274"/>
            <a:ext cx="2438400" cy="425726"/>
          </a:xfrm>
          <a:prstGeom prst="wedgeRoundRectCallout">
            <a:avLst>
              <a:gd name="adj1" fmla="val -67057"/>
              <a:gd name="adj2" fmla="val -985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all new messages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24601" y="5036323"/>
            <a:ext cx="2743200" cy="641074"/>
          </a:xfrm>
          <a:prstGeom prst="wedgeRoundRectCallout">
            <a:avLst>
              <a:gd name="adj1" fmla="val -62849"/>
              <a:gd name="adj2" fmla="val 967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 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senders+messages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into return array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505200" y="2167890"/>
            <a:ext cx="2292169" cy="425726"/>
          </a:xfrm>
          <a:prstGeom prst="wedgeRoundRectCallout">
            <a:avLst>
              <a:gd name="adj1" fmla="val -64713"/>
              <a:gd name="adj2" fmla="val 410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 user is registered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DBD1EED1-1268-4888-9A12-E0DDFFB461D0}"/>
              </a:ext>
            </a:extLst>
          </p:cNvPr>
          <p:cNvSpPr/>
          <p:nvPr/>
        </p:nvSpPr>
        <p:spPr bwMode="auto">
          <a:xfrm>
            <a:off x="76200" y="3762941"/>
            <a:ext cx="1228531" cy="766666"/>
          </a:xfrm>
          <a:prstGeom prst="wedgeRoundRectCallout">
            <a:avLst>
              <a:gd name="adj1" fmla="val 73450"/>
              <a:gd name="adj2" fmla="val -5626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discuss in Unit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z="2800" dirty="0"/>
              <a:t>Creating Your Own Message Queue: Service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48" y="1045488"/>
            <a:ext cx="88392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myPerson.IM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myMsg.Last</a:t>
            </a:r>
            <a:r>
              <a:rPr lang="en-US" dirty="0">
                <a:latin typeface="Arial" pitchFamily="34" charset="0"/>
                <a:cs typeface="Arial" pitchFamily="34" charset="0"/>
              </a:rPr>
              <a:t>().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MsgID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myContext.SubmitChanges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catch (Exception) 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string[0];}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else 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string[0];} // return default message: no new message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else { // The user is not registered, who can still retrieve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dirty="0">
                <a:latin typeface="Arial" pitchFamily="34" charset="0"/>
                <a:cs typeface="Arial" pitchFamily="34" charset="0"/>
              </a:rPr>
              <a:t> 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 = (from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myContext.MsgBoards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where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orderby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msg.MsgID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select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ToList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if (_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()&gt;0)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0;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string[_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()];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MsgBoard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dirty="0">
                <a:latin typeface="Arial" pitchFamily="34" charset="0"/>
                <a:cs typeface="Arial" pitchFamily="34" charset="0"/>
              </a:rPr>
              <a:t> in 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msg.SendUser</a:t>
            </a:r>
            <a:r>
              <a:rPr lang="en-US" dirty="0">
                <a:latin typeface="Arial" pitchFamily="34" charset="0"/>
                <a:cs typeface="Arial" pitchFamily="34" charset="0"/>
              </a:rPr>
              <a:t> + ": "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msg.Message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++;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19800" y="914400"/>
            <a:ext cx="2438400" cy="641074"/>
          </a:xfrm>
          <a:prstGeom prst="wedgeRoundRectCallout">
            <a:avLst>
              <a:gd name="adj1" fmla="val -81130"/>
              <a:gd name="adj2" fmla="val 290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Remember the last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downloaded messages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z="2800" dirty="0"/>
              <a:t>Creating Your Own Message Queue: Service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myPerson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Person();			// Create a new user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myPerson.Username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r>
              <a:rPr lang="en-US" dirty="0">
                <a:latin typeface="Arial" pitchFamily="34" charset="0"/>
                <a:cs typeface="Arial" pitchFamily="34" charset="0"/>
              </a:rPr>
              <a:t>;		// Register the user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myPerson.IM = 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myMsg.Last</a:t>
            </a:r>
            <a:r>
              <a:rPr lang="en-US" dirty="0">
                <a:latin typeface="Arial" pitchFamily="34" charset="0"/>
                <a:cs typeface="Arial" pitchFamily="34" charset="0"/>
              </a:rPr>
              <a:t>().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MsgID</a:t>
            </a:r>
            <a:r>
              <a:rPr lang="en-US" dirty="0">
                <a:latin typeface="Arial" pitchFamily="34" charset="0"/>
                <a:cs typeface="Arial" pitchFamily="34" charset="0"/>
              </a:rPr>
              <a:t>;	// Set last read message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myContext.Persons.InsertOnSubmit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myPerson</a:t>
            </a:r>
            <a:r>
              <a:rPr lang="en-US" dirty="0">
                <a:latin typeface="Arial" pitchFamily="34" charset="0"/>
                <a:cs typeface="Arial" pitchFamily="34" charset="0"/>
              </a:rPr>
              <a:t>); // Save the new user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myContext.SubmitChanges</a:t>
            </a:r>
            <a:r>
              <a:rPr lang="en-US" dirty="0">
                <a:latin typeface="Arial" pitchFamily="34" charset="0"/>
                <a:cs typeface="Arial" pitchFamily="34" charset="0"/>
              </a:rPr>
              <a:t>();		// update database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else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= null;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return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strValue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8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Creating Message Queue Using </a:t>
            </a:r>
            <a:r>
              <a:rPr lang="en-US" dirty="0">
                <a:solidFill>
                  <a:srgbClr val="990000"/>
                </a:solidFill>
              </a:rPr>
              <a:t>XML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53440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IService.cs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The Interface File (Remain Unchanged)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sendUser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Username, string Message);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string[</a:t>
            </a:r>
            <a:r>
              <a:rPr lang="en-US" sz="1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762000"/>
            <a:ext cx="774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http://neptune.fulton.ad.asu.edu/WSRepository/Services/Messenger/Service.svc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154031"/>
            <a:ext cx="853440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// Service.svc.cs  The implementation file changes to XML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sendUser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Username, string 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// Please read follow the example given in text Chapter 5, Section 5.4.2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string[]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ReceiveMessage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UserID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// Please read follow the example given in text Chapter 5, Section 5.4.2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032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/>
            <a:r>
              <a:rPr lang="en-US" sz="2800" dirty="0"/>
              <a:t>public string[] </a:t>
            </a:r>
            <a:r>
              <a:rPr lang="en-US" sz="2800" dirty="0" err="1"/>
              <a:t>receiveMessage</a:t>
            </a:r>
            <a:r>
              <a:rPr lang="en-US" sz="2800" dirty="0"/>
              <a:t>(string </a:t>
            </a:r>
            <a:r>
              <a:rPr lang="en-US" sz="2800" dirty="0" err="1"/>
              <a:t>receiverID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52" y="990600"/>
            <a:ext cx="8612947" cy="58674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public class </a:t>
            </a:r>
            <a:r>
              <a:rPr lang="en-US" sz="1600" dirty="0" err="1"/>
              <a:t>MessagingService</a:t>
            </a:r>
            <a:r>
              <a:rPr lang="en-US" sz="1600" dirty="0"/>
              <a:t> : </a:t>
            </a:r>
            <a:r>
              <a:rPr lang="en-US" sz="1600" dirty="0" err="1"/>
              <a:t>Iservice</a:t>
            </a:r>
            <a:r>
              <a:rPr lang="en-US" sz="1600" dirty="0"/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	string </a:t>
            </a:r>
            <a:r>
              <a:rPr lang="en-US" sz="1600" dirty="0" err="1"/>
              <a:t>XMLLocale</a:t>
            </a:r>
            <a:r>
              <a:rPr lang="en-US" sz="1600" dirty="0"/>
              <a:t> = </a:t>
            </a:r>
            <a:r>
              <a:rPr lang="en-US" sz="1600" dirty="0" err="1"/>
              <a:t>Path.Combine</a:t>
            </a:r>
            <a:r>
              <a:rPr lang="en-US" sz="1600" dirty="0"/>
              <a:t>(</a:t>
            </a:r>
            <a:r>
              <a:rPr lang="en-US" sz="1400" dirty="0" err="1"/>
              <a:t>HttpRuntime.AppDomainAppPath</a:t>
            </a:r>
            <a:r>
              <a:rPr lang="en-US" sz="1400" dirty="0"/>
              <a:t>, @"App_Data\Messages.xml"</a:t>
            </a:r>
            <a:r>
              <a:rPr lang="en-US" sz="16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public string[] </a:t>
            </a:r>
            <a:r>
              <a:rPr lang="en-US" sz="1600" dirty="0" err="1">
                <a:solidFill>
                  <a:srgbClr val="0000FF"/>
                </a:solidFill>
              </a:rPr>
              <a:t>receiveMessage</a:t>
            </a:r>
            <a:r>
              <a:rPr lang="en-US" sz="1600" dirty="0"/>
              <a:t>(string </a:t>
            </a:r>
            <a:r>
              <a:rPr lang="en-US" sz="1600" dirty="0" err="1"/>
              <a:t>receiverID</a:t>
            </a:r>
            <a:r>
              <a:rPr lang="en-US" sz="1600" dirty="0"/>
              <a:t>){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string[] </a:t>
            </a:r>
            <a:r>
              <a:rPr lang="en-US" sz="1600" dirty="0" err="1"/>
              <a:t>returnMsg</a:t>
            </a:r>
            <a:r>
              <a:rPr lang="en-US" sz="1600" dirty="0"/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</a:t>
            </a:r>
            <a:r>
              <a:rPr lang="en-US" sz="1600" dirty="0" err="1"/>
              <a:t>XDocument</a:t>
            </a:r>
            <a:r>
              <a:rPr lang="en-US" sz="1600" dirty="0"/>
              <a:t> </a:t>
            </a:r>
            <a:r>
              <a:rPr lang="en-US" sz="1600" dirty="0" err="1"/>
              <a:t>xmlDocMsgs</a:t>
            </a:r>
            <a:r>
              <a:rPr lang="en-US" sz="1600" dirty="0"/>
              <a:t> = </a:t>
            </a:r>
            <a:r>
              <a:rPr lang="en-US" sz="1600" dirty="0" err="1"/>
              <a:t>XDocument.Load</a:t>
            </a:r>
            <a:r>
              <a:rPr lang="en-US" sz="1600" dirty="0"/>
              <a:t>(</a:t>
            </a:r>
            <a:r>
              <a:rPr lang="en-US" sz="1600" dirty="0" err="1"/>
              <a:t>XMLLocale</a:t>
            </a:r>
            <a:r>
              <a:rPr lang="en-US" sz="16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</a:t>
            </a:r>
            <a:r>
              <a:rPr lang="en-US" sz="1600" dirty="0" err="1"/>
              <a:t>XNamespace</a:t>
            </a:r>
            <a:r>
              <a:rPr lang="en-US" sz="1600" dirty="0"/>
              <a:t> </a:t>
            </a:r>
            <a:r>
              <a:rPr lang="en-US" sz="1600" dirty="0" err="1"/>
              <a:t>nameSpace</a:t>
            </a:r>
            <a:r>
              <a:rPr lang="en-US" sz="1600" dirty="0"/>
              <a:t> = "http://example.com/Messages";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IEnumerable&lt;</a:t>
            </a:r>
            <a:r>
              <a:rPr lang="en-US" sz="1600" dirty="0" err="1"/>
              <a:t>XElement</a:t>
            </a:r>
            <a:r>
              <a:rPr lang="en-US" sz="1600" dirty="0"/>
              <a:t>&gt; </a:t>
            </a:r>
            <a:r>
              <a:rPr lang="en-US" sz="1600" dirty="0" err="1"/>
              <a:t>queryElementItems</a:t>
            </a:r>
            <a:r>
              <a:rPr lang="en-US" sz="1600" dirty="0"/>
              <a:t> =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from item in </a:t>
            </a:r>
            <a:r>
              <a:rPr lang="en-US" sz="1600" dirty="0" err="1"/>
              <a:t>xmlDocMsgs.Root.Descendants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"Message")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where </a:t>
            </a:r>
            <a:r>
              <a:rPr lang="en-US" sz="1600" dirty="0" err="1"/>
              <a:t>item.Element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</a:t>
            </a:r>
            <a:r>
              <a:rPr lang="en-US" sz="1600" dirty="0" err="1"/>
              <a:t>ReceiverID</a:t>
            </a:r>
            <a:r>
              <a:rPr lang="en-US" sz="1600" dirty="0"/>
              <a:t>").Value == </a:t>
            </a:r>
            <a:r>
              <a:rPr lang="en-US" sz="1600" dirty="0" err="1"/>
              <a:t>receiverID</a:t>
            </a:r>
            <a:endParaRPr lang="en-US" sz="1600" dirty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orderby (</a:t>
            </a:r>
            <a:r>
              <a:rPr lang="en-US" sz="1600" dirty="0" err="1"/>
              <a:t>DateTime</a:t>
            </a:r>
            <a:r>
              <a:rPr lang="en-US" sz="1600" dirty="0"/>
              <a:t>)</a:t>
            </a:r>
            <a:r>
              <a:rPr lang="en-US" sz="1600" dirty="0" err="1"/>
              <a:t>item.Element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"TS") descending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select item;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</a:t>
            </a:r>
            <a:r>
              <a:rPr lang="en-US" sz="1600" dirty="0" err="1"/>
              <a:t>returnMsg</a:t>
            </a:r>
            <a:r>
              <a:rPr lang="en-US" sz="1600" dirty="0"/>
              <a:t> = new string[</a:t>
            </a:r>
            <a:r>
              <a:rPr lang="en-US" sz="1600" dirty="0" err="1"/>
              <a:t>queryElementItems.Count</a:t>
            </a:r>
            <a:r>
              <a:rPr lang="en-US" sz="1600" dirty="0"/>
              <a:t>() * 3];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int </a:t>
            </a:r>
            <a:r>
              <a:rPr lang="en-US" sz="1600" dirty="0" err="1"/>
              <a:t>iter</a:t>
            </a:r>
            <a:r>
              <a:rPr lang="en-US" sz="1600" dirty="0"/>
              <a:t>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foreach (</a:t>
            </a:r>
            <a:r>
              <a:rPr lang="en-US" sz="1600" dirty="0" err="1"/>
              <a:t>XElement</a:t>
            </a:r>
            <a:r>
              <a:rPr lang="en-US" sz="1600" dirty="0"/>
              <a:t> item in </a:t>
            </a:r>
            <a:r>
              <a:rPr lang="en-US" sz="1600" dirty="0" err="1"/>
              <a:t>queryElementItems</a:t>
            </a:r>
            <a:r>
              <a:rPr lang="en-US" sz="1600" dirty="0"/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returnMsg</a:t>
            </a:r>
            <a:r>
              <a:rPr lang="en-US" sz="1600" dirty="0"/>
              <a:t>[</a:t>
            </a:r>
            <a:r>
              <a:rPr lang="en-US" sz="1600" dirty="0" err="1"/>
              <a:t>iter</a:t>
            </a:r>
            <a:r>
              <a:rPr lang="en-US" sz="1600" dirty="0"/>
              <a:t>++] = </a:t>
            </a:r>
            <a:r>
              <a:rPr lang="en-US" sz="1600" dirty="0" err="1"/>
              <a:t>item.Element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</a:t>
            </a:r>
            <a:r>
              <a:rPr lang="en-US" sz="1600" dirty="0" err="1"/>
              <a:t>SenderID</a:t>
            </a:r>
            <a:r>
              <a:rPr lang="en-US" sz="1600" dirty="0"/>
              <a:t>").Value;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returnMsg</a:t>
            </a:r>
            <a:r>
              <a:rPr lang="en-US" sz="1600" dirty="0"/>
              <a:t>[</a:t>
            </a:r>
            <a:r>
              <a:rPr lang="en-US" sz="1600" dirty="0" err="1"/>
              <a:t>iter</a:t>
            </a:r>
            <a:r>
              <a:rPr lang="en-US" sz="1600" dirty="0"/>
              <a:t>++] = </a:t>
            </a:r>
            <a:r>
              <a:rPr lang="en-US" sz="1600" dirty="0" err="1"/>
              <a:t>item.Element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"TS").Value;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returnMsg</a:t>
            </a:r>
            <a:r>
              <a:rPr lang="en-US" sz="1600" dirty="0"/>
              <a:t>[</a:t>
            </a:r>
            <a:r>
              <a:rPr lang="en-US" sz="1600" dirty="0" err="1"/>
              <a:t>iter</a:t>
            </a:r>
            <a:r>
              <a:rPr lang="en-US" sz="1600" dirty="0"/>
              <a:t>++] = </a:t>
            </a:r>
            <a:r>
              <a:rPr lang="en-US" sz="1600" dirty="0" err="1"/>
              <a:t>item.Element</a:t>
            </a:r>
            <a:r>
              <a:rPr lang="en-US" sz="1600" dirty="0"/>
              <a:t>(</a:t>
            </a:r>
            <a:r>
              <a:rPr lang="en-US" sz="1600" dirty="0" err="1"/>
              <a:t>nameSpace</a:t>
            </a:r>
            <a:r>
              <a:rPr lang="en-US" sz="1600" dirty="0"/>
              <a:t> + "</a:t>
            </a:r>
            <a:r>
              <a:rPr lang="en-US" sz="1600" dirty="0" err="1"/>
              <a:t>MessageContents</a:t>
            </a:r>
            <a:r>
              <a:rPr lang="en-US" sz="1600" dirty="0"/>
              <a:t>").Value;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    return </a:t>
            </a:r>
            <a:r>
              <a:rPr lang="en-US" sz="1600" dirty="0" err="1"/>
              <a:t>returnMsg</a:t>
            </a:r>
            <a:r>
              <a:rPr lang="en-US" sz="1600" dirty="0"/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/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610600" cy="457200"/>
          </a:xfrm>
        </p:spPr>
        <p:txBody>
          <a:bodyPr/>
          <a:lstStyle/>
          <a:p>
            <a:pPr algn="r"/>
            <a:r>
              <a:rPr lang="en-US" sz="2000" dirty="0"/>
              <a:t>public void </a:t>
            </a:r>
            <a:r>
              <a:rPr lang="en-US" sz="2000" dirty="0" err="1"/>
              <a:t>sendMessages</a:t>
            </a:r>
            <a:r>
              <a:rPr lang="en-US" sz="2000" dirty="0"/>
              <a:t>(string </a:t>
            </a:r>
            <a:r>
              <a:rPr lang="en-US" sz="2000" dirty="0" err="1"/>
              <a:t>senderID</a:t>
            </a:r>
            <a:r>
              <a:rPr lang="en-US" sz="2000" dirty="0"/>
              <a:t>, string </a:t>
            </a:r>
            <a:r>
              <a:rPr lang="en-US" sz="2000" dirty="0" err="1"/>
              <a:t>receiverID</a:t>
            </a:r>
            <a:r>
              <a:rPr lang="en-US" sz="2000" dirty="0"/>
              <a:t>, string message)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8674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public void </a:t>
            </a:r>
            <a:r>
              <a:rPr lang="en-US" sz="1200" dirty="0" err="1">
                <a:solidFill>
                  <a:srgbClr val="0000FF"/>
                </a:solidFill>
              </a:rPr>
              <a:t>sendMessages</a:t>
            </a:r>
            <a:r>
              <a:rPr lang="en-US" sz="1200" dirty="0"/>
              <a:t>(string </a:t>
            </a:r>
            <a:r>
              <a:rPr lang="en-US" sz="1200" dirty="0" err="1"/>
              <a:t>senderID</a:t>
            </a:r>
            <a:r>
              <a:rPr lang="en-US" sz="1200" dirty="0"/>
              <a:t>, string </a:t>
            </a:r>
            <a:r>
              <a:rPr lang="en-US" sz="1200" dirty="0" err="1"/>
              <a:t>receiverID</a:t>
            </a:r>
            <a:r>
              <a:rPr lang="en-US" sz="1200" dirty="0"/>
              <a:t>, string message)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</a:t>
            </a:r>
            <a:r>
              <a:rPr lang="en-US" sz="1200" dirty="0" err="1"/>
              <a:t>XDocument</a:t>
            </a:r>
            <a:r>
              <a:rPr lang="en-US" sz="1200" dirty="0"/>
              <a:t> </a:t>
            </a:r>
            <a:r>
              <a:rPr lang="en-US" sz="1200" dirty="0" err="1"/>
              <a:t>xmlDocMsgs</a:t>
            </a:r>
            <a:r>
              <a:rPr lang="en-US" sz="1200" dirty="0"/>
              <a:t> = new </a:t>
            </a:r>
            <a:r>
              <a:rPr lang="en-US" sz="1200" dirty="0" err="1"/>
              <a:t>XDocument</a:t>
            </a:r>
            <a:r>
              <a:rPr lang="en-US" sz="1200" dirty="0"/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</a:t>
            </a:r>
            <a:r>
              <a:rPr lang="en-US" sz="1200" dirty="0" err="1"/>
              <a:t>XNamespace</a:t>
            </a:r>
            <a:r>
              <a:rPr lang="en-US" sz="1200" dirty="0"/>
              <a:t> </a:t>
            </a:r>
            <a:r>
              <a:rPr lang="en-US" sz="1200" dirty="0" err="1"/>
              <a:t>nameSpace</a:t>
            </a:r>
            <a:r>
              <a:rPr lang="en-US" sz="1200" dirty="0"/>
              <a:t> = "http://example.com/Messages";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try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</a:t>
            </a:r>
            <a:r>
              <a:rPr lang="en-US" sz="1200" dirty="0" err="1"/>
              <a:t>xmlDocMsgs</a:t>
            </a:r>
            <a:r>
              <a:rPr lang="en-US" sz="1200" dirty="0"/>
              <a:t> = </a:t>
            </a:r>
            <a:r>
              <a:rPr lang="en-US" sz="1200" dirty="0" err="1"/>
              <a:t>XDocument.Load</a:t>
            </a:r>
            <a:r>
              <a:rPr lang="en-US" sz="1200" dirty="0"/>
              <a:t>(</a:t>
            </a:r>
            <a:r>
              <a:rPr lang="en-US" sz="1200" dirty="0" err="1"/>
              <a:t>XMLLocale</a:t>
            </a:r>
            <a:r>
              <a:rPr lang="en-US" sz="12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</a:t>
            </a:r>
            <a:r>
              <a:rPr lang="en-US" sz="1200" dirty="0" err="1"/>
              <a:t>XElement</a:t>
            </a:r>
            <a:r>
              <a:rPr lang="en-US" sz="1200" dirty="0"/>
              <a:t> </a:t>
            </a:r>
            <a:r>
              <a:rPr lang="en-US" sz="1200" dirty="0" err="1"/>
              <a:t>xmlElement</a:t>
            </a:r>
            <a:r>
              <a:rPr lang="en-US" sz="1200" dirty="0"/>
              <a:t> =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"Message",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SenderID</a:t>
            </a:r>
            <a:r>
              <a:rPr lang="en-US" sz="1200" dirty="0"/>
              <a:t>", </a:t>
            </a:r>
            <a:r>
              <a:rPr lang="en-US" sz="1200" dirty="0" err="1"/>
              <a:t>senderID</a:t>
            </a:r>
            <a:r>
              <a:rPr lang="en-US" sz="1200" dirty="0"/>
              <a:t>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ReceiverID</a:t>
            </a:r>
            <a:r>
              <a:rPr lang="en-US" sz="1200" dirty="0"/>
              <a:t>", </a:t>
            </a:r>
            <a:r>
              <a:rPr lang="en-US" sz="1200" dirty="0" err="1"/>
              <a:t>receiverID</a:t>
            </a:r>
            <a:r>
              <a:rPr lang="en-US" sz="1200" dirty="0"/>
              <a:t>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"TS", </a:t>
            </a:r>
            <a:r>
              <a:rPr lang="en-US" sz="1200" dirty="0" err="1"/>
              <a:t>System.DateTime.Now.ToString</a:t>
            </a:r>
            <a:r>
              <a:rPr lang="en-US" sz="1200" dirty="0"/>
              <a:t>()),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MessageContents</a:t>
            </a:r>
            <a:r>
              <a:rPr lang="en-US" sz="1200" dirty="0"/>
              <a:t>", message));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</a:t>
            </a:r>
            <a:r>
              <a:rPr lang="en-US" sz="1200" dirty="0" err="1"/>
              <a:t>xmlDocMsgs.Element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"Messages").Add(</a:t>
            </a:r>
            <a:r>
              <a:rPr lang="en-US" sz="1200" dirty="0" err="1"/>
              <a:t>xmlElement</a:t>
            </a:r>
            <a:r>
              <a:rPr lang="en-US" sz="12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</a:t>
            </a:r>
            <a:r>
              <a:rPr lang="en-US" sz="1200" dirty="0" err="1"/>
              <a:t>xmlDocMsgs.Save</a:t>
            </a:r>
            <a:r>
              <a:rPr lang="en-US" sz="1200" dirty="0"/>
              <a:t>(</a:t>
            </a:r>
            <a:r>
              <a:rPr lang="en-US" sz="1200" dirty="0" err="1"/>
              <a:t>XMLLocale</a:t>
            </a:r>
            <a:r>
              <a:rPr lang="en-US" sz="12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catch (</a:t>
            </a:r>
            <a:r>
              <a:rPr lang="en-US" sz="1200" dirty="0" err="1"/>
              <a:t>XmlException</a:t>
            </a:r>
            <a:r>
              <a:rPr lang="en-US" sz="1200" dirty="0"/>
              <a:t> ex)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if </a:t>
            </a:r>
            <a:r>
              <a:rPr lang="en-US" sz="700" dirty="0"/>
              <a:t>(!(</a:t>
            </a:r>
            <a:r>
              <a:rPr lang="en-US" sz="700" dirty="0" err="1"/>
              <a:t>ex.Message.ToLower</a:t>
            </a:r>
            <a:r>
              <a:rPr lang="en-US" sz="700" dirty="0"/>
              <a:t>().Contains("root") &amp;&amp; </a:t>
            </a:r>
            <a:r>
              <a:rPr lang="en-US" sz="700" dirty="0" err="1"/>
              <a:t>ex.Message.ToLower</a:t>
            </a:r>
            <a:r>
              <a:rPr lang="en-US" sz="700" dirty="0"/>
              <a:t>().Contains("element") &amp;&amp; </a:t>
            </a:r>
            <a:r>
              <a:rPr lang="en-US" sz="700" dirty="0" err="1"/>
              <a:t>ex.Message.ToLower</a:t>
            </a:r>
            <a:r>
              <a:rPr lang="en-US" sz="700" dirty="0"/>
              <a:t>().Contains("not") &amp;&amp; </a:t>
            </a:r>
            <a:r>
              <a:rPr lang="en-US" sz="700" dirty="0" err="1"/>
              <a:t>ex.Message.ToLower</a:t>
            </a:r>
            <a:r>
              <a:rPr lang="en-US" sz="700" dirty="0"/>
              <a:t>().Contains("found")))</a:t>
            </a:r>
            <a:r>
              <a:rPr lang="en-US" sz="1200" dirty="0"/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			  </a:t>
            </a:r>
            <a:r>
              <a:rPr lang="en-US" sz="1200" dirty="0" err="1"/>
              <a:t>xmlDocMsgs</a:t>
            </a:r>
            <a:r>
              <a:rPr lang="en-US" sz="1200" dirty="0"/>
              <a:t> = new </a:t>
            </a:r>
            <a:r>
              <a:rPr lang="en-US" sz="1200" dirty="0" err="1"/>
              <a:t>XDocument</a:t>
            </a:r>
            <a:r>
              <a:rPr lang="en-US" sz="1200" dirty="0"/>
              <a:t>(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XDeclaration</a:t>
            </a:r>
            <a:r>
              <a:rPr lang="en-US" sz="1200" dirty="0"/>
              <a:t>("1.0", "UTF-8", "yes"),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XComment</a:t>
            </a:r>
            <a:r>
              <a:rPr lang="en-US" sz="1200" dirty="0"/>
              <a:t>("CSE446 Messaging System Example"),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"Messages",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"Message",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SenderID</a:t>
            </a:r>
            <a:r>
              <a:rPr lang="en-US" sz="1200" dirty="0"/>
              <a:t>", </a:t>
            </a:r>
            <a:r>
              <a:rPr lang="en-US" sz="1200" dirty="0" err="1"/>
              <a:t>senderID</a:t>
            </a:r>
            <a:r>
              <a:rPr lang="en-US" sz="1200" dirty="0"/>
              <a:t>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ReceiverID</a:t>
            </a:r>
            <a:r>
              <a:rPr lang="en-US" sz="1200" dirty="0"/>
              <a:t>", </a:t>
            </a:r>
            <a:r>
              <a:rPr lang="en-US" sz="1200" dirty="0" err="1"/>
              <a:t>receiverID</a:t>
            </a:r>
            <a:r>
              <a:rPr lang="en-US" sz="1200" dirty="0"/>
              <a:t>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"TS", </a:t>
            </a:r>
            <a:r>
              <a:rPr lang="en-US" sz="1200" dirty="0" err="1"/>
              <a:t>System.DateTime.Now.ToString</a:t>
            </a:r>
            <a:r>
              <a:rPr lang="en-US" sz="1200" dirty="0"/>
              <a:t>()),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             new </a:t>
            </a:r>
            <a:r>
              <a:rPr lang="en-US" sz="1200" dirty="0" err="1"/>
              <a:t>XElement</a:t>
            </a:r>
            <a:r>
              <a:rPr lang="en-US" sz="1200" dirty="0"/>
              <a:t>(</a:t>
            </a:r>
            <a:r>
              <a:rPr lang="en-US" sz="1200" dirty="0" err="1"/>
              <a:t>nameSpace</a:t>
            </a:r>
            <a:r>
              <a:rPr lang="en-US" sz="1200" dirty="0"/>
              <a:t> + "</a:t>
            </a:r>
            <a:r>
              <a:rPr lang="en-US" sz="1200" dirty="0" err="1"/>
              <a:t>MessageContents</a:t>
            </a:r>
            <a:r>
              <a:rPr lang="en-US" sz="1200" dirty="0"/>
              <a:t>", message))));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                   </a:t>
            </a:r>
            <a:r>
              <a:rPr lang="en-US" sz="1200" dirty="0" err="1"/>
              <a:t>xmlDocMsgs.Save</a:t>
            </a:r>
            <a:r>
              <a:rPr lang="en-US" sz="1200" dirty="0"/>
              <a:t>(</a:t>
            </a:r>
            <a:r>
              <a:rPr lang="en-US" sz="1200" dirty="0" err="1"/>
              <a:t>XMLLocale</a:t>
            </a:r>
            <a:r>
              <a:rPr lang="en-US" sz="1200" dirty="0"/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200" dirty="0"/>
              <a:t> 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29400" y="914400"/>
            <a:ext cx="2286000" cy="1295400"/>
          </a:xfrm>
          <a:prstGeom prst="wedgeRoundRectCallout">
            <a:avLst>
              <a:gd name="adj1" fmla="val -71268"/>
              <a:gd name="adj2" fmla="val 5022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Please read Text Chapter 5 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 10 for XML processing methods.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1" y="533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http://neptune.fulton.ad.asu.edu/WSRepository/Services/Messenger/Service.svc</a:t>
            </a:r>
          </a:p>
        </p:txBody>
      </p:sp>
    </p:spTree>
    <p:extLst>
      <p:ext uri="{BB962C8B-B14F-4D97-AF65-F5344CB8AC3E}">
        <p14:creationId xmlns:p14="http://schemas.microsoft.com/office/powerpoint/2010/main" val="37759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/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Using a database</a:t>
            </a:r>
          </a:p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Using an XML file</a:t>
            </a:r>
          </a:p>
          <a:p>
            <a:pPr marL="635000" indent="-635000" algn="l">
              <a:buSzPct val="100000"/>
              <a:buFont typeface="+mj-lt"/>
              <a:buAutoNum type="arabicPeriod"/>
            </a:pPr>
            <a:r>
              <a:rPr lang="en-US" sz="3600" b="1" dirty="0">
                <a:solidFill>
                  <a:srgbClr val="0000FF"/>
                </a:solidFill>
              </a:rPr>
              <a:t>Using an email account </a:t>
            </a:r>
            <a:br>
              <a:rPr lang="en-US" sz="3600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as the message queue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43000" y="1593056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 dirty="0"/>
              <a:t>Creating Your Own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958652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pPr algn="ctr"/>
            <a:r>
              <a:rPr lang="en-US" sz="2800" dirty="0"/>
              <a:t>Using Short Messaging Service as Message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4" y="4401490"/>
            <a:ext cx="2646356" cy="1752600"/>
          </a:xfrm>
          <a:prstGeom prst="rect">
            <a:avLst/>
          </a:prstGeom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60052" y="1936011"/>
            <a:ext cx="1471613" cy="1254328"/>
            <a:chOff x="1632" y="1248"/>
            <a:chExt cx="2682" cy="2286"/>
          </a:xfrm>
        </p:grpSpPr>
        <p:sp>
          <p:nvSpPr>
            <p:cNvPr id="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" y="1258669"/>
            <a:ext cx="262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 Service in </a:t>
            </a:r>
            <a:br>
              <a:rPr lang="en-US" dirty="0"/>
            </a:br>
            <a:r>
              <a:rPr lang="en-US" dirty="0"/>
              <a:t>ASU Service Repository</a:t>
            </a:r>
          </a:p>
        </p:txBody>
      </p:sp>
      <p:pic>
        <p:nvPicPr>
          <p:cNvPr id="1031" name="Picture 7" descr="https://encrypted-tbn0.gstatic.com/images?q=tbn:ANd9GcS1ZKoxViEZvPhduaHnt1wEuHwA0a_oJUxujr10AHEdY_L9L-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775" y="1697981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ages.clipartpanda.com/server-clipart-RTGK5rgT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01616"/>
            <a:ext cx="1004223" cy="15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31775" y="12507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Gmail SMTP Service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5890" y="6154090"/>
            <a:ext cx="215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 Provider SMTP Service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1" y="4701443"/>
            <a:ext cx="22574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5" y="1448957"/>
            <a:ext cx="12668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Up Arrow 10"/>
          <p:cNvSpPr/>
          <p:nvPr/>
        </p:nvSpPr>
        <p:spPr bwMode="auto">
          <a:xfrm>
            <a:off x="1228504" y="3554886"/>
            <a:ext cx="751719" cy="72484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819400" y="2611282"/>
            <a:ext cx="914400" cy="679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564983" y="4842811"/>
            <a:ext cx="685800" cy="679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229099" y="3763966"/>
            <a:ext cx="775623" cy="79611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7306052" y="3554886"/>
            <a:ext cx="751719" cy="8466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5914" y="5831864"/>
            <a:ext cx="215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Gate Service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35" y="6183868"/>
            <a:ext cx="190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53241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ASU SMS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Service Operation in the ASU SMS service: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public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bool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SMS(string </a:t>
            </a:r>
            <a:r>
              <a:rPr lang="en-US" sz="2800" dirty="0" err="1"/>
              <a:t>Gmail_Account</a:t>
            </a:r>
            <a:r>
              <a:rPr lang="en-US" sz="2800" dirty="0"/>
              <a:t>, string Password, string Phone, CARRIER Provider, string Message);  </a:t>
            </a:r>
          </a:p>
          <a:p>
            <a:pPr marL="0" indent="0">
              <a:buNone/>
            </a:pPr>
            <a:endParaRPr lang="en-US" sz="2800" dirty="0"/>
          </a:p>
          <a:p>
            <a:pPr marL="914400" indent="-231775">
              <a:buNone/>
            </a:pPr>
            <a:r>
              <a:rPr lang="en-US" sz="2800" i="1" dirty="0"/>
              <a:t>- </a:t>
            </a:r>
            <a:r>
              <a:rPr lang="en-US" sz="2800" i="1" dirty="0" err="1"/>
              <a:t>Gmail_Account</a:t>
            </a:r>
            <a:r>
              <a:rPr lang="en-US" sz="2800" i="1" dirty="0"/>
              <a:t> : sender’s Gmail account</a:t>
            </a:r>
          </a:p>
          <a:p>
            <a:pPr marL="914400" indent="-231775">
              <a:buNone/>
            </a:pPr>
            <a:r>
              <a:rPr lang="en-US" sz="2800" i="1" dirty="0"/>
              <a:t>- Password: sender’s Gmail password</a:t>
            </a:r>
          </a:p>
          <a:p>
            <a:pPr marL="914400" indent="-231775">
              <a:buNone/>
            </a:pPr>
            <a:r>
              <a:rPr lang="en-US" sz="2800" i="1" dirty="0"/>
              <a:t>- Phone: receiver’s cellular number</a:t>
            </a:r>
          </a:p>
          <a:p>
            <a:pPr marL="914400" indent="-231775">
              <a:buNone/>
            </a:pPr>
            <a:r>
              <a:rPr lang="en-US" sz="2800" i="1" dirty="0"/>
              <a:t>- Provider: carrier provider of the cell phone number (e.g. AT&amp;T, Sprint</a:t>
            </a:r>
            <a:r>
              <a:rPr lang="en-US" sz="2800" dirty="0"/>
              <a:t>, </a:t>
            </a:r>
            <a:r>
              <a:rPr lang="en-US" sz="2800" i="1" dirty="0" err="1"/>
              <a:t>TMobile</a:t>
            </a:r>
            <a:r>
              <a:rPr lang="en-US" sz="2800" i="1" dirty="0"/>
              <a:t>, Verizon)</a:t>
            </a:r>
          </a:p>
          <a:p>
            <a:pPr marL="914400" indent="-231775">
              <a:buNone/>
            </a:pPr>
            <a:r>
              <a:rPr lang="en-US" sz="2800" i="1" dirty="0"/>
              <a:t>- Message: SMS message</a:t>
            </a:r>
            <a:br>
              <a:rPr lang="en-US" sz="2800" i="1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http://neptune.fulton.ad.asu.edu/WSRepository/Services/SMS_Service/Service.svc?wsdl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9144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Carrier Provider Email Extension </a:t>
            </a:r>
            <a:br>
              <a:rPr lang="en-US" dirty="0"/>
            </a:br>
            <a:r>
              <a:rPr lang="en-US" dirty="0"/>
              <a:t>Supporting SMS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TMobile</a:t>
            </a:r>
            <a:endParaRPr lang="en-US" sz="2800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phone_number@tmomail.net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Sprint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phone_number@messaging.sprintpcs.com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sz="2800" dirty="0"/>
              <a:t>Verizon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phone_number@vtext.com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AT&amp;T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phone_number@txt.att.net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7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09600"/>
          </a:xfrm>
        </p:spPr>
        <p:txBody>
          <a:bodyPr/>
          <a:lstStyle/>
          <a:p>
            <a:pPr algn="ctr"/>
            <a:r>
              <a:rPr lang="en-GB" sz="2800" dirty="0"/>
              <a:t>Synchronous and Asynchronous Communication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029200"/>
          </a:xfrm>
        </p:spPr>
        <p:txBody>
          <a:bodyPr/>
          <a:lstStyle/>
          <a:p>
            <a:r>
              <a:rPr lang="en-GB" dirty="0"/>
              <a:t>System integrations we discussed so far are based on </a:t>
            </a:r>
            <a:r>
              <a:rPr lang="en-GB" dirty="0">
                <a:solidFill>
                  <a:srgbClr val="0000FF"/>
                </a:solidFill>
              </a:rPr>
              <a:t>point-to-point</a:t>
            </a:r>
            <a:r>
              <a:rPr lang="en-GB" dirty="0"/>
              <a:t> communication, either in the form of synchronous mode or asynchronous mode. </a:t>
            </a:r>
          </a:p>
          <a:p>
            <a:r>
              <a:rPr lang="en-GB" dirty="0">
                <a:solidFill>
                  <a:srgbClr val="0000FF"/>
                </a:solidFill>
              </a:rPr>
              <a:t>Synchronous</a:t>
            </a:r>
            <a:r>
              <a:rPr lang="en-GB" dirty="0"/>
              <a:t> communication requires to establish a connection and to complete the communication within the connection. Analogy: Phone call</a:t>
            </a:r>
          </a:p>
          <a:p>
            <a:r>
              <a:rPr lang="en-GB" dirty="0">
                <a:solidFill>
                  <a:srgbClr val="0000FF"/>
                </a:solidFill>
              </a:rPr>
              <a:t>Asynchronous</a:t>
            </a:r>
            <a:r>
              <a:rPr lang="en-GB" dirty="0"/>
              <a:t> one-way or two-way communication is more flexible. However, the message receiver is required to be available at the time when the communication starts. Analogy: Phone call with a call back or  a second call.</a:t>
            </a:r>
          </a:p>
          <a:p>
            <a:r>
              <a:rPr lang="en-GB" dirty="0"/>
              <a:t>What happen if the receiver is offline?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2153" y="6019800"/>
            <a:ext cx="1737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Messaging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0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9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623888"/>
          </a:xfrm>
        </p:spPr>
        <p:txBody>
          <a:bodyPr/>
          <a:lstStyle/>
          <a:p>
            <a:r>
              <a:rPr lang="en-US" sz="2800" dirty="0"/>
              <a:t>Testing ASU SMS Service Using WCF Test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278" y="6135469"/>
            <a:ext cx="9042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Note: The Gmail SMTP server requires a secure connection and </a:t>
            </a:r>
          </a:p>
          <a:p>
            <a:pPr algn="ctr"/>
            <a:r>
              <a:rPr lang="en-US" dirty="0"/>
              <a:t>you need to open a new account for the purpose.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" y="2209800"/>
            <a:ext cx="8890322" cy="399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534400" y="1253925"/>
            <a:ext cx="228600" cy="381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Outline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12088" cy="46847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Message-Based Integration 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 Message Service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Microsoft Message Queue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Creating Your Own Messaging Service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Using SMS as Service Queue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GB" dirty="0">
                <a:solidFill>
                  <a:srgbClr val="0000FF"/>
                </a:solidFill>
              </a:rPr>
              <a:t>Enterprise Service Bus (ESB)</a:t>
            </a:r>
          </a:p>
          <a:p>
            <a:pPr lvl="1" eaLnBrk="1" hangingPunct="1"/>
            <a:r>
              <a:rPr lang="en-GB" dirty="0">
                <a:solidFill>
                  <a:srgbClr val="0000FF"/>
                </a:solidFill>
              </a:rPr>
              <a:t>IBM ESB</a:t>
            </a:r>
          </a:p>
          <a:p>
            <a:pPr lvl="1" eaLnBrk="1" hangingPunct="1"/>
            <a:r>
              <a:rPr lang="en-GB" dirty="0">
                <a:solidFill>
                  <a:srgbClr val="0000FF"/>
                </a:solidFill>
              </a:rPr>
              <a:t>Oracle ESB</a:t>
            </a:r>
          </a:p>
          <a:p>
            <a:pPr lvl="1" eaLnBrk="1" hangingPunct="1"/>
            <a:r>
              <a:rPr lang="en-GB" dirty="0">
                <a:solidFill>
                  <a:srgbClr val="0000FF"/>
                </a:solidFill>
              </a:rPr>
              <a:t>Progress Sonic ESB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667000" y="776288"/>
            <a:ext cx="2596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Text section 8.5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EAD27F-B25D-431B-B739-87977BB4CAB4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1" y="152400"/>
            <a:ext cx="8121650" cy="623888"/>
          </a:xfrm>
        </p:spPr>
        <p:txBody>
          <a:bodyPr/>
          <a:lstStyle/>
          <a:p>
            <a:pPr algn="ctr" eaLnBrk="1" hangingPunct="1"/>
            <a:r>
              <a:rPr lang="en-GB" dirty="0"/>
              <a:t>Software Bus ORB: </a:t>
            </a:r>
            <a:r>
              <a:rPr lang="en-US" dirty="0"/>
              <a:t>Object Request Broker </a:t>
            </a:r>
            <a:endParaRPr lang="en-GB" dirty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46150" y="3709987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Object Request Broker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(Software Bus)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03350" y="1957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403350" y="2338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403350" y="2719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1708150" y="31003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2851150" y="1957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851150" y="2338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851150" y="2719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55950" y="31003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214313" y="2015221"/>
            <a:ext cx="1463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Distributed Objects</a:t>
            </a:r>
            <a:endParaRPr lang="en-GB" b="0" dirty="0"/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1403350" y="3405187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2851150" y="3405187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5791200" y="3709987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Object Request Broker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(Software Bus)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6248400" y="1957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6248400" y="2338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6248400" y="2719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6553200" y="31003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7696200" y="1957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7696200" y="2338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7696200" y="2719387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8001000" y="31003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6248400" y="3405187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7696200" y="3405187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4777581" y="2736056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4273550" y="5957887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Network</a:t>
            </a:r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295399" y="838200"/>
            <a:ext cx="762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CORBA: 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Common Object Request Broker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2457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93750" y="152400"/>
            <a:ext cx="7893050" cy="623888"/>
          </a:xfrm>
        </p:spPr>
        <p:txBody>
          <a:bodyPr/>
          <a:lstStyle/>
          <a:p>
            <a:pPr algn="ctr"/>
            <a:r>
              <a:rPr lang="en-US" dirty="0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5334000"/>
          </a:xfrm>
        </p:spPr>
        <p:txBody>
          <a:bodyPr/>
          <a:lstStyle/>
          <a:p>
            <a:r>
              <a:rPr lang="en-GB" sz="2400" dirty="0"/>
              <a:t>Enterprise Service Bus (ESB) is an </a:t>
            </a:r>
            <a:r>
              <a:rPr lang="en-GB" sz="2400" dirty="0">
                <a:solidFill>
                  <a:srgbClr val="0000FF"/>
                </a:solidFill>
              </a:rPr>
              <a:t>industry standard </a:t>
            </a:r>
            <a:r>
              <a:rPr lang="en-GB" sz="2400" dirty="0"/>
              <a:t>for implementing messaging systems and for heterogeneous application integration. </a:t>
            </a:r>
          </a:p>
          <a:p>
            <a:r>
              <a:rPr lang="en-US" sz="2400" dirty="0"/>
              <a:t>ESB provides an </a:t>
            </a:r>
            <a:r>
              <a:rPr lang="en-US" sz="2400" dirty="0">
                <a:solidFill>
                  <a:srgbClr val="0000FF"/>
                </a:solidFill>
              </a:rPr>
              <a:t>abstraction layer </a:t>
            </a:r>
            <a:r>
              <a:rPr lang="en-US" sz="2400" dirty="0"/>
              <a:t>on top of an implementation of an enterprise messaging system;</a:t>
            </a:r>
          </a:p>
          <a:p>
            <a:r>
              <a:rPr lang="en-US" sz="2400" dirty="0"/>
              <a:t>It allows </a:t>
            </a:r>
            <a:r>
              <a:rPr lang="en-US" sz="2400" dirty="0">
                <a:solidFill>
                  <a:srgbClr val="0000FF"/>
                </a:solidFill>
              </a:rPr>
              <a:t>integration architects </a:t>
            </a:r>
            <a:r>
              <a:rPr lang="en-US" sz="2400" dirty="0"/>
              <a:t>to exploit the value of messaging without writing code. </a:t>
            </a:r>
          </a:p>
          <a:p>
            <a:r>
              <a:rPr lang="en-US" sz="2400" dirty="0"/>
              <a:t>It is the </a:t>
            </a:r>
            <a:r>
              <a:rPr lang="en-US" sz="2400" dirty="0">
                <a:solidFill>
                  <a:srgbClr val="0000FF"/>
                </a:solidFill>
              </a:rPr>
              <a:t>service-oriented version </a:t>
            </a:r>
            <a:r>
              <a:rPr lang="en-US" sz="2400" dirty="0"/>
              <a:t>of ORB.</a:t>
            </a:r>
          </a:p>
          <a:p>
            <a:r>
              <a:rPr lang="en-US" sz="2400" dirty="0"/>
              <a:t>Contrary to the more classical Enterprise Application Integration (EAI) approach (</a:t>
            </a:r>
            <a:r>
              <a:rPr lang="en-US" sz="2400" dirty="0">
                <a:solidFill>
                  <a:srgbClr val="0000FF"/>
                </a:solidFill>
              </a:rPr>
              <a:t>tightly coupled</a:t>
            </a:r>
            <a:r>
              <a:rPr lang="en-US" sz="2400" dirty="0"/>
              <a:t>), ESB provides a </a:t>
            </a:r>
            <a:r>
              <a:rPr lang="en-US" sz="2400" dirty="0">
                <a:solidFill>
                  <a:srgbClr val="0000FF"/>
                </a:solidFill>
              </a:rPr>
              <a:t>loosely coupled </a:t>
            </a:r>
            <a:r>
              <a:rPr lang="en-US" sz="2400" dirty="0"/>
              <a:t>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D0D583-0197-4DD0-A9CA-04194F042C6F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57200" y="909638"/>
            <a:ext cx="855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FF9900"/>
                </a:solidFill>
              </a:rPr>
              <a:t>Shifting</a:t>
            </a:r>
            <a:r>
              <a:rPr lang="en-US" sz="2400" b="0">
                <a:solidFill>
                  <a:srgbClr val="008000"/>
                </a:solidFill>
              </a:rPr>
              <a:t> from Distributed Object Orientation to Service Orientation</a:t>
            </a:r>
          </a:p>
        </p:txBody>
      </p:sp>
    </p:spTree>
    <p:extLst>
      <p:ext uri="{BB962C8B-B14F-4D97-AF65-F5344CB8AC3E}">
        <p14:creationId xmlns:p14="http://schemas.microsoft.com/office/powerpoint/2010/main" val="3619137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063C3-B7B4-4843-98BC-2F4D57DA6B7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701675"/>
          </a:xfrm>
        </p:spPr>
        <p:txBody>
          <a:bodyPr/>
          <a:lstStyle/>
          <a:p>
            <a:pPr algn="ctr" eaLnBrk="1" hangingPunct="1"/>
            <a:r>
              <a:rPr lang="en-GB" dirty="0"/>
              <a:t>Key Features of ESB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GB" sz="2400" dirty="0"/>
              <a:t>Buffer messages for off-line delivery;</a:t>
            </a:r>
          </a:p>
          <a:p>
            <a:pPr eaLnBrk="1" hangingPunct="1"/>
            <a:r>
              <a:rPr lang="en-GB" sz="2400" dirty="0"/>
              <a:t>Translate message formats;</a:t>
            </a:r>
            <a:endParaRPr lang="en-US" sz="2400" dirty="0"/>
          </a:p>
          <a:p>
            <a:pPr lvl="0"/>
            <a:r>
              <a:rPr lang="en-GB" sz="2400" dirty="0"/>
              <a:t>Adapt different interaction patterns;</a:t>
            </a:r>
            <a:endParaRPr lang="en-US" sz="2400" dirty="0"/>
          </a:p>
          <a:p>
            <a:pPr lvl="0"/>
            <a:r>
              <a:rPr lang="en-GB" sz="2400" dirty="0"/>
              <a:t>Convert transport protocols;</a:t>
            </a:r>
            <a:endParaRPr lang="en-US" sz="2400" dirty="0"/>
          </a:p>
          <a:p>
            <a:pPr lvl="0"/>
            <a:r>
              <a:rPr lang="en-GB" sz="2400" dirty="0" err="1"/>
              <a:t>Analyze</a:t>
            </a:r>
            <a:r>
              <a:rPr lang="en-GB" sz="2400" dirty="0"/>
              <a:t> and share the service interface; </a:t>
            </a:r>
          </a:p>
          <a:p>
            <a:pPr lvl="0"/>
            <a:r>
              <a:rPr lang="en-GB" sz="2400" dirty="0"/>
              <a:t>Dynamic selection of a service to handle a request</a:t>
            </a:r>
          </a:p>
          <a:p>
            <a:pPr lvl="0"/>
            <a:r>
              <a:rPr lang="en-GB" sz="2400" dirty="0"/>
              <a:t>Location transparency</a:t>
            </a:r>
            <a:endParaRPr lang="en-US" sz="2400" dirty="0"/>
          </a:p>
          <a:p>
            <a:pPr lvl="0"/>
            <a:r>
              <a:rPr lang="en-GB" sz="2400" dirty="0"/>
              <a:t>Propagate the security content;</a:t>
            </a:r>
            <a:endParaRPr lang="en-US" sz="2400" dirty="0"/>
          </a:p>
          <a:p>
            <a:pPr lvl="0"/>
            <a:r>
              <a:rPr lang="en-GB" sz="2400" dirty="0"/>
              <a:t>Provide WS-* support, including WS-RM, WS-Security, and WS-Transaction;</a:t>
            </a:r>
            <a:endParaRPr lang="en-US" sz="2400" dirty="0"/>
          </a:p>
          <a:p>
            <a:r>
              <a:rPr lang="en-GB" sz="2400" dirty="0"/>
              <a:t>Track and monitor service activities.</a:t>
            </a:r>
            <a:endParaRPr lang="en-US" sz="4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162800" y="427037"/>
            <a:ext cx="1752600" cy="3328886"/>
            <a:chOff x="7162800" y="427037"/>
            <a:chExt cx="1752600" cy="3328886"/>
          </a:xfrm>
        </p:grpSpPr>
        <p:pic>
          <p:nvPicPr>
            <p:cNvPr id="1026" name="Picture 2" descr="https://upload.wikimedia.org/wikipedia/commons/thumb/a/a2/ESB.svg/800px-ESB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27037"/>
              <a:ext cx="1653515" cy="2922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62800" y="3340425"/>
              <a:ext cx="175260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https://en.wikipedia.org/wiki/Enterprise_service_bus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>
            <a:off x="4114800" y="2057400"/>
            <a:ext cx="2743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53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063C3-B7B4-4843-98BC-2F4D57DA6B7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701675"/>
          </a:xfrm>
        </p:spPr>
        <p:txBody>
          <a:bodyPr/>
          <a:lstStyle/>
          <a:p>
            <a:pPr algn="r" eaLnBrk="1" hangingPunct="1"/>
            <a:r>
              <a:rPr lang="en-GB" dirty="0"/>
              <a:t>Different Implementations of ESB Standard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GB" sz="2400" dirty="0"/>
              <a:t>ESB has been implemented by different vendors, including:</a:t>
            </a:r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IBM WebSphere ESB </a:t>
            </a:r>
            <a:r>
              <a:rPr lang="en-GB" sz="2000" dirty="0"/>
              <a:t>(</a:t>
            </a:r>
            <a:r>
              <a:rPr lang="en-US" sz="2000" dirty="0"/>
              <a:t>http://www-01.ibm.com/software/integration/wsesb/</a:t>
            </a:r>
            <a:r>
              <a:rPr lang="en-GB" sz="2000" dirty="0"/>
              <a:t>), </a:t>
            </a:r>
            <a:endParaRPr lang="en-US" sz="2000" dirty="0"/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Oracle ESB in Oracle SOA Suite </a:t>
            </a:r>
            <a:r>
              <a:rPr lang="en-GB" sz="2000" dirty="0"/>
              <a:t>(</a:t>
            </a:r>
            <a:r>
              <a:rPr lang="en-US" sz="2000" dirty="0"/>
              <a:t>http://download.oracle.com/docs/cd/E12524_01/doc.1013/e12638/esb_intro.htm</a:t>
            </a:r>
            <a:r>
              <a:rPr lang="en-GB" sz="2000" dirty="0"/>
              <a:t>), </a:t>
            </a:r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Microsoft BizTalk ESB </a:t>
            </a:r>
            <a:r>
              <a:rPr lang="en-GB" sz="2000" dirty="0"/>
              <a:t>(</a:t>
            </a:r>
            <a:r>
              <a:rPr lang="en-US" sz="2000" dirty="0"/>
              <a:t>http://www.microsoft.com/biztalk/en/us/esb-guidance.aspx</a:t>
            </a:r>
            <a:r>
              <a:rPr lang="en-GB" sz="2000" dirty="0"/>
              <a:t>), </a:t>
            </a:r>
            <a:endParaRPr lang="en-US" sz="2000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Progress Sonic ESB </a:t>
            </a:r>
            <a:r>
              <a:rPr lang="en-GB" dirty="0"/>
              <a:t>(</a:t>
            </a:r>
            <a:r>
              <a:rPr lang="en-US" sz="2000" dirty="0"/>
              <a:t>http://web.progress.com/en/sonic/sonic-esb.html</a:t>
            </a:r>
            <a:r>
              <a:rPr lang="en-GB" sz="2000" dirty="0"/>
              <a:t>),</a:t>
            </a:r>
          </a:p>
          <a:p>
            <a:pPr lvl="1"/>
            <a:r>
              <a:rPr lang="en-GB" sz="2000" dirty="0" err="1">
                <a:solidFill>
                  <a:srgbClr val="0000FF"/>
                </a:solidFill>
              </a:rPr>
              <a:t>Fiorano</a:t>
            </a:r>
            <a:r>
              <a:rPr lang="en-GB" sz="2000" dirty="0">
                <a:solidFill>
                  <a:srgbClr val="0000FF"/>
                </a:solidFill>
              </a:rPr>
              <a:t> ESB</a:t>
            </a:r>
            <a:r>
              <a:rPr lang="en-GB" sz="2000" dirty="0"/>
              <a:t>, which is a part of </a:t>
            </a:r>
            <a:r>
              <a:rPr lang="en-GB" sz="2000" dirty="0" err="1"/>
              <a:t>Fiorano’s</a:t>
            </a:r>
            <a:r>
              <a:rPr lang="en-GB" sz="2000" dirty="0"/>
              <a:t> cloud computing environment  (</a:t>
            </a:r>
            <a:r>
              <a:rPr lang="en-US" sz="2000" dirty="0"/>
              <a:t>http://www.fiorano.com/products/ESB-enterprise-service-bus/</a:t>
            </a:r>
            <a:r>
              <a:rPr lang="en-GB" sz="2000" dirty="0"/>
              <a:t>),</a:t>
            </a:r>
            <a:endParaRPr lang="en-US" sz="2000" dirty="0"/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SAP ESB.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305800" cy="609600"/>
          </a:xfrm>
        </p:spPr>
        <p:txBody>
          <a:bodyPr/>
          <a:lstStyle/>
          <a:p>
            <a:pPr algn="ctr"/>
            <a:r>
              <a:rPr lang="en-US" dirty="0"/>
              <a:t>IBM View: 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" y="1119188"/>
            <a:ext cx="4388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/>
              <a:t>This is your current business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452938" y="2216150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4325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2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Business applications and their </a:t>
            </a:r>
            <a:r>
              <a:rPr lang="en-US" dirty="0">
                <a:solidFill>
                  <a:srgbClr val="0000FF"/>
                </a:solidFill>
              </a:rPr>
              <a:t>interfaces become 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01900" y="3981450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Decouples the interfaces </a:t>
            </a:r>
            <a:r>
              <a:rPr lang="en-US" dirty="0"/>
              <a:t>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10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The number and complexity of the </a:t>
            </a:r>
            <a:r>
              <a:rPr lang="en-US" dirty="0">
                <a:solidFill>
                  <a:srgbClr val="0000FF"/>
                </a:solidFill>
              </a:rPr>
              <a:t>interfaces are 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71475" y="3981450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Rich </a:t>
            </a:r>
            <a:r>
              <a:rPr lang="en-US" dirty="0">
                <a:solidFill>
                  <a:srgbClr val="0000FF"/>
                </a:solidFill>
              </a:rPr>
              <a:t>business abstractions </a:t>
            </a:r>
            <a:r>
              <a:rPr lang="en-US" dirty="0"/>
              <a:t>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5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9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DFK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Data 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Ledger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AP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Receiving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Return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5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Credit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22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Change Notice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68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OTHER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34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ACCTS REC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4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Journal Entry Tool Kit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22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Scorecard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Scheduling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2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P09 -  P17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Cyb.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Millennium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Millennuim 3.0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50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 - ACH and Pos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Pay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Cobra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Status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On-line New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Hire Entry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4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 Administrators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(401K, PCS, Life)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D01 Post Load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Deliveries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Solution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Software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 Info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8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Interface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30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Sales Posting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Price 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Cycle Physical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Information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8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I35 Early Warning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Merchandise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I13- Auto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Replenishment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8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Intercept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Counts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Tex 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ACH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30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 Options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4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Perceived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Capital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7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Projects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2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Fixed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Assets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7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EDI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Coordinator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4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Mesa Data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39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NEW Soundscan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Resumix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Op.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 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Tally Sheet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4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Cash Receipts/Credit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4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Charges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Ad Expense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5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-Promo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8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Analysis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106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2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Marketing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22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BMP - Bus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8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 Mngt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Store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2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Scorecard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1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Testing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2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Media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21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Bonus/HR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22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Hand Scan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11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Apps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4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Shows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9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POS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Sales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7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A04 - Cust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7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Refund Chks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5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Equifax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2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Credit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6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Cellular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7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Rollover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7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Satellite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5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System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2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Scanning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10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VAN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Rep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Host to AS400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3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Communication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Layaways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Bus Systems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V04-Sign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5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Count 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N.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P01-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2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Masterfile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2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Customer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ABC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Universal Account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Reconcilliation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Depository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Cell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Phones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 ISP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9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AAS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53" cy="2586"/>
              <a:chOff x="533" y="976"/>
              <a:chExt cx="4553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3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Cash Over/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1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11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Coop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3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 Selection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Tool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9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6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79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Supplier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5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Compliance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8" cy="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 b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10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DRK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2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ABBX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8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</a:rPr>
                <a:t>Misc Accounting/Finance Apps - PC/NT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3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Mngr Approval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Batch Forcasting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 Measurement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1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5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Mkt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Reactions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website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Rebate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Writer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Workspace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PowerSuite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Monitor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Calendar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Stores &amp; Mrkts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Due Dates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2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Insertions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 Tool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8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 Costing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Invoice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21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Broadcast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1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6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2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 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 Setup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PDF Transfe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 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S20-Sales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Prodigy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Warranty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Process Servers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(Imaging)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TextBox 1333"/>
          <p:cNvSpPr txBox="1">
            <a:spLocks noChangeArrowheads="1"/>
          </p:cNvSpPr>
          <p:nvPr/>
        </p:nvSpPr>
        <p:spPr bwMode="auto">
          <a:xfrm>
            <a:off x="666742" y="5844064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Source: IBM Carter Sandy Keynote Presentation 2005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2188" y="1133475"/>
            <a:ext cx="4078487" cy="2452688"/>
            <a:chOff x="4802188" y="1133475"/>
            <a:chExt cx="4078487" cy="2452688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5237163" y="1133475"/>
              <a:ext cx="22188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000" dirty="0"/>
                <a:t>… into this (SOA).</a:t>
              </a:r>
            </a:p>
          </p:txBody>
        </p:sp>
        <p:sp>
          <p:nvSpPr>
            <p:cNvPr id="24589" name="Line 25"/>
            <p:cNvSpPr>
              <a:spLocks noChangeShapeType="1"/>
            </p:cNvSpPr>
            <p:nvPr/>
          </p:nvSpPr>
          <p:spPr bwMode="auto">
            <a:xfrm flipH="1">
              <a:off x="6356350" y="2052638"/>
              <a:ext cx="1914525" cy="960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26"/>
            <p:cNvSpPr>
              <a:spLocks noChangeShapeType="1"/>
            </p:cNvSpPr>
            <p:nvPr/>
          </p:nvSpPr>
          <p:spPr bwMode="auto">
            <a:xfrm flipH="1">
              <a:off x="7542213" y="2052638"/>
              <a:ext cx="828675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27"/>
            <p:cNvSpPr>
              <a:spLocks noChangeShapeType="1"/>
            </p:cNvSpPr>
            <p:nvPr/>
          </p:nvSpPr>
          <p:spPr bwMode="auto">
            <a:xfrm flipH="1">
              <a:off x="8485188" y="2052638"/>
              <a:ext cx="9525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28"/>
            <p:cNvSpPr>
              <a:spLocks noChangeShapeType="1"/>
            </p:cNvSpPr>
            <p:nvPr/>
          </p:nvSpPr>
          <p:spPr bwMode="auto">
            <a:xfrm flipH="1">
              <a:off x="5605463" y="2052638"/>
              <a:ext cx="2541587" cy="998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29"/>
            <p:cNvSpPr>
              <a:spLocks noChangeShapeType="1"/>
            </p:cNvSpPr>
            <p:nvPr/>
          </p:nvSpPr>
          <p:spPr bwMode="auto">
            <a:xfrm flipH="1">
              <a:off x="5495925" y="2052638"/>
              <a:ext cx="1806575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30"/>
            <p:cNvSpPr>
              <a:spLocks noChangeShapeType="1"/>
            </p:cNvSpPr>
            <p:nvPr/>
          </p:nvSpPr>
          <p:spPr bwMode="auto">
            <a:xfrm flipH="1">
              <a:off x="6450013" y="2052638"/>
              <a:ext cx="952500" cy="976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31"/>
            <p:cNvSpPr>
              <a:spLocks noChangeShapeType="1"/>
            </p:cNvSpPr>
            <p:nvPr/>
          </p:nvSpPr>
          <p:spPr bwMode="auto">
            <a:xfrm>
              <a:off x="7526338" y="2052638"/>
              <a:ext cx="852487" cy="1006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32"/>
            <p:cNvSpPr>
              <a:spLocks noChangeShapeType="1"/>
            </p:cNvSpPr>
            <p:nvPr/>
          </p:nvSpPr>
          <p:spPr bwMode="auto">
            <a:xfrm flipH="1">
              <a:off x="7162800" y="2052638"/>
              <a:ext cx="15875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33"/>
            <p:cNvSpPr>
              <a:spLocks noChangeShapeType="1"/>
            </p:cNvSpPr>
            <p:nvPr/>
          </p:nvSpPr>
          <p:spPr bwMode="auto">
            <a:xfrm flipH="1">
              <a:off x="5340350" y="2052638"/>
              <a:ext cx="1001713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34"/>
            <p:cNvSpPr>
              <a:spLocks noChangeShapeType="1"/>
            </p:cNvSpPr>
            <p:nvPr/>
          </p:nvSpPr>
          <p:spPr bwMode="auto">
            <a:xfrm>
              <a:off x="6442075" y="2052638"/>
              <a:ext cx="828675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35"/>
            <p:cNvSpPr>
              <a:spLocks noChangeShapeType="1"/>
            </p:cNvSpPr>
            <p:nvPr/>
          </p:nvSpPr>
          <p:spPr bwMode="auto">
            <a:xfrm>
              <a:off x="6565900" y="2052638"/>
              <a:ext cx="1697038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36"/>
            <p:cNvSpPr>
              <a:spLocks noChangeShapeType="1"/>
            </p:cNvSpPr>
            <p:nvPr/>
          </p:nvSpPr>
          <p:spPr bwMode="auto">
            <a:xfrm flipH="1">
              <a:off x="6202363" y="2052638"/>
              <a:ext cx="15875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7"/>
            <p:cNvSpPr>
              <a:spLocks noChangeShapeType="1"/>
            </p:cNvSpPr>
            <p:nvPr/>
          </p:nvSpPr>
          <p:spPr bwMode="auto">
            <a:xfrm>
              <a:off x="5495925" y="2052638"/>
              <a:ext cx="2022475" cy="960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38"/>
            <p:cNvSpPr>
              <a:spLocks noChangeShapeType="1"/>
            </p:cNvSpPr>
            <p:nvPr/>
          </p:nvSpPr>
          <p:spPr bwMode="auto">
            <a:xfrm>
              <a:off x="5619750" y="2052638"/>
              <a:ext cx="2519363" cy="982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39"/>
            <p:cNvSpPr>
              <a:spLocks noChangeShapeType="1"/>
            </p:cNvSpPr>
            <p:nvPr/>
          </p:nvSpPr>
          <p:spPr bwMode="auto">
            <a:xfrm flipH="1">
              <a:off x="5256213" y="2052638"/>
              <a:ext cx="15875" cy="968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Rectangle 40"/>
            <p:cNvSpPr>
              <a:spLocks noChangeArrowheads="1"/>
            </p:cNvSpPr>
            <p:nvPr/>
          </p:nvSpPr>
          <p:spPr bwMode="auto">
            <a:xfrm flipH="1" flipV="1">
              <a:off x="4995863" y="3182938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" name="Rectangle 41"/>
            <p:cNvSpPr>
              <a:spLocks noChangeArrowheads="1"/>
            </p:cNvSpPr>
            <p:nvPr/>
          </p:nvSpPr>
          <p:spPr bwMode="auto">
            <a:xfrm flipH="1" flipV="1">
              <a:off x="5957888" y="3182938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2" name="Rectangle 42"/>
            <p:cNvSpPr>
              <a:spLocks noChangeArrowheads="1"/>
            </p:cNvSpPr>
            <p:nvPr/>
          </p:nvSpPr>
          <p:spPr bwMode="auto">
            <a:xfrm flipH="1" flipV="1">
              <a:off x="6935788" y="3182938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3" name="Rectangle 43"/>
            <p:cNvSpPr>
              <a:spLocks noChangeArrowheads="1"/>
            </p:cNvSpPr>
            <p:nvPr/>
          </p:nvSpPr>
          <p:spPr bwMode="auto">
            <a:xfrm flipH="1" flipV="1">
              <a:off x="7913688" y="3182938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4" name="Rectangle 44"/>
            <p:cNvSpPr>
              <a:spLocks noChangeArrowheads="1"/>
            </p:cNvSpPr>
            <p:nvPr/>
          </p:nvSpPr>
          <p:spPr bwMode="auto">
            <a:xfrm flipH="1" flipV="1">
              <a:off x="6918325" y="153670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5" name="Rectangle 45"/>
            <p:cNvSpPr>
              <a:spLocks noChangeArrowheads="1"/>
            </p:cNvSpPr>
            <p:nvPr/>
          </p:nvSpPr>
          <p:spPr bwMode="auto">
            <a:xfrm flipH="1" flipV="1">
              <a:off x="7896225" y="153670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6" name="Rectangle 46"/>
            <p:cNvSpPr>
              <a:spLocks noChangeArrowheads="1"/>
            </p:cNvSpPr>
            <p:nvPr/>
          </p:nvSpPr>
          <p:spPr bwMode="auto">
            <a:xfrm flipH="1" flipV="1">
              <a:off x="4953000" y="1522413"/>
              <a:ext cx="1819275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25" name="Rectangle 47"/>
            <p:cNvSpPr>
              <a:spLocks noChangeArrowheads="1"/>
            </p:cNvSpPr>
            <p:nvPr/>
          </p:nvSpPr>
          <p:spPr bwMode="auto">
            <a:xfrm flipH="1" flipV="1">
              <a:off x="4954588" y="1978025"/>
              <a:ext cx="1819275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6" name="Text Box 48"/>
            <p:cNvSpPr txBox="1">
              <a:spLocks noChangeArrowheads="1"/>
            </p:cNvSpPr>
            <p:nvPr/>
          </p:nvSpPr>
          <p:spPr bwMode="auto">
            <a:xfrm>
              <a:off x="5491163" y="1990725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27" name="Rectangle 49"/>
            <p:cNvSpPr>
              <a:spLocks noChangeArrowheads="1"/>
            </p:cNvSpPr>
            <p:nvPr/>
          </p:nvSpPr>
          <p:spPr bwMode="auto">
            <a:xfrm flipH="1" flipV="1">
              <a:off x="6923088" y="1978025"/>
              <a:ext cx="874712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8" name="Text Box 50"/>
            <p:cNvSpPr txBox="1">
              <a:spLocks noChangeArrowheads="1"/>
            </p:cNvSpPr>
            <p:nvPr/>
          </p:nvSpPr>
          <p:spPr bwMode="auto">
            <a:xfrm>
              <a:off x="6965950" y="1998663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29" name="Rectangle 51"/>
            <p:cNvSpPr>
              <a:spLocks noChangeArrowheads="1"/>
            </p:cNvSpPr>
            <p:nvPr/>
          </p:nvSpPr>
          <p:spPr bwMode="auto">
            <a:xfrm flipH="1" flipV="1">
              <a:off x="7905750" y="1978025"/>
              <a:ext cx="874713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0" name="Text Box 52"/>
            <p:cNvSpPr txBox="1">
              <a:spLocks noChangeArrowheads="1"/>
            </p:cNvSpPr>
            <p:nvPr/>
          </p:nvSpPr>
          <p:spPr bwMode="auto">
            <a:xfrm>
              <a:off x="7926388" y="2006600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31" name="Rectangle 53"/>
            <p:cNvSpPr>
              <a:spLocks noChangeArrowheads="1"/>
            </p:cNvSpPr>
            <p:nvPr/>
          </p:nvSpPr>
          <p:spPr bwMode="auto">
            <a:xfrm flipH="1" flipV="1">
              <a:off x="4995863" y="2743200"/>
              <a:ext cx="874712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2" name="Text Box 54"/>
            <p:cNvSpPr txBox="1">
              <a:spLocks noChangeArrowheads="1"/>
            </p:cNvSpPr>
            <p:nvPr/>
          </p:nvSpPr>
          <p:spPr bwMode="auto">
            <a:xfrm>
              <a:off x="5016500" y="2771775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33" name="Rectangle 55"/>
            <p:cNvSpPr>
              <a:spLocks noChangeArrowheads="1"/>
            </p:cNvSpPr>
            <p:nvPr/>
          </p:nvSpPr>
          <p:spPr bwMode="auto">
            <a:xfrm flipH="1" flipV="1">
              <a:off x="5964238" y="2743200"/>
              <a:ext cx="874712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4" name="Text Box 56"/>
            <p:cNvSpPr txBox="1">
              <a:spLocks noChangeArrowheads="1"/>
            </p:cNvSpPr>
            <p:nvPr/>
          </p:nvSpPr>
          <p:spPr bwMode="auto">
            <a:xfrm>
              <a:off x="5984875" y="2771775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35" name="Rectangle 57"/>
            <p:cNvSpPr>
              <a:spLocks noChangeArrowheads="1"/>
            </p:cNvSpPr>
            <p:nvPr/>
          </p:nvSpPr>
          <p:spPr bwMode="auto">
            <a:xfrm flipH="1" flipV="1">
              <a:off x="6943725" y="2743200"/>
              <a:ext cx="874713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6" name="Text Box 58"/>
            <p:cNvSpPr txBox="1">
              <a:spLocks noChangeArrowheads="1"/>
            </p:cNvSpPr>
            <p:nvPr/>
          </p:nvSpPr>
          <p:spPr bwMode="auto">
            <a:xfrm>
              <a:off x="6964363" y="2771775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37" name="Rectangle 59"/>
            <p:cNvSpPr>
              <a:spLocks noChangeArrowheads="1"/>
            </p:cNvSpPr>
            <p:nvPr/>
          </p:nvSpPr>
          <p:spPr bwMode="auto">
            <a:xfrm flipH="1" flipV="1">
              <a:off x="7926388" y="2743200"/>
              <a:ext cx="874712" cy="3556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8" name="Text Box 60"/>
            <p:cNvSpPr txBox="1">
              <a:spLocks noChangeArrowheads="1"/>
            </p:cNvSpPr>
            <p:nvPr/>
          </p:nvSpPr>
          <p:spPr bwMode="auto">
            <a:xfrm>
              <a:off x="7947025" y="2771775"/>
              <a:ext cx="784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Interface</a:t>
              </a:r>
            </a:p>
          </p:txBody>
        </p:sp>
        <p:sp>
          <p:nvSpPr>
            <p:cNvPr id="24639" name="Text Box 78"/>
            <p:cNvSpPr txBox="1">
              <a:spLocks noChangeArrowheads="1"/>
            </p:cNvSpPr>
            <p:nvPr/>
          </p:nvSpPr>
          <p:spPr bwMode="auto">
            <a:xfrm>
              <a:off x="4835525" y="3182938"/>
              <a:ext cx="1249363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4640" name="Text Box 79"/>
            <p:cNvSpPr txBox="1">
              <a:spLocks noChangeArrowheads="1"/>
            </p:cNvSpPr>
            <p:nvPr/>
          </p:nvSpPr>
          <p:spPr bwMode="auto">
            <a:xfrm>
              <a:off x="4802188" y="1522413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 dirty="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 dirty="0"/>
                <a:t>Service</a:t>
              </a:r>
            </a:p>
          </p:txBody>
        </p:sp>
        <p:sp>
          <p:nvSpPr>
            <p:cNvPr id="24641" name="Text Box 80"/>
            <p:cNvSpPr txBox="1">
              <a:spLocks noChangeArrowheads="1"/>
            </p:cNvSpPr>
            <p:nvPr/>
          </p:nvSpPr>
          <p:spPr bwMode="auto">
            <a:xfrm>
              <a:off x="5732463" y="1516063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4642" name="Text Box 81"/>
            <p:cNvSpPr txBox="1">
              <a:spLocks noChangeArrowheads="1"/>
            </p:cNvSpPr>
            <p:nvPr/>
          </p:nvSpPr>
          <p:spPr bwMode="auto">
            <a:xfrm>
              <a:off x="6757988" y="1525588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4644" name="Text Box 83"/>
            <p:cNvSpPr txBox="1">
              <a:spLocks noChangeArrowheads="1"/>
            </p:cNvSpPr>
            <p:nvPr/>
          </p:nvSpPr>
          <p:spPr bwMode="auto">
            <a:xfrm>
              <a:off x="5786438" y="3176588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4645" name="Text Box 84"/>
            <p:cNvSpPr txBox="1">
              <a:spLocks noChangeArrowheads="1"/>
            </p:cNvSpPr>
            <p:nvPr/>
          </p:nvSpPr>
          <p:spPr bwMode="auto">
            <a:xfrm>
              <a:off x="6764338" y="3170238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 dirty="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 dirty="0"/>
                <a:t>Service</a:t>
              </a:r>
            </a:p>
          </p:txBody>
        </p:sp>
        <p:sp>
          <p:nvSpPr>
            <p:cNvPr id="24643" name="Text Box 82"/>
            <p:cNvSpPr txBox="1">
              <a:spLocks noChangeArrowheads="1"/>
            </p:cNvSpPr>
            <p:nvPr/>
          </p:nvSpPr>
          <p:spPr bwMode="auto">
            <a:xfrm>
              <a:off x="7812288" y="1535113"/>
              <a:ext cx="106838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4646" name="Text Box 85"/>
            <p:cNvSpPr txBox="1">
              <a:spLocks noChangeArrowheads="1"/>
            </p:cNvSpPr>
            <p:nvPr/>
          </p:nvSpPr>
          <p:spPr bwMode="auto">
            <a:xfrm>
              <a:off x="7883325" y="3179763"/>
              <a:ext cx="96361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 dirty="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 dirty="0"/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1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2" grpId="0" animBg="1"/>
      <p:bldP spid="24583" grpId="0"/>
      <p:bldP spid="24584" grpId="0"/>
      <p:bldP spid="24585" grpId="0"/>
      <p:bldP spid="24586" grpId="0"/>
      <p:bldP spid="245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690563"/>
          </a:xfrm>
        </p:spPr>
        <p:txBody>
          <a:bodyPr/>
          <a:lstStyle/>
          <a:p>
            <a:pPr algn="ctr"/>
            <a:r>
              <a:rPr lang="en-US" sz="2800" dirty="0"/>
              <a:t>The 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355850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Allows for </a:t>
            </a:r>
            <a:r>
              <a:rPr lang="en-US" dirty="0">
                <a:solidFill>
                  <a:srgbClr val="0000FF"/>
                </a:solidFill>
              </a:rPr>
              <a:t>dynamic selection,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6594475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Enables you to </a:t>
            </a:r>
            <a:r>
              <a:rPr lang="en-US" dirty="0">
                <a:solidFill>
                  <a:srgbClr val="0000FF"/>
                </a:solidFill>
              </a:rPr>
              <a:t>find both the applications and the interfaces for reuse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Decouples the point-to-point connections </a:t>
            </a:r>
            <a:r>
              <a:rPr lang="en-US" dirty="0"/>
              <a:t>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39750" y="1119188"/>
            <a:ext cx="22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/>
              <a:t>Turn this (SOA) 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419600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/>
              <a:t>Enables more </a:t>
            </a:r>
            <a:r>
              <a:rPr lang="en-US" dirty="0">
                <a:solidFill>
                  <a:srgbClr val="0000FF"/>
                </a:solidFill>
              </a:rPr>
              <a:t>flexible coupling and decoupling </a:t>
            </a:r>
            <a:r>
              <a:rPr lang="en-US" dirty="0"/>
              <a:t>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4167188" y="2287588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182694" y="1142147"/>
            <a:ext cx="3416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/>
              <a:t>… into this (ESB-based 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314325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1727200" y="2052638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2913063" y="2052638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3856038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976313" y="2052638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866775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1820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2897188" y="2052638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2533650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711200" y="2052638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1812925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1936750" y="2052638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157321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866775" y="2052638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990600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62706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366713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13287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23066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32845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22891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32670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323850" y="1522413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325438" y="1978025"/>
            <a:ext cx="1819275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862013" y="199072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2293938" y="1978025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2336800" y="1998663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3276600" y="1978025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3297238" y="2006600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366713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387350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133508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135572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2314575" y="2743200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2335213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329723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331787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51388" y="1517650"/>
            <a:ext cx="4205287" cy="2070100"/>
            <a:chOff x="4751388" y="1517650"/>
            <a:chExt cx="4205287" cy="2070100"/>
          </a:xfrm>
        </p:grpSpPr>
        <p:sp>
          <p:nvSpPr>
            <p:cNvPr id="1435661" name="Rectangle 13"/>
            <p:cNvSpPr>
              <a:spLocks noChangeArrowheads="1"/>
            </p:cNvSpPr>
            <p:nvPr/>
          </p:nvSpPr>
          <p:spPr bwMode="auto">
            <a:xfrm flipH="1" flipV="1">
              <a:off x="4962525" y="319405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2" name="Rectangle 14"/>
            <p:cNvSpPr>
              <a:spLocks noChangeArrowheads="1"/>
            </p:cNvSpPr>
            <p:nvPr/>
          </p:nvSpPr>
          <p:spPr bwMode="auto">
            <a:xfrm flipH="1" flipV="1">
              <a:off x="5924550" y="319405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3" name="Rectangle 15"/>
            <p:cNvSpPr>
              <a:spLocks noChangeArrowheads="1"/>
            </p:cNvSpPr>
            <p:nvPr/>
          </p:nvSpPr>
          <p:spPr bwMode="auto">
            <a:xfrm flipH="1" flipV="1">
              <a:off x="6902450" y="319405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4" name="Rectangle 16"/>
            <p:cNvSpPr>
              <a:spLocks noChangeArrowheads="1"/>
            </p:cNvSpPr>
            <p:nvPr/>
          </p:nvSpPr>
          <p:spPr bwMode="auto">
            <a:xfrm flipH="1" flipV="1">
              <a:off x="7880350" y="3194050"/>
              <a:ext cx="890588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5" name="Rectangle 17"/>
            <p:cNvSpPr>
              <a:spLocks noChangeArrowheads="1"/>
            </p:cNvSpPr>
            <p:nvPr/>
          </p:nvSpPr>
          <p:spPr bwMode="auto">
            <a:xfrm flipH="1" flipV="1">
              <a:off x="6884988" y="1547813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6" name="Rectangle 18"/>
            <p:cNvSpPr>
              <a:spLocks noChangeArrowheads="1"/>
            </p:cNvSpPr>
            <p:nvPr/>
          </p:nvSpPr>
          <p:spPr bwMode="auto">
            <a:xfrm flipH="1" flipV="1">
              <a:off x="7862888" y="1547813"/>
              <a:ext cx="890587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667" name="Rectangle 19"/>
            <p:cNvSpPr>
              <a:spLocks noChangeArrowheads="1"/>
            </p:cNvSpPr>
            <p:nvPr/>
          </p:nvSpPr>
          <p:spPr bwMode="auto">
            <a:xfrm flipH="1" flipV="1">
              <a:off x="4919663" y="1533525"/>
              <a:ext cx="1819275" cy="361950"/>
            </a:xfrm>
            <a:prstGeom prst="rect">
              <a:avLst/>
            </a:prstGeom>
            <a:gradFill rotWithShape="0">
              <a:gsLst>
                <a:gs pos="0">
                  <a:srgbClr val="009999">
                    <a:alpha val="62000"/>
                  </a:srgbClr>
                </a:gs>
                <a:gs pos="50000">
                  <a:srgbClr val="009999">
                    <a:gamma/>
                    <a:tint val="60000"/>
                    <a:invGamma/>
                  </a:srgbClr>
                </a:gs>
                <a:gs pos="100000">
                  <a:srgbClr val="009999">
                    <a:alpha val="62000"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6" name="Line 20"/>
            <p:cNvSpPr>
              <a:spLocks noChangeShapeType="1"/>
            </p:cNvSpPr>
            <p:nvPr/>
          </p:nvSpPr>
          <p:spPr bwMode="auto">
            <a:xfrm flipH="1">
              <a:off x="7321550" y="2030413"/>
              <a:ext cx="0" cy="1022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7" name="Line 21"/>
            <p:cNvSpPr>
              <a:spLocks noChangeShapeType="1"/>
            </p:cNvSpPr>
            <p:nvPr/>
          </p:nvSpPr>
          <p:spPr bwMode="auto">
            <a:xfrm>
              <a:off x="8302625" y="2022475"/>
              <a:ext cx="12700" cy="1050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5670" name="Rectangle 22"/>
            <p:cNvSpPr>
              <a:spLocks noChangeArrowheads="1"/>
            </p:cNvSpPr>
            <p:nvPr/>
          </p:nvSpPr>
          <p:spPr bwMode="auto">
            <a:xfrm>
              <a:off x="5013325" y="2419350"/>
              <a:ext cx="3690938" cy="261938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9" name="Text Box 23"/>
            <p:cNvSpPr txBox="1">
              <a:spLocks noChangeArrowheads="1"/>
            </p:cNvSpPr>
            <p:nvPr/>
          </p:nvSpPr>
          <p:spPr bwMode="auto">
            <a:xfrm>
              <a:off x="5575300" y="23923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</a:rPr>
                <a:t>Enterprise Service Bus</a:t>
              </a:r>
            </a:p>
          </p:txBody>
        </p:sp>
        <p:sp>
          <p:nvSpPr>
            <p:cNvPr id="26660" name="Line 24"/>
            <p:cNvSpPr>
              <a:spLocks noChangeShapeType="1"/>
            </p:cNvSpPr>
            <p:nvPr/>
          </p:nvSpPr>
          <p:spPr bwMode="auto">
            <a:xfrm flipH="1">
              <a:off x="6373813" y="2682875"/>
              <a:ext cx="1587" cy="38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711" name="Rectangle 61"/>
            <p:cNvSpPr>
              <a:spLocks noChangeArrowheads="1"/>
            </p:cNvSpPr>
            <p:nvPr/>
          </p:nvSpPr>
          <p:spPr bwMode="auto">
            <a:xfrm flipH="1" flipV="1">
              <a:off x="4921250" y="1971675"/>
              <a:ext cx="1819275" cy="49213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2" name="Rectangle 62"/>
            <p:cNvSpPr>
              <a:spLocks noChangeArrowheads="1"/>
            </p:cNvSpPr>
            <p:nvPr/>
          </p:nvSpPr>
          <p:spPr bwMode="auto">
            <a:xfrm flipH="1" flipV="1">
              <a:off x="6904038" y="1971675"/>
              <a:ext cx="874712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3" name="Rectangle 63"/>
            <p:cNvSpPr>
              <a:spLocks noChangeArrowheads="1"/>
            </p:cNvSpPr>
            <p:nvPr/>
          </p:nvSpPr>
          <p:spPr bwMode="auto">
            <a:xfrm flipH="1" flipV="1">
              <a:off x="7872413" y="1979613"/>
              <a:ext cx="874712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4" name="Rectangle 64"/>
            <p:cNvSpPr>
              <a:spLocks noChangeArrowheads="1"/>
            </p:cNvSpPr>
            <p:nvPr/>
          </p:nvSpPr>
          <p:spPr bwMode="auto">
            <a:xfrm flipH="1" flipV="1">
              <a:off x="4962525" y="3086100"/>
              <a:ext cx="874713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5" name="Rectangle 65"/>
            <p:cNvSpPr>
              <a:spLocks noChangeArrowheads="1"/>
            </p:cNvSpPr>
            <p:nvPr/>
          </p:nvSpPr>
          <p:spPr bwMode="auto">
            <a:xfrm flipH="1" flipV="1">
              <a:off x="5927725" y="3086100"/>
              <a:ext cx="874713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6" name="Rectangle 66"/>
            <p:cNvSpPr>
              <a:spLocks noChangeArrowheads="1"/>
            </p:cNvSpPr>
            <p:nvPr/>
          </p:nvSpPr>
          <p:spPr bwMode="auto">
            <a:xfrm flipH="1" flipV="1">
              <a:off x="6907213" y="3086100"/>
              <a:ext cx="874712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7" name="Rectangle 67"/>
            <p:cNvSpPr>
              <a:spLocks noChangeArrowheads="1"/>
            </p:cNvSpPr>
            <p:nvPr/>
          </p:nvSpPr>
          <p:spPr bwMode="auto">
            <a:xfrm flipH="1" flipV="1">
              <a:off x="7886700" y="3086100"/>
              <a:ext cx="874713" cy="5080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>
              <a:spAutoFit/>
            </a:bodyPr>
            <a:lstStyle/>
            <a:p>
              <a:endParaRPr lang="en-US"/>
            </a:p>
          </p:txBody>
        </p:sp>
        <p:sp>
          <p:nvSpPr>
            <p:cNvPr id="26718" name="Line 68"/>
            <p:cNvSpPr>
              <a:spLocks noChangeShapeType="1"/>
            </p:cNvSpPr>
            <p:nvPr/>
          </p:nvSpPr>
          <p:spPr bwMode="auto">
            <a:xfrm flipH="1">
              <a:off x="5399088" y="2679700"/>
              <a:ext cx="1587" cy="38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719" name="Line 69"/>
            <p:cNvSpPr>
              <a:spLocks noChangeShapeType="1"/>
            </p:cNvSpPr>
            <p:nvPr/>
          </p:nvSpPr>
          <p:spPr bwMode="auto">
            <a:xfrm flipH="1">
              <a:off x="5824538" y="2019300"/>
              <a:ext cx="1587" cy="38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720" name="Text Box 70"/>
            <p:cNvSpPr txBox="1">
              <a:spLocks noChangeArrowheads="1"/>
            </p:cNvSpPr>
            <p:nvPr/>
          </p:nvSpPr>
          <p:spPr bwMode="auto">
            <a:xfrm>
              <a:off x="4784725" y="3184525"/>
              <a:ext cx="1249363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6721" name="Text Box 71"/>
            <p:cNvSpPr txBox="1">
              <a:spLocks noChangeArrowheads="1"/>
            </p:cNvSpPr>
            <p:nvPr/>
          </p:nvSpPr>
          <p:spPr bwMode="auto">
            <a:xfrm>
              <a:off x="4751388" y="1524000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 dirty="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 dirty="0"/>
                <a:t>Service</a:t>
              </a:r>
            </a:p>
          </p:txBody>
        </p:sp>
        <p:sp>
          <p:nvSpPr>
            <p:cNvPr id="26722" name="Text Box 72"/>
            <p:cNvSpPr txBox="1">
              <a:spLocks noChangeArrowheads="1"/>
            </p:cNvSpPr>
            <p:nvPr/>
          </p:nvSpPr>
          <p:spPr bwMode="auto">
            <a:xfrm>
              <a:off x="5681663" y="1517650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6723" name="Text Box 73"/>
            <p:cNvSpPr txBox="1">
              <a:spLocks noChangeArrowheads="1"/>
            </p:cNvSpPr>
            <p:nvPr/>
          </p:nvSpPr>
          <p:spPr bwMode="auto">
            <a:xfrm>
              <a:off x="6707188" y="1527175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 dirty="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 dirty="0"/>
                <a:t>Service</a:t>
              </a:r>
            </a:p>
          </p:txBody>
        </p:sp>
        <p:sp>
          <p:nvSpPr>
            <p:cNvPr id="26724" name="Text Box 74"/>
            <p:cNvSpPr txBox="1">
              <a:spLocks noChangeArrowheads="1"/>
            </p:cNvSpPr>
            <p:nvPr/>
          </p:nvSpPr>
          <p:spPr bwMode="auto">
            <a:xfrm>
              <a:off x="7685088" y="1536700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6725" name="Text Box 75"/>
            <p:cNvSpPr txBox="1">
              <a:spLocks noChangeArrowheads="1"/>
            </p:cNvSpPr>
            <p:nvPr/>
          </p:nvSpPr>
          <p:spPr bwMode="auto">
            <a:xfrm>
              <a:off x="5751513" y="3178175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6726" name="Text Box 76"/>
            <p:cNvSpPr txBox="1">
              <a:spLocks noChangeArrowheads="1"/>
            </p:cNvSpPr>
            <p:nvPr/>
          </p:nvSpPr>
          <p:spPr bwMode="auto">
            <a:xfrm>
              <a:off x="6729413" y="3171825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  <p:sp>
          <p:nvSpPr>
            <p:cNvPr id="26727" name="Text Box 77"/>
            <p:cNvSpPr txBox="1">
              <a:spLocks noChangeArrowheads="1"/>
            </p:cNvSpPr>
            <p:nvPr/>
          </p:nvSpPr>
          <p:spPr bwMode="auto">
            <a:xfrm>
              <a:off x="7707313" y="3181350"/>
              <a:ext cx="1249362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200"/>
                <a:t>Application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1200"/>
                <a:t>Service</a:t>
              </a:r>
            </a:p>
          </p:txBody>
        </p:sp>
      </p:grp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206375" y="3182938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73038" y="15224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1103313" y="15160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2128838" y="1525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3106738" y="15351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1157288" y="3176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2135188" y="317023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3113088" y="31797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86" name="TextBox 1333"/>
          <p:cNvSpPr txBox="1">
            <a:spLocks noChangeArrowheads="1"/>
          </p:cNvSpPr>
          <p:nvPr/>
        </p:nvSpPr>
        <p:spPr bwMode="auto">
          <a:xfrm>
            <a:off x="552450" y="5844064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Source: IBM Carter Sandy Keynote Presentation 2005</a:t>
            </a:r>
          </a:p>
        </p:txBody>
      </p:sp>
    </p:spTree>
    <p:extLst>
      <p:ext uri="{BB962C8B-B14F-4D97-AF65-F5344CB8AC3E}">
        <p14:creationId xmlns:p14="http://schemas.microsoft.com/office/powerpoint/2010/main" val="37936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1" grpId="0"/>
      <p:bldP spid="26632" grpId="1" animBg="1"/>
      <p:bldP spid="26633" grpId="0"/>
      <p:bldP spid="26634" grpId="0" animBg="1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WebSphere Server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712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91874E7-8F5B-4487-BCAD-260C682D2F01}"/>
              </a:ext>
            </a:extLst>
          </p:cNvPr>
          <p:cNvSpPr/>
          <p:nvPr/>
        </p:nvSpPr>
        <p:spPr bwMode="auto">
          <a:xfrm>
            <a:off x="2133600" y="2971800"/>
            <a:ext cx="457200" cy="609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NewCenterWed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5427663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28600" y="2703513"/>
            <a:ext cx="2455863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WebSphere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ESB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Built on </a:t>
            </a:r>
            <a:r>
              <a:rPr lang="en-US" sz="1600" i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WebSphere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Application Server for an integrated SOA platform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897562" y="2601913"/>
            <a:ext cx="3017837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WebSphere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Message Broker</a:t>
            </a:r>
          </a:p>
          <a:p>
            <a:pPr algn="ctr"/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Built for universal connectivity and transformation in heterogeneous </a:t>
            </a:r>
            <a:b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IT environments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684463" y="5311775"/>
            <a:ext cx="3582987" cy="13542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WebSphere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DataPower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Integration Appliance</a:t>
            </a:r>
          </a:p>
          <a:p>
            <a:pPr algn="ctr"/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Purpose-built hardware ESB </a:t>
            </a:r>
            <a:b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for simplified deployment and </a:t>
            </a:r>
            <a:b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hardened security</a:t>
            </a:r>
          </a:p>
        </p:txBody>
      </p:sp>
      <p:pic>
        <p:nvPicPr>
          <p:cNvPr id="12294" name="Picture 8" descr="NewCenterWS_ESB_A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0" y="1382713"/>
            <a:ext cx="287178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9" descr="NewCenterBox01_A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6900" y="4186238"/>
            <a:ext cx="27559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0" descr="NewCenter_Text_Frid_A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7413" y="2678113"/>
            <a:ext cx="2230437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1" descr="NewCenterWMB_Frid_DoubleA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0688" y="1512888"/>
            <a:ext cx="2438400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079500" y="304800"/>
            <a:ext cx="745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ESB Components from IBM </a:t>
            </a:r>
            <a:r>
              <a:rPr lang="en-US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WebSphere</a:t>
            </a: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Messaging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r>
              <a:rPr lang="en-GB" b="1" dirty="0"/>
              <a:t>Message-based communication</a:t>
            </a:r>
            <a:r>
              <a:rPr lang="en-GB" dirty="0"/>
              <a:t>, or </a:t>
            </a:r>
            <a:r>
              <a:rPr lang="en-GB" b="1" dirty="0"/>
              <a:t>messaging</a:t>
            </a:r>
            <a:r>
              <a:rPr lang="en-GB" dirty="0"/>
              <a:t>, is asynchronous, but it takes the asynchronous communication a step further. </a:t>
            </a:r>
          </a:p>
          <a:p>
            <a:r>
              <a:rPr lang="en-GB" dirty="0"/>
              <a:t>It does not require the receiver to be available (online) at the time the communication starts.</a:t>
            </a:r>
          </a:p>
          <a:p>
            <a:r>
              <a:rPr lang="en-GB" dirty="0"/>
              <a:t>The messages can be queued (buffered) and delivered when the receiver becomes available. </a:t>
            </a:r>
          </a:p>
          <a:p>
            <a:r>
              <a:rPr lang="en-GB" dirty="0"/>
              <a:t>Analogy: text message, email, and discussion board. </a:t>
            </a:r>
          </a:p>
          <a:p>
            <a:r>
              <a:rPr lang="en-GB" dirty="0"/>
              <a:t>Messaging requires a </a:t>
            </a:r>
            <a:r>
              <a:rPr lang="en-GB" dirty="0">
                <a:solidFill>
                  <a:srgbClr val="0000FF"/>
                </a:solidFill>
              </a:rPr>
              <a:t>queuing mechanism </a:t>
            </a:r>
            <a:r>
              <a:rPr lang="en-GB" dirty="0"/>
              <a:t>to store the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9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9"/>
          <p:cNvSpPr>
            <a:spLocks noChangeArrowheads="1"/>
          </p:cNvSpPr>
          <p:nvPr/>
        </p:nvSpPr>
        <p:spPr bwMode="auto">
          <a:xfrm>
            <a:off x="476250" y="38755"/>
            <a:ext cx="7842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ESB: Leverage the SOA Reference Architecture</a:t>
            </a:r>
          </a:p>
        </p:txBody>
      </p:sp>
      <p:sp>
        <p:nvSpPr>
          <p:cNvPr id="9220" name="Text Box 34"/>
          <p:cNvSpPr txBox="1">
            <a:spLocks noChangeAspect="1" noChangeArrowheads="1"/>
          </p:cNvSpPr>
          <p:nvPr/>
        </p:nvSpPr>
        <p:spPr bwMode="auto">
          <a:xfrm>
            <a:off x="1531807" y="2292092"/>
            <a:ext cx="18839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Interaction Services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1" name="Text Box 35"/>
          <p:cNvSpPr txBox="1">
            <a:spLocks noChangeAspect="1" noChangeArrowheads="1"/>
          </p:cNvSpPr>
          <p:nvPr/>
        </p:nvSpPr>
        <p:spPr bwMode="auto">
          <a:xfrm>
            <a:off x="5896629" y="2373709"/>
            <a:ext cx="1734367" cy="23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ja-JP" sz="1400" b="1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Information</a:t>
            </a: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2" name="Text Box 36"/>
          <p:cNvSpPr txBox="1">
            <a:spLocks noChangeAspect="1" noChangeArrowheads="1"/>
          </p:cNvSpPr>
          <p:nvPr/>
        </p:nvSpPr>
        <p:spPr bwMode="auto">
          <a:xfrm>
            <a:off x="1531807" y="4200767"/>
            <a:ext cx="1734367" cy="23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ja-JP" sz="1400" b="1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Partner Services</a:t>
            </a: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3" name="Text Box 37"/>
          <p:cNvSpPr txBox="1">
            <a:spLocks noChangeAspect="1" noChangeArrowheads="1"/>
          </p:cNvSpPr>
          <p:nvPr/>
        </p:nvSpPr>
        <p:spPr bwMode="auto">
          <a:xfrm>
            <a:off x="3670859" y="4005226"/>
            <a:ext cx="1736066" cy="461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Business App Services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4" name="Text Box 38"/>
          <p:cNvSpPr txBox="1">
            <a:spLocks noChangeAspect="1" noChangeArrowheads="1"/>
          </p:cNvSpPr>
          <p:nvPr/>
        </p:nvSpPr>
        <p:spPr bwMode="auto">
          <a:xfrm>
            <a:off x="5711291" y="4132753"/>
            <a:ext cx="1737767" cy="23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ja-JP" sz="1400" b="1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Access Services</a:t>
            </a: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5" name="Rectangle 39"/>
          <p:cNvSpPr>
            <a:spLocks noChangeAspect="1" noChangeArrowheads="1"/>
          </p:cNvSpPr>
          <p:nvPr/>
        </p:nvSpPr>
        <p:spPr bwMode="auto">
          <a:xfrm>
            <a:off x="88145" y="2683044"/>
            <a:ext cx="12072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 defTabSz="1019175"/>
            <a:r>
              <a:rPr lang="en-US" sz="12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Development</a:t>
            </a:r>
            <a:br>
              <a:rPr lang="en-US" sz="12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Services</a:t>
            </a:r>
          </a:p>
        </p:txBody>
      </p:sp>
      <p:sp>
        <p:nvSpPr>
          <p:cNvPr id="9226" name="Rectangle 40"/>
          <p:cNvSpPr>
            <a:spLocks noChangeAspect="1" noChangeArrowheads="1"/>
          </p:cNvSpPr>
          <p:nvPr/>
        </p:nvSpPr>
        <p:spPr bwMode="auto">
          <a:xfrm>
            <a:off x="7813251" y="3733800"/>
            <a:ext cx="11783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 defTabSz="1019175"/>
            <a:r>
              <a:rPr lang="en-US" sz="12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Management Services</a:t>
            </a:r>
          </a:p>
        </p:txBody>
      </p:sp>
      <p:sp>
        <p:nvSpPr>
          <p:cNvPr id="9227" name="Text Box 41"/>
          <p:cNvSpPr txBox="1">
            <a:spLocks noChangeAspect="1" noChangeArrowheads="1"/>
          </p:cNvSpPr>
          <p:nvPr/>
        </p:nvSpPr>
        <p:spPr bwMode="auto">
          <a:xfrm>
            <a:off x="3448112" y="5155301"/>
            <a:ext cx="2242775" cy="56041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Infrastructure Services</a:t>
            </a:r>
          </a:p>
        </p:txBody>
      </p:sp>
      <p:sp>
        <p:nvSpPr>
          <p:cNvPr id="9228" name="Rectangle 42"/>
          <p:cNvSpPr>
            <a:spLocks noChangeArrowheads="1"/>
          </p:cNvSpPr>
          <p:nvPr/>
        </p:nvSpPr>
        <p:spPr bwMode="auto">
          <a:xfrm>
            <a:off x="1531807" y="2626574"/>
            <a:ext cx="1858493" cy="47659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Enables collaboration between people, processes &amp; information </a:t>
            </a:r>
          </a:p>
        </p:txBody>
      </p:sp>
      <p:sp>
        <p:nvSpPr>
          <p:cNvPr id="9229" name="Rectangle 43"/>
          <p:cNvSpPr>
            <a:spLocks noChangeArrowheads="1"/>
          </p:cNvSpPr>
          <p:nvPr/>
        </p:nvSpPr>
        <p:spPr bwMode="auto">
          <a:xfrm>
            <a:off x="5711291" y="2786897"/>
            <a:ext cx="1919705" cy="28226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Manages diverse data and content in a unified manner</a:t>
            </a:r>
          </a:p>
        </p:txBody>
      </p:sp>
      <p:sp>
        <p:nvSpPr>
          <p:cNvPr id="9230" name="Rectangle 44"/>
          <p:cNvSpPr>
            <a:spLocks noChangeArrowheads="1"/>
          </p:cNvSpPr>
          <p:nvPr/>
        </p:nvSpPr>
        <p:spPr bwMode="auto">
          <a:xfrm>
            <a:off x="1531807" y="4527236"/>
            <a:ext cx="1858493" cy="2839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Connect with trading partners</a:t>
            </a:r>
          </a:p>
        </p:txBody>
      </p:sp>
      <p:sp>
        <p:nvSpPr>
          <p:cNvPr id="9231" name="Rectangle 45"/>
          <p:cNvSpPr>
            <a:spLocks noChangeArrowheads="1"/>
          </p:cNvSpPr>
          <p:nvPr/>
        </p:nvSpPr>
        <p:spPr bwMode="auto">
          <a:xfrm>
            <a:off x="3529729" y="4525535"/>
            <a:ext cx="1938409" cy="2839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Build on a robust, scalable, and secure services environment</a:t>
            </a:r>
          </a:p>
        </p:txBody>
      </p:sp>
      <p:sp>
        <p:nvSpPr>
          <p:cNvPr id="9232" name="Rectangle 46"/>
          <p:cNvSpPr>
            <a:spLocks noChangeArrowheads="1"/>
          </p:cNvSpPr>
          <p:nvPr/>
        </p:nvSpPr>
        <p:spPr bwMode="auto">
          <a:xfrm>
            <a:off x="5711291" y="4525535"/>
            <a:ext cx="1654449" cy="2839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Facilitate interactions with existing information and application assets</a:t>
            </a:r>
          </a:p>
        </p:txBody>
      </p:sp>
      <p:sp>
        <p:nvSpPr>
          <p:cNvPr id="9233" name="Rectangle 47"/>
          <p:cNvSpPr>
            <a:spLocks noChangeArrowheads="1"/>
          </p:cNvSpPr>
          <p:nvPr/>
        </p:nvSpPr>
        <p:spPr bwMode="auto">
          <a:xfrm>
            <a:off x="152400" y="3393378"/>
            <a:ext cx="1030417" cy="678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Integrated environment for design and creation of solution assets </a:t>
            </a:r>
          </a:p>
        </p:txBody>
      </p:sp>
      <p:sp>
        <p:nvSpPr>
          <p:cNvPr id="9234" name="Rectangle 48"/>
          <p:cNvSpPr>
            <a:spLocks noChangeArrowheads="1"/>
          </p:cNvSpPr>
          <p:nvPr/>
        </p:nvSpPr>
        <p:spPr bwMode="auto">
          <a:xfrm>
            <a:off x="7914956" y="4632873"/>
            <a:ext cx="913092" cy="7617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Manage and secure services, applications &amp; </a:t>
            </a:r>
            <a:br>
              <a:rPr lang="en-US" sz="1000" i="1" dirty="0">
                <a:solidFill>
                  <a:srgbClr val="000000"/>
                </a:solidFill>
                <a:latin typeface="Arial" charset="0"/>
              </a:rPr>
            </a:br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resources</a:t>
            </a:r>
          </a:p>
        </p:txBody>
      </p:sp>
      <p:sp>
        <p:nvSpPr>
          <p:cNvPr id="9235" name="Rectangle 49"/>
          <p:cNvSpPr>
            <a:spLocks noChangeArrowheads="1"/>
          </p:cNvSpPr>
          <p:nvPr/>
        </p:nvSpPr>
        <p:spPr bwMode="auto">
          <a:xfrm>
            <a:off x="2743200" y="5540931"/>
            <a:ext cx="3657600" cy="2839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Optimizes throughput, availability and utilization</a:t>
            </a:r>
          </a:p>
        </p:txBody>
      </p:sp>
      <p:pic>
        <p:nvPicPr>
          <p:cNvPr id="9236" name="Picture 50" descr="PAnel"/>
          <p:cNvPicPr>
            <a:picLocks noChangeAspect="1" noChangeArrowheads="1"/>
          </p:cNvPicPr>
          <p:nvPr/>
        </p:nvPicPr>
        <p:blipFill>
          <a:blip r:embed="rId3" cstate="print">
            <a:lum bright="16000" contrast="64000"/>
          </a:blip>
          <a:srcRect/>
          <a:stretch>
            <a:fillRect/>
          </a:stretch>
        </p:blipFill>
        <p:spPr bwMode="auto">
          <a:xfrm>
            <a:off x="7457559" y="3886200"/>
            <a:ext cx="328170" cy="111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7" name="Rectangle 51"/>
          <p:cNvSpPr>
            <a:spLocks noChangeArrowheads="1"/>
          </p:cNvSpPr>
          <p:nvPr/>
        </p:nvSpPr>
        <p:spPr bwMode="auto">
          <a:xfrm rot="16200000">
            <a:off x="6982464" y="4379916"/>
            <a:ext cx="1067826" cy="2499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050" b="1" i="1" dirty="0">
                <a:solidFill>
                  <a:srgbClr val="000000"/>
                </a:solidFill>
                <a:latin typeface="Arial" charset="0"/>
              </a:rPr>
              <a:t>Apps &amp; </a:t>
            </a:r>
          </a:p>
          <a:p>
            <a:pPr algn="ctr">
              <a:lnSpc>
                <a:spcPct val="90000"/>
              </a:lnSpc>
            </a:pPr>
            <a:r>
              <a:rPr lang="en-US" sz="1050" b="1" i="1" dirty="0">
                <a:solidFill>
                  <a:srgbClr val="000000"/>
                </a:solidFill>
                <a:latin typeface="Arial" charset="0"/>
              </a:rPr>
              <a:t>Info Assets</a:t>
            </a:r>
          </a:p>
        </p:txBody>
      </p:sp>
      <p:sp>
        <p:nvSpPr>
          <p:cNvPr id="294964" name="Rectangle 52"/>
          <p:cNvSpPr>
            <a:spLocks noChangeArrowheads="1"/>
          </p:cNvSpPr>
          <p:nvPr/>
        </p:nvSpPr>
        <p:spPr bwMode="auto">
          <a:xfrm>
            <a:off x="2450001" y="3480095"/>
            <a:ext cx="4298509" cy="2941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53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cs typeface="Arial" pitchFamily="34" charset="0"/>
            </a:endParaRPr>
          </a:p>
        </p:txBody>
      </p:sp>
      <p:sp>
        <p:nvSpPr>
          <p:cNvPr id="9241" name="Text Box 53"/>
          <p:cNvSpPr txBox="1">
            <a:spLocks noChangeAspect="1" noChangeArrowheads="1"/>
          </p:cNvSpPr>
          <p:nvPr/>
        </p:nvSpPr>
        <p:spPr bwMode="auto">
          <a:xfrm>
            <a:off x="3732072" y="2395814"/>
            <a:ext cx="1736066" cy="23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ja-JP" sz="1400" b="1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Process Services</a:t>
            </a: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457200" y="1440106"/>
            <a:ext cx="8305800" cy="465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4284" tIns="32142" rIns="64284" bIns="32142" anchor="ctr" anchorCtr="1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Business Services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 charset="0"/>
              </a:rPr>
              <a:t>Supports enterprise business process and goals through businesses functional service</a:t>
            </a:r>
            <a:endParaRPr lang="en-US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243" name="Text Box 55"/>
          <p:cNvSpPr txBox="1">
            <a:spLocks noChangeAspect="1" noChangeArrowheads="1"/>
          </p:cNvSpPr>
          <p:nvPr/>
        </p:nvSpPr>
        <p:spPr bwMode="auto">
          <a:xfrm>
            <a:off x="3143748" y="3451834"/>
            <a:ext cx="2567543" cy="338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Enterprise Service Bus</a:t>
            </a:r>
          </a:p>
        </p:txBody>
      </p:sp>
      <p:sp>
        <p:nvSpPr>
          <p:cNvPr id="9244" name="Rectangle 56"/>
          <p:cNvSpPr>
            <a:spLocks noChangeArrowheads="1"/>
          </p:cNvSpPr>
          <p:nvPr/>
        </p:nvSpPr>
        <p:spPr bwMode="auto">
          <a:xfrm>
            <a:off x="3529728" y="2753612"/>
            <a:ext cx="1938409" cy="3325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Orchestrate and automate business processes</a:t>
            </a:r>
          </a:p>
        </p:txBody>
      </p:sp>
      <p:sp>
        <p:nvSpPr>
          <p:cNvPr id="9245" name="AutoShape 57"/>
          <p:cNvSpPr>
            <a:spLocks noChangeArrowheads="1"/>
          </p:cNvSpPr>
          <p:nvPr/>
        </p:nvSpPr>
        <p:spPr bwMode="auto">
          <a:xfrm>
            <a:off x="3529729" y="2215576"/>
            <a:ext cx="2040431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46" name="AutoShape 58"/>
          <p:cNvSpPr>
            <a:spLocks noChangeArrowheads="1"/>
          </p:cNvSpPr>
          <p:nvPr/>
        </p:nvSpPr>
        <p:spPr bwMode="auto">
          <a:xfrm>
            <a:off x="1326063" y="2215576"/>
            <a:ext cx="2105045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FFF60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47" name="AutoShape 59"/>
          <p:cNvSpPr>
            <a:spLocks noChangeArrowheads="1"/>
          </p:cNvSpPr>
          <p:nvPr/>
        </p:nvSpPr>
        <p:spPr bwMode="auto">
          <a:xfrm>
            <a:off x="5651777" y="2215576"/>
            <a:ext cx="2081240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058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48" name="AutoShape 60"/>
          <p:cNvSpPr>
            <a:spLocks noChangeArrowheads="1"/>
          </p:cNvSpPr>
          <p:nvPr/>
        </p:nvSpPr>
        <p:spPr bwMode="auto">
          <a:xfrm>
            <a:off x="3529729" y="3923608"/>
            <a:ext cx="2040431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49" name="AutoShape 64"/>
          <p:cNvSpPr>
            <a:spLocks noChangeArrowheads="1"/>
          </p:cNvSpPr>
          <p:nvPr/>
        </p:nvSpPr>
        <p:spPr bwMode="auto">
          <a:xfrm>
            <a:off x="5672182" y="3923608"/>
            <a:ext cx="2055735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0" name="AutoShape 65"/>
          <p:cNvSpPr>
            <a:spLocks noChangeArrowheads="1"/>
          </p:cNvSpPr>
          <p:nvPr/>
        </p:nvSpPr>
        <p:spPr bwMode="auto">
          <a:xfrm>
            <a:off x="1326063" y="3500500"/>
            <a:ext cx="6447763" cy="244852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1" name="AutoShape 93"/>
          <p:cNvSpPr>
            <a:spLocks noChangeArrowheads="1"/>
          </p:cNvSpPr>
          <p:nvPr/>
        </p:nvSpPr>
        <p:spPr bwMode="auto">
          <a:xfrm>
            <a:off x="101804" y="2113007"/>
            <a:ext cx="1125638" cy="3754393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16A8D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2" name="AutoShape 94"/>
          <p:cNvSpPr>
            <a:spLocks noChangeArrowheads="1"/>
          </p:cNvSpPr>
          <p:nvPr/>
        </p:nvSpPr>
        <p:spPr bwMode="auto">
          <a:xfrm>
            <a:off x="7855443" y="2113007"/>
            <a:ext cx="1061024" cy="3754393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FF05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3" name="AutoShape 95"/>
          <p:cNvSpPr>
            <a:spLocks noChangeArrowheads="1"/>
          </p:cNvSpPr>
          <p:nvPr/>
        </p:nvSpPr>
        <p:spPr bwMode="auto">
          <a:xfrm>
            <a:off x="183422" y="1296834"/>
            <a:ext cx="8733046" cy="734555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4" name="AutoShape 96"/>
          <p:cNvSpPr>
            <a:spLocks noChangeArrowheads="1"/>
          </p:cNvSpPr>
          <p:nvPr/>
        </p:nvSpPr>
        <p:spPr bwMode="auto">
          <a:xfrm>
            <a:off x="1326063" y="5132845"/>
            <a:ext cx="6447763" cy="734555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5" name="AutoShape 136"/>
          <p:cNvSpPr>
            <a:spLocks noChangeArrowheads="1"/>
          </p:cNvSpPr>
          <p:nvPr/>
        </p:nvSpPr>
        <p:spPr bwMode="auto">
          <a:xfrm>
            <a:off x="1326063" y="5132845"/>
            <a:ext cx="6447763" cy="734555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256" name="AutoShape 141"/>
          <p:cNvSpPr>
            <a:spLocks noChangeArrowheads="1"/>
          </p:cNvSpPr>
          <p:nvPr/>
        </p:nvSpPr>
        <p:spPr bwMode="auto">
          <a:xfrm>
            <a:off x="1387276" y="3923608"/>
            <a:ext cx="2040431" cy="1061024"/>
          </a:xfrm>
          <a:prstGeom prst="roundRect">
            <a:avLst>
              <a:gd name="adj" fmla="val 14583"/>
            </a:avLst>
          </a:prstGeom>
          <a:noFill/>
          <a:ln w="63500">
            <a:solidFill>
              <a:srgbClr val="7547A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38" name="Group 62"/>
          <p:cNvGrpSpPr>
            <a:grpSpLocks/>
          </p:cNvGrpSpPr>
          <p:nvPr/>
        </p:nvGrpSpPr>
        <p:grpSpPr bwMode="auto">
          <a:xfrm>
            <a:off x="6172200" y="325786"/>
            <a:ext cx="2945279" cy="3331814"/>
            <a:chOff x="4110" y="555"/>
            <a:chExt cx="1623" cy="1836"/>
          </a:xfrm>
          <a:solidFill>
            <a:srgbClr val="0000FF"/>
          </a:solidFill>
        </p:grpSpPr>
        <p:sp>
          <p:nvSpPr>
            <p:cNvPr id="39" name="AutoShape 63"/>
            <p:cNvSpPr>
              <a:spLocks noChangeArrowheads="1"/>
            </p:cNvSpPr>
            <p:nvPr/>
          </p:nvSpPr>
          <p:spPr bwMode="auto">
            <a:xfrm>
              <a:off x="5115" y="933"/>
              <a:ext cx="618" cy="324"/>
            </a:xfrm>
            <a:prstGeom prst="roundRect">
              <a:avLst>
                <a:gd name="adj" fmla="val 18519"/>
              </a:avLst>
            </a:prstGeom>
            <a:grpFill/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ACB6FC"/>
              </a:extrusionClr>
            </a:sp3d>
          </p:spPr>
          <p:txBody>
            <a:bodyPr lIns="91437" tIns="45719" rIns="91437" bIns="45719" anchor="ctr">
              <a:flatTx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WebSphere ESB</a:t>
              </a:r>
            </a:p>
          </p:txBody>
        </p:sp>
        <p:sp>
          <p:nvSpPr>
            <p:cNvPr id="40" name="AutoShape 64"/>
            <p:cNvSpPr>
              <a:spLocks noChangeArrowheads="1"/>
            </p:cNvSpPr>
            <p:nvPr/>
          </p:nvSpPr>
          <p:spPr bwMode="auto">
            <a:xfrm flipH="1">
              <a:off x="5115" y="555"/>
              <a:ext cx="618" cy="324"/>
            </a:xfrm>
            <a:prstGeom prst="roundRect">
              <a:avLst>
                <a:gd name="adj" fmla="val 18519"/>
              </a:avLst>
            </a:prstGeom>
            <a:grpFill/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ACB6FC"/>
              </a:extrusionClr>
            </a:sp3d>
          </p:spPr>
          <p:txBody>
            <a:bodyPr lIns="91437" tIns="45719" rIns="91437" bIns="45719" anchor="ctr">
              <a:flatTx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WebSphere Data Power</a:t>
              </a:r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 flipH="1">
              <a:off x="4206" y="1101"/>
              <a:ext cx="894" cy="1266"/>
            </a:xfrm>
            <a:prstGeom prst="line">
              <a:avLst/>
            </a:prstGeom>
            <a:grpFill/>
            <a:ln w="9525">
              <a:solidFill>
                <a:srgbClr val="0723F5"/>
              </a:solidFill>
              <a:round/>
              <a:headEnd/>
              <a:tailEnd type="oval" w="med" len="med"/>
            </a:ln>
            <a:effectLst/>
          </p:spPr>
          <p:txBody>
            <a:bodyPr lIns="91437" tIns="45719" rIns="91437" bIns="45719" anchor="b"/>
            <a:lstStyle/>
            <a:p>
              <a:endParaRPr 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 flipH="1">
              <a:off x="4296" y="1477"/>
              <a:ext cx="810" cy="890"/>
            </a:xfrm>
            <a:prstGeom prst="line">
              <a:avLst/>
            </a:prstGeom>
            <a:grpFill/>
            <a:ln w="9525">
              <a:solidFill>
                <a:srgbClr val="0723F5"/>
              </a:solidFill>
              <a:round/>
              <a:headEnd/>
              <a:tailEnd type="oval" w="med" len="med"/>
            </a:ln>
            <a:effectLst/>
          </p:spPr>
          <p:txBody>
            <a:bodyPr lIns="91437" tIns="45719" rIns="91437" bIns="45719" anchor="b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5115" y="2067"/>
              <a:ext cx="618" cy="324"/>
            </a:xfrm>
            <a:prstGeom prst="roundRect">
              <a:avLst>
                <a:gd name="adj" fmla="val 18519"/>
              </a:avLst>
            </a:prstGeom>
            <a:grpFill/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ACB6FC"/>
              </a:extrusionClr>
            </a:sp3d>
          </p:spPr>
          <p:txBody>
            <a:bodyPr lIns="91437" tIns="45719" rIns="91437" bIns="45719" anchor="ctr">
              <a:flatTx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WebSphere Service Registry &amp; Repository</a:t>
              </a:r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 flipH="1">
              <a:off x="5115" y="1317"/>
              <a:ext cx="618" cy="324"/>
            </a:xfrm>
            <a:prstGeom prst="roundRect">
              <a:avLst>
                <a:gd name="adj" fmla="val 18519"/>
              </a:avLst>
            </a:prstGeom>
            <a:grpFill/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ACB6FC"/>
              </a:extrusionClr>
            </a:sp3d>
          </p:spPr>
          <p:txBody>
            <a:bodyPr lIns="91437" tIns="45719" rIns="91437" bIns="45719" anchor="ctr">
              <a:flatTx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WebSphere Message Broker</a:t>
              </a:r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 flipH="1">
              <a:off x="4110" y="708"/>
              <a:ext cx="996" cy="1659"/>
            </a:xfrm>
            <a:prstGeom prst="line">
              <a:avLst/>
            </a:prstGeom>
            <a:grpFill/>
            <a:ln w="9525">
              <a:solidFill>
                <a:srgbClr val="0723F5"/>
              </a:solidFill>
              <a:round/>
              <a:headEnd/>
              <a:tailEnd type="oval" w="med" len="med"/>
            </a:ln>
            <a:effectLst/>
          </p:spPr>
          <p:txBody>
            <a:bodyPr lIns="91437" tIns="45719" rIns="91437" bIns="45719" anchor="b"/>
            <a:lstStyle/>
            <a:p>
              <a:endParaRPr lang="en-US"/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 flipH="1">
              <a:off x="4518" y="2229"/>
              <a:ext cx="606" cy="138"/>
            </a:xfrm>
            <a:prstGeom prst="line">
              <a:avLst/>
            </a:prstGeom>
            <a:grpFill/>
            <a:ln w="9525">
              <a:solidFill>
                <a:srgbClr val="0723F5"/>
              </a:solidFill>
              <a:round/>
              <a:headEnd/>
              <a:tailEnd type="oval" w="med" len="med"/>
            </a:ln>
            <a:effectLst/>
          </p:spPr>
          <p:txBody>
            <a:bodyPr lIns="91437" tIns="45719" rIns="91437" bIns="45719" anchor="b"/>
            <a:lstStyle/>
            <a:p>
              <a:endParaRPr lang="en-US"/>
            </a:p>
          </p:txBody>
        </p:sp>
        <p:sp>
          <p:nvSpPr>
            <p:cNvPr id="47" name="AutoShape 71"/>
            <p:cNvSpPr>
              <a:spLocks noChangeArrowheads="1"/>
            </p:cNvSpPr>
            <p:nvPr/>
          </p:nvSpPr>
          <p:spPr bwMode="auto">
            <a:xfrm>
              <a:off x="5115" y="1689"/>
              <a:ext cx="618" cy="324"/>
            </a:xfrm>
            <a:prstGeom prst="roundRect">
              <a:avLst>
                <a:gd name="adj" fmla="val 18519"/>
              </a:avLst>
            </a:prstGeom>
            <a:grpFill/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ACB6FC"/>
              </a:extrusionClr>
            </a:sp3d>
          </p:spPr>
          <p:txBody>
            <a:bodyPr lIns="91437" tIns="45719" rIns="91437" bIns="45719" anchor="ctr">
              <a:flatTx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WebSphere </a:t>
              </a:r>
              <a:r>
                <a:rPr lang="en-US" sz="700" b="1">
                  <a:solidFill>
                    <a:schemeClr val="bg1"/>
                  </a:solidFill>
                  <a:latin typeface="Arial" charset="0"/>
                </a:rPr>
                <a:t>Transformation</a:t>
              </a:r>
              <a:r>
                <a:rPr lang="en-US" sz="900" b="1">
                  <a:solidFill>
                    <a:schemeClr val="bg1"/>
                  </a:solidFill>
                  <a:latin typeface="Arial" charset="0"/>
                </a:rPr>
                <a:t> Extender</a:t>
              </a:r>
            </a:p>
          </p:txBody>
        </p:sp>
        <p:sp>
          <p:nvSpPr>
            <p:cNvPr id="48" name="Line 72"/>
            <p:cNvSpPr>
              <a:spLocks noChangeShapeType="1"/>
            </p:cNvSpPr>
            <p:nvPr/>
          </p:nvSpPr>
          <p:spPr bwMode="auto">
            <a:xfrm flipH="1">
              <a:off x="4404" y="1827"/>
              <a:ext cx="714" cy="540"/>
            </a:xfrm>
            <a:prstGeom prst="line">
              <a:avLst/>
            </a:prstGeom>
            <a:grpFill/>
            <a:ln w="9525">
              <a:solidFill>
                <a:srgbClr val="0723F5"/>
              </a:solidFill>
              <a:round/>
              <a:headEnd/>
              <a:tailEnd type="oval" w="med" len="med"/>
            </a:ln>
            <a:effectLst/>
          </p:spPr>
          <p:txBody>
            <a:bodyPr lIns="91437" tIns="45719" rIns="91437" bIns="45719" anchor="b"/>
            <a:lstStyle/>
            <a:p>
              <a:endParaRPr lang="en-US"/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9248EC3-9225-4EC0-BF04-DBC993B68DDE}"/>
              </a:ext>
            </a:extLst>
          </p:cNvPr>
          <p:cNvSpPr/>
          <p:nvPr/>
        </p:nvSpPr>
        <p:spPr bwMode="auto">
          <a:xfrm>
            <a:off x="2497671" y="3316311"/>
            <a:ext cx="4572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15240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Service Binding Using IBM ESB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16211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66963" y="2057400"/>
            <a:ext cx="923637" cy="4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Service Consumer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860772-366C-4C7F-98A6-4FC028B3F355}"/>
              </a:ext>
            </a:extLst>
          </p:cNvPr>
          <p:cNvSpPr/>
          <p:nvPr/>
        </p:nvSpPr>
        <p:spPr bwMode="auto">
          <a:xfrm>
            <a:off x="609600" y="1092487"/>
            <a:ext cx="457200" cy="609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49D572-9786-448A-863A-4926C3311D9C}"/>
              </a:ext>
            </a:extLst>
          </p:cNvPr>
          <p:cNvSpPr/>
          <p:nvPr/>
        </p:nvSpPr>
        <p:spPr bwMode="auto">
          <a:xfrm>
            <a:off x="2457155" y="2133600"/>
            <a:ext cx="923637" cy="762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62000" y="2209800"/>
            <a:ext cx="1676400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1" u="sng">
              <a:latin typeface="Arial" charset="0"/>
            </a:endParaRP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4572000" y="1752600"/>
            <a:ext cx="1447800" cy="47244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24400" y="2590800"/>
            <a:ext cx="1143000" cy="350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Message</a:t>
            </a:r>
          </a:p>
          <a:p>
            <a:pPr algn="ctr"/>
            <a:r>
              <a:rPr lang="en-US" sz="1400">
                <a:latin typeface="Arial" charset="0"/>
              </a:rPr>
              <a:t> Flows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95600" y="1905000"/>
            <a:ext cx="8382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7"/>
          <p:cNvSpPr>
            <a:spLocks noChangeArrowheads="1"/>
          </p:cNvSpPr>
          <p:nvPr/>
        </p:nvSpPr>
        <p:spPr bwMode="auto">
          <a:xfrm>
            <a:off x="838200" y="2677886"/>
            <a:ext cx="896471" cy="31205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>
                <a:latin typeface="Arial" charset="0"/>
              </a:rPr>
              <a:t>Sensor </a:t>
            </a:r>
          </a:p>
          <a:p>
            <a:pPr algn="ctr"/>
            <a:r>
              <a:rPr lang="en-US" sz="1000" dirty="0">
                <a:latin typeface="Arial" charset="0"/>
              </a:rPr>
              <a:t>Application</a:t>
            </a:r>
          </a:p>
        </p:txBody>
      </p:sp>
      <p:sp>
        <p:nvSpPr>
          <p:cNvPr id="26656" name="Rectangle 8"/>
          <p:cNvSpPr>
            <a:spLocks noChangeArrowheads="1"/>
          </p:cNvSpPr>
          <p:nvPr/>
        </p:nvSpPr>
        <p:spPr bwMode="auto">
          <a:xfrm>
            <a:off x="838200" y="3067957"/>
            <a:ext cx="896471" cy="31205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Display</a:t>
            </a:r>
          </a:p>
          <a:p>
            <a:pPr algn="ctr"/>
            <a:r>
              <a:rPr lang="en-US" sz="1000">
                <a:latin typeface="Arial" charset="0"/>
              </a:rPr>
              <a:t>Application</a:t>
            </a:r>
          </a:p>
        </p:txBody>
      </p:sp>
      <p:sp>
        <p:nvSpPr>
          <p:cNvPr id="26657" name="AutoShape 9"/>
          <p:cNvSpPr>
            <a:spLocks noChangeArrowheads="1"/>
          </p:cNvSpPr>
          <p:nvPr/>
        </p:nvSpPr>
        <p:spPr bwMode="auto">
          <a:xfrm>
            <a:off x="2093259" y="2911929"/>
            <a:ext cx="268941" cy="385196"/>
          </a:xfrm>
          <a:prstGeom prst="can">
            <a:avLst>
              <a:gd name="adj" fmla="val 41146"/>
            </a:avLst>
          </a:prstGeom>
          <a:solidFill>
            <a:schemeClr val="bg1"/>
          </a:solidFill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DB</a:t>
            </a:r>
          </a:p>
        </p:txBody>
      </p:sp>
      <p:cxnSp>
        <p:nvCxnSpPr>
          <p:cNvPr id="26658" name="AutoShape 10"/>
          <p:cNvCxnSpPr>
            <a:cxnSpLocks noChangeShapeType="1"/>
            <a:stCxn id="26655" idx="3"/>
            <a:endCxn id="26657" idx="2"/>
          </p:cNvCxnSpPr>
          <p:nvPr/>
        </p:nvCxnSpPr>
        <p:spPr bwMode="auto">
          <a:xfrm>
            <a:off x="1734671" y="2833914"/>
            <a:ext cx="358588" cy="271425"/>
          </a:xfrm>
          <a:prstGeom prst="bentConnector3">
            <a:avLst>
              <a:gd name="adj1" fmla="val 50000"/>
            </a:avLst>
          </a:prstGeom>
          <a:noFill/>
          <a:ln w="12700">
            <a:noFill/>
            <a:miter lim="800000"/>
            <a:headEnd/>
            <a:tailEnd/>
          </a:ln>
          <a:effectLst/>
        </p:spPr>
      </p:cxnSp>
      <p:sp>
        <p:nvSpPr>
          <p:cNvPr id="26659" name="Rectangle 11"/>
          <p:cNvSpPr>
            <a:spLocks noChangeArrowheads="1"/>
          </p:cNvSpPr>
          <p:nvPr/>
        </p:nvSpPr>
        <p:spPr bwMode="auto">
          <a:xfrm>
            <a:off x="1017494" y="2209800"/>
            <a:ext cx="134470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Arial" charset="0"/>
              </a:rPr>
              <a:t>BEA Application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Arial" charset="0"/>
              </a:rPr>
              <a:t>Server</a:t>
            </a:r>
          </a:p>
        </p:txBody>
      </p:sp>
      <p:sp>
        <p:nvSpPr>
          <p:cNvPr id="26660" name="Rectangle 12"/>
          <p:cNvSpPr>
            <a:spLocks noChangeArrowheads="1"/>
          </p:cNvSpPr>
          <p:nvPr/>
        </p:nvSpPr>
        <p:spPr bwMode="auto">
          <a:xfrm>
            <a:off x="1107141" y="4628243"/>
            <a:ext cx="896471" cy="31205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C Application</a:t>
            </a:r>
          </a:p>
        </p:txBody>
      </p:sp>
      <p:sp>
        <p:nvSpPr>
          <p:cNvPr id="26661" name="Rectangle 13"/>
          <p:cNvSpPr>
            <a:spLocks noChangeArrowheads="1"/>
          </p:cNvSpPr>
          <p:nvPr/>
        </p:nvSpPr>
        <p:spPr bwMode="auto">
          <a:xfrm>
            <a:off x="1107141" y="5174343"/>
            <a:ext cx="896471" cy="31205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C Application</a:t>
            </a:r>
          </a:p>
        </p:txBody>
      </p:sp>
      <p:cxnSp>
        <p:nvCxnSpPr>
          <p:cNvPr id="26662" name="AutoShape 14"/>
          <p:cNvCxnSpPr>
            <a:cxnSpLocks noChangeShapeType="1"/>
            <a:stCxn id="26656" idx="3"/>
            <a:endCxn id="26657" idx="2"/>
          </p:cNvCxnSpPr>
          <p:nvPr/>
        </p:nvCxnSpPr>
        <p:spPr bwMode="auto">
          <a:xfrm flipV="1">
            <a:off x="1734671" y="3105339"/>
            <a:ext cx="358588" cy="118647"/>
          </a:xfrm>
          <a:prstGeom prst="bentConnector3">
            <a:avLst>
              <a:gd name="adj1" fmla="val 50000"/>
            </a:avLst>
          </a:prstGeom>
          <a:noFill/>
          <a:ln w="12700">
            <a:noFill/>
            <a:miter lim="800000"/>
            <a:headEnd/>
            <a:tailEnd/>
          </a:ln>
          <a:effectLst/>
        </p:spPr>
      </p:cxnSp>
      <p:sp>
        <p:nvSpPr>
          <p:cNvPr id="26631" name="Rectangle 15"/>
          <p:cNvSpPr>
            <a:spLocks noChangeArrowheads="1"/>
          </p:cNvSpPr>
          <p:nvPr/>
        </p:nvSpPr>
        <p:spPr bwMode="auto">
          <a:xfrm>
            <a:off x="6553200" y="1981200"/>
            <a:ext cx="1066800" cy="6858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rial" charset="0"/>
              </a:rPr>
              <a:t>NCO Demo</a:t>
            </a:r>
          </a:p>
        </p:txBody>
      </p:sp>
      <p:sp>
        <p:nvSpPr>
          <p:cNvPr id="26632" name="Rectangle 16"/>
          <p:cNvSpPr>
            <a:spLocks noChangeArrowheads="1"/>
          </p:cNvSpPr>
          <p:nvPr/>
        </p:nvSpPr>
        <p:spPr bwMode="auto">
          <a:xfrm rot="5400000">
            <a:off x="2759075" y="3065463"/>
            <a:ext cx="1065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Arial" charset="0"/>
              </a:rPr>
              <a:t> Mediations</a:t>
            </a: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2863062" y="1951038"/>
            <a:ext cx="9509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Arial" charset="0"/>
              </a:rPr>
              <a:t>BEA</a:t>
            </a:r>
          </a:p>
          <a:p>
            <a:pPr algn="ctr"/>
            <a:r>
              <a:rPr lang="en-US" sz="1200" dirty="0" err="1">
                <a:solidFill>
                  <a:srgbClr val="0000FF"/>
                </a:solidFill>
                <a:latin typeface="Arial" charset="0"/>
              </a:rPr>
              <a:t>AquaLogic</a:t>
            </a:r>
            <a:r>
              <a:rPr lang="en-US" sz="12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Arial" charset="0"/>
              </a:rPr>
              <a:t>ESB</a:t>
            </a:r>
          </a:p>
        </p:txBody>
      </p:sp>
      <p:sp>
        <p:nvSpPr>
          <p:cNvPr id="26634" name="Freeform 18"/>
          <p:cNvSpPr>
            <a:spLocks/>
          </p:cNvSpPr>
          <p:nvPr/>
        </p:nvSpPr>
        <p:spPr bwMode="auto">
          <a:xfrm>
            <a:off x="5791200" y="2133600"/>
            <a:ext cx="762000" cy="998538"/>
          </a:xfrm>
          <a:custGeom>
            <a:avLst/>
            <a:gdLst>
              <a:gd name="T0" fmla="*/ 0 w 379"/>
              <a:gd name="T1" fmla="*/ 998538 h 629"/>
              <a:gd name="T2" fmla="*/ 365921 w 379"/>
              <a:gd name="T3" fmla="*/ 998538 h 629"/>
              <a:gd name="T4" fmla="*/ 365921 w 379"/>
              <a:gd name="T5" fmla="*/ 0 h 629"/>
              <a:gd name="T6" fmla="*/ 762000 w 379"/>
              <a:gd name="T7" fmla="*/ 0 h 6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9" h="629">
                <a:moveTo>
                  <a:pt x="0" y="629"/>
                </a:moveTo>
                <a:lnTo>
                  <a:pt x="182" y="629"/>
                </a:lnTo>
                <a:lnTo>
                  <a:pt x="182" y="0"/>
                </a:lnTo>
                <a:lnTo>
                  <a:pt x="379" y="0"/>
                </a:ln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5" name="AutoShape 19"/>
          <p:cNvSpPr>
            <a:spLocks noChangeArrowheads="1"/>
          </p:cNvSpPr>
          <p:nvPr/>
        </p:nvSpPr>
        <p:spPr bwMode="auto">
          <a:xfrm>
            <a:off x="7848600" y="2209800"/>
            <a:ext cx="1219200" cy="1066800"/>
          </a:xfrm>
          <a:prstGeom prst="wedgeRectCallout">
            <a:avLst>
              <a:gd name="adj1" fmla="val -68880"/>
              <a:gd name="adj2" fmla="val -54611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Arial" charset="0"/>
              </a:rPr>
              <a:t>Display Coordinate           Information via ESRI map portlet</a:t>
            </a:r>
          </a:p>
        </p:txBody>
      </p:sp>
      <p:sp>
        <p:nvSpPr>
          <p:cNvPr id="26636" name="AutoShape 20"/>
          <p:cNvSpPr>
            <a:spLocks noChangeArrowheads="1"/>
          </p:cNvSpPr>
          <p:nvPr/>
        </p:nvSpPr>
        <p:spPr bwMode="auto">
          <a:xfrm>
            <a:off x="304800" y="1295400"/>
            <a:ext cx="1447800" cy="685800"/>
          </a:xfrm>
          <a:prstGeom prst="wedgeRectCallout">
            <a:avLst>
              <a:gd name="adj1" fmla="val -1972"/>
              <a:gd name="adj2" fmla="val 144444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Arial" charset="0"/>
              </a:rPr>
              <a:t>Send coordinate information </a:t>
            </a:r>
          </a:p>
          <a:p>
            <a:r>
              <a:rPr lang="en-US" sz="1200">
                <a:latin typeface="Arial" charset="0"/>
              </a:rPr>
              <a:t>(simulate sensors) </a:t>
            </a:r>
          </a:p>
        </p:txBody>
      </p:sp>
      <p:sp>
        <p:nvSpPr>
          <p:cNvPr id="26637" name="AutoShape 21"/>
          <p:cNvSpPr>
            <a:spLocks noChangeArrowheads="1"/>
          </p:cNvSpPr>
          <p:nvPr/>
        </p:nvSpPr>
        <p:spPr bwMode="auto">
          <a:xfrm>
            <a:off x="228600" y="3733800"/>
            <a:ext cx="1600200" cy="762000"/>
          </a:xfrm>
          <a:prstGeom prst="wedgeRectCallout">
            <a:avLst>
              <a:gd name="adj1" fmla="val 29565"/>
              <a:gd name="adj2" fmla="val -9291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Arial" charset="0"/>
              </a:rPr>
              <a:t>Display Coordinate Information via Google Maps</a:t>
            </a:r>
          </a:p>
        </p:txBody>
      </p:sp>
      <p:sp>
        <p:nvSpPr>
          <p:cNvPr id="579606" name="AutoShape 22"/>
          <p:cNvSpPr>
            <a:spLocks noChangeArrowheads="1"/>
          </p:cNvSpPr>
          <p:nvPr/>
        </p:nvSpPr>
        <p:spPr bwMode="auto">
          <a:xfrm>
            <a:off x="6553200" y="3581400"/>
            <a:ext cx="1447800" cy="838200"/>
          </a:xfrm>
          <a:prstGeom prst="wedgeRectCallout">
            <a:avLst>
              <a:gd name="adj1" fmla="val -107894"/>
              <a:gd name="adj2" fmla="val -88634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>
              <a:buFontTx/>
              <a:buChar char="•"/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200">
                <a:latin typeface="Arial" pitchFamily="34" charset="0"/>
                <a:cs typeface="Arial" pitchFamily="34" charset="0"/>
              </a:rPr>
              <a:t>CSV to XML</a:t>
            </a:r>
          </a:p>
          <a:p>
            <a:pPr eaLnBrk="0">
              <a:buFontTx/>
              <a:buChar char="•"/>
              <a:defRPr/>
            </a:pPr>
            <a:r>
              <a:rPr lang="en-US" sz="1200">
                <a:latin typeface="Arial" pitchFamily="34" charset="0"/>
                <a:cs typeface="Arial" pitchFamily="34" charset="0"/>
              </a:rPr>
              <a:t> Content XForm</a:t>
            </a:r>
          </a:p>
          <a:p>
            <a:pPr eaLnBrk="0">
              <a:buFontTx/>
              <a:buChar char="•"/>
              <a:defRPr/>
            </a:pPr>
            <a:r>
              <a:rPr lang="en-US" sz="1200">
                <a:latin typeface="Arial" pitchFamily="34" charset="0"/>
                <a:cs typeface="Arial" pitchFamily="34" charset="0"/>
              </a:rPr>
              <a:t> Publish Event</a:t>
            </a:r>
          </a:p>
        </p:txBody>
      </p:sp>
      <p:sp>
        <p:nvSpPr>
          <p:cNvPr id="26639" name="Line 23"/>
          <p:cNvSpPr>
            <a:spLocks noChangeShapeType="1"/>
          </p:cNvSpPr>
          <p:nvPr/>
        </p:nvSpPr>
        <p:spPr bwMode="auto">
          <a:xfrm>
            <a:off x="1981200" y="5257800"/>
            <a:ext cx="2895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Rectangle 24"/>
          <p:cNvSpPr>
            <a:spLocks noChangeArrowheads="1"/>
          </p:cNvSpPr>
          <p:nvPr/>
        </p:nvSpPr>
        <p:spPr bwMode="auto">
          <a:xfrm>
            <a:off x="4838700" y="4953000"/>
            <a:ext cx="914400" cy="7762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rial" charset="0"/>
              </a:rPr>
              <a:t>TCP</a:t>
            </a:r>
          </a:p>
          <a:p>
            <a:pPr algn="ctr"/>
            <a:r>
              <a:rPr lang="en-US" sz="1200">
                <a:latin typeface="Arial" charset="0"/>
              </a:rPr>
              <a:t>On Ramp</a:t>
            </a:r>
          </a:p>
          <a:p>
            <a:pPr algn="ctr"/>
            <a:r>
              <a:rPr lang="en-US" sz="1200">
                <a:latin typeface="Arial" charset="0"/>
              </a:rPr>
              <a:t>Message</a:t>
            </a:r>
          </a:p>
          <a:p>
            <a:pPr algn="ctr"/>
            <a:r>
              <a:rPr lang="en-US" sz="1200">
                <a:latin typeface="Arial" charset="0"/>
              </a:rPr>
              <a:t>Flow</a:t>
            </a:r>
          </a:p>
        </p:txBody>
      </p:sp>
      <p:sp>
        <p:nvSpPr>
          <p:cNvPr id="26641" name="Freeform 25"/>
          <p:cNvSpPr>
            <a:spLocks/>
          </p:cNvSpPr>
          <p:nvPr/>
        </p:nvSpPr>
        <p:spPr bwMode="auto">
          <a:xfrm>
            <a:off x="5791200" y="2362200"/>
            <a:ext cx="762000" cy="2911475"/>
          </a:xfrm>
          <a:custGeom>
            <a:avLst/>
            <a:gdLst>
              <a:gd name="T0" fmla="*/ 0 w 384"/>
              <a:gd name="T1" fmla="*/ 2911475 h 1834"/>
              <a:gd name="T2" fmla="*/ 513953 w 384"/>
              <a:gd name="T3" fmla="*/ 2903538 h 1834"/>
              <a:gd name="T4" fmla="*/ 504031 w 384"/>
              <a:gd name="T5" fmla="*/ 0 h 1834"/>
              <a:gd name="T6" fmla="*/ 762000 w 384"/>
              <a:gd name="T7" fmla="*/ 0 h 18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834">
                <a:moveTo>
                  <a:pt x="0" y="1834"/>
                </a:moveTo>
                <a:lnTo>
                  <a:pt x="259" y="1829"/>
                </a:lnTo>
                <a:lnTo>
                  <a:pt x="254" y="0"/>
                </a:lnTo>
                <a:lnTo>
                  <a:pt x="384" y="0"/>
                </a:ln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10" name="AutoShape 26"/>
          <p:cNvSpPr>
            <a:spLocks noChangeArrowheads="1"/>
          </p:cNvSpPr>
          <p:nvPr/>
        </p:nvSpPr>
        <p:spPr bwMode="auto">
          <a:xfrm>
            <a:off x="6477000" y="5486400"/>
            <a:ext cx="1524000" cy="762000"/>
          </a:xfrm>
          <a:prstGeom prst="wedgeRectCallout">
            <a:avLst>
              <a:gd name="adj1" fmla="val -97708"/>
              <a:gd name="adj2" fmla="val -45208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>
              <a:buFontTx/>
              <a:buChar char="•"/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200">
                <a:latin typeface="Arial" pitchFamily="34" charset="0"/>
                <a:cs typeface="Arial" pitchFamily="34" charset="0"/>
              </a:rPr>
              <a:t>CSV to XML</a:t>
            </a:r>
          </a:p>
          <a:p>
            <a:pPr eaLnBrk="0">
              <a:buFontTx/>
              <a:buChar char="•"/>
              <a:defRPr/>
            </a:pPr>
            <a:r>
              <a:rPr lang="en-US" sz="1200">
                <a:latin typeface="Arial" pitchFamily="34" charset="0"/>
                <a:cs typeface="Arial" pitchFamily="34" charset="0"/>
              </a:rPr>
              <a:t> Content XForm</a:t>
            </a:r>
          </a:p>
          <a:p>
            <a:pPr eaLnBrk="0">
              <a:buFontTx/>
              <a:buChar char="•"/>
              <a:defRPr/>
            </a:pPr>
            <a:r>
              <a:rPr lang="en-US" sz="1200">
                <a:latin typeface="Arial" pitchFamily="34" charset="0"/>
                <a:cs typeface="Arial" pitchFamily="34" charset="0"/>
              </a:rPr>
              <a:t> Publish Event</a:t>
            </a:r>
          </a:p>
          <a:p>
            <a:pPr eaLnBrk="0">
              <a:buFontTx/>
              <a:buChar char="•"/>
              <a:defRPr/>
            </a:pP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6046788" y="1858963"/>
            <a:ext cx="430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charset="0"/>
              </a:rPr>
              <a:t>MQ</a:t>
            </a: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3733800" y="2895600"/>
            <a:ext cx="430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charset="0"/>
              </a:rPr>
              <a:t>MQ</a:t>
            </a:r>
          </a:p>
        </p:txBody>
      </p:sp>
      <p:sp>
        <p:nvSpPr>
          <p:cNvPr id="26645" name="Text Box 29"/>
          <p:cNvSpPr txBox="1">
            <a:spLocks noChangeArrowheads="1"/>
          </p:cNvSpPr>
          <p:nvPr/>
        </p:nvSpPr>
        <p:spPr bwMode="auto">
          <a:xfrm>
            <a:off x="2590800" y="4343400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  <a:latin typeface="Arial" charset="0"/>
              </a:rPr>
              <a:t>XMS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Arial" charset="0"/>
              </a:rPr>
              <a:t>(Coordinate data)</a:t>
            </a:r>
          </a:p>
        </p:txBody>
      </p:sp>
      <p:sp>
        <p:nvSpPr>
          <p:cNvPr id="26646" name="Text Box 30"/>
          <p:cNvSpPr txBox="1">
            <a:spLocks noChangeArrowheads="1"/>
          </p:cNvSpPr>
          <p:nvPr/>
        </p:nvSpPr>
        <p:spPr bwMode="auto">
          <a:xfrm>
            <a:off x="2590800" y="5257800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  <a:latin typeface="Arial" charset="0"/>
              </a:rPr>
              <a:t>TCPIP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Arial" charset="0"/>
              </a:rPr>
              <a:t>(Coordinate data)</a:t>
            </a:r>
          </a:p>
        </p:txBody>
      </p:sp>
      <p:sp>
        <p:nvSpPr>
          <p:cNvPr id="26647" name="Text Box 31"/>
          <p:cNvSpPr txBox="1">
            <a:spLocks noChangeArrowheads="1"/>
          </p:cNvSpPr>
          <p:nvPr/>
        </p:nvSpPr>
        <p:spPr bwMode="auto">
          <a:xfrm>
            <a:off x="6275388" y="4648200"/>
            <a:ext cx="430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Arial" charset="0"/>
              </a:rPr>
              <a:t>MQ</a:t>
            </a:r>
          </a:p>
        </p:txBody>
      </p:sp>
      <p:sp>
        <p:nvSpPr>
          <p:cNvPr id="26648" name="Text Box 32"/>
          <p:cNvSpPr txBox="1">
            <a:spLocks noChangeArrowheads="1"/>
          </p:cNvSpPr>
          <p:nvPr/>
        </p:nvSpPr>
        <p:spPr bwMode="auto">
          <a:xfrm>
            <a:off x="2438400" y="2438400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Arial" charset="0"/>
              </a:rPr>
              <a:t>JMS</a:t>
            </a:r>
          </a:p>
        </p:txBody>
      </p:sp>
      <p:sp>
        <p:nvSpPr>
          <p:cNvPr id="26649" name="Text Box 33"/>
          <p:cNvSpPr txBox="1">
            <a:spLocks noChangeArrowheads="1"/>
          </p:cNvSpPr>
          <p:nvPr/>
        </p:nvSpPr>
        <p:spPr bwMode="auto">
          <a:xfrm>
            <a:off x="4648200" y="1905000"/>
            <a:ext cx="1333500" cy="639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IBM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Message Broker 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ESB</a:t>
            </a:r>
          </a:p>
        </p:txBody>
      </p:sp>
      <p:sp>
        <p:nvSpPr>
          <p:cNvPr id="26650" name="Rectangle 34"/>
          <p:cNvSpPr>
            <a:spLocks noChangeArrowheads="1"/>
          </p:cNvSpPr>
          <p:nvPr/>
        </p:nvSpPr>
        <p:spPr bwMode="auto">
          <a:xfrm>
            <a:off x="4838700" y="2895600"/>
            <a:ext cx="914400" cy="7762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rial" charset="0"/>
              </a:rPr>
              <a:t>BEA to MQ</a:t>
            </a:r>
          </a:p>
          <a:p>
            <a:pPr algn="ctr"/>
            <a:r>
              <a:rPr lang="en-US" sz="1200">
                <a:latin typeface="Arial" charset="0"/>
              </a:rPr>
              <a:t>Message </a:t>
            </a:r>
          </a:p>
          <a:p>
            <a:pPr algn="ctr"/>
            <a:r>
              <a:rPr lang="en-US" sz="1200">
                <a:latin typeface="Arial" charset="0"/>
              </a:rPr>
              <a:t>Flow</a:t>
            </a:r>
          </a:p>
        </p:txBody>
      </p:sp>
      <p:cxnSp>
        <p:nvCxnSpPr>
          <p:cNvPr id="26651" name="AutoShape 35"/>
          <p:cNvCxnSpPr>
            <a:cxnSpLocks noChangeShapeType="1"/>
          </p:cNvCxnSpPr>
          <p:nvPr/>
        </p:nvCxnSpPr>
        <p:spPr bwMode="auto">
          <a:xfrm flipV="1">
            <a:off x="1981200" y="3276600"/>
            <a:ext cx="2905125" cy="1508125"/>
          </a:xfrm>
          <a:prstGeom prst="bentConnector3">
            <a:avLst>
              <a:gd name="adj1" fmla="val 68958"/>
            </a:avLst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652" name="Line 36"/>
          <p:cNvSpPr>
            <a:spLocks noChangeShapeType="1"/>
          </p:cNvSpPr>
          <p:nvPr/>
        </p:nvSpPr>
        <p:spPr bwMode="auto">
          <a:xfrm>
            <a:off x="3419475" y="3114675"/>
            <a:ext cx="1447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Line 37"/>
          <p:cNvSpPr>
            <a:spLocks noChangeShapeType="1"/>
          </p:cNvSpPr>
          <p:nvPr/>
        </p:nvSpPr>
        <p:spPr bwMode="auto">
          <a:xfrm>
            <a:off x="1752600" y="27432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4" name="Rectangle 38"/>
          <p:cNvSpPr>
            <a:spLocks noChangeArrowheads="1"/>
          </p:cNvSpPr>
          <p:nvPr/>
        </p:nvSpPr>
        <p:spPr bwMode="auto">
          <a:xfrm>
            <a:off x="1371600" y="152400"/>
            <a:ext cx="723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Integrating Heterogeneous Applications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15E53-0F37-4716-A131-6538A6AD9C7A}"/>
              </a:ext>
            </a:extLst>
          </p:cNvPr>
          <p:cNvSpPr/>
          <p:nvPr/>
        </p:nvSpPr>
        <p:spPr bwMode="auto">
          <a:xfrm>
            <a:off x="2849066" y="1897964"/>
            <a:ext cx="923637" cy="762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4E1276-447F-4CA4-9E96-152792EC090A}"/>
              </a:ext>
            </a:extLst>
          </p:cNvPr>
          <p:cNvSpPr/>
          <p:nvPr/>
        </p:nvSpPr>
        <p:spPr bwMode="auto">
          <a:xfrm>
            <a:off x="4530740" y="1743044"/>
            <a:ext cx="1516048" cy="8477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2"/>
          <p:cNvSpPr>
            <a:spLocks noChangeArrowheads="1"/>
          </p:cNvSpPr>
          <p:nvPr/>
        </p:nvSpPr>
        <p:spPr bwMode="auto">
          <a:xfrm>
            <a:off x="4273550" y="3657600"/>
            <a:ext cx="2387600" cy="1390650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dirty="0">
                <a:latin typeface="Arial" charset="0"/>
              </a:rPr>
              <a:t>            ESB</a:t>
            </a:r>
          </a:p>
        </p:txBody>
      </p:sp>
      <p:sp>
        <p:nvSpPr>
          <p:cNvPr id="598019" name="AutoShape 3"/>
          <p:cNvSpPr>
            <a:spLocks noChangeArrowheads="1"/>
          </p:cNvSpPr>
          <p:nvPr/>
        </p:nvSpPr>
        <p:spPr bwMode="auto">
          <a:xfrm>
            <a:off x="3962400" y="3657600"/>
            <a:ext cx="1250950" cy="1390650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>
              <a:latin typeface="Arial" charset="0"/>
            </a:endParaRPr>
          </a:p>
        </p:txBody>
      </p:sp>
      <p:sp>
        <p:nvSpPr>
          <p:cNvPr id="598020" name="AutoShape 4"/>
          <p:cNvSpPr>
            <a:spLocks noChangeArrowheads="1"/>
          </p:cNvSpPr>
          <p:nvPr/>
        </p:nvSpPr>
        <p:spPr bwMode="auto">
          <a:xfrm>
            <a:off x="6388100" y="2573338"/>
            <a:ext cx="1993900" cy="1008062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latin typeface="Arial" charset="0"/>
              </a:rPr>
              <a:t>ESB</a:t>
            </a:r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3930650" y="2573338"/>
            <a:ext cx="3232150" cy="1008062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bIns="0" anchor="b"/>
          <a:lstStyle/>
          <a:p>
            <a:pPr eaLnBrk="0" hangingPunct="0"/>
            <a:r>
              <a:rPr lang="en-US">
                <a:latin typeface="Arial" charset="0"/>
              </a:rPr>
              <a:t>ESB</a:t>
            </a:r>
          </a:p>
        </p:txBody>
      </p:sp>
      <p:sp>
        <p:nvSpPr>
          <p:cNvPr id="598022" name="AutoShape 6"/>
          <p:cNvSpPr>
            <a:spLocks noChangeArrowheads="1"/>
          </p:cNvSpPr>
          <p:nvPr/>
        </p:nvSpPr>
        <p:spPr bwMode="auto">
          <a:xfrm>
            <a:off x="2722563" y="2573338"/>
            <a:ext cx="984250" cy="931862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/>
            <a:r>
              <a:rPr lang="en-US" sz="1800">
                <a:latin typeface="Arial" charset="0"/>
              </a:rPr>
              <a:t>ESB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8124825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ESB Federation: Connecting Multiple ESBs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0638" y="928688"/>
            <a:ext cx="1435100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hlink"/>
                </a:solidFill>
                <a:latin typeface="Arial" charset="0"/>
              </a:rPr>
              <a:t>User</a:t>
            </a:r>
          </a:p>
          <a:p>
            <a:pPr algn="ctr" eaLnBrk="0" hangingPunct="0"/>
            <a:r>
              <a:rPr lang="en-US" sz="1600" b="1">
                <a:solidFill>
                  <a:schemeClr val="hlink"/>
                </a:solidFill>
                <a:latin typeface="Arial" charset="0"/>
              </a:rPr>
              <a:t>interaction</a:t>
            </a:r>
          </a:p>
          <a:p>
            <a:pPr algn="ctr" eaLnBrk="0" hangingPunct="0"/>
            <a:r>
              <a:rPr lang="en-US" sz="1600" b="1">
                <a:solidFill>
                  <a:schemeClr val="hlink"/>
                </a:solidFill>
                <a:latin typeface="Arial" charset="0"/>
              </a:rPr>
              <a:t>channels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12713" y="1843088"/>
            <a:ext cx="1335087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folHlink"/>
                </a:solidFill>
                <a:latin typeface="Arial" charset="0"/>
              </a:rPr>
              <a:t>Business</a:t>
            </a:r>
          </a:p>
          <a:p>
            <a:pPr algn="ctr" eaLnBrk="0" hangingPunct="0"/>
            <a:r>
              <a:rPr lang="en-US" sz="1600" b="1">
                <a:solidFill>
                  <a:schemeClr val="folHlink"/>
                </a:solidFill>
                <a:latin typeface="Arial" charset="0"/>
              </a:rPr>
              <a:t>processes</a:t>
            </a:r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165100" y="2617788"/>
            <a:ext cx="120650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Arial" charset="0"/>
              </a:rPr>
              <a:t>Business</a:t>
            </a:r>
          </a:p>
          <a:p>
            <a:pPr algn="ctr" eaLnBrk="0" hangingPunct="0"/>
            <a:r>
              <a:rPr lang="en-US" sz="1600" b="1">
                <a:solidFill>
                  <a:schemeClr val="accent1"/>
                </a:solidFill>
                <a:latin typeface="Arial" charset="0"/>
              </a:rPr>
              <a:t>services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28600" y="3443288"/>
            <a:ext cx="114300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services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5272088"/>
            <a:ext cx="127317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System</a:t>
            </a:r>
          </a:p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services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935038" y="4057650"/>
            <a:ext cx="854075" cy="1139825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Part-time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employee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730500" y="4057650"/>
            <a:ext cx="854075" cy="1139825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Full-time</a:t>
            </a:r>
          </a:p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employee</a:t>
            </a:r>
          </a:p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cxnSp>
        <p:nvCxnSpPr>
          <p:cNvPr id="23567" name="AutoShape 15"/>
          <p:cNvCxnSpPr>
            <a:cxnSpLocks noChangeShapeType="1"/>
            <a:stCxn id="23624" idx="2"/>
            <a:endCxn id="23628" idx="0"/>
          </p:cNvCxnSpPr>
          <p:nvPr/>
        </p:nvCxnSpPr>
        <p:spPr bwMode="auto">
          <a:xfrm flipH="1">
            <a:off x="2044700" y="1365250"/>
            <a:ext cx="6350" cy="5095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2" name="AutoShape 16"/>
          <p:cNvCxnSpPr>
            <a:cxnSpLocks noChangeShapeType="1"/>
            <a:stCxn id="598086" idx="2"/>
            <a:endCxn id="23628" idx="0"/>
          </p:cNvCxnSpPr>
          <p:nvPr/>
        </p:nvCxnSpPr>
        <p:spPr bwMode="auto">
          <a:xfrm flipH="1">
            <a:off x="2044700" y="1365250"/>
            <a:ext cx="1841500" cy="5095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3" name="AutoShape 17"/>
          <p:cNvCxnSpPr>
            <a:cxnSpLocks noChangeShapeType="1"/>
            <a:stCxn id="598083" idx="2"/>
            <a:endCxn id="598085" idx="0"/>
          </p:cNvCxnSpPr>
          <p:nvPr/>
        </p:nvCxnSpPr>
        <p:spPr bwMode="auto">
          <a:xfrm flipH="1">
            <a:off x="4495800" y="2286000"/>
            <a:ext cx="2095500" cy="36353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4" name="AutoShape 18"/>
          <p:cNvCxnSpPr>
            <a:cxnSpLocks noChangeShapeType="1"/>
            <a:stCxn id="598083" idx="2"/>
            <a:endCxn id="598079" idx="0"/>
          </p:cNvCxnSpPr>
          <p:nvPr/>
        </p:nvCxnSpPr>
        <p:spPr bwMode="auto">
          <a:xfrm>
            <a:off x="6591300" y="2286000"/>
            <a:ext cx="1257300" cy="36353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5" name="AutoShape 19"/>
          <p:cNvCxnSpPr>
            <a:cxnSpLocks noChangeShapeType="1"/>
            <a:stCxn id="598083" idx="2"/>
            <a:endCxn id="598080" idx="0"/>
          </p:cNvCxnSpPr>
          <p:nvPr/>
        </p:nvCxnSpPr>
        <p:spPr bwMode="auto">
          <a:xfrm>
            <a:off x="6591300" y="2286000"/>
            <a:ext cx="190500" cy="36353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6" name="AutoShape 20"/>
          <p:cNvCxnSpPr>
            <a:cxnSpLocks noChangeShapeType="1"/>
            <a:stCxn id="598086" idx="2"/>
            <a:endCxn id="598090" idx="0"/>
          </p:cNvCxnSpPr>
          <p:nvPr/>
        </p:nvCxnSpPr>
        <p:spPr bwMode="auto">
          <a:xfrm>
            <a:off x="3886200" y="1365250"/>
            <a:ext cx="1177925" cy="5095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7" name="AutoShape 21"/>
          <p:cNvCxnSpPr>
            <a:cxnSpLocks noChangeShapeType="1"/>
            <a:stCxn id="598084" idx="2"/>
            <a:endCxn id="23618" idx="0"/>
          </p:cNvCxnSpPr>
          <p:nvPr/>
        </p:nvCxnSpPr>
        <p:spPr bwMode="auto">
          <a:xfrm>
            <a:off x="2044700" y="3289300"/>
            <a:ext cx="228600" cy="2159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38" name="AutoShape 22"/>
          <p:cNvCxnSpPr>
            <a:cxnSpLocks noChangeShapeType="1"/>
            <a:stCxn id="598079" idx="2"/>
            <a:endCxn id="0" idx="0"/>
          </p:cNvCxnSpPr>
          <p:nvPr/>
        </p:nvCxnSpPr>
        <p:spPr bwMode="auto">
          <a:xfrm>
            <a:off x="7848600" y="2924175"/>
            <a:ext cx="39688" cy="47625"/>
          </a:xfrm>
          <a:prstGeom prst="straightConnector1">
            <a:avLst/>
          </a:prstGeom>
          <a:noFill/>
          <a:ln w="12700">
            <a:solidFill>
              <a:srgbClr val="FFCC00"/>
            </a:solidFill>
            <a:round/>
            <a:headEnd/>
            <a:tailEnd/>
          </a:ln>
          <a:effectLst/>
        </p:spPr>
      </p:cxnSp>
      <p:cxnSp>
        <p:nvCxnSpPr>
          <p:cNvPr id="598039" name="AutoShape 23"/>
          <p:cNvCxnSpPr>
            <a:cxnSpLocks noChangeShapeType="1"/>
            <a:stCxn id="0" idx="0"/>
            <a:endCxn id="598089" idx="2"/>
          </p:cNvCxnSpPr>
          <p:nvPr/>
        </p:nvCxnSpPr>
        <p:spPr bwMode="auto">
          <a:xfrm flipH="1" flipV="1">
            <a:off x="5962650" y="4191000"/>
            <a:ext cx="188913" cy="144463"/>
          </a:xfrm>
          <a:prstGeom prst="straightConnector1">
            <a:avLst/>
          </a:prstGeom>
          <a:noFill/>
          <a:ln w="12700">
            <a:solidFill>
              <a:srgbClr val="FFCC00"/>
            </a:solidFill>
            <a:round/>
            <a:headEnd/>
            <a:tailEnd/>
          </a:ln>
          <a:effectLst/>
        </p:spPr>
      </p:cxnSp>
      <p:cxnSp>
        <p:nvCxnSpPr>
          <p:cNvPr id="598040" name="AutoShape 24"/>
          <p:cNvCxnSpPr>
            <a:cxnSpLocks noChangeShapeType="1"/>
            <a:stCxn id="598087" idx="2"/>
            <a:endCxn id="598083" idx="0"/>
          </p:cNvCxnSpPr>
          <p:nvPr/>
        </p:nvCxnSpPr>
        <p:spPr bwMode="auto">
          <a:xfrm>
            <a:off x="5451475" y="1365250"/>
            <a:ext cx="1139825" cy="61595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pic>
        <p:nvPicPr>
          <p:cNvPr id="598041" name="Picture 25" descr="j03035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971800"/>
            <a:ext cx="53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8042" name="AutoShape 26"/>
          <p:cNvCxnSpPr>
            <a:cxnSpLocks noChangeShapeType="1"/>
            <a:stCxn id="598083" idx="2"/>
            <a:endCxn id="598091" idx="0"/>
          </p:cNvCxnSpPr>
          <p:nvPr/>
        </p:nvCxnSpPr>
        <p:spPr bwMode="auto">
          <a:xfrm flipH="1">
            <a:off x="5638800" y="2286000"/>
            <a:ext cx="952500" cy="36353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43" name="AutoShape 27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7769225" y="3581400"/>
            <a:ext cx="119063" cy="78105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44" name="AutoShape 2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7888288" y="3581400"/>
            <a:ext cx="608012" cy="78105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3581" name="AutoShape 29"/>
          <p:cNvCxnSpPr>
            <a:cxnSpLocks noChangeShapeType="1"/>
            <a:stCxn id="23618" idx="2"/>
            <a:endCxn id="23566" idx="2"/>
          </p:cNvCxnSpPr>
          <p:nvPr/>
        </p:nvCxnSpPr>
        <p:spPr bwMode="auto">
          <a:xfrm>
            <a:off x="2273300" y="3962400"/>
            <a:ext cx="457200" cy="66516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3582" name="AutoShape 30"/>
          <p:cNvCxnSpPr>
            <a:cxnSpLocks noChangeShapeType="1"/>
            <a:stCxn id="23618" idx="2"/>
            <a:endCxn id="23565" idx="4"/>
          </p:cNvCxnSpPr>
          <p:nvPr/>
        </p:nvCxnSpPr>
        <p:spPr bwMode="auto">
          <a:xfrm flipH="1">
            <a:off x="1789113" y="3962400"/>
            <a:ext cx="484187" cy="66516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598047" name="Rectangle 31"/>
          <p:cNvSpPr>
            <a:spLocks noChangeArrowheads="1"/>
          </p:cNvSpPr>
          <p:nvPr/>
        </p:nvSpPr>
        <p:spPr bwMode="auto">
          <a:xfrm>
            <a:off x="2755900" y="2649538"/>
            <a:ext cx="914400" cy="4572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PBX access</a:t>
            </a:r>
          </a:p>
        </p:txBody>
      </p:sp>
      <p:cxnSp>
        <p:nvCxnSpPr>
          <p:cNvPr id="598048" name="AutoShape 32"/>
          <p:cNvCxnSpPr>
            <a:cxnSpLocks noChangeShapeType="1"/>
            <a:stCxn id="598086" idx="2"/>
            <a:endCxn id="598047" idx="0"/>
          </p:cNvCxnSpPr>
          <p:nvPr/>
        </p:nvCxnSpPr>
        <p:spPr bwMode="auto">
          <a:xfrm flipH="1">
            <a:off x="3213100" y="1365250"/>
            <a:ext cx="673100" cy="12842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598049" name="AutoShape 33"/>
          <p:cNvSpPr>
            <a:spLocks noChangeArrowheads="1"/>
          </p:cNvSpPr>
          <p:nvPr/>
        </p:nvSpPr>
        <p:spPr bwMode="auto">
          <a:xfrm>
            <a:off x="6710363" y="5364163"/>
            <a:ext cx="720725" cy="795337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Product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catalog</a:t>
            </a:r>
          </a:p>
        </p:txBody>
      </p:sp>
      <p:cxnSp>
        <p:nvCxnSpPr>
          <p:cNvPr id="598050" name="AutoShape 34"/>
          <p:cNvCxnSpPr>
            <a:cxnSpLocks noChangeShapeType="1"/>
            <a:stCxn id="598081" idx="2"/>
            <a:endCxn id="0" idx="0"/>
          </p:cNvCxnSpPr>
          <p:nvPr/>
        </p:nvCxnSpPr>
        <p:spPr bwMode="auto">
          <a:xfrm>
            <a:off x="4541838" y="4191000"/>
            <a:ext cx="0" cy="144463"/>
          </a:xfrm>
          <a:prstGeom prst="straightConnector1">
            <a:avLst/>
          </a:prstGeom>
          <a:noFill/>
          <a:ln w="12700">
            <a:solidFill>
              <a:srgbClr val="FFCC00"/>
            </a:solidFill>
            <a:round/>
            <a:headEnd/>
            <a:tailEnd/>
          </a:ln>
          <a:effectLst/>
        </p:spPr>
      </p:cxnSp>
      <p:sp>
        <p:nvSpPr>
          <p:cNvPr id="598051" name="Rectangle 35"/>
          <p:cNvSpPr>
            <a:spLocks noChangeArrowheads="1"/>
          </p:cNvSpPr>
          <p:nvPr/>
        </p:nvSpPr>
        <p:spPr bwMode="auto">
          <a:xfrm>
            <a:off x="7570788" y="5441950"/>
            <a:ext cx="1039812" cy="652463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Existing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inventory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application</a:t>
            </a:r>
          </a:p>
        </p:txBody>
      </p:sp>
      <p:sp>
        <p:nvSpPr>
          <p:cNvPr id="598052" name="Line 36"/>
          <p:cNvSpPr>
            <a:spLocks noChangeShapeType="1"/>
          </p:cNvSpPr>
          <p:nvPr/>
        </p:nvSpPr>
        <p:spPr bwMode="auto">
          <a:xfrm flipH="1">
            <a:off x="7239000" y="3581400"/>
            <a:ext cx="646113" cy="914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98053" name="Picture 37" descr="j04245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8138" y="4057650"/>
            <a:ext cx="7429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8054" name="Picture 38" descr="j04245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4362450"/>
            <a:ext cx="755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8055" name="Text Box 39"/>
          <p:cNvSpPr txBox="1">
            <a:spLocks noChangeArrowheads="1"/>
          </p:cNvSpPr>
          <p:nvPr/>
        </p:nvSpPr>
        <p:spPr bwMode="auto">
          <a:xfrm>
            <a:off x="6629400" y="4819650"/>
            <a:ext cx="22860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Arial" charset="0"/>
              </a:rPr>
              <a:t>Legacy billing systems</a:t>
            </a:r>
          </a:p>
        </p:txBody>
      </p:sp>
      <p:pic>
        <p:nvPicPr>
          <p:cNvPr id="598056" name="Picture 40" descr="j04260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436245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8057" name="Picture 41" descr="j03035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275" y="4335463"/>
            <a:ext cx="53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8058" name="AutoShape 42"/>
          <p:cNvCxnSpPr>
            <a:cxnSpLocks noChangeShapeType="1"/>
            <a:stCxn id="598051" idx="0"/>
            <a:endCxn id="0" idx="2"/>
          </p:cNvCxnSpPr>
          <p:nvPr/>
        </p:nvCxnSpPr>
        <p:spPr bwMode="auto">
          <a:xfrm flipH="1" flipV="1">
            <a:off x="6151563" y="4945063"/>
            <a:ext cx="1939925" cy="4968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59" name="AutoShape 43"/>
          <p:cNvCxnSpPr>
            <a:cxnSpLocks noChangeShapeType="1"/>
            <a:stCxn id="598087" idx="2"/>
            <a:endCxn id="598090" idx="0"/>
          </p:cNvCxnSpPr>
          <p:nvPr/>
        </p:nvCxnSpPr>
        <p:spPr bwMode="auto">
          <a:xfrm flipH="1">
            <a:off x="5064125" y="1365250"/>
            <a:ext cx="387350" cy="5095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60" name="AutoShape 44"/>
          <p:cNvCxnSpPr>
            <a:cxnSpLocks noChangeShapeType="1"/>
            <a:stCxn id="598049" idx="1"/>
            <a:endCxn id="0" idx="2"/>
          </p:cNvCxnSpPr>
          <p:nvPr/>
        </p:nvCxnSpPr>
        <p:spPr bwMode="auto">
          <a:xfrm flipH="1" flipV="1">
            <a:off x="6151563" y="4945063"/>
            <a:ext cx="919162" cy="4191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598061" name="AutoShape 45"/>
          <p:cNvSpPr>
            <a:spLocks noChangeArrowheads="1"/>
          </p:cNvSpPr>
          <p:nvPr/>
        </p:nvSpPr>
        <p:spPr bwMode="auto">
          <a:xfrm>
            <a:off x="3657600" y="5257800"/>
            <a:ext cx="855663" cy="1139825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Customer</a:t>
            </a:r>
          </a:p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“master”</a:t>
            </a:r>
          </a:p>
          <a:p>
            <a:pPr algn="ctr" eaLnBrk="0" hangingPunct="0"/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database</a:t>
            </a:r>
          </a:p>
        </p:txBody>
      </p:sp>
      <p:sp>
        <p:nvSpPr>
          <p:cNvPr id="598062" name="AutoShape 46"/>
          <p:cNvSpPr>
            <a:spLocks noChangeArrowheads="1"/>
          </p:cNvSpPr>
          <p:nvPr/>
        </p:nvSpPr>
        <p:spPr bwMode="auto">
          <a:xfrm>
            <a:off x="4589463" y="5246688"/>
            <a:ext cx="820737" cy="1139825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Web site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customer</a:t>
            </a:r>
          </a:p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database</a:t>
            </a:r>
          </a:p>
        </p:txBody>
      </p:sp>
      <p:pic>
        <p:nvPicPr>
          <p:cNvPr id="598063" name="Picture 47" descr="j03035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3550" y="4335463"/>
            <a:ext cx="53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600" name="AutoShape 48"/>
          <p:cNvCxnSpPr>
            <a:cxnSpLocks noChangeShapeType="1"/>
            <a:stCxn id="23613" idx="0"/>
            <a:endCxn id="23618" idx="2"/>
          </p:cNvCxnSpPr>
          <p:nvPr/>
        </p:nvCxnSpPr>
        <p:spPr bwMode="auto">
          <a:xfrm flipH="1" flipV="1">
            <a:off x="2273300" y="3962400"/>
            <a:ext cx="477838" cy="13716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3601" name="AutoShape 49"/>
          <p:cNvSpPr>
            <a:spLocks noChangeArrowheads="1"/>
          </p:cNvSpPr>
          <p:nvPr/>
        </p:nvSpPr>
        <p:spPr bwMode="auto">
          <a:xfrm>
            <a:off x="2953729" y="5886758"/>
            <a:ext cx="585417" cy="550247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LDAP</a:t>
            </a:r>
          </a:p>
        </p:txBody>
      </p:sp>
      <p:sp>
        <p:nvSpPr>
          <p:cNvPr id="23602" name="AutoShape 50"/>
          <p:cNvSpPr>
            <a:spLocks noChangeArrowheads="1"/>
          </p:cNvSpPr>
          <p:nvPr/>
        </p:nvSpPr>
        <p:spPr bwMode="auto">
          <a:xfrm>
            <a:off x="2049761" y="5886758"/>
            <a:ext cx="397866" cy="550247"/>
          </a:xfrm>
          <a:prstGeom prst="flowChartMagneticDisk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AD</a:t>
            </a:r>
          </a:p>
        </p:txBody>
      </p:sp>
      <p:cxnSp>
        <p:nvCxnSpPr>
          <p:cNvPr id="23603" name="AutoShape 51"/>
          <p:cNvCxnSpPr>
            <a:cxnSpLocks noChangeShapeType="1"/>
            <a:stCxn id="23614" idx="0"/>
            <a:endCxn id="23618" idx="2"/>
          </p:cNvCxnSpPr>
          <p:nvPr/>
        </p:nvCxnSpPr>
        <p:spPr bwMode="auto">
          <a:xfrm flipV="1">
            <a:off x="1724025" y="3962400"/>
            <a:ext cx="549275" cy="13716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3604" name="AutoShape 52"/>
          <p:cNvCxnSpPr>
            <a:cxnSpLocks noChangeShapeType="1"/>
            <a:stCxn id="23613" idx="2"/>
            <a:endCxn id="23601" idx="1"/>
          </p:cNvCxnSpPr>
          <p:nvPr/>
        </p:nvCxnSpPr>
        <p:spPr bwMode="auto">
          <a:xfrm>
            <a:off x="2751138" y="5791200"/>
            <a:ext cx="495300" cy="9555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3605" name="AutoShape 53"/>
          <p:cNvCxnSpPr>
            <a:cxnSpLocks noChangeShapeType="1"/>
            <a:stCxn id="23613" idx="2"/>
            <a:endCxn id="23602" idx="1"/>
          </p:cNvCxnSpPr>
          <p:nvPr/>
        </p:nvCxnSpPr>
        <p:spPr bwMode="auto">
          <a:xfrm flipH="1">
            <a:off x="2248694" y="5791200"/>
            <a:ext cx="502444" cy="9555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0" name="AutoShape 54"/>
          <p:cNvCxnSpPr>
            <a:cxnSpLocks noChangeShapeType="1"/>
            <a:stCxn id="598094" idx="0"/>
            <a:endCxn id="0" idx="2"/>
          </p:cNvCxnSpPr>
          <p:nvPr/>
        </p:nvCxnSpPr>
        <p:spPr bwMode="auto">
          <a:xfrm flipH="1" flipV="1">
            <a:off x="4541838" y="4945063"/>
            <a:ext cx="1474787" cy="46513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1" name="AutoShape 55"/>
          <p:cNvCxnSpPr>
            <a:cxnSpLocks noChangeShapeType="1"/>
            <a:stCxn id="598062" idx="1"/>
            <a:endCxn id="0" idx="2"/>
          </p:cNvCxnSpPr>
          <p:nvPr/>
        </p:nvCxnSpPr>
        <p:spPr bwMode="auto">
          <a:xfrm flipH="1" flipV="1">
            <a:off x="4541838" y="4945063"/>
            <a:ext cx="458787" cy="3016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2" name="AutoShape 56"/>
          <p:cNvCxnSpPr>
            <a:cxnSpLocks noChangeShapeType="1"/>
            <a:stCxn id="598061" idx="1"/>
            <a:endCxn id="0" idx="2"/>
          </p:cNvCxnSpPr>
          <p:nvPr/>
        </p:nvCxnSpPr>
        <p:spPr bwMode="auto">
          <a:xfrm flipV="1">
            <a:off x="4086225" y="4945063"/>
            <a:ext cx="455613" cy="31273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3" name="AutoShape 57"/>
          <p:cNvCxnSpPr>
            <a:cxnSpLocks noChangeShapeType="1"/>
            <a:stCxn id="598090" idx="2"/>
            <a:endCxn id="598089" idx="0"/>
          </p:cNvCxnSpPr>
          <p:nvPr/>
        </p:nvCxnSpPr>
        <p:spPr bwMode="auto">
          <a:xfrm rot="16200000" flipH="1">
            <a:off x="4842669" y="2613819"/>
            <a:ext cx="1341437" cy="898525"/>
          </a:xfrm>
          <a:prstGeom prst="bentConnector3">
            <a:avLst>
              <a:gd name="adj1" fmla="val 73963"/>
            </a:avLst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598074" name="AutoShape 58"/>
          <p:cNvCxnSpPr>
            <a:cxnSpLocks noChangeShapeType="1"/>
            <a:stCxn id="23628" idx="2"/>
            <a:endCxn id="598084" idx="0"/>
          </p:cNvCxnSpPr>
          <p:nvPr/>
        </p:nvCxnSpPr>
        <p:spPr bwMode="auto">
          <a:xfrm>
            <a:off x="2044700" y="2392363"/>
            <a:ext cx="0" cy="25717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5" name="AutoShape 59"/>
          <p:cNvCxnSpPr>
            <a:cxnSpLocks noChangeShapeType="1"/>
            <a:stCxn id="598087" idx="2"/>
            <a:endCxn id="598081" idx="1"/>
          </p:cNvCxnSpPr>
          <p:nvPr/>
        </p:nvCxnSpPr>
        <p:spPr bwMode="auto">
          <a:xfrm rot="5400000">
            <a:off x="3469482" y="1980406"/>
            <a:ext cx="2597150" cy="1366837"/>
          </a:xfrm>
          <a:prstGeom prst="curvedConnector4">
            <a:avLst>
              <a:gd name="adj1" fmla="val 9472"/>
              <a:gd name="adj2" fmla="val 10940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598076" name="AutoShape 60"/>
          <p:cNvCxnSpPr>
            <a:cxnSpLocks noChangeShapeType="1"/>
          </p:cNvCxnSpPr>
          <p:nvPr/>
        </p:nvCxnSpPr>
        <p:spPr bwMode="auto">
          <a:xfrm rot="16200000" flipH="1">
            <a:off x="2686844" y="2570956"/>
            <a:ext cx="2597150" cy="198438"/>
          </a:xfrm>
          <a:prstGeom prst="curvedConnector3">
            <a:avLst>
              <a:gd name="adj1" fmla="val 9834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255838" y="5334000"/>
            <a:ext cx="990600" cy="457200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FFC000"/>
                </a:solidFill>
                <a:latin typeface="Arial" charset="0"/>
              </a:rPr>
              <a:t>Security</a:t>
            </a:r>
          </a:p>
          <a:p>
            <a:pPr algn="ctr" eaLnBrk="0" hangingPunct="0"/>
            <a:r>
              <a:rPr lang="en-US" sz="1200">
                <a:solidFill>
                  <a:srgbClr val="FFC000"/>
                </a:solidFill>
                <a:latin typeface="Arial" charset="0"/>
              </a:rPr>
              <a:t>profile</a:t>
            </a: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1265238" y="5334000"/>
            <a:ext cx="917575" cy="457200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FFC000"/>
                </a:solidFill>
                <a:latin typeface="Arial" charset="0"/>
              </a:rPr>
              <a:t>Security event log</a:t>
            </a:r>
          </a:p>
        </p:txBody>
      </p:sp>
      <p:sp>
        <p:nvSpPr>
          <p:cNvPr id="598079" name="Rectangle 63"/>
          <p:cNvSpPr>
            <a:spLocks noChangeArrowheads="1"/>
          </p:cNvSpPr>
          <p:nvPr/>
        </p:nvSpPr>
        <p:spPr bwMode="auto">
          <a:xfrm>
            <a:off x="7391400" y="2649538"/>
            <a:ext cx="914400" cy="274637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Billing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324600" y="2649538"/>
            <a:ext cx="914400" cy="4572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Credit scoring</a:t>
            </a:r>
          </a:p>
        </p:txBody>
      </p:sp>
      <p:sp>
        <p:nvSpPr>
          <p:cNvPr id="598081" name="Rectangle 65"/>
          <p:cNvSpPr>
            <a:spLocks noChangeArrowheads="1"/>
          </p:cNvSpPr>
          <p:nvPr/>
        </p:nvSpPr>
        <p:spPr bwMode="auto">
          <a:xfrm>
            <a:off x="4084638" y="3733800"/>
            <a:ext cx="914400" cy="4572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Customer data mgmt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1816100" y="3505200"/>
            <a:ext cx="914400" cy="4572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Employee data mgmt</a:t>
            </a:r>
          </a:p>
        </p:txBody>
      </p:sp>
      <p:sp>
        <p:nvSpPr>
          <p:cNvPr id="598083" name="Rectangle 67"/>
          <p:cNvSpPr>
            <a:spLocks noChangeArrowheads="1"/>
          </p:cNvSpPr>
          <p:nvPr/>
        </p:nvSpPr>
        <p:spPr bwMode="auto">
          <a:xfrm>
            <a:off x="6019800" y="1981200"/>
            <a:ext cx="1143000" cy="304800"/>
          </a:xfrm>
          <a:prstGeom prst="rect">
            <a:avLst/>
          </a:prstGeom>
          <a:solidFill>
            <a:schemeClr val="folHlink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Book-to-bill</a:t>
            </a:r>
          </a:p>
        </p:txBody>
      </p:sp>
      <p:sp>
        <p:nvSpPr>
          <p:cNvPr id="598084" name="Rectangle 68"/>
          <p:cNvSpPr>
            <a:spLocks noChangeArrowheads="1"/>
          </p:cNvSpPr>
          <p:nvPr/>
        </p:nvSpPr>
        <p:spPr bwMode="auto">
          <a:xfrm>
            <a:off x="1587500" y="2649538"/>
            <a:ext cx="914400" cy="639762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Establish employee accounts</a:t>
            </a:r>
          </a:p>
        </p:txBody>
      </p:sp>
      <p:sp>
        <p:nvSpPr>
          <p:cNvPr id="598085" name="Rectangle 69"/>
          <p:cNvSpPr>
            <a:spLocks noChangeArrowheads="1"/>
          </p:cNvSpPr>
          <p:nvPr/>
        </p:nvSpPr>
        <p:spPr bwMode="auto">
          <a:xfrm>
            <a:off x="4038600" y="2649538"/>
            <a:ext cx="914400" cy="4572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Reserve inventory</a:t>
            </a:r>
          </a:p>
        </p:txBody>
      </p:sp>
      <p:sp>
        <p:nvSpPr>
          <p:cNvPr id="598086" name="Rectangle 70"/>
          <p:cNvSpPr>
            <a:spLocks noChangeArrowheads="1"/>
          </p:cNvSpPr>
          <p:nvPr/>
        </p:nvSpPr>
        <p:spPr bwMode="auto">
          <a:xfrm>
            <a:off x="3336925" y="1044575"/>
            <a:ext cx="1096963" cy="320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500">
                <a:latin typeface="Arial" charset="0"/>
              </a:rPr>
              <a:t>Call center</a:t>
            </a:r>
          </a:p>
        </p:txBody>
      </p:sp>
      <p:sp>
        <p:nvSpPr>
          <p:cNvPr id="598087" name="Rectangle 71"/>
          <p:cNvSpPr>
            <a:spLocks noChangeArrowheads="1"/>
          </p:cNvSpPr>
          <p:nvPr/>
        </p:nvSpPr>
        <p:spPr bwMode="auto">
          <a:xfrm>
            <a:off x="4638675" y="1044575"/>
            <a:ext cx="1624013" cy="320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500">
                <a:latin typeface="Arial" charset="0"/>
              </a:rPr>
              <a:t>Internet Web site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1492250" y="1044575"/>
            <a:ext cx="1117600" cy="320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500" dirty="0">
                <a:latin typeface="Arial" charset="0"/>
              </a:rPr>
              <a:t>Operations</a:t>
            </a:r>
          </a:p>
        </p:txBody>
      </p:sp>
      <p:sp>
        <p:nvSpPr>
          <p:cNvPr id="598089" name="Rectangle 73"/>
          <p:cNvSpPr>
            <a:spLocks noChangeArrowheads="1"/>
          </p:cNvSpPr>
          <p:nvPr/>
        </p:nvSpPr>
        <p:spPr bwMode="auto">
          <a:xfrm>
            <a:off x="5505450" y="3733800"/>
            <a:ext cx="914400" cy="4572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Inventory</a:t>
            </a:r>
          </a:p>
          <a:p>
            <a:pPr algn="ctr" eaLnBrk="0" hangingPunct="0"/>
            <a:r>
              <a:rPr lang="en-US" sz="1200">
                <a:latin typeface="Arial" charset="0"/>
              </a:rPr>
              <a:t>data mgmt</a:t>
            </a:r>
          </a:p>
        </p:txBody>
      </p:sp>
      <p:sp>
        <p:nvSpPr>
          <p:cNvPr id="598090" name="Rectangle 74"/>
          <p:cNvSpPr>
            <a:spLocks noChangeArrowheads="1"/>
          </p:cNvSpPr>
          <p:nvPr/>
        </p:nvSpPr>
        <p:spPr bwMode="auto">
          <a:xfrm>
            <a:off x="4340225" y="1874838"/>
            <a:ext cx="1447800" cy="517525"/>
          </a:xfrm>
          <a:prstGeom prst="rect">
            <a:avLst/>
          </a:prstGeom>
          <a:solidFill>
            <a:schemeClr val="folHlink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Browse product catalog</a:t>
            </a:r>
          </a:p>
        </p:txBody>
      </p:sp>
      <p:sp>
        <p:nvSpPr>
          <p:cNvPr id="598091" name="Rectangle 75"/>
          <p:cNvSpPr>
            <a:spLocks noChangeArrowheads="1"/>
          </p:cNvSpPr>
          <p:nvPr/>
        </p:nvSpPr>
        <p:spPr bwMode="auto">
          <a:xfrm>
            <a:off x="5181600" y="2649538"/>
            <a:ext cx="914400" cy="4572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Prepare shipment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1397000" y="1874838"/>
            <a:ext cx="1295400" cy="517525"/>
          </a:xfrm>
          <a:prstGeom prst="rect">
            <a:avLst/>
          </a:prstGeom>
          <a:solidFill>
            <a:schemeClr val="folHlink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New employee</a:t>
            </a:r>
          </a:p>
        </p:txBody>
      </p:sp>
      <p:sp>
        <p:nvSpPr>
          <p:cNvPr id="598093" name="Rectangle 77"/>
          <p:cNvSpPr>
            <a:spLocks noChangeArrowheads="1"/>
          </p:cNvSpPr>
          <p:nvPr/>
        </p:nvSpPr>
        <p:spPr bwMode="auto">
          <a:xfrm>
            <a:off x="5562600" y="5334000"/>
            <a:ext cx="914400" cy="990600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b" anchorCtr="1"/>
          <a:lstStyle/>
          <a:p>
            <a:pPr algn="ctr" eaLnBrk="0" hangingPunct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COTS</a:t>
            </a:r>
            <a:b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Sales App</a:t>
            </a:r>
          </a:p>
        </p:txBody>
      </p:sp>
      <p:sp>
        <p:nvSpPr>
          <p:cNvPr id="598094" name="AutoShape 78"/>
          <p:cNvSpPr>
            <a:spLocks noChangeArrowheads="1"/>
          </p:cNvSpPr>
          <p:nvPr/>
        </p:nvSpPr>
        <p:spPr bwMode="auto">
          <a:xfrm>
            <a:off x="5638800" y="5410200"/>
            <a:ext cx="755650" cy="398463"/>
          </a:xfrm>
          <a:prstGeom prst="flowChartAlternateProcess">
            <a:avLst/>
          </a:prstGeom>
          <a:solidFill>
            <a:srgbClr val="7D7F2D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/>
            <a:r>
              <a:rPr lang="en-US" sz="1800">
                <a:latin typeface="Arial" charset="0"/>
              </a:rPr>
              <a:t>ESB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76400" y="6550223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Forrester Research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8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8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8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8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9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9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8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8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9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92" decel="100000"/>
                                        <p:tgtEl>
                                          <p:spTgt spid="598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192" decel="100000"/>
                                        <p:tgtEl>
                                          <p:spTgt spid="59809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8" dur="192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0" dur="192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8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98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59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9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9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2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9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9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9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9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59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5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9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5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9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9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9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9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92" decel="1000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192" decel="100000"/>
                                        <p:tgtEl>
                                          <p:spTgt spid="5980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4" dur="192" fill="hold"/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6" dur="192" fill="hold"/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59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nimBg="1"/>
      <p:bldP spid="598019" grpId="0" animBg="1"/>
      <p:bldP spid="598020" grpId="0" animBg="1"/>
      <p:bldP spid="598021" grpId="0" animBg="1"/>
      <p:bldP spid="598022" grpId="0" animBg="1"/>
      <p:bldP spid="598026" grpId="0"/>
      <p:bldP spid="598047" grpId="0" animBg="1"/>
      <p:bldP spid="598049" grpId="0" animBg="1"/>
      <p:bldP spid="598051" grpId="0" animBg="1"/>
      <p:bldP spid="598052" grpId="0" animBg="1"/>
      <p:bldP spid="598055" grpId="0"/>
      <p:bldP spid="598061" grpId="0" animBg="1"/>
      <p:bldP spid="598062" grpId="0" animBg="1"/>
      <p:bldP spid="598079" grpId="0" animBg="1"/>
      <p:bldP spid="598080" grpId="0" animBg="1"/>
      <p:bldP spid="598081" grpId="0" animBg="1"/>
      <p:bldP spid="598083" grpId="0" animBg="1"/>
      <p:bldP spid="598084" grpId="0" animBg="1"/>
      <p:bldP spid="598085" grpId="0" animBg="1"/>
      <p:bldP spid="598086" grpId="0" animBg="1"/>
      <p:bldP spid="598087" grpId="0" animBg="1"/>
      <p:bldP spid="598089" grpId="0" animBg="1"/>
      <p:bldP spid="598090" grpId="0" animBg="1"/>
      <p:bldP spid="598091" grpId="0" animBg="1"/>
      <p:bldP spid="598093" grpId="0" animBg="1"/>
      <p:bldP spid="59809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01C41-FC28-4AAC-BFE1-AE0D44E948A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SOA Suite Architecture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3861" name="Rectangle 5"/>
          <p:cNvSpPr>
            <a:spLocks noChangeArrowheads="1"/>
          </p:cNvSpPr>
          <p:nvPr/>
        </p:nvSpPr>
        <p:spPr bwMode="auto">
          <a:xfrm>
            <a:off x="3230217" y="1752600"/>
            <a:ext cx="1371600" cy="2438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5400" y="781114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http://www.oracle.com/technetwork/middleware/service-bus/overview/oracle-30.pdf</a:t>
            </a:r>
          </a:p>
        </p:txBody>
      </p:sp>
    </p:spTree>
    <p:extLst>
      <p:ext uri="{BB962C8B-B14F-4D97-AF65-F5344CB8AC3E}">
        <p14:creationId xmlns:p14="http://schemas.microsoft.com/office/powerpoint/2010/main" val="31059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43200" y="1905000"/>
            <a:ext cx="614363" cy="152400"/>
            <a:chOff x="287" y="2881"/>
            <a:chExt cx="387" cy="96"/>
          </a:xfrm>
        </p:grpSpPr>
        <p:sp>
          <p:nvSpPr>
            <p:cNvPr id="337923" name="Line 3"/>
            <p:cNvSpPr>
              <a:spLocks noChangeShapeType="1"/>
            </p:cNvSpPr>
            <p:nvPr/>
          </p:nvSpPr>
          <p:spPr bwMode="auto">
            <a:xfrm rot="5400000" flipV="1">
              <a:off x="480" y="2688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Line 4"/>
            <p:cNvSpPr>
              <a:spLocks noChangeShapeType="1"/>
            </p:cNvSpPr>
            <p:nvPr/>
          </p:nvSpPr>
          <p:spPr bwMode="auto">
            <a:xfrm rot="5400000" flipV="1">
              <a:off x="481" y="2784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62200" y="2819400"/>
            <a:ext cx="1524000" cy="1981200"/>
            <a:chOff x="1488" y="1584"/>
            <a:chExt cx="960" cy="1248"/>
          </a:xfrm>
        </p:grpSpPr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rot="10800000" flipV="1">
              <a:off x="2208" y="1584"/>
              <a:ext cx="24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Line 7"/>
            <p:cNvSpPr>
              <a:spLocks noChangeShapeType="1"/>
            </p:cNvSpPr>
            <p:nvPr/>
          </p:nvSpPr>
          <p:spPr bwMode="auto">
            <a:xfrm rot="-10800000" flipH="1" flipV="1">
              <a:off x="1488" y="1680"/>
              <a:ext cx="336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Oracle Service Bus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19400" y="5181600"/>
            <a:ext cx="882650" cy="1060450"/>
            <a:chOff x="3058" y="2966"/>
            <a:chExt cx="556" cy="668"/>
          </a:xfrm>
        </p:grpSpPr>
        <p:sp>
          <p:nvSpPr>
            <p:cNvPr id="337933" name="Text Box 13"/>
            <p:cNvSpPr txBox="1">
              <a:spLocks noChangeArrowheads="1"/>
            </p:cNvSpPr>
            <p:nvPr/>
          </p:nvSpPr>
          <p:spPr bwMode="auto">
            <a:xfrm>
              <a:off x="3058" y="3422"/>
              <a:ext cx="556" cy="21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Legacy</a:t>
              </a:r>
            </a:p>
          </p:txBody>
        </p:sp>
        <p:pic>
          <p:nvPicPr>
            <p:cNvPr id="337934" name="Picture 14" descr="&#10;legacysys.gif                                                  00115F78Mac HD                         B89FB567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2" y="2966"/>
              <a:ext cx="463" cy="463"/>
            </a:xfrm>
            <a:prstGeom prst="rect">
              <a:avLst/>
            </a:prstGeom>
            <a:noFill/>
          </p:spPr>
        </p:pic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949325" y="1752600"/>
            <a:ext cx="7392988" cy="3317875"/>
            <a:chOff x="598" y="912"/>
            <a:chExt cx="4657" cy="2090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598" y="912"/>
              <a:ext cx="4657" cy="2016"/>
              <a:chOff x="598" y="912"/>
              <a:chExt cx="4657" cy="2016"/>
            </a:xfrm>
          </p:grpSpPr>
          <p:sp>
            <p:nvSpPr>
              <p:cNvPr id="337940" name="Rectangle 2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1248" cy="14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41" name="AutoShape 21"/>
              <p:cNvSpPr>
                <a:spLocks noChangeArrowheads="1"/>
              </p:cNvSpPr>
              <p:nvPr/>
            </p:nvSpPr>
            <p:spPr bwMode="auto">
              <a:xfrm rot="16200000" flipH="1">
                <a:off x="2661" y="-42"/>
                <a:ext cx="532" cy="4657"/>
              </a:xfrm>
              <a:prstGeom prst="can">
                <a:avLst>
                  <a:gd name="adj" fmla="val 44822"/>
                </a:avLst>
              </a:prstGeom>
              <a:solidFill>
                <a:srgbClr val="8CB6E4"/>
              </a:solidFill>
              <a:ln w="19050">
                <a:solidFill>
                  <a:srgbClr val="1F4F83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1" hangingPunct="1"/>
                <a:r>
                  <a:rPr lang="en-US" sz="3200" b="1"/>
                  <a:t>Proprietary Message Bus</a:t>
                </a:r>
              </a:p>
            </p:txBody>
          </p:sp>
          <p:sp>
            <p:nvSpPr>
              <p:cNvPr id="337942" name="Rectangle 22"/>
              <p:cNvSpPr>
                <a:spLocks noChangeArrowheads="1"/>
              </p:cNvSpPr>
              <p:nvPr/>
            </p:nvSpPr>
            <p:spPr bwMode="auto">
              <a:xfrm>
                <a:off x="1671" y="91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314" y="1493"/>
              <a:ext cx="1307" cy="1509"/>
              <a:chOff x="1314" y="1493"/>
              <a:chExt cx="1307" cy="1509"/>
            </a:xfrm>
          </p:grpSpPr>
          <p:sp>
            <p:nvSpPr>
              <p:cNvPr id="337944" name="Line 24"/>
              <p:cNvSpPr>
                <a:spLocks noChangeShapeType="1"/>
              </p:cNvSpPr>
              <p:nvPr/>
            </p:nvSpPr>
            <p:spPr bwMode="auto">
              <a:xfrm flipV="1">
                <a:off x="2621" y="1493"/>
                <a:ext cx="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5" name="Line 25"/>
              <p:cNvSpPr>
                <a:spLocks noChangeShapeType="1"/>
              </p:cNvSpPr>
              <p:nvPr/>
            </p:nvSpPr>
            <p:spPr bwMode="auto">
              <a:xfrm flipV="1">
                <a:off x="1314" y="1493"/>
                <a:ext cx="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6" name="Line 26"/>
              <p:cNvSpPr>
                <a:spLocks noChangeShapeType="1"/>
              </p:cNvSpPr>
              <p:nvPr/>
            </p:nvSpPr>
            <p:spPr bwMode="auto">
              <a:xfrm flipV="1">
                <a:off x="2014" y="2616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2136775" y="2743200"/>
            <a:ext cx="2640013" cy="2462213"/>
            <a:chOff x="1346" y="1536"/>
            <a:chExt cx="1663" cy="1551"/>
          </a:xfrm>
        </p:grpSpPr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2657" y="1551"/>
              <a:ext cx="352" cy="408"/>
              <a:chOff x="308" y="1045"/>
              <a:chExt cx="389" cy="533"/>
            </a:xfrm>
          </p:grpSpPr>
          <p:pic>
            <p:nvPicPr>
              <p:cNvPr id="337949" name="Picture 29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" y="1045"/>
                <a:ext cx="188" cy="325"/>
              </a:xfrm>
              <a:prstGeom prst="rect">
                <a:avLst/>
              </a:prstGeom>
              <a:noFill/>
            </p:spPr>
          </p:pic>
          <p:sp>
            <p:nvSpPr>
              <p:cNvPr id="337950" name="Text Box 30"/>
              <p:cNvSpPr txBox="1">
                <a:spLocks noChangeArrowheads="1"/>
              </p:cNvSpPr>
              <p:nvPr/>
            </p:nvSpPr>
            <p:spPr bwMode="auto">
              <a:xfrm>
                <a:off x="308" y="1377"/>
                <a:ext cx="38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1346" y="1536"/>
              <a:ext cx="352" cy="408"/>
              <a:chOff x="308" y="1045"/>
              <a:chExt cx="389" cy="533"/>
            </a:xfrm>
          </p:grpSpPr>
          <p:pic>
            <p:nvPicPr>
              <p:cNvPr id="337952" name="Picture 32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" y="1045"/>
                <a:ext cx="188" cy="325"/>
              </a:xfrm>
              <a:prstGeom prst="rect">
                <a:avLst/>
              </a:prstGeom>
              <a:noFill/>
            </p:spPr>
          </p:pic>
          <p:sp>
            <p:nvSpPr>
              <p:cNvPr id="337953" name="Text Box 33"/>
              <p:cNvSpPr txBox="1">
                <a:spLocks noChangeArrowheads="1"/>
              </p:cNvSpPr>
              <p:nvPr/>
            </p:nvSpPr>
            <p:spPr bwMode="auto">
              <a:xfrm>
                <a:off x="308" y="1377"/>
                <a:ext cx="38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2043" y="2679"/>
              <a:ext cx="352" cy="408"/>
              <a:chOff x="308" y="1045"/>
              <a:chExt cx="389" cy="533"/>
            </a:xfrm>
          </p:grpSpPr>
          <p:pic>
            <p:nvPicPr>
              <p:cNvPr id="337955" name="Picture 35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" y="1045"/>
                <a:ext cx="188" cy="325"/>
              </a:xfrm>
              <a:prstGeom prst="rect">
                <a:avLst/>
              </a:prstGeom>
              <a:noFill/>
            </p:spPr>
          </p:pic>
          <p:sp>
            <p:nvSpPr>
              <p:cNvPr id="337956" name="Text Box 36"/>
              <p:cNvSpPr txBox="1">
                <a:spLocks noChangeArrowheads="1"/>
              </p:cNvSpPr>
              <p:nvPr/>
            </p:nvSpPr>
            <p:spPr bwMode="auto">
              <a:xfrm>
                <a:off x="308" y="1377"/>
                <a:ext cx="38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</p:grp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949325" y="1436688"/>
            <a:ext cx="7392988" cy="4811712"/>
            <a:chOff x="598" y="713"/>
            <a:chExt cx="4657" cy="3031"/>
          </a:xfrm>
        </p:grpSpPr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2976" y="713"/>
              <a:ext cx="1941" cy="3031"/>
              <a:chOff x="2976" y="713"/>
              <a:chExt cx="1941" cy="3031"/>
            </a:xfrm>
          </p:grpSpPr>
          <p:pic>
            <p:nvPicPr>
              <p:cNvPr id="337959" name="Picture 39" descr="procurement.gif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24" y="713"/>
                <a:ext cx="696" cy="608"/>
              </a:xfrm>
              <a:prstGeom prst="rect">
                <a:avLst/>
              </a:prstGeom>
              <a:noFill/>
            </p:spPr>
          </p:pic>
          <p:sp>
            <p:nvSpPr>
              <p:cNvPr id="337960" name="Line 40"/>
              <p:cNvSpPr>
                <a:spLocks noChangeShapeType="1"/>
              </p:cNvSpPr>
              <p:nvPr/>
            </p:nvSpPr>
            <p:spPr bwMode="auto">
              <a:xfrm flipV="1">
                <a:off x="3936" y="1500"/>
                <a:ext cx="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37961" name="Picture 41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53" y="1558"/>
                <a:ext cx="171" cy="249"/>
              </a:xfrm>
              <a:prstGeom prst="rect">
                <a:avLst/>
              </a:prstGeom>
              <a:noFill/>
            </p:spPr>
          </p:pic>
          <p:sp>
            <p:nvSpPr>
              <p:cNvPr id="337962" name="Text Box 42"/>
              <p:cNvSpPr txBox="1">
                <a:spLocks noChangeArrowheads="1"/>
              </p:cNvSpPr>
              <p:nvPr/>
            </p:nvSpPr>
            <p:spPr bwMode="auto">
              <a:xfrm>
                <a:off x="3849" y="1300"/>
                <a:ext cx="3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B2B</a:t>
                </a:r>
              </a:p>
            </p:txBody>
          </p:sp>
          <p:sp>
            <p:nvSpPr>
              <p:cNvPr id="337963" name="Text Box 43"/>
              <p:cNvSpPr txBox="1">
                <a:spLocks noChangeArrowheads="1"/>
              </p:cNvSpPr>
              <p:nvPr/>
            </p:nvSpPr>
            <p:spPr bwMode="auto">
              <a:xfrm>
                <a:off x="4366" y="3511"/>
                <a:ext cx="4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.NET</a:t>
                </a:r>
              </a:p>
            </p:txBody>
          </p:sp>
          <p:pic>
            <p:nvPicPr>
              <p:cNvPr id="337964" name="Picture 44" descr=".NET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67223"/>
              <a:stretch>
                <a:fillRect/>
              </a:stretch>
            </p:blipFill>
            <p:spPr bwMode="auto">
              <a:xfrm>
                <a:off x="4235" y="3068"/>
                <a:ext cx="682" cy="451"/>
              </a:xfrm>
              <a:prstGeom prst="rect">
                <a:avLst/>
              </a:prstGeom>
              <a:noFill/>
            </p:spPr>
          </p:pic>
          <p:sp>
            <p:nvSpPr>
              <p:cNvPr id="337965" name="Line 45"/>
              <p:cNvSpPr>
                <a:spLocks noChangeShapeType="1"/>
              </p:cNvSpPr>
              <p:nvPr/>
            </p:nvSpPr>
            <p:spPr bwMode="auto">
              <a:xfrm flipV="1">
                <a:off x="3223" y="2620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37966" name="Picture 46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33" y="2683"/>
                <a:ext cx="171" cy="249"/>
              </a:xfrm>
              <a:prstGeom prst="rect">
                <a:avLst/>
              </a:prstGeom>
              <a:noFill/>
            </p:spPr>
          </p:pic>
          <p:sp>
            <p:nvSpPr>
              <p:cNvPr id="337967" name="Text Box 47"/>
              <p:cNvSpPr txBox="1">
                <a:spLocks noChangeArrowheads="1"/>
              </p:cNvSpPr>
              <p:nvPr/>
            </p:nvSpPr>
            <p:spPr bwMode="auto">
              <a:xfrm>
                <a:off x="3060" y="3532"/>
                <a:ext cx="4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Portal</a:t>
                </a:r>
              </a:p>
            </p:txBody>
          </p:sp>
          <p:pic>
            <p:nvPicPr>
              <p:cNvPr id="337968" name="Picture 48" descr="portletcatalog.gif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976" y="3074"/>
                <a:ext cx="628" cy="472"/>
              </a:xfrm>
              <a:prstGeom prst="rect">
                <a:avLst/>
              </a:prstGeom>
              <a:noFill/>
            </p:spPr>
          </p:pic>
          <p:sp>
            <p:nvSpPr>
              <p:cNvPr id="337969" name="Text Box 49"/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35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  <p:sp>
            <p:nvSpPr>
              <p:cNvPr id="337970" name="Line 50"/>
              <p:cNvSpPr>
                <a:spLocks noChangeShapeType="1"/>
              </p:cNvSpPr>
              <p:nvPr/>
            </p:nvSpPr>
            <p:spPr bwMode="auto">
              <a:xfrm flipV="1">
                <a:off x="4368" y="2592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37971" name="Picture 51" descr="&#10;contracts.gif                                                  00115F78Mac HD                         B89FB567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78" y="2655"/>
                <a:ext cx="171" cy="249"/>
              </a:xfrm>
              <a:prstGeom prst="rect">
                <a:avLst/>
              </a:prstGeom>
              <a:noFill/>
            </p:spPr>
          </p:pic>
          <p:sp>
            <p:nvSpPr>
              <p:cNvPr id="337972" name="Text Box 52"/>
              <p:cNvSpPr txBox="1">
                <a:spLocks noChangeArrowheads="1"/>
              </p:cNvSpPr>
              <p:nvPr/>
            </p:nvSpPr>
            <p:spPr bwMode="auto">
              <a:xfrm>
                <a:off x="4409" y="2900"/>
                <a:ext cx="35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  <p:sp>
            <p:nvSpPr>
              <p:cNvPr id="337973" name="Text Box 53"/>
              <p:cNvSpPr txBox="1">
                <a:spLocks noChangeArrowheads="1"/>
              </p:cNvSpPr>
              <p:nvPr/>
            </p:nvSpPr>
            <p:spPr bwMode="auto">
              <a:xfrm>
                <a:off x="3975" y="1806"/>
                <a:ext cx="35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WSDL</a:t>
                </a:r>
              </a:p>
            </p:txBody>
          </p:sp>
        </p:grpSp>
        <p:sp>
          <p:nvSpPr>
            <p:cNvPr id="337974" name="AutoShape 54"/>
            <p:cNvSpPr>
              <a:spLocks noChangeArrowheads="1"/>
            </p:cNvSpPr>
            <p:nvPr/>
          </p:nvSpPr>
          <p:spPr bwMode="auto">
            <a:xfrm rot="16200000" flipH="1">
              <a:off x="2661" y="-42"/>
              <a:ext cx="532" cy="4657"/>
            </a:xfrm>
            <a:prstGeom prst="can">
              <a:avLst>
                <a:gd name="adj" fmla="val 44822"/>
              </a:avLst>
            </a:prstGeom>
            <a:solidFill>
              <a:srgbClr val="8CB6E4"/>
            </a:solidFill>
            <a:ln w="19050">
              <a:solidFill>
                <a:srgbClr val="1F4F83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/>
              <a:r>
                <a:rPr lang="en-US" sz="3200" b="1"/>
                <a:t>JMS and SOAP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119" y="3146425"/>
            <a:ext cx="7430294" cy="1463675"/>
            <a:chOff x="1065213" y="2841625"/>
            <a:chExt cx="7315200" cy="1463675"/>
          </a:xfrm>
        </p:grpSpPr>
        <p:sp>
          <p:nvSpPr>
            <p:cNvPr id="55" name="Text Box 1037"/>
            <p:cNvSpPr txBox="1">
              <a:spLocks noChangeArrowheads="1"/>
            </p:cNvSpPr>
            <p:nvPr/>
          </p:nvSpPr>
          <p:spPr bwMode="auto">
            <a:xfrm>
              <a:off x="4217988" y="2865438"/>
              <a:ext cx="558800" cy="24447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WSDL</a:t>
              </a:r>
            </a:p>
          </p:txBody>
        </p:sp>
        <p:sp>
          <p:nvSpPr>
            <p:cNvPr id="56" name="Text Box 1039"/>
            <p:cNvSpPr txBox="1">
              <a:spLocks noChangeArrowheads="1"/>
            </p:cNvSpPr>
            <p:nvPr/>
          </p:nvSpPr>
          <p:spPr bwMode="auto">
            <a:xfrm>
              <a:off x="2136775" y="2841625"/>
              <a:ext cx="558800" cy="24447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WSDL</a:t>
              </a:r>
            </a:p>
          </p:txBody>
        </p:sp>
        <p:grpSp>
          <p:nvGrpSpPr>
            <p:cNvPr id="57" name="Group 1042"/>
            <p:cNvGrpSpPr>
              <a:grpSpLocks/>
            </p:cNvGrpSpPr>
            <p:nvPr/>
          </p:nvGrpSpPr>
          <p:grpSpPr bwMode="auto">
            <a:xfrm>
              <a:off x="1752600" y="3146425"/>
              <a:ext cx="5943600" cy="960438"/>
              <a:chOff x="582" y="1982"/>
              <a:chExt cx="4693" cy="605"/>
            </a:xfrm>
          </p:grpSpPr>
          <p:sp>
            <p:nvSpPr>
              <p:cNvPr id="58" name="Rectangle 1043"/>
              <p:cNvSpPr>
                <a:spLocks noChangeArrowheads="1"/>
              </p:cNvSpPr>
              <p:nvPr/>
            </p:nvSpPr>
            <p:spPr bwMode="auto">
              <a:xfrm>
                <a:off x="582" y="1982"/>
                <a:ext cx="4693" cy="605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rgbClr val="33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AutoShape 1044"/>
              <p:cNvSpPr>
                <a:spLocks noChangeArrowheads="1"/>
              </p:cNvSpPr>
              <p:nvPr/>
            </p:nvSpPr>
            <p:spPr bwMode="auto">
              <a:xfrm rot="16200000" flipH="1">
                <a:off x="2844" y="-241"/>
                <a:ext cx="169" cy="4657"/>
              </a:xfrm>
              <a:prstGeom prst="can">
                <a:avLst>
                  <a:gd name="adj" fmla="val 94661"/>
                </a:avLst>
              </a:prstGeom>
              <a:solidFill>
                <a:srgbClr val="333399"/>
              </a:solidFill>
              <a:ln w="1905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1" hangingPunct="1"/>
                <a:r>
                  <a:rPr lang="en-US" sz="1600" b="1">
                    <a:solidFill>
                      <a:schemeClr val="bg1"/>
                    </a:solidFill>
                  </a:rPr>
                  <a:t>SOAP/HTTP/ Reliable SOAP</a:t>
                </a:r>
              </a:p>
            </p:txBody>
          </p:sp>
          <p:sp>
            <p:nvSpPr>
              <p:cNvPr id="60" name="AutoShape 1045"/>
              <p:cNvSpPr>
                <a:spLocks noChangeArrowheads="1"/>
              </p:cNvSpPr>
              <p:nvPr/>
            </p:nvSpPr>
            <p:spPr bwMode="auto">
              <a:xfrm rot="16200000" flipH="1">
                <a:off x="2852" y="-41"/>
                <a:ext cx="169" cy="4657"/>
              </a:xfrm>
              <a:prstGeom prst="can">
                <a:avLst>
                  <a:gd name="adj" fmla="val 94661"/>
                </a:avLst>
              </a:prstGeom>
              <a:solidFill>
                <a:srgbClr val="3366FF"/>
              </a:solidFill>
              <a:ln w="19050">
                <a:solidFill>
                  <a:srgbClr val="1F4F83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1" hangingPunct="1"/>
                <a:r>
                  <a:rPr lang="en-US" sz="1600" b="1">
                    <a:solidFill>
                      <a:schemeClr val="bg1"/>
                    </a:solidFill>
                  </a:rPr>
                  <a:t>OEMS, JMS, MQ, TIBCO</a:t>
                </a:r>
              </a:p>
            </p:txBody>
          </p:sp>
          <p:sp>
            <p:nvSpPr>
              <p:cNvPr id="61" name="AutoShape 1046"/>
              <p:cNvSpPr>
                <a:spLocks noChangeArrowheads="1"/>
              </p:cNvSpPr>
              <p:nvPr/>
            </p:nvSpPr>
            <p:spPr bwMode="auto">
              <a:xfrm rot="16200000" flipH="1">
                <a:off x="2853" y="158"/>
                <a:ext cx="169" cy="4657"/>
              </a:xfrm>
              <a:prstGeom prst="can">
                <a:avLst>
                  <a:gd name="adj" fmla="val 94661"/>
                </a:avLst>
              </a:prstGeom>
              <a:solidFill>
                <a:srgbClr val="00CCFF"/>
              </a:solidFill>
              <a:ln w="19050">
                <a:solidFill>
                  <a:srgbClr val="1F4F83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1" hangingPunct="1"/>
                <a:r>
                  <a:rPr lang="en-US" sz="1600" b="1">
                    <a:solidFill>
                      <a:schemeClr val="bg1"/>
                    </a:solidFill>
                  </a:rPr>
                  <a:t>Local, In Memory, Fastpath</a:t>
                </a:r>
              </a:p>
            </p:txBody>
          </p:sp>
        </p:grpSp>
        <p:sp>
          <p:nvSpPr>
            <p:cNvPr id="62" name="Rectangle 1063"/>
            <p:cNvSpPr>
              <a:spLocks noChangeArrowheads="1"/>
            </p:cNvSpPr>
            <p:nvPr/>
          </p:nvSpPr>
          <p:spPr bwMode="auto">
            <a:xfrm rot="16200000">
              <a:off x="730250" y="3321051"/>
              <a:ext cx="1279525" cy="609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63" name="Rectangle 1064"/>
            <p:cNvSpPr>
              <a:spLocks noChangeArrowheads="1"/>
            </p:cNvSpPr>
            <p:nvPr/>
          </p:nvSpPr>
          <p:spPr bwMode="auto">
            <a:xfrm rot="5400000">
              <a:off x="7435850" y="3360738"/>
              <a:ext cx="1279525" cy="609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bg1"/>
                  </a:solidFill>
                </a:rPr>
                <a:t>Monitoring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97225" y="1143000"/>
            <a:ext cx="2093911" cy="1373189"/>
            <a:chOff x="1421" y="2969"/>
            <a:chExt cx="1319" cy="865"/>
          </a:xfrm>
        </p:grpSpPr>
        <p:pic>
          <p:nvPicPr>
            <p:cNvPr id="337931" name="Picture 11" descr="erp.gif                                                        00115F78Mac HD                         B89FB567: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38" y="2969"/>
              <a:ext cx="549" cy="490"/>
            </a:xfrm>
            <a:prstGeom prst="rect">
              <a:avLst/>
            </a:prstGeom>
            <a:noFill/>
          </p:spPr>
        </p:pic>
        <p:sp>
          <p:nvSpPr>
            <p:cNvPr id="337930" name="Text Box 10"/>
            <p:cNvSpPr txBox="1">
              <a:spLocks noChangeArrowheads="1"/>
            </p:cNvSpPr>
            <p:nvPr/>
          </p:nvSpPr>
          <p:spPr bwMode="auto">
            <a:xfrm>
              <a:off x="1421" y="3466"/>
              <a:ext cx="1319" cy="36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ERP (Enterprise Resource Planning)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09600" y="1219200"/>
            <a:ext cx="2752728" cy="1328738"/>
            <a:chOff x="384" y="768"/>
            <a:chExt cx="1734" cy="837"/>
          </a:xfrm>
        </p:grpSpPr>
        <p:sp>
          <p:nvSpPr>
            <p:cNvPr id="337936" name="Text Box 16"/>
            <p:cNvSpPr txBox="1">
              <a:spLocks noChangeArrowheads="1"/>
            </p:cNvSpPr>
            <p:nvPr/>
          </p:nvSpPr>
          <p:spPr bwMode="auto">
            <a:xfrm>
              <a:off x="384" y="1237"/>
              <a:ext cx="1734" cy="36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CRM (Customer Relationship Management)</a:t>
              </a:r>
            </a:p>
          </p:txBody>
        </p:sp>
        <p:pic>
          <p:nvPicPr>
            <p:cNvPr id="337937" name="Picture 17" descr="confirmorder.gif                                               00115F78Mac HD                         B89FB567: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08" y="768"/>
              <a:ext cx="564" cy="4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ESB – Core Features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1447800"/>
            <a:ext cx="3352800" cy="4495800"/>
          </a:xfrm>
        </p:spPr>
        <p:txBody>
          <a:bodyPr/>
          <a:lstStyle/>
          <a:p>
            <a:pPr marL="228600" indent="-228600">
              <a:spcBef>
                <a:spcPct val="50000"/>
              </a:spcBef>
            </a:pPr>
            <a:r>
              <a:rPr lang="en-US" sz="2400" dirty="0"/>
              <a:t>Rich Set of Adapters</a:t>
            </a:r>
            <a:br>
              <a:rPr lang="en-US" sz="2400" dirty="0"/>
            </a:br>
            <a:r>
              <a:rPr lang="en-US" sz="2400" dirty="0"/>
              <a:t>(technology and applications)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Transformation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Reliable Message Delivery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Content-based Routing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Publish and Subscribe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Service URL Virtualization</a:t>
            </a:r>
          </a:p>
          <a:p>
            <a:pPr marL="228600" indent="-228600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17512" y="1063695"/>
            <a:ext cx="8137525" cy="156966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Deliver Information </a:t>
            </a:r>
          </a:p>
          <a:p>
            <a:r>
              <a:rPr lang="en-US" sz="2400" dirty="0"/>
              <a:t>to the </a:t>
            </a:r>
            <a:r>
              <a:rPr lang="en-US" sz="2400" b="1" dirty="0"/>
              <a:t>Right Place</a:t>
            </a:r>
            <a:r>
              <a:rPr lang="en-US" sz="2400" dirty="0"/>
              <a:t>, </a:t>
            </a:r>
          </a:p>
          <a:p>
            <a:r>
              <a:rPr lang="en-US" sz="2400" dirty="0"/>
              <a:t>at the </a:t>
            </a:r>
            <a:r>
              <a:rPr lang="en-US" sz="2400" b="1" dirty="0"/>
              <a:t>Right Time</a:t>
            </a:r>
            <a:r>
              <a:rPr lang="en-US" sz="2400" dirty="0"/>
              <a:t> </a:t>
            </a:r>
          </a:p>
          <a:p>
            <a:r>
              <a:rPr lang="en-US" sz="2400" dirty="0"/>
              <a:t>in the </a:t>
            </a:r>
            <a:r>
              <a:rPr lang="en-US" sz="2400" b="1" dirty="0"/>
              <a:t>Right Format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76200" y="2933700"/>
            <a:ext cx="5494928" cy="3238500"/>
            <a:chOff x="457200" y="2324100"/>
            <a:chExt cx="4476750" cy="263842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485775" y="2428875"/>
              <a:ext cx="4400550" cy="752475"/>
            </a:xfrm>
            <a:prstGeom prst="rect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Enterprise Service Bus</a:t>
              </a: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1504950" y="4105275"/>
              <a:ext cx="666750" cy="209550"/>
            </a:xfrm>
            <a:prstGeom prst="rect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JCA</a:t>
              </a:r>
            </a:p>
          </p:txBody>
        </p:sp>
        <p:sp>
          <p:nvSpPr>
            <p:cNvPr id="260103" name="AutoShape 7"/>
            <p:cNvSpPr>
              <a:spLocks noChangeArrowheads="1"/>
            </p:cNvSpPr>
            <p:nvPr/>
          </p:nvSpPr>
          <p:spPr bwMode="auto">
            <a:xfrm flipV="1">
              <a:off x="1647825" y="3857625"/>
              <a:ext cx="314325" cy="371475"/>
            </a:xfrm>
            <a:custGeom>
              <a:avLst/>
              <a:gdLst>
                <a:gd name="G0" fmla="+- 545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5"/>
                <a:gd name="G18" fmla="*/ 545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545 10800 0"/>
                <a:gd name="G26" fmla="?: G9 G17 G25"/>
                <a:gd name="G27" fmla="?: G9 0 21600"/>
                <a:gd name="G28" fmla="cos 10800 0"/>
                <a:gd name="G29" fmla="sin 10800 0"/>
                <a:gd name="G30" fmla="sin 545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473 w 21600"/>
                <a:gd name="T15" fmla="*/ 10800 h 21600"/>
                <a:gd name="T16" fmla="*/ 10800 w 21600"/>
                <a:gd name="T17" fmla="*/ 11345 h 21600"/>
                <a:gd name="T18" fmla="*/ 512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345" y="10800"/>
                  </a:moveTo>
                  <a:cubicBezTo>
                    <a:pt x="11345" y="11100"/>
                    <a:pt x="11100" y="11345"/>
                    <a:pt x="10800" y="11345"/>
                  </a:cubicBezTo>
                  <a:cubicBezTo>
                    <a:pt x="10499" y="11345"/>
                    <a:pt x="10255" y="11100"/>
                    <a:pt x="10255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0104" name="AutoShape 8"/>
            <p:cNvSpPr>
              <a:spLocks noChangeArrowheads="1"/>
            </p:cNvSpPr>
            <p:nvPr/>
          </p:nvSpPr>
          <p:spPr bwMode="auto">
            <a:xfrm flipV="1">
              <a:off x="3590925" y="3857625"/>
              <a:ext cx="314325" cy="371475"/>
            </a:xfrm>
            <a:custGeom>
              <a:avLst/>
              <a:gdLst>
                <a:gd name="G0" fmla="+- 545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5"/>
                <a:gd name="G18" fmla="*/ 545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545 10800 0"/>
                <a:gd name="G26" fmla="?: G9 G17 G25"/>
                <a:gd name="G27" fmla="?: G9 0 21600"/>
                <a:gd name="G28" fmla="cos 10800 0"/>
                <a:gd name="G29" fmla="sin 10800 0"/>
                <a:gd name="G30" fmla="sin 545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473 w 21600"/>
                <a:gd name="T15" fmla="*/ 10800 h 21600"/>
                <a:gd name="T16" fmla="*/ 10800 w 21600"/>
                <a:gd name="T17" fmla="*/ 11345 h 21600"/>
                <a:gd name="T18" fmla="*/ 512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345" y="10800"/>
                  </a:moveTo>
                  <a:cubicBezTo>
                    <a:pt x="11345" y="11100"/>
                    <a:pt x="11100" y="11345"/>
                    <a:pt x="10800" y="11345"/>
                  </a:cubicBezTo>
                  <a:cubicBezTo>
                    <a:pt x="10499" y="11345"/>
                    <a:pt x="10255" y="11100"/>
                    <a:pt x="10255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0105" name="AutoShape 9"/>
            <p:cNvSpPr>
              <a:spLocks noChangeArrowheads="1"/>
            </p:cNvSpPr>
            <p:nvPr/>
          </p:nvSpPr>
          <p:spPr bwMode="auto">
            <a:xfrm flipV="1">
              <a:off x="619125" y="3857625"/>
              <a:ext cx="314325" cy="371475"/>
            </a:xfrm>
            <a:custGeom>
              <a:avLst/>
              <a:gdLst>
                <a:gd name="G0" fmla="+- 545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5"/>
                <a:gd name="G18" fmla="*/ 545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545 10800 0"/>
                <a:gd name="G26" fmla="?: G9 G17 G25"/>
                <a:gd name="G27" fmla="?: G9 0 21600"/>
                <a:gd name="G28" fmla="cos 10800 0"/>
                <a:gd name="G29" fmla="sin 10800 0"/>
                <a:gd name="G30" fmla="sin 545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473 w 21600"/>
                <a:gd name="T15" fmla="*/ 10800 h 21600"/>
                <a:gd name="T16" fmla="*/ 10800 w 21600"/>
                <a:gd name="T17" fmla="*/ 11345 h 21600"/>
                <a:gd name="T18" fmla="*/ 512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345" y="10800"/>
                  </a:moveTo>
                  <a:cubicBezTo>
                    <a:pt x="11345" y="11100"/>
                    <a:pt x="11100" y="11345"/>
                    <a:pt x="10800" y="11345"/>
                  </a:cubicBezTo>
                  <a:cubicBezTo>
                    <a:pt x="10499" y="11345"/>
                    <a:pt x="10255" y="11100"/>
                    <a:pt x="10255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200400" y="2590800"/>
              <a:ext cx="190500" cy="171450"/>
              <a:chOff x="1926" y="1422"/>
              <a:chExt cx="270" cy="252"/>
            </a:xfrm>
          </p:grpSpPr>
          <p:sp>
            <p:nvSpPr>
              <p:cNvPr id="260107" name="Rectangle 11"/>
              <p:cNvSpPr>
                <a:spLocks noChangeArrowheads="1"/>
              </p:cNvSpPr>
              <p:nvPr/>
            </p:nvSpPr>
            <p:spPr bwMode="auto">
              <a:xfrm>
                <a:off x="1926" y="1422"/>
                <a:ext cx="144" cy="174"/>
              </a:xfrm>
              <a:prstGeom prst="rect">
                <a:avLst/>
              </a:prstGeom>
              <a:noFill/>
              <a:ln w="19050">
                <a:solidFill>
                  <a:srgbClr val="FFCC8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08" name="Rectangle 12"/>
              <p:cNvSpPr>
                <a:spLocks noChangeArrowheads="1"/>
              </p:cNvSpPr>
              <p:nvPr/>
            </p:nvSpPr>
            <p:spPr bwMode="auto">
              <a:xfrm>
                <a:off x="1992" y="1464"/>
                <a:ext cx="35" cy="46"/>
              </a:xfrm>
              <a:prstGeom prst="rect">
                <a:avLst/>
              </a:prstGeom>
              <a:noFill/>
              <a:ln w="19050">
                <a:solidFill>
                  <a:srgbClr val="FFCC8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09" name="Rectangle 13"/>
              <p:cNvSpPr>
                <a:spLocks noChangeArrowheads="1"/>
              </p:cNvSpPr>
              <p:nvPr/>
            </p:nvSpPr>
            <p:spPr bwMode="auto">
              <a:xfrm>
                <a:off x="2161" y="1628"/>
                <a:ext cx="35" cy="46"/>
              </a:xfrm>
              <a:prstGeom prst="rect">
                <a:avLst/>
              </a:prstGeom>
              <a:noFill/>
              <a:ln w="19050">
                <a:solidFill>
                  <a:srgbClr val="FFCC8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cxnSp>
            <p:nvCxnSpPr>
              <p:cNvPr id="260110" name="AutoShape 14"/>
              <p:cNvCxnSpPr>
                <a:cxnSpLocks noChangeShapeType="1"/>
                <a:stCxn id="260108" idx="3"/>
                <a:endCxn id="260109" idx="1"/>
              </p:cNvCxnSpPr>
              <p:nvPr/>
            </p:nvCxnSpPr>
            <p:spPr bwMode="auto">
              <a:xfrm>
                <a:off x="2033" y="1487"/>
                <a:ext cx="122" cy="164"/>
              </a:xfrm>
              <a:prstGeom prst="curvedConnector3">
                <a:avLst>
                  <a:gd name="adj1" fmla="val 49181"/>
                </a:avLst>
              </a:prstGeom>
              <a:noFill/>
              <a:ln w="19050">
                <a:solidFill>
                  <a:srgbClr val="FFCC81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60111" name="AutoShape 15"/>
            <p:cNvSpPr>
              <a:spLocks noChangeArrowheads="1"/>
            </p:cNvSpPr>
            <p:nvPr/>
          </p:nvSpPr>
          <p:spPr bwMode="auto">
            <a:xfrm flipV="1">
              <a:off x="2686050" y="3848100"/>
              <a:ext cx="314325" cy="371475"/>
            </a:xfrm>
            <a:custGeom>
              <a:avLst/>
              <a:gdLst>
                <a:gd name="G0" fmla="+- 545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5"/>
                <a:gd name="G18" fmla="*/ 545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545 10800 0"/>
                <a:gd name="G26" fmla="?: G9 G17 G25"/>
                <a:gd name="G27" fmla="?: G9 0 21600"/>
                <a:gd name="G28" fmla="cos 10800 0"/>
                <a:gd name="G29" fmla="sin 10800 0"/>
                <a:gd name="G30" fmla="sin 545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473 w 21600"/>
                <a:gd name="T15" fmla="*/ 10800 h 21600"/>
                <a:gd name="T16" fmla="*/ 10800 w 21600"/>
                <a:gd name="T17" fmla="*/ 11345 h 21600"/>
                <a:gd name="T18" fmla="*/ 512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345" y="10800"/>
                  </a:moveTo>
                  <a:cubicBezTo>
                    <a:pt x="11345" y="11100"/>
                    <a:pt x="11100" y="11345"/>
                    <a:pt x="10800" y="11345"/>
                  </a:cubicBezTo>
                  <a:cubicBezTo>
                    <a:pt x="10499" y="11345"/>
                    <a:pt x="10255" y="11100"/>
                    <a:pt x="10255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0112" name="Oval 16"/>
            <p:cNvSpPr>
              <a:spLocks noChangeArrowheads="1"/>
            </p:cNvSpPr>
            <p:nvPr/>
          </p:nvSpPr>
          <p:spPr bwMode="auto">
            <a:xfrm>
              <a:off x="1533525" y="43910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SAP</a:t>
              </a:r>
            </a:p>
          </p:txBody>
        </p:sp>
        <p:grpSp>
          <p:nvGrpSpPr>
            <p:cNvPr id="3" name="Group 17"/>
            <p:cNvGrpSpPr>
              <a:grpSpLocks noChangeAspect="1"/>
            </p:cNvGrpSpPr>
            <p:nvPr/>
          </p:nvGrpSpPr>
          <p:grpSpPr bwMode="auto">
            <a:xfrm>
              <a:off x="1857375" y="3267075"/>
              <a:ext cx="152400" cy="176213"/>
              <a:chOff x="564" y="1434"/>
              <a:chExt cx="270" cy="312"/>
            </a:xfrm>
          </p:grpSpPr>
          <p:sp>
            <p:nvSpPr>
              <p:cNvPr id="260114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84" y="1626"/>
                <a:ext cx="6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15" name="Line 1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54" y="1512"/>
                <a:ext cx="6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16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564" y="1626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17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570" y="1518"/>
                <a:ext cx="90" cy="2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grpSp>
            <p:nvGrpSpPr>
              <p:cNvPr id="4" name="Group 22"/>
              <p:cNvGrpSpPr>
                <a:grpSpLocks noChangeAspect="1"/>
              </p:cNvGrpSpPr>
              <p:nvPr/>
            </p:nvGrpSpPr>
            <p:grpSpPr bwMode="auto">
              <a:xfrm rot="-10800000">
                <a:off x="714" y="1434"/>
                <a:ext cx="120" cy="228"/>
                <a:chOff x="660" y="1614"/>
                <a:chExt cx="120" cy="228"/>
              </a:xfrm>
            </p:grpSpPr>
            <p:sp>
              <p:nvSpPr>
                <p:cNvPr id="260119" name="Line 2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0" y="1722"/>
                  <a:ext cx="120" cy="1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0120" name="Line 2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6" y="1614"/>
                  <a:ext cx="9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5" name="Group 25"/>
            <p:cNvGrpSpPr>
              <a:grpSpLocks noChangeAspect="1"/>
            </p:cNvGrpSpPr>
            <p:nvPr/>
          </p:nvGrpSpPr>
          <p:grpSpPr bwMode="auto">
            <a:xfrm>
              <a:off x="3819525" y="3619500"/>
              <a:ext cx="152400" cy="176213"/>
              <a:chOff x="564" y="1434"/>
              <a:chExt cx="270" cy="312"/>
            </a:xfrm>
          </p:grpSpPr>
          <p:sp>
            <p:nvSpPr>
              <p:cNvPr id="260122" name="Line 2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84" y="1626"/>
                <a:ext cx="6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23" name="Line 2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54" y="1512"/>
                <a:ext cx="6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24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564" y="1626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25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570" y="1518"/>
                <a:ext cx="90" cy="2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grpSp>
            <p:nvGrpSpPr>
              <p:cNvPr id="6" name="Group 30"/>
              <p:cNvGrpSpPr>
                <a:grpSpLocks noChangeAspect="1"/>
              </p:cNvGrpSpPr>
              <p:nvPr/>
            </p:nvGrpSpPr>
            <p:grpSpPr bwMode="auto">
              <a:xfrm rot="-10800000">
                <a:off x="714" y="1434"/>
                <a:ext cx="120" cy="228"/>
                <a:chOff x="660" y="1614"/>
                <a:chExt cx="120" cy="228"/>
              </a:xfrm>
            </p:grpSpPr>
            <p:sp>
              <p:nvSpPr>
                <p:cNvPr id="260127" name="Line 3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0" y="1722"/>
                  <a:ext cx="120" cy="1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0128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66" y="1614"/>
                  <a:ext cx="9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885825" y="3686175"/>
              <a:ext cx="161925" cy="114300"/>
              <a:chOff x="1608" y="1338"/>
              <a:chExt cx="252" cy="144"/>
            </a:xfrm>
          </p:grpSpPr>
          <p:sp>
            <p:nvSpPr>
              <p:cNvPr id="260130" name="Rectangle 34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31" name="Line 35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32" name="Line 36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542925" y="3295650"/>
              <a:ext cx="161925" cy="114300"/>
              <a:chOff x="1608" y="1338"/>
              <a:chExt cx="252" cy="144"/>
            </a:xfrm>
          </p:grpSpPr>
          <p:sp>
            <p:nvSpPr>
              <p:cNvPr id="260134" name="Rectangle 38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35" name="Line 39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36" name="Line 40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742950" y="3189288"/>
              <a:ext cx="84138" cy="647700"/>
              <a:chOff x="984" y="1824"/>
              <a:chExt cx="54" cy="444"/>
            </a:xfrm>
          </p:grpSpPr>
          <p:sp>
            <p:nvSpPr>
              <p:cNvPr id="260138" name="Line 42"/>
              <p:cNvSpPr>
                <a:spLocks noChangeShapeType="1"/>
              </p:cNvSpPr>
              <p:nvPr/>
            </p:nvSpPr>
            <p:spPr bwMode="auto">
              <a:xfrm>
                <a:off x="984" y="1830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39" name="Line 43"/>
              <p:cNvSpPr>
                <a:spLocks noChangeShapeType="1"/>
              </p:cNvSpPr>
              <p:nvPr/>
            </p:nvSpPr>
            <p:spPr bwMode="auto">
              <a:xfrm flipV="1">
                <a:off x="1038" y="1824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260140" name="Line 44"/>
            <p:cNvSpPr>
              <a:spLocks noChangeShapeType="1"/>
            </p:cNvSpPr>
            <p:nvPr/>
          </p:nvSpPr>
          <p:spPr bwMode="auto">
            <a:xfrm>
              <a:off x="1782763" y="3189288"/>
              <a:ext cx="0" cy="658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0141" name="Line 45"/>
            <p:cNvSpPr>
              <a:spLocks noChangeShapeType="1"/>
            </p:cNvSpPr>
            <p:nvPr/>
          </p:nvSpPr>
          <p:spPr bwMode="auto">
            <a:xfrm flipV="1">
              <a:off x="3743325" y="3171825"/>
              <a:ext cx="0" cy="658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2749550" y="3189288"/>
              <a:ext cx="84138" cy="647700"/>
              <a:chOff x="984" y="1824"/>
              <a:chExt cx="54" cy="444"/>
            </a:xfrm>
          </p:grpSpPr>
          <p:sp>
            <p:nvSpPr>
              <p:cNvPr id="260143" name="Line 47"/>
              <p:cNvSpPr>
                <a:spLocks noChangeShapeType="1"/>
              </p:cNvSpPr>
              <p:nvPr/>
            </p:nvSpPr>
            <p:spPr bwMode="auto">
              <a:xfrm>
                <a:off x="984" y="1830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44" name="Line 48"/>
              <p:cNvSpPr>
                <a:spLocks noChangeShapeType="1"/>
              </p:cNvSpPr>
              <p:nvPr/>
            </p:nvSpPr>
            <p:spPr bwMode="auto">
              <a:xfrm flipV="1">
                <a:off x="1038" y="1824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943225" y="3686175"/>
              <a:ext cx="161925" cy="114300"/>
              <a:chOff x="1608" y="1338"/>
              <a:chExt cx="252" cy="144"/>
            </a:xfrm>
          </p:grpSpPr>
          <p:sp>
            <p:nvSpPr>
              <p:cNvPr id="260146" name="Rectangle 50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47" name="Line 51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48" name="Line 52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2533650" y="3295650"/>
              <a:ext cx="161925" cy="114300"/>
              <a:chOff x="1608" y="1338"/>
              <a:chExt cx="252" cy="144"/>
            </a:xfrm>
          </p:grpSpPr>
          <p:sp>
            <p:nvSpPr>
              <p:cNvPr id="260150" name="Rectangle 54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51" name="Line 55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52" name="Line 56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260153" name="Oval 57"/>
            <p:cNvSpPr>
              <a:spLocks noChangeArrowheads="1"/>
            </p:cNvSpPr>
            <p:nvPr/>
          </p:nvSpPr>
          <p:spPr bwMode="auto">
            <a:xfrm>
              <a:off x="533400" y="43910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JAX</a:t>
              </a:r>
            </a:p>
          </p:txBody>
        </p:sp>
        <p:sp>
          <p:nvSpPr>
            <p:cNvPr id="260154" name="Rectangle 58"/>
            <p:cNvSpPr>
              <a:spLocks noChangeArrowheads="1"/>
            </p:cNvSpPr>
            <p:nvPr/>
          </p:nvSpPr>
          <p:spPr bwMode="auto">
            <a:xfrm>
              <a:off x="457200" y="4105275"/>
              <a:ext cx="666750" cy="209550"/>
            </a:xfrm>
            <a:prstGeom prst="rect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SOAP</a:t>
              </a:r>
            </a:p>
          </p:txBody>
        </p:sp>
        <p:sp>
          <p:nvSpPr>
            <p:cNvPr id="260155" name="Rectangle 59"/>
            <p:cNvSpPr>
              <a:spLocks noChangeArrowheads="1"/>
            </p:cNvSpPr>
            <p:nvPr/>
          </p:nvSpPr>
          <p:spPr bwMode="auto">
            <a:xfrm>
              <a:off x="3419475" y="4105275"/>
              <a:ext cx="666750" cy="209550"/>
            </a:xfrm>
            <a:prstGeom prst="rect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JMS</a:t>
              </a:r>
            </a:p>
          </p:txBody>
        </p:sp>
        <p:sp>
          <p:nvSpPr>
            <p:cNvPr id="260156" name="Oval 60"/>
            <p:cNvSpPr>
              <a:spLocks noChangeArrowheads="1"/>
            </p:cNvSpPr>
            <p:nvPr/>
          </p:nvSpPr>
          <p:spPr bwMode="auto">
            <a:xfrm>
              <a:off x="3467100" y="43910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Main</a:t>
              </a:r>
            </a:p>
            <a:p>
              <a:pPr algn="ctr"/>
              <a:r>
                <a:rPr lang="en-US" sz="1400" dirty="0"/>
                <a:t>frame</a:t>
              </a:r>
            </a:p>
          </p:txBody>
        </p:sp>
        <p:sp>
          <p:nvSpPr>
            <p:cNvPr id="260157" name="Rectangle 61"/>
            <p:cNvSpPr>
              <a:spLocks noChangeArrowheads="1"/>
            </p:cNvSpPr>
            <p:nvPr/>
          </p:nvSpPr>
          <p:spPr bwMode="auto">
            <a:xfrm>
              <a:off x="2505075" y="4105275"/>
              <a:ext cx="666750" cy="209550"/>
            </a:xfrm>
            <a:prstGeom prst="rect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In Memory</a:t>
              </a:r>
            </a:p>
          </p:txBody>
        </p:sp>
        <p:sp>
          <p:nvSpPr>
            <p:cNvPr id="260158" name="Oval 62"/>
            <p:cNvSpPr>
              <a:spLocks noChangeArrowheads="1"/>
            </p:cNvSpPr>
            <p:nvPr/>
          </p:nvSpPr>
          <p:spPr bwMode="auto">
            <a:xfrm>
              <a:off x="2571750" y="43910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Java</a:t>
              </a:r>
            </a:p>
          </p:txBody>
        </p: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2933700" y="2581275"/>
              <a:ext cx="152400" cy="161925"/>
              <a:chOff x="3522" y="1980"/>
              <a:chExt cx="186" cy="258"/>
            </a:xfrm>
          </p:grpSpPr>
          <p:sp>
            <p:nvSpPr>
              <p:cNvPr id="260160" name="Rectangle 64"/>
              <p:cNvSpPr>
                <a:spLocks noChangeArrowheads="1"/>
              </p:cNvSpPr>
              <p:nvPr/>
            </p:nvSpPr>
            <p:spPr bwMode="auto">
              <a:xfrm>
                <a:off x="3528" y="1980"/>
                <a:ext cx="180" cy="258"/>
              </a:xfrm>
              <a:prstGeom prst="rect">
                <a:avLst/>
              </a:prstGeom>
              <a:solidFill>
                <a:srgbClr val="A83C0C"/>
              </a:solidFill>
              <a:ln w="19050">
                <a:solidFill>
                  <a:srgbClr val="FFCC8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60161" name="Line 65"/>
              <p:cNvSpPr>
                <a:spLocks noChangeShapeType="1"/>
              </p:cNvSpPr>
              <p:nvPr/>
            </p:nvSpPr>
            <p:spPr bwMode="auto">
              <a:xfrm>
                <a:off x="3522" y="214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FFCC8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62" name="Line 66"/>
              <p:cNvSpPr>
                <a:spLocks noChangeShapeType="1"/>
              </p:cNvSpPr>
              <p:nvPr/>
            </p:nvSpPr>
            <p:spPr bwMode="auto">
              <a:xfrm>
                <a:off x="3522" y="205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FFCC8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260163" name="Oval 67"/>
            <p:cNvSpPr>
              <a:spLocks noChangeArrowheads="1"/>
            </p:cNvSpPr>
            <p:nvPr/>
          </p:nvSpPr>
          <p:spPr bwMode="auto">
            <a:xfrm>
              <a:off x="2514600" y="2628900"/>
              <a:ext cx="342900" cy="3429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rgbClr val="FFCC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0164" name="Line 68"/>
            <p:cNvSpPr>
              <a:spLocks noChangeShapeType="1"/>
            </p:cNvSpPr>
            <p:nvPr/>
          </p:nvSpPr>
          <p:spPr bwMode="auto">
            <a:xfrm>
              <a:off x="2686050" y="2324100"/>
              <a:ext cx="0" cy="285750"/>
            </a:xfrm>
            <a:prstGeom prst="line">
              <a:avLst/>
            </a:prstGeom>
            <a:noFill/>
            <a:ln w="19050">
              <a:solidFill>
                <a:srgbClr val="FFCC8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0165" name="Line 69"/>
            <p:cNvSpPr>
              <a:spLocks noChangeShapeType="1"/>
            </p:cNvSpPr>
            <p:nvPr/>
          </p:nvSpPr>
          <p:spPr bwMode="auto">
            <a:xfrm flipH="1">
              <a:off x="2179638" y="2857500"/>
              <a:ext cx="325437" cy="257175"/>
            </a:xfrm>
            <a:prstGeom prst="line">
              <a:avLst/>
            </a:prstGeom>
            <a:noFill/>
            <a:ln w="19050">
              <a:solidFill>
                <a:srgbClr val="FFCC8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0166" name="Line 70"/>
            <p:cNvSpPr>
              <a:spLocks noChangeShapeType="1"/>
            </p:cNvSpPr>
            <p:nvPr/>
          </p:nvSpPr>
          <p:spPr bwMode="auto">
            <a:xfrm>
              <a:off x="2865438" y="2857500"/>
              <a:ext cx="325437" cy="257175"/>
            </a:xfrm>
            <a:prstGeom prst="line">
              <a:avLst/>
            </a:prstGeom>
            <a:noFill/>
            <a:ln w="19050">
              <a:solidFill>
                <a:srgbClr val="FFCC8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0167" name="AutoShape 71"/>
            <p:cNvSpPr>
              <a:spLocks noChangeArrowheads="1"/>
            </p:cNvSpPr>
            <p:nvPr/>
          </p:nvSpPr>
          <p:spPr bwMode="auto">
            <a:xfrm flipV="1">
              <a:off x="4438650" y="3857625"/>
              <a:ext cx="314325" cy="371475"/>
            </a:xfrm>
            <a:custGeom>
              <a:avLst/>
              <a:gdLst>
                <a:gd name="G0" fmla="+- 545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5"/>
                <a:gd name="G18" fmla="*/ 545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545 10800 0"/>
                <a:gd name="G26" fmla="?: G9 G17 G25"/>
                <a:gd name="G27" fmla="?: G9 0 21600"/>
                <a:gd name="G28" fmla="cos 10800 0"/>
                <a:gd name="G29" fmla="sin 10800 0"/>
                <a:gd name="G30" fmla="sin 545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473 w 21600"/>
                <a:gd name="T15" fmla="*/ 10800 h 21600"/>
                <a:gd name="T16" fmla="*/ 10800 w 21600"/>
                <a:gd name="T17" fmla="*/ 11345 h 21600"/>
                <a:gd name="T18" fmla="*/ 512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345" y="10800"/>
                  </a:moveTo>
                  <a:cubicBezTo>
                    <a:pt x="11345" y="11100"/>
                    <a:pt x="11100" y="11345"/>
                    <a:pt x="10800" y="11345"/>
                  </a:cubicBezTo>
                  <a:cubicBezTo>
                    <a:pt x="10499" y="11345"/>
                    <a:pt x="10255" y="11100"/>
                    <a:pt x="10255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0168" name="Rectangle 72"/>
            <p:cNvSpPr>
              <a:spLocks noChangeArrowheads="1"/>
            </p:cNvSpPr>
            <p:nvPr/>
          </p:nvSpPr>
          <p:spPr bwMode="auto">
            <a:xfrm>
              <a:off x="4267200" y="4105275"/>
              <a:ext cx="666750" cy="209550"/>
            </a:xfrm>
            <a:prstGeom prst="rect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B2B</a:t>
              </a:r>
            </a:p>
          </p:txBody>
        </p:sp>
        <p:sp>
          <p:nvSpPr>
            <p:cNvPr id="260169" name="Oval 73"/>
            <p:cNvSpPr>
              <a:spLocks noChangeArrowheads="1"/>
            </p:cNvSpPr>
            <p:nvPr/>
          </p:nvSpPr>
          <p:spPr bwMode="auto">
            <a:xfrm>
              <a:off x="4314825" y="43910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Trading</a:t>
              </a:r>
            </a:p>
            <a:p>
              <a:pPr algn="ctr"/>
              <a:r>
                <a:rPr lang="en-US" sz="1200" dirty="0"/>
                <a:t>Partner</a:t>
              </a:r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4540250" y="3189288"/>
              <a:ext cx="84138" cy="647700"/>
              <a:chOff x="984" y="1824"/>
              <a:chExt cx="54" cy="444"/>
            </a:xfrm>
          </p:grpSpPr>
          <p:sp>
            <p:nvSpPr>
              <p:cNvPr id="260171" name="Line 75"/>
              <p:cNvSpPr>
                <a:spLocks noChangeShapeType="1"/>
              </p:cNvSpPr>
              <p:nvPr/>
            </p:nvSpPr>
            <p:spPr bwMode="auto">
              <a:xfrm>
                <a:off x="984" y="1830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72" name="Line 76"/>
              <p:cNvSpPr>
                <a:spLocks noChangeShapeType="1"/>
              </p:cNvSpPr>
              <p:nvPr/>
            </p:nvSpPr>
            <p:spPr bwMode="auto">
              <a:xfrm flipV="1">
                <a:off x="1038" y="1824"/>
                <a:ext cx="0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>
              <a:off x="4705350" y="3695700"/>
              <a:ext cx="161925" cy="114300"/>
              <a:chOff x="1608" y="1338"/>
              <a:chExt cx="252" cy="144"/>
            </a:xfrm>
          </p:grpSpPr>
          <p:sp>
            <p:nvSpPr>
              <p:cNvPr id="260174" name="Rectangle 78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75" name="Line 79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76" name="Line 80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6" name="Group 81"/>
            <p:cNvGrpSpPr>
              <a:grpSpLocks/>
            </p:cNvGrpSpPr>
            <p:nvPr/>
          </p:nvGrpSpPr>
          <p:grpSpPr bwMode="auto">
            <a:xfrm>
              <a:off x="4324350" y="3295650"/>
              <a:ext cx="161925" cy="114300"/>
              <a:chOff x="1608" y="1338"/>
              <a:chExt cx="252" cy="144"/>
            </a:xfrm>
          </p:grpSpPr>
          <p:sp>
            <p:nvSpPr>
              <p:cNvPr id="260178" name="Rectangle 82"/>
              <p:cNvSpPr>
                <a:spLocks noChangeArrowheads="1"/>
              </p:cNvSpPr>
              <p:nvPr/>
            </p:nvSpPr>
            <p:spPr bwMode="auto">
              <a:xfrm>
                <a:off x="1608" y="1338"/>
                <a:ext cx="25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nl-NL" sz="1600" b="1"/>
              </a:p>
            </p:txBody>
          </p:sp>
          <p:sp>
            <p:nvSpPr>
              <p:cNvPr id="260179" name="Line 83"/>
              <p:cNvSpPr>
                <a:spLocks noChangeShapeType="1"/>
              </p:cNvSpPr>
              <p:nvPr/>
            </p:nvSpPr>
            <p:spPr bwMode="auto">
              <a:xfrm flipH="1" flipV="1">
                <a:off x="1608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0180" name="Line 84"/>
              <p:cNvSpPr>
                <a:spLocks noChangeShapeType="1"/>
              </p:cNvSpPr>
              <p:nvPr/>
            </p:nvSpPr>
            <p:spPr bwMode="auto">
              <a:xfrm flipV="1">
                <a:off x="1734" y="1344"/>
                <a:ext cx="12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</p:grp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304212" cy="685799"/>
          </a:xfrm>
        </p:spPr>
        <p:txBody>
          <a:bodyPr/>
          <a:lstStyle/>
          <a:p>
            <a:pPr algn="ctr"/>
            <a:r>
              <a:rPr lang="en-US" dirty="0"/>
              <a:t>Oracle ESB Federation and Topology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6200" y="990600"/>
            <a:ext cx="8622663" cy="5181600"/>
            <a:chOff x="352425" y="990600"/>
            <a:chExt cx="8210550" cy="4933950"/>
          </a:xfrm>
        </p:grpSpPr>
        <p:sp>
          <p:nvSpPr>
            <p:cNvPr id="270339" name="Oval 3"/>
            <p:cNvSpPr>
              <a:spLocks noChangeArrowheads="1"/>
            </p:cNvSpPr>
            <p:nvPr/>
          </p:nvSpPr>
          <p:spPr bwMode="auto">
            <a:xfrm>
              <a:off x="2152650" y="3914775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ESB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270340" name="Oval 4"/>
            <p:cNvSpPr>
              <a:spLocks noChangeArrowheads="1"/>
            </p:cNvSpPr>
            <p:nvPr/>
          </p:nvSpPr>
          <p:spPr bwMode="auto">
            <a:xfrm>
              <a:off x="1381125" y="2590800"/>
              <a:ext cx="2066925" cy="2047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/>
              <a:r>
                <a:rPr lang="en-US" sz="1400" b="1"/>
                <a:t>Headquarters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133600" y="3362330"/>
              <a:ext cx="600075" cy="484188"/>
              <a:chOff x="3348" y="2658"/>
              <a:chExt cx="378" cy="305"/>
            </a:xfrm>
          </p:grpSpPr>
          <p:sp>
            <p:nvSpPr>
              <p:cNvPr id="270342" name="AutoShape 6"/>
              <p:cNvSpPr>
                <a:spLocks noChangeArrowheads="1"/>
              </p:cNvSpPr>
              <p:nvPr/>
            </p:nvSpPr>
            <p:spPr bwMode="auto">
              <a:xfrm>
                <a:off x="3468" y="2658"/>
                <a:ext cx="132" cy="156"/>
              </a:xfrm>
              <a:prstGeom prst="can">
                <a:avLst>
                  <a:gd name="adj" fmla="val 37309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0343" name="Text Box 7"/>
              <p:cNvSpPr txBox="1">
                <a:spLocks noChangeArrowheads="1"/>
              </p:cNvSpPr>
              <p:nvPr/>
            </p:nvSpPr>
            <p:spPr bwMode="auto">
              <a:xfrm>
                <a:off x="3348" y="2811"/>
                <a:ext cx="378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050" dirty="0"/>
                  <a:t>MDS 1</a:t>
                </a:r>
              </a:p>
            </p:txBody>
          </p:sp>
        </p:grpSp>
        <p:sp>
          <p:nvSpPr>
            <p:cNvPr id="270344" name="Oval 8"/>
            <p:cNvSpPr>
              <a:spLocks noChangeArrowheads="1"/>
            </p:cNvSpPr>
            <p:nvPr/>
          </p:nvSpPr>
          <p:spPr bwMode="auto">
            <a:xfrm>
              <a:off x="6181725" y="2667000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/>
                <a:t>ESB</a:t>
              </a:r>
            </a:p>
            <a:p>
              <a:pPr algn="ctr"/>
              <a:r>
                <a:rPr lang="en-US" sz="900"/>
                <a:t>Server 3</a:t>
              </a:r>
            </a:p>
          </p:txBody>
        </p:sp>
        <p:sp>
          <p:nvSpPr>
            <p:cNvPr id="270345" name="Oval 9"/>
            <p:cNvSpPr>
              <a:spLocks noChangeArrowheads="1"/>
            </p:cNvSpPr>
            <p:nvPr/>
          </p:nvSpPr>
          <p:spPr bwMode="auto">
            <a:xfrm>
              <a:off x="5410200" y="1343025"/>
              <a:ext cx="2066925" cy="2047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/>
              <a:r>
                <a:rPr lang="en-US" sz="1400" b="1"/>
                <a:t>Fulfillment</a:t>
              </a:r>
            </a:p>
          </p:txBody>
        </p:sp>
        <p:sp>
          <p:nvSpPr>
            <p:cNvPr id="270347" name="Oval 11"/>
            <p:cNvSpPr>
              <a:spLocks noChangeArrowheads="1"/>
            </p:cNvSpPr>
            <p:nvPr/>
          </p:nvSpPr>
          <p:spPr bwMode="auto">
            <a:xfrm>
              <a:off x="6753225" y="2000250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ESB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Server 2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162675" y="2114555"/>
              <a:ext cx="600075" cy="461963"/>
              <a:chOff x="3348" y="2658"/>
              <a:chExt cx="378" cy="291"/>
            </a:xfrm>
          </p:grpSpPr>
          <p:sp>
            <p:nvSpPr>
              <p:cNvPr id="270349" name="AutoShape 13"/>
              <p:cNvSpPr>
                <a:spLocks noChangeArrowheads="1"/>
              </p:cNvSpPr>
              <p:nvPr/>
            </p:nvSpPr>
            <p:spPr bwMode="auto">
              <a:xfrm>
                <a:off x="3468" y="2658"/>
                <a:ext cx="132" cy="156"/>
              </a:xfrm>
              <a:prstGeom prst="can">
                <a:avLst>
                  <a:gd name="adj" fmla="val 37309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0350" name="Text Box 14"/>
              <p:cNvSpPr txBox="1">
                <a:spLocks noChangeArrowheads="1"/>
              </p:cNvSpPr>
              <p:nvPr/>
            </p:nvSpPr>
            <p:spPr bwMode="auto">
              <a:xfrm>
                <a:off x="3348" y="2811"/>
                <a:ext cx="37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/>
                  <a:t>MDS 2</a:t>
                </a:r>
              </a:p>
            </p:txBody>
          </p:sp>
        </p:grpSp>
        <p:sp>
          <p:nvSpPr>
            <p:cNvPr id="270351" name="Oval 15"/>
            <p:cNvSpPr>
              <a:spLocks noChangeArrowheads="1"/>
            </p:cNvSpPr>
            <p:nvPr/>
          </p:nvSpPr>
          <p:spPr bwMode="auto">
            <a:xfrm>
              <a:off x="6181725" y="5105400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ESB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Server 3</a:t>
              </a:r>
            </a:p>
          </p:txBody>
        </p:sp>
        <p:sp>
          <p:nvSpPr>
            <p:cNvPr id="270352" name="Oval 16"/>
            <p:cNvSpPr>
              <a:spLocks noChangeArrowheads="1"/>
            </p:cNvSpPr>
            <p:nvPr/>
          </p:nvSpPr>
          <p:spPr bwMode="auto">
            <a:xfrm>
              <a:off x="5410200" y="3781425"/>
              <a:ext cx="2066925" cy="20478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/>
              <a:r>
                <a:rPr lang="en-US" sz="1400" b="1"/>
                <a:t>Customer Service</a:t>
              </a:r>
            </a:p>
          </p:txBody>
        </p:sp>
        <p:sp>
          <p:nvSpPr>
            <p:cNvPr id="270353" name="Oval 17"/>
            <p:cNvSpPr>
              <a:spLocks noChangeArrowheads="1"/>
            </p:cNvSpPr>
            <p:nvPr/>
          </p:nvSpPr>
          <p:spPr bwMode="auto">
            <a:xfrm>
              <a:off x="5572125" y="4410075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ESB 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270354" name="Oval 18"/>
            <p:cNvSpPr>
              <a:spLocks noChangeArrowheads="1"/>
            </p:cNvSpPr>
            <p:nvPr/>
          </p:nvSpPr>
          <p:spPr bwMode="auto">
            <a:xfrm>
              <a:off x="6753225" y="4438650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ESB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Server 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6162675" y="4552955"/>
              <a:ext cx="600075" cy="461963"/>
              <a:chOff x="3348" y="2658"/>
              <a:chExt cx="378" cy="291"/>
            </a:xfrm>
          </p:grpSpPr>
          <p:sp>
            <p:nvSpPr>
              <p:cNvPr id="270356" name="AutoShape 20"/>
              <p:cNvSpPr>
                <a:spLocks noChangeArrowheads="1"/>
              </p:cNvSpPr>
              <p:nvPr/>
            </p:nvSpPr>
            <p:spPr bwMode="auto">
              <a:xfrm>
                <a:off x="3468" y="2658"/>
                <a:ext cx="132" cy="156"/>
              </a:xfrm>
              <a:prstGeom prst="can">
                <a:avLst>
                  <a:gd name="adj" fmla="val 37309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0357" name="Text Box 21"/>
              <p:cNvSpPr txBox="1">
                <a:spLocks noChangeArrowheads="1"/>
              </p:cNvSpPr>
              <p:nvPr/>
            </p:nvSpPr>
            <p:spPr bwMode="auto">
              <a:xfrm>
                <a:off x="3348" y="2811"/>
                <a:ext cx="37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/>
                  <a:t>MDS 3</a:t>
                </a:r>
              </a:p>
            </p:txBody>
          </p:sp>
        </p:grp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>
              <a:off x="1657350" y="4562475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59" name="AutoShape 23"/>
            <p:cNvSpPr>
              <a:spLocks noChangeArrowheads="1"/>
            </p:cNvSpPr>
            <p:nvPr/>
          </p:nvSpPr>
          <p:spPr bwMode="auto">
            <a:xfrm>
              <a:off x="1400175" y="4819650"/>
              <a:ext cx="276225" cy="285750"/>
            </a:xfrm>
            <a:prstGeom prst="cube">
              <a:avLst>
                <a:gd name="adj" fmla="val 28125"/>
              </a:avLst>
            </a:prstGeom>
            <a:solidFill>
              <a:srgbClr val="4D4D4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0360" name="Text Box 24"/>
            <p:cNvSpPr txBox="1">
              <a:spLocks noChangeArrowheads="1"/>
            </p:cNvSpPr>
            <p:nvPr/>
          </p:nvSpPr>
          <p:spPr bwMode="auto">
            <a:xfrm>
              <a:off x="841375" y="5133975"/>
              <a:ext cx="1309688" cy="2198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900"/>
                <a:t>Web Service Manager</a:t>
              </a:r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>
              <a:off x="7153275" y="3105150"/>
              <a:ext cx="295275" cy="3524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62" name="AutoShape 26"/>
            <p:cNvSpPr>
              <a:spLocks noChangeArrowheads="1"/>
            </p:cNvSpPr>
            <p:nvPr/>
          </p:nvSpPr>
          <p:spPr bwMode="auto">
            <a:xfrm>
              <a:off x="7353300" y="3419475"/>
              <a:ext cx="276225" cy="285750"/>
            </a:xfrm>
            <a:prstGeom prst="cube">
              <a:avLst>
                <a:gd name="adj" fmla="val 28125"/>
              </a:avLst>
            </a:prstGeom>
            <a:solidFill>
              <a:srgbClr val="4D4D4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>
              <a:off x="7248525" y="3697288"/>
              <a:ext cx="190500" cy="455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64" name="Text Box 28"/>
            <p:cNvSpPr txBox="1">
              <a:spLocks noChangeArrowheads="1"/>
            </p:cNvSpPr>
            <p:nvPr/>
          </p:nvSpPr>
          <p:spPr bwMode="auto">
            <a:xfrm>
              <a:off x="7585075" y="3352168"/>
              <a:ext cx="977899" cy="3956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Web Service Manager</a:t>
              </a:r>
            </a:p>
          </p:txBody>
        </p:sp>
        <p:sp>
          <p:nvSpPr>
            <p:cNvPr id="270365" name="Oval 29"/>
            <p:cNvSpPr>
              <a:spLocks noChangeArrowheads="1"/>
            </p:cNvSpPr>
            <p:nvPr/>
          </p:nvSpPr>
          <p:spPr bwMode="auto">
            <a:xfrm>
              <a:off x="3248025" y="3743325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JMS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66" name="Oval 30"/>
            <p:cNvSpPr>
              <a:spLocks noChangeArrowheads="1"/>
            </p:cNvSpPr>
            <p:nvPr/>
          </p:nvSpPr>
          <p:spPr bwMode="auto">
            <a:xfrm>
              <a:off x="3248025" y="3019425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67" name="Oval 31"/>
            <p:cNvSpPr>
              <a:spLocks noChangeArrowheads="1"/>
            </p:cNvSpPr>
            <p:nvPr/>
          </p:nvSpPr>
          <p:spPr bwMode="auto">
            <a:xfrm>
              <a:off x="5381625" y="3743325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JMS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68" name="Rectangle 32"/>
            <p:cNvSpPr>
              <a:spLocks noChangeArrowheads="1"/>
            </p:cNvSpPr>
            <p:nvPr/>
          </p:nvSpPr>
          <p:spPr bwMode="auto">
            <a:xfrm>
              <a:off x="4248150" y="3771900"/>
              <a:ext cx="666750" cy="428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dirty="0"/>
                <a:t>JMS </a:t>
              </a:r>
            </a:p>
            <a:p>
              <a:pPr algn="ctr"/>
              <a:r>
                <a:rPr lang="en-US" sz="1000" dirty="0"/>
                <a:t>Router</a:t>
              </a:r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>
              <a:off x="3743325" y="399097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>
              <a:off x="4914900" y="3990975"/>
              <a:ext cx="466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71" name="Oval 35"/>
            <p:cNvSpPr>
              <a:spLocks noChangeArrowheads="1"/>
            </p:cNvSpPr>
            <p:nvPr/>
          </p:nvSpPr>
          <p:spPr bwMode="auto">
            <a:xfrm>
              <a:off x="5048250" y="2390775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3762375" y="2724150"/>
              <a:ext cx="1304925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74" name="AutoShape 38"/>
            <p:cNvSpPr>
              <a:spLocks noChangeArrowheads="1"/>
            </p:cNvSpPr>
            <p:nvPr/>
          </p:nvSpPr>
          <p:spPr bwMode="auto">
            <a:xfrm>
              <a:off x="3729038" y="1504950"/>
              <a:ext cx="319087" cy="393700"/>
            </a:xfrm>
            <a:prstGeom prst="can">
              <a:avLst>
                <a:gd name="adj" fmla="val 38951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UDDI</a:t>
              </a:r>
            </a:p>
          </p:txBody>
        </p:sp>
        <p:sp>
          <p:nvSpPr>
            <p:cNvPr id="270376" name="Oval 40"/>
            <p:cNvSpPr>
              <a:spLocks noChangeArrowheads="1"/>
            </p:cNvSpPr>
            <p:nvPr/>
          </p:nvSpPr>
          <p:spPr bwMode="auto">
            <a:xfrm>
              <a:off x="1133475" y="3295650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JCA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77" name="Oval 41"/>
            <p:cNvSpPr>
              <a:spLocks noChangeArrowheads="1"/>
            </p:cNvSpPr>
            <p:nvPr/>
          </p:nvSpPr>
          <p:spPr bwMode="auto">
            <a:xfrm>
              <a:off x="628650" y="24479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/>
                <a:t>SAP</a:t>
              </a:r>
            </a:p>
          </p:txBody>
        </p:sp>
        <p:sp>
          <p:nvSpPr>
            <p:cNvPr id="270378" name="Oval 42"/>
            <p:cNvSpPr>
              <a:spLocks noChangeArrowheads="1"/>
            </p:cNvSpPr>
            <p:nvPr/>
          </p:nvSpPr>
          <p:spPr bwMode="auto">
            <a:xfrm>
              <a:off x="352425" y="313372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/>
                <a:t>Oracle</a:t>
              </a:r>
            </a:p>
          </p:txBody>
        </p:sp>
        <p:sp>
          <p:nvSpPr>
            <p:cNvPr id="270379" name="Oval 43"/>
            <p:cNvSpPr>
              <a:spLocks noChangeArrowheads="1"/>
            </p:cNvSpPr>
            <p:nvPr/>
          </p:nvSpPr>
          <p:spPr bwMode="auto">
            <a:xfrm>
              <a:off x="495300" y="3848100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/>
                <a:t>Siebel</a:t>
              </a:r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>
              <a:off x="1047750" y="2990850"/>
              <a:ext cx="198438" cy="342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904875" y="3476625"/>
              <a:ext cx="2270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 flipV="1">
              <a:off x="971550" y="3705225"/>
              <a:ext cx="20796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83" name="Oval 47"/>
            <p:cNvSpPr>
              <a:spLocks noChangeArrowheads="1"/>
            </p:cNvSpPr>
            <p:nvPr/>
          </p:nvSpPr>
          <p:spPr bwMode="auto">
            <a:xfrm>
              <a:off x="7172325" y="5105400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MQ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84" name="Oval 48"/>
            <p:cNvSpPr>
              <a:spLocks noChangeArrowheads="1"/>
            </p:cNvSpPr>
            <p:nvPr/>
          </p:nvSpPr>
          <p:spPr bwMode="auto">
            <a:xfrm>
              <a:off x="8001000" y="5353050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/>
                <a:t>Mainframe</a:t>
              </a:r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7658100" y="5429250"/>
              <a:ext cx="341313" cy="114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86" name="Oval 50"/>
            <p:cNvSpPr>
              <a:spLocks noChangeArrowheads="1"/>
            </p:cNvSpPr>
            <p:nvPr/>
          </p:nvSpPr>
          <p:spPr bwMode="auto">
            <a:xfrm>
              <a:off x="7096125" y="1495425"/>
              <a:ext cx="495300" cy="504825"/>
            </a:xfrm>
            <a:prstGeom prst="ellipse">
              <a:avLst/>
            </a:prstGeom>
            <a:solidFill>
              <a:srgbClr val="27772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JCA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Binding</a:t>
              </a:r>
            </a:p>
          </p:txBody>
        </p:sp>
        <p:sp>
          <p:nvSpPr>
            <p:cNvPr id="270387" name="Oval 51"/>
            <p:cNvSpPr>
              <a:spLocks noChangeArrowheads="1"/>
            </p:cNvSpPr>
            <p:nvPr/>
          </p:nvSpPr>
          <p:spPr bwMode="auto">
            <a:xfrm>
              <a:off x="7781925" y="990600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/>
                <a:t>File</a:t>
              </a:r>
            </a:p>
          </p:txBody>
        </p:sp>
        <p:sp>
          <p:nvSpPr>
            <p:cNvPr id="270388" name="Oval 52"/>
            <p:cNvSpPr>
              <a:spLocks noChangeArrowheads="1"/>
            </p:cNvSpPr>
            <p:nvPr/>
          </p:nvSpPr>
          <p:spPr bwMode="auto">
            <a:xfrm>
              <a:off x="7943850" y="1704975"/>
              <a:ext cx="561975" cy="57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/>
                <a:t>Database</a:t>
              </a:r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7591425" y="1828800"/>
              <a:ext cx="360363" cy="85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 flipV="1">
              <a:off x="7562850" y="1390650"/>
              <a:ext cx="255588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 flipV="1">
              <a:off x="3333750" y="1885950"/>
              <a:ext cx="314325" cy="285750"/>
            </a:xfrm>
            <a:prstGeom prst="line">
              <a:avLst/>
            </a:prstGeom>
            <a:noFill/>
            <a:ln w="19050" cap="rnd">
              <a:solidFill>
                <a:srgbClr val="80808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3971925" y="1971675"/>
              <a:ext cx="76200" cy="409575"/>
            </a:xfrm>
            <a:prstGeom prst="line">
              <a:avLst/>
            </a:prstGeom>
            <a:noFill/>
            <a:ln w="19050" cap="rnd">
              <a:solidFill>
                <a:srgbClr val="80808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4105275" y="1800225"/>
              <a:ext cx="390525" cy="95250"/>
            </a:xfrm>
            <a:prstGeom prst="line">
              <a:avLst/>
            </a:prstGeom>
            <a:noFill/>
            <a:ln w="19050" cap="rnd">
              <a:solidFill>
                <a:srgbClr val="80808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 flipV="1">
              <a:off x="3600450" y="1981200"/>
              <a:ext cx="209550" cy="381000"/>
            </a:xfrm>
            <a:prstGeom prst="line">
              <a:avLst/>
            </a:prstGeom>
            <a:noFill/>
            <a:ln w="19050" cap="rnd">
              <a:solidFill>
                <a:srgbClr val="80808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4076700" y="1924050"/>
              <a:ext cx="276225" cy="304800"/>
            </a:xfrm>
            <a:prstGeom prst="line">
              <a:avLst/>
            </a:prstGeom>
            <a:noFill/>
            <a:ln w="19050" cap="rnd">
              <a:solidFill>
                <a:srgbClr val="80808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0398" name="Rectangle 62"/>
            <p:cNvSpPr>
              <a:spLocks noChangeArrowheads="1"/>
            </p:cNvSpPr>
            <p:nvPr/>
          </p:nvSpPr>
          <p:spPr bwMode="auto">
            <a:xfrm>
              <a:off x="4114800" y="2771775"/>
              <a:ext cx="666750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dirty="0"/>
                <a:t>JMS</a:t>
              </a:r>
            </a:p>
            <a:p>
              <a:pPr algn="ctr"/>
              <a:r>
                <a:rPr lang="en-US" sz="1000" dirty="0"/>
                <a:t>Router</a:t>
              </a:r>
            </a:p>
          </p:txBody>
        </p:sp>
        <p:sp>
          <p:nvSpPr>
            <p:cNvPr id="270399" name="Oval 63"/>
            <p:cNvSpPr>
              <a:spLocks noChangeArrowheads="1"/>
            </p:cNvSpPr>
            <p:nvPr/>
          </p:nvSpPr>
          <p:spPr bwMode="auto">
            <a:xfrm>
              <a:off x="5638800" y="2047875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/>
                <a:t>ESB </a:t>
              </a:r>
            </a:p>
            <a:p>
              <a:pPr algn="ctr"/>
              <a:r>
                <a:rPr lang="en-US" sz="900"/>
                <a:t>Node 1</a:t>
              </a:r>
            </a:p>
          </p:txBody>
        </p:sp>
        <p:sp>
          <p:nvSpPr>
            <p:cNvPr id="270346" name="Oval 10"/>
            <p:cNvSpPr>
              <a:spLocks noChangeArrowheads="1"/>
            </p:cNvSpPr>
            <p:nvPr/>
          </p:nvSpPr>
          <p:spPr bwMode="auto">
            <a:xfrm>
              <a:off x="5572125" y="1971675"/>
              <a:ext cx="561975" cy="571500"/>
            </a:xfrm>
            <a:prstGeom prst="ellipse">
              <a:avLst/>
            </a:prstGeom>
            <a:solidFill>
              <a:srgbClr val="A83C0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chemeClr val="bg1"/>
                  </a:solidFill>
                </a:rPr>
                <a:t>ESB 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</a:rPr>
                <a:t>Server 1</a:t>
              </a:r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Proxy Services in Service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966" y="838200"/>
            <a:ext cx="8176834" cy="506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3490079"/>
            <a:ext cx="525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Protocols Supported</a:t>
            </a:r>
          </a:p>
          <a:p>
            <a:r>
              <a:rPr lang="en-US" dirty="0"/>
              <a:t>• SOAP over HTTP/JMS</a:t>
            </a:r>
          </a:p>
          <a:p>
            <a:r>
              <a:rPr lang="en-US" dirty="0"/>
              <a:t>• HTTP/S</a:t>
            </a:r>
          </a:p>
          <a:p>
            <a:r>
              <a:rPr lang="en-US" dirty="0"/>
              <a:t>• JMS</a:t>
            </a:r>
          </a:p>
          <a:p>
            <a:r>
              <a:rPr lang="en-US" dirty="0"/>
              <a:t>• RMI/IIOP (EJB)</a:t>
            </a:r>
          </a:p>
          <a:p>
            <a:r>
              <a:rPr lang="en-US" dirty="0"/>
              <a:t>• Tuxedo, </a:t>
            </a:r>
            <a:r>
              <a:rPr lang="en-US" dirty="0" err="1"/>
              <a:t>MQSeries</a:t>
            </a:r>
            <a:endParaRPr lang="en-US" dirty="0"/>
          </a:p>
          <a:p>
            <a:r>
              <a:rPr lang="en-US" dirty="0"/>
              <a:t>• Email (SMTP/POP/IMAP)</a:t>
            </a:r>
          </a:p>
          <a:p>
            <a:r>
              <a:rPr lang="en-US" dirty="0"/>
              <a:t>• FTP/Secure FTP</a:t>
            </a:r>
          </a:p>
          <a:p>
            <a:r>
              <a:rPr lang="en-US" dirty="0"/>
              <a:t>• Custom</a:t>
            </a:r>
          </a:p>
          <a:p>
            <a:r>
              <a:rPr lang="fr-FR" dirty="0"/>
              <a:t>• Oracle </a:t>
            </a:r>
            <a:r>
              <a:rPr lang="fr-FR" dirty="0" err="1"/>
              <a:t>Adapters</a:t>
            </a:r>
            <a:r>
              <a:rPr lang="fr-FR" dirty="0"/>
              <a:t> (</a:t>
            </a:r>
            <a:r>
              <a:rPr lang="fr-FR" dirty="0" err="1"/>
              <a:t>framework</a:t>
            </a:r>
            <a:r>
              <a:rPr lang="fr-FR" dirty="0"/>
              <a:t> + </a:t>
            </a:r>
            <a:r>
              <a:rPr lang="fr-FR" dirty="0" err="1"/>
              <a:t>Adapters</a:t>
            </a:r>
            <a:r>
              <a:rPr lang="fr-FR" dirty="0"/>
              <a:t> post 10gR3)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4114800"/>
            <a:ext cx="182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Message Formats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/>
              <a:t>XML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/>
              <a:t>Text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/>
              <a:t>Custom Binary (EDI, etc.)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391C55A-E71B-4890-9635-60E48F545320}"/>
              </a:ext>
            </a:extLst>
          </p:cNvPr>
          <p:cNvSpPr/>
          <p:nvPr/>
        </p:nvSpPr>
        <p:spPr bwMode="auto">
          <a:xfrm rot="20932243">
            <a:off x="4049395" y="958870"/>
            <a:ext cx="457200" cy="448299"/>
          </a:xfrm>
          <a:prstGeom prst="rightArrow">
            <a:avLst>
              <a:gd name="adj1" fmla="val 50000"/>
              <a:gd name="adj2" fmla="val 3959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Sonic ESB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44397"/>
            <a:ext cx="6700837" cy="566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B9E0F-14E9-4F65-A0ED-475CF701C632}"/>
              </a:ext>
            </a:extLst>
          </p:cNvPr>
          <p:cNvSpPr txBox="1"/>
          <p:nvPr/>
        </p:nvSpPr>
        <p:spPr>
          <a:xfrm>
            <a:off x="7843837" y="11476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6E4B9-81EF-4052-A9E7-D2BA4C84BAE9}"/>
              </a:ext>
            </a:extLst>
          </p:cNvPr>
          <p:cNvSpPr txBox="1"/>
          <p:nvPr/>
        </p:nvSpPr>
        <p:spPr>
          <a:xfrm>
            <a:off x="7843837" y="4876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D2328B-D625-4DA6-BCEC-B144CB94B424}"/>
              </a:ext>
            </a:extLst>
          </p:cNvPr>
          <p:cNvSpPr/>
          <p:nvPr/>
        </p:nvSpPr>
        <p:spPr bwMode="auto">
          <a:xfrm>
            <a:off x="676469" y="2590800"/>
            <a:ext cx="457200" cy="609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181600"/>
          </a:xfrm>
        </p:spPr>
        <p:txBody>
          <a:bodyPr/>
          <a:lstStyle/>
          <a:p>
            <a:r>
              <a:rPr lang="en-GB" dirty="0"/>
              <a:t>Messaging systems, also referred to as </a:t>
            </a:r>
            <a:r>
              <a:rPr lang="en-GB" dirty="0">
                <a:solidFill>
                  <a:srgbClr val="0000FF"/>
                </a:solidFill>
              </a:rPr>
              <a:t>Messaging Oriented Middleware</a:t>
            </a:r>
            <a:r>
              <a:rPr lang="en-GB" dirty="0"/>
              <a:t> (MOM), is a critical and widely used communication platform for enterprise applications and application integration. </a:t>
            </a:r>
          </a:p>
          <a:p>
            <a:r>
              <a:rPr lang="en-GB" dirty="0"/>
              <a:t>A messaging system is </a:t>
            </a:r>
            <a:r>
              <a:rPr lang="en-GB" dirty="0">
                <a:solidFill>
                  <a:srgbClr val="0000FF"/>
                </a:solidFill>
              </a:rPr>
              <a:t>mainly</a:t>
            </a:r>
            <a:r>
              <a:rPr lang="en-GB" dirty="0"/>
              <a:t> used for supporting</a:t>
            </a:r>
          </a:p>
          <a:p>
            <a:pPr lvl="1"/>
            <a:r>
              <a:rPr lang="en-GB" dirty="0"/>
              <a:t>asynchronous one-way messages with an independent storage, </a:t>
            </a:r>
          </a:p>
          <a:p>
            <a:pPr lvl="1"/>
            <a:r>
              <a:rPr lang="en-GB" dirty="0"/>
              <a:t>message board for publishing-subscription and one-to-many messages.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dirty="0"/>
              <a:t>The system normally also includes other communication patterns, such as synchronous as well synchronous two-way messages;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3788" y="152400"/>
            <a:ext cx="56200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7620000" cy="914400"/>
          </a:xfrm>
        </p:spPr>
        <p:txBody>
          <a:bodyPr/>
          <a:lstStyle/>
          <a:p>
            <a:r>
              <a:rPr lang="en-US" sz="2800" dirty="0"/>
              <a:t>Progress Sonic</a:t>
            </a:r>
            <a:br>
              <a:rPr lang="en-US" sz="2800" dirty="0"/>
            </a:br>
            <a:r>
              <a:rPr lang="en-US" sz="2800" dirty="0"/>
              <a:t>ESB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362200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Intelligent routing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provides highly-scalable, end-to-end </a:t>
            </a:r>
            <a:br>
              <a:rPr lang="en-US" dirty="0"/>
            </a:br>
            <a:r>
              <a:rPr lang="en-US" dirty="0"/>
              <a:t>control of event flow across distributed environments.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Integrate across security domains</a:t>
            </a:r>
            <a:r>
              <a:rPr lang="en-US" dirty="0"/>
              <a:t>: The Sonic ESB spans security domains to form a federated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Across the firewall</a:t>
            </a:r>
            <a:r>
              <a:rPr lang="en-US" dirty="0"/>
              <a:t>: Provides secure, reliable communications even over high-latency Internet, satellite, or dial-up connections.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The Dynamic Routing Architecture</a:t>
            </a:r>
            <a:r>
              <a:rPr lang="en-US" dirty="0"/>
              <a:t>® (DRA) automatically routes cross-cluster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Scale services</a:t>
            </a:r>
            <a:r>
              <a:rPr lang="en-US" dirty="0"/>
              <a:t>: Services may be dynamically added to meet changing throughput demands.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Continuous Availability Architecture </a:t>
            </a:r>
            <a:r>
              <a:rPr lang="en-US" dirty="0"/>
              <a:t>(CAA) – Fault Tolerance.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Clustered communication brokers</a:t>
            </a:r>
            <a:r>
              <a:rPr lang="en-US" dirty="0"/>
              <a:t>: Communication backbone throughput can be dynamically scaled by adding brokers at runtime; no service re-configuration is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BPEL Server</a:t>
            </a:r>
            <a:r>
              <a:rPr lang="en-US" dirty="0"/>
              <a:t>: Improves developer productivity by enabling service composition and event correlation with minimal programming.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C16D42-17E8-4C6E-B778-C732F5A43069}"/>
              </a:ext>
            </a:extLst>
          </p:cNvPr>
          <p:cNvSpPr/>
          <p:nvPr/>
        </p:nvSpPr>
        <p:spPr bwMode="auto">
          <a:xfrm>
            <a:off x="2895600" y="1143000"/>
            <a:ext cx="457200" cy="609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00800" cy="623888"/>
          </a:xfrm>
        </p:spPr>
        <p:txBody>
          <a:bodyPr/>
          <a:lstStyle/>
          <a:p>
            <a:r>
              <a:rPr lang="en-US" dirty="0"/>
              <a:t>A Messaging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137160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Storage and Management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9600" y="1676400"/>
            <a:ext cx="7971887" cy="3581400"/>
            <a:chOff x="609600" y="1676400"/>
            <a:chExt cx="7971887" cy="3581400"/>
          </a:xfrm>
        </p:grpSpPr>
        <p:pic>
          <p:nvPicPr>
            <p:cNvPr id="5" name="Picture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676400"/>
              <a:ext cx="7971887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 bwMode="auto">
            <a:xfrm flipV="1">
              <a:off x="4383424" y="3962400"/>
              <a:ext cx="0" cy="685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383424" y="3036570"/>
              <a:ext cx="0" cy="2514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80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JMS: </a:t>
            </a:r>
            <a:r>
              <a:rPr lang="en-GB" dirty="0"/>
              <a:t>Java Message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r>
              <a:rPr lang="en-GB" sz="2400" dirty="0"/>
              <a:t>JMS API is a messaging standard that allows application components based on the Java 2 Platform and Java Enterprise Edition (J2EE) to create, send, receive, and read messages. </a:t>
            </a:r>
          </a:p>
          <a:p>
            <a:r>
              <a:rPr lang="en-GB" sz="2400" dirty="0"/>
              <a:t>It enables distributed communication that is loosely coupled, reliable, and asynchronous. </a:t>
            </a:r>
          </a:p>
          <a:p>
            <a:r>
              <a:rPr lang="en-GB" sz="2400" dirty="0"/>
              <a:t>An administrator will first create </a:t>
            </a:r>
            <a:r>
              <a:rPr lang="en-GB" sz="2400" b="1" dirty="0">
                <a:solidFill>
                  <a:srgbClr val="0000FF"/>
                </a:solidFill>
              </a:rPr>
              <a:t>JMS providers </a:t>
            </a:r>
            <a:r>
              <a:rPr lang="en-GB" sz="2400" dirty="0"/>
              <a:t>and </a:t>
            </a:r>
            <a:r>
              <a:rPr lang="en-GB" sz="2400" b="1" dirty="0">
                <a:solidFill>
                  <a:srgbClr val="0000FF"/>
                </a:solidFill>
              </a:rPr>
              <a:t>destination objects </a:t>
            </a:r>
            <a:r>
              <a:rPr lang="en-GB" sz="2400" dirty="0"/>
              <a:t>for message queue or subscribing topics, and register them in the </a:t>
            </a:r>
            <a:r>
              <a:rPr lang="en-US" sz="2400" dirty="0">
                <a:solidFill>
                  <a:srgbClr val="0000FF"/>
                </a:solidFill>
              </a:rPr>
              <a:t>JNDI</a:t>
            </a:r>
            <a:r>
              <a:rPr lang="en-US" sz="2400" dirty="0"/>
              <a:t> (Java Naming and Directory Interface)</a:t>
            </a:r>
            <a:r>
              <a:rPr lang="en-GB" sz="2400" dirty="0"/>
              <a:t>.</a:t>
            </a:r>
          </a:p>
          <a:p>
            <a:r>
              <a:rPr lang="en-GB" sz="2400" dirty="0"/>
              <a:t>A client registers to a queue, creates a context object, uses the context object to look up the connection factory name and to create connection, session, a destination of queue for point-to-point messaging or a destination of topic (for publish-subscribe).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738188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http://www.oracle.com/technetwork/java/jms/index.html</a:t>
            </a:r>
          </a:p>
          <a:p>
            <a:r>
              <a:rPr lang="en-US" dirty="0"/>
              <a:t>https://jcp.org/en/jsr/detail?id=343</a:t>
            </a:r>
          </a:p>
        </p:txBody>
      </p:sp>
    </p:spTree>
    <p:extLst>
      <p:ext uri="{BB962C8B-B14F-4D97-AF65-F5344CB8AC3E}">
        <p14:creationId xmlns:p14="http://schemas.microsoft.com/office/powerpoint/2010/main" val="18474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Creating a Queue and Sending a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82887"/>
            <a:ext cx="7696200" cy="4151313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myQueueName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getDestinationJNDIName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myIc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 //creating an initial object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myIc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.lookup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Queue </a:t>
            </a:r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myQ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(Queue)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myIc.lookup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myQueueName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sendConn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MyCf.createConnection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sendConn.createSession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(false,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Session.AUTO_ACKNOWLEDGE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MessageProducer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mySession.createProducer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myQ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mySession.createTextMessage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("Hello!");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myMp.send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myMsg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1524000" y="2135187"/>
            <a:ext cx="1905000" cy="571500"/>
          </a:xfrm>
          <a:prstGeom prst="wedgeRectCallout">
            <a:avLst>
              <a:gd name="adj1" fmla="val 41123"/>
              <a:gd name="adj2" fmla="val 772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Find destination queue name in JNDI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76200" y="2819400"/>
            <a:ext cx="1219200" cy="571500"/>
          </a:xfrm>
          <a:prstGeom prst="wedgeRectCallout">
            <a:avLst>
              <a:gd name="adj1" fmla="val 56123"/>
              <a:gd name="adj2" fmla="val 852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conn pattern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6200" y="3619500"/>
            <a:ext cx="1219200" cy="342900"/>
          </a:xfrm>
          <a:prstGeom prst="wedgeRectCallout">
            <a:avLst>
              <a:gd name="adj1" fmla="val 57998"/>
              <a:gd name="adj2" fmla="val 8394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</a:t>
            </a:r>
            <a:r>
              <a:rPr lang="en-US" sz="1600" dirty="0"/>
              <a:t>e 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6200" y="4114800"/>
            <a:ext cx="1219200" cy="800100"/>
          </a:xfrm>
          <a:prstGeom prst="wedgeRectCallout">
            <a:avLst>
              <a:gd name="adj1" fmla="val 63624"/>
              <a:gd name="adj2" fmla="val 785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connection and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session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6200" y="5029200"/>
            <a:ext cx="1219200" cy="762000"/>
          </a:xfrm>
          <a:prstGeom prst="wedgeRectCallout">
            <a:avLst>
              <a:gd name="adj1" fmla="val 58936"/>
              <a:gd name="adj2" fmla="val 252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producer </a:t>
            </a:r>
            <a:r>
              <a:rPr lang="en-US" sz="1600" dirty="0"/>
              <a:t>&amp; message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6200" y="5943600"/>
            <a:ext cx="914400" cy="381000"/>
          </a:xfrm>
          <a:prstGeom prst="wedgeRectCallout">
            <a:avLst>
              <a:gd name="adj1" fmla="val 94873"/>
              <a:gd name="adj2" fmla="val 322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728246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http://docs.jboss.org/jbossmessaging/docs/guide-1.0.1.SP5/html/examples.html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1295400"/>
            <a:ext cx="2362200" cy="649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Administrator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Created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Destination Object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1353343"/>
            <a:ext cx="1371600" cy="533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</a:t>
            </a:r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 bwMode="auto">
          <a:xfrm>
            <a:off x="2438400" y="1620043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486939" y="1353344"/>
            <a:ext cx="13716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638800" y="1620042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14" idx="2"/>
          </p:cNvCxnSpPr>
          <p:nvPr/>
        </p:nvCxnSpPr>
        <p:spPr bwMode="auto">
          <a:xfrm>
            <a:off x="4457700" y="1944687"/>
            <a:ext cx="571500" cy="874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2667000" y="1436225"/>
            <a:ext cx="190500" cy="36274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Retrieve Message From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61" y="2743200"/>
            <a:ext cx="7401339" cy="39624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myQueueName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getDestinationJNDIName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InitialContext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myIc.lookup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ConnectionFactory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(Queue)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myIc.lookup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myQueueName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recvConn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MyCf.createConnection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recv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Conn.createSession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(false,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Session.AUTO_ACKNOWLEDGE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MessageConsumer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myMc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mySession.createConsumer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None/>
            </a:pPr>
            <a:r>
              <a:rPr lang="en-US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recvConn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.start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 // start the connection	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message =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TextMessage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consumer.receive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(2000); </a:t>
            </a:r>
          </a:p>
          <a:p>
            <a:pPr marL="457200" indent="-45720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                                                   // wait certain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1066800"/>
            <a:ext cx="2362200" cy="5946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Administrator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Created and Registered Queues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1128057"/>
            <a:ext cx="13716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 bwMode="auto">
          <a:xfrm flipV="1">
            <a:off x="2438400" y="1364129"/>
            <a:ext cx="838200" cy="3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6486939" y="1124744"/>
            <a:ext cx="1371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638800" y="1391442"/>
            <a:ext cx="838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2"/>
            <a:endCxn id="3" idx="0"/>
          </p:cNvCxnSpPr>
          <p:nvPr/>
        </p:nvCxnSpPr>
        <p:spPr bwMode="auto">
          <a:xfrm>
            <a:off x="4457700" y="1661457"/>
            <a:ext cx="680831" cy="1081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1" name="Rectangular Callout 10"/>
          <p:cNvSpPr/>
          <p:nvPr/>
        </p:nvSpPr>
        <p:spPr bwMode="auto">
          <a:xfrm>
            <a:off x="1514061" y="2110104"/>
            <a:ext cx="1905000" cy="571500"/>
          </a:xfrm>
          <a:prstGeom prst="wedgeRectCallout">
            <a:avLst>
              <a:gd name="adj1" fmla="val 41123"/>
              <a:gd name="adj2" fmla="val 7728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Find destination queue name in JNDI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6200" y="2667000"/>
            <a:ext cx="1219200" cy="571500"/>
          </a:xfrm>
          <a:prstGeom prst="wedgeRectCallout">
            <a:avLst>
              <a:gd name="adj1" fmla="val 65498"/>
              <a:gd name="adj2" fmla="val 6328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conn pattern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6200" y="3505200"/>
            <a:ext cx="1219200" cy="342900"/>
          </a:xfrm>
          <a:prstGeom prst="wedgeRectCallout">
            <a:avLst>
              <a:gd name="adj1" fmla="val 57998"/>
              <a:gd name="adj2" fmla="val 8394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</a:t>
            </a:r>
            <a:r>
              <a:rPr lang="en-US" sz="1600" dirty="0"/>
              <a:t>e 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76200" y="4114800"/>
            <a:ext cx="1219200" cy="800100"/>
          </a:xfrm>
          <a:prstGeom prst="wedgeRectCallout">
            <a:avLst>
              <a:gd name="adj1" fmla="val 63624"/>
              <a:gd name="adj2" fmla="val 785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connection and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session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76200" y="5029200"/>
            <a:ext cx="1219200" cy="762000"/>
          </a:xfrm>
          <a:prstGeom prst="wedgeRectCallout">
            <a:avLst>
              <a:gd name="adj1" fmla="val 58936"/>
              <a:gd name="adj2" fmla="val 2528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</a:t>
            </a:r>
            <a:r>
              <a:rPr lang="en-US" sz="1600" dirty="0"/>
              <a:t>consumer &amp; message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76200" y="5943600"/>
            <a:ext cx="914400" cy="381000"/>
          </a:xfrm>
          <a:prstGeom prst="wedgeRectCallout">
            <a:avLst>
              <a:gd name="adj1" fmla="val 94873"/>
              <a:gd name="adj2" fmla="val 3228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5962650" y="1213385"/>
            <a:ext cx="190500" cy="3627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17117</TotalTime>
  <Words>5394</Words>
  <Application>Microsoft Office PowerPoint</Application>
  <PresentationFormat>On-screen Show (4:3)</PresentationFormat>
  <Paragraphs>1073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Tahoma</vt:lpstr>
      <vt:lpstr>Times New Roman</vt:lpstr>
      <vt:lpstr>Wingdings</vt:lpstr>
      <vt:lpstr>Blends</vt:lpstr>
      <vt:lpstr>Lecture 2-7 Message-Based Integration and Enterprise Service Bus Reading: Text Chapter 8 Sections 8.5 </vt:lpstr>
      <vt:lpstr>Outline of the Lecture</vt:lpstr>
      <vt:lpstr>Synchronous and Asynchronous Communication</vt:lpstr>
      <vt:lpstr>Need for Messaging System</vt:lpstr>
      <vt:lpstr>Communication Patterns</vt:lpstr>
      <vt:lpstr>A Messaging System</vt:lpstr>
      <vt:lpstr>JMS: Java Message Service</vt:lpstr>
      <vt:lpstr>Creating a Queue and Sending a Message</vt:lpstr>
      <vt:lpstr>Retrieve Message From a Queue</vt:lpstr>
      <vt:lpstr>Send Message to a Topic Board</vt:lpstr>
      <vt:lpstr>Subscript and Listen to Message Board</vt:lpstr>
      <vt:lpstr>Microsoft Message Queue: System.Messaging</vt:lpstr>
      <vt:lpstr>MessageQueue Class</vt:lpstr>
      <vt:lpstr>Example: Sending and Receiving Msg</vt:lpstr>
      <vt:lpstr>Example: Send a Structured Order Object</vt:lpstr>
      <vt:lpstr>Example: Receive s Structured Order Object</vt:lpstr>
      <vt:lpstr>PowerPoint Presentation</vt:lpstr>
      <vt:lpstr>Creating Your Own Message Queue</vt:lpstr>
      <vt:lpstr>Creating Your Own Message Queue: Service File</vt:lpstr>
      <vt:lpstr>Creating Your Own Message Queue: Service File</vt:lpstr>
      <vt:lpstr>Creating Your Own Message Queue: Service File</vt:lpstr>
      <vt:lpstr>Creating Your Own Message Queue: Service File</vt:lpstr>
      <vt:lpstr>Creating Message Queue Using XML File</vt:lpstr>
      <vt:lpstr>public string[] receiveMessage(string receiverID)</vt:lpstr>
      <vt:lpstr>public void sendMessages(string senderID, string receiverID, string message)</vt:lpstr>
      <vt:lpstr>PowerPoint Presentation</vt:lpstr>
      <vt:lpstr>Using Short Messaging Service as Message Queue</vt:lpstr>
      <vt:lpstr>ASU SMS Service</vt:lpstr>
      <vt:lpstr>Carrier Provider Email Extension  Supporting SMS</vt:lpstr>
      <vt:lpstr>Testing ASU SMS Service Using WCF Test Client</vt:lpstr>
      <vt:lpstr>Outline of the Lecture</vt:lpstr>
      <vt:lpstr>Software Bus ORB: Object Request Broker </vt:lpstr>
      <vt:lpstr>Enterprise Service Bus (ESB)</vt:lpstr>
      <vt:lpstr>Key Features of ESB</vt:lpstr>
      <vt:lpstr>Different Implementations of ESB Standard</vt:lpstr>
      <vt:lpstr>IBM View: Modeling Business in SOA</vt:lpstr>
      <vt:lpstr>The ESB shrinks those interfaces further</vt:lpstr>
      <vt:lpstr>IBM WebSphere Server Hierarchy</vt:lpstr>
      <vt:lpstr>PowerPoint Presentation</vt:lpstr>
      <vt:lpstr>PowerPoint Presentation</vt:lpstr>
      <vt:lpstr>PowerPoint Presentation</vt:lpstr>
      <vt:lpstr>PowerPoint Presentation</vt:lpstr>
      <vt:lpstr>ESB Federation: Connecting Multiple ESBs</vt:lpstr>
      <vt:lpstr>Oracle SOA Suite Architecture</vt:lpstr>
      <vt:lpstr>Evolution of the Oracle Service Bus</vt:lpstr>
      <vt:lpstr>Oracle ESB – Core Features</vt:lpstr>
      <vt:lpstr>Oracle ESB Federation and Topology</vt:lpstr>
      <vt:lpstr>Proxy Services in Service Bus</vt:lpstr>
      <vt:lpstr>Progress Sonic ESB</vt:lpstr>
      <vt:lpstr>Progress Sonic ESB Features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1126</cp:revision>
  <dcterms:created xsi:type="dcterms:W3CDTF">2005-09-17T18:09:54Z</dcterms:created>
  <dcterms:modified xsi:type="dcterms:W3CDTF">2020-02-25T18:33:44Z</dcterms:modified>
</cp:coreProperties>
</file>