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892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60" r:id="rId10"/>
    <p:sldId id="884" r:id="rId11"/>
    <p:sldId id="885" r:id="rId12"/>
    <p:sldId id="886" r:id="rId13"/>
    <p:sldId id="887" r:id="rId14"/>
    <p:sldId id="888" r:id="rId15"/>
    <p:sldId id="889" r:id="rId16"/>
    <p:sldId id="849" r:id="rId17"/>
    <p:sldId id="854" r:id="rId18"/>
    <p:sldId id="836" r:id="rId19"/>
    <p:sldId id="832" r:id="rId20"/>
    <p:sldId id="838" r:id="rId21"/>
    <p:sldId id="839" r:id="rId22"/>
    <p:sldId id="840" r:id="rId23"/>
    <p:sldId id="837" r:id="rId24"/>
    <p:sldId id="833" r:id="rId25"/>
    <p:sldId id="834" r:id="rId26"/>
    <p:sldId id="844" r:id="rId27"/>
    <p:sldId id="842" r:id="rId28"/>
    <p:sldId id="891" r:id="rId29"/>
    <p:sldId id="843" r:id="rId30"/>
    <p:sldId id="846" r:id="rId31"/>
    <p:sldId id="847" r:id="rId32"/>
    <p:sldId id="861" r:id="rId33"/>
    <p:sldId id="862" r:id="rId34"/>
    <p:sldId id="863" r:id="rId35"/>
    <p:sldId id="864" r:id="rId36"/>
    <p:sldId id="865" r:id="rId37"/>
    <p:sldId id="893" r:id="rId38"/>
    <p:sldId id="894" r:id="rId39"/>
    <p:sldId id="895" r:id="rId40"/>
    <p:sldId id="896" r:id="rId41"/>
    <p:sldId id="897" r:id="rId42"/>
    <p:sldId id="898" r:id="rId43"/>
    <p:sldId id="899" r:id="rId44"/>
    <p:sldId id="900" r:id="rId45"/>
    <p:sldId id="901" r:id="rId46"/>
    <p:sldId id="902" r:id="rId47"/>
    <p:sldId id="903" r:id="rId48"/>
    <p:sldId id="905" r:id="rId49"/>
    <p:sldId id="904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F3EF"/>
    <a:srgbClr val="FFFFCC"/>
    <a:srgbClr val="3333CC"/>
    <a:srgbClr val="AFEFE9"/>
    <a:srgbClr val="B3EFE9"/>
    <a:srgbClr val="ACDEDC"/>
    <a:srgbClr val="A4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82" d="100"/>
          <a:sy n="82" d="100"/>
        </p:scale>
        <p:origin x="72" y="62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DCBF62AB-F6CC-4264-B770-AF05D3ADF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AC3EDA1-ED48-4924-9828-6A730CD30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A70B0C-E5ED-4F9F-95E1-5BEA631880E3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354229-FDB4-4F7D-82CB-D853113561A8}" type="slidenum">
              <a:rPr lang="en-US" altLang="en-US" b="0" smtClean="0">
                <a:latin typeface="Arial" pitchFamily="34" charset="0"/>
              </a:rPr>
              <a:pPr/>
              <a:t>11</a:t>
            </a:fld>
            <a:endParaRPr lang="en-US" alt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C693C0-123E-4DE9-906E-8FADCC80F0A8}" type="slidenum">
              <a:rPr lang="en-US" altLang="en-US" b="0" smtClean="0">
                <a:latin typeface="Arial" pitchFamily="34" charset="0"/>
              </a:rPr>
              <a:pPr/>
              <a:t>12</a:t>
            </a:fld>
            <a:endParaRPr lang="en-US" alt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08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A04019-02F2-4F82-BDCD-CCC0EA10A2EA}" type="slidenum">
              <a:rPr lang="en-US" altLang="en-US" b="0" smtClean="0">
                <a:latin typeface="Arial" pitchFamily="34" charset="0"/>
              </a:rPr>
              <a:pPr/>
              <a:t>13</a:t>
            </a:fld>
            <a:endParaRPr lang="en-US" alt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9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F36043-C373-4487-BD4B-8A659C8B12A7}" type="slidenum">
              <a:rPr lang="en-US" altLang="en-US" b="0" smtClean="0">
                <a:latin typeface="Arial" pitchFamily="34" charset="0"/>
              </a:rPr>
              <a:pPr/>
              <a:t>14</a:t>
            </a:fld>
            <a:endParaRPr lang="en-US" alt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80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FD3DCA-5436-4AB3-8DA0-EC746EBD810A}" type="slidenum">
              <a:rPr lang="en-US" altLang="en-US" b="0" smtClean="0">
                <a:latin typeface="Arial" pitchFamily="34" charset="0"/>
              </a:rPr>
              <a:pPr/>
              <a:t>15</a:t>
            </a:fld>
            <a:endParaRPr lang="en-US" alt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5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9F8E37-442D-4B2C-BC3D-71ADBF16AEA4}" type="slidenum">
              <a:rPr lang="en-US" b="0" smtClean="0">
                <a:latin typeface="Arial" charset="0"/>
              </a:rPr>
              <a:pPr/>
              <a:t>16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2FF371-B3DC-4DAA-9356-B71B9F091DFB}" type="slidenum">
              <a:rPr lang="en-US" b="0" smtClean="0">
                <a:latin typeface="Arial" charset="0"/>
              </a:rPr>
              <a:pPr/>
              <a:t>17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3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B7C5B2-12B7-44D9-8580-0F8524A5BAE6}" type="slidenum">
              <a:rPr lang="en-US" b="0" smtClean="0">
                <a:latin typeface="Arial" charset="0"/>
              </a:rPr>
              <a:pPr/>
              <a:t>18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8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3EEDD9-097D-4B8F-9DAC-DE5556D3C992}" type="slidenum">
              <a:rPr lang="en-US" b="0" smtClean="0">
                <a:latin typeface="Arial" charset="0"/>
              </a:rPr>
              <a:pPr/>
              <a:t>19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7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D385D-00BF-4089-8D13-12FA3E308CA6}" type="slidenum">
              <a:rPr lang="en-US" b="0" smtClean="0">
                <a:latin typeface="Arial" charset="0"/>
              </a:rPr>
              <a:pPr/>
              <a:t>20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9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6EFEDF-E8EC-4815-9894-8EE1A4F78FDF}" type="slidenum">
              <a:rPr lang="en-US" altLang="en-US" b="0" smtClean="0">
                <a:latin typeface="Arial" pitchFamily="34" charset="0"/>
              </a:rPr>
              <a:pPr/>
              <a:t>3</a:t>
            </a:fld>
            <a:endParaRPr lang="en-US" alt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98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4C3F7B-FA84-4683-9BBD-21D24F8C85ED}" type="slidenum">
              <a:rPr lang="en-US" b="0" smtClean="0">
                <a:latin typeface="Arial" charset="0"/>
              </a:rPr>
              <a:pPr/>
              <a:t>21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45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C0ED-7772-4AFC-A82F-F0E00ACBA5E8}" type="slidenum">
              <a:rPr lang="en-US" b="0" smtClean="0">
                <a:latin typeface="Arial" charset="0"/>
              </a:rPr>
              <a:pPr/>
              <a:t>22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94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93BD8E-B84C-414B-81EB-47C4DA2DB2E1}" type="slidenum">
              <a:rPr lang="en-US" b="0" smtClean="0">
                <a:latin typeface="Arial" charset="0"/>
              </a:rPr>
              <a:pPr/>
              <a:t>23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5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5825CF-BAAE-4B4F-82AF-750720D0765E}" type="slidenum">
              <a:rPr lang="en-US" b="0" smtClean="0">
                <a:latin typeface="Arial" charset="0"/>
              </a:rPr>
              <a:pPr/>
              <a:t>24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47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FEA77A-CF96-4543-A820-3D935A529A22}" type="slidenum">
              <a:rPr lang="en-US" b="0" smtClean="0">
                <a:latin typeface="Arial" charset="0"/>
              </a:rPr>
              <a:pPr/>
              <a:t>25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89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B06D44-749F-43DA-A774-061CA7DF3C6C}" type="slidenum">
              <a:rPr lang="en-US" b="0" smtClean="0">
                <a:latin typeface="Arial" charset="0"/>
              </a:rPr>
              <a:pPr/>
              <a:t>26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08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FEEE32-A0BE-4C22-80EE-1CC44AA03C0F}" type="slidenum">
              <a:rPr lang="en-US" b="0" smtClean="0">
                <a:latin typeface="Arial" charset="0"/>
              </a:rPr>
              <a:pPr/>
              <a:t>27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89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C23D90-BFA2-44CC-8D8B-640CCA29457F}" type="slidenum">
              <a:rPr lang="en-US" b="0" smtClean="0">
                <a:latin typeface="Arial" charset="0"/>
              </a:rPr>
              <a:pPr/>
              <a:t>28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73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C23D90-BFA2-44CC-8D8B-640CCA29457F}" type="slidenum">
              <a:rPr lang="en-US" b="0" smtClean="0">
                <a:latin typeface="Arial" charset="0"/>
              </a:rPr>
              <a:pPr/>
              <a:t>29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89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A7882D-079F-48F2-8955-11CF39496833}" type="slidenum">
              <a:rPr lang="en-US" b="0" smtClean="0">
                <a:latin typeface="Arial" charset="0"/>
              </a:rPr>
              <a:pPr/>
              <a:t>30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3D7BF0-4567-4E0F-BD7C-34BFB22727B4}" type="slidenum">
              <a:rPr lang="en-US" altLang="en-US" b="0" smtClean="0">
                <a:latin typeface="Arial" pitchFamily="34" charset="0"/>
              </a:rPr>
              <a:pPr/>
              <a:t>4</a:t>
            </a:fld>
            <a:endParaRPr lang="en-US" alt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61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97EEF2-0099-49AC-AE23-BE0C767EF974}" type="slidenum">
              <a:rPr lang="en-US" b="0" smtClean="0">
                <a:latin typeface="Arial" charset="0"/>
              </a:rPr>
              <a:pPr/>
              <a:t>31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14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998FF3-E2A0-4841-8DB5-D288676BE04E}" type="slidenum">
              <a:rPr lang="en-US" b="0" smtClean="0">
                <a:latin typeface="Arial" charset="0"/>
              </a:rPr>
              <a:pPr/>
              <a:t>32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53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29565B-6715-447E-B32B-98053241F19E}" type="slidenum">
              <a:rPr lang="en-US" b="0" smtClean="0">
                <a:latin typeface="Arial" charset="0"/>
              </a:rPr>
              <a:pPr/>
              <a:t>33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42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29565B-6715-447E-B32B-98053241F19E}" type="slidenum">
              <a:rPr lang="en-US" b="0" smtClean="0">
                <a:latin typeface="Arial" charset="0"/>
              </a:rPr>
              <a:pPr/>
              <a:t>34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1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CE19FB-B47E-4AC2-A05B-D95332AA3EDB}" type="slidenum">
              <a:rPr lang="en-US" b="0" smtClean="0">
                <a:latin typeface="Arial" charset="0"/>
              </a:rPr>
              <a:pPr/>
              <a:t>35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74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8A8F89-2539-487C-85DA-A8239FA82D1D}" type="slidenum">
              <a:rPr lang="en-US" b="0" smtClean="0">
                <a:latin typeface="Arial" charset="0"/>
              </a:rPr>
              <a:pPr/>
              <a:t>36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57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8A8F89-2539-487C-85DA-A8239FA82D1D}" type="slidenum">
              <a:rPr lang="en-US" b="0" smtClean="0">
                <a:latin typeface="Arial" charset="0"/>
              </a:rPr>
              <a:pPr/>
              <a:t>37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51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ACDAB4-282F-4BFC-A311-E269D9802AAB}" type="slidenum">
              <a:rPr lang="en-US" b="0" smtClean="0">
                <a:latin typeface="Arial" charset="0"/>
              </a:rPr>
              <a:pPr/>
              <a:t>38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13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8D254B-2130-4AFB-99E3-508511F35429}" type="slidenum">
              <a:rPr lang="en-US" b="0" smtClean="0">
                <a:latin typeface="Arial" charset="0"/>
              </a:rPr>
              <a:pPr/>
              <a:t>39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66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BB462-77FB-489A-B1D3-090F44D5A724}" type="slidenum">
              <a:rPr lang="en-US" b="0" smtClean="0">
                <a:latin typeface="Arial" charset="0"/>
              </a:rPr>
              <a:pPr/>
              <a:t>41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2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5C6FA2-0E31-4642-8C21-5F9316FB170F}" type="slidenum">
              <a:rPr lang="en-US" altLang="ko-KR" b="0" smtClean="0">
                <a:latin typeface="Arial" pitchFamily="34" charset="0"/>
              </a:rPr>
              <a:pPr/>
              <a:t>5</a:t>
            </a:fld>
            <a:endParaRPr lang="en-US" altLang="ko-KR" b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6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008431-670E-4495-9C0D-77A1C8AD0D4A}" type="slidenum">
              <a:rPr lang="en-US" altLang="ko-KR" b="0" smtClean="0">
                <a:latin typeface="Arial" pitchFamily="34" charset="0"/>
              </a:rPr>
              <a:pPr/>
              <a:t>6</a:t>
            </a:fld>
            <a:endParaRPr lang="en-US" altLang="ko-KR" b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18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30A1E9-9F30-4314-8575-FA21A7E0500D}" type="slidenum">
              <a:rPr lang="en-US" altLang="ko-KR" b="0" smtClean="0">
                <a:latin typeface="Arial" pitchFamily="34" charset="0"/>
              </a:rPr>
              <a:pPr/>
              <a:t>7</a:t>
            </a:fld>
            <a:endParaRPr lang="en-US" altLang="ko-KR" b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28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F5F073-AFEB-4665-A2B0-0B51EF5AB4E6}" type="slidenum">
              <a:rPr lang="en-US" altLang="ko-KR" b="0" smtClean="0">
                <a:latin typeface="Arial" pitchFamily="34" charset="0"/>
              </a:rPr>
              <a:pPr/>
              <a:t>8</a:t>
            </a:fld>
            <a:endParaRPr lang="en-US" altLang="ko-KR" b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Please explain the concept of “catching” (provide an example)</a:t>
            </a:r>
          </a:p>
        </p:txBody>
      </p:sp>
    </p:spTree>
    <p:extLst>
      <p:ext uri="{BB962C8B-B14F-4D97-AF65-F5344CB8AC3E}">
        <p14:creationId xmlns:p14="http://schemas.microsoft.com/office/powerpoint/2010/main" val="370549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90CAFD-EF64-4C55-B592-8FEEBACA7E88}" type="slidenum">
              <a:rPr lang="en-US" b="0" smtClean="0">
                <a:latin typeface="Arial" charset="0"/>
              </a:rPr>
              <a:pPr/>
              <a:t>9</a:t>
            </a:fld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5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3F53CE-C16E-4978-93D8-12C7774B1AA3}" type="slidenum">
              <a:rPr lang="en-US" altLang="en-US" b="0" smtClean="0">
                <a:latin typeface="Arial" pitchFamily="34" charset="0"/>
              </a:rPr>
              <a:pPr/>
              <a:t>10</a:t>
            </a:fld>
            <a:endParaRPr lang="en-US" alt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BA461-A494-4159-94C1-DCEDD6BC9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68FE8-489F-4266-B076-295C9EF89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966BD-33C7-4F4F-9011-EDB1095C5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9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F90D4-216D-41F1-B9DF-D070962C4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D2745-7A0F-4CD4-AC38-645F64E40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B8209-D0F8-4C50-B390-6617A9C02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412B8-AF80-4DF7-B23B-0C470FF3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52E70-0671-4A6A-B8CA-6A8CDD38D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B72BB-DC5E-45DC-8644-60BE15B54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3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0D4D-0B1A-43DF-ABE9-F2AB35152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6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93A40-2FC2-437C-9FE2-178ADD06B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4BAA6-F7F6-4557-AE86-0AD714397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FC5D0FB-EBA2-48F9-B1CB-7B0CE9579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  <p:sldLayoutId id="2147484770" r:id="rId12"/>
    <p:sldLayoutId id="214748477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neptune.fulton.ad.asu.edu/WSRepository/OutputCaching/Default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www.amazon.com/Speck-PixelSkin-Rubberized-touch-Black/dp/B001FWYXD2/ref=pd_bxgy_e_text_c" TargetMode="External"/><Relationship Id="rId4" Type="http://schemas.openxmlformats.org/officeDocument/2006/relationships/hyperlink" Target="http://www.amazon.com/iKross-Premium-Reusable-Protector-Cleaning/dp/B000XHS4SK/ref=pd_bxgy_e_text_b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3352800"/>
            <a:ext cx="8382000" cy="1676400"/>
          </a:xfrm>
        </p:spPr>
        <p:txBody>
          <a:bodyPr/>
          <a:lstStyle/>
          <a:p>
            <a:pPr algn="ctr" defTabSz="966788">
              <a:lnSpc>
                <a:spcPct val="125000"/>
              </a:lnSpc>
              <a:spcBef>
                <a:spcPct val="20000"/>
              </a:spcBef>
            </a:pPr>
            <a:r>
              <a:rPr lang="en-US" sz="3600" dirty="0"/>
              <a:t>Lecture 2-8</a:t>
            </a:r>
            <a:br>
              <a:rPr lang="en-US" sz="3600" dirty="0"/>
            </a:br>
            <a:r>
              <a:rPr lang="en-US" altLang="en-US" sz="3600" dirty="0"/>
              <a:t>Web Data Integration through </a:t>
            </a:r>
            <a:br>
              <a:rPr lang="en-US" altLang="en-US" sz="3600" dirty="0"/>
            </a:br>
            <a:r>
              <a:rPr lang="en-US" altLang="en-US" sz="3600" dirty="0"/>
              <a:t>Caching and Recommendation </a:t>
            </a:r>
            <a:endParaRPr lang="en-US" sz="3600" dirty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329" y="5918399"/>
            <a:ext cx="2364993" cy="48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Yinong Chen</a:t>
            </a: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9229" y="92074"/>
            <a:ext cx="8566171" cy="1149350"/>
            <a:chOff x="349229" y="92074"/>
            <a:chExt cx="8566171" cy="1149350"/>
          </a:xfrm>
        </p:grpSpPr>
        <p:grpSp>
          <p:nvGrpSpPr>
            <p:cNvPr id="12" name="Group 11"/>
            <p:cNvGrpSpPr/>
            <p:nvPr/>
          </p:nvGrpSpPr>
          <p:grpSpPr>
            <a:xfrm>
              <a:off x="349229" y="481515"/>
              <a:ext cx="5440041" cy="356685"/>
              <a:chOff x="152400" y="333838"/>
              <a:chExt cx="5440041" cy="356685"/>
            </a:xfrm>
          </p:grpSpPr>
          <p:pic>
            <p:nvPicPr>
              <p:cNvPr id="14" name="Picture 13" descr="Arizona State University - Ira A. Fulton Schools of Engineeri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47622"/>
                <a:ext cx="2143125" cy="34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School of Computing, Informatics, and Decision Systems Engineeri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33838"/>
                <a:ext cx="3001641" cy="356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96000" y="92074"/>
              <a:ext cx="28194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6" tIns="48368" rIns="96736" bIns="48368" anchor="ctr"/>
            <a:lstStyle/>
            <a:p>
              <a:pPr defTabSz="966788">
                <a:spcBef>
                  <a:spcPts val="0"/>
                </a:spcBef>
              </a:pPr>
              <a:r>
                <a:rPr lang="en-US" altLang="en-US" b="1" i="1" dirty="0">
                  <a:solidFill>
                    <a:srgbClr val="280099"/>
                  </a:solidFill>
                </a:rPr>
                <a:t>CSE446 / CSE598</a:t>
              </a:r>
              <a:br>
                <a:rPr lang="en-US" altLang="en-US" i="1" dirty="0">
                  <a:solidFill>
                    <a:srgbClr val="280099"/>
                  </a:solidFill>
                </a:rPr>
              </a:br>
              <a:r>
                <a:rPr lang="en-US" altLang="en-US" b="1" i="1" dirty="0">
                  <a:solidFill>
                    <a:srgbClr val="280099"/>
                  </a:solidFill>
                </a:rPr>
                <a:t>Software Integration and Engineering</a:t>
              </a:r>
              <a:endParaRPr lang="en-US" altLang="en-US" sz="2400" b="1" i="1" dirty="0">
                <a:solidFill>
                  <a:srgbClr val="280099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 flipH="1">
            <a:off x="3169919" y="5257800"/>
            <a:ext cx="292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CC"/>
                </a:solidFill>
              </a:rPr>
              <a:t>Text Sections 5.5 and 11.3.2</a:t>
            </a:r>
          </a:p>
        </p:txBody>
      </p:sp>
    </p:spTree>
    <p:extLst>
      <p:ext uri="{BB962C8B-B14F-4D97-AF65-F5344CB8AC3E}">
        <p14:creationId xmlns:p14="http://schemas.microsoft.com/office/powerpoint/2010/main" val="200807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990600"/>
            <a:ext cx="8516144" cy="218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Output Caching: GUI Design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9B27AC-6474-46E1-8A0C-DCE4E5619F04}" type="slidenum">
              <a:rPr lang="en-US" altLang="en-US" b="0" smtClean="0">
                <a:solidFill>
                  <a:schemeClr val="tx2"/>
                </a:solidFill>
              </a:rPr>
              <a:pPr/>
              <a:t>10</a:t>
            </a:fld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381000" y="2935288"/>
            <a:ext cx="83058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public partial class _Default : </a:t>
            </a:r>
            <a:r>
              <a:rPr lang="en-US" altLang="en-US" b="0" dirty="0" err="1"/>
              <a:t>System.Web.UI.Page</a:t>
            </a:r>
            <a:r>
              <a:rPr lang="en-US" altLang="en-US" b="0" dirty="0"/>
              <a:t>  {</a:t>
            </a:r>
          </a:p>
          <a:p>
            <a:r>
              <a:rPr lang="en-US" altLang="en-US" b="0" dirty="0"/>
              <a:t>    protected void </a:t>
            </a:r>
            <a:r>
              <a:rPr lang="en-US" altLang="en-US" b="0" dirty="0" err="1"/>
              <a:t>Page_Load</a:t>
            </a:r>
            <a:r>
              <a:rPr lang="en-US" altLang="en-US" b="0" dirty="0"/>
              <a:t>(object sender, </a:t>
            </a:r>
            <a:r>
              <a:rPr lang="en-US" altLang="en-US" b="0" dirty="0" err="1"/>
              <a:t>EventArgs</a:t>
            </a:r>
            <a:r>
              <a:rPr lang="en-US" altLang="en-US" b="0" dirty="0"/>
              <a:t> e) {</a:t>
            </a:r>
          </a:p>
          <a:p>
            <a:r>
              <a:rPr lang="en-US" altLang="en-US" b="0" dirty="0"/>
              <a:t>        String date = </a:t>
            </a:r>
            <a:r>
              <a:rPr lang="en-US" altLang="en-US" b="0" dirty="0" err="1"/>
              <a:t>DateTime.Now.ToLong</a:t>
            </a:r>
            <a:r>
              <a:rPr lang="en-US" altLang="en-US" b="0" dirty="0" err="1">
                <a:solidFill>
                  <a:srgbClr val="3333CC"/>
                </a:solidFill>
              </a:rPr>
              <a:t>Date</a:t>
            </a:r>
            <a:r>
              <a:rPr lang="en-US" altLang="en-US" b="0" dirty="0" err="1"/>
              <a:t>String</a:t>
            </a:r>
            <a:r>
              <a:rPr lang="en-US" altLang="en-US" b="0" dirty="0"/>
              <a:t>(); </a:t>
            </a:r>
          </a:p>
          <a:p>
            <a:r>
              <a:rPr lang="en-US" altLang="en-US" b="0" dirty="0"/>
              <a:t>        String time = </a:t>
            </a:r>
            <a:r>
              <a:rPr lang="en-US" altLang="en-US" b="0" dirty="0" err="1"/>
              <a:t>DateTime.Now.ToLong</a:t>
            </a:r>
            <a:r>
              <a:rPr lang="en-US" altLang="en-US" b="0" dirty="0" err="1">
                <a:solidFill>
                  <a:srgbClr val="3333CC"/>
                </a:solidFill>
              </a:rPr>
              <a:t>Time</a:t>
            </a:r>
            <a:r>
              <a:rPr lang="en-US" altLang="en-US" b="0" dirty="0" err="1"/>
              <a:t>String</a:t>
            </a:r>
            <a:r>
              <a:rPr lang="en-US" altLang="en-US" b="0" dirty="0"/>
              <a:t>();</a:t>
            </a:r>
          </a:p>
          <a:p>
            <a:r>
              <a:rPr lang="en-US" altLang="en-US" b="0" dirty="0"/>
              <a:t>        </a:t>
            </a:r>
            <a:r>
              <a:rPr lang="en-US" altLang="en-US" b="0" dirty="0" err="1"/>
              <a:t>lblDateTime.Text</a:t>
            </a:r>
            <a:r>
              <a:rPr lang="en-US" altLang="en-US" b="0" dirty="0"/>
              <a:t> = date + ", " + time;</a:t>
            </a:r>
          </a:p>
          <a:p>
            <a:r>
              <a:rPr lang="en-US" altLang="en-US" b="0" dirty="0"/>
              <a:t>    }</a:t>
            </a:r>
          </a:p>
          <a:p>
            <a:r>
              <a:rPr lang="en-US" altLang="en-US" b="0" dirty="0"/>
              <a:t>    protected void </a:t>
            </a:r>
            <a:r>
              <a:rPr lang="en-US" altLang="en-US" b="0" dirty="0" err="1"/>
              <a:t>btnStock_Click</a:t>
            </a:r>
            <a:r>
              <a:rPr lang="en-US" altLang="en-US" b="0" dirty="0"/>
              <a:t>(object sender, </a:t>
            </a:r>
            <a:r>
              <a:rPr lang="en-US" altLang="en-US" b="0" dirty="0" err="1"/>
              <a:t>EventArgs</a:t>
            </a:r>
            <a:r>
              <a:rPr lang="en-US" altLang="en-US" b="0" dirty="0"/>
              <a:t> e) {</a:t>
            </a:r>
          </a:p>
          <a:p>
            <a:r>
              <a:rPr lang="en-US" altLang="en-US" b="0" dirty="0"/>
              <a:t>        Random r = new Random();  </a:t>
            </a:r>
            <a:r>
              <a:rPr lang="en-US" altLang="en-US" b="0" dirty="0" err="1"/>
              <a:t>int</a:t>
            </a:r>
            <a:r>
              <a:rPr lang="en-US" altLang="en-US" b="0" dirty="0"/>
              <a:t> price = </a:t>
            </a:r>
            <a:r>
              <a:rPr lang="en-US" altLang="en-US" b="0" dirty="0" err="1"/>
              <a:t>r.Next</a:t>
            </a:r>
            <a:r>
              <a:rPr lang="en-US" altLang="en-US" b="0" dirty="0"/>
              <a:t>(100);</a:t>
            </a:r>
          </a:p>
          <a:p>
            <a:r>
              <a:rPr lang="en-US" altLang="en-US" b="0" dirty="0"/>
              <a:t>        </a:t>
            </a:r>
            <a:r>
              <a:rPr lang="en-US" altLang="en-US" b="0" dirty="0" err="1"/>
              <a:t>lblStockPrice.Text</a:t>
            </a:r>
            <a:r>
              <a:rPr lang="en-US" altLang="en-US" b="0" dirty="0"/>
              <a:t> = </a:t>
            </a:r>
            <a:r>
              <a:rPr lang="en-US" altLang="en-US" b="0" dirty="0" err="1"/>
              <a:t>Convert.ToString</a:t>
            </a:r>
            <a:r>
              <a:rPr lang="en-US" altLang="en-US" b="0" dirty="0"/>
              <a:t>(price);</a:t>
            </a:r>
          </a:p>
          <a:p>
            <a:r>
              <a:rPr lang="en-US" altLang="en-US" b="0" dirty="0"/>
              <a:t>    protected void </a:t>
            </a:r>
            <a:r>
              <a:rPr lang="en-US" altLang="en-US" b="0" dirty="0" err="1"/>
              <a:t>btnPiValue_Click</a:t>
            </a:r>
            <a:r>
              <a:rPr lang="en-US" altLang="en-US" b="0" dirty="0"/>
              <a:t>(object sender, </a:t>
            </a:r>
            <a:r>
              <a:rPr lang="en-US" altLang="en-US" b="0" dirty="0" err="1"/>
              <a:t>EventArgs</a:t>
            </a:r>
            <a:r>
              <a:rPr lang="en-US" altLang="en-US" b="0" dirty="0"/>
              <a:t> e)  {</a:t>
            </a:r>
          </a:p>
          <a:p>
            <a:r>
              <a:rPr lang="en-US" altLang="en-US" b="0" dirty="0"/>
              <a:t>        double pi = </a:t>
            </a:r>
            <a:r>
              <a:rPr lang="en-US" altLang="en-US" b="0" dirty="0" err="1"/>
              <a:t>System.Math.PI</a:t>
            </a:r>
            <a:r>
              <a:rPr lang="en-US" altLang="en-US" b="0" dirty="0"/>
              <a:t>;  </a:t>
            </a:r>
          </a:p>
          <a:p>
            <a:r>
              <a:rPr lang="en-US" altLang="en-US" b="0" dirty="0"/>
              <a:t>        </a:t>
            </a:r>
            <a:r>
              <a:rPr lang="en-US" altLang="en-US" b="0" dirty="0" err="1"/>
              <a:t>lblPiValue.Text</a:t>
            </a:r>
            <a:r>
              <a:rPr lang="en-US" altLang="en-US" b="0" dirty="0"/>
              <a:t> = </a:t>
            </a:r>
            <a:r>
              <a:rPr lang="en-US" altLang="en-US" b="0" dirty="0" err="1"/>
              <a:t>Convert.ToString</a:t>
            </a:r>
            <a:r>
              <a:rPr lang="en-US" altLang="en-US" b="0" dirty="0"/>
              <a:t>(pi);</a:t>
            </a:r>
          </a:p>
          <a:p>
            <a:r>
              <a:rPr lang="en-US" altLang="en-US" b="0" dirty="0"/>
              <a:t>    }</a:t>
            </a:r>
          </a:p>
          <a:p>
            <a:r>
              <a:rPr lang="en-US" altLang="en-US" b="0" dirty="0"/>
              <a:t>}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252413" y="2438399"/>
            <a:ext cx="357187" cy="1004475"/>
          </a:xfrm>
          <a:custGeom>
            <a:avLst/>
            <a:gdLst>
              <a:gd name="connsiteX0" fmla="*/ 178420 w 356839"/>
              <a:gd name="connsiteY0" fmla="*/ 0 h 769434"/>
              <a:gd name="connsiteX1" fmla="*/ 0 w 356839"/>
              <a:gd name="connsiteY1" fmla="*/ 0 h 769434"/>
              <a:gd name="connsiteX2" fmla="*/ 0 w 356839"/>
              <a:gd name="connsiteY2" fmla="*/ 769434 h 769434"/>
              <a:gd name="connsiteX3" fmla="*/ 356839 w 356839"/>
              <a:gd name="connsiteY3" fmla="*/ 769434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839" h="769434">
                <a:moveTo>
                  <a:pt x="178420" y="0"/>
                </a:moveTo>
                <a:lnTo>
                  <a:pt x="0" y="0"/>
                </a:lnTo>
                <a:lnTo>
                  <a:pt x="0" y="769434"/>
                </a:lnTo>
                <a:lnTo>
                  <a:pt x="356839" y="769434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88913" y="2085151"/>
            <a:ext cx="401637" cy="2715449"/>
          </a:xfrm>
          <a:custGeom>
            <a:avLst/>
            <a:gdLst>
              <a:gd name="connsiteX0" fmla="*/ 245327 w 401444"/>
              <a:gd name="connsiteY0" fmla="*/ 0 h 3245005"/>
              <a:gd name="connsiteX1" fmla="*/ 0 w 401444"/>
              <a:gd name="connsiteY1" fmla="*/ 0 h 3245005"/>
              <a:gd name="connsiteX2" fmla="*/ 0 w 401444"/>
              <a:gd name="connsiteY2" fmla="*/ 3245005 h 3245005"/>
              <a:gd name="connsiteX3" fmla="*/ 401444 w 401444"/>
              <a:gd name="connsiteY3" fmla="*/ 3245005 h 324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444" h="3245005">
                <a:moveTo>
                  <a:pt x="245327" y="0"/>
                </a:moveTo>
                <a:lnTo>
                  <a:pt x="0" y="0"/>
                </a:lnTo>
                <a:lnTo>
                  <a:pt x="0" y="3245005"/>
                </a:lnTo>
                <a:lnTo>
                  <a:pt x="401444" y="3245005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6675" y="1676400"/>
            <a:ext cx="512763" cy="3962400"/>
          </a:xfrm>
          <a:custGeom>
            <a:avLst/>
            <a:gdLst>
              <a:gd name="connsiteX0" fmla="*/ 334537 w 512956"/>
              <a:gd name="connsiteY0" fmla="*/ 0 h 2587083"/>
              <a:gd name="connsiteX1" fmla="*/ 0 w 512956"/>
              <a:gd name="connsiteY1" fmla="*/ 11151 h 2587083"/>
              <a:gd name="connsiteX2" fmla="*/ 0 w 512956"/>
              <a:gd name="connsiteY2" fmla="*/ 2587083 h 2587083"/>
              <a:gd name="connsiteX3" fmla="*/ 512956 w 512956"/>
              <a:gd name="connsiteY3" fmla="*/ 2587083 h 25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956" h="2587083">
                <a:moveTo>
                  <a:pt x="334537" y="0"/>
                </a:moveTo>
                <a:lnTo>
                  <a:pt x="0" y="11151"/>
                </a:lnTo>
                <a:lnTo>
                  <a:pt x="0" y="2587083"/>
                </a:lnTo>
                <a:lnTo>
                  <a:pt x="512956" y="2587083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77000" y="3472183"/>
            <a:ext cx="1940169" cy="609600"/>
          </a:xfrm>
          <a:prstGeom prst="wedgeRoundRectCallout">
            <a:avLst>
              <a:gd name="adj1" fmla="val -78235"/>
              <a:gd name="adj2" fmla="val -5096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Should not cache the time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6655" y="4310856"/>
            <a:ext cx="1940169" cy="609600"/>
          </a:xfrm>
          <a:prstGeom prst="wedgeRoundRectCallout">
            <a:avLst>
              <a:gd name="adj1" fmla="val -82918"/>
              <a:gd name="adj2" fmla="val 2355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Cache for a few seconds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051431" y="5759129"/>
            <a:ext cx="1940169" cy="609600"/>
          </a:xfrm>
          <a:prstGeom prst="wedgeRoundRectCallout">
            <a:avLst>
              <a:gd name="adj1" fmla="val -75214"/>
              <a:gd name="adj2" fmla="val -6057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Cache for a long time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32356" y="5031519"/>
            <a:ext cx="2168769" cy="609600"/>
          </a:xfrm>
          <a:prstGeom prst="wedgeRoundRectCallout">
            <a:avLst>
              <a:gd name="adj1" fmla="val -98085"/>
              <a:gd name="adj2" fmla="val -39905"/>
              <a:gd name="adj3" fmla="val 16667"/>
            </a:avLst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 call stock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 in ASU WSR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2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0" y="1600200"/>
            <a:ext cx="9144000" cy="381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58200" cy="623888"/>
          </a:xfrm>
        </p:spPr>
        <p:txBody>
          <a:bodyPr/>
          <a:lstStyle/>
          <a:p>
            <a:pPr algn="ctr"/>
            <a:r>
              <a:rPr lang="en-US" altLang="en-US"/>
              <a:t>Add One Line of Directive to Source Page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791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dirty="0"/>
              <a:t>&lt;%@ Page Language="C#" </a:t>
            </a:r>
            <a:r>
              <a:rPr lang="en-US" altLang="en-US" sz="1800" dirty="0" err="1"/>
              <a:t>AutoEventWireup</a:t>
            </a:r>
            <a:r>
              <a:rPr lang="en-US" altLang="en-US" sz="1800" dirty="0"/>
              <a:t>="true"  </a:t>
            </a:r>
            <a:r>
              <a:rPr lang="en-US" altLang="en-US" sz="1800" dirty="0" err="1"/>
              <a:t>CodeFile</a:t>
            </a:r>
            <a:r>
              <a:rPr lang="en-US" altLang="en-US" sz="1800" dirty="0"/>
              <a:t>="</a:t>
            </a:r>
            <a:r>
              <a:rPr lang="en-US" altLang="en-US" sz="1800" dirty="0" err="1"/>
              <a:t>Default.aspx.cs</a:t>
            </a:r>
            <a:r>
              <a:rPr lang="en-US" altLang="en-US" sz="1800" dirty="0"/>
              <a:t>" Inherits="_Default" %&gt;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&lt;%@ </a:t>
            </a:r>
            <a:r>
              <a:rPr lang="en-US" altLang="en-US" sz="1800" dirty="0" err="1">
                <a:solidFill>
                  <a:srgbClr val="0000FF"/>
                </a:solidFill>
              </a:rPr>
              <a:t>OutputCache</a:t>
            </a:r>
            <a:r>
              <a:rPr lang="en-US" altLang="en-US" sz="1800" dirty="0">
                <a:solidFill>
                  <a:srgbClr val="0000FF"/>
                </a:solidFill>
              </a:rPr>
              <a:t> duration="10" </a:t>
            </a:r>
            <a:r>
              <a:rPr lang="en-US" altLang="en-US" sz="1800" dirty="0" err="1">
                <a:solidFill>
                  <a:srgbClr val="0000FF"/>
                </a:solidFill>
              </a:rPr>
              <a:t>varybyparam</a:t>
            </a:r>
            <a:r>
              <a:rPr lang="en-US" altLang="en-US" sz="1800" dirty="0">
                <a:solidFill>
                  <a:srgbClr val="0000FF"/>
                </a:solidFill>
              </a:rPr>
              <a:t>="None" %&gt;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&lt;!DOCTYPE html PUBLIC "-//W3C//DTD XHTML 1.0 Transitional//EN" "http://www.w3.org/TR/xhtml1/DTD/xhtml1-transitional.dtd"&gt;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&lt;html </a:t>
            </a:r>
            <a:r>
              <a:rPr lang="en-US" altLang="en-US" sz="1800" dirty="0" err="1"/>
              <a:t>xmlns</a:t>
            </a:r>
            <a:r>
              <a:rPr lang="en-US" altLang="en-US" sz="1800" dirty="0"/>
              <a:t>="http://www.w3.org/1999/xhtml"&gt;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&lt;head id="Head1" </a:t>
            </a:r>
            <a:r>
              <a:rPr lang="en-US" altLang="en-US" sz="1800" dirty="0" err="1"/>
              <a:t>runat</a:t>
            </a:r>
            <a:r>
              <a:rPr lang="en-US" altLang="en-US" sz="1800" dirty="0"/>
              <a:t>="server"&gt;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&lt;title&gt;Caching Page&lt;/title&gt;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&lt;/head&gt; &lt;body&gt;  &lt;form id="form1" </a:t>
            </a:r>
            <a:r>
              <a:rPr lang="en-US" altLang="en-US" sz="1800" dirty="0" err="1"/>
              <a:t>runat</a:t>
            </a:r>
            <a:r>
              <a:rPr lang="en-US" altLang="en-US" sz="1800" dirty="0"/>
              <a:t>="server"&gt;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&lt;div&gt;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    &lt;</a:t>
            </a:r>
            <a:r>
              <a:rPr lang="en-US" altLang="en-US" sz="1800" dirty="0" err="1"/>
              <a:t>asp:Button</a:t>
            </a:r>
            <a:r>
              <a:rPr lang="en-US" altLang="en-US" sz="1800" dirty="0"/>
              <a:t> ID="</a:t>
            </a:r>
            <a:r>
              <a:rPr lang="en-US" altLang="en-US" sz="1800" dirty="0" err="1"/>
              <a:t>btnPiValue</a:t>
            </a:r>
            <a:r>
              <a:rPr lang="en-US" altLang="en-US" sz="1800" dirty="0"/>
              <a:t>" </a:t>
            </a:r>
            <a:r>
              <a:rPr lang="en-US" altLang="en-US" sz="1800" dirty="0" err="1"/>
              <a:t>runat</a:t>
            </a:r>
            <a:r>
              <a:rPr lang="en-US" altLang="en-US" sz="1800" dirty="0"/>
              <a:t>="server" Text="Get PI Value"  Width="133px"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        </a:t>
            </a:r>
            <a:r>
              <a:rPr lang="en-US" altLang="en-US" sz="1800" dirty="0" err="1"/>
              <a:t>onclick</a:t>
            </a:r>
            <a:r>
              <a:rPr lang="en-US" altLang="en-US" sz="1800" dirty="0"/>
              <a:t>="</a:t>
            </a:r>
            <a:r>
              <a:rPr lang="en-US" altLang="en-US" sz="1800" dirty="0" err="1"/>
              <a:t>btnPiValue_Click</a:t>
            </a:r>
            <a:r>
              <a:rPr lang="en-US" altLang="en-US" sz="1800" dirty="0"/>
              <a:t>" /&gt; &amp;</a:t>
            </a:r>
            <a:r>
              <a:rPr lang="en-US" altLang="en-US" sz="1800" dirty="0" err="1"/>
              <a:t>nbsp</a:t>
            </a:r>
            <a:r>
              <a:rPr lang="en-US" altLang="en-US" sz="1800" dirty="0"/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     &lt;</a:t>
            </a:r>
            <a:r>
              <a:rPr lang="en-US" altLang="en-US" sz="1800" dirty="0" err="1"/>
              <a:t>asp:Label</a:t>
            </a:r>
            <a:r>
              <a:rPr lang="en-US" altLang="en-US" sz="1800" dirty="0"/>
              <a:t> ID="</a:t>
            </a:r>
            <a:r>
              <a:rPr lang="en-US" altLang="en-US" sz="1800" dirty="0" err="1"/>
              <a:t>lblPiValue</a:t>
            </a:r>
            <a:r>
              <a:rPr lang="en-US" altLang="en-US" sz="1800" dirty="0"/>
              <a:t>" </a:t>
            </a:r>
            <a:r>
              <a:rPr lang="en-US" altLang="en-US" sz="1800" dirty="0" err="1"/>
              <a:t>runat</a:t>
            </a:r>
            <a:r>
              <a:rPr lang="en-US" altLang="en-US" sz="1800" dirty="0"/>
              <a:t>="server"&gt;&lt;/</a:t>
            </a:r>
            <a:r>
              <a:rPr lang="en-US" altLang="en-US" sz="1800" dirty="0" err="1"/>
              <a:t>asp:Label</a:t>
            </a:r>
            <a:r>
              <a:rPr lang="en-US" alt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&lt;/div&gt;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&lt;</a:t>
            </a:r>
            <a:r>
              <a:rPr lang="en-US" altLang="en-US" sz="1800" dirty="0" err="1"/>
              <a:t>asp:Button</a:t>
            </a:r>
            <a:r>
              <a:rPr lang="en-US" altLang="en-US" sz="1800" dirty="0"/>
              <a:t> ID="</a:t>
            </a:r>
            <a:r>
              <a:rPr lang="en-US" altLang="en-US" sz="1800" dirty="0" err="1"/>
              <a:t>btnStock</a:t>
            </a:r>
            <a:r>
              <a:rPr lang="en-US" altLang="en-US" sz="1800" dirty="0"/>
              <a:t>" </a:t>
            </a:r>
            <a:r>
              <a:rPr lang="en-US" altLang="en-US" sz="1800" dirty="0" err="1"/>
              <a:t>runat</a:t>
            </a:r>
            <a:r>
              <a:rPr lang="en-US" altLang="en-US" sz="1800" dirty="0"/>
              <a:t>="server" </a:t>
            </a:r>
            <a:r>
              <a:rPr lang="en-US" altLang="en-US" sz="1800" dirty="0" err="1"/>
              <a:t>onclick</a:t>
            </a:r>
            <a:r>
              <a:rPr lang="en-US" altLang="en-US" sz="1800" dirty="0"/>
              <a:t>="</a:t>
            </a:r>
            <a:r>
              <a:rPr lang="en-US" altLang="en-US" sz="1800" dirty="0" err="1"/>
              <a:t>btnStock_Click</a:t>
            </a:r>
            <a:r>
              <a:rPr lang="en-US" altLang="en-US" sz="1800" dirty="0"/>
              <a:t>"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    Text="Get Stock" 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 &lt;</a:t>
            </a:r>
            <a:r>
              <a:rPr lang="en-US" altLang="en-US" sz="1800" dirty="0" err="1"/>
              <a:t>asp:TextBox</a:t>
            </a:r>
            <a:r>
              <a:rPr lang="en-US" altLang="en-US" sz="1800" dirty="0"/>
              <a:t> ID="</a:t>
            </a:r>
            <a:r>
              <a:rPr lang="en-US" altLang="en-US" sz="1800" dirty="0" err="1"/>
              <a:t>txtAbsoluteValue</a:t>
            </a:r>
            <a:r>
              <a:rPr lang="en-US" altLang="en-US" sz="1800" dirty="0"/>
              <a:t>" </a:t>
            </a:r>
            <a:r>
              <a:rPr lang="en-US" altLang="en-US" sz="1800" dirty="0" err="1"/>
              <a:t>runat</a:t>
            </a:r>
            <a:r>
              <a:rPr lang="en-US" altLang="en-US" sz="1800" dirty="0"/>
              <a:t>="server"&gt;Stock Symbol&lt;/</a:t>
            </a:r>
            <a:r>
              <a:rPr lang="en-US" altLang="en-US" sz="1800" dirty="0" err="1"/>
              <a:t>asp:TextBox</a:t>
            </a:r>
            <a:r>
              <a:rPr lang="en-US" altLang="en-US" sz="1800" dirty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…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F56BDD-D6F7-4F5C-B292-AA452DE9570B}" type="slidenum">
              <a:rPr lang="en-US" altLang="en-US" b="0" smtClean="0">
                <a:solidFill>
                  <a:schemeClr val="tx2"/>
                </a:solidFill>
              </a:rPr>
              <a:pPr/>
              <a:t>11</a:t>
            </a:fld>
            <a:endParaRPr lang="en-US" alt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844553"/>
            <a:ext cx="38290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6" y="4196557"/>
            <a:ext cx="3762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6" y="5529263"/>
            <a:ext cx="3762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6" y="2795589"/>
            <a:ext cx="3733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1" y="1481138"/>
            <a:ext cx="34671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096000" cy="623888"/>
          </a:xfrm>
        </p:spPr>
        <p:txBody>
          <a:bodyPr/>
          <a:lstStyle/>
          <a:p>
            <a:pPr algn="ctr"/>
            <a:r>
              <a:rPr lang="en-US" altLang="en-US" dirty="0"/>
              <a:t>Testing of Caching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046EDA-3AB7-4257-A779-390689773FFD}" type="slidenum">
              <a:rPr lang="en-US" altLang="en-US" b="0" smtClean="0">
                <a:solidFill>
                  <a:schemeClr val="tx2"/>
                </a:solidFill>
              </a:rPr>
              <a:pPr/>
              <a:t>12</a:t>
            </a:fld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3446" y="3100389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b="0" dirty="0"/>
              <a:t>02</a:t>
            </a: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76200" y="4135439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 b="0" dirty="0"/>
              <a:t>04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73262" y="1352551"/>
            <a:ext cx="2953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dirty="0"/>
              <a:t>Wait longer (&gt; </a:t>
            </a:r>
            <a:r>
              <a:rPr lang="en-US" altLang="en-US" sz="2000" b="0" dirty="0">
                <a:solidFill>
                  <a:srgbClr val="0000FF"/>
                </a:solidFill>
              </a:rPr>
              <a:t>10</a:t>
            </a:r>
            <a:r>
              <a:rPr lang="en-US" altLang="en-US" sz="2000" b="0" dirty="0"/>
              <a:t> seconds)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590800" y="4059239"/>
            <a:ext cx="1676400" cy="511175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solidFill>
                  <a:srgbClr val="FF0000"/>
                </a:solidFill>
              </a:rPr>
              <a:t>No value!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4533900" y="6019800"/>
            <a:ext cx="1371600" cy="609600"/>
          </a:xfrm>
          <a:prstGeom prst="wedgeRoundRectCallout">
            <a:avLst>
              <a:gd name="adj1" fmla="val -70551"/>
              <a:gd name="adj2" fmla="val -391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solidFill>
                  <a:srgbClr val="FF0000"/>
                </a:solidFill>
              </a:rPr>
              <a:t>No change</a:t>
            </a:r>
          </a:p>
        </p:txBody>
      </p:sp>
      <p:sp>
        <p:nvSpPr>
          <p:cNvPr id="24" name="Right Arrow 23"/>
          <p:cNvSpPr>
            <a:spLocks noChangeArrowheads="1"/>
          </p:cNvSpPr>
          <p:nvPr/>
        </p:nvSpPr>
        <p:spPr bwMode="auto">
          <a:xfrm>
            <a:off x="76200" y="5848351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 b="0" dirty="0"/>
              <a:t>04</a:t>
            </a:r>
          </a:p>
        </p:txBody>
      </p:sp>
      <p:sp>
        <p:nvSpPr>
          <p:cNvPr id="30" name="Right Arrow 29"/>
          <p:cNvSpPr>
            <a:spLocks noChangeArrowheads="1"/>
          </p:cNvSpPr>
          <p:nvPr/>
        </p:nvSpPr>
        <p:spPr bwMode="auto">
          <a:xfrm>
            <a:off x="4972050" y="1852612"/>
            <a:ext cx="533400" cy="457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en-US" sz="1600" b="0" dirty="0"/>
              <a:t>45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786634"/>
            <a:ext cx="71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hlinkClick r:id="rId7"/>
              </a:rPr>
              <a:t>http://neptune.fulton.ad.asu.edu/WSRepository/OutputCaching/Default.aspx</a:t>
            </a:r>
            <a:r>
              <a:rPr lang="en-US" b="0" dirty="0"/>
              <a:t> 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71826"/>
            <a:ext cx="352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174684"/>
            <a:ext cx="295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9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/>
      <p:bldP spid="17" grpId="0" animBg="1"/>
      <p:bldP spid="17" grpId="1" animBg="1"/>
      <p:bldP spid="19" grpId="0" animBg="1"/>
      <p:bldP spid="24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58200" cy="623888"/>
          </a:xfrm>
        </p:spPr>
        <p:txBody>
          <a:bodyPr/>
          <a:lstStyle/>
          <a:p>
            <a:pPr algn="ctr"/>
            <a:r>
              <a:rPr lang="en-US" altLang="en-US"/>
              <a:t>Caching with Parameter Values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A76CFE-CBCA-4417-9317-2B4734E69A65}" type="slidenum">
              <a:rPr lang="en-US" altLang="en-US" b="0" smtClean="0">
                <a:solidFill>
                  <a:schemeClr val="tx2"/>
                </a:solidFill>
              </a:rPr>
              <a:pPr/>
              <a:t>13</a:t>
            </a:fld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15364" name="Content Placeholder 5"/>
          <p:cNvSpPr>
            <a:spLocks noGrp="1"/>
          </p:cNvSpPr>
          <p:nvPr>
            <p:ph idx="1"/>
          </p:nvPr>
        </p:nvSpPr>
        <p:spPr>
          <a:xfrm>
            <a:off x="722313" y="1524000"/>
            <a:ext cx="7812087" cy="457200"/>
          </a:xfrm>
          <a:solidFill>
            <a:srgbClr val="FFC000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>
                <a:solidFill>
                  <a:srgbClr val="0000FF"/>
                </a:solidFill>
              </a:rPr>
              <a:t>&lt;%@ OutputCache duration="</a:t>
            </a:r>
            <a:r>
              <a:rPr lang="en-US" altLang="en-US" sz="2400">
                <a:solidFill>
                  <a:srgbClr val="C00000"/>
                </a:solidFill>
              </a:rPr>
              <a:t>10</a:t>
            </a:r>
            <a:r>
              <a:rPr lang="en-US" altLang="en-US" sz="2400">
                <a:solidFill>
                  <a:srgbClr val="0000FF"/>
                </a:solidFill>
              </a:rPr>
              <a:t>" varybyparam="</a:t>
            </a:r>
            <a:r>
              <a:rPr lang="en-US" altLang="en-US" sz="2400">
                <a:solidFill>
                  <a:srgbClr val="C00000"/>
                </a:solidFill>
              </a:rPr>
              <a:t>None</a:t>
            </a:r>
            <a:r>
              <a:rPr lang="en-US" altLang="en-US" sz="2400">
                <a:solidFill>
                  <a:srgbClr val="0000FF"/>
                </a:solidFill>
              </a:rPr>
              <a:t>" %&gt;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762000" y="2743200"/>
            <a:ext cx="76596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400" b="0">
                <a:solidFill>
                  <a:srgbClr val="0000FF"/>
                </a:solidFill>
              </a:rPr>
              <a:t>varybyparam=“Book_Title”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400" b="0">
                <a:solidFill>
                  <a:srgbClr val="0000FF"/>
                </a:solidFill>
              </a:rPr>
              <a:t>varybyparam=“Book_Title; Author”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400" b="0"/>
              <a:t>If parameter values are specified, different pages will be cached for different parameter values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/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050088" y="2438400"/>
            <a:ext cx="1905000" cy="685800"/>
          </a:xfrm>
          <a:prstGeom prst="wedgeRoundRectCallout">
            <a:avLst>
              <a:gd name="adj1" fmla="val -37051"/>
              <a:gd name="adj2" fmla="val -12655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Cache one page for all users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53000" y="2362200"/>
            <a:ext cx="1905000" cy="685800"/>
          </a:xfrm>
          <a:prstGeom prst="wedgeRoundRectCallout">
            <a:avLst>
              <a:gd name="adj1" fmla="val -58455"/>
              <a:gd name="adj2" fmla="val -1175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b="0" dirty="0"/>
              <a:t>Cache for 10 seconds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0" y="4953000"/>
            <a:ext cx="90678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2000" b="0">
                <a:solidFill>
                  <a:srgbClr val="0000FF"/>
                </a:solidFill>
              </a:rPr>
              <a:t>&lt;%@ </a:t>
            </a:r>
            <a:r>
              <a:rPr lang="en-US" altLang="en-US" sz="2000" b="0"/>
              <a:t>OutputCache duration="10" varybyparam=“</a:t>
            </a:r>
            <a:r>
              <a:rPr lang="en-US" altLang="en-US" sz="2000" b="0">
                <a:solidFill>
                  <a:srgbClr val="0000FF"/>
                </a:solidFill>
              </a:rPr>
              <a:t>partId</a:t>
            </a:r>
            <a:r>
              <a:rPr lang="en-US" altLang="en-US" sz="2000" b="0"/>
              <a:t>"  </a:t>
            </a:r>
            <a:r>
              <a:rPr lang="en-US" altLang="en-US" sz="2400" b="0">
                <a:solidFill>
                  <a:srgbClr val="0000FF"/>
                </a:solidFill>
              </a:rPr>
              <a:t>Location = "Client" </a:t>
            </a:r>
            <a:r>
              <a:rPr lang="en-US" altLang="en-US" sz="2000" b="0">
                <a:solidFill>
                  <a:srgbClr val="0000FF"/>
                </a:solidFill>
              </a:rPr>
              <a:t>%&gt;</a:t>
            </a:r>
            <a:endParaRPr lang="en-US" altLang="en-US" sz="2400" b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400" b="0"/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097588" y="4114800"/>
            <a:ext cx="1905000" cy="685800"/>
          </a:xfrm>
          <a:prstGeom prst="wedgeRoundRectCallout">
            <a:avLst>
              <a:gd name="adj1" fmla="val 53431"/>
              <a:gd name="adj2" fmla="val 81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Caching on client side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47800" y="5938838"/>
            <a:ext cx="638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/>
              <a:t>What are the pros and cons of client-side caching?</a:t>
            </a:r>
          </a:p>
        </p:txBody>
      </p:sp>
    </p:spTree>
    <p:extLst>
      <p:ext uri="{BB962C8B-B14F-4D97-AF65-F5344CB8AC3E}">
        <p14:creationId xmlns:p14="http://schemas.microsoft.com/office/powerpoint/2010/main" val="14652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ounded Rectangle 8"/>
          <p:cNvSpPr>
            <a:spLocks noChangeArrowheads="1"/>
          </p:cNvSpPr>
          <p:nvPr/>
        </p:nvSpPr>
        <p:spPr bwMode="auto">
          <a:xfrm>
            <a:off x="304800" y="5334000"/>
            <a:ext cx="8610600" cy="381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pPr algn="ctr"/>
            <a:r>
              <a:rPr lang="en-US" altLang="en-US" dirty="0"/>
              <a:t>Fragment Caching through </a:t>
            </a:r>
            <a:r>
              <a:rPr lang="en-US" altLang="en-US" dirty="0">
                <a:solidFill>
                  <a:srgbClr val="C00000"/>
                </a:solidFill>
              </a:rPr>
              <a:t>User Controls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DE610B-F0AD-4F61-AA52-2E9B55A1B3DF}" type="slidenum">
              <a:rPr lang="en-US" altLang="en-US" b="0" smtClean="0">
                <a:solidFill>
                  <a:schemeClr val="tx2"/>
                </a:solidFill>
              </a:rPr>
              <a:pPr/>
              <a:t>14</a:t>
            </a:fld>
            <a:endParaRPr lang="en-US" altLang="en-US" b="0">
              <a:solidFill>
                <a:schemeClr val="tx2"/>
              </a:solidFill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62484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914400" y="3657600"/>
            <a:ext cx="3581400" cy="560388"/>
          </a:xfrm>
          <a:prstGeom prst="ellips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Rounded Rectangular Callout 6"/>
          <p:cNvSpPr>
            <a:spLocks noChangeArrowheads="1"/>
          </p:cNvSpPr>
          <p:nvPr/>
        </p:nvSpPr>
        <p:spPr bwMode="auto">
          <a:xfrm>
            <a:off x="4800600" y="2743200"/>
            <a:ext cx="1981200" cy="685800"/>
          </a:xfrm>
          <a:prstGeom prst="wedgeRoundRectCallout">
            <a:avLst>
              <a:gd name="adj1" fmla="val -84449"/>
              <a:gd name="adj2" fmla="val 12460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/>
              <a:t>A User Control in the ASPX page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304800" y="4419600"/>
            <a:ext cx="86106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b="0"/>
              <a:t>&lt;%@ Control Language="C#" AutoEventWireup="true" CodeFile="DateToday.ascx.cs" Inherits="Confirmation" %&gt;</a:t>
            </a:r>
          </a:p>
          <a:p>
            <a:pPr>
              <a:lnSpc>
                <a:spcPct val="150000"/>
              </a:lnSpc>
            </a:pPr>
            <a:r>
              <a:rPr lang="en-US" altLang="en-US" b="0"/>
              <a:t>&lt;%@ OutputCache duration="10" varybyparam="None" %&gt;</a:t>
            </a:r>
          </a:p>
          <a:p>
            <a:pPr>
              <a:lnSpc>
                <a:spcPct val="150000"/>
              </a:lnSpc>
            </a:pPr>
            <a:r>
              <a:rPr lang="en-US" altLang="en-US" b="0"/>
              <a:t>&lt;asp:Label ID="lblConformMsg" runat="server" Text="Today's date is "&gt;&lt;/asp:Label&gt;</a:t>
            </a:r>
          </a:p>
          <a:p>
            <a:pPr>
              <a:lnSpc>
                <a:spcPct val="150000"/>
              </a:lnSpc>
            </a:pPr>
            <a:r>
              <a:rPr lang="sv-SE" altLang="en-US" b="0"/>
              <a:t>&lt;asp:Label ID="lblDate" runat="server" Text=""&gt;&lt;/asp:Label&gt;</a:t>
            </a:r>
          </a:p>
        </p:txBody>
      </p:sp>
      <p:sp>
        <p:nvSpPr>
          <p:cNvPr id="16393" name="Rounded Rectangular Callout 9"/>
          <p:cNvSpPr>
            <a:spLocks noChangeArrowheads="1"/>
          </p:cNvSpPr>
          <p:nvPr/>
        </p:nvSpPr>
        <p:spPr bwMode="auto">
          <a:xfrm>
            <a:off x="6896100" y="1004888"/>
            <a:ext cx="2019300" cy="1128712"/>
          </a:xfrm>
          <a:prstGeom prst="wedgeRoundRectCallout">
            <a:avLst>
              <a:gd name="adj1" fmla="val -8606"/>
              <a:gd name="adj2" fmla="val -7497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Another reason of using user controls</a:t>
            </a:r>
          </a:p>
        </p:txBody>
      </p:sp>
      <p:sp>
        <p:nvSpPr>
          <p:cNvPr id="16394" name="Rounded Rectangular Callout 6"/>
          <p:cNvSpPr>
            <a:spLocks noChangeArrowheads="1"/>
          </p:cNvSpPr>
          <p:nvPr/>
        </p:nvSpPr>
        <p:spPr bwMode="auto">
          <a:xfrm>
            <a:off x="7315200" y="3440113"/>
            <a:ext cx="1752600" cy="685800"/>
          </a:xfrm>
          <a:prstGeom prst="wedgeRoundRectCallout">
            <a:avLst>
              <a:gd name="adj1" fmla="val 39560"/>
              <a:gd name="adj2" fmla="val 23807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/>
              <a:t>Add this line in </a:t>
            </a:r>
            <a:r>
              <a:rPr lang="en-US" altLang="en-US" b="0" dirty="0">
                <a:solidFill>
                  <a:srgbClr val="0000FF"/>
                </a:solidFill>
              </a:rPr>
              <a:t>User Control</a:t>
            </a:r>
          </a:p>
        </p:txBody>
      </p:sp>
    </p:spTree>
    <p:extLst>
      <p:ext uri="{BB962C8B-B14F-4D97-AF65-F5344CB8AC3E}">
        <p14:creationId xmlns:p14="http://schemas.microsoft.com/office/powerpoint/2010/main" val="153425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458200" cy="1462088"/>
          </a:xfrm>
        </p:spPr>
        <p:txBody>
          <a:bodyPr/>
          <a:lstStyle/>
          <a:p>
            <a:pPr algn="ctr"/>
            <a:r>
              <a:rPr lang="en-US" altLang="en-US" dirty="0"/>
              <a:t>Web Data Caching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Selecting individual data objects and organizing for implementing unique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13035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of Data Caching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55EE97-A7E0-44AE-8732-DF897D78F680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>
              <a:solidFill>
                <a:schemeClr val="tx2"/>
              </a:solidFill>
            </a:endParaRPr>
          </a:p>
        </p:txBody>
      </p:sp>
      <p:cxnSp>
        <p:nvCxnSpPr>
          <p:cNvPr id="5124" name="Straight Arrow Connector 100"/>
          <p:cNvCxnSpPr>
            <a:cxnSpLocks noChangeShapeType="1"/>
          </p:cNvCxnSpPr>
          <p:nvPr/>
        </p:nvCxnSpPr>
        <p:spPr bwMode="auto">
          <a:xfrm rot="16200000" flipH="1">
            <a:off x="1042987" y="1865313"/>
            <a:ext cx="225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Straight Arrow Connector 100"/>
          <p:cNvCxnSpPr>
            <a:cxnSpLocks noChangeShapeType="1"/>
          </p:cNvCxnSpPr>
          <p:nvPr/>
        </p:nvCxnSpPr>
        <p:spPr bwMode="auto">
          <a:xfrm rot="5400000">
            <a:off x="1016000" y="2122488"/>
            <a:ext cx="763588" cy="23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Straight Arrow Connector 100"/>
          <p:cNvCxnSpPr>
            <a:cxnSpLocks noChangeShapeType="1"/>
          </p:cNvCxnSpPr>
          <p:nvPr/>
        </p:nvCxnSpPr>
        <p:spPr bwMode="auto">
          <a:xfrm rot="5400000">
            <a:off x="1042988" y="2400300"/>
            <a:ext cx="1295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2844800" y="4799013"/>
            <a:ext cx="21097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Straight Arrow Connector 100"/>
          <p:cNvCxnSpPr>
            <a:cxnSpLocks noChangeShapeType="1"/>
          </p:cNvCxnSpPr>
          <p:nvPr/>
        </p:nvCxnSpPr>
        <p:spPr bwMode="auto">
          <a:xfrm rot="5400000" flipH="1" flipV="1">
            <a:off x="2082800" y="4265613"/>
            <a:ext cx="31765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TextBox 61"/>
          <p:cNvSpPr txBox="1">
            <a:spLocks noChangeArrowheads="1"/>
          </p:cNvSpPr>
          <p:nvPr/>
        </p:nvSpPr>
        <p:spPr bwMode="auto">
          <a:xfrm>
            <a:off x="3748088" y="5181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Session </a:t>
            </a:r>
          </a:p>
          <a:p>
            <a:pPr algn="ctr"/>
            <a:r>
              <a:rPr lang="en-US" b="0"/>
              <a:t>creation</a:t>
            </a:r>
          </a:p>
        </p:txBody>
      </p:sp>
      <p:sp>
        <p:nvSpPr>
          <p:cNvPr id="5130" name="Up-Down Arrow 72"/>
          <p:cNvSpPr>
            <a:spLocks noChangeArrowheads="1"/>
          </p:cNvSpPr>
          <p:nvPr/>
        </p:nvSpPr>
        <p:spPr bwMode="auto">
          <a:xfrm>
            <a:off x="3976688" y="1219200"/>
            <a:ext cx="228600" cy="1687513"/>
          </a:xfrm>
          <a:prstGeom prst="upDownArrow">
            <a:avLst>
              <a:gd name="adj1" fmla="val 50000"/>
              <a:gd name="adj2" fmla="val 4999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Up-Down Arrow 73"/>
          <p:cNvSpPr>
            <a:spLocks noChangeArrowheads="1"/>
          </p:cNvSpPr>
          <p:nvPr/>
        </p:nvSpPr>
        <p:spPr bwMode="auto">
          <a:xfrm>
            <a:off x="4433888" y="1219200"/>
            <a:ext cx="217487" cy="3135313"/>
          </a:xfrm>
          <a:prstGeom prst="upDownArrow">
            <a:avLst>
              <a:gd name="adj1" fmla="val 50000"/>
              <a:gd name="adj2" fmla="val 5005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Rounded Rectangle 5"/>
          <p:cNvSpPr>
            <a:spLocks noChangeArrowheads="1"/>
          </p:cNvSpPr>
          <p:nvPr/>
        </p:nvSpPr>
        <p:spPr bwMode="auto">
          <a:xfrm>
            <a:off x="533400" y="1978025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Service session</a:t>
            </a:r>
          </a:p>
        </p:txBody>
      </p:sp>
      <p:sp>
        <p:nvSpPr>
          <p:cNvPr id="5133" name="Rounded Rectangle 7"/>
          <p:cNvSpPr>
            <a:spLocks noChangeArrowheads="1"/>
          </p:cNvSpPr>
          <p:nvPr/>
        </p:nvSpPr>
        <p:spPr bwMode="auto">
          <a:xfrm>
            <a:off x="533400" y="2514600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Service session</a:t>
            </a:r>
          </a:p>
          <a:p>
            <a:pPr algn="ctr"/>
            <a:endParaRPr lang="en-US" b="0"/>
          </a:p>
        </p:txBody>
      </p:sp>
      <p:sp>
        <p:nvSpPr>
          <p:cNvPr id="5134" name="Flowchart: Magnetic Disk 9"/>
          <p:cNvSpPr>
            <a:spLocks noChangeArrowheads="1"/>
          </p:cNvSpPr>
          <p:nvPr/>
        </p:nvSpPr>
        <p:spPr bwMode="auto">
          <a:xfrm>
            <a:off x="700088" y="3798888"/>
            <a:ext cx="1295400" cy="925512"/>
          </a:xfrm>
          <a:prstGeom prst="flowChartMagneticDisk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b="0"/>
          </a:p>
        </p:txBody>
      </p:sp>
      <p:sp>
        <p:nvSpPr>
          <p:cNvPr id="5135" name="Rounded Rectangle 19"/>
          <p:cNvSpPr>
            <a:spLocks noChangeArrowheads="1"/>
          </p:cNvSpPr>
          <p:nvPr/>
        </p:nvSpPr>
        <p:spPr bwMode="auto">
          <a:xfrm>
            <a:off x="3214688" y="1839913"/>
            <a:ext cx="1828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Web Application</a:t>
            </a:r>
          </a:p>
          <a:p>
            <a:pPr algn="ctr"/>
            <a:r>
              <a:rPr lang="en-US" b="0"/>
              <a:t>Session 1</a:t>
            </a:r>
          </a:p>
        </p:txBody>
      </p:sp>
      <p:sp>
        <p:nvSpPr>
          <p:cNvPr id="5136" name="Rounded Rectangle 20"/>
          <p:cNvSpPr>
            <a:spLocks noChangeArrowheads="1"/>
          </p:cNvSpPr>
          <p:nvPr/>
        </p:nvSpPr>
        <p:spPr bwMode="auto">
          <a:xfrm>
            <a:off x="3214688" y="2906713"/>
            <a:ext cx="1828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Web Application</a:t>
            </a:r>
          </a:p>
          <a:p>
            <a:pPr algn="ctr"/>
            <a:r>
              <a:rPr lang="en-US" b="0"/>
              <a:t>Session 2</a:t>
            </a:r>
          </a:p>
        </p:txBody>
      </p:sp>
      <p:sp>
        <p:nvSpPr>
          <p:cNvPr id="5137" name="Rounded Rectangle 21"/>
          <p:cNvSpPr>
            <a:spLocks noChangeArrowheads="1"/>
          </p:cNvSpPr>
          <p:nvPr/>
        </p:nvSpPr>
        <p:spPr bwMode="auto">
          <a:xfrm>
            <a:off x="3214688" y="4354513"/>
            <a:ext cx="1828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Web Application</a:t>
            </a:r>
          </a:p>
          <a:p>
            <a:pPr algn="ctr"/>
            <a:r>
              <a:rPr lang="en-US" b="0"/>
              <a:t>Session 3</a:t>
            </a:r>
          </a:p>
        </p:txBody>
      </p:sp>
      <p:cxnSp>
        <p:nvCxnSpPr>
          <p:cNvPr id="5138" name="Straight Arrow Connector 27"/>
          <p:cNvCxnSpPr>
            <a:cxnSpLocks noChangeShapeType="1"/>
            <a:endCxn id="5137" idx="2"/>
          </p:cNvCxnSpPr>
          <p:nvPr/>
        </p:nvCxnSpPr>
        <p:spPr bwMode="auto">
          <a:xfrm rot="5400000" flipH="1" flipV="1">
            <a:off x="3798888" y="5522912"/>
            <a:ext cx="660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ounded Rectangle 4"/>
          <p:cNvSpPr>
            <a:spLocks noChangeArrowheads="1"/>
          </p:cNvSpPr>
          <p:nvPr/>
        </p:nvSpPr>
        <p:spPr bwMode="auto">
          <a:xfrm>
            <a:off x="3214688" y="5854700"/>
            <a:ext cx="1828800" cy="8509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en-US" b="0" dirty="0"/>
              <a:t>Web Application</a:t>
            </a:r>
          </a:p>
        </p:txBody>
      </p:sp>
      <p:sp>
        <p:nvSpPr>
          <p:cNvPr id="5140" name="Up-Down Arrow 71"/>
          <p:cNvSpPr>
            <a:spLocks noChangeArrowheads="1"/>
          </p:cNvSpPr>
          <p:nvPr/>
        </p:nvSpPr>
        <p:spPr bwMode="auto">
          <a:xfrm>
            <a:off x="3595688" y="1219200"/>
            <a:ext cx="228600" cy="620713"/>
          </a:xfrm>
          <a:prstGeom prst="upDownArrow">
            <a:avLst>
              <a:gd name="adj1" fmla="val 50000"/>
              <a:gd name="adj2" fmla="val 4995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TextBox 74"/>
          <p:cNvSpPr txBox="1">
            <a:spLocks noChangeArrowheads="1"/>
          </p:cNvSpPr>
          <p:nvPr/>
        </p:nvSpPr>
        <p:spPr bwMode="auto">
          <a:xfrm>
            <a:off x="3214688" y="3810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5142" name="TextBox 75"/>
          <p:cNvSpPr txBox="1">
            <a:spLocks noChangeArrowheads="1"/>
          </p:cNvSpPr>
          <p:nvPr/>
        </p:nvSpPr>
        <p:spPr bwMode="auto">
          <a:xfrm flipH="1">
            <a:off x="3962400" y="838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Clients 1, 2, 3</a:t>
            </a:r>
          </a:p>
        </p:txBody>
      </p:sp>
      <p:sp>
        <p:nvSpPr>
          <p:cNvPr id="5143" name="Flowchart: Magnetic Disk 103"/>
          <p:cNvSpPr>
            <a:spLocks noChangeArrowheads="1"/>
          </p:cNvSpPr>
          <p:nvPr/>
        </p:nvSpPr>
        <p:spPr bwMode="auto">
          <a:xfrm>
            <a:off x="700088" y="4408488"/>
            <a:ext cx="1295400" cy="925512"/>
          </a:xfrm>
          <a:prstGeom prst="flowChartMagneticDisk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b="0"/>
          </a:p>
        </p:txBody>
      </p:sp>
      <p:sp>
        <p:nvSpPr>
          <p:cNvPr id="5144" name="Flowchart: Magnetic Disk 104"/>
          <p:cNvSpPr>
            <a:spLocks noChangeArrowheads="1"/>
          </p:cNvSpPr>
          <p:nvPr/>
        </p:nvSpPr>
        <p:spPr bwMode="auto">
          <a:xfrm>
            <a:off x="700088" y="5018088"/>
            <a:ext cx="1295400" cy="925512"/>
          </a:xfrm>
          <a:prstGeom prst="flowChartMagneticDisk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b="0"/>
          </a:p>
        </p:txBody>
      </p:sp>
      <p:sp>
        <p:nvSpPr>
          <p:cNvPr id="5145" name="Rounded Rectangle 106"/>
          <p:cNvSpPr>
            <a:spLocks noChangeArrowheads="1"/>
          </p:cNvSpPr>
          <p:nvPr/>
        </p:nvSpPr>
        <p:spPr bwMode="auto">
          <a:xfrm>
            <a:off x="533400" y="3048000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Service session</a:t>
            </a:r>
          </a:p>
          <a:p>
            <a:pPr algn="ctr"/>
            <a:endParaRPr lang="en-US" b="0"/>
          </a:p>
        </p:txBody>
      </p:sp>
      <p:cxnSp>
        <p:nvCxnSpPr>
          <p:cNvPr id="5146" name="Curved Connector 108"/>
          <p:cNvCxnSpPr>
            <a:cxnSpLocks noChangeShapeType="1"/>
            <a:stCxn id="5132" idx="3"/>
            <a:endCxn id="5135" idx="1"/>
          </p:cNvCxnSpPr>
          <p:nvPr/>
        </p:nvCxnSpPr>
        <p:spPr bwMode="auto">
          <a:xfrm>
            <a:off x="2286000" y="2168525"/>
            <a:ext cx="928688" cy="904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Curved Connector 110"/>
          <p:cNvCxnSpPr>
            <a:cxnSpLocks noChangeShapeType="1"/>
            <a:stCxn id="5133" idx="3"/>
            <a:endCxn id="5136" idx="1"/>
          </p:cNvCxnSpPr>
          <p:nvPr/>
        </p:nvCxnSpPr>
        <p:spPr bwMode="auto">
          <a:xfrm>
            <a:off x="2286000" y="2705100"/>
            <a:ext cx="928688" cy="6207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Curved Connector 112"/>
          <p:cNvCxnSpPr>
            <a:cxnSpLocks noChangeShapeType="1"/>
            <a:stCxn id="5145" idx="3"/>
            <a:endCxn id="5137" idx="1"/>
          </p:cNvCxnSpPr>
          <p:nvPr/>
        </p:nvCxnSpPr>
        <p:spPr bwMode="auto">
          <a:xfrm>
            <a:off x="2286000" y="3238500"/>
            <a:ext cx="928688" cy="15351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Curved Connector 114"/>
          <p:cNvCxnSpPr>
            <a:cxnSpLocks noChangeShapeType="1"/>
            <a:stCxn id="5135" idx="1"/>
            <a:endCxn id="5134" idx="4"/>
          </p:cNvCxnSpPr>
          <p:nvPr/>
        </p:nvCxnSpPr>
        <p:spPr bwMode="auto">
          <a:xfrm rot="10800000" flipV="1">
            <a:off x="1995488" y="2259013"/>
            <a:ext cx="1219200" cy="2001837"/>
          </a:xfrm>
          <a:prstGeom prst="curvedConnector3">
            <a:avLst>
              <a:gd name="adj1" fmla="val 63565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Curved Connector 118"/>
          <p:cNvCxnSpPr>
            <a:cxnSpLocks noChangeShapeType="1"/>
            <a:stCxn id="5143" idx="4"/>
            <a:endCxn id="5136" idx="1"/>
          </p:cNvCxnSpPr>
          <p:nvPr/>
        </p:nvCxnSpPr>
        <p:spPr bwMode="auto">
          <a:xfrm flipV="1">
            <a:off x="1995488" y="3325813"/>
            <a:ext cx="1219200" cy="1544637"/>
          </a:xfrm>
          <a:prstGeom prst="curvedConnector3">
            <a:avLst>
              <a:gd name="adj1" fmla="val 65162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Curved Connector 120"/>
          <p:cNvCxnSpPr>
            <a:cxnSpLocks noChangeShapeType="1"/>
            <a:stCxn id="5144" idx="4"/>
            <a:endCxn id="5137" idx="1"/>
          </p:cNvCxnSpPr>
          <p:nvPr/>
        </p:nvCxnSpPr>
        <p:spPr bwMode="auto">
          <a:xfrm flipV="1">
            <a:off x="1995488" y="4773613"/>
            <a:ext cx="1219200" cy="7064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5103813" y="1535113"/>
            <a:ext cx="2835275" cy="4581525"/>
            <a:chOff x="5470525" y="1535113"/>
            <a:chExt cx="2835275" cy="4581525"/>
          </a:xfrm>
        </p:grpSpPr>
        <p:sp>
          <p:nvSpPr>
            <p:cNvPr id="5160" name="Rectangle 10"/>
            <p:cNvSpPr>
              <a:spLocks noChangeArrowheads="1"/>
            </p:cNvSpPr>
            <p:nvPr/>
          </p:nvSpPr>
          <p:spPr bwMode="auto">
            <a:xfrm>
              <a:off x="6172200" y="2487613"/>
              <a:ext cx="2133600" cy="27051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0"/>
            </a:p>
          </p:txBody>
        </p:sp>
        <p:sp>
          <p:nvSpPr>
            <p:cNvPr id="5161" name="Rectangle 11"/>
            <p:cNvSpPr>
              <a:spLocks noChangeArrowheads="1"/>
            </p:cNvSpPr>
            <p:nvPr/>
          </p:nvSpPr>
          <p:spPr bwMode="auto">
            <a:xfrm>
              <a:off x="6400800" y="2678113"/>
              <a:ext cx="1676400" cy="457200"/>
            </a:xfrm>
            <a:prstGeom prst="rect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 dirty="0"/>
                <a:t>Cache</a:t>
              </a:r>
            </a:p>
          </p:txBody>
        </p:sp>
        <p:sp>
          <p:nvSpPr>
            <p:cNvPr id="5162" name="Rectangle 12"/>
            <p:cNvSpPr>
              <a:spLocks noChangeArrowheads="1"/>
            </p:cNvSpPr>
            <p:nvPr/>
          </p:nvSpPr>
          <p:spPr bwMode="auto">
            <a:xfrm>
              <a:off x="6400800" y="3363913"/>
              <a:ext cx="1676400" cy="762000"/>
            </a:xfrm>
            <a:prstGeom prst="rect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en-US" b="0" dirty="0"/>
                <a:t>Main Memory</a:t>
              </a:r>
            </a:p>
          </p:txBody>
        </p:sp>
        <p:sp>
          <p:nvSpPr>
            <p:cNvPr id="5163" name="Oval 13"/>
            <p:cNvSpPr>
              <a:spLocks noChangeArrowheads="1"/>
            </p:cNvSpPr>
            <p:nvPr/>
          </p:nvSpPr>
          <p:spPr bwMode="auto">
            <a:xfrm>
              <a:off x="6324600" y="47355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Oval 14"/>
            <p:cNvSpPr>
              <a:spLocks noChangeArrowheads="1"/>
            </p:cNvSpPr>
            <p:nvPr/>
          </p:nvSpPr>
          <p:spPr bwMode="auto">
            <a:xfrm>
              <a:off x="6324600" y="46593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Oval 15"/>
            <p:cNvSpPr>
              <a:spLocks noChangeArrowheads="1"/>
            </p:cNvSpPr>
            <p:nvPr/>
          </p:nvSpPr>
          <p:spPr bwMode="auto">
            <a:xfrm>
              <a:off x="6324600" y="45831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Oval 16"/>
            <p:cNvSpPr>
              <a:spLocks noChangeArrowheads="1"/>
            </p:cNvSpPr>
            <p:nvPr/>
          </p:nvSpPr>
          <p:spPr bwMode="auto">
            <a:xfrm>
              <a:off x="6324600" y="45069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Oval 17"/>
            <p:cNvSpPr>
              <a:spLocks noChangeArrowheads="1"/>
            </p:cNvSpPr>
            <p:nvPr/>
          </p:nvSpPr>
          <p:spPr bwMode="auto">
            <a:xfrm>
              <a:off x="6324600" y="4430713"/>
              <a:ext cx="1905000" cy="304800"/>
            </a:xfrm>
            <a:prstGeom prst="ellipse">
              <a:avLst/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ts val="1600"/>
                </a:lnSpc>
              </a:pPr>
              <a:r>
                <a:rPr lang="en-US" b="0"/>
                <a:t>Disk</a:t>
              </a:r>
            </a:p>
          </p:txBody>
        </p:sp>
        <p:sp>
          <p:nvSpPr>
            <p:cNvPr id="5168" name="Up-Down Arrow 38"/>
            <p:cNvSpPr>
              <a:spLocks noChangeArrowheads="1"/>
            </p:cNvSpPr>
            <p:nvPr/>
          </p:nvSpPr>
          <p:spPr bwMode="auto">
            <a:xfrm>
              <a:off x="7086600" y="2982913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AFEFE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Up-Down Arrow 39"/>
            <p:cNvSpPr>
              <a:spLocks noChangeArrowheads="1"/>
            </p:cNvSpPr>
            <p:nvPr/>
          </p:nvSpPr>
          <p:spPr bwMode="auto">
            <a:xfrm>
              <a:off x="7086600" y="4038600"/>
              <a:ext cx="228600" cy="4572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AFEFE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Up-Down Arrow 41"/>
            <p:cNvSpPr>
              <a:spLocks noChangeArrowheads="1"/>
            </p:cNvSpPr>
            <p:nvPr/>
          </p:nvSpPr>
          <p:spPr bwMode="auto">
            <a:xfrm>
              <a:off x="7010400" y="2125663"/>
              <a:ext cx="381000" cy="552450"/>
            </a:xfrm>
            <a:prstGeom prst="upDownArrow">
              <a:avLst>
                <a:gd name="adj1" fmla="val 50000"/>
                <a:gd name="adj2" fmla="val 49998"/>
              </a:avLst>
            </a:prstGeom>
            <a:solidFill>
              <a:srgbClr val="AFEFE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171" name="Shape 45"/>
            <p:cNvCxnSpPr>
              <a:cxnSpLocks noChangeShapeType="1"/>
              <a:stCxn id="5137" idx="3"/>
              <a:endCxn id="5170" idx="0"/>
            </p:cNvCxnSpPr>
            <p:nvPr/>
          </p:nvCxnSpPr>
          <p:spPr bwMode="auto">
            <a:xfrm flipV="1">
              <a:off x="5486400" y="2125663"/>
              <a:ext cx="1714500" cy="2647950"/>
            </a:xfrm>
            <a:prstGeom prst="bentConnector4">
              <a:avLst>
                <a:gd name="adj1" fmla="val 30041"/>
                <a:gd name="adj2" fmla="val 108634"/>
              </a:avLst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2" name="Shape 47"/>
            <p:cNvCxnSpPr>
              <a:cxnSpLocks noChangeShapeType="1"/>
              <a:stCxn id="5136" idx="3"/>
              <a:endCxn id="5170" idx="0"/>
            </p:cNvCxnSpPr>
            <p:nvPr/>
          </p:nvCxnSpPr>
          <p:spPr bwMode="auto">
            <a:xfrm flipV="1">
              <a:off x="5486400" y="2125663"/>
              <a:ext cx="1714500" cy="1200150"/>
            </a:xfrm>
            <a:prstGeom prst="bentConnector4">
              <a:avLst>
                <a:gd name="adj1" fmla="val 30116"/>
                <a:gd name="adj2" fmla="val 119046"/>
              </a:avLst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73" name="TextBox 59"/>
            <p:cNvSpPr txBox="1">
              <a:spLocks noChangeArrowheads="1"/>
            </p:cNvSpPr>
            <p:nvPr/>
          </p:nvSpPr>
          <p:spPr bwMode="auto">
            <a:xfrm>
              <a:off x="5470525" y="1535113"/>
              <a:ext cx="1922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Web Data Caching</a:t>
              </a:r>
            </a:p>
          </p:txBody>
        </p:sp>
        <p:cxnSp>
          <p:nvCxnSpPr>
            <p:cNvPr id="5174" name="Shape 83"/>
            <p:cNvCxnSpPr>
              <a:cxnSpLocks noChangeShapeType="1"/>
              <a:stCxn id="5135" idx="3"/>
              <a:endCxn id="5170" idx="0"/>
            </p:cNvCxnSpPr>
            <p:nvPr/>
          </p:nvCxnSpPr>
          <p:spPr bwMode="auto">
            <a:xfrm flipV="1">
              <a:off x="5486400" y="2125663"/>
              <a:ext cx="1714500" cy="133350"/>
            </a:xfrm>
            <a:prstGeom prst="bentConnector4">
              <a:avLst>
                <a:gd name="adj1" fmla="val 30116"/>
                <a:gd name="adj2" fmla="val 267532"/>
              </a:avLst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75" name="TextBox 131"/>
            <p:cNvSpPr txBox="1">
              <a:spLocks noChangeArrowheads="1"/>
            </p:cNvSpPr>
            <p:nvPr/>
          </p:nvSpPr>
          <p:spPr bwMode="auto">
            <a:xfrm>
              <a:off x="6184900" y="5194300"/>
              <a:ext cx="2120900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/>
                <a:t>Storage for Caching with placement and replacement policies</a:t>
              </a:r>
            </a:p>
          </p:txBody>
        </p:sp>
      </p:grpSp>
      <p:sp>
        <p:nvSpPr>
          <p:cNvPr id="5153" name="Rectangle 132"/>
          <p:cNvSpPr>
            <a:spLocks noChangeArrowheads="1"/>
          </p:cNvSpPr>
          <p:nvPr/>
        </p:nvSpPr>
        <p:spPr bwMode="auto">
          <a:xfrm>
            <a:off x="812800" y="59436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Database</a:t>
            </a:r>
            <a:endParaRPr lang="en-US"/>
          </a:p>
        </p:txBody>
      </p:sp>
      <p:sp>
        <p:nvSpPr>
          <p:cNvPr id="5154" name="Rectangle 133"/>
          <p:cNvSpPr>
            <a:spLocks noChangeArrowheads="1"/>
          </p:cNvSpPr>
          <p:nvPr/>
        </p:nvSpPr>
        <p:spPr bwMode="auto">
          <a:xfrm>
            <a:off x="671513" y="990600"/>
            <a:ext cx="15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dirty="0"/>
              <a:t>Partner service</a:t>
            </a:r>
            <a:endParaRPr lang="en-US" dirty="0"/>
          </a:p>
        </p:txBody>
      </p:sp>
      <p:sp>
        <p:nvSpPr>
          <p:cNvPr id="100" name="Rounded Rectangle 5"/>
          <p:cNvSpPr>
            <a:spLocks noChangeArrowheads="1"/>
          </p:cNvSpPr>
          <p:nvPr/>
        </p:nvSpPr>
        <p:spPr bwMode="auto">
          <a:xfrm>
            <a:off x="533400" y="1371600"/>
            <a:ext cx="1752600" cy="3810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b="0"/>
              <a:t>Service</a:t>
            </a:r>
          </a:p>
        </p:txBody>
      </p:sp>
      <p:sp>
        <p:nvSpPr>
          <p:cNvPr id="101" name="Rounded Rectangular Callout 100"/>
          <p:cNvSpPr>
            <a:spLocks noChangeArrowheads="1"/>
          </p:cNvSpPr>
          <p:nvPr/>
        </p:nvSpPr>
        <p:spPr bwMode="auto">
          <a:xfrm>
            <a:off x="7329488" y="990600"/>
            <a:ext cx="1371600" cy="914400"/>
          </a:xfrm>
          <a:prstGeom prst="wedgeRoundRectCallout">
            <a:avLst>
              <a:gd name="adj1" fmla="val -45657"/>
              <a:gd name="adj2" fmla="val 12100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No worry of memory usage</a:t>
            </a:r>
          </a:p>
        </p:txBody>
      </p: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7862888" y="2868613"/>
            <a:ext cx="900112" cy="1752600"/>
            <a:chOff x="7558088" y="2868613"/>
            <a:chExt cx="900112" cy="1752600"/>
          </a:xfrm>
        </p:grpSpPr>
        <p:sp>
          <p:nvSpPr>
            <p:cNvPr id="103" name="Rounded Rectangle 5"/>
            <p:cNvSpPr>
              <a:spLocks noChangeArrowheads="1"/>
            </p:cNvSpPr>
            <p:nvPr/>
          </p:nvSpPr>
          <p:spPr bwMode="auto">
            <a:xfrm rot="5400000">
              <a:off x="7391400" y="3554413"/>
              <a:ext cx="1752600" cy="381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b="0" dirty="0"/>
                <a:t>Service</a:t>
              </a:r>
            </a:p>
          </p:txBody>
        </p:sp>
        <p:sp>
          <p:nvSpPr>
            <p:cNvPr id="104" name="Left Arrow 103"/>
            <p:cNvSpPr/>
            <p:nvPr/>
          </p:nvSpPr>
          <p:spPr bwMode="auto">
            <a:xfrm>
              <a:off x="7558088" y="3581400"/>
              <a:ext cx="519112" cy="293688"/>
            </a:xfrm>
            <a:prstGeom prst="lef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algn="ctr"/>
            <a:r>
              <a:rPr lang="en-US" dirty="0"/>
              <a:t>Use Application State for Data Caching?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7888" cy="5181600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dirty="0">
                <a:solidFill>
                  <a:srgbClr val="0000FF"/>
                </a:solidFill>
              </a:rPr>
              <a:t>could</a:t>
            </a:r>
            <a:r>
              <a:rPr lang="en-US" dirty="0"/>
              <a:t> save data objects into Application State and made them available to all sessions. </a:t>
            </a:r>
          </a:p>
          <a:p>
            <a:r>
              <a:rPr lang="en-US" dirty="0"/>
              <a:t>What is wrong with using Application State?</a:t>
            </a:r>
          </a:p>
          <a:p>
            <a:pPr lvl="1"/>
            <a:r>
              <a:rPr lang="en-US" sz="2400" dirty="0"/>
              <a:t>You have to be aware of how much memory you use;</a:t>
            </a:r>
          </a:p>
          <a:p>
            <a:pPr lvl="1"/>
            <a:r>
              <a:rPr lang="en-US" sz="2400" dirty="0"/>
              <a:t>You have to update the lists and dispose the older items and lists;</a:t>
            </a:r>
          </a:p>
          <a:p>
            <a:pPr lvl="1"/>
            <a:r>
              <a:rPr lang="en-US" sz="2400" dirty="0"/>
              <a:t>You have to manage the threads and lock the objects while you are updating them.</a:t>
            </a:r>
          </a:p>
          <a:p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BFE54F-E41A-4087-A12E-09C8E9DDC60F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" name="Explosion 2 1"/>
          <p:cNvSpPr/>
          <p:nvPr/>
        </p:nvSpPr>
        <p:spPr bwMode="auto">
          <a:xfrm>
            <a:off x="3657600" y="4800600"/>
            <a:ext cx="3733800" cy="131010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Caching Classes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421688" cy="4114800"/>
          </a:xfrm>
        </p:spPr>
        <p:txBody>
          <a:bodyPr/>
          <a:lstStyle/>
          <a:p>
            <a:r>
              <a:rPr lang="en-US" sz="2400" b="1" dirty="0"/>
              <a:t>Use the same Application/Session State syntax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Cache</a:t>
            </a:r>
            <a:r>
              <a:rPr lang="en-US" sz="2400" dirty="0"/>
              <a:t>[“</a:t>
            </a:r>
            <a:r>
              <a:rPr lang="en-US" sz="2400" dirty="0" err="1"/>
              <a:t>IndexKey</a:t>
            </a:r>
            <a:r>
              <a:rPr lang="en-US" sz="2400" dirty="0"/>
              <a:t>”] = object.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Easy to use with a familiar syntax;</a:t>
            </a:r>
          </a:p>
          <a:p>
            <a:r>
              <a:rPr lang="en-US" sz="2400" b="1" dirty="0"/>
              <a:t>Automated Expirations </a:t>
            </a:r>
            <a:r>
              <a:rPr lang="en-US" sz="2400" dirty="0"/>
              <a:t>— absolute or relative expirations for underused items to expire automatically.</a:t>
            </a:r>
          </a:p>
          <a:p>
            <a:r>
              <a:rPr lang="en-US" sz="2400" b="1" dirty="0"/>
              <a:t>Define dependencies </a:t>
            </a:r>
            <a:r>
              <a:rPr lang="en-US" sz="2400" dirty="0"/>
              <a:t>between cached items and other items</a:t>
            </a:r>
          </a:p>
          <a:p>
            <a:r>
              <a:rPr lang="en-US" sz="2400" b="1" dirty="0"/>
              <a:t>Automated Callback </a:t>
            </a:r>
            <a:r>
              <a:rPr lang="en-US" sz="2400" dirty="0"/>
              <a:t>— Event handler can be added that will be called when an item is to be removed from the Cache, giving us an opportunity to update the </a:t>
            </a:r>
            <a:r>
              <a:rPr lang="en-US" sz="2400" b="1" dirty="0"/>
              <a:t>Cache</a:t>
            </a:r>
            <a:r>
              <a:rPr lang="en-US" sz="2400" dirty="0"/>
              <a:t> or not remove the item.</a:t>
            </a:r>
          </a:p>
          <a:p>
            <a:r>
              <a:rPr lang="en-US" sz="2400" b="1" dirty="0"/>
              <a:t>Manage threads </a:t>
            </a:r>
            <a:r>
              <a:rPr lang="en-US" sz="2400" dirty="0"/>
              <a:t>automatically to prevent conflicting.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D48A0C-D15F-47BA-A312-64C37C086214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33400" y="1066800"/>
            <a:ext cx="84216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0" dirty="0"/>
              <a:t>ASP </a:t>
            </a:r>
            <a:r>
              <a:rPr lang="en-US" sz="2800" b="0" dirty="0" err="1"/>
              <a:t>.Net</a:t>
            </a:r>
            <a:r>
              <a:rPr lang="en-US" sz="2800" b="0" dirty="0"/>
              <a:t> provides a namespace of caching classes that automates the tasks necessary for caching, which allows one 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Namespace: System.Web.Caching in FCL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Cache</a:t>
            </a:r>
            <a:r>
              <a:rPr lang="en-US" sz="2400" dirty="0"/>
              <a:t> class: The class cannot be inherited. When an instance of the class </a:t>
            </a:r>
            <a:r>
              <a:rPr lang="en-US" sz="2400" dirty="0">
                <a:solidFill>
                  <a:srgbClr val="0000FF"/>
                </a:solidFill>
              </a:rPr>
              <a:t>Cache</a:t>
            </a:r>
            <a:r>
              <a:rPr lang="en-US" sz="2400" dirty="0"/>
              <a:t> is created in a session, the instance will be 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available to all sessions, like Application State, and 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valid till the application is closed or the cache expires.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  </a:t>
            </a:r>
            <a:r>
              <a:rPr lang="en-US" sz="2400" dirty="0" err="1">
                <a:solidFill>
                  <a:srgbClr val="0000FF"/>
                </a:solidFill>
              </a:rPr>
              <a:t>CacheDependency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class: 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Establish dependency relationship between an item/object and </a:t>
            </a:r>
          </a:p>
          <a:p>
            <a:pPr lvl="2">
              <a:defRPr/>
            </a:pPr>
            <a:r>
              <a:rPr lang="en-US" sz="2400" dirty="0">
                <a:ea typeface="+mn-ea"/>
                <a:cs typeface="+mn-cs"/>
              </a:rPr>
              <a:t>a file or a database</a:t>
            </a:r>
          </a:p>
          <a:p>
            <a:pPr lvl="2">
              <a:defRPr/>
            </a:pPr>
            <a:r>
              <a:rPr lang="en-US" sz="2400" dirty="0">
                <a:ea typeface="+mn-ea"/>
                <a:cs typeface="+mn-cs"/>
              </a:rPr>
              <a:t>a cache key, </a:t>
            </a:r>
          </a:p>
          <a:p>
            <a:pPr lvl="2">
              <a:defRPr/>
            </a:pPr>
            <a:r>
              <a:rPr lang="en-US" sz="2400" dirty="0">
                <a:ea typeface="+mn-ea"/>
                <a:cs typeface="+mn-cs"/>
              </a:rPr>
              <a:t>an array of either, </a:t>
            </a:r>
          </a:p>
          <a:p>
            <a:pPr lvl="2">
              <a:defRPr/>
            </a:pPr>
            <a:r>
              <a:rPr lang="en-US" sz="2400" dirty="0">
                <a:ea typeface="+mn-ea"/>
                <a:cs typeface="+mn-cs"/>
              </a:rPr>
              <a:t>or another </a:t>
            </a:r>
            <a:r>
              <a:rPr lang="en-US" sz="2400" dirty="0" err="1">
                <a:ea typeface="+mn-ea"/>
                <a:cs typeface="+mn-cs"/>
              </a:rPr>
              <a:t>CacheDependency</a:t>
            </a:r>
            <a:r>
              <a:rPr lang="en-US" sz="2400" dirty="0">
                <a:ea typeface="+mn-ea"/>
                <a:cs typeface="+mn-cs"/>
              </a:rPr>
              <a:t> object. 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The</a:t>
            </a:r>
            <a:r>
              <a:rPr lang="en-US" sz="2400" dirty="0"/>
              <a:t> </a:t>
            </a:r>
            <a:r>
              <a:rPr lang="en-US" sz="2400" dirty="0" err="1">
                <a:ea typeface="+mn-ea"/>
                <a:cs typeface="+mn-cs"/>
              </a:rPr>
              <a:t>CacheDependency</a:t>
            </a:r>
            <a:r>
              <a:rPr lang="en-US" sz="2400" dirty="0">
                <a:ea typeface="+mn-ea"/>
                <a:cs typeface="+mn-cs"/>
              </a:rPr>
              <a:t> class monitors the dependency relationships so that when a relation changes, the cached item will be automatically removed.</a:t>
            </a:r>
            <a:endParaRPr lang="en-US" sz="24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3274AB-21BA-4335-BB60-3DB2D458B4BB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Roadmap: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305560" y="2584045"/>
            <a:ext cx="7467600" cy="4045375"/>
          </a:xfrm>
        </p:spPr>
        <p:txBody>
          <a:bodyPr/>
          <a:lstStyle/>
          <a:p>
            <a:r>
              <a:rPr lang="en-US" altLang="en-US" sz="2400" dirty="0"/>
              <a:t>What is Web Caching?</a:t>
            </a:r>
          </a:p>
          <a:p>
            <a:r>
              <a:rPr lang="en-US" altLang="en-US" sz="2400" dirty="0"/>
              <a:t>Why Web Caching?</a:t>
            </a:r>
          </a:p>
          <a:p>
            <a:r>
              <a:rPr lang="en-US" altLang="en-US" sz="2400" dirty="0"/>
              <a:t>Basic Web Caching Techniques</a:t>
            </a:r>
          </a:p>
          <a:p>
            <a:r>
              <a:rPr lang="en-US" altLang="en-US" sz="2400" dirty="0"/>
              <a:t>Advanced Caching: Web Data Caching</a:t>
            </a:r>
          </a:p>
          <a:p>
            <a:r>
              <a:rPr lang="en-US" altLang="en-US" sz="2400" dirty="0"/>
              <a:t>Implementation of Web Data Caching</a:t>
            </a:r>
          </a:p>
          <a:p>
            <a:r>
              <a:rPr lang="en-US" altLang="en-US" sz="2400" dirty="0"/>
              <a:t>Web Caching versus Recommendation System</a:t>
            </a:r>
          </a:p>
          <a:p>
            <a:r>
              <a:rPr lang="en-US" altLang="en-US" sz="2400" dirty="0"/>
              <a:t>Social Filtering and Recommendation</a:t>
            </a:r>
          </a:p>
          <a:p>
            <a:r>
              <a:rPr lang="en-US" altLang="en-US" sz="2400" dirty="0"/>
              <a:t>Legal and Ethics Issues in Caching and Recommendation </a:t>
            </a:r>
          </a:p>
          <a:p>
            <a:endParaRPr lang="en-US" altLang="en-US" sz="24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E04A76-9D45-4005-9355-D7FE43A0F488}" type="slidenum">
              <a:rPr lang="en-US" altLang="en-US" b="0" smtClean="0">
                <a:solidFill>
                  <a:schemeClr val="tx2"/>
                </a:solidFill>
              </a:rPr>
              <a:pPr/>
              <a:t>2</a:t>
            </a:fld>
            <a:endParaRPr lang="en-US" altLang="en-US" b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999392"/>
            <a:ext cx="7706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0" dirty="0">
                <a:latin typeface="+mn-lt"/>
              </a:rPr>
              <a:t>We compute data or request data when we need certain data. Can web applications reuse/share the data if the data does not change, or has not changed?</a:t>
            </a:r>
            <a:endParaRPr lang="en-US" sz="2800" b="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217597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Caching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67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/>
              <a:t>Namespace: System.Web.Caching in FCL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153400" cy="5410200"/>
          </a:xfrm>
        </p:spPr>
        <p:txBody>
          <a:bodyPr/>
          <a:lstStyle/>
          <a:p>
            <a:r>
              <a:rPr lang="en-US" sz="2400"/>
              <a:t>There are many other classes in the namespace, including:</a:t>
            </a:r>
          </a:p>
          <a:p>
            <a:pPr lvl="1"/>
            <a:r>
              <a:rPr lang="en-US" sz="2000"/>
              <a:t>AggregateCacheDependency</a:t>
            </a:r>
          </a:p>
          <a:p>
            <a:pPr lvl="1"/>
            <a:r>
              <a:rPr lang="en-US" sz="2000"/>
              <a:t>DatabaseNotEnabledForNotificationException</a:t>
            </a:r>
          </a:p>
          <a:p>
            <a:pPr lvl="1"/>
            <a:r>
              <a:rPr lang="en-US" sz="2000"/>
              <a:t>FileResponseElement</a:t>
            </a:r>
          </a:p>
          <a:p>
            <a:pPr lvl="1"/>
            <a:r>
              <a:rPr lang="en-US" sz="2000"/>
              <a:t>HeaderElement</a:t>
            </a:r>
          </a:p>
          <a:p>
            <a:pPr lvl="1"/>
            <a:r>
              <a:rPr lang="en-US" sz="2000"/>
              <a:t>MemoryResponseElement</a:t>
            </a:r>
          </a:p>
          <a:p>
            <a:pPr lvl="1"/>
            <a:r>
              <a:rPr lang="en-US" sz="2000"/>
              <a:t>OutputCache</a:t>
            </a:r>
          </a:p>
          <a:p>
            <a:pPr lvl="1"/>
            <a:r>
              <a:rPr lang="en-US" sz="2000"/>
              <a:t>OutputCacheProvider</a:t>
            </a:r>
          </a:p>
          <a:p>
            <a:pPr lvl="1"/>
            <a:r>
              <a:rPr lang="en-US" sz="2000"/>
              <a:t>OutputCacheProviderCollection</a:t>
            </a:r>
          </a:p>
          <a:p>
            <a:pPr lvl="1"/>
            <a:r>
              <a:rPr lang="en-US" sz="2000"/>
              <a:t>ResponseElement</a:t>
            </a:r>
          </a:p>
          <a:p>
            <a:pPr lvl="1"/>
            <a:r>
              <a:rPr lang="en-US" sz="2000"/>
              <a:t>SqlCacheDependency</a:t>
            </a:r>
          </a:p>
          <a:p>
            <a:pPr lvl="1"/>
            <a:r>
              <a:rPr lang="en-US" sz="2000"/>
              <a:t>SqlCacheDependencyAdmin</a:t>
            </a:r>
          </a:p>
          <a:p>
            <a:pPr lvl="1"/>
            <a:r>
              <a:rPr lang="en-US" sz="2000"/>
              <a:t>SubstitutionResponseElement</a:t>
            </a:r>
          </a:p>
          <a:p>
            <a:pPr lvl="1"/>
            <a:r>
              <a:rPr lang="en-US" sz="2000"/>
              <a:t>TableNotEnabledForNotificationException</a:t>
            </a:r>
          </a:p>
          <a:p>
            <a:pPr lvl="1"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6DB191-BAD4-4F12-8093-0322F88AB9A7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057400" y="762000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http://msdn.microsoft.com/en-us/library/system.web.caching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Methods in </a:t>
            </a:r>
            <a:r>
              <a:rPr lang="en-US">
                <a:solidFill>
                  <a:srgbClr val="C00000"/>
                </a:solidFill>
              </a:rPr>
              <a:t>Cache</a:t>
            </a:r>
            <a:r>
              <a:rPr lang="en-US"/>
              <a:t> Class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715000"/>
          </a:xfrm>
        </p:spPr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: Adds a specific item to an existing Cache object, such as </a:t>
            </a:r>
            <a:r>
              <a:rPr lang="en-US" dirty="0">
                <a:solidFill>
                  <a:srgbClr val="0000FF"/>
                </a:solidFill>
              </a:rPr>
              <a:t>dependencies</a:t>
            </a:r>
            <a:r>
              <a:rPr lang="en-US" dirty="0"/>
              <a:t>, expiration, priority, and a delegate you can use to notify your application when the inserted item is removed from the Cache.</a:t>
            </a:r>
          </a:p>
          <a:p>
            <a:r>
              <a:rPr lang="en-US" b="1" dirty="0"/>
              <a:t>Remove</a:t>
            </a:r>
            <a:r>
              <a:rPr lang="en-US" dirty="0"/>
              <a:t>: Removes the specified item from the application's Cache object.</a:t>
            </a:r>
          </a:p>
          <a:p>
            <a:r>
              <a:rPr lang="en-US" b="1" dirty="0"/>
              <a:t>Get</a:t>
            </a:r>
            <a:r>
              <a:rPr lang="en-US" dirty="0"/>
              <a:t>: Retrieves the specified item from the Cache object.</a:t>
            </a:r>
          </a:p>
          <a:p>
            <a:r>
              <a:rPr lang="en-US" b="1" dirty="0" err="1"/>
              <a:t>GetType</a:t>
            </a:r>
            <a:r>
              <a:rPr lang="en-US" dirty="0"/>
              <a:t>: Gets the Type of the current instance. (Inherited from Object)</a:t>
            </a:r>
          </a:p>
          <a:p>
            <a:r>
              <a:rPr lang="en-US" b="1" dirty="0" err="1"/>
              <a:t>ToString</a:t>
            </a:r>
            <a:r>
              <a:rPr lang="en-US" dirty="0"/>
              <a:t>: Convert the current Object to a string. (Inherited from Object)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8EB03A-B678-449F-B84F-74CC363FC4C6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623888"/>
          </a:xfrm>
        </p:spPr>
        <p:txBody>
          <a:bodyPr/>
          <a:lstStyle/>
          <a:p>
            <a:pPr algn="ctr"/>
            <a:r>
              <a:rPr lang="en-US"/>
              <a:t>Overloaded Insert Methods in </a:t>
            </a:r>
            <a:r>
              <a:rPr lang="en-US">
                <a:solidFill>
                  <a:srgbClr val="C00000"/>
                </a:solidFill>
              </a:rPr>
              <a:t>Cache</a:t>
            </a:r>
            <a:r>
              <a:rPr lang="en-US"/>
              <a:t>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46113" y="1371600"/>
            <a:ext cx="8421687" cy="4876800"/>
          </a:xfrm>
        </p:spPr>
        <p:txBody>
          <a:bodyPr/>
          <a:lstStyle/>
          <a:p>
            <a:r>
              <a:rPr lang="en-US" dirty="0"/>
              <a:t>Insert(String, Object), or Cache[“</a:t>
            </a:r>
            <a:r>
              <a:rPr lang="en-US" dirty="0" err="1"/>
              <a:t>IndexKey</a:t>
            </a:r>
            <a:r>
              <a:rPr lang="en-US" dirty="0"/>
              <a:t>”] = Object;</a:t>
            </a:r>
          </a:p>
          <a:p>
            <a:r>
              <a:rPr lang="en-US" dirty="0"/>
              <a:t>Insert(String, Object, </a:t>
            </a:r>
            <a:r>
              <a:rPr lang="en-US" b="1" dirty="0" err="1">
                <a:solidFill>
                  <a:srgbClr val="0000FF"/>
                </a:solidFill>
              </a:rPr>
              <a:t>CacheDependency</a:t>
            </a:r>
            <a:r>
              <a:rPr lang="en-US" dirty="0"/>
              <a:t>)</a:t>
            </a:r>
          </a:p>
          <a:p>
            <a:r>
              <a:rPr lang="en-US" dirty="0"/>
              <a:t>Insert(String, Object, </a:t>
            </a:r>
            <a:r>
              <a:rPr lang="en-US" b="1" dirty="0" err="1">
                <a:solidFill>
                  <a:srgbClr val="0000FF"/>
                </a:solidFill>
              </a:rPr>
              <a:t>CacheDependency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TimeSpan</a:t>
            </a:r>
            <a:r>
              <a:rPr lang="en-US" dirty="0"/>
              <a:t>)</a:t>
            </a:r>
          </a:p>
          <a:p>
            <a:r>
              <a:rPr lang="en-US" dirty="0"/>
              <a:t>Insert(String, Object, </a:t>
            </a:r>
            <a:r>
              <a:rPr lang="en-US" b="1" dirty="0" err="1">
                <a:solidFill>
                  <a:srgbClr val="0000FF"/>
                </a:solidFill>
              </a:rPr>
              <a:t>CacheDependency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TimeSpan</a:t>
            </a:r>
            <a:r>
              <a:rPr lang="en-US" dirty="0"/>
              <a:t>, </a:t>
            </a:r>
            <a:r>
              <a:rPr lang="en-US" dirty="0" err="1"/>
              <a:t>CacheItemUpdateCallback</a:t>
            </a:r>
            <a:r>
              <a:rPr lang="en-US" dirty="0"/>
              <a:t>)</a:t>
            </a:r>
          </a:p>
          <a:p>
            <a:r>
              <a:rPr lang="en-US" dirty="0"/>
              <a:t>Insert(String, Object, </a:t>
            </a:r>
            <a:r>
              <a:rPr lang="en-US" b="1" dirty="0" err="1">
                <a:solidFill>
                  <a:srgbClr val="0000FF"/>
                </a:solidFill>
              </a:rPr>
              <a:t>CacheDependency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TimeSpan</a:t>
            </a:r>
            <a:r>
              <a:rPr lang="en-US" dirty="0"/>
              <a:t>, </a:t>
            </a:r>
            <a:r>
              <a:rPr lang="en-US" dirty="0" err="1"/>
              <a:t>CacheItemPriority</a:t>
            </a:r>
            <a:r>
              <a:rPr lang="en-US" dirty="0"/>
              <a:t>, </a:t>
            </a:r>
            <a:r>
              <a:rPr lang="en-US" dirty="0" err="1"/>
              <a:t>CacheItemRemovedCallback</a:t>
            </a:r>
            <a:r>
              <a:rPr lang="en-US" dirty="0"/>
              <a:t>)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58D35E-F3FB-45CB-B762-5F1F217EA242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r>
              <a:rPr lang="en-US"/>
              <a:t>Parameters of the Insert( ) Methods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267200" y="776288"/>
            <a:ext cx="4800600" cy="5929312"/>
          </a:xfrm>
        </p:spPr>
        <p:txBody>
          <a:bodyPr/>
          <a:lstStyle/>
          <a:p>
            <a:r>
              <a:rPr lang="en-US" sz="2400" dirty="0"/>
              <a:t>Index key (string)</a:t>
            </a:r>
          </a:p>
          <a:p>
            <a:r>
              <a:rPr lang="en-US" sz="2400" dirty="0"/>
              <a:t>Item to be cached</a:t>
            </a:r>
          </a:p>
          <a:p>
            <a:r>
              <a:rPr lang="en-US" sz="2400" dirty="0"/>
              <a:t>Dependencies between the cached item and another item.</a:t>
            </a:r>
          </a:p>
          <a:p>
            <a:r>
              <a:rPr lang="en-US" sz="2400" dirty="0"/>
              <a:t>The cached item will be removed at the given date and time.</a:t>
            </a:r>
          </a:p>
          <a:p>
            <a:r>
              <a:rPr lang="en-US" sz="2400" dirty="0"/>
              <a:t>The cached item will be removed if the item is not accessed within the given time interval. If set to 0, only absolute expiration is used.</a:t>
            </a:r>
          </a:p>
          <a:p>
            <a:r>
              <a:rPr lang="en-US" sz="2400" dirty="0"/>
              <a:t>The cost of the object relative to other items stored in the cache.</a:t>
            </a:r>
          </a:p>
          <a:p>
            <a:r>
              <a:rPr lang="en-US" sz="2400" dirty="0"/>
              <a:t>A delegate that, if provided, will be called when an object is removed from the cache. 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47A3D5-94F4-4F37-ADD0-0A38BAE83D35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28600" y="1595438"/>
            <a:ext cx="4038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public </a:t>
            </a:r>
            <a:r>
              <a:rPr lang="en-US" sz="2000" b="0">
                <a:solidFill>
                  <a:srgbClr val="0000FF"/>
                </a:solidFill>
              </a:rPr>
              <a:t>void</a:t>
            </a:r>
            <a:r>
              <a:rPr lang="en-US" sz="2000" b="0"/>
              <a:t> </a:t>
            </a:r>
            <a:r>
              <a:rPr lang="en-US" sz="2000"/>
              <a:t>Insert</a:t>
            </a:r>
            <a:r>
              <a:rPr lang="en-US" sz="2000" b="0"/>
              <a:t>(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	</a:t>
            </a:r>
            <a:r>
              <a:rPr lang="en-US" sz="2000" b="0">
                <a:solidFill>
                  <a:srgbClr val="0000FF"/>
                </a:solidFill>
              </a:rPr>
              <a:t>string</a:t>
            </a:r>
            <a:r>
              <a:rPr lang="en-US" sz="2000" b="0"/>
              <a:t> key,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	</a:t>
            </a:r>
            <a:r>
              <a:rPr lang="en-US" sz="2000" b="0">
                <a:solidFill>
                  <a:srgbClr val="0000FF"/>
                </a:solidFill>
              </a:rPr>
              <a:t>Object</a:t>
            </a:r>
            <a:r>
              <a:rPr lang="en-US" sz="2000" b="0"/>
              <a:t> item,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	</a:t>
            </a:r>
            <a:r>
              <a:rPr lang="en-US" sz="2000" b="0">
                <a:solidFill>
                  <a:srgbClr val="0000FF"/>
                </a:solidFill>
              </a:rPr>
              <a:t>CacheDependency</a:t>
            </a:r>
            <a:r>
              <a:rPr lang="en-US" sz="2000" b="0"/>
              <a:t> dependencies, 	</a:t>
            </a:r>
            <a:r>
              <a:rPr lang="en-US" sz="2000" b="0">
                <a:solidFill>
                  <a:srgbClr val="0000FF"/>
                </a:solidFill>
              </a:rPr>
              <a:t>DateTime</a:t>
            </a:r>
            <a:r>
              <a:rPr lang="en-US" sz="2000" b="0"/>
              <a:t> absoluteExpiration, 	</a:t>
            </a:r>
            <a:r>
              <a:rPr lang="en-US" sz="2000" b="0">
                <a:solidFill>
                  <a:srgbClr val="0000FF"/>
                </a:solidFill>
              </a:rPr>
              <a:t>TimeSpan</a:t>
            </a:r>
            <a:r>
              <a:rPr lang="en-US" sz="2000" b="0"/>
              <a:t> slidingExpiration, 	</a:t>
            </a:r>
            <a:r>
              <a:rPr lang="en-US" sz="2000" b="0">
                <a:solidFill>
                  <a:srgbClr val="0000FF"/>
                </a:solidFill>
              </a:rPr>
              <a:t>CacheItemPriority</a:t>
            </a:r>
            <a:r>
              <a:rPr lang="en-US" sz="2000" b="0"/>
              <a:t> priority, 	</a:t>
            </a:r>
            <a:r>
              <a:rPr lang="en-US" sz="2000" b="0">
                <a:solidFill>
                  <a:srgbClr val="0000FF"/>
                </a:solidFill>
              </a:rPr>
              <a:t>CacheItemRemovedCallback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                      onRemoveCallback </a:t>
            </a:r>
          </a:p>
          <a:p>
            <a:pPr>
              <a:lnSpc>
                <a:spcPct val="150000"/>
              </a:lnSpc>
              <a:tabLst>
                <a:tab pos="282575" algn="l"/>
              </a:tabLst>
            </a:pPr>
            <a:r>
              <a:rPr lang="en-US" sz="2000" b="0"/>
              <a:t>)</a:t>
            </a:r>
          </a:p>
        </p:txBody>
      </p:sp>
      <p:cxnSp>
        <p:nvCxnSpPr>
          <p:cNvPr id="20486" name="Straight Arrow Connector 8"/>
          <p:cNvCxnSpPr>
            <a:cxnSpLocks noChangeShapeType="1"/>
          </p:cNvCxnSpPr>
          <p:nvPr/>
        </p:nvCxnSpPr>
        <p:spPr bwMode="auto">
          <a:xfrm flipV="1">
            <a:off x="1981200" y="1524000"/>
            <a:ext cx="228600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Straight Arrow Connector 10"/>
          <p:cNvCxnSpPr>
            <a:cxnSpLocks noChangeShapeType="1"/>
          </p:cNvCxnSpPr>
          <p:nvPr/>
        </p:nvCxnSpPr>
        <p:spPr bwMode="auto">
          <a:xfrm flipV="1">
            <a:off x="3124200" y="2057400"/>
            <a:ext cx="11430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Arrow Connector 14"/>
          <p:cNvCxnSpPr>
            <a:cxnSpLocks noChangeShapeType="1"/>
          </p:cNvCxnSpPr>
          <p:nvPr/>
        </p:nvCxnSpPr>
        <p:spPr bwMode="auto">
          <a:xfrm flipV="1">
            <a:off x="3505200" y="35814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Freeform 25"/>
          <p:cNvSpPr>
            <a:spLocks/>
          </p:cNvSpPr>
          <p:nvPr/>
        </p:nvSpPr>
        <p:spPr bwMode="auto">
          <a:xfrm>
            <a:off x="3646488" y="2884488"/>
            <a:ext cx="750887" cy="860425"/>
          </a:xfrm>
          <a:custGeom>
            <a:avLst/>
            <a:gdLst>
              <a:gd name="T0" fmla="*/ 0 w 751115"/>
              <a:gd name="T1" fmla="*/ 873666 h 859972"/>
              <a:gd name="T2" fmla="*/ 442270 w 751115"/>
              <a:gd name="T3" fmla="*/ 597191 h 859972"/>
              <a:gd name="T4" fmla="*/ 744305 w 751115"/>
              <a:gd name="T5" fmla="*/ 0 h 859972"/>
              <a:gd name="T6" fmla="*/ 0 60000 65536"/>
              <a:gd name="T7" fmla="*/ 0 60000 65536"/>
              <a:gd name="T8" fmla="*/ 0 60000 65536"/>
              <a:gd name="T9" fmla="*/ 0 w 751115"/>
              <a:gd name="T10" fmla="*/ 0 h 859972"/>
              <a:gd name="T11" fmla="*/ 751115 w 751115"/>
              <a:gd name="T12" fmla="*/ 859972 h 8599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1115" h="859972">
                <a:moveTo>
                  <a:pt x="0" y="859972"/>
                </a:moveTo>
                <a:lnTo>
                  <a:pt x="446315" y="587829"/>
                </a:lnTo>
                <a:lnTo>
                  <a:pt x="751115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0490" name="Straight Arrow Connector 29"/>
          <p:cNvCxnSpPr>
            <a:cxnSpLocks noChangeShapeType="1"/>
          </p:cNvCxnSpPr>
          <p:nvPr/>
        </p:nvCxnSpPr>
        <p:spPr bwMode="auto">
          <a:xfrm>
            <a:off x="3352800" y="4648200"/>
            <a:ext cx="9144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Straight Arrow Connector 31"/>
          <p:cNvCxnSpPr>
            <a:cxnSpLocks noChangeShapeType="1"/>
          </p:cNvCxnSpPr>
          <p:nvPr/>
        </p:nvCxnSpPr>
        <p:spPr bwMode="auto">
          <a:xfrm>
            <a:off x="3810000" y="5562600"/>
            <a:ext cx="457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Freeform 32"/>
          <p:cNvSpPr>
            <a:spLocks/>
          </p:cNvSpPr>
          <p:nvPr/>
        </p:nvSpPr>
        <p:spPr bwMode="auto">
          <a:xfrm>
            <a:off x="1752600" y="1154113"/>
            <a:ext cx="2547938" cy="1241425"/>
          </a:xfrm>
          <a:custGeom>
            <a:avLst/>
            <a:gdLst>
              <a:gd name="T0" fmla="*/ 0 w 2547257"/>
              <a:gd name="T1" fmla="*/ 1254663 h 1240971"/>
              <a:gd name="T2" fmla="*/ 318236 w 2547257"/>
              <a:gd name="T3" fmla="*/ 1254663 h 1240971"/>
              <a:gd name="T4" fmla="*/ 2567772 w 2547257"/>
              <a:gd name="T5" fmla="*/ 0 h 1240971"/>
              <a:gd name="T6" fmla="*/ 0 60000 65536"/>
              <a:gd name="T7" fmla="*/ 0 60000 65536"/>
              <a:gd name="T8" fmla="*/ 0 60000 65536"/>
              <a:gd name="T9" fmla="*/ 0 w 2547257"/>
              <a:gd name="T10" fmla="*/ 0 h 1240971"/>
              <a:gd name="T11" fmla="*/ 2547257 w 2547257"/>
              <a:gd name="T12" fmla="*/ 1240971 h 12409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7257" h="1240971">
                <a:moveTo>
                  <a:pt x="0" y="1240971"/>
                </a:moveTo>
                <a:lnTo>
                  <a:pt x="315686" y="1240971"/>
                </a:lnTo>
                <a:lnTo>
                  <a:pt x="2547257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CacheDependency</a:t>
            </a:r>
            <a:r>
              <a:rPr lang="en-US"/>
              <a:t> Class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562600"/>
          </a:xfrm>
        </p:spPr>
        <p:txBody>
          <a:bodyPr/>
          <a:lstStyle/>
          <a:p>
            <a:r>
              <a:rPr lang="en-US" dirty="0"/>
              <a:t>The class defines a parameter of the insert method of the </a:t>
            </a:r>
            <a:r>
              <a:rPr lang="en-US" dirty="0">
                <a:solidFill>
                  <a:srgbClr val="0000FF"/>
                </a:solidFill>
              </a:rPr>
              <a:t>Cache </a:t>
            </a:r>
            <a:r>
              <a:rPr lang="en-US" dirty="0"/>
              <a:t>class;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null</a:t>
            </a:r>
            <a:r>
              <a:rPr lang="en-US" dirty="0"/>
              <a:t> if no need to define the dependency.</a:t>
            </a:r>
          </a:p>
          <a:p>
            <a:r>
              <a:rPr lang="en-US" dirty="0"/>
              <a:t>It establishes a dependency relationship between the item stored in the </a:t>
            </a:r>
            <a:r>
              <a:rPr lang="en-US" dirty="0">
                <a:solidFill>
                  <a:srgbClr val="0000FF"/>
                </a:solidFill>
              </a:rPr>
              <a:t>Cache</a:t>
            </a:r>
            <a:r>
              <a:rPr lang="en-US" dirty="0"/>
              <a:t> object and a file, a cache key, an array of either, or another </a:t>
            </a:r>
            <a:r>
              <a:rPr lang="en-US" dirty="0" err="1"/>
              <a:t>CacheDependency</a:t>
            </a:r>
            <a:r>
              <a:rPr lang="en-US" dirty="0"/>
              <a:t> object. </a:t>
            </a:r>
          </a:p>
          <a:p>
            <a:r>
              <a:rPr lang="en-US" dirty="0"/>
              <a:t>You can include dependency in </a:t>
            </a: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/>
              <a:t>(), or add it later using </a:t>
            </a:r>
            <a:r>
              <a:rPr lang="en-US" dirty="0">
                <a:solidFill>
                  <a:srgbClr val="0000FF"/>
                </a:solidFill>
              </a:rPr>
              <a:t>Add</a:t>
            </a:r>
            <a:r>
              <a:rPr lang="en-US" dirty="0"/>
              <a:t>().</a:t>
            </a:r>
          </a:p>
          <a:p>
            <a:r>
              <a:rPr lang="en-US" dirty="0"/>
              <a:t>The </a:t>
            </a:r>
            <a:r>
              <a:rPr lang="en-US" dirty="0" err="1"/>
              <a:t>CacheDependency</a:t>
            </a:r>
            <a:r>
              <a:rPr lang="en-US" dirty="0"/>
              <a:t> class monitors the dependency relationships so that when any of them changes, the cached item can be automatically removed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AC84E8-FEA6-4781-82D6-821B32C02AFC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143000" y="762000"/>
            <a:ext cx="7659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http://msdn.microsoft.com/en-us/library/system.web.caching.cachedependency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53400" cy="914400"/>
          </a:xfrm>
        </p:spPr>
        <p:txBody>
          <a:bodyPr/>
          <a:lstStyle/>
          <a:p>
            <a:pPr algn="ctr"/>
            <a:r>
              <a:rPr lang="en-US" dirty="0"/>
              <a:t>A simple example of using cache dependency, with one callback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534400" cy="2895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protected void </a:t>
            </a:r>
            <a:r>
              <a:rPr lang="en-US" sz="2000" dirty="0" err="1">
                <a:latin typeface="Arial" charset="0"/>
                <a:cs typeface="Arial" charset="0"/>
              </a:rPr>
              <a:t>btn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Add</a:t>
            </a:r>
            <a:r>
              <a:rPr lang="en-US" sz="2000" dirty="0" err="1">
                <a:latin typeface="Arial" charset="0"/>
                <a:cs typeface="Arial" charset="0"/>
              </a:rPr>
              <a:t>Item_Click</a:t>
            </a:r>
            <a:r>
              <a:rPr lang="en-US" sz="2000" dirty="0">
                <a:latin typeface="Arial" charset="0"/>
                <a:cs typeface="Arial" charset="0"/>
              </a:rPr>
              <a:t>(object sender, </a:t>
            </a:r>
            <a:r>
              <a:rPr lang="en-US" sz="2000" dirty="0" err="1">
                <a:latin typeface="Arial" charset="0"/>
                <a:cs typeface="Arial" charset="0"/>
              </a:rPr>
              <a:t>EventArgs</a:t>
            </a:r>
            <a:r>
              <a:rPr lang="en-US" sz="2000" dirty="0">
                <a:latin typeface="Arial" charset="0"/>
                <a:cs typeface="Arial" charset="0"/>
              </a:rPr>
              <a:t> e)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{ </a:t>
            </a:r>
            <a:r>
              <a:rPr lang="en-US" sz="2000" i="1" dirty="0">
                <a:latin typeface="Arial" charset="0"/>
                <a:cs typeface="Arial" charset="0"/>
              </a:rPr>
              <a:t>// create two cache items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i="1" dirty="0">
                <a:latin typeface="Arial" charset="0"/>
                <a:cs typeface="Arial" charset="0"/>
              </a:rPr>
              <a:t>	</a:t>
            </a:r>
            <a:r>
              <a:rPr lang="en-US" sz="2000" dirty="0">
                <a:latin typeface="Arial" charset="0"/>
                <a:cs typeface="Arial" charset="0"/>
              </a:rPr>
              <a:t>string item1 = "Dell Printer 1710";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string item2 = "Cartridge for Printer 1710";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Cache.Insert</a:t>
            </a:r>
            <a:r>
              <a:rPr lang="en-US" sz="2000" dirty="0">
                <a:latin typeface="Arial" charset="0"/>
                <a:cs typeface="Arial" charset="0"/>
              </a:rPr>
              <a:t>("</a:t>
            </a:r>
            <a:r>
              <a:rPr lang="en-US" sz="2000" dirty="0" err="1">
                <a:latin typeface="Arial" charset="0"/>
                <a:cs typeface="Arial" charset="0"/>
              </a:rPr>
              <a:t>PrinterKey</a:t>
            </a:r>
            <a:r>
              <a:rPr lang="en-US" sz="2000" dirty="0">
                <a:latin typeface="Arial" charset="0"/>
                <a:cs typeface="Arial" charset="0"/>
              </a:rPr>
              <a:t>", item1,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null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DateTime.Now.AddMinutes</a:t>
            </a:r>
            <a:r>
              <a:rPr lang="en-US" sz="2000" dirty="0">
                <a:latin typeface="Arial" charset="0"/>
                <a:cs typeface="Arial" charset="0"/>
              </a:rPr>
              <a:t>(10), </a:t>
            </a:r>
            <a:r>
              <a:rPr lang="en-US" sz="2000" dirty="0" err="1">
                <a:latin typeface="Arial" charset="0"/>
                <a:cs typeface="Arial" charset="0"/>
              </a:rPr>
              <a:t>TimeSpan.Zero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CacheItemPriority.Default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2000" dirty="0">
                <a:latin typeface="Arial" charset="0"/>
                <a:cs typeface="Arial" charset="0"/>
              </a:rPr>
              <a:t>);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Cache.Insert</a:t>
            </a:r>
            <a:r>
              <a:rPr lang="en-US" sz="2000" dirty="0">
                <a:latin typeface="Arial" charset="0"/>
                <a:cs typeface="Arial" charset="0"/>
              </a:rPr>
              <a:t>("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CartridgeKey</a:t>
            </a:r>
            <a:r>
              <a:rPr lang="en-US" sz="2000" dirty="0">
                <a:latin typeface="Arial" charset="0"/>
                <a:cs typeface="Arial" charset="0"/>
              </a:rPr>
              <a:t>", item2, null, </a:t>
            </a:r>
            <a:r>
              <a:rPr lang="en-US" sz="2000" dirty="0" err="1">
                <a:latin typeface="Arial" charset="0"/>
                <a:cs typeface="Arial" charset="0"/>
              </a:rPr>
              <a:t>DateTime.Now.AddMinutes</a:t>
            </a:r>
            <a:r>
              <a:rPr lang="en-US" sz="2000" dirty="0">
                <a:latin typeface="Arial" charset="0"/>
                <a:cs typeface="Arial" charset="0"/>
              </a:rPr>
              <a:t>(20), </a:t>
            </a:r>
            <a:r>
              <a:rPr lang="en-US" sz="2000" dirty="0" err="1">
                <a:latin typeface="Arial" charset="0"/>
                <a:cs typeface="Arial" charset="0"/>
              </a:rPr>
              <a:t>TimeSpan.Zero</a:t>
            </a:r>
            <a:r>
              <a:rPr lang="en-US" sz="2000" dirty="0">
                <a:latin typeface="Arial" charset="0"/>
                <a:cs typeface="Arial" charset="0"/>
              </a:rPr>
              <a:t>);  }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F352A6-487E-4125-8C82-E44661198F90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48006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CacheRemovedCallBack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IndexKey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, object value,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                                            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CacheItemRemovedReason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reason)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{ // remove the Cartridge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from the cache if printer is removed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Cache.Remove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CartridgeKey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");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3657600" y="3211513"/>
            <a:ext cx="3014663" cy="1589087"/>
          </a:xfrm>
          <a:custGeom>
            <a:avLst/>
            <a:gdLst>
              <a:gd name="T0" fmla="*/ 2995015 w 3015343"/>
              <a:gd name="T1" fmla="*/ 0 h 1175657"/>
              <a:gd name="T2" fmla="*/ 2995015 w 3015343"/>
              <a:gd name="T3" fmla="*/ 2147483647 h 1175657"/>
              <a:gd name="T4" fmla="*/ 0 w 3015343"/>
              <a:gd name="T5" fmla="*/ 2147483647 h 1175657"/>
              <a:gd name="T6" fmla="*/ 0 w 3015343"/>
              <a:gd name="T7" fmla="*/ 2147483647 h 1175657"/>
              <a:gd name="T8" fmla="*/ 0 60000 65536"/>
              <a:gd name="T9" fmla="*/ 0 60000 65536"/>
              <a:gd name="T10" fmla="*/ 0 60000 65536"/>
              <a:gd name="T11" fmla="*/ 0 60000 65536"/>
              <a:gd name="T12" fmla="*/ 0 w 3015343"/>
              <a:gd name="T13" fmla="*/ 0 h 1175657"/>
              <a:gd name="T14" fmla="*/ 3015343 w 3015343"/>
              <a:gd name="T15" fmla="*/ 1175657 h 11756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15343" h="1175657">
                <a:moveTo>
                  <a:pt x="3015343" y="0"/>
                </a:moveTo>
                <a:lnTo>
                  <a:pt x="3015343" y="903514"/>
                </a:lnTo>
                <a:lnTo>
                  <a:pt x="0" y="903514"/>
                </a:lnTo>
                <a:lnTo>
                  <a:pt x="0" y="1175657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6672263" y="3200400"/>
            <a:ext cx="13287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Delegate with Implicit</a:t>
            </a:r>
          </a:p>
          <a:p>
            <a:r>
              <a:rPr lang="en-US" b="0" dirty="0"/>
              <a:t>Parameter</a:t>
            </a:r>
          </a:p>
          <a:p>
            <a:r>
              <a:rPr lang="en-US" b="0" dirty="0"/>
              <a:t>Passing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00891" y="4267200"/>
            <a:ext cx="990600" cy="685800"/>
          </a:xfrm>
          <a:prstGeom prst="wedgeRoundRectCallout">
            <a:avLst>
              <a:gd name="adj1" fmla="val 47349"/>
              <a:gd name="adj2" fmla="val 700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Event handler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56490" y="1600200"/>
            <a:ext cx="2357438" cy="685800"/>
          </a:xfrm>
          <a:prstGeom prst="wedgeRoundRectCallout">
            <a:avLst>
              <a:gd name="adj1" fmla="val -91856"/>
              <a:gd name="adj2" fmla="val 986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Dependency not defined,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use callback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534" grpId="0" animBg="1"/>
      <p:bldP spid="22535" grpId="0"/>
      <p:bldP spid="2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20000" cy="623888"/>
          </a:xfrm>
        </p:spPr>
        <p:txBody>
          <a:bodyPr/>
          <a:lstStyle/>
          <a:p>
            <a:pPr algn="ctr"/>
            <a:r>
              <a:rPr lang="en-US" sz="2800" dirty="0"/>
              <a:t>Simple Cache Example: With Two Callbacks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534400" cy="2895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protected void </a:t>
            </a:r>
            <a:r>
              <a:rPr lang="en-US" sz="2000" dirty="0" err="1">
                <a:latin typeface="Arial" charset="0"/>
                <a:cs typeface="Arial" charset="0"/>
              </a:rPr>
              <a:t>btnAddItem_Click</a:t>
            </a:r>
            <a:r>
              <a:rPr lang="en-US" sz="2000" dirty="0">
                <a:latin typeface="Arial" charset="0"/>
                <a:cs typeface="Arial" charset="0"/>
              </a:rPr>
              <a:t>(object sender, </a:t>
            </a:r>
            <a:r>
              <a:rPr lang="en-US" sz="2000" dirty="0" err="1">
                <a:latin typeface="Arial" charset="0"/>
                <a:cs typeface="Arial" charset="0"/>
              </a:rPr>
              <a:t>EventArgs</a:t>
            </a:r>
            <a:r>
              <a:rPr lang="en-US" sz="2000" dirty="0">
                <a:latin typeface="Arial" charset="0"/>
                <a:cs typeface="Arial" charset="0"/>
              </a:rPr>
              <a:t> e)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{	string item1 = "Dell Printer 1710";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string item2 = "Cartridge for Printer 1710";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Cache.Insert</a:t>
            </a:r>
            <a:r>
              <a:rPr lang="en-US" sz="2000" dirty="0">
                <a:latin typeface="Arial" charset="0"/>
                <a:cs typeface="Arial" charset="0"/>
              </a:rPr>
              <a:t>("</a:t>
            </a:r>
            <a:r>
              <a:rPr lang="en-US" sz="2000" dirty="0" err="1">
                <a:latin typeface="Arial" charset="0"/>
                <a:cs typeface="Arial" charset="0"/>
              </a:rPr>
              <a:t>PrinterKey</a:t>
            </a:r>
            <a:r>
              <a:rPr lang="en-US" sz="2000" dirty="0">
                <a:latin typeface="Arial" charset="0"/>
                <a:cs typeface="Arial" charset="0"/>
              </a:rPr>
              <a:t>", item1,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null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DateTime.Now.AddMinutes</a:t>
            </a:r>
            <a:r>
              <a:rPr lang="en-US" sz="2000" dirty="0">
                <a:latin typeface="Arial" charset="0"/>
                <a:cs typeface="Arial" charset="0"/>
              </a:rPr>
              <a:t>(10), </a:t>
            </a:r>
            <a:r>
              <a:rPr lang="en-US" sz="2000" dirty="0" err="1">
                <a:latin typeface="Arial" charset="0"/>
                <a:cs typeface="Arial" charset="0"/>
              </a:rPr>
              <a:t>TimeSpan.Zero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cs typeface="Arial" charset="0"/>
              </a:rPr>
              <a:t>CacheItemPriority.Default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2000" dirty="0">
                <a:latin typeface="Arial" charset="0"/>
                <a:cs typeface="Arial" charset="0"/>
              </a:rPr>
              <a:t>); </a:t>
            </a:r>
          </a:p>
          <a:p>
            <a:pPr marL="0" indent="0">
              <a:buFont typeface="Wingdings" pitchFamily="2" charset="2"/>
              <a:buNone/>
              <a:tabLst>
                <a:tab pos="347663" algn="l"/>
                <a:tab pos="685800" algn="l"/>
                <a:tab pos="1033463" algn="l"/>
                <a:tab pos="1371600" algn="l"/>
              </a:tabLst>
            </a:pPr>
            <a:r>
              <a:rPr lang="en-US" sz="2000" dirty="0">
                <a:latin typeface="Arial" charset="0"/>
                <a:cs typeface="Arial" charset="0"/>
              </a:rPr>
              <a:t>	</a:t>
            </a:r>
            <a:r>
              <a:rPr lang="en-US" sz="2000" dirty="0" err="1">
                <a:latin typeface="Arial" charset="0"/>
                <a:cs typeface="Arial" charset="0"/>
              </a:rPr>
              <a:t>Cache.Insert</a:t>
            </a:r>
            <a:r>
              <a:rPr lang="en-US" sz="2000" dirty="0">
                <a:latin typeface="Arial" charset="0"/>
                <a:cs typeface="Arial" charset="0"/>
              </a:rPr>
              <a:t>("</a:t>
            </a:r>
            <a:r>
              <a:rPr lang="en-US" sz="2000" dirty="0" err="1">
                <a:latin typeface="Arial" charset="0"/>
                <a:cs typeface="Arial" charset="0"/>
              </a:rPr>
              <a:t>CartridgeKey</a:t>
            </a:r>
            <a:r>
              <a:rPr lang="en-US" sz="2000" dirty="0">
                <a:latin typeface="Arial" charset="0"/>
                <a:cs typeface="Arial" charset="0"/>
              </a:rPr>
              <a:t>", item2, null, </a:t>
            </a:r>
            <a:r>
              <a:rPr lang="en-US" sz="2000" dirty="0" err="1">
                <a:latin typeface="Arial" charset="0"/>
                <a:cs typeface="Arial" charset="0"/>
              </a:rPr>
              <a:t>DateTime.Now.AddMinutes</a:t>
            </a:r>
            <a:r>
              <a:rPr lang="en-US" sz="2000" dirty="0">
                <a:latin typeface="Arial" charset="0"/>
                <a:cs typeface="Arial" charset="0"/>
              </a:rPr>
              <a:t>(10), </a:t>
            </a:r>
            <a:r>
              <a:rPr lang="en-US" sz="2000" dirty="0" err="1">
                <a:latin typeface="Arial" charset="0"/>
                <a:cs typeface="Arial" charset="0"/>
              </a:rPr>
              <a:t>TimeSpan.Zero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2000" dirty="0">
                <a:latin typeface="Arial" charset="0"/>
                <a:cs typeface="Arial" charset="0"/>
              </a:rPr>
              <a:t>);  }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2BB1D2-8FFD-4327-ACC6-1322D2FA453A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41148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private void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CacheRemovedCallBack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IndexKey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, object value,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                                            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CacheItemRemovedReason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reason)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{ // remove the Cartridge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from the cache if printer is removed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if (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IndexKey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== "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PrinterKey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 )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Cache.Remove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CartridgeKey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");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else if (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IndexKey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 == "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CartridgeKey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")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tabLst>
                <a:tab pos="347663" algn="l"/>
                <a:tab pos="685800" algn="l"/>
                <a:tab pos="1033463" algn="l"/>
                <a:tab pos="1371600" algn="l"/>
              </a:tabLst>
              <a:defRPr/>
            </a:pPr>
            <a:r>
              <a:rPr lang="en-US" sz="2000" b="0" kern="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Cache.Remove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2000" b="0" kern="0" dirty="0" err="1">
                <a:latin typeface="Arial" pitchFamily="34" charset="0"/>
                <a:cs typeface="Arial" pitchFamily="34" charset="0"/>
              </a:rPr>
              <a:t>PrinterKey</a:t>
            </a:r>
            <a:r>
              <a:rPr lang="en-US" sz="2000" b="0" kern="0" dirty="0">
                <a:latin typeface="Arial" pitchFamily="34" charset="0"/>
                <a:cs typeface="Arial" pitchFamily="34" charset="0"/>
              </a:rPr>
              <a:t>");  }</a:t>
            </a:r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4343400" y="2819400"/>
            <a:ext cx="2644775" cy="1295400"/>
          </a:xfrm>
          <a:custGeom>
            <a:avLst/>
            <a:gdLst>
              <a:gd name="T0" fmla="*/ 51763 w 3015343"/>
              <a:gd name="T1" fmla="*/ 0 h 1175657"/>
              <a:gd name="T2" fmla="*/ 51763 w 3015343"/>
              <a:gd name="T3" fmla="*/ 18270673 h 1175657"/>
              <a:gd name="T4" fmla="*/ 0 w 3015343"/>
              <a:gd name="T5" fmla="*/ 18270673 h 1175657"/>
              <a:gd name="T6" fmla="*/ 0 w 3015343"/>
              <a:gd name="T7" fmla="*/ 23773906 h 1175657"/>
              <a:gd name="T8" fmla="*/ 0 60000 65536"/>
              <a:gd name="T9" fmla="*/ 0 60000 65536"/>
              <a:gd name="T10" fmla="*/ 0 60000 65536"/>
              <a:gd name="T11" fmla="*/ 0 60000 65536"/>
              <a:gd name="T12" fmla="*/ 0 w 3015343"/>
              <a:gd name="T13" fmla="*/ 0 h 1175657"/>
              <a:gd name="T14" fmla="*/ 3015343 w 3015343"/>
              <a:gd name="T15" fmla="*/ 1175657 h 11756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15343" h="1175657">
                <a:moveTo>
                  <a:pt x="3015343" y="0"/>
                </a:moveTo>
                <a:lnTo>
                  <a:pt x="3015343" y="903514"/>
                </a:lnTo>
                <a:lnTo>
                  <a:pt x="0" y="903514"/>
                </a:lnTo>
                <a:lnTo>
                  <a:pt x="0" y="1175657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Freeform 8"/>
          <p:cNvSpPr>
            <a:spLocks/>
          </p:cNvSpPr>
          <p:nvPr/>
        </p:nvSpPr>
        <p:spPr bwMode="auto">
          <a:xfrm>
            <a:off x="1774825" y="3722688"/>
            <a:ext cx="2001838" cy="369887"/>
          </a:xfrm>
          <a:custGeom>
            <a:avLst/>
            <a:gdLst>
              <a:gd name="T0" fmla="*/ 0 w 2002972"/>
              <a:gd name="T1" fmla="*/ 0 h 370115"/>
              <a:gd name="T2" fmla="*/ 0 w 2002972"/>
              <a:gd name="T3" fmla="*/ 160296 h 370115"/>
              <a:gd name="T4" fmla="*/ 1969230 w 2002972"/>
              <a:gd name="T5" fmla="*/ 160296 h 370115"/>
              <a:gd name="T6" fmla="*/ 1969230 w 2002972"/>
              <a:gd name="T7" fmla="*/ 363336 h 370115"/>
              <a:gd name="T8" fmla="*/ 0 60000 65536"/>
              <a:gd name="T9" fmla="*/ 0 60000 65536"/>
              <a:gd name="T10" fmla="*/ 0 60000 65536"/>
              <a:gd name="T11" fmla="*/ 0 60000 65536"/>
              <a:gd name="T12" fmla="*/ 0 w 2002972"/>
              <a:gd name="T13" fmla="*/ 0 h 370115"/>
              <a:gd name="T14" fmla="*/ 2002972 w 2002972"/>
              <a:gd name="T15" fmla="*/ 370115 h 370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2972" h="370115">
                <a:moveTo>
                  <a:pt x="0" y="0"/>
                </a:moveTo>
                <a:lnTo>
                  <a:pt x="0" y="163286"/>
                </a:lnTo>
                <a:lnTo>
                  <a:pt x="2002972" y="163286"/>
                </a:lnTo>
                <a:lnTo>
                  <a:pt x="2002972" y="370115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6988175" y="3038475"/>
            <a:ext cx="1328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Implicit</a:t>
            </a:r>
          </a:p>
          <a:p>
            <a:r>
              <a:rPr lang="en-US" b="0" dirty="0"/>
              <a:t>Parameter</a:t>
            </a:r>
          </a:p>
          <a:p>
            <a:r>
              <a:rPr lang="en-US" b="0" dirty="0"/>
              <a:t>Passing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73182" y="4585854"/>
            <a:ext cx="990600" cy="976745"/>
          </a:xfrm>
          <a:prstGeom prst="wedgeRoundRectCallout">
            <a:avLst>
              <a:gd name="adj1" fmla="val 60985"/>
              <a:gd name="adj2" fmla="val -7537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Shared event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" y="2293145"/>
            <a:ext cx="9010232" cy="367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623888"/>
          </a:xfrm>
        </p:spPr>
        <p:txBody>
          <a:bodyPr/>
          <a:lstStyle/>
          <a:p>
            <a:pPr algn="ctr"/>
            <a:r>
              <a:rPr lang="en-US" dirty="0"/>
              <a:t>Bookstore Example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04AEDB-C068-4519-B06F-45B59545628D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4580" name="TextBox 9"/>
          <p:cNvSpPr txBox="1">
            <a:spLocks noChangeArrowheads="1"/>
          </p:cNvSpPr>
          <p:nvPr/>
        </p:nvSpPr>
        <p:spPr bwMode="auto">
          <a:xfrm>
            <a:off x="304800" y="1219200"/>
            <a:ext cx="853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This example is a revised version of the example used for demonstrating the  XML and text file operations. The application consists a Default.aspx page and a Seller.aspx page.</a:t>
            </a: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762000" y="849313"/>
            <a:ext cx="838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</a:rPr>
              <a:t>http://neptune.fulton.ad.asu.edu/WSRepository/XMLDocCacheReadWriteApp/Default.aspx</a:t>
            </a:r>
          </a:p>
        </p:txBody>
      </p:sp>
      <p:sp>
        <p:nvSpPr>
          <p:cNvPr id="12" name="Up Arrow 11"/>
          <p:cNvSpPr>
            <a:spLocks noChangeArrowheads="1"/>
          </p:cNvSpPr>
          <p:nvPr/>
        </p:nvSpPr>
        <p:spPr bwMode="auto">
          <a:xfrm rot="5400000">
            <a:off x="-27424" y="4762500"/>
            <a:ext cx="4572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Up Arrow 12"/>
          <p:cNvSpPr>
            <a:spLocks noChangeArrowheads="1"/>
          </p:cNvSpPr>
          <p:nvPr/>
        </p:nvSpPr>
        <p:spPr bwMode="auto">
          <a:xfrm rot="16200000">
            <a:off x="4343400" y="4762499"/>
            <a:ext cx="4572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eft Arrow 8"/>
          <p:cNvSpPr>
            <a:spLocks noChangeArrowheads="1"/>
          </p:cNvSpPr>
          <p:nvPr/>
        </p:nvSpPr>
        <p:spPr bwMode="auto">
          <a:xfrm>
            <a:off x="8305800" y="4344012"/>
            <a:ext cx="685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Default.aspx: When page is loaded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839200" cy="541020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protected void </a:t>
            </a:r>
            <a:r>
              <a:rPr lang="en-US" sz="1800" dirty="0" err="1">
                <a:latin typeface="Arial" charset="0"/>
                <a:cs typeface="Arial" charset="0"/>
              </a:rPr>
              <a:t>Page_Load</a:t>
            </a:r>
            <a:r>
              <a:rPr lang="en-US" sz="18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EventArgs</a:t>
            </a:r>
            <a:r>
              <a:rPr lang="en-US" sz="1800" dirty="0">
                <a:latin typeface="Arial" charset="0"/>
                <a:cs typeface="Arial" charset="0"/>
              </a:rPr>
              <a:t> e)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if ((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Cache["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BooksKey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"] != null</a:t>
            </a:r>
            <a:r>
              <a:rPr lang="en-US" sz="1800" dirty="0">
                <a:latin typeface="Arial" charset="0"/>
                <a:cs typeface="Arial" charset="0"/>
              </a:rPr>
              <a:t>) &amp;&amp; (</a:t>
            </a:r>
            <a:r>
              <a:rPr lang="en-US" sz="1800" dirty="0">
                <a:solidFill>
                  <a:srgbClr val="C00000"/>
                </a:solidFill>
                <a:latin typeface="Arial" charset="0"/>
                <a:cs typeface="Arial" charset="0"/>
              </a:rPr>
              <a:t>!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ckBypassCache.Checked</a:t>
            </a:r>
            <a:r>
              <a:rPr lang="en-US" sz="1800" dirty="0">
                <a:latin typeface="Arial" charset="0"/>
                <a:cs typeface="Arial" charset="0"/>
              </a:rPr>
              <a:t>))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ListBox1.Items.Clear(); 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 = (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Cache</a:t>
            </a:r>
            <a:r>
              <a:rPr lang="en-US" sz="1800" dirty="0">
                <a:latin typeface="Arial" charset="0"/>
                <a:cs typeface="Arial" charset="0"/>
              </a:rPr>
              <a:t>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node =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XmlNodeList</a:t>
            </a:r>
            <a:r>
              <a:rPr lang="en-US" sz="1800" dirty="0">
                <a:latin typeface="Arial" charset="0"/>
                <a:cs typeface="Arial" charset="0"/>
              </a:rPr>
              <a:t> children = </a:t>
            </a:r>
            <a:r>
              <a:rPr lang="en-US" sz="1800" dirty="0" err="1">
                <a:latin typeface="Arial" charset="0"/>
                <a:cs typeface="Arial" charset="0"/>
              </a:rPr>
              <a:t>node.ChildNodes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 (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child in </a:t>
            </a:r>
            <a:r>
              <a:rPr lang="en-US" sz="1800" dirty="0" err="1">
                <a:latin typeface="Arial" charset="0"/>
                <a:cs typeface="Arial" charset="0"/>
              </a:rPr>
              <a:t>children.Item</a:t>
            </a:r>
            <a:r>
              <a:rPr lang="en-US" sz="1800" dirty="0">
                <a:latin typeface="Arial" charset="0"/>
                <a:cs typeface="Arial" charset="0"/>
              </a:rPr>
              <a:t>(1))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ListBox1.Items.Add(</a:t>
            </a:r>
            <a:r>
              <a:rPr lang="en-US" sz="1800" dirty="0" err="1">
                <a:latin typeface="Arial" charset="0"/>
                <a:cs typeface="Arial" charset="0"/>
              </a:rPr>
              <a:t>child.FirstChild.InnerText</a:t>
            </a:r>
            <a:r>
              <a:rPr lang="en-US" sz="1800" dirty="0">
                <a:latin typeface="Arial" charset="0"/>
                <a:cs typeface="Arial" charset="0"/>
              </a:rPr>
              <a:t> + "  " + </a:t>
            </a:r>
            <a:r>
              <a:rPr lang="en-US" sz="1800" dirty="0" err="1">
                <a:latin typeface="Arial" charset="0"/>
                <a:cs typeface="Arial" charset="0"/>
              </a:rPr>
              <a:t>child.FirstChild.NextSibling.InnerText</a:t>
            </a:r>
            <a:r>
              <a:rPr lang="en-US" sz="1800" dirty="0">
                <a:latin typeface="Arial" charset="0"/>
                <a:cs typeface="Arial" charset="0"/>
              </a:rPr>
              <a:t> + "  " + "$" + </a:t>
            </a:r>
            <a:r>
              <a:rPr lang="en-US" sz="1800" dirty="0" err="1">
                <a:latin typeface="Arial" charset="0"/>
                <a:cs typeface="Arial" charset="0"/>
              </a:rPr>
              <a:t>child.LastChild.InnerText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if (Cache["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 == null)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lblCacheStatus.Text</a:t>
            </a:r>
            <a:r>
              <a:rPr lang="en-US" sz="1800" dirty="0">
                <a:latin typeface="Arial" charset="0"/>
                <a:cs typeface="Arial" charset="0"/>
              </a:rPr>
              <a:t> = "No Cache of Book.xml";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lblCacheStatus.Text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Cache.ToString</a:t>
            </a:r>
            <a:r>
              <a:rPr lang="en-US" sz="1800" dirty="0">
                <a:latin typeface="Arial" charset="0"/>
                <a:cs typeface="Arial" charset="0"/>
              </a:rPr>
              <a:t>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}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7C02B1-85BF-41D6-8BD9-0272060FFF0B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5605" name="Rounded Rectangular Callout 4"/>
          <p:cNvSpPr>
            <a:spLocks noChangeArrowheads="1"/>
          </p:cNvSpPr>
          <p:nvPr/>
        </p:nvSpPr>
        <p:spPr bwMode="auto">
          <a:xfrm>
            <a:off x="6248400" y="2590800"/>
            <a:ext cx="2209800" cy="914400"/>
          </a:xfrm>
          <a:prstGeom prst="wedgeRoundRectCallout">
            <a:avLst>
              <a:gd name="adj1" fmla="val -107989"/>
              <a:gd name="adj2" fmla="val -658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b="0" dirty="0"/>
              <a:t>Load data from cache. Cache is in memory, not in disk!</a:t>
            </a:r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840940" y="4876800"/>
            <a:ext cx="1905000" cy="762000"/>
          </a:xfrm>
          <a:prstGeom prst="wedgeRoundRectCallout">
            <a:avLst>
              <a:gd name="adj1" fmla="val -74884"/>
              <a:gd name="adj2" fmla="val -10804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Display cache data into </a:t>
            </a:r>
            <a:r>
              <a:rPr lang="en-US" b="0" dirty="0" err="1"/>
              <a:t>ListBox</a:t>
            </a:r>
            <a:endParaRPr lang="en-US" b="0" dirty="0"/>
          </a:p>
        </p:txBody>
      </p:sp>
      <p:sp>
        <p:nvSpPr>
          <p:cNvPr id="25607" name="Rounded Rectangular Callout 6"/>
          <p:cNvSpPr>
            <a:spLocks noChangeArrowheads="1"/>
          </p:cNvSpPr>
          <p:nvPr/>
        </p:nvSpPr>
        <p:spPr bwMode="auto">
          <a:xfrm>
            <a:off x="5620033" y="5791200"/>
            <a:ext cx="1512628" cy="990600"/>
          </a:xfrm>
          <a:prstGeom prst="wedgeRoundRectCallout">
            <a:avLst>
              <a:gd name="adj1" fmla="val -78245"/>
              <a:gd name="adj2" fmla="val -280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Display initial cache status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343400" y="1856096"/>
            <a:ext cx="4419600" cy="304800"/>
          </a:xfrm>
          <a:prstGeom prst="wedgeRoundRectCallout">
            <a:avLst>
              <a:gd name="adj1" fmla="val -58253"/>
              <a:gd name="adj2" fmla="val -494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If there is data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cache, and cache is not bypassed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8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Button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protected void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btnShowCache_Click</a:t>
            </a:r>
            <a:r>
              <a:rPr lang="en-US" sz="18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EventArgs</a:t>
            </a:r>
            <a:r>
              <a:rPr lang="en-US" sz="1800" dirty="0">
                <a:latin typeface="Arial" charset="0"/>
                <a:cs typeface="Arial" charset="0"/>
              </a:rPr>
              <a:t> e)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ListBox1.Items.Clear();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if ((Cache["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 != null) &amp;&amp; (!</a:t>
            </a:r>
            <a:r>
              <a:rPr lang="en-US" sz="1800" dirty="0" err="1">
                <a:latin typeface="Arial" charset="0"/>
                <a:cs typeface="Arial" charset="0"/>
              </a:rPr>
              <a:t>ckBypassCache.Checked</a:t>
            </a:r>
            <a:r>
              <a:rPr lang="en-US" sz="1800" dirty="0">
                <a:latin typeface="Arial" charset="0"/>
                <a:cs typeface="Arial" charset="0"/>
              </a:rPr>
              <a:t>))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ListBox1.Items.Clear();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 = (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Cache</a:t>
            </a:r>
            <a:r>
              <a:rPr lang="en-US" sz="1800" dirty="0">
                <a:latin typeface="Arial" charset="0"/>
                <a:cs typeface="Arial" charset="0"/>
              </a:rPr>
              <a:t>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node =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XmlNodeList</a:t>
            </a:r>
            <a:r>
              <a:rPr lang="en-US" sz="1800" dirty="0">
                <a:latin typeface="Arial" charset="0"/>
                <a:cs typeface="Arial" charset="0"/>
              </a:rPr>
              <a:t> children = </a:t>
            </a:r>
            <a:r>
              <a:rPr lang="en-US" sz="1800" dirty="0" err="1">
                <a:latin typeface="Arial" charset="0"/>
                <a:cs typeface="Arial" charset="0"/>
              </a:rPr>
              <a:t>node.ChildNodes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 (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child in </a:t>
            </a:r>
            <a:r>
              <a:rPr lang="en-US" sz="1800" dirty="0" err="1">
                <a:latin typeface="Arial" charset="0"/>
                <a:cs typeface="Arial" charset="0"/>
              </a:rPr>
              <a:t>children.Item</a:t>
            </a:r>
            <a:r>
              <a:rPr lang="en-US" sz="1800" dirty="0">
                <a:latin typeface="Arial" charset="0"/>
                <a:cs typeface="Arial" charset="0"/>
              </a:rPr>
              <a:t>(1))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ListBox1.Items.Add(</a:t>
            </a:r>
            <a:r>
              <a:rPr lang="en-US" sz="1800" dirty="0" err="1">
                <a:latin typeface="Arial" charset="0"/>
                <a:cs typeface="Arial" charset="0"/>
              </a:rPr>
              <a:t>child.FirstChild.InnerText</a:t>
            </a:r>
            <a:r>
              <a:rPr lang="en-US" sz="1800" dirty="0">
                <a:latin typeface="Arial" charset="0"/>
                <a:cs typeface="Arial" charset="0"/>
              </a:rPr>
              <a:t> + "  " + </a:t>
            </a:r>
            <a:r>
              <a:rPr lang="en-US" sz="1800" dirty="0" err="1">
                <a:latin typeface="Arial" charset="0"/>
                <a:cs typeface="Arial" charset="0"/>
              </a:rPr>
              <a:t>child.FirstChild.NextSibling.InnerText</a:t>
            </a:r>
            <a:r>
              <a:rPr lang="en-US" sz="1800" dirty="0">
                <a:latin typeface="Arial" charset="0"/>
                <a:cs typeface="Arial" charset="0"/>
              </a:rPr>
              <a:t> + "  " + "$" + </a:t>
            </a:r>
            <a:r>
              <a:rPr lang="en-US" sz="1800" dirty="0" err="1">
                <a:latin typeface="Arial" charset="0"/>
                <a:cs typeface="Arial" charset="0"/>
              </a:rPr>
              <a:t>child.LastChild.InnerText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}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7C02B1-85BF-41D6-8BD9-0272060FFF0B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5605" name="Rounded Rectangular Callout 4"/>
          <p:cNvSpPr>
            <a:spLocks noChangeArrowheads="1"/>
          </p:cNvSpPr>
          <p:nvPr/>
        </p:nvSpPr>
        <p:spPr bwMode="auto">
          <a:xfrm>
            <a:off x="7387988" y="3109414"/>
            <a:ext cx="1679812" cy="1310186"/>
          </a:xfrm>
          <a:prstGeom prst="wedgeRoundRectCallout">
            <a:avLst>
              <a:gd name="adj1" fmla="val -47340"/>
              <a:gd name="adj2" fmla="val -7409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The code is similar to the code behind </a:t>
            </a:r>
            <a:r>
              <a:rPr lang="en-US" b="0" dirty="0" err="1"/>
              <a:t>Page_Load</a:t>
            </a:r>
            <a:endParaRPr 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2" y="179694"/>
            <a:ext cx="3713328" cy="54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02640" y="141043"/>
            <a:ext cx="7772400" cy="623888"/>
          </a:xfrm>
        </p:spPr>
        <p:txBody>
          <a:bodyPr/>
          <a:lstStyle/>
          <a:p>
            <a:pPr algn="ctr"/>
            <a:r>
              <a:rPr lang="en-US" altLang="en-US" dirty="0"/>
              <a:t>From Memory Caching to Web Caching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83540" y="1143000"/>
            <a:ext cx="8610600" cy="5715000"/>
          </a:xfrm>
        </p:spPr>
        <p:txBody>
          <a:bodyPr/>
          <a:lstStyle/>
          <a:p>
            <a:r>
              <a:rPr lang="en-GB" altLang="en-US" sz="2400" dirty="0"/>
              <a:t>Rationale behind caching in </a:t>
            </a:r>
            <a:r>
              <a:rPr lang="en-GB" altLang="en-US" sz="2400" b="1" dirty="0"/>
              <a:t>computer architecture</a:t>
            </a:r>
            <a:endParaRPr lang="en-US" altLang="en-US" sz="2400" b="1" dirty="0"/>
          </a:p>
          <a:p>
            <a:pPr lvl="1"/>
            <a:r>
              <a:rPr lang="en-US" altLang="en-US" sz="2000" dirty="0"/>
              <a:t>Temporal locality: Data used are likely to be used again</a:t>
            </a:r>
          </a:p>
          <a:p>
            <a:pPr lvl="1"/>
            <a:r>
              <a:rPr lang="en-US" altLang="en-US" sz="2000" dirty="0"/>
              <a:t>Spatial Locality: Data used, and their neighboring data are likely to be used: Data like array are stored in block</a:t>
            </a:r>
          </a:p>
          <a:p>
            <a:pPr lvl="1"/>
            <a:r>
              <a:rPr lang="en-US" altLang="en-US" sz="2000" dirty="0"/>
              <a:t>Memory accesses are slow</a:t>
            </a:r>
          </a:p>
          <a:p>
            <a:r>
              <a:rPr lang="en-US" altLang="en-US" sz="2400" dirty="0"/>
              <a:t>Reasons for </a:t>
            </a:r>
            <a:r>
              <a:rPr lang="en-US" altLang="en-US" sz="2400" b="1" dirty="0"/>
              <a:t>Web Caching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Web is a super large enterprise system, with a lot of computing, memory &amp; disk accesses, and communications;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Data accesses to Web services and databases are slow &amp; costly;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Most people want to know the same things, e.g., what other people are reading or buying;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A page could continue to exist after the original page becomes unavailable;</a:t>
            </a:r>
          </a:p>
          <a:p>
            <a:pPr lvl="1">
              <a:lnSpc>
                <a:spcPct val="90000"/>
              </a:lnSpc>
            </a:pPr>
            <a:r>
              <a:rPr lang="en-GB" altLang="zh-CN" sz="2000" dirty="0">
                <a:ea typeface="宋体" pitchFamily="2" charset="-122"/>
              </a:rPr>
              <a:t>Supporting data mining and social filtering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Caching is also expensive: Carefully select caching data and tradeoff between performance gain and cost.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25F233-B447-4272-86F8-E45AEAA31C9B}" type="slidenum">
              <a:rPr lang="en-US" altLang="en-US" b="0" smtClean="0">
                <a:solidFill>
                  <a:schemeClr val="tx2"/>
                </a:solidFill>
              </a:rPr>
              <a:pPr/>
              <a:t>3</a:t>
            </a:fld>
            <a:endParaRPr lang="en-US" alt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86740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protected void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btbReloadFile_Click</a:t>
            </a:r>
            <a:r>
              <a:rPr lang="en-US" sz="18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EventArgs</a:t>
            </a:r>
            <a:r>
              <a:rPr lang="en-US" sz="1800" dirty="0">
                <a:latin typeface="Arial" charset="0"/>
                <a:cs typeface="Arial" charset="0"/>
              </a:rPr>
              <a:t> e)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</a:t>
            </a:r>
            <a:r>
              <a:rPr lang="en-US" sz="1800" dirty="0" err="1">
                <a:latin typeface="Arial" charset="0"/>
                <a:cs typeface="Arial" charset="0"/>
              </a:rPr>
              <a:t>FileStream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latin typeface="Arial" charset="0"/>
                <a:cs typeface="Arial" charset="0"/>
              </a:rPr>
              <a:t>fS</a:t>
            </a:r>
            <a:r>
              <a:rPr lang="en-US" sz="1800" dirty="0">
                <a:latin typeface="Arial" charset="0"/>
                <a:cs typeface="Arial" charset="0"/>
              </a:rPr>
              <a:t> = null; string </a:t>
            </a:r>
            <a:r>
              <a:rPr lang="en-US" sz="1800" dirty="0" err="1">
                <a:latin typeface="Arial" charset="0"/>
                <a:cs typeface="Arial" charset="0"/>
              </a:rPr>
              <a:t>fLocation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Path.Combine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Request.PhysicalApplicationPath</a:t>
            </a:r>
            <a:r>
              <a:rPr lang="en-US" sz="1800" dirty="0">
                <a:latin typeface="Arial" charset="0"/>
                <a:cs typeface="Arial" charset="0"/>
              </a:rPr>
              <a:t>, @"</a:t>
            </a:r>
            <a:r>
              <a:rPr lang="en-US" sz="1800" dirty="0" err="1">
                <a:latin typeface="Arial" charset="0"/>
                <a:cs typeface="Arial" charset="0"/>
              </a:rPr>
              <a:t>App_Data</a:t>
            </a:r>
            <a:r>
              <a:rPr lang="en-US" sz="1800" dirty="0">
                <a:latin typeface="Arial" charset="0"/>
                <a:cs typeface="Arial" charset="0"/>
              </a:rPr>
              <a:t>\Book.xml");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try { if (</a:t>
            </a:r>
            <a:r>
              <a:rPr lang="en-US" sz="1800" dirty="0" err="1">
                <a:latin typeface="Arial" charset="0"/>
                <a:cs typeface="Arial" charset="0"/>
              </a:rPr>
              <a:t>File.Exists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fLocation</a:t>
            </a:r>
            <a:r>
              <a:rPr lang="en-US" sz="1800" dirty="0">
                <a:latin typeface="Arial" charset="0"/>
                <a:cs typeface="Arial" charset="0"/>
              </a:rPr>
              <a:t>))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</a:t>
            </a:r>
            <a:r>
              <a:rPr lang="en-US" sz="1800" dirty="0" err="1">
                <a:latin typeface="Arial" charset="0"/>
                <a:cs typeface="Arial" charset="0"/>
              </a:rPr>
              <a:t>fS</a:t>
            </a:r>
            <a:r>
              <a:rPr lang="en-US" sz="1800" dirty="0">
                <a:latin typeface="Arial" charset="0"/>
                <a:cs typeface="Arial" charset="0"/>
              </a:rPr>
              <a:t> = new </a:t>
            </a:r>
            <a:r>
              <a:rPr lang="en-US" sz="1800" dirty="0" err="1">
                <a:latin typeface="Arial" charset="0"/>
                <a:cs typeface="Arial" charset="0"/>
              </a:rPr>
              <a:t>FileStream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fLocation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latin typeface="Arial" charset="0"/>
                <a:cs typeface="Arial" charset="0"/>
              </a:rPr>
              <a:t>FileMode.Open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latin typeface="Arial" charset="0"/>
                <a:cs typeface="Arial" charset="0"/>
              </a:rPr>
              <a:t>FileAccess.Read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 = new </a:t>
            </a:r>
            <a:r>
              <a:rPr lang="en-US" sz="1800" dirty="0" err="1">
                <a:latin typeface="Arial" charset="0"/>
                <a:cs typeface="Arial" charset="0"/>
              </a:rPr>
              <a:t>XmlDocument</a:t>
            </a:r>
            <a:r>
              <a:rPr lang="en-US" sz="1800" dirty="0">
                <a:latin typeface="Arial" charset="0"/>
                <a:cs typeface="Arial" charset="0"/>
              </a:rPr>
              <a:t>(); </a:t>
            </a:r>
            <a:r>
              <a:rPr lang="en-US" sz="1800" dirty="0" err="1">
                <a:latin typeface="Arial" charset="0"/>
                <a:cs typeface="Arial" charset="0"/>
              </a:rPr>
              <a:t>xd.Load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fS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</a:t>
            </a:r>
            <a:r>
              <a:rPr lang="en-US" sz="1800" dirty="0" err="1">
                <a:latin typeface="Arial" charset="0"/>
                <a:cs typeface="Arial" charset="0"/>
              </a:rPr>
              <a:t>fS.Close</a:t>
            </a:r>
            <a:r>
              <a:rPr lang="en-US" sz="1800" dirty="0">
                <a:latin typeface="Arial" charset="0"/>
                <a:cs typeface="Arial" charset="0"/>
              </a:rPr>
              <a:t>(); // close after loading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if (Cache["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 == null) {  // It was removed when file is changed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CacheDependency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fileDependency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Arial" charset="0"/>
                <a:cs typeface="Arial" charset="0"/>
              </a:rPr>
              <a:t>= new </a:t>
            </a:r>
            <a:r>
              <a:rPr lang="en-US" sz="1800" dirty="0" err="1">
                <a:latin typeface="Arial" charset="0"/>
                <a:cs typeface="Arial" charset="0"/>
              </a:rPr>
              <a:t>CacheDependency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fLocation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Cache.Insert</a:t>
            </a:r>
            <a:r>
              <a:rPr lang="en-US" sz="1800" dirty="0">
                <a:latin typeface="Arial" charset="0"/>
                <a:cs typeface="Arial" charset="0"/>
              </a:rPr>
              <a:t>("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",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fileDependency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latin typeface="Arial" charset="0"/>
                <a:cs typeface="Arial" charset="0"/>
              </a:rPr>
              <a:t>DateTime.Now.AddMinutes</a:t>
            </a:r>
            <a:r>
              <a:rPr lang="en-US" sz="1800" dirty="0">
                <a:latin typeface="Arial" charset="0"/>
                <a:cs typeface="Arial" charset="0"/>
              </a:rPr>
              <a:t>(30), </a:t>
            </a:r>
            <a:r>
              <a:rPr lang="en-US" sz="1800" dirty="0" err="1">
                <a:latin typeface="Arial" charset="0"/>
                <a:cs typeface="Arial" charset="0"/>
              </a:rPr>
              <a:t>TimeSpan.Zero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latin typeface="Arial" charset="0"/>
                <a:cs typeface="Arial" charset="0"/>
              </a:rPr>
              <a:t>CacheItemPriority.Default</a:t>
            </a:r>
            <a:r>
              <a:rPr lang="en-US" sz="1800" dirty="0">
                <a:latin typeface="Arial" charset="0"/>
                <a:cs typeface="Arial" charset="0"/>
              </a:rPr>
              <a:t>,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new </a:t>
            </a:r>
            <a:r>
              <a:rPr lang="en-US" sz="1800" dirty="0" err="1">
                <a:latin typeface="Arial" charset="0"/>
                <a:cs typeface="Arial" charset="0"/>
              </a:rPr>
              <a:t>CacheItemRemovedCallback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1800" dirty="0">
                <a:latin typeface="Arial" charset="0"/>
                <a:cs typeface="Arial" charset="0"/>
              </a:rPr>
              <a:t>));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node = </a:t>
            </a:r>
            <a:r>
              <a:rPr lang="en-US" sz="1800" dirty="0" err="1">
                <a:latin typeface="Arial" charset="0"/>
                <a:cs typeface="Arial" charset="0"/>
              </a:rPr>
              <a:t>xd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XmlNodeList</a:t>
            </a:r>
            <a:r>
              <a:rPr lang="en-US" sz="1800" dirty="0">
                <a:latin typeface="Arial" charset="0"/>
                <a:cs typeface="Arial" charset="0"/>
              </a:rPr>
              <a:t> children = </a:t>
            </a:r>
            <a:r>
              <a:rPr lang="en-US" sz="1800" dirty="0" err="1">
                <a:latin typeface="Arial" charset="0"/>
                <a:cs typeface="Arial" charset="0"/>
              </a:rPr>
              <a:t>node.ChildNodes</a:t>
            </a:r>
            <a:r>
              <a:rPr lang="en-US" sz="1800" dirty="0">
                <a:latin typeface="Arial" charset="0"/>
                <a:cs typeface="Arial" charset="0"/>
              </a:rPr>
              <a:t>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 (</a:t>
            </a:r>
            <a:r>
              <a:rPr lang="en-US" sz="1800" dirty="0" err="1">
                <a:latin typeface="Arial" charset="0"/>
                <a:cs typeface="Arial" charset="0"/>
              </a:rPr>
              <a:t>XmlNode</a:t>
            </a:r>
            <a:r>
              <a:rPr lang="en-US" sz="1800" dirty="0">
                <a:latin typeface="Arial" charset="0"/>
                <a:cs typeface="Arial" charset="0"/>
              </a:rPr>
              <a:t> child in </a:t>
            </a:r>
            <a:r>
              <a:rPr lang="en-US" sz="1800" dirty="0" err="1">
                <a:latin typeface="Arial" charset="0"/>
                <a:cs typeface="Arial" charset="0"/>
              </a:rPr>
              <a:t>children.Item</a:t>
            </a:r>
            <a:r>
              <a:rPr lang="en-US" sz="1800" dirty="0">
                <a:latin typeface="Arial" charset="0"/>
                <a:cs typeface="Arial" charset="0"/>
              </a:rPr>
              <a:t>(1)) {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ListBox1.Items.Add(</a:t>
            </a:r>
            <a:r>
              <a:rPr lang="en-US" sz="1800" dirty="0" err="1">
                <a:latin typeface="Arial" charset="0"/>
                <a:cs typeface="Arial" charset="0"/>
              </a:rPr>
              <a:t>child.FirstChild.InnerText</a:t>
            </a:r>
            <a:r>
              <a:rPr lang="en-US" sz="1800" dirty="0">
                <a:latin typeface="Arial" charset="0"/>
                <a:cs typeface="Arial" charset="0"/>
              </a:rPr>
              <a:t> + "  " + </a:t>
            </a:r>
            <a:r>
              <a:rPr lang="en-US" sz="1800" dirty="0" err="1">
                <a:latin typeface="Arial" charset="0"/>
                <a:cs typeface="Arial" charset="0"/>
              </a:rPr>
              <a:t>child.FirstChild.NextSibling.InnerText</a:t>
            </a:r>
            <a:r>
              <a:rPr lang="en-US" sz="1800" dirty="0">
                <a:latin typeface="Arial" charset="0"/>
                <a:cs typeface="Arial" charset="0"/>
              </a:rPr>
              <a:t> + "  " + "$" + </a:t>
            </a:r>
            <a:r>
              <a:rPr lang="en-US" sz="1800" dirty="0" err="1">
                <a:latin typeface="Arial" charset="0"/>
                <a:cs typeface="Arial" charset="0"/>
              </a:rPr>
              <a:t>child.LastChild.InnerText</a:t>
            </a:r>
            <a:r>
              <a:rPr lang="en-US" sz="1800" dirty="0">
                <a:latin typeface="Arial" charset="0"/>
                <a:cs typeface="Arial" charset="0"/>
              </a:rPr>
              <a:t>);}}}}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finally { </a:t>
            </a:r>
            <a:r>
              <a:rPr lang="en-US" sz="1800" dirty="0" err="1">
                <a:latin typeface="Arial" charset="0"/>
                <a:cs typeface="Arial" charset="0"/>
              </a:rPr>
              <a:t>fS.Close</a:t>
            </a:r>
            <a:r>
              <a:rPr lang="en-US" sz="1800" dirty="0">
                <a:latin typeface="Arial" charset="0"/>
                <a:cs typeface="Arial" charset="0"/>
              </a:rPr>
              <a:t>(); }} // close in case the session crashes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1AE4BC-DB25-4B43-8CD6-3414032BBE3C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1912"/>
            <a:ext cx="3886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4876800" cy="623888"/>
          </a:xfrm>
        </p:spPr>
        <p:txBody>
          <a:bodyPr/>
          <a:lstStyle/>
          <a:p>
            <a:r>
              <a:rPr lang="en-US" dirty="0"/>
              <a:t>Code Behind the Button</a:t>
            </a:r>
          </a:p>
        </p:txBody>
      </p:sp>
      <p:sp>
        <p:nvSpPr>
          <p:cNvPr id="6" name="Rounded Rectangular Callout 4"/>
          <p:cNvSpPr>
            <a:spLocks noChangeArrowheads="1"/>
          </p:cNvSpPr>
          <p:nvPr/>
        </p:nvSpPr>
        <p:spPr bwMode="auto">
          <a:xfrm>
            <a:off x="6934200" y="4724400"/>
            <a:ext cx="2209800" cy="1178259"/>
          </a:xfrm>
          <a:prstGeom prst="wedgeRoundRectCallout">
            <a:avLst>
              <a:gd name="adj1" fmla="val -84596"/>
              <a:gd name="adj2" fmla="val -381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b="0" dirty="0">
                <a:latin typeface="Arial" charset="0"/>
                <a:cs typeface="Arial" charset="0"/>
              </a:rPr>
              <a:t>Add data into cache and define the dependency to the file &amp; callback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623888"/>
          </a:xfrm>
        </p:spPr>
        <p:txBody>
          <a:bodyPr/>
          <a:lstStyle/>
          <a:p>
            <a:pPr algn="ctr"/>
            <a:r>
              <a:rPr lang="en-US" dirty="0"/>
              <a:t>Define the Callback Handler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8D4823-A84F-4CA1-882C-2F91187D2F79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46085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private void </a:t>
            </a:r>
            <a:r>
              <a:rPr lang="en-US" sz="1800" dirty="0" err="1">
                <a:solidFill>
                  <a:srgbClr val="FF0000"/>
                </a:solidFill>
                <a:latin typeface="Arial" charset="0"/>
                <a:cs typeface="Arial" charset="0"/>
              </a:rPr>
              <a:t>CacheRemovedCallBack</a:t>
            </a:r>
            <a:r>
              <a:rPr lang="en-US" sz="1800" dirty="0">
                <a:latin typeface="Arial" charset="0"/>
                <a:cs typeface="Arial" charset="0"/>
              </a:rPr>
              <a:t>(string </a:t>
            </a:r>
            <a:r>
              <a:rPr lang="en-US" sz="1800" dirty="0" err="1">
                <a:latin typeface="Arial" charset="0"/>
                <a:cs typeface="Arial" charset="0"/>
              </a:rPr>
              <a:t>IndexKey</a:t>
            </a:r>
            <a:r>
              <a:rPr lang="en-US" sz="1800" dirty="0">
                <a:latin typeface="Arial" charset="0"/>
                <a:cs typeface="Arial" charset="0"/>
              </a:rPr>
              <a:t>, object value,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                                </a:t>
            </a:r>
            <a:r>
              <a:rPr lang="en-US" sz="1800" dirty="0" err="1">
                <a:latin typeface="Arial" charset="0"/>
                <a:cs typeface="Arial" charset="0"/>
              </a:rPr>
              <a:t>CacheItemRemovedReason</a:t>
            </a:r>
            <a:r>
              <a:rPr lang="en-US" sz="1800" dirty="0">
                <a:latin typeface="Arial" charset="0"/>
                <a:cs typeface="Arial" charset="0"/>
              </a:rPr>
              <a:t> reason)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{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// remove the cache if the file is changed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if (</a:t>
            </a:r>
            <a:r>
              <a:rPr lang="en-US" sz="1800" dirty="0" err="1">
                <a:latin typeface="Arial" charset="0"/>
                <a:cs typeface="Arial" charset="0"/>
              </a:rPr>
              <a:t>IndexKey</a:t>
            </a:r>
            <a:r>
              <a:rPr lang="en-US" sz="1800" dirty="0">
                <a:latin typeface="Arial" charset="0"/>
                <a:cs typeface="Arial" charset="0"/>
              </a:rPr>
              <a:t> == 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")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Cache.Remove</a:t>
            </a:r>
            <a:r>
              <a:rPr lang="en-US" sz="1800" dirty="0">
                <a:latin typeface="Arial" charset="0"/>
                <a:cs typeface="Arial" charset="0"/>
              </a:rPr>
              <a:t>("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protected void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btnShowCache_Click</a:t>
            </a:r>
            <a:r>
              <a:rPr lang="en-US" sz="18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EventArgs</a:t>
            </a:r>
            <a:r>
              <a:rPr lang="en-US" sz="1800" dirty="0">
                <a:latin typeface="Arial" charset="0"/>
                <a:cs typeface="Arial" charset="0"/>
              </a:rPr>
              <a:t> e)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if (Cache["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"] == null)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    </a:t>
            </a:r>
            <a:r>
              <a:rPr lang="en-US" sz="1800" dirty="0" err="1">
                <a:latin typeface="Arial" charset="0"/>
                <a:cs typeface="Arial" charset="0"/>
              </a:rPr>
              <a:t>lblCacheStatus.Text</a:t>
            </a:r>
            <a:r>
              <a:rPr lang="en-US" sz="1800" dirty="0">
                <a:latin typeface="Arial" charset="0"/>
                <a:cs typeface="Arial" charset="0"/>
              </a:rPr>
              <a:t> = "No Cache of Book.xml";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else </a:t>
            </a:r>
            <a:r>
              <a:rPr lang="en-US" sz="1800" dirty="0" err="1">
                <a:latin typeface="Arial" charset="0"/>
                <a:cs typeface="Arial" charset="0"/>
              </a:rPr>
              <a:t>lblCacheStatus.Text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Cache.ToString</a:t>
            </a:r>
            <a:r>
              <a:rPr lang="en-US" sz="1800" dirty="0"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protected void </a:t>
            </a:r>
            <a:r>
              <a:rPr lang="en-US" sz="1800" dirty="0" err="1">
                <a:latin typeface="Arial" charset="0"/>
                <a:cs typeface="Arial" charset="0"/>
              </a:rPr>
              <a:t>btnClear_Click</a:t>
            </a:r>
            <a:r>
              <a:rPr lang="en-US" sz="1800" dirty="0">
                <a:latin typeface="Arial" charset="0"/>
                <a:cs typeface="Arial" charset="0"/>
              </a:rPr>
              <a:t>(object sender, </a:t>
            </a:r>
            <a:r>
              <a:rPr lang="en-US" sz="1800" dirty="0" err="1">
                <a:latin typeface="Arial" charset="0"/>
                <a:cs typeface="Arial" charset="0"/>
              </a:rPr>
              <a:t>EventArgs</a:t>
            </a:r>
            <a:r>
              <a:rPr lang="en-US" sz="1800" dirty="0">
                <a:latin typeface="Arial" charset="0"/>
                <a:cs typeface="Arial" charset="0"/>
              </a:rPr>
              <a:t> e)  { </a:t>
            </a:r>
            <a:r>
              <a:rPr lang="en-US" sz="1800" dirty="0">
                <a:solidFill>
                  <a:srgbClr val="00B0F0"/>
                </a:solidFill>
                <a:latin typeface="Arial" charset="0"/>
                <a:cs typeface="Arial" charset="0"/>
              </a:rPr>
              <a:t>// Clear ListBox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ListBox1.Items.Clear();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     ListBox1.Items.Add("The </a:t>
            </a:r>
            <a:r>
              <a:rPr lang="en-US" sz="1800" dirty="0" err="1">
                <a:latin typeface="Arial" charset="0"/>
                <a:cs typeface="Arial" charset="0"/>
              </a:rPr>
              <a:t>ListBox</a:t>
            </a:r>
            <a:r>
              <a:rPr lang="en-US" sz="1800" dirty="0">
                <a:latin typeface="Arial" charset="0"/>
                <a:cs typeface="Arial" charset="0"/>
              </a:rPr>
              <a:t> is cleared... ");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   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}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08375"/>
            <a:ext cx="46656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ounded Rectangular Callout 5"/>
          <p:cNvSpPr>
            <a:spLocks noChangeArrowheads="1"/>
          </p:cNvSpPr>
          <p:nvPr/>
        </p:nvSpPr>
        <p:spPr bwMode="auto">
          <a:xfrm>
            <a:off x="7409096" y="1589506"/>
            <a:ext cx="1600200" cy="762000"/>
          </a:xfrm>
          <a:prstGeom prst="wedgeRoundRectCallout">
            <a:avLst>
              <a:gd name="adj1" fmla="val -76326"/>
              <a:gd name="adj2" fmla="val -504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Callback event handler</a:t>
            </a:r>
          </a:p>
        </p:txBody>
      </p:sp>
      <p:sp>
        <p:nvSpPr>
          <p:cNvPr id="7" name="Rounded Rectangular Callout 5"/>
          <p:cNvSpPr>
            <a:spLocks noChangeArrowheads="1"/>
          </p:cNvSpPr>
          <p:nvPr/>
        </p:nvSpPr>
        <p:spPr bwMode="auto">
          <a:xfrm>
            <a:off x="5026959" y="2503855"/>
            <a:ext cx="2895600" cy="417513"/>
          </a:xfrm>
          <a:prstGeom prst="wedgeRoundRectCallout">
            <a:avLst>
              <a:gd name="adj1" fmla="val -80041"/>
              <a:gd name="adj2" fmla="val -551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Remove the key from Cache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267" y="5314015"/>
            <a:ext cx="2084279" cy="414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6342062"/>
            <a:ext cx="2098146" cy="41392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4038600" y="6186120"/>
            <a:ext cx="1600200" cy="569862"/>
          </a:xfrm>
          <a:prstGeom prst="wedgeRoundRectCallout">
            <a:avLst>
              <a:gd name="adj1" fmla="val 102416"/>
              <a:gd name="adj2" fmla="val 1845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Text Section 5.5.2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174"/>
            <a:ext cx="913468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623888"/>
          </a:xfrm>
        </p:spPr>
        <p:txBody>
          <a:bodyPr/>
          <a:lstStyle/>
          <a:p>
            <a:pPr algn="ctr"/>
            <a:r>
              <a:rPr lang="en-US"/>
              <a:t>Bookstore Example: Saving to </a:t>
            </a:r>
            <a:r>
              <a:rPr lang="en-US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5D2C04-EC58-4B43-A26F-2EAB46BC2BAF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7" name="Up Arrow 6"/>
          <p:cNvSpPr>
            <a:spLocks noChangeArrowheads="1"/>
          </p:cNvSpPr>
          <p:nvPr/>
        </p:nvSpPr>
        <p:spPr bwMode="auto">
          <a:xfrm>
            <a:off x="457200" y="5688622"/>
            <a:ext cx="914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Up Arrow 7"/>
          <p:cNvSpPr>
            <a:spLocks noChangeArrowheads="1"/>
          </p:cNvSpPr>
          <p:nvPr/>
        </p:nvSpPr>
        <p:spPr bwMode="auto">
          <a:xfrm>
            <a:off x="2514600" y="5357445"/>
            <a:ext cx="9144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eft Arrow 8"/>
          <p:cNvSpPr>
            <a:spLocks noChangeArrowheads="1"/>
          </p:cNvSpPr>
          <p:nvPr/>
        </p:nvSpPr>
        <p:spPr bwMode="auto">
          <a:xfrm>
            <a:off x="8382000" y="3748086"/>
            <a:ext cx="6858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319454" y="1114242"/>
            <a:ext cx="853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This is example saves the books detail to a SQL database, instead of in a XML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27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867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List&lt;Book&gt; </a:t>
            </a:r>
            <a:r>
              <a:rPr lang="en-US" sz="1800" dirty="0" err="1">
                <a:latin typeface="Arial" charset="0"/>
                <a:cs typeface="Arial" charset="0"/>
              </a:rPr>
              <a:t>objCache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					(List&lt;Book&gt;)</a:t>
            </a:r>
            <a:r>
              <a:rPr lang="en-US" sz="1800" dirty="0" err="1">
                <a:latin typeface="Arial" charset="0"/>
                <a:cs typeface="Arial" charset="0"/>
              </a:rPr>
              <a:t>System.Web.HttpRuntime.Cache.Get</a:t>
            </a:r>
            <a:r>
              <a:rPr lang="en-US" sz="1800" dirty="0">
                <a:latin typeface="Arial" charset="0"/>
                <a:cs typeface="Arial" charset="0"/>
              </a:rPr>
              <a:t>("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err="1">
                <a:latin typeface="Arial" charset="0"/>
                <a:cs typeface="Arial" charset="0"/>
              </a:rPr>
              <a:t>itemRemoved</a:t>
            </a:r>
            <a:r>
              <a:rPr lang="en-US" sz="1800" dirty="0">
                <a:latin typeface="Arial" charset="0"/>
                <a:cs typeface="Arial" charset="0"/>
              </a:rPr>
              <a:t> = false;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 err="1">
                <a:latin typeface="Arial" charset="0"/>
                <a:cs typeface="Arial" charset="0"/>
              </a:rPr>
              <a:t>onRemove</a:t>
            </a:r>
            <a:r>
              <a:rPr lang="en-US" sz="1800" dirty="0">
                <a:latin typeface="Arial" charset="0"/>
                <a:cs typeface="Arial" charset="0"/>
              </a:rPr>
              <a:t> = new </a:t>
            </a:r>
            <a:r>
              <a:rPr lang="en-US" sz="1800" dirty="0" err="1">
                <a:latin typeface="Arial" charset="0"/>
                <a:cs typeface="Arial" charset="0"/>
              </a:rPr>
              <a:t>CacheItemRemovedCallback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this.RemovedCallback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if (</a:t>
            </a:r>
            <a:r>
              <a:rPr lang="en-US" sz="1800" dirty="0" err="1">
                <a:latin typeface="Arial" charset="0"/>
                <a:cs typeface="Arial" charset="0"/>
              </a:rPr>
              <a:t>objCache</a:t>
            </a:r>
            <a:r>
              <a:rPr lang="en-US" sz="1800" dirty="0">
                <a:latin typeface="Arial" charset="0"/>
                <a:cs typeface="Arial" charset="0"/>
              </a:rPr>
              <a:t> == null)  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DBContextDataContextDataContext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Arial" charset="0"/>
                <a:cs typeface="Arial" charset="0"/>
              </a:rPr>
              <a:t>myDB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 = new </a:t>
            </a:r>
            <a:b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						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DBContextDataContextDataContext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</a:t>
            </a:r>
            <a:r>
              <a:rPr lang="en-US" sz="1800" dirty="0" err="1">
                <a:latin typeface="Arial" charset="0"/>
                <a:cs typeface="Arial" charset="0"/>
              </a:rPr>
              <a:t>IQueryable</a:t>
            </a:r>
            <a:r>
              <a:rPr lang="en-US" sz="1800" dirty="0">
                <a:latin typeface="Arial" charset="0"/>
                <a:cs typeface="Arial" charset="0"/>
              </a:rPr>
              <a:t>&lt;Book&gt; q =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from</a:t>
            </a:r>
            <a:r>
              <a:rPr lang="en-US" sz="1800" dirty="0">
                <a:latin typeface="Arial" charset="0"/>
                <a:cs typeface="Arial" charset="0"/>
              </a:rPr>
              <a:t> b in </a:t>
            </a:r>
            <a:r>
              <a:rPr lang="en-US" sz="1800" dirty="0" err="1">
                <a:solidFill>
                  <a:srgbClr val="C00000"/>
                </a:solidFill>
                <a:latin typeface="Arial" charset="0"/>
                <a:cs typeface="Arial" charset="0"/>
              </a:rPr>
              <a:t>myDB</a:t>
            </a:r>
            <a:r>
              <a:rPr lang="en-US" sz="1800" dirty="0" err="1">
                <a:latin typeface="Arial" charset="0"/>
                <a:cs typeface="Arial" charset="0"/>
              </a:rPr>
              <a:t>.Books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select</a:t>
            </a:r>
            <a:r>
              <a:rPr lang="en-US" sz="1800" dirty="0">
                <a:latin typeface="Arial" charset="0"/>
                <a:cs typeface="Arial" charset="0"/>
              </a:rPr>
              <a:t> b;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ListBox1.Items.Clear();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</a:t>
            </a:r>
            <a:r>
              <a:rPr lang="en-US" sz="1800" dirty="0" err="1">
                <a:latin typeface="Arial" charset="0"/>
                <a:cs typeface="Arial" charset="0"/>
              </a:rPr>
              <a:t>foreach</a:t>
            </a:r>
            <a:r>
              <a:rPr lang="en-US" sz="1800" dirty="0">
                <a:latin typeface="Arial" charset="0"/>
                <a:cs typeface="Arial" charset="0"/>
              </a:rPr>
              <a:t> (Book child in q) {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ListBox1.Items.Add(</a:t>
            </a:r>
            <a:r>
              <a:rPr lang="en-US" sz="1800" dirty="0" err="1">
                <a:latin typeface="Arial" charset="0"/>
                <a:cs typeface="Arial" charset="0"/>
              </a:rPr>
              <a:t>child.Title</a:t>
            </a:r>
            <a:r>
              <a:rPr lang="en-US" sz="1800" dirty="0">
                <a:latin typeface="Arial" charset="0"/>
                <a:cs typeface="Arial" charset="0"/>
              </a:rPr>
              <a:t> + "  " + </a:t>
            </a:r>
            <a:r>
              <a:rPr lang="en-US" sz="1800" dirty="0" err="1">
                <a:latin typeface="Arial" charset="0"/>
                <a:cs typeface="Arial" charset="0"/>
              </a:rPr>
              <a:t>child.Isbn</a:t>
            </a:r>
            <a:r>
              <a:rPr lang="en-US" sz="1800" dirty="0">
                <a:latin typeface="Arial" charset="0"/>
                <a:cs typeface="Arial" charset="0"/>
              </a:rPr>
              <a:t> + "  " + "$" + </a:t>
            </a:r>
            <a:r>
              <a:rPr lang="en-US" sz="1800" dirty="0" err="1">
                <a:latin typeface="Arial" charset="0"/>
                <a:cs typeface="Arial" charset="0"/>
              </a:rPr>
              <a:t>child.Price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</a:t>
            </a:r>
            <a:r>
              <a:rPr lang="en-US" sz="1800" dirty="0" err="1">
                <a:latin typeface="Arial" charset="0"/>
                <a:cs typeface="Arial" charset="0"/>
              </a:rPr>
              <a:t>objCache</a:t>
            </a:r>
            <a:r>
              <a:rPr lang="en-US" sz="1800" dirty="0">
                <a:latin typeface="Arial" charset="0"/>
                <a:cs typeface="Arial" charset="0"/>
              </a:rPr>
              <a:t> = </a:t>
            </a:r>
            <a:r>
              <a:rPr lang="en-US" sz="1800" dirty="0" err="1">
                <a:latin typeface="Arial" charset="0"/>
                <a:cs typeface="Arial" charset="0"/>
              </a:rPr>
              <a:t>q.ToList</a:t>
            </a:r>
            <a:r>
              <a:rPr lang="en-US" sz="1800" dirty="0">
                <a:latin typeface="Arial" charset="0"/>
                <a:cs typeface="Arial" charset="0"/>
              </a:rPr>
              <a:t>&lt;Book&gt;();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</a:t>
            </a:r>
            <a:r>
              <a:rPr lang="en-US" sz="1800" dirty="0" err="1">
                <a:latin typeface="Arial" charset="0"/>
                <a:cs typeface="Arial" charset="0"/>
              </a:rPr>
              <a:t>SqlCacheDependency</a:t>
            </a:r>
            <a:r>
              <a:rPr lang="en-US" sz="1800" dirty="0">
                <a:latin typeface="Arial" charset="0"/>
                <a:cs typeface="Arial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dependency</a:t>
            </a:r>
            <a:r>
              <a:rPr lang="en-US" sz="1800" dirty="0">
                <a:latin typeface="Arial" charset="0"/>
                <a:cs typeface="Arial" charset="0"/>
              </a:rPr>
              <a:t> = new 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				</a:t>
            </a:r>
            <a:r>
              <a:rPr lang="en-US" sz="1800" dirty="0" err="1">
                <a:latin typeface="Arial" charset="0"/>
                <a:cs typeface="Arial" charset="0"/>
              </a:rPr>
              <a:t>SqlCacheDependency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myDB.GetCommand</a:t>
            </a:r>
            <a:r>
              <a:rPr lang="en-US" sz="1800" dirty="0">
                <a:latin typeface="Arial" charset="0"/>
                <a:cs typeface="Arial" charset="0"/>
              </a:rPr>
              <a:t>(q) as </a:t>
            </a:r>
            <a:r>
              <a:rPr lang="en-US" sz="1800" dirty="0" err="1">
                <a:latin typeface="Arial" charset="0"/>
                <a:cs typeface="Arial" charset="0"/>
              </a:rPr>
              <a:t>SqlCommand</a:t>
            </a:r>
            <a:r>
              <a:rPr lang="en-US" sz="1800" dirty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</a:t>
            </a:r>
            <a:r>
              <a:rPr lang="en-US" sz="1800" dirty="0" err="1">
                <a:latin typeface="Arial" charset="0"/>
                <a:cs typeface="Arial" charset="0"/>
              </a:rPr>
              <a:t>HttpContext.Current.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Cache.Add</a:t>
            </a:r>
            <a:r>
              <a:rPr lang="en-US" sz="1800" dirty="0">
                <a:latin typeface="Arial" charset="0"/>
                <a:cs typeface="Arial" charset="0"/>
              </a:rPr>
              <a:t>("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", </a:t>
            </a:r>
            <a:r>
              <a:rPr lang="en-US" sz="1800" dirty="0" err="1">
                <a:latin typeface="Arial" charset="0"/>
                <a:cs typeface="Arial" charset="0"/>
              </a:rPr>
              <a:t>objCache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cs typeface="Arial" charset="0"/>
              </a:rPr>
              <a:t>dependency</a:t>
            </a:r>
            <a:r>
              <a:rPr lang="en-US" sz="1800" dirty="0">
                <a:latin typeface="Arial" charset="0"/>
                <a:cs typeface="Arial" charset="0"/>
              </a:rPr>
              <a:t>, 	</a:t>
            </a:r>
            <a:r>
              <a:rPr lang="en-US" sz="1800" dirty="0" err="1">
                <a:latin typeface="Arial" charset="0"/>
                <a:cs typeface="Arial" charset="0"/>
              </a:rPr>
              <a:t>DateTime.MaxValue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latin typeface="Arial" charset="0"/>
                <a:cs typeface="Arial" charset="0"/>
              </a:rPr>
              <a:t>TimeSpan.Zero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r>
              <a:rPr lang="en-US" sz="1800" dirty="0" err="1">
                <a:latin typeface="Arial" charset="0"/>
                <a:cs typeface="Arial" charset="0"/>
              </a:rPr>
              <a:t>CacheItemPriority.Default</a:t>
            </a:r>
            <a:r>
              <a:rPr lang="en-US" sz="1800" dirty="0">
                <a:latin typeface="Arial" charset="0"/>
                <a:cs typeface="Arial" charset="0"/>
              </a:rPr>
              <a:t>, 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						new </a:t>
            </a:r>
            <a:r>
              <a:rPr lang="en-US" sz="1800" dirty="0" err="1">
                <a:latin typeface="Arial" charset="0"/>
                <a:cs typeface="Arial" charset="0"/>
              </a:rPr>
              <a:t>CacheItemRemovedCallback</a:t>
            </a:r>
            <a:r>
              <a:rPr lang="en-US" sz="1800" dirty="0">
                <a:latin typeface="Arial" charset="0"/>
                <a:cs typeface="Arial" charset="0"/>
              </a:rPr>
              <a:t>(</a:t>
            </a:r>
            <a:r>
              <a:rPr lang="en-US" sz="1800" dirty="0" err="1">
                <a:latin typeface="Arial" charset="0"/>
                <a:cs typeface="Arial" charset="0"/>
              </a:rPr>
              <a:t>onRemove</a:t>
            </a:r>
            <a:r>
              <a:rPr lang="en-US" sz="1800" dirty="0">
                <a:latin typeface="Arial" charset="0"/>
                <a:cs typeface="Arial" charset="0"/>
              </a:rPr>
              <a:t>));                }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the Default.aspx (</a:t>
            </a:r>
            <a:r>
              <a:rPr lang="en-US" dirty="0">
                <a:solidFill>
                  <a:srgbClr val="FF0000"/>
                </a:solidFill>
              </a:rPr>
              <a:t>DB</a:t>
            </a:r>
            <a:r>
              <a:rPr lang="en-US" dirty="0"/>
              <a:t>)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1B97F1-4108-425D-994D-E1053AAF2AC0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5605" name="Rounded Rectangular Callout 4"/>
          <p:cNvSpPr>
            <a:spLocks noChangeArrowheads="1"/>
          </p:cNvSpPr>
          <p:nvPr/>
        </p:nvSpPr>
        <p:spPr bwMode="auto">
          <a:xfrm>
            <a:off x="7696200" y="2209800"/>
            <a:ext cx="1371600" cy="1219200"/>
          </a:xfrm>
          <a:prstGeom prst="wedgeRoundRectCallout">
            <a:avLst>
              <a:gd name="adj1" fmla="val -170185"/>
              <a:gd name="adj2" fmla="val -93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Read data from DB and place into myDB</a:t>
            </a:r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477000" y="3657600"/>
            <a:ext cx="1828800" cy="457200"/>
          </a:xfrm>
          <a:prstGeom prst="wedgeRoundRectCallout">
            <a:avLst>
              <a:gd name="adj1" fmla="val -64981"/>
              <a:gd name="adj2" fmla="val -1238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Query the object</a:t>
            </a:r>
          </a:p>
        </p:txBody>
      </p:sp>
      <p:sp>
        <p:nvSpPr>
          <p:cNvPr id="25607" name="Rounded Rectangular Callout 6"/>
          <p:cNvSpPr>
            <a:spLocks noChangeArrowheads="1"/>
          </p:cNvSpPr>
          <p:nvPr/>
        </p:nvSpPr>
        <p:spPr bwMode="auto">
          <a:xfrm>
            <a:off x="6477000" y="4572000"/>
            <a:ext cx="2438400" cy="685800"/>
          </a:xfrm>
          <a:prstGeom prst="wedgeRoundRectCallout">
            <a:avLst>
              <a:gd name="adj1" fmla="val -73764"/>
              <a:gd name="adj2" fmla="val 633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Define dependency and add data into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ounded Rectangular Callout 6"/>
          <p:cNvSpPr>
            <a:spLocks noChangeArrowheads="1"/>
          </p:cNvSpPr>
          <p:nvPr/>
        </p:nvSpPr>
        <p:spPr bwMode="auto">
          <a:xfrm>
            <a:off x="6019800" y="5029200"/>
            <a:ext cx="2438400" cy="685800"/>
          </a:xfrm>
          <a:prstGeom prst="wedgeRoundRectCallout">
            <a:avLst>
              <a:gd name="adj1" fmla="val -139389"/>
              <a:gd name="adj2" fmla="val 1436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Submit into SQL database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867400"/>
          </a:xfrm>
        </p:spPr>
        <p:txBody>
          <a:bodyPr/>
          <a:lstStyle/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title2 = txtTitle2.Text;  // Book 2 info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isbn2 = txtIsbn2.Text;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sPrice2 = txtPrice2.Text;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 book2 = new Book();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book2.Title = title2;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book2.Isbn = isbn2;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book2.Price = </a:t>
            </a:r>
            <a:r>
              <a:rPr lang="en-US" sz="1800" dirty="0" err="1">
                <a:latin typeface="Arial" charset="0"/>
                <a:cs typeface="Arial" charset="0"/>
              </a:rPr>
              <a:t>float.Parse</a:t>
            </a:r>
            <a:r>
              <a:rPr lang="en-US" sz="1800" dirty="0">
                <a:latin typeface="Arial" charset="0"/>
                <a:cs typeface="Arial" charset="0"/>
              </a:rPr>
              <a:t>(sPrice2);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</a:t>
            </a:r>
            <a:r>
              <a:rPr lang="en-US" sz="1800" dirty="0" err="1">
                <a:latin typeface="Arial" charset="0"/>
                <a:cs typeface="Arial" charset="0"/>
              </a:rPr>
              <a:t>myDB.Books.InsertOnSubmit</a:t>
            </a:r>
            <a:r>
              <a:rPr lang="en-US" sz="1800" dirty="0">
                <a:latin typeface="Arial" charset="0"/>
                <a:cs typeface="Arial" charset="0"/>
              </a:rPr>
              <a:t>(book2); // Save into book object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title3 = txtTitle3.Text;  // Book 3 info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isbn3 = txtIsbn3.Text;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string sPrice3 = txtPrice3.Text;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 book3 = new Book();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book3.Title = title3;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book3.Isbn = isbn3;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book3.Price = </a:t>
            </a:r>
            <a:r>
              <a:rPr lang="en-US" sz="1800" dirty="0" err="1">
                <a:latin typeface="Arial" charset="0"/>
                <a:cs typeface="Arial" charset="0"/>
              </a:rPr>
              <a:t>float.Parse</a:t>
            </a:r>
            <a:r>
              <a:rPr lang="en-US" sz="1800" dirty="0">
                <a:latin typeface="Arial" charset="0"/>
                <a:cs typeface="Arial" charset="0"/>
              </a:rPr>
              <a:t>(sPrice3);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</a:t>
            </a:r>
            <a:r>
              <a:rPr lang="en-US" sz="1800" dirty="0" err="1">
                <a:latin typeface="Arial" charset="0"/>
                <a:cs typeface="Arial" charset="0"/>
              </a:rPr>
              <a:t>myDB.Books.InsertOnSubmit</a:t>
            </a:r>
            <a:r>
              <a:rPr lang="en-US" sz="1800" dirty="0">
                <a:latin typeface="Arial" charset="0"/>
                <a:cs typeface="Arial" charset="0"/>
              </a:rPr>
              <a:t>(book3); // Save into book object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</a:t>
            </a:r>
            <a:r>
              <a:rPr lang="en-US" sz="1800" dirty="0" err="1">
                <a:latin typeface="Arial" charset="0"/>
                <a:cs typeface="Arial" charset="0"/>
              </a:rPr>
              <a:t>myDB.SubmitChanges</a:t>
            </a:r>
            <a:r>
              <a:rPr lang="en-US" sz="1800" dirty="0">
                <a:latin typeface="Arial" charset="0"/>
                <a:cs typeface="Arial" charset="0"/>
              </a:rPr>
              <a:t>();		// Submit the all changes to DB</a:t>
            </a:r>
          </a:p>
          <a:p>
            <a:pPr marL="0" indent="0">
              <a:buNone/>
              <a:tabLst>
                <a:tab pos="346075" algn="l"/>
                <a:tab pos="692150" algn="l"/>
                <a:tab pos="1025525" algn="l"/>
                <a:tab pos="1371600" algn="l"/>
              </a:tabLst>
            </a:pPr>
            <a:r>
              <a:rPr lang="en-US" sz="1800" dirty="0">
                <a:latin typeface="Arial" charset="0"/>
                <a:cs typeface="Arial" charset="0"/>
              </a:rPr>
              <a:t>			</a:t>
            </a:r>
            <a:r>
              <a:rPr lang="en-US" sz="1800" dirty="0" err="1">
                <a:latin typeface="Arial" charset="0"/>
                <a:cs typeface="Arial" charset="0"/>
              </a:rPr>
              <a:t>Cache.Remove</a:t>
            </a:r>
            <a:r>
              <a:rPr lang="en-US" sz="1800" dirty="0">
                <a:latin typeface="Arial" charset="0"/>
                <a:cs typeface="Arial" charset="0"/>
              </a:rPr>
              <a:t>("</a:t>
            </a:r>
            <a:r>
              <a:rPr lang="en-US" sz="1800" dirty="0" err="1">
                <a:latin typeface="Arial" charset="0"/>
                <a:cs typeface="Arial" charset="0"/>
              </a:rPr>
              <a:t>BooksKey</a:t>
            </a:r>
            <a:r>
              <a:rPr lang="en-US" sz="1800" dirty="0">
                <a:latin typeface="Arial" charset="0"/>
                <a:cs typeface="Arial" charset="0"/>
              </a:rPr>
              <a:t>");	// force removing cache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800" dirty="0"/>
              <a:t>Code Behind the Seller.aspx, Submit Books (</a:t>
            </a:r>
            <a:r>
              <a:rPr lang="en-US" sz="2800" dirty="0">
                <a:solidFill>
                  <a:srgbClr val="FF0000"/>
                </a:solidFill>
              </a:rPr>
              <a:t>DB</a:t>
            </a:r>
            <a:r>
              <a:rPr lang="en-US" sz="2800" dirty="0"/>
              <a:t>)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1B97F1-4108-425D-994D-E1053AAF2AC0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5605" name="Rounded Rectangular Callout 4"/>
          <p:cNvSpPr>
            <a:spLocks noChangeArrowheads="1"/>
          </p:cNvSpPr>
          <p:nvPr/>
        </p:nvSpPr>
        <p:spPr bwMode="auto">
          <a:xfrm>
            <a:off x="6705600" y="2057400"/>
            <a:ext cx="1371600" cy="685800"/>
          </a:xfrm>
          <a:prstGeom prst="wedgeRoundRectCallout">
            <a:avLst>
              <a:gd name="adj1" fmla="val -173973"/>
              <a:gd name="adj2" fmla="val 12725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Submit into object</a:t>
            </a:r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4800600" y="4495800"/>
            <a:ext cx="2133600" cy="457200"/>
          </a:xfrm>
          <a:prstGeom prst="wedgeRoundRectCallout">
            <a:avLst>
              <a:gd name="adj1" fmla="val -45663"/>
              <a:gd name="adj2" fmla="val 2602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Submit into object</a:t>
            </a:r>
          </a:p>
        </p:txBody>
      </p:sp>
    </p:spTree>
    <p:extLst>
      <p:ext uri="{BB962C8B-B14F-4D97-AF65-F5344CB8AC3E}">
        <p14:creationId xmlns:p14="http://schemas.microsoft.com/office/powerpoint/2010/main" val="327568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05" grpId="0" animBg="1"/>
      <p:bldP spid="2560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1143000"/>
          </a:xfrm>
        </p:spPr>
        <p:txBody>
          <a:bodyPr/>
          <a:lstStyle/>
          <a:p>
            <a:pPr algn="ctr"/>
            <a:r>
              <a:rPr lang="en-US" dirty="0"/>
              <a:t>What Data to Cache?</a:t>
            </a:r>
            <a:br>
              <a:rPr lang="en-US" dirty="0"/>
            </a:br>
            <a:r>
              <a:rPr lang="en-US" dirty="0"/>
              <a:t>It is a part of your business logic!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257800"/>
          </a:xfrm>
        </p:spPr>
        <p:txBody>
          <a:bodyPr/>
          <a:lstStyle/>
          <a:p>
            <a:r>
              <a:rPr lang="en-US" dirty="0"/>
              <a:t>Data caching is useful not only for quick response time, but also for many other purposes, such as recommendation;</a:t>
            </a:r>
          </a:p>
          <a:p>
            <a:r>
              <a:rPr lang="en-US" dirty="0"/>
              <a:t>Manufacture recommendation: For each product, the manufacture suggests a list of accessories:</a:t>
            </a:r>
          </a:p>
          <a:p>
            <a:pPr lvl="1"/>
            <a:r>
              <a:rPr lang="en-US" sz="2400" dirty="0"/>
              <a:t>The list is static and easy to maintain, no caching required</a:t>
            </a:r>
          </a:p>
          <a:p>
            <a:r>
              <a:rPr lang="en-US" dirty="0"/>
              <a:t>“Most Frequently Bought (MFB)” items to inspire customers to buy popular items; </a:t>
            </a:r>
          </a:p>
          <a:p>
            <a:r>
              <a:rPr lang="en-US" dirty="0"/>
              <a:t>“Frequently Bought Together (FBT)” items: For each product a customer is viewing, show the list of  FBT.</a:t>
            </a:r>
          </a:p>
          <a:p>
            <a:pPr lvl="1"/>
            <a:r>
              <a:rPr lang="en-US" sz="2400" dirty="0"/>
              <a:t>The list is dynamic and will be update frequently</a:t>
            </a:r>
          </a:p>
          <a:p>
            <a:pPr lvl="1"/>
            <a:r>
              <a:rPr lang="en-US" sz="2400" dirty="0"/>
              <a:t>Using social networking/collaborative model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F6DB11-8D0F-4F67-B234-28E9DCC76ABD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/>
              <a:t>Caching vs. Recommendation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69288" cy="5410200"/>
          </a:xfrm>
        </p:spPr>
        <p:txBody>
          <a:bodyPr/>
          <a:lstStyle/>
          <a:p>
            <a:r>
              <a:rPr lang="en-US" dirty="0"/>
              <a:t>Many websites generate a </a:t>
            </a:r>
            <a:r>
              <a:rPr lang="en-US" dirty="0">
                <a:solidFill>
                  <a:srgbClr val="0000FF"/>
                </a:solidFill>
              </a:rPr>
              <a:t>recommendation list</a:t>
            </a:r>
            <a:r>
              <a:rPr lang="en-US" dirty="0"/>
              <a:t>, which ranks a set of available choices based on certain given criteria and available set of inputs;</a:t>
            </a:r>
          </a:p>
          <a:p>
            <a:r>
              <a:rPr lang="en-US" dirty="0"/>
              <a:t>Caching buffers the recently accessed information;</a:t>
            </a:r>
          </a:p>
          <a:p>
            <a:r>
              <a:rPr lang="en-US" dirty="0"/>
              <a:t>They are different techniques, but they support each other:</a:t>
            </a:r>
          </a:p>
          <a:p>
            <a:pPr lvl="1"/>
            <a:r>
              <a:rPr lang="en-US" sz="2400" dirty="0"/>
              <a:t>Caching provides recently accessed information, which can be used as a criterion and as an input to the recommendation;</a:t>
            </a:r>
          </a:p>
          <a:p>
            <a:pPr lvl="1"/>
            <a:r>
              <a:rPr lang="en-US" sz="2400" dirty="0"/>
              <a:t>Recommendation system generates important information, which can be used as a replacement policy for caching.</a:t>
            </a:r>
          </a:p>
          <a:p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03273D-F48C-4746-8F73-4F865C64A6D2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4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91400" cy="990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What is a Recommendation System?</a:t>
            </a:r>
            <a:br>
              <a:rPr lang="en-US" dirty="0"/>
            </a:br>
            <a:r>
              <a:rPr lang="en-US" sz="2400" b="0" dirty="0"/>
              <a:t>Text Section 11.3.2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69288" cy="4953000"/>
          </a:xfrm>
        </p:spPr>
        <p:txBody>
          <a:bodyPr/>
          <a:lstStyle/>
          <a:p>
            <a:r>
              <a:rPr lang="en-US" dirty="0"/>
              <a:t>A recommendation system is a subclass of information filtering system that predicts the rating, ranking, and preference, which a user would give to an item, or the probability that a user would buy the item.</a:t>
            </a:r>
          </a:p>
          <a:p>
            <a:r>
              <a:rPr lang="en-US" dirty="0"/>
              <a:t>Many websites generate a recommendation list for a user when the user is viewing an item, which shows the available choices of alternatives or complementary items based on certain criteria and available set of inputs.</a:t>
            </a:r>
          </a:p>
          <a:p>
            <a:r>
              <a:rPr lang="en-US" dirty="0"/>
              <a:t>The goal of recommendation is to increase the sale.</a:t>
            </a:r>
          </a:p>
          <a:p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03273D-F48C-4746-8F73-4F865C64A6D2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64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in Amazon.com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F5A0C1-CF3B-4BEC-936C-5BD76F62CD23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" y="3276600"/>
            <a:ext cx="8967788" cy="3060700"/>
            <a:chOff x="76200" y="3276600"/>
            <a:chExt cx="8968058" cy="3061395"/>
          </a:xfrm>
        </p:grpSpPr>
        <p:pic>
          <p:nvPicPr>
            <p:cNvPr id="112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3276600"/>
              <a:ext cx="89680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Rectangle 6"/>
            <p:cNvSpPr>
              <a:spLocks noChangeArrowheads="1"/>
            </p:cNvSpPr>
            <p:nvPr/>
          </p:nvSpPr>
          <p:spPr bwMode="auto">
            <a:xfrm>
              <a:off x="457200" y="5137666"/>
              <a:ext cx="78295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1313" indent="-341313">
                <a:buFont typeface="Wingdings" pitchFamily="2" charset="2"/>
                <a:buChar char="q"/>
              </a:pPr>
              <a:r>
                <a:rPr lang="en-US" dirty="0"/>
                <a:t>This item: </a:t>
              </a:r>
              <a:r>
                <a:rPr lang="en-US" b="0" dirty="0"/>
                <a:t>Apple iPod touch 32 GB (3rd Generation) NEWEST MODEL</a:t>
              </a:r>
            </a:p>
            <a:p>
              <a:pPr marL="341313" indent="-341313">
                <a:buFont typeface="Wingdings" pitchFamily="2" charset="2"/>
                <a:buChar char="q"/>
              </a:pPr>
              <a:r>
                <a:rPr lang="en-US" b="0" u="sng" dirty="0" err="1">
                  <a:hlinkClick r:id="rId4"/>
                </a:rPr>
                <a:t>iKross</a:t>
              </a:r>
              <a:r>
                <a:rPr lang="en-US" b="0" u="sng" dirty="0">
                  <a:hlinkClick r:id="rId4"/>
                </a:rPr>
                <a:t> 3-Pack Premium Reusable LCD Screen Protector with Lint Cleaning Cloth for iPod touch 1G (Clear)</a:t>
              </a:r>
              <a:endParaRPr lang="en-US" b="0" dirty="0"/>
            </a:p>
            <a:p>
              <a:pPr marL="341313" indent="-341313">
                <a:buFont typeface="Wingdings" pitchFamily="2" charset="2"/>
                <a:buChar char="q"/>
              </a:pPr>
              <a:r>
                <a:rPr lang="en-US" b="0" u="sng" dirty="0">
                  <a:hlinkClick r:id="rId5"/>
                </a:rPr>
                <a:t>Speck </a:t>
              </a:r>
              <a:r>
                <a:rPr lang="en-US" b="0" u="sng" dirty="0" err="1">
                  <a:hlinkClick r:id="rId5"/>
                </a:rPr>
                <a:t>PixelSkin</a:t>
              </a:r>
              <a:r>
                <a:rPr lang="en-US" b="0" u="sng" dirty="0">
                  <a:hlinkClick r:id="rId5"/>
                </a:rPr>
                <a:t> Rubberized Case for iPod touch 2G, 3G (Black)</a:t>
              </a:r>
              <a:endParaRPr lang="en-US" b="0" dirty="0"/>
            </a:p>
          </p:txBody>
        </p:sp>
      </p:grp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2012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933950" y="1295400"/>
            <a:ext cx="3352800" cy="1219200"/>
          </a:xfrm>
          <a:prstGeom prst="wedgeRoundRectCallout">
            <a:avLst>
              <a:gd name="adj1" fmla="val -74597"/>
              <a:gd name="adj2" fmla="val 13856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How do you implement the “Frequently Bought Together” List?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04800" y="1514475"/>
            <a:ext cx="18748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Apple iPod touch </a:t>
            </a:r>
          </a:p>
          <a:p>
            <a:r>
              <a:rPr lang="en-US" b="0"/>
              <a:t>32 GB</a:t>
            </a:r>
          </a:p>
          <a:p>
            <a:r>
              <a:rPr lang="en-US" b="0">
                <a:solidFill>
                  <a:srgbClr val="C00000"/>
                </a:solidFill>
              </a:rPr>
              <a:t>$268.84</a:t>
            </a:r>
          </a:p>
        </p:txBody>
      </p:sp>
      <p:sp>
        <p:nvSpPr>
          <p:cNvPr id="11272" name="Rectangle 2"/>
          <p:cNvSpPr>
            <a:spLocks noChangeArrowheads="1"/>
          </p:cNvSpPr>
          <p:nvPr/>
        </p:nvSpPr>
        <p:spPr bwMode="auto">
          <a:xfrm>
            <a:off x="260350" y="990600"/>
            <a:ext cx="2025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www.amazon.com </a:t>
            </a:r>
          </a:p>
        </p:txBody>
      </p:sp>
    </p:spTree>
    <p:extLst>
      <p:ext uri="{BB962C8B-B14F-4D97-AF65-F5344CB8AC3E}">
        <p14:creationId xmlns:p14="http://schemas.microsoft.com/office/powerpoint/2010/main" val="1552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/>
          <a:lstStyle/>
          <a:p>
            <a:pPr algn="ctr"/>
            <a:r>
              <a:rPr lang="en-US" dirty="0"/>
              <a:t>Simple Implementation Idea of the </a:t>
            </a:r>
            <a:br>
              <a:rPr lang="en-US" dirty="0"/>
            </a:br>
            <a:r>
              <a:rPr lang="en-US" dirty="0"/>
              <a:t>Frequently Bought Together Items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4D9A6D-825C-4E84-B12E-9375A57836E5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304800" y="1600200"/>
            <a:ext cx="8736013" cy="4191000"/>
            <a:chOff x="304800" y="1295400"/>
            <a:chExt cx="8736012" cy="4191000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304800" y="1638300"/>
              <a:ext cx="22098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b="0"/>
                <a:t>String ProductName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304800" y="2019300"/>
              <a:ext cx="2209800" cy="1485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b="0" dirty="0"/>
                <a:t>Product properties</a:t>
              </a:r>
            </a:p>
            <a:p>
              <a:pPr algn="ctr">
                <a:defRPr/>
              </a:pPr>
              <a:endParaRPr lang="en-US" b="0" dirty="0"/>
            </a:p>
            <a:p>
              <a:pPr algn="ctr">
                <a:defRPr/>
              </a:pPr>
              <a:r>
                <a:rPr lang="en-US" b="0" dirty="0"/>
                <a:t>methods</a:t>
              </a:r>
            </a:p>
            <a:p>
              <a:pPr algn="ctr">
                <a:defRPr/>
              </a:pPr>
              <a:r>
                <a:rPr lang="en-US" b="0" dirty="0"/>
                <a:t>void </a:t>
              </a:r>
              <a:r>
                <a:rPr lang="en-US" b="0" dirty="0" err="1"/>
                <a:t>updateFBTList</a:t>
              </a:r>
              <a:r>
                <a:rPr lang="en-US" b="0" dirty="0"/>
                <a:t>()</a:t>
              </a:r>
            </a:p>
            <a:p>
              <a:pPr algn="ctr">
                <a:defRPr/>
              </a:pPr>
              <a:r>
                <a:rPr lang="en-US" b="0" dirty="0"/>
                <a:t>FBT </a:t>
              </a:r>
              <a:r>
                <a:rPr lang="en-US" b="0" dirty="0" err="1"/>
                <a:t>fbtRef</a:t>
              </a:r>
              <a:endParaRPr lang="en-US" b="0" dirty="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04800" y="1295400"/>
              <a:ext cx="15176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Product  Class</a:t>
              </a:r>
              <a:endParaRPr lang="en-US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914400" y="4140200"/>
              <a:ext cx="22098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String ProductName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914400" y="4521200"/>
              <a:ext cx="2209800" cy="9525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Product productRef</a:t>
              </a:r>
            </a:p>
            <a:p>
              <a:pPr algn="ctr"/>
              <a:r>
                <a:rPr lang="en-US" b="0">
                  <a:solidFill>
                    <a:srgbClr val="C00000"/>
                  </a:solidFill>
                </a:rPr>
                <a:t>Double fbtRate</a:t>
              </a:r>
            </a:p>
            <a:p>
              <a:pPr algn="ctr"/>
              <a:r>
                <a:rPr lang="en-US" b="0"/>
                <a:t>FBT fbtRef</a:t>
              </a: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7600950" y="3783012"/>
              <a:ext cx="116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FBT Class</a:t>
              </a:r>
              <a:endParaRPr lang="en-US"/>
            </a:p>
          </p:txBody>
        </p:sp>
        <p:sp>
          <p:nvSpPr>
            <p:cNvPr id="12299" name="Freeform 18"/>
            <p:cNvSpPr>
              <a:spLocks/>
            </p:cNvSpPr>
            <p:nvPr/>
          </p:nvSpPr>
          <p:spPr bwMode="auto">
            <a:xfrm>
              <a:off x="2774950" y="4341813"/>
              <a:ext cx="979488" cy="915987"/>
            </a:xfrm>
            <a:custGeom>
              <a:avLst/>
              <a:gdLst>
                <a:gd name="T0" fmla="*/ 0 w 979715"/>
                <a:gd name="T1" fmla="*/ 122489 h 992778"/>
                <a:gd name="T2" fmla="*/ 688332 w 979715"/>
                <a:gd name="T3" fmla="*/ 122489 h 992778"/>
                <a:gd name="T4" fmla="*/ 688332 w 979715"/>
                <a:gd name="T5" fmla="*/ 0 h 992778"/>
                <a:gd name="T6" fmla="*/ 974055 w 979715"/>
                <a:gd name="T7" fmla="*/ 0 h 992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9715"/>
                <a:gd name="T13" fmla="*/ 0 h 992778"/>
                <a:gd name="T14" fmla="*/ 979715 w 979715"/>
                <a:gd name="T15" fmla="*/ 992778 h 992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9715" h="992778">
                  <a:moveTo>
                    <a:pt x="0" y="992778"/>
                  </a:moveTo>
                  <a:lnTo>
                    <a:pt x="692332" y="992778"/>
                  </a:lnTo>
                  <a:lnTo>
                    <a:pt x="692332" y="0"/>
                  </a:lnTo>
                  <a:lnTo>
                    <a:pt x="97971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Rectangle 19"/>
            <p:cNvSpPr>
              <a:spLocks noChangeArrowheads="1"/>
            </p:cNvSpPr>
            <p:nvPr/>
          </p:nvSpPr>
          <p:spPr bwMode="auto">
            <a:xfrm>
              <a:off x="3765550" y="4152900"/>
              <a:ext cx="22098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String ProductName</a:t>
              </a:r>
            </a:p>
          </p:txBody>
        </p:sp>
        <p:sp>
          <p:nvSpPr>
            <p:cNvPr id="12301" name="Rectangle 20"/>
            <p:cNvSpPr>
              <a:spLocks noChangeArrowheads="1"/>
            </p:cNvSpPr>
            <p:nvPr/>
          </p:nvSpPr>
          <p:spPr bwMode="auto">
            <a:xfrm>
              <a:off x="3765550" y="4533900"/>
              <a:ext cx="2209800" cy="9525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Product productRef</a:t>
              </a:r>
            </a:p>
            <a:p>
              <a:pPr algn="ctr"/>
              <a:r>
                <a:rPr lang="en-US" b="0">
                  <a:solidFill>
                    <a:srgbClr val="C00000"/>
                  </a:solidFill>
                </a:rPr>
                <a:t>Double fbtRate</a:t>
              </a:r>
            </a:p>
            <a:p>
              <a:pPr algn="ctr"/>
              <a:r>
                <a:rPr lang="en-US" b="0"/>
                <a:t>FBT fbtRef</a:t>
              </a:r>
            </a:p>
          </p:txBody>
        </p:sp>
        <p:sp>
          <p:nvSpPr>
            <p:cNvPr id="12302" name="Rectangle 22"/>
            <p:cNvSpPr>
              <a:spLocks noChangeArrowheads="1"/>
            </p:cNvSpPr>
            <p:nvPr/>
          </p:nvSpPr>
          <p:spPr bwMode="auto">
            <a:xfrm>
              <a:off x="6553200" y="4152900"/>
              <a:ext cx="22098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String ProductName</a:t>
              </a:r>
            </a:p>
          </p:txBody>
        </p:sp>
        <p:sp>
          <p:nvSpPr>
            <p:cNvPr id="12303" name="Rectangle 23"/>
            <p:cNvSpPr>
              <a:spLocks noChangeArrowheads="1"/>
            </p:cNvSpPr>
            <p:nvPr/>
          </p:nvSpPr>
          <p:spPr bwMode="auto">
            <a:xfrm>
              <a:off x="6553200" y="4533900"/>
              <a:ext cx="2209800" cy="9525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Product productRef</a:t>
              </a:r>
            </a:p>
            <a:p>
              <a:pPr algn="ctr"/>
              <a:r>
                <a:rPr lang="en-US" b="0">
                  <a:solidFill>
                    <a:srgbClr val="C00000"/>
                  </a:solidFill>
                </a:rPr>
                <a:t>Double fbtRate</a:t>
              </a:r>
            </a:p>
            <a:p>
              <a:pPr algn="ctr"/>
              <a:r>
                <a:rPr lang="en-US" b="0"/>
                <a:t>FBT fbtRef</a:t>
              </a:r>
            </a:p>
          </p:txBody>
        </p:sp>
        <p:sp>
          <p:nvSpPr>
            <p:cNvPr id="12304" name="Freeform 24"/>
            <p:cNvSpPr>
              <a:spLocks/>
            </p:cNvSpPr>
            <p:nvPr/>
          </p:nvSpPr>
          <p:spPr bwMode="auto">
            <a:xfrm>
              <a:off x="457200" y="3317875"/>
              <a:ext cx="2343150" cy="1063625"/>
            </a:xfrm>
            <a:custGeom>
              <a:avLst/>
              <a:gdLst>
                <a:gd name="T0" fmla="*/ 50739752 w 2037805"/>
                <a:gd name="T1" fmla="*/ 0 h 849086"/>
                <a:gd name="T2" fmla="*/ 76848488 w 2037805"/>
                <a:gd name="T3" fmla="*/ 0 h 849086"/>
                <a:gd name="T4" fmla="*/ 76848488 w 2037805"/>
                <a:gd name="T5" fmla="*/ 159846173 h 849086"/>
                <a:gd name="T6" fmla="*/ 0 w 2037805"/>
                <a:gd name="T7" fmla="*/ 159846173 h 849086"/>
                <a:gd name="T8" fmla="*/ 0 w 2037805"/>
                <a:gd name="T9" fmla="*/ 296857320 h 849086"/>
                <a:gd name="T10" fmla="*/ 13793319 w 2037805"/>
                <a:gd name="T11" fmla="*/ 292290032 h 8490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7805"/>
                <a:gd name="T19" fmla="*/ 0 h 849086"/>
                <a:gd name="T20" fmla="*/ 2037805 w 2037805"/>
                <a:gd name="T21" fmla="*/ 849086 h 8490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7805" h="849086">
                  <a:moveTo>
                    <a:pt x="1345474" y="0"/>
                  </a:moveTo>
                  <a:lnTo>
                    <a:pt x="2037805" y="0"/>
                  </a:lnTo>
                  <a:lnTo>
                    <a:pt x="2037805" y="457200"/>
                  </a:lnTo>
                  <a:lnTo>
                    <a:pt x="0" y="457200"/>
                  </a:lnTo>
                  <a:lnTo>
                    <a:pt x="0" y="849086"/>
                  </a:lnTo>
                  <a:lnTo>
                    <a:pt x="365760" y="836023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Freeform 26"/>
            <p:cNvSpPr>
              <a:spLocks/>
            </p:cNvSpPr>
            <p:nvPr/>
          </p:nvSpPr>
          <p:spPr bwMode="auto">
            <a:xfrm>
              <a:off x="5676900" y="4381500"/>
              <a:ext cx="876300" cy="915988"/>
            </a:xfrm>
            <a:custGeom>
              <a:avLst/>
              <a:gdLst>
                <a:gd name="T0" fmla="*/ 0 w 979715"/>
                <a:gd name="T1" fmla="*/ 122492 h 992778"/>
                <a:gd name="T2" fmla="*/ 42574 w 979715"/>
                <a:gd name="T3" fmla="*/ 122492 h 992778"/>
                <a:gd name="T4" fmla="*/ 42574 w 979715"/>
                <a:gd name="T5" fmla="*/ 0 h 992778"/>
                <a:gd name="T6" fmla="*/ 60246 w 979715"/>
                <a:gd name="T7" fmla="*/ 0 h 992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9715"/>
                <a:gd name="T13" fmla="*/ 0 h 992778"/>
                <a:gd name="T14" fmla="*/ 979715 w 979715"/>
                <a:gd name="T15" fmla="*/ 992778 h 992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9715" h="992778">
                  <a:moveTo>
                    <a:pt x="0" y="992778"/>
                  </a:moveTo>
                  <a:lnTo>
                    <a:pt x="692332" y="992778"/>
                  </a:lnTo>
                  <a:lnTo>
                    <a:pt x="692332" y="0"/>
                  </a:lnTo>
                  <a:lnTo>
                    <a:pt x="97971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28"/>
            <p:cNvSpPr>
              <a:spLocks/>
            </p:cNvSpPr>
            <p:nvPr/>
          </p:nvSpPr>
          <p:spPr bwMode="auto">
            <a:xfrm>
              <a:off x="8431212" y="5029200"/>
              <a:ext cx="609600" cy="228600"/>
            </a:xfrm>
            <a:custGeom>
              <a:avLst/>
              <a:gdLst>
                <a:gd name="T0" fmla="*/ 0 w 979715"/>
                <a:gd name="T1" fmla="*/ 0 h 992778"/>
                <a:gd name="T2" fmla="*/ 1 w 979715"/>
                <a:gd name="T3" fmla="*/ 0 h 992778"/>
                <a:gd name="T4" fmla="*/ 1 w 979715"/>
                <a:gd name="T5" fmla="*/ 0 h 992778"/>
                <a:gd name="T6" fmla="*/ 2 w 979715"/>
                <a:gd name="T7" fmla="*/ 0 h 9927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9715"/>
                <a:gd name="T13" fmla="*/ 0 h 992778"/>
                <a:gd name="T14" fmla="*/ 979715 w 979715"/>
                <a:gd name="T15" fmla="*/ 992778 h 9927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9715" h="992778">
                  <a:moveTo>
                    <a:pt x="0" y="992778"/>
                  </a:moveTo>
                  <a:lnTo>
                    <a:pt x="692332" y="992778"/>
                  </a:lnTo>
                  <a:lnTo>
                    <a:pt x="692332" y="0"/>
                  </a:lnTo>
                  <a:lnTo>
                    <a:pt x="97971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ounded Rectangular Callout 29"/>
            <p:cNvSpPr>
              <a:spLocks noChangeArrowheads="1"/>
            </p:cNvSpPr>
            <p:nvPr/>
          </p:nvSpPr>
          <p:spPr bwMode="auto">
            <a:xfrm>
              <a:off x="3581400" y="1619250"/>
              <a:ext cx="2559050" cy="800100"/>
            </a:xfrm>
            <a:prstGeom prst="wedgeRoundRectCallout">
              <a:avLst>
                <a:gd name="adj1" fmla="val -94162"/>
                <a:gd name="adj2" fmla="val 127227"/>
                <a:gd name="adj3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2000" b="0"/>
                <a:t>It is a priority list, sorted by the fbtRate!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0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447800" y="1447800"/>
            <a:ext cx="6172200" cy="25146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altLang="en-US" sz="4000"/>
              <a:t>What are Google’s </a:t>
            </a:r>
            <a:br>
              <a:rPr lang="en-US" altLang="en-US" sz="4000"/>
            </a:br>
            <a:r>
              <a:rPr lang="en-US" altLang="en-US" sz="4000"/>
              <a:t>Major Innovations?</a:t>
            </a:r>
          </a:p>
        </p:txBody>
      </p:sp>
    </p:spTree>
    <p:extLst>
      <p:ext uri="{BB962C8B-B14F-4D97-AF65-F5344CB8AC3E}">
        <p14:creationId xmlns:p14="http://schemas.microsoft.com/office/powerpoint/2010/main" val="3943834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/>
              <a:t>Search Engine vs. Recommendation System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486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AU" sz="2400" dirty="0"/>
              <a:t>Most criteria for a recommendation system also apply to a search engine. The main differences are</a:t>
            </a:r>
          </a:p>
          <a:p>
            <a:pPr>
              <a:defRPr/>
            </a:pPr>
            <a:r>
              <a:rPr lang="en-AU" sz="2400" dirty="0"/>
              <a:t>Both generate a ranked list of information based on user input: </a:t>
            </a:r>
          </a:p>
          <a:p>
            <a:pPr lvl="1">
              <a:defRPr/>
            </a:pPr>
            <a:r>
              <a:rPr lang="en-AU" sz="2400" dirty="0"/>
              <a:t>Search engine’s input is explicit.</a:t>
            </a:r>
          </a:p>
          <a:p>
            <a:pPr lvl="1">
              <a:defRPr/>
            </a:pPr>
            <a:r>
              <a:rPr lang="en-US" sz="2400" dirty="0"/>
              <a:t>Recommendation system’s input is implicit.</a:t>
            </a:r>
            <a:endParaRPr lang="en-AU" sz="2400" dirty="0"/>
          </a:p>
          <a:p>
            <a:pPr>
              <a:defRPr/>
            </a:pPr>
            <a:r>
              <a:rPr lang="en-AU" sz="2400" dirty="0"/>
              <a:t>Both try to generate the most relevant list to users</a:t>
            </a:r>
          </a:p>
          <a:p>
            <a:pPr lvl="1">
              <a:defRPr/>
            </a:pPr>
            <a:r>
              <a:rPr lang="en-AU" sz="2400" dirty="0"/>
              <a:t>Search engine generates hot spot information + sponsored list</a:t>
            </a:r>
          </a:p>
          <a:p>
            <a:pPr lvl="1">
              <a:defRPr/>
            </a:pPr>
            <a:r>
              <a:rPr lang="en-AU" sz="2400" dirty="0"/>
              <a:t>Recommendation system tries to avoid hot spot items, which can bring more benefit to the business.</a:t>
            </a:r>
            <a:endParaRPr lang="en-US" sz="2400" dirty="0"/>
          </a:p>
          <a:p>
            <a:pPr>
              <a:defRPr/>
            </a:pPr>
            <a:r>
              <a:rPr lang="en-AU" sz="2400" dirty="0"/>
              <a:t>Information Sources:</a:t>
            </a:r>
            <a:endParaRPr lang="en-US" sz="2400" i="1" dirty="0"/>
          </a:p>
          <a:p>
            <a:pPr lvl="1">
              <a:defRPr/>
            </a:pPr>
            <a:r>
              <a:rPr lang="en-US" sz="2400" dirty="0"/>
              <a:t>Search engine uses public information mostly. </a:t>
            </a:r>
          </a:p>
          <a:p>
            <a:pPr lvl="1">
              <a:defRPr/>
            </a:pPr>
            <a:r>
              <a:rPr lang="en-AU" sz="2400" dirty="0"/>
              <a:t>Recommendation system can use the internal database such as user profiles</a:t>
            </a:r>
            <a:endParaRPr lang="en-US" sz="24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5BEF59-3F6C-45BA-80D1-5CD3BDA95A20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50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/>
              <a:t>Strategies of Recommendation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69288" cy="5410200"/>
          </a:xfrm>
        </p:spPr>
        <p:txBody>
          <a:bodyPr/>
          <a:lstStyle/>
          <a:p>
            <a:r>
              <a:rPr lang="en-US" sz="2400" i="1" dirty="0">
                <a:solidFill>
                  <a:srgbClr val="0000FF"/>
                </a:solidFill>
              </a:rPr>
              <a:t>Social filtering or collaborative filtering</a:t>
            </a:r>
            <a:endParaRPr lang="en-US" sz="2400" dirty="0">
              <a:solidFill>
                <a:srgbClr val="0000FF"/>
              </a:solidFill>
            </a:endParaRPr>
          </a:p>
          <a:p>
            <a:pPr lvl="1"/>
            <a:r>
              <a:rPr lang="en-US" sz="2400" dirty="0"/>
              <a:t>Use the behaviors and preferences of collective users on the concerned items as the basis of recommendation; </a:t>
            </a:r>
          </a:p>
          <a:p>
            <a:r>
              <a:rPr lang="en-US" sz="2400" i="1" dirty="0"/>
              <a:t>Content-based filtering</a:t>
            </a:r>
            <a:endParaRPr lang="en-US" sz="2400" dirty="0"/>
          </a:p>
          <a:p>
            <a:pPr lvl="1"/>
            <a:r>
              <a:rPr lang="en-US" sz="2400" dirty="0"/>
              <a:t>Use the attributes and semantics of the concerned items to recommend similar items;</a:t>
            </a:r>
          </a:p>
          <a:p>
            <a:r>
              <a:rPr lang="en-US" sz="2400" i="1" dirty="0"/>
              <a:t>User profile filtering</a:t>
            </a:r>
            <a:endParaRPr lang="en-US" sz="2400" dirty="0"/>
          </a:p>
          <a:p>
            <a:pPr lvl="1"/>
            <a:r>
              <a:rPr lang="en-US" sz="2400" dirty="0"/>
              <a:t>Based on the age, gender, the historical behavior (past shopping list) of the user, etc., to recommend;</a:t>
            </a:r>
          </a:p>
          <a:p>
            <a:r>
              <a:rPr lang="en-US" sz="2400" i="1" dirty="0"/>
              <a:t>Situation-aware filtering</a:t>
            </a:r>
            <a:endParaRPr lang="en-US" sz="2400" dirty="0"/>
          </a:p>
          <a:p>
            <a:pPr lvl="1"/>
            <a:r>
              <a:rPr lang="en-US" sz="2400" dirty="0"/>
              <a:t>Based on availability of the items, promotional information of the items, etc., to recommend.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279B27-2714-4DC4-81FE-D337EC17A1CB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88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153400" cy="62388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Collaborative Filtering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5316" y="1447800"/>
            <a:ext cx="5188280" cy="64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(CF) Algorithms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363251" y="5285868"/>
            <a:ext cx="2643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cs typeface="Times New Roman" panose="02020603050405020304" pitchFamily="18" charset="0"/>
              </a:rPr>
              <a:t>Rating-oriented CF </a:t>
            </a:r>
          </a:p>
          <a:p>
            <a:pPr algn="ctr"/>
            <a:r>
              <a:rPr lang="en-US" altLang="en-US" sz="2400" b="0" dirty="0">
                <a:cs typeface="Times New Roman" panose="02020603050405020304" pitchFamily="18" charset="0"/>
              </a:rPr>
              <a:t>(the numeric value)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21761" y="5273025"/>
            <a:ext cx="2789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Ranking-oriented CF</a:t>
            </a:r>
          </a:p>
          <a:p>
            <a:r>
              <a:rPr lang="en-US" altLang="en-US" sz="2400" b="0" dirty="0">
                <a:cs typeface="Times New Roman" panose="02020603050405020304" pitchFamily="18" charset="0"/>
              </a:rPr>
              <a:t>(order in ranking) 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611307" y="2831828"/>
            <a:ext cx="2047355" cy="6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Memory-based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259675" y="2831828"/>
            <a:ext cx="1921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Model-based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781297" y="3950324"/>
            <a:ext cx="1550423" cy="6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Item-based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727989" y="3945097"/>
            <a:ext cx="1563504" cy="6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User-based</a:t>
            </a:r>
          </a:p>
        </p:txBody>
      </p:sp>
      <p:cxnSp>
        <p:nvCxnSpPr>
          <p:cNvPr id="20" name="Elbow Connector 19"/>
          <p:cNvCxnSpPr>
            <a:stCxn id="6" idx="2"/>
            <a:endCxn id="15" idx="0"/>
          </p:cNvCxnSpPr>
          <p:nvPr/>
        </p:nvCxnSpPr>
        <p:spPr bwMode="auto">
          <a:xfrm rot="5400000">
            <a:off x="3065988" y="1248360"/>
            <a:ext cx="737872" cy="2429064"/>
          </a:xfrm>
          <a:prstGeom prst="bentConnector3">
            <a:avLst>
              <a:gd name="adj1" fmla="val 5121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 bwMode="auto">
          <a:xfrm rot="16200000" flipH="1">
            <a:off x="5823251" y="920161"/>
            <a:ext cx="751481" cy="3099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2"/>
            <a:endCxn id="17" idx="0"/>
          </p:cNvCxnSpPr>
          <p:nvPr/>
        </p:nvCxnSpPr>
        <p:spPr bwMode="auto">
          <a:xfrm rot="5400000">
            <a:off x="3838807" y="3148918"/>
            <a:ext cx="467113" cy="1125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2"/>
            <a:endCxn id="16" idx="0"/>
          </p:cNvCxnSpPr>
          <p:nvPr/>
        </p:nvCxnSpPr>
        <p:spPr bwMode="auto">
          <a:xfrm rot="16200000" flipH="1">
            <a:off x="4859577" y="3253392"/>
            <a:ext cx="472340" cy="921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5" idx="2"/>
            <a:endCxn id="13" idx="0"/>
          </p:cNvCxnSpPr>
          <p:nvPr/>
        </p:nvCxnSpPr>
        <p:spPr bwMode="auto">
          <a:xfrm rot="5400000">
            <a:off x="1228697" y="4281330"/>
            <a:ext cx="1979532" cy="38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" name="Rounded Rectangular Callout 2"/>
          <p:cNvSpPr/>
          <p:nvPr/>
        </p:nvSpPr>
        <p:spPr bwMode="auto">
          <a:xfrm>
            <a:off x="95386" y="3657433"/>
            <a:ext cx="1800378" cy="1018721"/>
          </a:xfrm>
          <a:prstGeom prst="wedgeRoundRectCallout">
            <a:avLst>
              <a:gd name="adj1" fmla="val 46956"/>
              <a:gd name="adj2" fmla="val -8862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Math models based on past and current data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077818" y="1963367"/>
            <a:ext cx="2000702" cy="420660"/>
          </a:xfrm>
          <a:prstGeom prst="wedgeRoundRectCallout">
            <a:avLst>
              <a:gd name="adj1" fmla="val -47827"/>
              <a:gd name="adj2" fmla="val 15195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Live 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ata collected</a:t>
            </a:r>
          </a:p>
        </p:txBody>
      </p:sp>
      <p:cxnSp>
        <p:nvCxnSpPr>
          <p:cNvPr id="7" name="Straight Arrow Connector 6"/>
          <p:cNvCxnSpPr>
            <a:stCxn id="17" idx="2"/>
          </p:cNvCxnSpPr>
          <p:nvPr/>
        </p:nvCxnSpPr>
        <p:spPr bwMode="auto">
          <a:xfrm>
            <a:off x="3509741" y="4591253"/>
            <a:ext cx="0" cy="24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555032" y="4605663"/>
            <a:ext cx="0" cy="24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2237401" y="4881155"/>
            <a:ext cx="5548796" cy="511520"/>
          </a:xfrm>
          <a:custGeom>
            <a:avLst/>
            <a:gdLst>
              <a:gd name="connsiteX0" fmla="*/ 0 w 4325816"/>
              <a:gd name="connsiteY0" fmla="*/ 0 h 281354"/>
              <a:gd name="connsiteX1" fmla="*/ 4325816 w 4325816"/>
              <a:gd name="connsiteY1" fmla="*/ 0 h 281354"/>
              <a:gd name="connsiteX2" fmla="*/ 4325816 w 4325816"/>
              <a:gd name="connsiteY2" fmla="*/ 281354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16" h="281354">
                <a:moveTo>
                  <a:pt x="0" y="0"/>
                </a:moveTo>
                <a:lnTo>
                  <a:pt x="4325816" y="0"/>
                </a:lnTo>
                <a:lnTo>
                  <a:pt x="4325816" y="28135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434705" y="2845437"/>
            <a:ext cx="262764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cs typeface="Times New Roman" panose="02020603050405020304" pitchFamily="18" charset="0"/>
              </a:rPr>
              <a:t>Machine-Learning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cs typeface="Times New Roman" panose="02020603050405020304" pitchFamily="18" charset="0"/>
              </a:rPr>
              <a:t>Training </a:t>
            </a:r>
            <a:r>
              <a:rPr lang="en-US" altLang="en-US" sz="2000" b="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b="0" dirty="0">
                <a:cs typeface="Times New Roman" panose="02020603050405020304" pitchFamily="18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cs typeface="Times New Roman" panose="02020603050405020304" pitchFamily="18" charset="0"/>
              </a:rPr>
              <a:t>Model-based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cs typeface="Times New Roman" panose="02020603050405020304" pitchFamily="18" charset="0"/>
              </a:rPr>
              <a:t>Memory-based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cs typeface="Times New Roman" panose="02020603050405020304" pitchFamily="18" charset="0"/>
              </a:rPr>
              <a:t>Model improvement</a:t>
            </a:r>
          </a:p>
          <a:p>
            <a:endParaRPr lang="en-US" altLang="en-US" sz="2400" b="0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649688" y="2462892"/>
            <a:ext cx="1" cy="3119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7786195" y="4572329"/>
            <a:ext cx="1" cy="3119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Collaborative Filtering (CF)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4913313"/>
          </a:xfrm>
        </p:spPr>
        <p:txBody>
          <a:bodyPr/>
          <a:lstStyle/>
          <a:p>
            <a:r>
              <a:rPr lang="en-US" dirty="0"/>
              <a:t>Main idea of CF is to </a:t>
            </a:r>
            <a:r>
              <a:rPr lang="en-US" dirty="0">
                <a:solidFill>
                  <a:srgbClr val="0000FF"/>
                </a:solidFill>
              </a:rPr>
              <a:t>group</a:t>
            </a:r>
            <a:r>
              <a:rPr lang="en-US" dirty="0"/>
              <a:t> users into </a:t>
            </a:r>
            <a:r>
              <a:rPr lang="en-US" dirty="0">
                <a:solidFill>
                  <a:srgbClr val="0000FF"/>
                </a:solidFill>
              </a:rPr>
              <a:t>neighborhoods</a:t>
            </a:r>
            <a:r>
              <a:rPr lang="en-US" dirty="0"/>
              <a:t> based on their product preferences and review scores</a:t>
            </a:r>
          </a:p>
          <a:p>
            <a:r>
              <a:rPr lang="en-US" dirty="0"/>
              <a:t>Model-based CF uses a mathematical, statistical, or learning model to analyze data and make predictions.</a:t>
            </a:r>
          </a:p>
          <a:p>
            <a:r>
              <a:rPr lang="en-US" dirty="0"/>
              <a:t>User-based CF estimates the unknown ratings of a target user based on the ratings given by neighboring users.</a:t>
            </a:r>
          </a:p>
          <a:p>
            <a:r>
              <a:rPr lang="en-US" dirty="0"/>
              <a:t>Item-based CF algorithms, item-item similarities are used to select a set of neighboring items that have been rated by the target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1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User-Score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259176" y="1891733"/>
            <a:ext cx="3793584" cy="3105618"/>
          </a:xfrm>
          <a:prstGeom prst="roundRect">
            <a:avLst/>
          </a:prstGeom>
          <a:solidFill>
            <a:srgbClr val="FFFF99"/>
          </a:solidFill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7" name="Oval 6"/>
          <p:cNvSpPr/>
          <p:nvPr/>
        </p:nvSpPr>
        <p:spPr bwMode="auto">
          <a:xfrm>
            <a:off x="885895" y="1976374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8" name="Oval 7"/>
          <p:cNvSpPr/>
          <p:nvPr/>
        </p:nvSpPr>
        <p:spPr bwMode="auto">
          <a:xfrm>
            <a:off x="885895" y="2497231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9" name="Oval 8"/>
          <p:cNvSpPr/>
          <p:nvPr/>
        </p:nvSpPr>
        <p:spPr bwMode="auto">
          <a:xfrm>
            <a:off x="885895" y="3330605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85895" y="4059806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1" name="Oval 10"/>
          <p:cNvSpPr/>
          <p:nvPr/>
        </p:nvSpPr>
        <p:spPr bwMode="auto">
          <a:xfrm>
            <a:off x="885895" y="4580664"/>
            <a:ext cx="312515" cy="31251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2" name="Isosceles Triangle 11"/>
          <p:cNvSpPr/>
          <p:nvPr/>
        </p:nvSpPr>
        <p:spPr bwMode="auto">
          <a:xfrm>
            <a:off x="1510924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449094" y="1828800"/>
            <a:ext cx="312906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b="0" dirty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en-US" sz="2000" b="0" dirty="0"/>
              <a:t>2</a:t>
            </a:r>
          </a:p>
          <a:p>
            <a:pPr algn="ctr">
              <a:lnSpc>
                <a:spcPts val="500"/>
              </a:lnSpc>
            </a:pPr>
            <a:r>
              <a:rPr lang="en-US" altLang="en-US" sz="2000" b="0" dirty="0"/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en-US" sz="2000" b="0" dirty="0"/>
              <a:t>.</a:t>
            </a:r>
          </a:p>
          <a:p>
            <a:pPr algn="ctr">
              <a:lnSpc>
                <a:spcPts val="500"/>
              </a:lnSpc>
            </a:pPr>
            <a:r>
              <a:rPr lang="en-US" altLang="en-US" sz="2000" b="0" dirty="0"/>
              <a:t>.</a:t>
            </a:r>
          </a:p>
          <a:p>
            <a:pPr algn="ctr"/>
            <a:endParaRPr lang="en-US" altLang="en-US" sz="2000" b="0" dirty="0"/>
          </a:p>
          <a:p>
            <a:pPr algn="ctr"/>
            <a:r>
              <a:rPr lang="en-US" altLang="en-US" sz="2000" b="0" dirty="0"/>
              <a:t>i</a:t>
            </a:r>
          </a:p>
          <a:p>
            <a:pPr algn="ctr"/>
            <a:endParaRPr lang="en-US" altLang="en-US" sz="2000" b="0" dirty="0"/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291174" y="3859649"/>
            <a:ext cx="5966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b="0" dirty="0"/>
              <a:t>m-1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b="0" dirty="0"/>
              <a:t>m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677216" y="4944222"/>
            <a:ext cx="973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/>
              <a:t>m users</a:t>
            </a:r>
          </a:p>
        </p:txBody>
      </p:sp>
      <p:sp>
        <p:nvSpPr>
          <p:cNvPr id="16" name="Isosceles Triangle 15"/>
          <p:cNvSpPr/>
          <p:nvPr/>
        </p:nvSpPr>
        <p:spPr bwMode="auto">
          <a:xfrm>
            <a:off x="1927610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7" name="Isosceles Triangle 16"/>
          <p:cNvSpPr/>
          <p:nvPr/>
        </p:nvSpPr>
        <p:spPr bwMode="auto">
          <a:xfrm>
            <a:off x="2344297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18" name="Isosceles Triangle 17"/>
          <p:cNvSpPr/>
          <p:nvPr/>
        </p:nvSpPr>
        <p:spPr bwMode="auto">
          <a:xfrm>
            <a:off x="3073498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4011044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20" name="Isosceles Triangle 19"/>
          <p:cNvSpPr/>
          <p:nvPr/>
        </p:nvSpPr>
        <p:spPr bwMode="auto">
          <a:xfrm>
            <a:off x="4427730" y="1520623"/>
            <a:ext cx="312515" cy="31251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1515555" y="1143000"/>
            <a:ext cx="3353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dirty="0"/>
              <a:t>1    2     3  . . .   j            n-1   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73498" y="3354476"/>
            <a:ext cx="312515" cy="260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cxnSp>
        <p:nvCxnSpPr>
          <p:cNvPr id="23" name="Straight Arrow Connector 22"/>
          <p:cNvCxnSpPr>
            <a:stCxn id="9" idx="6"/>
            <a:endCxn id="22" idx="1"/>
          </p:cNvCxnSpPr>
          <p:nvPr/>
        </p:nvCxnSpPr>
        <p:spPr bwMode="auto">
          <a:xfrm flipV="1">
            <a:off x="1198408" y="3484691"/>
            <a:ext cx="1875090" cy="2171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 bwMode="auto">
          <a:xfrm>
            <a:off x="3229756" y="1833137"/>
            <a:ext cx="0" cy="1521340"/>
          </a:xfrm>
          <a:prstGeom prst="straightConnector1">
            <a:avLst/>
          </a:prstGeom>
          <a:ln>
            <a:solidFill>
              <a:srgbClr val="99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1406752" y="3224262"/>
            <a:ext cx="3541836" cy="523029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26" name="Rounded Rectangle 25"/>
          <p:cNvSpPr/>
          <p:nvPr/>
        </p:nvSpPr>
        <p:spPr bwMode="auto">
          <a:xfrm rot="5400000">
            <a:off x="1720352" y="3225348"/>
            <a:ext cx="3020977" cy="52303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0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4820985" y="1512933"/>
            <a:ext cx="930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/>
              <a:t>n items</a:t>
            </a: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1520580" y="5344332"/>
            <a:ext cx="1483525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 dirty="0"/>
              <a:t>The score of item j given by user i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 bwMode="auto">
          <a:xfrm flipV="1">
            <a:off x="2262343" y="3519415"/>
            <a:ext cx="984776" cy="1824917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8"/>
          <p:cNvSpPr>
            <a:spLocks noChangeArrowheads="1"/>
          </p:cNvSpPr>
          <p:nvPr/>
        </p:nvSpPr>
        <p:spPr bwMode="auto">
          <a:xfrm>
            <a:off x="5260952" y="3018017"/>
            <a:ext cx="3333626" cy="10156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dirty="0"/>
              <a:t>All scores given by user </a:t>
            </a:r>
            <a:r>
              <a:rPr lang="en-US" altLang="en-US" sz="2000" b="0" dirty="0" err="1"/>
              <a:t>i</a:t>
            </a:r>
            <a:r>
              <a:rPr lang="en-US" altLang="en-US" sz="2000" b="0" dirty="0"/>
              <a:t>. The users’ preferences on all items are the basis of item-based CF.</a:t>
            </a:r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5260952" y="4173708"/>
            <a:ext cx="3750330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dirty="0"/>
              <a:t>The scores of item j given by all users.  If 2 users give the similar scores to the same items, they have the same “taste”, which is the basis of user-based CF.</a:t>
            </a: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 bwMode="auto">
          <a:xfrm flipH="1">
            <a:off x="4388668" y="3525849"/>
            <a:ext cx="872284" cy="13096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1"/>
          </p:cNvCxnSpPr>
          <p:nvPr/>
        </p:nvCxnSpPr>
        <p:spPr bwMode="auto">
          <a:xfrm flipH="1" flipV="1">
            <a:off x="3229756" y="4302874"/>
            <a:ext cx="2031196" cy="686442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5260952" y="2131321"/>
            <a:ext cx="733651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i="1" dirty="0" err="1"/>
              <a:t>R</a:t>
            </a:r>
            <a:r>
              <a:rPr lang="en-US" altLang="en-US" sz="2000" b="0" i="1" baseline="-25000" dirty="0" err="1"/>
              <a:t>m</a:t>
            </a:r>
            <a:r>
              <a:rPr lang="en-US" altLang="en-US" sz="2000" b="0" i="1" baseline="-25000" dirty="0" err="1">
                <a:latin typeface="Shruti" panose="020B0502040204020203" pitchFamily="34" charset="0"/>
                <a:cs typeface="Shruti" panose="020B0502040204020203" pitchFamily="34" charset="0"/>
              </a:rPr>
              <a:t>x</a:t>
            </a:r>
            <a:r>
              <a:rPr lang="en-US" altLang="en-US" sz="1050" b="0" i="1" baseline="-25000" dirty="0">
                <a:latin typeface="Shruti" panose="020B0502040204020203" pitchFamily="34" charset="0"/>
                <a:cs typeface="Shruti" panose="020B0502040204020203" pitchFamily="34" charset="0"/>
              </a:rPr>
              <a:t> </a:t>
            </a:r>
            <a:r>
              <a:rPr lang="en-US" altLang="en-US" sz="2000" b="0" i="1" baseline="-25000" dirty="0"/>
              <a:t>n</a:t>
            </a: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 bwMode="auto">
          <a:xfrm flipH="1">
            <a:off x="4388668" y="2331376"/>
            <a:ext cx="872284" cy="120281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5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Rating-Oriented vs. Ranking-Oriented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54" y="4894486"/>
            <a:ext cx="5715000" cy="188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69288" cy="4913313"/>
          </a:xfrm>
        </p:spPr>
        <p:txBody>
          <a:bodyPr/>
          <a:lstStyle/>
          <a:p>
            <a:r>
              <a:rPr lang="en-US" sz="2400" dirty="0"/>
              <a:t>Both rating-oriented CF and ranking-oriented CF can be applied to memory-based or model-based. </a:t>
            </a:r>
          </a:p>
          <a:p>
            <a:r>
              <a:rPr lang="en-US" sz="2400" dirty="0"/>
              <a:t>Rating-oriented CF algorithms </a:t>
            </a:r>
            <a:r>
              <a:rPr lang="en-US" sz="2400" dirty="0">
                <a:solidFill>
                  <a:srgbClr val="0000FF"/>
                </a:solidFill>
              </a:rPr>
              <a:t>group</a:t>
            </a:r>
            <a:r>
              <a:rPr lang="en-US" sz="2400" dirty="0"/>
              <a:t> the users based on users’ historical rating scores on the items they review. If they give similar rating scores to the same items, they are considered </a:t>
            </a:r>
            <a:r>
              <a:rPr lang="en-US" sz="2400" dirty="0">
                <a:solidFill>
                  <a:srgbClr val="0000FF"/>
                </a:solidFill>
              </a:rPr>
              <a:t>neighbors</a:t>
            </a:r>
            <a:r>
              <a:rPr lang="en-US" sz="2400" dirty="0"/>
              <a:t> in their judgment or taste. </a:t>
            </a:r>
          </a:p>
          <a:p>
            <a:r>
              <a:rPr lang="en-US" sz="2400" dirty="0"/>
              <a:t>The ranking-oriented CF algorithms group the users based on the ranking order of items that they review, which ignores particular values of rating scores but maintains the ordered preference relationships </a:t>
            </a:r>
            <a:br>
              <a:rPr lang="en-US" sz="2400" dirty="0"/>
            </a:br>
            <a:r>
              <a:rPr lang="en-US" sz="2400" dirty="0"/>
              <a:t>between the items. </a:t>
            </a:r>
          </a:p>
        </p:txBody>
      </p:sp>
    </p:spTree>
    <p:extLst>
      <p:ext uri="{BB962C8B-B14F-4D97-AF65-F5344CB8AC3E}">
        <p14:creationId xmlns:p14="http://schemas.microsoft.com/office/powerpoint/2010/main" val="1086284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Criteria of Good Recommendation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486400"/>
          </a:xfrm>
        </p:spPr>
        <p:txBody>
          <a:bodyPr/>
          <a:lstStyle/>
          <a:p>
            <a:r>
              <a:rPr lang="en-AU" sz="2400" i="1" dirty="0">
                <a:solidFill>
                  <a:srgbClr val="0000FF"/>
                </a:solidFill>
              </a:rPr>
              <a:t>Accuracy</a:t>
            </a:r>
            <a:r>
              <a:rPr lang="en-AU" sz="2400" i="1" dirty="0"/>
              <a:t> </a:t>
            </a:r>
            <a:r>
              <a:rPr lang="en-AU" sz="2400" dirty="0"/>
              <a:t>represents the rate of relevancy between recommendation results and actual content, resulting in a high purchase rate. </a:t>
            </a:r>
          </a:p>
          <a:p>
            <a:r>
              <a:rPr lang="en-AU" sz="2400" i="1" dirty="0">
                <a:solidFill>
                  <a:srgbClr val="0000FF"/>
                </a:solidFill>
              </a:rPr>
              <a:t>Diversity</a:t>
            </a:r>
            <a:r>
              <a:rPr lang="en-AU" sz="2400" dirty="0">
                <a:solidFill>
                  <a:srgbClr val="0000FF"/>
                </a:solidFill>
              </a:rPr>
              <a:t> </a:t>
            </a:r>
            <a:r>
              <a:rPr lang="en-AU" sz="2400" dirty="0"/>
              <a:t>refers to a reasonable extension to the content the user is accessing.</a:t>
            </a:r>
            <a:endParaRPr lang="en-US" sz="2400" i="1" dirty="0"/>
          </a:p>
          <a:p>
            <a:r>
              <a:rPr lang="en-AU" sz="2400" i="1" dirty="0"/>
              <a:t> </a:t>
            </a:r>
            <a:r>
              <a:rPr lang="en-AU" sz="2400" i="1" dirty="0">
                <a:solidFill>
                  <a:srgbClr val="0000FF"/>
                </a:solidFill>
              </a:rPr>
              <a:t>Non-Hot spot Coverage</a:t>
            </a:r>
            <a:r>
              <a:rPr lang="en-AU" sz="2400" dirty="0"/>
              <a:t>:</a:t>
            </a:r>
            <a:r>
              <a:rPr lang="en-AU" sz="2400" i="1" dirty="0"/>
              <a:t> </a:t>
            </a:r>
            <a:r>
              <a:rPr lang="en-AU" sz="2400" dirty="0"/>
              <a:t>This criterion has been generally admitted as a critical one. The recommendation should avoid hot topic data, which can bring more benefit to the site.</a:t>
            </a:r>
            <a:endParaRPr lang="en-US" sz="2400" i="1" dirty="0"/>
          </a:p>
          <a:p>
            <a:r>
              <a:rPr lang="en-AU" sz="2400" i="1" dirty="0">
                <a:solidFill>
                  <a:srgbClr val="0000FF"/>
                </a:solidFill>
              </a:rPr>
              <a:t>No “Cool Start”</a:t>
            </a:r>
            <a:r>
              <a:rPr lang="en-AU" sz="2400" dirty="0">
                <a:solidFill>
                  <a:srgbClr val="0000FF"/>
                </a:solidFill>
              </a:rPr>
              <a:t>:</a:t>
            </a:r>
            <a:r>
              <a:rPr lang="en-AU" sz="2400" i="1" dirty="0">
                <a:solidFill>
                  <a:srgbClr val="0000FF"/>
                </a:solidFill>
              </a:rPr>
              <a:t> </a:t>
            </a:r>
            <a:r>
              <a:rPr lang="en-AU" sz="2400" dirty="0"/>
              <a:t>Cool start is a situation when the system cannot make a recommendation, as it has not gathered sufficient information yet. Social filtering can suffer from </a:t>
            </a:r>
            <a:r>
              <a:rPr lang="en-AU" sz="2400" i="1" dirty="0"/>
              <a:t>cool start</a:t>
            </a:r>
            <a:r>
              <a:rPr lang="en-AU" sz="2400" dirty="0"/>
              <a:t>.</a:t>
            </a:r>
            <a:endParaRPr lang="en-US" sz="2400" i="1" dirty="0"/>
          </a:p>
          <a:p>
            <a:r>
              <a:rPr lang="en-US" sz="2400" i="1" dirty="0">
                <a:solidFill>
                  <a:srgbClr val="0000FF"/>
                </a:solidFill>
              </a:rPr>
              <a:t>Performance</a:t>
            </a:r>
            <a:r>
              <a:rPr lang="en-US" sz="2400" dirty="0"/>
              <a:t>: A system must provide real-time recommendation with live interaction with users.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5BE413-58A5-4A6E-AEF2-A1069DF9DCA3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0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534400" cy="623888"/>
          </a:xfrm>
        </p:spPr>
        <p:txBody>
          <a:bodyPr/>
          <a:lstStyle/>
          <a:p>
            <a:pPr algn="r"/>
            <a:r>
              <a:rPr lang="en-US" sz="2800"/>
              <a:t>Example: Situation Aware Mobile Recommendation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/>
          <a:lstStyle/>
          <a:p>
            <a:r>
              <a:rPr lang="en-AU" sz="2400" dirty="0"/>
              <a:t>A typical scenario at Costco store or Amazon Go store: People hold their coupon books to search the items in store. </a:t>
            </a:r>
          </a:p>
          <a:p>
            <a:r>
              <a:rPr lang="en-AU" sz="2400" dirty="0"/>
              <a:t>Installing a mobile “</a:t>
            </a:r>
            <a:r>
              <a:rPr lang="en-AU" sz="2400" dirty="0">
                <a:solidFill>
                  <a:srgbClr val="0000FF"/>
                </a:solidFill>
              </a:rPr>
              <a:t>app</a:t>
            </a:r>
            <a:r>
              <a:rPr lang="en-AU" sz="2400" dirty="0"/>
              <a:t>” on your smart phone, with the support from Costco backend Web application:</a:t>
            </a:r>
          </a:p>
          <a:p>
            <a:pPr lvl="1"/>
            <a:r>
              <a:rPr lang="en-AU" sz="2400" dirty="0"/>
              <a:t>Pop up the item in the coupon book as you are near the location of the item; </a:t>
            </a:r>
          </a:p>
          <a:p>
            <a:pPr lvl="1"/>
            <a:r>
              <a:rPr lang="en-AU" sz="2400" dirty="0"/>
              <a:t>Recommend the items you need to buy, based on the information what you bought before and how frequent you buy the items before, for example, your water filter.</a:t>
            </a:r>
          </a:p>
          <a:p>
            <a:pPr lvl="1"/>
            <a:r>
              <a:rPr lang="en-AU" sz="2400" dirty="0"/>
              <a:t>Recommend the best-sold items in the last 7 days</a:t>
            </a:r>
          </a:p>
          <a:p>
            <a:pPr lvl="1"/>
            <a:r>
              <a:rPr lang="en-AU" sz="2400" dirty="0"/>
              <a:t>Recommend the most valuable item to buy (non-hot spot)</a:t>
            </a:r>
          </a:p>
          <a:p>
            <a:pPr lvl="1"/>
            <a:r>
              <a:rPr lang="en-AU" sz="2400" dirty="0">
                <a:solidFill>
                  <a:srgbClr val="0000FF"/>
                </a:solidFill>
              </a:rPr>
              <a:t>URL-based recommendation: read the URL history, analyse the items in the URL sites and recommend similar items.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4AD1F5-B16A-485C-9B89-B5BFDFBFA486}" type="slidenum">
              <a:rPr lang="en-US" b="0" smtClean="0">
                <a:solidFill>
                  <a:schemeClr val="tx2"/>
                </a:solidFill>
              </a:rPr>
              <a:pPr/>
              <a:t>47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85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685800"/>
          </a:xfrm>
        </p:spPr>
        <p:txBody>
          <a:bodyPr/>
          <a:lstStyle/>
          <a:p>
            <a:pPr algn="ctr"/>
            <a:r>
              <a:rPr lang="en-US" altLang="en-US" sz="2800" dirty="0"/>
              <a:t>Legal and Ethics Issues in Caching/Recommendation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486400"/>
          </a:xfrm>
        </p:spPr>
        <p:txBody>
          <a:bodyPr/>
          <a:lstStyle/>
          <a:p>
            <a:r>
              <a:rPr lang="en-US" altLang="en-US" dirty="0"/>
              <a:t>Technologies are making more and more information available.</a:t>
            </a:r>
          </a:p>
          <a:p>
            <a:r>
              <a:rPr lang="en-US" altLang="en-US" dirty="0"/>
              <a:t>Balance between information privacy and openness</a:t>
            </a:r>
          </a:p>
          <a:p>
            <a:r>
              <a:rPr lang="en-US" altLang="en-US" dirty="0"/>
              <a:t>Developers need to be aware of legal and ethics issues in data caching. For examples</a:t>
            </a:r>
          </a:p>
          <a:p>
            <a:pPr lvl="1"/>
            <a:r>
              <a:rPr lang="en-US" altLang="en-US" dirty="0"/>
              <a:t>ASU has the organizational access to IEEE digital library (publications). Caching data and making them available to non-ASU users would violate the copyright law.</a:t>
            </a:r>
          </a:p>
          <a:p>
            <a:pPr lvl="1"/>
            <a:r>
              <a:rPr lang="en-US" altLang="en-US" dirty="0"/>
              <a:t>It is illegal to cache illegal data. It is the responsibility of the business and developer to detect and recognize illegal data. </a:t>
            </a:r>
          </a:p>
          <a:p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4979CC-E2EB-4FCE-B273-23A226047760}" type="slidenum">
              <a:rPr lang="en-US" altLang="en-US" b="0" smtClean="0">
                <a:solidFill>
                  <a:schemeClr val="tx2"/>
                </a:solidFill>
              </a:rPr>
              <a:pPr/>
              <a:t>48</a:t>
            </a:fld>
            <a:endParaRPr lang="en-US" alt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13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685800"/>
          </a:xfrm>
        </p:spPr>
        <p:txBody>
          <a:bodyPr/>
          <a:lstStyle/>
          <a:p>
            <a:pPr algn="ctr"/>
            <a:r>
              <a:rPr lang="en-US" altLang="en-US" sz="2800" dirty="0"/>
              <a:t>Legal and Ethics Issues in Caching/Recommendation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97888" cy="5181600"/>
          </a:xfrm>
        </p:spPr>
        <p:txBody>
          <a:bodyPr/>
          <a:lstStyle/>
          <a:p>
            <a:r>
              <a:rPr lang="en-US" altLang="en-US" dirty="0"/>
              <a:t>Developers need to be aware of legal and ethics issues in recommendation. For examples</a:t>
            </a:r>
          </a:p>
          <a:p>
            <a:pPr lvl="1"/>
            <a:r>
              <a:rPr lang="en-US" altLang="en-US" dirty="0"/>
              <a:t>Is it ethical to use user’s profile or URL history to make recommendation?</a:t>
            </a:r>
          </a:p>
          <a:p>
            <a:pPr lvl="1"/>
            <a:r>
              <a:rPr lang="en-US" altLang="en-US" dirty="0"/>
              <a:t>Is it legal or ethical to explore personal emails and social networking sites, and phone conversations to make recommendation?</a:t>
            </a:r>
          </a:p>
          <a:p>
            <a:pPr lvl="1"/>
            <a:r>
              <a:rPr lang="en-US" altLang="en-US" dirty="0"/>
              <a:t>Individual sources are open/public information, should the combination and integration of the sources still be open/public?</a:t>
            </a:r>
          </a:p>
          <a:p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4979CC-E2EB-4FCE-B273-23A226047760}" type="slidenum">
              <a:rPr lang="en-US" altLang="en-US" b="0" smtClean="0">
                <a:solidFill>
                  <a:schemeClr val="tx2"/>
                </a:solidFill>
              </a:rPr>
              <a:pPr/>
              <a:t>49</a:t>
            </a:fld>
            <a:endParaRPr lang="en-US" alt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2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 rot="5400000">
            <a:off x="2431256" y="3417094"/>
            <a:ext cx="804863" cy="422275"/>
          </a:xfrm>
          <a:prstGeom prst="ellipse">
            <a:avLst/>
          </a:prstGeom>
          <a:solidFill>
            <a:srgbClr val="CCFF99"/>
          </a:solidFill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2339975" y="2889250"/>
            <a:ext cx="9159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Data</a:t>
            </a:r>
          </a:p>
        </p:txBody>
      </p:sp>
      <p:sp>
        <p:nvSpPr>
          <p:cNvPr id="7172" name="AutoShape 7"/>
          <p:cNvSpPr>
            <a:spLocks noChangeArrowheads="1"/>
          </p:cNvSpPr>
          <p:nvPr/>
        </p:nvSpPr>
        <p:spPr bwMode="auto">
          <a:xfrm>
            <a:off x="3960813" y="4846638"/>
            <a:ext cx="492125" cy="40322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3749675" y="4445000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Index</a:t>
            </a:r>
          </a:p>
        </p:txBody>
      </p:sp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3059113" y="3933825"/>
            <a:ext cx="792162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83" name="Rectangle 11"/>
          <p:cNvSpPr>
            <a:spLocks noChangeArrowheads="1"/>
          </p:cNvSpPr>
          <p:nvPr/>
        </p:nvSpPr>
        <p:spPr bwMode="auto">
          <a:xfrm rot="2700000">
            <a:off x="5596731" y="3483769"/>
            <a:ext cx="363538" cy="381000"/>
          </a:xfrm>
          <a:prstGeom prst="rect">
            <a:avLst/>
          </a:prstGeom>
          <a:solidFill>
            <a:srgbClr val="CCECFF"/>
          </a:solidFill>
          <a:ln w="2857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8684" name="Line 12"/>
          <p:cNvSpPr>
            <a:spLocks noChangeShapeType="1"/>
          </p:cNvSpPr>
          <p:nvPr/>
        </p:nvSpPr>
        <p:spPr bwMode="auto">
          <a:xfrm flipV="1">
            <a:off x="4572000" y="3933825"/>
            <a:ext cx="9366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8685" name="Rectangle 13"/>
          <p:cNvSpPr>
            <a:spLocks noChangeArrowheads="1"/>
          </p:cNvSpPr>
          <p:nvPr/>
        </p:nvSpPr>
        <p:spPr bwMode="auto">
          <a:xfrm>
            <a:off x="4284663" y="3860800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Searching</a:t>
            </a:r>
          </a:p>
        </p:txBody>
      </p:sp>
      <p:sp>
        <p:nvSpPr>
          <p:cNvPr id="668686" name="Rectangle 14"/>
          <p:cNvSpPr>
            <a:spLocks noChangeArrowheads="1"/>
          </p:cNvSpPr>
          <p:nvPr/>
        </p:nvSpPr>
        <p:spPr bwMode="auto">
          <a:xfrm>
            <a:off x="4664075" y="3097213"/>
            <a:ext cx="9159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Search</a:t>
            </a:r>
          </a:p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Engine</a:t>
            </a:r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6731000" y="2449513"/>
            <a:ext cx="422275" cy="403225"/>
          </a:xfrm>
          <a:prstGeom prst="ellipse">
            <a:avLst/>
          </a:prstGeom>
          <a:solidFill>
            <a:srgbClr val="FFCCCC"/>
          </a:solidFill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8688" name="Rectangle 16"/>
          <p:cNvSpPr>
            <a:spLocks noChangeArrowheads="1"/>
          </p:cNvSpPr>
          <p:nvPr/>
        </p:nvSpPr>
        <p:spPr bwMode="auto">
          <a:xfrm>
            <a:off x="6443663" y="2060575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User</a:t>
            </a:r>
          </a:p>
        </p:txBody>
      </p:sp>
      <p:sp>
        <p:nvSpPr>
          <p:cNvPr id="668689" name="Rectangle 17"/>
          <p:cNvSpPr>
            <a:spLocks noChangeArrowheads="1"/>
          </p:cNvSpPr>
          <p:nvPr/>
        </p:nvSpPr>
        <p:spPr bwMode="auto">
          <a:xfrm>
            <a:off x="5148263" y="4221163"/>
            <a:ext cx="10620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Result</a:t>
            </a:r>
          </a:p>
        </p:txBody>
      </p:sp>
      <p:sp>
        <p:nvSpPr>
          <p:cNvPr id="668690" name="Rectangle 18"/>
          <p:cNvSpPr>
            <a:spLocks noChangeArrowheads="1"/>
          </p:cNvSpPr>
          <p:nvPr/>
        </p:nvSpPr>
        <p:spPr bwMode="auto">
          <a:xfrm>
            <a:off x="5651500" y="2852738"/>
            <a:ext cx="914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Query</a:t>
            </a:r>
          </a:p>
        </p:txBody>
      </p:sp>
      <p:sp>
        <p:nvSpPr>
          <p:cNvPr id="7183" name="AutoShape 19"/>
          <p:cNvSpPr>
            <a:spLocks noChangeArrowheads="1"/>
          </p:cNvSpPr>
          <p:nvPr/>
        </p:nvSpPr>
        <p:spPr bwMode="auto">
          <a:xfrm>
            <a:off x="1212850" y="2535238"/>
            <a:ext cx="563563" cy="403225"/>
          </a:xfrm>
          <a:prstGeom prst="hexagon">
            <a:avLst>
              <a:gd name="adj" fmla="val 34941"/>
              <a:gd name="vf" fmla="val 115470"/>
            </a:avLst>
          </a:prstGeom>
          <a:solidFill>
            <a:srgbClr val="FFFF66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8692" name="Rectangle 20"/>
          <p:cNvSpPr>
            <a:spLocks noChangeArrowheads="1"/>
          </p:cNvSpPr>
          <p:nvPr/>
        </p:nvSpPr>
        <p:spPr bwMode="auto">
          <a:xfrm>
            <a:off x="1135063" y="3213100"/>
            <a:ext cx="9159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0070C0"/>
                </a:solidFill>
                <a:latin typeface="Verdana" pitchFamily="34" charset="0"/>
                <a:ea typeface="Gulim" pitchFamily="34" charset="-127"/>
              </a:rPr>
              <a:t>Crawling</a:t>
            </a:r>
          </a:p>
        </p:txBody>
      </p:sp>
      <p:sp>
        <p:nvSpPr>
          <p:cNvPr id="7185" name="Line 21"/>
          <p:cNvSpPr>
            <a:spLocks noChangeShapeType="1"/>
          </p:cNvSpPr>
          <p:nvPr/>
        </p:nvSpPr>
        <p:spPr bwMode="auto">
          <a:xfrm>
            <a:off x="1763713" y="2924175"/>
            <a:ext cx="7921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Rectangle 22"/>
          <p:cNvSpPr>
            <a:spLocks noChangeArrowheads="1"/>
          </p:cNvSpPr>
          <p:nvPr/>
        </p:nvSpPr>
        <p:spPr bwMode="auto">
          <a:xfrm>
            <a:off x="1001713" y="2133600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5F5F5F"/>
                </a:solidFill>
                <a:latin typeface="Verdana" pitchFamily="34" charset="0"/>
                <a:ea typeface="Gulim" pitchFamily="34" charset="-127"/>
              </a:rPr>
              <a:t>Web</a:t>
            </a:r>
          </a:p>
        </p:txBody>
      </p:sp>
      <p:sp>
        <p:nvSpPr>
          <p:cNvPr id="668699" name="Line 27"/>
          <p:cNvSpPr>
            <a:spLocks noChangeShapeType="1"/>
          </p:cNvSpPr>
          <p:nvPr/>
        </p:nvSpPr>
        <p:spPr bwMode="auto">
          <a:xfrm flipV="1">
            <a:off x="6011863" y="2924175"/>
            <a:ext cx="7207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88" name="Picture 31"/>
          <p:cNvPicPr>
            <a:picLocks noChangeAspect="1" noChangeArrowheads="1"/>
          </p:cNvPicPr>
          <p:nvPr/>
        </p:nvPicPr>
        <p:blipFill>
          <a:blip r:embed="rId3">
            <a:lum bright="4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4067175"/>
            <a:ext cx="769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32" descr="BS01060_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89363"/>
            <a:ext cx="6477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0" name="Rectangle 33"/>
          <p:cNvSpPr>
            <a:spLocks noChangeArrowheads="1"/>
          </p:cNvSpPr>
          <p:nvPr/>
        </p:nvSpPr>
        <p:spPr bwMode="auto">
          <a:xfrm>
            <a:off x="4211638" y="5373688"/>
            <a:ext cx="720725" cy="720725"/>
          </a:xfrm>
          <a:prstGeom prst="rect">
            <a:avLst/>
          </a:prstGeom>
          <a:solidFill>
            <a:schemeClr val="bg1">
              <a:alpha val="89803"/>
            </a:schemeClr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7191" name="Group 45"/>
          <p:cNvGrpSpPr>
            <a:grpSpLocks/>
          </p:cNvGrpSpPr>
          <p:nvPr/>
        </p:nvGrpSpPr>
        <p:grpSpPr bwMode="auto">
          <a:xfrm>
            <a:off x="3071813" y="5410200"/>
            <a:ext cx="1068387" cy="682625"/>
            <a:chOff x="3346450" y="5410200"/>
            <a:chExt cx="793750" cy="682625"/>
          </a:xfrm>
        </p:grpSpPr>
        <p:sp>
          <p:nvSpPr>
            <p:cNvPr id="7201" name="Rectangle 35"/>
            <p:cNvSpPr>
              <a:spLocks noChangeArrowheads="1"/>
            </p:cNvSpPr>
            <p:nvPr/>
          </p:nvSpPr>
          <p:spPr bwMode="auto">
            <a:xfrm>
              <a:off x="3706813" y="5864225"/>
              <a:ext cx="431800" cy="22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endParaRPr lang="en-US" altLang="en-US" sz="1000"/>
            </a:p>
          </p:txBody>
        </p:sp>
        <p:sp>
          <p:nvSpPr>
            <p:cNvPr id="7202" name="Rectangle 36"/>
            <p:cNvSpPr>
              <a:spLocks noChangeArrowheads="1"/>
            </p:cNvSpPr>
            <p:nvPr/>
          </p:nvSpPr>
          <p:spPr bwMode="auto">
            <a:xfrm>
              <a:off x="3346450" y="5864225"/>
              <a:ext cx="360363" cy="22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…</a:t>
              </a:r>
            </a:p>
          </p:txBody>
        </p:sp>
        <p:sp>
          <p:nvSpPr>
            <p:cNvPr id="7203" name="Rectangle 37"/>
            <p:cNvSpPr>
              <a:spLocks noChangeArrowheads="1"/>
            </p:cNvSpPr>
            <p:nvPr/>
          </p:nvSpPr>
          <p:spPr bwMode="auto">
            <a:xfrm>
              <a:off x="3706813" y="5637213"/>
              <a:ext cx="431800" cy="22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d1d3</a:t>
              </a:r>
            </a:p>
          </p:txBody>
        </p:sp>
        <p:sp>
          <p:nvSpPr>
            <p:cNvPr id="7204" name="Rectangle 38"/>
            <p:cNvSpPr>
              <a:spLocks noChangeArrowheads="1"/>
            </p:cNvSpPr>
            <p:nvPr/>
          </p:nvSpPr>
          <p:spPr bwMode="auto">
            <a:xfrm>
              <a:off x="3346450" y="5637213"/>
              <a:ext cx="360363" cy="227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K2</a:t>
              </a:r>
            </a:p>
          </p:txBody>
        </p:sp>
        <p:sp>
          <p:nvSpPr>
            <p:cNvPr id="7205" name="Rectangle 39"/>
            <p:cNvSpPr>
              <a:spLocks noChangeArrowheads="1"/>
            </p:cNvSpPr>
            <p:nvPr/>
          </p:nvSpPr>
          <p:spPr bwMode="auto">
            <a:xfrm>
              <a:off x="3706813" y="5410200"/>
              <a:ext cx="431800" cy="22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d1d2</a:t>
              </a:r>
            </a:p>
          </p:txBody>
        </p:sp>
        <p:sp>
          <p:nvSpPr>
            <p:cNvPr id="7206" name="Rectangle 40"/>
            <p:cNvSpPr>
              <a:spLocks noChangeArrowheads="1"/>
            </p:cNvSpPr>
            <p:nvPr/>
          </p:nvSpPr>
          <p:spPr bwMode="auto">
            <a:xfrm>
              <a:off x="3346450" y="5410200"/>
              <a:ext cx="360363" cy="2270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None/>
              </a:pPr>
              <a:r>
                <a:rPr lang="en-US" altLang="ko-KR" sz="1000">
                  <a:ea typeface="Gulim" pitchFamily="34" charset="-127"/>
                </a:rPr>
                <a:t>K1</a:t>
              </a:r>
            </a:p>
          </p:txBody>
        </p:sp>
        <p:sp>
          <p:nvSpPr>
            <p:cNvPr id="7207" name="Line 41"/>
            <p:cNvSpPr>
              <a:spLocks noChangeShapeType="1"/>
            </p:cNvSpPr>
            <p:nvPr/>
          </p:nvSpPr>
          <p:spPr bwMode="auto">
            <a:xfrm>
              <a:off x="3346450" y="5410200"/>
              <a:ext cx="792163" cy="158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2"/>
            <p:cNvSpPr>
              <a:spLocks noChangeShapeType="1"/>
            </p:cNvSpPr>
            <p:nvPr/>
          </p:nvSpPr>
          <p:spPr bwMode="auto">
            <a:xfrm>
              <a:off x="3346450" y="5637213"/>
              <a:ext cx="792163" cy="158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43"/>
            <p:cNvSpPr>
              <a:spLocks noChangeShapeType="1"/>
            </p:cNvSpPr>
            <p:nvPr/>
          </p:nvSpPr>
          <p:spPr bwMode="auto">
            <a:xfrm>
              <a:off x="3346450" y="5864225"/>
              <a:ext cx="792163" cy="15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44"/>
            <p:cNvSpPr>
              <a:spLocks noChangeShapeType="1"/>
            </p:cNvSpPr>
            <p:nvPr/>
          </p:nvSpPr>
          <p:spPr bwMode="auto">
            <a:xfrm>
              <a:off x="3346450" y="6091238"/>
              <a:ext cx="792163" cy="1587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Line 45"/>
            <p:cNvSpPr>
              <a:spLocks noChangeShapeType="1"/>
            </p:cNvSpPr>
            <p:nvPr/>
          </p:nvSpPr>
          <p:spPr bwMode="auto">
            <a:xfrm>
              <a:off x="3346450" y="5410200"/>
              <a:ext cx="1588" cy="68103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Line 46"/>
            <p:cNvSpPr>
              <a:spLocks noChangeShapeType="1"/>
            </p:cNvSpPr>
            <p:nvPr/>
          </p:nvSpPr>
          <p:spPr bwMode="auto">
            <a:xfrm>
              <a:off x="3706813" y="5410200"/>
              <a:ext cx="1587" cy="68103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47"/>
            <p:cNvSpPr>
              <a:spLocks noChangeShapeType="1"/>
            </p:cNvSpPr>
            <p:nvPr/>
          </p:nvSpPr>
          <p:spPr bwMode="auto">
            <a:xfrm>
              <a:off x="4138613" y="5410200"/>
              <a:ext cx="1587" cy="681038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2" name="Oval 48"/>
          <p:cNvSpPr>
            <a:spLocks noChangeArrowheads="1"/>
          </p:cNvSpPr>
          <p:nvPr/>
        </p:nvSpPr>
        <p:spPr bwMode="auto">
          <a:xfrm rot="5400000">
            <a:off x="4356101" y="5589587"/>
            <a:ext cx="144462" cy="144463"/>
          </a:xfrm>
          <a:prstGeom prst="ellipse">
            <a:avLst/>
          </a:prstGeom>
          <a:solidFill>
            <a:srgbClr val="CCFF99"/>
          </a:solidFill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3" name="Oval 49"/>
          <p:cNvSpPr>
            <a:spLocks noChangeArrowheads="1"/>
          </p:cNvSpPr>
          <p:nvPr/>
        </p:nvSpPr>
        <p:spPr bwMode="auto">
          <a:xfrm rot="5400000">
            <a:off x="4572000" y="5876925"/>
            <a:ext cx="144463" cy="144463"/>
          </a:xfrm>
          <a:prstGeom prst="ellipse">
            <a:avLst/>
          </a:prstGeom>
          <a:solidFill>
            <a:srgbClr val="CCFF99"/>
          </a:solidFill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4" name="Line 50"/>
          <p:cNvSpPr>
            <a:spLocks noChangeShapeType="1"/>
          </p:cNvSpPr>
          <p:nvPr/>
        </p:nvSpPr>
        <p:spPr bwMode="auto">
          <a:xfrm flipH="1">
            <a:off x="4498975" y="5518150"/>
            <a:ext cx="217488" cy="142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51"/>
          <p:cNvSpPr>
            <a:spLocks noChangeArrowheads="1"/>
          </p:cNvSpPr>
          <p:nvPr/>
        </p:nvSpPr>
        <p:spPr bwMode="auto">
          <a:xfrm>
            <a:off x="4643438" y="5445125"/>
            <a:ext cx="144462" cy="142875"/>
          </a:xfrm>
          <a:prstGeom prst="ellipse">
            <a:avLst/>
          </a:prstGeom>
          <a:solidFill>
            <a:srgbClr val="FFCCCC"/>
          </a:solidFill>
          <a:ln w="28575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96" name="Line 52"/>
          <p:cNvSpPr>
            <a:spLocks noChangeShapeType="1"/>
          </p:cNvSpPr>
          <p:nvPr/>
        </p:nvSpPr>
        <p:spPr bwMode="auto">
          <a:xfrm flipV="1">
            <a:off x="4643438" y="5589588"/>
            <a:ext cx="73025" cy="2873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Rectangle 5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4400" cy="62388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(1) Crawling</a:t>
            </a:r>
          </a:p>
        </p:txBody>
      </p:sp>
      <p:sp>
        <p:nvSpPr>
          <p:cNvPr id="668728" name="Rectangle 56"/>
          <p:cNvSpPr>
            <a:spLocks noChangeArrowheads="1"/>
          </p:cNvSpPr>
          <p:nvPr/>
        </p:nvSpPr>
        <p:spPr bwMode="auto">
          <a:xfrm>
            <a:off x="6372225" y="3141663"/>
            <a:ext cx="9144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Result</a:t>
            </a:r>
          </a:p>
        </p:txBody>
      </p:sp>
      <p:sp>
        <p:nvSpPr>
          <p:cNvPr id="7199" name="Rectangle 8"/>
          <p:cNvSpPr>
            <a:spLocks noChangeArrowheads="1"/>
          </p:cNvSpPr>
          <p:nvPr/>
        </p:nvSpPr>
        <p:spPr bwMode="auto">
          <a:xfrm>
            <a:off x="2627313" y="4508500"/>
            <a:ext cx="914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Indexing</a:t>
            </a:r>
          </a:p>
        </p:txBody>
      </p:sp>
      <p:sp>
        <p:nvSpPr>
          <p:cNvPr id="7200" name="Rectangle 57"/>
          <p:cNvSpPr>
            <a:spLocks noChangeArrowheads="1"/>
          </p:cNvSpPr>
          <p:nvPr/>
        </p:nvSpPr>
        <p:spPr bwMode="auto">
          <a:xfrm>
            <a:off x="5076825" y="5516563"/>
            <a:ext cx="2879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Indexes: quick lookup tables</a:t>
            </a:r>
          </a:p>
          <a:p>
            <a:pPr algn="ctr" latinLnBrk="1"/>
            <a:r>
              <a:rPr kumimoji="1" lang="en-US" altLang="ko-KR" sz="1400">
                <a:solidFill>
                  <a:srgbClr val="4D4D4D"/>
                </a:solidFill>
                <a:latin typeface="Verdana" pitchFamily="34" charset="0"/>
                <a:ea typeface="Gulim" pitchFamily="34" charset="-127"/>
              </a:rPr>
              <a:t>(like the index pages in a book)</a:t>
            </a:r>
          </a:p>
        </p:txBody>
      </p:sp>
    </p:spTree>
    <p:extLst>
      <p:ext uri="{BB962C8B-B14F-4D97-AF65-F5344CB8AC3E}">
        <p14:creationId xmlns:p14="http://schemas.microsoft.com/office/powerpoint/2010/main" val="8717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3" grpId="0" animBg="1"/>
      <p:bldP spid="668684" grpId="0" animBg="1"/>
      <p:bldP spid="668685" grpId="0"/>
      <p:bldP spid="668686" grpId="0"/>
      <p:bldP spid="668687" grpId="0" animBg="1"/>
      <p:bldP spid="668688" grpId="0"/>
      <p:bldP spid="668689" grpId="0"/>
      <p:bldP spid="668690" grpId="0"/>
      <p:bldP spid="668692" grpId="0"/>
      <p:bldP spid="668699" grpId="0" animBg="1"/>
      <p:bldP spid="6687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01"/>
          <p:cNvSpPr>
            <a:spLocks noChangeArrowheads="1"/>
          </p:cNvSpPr>
          <p:nvPr/>
        </p:nvSpPr>
        <p:spPr bwMode="auto">
          <a:xfrm>
            <a:off x="1304925" y="2514600"/>
            <a:ext cx="7416800" cy="2952750"/>
          </a:xfrm>
          <a:prstGeom prst="roundRect">
            <a:avLst>
              <a:gd name="adj" fmla="val 16667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6489700" y="3163888"/>
            <a:ext cx="287338" cy="866775"/>
            <a:chOff x="9024" y="3474"/>
            <a:chExt cx="384" cy="864"/>
          </a:xfrm>
        </p:grpSpPr>
        <p:grpSp>
          <p:nvGrpSpPr>
            <p:cNvPr id="8478" name="Group 146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80" name="Rectangle 147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81" name="Group 148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82" name="Rectangle 149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83" name="Group 150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8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8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86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79" name="Rectangle 154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6632575" y="3302000"/>
            <a:ext cx="287338" cy="873125"/>
            <a:chOff x="9024" y="3468"/>
            <a:chExt cx="384" cy="870"/>
          </a:xfrm>
        </p:grpSpPr>
        <p:grpSp>
          <p:nvGrpSpPr>
            <p:cNvPr id="8469" name="Group 156"/>
            <p:cNvGrpSpPr>
              <a:grpSpLocks/>
            </p:cNvGrpSpPr>
            <p:nvPr/>
          </p:nvGrpSpPr>
          <p:grpSpPr bwMode="auto">
            <a:xfrm>
              <a:off x="9024" y="3468"/>
              <a:ext cx="384" cy="864"/>
              <a:chOff x="8016" y="4410"/>
              <a:chExt cx="384" cy="864"/>
            </a:xfrm>
          </p:grpSpPr>
          <p:sp>
            <p:nvSpPr>
              <p:cNvPr id="8471" name="Rectangle 157"/>
              <p:cNvSpPr>
                <a:spLocks noChangeArrowheads="1"/>
              </p:cNvSpPr>
              <p:nvPr/>
            </p:nvSpPr>
            <p:spPr bwMode="auto">
              <a:xfrm>
                <a:off x="8016" y="4410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72" name="Group 158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73" name="Rectangle 159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74" name="Group 160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75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7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7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70" name="Rectangle 164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197" name="Group 175"/>
          <p:cNvGrpSpPr>
            <a:grpSpLocks/>
          </p:cNvGrpSpPr>
          <p:nvPr/>
        </p:nvGrpSpPr>
        <p:grpSpPr bwMode="auto">
          <a:xfrm>
            <a:off x="6777038" y="3519488"/>
            <a:ext cx="287337" cy="866775"/>
            <a:chOff x="9024" y="3474"/>
            <a:chExt cx="384" cy="864"/>
          </a:xfrm>
        </p:grpSpPr>
        <p:grpSp>
          <p:nvGrpSpPr>
            <p:cNvPr id="8460" name="Group 176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62" name="Rectangle 177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63" name="Group 178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64" name="Rectangle 179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65" name="Group 180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66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67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68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61" name="Rectangle 184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198" name="Group 185"/>
          <p:cNvGrpSpPr>
            <a:grpSpLocks/>
          </p:cNvGrpSpPr>
          <p:nvPr/>
        </p:nvGrpSpPr>
        <p:grpSpPr bwMode="auto">
          <a:xfrm>
            <a:off x="6921500" y="3663950"/>
            <a:ext cx="287338" cy="866775"/>
            <a:chOff x="9024" y="3474"/>
            <a:chExt cx="384" cy="864"/>
          </a:xfrm>
        </p:grpSpPr>
        <p:grpSp>
          <p:nvGrpSpPr>
            <p:cNvPr id="8451" name="Group 186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53" name="Rectangle 187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54" name="Group 188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55" name="Rectangle 189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56" name="Group 190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57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58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59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52" name="Rectangle 194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199" name="Group 13"/>
          <p:cNvGrpSpPr>
            <a:grpSpLocks/>
          </p:cNvGrpSpPr>
          <p:nvPr/>
        </p:nvGrpSpPr>
        <p:grpSpPr bwMode="auto">
          <a:xfrm>
            <a:off x="7648575" y="3019425"/>
            <a:ext cx="928688" cy="1717675"/>
            <a:chOff x="8312" y="18144"/>
            <a:chExt cx="1238" cy="816"/>
          </a:xfrm>
        </p:grpSpPr>
        <p:grpSp>
          <p:nvGrpSpPr>
            <p:cNvPr id="8443" name="Group 14"/>
            <p:cNvGrpSpPr>
              <a:grpSpLocks/>
            </p:cNvGrpSpPr>
            <p:nvPr/>
          </p:nvGrpSpPr>
          <p:grpSpPr bwMode="auto">
            <a:xfrm>
              <a:off x="8352" y="18144"/>
              <a:ext cx="1152" cy="816"/>
              <a:chOff x="8352" y="18144"/>
              <a:chExt cx="1152" cy="816"/>
            </a:xfrm>
          </p:grpSpPr>
          <p:sp>
            <p:nvSpPr>
              <p:cNvPr id="8445" name="Oval 15"/>
              <p:cNvSpPr>
                <a:spLocks noChangeArrowheads="1"/>
              </p:cNvSpPr>
              <p:nvPr/>
            </p:nvSpPr>
            <p:spPr bwMode="auto">
              <a:xfrm>
                <a:off x="8352" y="1872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46" name="Rectangle 16"/>
              <p:cNvSpPr>
                <a:spLocks noChangeArrowheads="1"/>
              </p:cNvSpPr>
              <p:nvPr/>
            </p:nvSpPr>
            <p:spPr bwMode="auto">
              <a:xfrm>
                <a:off x="8352" y="18336"/>
                <a:ext cx="1152" cy="504"/>
              </a:xfrm>
              <a:prstGeom prst="rect">
                <a:avLst/>
              </a:prstGeom>
              <a:solidFill>
                <a:srgbClr val="555555"/>
              </a:solidFill>
              <a:ln w="28575">
                <a:solidFill>
                  <a:srgbClr val="555555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1000">
                  <a:latin typeface="Times" charset="0"/>
                </a:endParaRPr>
              </a:p>
            </p:txBody>
          </p:sp>
          <p:sp>
            <p:nvSpPr>
              <p:cNvPr id="8447" name="Oval 17"/>
              <p:cNvSpPr>
                <a:spLocks noChangeArrowheads="1"/>
              </p:cNvSpPr>
              <p:nvPr/>
            </p:nvSpPr>
            <p:spPr bwMode="auto">
              <a:xfrm>
                <a:off x="8352" y="1824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48" name="Oval 18"/>
              <p:cNvSpPr>
                <a:spLocks noChangeArrowheads="1"/>
              </p:cNvSpPr>
              <p:nvPr/>
            </p:nvSpPr>
            <p:spPr bwMode="auto">
              <a:xfrm>
                <a:off x="8352" y="18144"/>
                <a:ext cx="1152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49" name="Line 19"/>
              <p:cNvSpPr>
                <a:spLocks noChangeShapeType="1"/>
              </p:cNvSpPr>
              <p:nvPr/>
            </p:nvSpPr>
            <p:spPr bwMode="auto">
              <a:xfrm>
                <a:off x="8352" y="18264"/>
                <a:ext cx="0" cy="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50" name="Line 20"/>
              <p:cNvSpPr>
                <a:spLocks noChangeShapeType="1"/>
              </p:cNvSpPr>
              <p:nvPr/>
            </p:nvSpPr>
            <p:spPr bwMode="auto">
              <a:xfrm>
                <a:off x="9504" y="18260"/>
                <a:ext cx="0" cy="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44" name="Text Box 21"/>
            <p:cNvSpPr txBox="1">
              <a:spLocks noChangeArrowheads="1"/>
            </p:cNvSpPr>
            <p:nvPr/>
          </p:nvSpPr>
          <p:spPr bwMode="auto">
            <a:xfrm>
              <a:off x="8312" y="18602"/>
              <a:ext cx="123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sz="1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(copies of all 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web pages!)</a:t>
              </a:r>
            </a:p>
          </p:txBody>
        </p:sp>
      </p:grpSp>
      <p:grpSp>
        <p:nvGrpSpPr>
          <p:cNvPr id="8200" name="Group 23"/>
          <p:cNvGrpSpPr>
            <a:grpSpLocks/>
          </p:cNvGrpSpPr>
          <p:nvPr/>
        </p:nvGrpSpPr>
        <p:grpSpPr bwMode="auto">
          <a:xfrm>
            <a:off x="2168525" y="3522663"/>
            <a:ext cx="287338" cy="866775"/>
            <a:chOff x="9024" y="3474"/>
            <a:chExt cx="384" cy="864"/>
          </a:xfrm>
        </p:grpSpPr>
        <p:grpSp>
          <p:nvGrpSpPr>
            <p:cNvPr id="8434" name="Group 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36" name="Rectangle 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>
                  <a:solidFill>
                    <a:srgbClr val="FF9900"/>
                  </a:solidFill>
                </a:endParaRPr>
              </a:p>
            </p:txBody>
          </p:sp>
          <p:grpSp>
            <p:nvGrpSpPr>
              <p:cNvPr id="8437" name="Group 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38" name="Rectangle 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39" name="Group 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40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4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4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35" name="Rectangle 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AutoShape 36"/>
          <p:cNvSpPr>
            <a:spLocks noChangeArrowheads="1"/>
          </p:cNvSpPr>
          <p:nvPr/>
        </p:nvSpPr>
        <p:spPr bwMode="auto">
          <a:xfrm>
            <a:off x="873125" y="3595688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grpSp>
        <p:nvGrpSpPr>
          <p:cNvPr id="24" name="Group 93"/>
          <p:cNvGrpSpPr>
            <a:grpSpLocks/>
          </p:cNvGrpSpPr>
          <p:nvPr/>
        </p:nvGrpSpPr>
        <p:grpSpPr bwMode="auto">
          <a:xfrm>
            <a:off x="5767388" y="3162300"/>
            <a:ext cx="287337" cy="866775"/>
            <a:chOff x="9024" y="3474"/>
            <a:chExt cx="384" cy="864"/>
          </a:xfrm>
        </p:grpSpPr>
        <p:grpSp>
          <p:nvGrpSpPr>
            <p:cNvPr id="8425" name="Group 9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27" name="Rectangle 9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28" name="Group 9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29" name="Rectangle 9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30" name="Group 9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31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32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33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26" name="Rectangle 10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" name="Group 103"/>
          <p:cNvGrpSpPr>
            <a:grpSpLocks/>
          </p:cNvGrpSpPr>
          <p:nvPr/>
        </p:nvGrpSpPr>
        <p:grpSpPr bwMode="auto">
          <a:xfrm>
            <a:off x="5911850" y="3306763"/>
            <a:ext cx="287338" cy="866775"/>
            <a:chOff x="9024" y="3474"/>
            <a:chExt cx="384" cy="864"/>
          </a:xfrm>
        </p:grpSpPr>
        <p:grpSp>
          <p:nvGrpSpPr>
            <p:cNvPr id="8416" name="Group 10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18" name="Rectangle 10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19" name="Group 10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20" name="Rectangle 10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21" name="Group 10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2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2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2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17" name="Rectangle 1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361" name="Group 113"/>
          <p:cNvGrpSpPr>
            <a:grpSpLocks/>
          </p:cNvGrpSpPr>
          <p:nvPr/>
        </p:nvGrpSpPr>
        <p:grpSpPr bwMode="auto">
          <a:xfrm>
            <a:off x="6056313" y="3451225"/>
            <a:ext cx="287337" cy="866775"/>
            <a:chOff x="9024" y="3474"/>
            <a:chExt cx="384" cy="864"/>
          </a:xfrm>
        </p:grpSpPr>
        <p:grpSp>
          <p:nvGrpSpPr>
            <p:cNvPr id="8407" name="Group 1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09" name="Rectangle 1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10" name="Group 1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11" name="Rectangle 1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12" name="Group 1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1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1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1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408" name="Rectangle 1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374" name="Group 123"/>
          <p:cNvGrpSpPr>
            <a:grpSpLocks/>
          </p:cNvGrpSpPr>
          <p:nvPr/>
        </p:nvGrpSpPr>
        <p:grpSpPr bwMode="auto">
          <a:xfrm>
            <a:off x="6200775" y="3595688"/>
            <a:ext cx="287338" cy="866775"/>
            <a:chOff x="9024" y="3474"/>
            <a:chExt cx="384" cy="864"/>
          </a:xfrm>
        </p:grpSpPr>
        <p:grpSp>
          <p:nvGrpSpPr>
            <p:cNvPr id="8398" name="Group 1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400" name="Rectangle 1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401" name="Group 1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402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403" name="Group 1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404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05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40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99" name="Rectangle 1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386" name="Group 133"/>
          <p:cNvGrpSpPr>
            <a:grpSpLocks/>
          </p:cNvGrpSpPr>
          <p:nvPr/>
        </p:nvGrpSpPr>
        <p:grpSpPr bwMode="auto">
          <a:xfrm>
            <a:off x="6345238" y="3740150"/>
            <a:ext cx="287337" cy="866775"/>
            <a:chOff x="9024" y="3474"/>
            <a:chExt cx="384" cy="864"/>
          </a:xfrm>
        </p:grpSpPr>
        <p:grpSp>
          <p:nvGrpSpPr>
            <p:cNvPr id="8389" name="Group 1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91" name="Rectangle 1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92" name="Group 1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93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94" name="Group 1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95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9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9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90" name="Rectangle 1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58" name="AutoShape 143"/>
          <p:cNvSpPr>
            <a:spLocks noChangeArrowheads="1"/>
          </p:cNvSpPr>
          <p:nvPr/>
        </p:nvSpPr>
        <p:spPr bwMode="auto">
          <a:xfrm>
            <a:off x="2600325" y="3584575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4361" name="AutoShape 196"/>
          <p:cNvSpPr>
            <a:spLocks noChangeArrowheads="1"/>
          </p:cNvSpPr>
          <p:nvPr/>
        </p:nvSpPr>
        <p:spPr bwMode="auto">
          <a:xfrm rot="10800000">
            <a:off x="2528888" y="3956050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4362" name="AutoShape 197"/>
          <p:cNvSpPr>
            <a:spLocks noChangeArrowheads="1"/>
          </p:cNvSpPr>
          <p:nvPr/>
        </p:nvSpPr>
        <p:spPr bwMode="auto">
          <a:xfrm rot="10800000">
            <a:off x="800100" y="3956050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8210" name="Text Box 198"/>
          <p:cNvSpPr txBox="1">
            <a:spLocks noChangeArrowheads="1"/>
          </p:cNvSpPr>
          <p:nvPr/>
        </p:nvSpPr>
        <p:spPr bwMode="auto">
          <a:xfrm>
            <a:off x="1851025" y="4675188"/>
            <a:ext cx="842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Front-end </a:t>
            </a:r>
          </a:p>
          <a:p>
            <a:pPr algn="ctr"/>
            <a:r>
              <a:rPr lang="en-US" altLang="en-US" sz="1000"/>
              <a:t>web server</a:t>
            </a:r>
          </a:p>
        </p:txBody>
      </p:sp>
      <p:sp>
        <p:nvSpPr>
          <p:cNvPr id="8211" name="Text Box 200"/>
          <p:cNvSpPr txBox="1">
            <a:spLocks noChangeArrowheads="1"/>
          </p:cNvSpPr>
          <p:nvPr/>
        </p:nvSpPr>
        <p:spPr bwMode="auto">
          <a:xfrm>
            <a:off x="6057900" y="4748213"/>
            <a:ext cx="1147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Content servers</a:t>
            </a:r>
          </a:p>
        </p:txBody>
      </p:sp>
      <p:pic>
        <p:nvPicPr>
          <p:cNvPr id="8212" name="Picture 202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400" y="3667125"/>
            <a:ext cx="63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7" name="Oval 203"/>
          <p:cNvSpPr>
            <a:spLocks noChangeArrowheads="1"/>
          </p:cNvSpPr>
          <p:nvPr/>
        </p:nvSpPr>
        <p:spPr bwMode="auto">
          <a:xfrm>
            <a:off x="1304925" y="3306763"/>
            <a:ext cx="287338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4368" name="Oval 205"/>
          <p:cNvSpPr>
            <a:spLocks noChangeArrowheads="1"/>
          </p:cNvSpPr>
          <p:nvPr/>
        </p:nvSpPr>
        <p:spPr bwMode="auto">
          <a:xfrm>
            <a:off x="2889250" y="3306763"/>
            <a:ext cx="287338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4369" name="Oval 206"/>
          <p:cNvSpPr>
            <a:spLocks noChangeArrowheads="1"/>
          </p:cNvSpPr>
          <p:nvPr/>
        </p:nvSpPr>
        <p:spPr bwMode="auto">
          <a:xfrm>
            <a:off x="2973388" y="4302125"/>
            <a:ext cx="287337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4370" name="Oval 207"/>
          <p:cNvSpPr>
            <a:spLocks noChangeArrowheads="1"/>
          </p:cNvSpPr>
          <p:nvPr/>
        </p:nvSpPr>
        <p:spPr bwMode="auto">
          <a:xfrm>
            <a:off x="1473200" y="4302125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grpSp>
        <p:nvGrpSpPr>
          <p:cNvPr id="8217" name="Group 221"/>
          <p:cNvGrpSpPr>
            <a:grpSpLocks/>
          </p:cNvGrpSpPr>
          <p:nvPr/>
        </p:nvGrpSpPr>
        <p:grpSpPr bwMode="auto">
          <a:xfrm>
            <a:off x="7065963" y="3879850"/>
            <a:ext cx="287337" cy="866775"/>
            <a:chOff x="9024" y="3474"/>
            <a:chExt cx="384" cy="864"/>
          </a:xfrm>
        </p:grpSpPr>
        <p:grpSp>
          <p:nvGrpSpPr>
            <p:cNvPr id="8380" name="Group 222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82" name="Rectangle 223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83" name="Group 224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84" name="Rectangle 225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85" name="Group 226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86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87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88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81" name="Rectangle 230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218" name="Group 231"/>
          <p:cNvGrpSpPr>
            <a:grpSpLocks/>
          </p:cNvGrpSpPr>
          <p:nvPr/>
        </p:nvGrpSpPr>
        <p:grpSpPr bwMode="auto">
          <a:xfrm>
            <a:off x="7212013" y="4024313"/>
            <a:ext cx="287337" cy="866775"/>
            <a:chOff x="9024" y="3474"/>
            <a:chExt cx="384" cy="864"/>
          </a:xfrm>
        </p:grpSpPr>
        <p:grpSp>
          <p:nvGrpSpPr>
            <p:cNvPr id="8371" name="Group 232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73" name="Rectangle 233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74" name="Group 234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75" name="Rectangle 235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76" name="Group 236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77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78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79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72" name="Rectangle 240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219" name="Oval 244"/>
          <p:cNvSpPr>
            <a:spLocks noChangeArrowheads="1"/>
          </p:cNvSpPr>
          <p:nvPr/>
        </p:nvSpPr>
        <p:spPr bwMode="auto">
          <a:xfrm>
            <a:off x="7785100" y="3811588"/>
            <a:ext cx="144463" cy="142875"/>
          </a:xfrm>
          <a:prstGeom prst="ellipse">
            <a:avLst/>
          </a:prstGeom>
          <a:solidFill>
            <a:srgbClr val="FFCCFF">
              <a:alpha val="8980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7427" name="Group 93"/>
          <p:cNvGrpSpPr>
            <a:grpSpLocks/>
          </p:cNvGrpSpPr>
          <p:nvPr/>
        </p:nvGrpSpPr>
        <p:grpSpPr bwMode="auto">
          <a:xfrm>
            <a:off x="5108575" y="3159125"/>
            <a:ext cx="287338" cy="866775"/>
            <a:chOff x="9024" y="3474"/>
            <a:chExt cx="384" cy="864"/>
          </a:xfrm>
        </p:grpSpPr>
        <p:grpSp>
          <p:nvGrpSpPr>
            <p:cNvPr id="8362" name="Group 9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64" name="Rectangle 9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65" name="Group 9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66" name="Rectangle 9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67" name="Group 9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6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6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70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63" name="Rectangle 10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39" name="Group 103"/>
          <p:cNvGrpSpPr>
            <a:grpSpLocks/>
          </p:cNvGrpSpPr>
          <p:nvPr/>
        </p:nvGrpSpPr>
        <p:grpSpPr bwMode="auto">
          <a:xfrm>
            <a:off x="5253038" y="3303588"/>
            <a:ext cx="287337" cy="866775"/>
            <a:chOff x="9024" y="3474"/>
            <a:chExt cx="384" cy="864"/>
          </a:xfrm>
        </p:grpSpPr>
        <p:grpSp>
          <p:nvGrpSpPr>
            <p:cNvPr id="8353" name="Group 10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55" name="Rectangle 10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56" name="Group 10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57" name="Rectangle 10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58" name="Group 10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59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6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6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54" name="Rectangle 1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50" name="Group 113"/>
          <p:cNvGrpSpPr>
            <a:grpSpLocks/>
          </p:cNvGrpSpPr>
          <p:nvPr/>
        </p:nvGrpSpPr>
        <p:grpSpPr bwMode="auto">
          <a:xfrm>
            <a:off x="5397500" y="3448050"/>
            <a:ext cx="287338" cy="866775"/>
            <a:chOff x="9024" y="3474"/>
            <a:chExt cx="384" cy="864"/>
          </a:xfrm>
        </p:grpSpPr>
        <p:grpSp>
          <p:nvGrpSpPr>
            <p:cNvPr id="8344" name="Group 1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46" name="Rectangle 1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47" name="Group 1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48" name="Rectangle 1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49" name="Group 1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5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5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5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45" name="Rectangle 1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63" name="Group 123"/>
          <p:cNvGrpSpPr>
            <a:grpSpLocks/>
          </p:cNvGrpSpPr>
          <p:nvPr/>
        </p:nvGrpSpPr>
        <p:grpSpPr bwMode="auto">
          <a:xfrm>
            <a:off x="5541963" y="3592513"/>
            <a:ext cx="287337" cy="866775"/>
            <a:chOff x="9024" y="3474"/>
            <a:chExt cx="384" cy="864"/>
          </a:xfrm>
        </p:grpSpPr>
        <p:grpSp>
          <p:nvGrpSpPr>
            <p:cNvPr id="8335" name="Group 1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37" name="Rectangle 1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38" name="Group 1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39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40" name="Group 1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4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4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4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36" name="Rectangle 1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67" name="Group 133"/>
          <p:cNvGrpSpPr>
            <a:grpSpLocks/>
          </p:cNvGrpSpPr>
          <p:nvPr/>
        </p:nvGrpSpPr>
        <p:grpSpPr bwMode="auto">
          <a:xfrm>
            <a:off x="5686425" y="3736975"/>
            <a:ext cx="287338" cy="866775"/>
            <a:chOff x="9024" y="3474"/>
            <a:chExt cx="384" cy="864"/>
          </a:xfrm>
        </p:grpSpPr>
        <p:grpSp>
          <p:nvGrpSpPr>
            <p:cNvPr id="8326" name="Group 1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28" name="Rectangle 1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29" name="Group 1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30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31" name="Group 1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3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33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3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27" name="Rectangle 1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71" name="Group 93"/>
          <p:cNvGrpSpPr>
            <a:grpSpLocks/>
          </p:cNvGrpSpPr>
          <p:nvPr/>
        </p:nvGrpSpPr>
        <p:grpSpPr bwMode="auto">
          <a:xfrm>
            <a:off x="4449763" y="3155950"/>
            <a:ext cx="287337" cy="866775"/>
            <a:chOff x="9024" y="3474"/>
            <a:chExt cx="384" cy="864"/>
          </a:xfrm>
        </p:grpSpPr>
        <p:grpSp>
          <p:nvGrpSpPr>
            <p:cNvPr id="8317" name="Group 9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19" name="Rectangle 9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20" name="Group 9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21" name="Rectangle 9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22" name="Group 9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2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2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25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18" name="Rectangle 10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75" name="Group 103"/>
          <p:cNvGrpSpPr>
            <a:grpSpLocks/>
          </p:cNvGrpSpPr>
          <p:nvPr/>
        </p:nvGrpSpPr>
        <p:grpSpPr bwMode="auto">
          <a:xfrm>
            <a:off x="4594225" y="3300413"/>
            <a:ext cx="287338" cy="866775"/>
            <a:chOff x="9024" y="3474"/>
            <a:chExt cx="384" cy="864"/>
          </a:xfrm>
        </p:grpSpPr>
        <p:grpSp>
          <p:nvGrpSpPr>
            <p:cNvPr id="8308" name="Group 10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10" name="Rectangle 10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11" name="Group 10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12" name="Rectangle 10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13" name="Group 10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14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1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16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09" name="Rectangle 1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79" name="Group 113"/>
          <p:cNvGrpSpPr>
            <a:grpSpLocks/>
          </p:cNvGrpSpPr>
          <p:nvPr/>
        </p:nvGrpSpPr>
        <p:grpSpPr bwMode="auto">
          <a:xfrm>
            <a:off x="4738688" y="3444875"/>
            <a:ext cx="287337" cy="866775"/>
            <a:chOff x="9024" y="3474"/>
            <a:chExt cx="384" cy="864"/>
          </a:xfrm>
        </p:grpSpPr>
        <p:grpSp>
          <p:nvGrpSpPr>
            <p:cNvPr id="8299" name="Group 1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301" name="Rectangle 1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302" name="Group 1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303" name="Rectangle 1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304" name="Group 1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30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0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30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300" name="Rectangle 1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83" name="Group 123"/>
          <p:cNvGrpSpPr>
            <a:grpSpLocks/>
          </p:cNvGrpSpPr>
          <p:nvPr/>
        </p:nvGrpSpPr>
        <p:grpSpPr bwMode="auto">
          <a:xfrm>
            <a:off x="4883150" y="3589338"/>
            <a:ext cx="287338" cy="866775"/>
            <a:chOff x="9024" y="3474"/>
            <a:chExt cx="384" cy="864"/>
          </a:xfrm>
        </p:grpSpPr>
        <p:grpSp>
          <p:nvGrpSpPr>
            <p:cNvPr id="8290" name="Group 1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92" name="Rectangle 1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93" name="Group 1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94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95" name="Group 1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96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97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98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91" name="Rectangle 1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87" name="Group 133"/>
          <p:cNvGrpSpPr>
            <a:grpSpLocks/>
          </p:cNvGrpSpPr>
          <p:nvPr/>
        </p:nvGrpSpPr>
        <p:grpSpPr bwMode="auto">
          <a:xfrm>
            <a:off x="5027613" y="3733800"/>
            <a:ext cx="287337" cy="866775"/>
            <a:chOff x="9024" y="3474"/>
            <a:chExt cx="384" cy="864"/>
          </a:xfrm>
        </p:grpSpPr>
        <p:grpSp>
          <p:nvGrpSpPr>
            <p:cNvPr id="8281" name="Group 1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83" name="Rectangle 1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84" name="Group 1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85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86" name="Group 1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87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8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8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82" name="Rectangle 1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91" name="Group 93"/>
          <p:cNvGrpSpPr>
            <a:grpSpLocks/>
          </p:cNvGrpSpPr>
          <p:nvPr/>
        </p:nvGrpSpPr>
        <p:grpSpPr bwMode="auto">
          <a:xfrm>
            <a:off x="3790950" y="3152775"/>
            <a:ext cx="287338" cy="866775"/>
            <a:chOff x="9024" y="3474"/>
            <a:chExt cx="384" cy="864"/>
          </a:xfrm>
        </p:grpSpPr>
        <p:grpSp>
          <p:nvGrpSpPr>
            <p:cNvPr id="8272" name="Group 9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74" name="Rectangle 9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75" name="Group 9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76" name="Rectangle 9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77" name="Group 9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7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79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80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73" name="Rectangle 10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95" name="Group 103"/>
          <p:cNvGrpSpPr>
            <a:grpSpLocks/>
          </p:cNvGrpSpPr>
          <p:nvPr/>
        </p:nvGrpSpPr>
        <p:grpSpPr bwMode="auto">
          <a:xfrm>
            <a:off x="3935413" y="3297238"/>
            <a:ext cx="287337" cy="866775"/>
            <a:chOff x="9024" y="3474"/>
            <a:chExt cx="384" cy="864"/>
          </a:xfrm>
        </p:grpSpPr>
        <p:grpSp>
          <p:nvGrpSpPr>
            <p:cNvPr id="8263" name="Group 10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65" name="Rectangle 10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66" name="Group 10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68" name="Group 10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69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70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7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64" name="Rectangle 1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0" name="Group 113"/>
          <p:cNvGrpSpPr>
            <a:grpSpLocks/>
          </p:cNvGrpSpPr>
          <p:nvPr/>
        </p:nvGrpSpPr>
        <p:grpSpPr bwMode="auto">
          <a:xfrm>
            <a:off x="4079875" y="3441700"/>
            <a:ext cx="287338" cy="866775"/>
            <a:chOff x="9024" y="3474"/>
            <a:chExt cx="384" cy="864"/>
          </a:xfrm>
        </p:grpSpPr>
        <p:grpSp>
          <p:nvGrpSpPr>
            <p:cNvPr id="8254" name="Group 1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56" name="Rectangle 1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57" name="Group 1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58" name="Rectangle 1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59" name="Group 1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60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6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6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55" name="Rectangle 1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4" name="Group 123"/>
          <p:cNvGrpSpPr>
            <a:grpSpLocks/>
          </p:cNvGrpSpPr>
          <p:nvPr/>
        </p:nvGrpSpPr>
        <p:grpSpPr bwMode="auto">
          <a:xfrm>
            <a:off x="4224338" y="3586163"/>
            <a:ext cx="287337" cy="866775"/>
            <a:chOff x="9024" y="3474"/>
            <a:chExt cx="384" cy="864"/>
          </a:xfrm>
        </p:grpSpPr>
        <p:grpSp>
          <p:nvGrpSpPr>
            <p:cNvPr id="8245" name="Group 1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47" name="Rectangle 1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48" name="Group 1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49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50" name="Group 1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51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5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5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46" name="Rectangle 1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8" name="Group 133"/>
          <p:cNvGrpSpPr>
            <a:grpSpLocks/>
          </p:cNvGrpSpPr>
          <p:nvPr/>
        </p:nvGrpSpPr>
        <p:grpSpPr bwMode="auto">
          <a:xfrm>
            <a:off x="4368800" y="3730625"/>
            <a:ext cx="287338" cy="866775"/>
            <a:chOff x="9024" y="3474"/>
            <a:chExt cx="384" cy="864"/>
          </a:xfrm>
        </p:grpSpPr>
        <p:grpSp>
          <p:nvGrpSpPr>
            <p:cNvPr id="8236" name="Group 1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8238" name="Rectangle 1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239" name="Group 1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8240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8241" name="Group 1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824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43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824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8237" name="Rectangle 1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97" name="Content Placeholder 2"/>
          <p:cNvSpPr txBox="1">
            <a:spLocks/>
          </p:cNvSpPr>
          <p:nvPr/>
        </p:nvSpPr>
        <p:spPr bwMode="auto">
          <a:xfrm>
            <a:off x="363737" y="144169"/>
            <a:ext cx="87040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  <a:buClr>
                <a:schemeClr val="folHlink"/>
              </a:buClr>
              <a:buSzPct val="60000"/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(2) Distributed &amp; Parallel Computing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defRPr/>
            </a:pPr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Web-Based Distributed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6458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4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4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4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4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74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74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74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74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7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74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74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3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74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74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73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73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74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74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74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74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7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7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74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74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nimBg="1"/>
      <p:bldP spid="14358" grpId="0" animBg="1"/>
      <p:bldP spid="14361" grpId="0" animBg="1"/>
      <p:bldP spid="14362" grpId="0" animBg="1"/>
      <p:bldP spid="14367" grpId="0" animBg="1"/>
      <p:bldP spid="14368" grpId="0" animBg="1"/>
      <p:bldP spid="14369" grpId="0" animBg="1"/>
      <p:bldP spid="143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1331913" y="1600200"/>
            <a:ext cx="7416800" cy="2952750"/>
          </a:xfrm>
          <a:prstGeom prst="roundRect">
            <a:avLst>
              <a:gd name="adj" fmla="val 16667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6516688" y="2249488"/>
            <a:ext cx="287337" cy="866775"/>
            <a:chOff x="9024" y="3474"/>
            <a:chExt cx="384" cy="864"/>
          </a:xfrm>
        </p:grpSpPr>
        <p:grpSp>
          <p:nvGrpSpPr>
            <p:cNvPr id="9409" name="Group 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411" name="Rectangle 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412" name="Group 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413" name="Rectangle 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414" name="Group 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41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41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41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410" name="Rectangle 1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6659563" y="2393950"/>
            <a:ext cx="287337" cy="866775"/>
            <a:chOff x="9024" y="3474"/>
            <a:chExt cx="384" cy="864"/>
          </a:xfrm>
        </p:grpSpPr>
        <p:grpSp>
          <p:nvGrpSpPr>
            <p:cNvPr id="9400" name="Group 1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402" name="Rectangle 1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403" name="Group 1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404" name="Rectangle 1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405" name="Group 1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40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40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40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401" name="Rectangle 2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21" name="Group 23"/>
          <p:cNvGrpSpPr>
            <a:grpSpLocks/>
          </p:cNvGrpSpPr>
          <p:nvPr/>
        </p:nvGrpSpPr>
        <p:grpSpPr bwMode="auto">
          <a:xfrm>
            <a:off x="6804025" y="2605088"/>
            <a:ext cx="287338" cy="866775"/>
            <a:chOff x="9024" y="3474"/>
            <a:chExt cx="384" cy="864"/>
          </a:xfrm>
        </p:grpSpPr>
        <p:grpSp>
          <p:nvGrpSpPr>
            <p:cNvPr id="9391" name="Group 2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93" name="Rectangle 2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94" name="Group 2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95" name="Rectangle 2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96" name="Group 2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9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9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9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92" name="Rectangle 3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22" name="Group 33"/>
          <p:cNvGrpSpPr>
            <a:grpSpLocks/>
          </p:cNvGrpSpPr>
          <p:nvPr/>
        </p:nvGrpSpPr>
        <p:grpSpPr bwMode="auto">
          <a:xfrm>
            <a:off x="6948488" y="2749550"/>
            <a:ext cx="287337" cy="866775"/>
            <a:chOff x="9024" y="3474"/>
            <a:chExt cx="384" cy="864"/>
          </a:xfrm>
        </p:grpSpPr>
        <p:grpSp>
          <p:nvGrpSpPr>
            <p:cNvPr id="9382" name="Group 3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84" name="Rectangle 3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85" name="Group 3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86" name="Rectangle 3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87" name="Group 3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8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8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9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83" name="Rectangle 4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3" name="Rectangle 43"/>
          <p:cNvSpPr>
            <a:spLocks noGrp="1" noChangeArrowheads="1"/>
          </p:cNvSpPr>
          <p:nvPr>
            <p:ph type="title"/>
          </p:nvPr>
        </p:nvSpPr>
        <p:spPr>
          <a:xfrm>
            <a:off x="179388" y="152400"/>
            <a:ext cx="8888412" cy="62388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(3) Indexing</a:t>
            </a:r>
          </a:p>
        </p:txBody>
      </p:sp>
      <p:grpSp>
        <p:nvGrpSpPr>
          <p:cNvPr id="9224" name="Group 44"/>
          <p:cNvGrpSpPr>
            <a:grpSpLocks/>
          </p:cNvGrpSpPr>
          <p:nvPr/>
        </p:nvGrpSpPr>
        <p:grpSpPr bwMode="auto">
          <a:xfrm>
            <a:off x="7675563" y="2105025"/>
            <a:ext cx="928687" cy="1717675"/>
            <a:chOff x="8312" y="18144"/>
            <a:chExt cx="1238" cy="816"/>
          </a:xfrm>
        </p:grpSpPr>
        <p:grpSp>
          <p:nvGrpSpPr>
            <p:cNvPr id="9374" name="Group 45"/>
            <p:cNvGrpSpPr>
              <a:grpSpLocks/>
            </p:cNvGrpSpPr>
            <p:nvPr/>
          </p:nvGrpSpPr>
          <p:grpSpPr bwMode="auto">
            <a:xfrm>
              <a:off x="8352" y="18144"/>
              <a:ext cx="1152" cy="816"/>
              <a:chOff x="8352" y="18144"/>
              <a:chExt cx="1152" cy="816"/>
            </a:xfrm>
          </p:grpSpPr>
          <p:sp>
            <p:nvSpPr>
              <p:cNvPr id="9376" name="Oval 46"/>
              <p:cNvSpPr>
                <a:spLocks noChangeArrowheads="1"/>
              </p:cNvSpPr>
              <p:nvPr/>
            </p:nvSpPr>
            <p:spPr bwMode="auto">
              <a:xfrm>
                <a:off x="8352" y="1872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77" name="Rectangle 47"/>
              <p:cNvSpPr>
                <a:spLocks noChangeArrowheads="1"/>
              </p:cNvSpPr>
              <p:nvPr/>
            </p:nvSpPr>
            <p:spPr bwMode="auto">
              <a:xfrm>
                <a:off x="8352" y="18336"/>
                <a:ext cx="1152" cy="504"/>
              </a:xfrm>
              <a:prstGeom prst="rect">
                <a:avLst/>
              </a:prstGeom>
              <a:solidFill>
                <a:srgbClr val="555555"/>
              </a:solidFill>
              <a:ln w="28575">
                <a:solidFill>
                  <a:srgbClr val="555555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1000">
                  <a:latin typeface="Times" charset="0"/>
                </a:endParaRPr>
              </a:p>
            </p:txBody>
          </p:sp>
          <p:sp>
            <p:nvSpPr>
              <p:cNvPr id="9378" name="Oval 48"/>
              <p:cNvSpPr>
                <a:spLocks noChangeArrowheads="1"/>
              </p:cNvSpPr>
              <p:nvPr/>
            </p:nvSpPr>
            <p:spPr bwMode="auto">
              <a:xfrm>
                <a:off x="8352" y="1824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79" name="Oval 49"/>
              <p:cNvSpPr>
                <a:spLocks noChangeArrowheads="1"/>
              </p:cNvSpPr>
              <p:nvPr/>
            </p:nvSpPr>
            <p:spPr bwMode="auto">
              <a:xfrm>
                <a:off x="8352" y="18144"/>
                <a:ext cx="1152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80" name="Line 50"/>
              <p:cNvSpPr>
                <a:spLocks noChangeShapeType="1"/>
              </p:cNvSpPr>
              <p:nvPr/>
            </p:nvSpPr>
            <p:spPr bwMode="auto">
              <a:xfrm>
                <a:off x="8352" y="18264"/>
                <a:ext cx="0" cy="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Line 51"/>
              <p:cNvSpPr>
                <a:spLocks noChangeShapeType="1"/>
              </p:cNvSpPr>
              <p:nvPr/>
            </p:nvSpPr>
            <p:spPr bwMode="auto">
              <a:xfrm>
                <a:off x="9504" y="18260"/>
                <a:ext cx="0" cy="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75" name="Text Box 52"/>
            <p:cNvSpPr txBox="1">
              <a:spLocks noChangeArrowheads="1"/>
            </p:cNvSpPr>
            <p:nvPr/>
          </p:nvSpPr>
          <p:spPr bwMode="auto">
            <a:xfrm>
              <a:off x="8312" y="18602"/>
              <a:ext cx="123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sz="1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(copies of all 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web pages!)</a:t>
              </a:r>
            </a:p>
          </p:txBody>
        </p:sp>
      </p:grpSp>
      <p:grpSp>
        <p:nvGrpSpPr>
          <p:cNvPr id="9225" name="Group 53"/>
          <p:cNvGrpSpPr>
            <a:grpSpLocks/>
          </p:cNvGrpSpPr>
          <p:nvPr/>
        </p:nvGrpSpPr>
        <p:grpSpPr bwMode="auto">
          <a:xfrm>
            <a:off x="2195513" y="2608263"/>
            <a:ext cx="287337" cy="866775"/>
            <a:chOff x="9024" y="3474"/>
            <a:chExt cx="384" cy="864"/>
          </a:xfrm>
        </p:grpSpPr>
        <p:grpSp>
          <p:nvGrpSpPr>
            <p:cNvPr id="9365" name="Group 5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67" name="Rectangle 5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68" name="Group 5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69" name="Rectangle 5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70" name="Group 5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71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72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7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66" name="Rectangle 6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71" name="AutoShape 63"/>
          <p:cNvSpPr>
            <a:spLocks noChangeArrowheads="1"/>
          </p:cNvSpPr>
          <p:nvPr/>
        </p:nvSpPr>
        <p:spPr bwMode="auto">
          <a:xfrm>
            <a:off x="900113" y="2681288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grpSp>
        <p:nvGrpSpPr>
          <p:cNvPr id="24" name="Group 64"/>
          <p:cNvGrpSpPr>
            <a:grpSpLocks/>
          </p:cNvGrpSpPr>
          <p:nvPr/>
        </p:nvGrpSpPr>
        <p:grpSpPr bwMode="auto">
          <a:xfrm>
            <a:off x="3779838" y="2319338"/>
            <a:ext cx="287337" cy="866775"/>
            <a:chOff x="9024" y="3474"/>
            <a:chExt cx="384" cy="864"/>
          </a:xfrm>
        </p:grpSpPr>
        <p:grpSp>
          <p:nvGrpSpPr>
            <p:cNvPr id="9356" name="Group 6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58" name="Rectangle 6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59" name="Group 6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60" name="Rectangle 6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61" name="Group 6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6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6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64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57" name="Rectangle 7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" name="Group 74"/>
          <p:cNvGrpSpPr>
            <a:grpSpLocks/>
          </p:cNvGrpSpPr>
          <p:nvPr/>
        </p:nvGrpSpPr>
        <p:grpSpPr bwMode="auto">
          <a:xfrm>
            <a:off x="3924300" y="2463800"/>
            <a:ext cx="287338" cy="866775"/>
            <a:chOff x="9024" y="3474"/>
            <a:chExt cx="384" cy="864"/>
          </a:xfrm>
        </p:grpSpPr>
        <p:grpSp>
          <p:nvGrpSpPr>
            <p:cNvPr id="9347" name="Group 7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49" name="Rectangle 7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50" name="Group 7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51" name="Rectangle 7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52" name="Group 7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5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54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5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48" name="Rectangle 8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192" name="Group 84"/>
          <p:cNvGrpSpPr>
            <a:grpSpLocks/>
          </p:cNvGrpSpPr>
          <p:nvPr/>
        </p:nvGrpSpPr>
        <p:grpSpPr bwMode="auto">
          <a:xfrm>
            <a:off x="4068763" y="2608263"/>
            <a:ext cx="287337" cy="866775"/>
            <a:chOff x="9024" y="3474"/>
            <a:chExt cx="384" cy="864"/>
          </a:xfrm>
        </p:grpSpPr>
        <p:grpSp>
          <p:nvGrpSpPr>
            <p:cNvPr id="9338" name="Group 8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40" name="Rectangle 8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41" name="Group 8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42" name="Rectangle 8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43" name="Group 8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4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4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4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39" name="Rectangle 9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213225" y="2752725"/>
            <a:ext cx="287338" cy="866775"/>
            <a:chOff x="9024" y="3474"/>
            <a:chExt cx="384" cy="864"/>
          </a:xfrm>
        </p:grpSpPr>
        <p:grpSp>
          <p:nvGrpSpPr>
            <p:cNvPr id="9329" name="Group 9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31" name="Rectangle 9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32" name="Group 9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33" name="Rectangle 9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34" name="Group 9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35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36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37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30" name="Rectangle 10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202" name="Group 104"/>
          <p:cNvGrpSpPr>
            <a:grpSpLocks/>
          </p:cNvGrpSpPr>
          <p:nvPr/>
        </p:nvGrpSpPr>
        <p:grpSpPr bwMode="auto">
          <a:xfrm>
            <a:off x="4357688" y="2897188"/>
            <a:ext cx="287337" cy="866775"/>
            <a:chOff x="9024" y="3474"/>
            <a:chExt cx="384" cy="864"/>
          </a:xfrm>
        </p:grpSpPr>
        <p:grpSp>
          <p:nvGrpSpPr>
            <p:cNvPr id="9320" name="Group 10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22" name="Rectangle 10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23" name="Group 10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25" name="Group 10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2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2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2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21" name="Rectangle 11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2" name="Group 114"/>
          <p:cNvGrpSpPr>
            <a:grpSpLocks/>
          </p:cNvGrpSpPr>
          <p:nvPr/>
        </p:nvGrpSpPr>
        <p:grpSpPr bwMode="auto">
          <a:xfrm>
            <a:off x="5794375" y="2247900"/>
            <a:ext cx="287338" cy="866775"/>
            <a:chOff x="9024" y="3474"/>
            <a:chExt cx="384" cy="864"/>
          </a:xfrm>
        </p:grpSpPr>
        <p:grpSp>
          <p:nvGrpSpPr>
            <p:cNvPr id="9311" name="Group 11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13" name="Rectangle 11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14" name="Group 11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15" name="Rectangle 11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16" name="Group 11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1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18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19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12" name="Rectangle 12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3" name="Group 124"/>
          <p:cNvGrpSpPr>
            <a:grpSpLocks/>
          </p:cNvGrpSpPr>
          <p:nvPr/>
        </p:nvGrpSpPr>
        <p:grpSpPr bwMode="auto">
          <a:xfrm>
            <a:off x="5938838" y="2392363"/>
            <a:ext cx="287337" cy="866775"/>
            <a:chOff x="9024" y="3474"/>
            <a:chExt cx="384" cy="864"/>
          </a:xfrm>
        </p:grpSpPr>
        <p:grpSp>
          <p:nvGrpSpPr>
            <p:cNvPr id="9302" name="Group 12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304" name="Rectangle 12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305" name="Group 12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306" name="Rectangle 12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307" name="Group 12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308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0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1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303" name="Rectangle 13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4" name="Group 134"/>
          <p:cNvGrpSpPr>
            <a:grpSpLocks/>
          </p:cNvGrpSpPr>
          <p:nvPr/>
        </p:nvGrpSpPr>
        <p:grpSpPr bwMode="auto">
          <a:xfrm>
            <a:off x="6083300" y="2536825"/>
            <a:ext cx="287338" cy="866775"/>
            <a:chOff x="9024" y="3474"/>
            <a:chExt cx="384" cy="864"/>
          </a:xfrm>
        </p:grpSpPr>
        <p:grpSp>
          <p:nvGrpSpPr>
            <p:cNvPr id="9293" name="Group 13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95" name="Rectangle 13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96" name="Group 13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97" name="Rectangle 13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98" name="Group 13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9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0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30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94" name="Rectangle 14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5" name="Group 144"/>
          <p:cNvGrpSpPr>
            <a:grpSpLocks/>
          </p:cNvGrpSpPr>
          <p:nvPr/>
        </p:nvGrpSpPr>
        <p:grpSpPr bwMode="auto">
          <a:xfrm>
            <a:off x="6227763" y="2681288"/>
            <a:ext cx="287337" cy="866775"/>
            <a:chOff x="9024" y="3474"/>
            <a:chExt cx="384" cy="864"/>
          </a:xfrm>
        </p:grpSpPr>
        <p:grpSp>
          <p:nvGrpSpPr>
            <p:cNvPr id="9284" name="Group 14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86" name="Rectangle 14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87" name="Group 14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88" name="Rectangle 14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89" name="Group 14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90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91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9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85" name="Rectangle 15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36" name="Group 154"/>
          <p:cNvGrpSpPr>
            <a:grpSpLocks/>
          </p:cNvGrpSpPr>
          <p:nvPr/>
        </p:nvGrpSpPr>
        <p:grpSpPr bwMode="auto">
          <a:xfrm>
            <a:off x="6372225" y="2825750"/>
            <a:ext cx="287338" cy="866775"/>
            <a:chOff x="9024" y="3474"/>
            <a:chExt cx="384" cy="864"/>
          </a:xfrm>
        </p:grpSpPr>
        <p:grpSp>
          <p:nvGrpSpPr>
            <p:cNvPr id="9275" name="Group 15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77" name="Rectangle 15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78" name="Group 15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79" name="Rectangle 15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80" name="Group 15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81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82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83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76" name="Rectangle 16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82" name="AutoShape 164"/>
          <p:cNvSpPr>
            <a:spLocks noChangeArrowheads="1"/>
          </p:cNvSpPr>
          <p:nvPr/>
        </p:nvSpPr>
        <p:spPr bwMode="auto">
          <a:xfrm>
            <a:off x="2627313" y="2670175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5383" name="AutoShape 165"/>
          <p:cNvSpPr>
            <a:spLocks noChangeArrowheads="1"/>
          </p:cNvSpPr>
          <p:nvPr/>
        </p:nvSpPr>
        <p:spPr bwMode="auto">
          <a:xfrm>
            <a:off x="4643438" y="2597150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5384" name="AutoShape 166"/>
          <p:cNvSpPr>
            <a:spLocks noChangeArrowheads="1"/>
          </p:cNvSpPr>
          <p:nvPr/>
        </p:nvSpPr>
        <p:spPr bwMode="auto">
          <a:xfrm rot="10800000">
            <a:off x="4692650" y="2968625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5385" name="AutoShape 167"/>
          <p:cNvSpPr>
            <a:spLocks noChangeArrowheads="1"/>
          </p:cNvSpPr>
          <p:nvPr/>
        </p:nvSpPr>
        <p:spPr bwMode="auto">
          <a:xfrm rot="10800000">
            <a:off x="2555875" y="3041650"/>
            <a:ext cx="1103313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5386" name="AutoShape 168"/>
          <p:cNvSpPr>
            <a:spLocks noChangeArrowheads="1"/>
          </p:cNvSpPr>
          <p:nvPr/>
        </p:nvSpPr>
        <p:spPr bwMode="auto">
          <a:xfrm rot="10800000">
            <a:off x="827088" y="3041650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9242" name="Text Box 169"/>
          <p:cNvSpPr txBox="1">
            <a:spLocks noChangeArrowheads="1"/>
          </p:cNvSpPr>
          <p:nvPr/>
        </p:nvSpPr>
        <p:spPr bwMode="auto">
          <a:xfrm>
            <a:off x="1878013" y="3760788"/>
            <a:ext cx="84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Front-end </a:t>
            </a:r>
          </a:p>
          <a:p>
            <a:pPr algn="ctr"/>
            <a:r>
              <a:rPr lang="en-US" altLang="en-US" sz="1000"/>
              <a:t>web server</a:t>
            </a:r>
          </a:p>
        </p:txBody>
      </p:sp>
      <p:sp>
        <p:nvSpPr>
          <p:cNvPr id="9243" name="Text Box 170"/>
          <p:cNvSpPr txBox="1">
            <a:spLocks noChangeArrowheads="1"/>
          </p:cNvSpPr>
          <p:nvPr/>
        </p:nvSpPr>
        <p:spPr bwMode="auto">
          <a:xfrm>
            <a:off x="3679979" y="3793921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CC0000"/>
                </a:solidFill>
              </a:rPr>
              <a:t>Index servers</a:t>
            </a:r>
          </a:p>
        </p:txBody>
      </p:sp>
      <p:sp>
        <p:nvSpPr>
          <p:cNvPr id="9244" name="Text Box 171"/>
          <p:cNvSpPr txBox="1">
            <a:spLocks noChangeArrowheads="1"/>
          </p:cNvSpPr>
          <p:nvPr/>
        </p:nvSpPr>
        <p:spPr bwMode="auto">
          <a:xfrm>
            <a:off x="6039614" y="3898039"/>
            <a:ext cx="1398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400" dirty="0"/>
              <a:t>Content servers</a:t>
            </a:r>
          </a:p>
        </p:txBody>
      </p:sp>
      <p:pic>
        <p:nvPicPr>
          <p:cNvPr id="9245" name="Picture 172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388" y="2752725"/>
            <a:ext cx="63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1" name="Oval 173"/>
          <p:cNvSpPr>
            <a:spLocks noChangeArrowheads="1"/>
          </p:cNvSpPr>
          <p:nvPr/>
        </p:nvSpPr>
        <p:spPr bwMode="auto">
          <a:xfrm>
            <a:off x="1331913" y="2392363"/>
            <a:ext cx="287337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5392" name="Oval 174"/>
          <p:cNvSpPr>
            <a:spLocks noChangeArrowheads="1"/>
          </p:cNvSpPr>
          <p:nvPr/>
        </p:nvSpPr>
        <p:spPr bwMode="auto">
          <a:xfrm>
            <a:off x="2916238" y="2392363"/>
            <a:ext cx="287337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5393" name="Oval 175"/>
          <p:cNvSpPr>
            <a:spLocks noChangeArrowheads="1"/>
          </p:cNvSpPr>
          <p:nvPr/>
        </p:nvSpPr>
        <p:spPr bwMode="auto">
          <a:xfrm>
            <a:off x="4932363" y="2320925"/>
            <a:ext cx="287337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15394" name="Oval 176"/>
          <p:cNvSpPr>
            <a:spLocks noChangeArrowheads="1"/>
          </p:cNvSpPr>
          <p:nvPr/>
        </p:nvSpPr>
        <p:spPr bwMode="auto">
          <a:xfrm>
            <a:off x="5076825" y="3400425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15395" name="Oval 177"/>
          <p:cNvSpPr>
            <a:spLocks noChangeArrowheads="1"/>
          </p:cNvSpPr>
          <p:nvPr/>
        </p:nvSpPr>
        <p:spPr bwMode="auto">
          <a:xfrm>
            <a:off x="2987675" y="3473450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15396" name="Oval 178"/>
          <p:cNvSpPr>
            <a:spLocks noChangeArrowheads="1"/>
          </p:cNvSpPr>
          <p:nvPr/>
        </p:nvSpPr>
        <p:spPr bwMode="auto">
          <a:xfrm>
            <a:off x="1403350" y="3400425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9252" name="Rectangle 179"/>
          <p:cNvSpPr>
            <a:spLocks noGrp="1" noChangeArrowheads="1"/>
          </p:cNvSpPr>
          <p:nvPr>
            <p:ph type="body" idx="1"/>
          </p:nvPr>
        </p:nvSpPr>
        <p:spPr>
          <a:xfrm>
            <a:off x="1258888" y="914400"/>
            <a:ext cx="65532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Organize data in layers for fast accesses</a:t>
            </a:r>
          </a:p>
        </p:txBody>
      </p:sp>
      <p:grpSp>
        <p:nvGrpSpPr>
          <p:cNvPr id="9253" name="Group 180"/>
          <p:cNvGrpSpPr>
            <a:grpSpLocks/>
          </p:cNvGrpSpPr>
          <p:nvPr/>
        </p:nvGrpSpPr>
        <p:grpSpPr bwMode="auto">
          <a:xfrm>
            <a:off x="7092950" y="2965450"/>
            <a:ext cx="287338" cy="866775"/>
            <a:chOff x="9024" y="3474"/>
            <a:chExt cx="384" cy="864"/>
          </a:xfrm>
        </p:grpSpPr>
        <p:grpSp>
          <p:nvGrpSpPr>
            <p:cNvPr id="9266" name="Group 181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68" name="Rectangle 182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69" name="Group 183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70" name="Rectangle 184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71" name="Group 185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72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73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74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67" name="Rectangle 189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254" name="Group 190"/>
          <p:cNvGrpSpPr>
            <a:grpSpLocks/>
          </p:cNvGrpSpPr>
          <p:nvPr/>
        </p:nvGrpSpPr>
        <p:grpSpPr bwMode="auto">
          <a:xfrm>
            <a:off x="7239000" y="3109913"/>
            <a:ext cx="287338" cy="866775"/>
            <a:chOff x="9024" y="3474"/>
            <a:chExt cx="384" cy="864"/>
          </a:xfrm>
        </p:grpSpPr>
        <p:grpSp>
          <p:nvGrpSpPr>
            <p:cNvPr id="9257" name="Group 191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9259" name="Rectangle 192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260" name="Group 193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9261" name="Rectangle 194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9262" name="Group 195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9263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64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9265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9258" name="Rectangle 199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55" name="Oval 200"/>
          <p:cNvSpPr>
            <a:spLocks noChangeArrowheads="1"/>
          </p:cNvSpPr>
          <p:nvPr/>
        </p:nvSpPr>
        <p:spPr bwMode="auto">
          <a:xfrm>
            <a:off x="7812088" y="2897188"/>
            <a:ext cx="144462" cy="142875"/>
          </a:xfrm>
          <a:prstGeom prst="ellipse">
            <a:avLst/>
          </a:prstGeom>
          <a:solidFill>
            <a:srgbClr val="FFCCFF">
              <a:alpha val="8980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1" name="Content Placeholder 2"/>
          <p:cNvSpPr txBox="1">
            <a:spLocks/>
          </p:cNvSpPr>
          <p:nvPr/>
        </p:nvSpPr>
        <p:spPr bwMode="auto">
          <a:xfrm>
            <a:off x="685800" y="4876800"/>
            <a:ext cx="8269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>
                <a:latin typeface="+mn-lt"/>
              </a:rPr>
              <a:t>Protocol Buffers for efficient data representation and processing;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b="0" kern="0" dirty="0" err="1">
                <a:latin typeface="+mn-lt"/>
              </a:rPr>
              <a:t>BigTable</a:t>
            </a:r>
            <a:r>
              <a:rPr lang="en-US" sz="2800" b="0" kern="0" dirty="0">
                <a:latin typeface="+mn-lt"/>
              </a:rPr>
              <a:t> based on B+ tree for indexing </a:t>
            </a:r>
          </a:p>
        </p:txBody>
      </p:sp>
    </p:spTree>
    <p:extLst>
      <p:ext uri="{BB962C8B-B14F-4D97-AF65-F5344CB8AC3E}">
        <p14:creationId xmlns:p14="http://schemas.microsoft.com/office/powerpoint/2010/main" val="2177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8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91" grpId="0" animBg="1"/>
      <p:bldP spid="15392" grpId="0" animBg="1"/>
      <p:bldP spid="15393" grpId="0" animBg="1"/>
      <p:bldP spid="15394" grpId="0" animBg="1"/>
      <p:bldP spid="15395" grpId="0" animBg="1"/>
      <p:bldP spid="153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1331913" y="3048000"/>
            <a:ext cx="7416800" cy="2952750"/>
          </a:xfrm>
          <a:prstGeom prst="roundRect">
            <a:avLst>
              <a:gd name="adj" fmla="val 16667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5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62388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(4) Web Caching</a:t>
            </a:r>
          </a:p>
        </p:txBody>
      </p:sp>
      <p:grpSp>
        <p:nvGrpSpPr>
          <p:cNvPr id="10244" name="Group 63"/>
          <p:cNvGrpSpPr>
            <a:grpSpLocks/>
          </p:cNvGrpSpPr>
          <p:nvPr/>
        </p:nvGrpSpPr>
        <p:grpSpPr bwMode="auto">
          <a:xfrm>
            <a:off x="2195513" y="4056063"/>
            <a:ext cx="287337" cy="866775"/>
            <a:chOff x="9024" y="3474"/>
            <a:chExt cx="384" cy="864"/>
          </a:xfrm>
        </p:grpSpPr>
        <p:grpSp>
          <p:nvGrpSpPr>
            <p:cNvPr id="10427" name="Group 6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429" name="Rectangle 6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30" name="Group 6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431" name="Rectangle 6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432" name="Group 6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43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34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35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428" name="Rectangle 7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8921" name="AutoShape 73"/>
          <p:cNvSpPr>
            <a:spLocks noChangeArrowheads="1"/>
          </p:cNvSpPr>
          <p:nvPr/>
        </p:nvSpPr>
        <p:spPr bwMode="auto">
          <a:xfrm>
            <a:off x="900113" y="4129088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grpSp>
        <p:nvGrpSpPr>
          <p:cNvPr id="10246" name="Group 74"/>
          <p:cNvGrpSpPr>
            <a:grpSpLocks/>
          </p:cNvGrpSpPr>
          <p:nvPr/>
        </p:nvGrpSpPr>
        <p:grpSpPr bwMode="auto">
          <a:xfrm>
            <a:off x="3779838" y="3767138"/>
            <a:ext cx="287337" cy="866775"/>
            <a:chOff x="9024" y="3474"/>
            <a:chExt cx="384" cy="864"/>
          </a:xfrm>
        </p:grpSpPr>
        <p:grpSp>
          <p:nvGrpSpPr>
            <p:cNvPr id="10418" name="Group 7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420" name="Rectangle 7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21" name="Group 7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422" name="Rectangle 7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423" name="Group 7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42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2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2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419" name="Rectangle 8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7" name="Group 84"/>
          <p:cNvGrpSpPr>
            <a:grpSpLocks/>
          </p:cNvGrpSpPr>
          <p:nvPr/>
        </p:nvGrpSpPr>
        <p:grpSpPr bwMode="auto">
          <a:xfrm>
            <a:off x="3924300" y="3911600"/>
            <a:ext cx="287338" cy="866775"/>
            <a:chOff x="9024" y="3474"/>
            <a:chExt cx="384" cy="864"/>
          </a:xfrm>
        </p:grpSpPr>
        <p:grpSp>
          <p:nvGrpSpPr>
            <p:cNvPr id="10409" name="Group 8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411" name="Rectangle 8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12" name="Group 8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413" name="Rectangle 8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414" name="Group 8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41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16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1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410" name="Rectangle 9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8" name="Group 94"/>
          <p:cNvGrpSpPr>
            <a:grpSpLocks/>
          </p:cNvGrpSpPr>
          <p:nvPr/>
        </p:nvGrpSpPr>
        <p:grpSpPr bwMode="auto">
          <a:xfrm>
            <a:off x="4068763" y="4056063"/>
            <a:ext cx="287337" cy="866775"/>
            <a:chOff x="9024" y="3474"/>
            <a:chExt cx="384" cy="864"/>
          </a:xfrm>
        </p:grpSpPr>
        <p:grpSp>
          <p:nvGrpSpPr>
            <p:cNvPr id="10400" name="Group 9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402" name="Rectangle 9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03" name="Group 9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404" name="Rectangle 9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405" name="Group 9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40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0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40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401" name="Rectangle 10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49" name="Group 104"/>
          <p:cNvGrpSpPr>
            <a:grpSpLocks/>
          </p:cNvGrpSpPr>
          <p:nvPr/>
        </p:nvGrpSpPr>
        <p:grpSpPr bwMode="auto">
          <a:xfrm>
            <a:off x="4213225" y="4200525"/>
            <a:ext cx="287338" cy="866775"/>
            <a:chOff x="9024" y="3474"/>
            <a:chExt cx="384" cy="864"/>
          </a:xfrm>
        </p:grpSpPr>
        <p:grpSp>
          <p:nvGrpSpPr>
            <p:cNvPr id="10391" name="Group 10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93" name="Rectangle 10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94" name="Group 10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96" name="Group 10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9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98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99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92" name="Rectangle 11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50" name="Group 114"/>
          <p:cNvGrpSpPr>
            <a:grpSpLocks/>
          </p:cNvGrpSpPr>
          <p:nvPr/>
        </p:nvGrpSpPr>
        <p:grpSpPr bwMode="auto">
          <a:xfrm>
            <a:off x="4357688" y="4344988"/>
            <a:ext cx="287337" cy="866775"/>
            <a:chOff x="9024" y="3474"/>
            <a:chExt cx="384" cy="864"/>
          </a:xfrm>
        </p:grpSpPr>
        <p:grpSp>
          <p:nvGrpSpPr>
            <p:cNvPr id="10382" name="Group 11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84" name="Rectangle 11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85" name="Group 11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86" name="Rectangle 11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87" name="Group 11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8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8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90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83" name="Rectangle 12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9026" name="AutoShape 178"/>
          <p:cNvSpPr>
            <a:spLocks noChangeArrowheads="1"/>
          </p:cNvSpPr>
          <p:nvPr/>
        </p:nvSpPr>
        <p:spPr bwMode="auto">
          <a:xfrm rot="10800000">
            <a:off x="827088" y="4489450"/>
            <a:ext cx="1103312" cy="371475"/>
          </a:xfrm>
          <a:prstGeom prst="rightArrow">
            <a:avLst>
              <a:gd name="adj1" fmla="val 50000"/>
              <a:gd name="adj2" fmla="val 742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1000"/>
          </a:p>
        </p:txBody>
      </p:sp>
      <p:sp>
        <p:nvSpPr>
          <p:cNvPr id="10252" name="Text Box 179"/>
          <p:cNvSpPr txBox="1">
            <a:spLocks noChangeArrowheads="1"/>
          </p:cNvSpPr>
          <p:nvPr/>
        </p:nvSpPr>
        <p:spPr bwMode="auto">
          <a:xfrm>
            <a:off x="1878013" y="5208588"/>
            <a:ext cx="84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Front-end </a:t>
            </a:r>
          </a:p>
          <a:p>
            <a:pPr algn="ctr"/>
            <a:r>
              <a:rPr lang="en-US" altLang="en-US" sz="1000"/>
              <a:t>web server</a:t>
            </a:r>
          </a:p>
        </p:txBody>
      </p:sp>
      <p:sp>
        <p:nvSpPr>
          <p:cNvPr id="10253" name="Text Box 180"/>
          <p:cNvSpPr txBox="1">
            <a:spLocks noChangeArrowheads="1"/>
          </p:cNvSpPr>
          <p:nvPr/>
        </p:nvSpPr>
        <p:spPr bwMode="auto">
          <a:xfrm>
            <a:off x="3683000" y="5281613"/>
            <a:ext cx="996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Index servers</a:t>
            </a:r>
          </a:p>
        </p:txBody>
      </p:sp>
      <p:pic>
        <p:nvPicPr>
          <p:cNvPr id="10254" name="Picture 182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388" y="4200525"/>
            <a:ext cx="63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031" name="Oval 183"/>
          <p:cNvSpPr>
            <a:spLocks noChangeArrowheads="1"/>
          </p:cNvSpPr>
          <p:nvPr/>
        </p:nvSpPr>
        <p:spPr bwMode="auto">
          <a:xfrm>
            <a:off x="1331913" y="3840163"/>
            <a:ext cx="287337" cy="287337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719036" name="Oval 188"/>
          <p:cNvSpPr>
            <a:spLocks noChangeArrowheads="1"/>
          </p:cNvSpPr>
          <p:nvPr/>
        </p:nvSpPr>
        <p:spPr bwMode="auto">
          <a:xfrm>
            <a:off x="1403350" y="4848225"/>
            <a:ext cx="287338" cy="287338"/>
          </a:xfrm>
          <a:prstGeom prst="ellipse">
            <a:avLst/>
          </a:prstGeom>
          <a:solidFill>
            <a:srgbClr val="FFFF66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0257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1274763" y="1295400"/>
            <a:ext cx="7259637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Most people want to know the same things.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 page continues to exist after the original page is removed by the creator</a:t>
            </a:r>
          </a:p>
        </p:txBody>
      </p:sp>
      <p:sp>
        <p:nvSpPr>
          <p:cNvPr id="13331" name="AutoShape 190"/>
          <p:cNvSpPr>
            <a:spLocks noChangeArrowheads="1"/>
          </p:cNvSpPr>
          <p:nvPr/>
        </p:nvSpPr>
        <p:spPr bwMode="auto">
          <a:xfrm>
            <a:off x="1773238" y="3192463"/>
            <a:ext cx="1655762" cy="785812"/>
          </a:xfrm>
          <a:prstGeom prst="roundRect">
            <a:avLst>
              <a:gd name="adj" fmla="val 16667"/>
            </a:avLst>
          </a:prstGeom>
          <a:solidFill>
            <a:srgbClr val="CC0000">
              <a:alpha val="8980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CACHE</a:t>
            </a:r>
          </a:p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(copies of recent results)</a:t>
            </a:r>
          </a:p>
        </p:txBody>
      </p:sp>
      <p:grpSp>
        <p:nvGrpSpPr>
          <p:cNvPr id="10259" name="Group 194"/>
          <p:cNvGrpSpPr>
            <a:grpSpLocks/>
          </p:cNvGrpSpPr>
          <p:nvPr/>
        </p:nvGrpSpPr>
        <p:grpSpPr bwMode="auto">
          <a:xfrm>
            <a:off x="6516688" y="3697288"/>
            <a:ext cx="287337" cy="866775"/>
            <a:chOff x="9024" y="3474"/>
            <a:chExt cx="384" cy="864"/>
          </a:xfrm>
        </p:grpSpPr>
        <p:grpSp>
          <p:nvGrpSpPr>
            <p:cNvPr id="10373" name="Group 19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75" name="Rectangle 19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76" name="Group 19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77" name="Rectangle 19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78" name="Group 19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79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80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81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74" name="Rectangle 20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0" name="Group 204"/>
          <p:cNvGrpSpPr>
            <a:grpSpLocks/>
          </p:cNvGrpSpPr>
          <p:nvPr/>
        </p:nvGrpSpPr>
        <p:grpSpPr bwMode="auto">
          <a:xfrm>
            <a:off x="6659563" y="3841750"/>
            <a:ext cx="287337" cy="866775"/>
            <a:chOff x="9024" y="3474"/>
            <a:chExt cx="384" cy="864"/>
          </a:xfrm>
        </p:grpSpPr>
        <p:grpSp>
          <p:nvGrpSpPr>
            <p:cNvPr id="10364" name="Group 20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66" name="Rectangle 20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67" name="Group 20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68" name="Rectangle 20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69" name="Group 20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7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7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7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65" name="Rectangle 21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1" name="Group 214"/>
          <p:cNvGrpSpPr>
            <a:grpSpLocks/>
          </p:cNvGrpSpPr>
          <p:nvPr/>
        </p:nvGrpSpPr>
        <p:grpSpPr bwMode="auto">
          <a:xfrm>
            <a:off x="6804025" y="4052888"/>
            <a:ext cx="287338" cy="866775"/>
            <a:chOff x="9024" y="3474"/>
            <a:chExt cx="384" cy="864"/>
          </a:xfrm>
        </p:grpSpPr>
        <p:grpSp>
          <p:nvGrpSpPr>
            <p:cNvPr id="10355" name="Group 21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57" name="Rectangle 21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58" name="Group 21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59" name="Rectangle 21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60" name="Group 21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61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62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63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56" name="Rectangle 22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2" name="Group 224"/>
          <p:cNvGrpSpPr>
            <a:grpSpLocks/>
          </p:cNvGrpSpPr>
          <p:nvPr/>
        </p:nvGrpSpPr>
        <p:grpSpPr bwMode="auto">
          <a:xfrm>
            <a:off x="6948488" y="4197350"/>
            <a:ext cx="287337" cy="866775"/>
            <a:chOff x="9024" y="3474"/>
            <a:chExt cx="384" cy="864"/>
          </a:xfrm>
        </p:grpSpPr>
        <p:grpSp>
          <p:nvGrpSpPr>
            <p:cNvPr id="10346" name="Group 22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48" name="Rectangle 22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49" name="Group 22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50" name="Rectangle 22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51" name="Group 22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5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5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5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47" name="Rectangle 23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3" name="Group 234"/>
          <p:cNvGrpSpPr>
            <a:grpSpLocks/>
          </p:cNvGrpSpPr>
          <p:nvPr/>
        </p:nvGrpSpPr>
        <p:grpSpPr bwMode="auto">
          <a:xfrm>
            <a:off x="7675563" y="3552825"/>
            <a:ext cx="928687" cy="1717675"/>
            <a:chOff x="8312" y="18144"/>
            <a:chExt cx="1238" cy="816"/>
          </a:xfrm>
        </p:grpSpPr>
        <p:grpSp>
          <p:nvGrpSpPr>
            <p:cNvPr id="10338" name="Group 235"/>
            <p:cNvGrpSpPr>
              <a:grpSpLocks/>
            </p:cNvGrpSpPr>
            <p:nvPr/>
          </p:nvGrpSpPr>
          <p:grpSpPr bwMode="auto">
            <a:xfrm>
              <a:off x="8352" y="18144"/>
              <a:ext cx="1152" cy="816"/>
              <a:chOff x="8352" y="18144"/>
              <a:chExt cx="1152" cy="816"/>
            </a:xfrm>
          </p:grpSpPr>
          <p:sp>
            <p:nvSpPr>
              <p:cNvPr id="10340" name="Oval 236"/>
              <p:cNvSpPr>
                <a:spLocks noChangeArrowheads="1"/>
              </p:cNvSpPr>
              <p:nvPr/>
            </p:nvSpPr>
            <p:spPr bwMode="auto">
              <a:xfrm>
                <a:off x="8352" y="1872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1" name="Rectangle 237"/>
              <p:cNvSpPr>
                <a:spLocks noChangeArrowheads="1"/>
              </p:cNvSpPr>
              <p:nvPr/>
            </p:nvSpPr>
            <p:spPr bwMode="auto">
              <a:xfrm>
                <a:off x="8352" y="18336"/>
                <a:ext cx="1152" cy="504"/>
              </a:xfrm>
              <a:prstGeom prst="rect">
                <a:avLst/>
              </a:prstGeom>
              <a:solidFill>
                <a:srgbClr val="555555"/>
              </a:solidFill>
              <a:ln w="28575">
                <a:solidFill>
                  <a:srgbClr val="555555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1000">
                  <a:latin typeface="Times" charset="0"/>
                </a:endParaRPr>
              </a:p>
            </p:txBody>
          </p:sp>
          <p:sp>
            <p:nvSpPr>
              <p:cNvPr id="10342" name="Oval 238"/>
              <p:cNvSpPr>
                <a:spLocks noChangeArrowheads="1"/>
              </p:cNvSpPr>
              <p:nvPr/>
            </p:nvSpPr>
            <p:spPr bwMode="auto">
              <a:xfrm>
                <a:off x="8352" y="18240"/>
                <a:ext cx="1152" cy="240"/>
              </a:xfrm>
              <a:prstGeom prst="ellipse">
                <a:avLst/>
              </a:prstGeom>
              <a:solidFill>
                <a:srgbClr val="555555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3" name="Oval 239"/>
              <p:cNvSpPr>
                <a:spLocks noChangeArrowheads="1"/>
              </p:cNvSpPr>
              <p:nvPr/>
            </p:nvSpPr>
            <p:spPr bwMode="auto">
              <a:xfrm>
                <a:off x="8352" y="18144"/>
                <a:ext cx="1152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344" name="Line 240"/>
              <p:cNvSpPr>
                <a:spLocks noChangeShapeType="1"/>
              </p:cNvSpPr>
              <p:nvPr/>
            </p:nvSpPr>
            <p:spPr bwMode="auto">
              <a:xfrm>
                <a:off x="8352" y="18264"/>
                <a:ext cx="0" cy="5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5" name="Line 241"/>
              <p:cNvSpPr>
                <a:spLocks noChangeShapeType="1"/>
              </p:cNvSpPr>
              <p:nvPr/>
            </p:nvSpPr>
            <p:spPr bwMode="auto">
              <a:xfrm>
                <a:off x="9504" y="18260"/>
                <a:ext cx="0" cy="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39" name="Text Box 242"/>
            <p:cNvSpPr txBox="1">
              <a:spLocks noChangeArrowheads="1"/>
            </p:cNvSpPr>
            <p:nvPr/>
          </p:nvSpPr>
          <p:spPr bwMode="auto">
            <a:xfrm>
              <a:off x="8312" y="18602"/>
              <a:ext cx="123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sz="1000">
                <a:solidFill>
                  <a:schemeClr val="bg1"/>
                </a:solidFill>
              </a:endParaRP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Database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(copies of all </a:t>
              </a:r>
            </a:p>
            <a:p>
              <a:pPr algn="ctr"/>
              <a:r>
                <a:rPr lang="en-US" altLang="en-US" sz="1000">
                  <a:solidFill>
                    <a:schemeClr val="bg1"/>
                  </a:solidFill>
                </a:rPr>
                <a:t>web pages!)</a:t>
              </a:r>
            </a:p>
          </p:txBody>
        </p:sp>
      </p:grpSp>
      <p:grpSp>
        <p:nvGrpSpPr>
          <p:cNvPr id="10264" name="Group 243"/>
          <p:cNvGrpSpPr>
            <a:grpSpLocks/>
          </p:cNvGrpSpPr>
          <p:nvPr/>
        </p:nvGrpSpPr>
        <p:grpSpPr bwMode="auto">
          <a:xfrm>
            <a:off x="5794375" y="3695700"/>
            <a:ext cx="287338" cy="866775"/>
            <a:chOff x="9024" y="3474"/>
            <a:chExt cx="384" cy="864"/>
          </a:xfrm>
        </p:grpSpPr>
        <p:grpSp>
          <p:nvGrpSpPr>
            <p:cNvPr id="10329" name="Group 24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31" name="Rectangle 24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32" name="Group 24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33" name="Rectangle 24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34" name="Group 24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35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36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37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30" name="Rectangle 25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5" name="Group 253"/>
          <p:cNvGrpSpPr>
            <a:grpSpLocks/>
          </p:cNvGrpSpPr>
          <p:nvPr/>
        </p:nvGrpSpPr>
        <p:grpSpPr bwMode="auto">
          <a:xfrm>
            <a:off x="5938838" y="3840163"/>
            <a:ext cx="287337" cy="866775"/>
            <a:chOff x="9024" y="3474"/>
            <a:chExt cx="384" cy="864"/>
          </a:xfrm>
        </p:grpSpPr>
        <p:grpSp>
          <p:nvGrpSpPr>
            <p:cNvPr id="10320" name="Group 25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22" name="Rectangle 25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23" name="Group 25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24" name="Rectangle 25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25" name="Group 25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26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27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28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21" name="Rectangle 26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6" name="Group 263"/>
          <p:cNvGrpSpPr>
            <a:grpSpLocks/>
          </p:cNvGrpSpPr>
          <p:nvPr/>
        </p:nvGrpSpPr>
        <p:grpSpPr bwMode="auto">
          <a:xfrm>
            <a:off x="6083300" y="3984625"/>
            <a:ext cx="287338" cy="866775"/>
            <a:chOff x="9024" y="3474"/>
            <a:chExt cx="384" cy="864"/>
          </a:xfrm>
        </p:grpSpPr>
        <p:grpSp>
          <p:nvGrpSpPr>
            <p:cNvPr id="10311" name="Group 26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13" name="Rectangle 26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14" name="Group 26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15" name="Rectangle 26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16" name="Group 26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1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1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1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12" name="Rectangle 27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7" name="Group 273"/>
          <p:cNvGrpSpPr>
            <a:grpSpLocks/>
          </p:cNvGrpSpPr>
          <p:nvPr/>
        </p:nvGrpSpPr>
        <p:grpSpPr bwMode="auto">
          <a:xfrm>
            <a:off x="6227763" y="4129088"/>
            <a:ext cx="287337" cy="866775"/>
            <a:chOff x="9024" y="3474"/>
            <a:chExt cx="384" cy="864"/>
          </a:xfrm>
        </p:grpSpPr>
        <p:grpSp>
          <p:nvGrpSpPr>
            <p:cNvPr id="10302" name="Group 27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304" name="Rectangle 27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305" name="Group 27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306" name="Rectangle 27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307" name="Group 27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308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09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10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303" name="Rectangle 28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68" name="Group 283"/>
          <p:cNvGrpSpPr>
            <a:grpSpLocks/>
          </p:cNvGrpSpPr>
          <p:nvPr/>
        </p:nvGrpSpPr>
        <p:grpSpPr bwMode="auto">
          <a:xfrm>
            <a:off x="6372225" y="4273550"/>
            <a:ext cx="287338" cy="866775"/>
            <a:chOff x="9024" y="3474"/>
            <a:chExt cx="384" cy="864"/>
          </a:xfrm>
        </p:grpSpPr>
        <p:grpSp>
          <p:nvGrpSpPr>
            <p:cNvPr id="10293" name="Group 284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295" name="Rectangle 285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96" name="Group 286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297" name="Rectangle 287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298" name="Group 288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299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00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301" name="Rectangle 29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294" name="Rectangle 292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69" name="Text Box 293"/>
          <p:cNvSpPr txBox="1">
            <a:spLocks noChangeArrowheads="1"/>
          </p:cNvSpPr>
          <p:nvPr/>
        </p:nvSpPr>
        <p:spPr bwMode="auto">
          <a:xfrm>
            <a:off x="6084888" y="5281613"/>
            <a:ext cx="1147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000"/>
              <a:t>Content servers</a:t>
            </a:r>
          </a:p>
        </p:txBody>
      </p:sp>
      <p:grpSp>
        <p:nvGrpSpPr>
          <p:cNvPr id="10270" name="Group 294"/>
          <p:cNvGrpSpPr>
            <a:grpSpLocks/>
          </p:cNvGrpSpPr>
          <p:nvPr/>
        </p:nvGrpSpPr>
        <p:grpSpPr bwMode="auto">
          <a:xfrm>
            <a:off x="7092950" y="4413250"/>
            <a:ext cx="287338" cy="866775"/>
            <a:chOff x="9024" y="3474"/>
            <a:chExt cx="384" cy="864"/>
          </a:xfrm>
        </p:grpSpPr>
        <p:grpSp>
          <p:nvGrpSpPr>
            <p:cNvPr id="10284" name="Group 29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286" name="Rectangle 29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87" name="Group 29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288" name="Rectangle 29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289" name="Group 29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290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291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292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285" name="Rectangle 30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271" name="Group 304"/>
          <p:cNvGrpSpPr>
            <a:grpSpLocks/>
          </p:cNvGrpSpPr>
          <p:nvPr/>
        </p:nvGrpSpPr>
        <p:grpSpPr bwMode="auto">
          <a:xfrm>
            <a:off x="7239000" y="4557713"/>
            <a:ext cx="287338" cy="866775"/>
            <a:chOff x="9024" y="3474"/>
            <a:chExt cx="384" cy="864"/>
          </a:xfrm>
        </p:grpSpPr>
        <p:grpSp>
          <p:nvGrpSpPr>
            <p:cNvPr id="10275" name="Group 305"/>
            <p:cNvGrpSpPr>
              <a:grpSpLocks/>
            </p:cNvGrpSpPr>
            <p:nvPr/>
          </p:nvGrpSpPr>
          <p:grpSpPr bwMode="auto">
            <a:xfrm>
              <a:off x="9024" y="3474"/>
              <a:ext cx="384" cy="864"/>
              <a:chOff x="8016" y="4416"/>
              <a:chExt cx="384" cy="864"/>
            </a:xfrm>
          </p:grpSpPr>
          <p:sp>
            <p:nvSpPr>
              <p:cNvPr id="10277" name="Rectangle 306"/>
              <p:cNvSpPr>
                <a:spLocks noChangeArrowheads="1"/>
              </p:cNvSpPr>
              <p:nvPr/>
            </p:nvSpPr>
            <p:spPr bwMode="auto">
              <a:xfrm>
                <a:off x="8016" y="4416"/>
                <a:ext cx="384" cy="864"/>
              </a:xfrm>
              <a:prstGeom prst="rect">
                <a:avLst/>
              </a:prstGeom>
              <a:solidFill>
                <a:srgbClr val="FFBF5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278" name="Group 307"/>
              <p:cNvGrpSpPr>
                <a:grpSpLocks/>
              </p:cNvGrpSpPr>
              <p:nvPr/>
            </p:nvGrpSpPr>
            <p:grpSpPr bwMode="auto">
              <a:xfrm>
                <a:off x="8112" y="4416"/>
                <a:ext cx="288" cy="384"/>
                <a:chOff x="9168" y="4608"/>
                <a:chExt cx="288" cy="384"/>
              </a:xfrm>
            </p:grpSpPr>
            <p:sp>
              <p:nvSpPr>
                <p:cNvPr id="10279" name="Rectangle 308"/>
                <p:cNvSpPr>
                  <a:spLocks noChangeArrowheads="1"/>
                </p:cNvSpPr>
                <p:nvPr/>
              </p:nvSpPr>
              <p:spPr bwMode="auto">
                <a:xfrm>
                  <a:off x="9168" y="4608"/>
                  <a:ext cx="288" cy="384"/>
                </a:xfrm>
                <a:prstGeom prst="rect">
                  <a:avLst/>
                </a:prstGeom>
                <a:solidFill>
                  <a:srgbClr val="FFBF56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280" name="Group 309"/>
                <p:cNvGrpSpPr>
                  <a:grpSpLocks/>
                </p:cNvGrpSpPr>
                <p:nvPr/>
              </p:nvGrpSpPr>
              <p:grpSpPr bwMode="auto">
                <a:xfrm>
                  <a:off x="9168" y="4608"/>
                  <a:ext cx="288" cy="288"/>
                  <a:chOff x="7824" y="3696"/>
                  <a:chExt cx="288" cy="288"/>
                </a:xfrm>
              </p:grpSpPr>
              <p:sp>
                <p:nvSpPr>
                  <p:cNvPr id="10281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888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282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696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283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7824" y="3792"/>
                    <a:ext cx="288" cy="96"/>
                  </a:xfrm>
                  <a:prstGeom prst="rect">
                    <a:avLst/>
                  </a:prstGeom>
                  <a:solidFill>
                    <a:srgbClr val="FFBF56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</p:grpSp>
        <p:sp>
          <p:nvSpPr>
            <p:cNvPr id="10276" name="Rectangle 313"/>
            <p:cNvSpPr>
              <a:spLocks noChangeArrowheads="1"/>
            </p:cNvSpPr>
            <p:nvPr/>
          </p:nvSpPr>
          <p:spPr bwMode="auto">
            <a:xfrm>
              <a:off x="9024" y="3474"/>
              <a:ext cx="384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2" name="Oval 314"/>
          <p:cNvSpPr>
            <a:spLocks noChangeArrowheads="1"/>
          </p:cNvSpPr>
          <p:nvPr/>
        </p:nvSpPr>
        <p:spPr bwMode="auto">
          <a:xfrm>
            <a:off x="7812088" y="4344988"/>
            <a:ext cx="144462" cy="142875"/>
          </a:xfrm>
          <a:prstGeom prst="ellipse">
            <a:avLst/>
          </a:prstGeom>
          <a:solidFill>
            <a:srgbClr val="FFCCFF">
              <a:alpha val="8980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6" name="Right Arrow 195"/>
          <p:cNvSpPr>
            <a:spLocks noChangeArrowheads="1"/>
          </p:cNvSpPr>
          <p:nvPr/>
        </p:nvSpPr>
        <p:spPr bwMode="auto">
          <a:xfrm>
            <a:off x="1797050" y="3344863"/>
            <a:ext cx="285750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89803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74" name="Oval 314"/>
          <p:cNvSpPr>
            <a:spLocks noChangeArrowheads="1"/>
          </p:cNvSpPr>
          <p:nvPr/>
        </p:nvSpPr>
        <p:spPr bwMode="auto">
          <a:xfrm>
            <a:off x="2286000" y="4549775"/>
            <a:ext cx="144463" cy="142875"/>
          </a:xfrm>
          <a:prstGeom prst="ellipse">
            <a:avLst/>
          </a:prstGeom>
          <a:solidFill>
            <a:srgbClr val="FFCCFF">
              <a:alpha val="89803"/>
            </a:srgbClr>
          </a:solidFill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3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1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21" grpId="0" animBg="1"/>
      <p:bldP spid="719026" grpId="0" animBg="1"/>
      <p:bldP spid="719031" grpId="0" animBg="1"/>
      <p:bldP spid="719036" grpId="0" animBg="1"/>
      <p:bldP spid="1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altLang="en-US" dirty="0"/>
              <a:t>Web </a:t>
            </a:r>
            <a:r>
              <a:rPr lang="en-US" dirty="0"/>
              <a:t>Caching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8CDB3D-096C-465A-A67D-E747552681D0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5920"/>
              </p:ext>
            </p:extLst>
          </p:nvPr>
        </p:nvGraphicFramePr>
        <p:xfrm>
          <a:off x="457200" y="990600"/>
          <a:ext cx="86106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353">
                <a:tc>
                  <a:txBody>
                    <a:bodyPr/>
                    <a:lstStyle/>
                    <a:p>
                      <a:r>
                        <a:rPr lang="en-US" sz="2000" dirty="0"/>
                        <a:t>Caching Type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Features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319">
                <a:tc>
                  <a:txBody>
                    <a:bodyPr/>
                    <a:lstStyle/>
                    <a:p>
                      <a:r>
                        <a:rPr lang="en-US" sz="2000" dirty="0"/>
                        <a:t>Output Caching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entire </a:t>
                      </a:r>
                      <a:r>
                        <a:rPr lang="en-US" sz="2000" dirty="0" err="1"/>
                        <a:t>xhtml</a:t>
                      </a:r>
                      <a:r>
                        <a:rPr lang="en-US" sz="2000" dirty="0"/>
                        <a:t> (or</a:t>
                      </a:r>
                      <a:r>
                        <a:rPr lang="en-US" sz="2000" baseline="0" dirty="0"/>
                        <a:t> html) </a:t>
                      </a:r>
                      <a:r>
                        <a:rPr lang="en-US" sz="2000" dirty="0"/>
                        <a:t>page generated from </a:t>
                      </a:r>
                      <a:r>
                        <a:rPr lang="en-US" sz="2000" dirty="0" err="1"/>
                        <a:t>aspx</a:t>
                      </a:r>
                      <a:r>
                        <a:rPr lang="en-US" sz="2000" baseline="0" dirty="0"/>
                        <a:t> page is cached. When the same page is requested, the same rendered page is sent to the browser. Caching duration and location (on server or client side) can be specified. </a:t>
                      </a:r>
                      <a:r>
                        <a:rPr lang="en-US" sz="2000" baseline="0" dirty="0">
                          <a:solidFill>
                            <a:srgbClr val="0000FF"/>
                          </a:solidFill>
                        </a:rPr>
                        <a:t>Text 5.5.1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Fragment Caching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Caching the entire page may be too expensive. Specifying a</a:t>
                      </a:r>
                      <a:r>
                        <a:rPr lang="en-US" sz="2000" baseline="0" dirty="0"/>
                        <a:t> fragment of a page through a </a:t>
                      </a:r>
                      <a:r>
                        <a:rPr lang="en-US" sz="2000" b="1" baseline="0" dirty="0"/>
                        <a:t>user control </a:t>
                      </a:r>
                      <a:r>
                        <a:rPr lang="en-US" sz="2000" baseline="0" dirty="0"/>
                        <a:t>to cache partial data can be a better tradeoff between performance and cost. </a:t>
                      </a:r>
                      <a:r>
                        <a:rPr lang="en-US" sz="2000" baseline="0" dirty="0">
                          <a:solidFill>
                            <a:srgbClr val="0000FF"/>
                          </a:solidFill>
                        </a:rPr>
                        <a:t>Text 5.5.2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Data Caching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Selecting individual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data objects </a:t>
                      </a:r>
                      <a:r>
                        <a:rPr lang="en-US" sz="2000" dirty="0"/>
                        <a:t>and organizing them for implementing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cross-business</a:t>
                      </a:r>
                      <a:r>
                        <a:rPr lang="en-US" sz="2000" dirty="0"/>
                        <a:t> logic;</a:t>
                      </a:r>
                    </a:p>
                    <a:p>
                      <a:r>
                        <a:rPr lang="en-US" sz="2000" dirty="0"/>
                        <a:t>Define and program your own data objects for caching, with the support from the runtime environment for threading, placement, and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replacement. </a:t>
                      </a:r>
                      <a:r>
                        <a:rPr lang="en-US" sz="2000" baseline="0" dirty="0">
                          <a:solidFill>
                            <a:srgbClr val="0000FF"/>
                          </a:solidFill>
                        </a:rPr>
                        <a:t>Read text 5.5.3</a:t>
                      </a:r>
                      <a:endParaRPr lang="en-US" sz="20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Multi-layer Caching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Combine all caching techniques and apply them at all</a:t>
                      </a:r>
                      <a:r>
                        <a:rPr lang="en-US" sz="2000" baseline="0" dirty="0"/>
                        <a:t> layers: output caching, fragment caching, data caching, and API/service caching</a:t>
                      </a:r>
                      <a:endParaRPr lang="en-US" sz="20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108045" y="1828800"/>
            <a:ext cx="3048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22202</TotalTime>
  <Words>5090</Words>
  <Application>Microsoft Office PowerPoint</Application>
  <PresentationFormat>On-screen Show (4:3)</PresentationFormat>
  <Paragraphs>647</Paragraphs>
  <Slides>49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Shruti</vt:lpstr>
      <vt:lpstr>Tahoma</vt:lpstr>
      <vt:lpstr>Times</vt:lpstr>
      <vt:lpstr>Times New Roman</vt:lpstr>
      <vt:lpstr>Verdana</vt:lpstr>
      <vt:lpstr>Wingdings</vt:lpstr>
      <vt:lpstr>Blends</vt:lpstr>
      <vt:lpstr>Lecture 2-8 Web Data Integration through  Caching and Recommendation </vt:lpstr>
      <vt:lpstr>Roadmap:</vt:lpstr>
      <vt:lpstr>From Memory Caching to Web Caching</vt:lpstr>
      <vt:lpstr>What are Google’s  Major Innovations?</vt:lpstr>
      <vt:lpstr>(1) Crawling</vt:lpstr>
      <vt:lpstr>PowerPoint Presentation</vt:lpstr>
      <vt:lpstr>(3) Indexing</vt:lpstr>
      <vt:lpstr>(4) Web Caching</vt:lpstr>
      <vt:lpstr>Types of Web Caching</vt:lpstr>
      <vt:lpstr>Output Caching: GUI Design</vt:lpstr>
      <vt:lpstr>Add One Line of Directive to Source Page</vt:lpstr>
      <vt:lpstr>Testing of Caching</vt:lpstr>
      <vt:lpstr>Caching with Parameter Values</vt:lpstr>
      <vt:lpstr>Fragment Caching through User Controls</vt:lpstr>
      <vt:lpstr>Web Data Caching</vt:lpstr>
      <vt:lpstr>Organization of Data Caching</vt:lpstr>
      <vt:lpstr>Use Application State for Data Caching?</vt:lpstr>
      <vt:lpstr>ASP .Net Caching Classes</vt:lpstr>
      <vt:lpstr>Namespace: System.Web.Caching in FCL</vt:lpstr>
      <vt:lpstr>Namespace: System.Web.Caching in FCL</vt:lpstr>
      <vt:lpstr>Useful Methods in Cache Class</vt:lpstr>
      <vt:lpstr>Overloaded Insert Methods in Cache Class</vt:lpstr>
      <vt:lpstr>Parameters of the Insert( ) Methods</vt:lpstr>
      <vt:lpstr>CacheDependency Class</vt:lpstr>
      <vt:lpstr>A simple example of using cache dependency, with one callback</vt:lpstr>
      <vt:lpstr>Simple Cache Example: With Two Callbacks</vt:lpstr>
      <vt:lpstr>Bookstore Example</vt:lpstr>
      <vt:lpstr>Default.aspx: When page is loaded</vt:lpstr>
      <vt:lpstr>Code Behind Button</vt:lpstr>
      <vt:lpstr>Code Behind the Button</vt:lpstr>
      <vt:lpstr>Define the Callback Handler</vt:lpstr>
      <vt:lpstr>Bookstore Example: Saving to Database</vt:lpstr>
      <vt:lpstr>Code Behind the Default.aspx (DB)</vt:lpstr>
      <vt:lpstr>Code Behind the Seller.aspx, Submit Books (DB)</vt:lpstr>
      <vt:lpstr>What Data to Cache? It is a part of your business logic!</vt:lpstr>
      <vt:lpstr>Caching vs. Recommendation</vt:lpstr>
      <vt:lpstr>What is a Recommendation System? Text Section 11.3.2</vt:lpstr>
      <vt:lpstr>Recommendation in Amazon.com</vt:lpstr>
      <vt:lpstr>Simple Implementation Idea of the  Frequently Bought Together Items</vt:lpstr>
      <vt:lpstr>Search Engine vs. Recommendation System</vt:lpstr>
      <vt:lpstr>Strategies of Recommendation</vt:lpstr>
      <vt:lpstr>Collaborative Filtering Spectrum</vt:lpstr>
      <vt:lpstr>Collaborative Filtering (CF)</vt:lpstr>
      <vt:lpstr>User-Score Matrix</vt:lpstr>
      <vt:lpstr>Rating-Oriented vs. Ranking-Oriented</vt:lpstr>
      <vt:lpstr>Criteria of Good Recommendation</vt:lpstr>
      <vt:lpstr>Example: Situation Aware Mobile Recommendation</vt:lpstr>
      <vt:lpstr>Legal and Ethics Issues in Caching/Recommendation</vt:lpstr>
      <vt:lpstr>Legal and Ethics Issues in Caching/Recommendation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1606</cp:revision>
  <dcterms:created xsi:type="dcterms:W3CDTF">2005-09-17T18:09:54Z</dcterms:created>
  <dcterms:modified xsi:type="dcterms:W3CDTF">2020-02-27T00:07:16Z</dcterms:modified>
</cp:coreProperties>
</file>