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9" r:id="rId4"/>
    <p:sldId id="278" r:id="rId5"/>
    <p:sldId id="271" r:id="rId6"/>
    <p:sldId id="275" r:id="rId7"/>
    <p:sldId id="276" r:id="rId8"/>
    <p:sldId id="277" r:id="rId9"/>
    <p:sldId id="258" r:id="rId10"/>
    <p:sldId id="264" r:id="rId11"/>
    <p:sldId id="261" r:id="rId12"/>
    <p:sldId id="263" r:id="rId13"/>
    <p:sldId id="265" r:id="rId14"/>
    <p:sldId id="266" r:id="rId15"/>
    <p:sldId id="267" r:id="rId16"/>
    <p:sldId id="268" r:id="rId17"/>
    <p:sldId id="269" r:id="rId18"/>
    <p:sldId id="270"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86" d="100"/>
          <a:sy n="86" d="100"/>
        </p:scale>
        <p:origin x="129"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Swikert" userId="c8da073bdfddea55" providerId="LiveId" clId="{345F62BB-3040-434E-87EA-C500FE5A95C5}"/>
    <pc:docChg chg="custSel addSld delSld modSld">
      <pc:chgData name="Daniel Swikert" userId="c8da073bdfddea55" providerId="LiveId" clId="{345F62BB-3040-434E-87EA-C500FE5A95C5}" dt="2017-11-11T17:33:50.917" v="1276" actId="2696"/>
      <pc:docMkLst>
        <pc:docMk/>
      </pc:docMkLst>
      <pc:sldChg chg="modSp">
        <pc:chgData name="Daniel Swikert" userId="c8da073bdfddea55" providerId="LiveId" clId="{345F62BB-3040-434E-87EA-C500FE5A95C5}" dt="2017-11-09T16:52:23.773" v="616" actId="122"/>
        <pc:sldMkLst>
          <pc:docMk/>
          <pc:sldMk cId="1491124500" sldId="258"/>
        </pc:sldMkLst>
        <pc:spChg chg="mod">
          <ac:chgData name="Daniel Swikert" userId="c8da073bdfddea55" providerId="LiveId" clId="{345F62BB-3040-434E-87EA-C500FE5A95C5}" dt="2017-11-09T16:52:23.773" v="616" actId="122"/>
          <ac:spMkLst>
            <pc:docMk/>
            <pc:sldMk cId="1491124500" sldId="258"/>
            <ac:spMk id="3" creationId="{00000000-0000-0000-0000-000000000000}"/>
          </ac:spMkLst>
        </pc:spChg>
      </pc:sldChg>
      <pc:sldChg chg="del">
        <pc:chgData name="Daniel Swikert" userId="c8da073bdfddea55" providerId="LiveId" clId="{345F62BB-3040-434E-87EA-C500FE5A95C5}" dt="2017-11-11T17:33:50.917" v="1276" actId="2696"/>
        <pc:sldMkLst>
          <pc:docMk/>
          <pc:sldMk cId="661464725" sldId="260"/>
        </pc:sldMkLst>
      </pc:sldChg>
      <pc:sldChg chg="modSp">
        <pc:chgData name="Daniel Swikert" userId="c8da073bdfddea55" providerId="LiveId" clId="{345F62BB-3040-434E-87EA-C500FE5A95C5}" dt="2017-11-11T16:43:15.490" v="736" actId="313"/>
        <pc:sldMkLst>
          <pc:docMk/>
          <pc:sldMk cId="2214631039" sldId="269"/>
        </pc:sldMkLst>
        <pc:spChg chg="mod">
          <ac:chgData name="Daniel Swikert" userId="c8da073bdfddea55" providerId="LiveId" clId="{345F62BB-3040-434E-87EA-C500FE5A95C5}" dt="2017-11-11T16:43:15.490" v="736" actId="313"/>
          <ac:spMkLst>
            <pc:docMk/>
            <pc:sldMk cId="2214631039" sldId="269"/>
            <ac:spMk id="3" creationId="{00000000-0000-0000-0000-000000000000}"/>
          </ac:spMkLst>
        </pc:spChg>
      </pc:sldChg>
      <pc:sldChg chg="modSp">
        <pc:chgData name="Daniel Swikert" userId="c8da073bdfddea55" providerId="LiveId" clId="{345F62BB-3040-434E-87EA-C500FE5A95C5}" dt="2017-11-11T16:43:42.124" v="739" actId="20577"/>
        <pc:sldMkLst>
          <pc:docMk/>
          <pc:sldMk cId="1268194570" sldId="270"/>
        </pc:sldMkLst>
        <pc:spChg chg="mod">
          <ac:chgData name="Daniel Swikert" userId="c8da073bdfddea55" providerId="LiveId" clId="{345F62BB-3040-434E-87EA-C500FE5A95C5}" dt="2017-11-09T16:48:17.966" v="297" actId="20577"/>
          <ac:spMkLst>
            <pc:docMk/>
            <pc:sldMk cId="1268194570" sldId="270"/>
            <ac:spMk id="2" creationId="{00000000-0000-0000-0000-000000000000}"/>
          </ac:spMkLst>
        </pc:spChg>
        <pc:spChg chg="mod">
          <ac:chgData name="Daniel Swikert" userId="c8da073bdfddea55" providerId="LiveId" clId="{345F62BB-3040-434E-87EA-C500FE5A95C5}" dt="2017-11-11T16:43:42.124" v="739" actId="20577"/>
          <ac:spMkLst>
            <pc:docMk/>
            <pc:sldMk cId="1268194570" sldId="270"/>
            <ac:spMk id="3" creationId="{00000000-0000-0000-0000-000000000000}"/>
          </ac:spMkLst>
        </pc:spChg>
      </pc:sldChg>
      <pc:sldChg chg="modSp add del">
        <pc:chgData name="Daniel Swikert" userId="c8da073bdfddea55" providerId="LiveId" clId="{345F62BB-3040-434E-87EA-C500FE5A95C5}" dt="2017-11-09T17:01:48.056" v="637" actId="2696"/>
        <pc:sldMkLst>
          <pc:docMk/>
          <pc:sldMk cId="3739399590" sldId="271"/>
        </pc:sldMkLst>
        <pc:spChg chg="mod">
          <ac:chgData name="Daniel Swikert" userId="c8da073bdfddea55" providerId="LiveId" clId="{345F62BB-3040-434E-87EA-C500FE5A95C5}" dt="2017-11-09T17:01:44.021" v="636" actId="20577"/>
          <ac:spMkLst>
            <pc:docMk/>
            <pc:sldMk cId="3739399590" sldId="271"/>
            <ac:spMk id="2" creationId="{E643DC97-C803-4D14-ABD4-DCBC9E470306}"/>
          </ac:spMkLst>
        </pc:spChg>
      </pc:sldChg>
      <pc:sldChg chg="modSp add">
        <pc:chgData name="Daniel Swikert" userId="c8da073bdfddea55" providerId="LiveId" clId="{345F62BB-3040-434E-87EA-C500FE5A95C5}" dt="2017-11-11T17:20:00.144" v="1216" actId="20577"/>
        <pc:sldMkLst>
          <pc:docMk/>
          <pc:sldMk cId="4067653631" sldId="271"/>
        </pc:sldMkLst>
        <pc:spChg chg="mod">
          <ac:chgData name="Daniel Swikert" userId="c8da073bdfddea55" providerId="LiveId" clId="{345F62BB-3040-434E-87EA-C500FE5A95C5}" dt="2017-11-11T17:12:04.919" v="845" actId="20577"/>
          <ac:spMkLst>
            <pc:docMk/>
            <pc:sldMk cId="4067653631" sldId="271"/>
            <ac:spMk id="2" creationId="{850467C5-C431-4C9C-89DA-0A4D6CB6E958}"/>
          </ac:spMkLst>
        </pc:spChg>
        <pc:spChg chg="mod">
          <ac:chgData name="Daniel Swikert" userId="c8da073bdfddea55" providerId="LiveId" clId="{345F62BB-3040-434E-87EA-C500FE5A95C5}" dt="2017-11-11T17:20:00.144" v="1216" actId="20577"/>
          <ac:spMkLst>
            <pc:docMk/>
            <pc:sldMk cId="4067653631" sldId="271"/>
            <ac:spMk id="3" creationId="{1D35E197-8DF6-4CD8-866C-E9162B83958F}"/>
          </ac:spMkLst>
        </pc:spChg>
      </pc:sldChg>
      <pc:sldChg chg="modSp add">
        <pc:chgData name="Daniel Swikert" userId="c8da073bdfddea55" providerId="LiveId" clId="{345F62BB-3040-434E-87EA-C500FE5A95C5}" dt="2017-11-11T16:49:08.941" v="748" actId="122"/>
        <pc:sldMkLst>
          <pc:docMk/>
          <pc:sldMk cId="1410554905" sldId="272"/>
        </pc:sldMkLst>
        <pc:spChg chg="mod">
          <ac:chgData name="Daniel Swikert" userId="c8da073bdfddea55" providerId="LiveId" clId="{345F62BB-3040-434E-87EA-C500FE5A95C5}" dt="2017-11-11T16:49:08.941" v="748" actId="122"/>
          <ac:spMkLst>
            <pc:docMk/>
            <pc:sldMk cId="1410554905" sldId="272"/>
            <ac:spMk id="2" creationId="{31C39837-E048-458C-9E55-77C550067D59}"/>
          </ac:spMkLst>
        </pc:spChg>
      </pc:sldChg>
      <pc:sldChg chg="addSp delSp modSp add del modNotesTx">
        <pc:chgData name="Daniel Swikert" userId="c8da073bdfddea55" providerId="LiveId" clId="{345F62BB-3040-434E-87EA-C500FE5A95C5}" dt="2017-11-11T17:29:38.404" v="1275" actId="2696"/>
        <pc:sldMkLst>
          <pc:docMk/>
          <pc:sldMk cId="946587847" sldId="273"/>
        </pc:sldMkLst>
        <pc:spChg chg="mod">
          <ac:chgData name="Daniel Swikert" userId="c8da073bdfddea55" providerId="LiveId" clId="{345F62BB-3040-434E-87EA-C500FE5A95C5}" dt="2017-11-11T16:51:00.248" v="779" actId="122"/>
          <ac:spMkLst>
            <pc:docMk/>
            <pc:sldMk cId="946587847" sldId="273"/>
            <ac:spMk id="2" creationId="{1A90415D-3977-48D2-875B-8B3391E596CC}"/>
          </ac:spMkLst>
        </pc:spChg>
        <pc:spChg chg="del">
          <ac:chgData name="Daniel Swikert" userId="c8da073bdfddea55" providerId="LiveId" clId="{345F62BB-3040-434E-87EA-C500FE5A95C5}" dt="2017-11-11T16:51:56.865" v="780" actId="931"/>
          <ac:spMkLst>
            <pc:docMk/>
            <pc:sldMk cId="946587847" sldId="273"/>
            <ac:spMk id="3" creationId="{7B87525A-500E-4C99-A89B-2C9658FE8452}"/>
          </ac:spMkLst>
        </pc:spChg>
        <pc:spChg chg="add del mod">
          <ac:chgData name="Daniel Swikert" userId="c8da073bdfddea55" providerId="LiveId" clId="{345F62BB-3040-434E-87EA-C500FE5A95C5}" dt="2017-11-11T17:00:54.152" v="784" actId="931"/>
          <ac:spMkLst>
            <pc:docMk/>
            <pc:sldMk cId="946587847" sldId="273"/>
            <ac:spMk id="6" creationId="{048F8B68-5A10-41BD-8E58-27AA0E698D1C}"/>
          </ac:spMkLst>
        </pc:spChg>
        <pc:spChg chg="add del mod">
          <ac:chgData name="Daniel Swikert" userId="c8da073bdfddea55" providerId="LiveId" clId="{345F62BB-3040-434E-87EA-C500FE5A95C5}" dt="2017-11-11T17:02:25.024" v="812" actId="478"/>
          <ac:spMkLst>
            <pc:docMk/>
            <pc:sldMk cId="946587847" sldId="273"/>
            <ac:spMk id="9" creationId="{D9A95B8A-FE53-4DA3-8E5A-CC30A2D9DC51}"/>
          </ac:spMkLst>
        </pc:spChg>
        <pc:picChg chg="add del mod">
          <ac:chgData name="Daniel Swikert" userId="c8da073bdfddea55" providerId="LiveId" clId="{345F62BB-3040-434E-87EA-C500FE5A95C5}" dt="2017-11-11T16:52:29.912" v="783"/>
          <ac:picMkLst>
            <pc:docMk/>
            <pc:sldMk cId="946587847" sldId="273"/>
            <ac:picMk id="5" creationId="{C4FF97EC-696D-41AE-99E9-EF6C518CF0B8}"/>
          </ac:picMkLst>
        </pc:picChg>
        <pc:picChg chg="add mod">
          <ac:chgData name="Daniel Swikert" userId="c8da073bdfddea55" providerId="LiveId" clId="{345F62BB-3040-434E-87EA-C500FE5A95C5}" dt="2017-11-11T17:01:02.353" v="786" actId="1076"/>
          <ac:picMkLst>
            <pc:docMk/>
            <pc:sldMk cId="946587847" sldId="273"/>
            <ac:picMk id="8" creationId="{57F87004-310C-4160-B380-BA1A9D746FA4}"/>
          </ac:picMkLst>
        </pc:picChg>
      </pc:sldChg>
      <pc:sldChg chg="addSp delSp modSp add del modNotesTx">
        <pc:chgData name="Daniel Swikert" userId="c8da073bdfddea55" providerId="LiveId" clId="{345F62BB-3040-434E-87EA-C500FE5A95C5}" dt="2017-11-11T17:29:38.378" v="1274" actId="2696"/>
        <pc:sldMkLst>
          <pc:docMk/>
          <pc:sldMk cId="1654749687" sldId="274"/>
        </pc:sldMkLst>
        <pc:spChg chg="mod">
          <ac:chgData name="Daniel Swikert" userId="c8da073bdfddea55" providerId="LiveId" clId="{345F62BB-3040-434E-87EA-C500FE5A95C5}" dt="2017-11-11T17:03:02.753" v="825" actId="20577"/>
          <ac:spMkLst>
            <pc:docMk/>
            <pc:sldMk cId="1654749687" sldId="274"/>
            <ac:spMk id="2" creationId="{A5454BE2-E068-4D56-B270-AF330CDB05FF}"/>
          </ac:spMkLst>
        </pc:spChg>
        <pc:spChg chg="del">
          <ac:chgData name="Daniel Swikert" userId="c8da073bdfddea55" providerId="LiveId" clId="{345F62BB-3040-434E-87EA-C500FE5A95C5}" dt="2017-11-11T17:03:08.428" v="826" actId="931"/>
          <ac:spMkLst>
            <pc:docMk/>
            <pc:sldMk cId="1654749687" sldId="274"/>
            <ac:spMk id="3" creationId="{1091F743-2606-40DC-9168-9158AC455246}"/>
          </ac:spMkLst>
        </pc:spChg>
        <pc:picChg chg="add mod">
          <ac:chgData name="Daniel Swikert" userId="c8da073bdfddea55" providerId="LiveId" clId="{345F62BB-3040-434E-87EA-C500FE5A95C5}" dt="2017-11-11T17:03:21.471" v="830" actId="1076"/>
          <ac:picMkLst>
            <pc:docMk/>
            <pc:sldMk cId="1654749687" sldId="274"/>
            <ac:picMk id="5" creationId="{910298AA-3EC1-4FC5-9CFA-0B28FA6FC566}"/>
          </ac:picMkLst>
        </pc:picChg>
      </pc:sldChg>
      <pc:sldChg chg="addSp delSp modSp add del">
        <pc:chgData name="Daniel Swikert" userId="c8da073bdfddea55" providerId="LiveId" clId="{345F62BB-3040-434E-87EA-C500FE5A95C5}" dt="2017-11-11T17:24:51.275" v="1222" actId="2696"/>
        <pc:sldMkLst>
          <pc:docMk/>
          <pc:sldMk cId="2456071" sldId="275"/>
        </pc:sldMkLst>
        <pc:spChg chg="del">
          <ac:chgData name="Daniel Swikert" userId="c8da073bdfddea55" providerId="LiveId" clId="{345F62BB-3040-434E-87EA-C500FE5A95C5}" dt="2017-11-11T17:24:17.294" v="1218" actId="931"/>
          <ac:spMkLst>
            <pc:docMk/>
            <pc:sldMk cId="2456071" sldId="275"/>
            <ac:spMk id="3" creationId="{5F6474BA-22EA-4775-A1CB-7739E2B5C937}"/>
          </ac:spMkLst>
        </pc:spChg>
        <pc:spChg chg="add mod">
          <ac:chgData name="Daniel Swikert" userId="c8da073bdfddea55" providerId="LiveId" clId="{345F62BB-3040-434E-87EA-C500FE5A95C5}" dt="2017-11-11T17:24:42.477" v="1221"/>
          <ac:spMkLst>
            <pc:docMk/>
            <pc:sldMk cId="2456071" sldId="275"/>
            <ac:spMk id="6" creationId="{47807A45-BB81-43E8-93B5-A7AB23F9F975}"/>
          </ac:spMkLst>
        </pc:spChg>
        <pc:picChg chg="add del mod">
          <ac:chgData name="Daniel Swikert" userId="c8da073bdfddea55" providerId="LiveId" clId="{345F62BB-3040-434E-87EA-C500FE5A95C5}" dt="2017-11-11T17:24:42.477" v="1221"/>
          <ac:picMkLst>
            <pc:docMk/>
            <pc:sldMk cId="2456071" sldId="275"/>
            <ac:picMk id="5" creationId="{6865BDE7-9546-456F-9DFA-CBEA085C56C8}"/>
          </ac:picMkLst>
        </pc:picChg>
      </pc:sldChg>
      <pc:sldChg chg="addSp modSp add modNotesTx">
        <pc:chgData name="Daniel Swikert" userId="c8da073bdfddea55" providerId="LiveId" clId="{345F62BB-3040-434E-87EA-C500FE5A95C5}" dt="2017-11-11T17:27:49.560" v="1273" actId="20577"/>
        <pc:sldMkLst>
          <pc:docMk/>
          <pc:sldMk cId="105385343" sldId="275"/>
        </pc:sldMkLst>
        <pc:picChg chg="add mod">
          <ac:chgData name="Daniel Swikert" userId="c8da073bdfddea55" providerId="LiveId" clId="{345F62BB-3040-434E-87EA-C500FE5A95C5}" dt="2017-11-11T17:25:21.711" v="1226" actId="1076"/>
          <ac:picMkLst>
            <pc:docMk/>
            <pc:sldMk cId="105385343" sldId="275"/>
            <ac:picMk id="3" creationId="{46F9224A-D586-4789-A39F-09C97CDE38F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C9159-18F8-4BAF-8613-032E94B0C8E9}" type="datetimeFigureOut">
              <a:rPr lang="en-US" smtClean="0"/>
              <a:t>11/11/2017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A1D18-76CD-4955-8D8D-14027F92EFFF}" type="slidenum">
              <a:rPr lang="en-US" smtClean="0"/>
              <a:t>‹#›</a:t>
            </a:fld>
            <a:endParaRPr lang="en-US"/>
          </a:p>
        </p:txBody>
      </p:sp>
    </p:spTree>
    <p:extLst>
      <p:ext uri="{BB962C8B-B14F-4D97-AF65-F5344CB8AC3E}">
        <p14:creationId xmlns:p14="http://schemas.microsoft.com/office/powerpoint/2010/main" val="3192896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Highest </a:t>
            </a:r>
            <a:r>
              <a:rPr lang="en-US" dirty="0" err="1"/>
              <a:t>Opt</a:t>
            </a:r>
            <a:r>
              <a:rPr lang="en-US" dirty="0"/>
              <a:t> solved on LIB was 128</a:t>
            </a:r>
          </a:p>
        </p:txBody>
      </p:sp>
      <p:sp>
        <p:nvSpPr>
          <p:cNvPr id="4" name="Slide Number Placeholder 3"/>
          <p:cNvSpPr>
            <a:spLocks noGrp="1"/>
          </p:cNvSpPr>
          <p:nvPr>
            <p:ph type="sldNum" sz="quarter" idx="10"/>
          </p:nvPr>
        </p:nvSpPr>
        <p:spPr/>
        <p:txBody>
          <a:bodyPr/>
          <a:lstStyle/>
          <a:p>
            <a:fld id="{01DA1D18-76CD-4955-8D8D-14027F92EFFF}" type="slidenum">
              <a:rPr lang="en-US" smtClean="0"/>
              <a:t>6</a:t>
            </a:fld>
            <a:endParaRPr lang="en-US"/>
          </a:p>
        </p:txBody>
      </p:sp>
    </p:spTree>
    <p:extLst>
      <p:ext uri="{BB962C8B-B14F-4D97-AF65-F5344CB8AC3E}">
        <p14:creationId xmlns:p14="http://schemas.microsoft.com/office/powerpoint/2010/main" val="1577433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1652</a:t>
            </a:r>
          </a:p>
        </p:txBody>
      </p:sp>
      <p:sp>
        <p:nvSpPr>
          <p:cNvPr id="4" name="Slide Number Placeholder 3"/>
          <p:cNvSpPr>
            <a:spLocks noGrp="1"/>
          </p:cNvSpPr>
          <p:nvPr>
            <p:ph type="sldNum" sz="quarter" idx="10"/>
          </p:nvPr>
        </p:nvSpPr>
        <p:spPr/>
        <p:txBody>
          <a:bodyPr/>
          <a:lstStyle/>
          <a:p>
            <a:fld id="{01DA1D18-76CD-4955-8D8D-14027F92EFFF}" type="slidenum">
              <a:rPr lang="en-US" smtClean="0"/>
              <a:t>7</a:t>
            </a:fld>
            <a:endParaRPr lang="en-US"/>
          </a:p>
        </p:txBody>
      </p:sp>
    </p:spTree>
    <p:extLst>
      <p:ext uri="{BB962C8B-B14F-4D97-AF65-F5344CB8AC3E}">
        <p14:creationId xmlns:p14="http://schemas.microsoft.com/office/powerpoint/2010/main" val="380569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471</a:t>
            </a:r>
          </a:p>
        </p:txBody>
      </p:sp>
      <p:sp>
        <p:nvSpPr>
          <p:cNvPr id="4" name="Slide Number Placeholder 3"/>
          <p:cNvSpPr>
            <a:spLocks noGrp="1"/>
          </p:cNvSpPr>
          <p:nvPr>
            <p:ph type="sldNum" sz="quarter" idx="10"/>
          </p:nvPr>
        </p:nvSpPr>
        <p:spPr/>
        <p:txBody>
          <a:bodyPr/>
          <a:lstStyle/>
          <a:p>
            <a:fld id="{01DA1D18-76CD-4955-8D8D-14027F92EFFF}" type="slidenum">
              <a:rPr lang="en-US" smtClean="0"/>
              <a:t>8</a:t>
            </a:fld>
            <a:endParaRPr lang="en-US"/>
          </a:p>
        </p:txBody>
      </p:sp>
    </p:spTree>
    <p:extLst>
      <p:ext uri="{BB962C8B-B14F-4D97-AF65-F5344CB8AC3E}">
        <p14:creationId xmlns:p14="http://schemas.microsoft.com/office/powerpoint/2010/main" val="349228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one of the stopping criteria is convergence, we must have a relatively high chance of mutation to delay this.</a:t>
            </a:r>
            <a:endParaRPr lang="en-US" dirty="0"/>
          </a:p>
        </p:txBody>
      </p:sp>
      <p:sp>
        <p:nvSpPr>
          <p:cNvPr id="4" name="Slide Number Placeholder 3"/>
          <p:cNvSpPr>
            <a:spLocks noGrp="1"/>
          </p:cNvSpPr>
          <p:nvPr>
            <p:ph type="sldNum" sz="quarter" idx="10"/>
          </p:nvPr>
        </p:nvSpPr>
        <p:spPr/>
        <p:txBody>
          <a:bodyPr/>
          <a:lstStyle/>
          <a:p>
            <a:fld id="{01DA1D18-76CD-4955-8D8D-14027F92EFFF}" type="slidenum">
              <a:rPr lang="en-US" smtClean="0"/>
              <a:t>9</a:t>
            </a:fld>
            <a:endParaRPr lang="en-US"/>
          </a:p>
        </p:txBody>
      </p:sp>
    </p:spTree>
    <p:extLst>
      <p:ext uri="{BB962C8B-B14F-4D97-AF65-F5344CB8AC3E}">
        <p14:creationId xmlns:p14="http://schemas.microsoft.com/office/powerpoint/2010/main" val="584139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njos.mgi.polymtl.ca/qapli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Quadratic Assignment Problem</a:t>
            </a:r>
          </a:p>
        </p:txBody>
      </p:sp>
      <p:sp>
        <p:nvSpPr>
          <p:cNvPr id="3" name="Subtitle 2"/>
          <p:cNvSpPr>
            <a:spLocks noGrp="1"/>
          </p:cNvSpPr>
          <p:nvPr>
            <p:ph type="subTitle" idx="1"/>
          </p:nvPr>
        </p:nvSpPr>
        <p:spPr/>
        <p:txBody>
          <a:bodyPr/>
          <a:lstStyle/>
          <a:p>
            <a:r>
              <a:rPr lang="en-US" dirty="0"/>
              <a:t>By Daniel Swikert and Glen Amante</a:t>
            </a:r>
          </a:p>
        </p:txBody>
      </p:sp>
    </p:spTree>
    <p:extLst>
      <p:ext uri="{BB962C8B-B14F-4D97-AF65-F5344CB8AC3E}">
        <p14:creationId xmlns:p14="http://schemas.microsoft.com/office/powerpoint/2010/main" val="411617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Rectangle 9"/>
          <p:cNvSpPr/>
          <p:nvPr/>
        </p:nvSpPr>
        <p:spPr>
          <a:xfrm>
            <a:off x="4958364" y="2419080"/>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Rectangle 10"/>
          <p:cNvSpPr/>
          <p:nvPr/>
        </p:nvSpPr>
        <p:spPr>
          <a:xfrm>
            <a:off x="6065946" y="2419080"/>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602730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Rectangle 15"/>
          <p:cNvSpPr/>
          <p:nvPr/>
        </p:nvSpPr>
        <p:spPr>
          <a:xfrm>
            <a:off x="491758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Tree>
    <p:extLst>
      <p:ext uri="{BB962C8B-B14F-4D97-AF65-F5344CB8AC3E}">
        <p14:creationId xmlns:p14="http://schemas.microsoft.com/office/powerpoint/2010/main" val="247746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Rectangle 9"/>
          <p:cNvSpPr/>
          <p:nvPr/>
        </p:nvSpPr>
        <p:spPr>
          <a:xfrm>
            <a:off x="6478071" y="241907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Rectangle 10"/>
          <p:cNvSpPr/>
          <p:nvPr/>
        </p:nvSpPr>
        <p:spPr>
          <a:xfrm>
            <a:off x="7585654" y="2419080"/>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7585654"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6" name="Rectangle 15"/>
          <p:cNvSpPr/>
          <p:nvPr/>
        </p:nvSpPr>
        <p:spPr>
          <a:xfrm>
            <a:off x="6478071"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cxnSp>
        <p:nvCxnSpPr>
          <p:cNvPr id="19" name="Straight Arrow Connector 18"/>
          <p:cNvCxnSpPr>
            <a:stCxn id="9" idx="3"/>
          </p:cNvCxnSpPr>
          <p:nvPr/>
        </p:nvCxnSpPr>
        <p:spPr>
          <a:xfrm flipV="1">
            <a:off x="4958365" y="2704563"/>
            <a:ext cx="978796" cy="42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stCxn id="14" idx="3"/>
          </p:cNvCxnSpPr>
          <p:nvPr/>
        </p:nvCxnSpPr>
        <p:spPr>
          <a:xfrm flipV="1">
            <a:off x="4917580" y="3799268"/>
            <a:ext cx="1019581" cy="128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Curved Left Arrow 22"/>
          <p:cNvSpPr/>
          <p:nvPr/>
        </p:nvSpPr>
        <p:spPr>
          <a:xfrm>
            <a:off x="9146145" y="2704563"/>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Right Arrow 24"/>
          <p:cNvSpPr/>
          <p:nvPr/>
        </p:nvSpPr>
        <p:spPr>
          <a:xfrm rot="10800000">
            <a:off x="9591762" y="2304492"/>
            <a:ext cx="1066358" cy="179742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3903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Rectangle 9"/>
          <p:cNvSpPr/>
          <p:nvPr/>
        </p:nvSpPr>
        <p:spPr>
          <a:xfrm>
            <a:off x="636216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a:t>
            </a:r>
          </a:p>
        </p:txBody>
      </p:sp>
      <p:sp>
        <p:nvSpPr>
          <p:cNvPr id="11" name="Rectangle 10"/>
          <p:cNvSpPr/>
          <p:nvPr/>
        </p:nvSpPr>
        <p:spPr>
          <a:xfrm>
            <a:off x="7469744"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7469744"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6" name="Rectangle 15"/>
          <p:cNvSpPr/>
          <p:nvPr/>
        </p:nvSpPr>
        <p:spPr>
          <a:xfrm>
            <a:off x="6362161"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
        <p:nvSpPr>
          <p:cNvPr id="4" name="TextBox 3"/>
          <p:cNvSpPr txBox="1"/>
          <p:nvPr/>
        </p:nvSpPr>
        <p:spPr>
          <a:xfrm>
            <a:off x="6812924" y="1545465"/>
            <a:ext cx="1952779" cy="369332"/>
          </a:xfrm>
          <a:prstGeom prst="rect">
            <a:avLst/>
          </a:prstGeom>
          <a:noFill/>
        </p:spPr>
        <p:txBody>
          <a:bodyPr wrap="none" rtlCol="0">
            <a:spAutoFit/>
          </a:bodyPr>
          <a:lstStyle/>
          <a:p>
            <a:r>
              <a:rPr lang="en-US" dirty="0">
                <a:solidFill>
                  <a:srgbClr val="FFFF00"/>
                </a:solidFill>
              </a:rPr>
              <a:t>Already in array</a:t>
            </a:r>
          </a:p>
        </p:txBody>
      </p:sp>
    </p:spTree>
    <p:extLst>
      <p:ext uri="{BB962C8B-B14F-4D97-AF65-F5344CB8AC3E}">
        <p14:creationId xmlns:p14="http://schemas.microsoft.com/office/powerpoint/2010/main" val="901840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0" name="Rectangle 9"/>
          <p:cNvSpPr/>
          <p:nvPr/>
        </p:nvSpPr>
        <p:spPr>
          <a:xfrm>
            <a:off x="636216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a:t>
            </a:r>
          </a:p>
        </p:txBody>
      </p:sp>
      <p:sp>
        <p:nvSpPr>
          <p:cNvPr id="11" name="Rectangle 10"/>
          <p:cNvSpPr/>
          <p:nvPr/>
        </p:nvSpPr>
        <p:spPr>
          <a:xfrm>
            <a:off x="7469744"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7469744"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6" name="Rectangle 15"/>
          <p:cNvSpPr/>
          <p:nvPr/>
        </p:nvSpPr>
        <p:spPr>
          <a:xfrm>
            <a:off x="6362161"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
        <p:nvSpPr>
          <p:cNvPr id="4" name="TextBox 3"/>
          <p:cNvSpPr txBox="1"/>
          <p:nvPr/>
        </p:nvSpPr>
        <p:spPr>
          <a:xfrm>
            <a:off x="6915951" y="1337896"/>
            <a:ext cx="1952779" cy="923330"/>
          </a:xfrm>
          <a:prstGeom prst="rect">
            <a:avLst/>
          </a:prstGeom>
          <a:noFill/>
        </p:spPr>
        <p:txBody>
          <a:bodyPr wrap="none" rtlCol="0">
            <a:spAutoFit/>
          </a:bodyPr>
          <a:lstStyle/>
          <a:p>
            <a:r>
              <a:rPr lang="en-US" dirty="0">
                <a:solidFill>
                  <a:srgbClr val="FFFF00"/>
                </a:solidFill>
              </a:rPr>
              <a:t>Already in array</a:t>
            </a:r>
          </a:p>
          <a:p>
            <a:endParaRPr lang="en-US" dirty="0">
              <a:solidFill>
                <a:srgbClr val="FFFF00"/>
              </a:solidFill>
            </a:endParaRPr>
          </a:p>
          <a:p>
            <a:endParaRPr lang="en-US" dirty="0">
              <a:solidFill>
                <a:srgbClr val="FFFF00"/>
              </a:solidFill>
            </a:endParaRPr>
          </a:p>
        </p:txBody>
      </p:sp>
      <p:sp>
        <p:nvSpPr>
          <p:cNvPr id="18" name="TextBox 17"/>
          <p:cNvSpPr txBox="1"/>
          <p:nvPr/>
        </p:nvSpPr>
        <p:spPr>
          <a:xfrm>
            <a:off x="4013900" y="5405473"/>
            <a:ext cx="3591048" cy="369332"/>
          </a:xfrm>
          <a:prstGeom prst="rect">
            <a:avLst/>
          </a:prstGeom>
          <a:noFill/>
        </p:spPr>
        <p:txBody>
          <a:bodyPr wrap="none" rtlCol="0">
            <a:spAutoFit/>
          </a:bodyPr>
          <a:lstStyle/>
          <a:p>
            <a:r>
              <a:rPr lang="en-US" dirty="0">
                <a:solidFill>
                  <a:srgbClr val="FFFF00"/>
                </a:solidFill>
              </a:rPr>
              <a:t>Find next one NOT IN the array</a:t>
            </a:r>
          </a:p>
        </p:txBody>
      </p:sp>
      <p:cxnSp>
        <p:nvCxnSpPr>
          <p:cNvPr id="6" name="Straight Arrow Connector 5"/>
          <p:cNvCxnSpPr>
            <a:stCxn id="9" idx="3"/>
          </p:cNvCxnSpPr>
          <p:nvPr/>
        </p:nvCxnSpPr>
        <p:spPr>
          <a:xfrm>
            <a:off x="4958365" y="2708856"/>
            <a:ext cx="1107582" cy="10359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a:stCxn id="12" idx="0"/>
          </p:cNvCxnSpPr>
          <p:nvPr/>
        </p:nvCxnSpPr>
        <p:spPr>
          <a:xfrm flipV="1">
            <a:off x="2189408" y="3116687"/>
            <a:ext cx="5512158" cy="39709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62976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0" name="Rectangle 9"/>
          <p:cNvSpPr/>
          <p:nvPr/>
        </p:nvSpPr>
        <p:spPr>
          <a:xfrm>
            <a:off x="636216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1" name="Rectangle 10"/>
          <p:cNvSpPr/>
          <p:nvPr/>
        </p:nvSpPr>
        <p:spPr>
          <a:xfrm>
            <a:off x="7469744"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7469744"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6" name="Rectangle 15"/>
          <p:cNvSpPr/>
          <p:nvPr/>
        </p:nvSpPr>
        <p:spPr>
          <a:xfrm>
            <a:off x="6362161"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
        <p:nvSpPr>
          <p:cNvPr id="4" name="TextBox 3"/>
          <p:cNvSpPr txBox="1"/>
          <p:nvPr/>
        </p:nvSpPr>
        <p:spPr>
          <a:xfrm>
            <a:off x="6915951" y="1337896"/>
            <a:ext cx="1952779" cy="923330"/>
          </a:xfrm>
          <a:prstGeom prst="rect">
            <a:avLst/>
          </a:prstGeom>
          <a:noFill/>
        </p:spPr>
        <p:txBody>
          <a:bodyPr wrap="none" rtlCol="0">
            <a:spAutoFit/>
          </a:bodyPr>
          <a:lstStyle/>
          <a:p>
            <a:r>
              <a:rPr lang="en-US" dirty="0">
                <a:solidFill>
                  <a:srgbClr val="FFFF00"/>
                </a:solidFill>
              </a:rPr>
              <a:t>Already in array</a:t>
            </a:r>
          </a:p>
          <a:p>
            <a:endParaRPr lang="en-US" dirty="0">
              <a:solidFill>
                <a:srgbClr val="FFFF00"/>
              </a:solidFill>
            </a:endParaRPr>
          </a:p>
          <a:p>
            <a:endParaRPr lang="en-US" dirty="0">
              <a:solidFill>
                <a:srgbClr val="FFFF00"/>
              </a:solidFill>
            </a:endParaRPr>
          </a:p>
        </p:txBody>
      </p:sp>
      <p:sp>
        <p:nvSpPr>
          <p:cNvPr id="18" name="TextBox 17"/>
          <p:cNvSpPr txBox="1"/>
          <p:nvPr/>
        </p:nvSpPr>
        <p:spPr>
          <a:xfrm>
            <a:off x="4013900" y="5405473"/>
            <a:ext cx="3591048" cy="369332"/>
          </a:xfrm>
          <a:prstGeom prst="rect">
            <a:avLst/>
          </a:prstGeom>
          <a:noFill/>
        </p:spPr>
        <p:txBody>
          <a:bodyPr wrap="none" rtlCol="0">
            <a:spAutoFit/>
          </a:bodyPr>
          <a:lstStyle/>
          <a:p>
            <a:r>
              <a:rPr lang="en-US" dirty="0">
                <a:solidFill>
                  <a:srgbClr val="FFFF00"/>
                </a:solidFill>
              </a:rPr>
              <a:t>Find next one NOT IN the array</a:t>
            </a:r>
          </a:p>
        </p:txBody>
      </p:sp>
    </p:spTree>
    <p:extLst>
      <p:ext uri="{BB962C8B-B14F-4D97-AF65-F5344CB8AC3E}">
        <p14:creationId xmlns:p14="http://schemas.microsoft.com/office/powerpoint/2010/main" val="286368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 name="Rectangle 9"/>
          <p:cNvSpPr/>
          <p:nvPr/>
        </p:nvSpPr>
        <p:spPr>
          <a:xfrm>
            <a:off x="491758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1" name="Rectangle 10"/>
          <p:cNvSpPr/>
          <p:nvPr/>
        </p:nvSpPr>
        <p:spPr>
          <a:xfrm>
            <a:off x="6025163"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6065947"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6" name="Rectangle 15"/>
          <p:cNvSpPr/>
          <p:nvPr/>
        </p:nvSpPr>
        <p:spPr>
          <a:xfrm>
            <a:off x="4958364"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
        <p:nvSpPr>
          <p:cNvPr id="18" name="TextBox 17"/>
          <p:cNvSpPr txBox="1"/>
          <p:nvPr/>
        </p:nvSpPr>
        <p:spPr>
          <a:xfrm>
            <a:off x="8281112" y="2988418"/>
            <a:ext cx="3172511" cy="523220"/>
          </a:xfrm>
          <a:prstGeom prst="rect">
            <a:avLst/>
          </a:prstGeom>
          <a:noFill/>
        </p:spPr>
        <p:txBody>
          <a:bodyPr wrap="square" rtlCol="0">
            <a:spAutoFit/>
          </a:bodyPr>
          <a:lstStyle/>
          <a:p>
            <a:r>
              <a:rPr lang="en-US" sz="2800" dirty="0"/>
              <a:t>Children Arrays</a:t>
            </a:r>
          </a:p>
        </p:txBody>
      </p:sp>
    </p:spTree>
    <p:extLst>
      <p:ext uri="{BB962C8B-B14F-4D97-AF65-F5344CB8AC3E}">
        <p14:creationId xmlns:p14="http://schemas.microsoft.com/office/powerpoint/2010/main" val="295599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Wisdom of The Crowds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66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Used</a:t>
            </a:r>
          </a:p>
        </p:txBody>
      </p:sp>
      <p:sp>
        <p:nvSpPr>
          <p:cNvPr id="3" name="Content Placeholder 2"/>
          <p:cNvSpPr>
            <a:spLocks noGrp="1"/>
          </p:cNvSpPr>
          <p:nvPr>
            <p:ph idx="1"/>
          </p:nvPr>
        </p:nvSpPr>
        <p:spPr/>
        <p:txBody>
          <a:bodyPr/>
          <a:lstStyle/>
          <a:p>
            <a:r>
              <a:rPr lang="en-US" dirty="0"/>
              <a:t>Known Optimal Data</a:t>
            </a:r>
          </a:p>
          <a:p>
            <a:pPr marL="0" indent="0">
              <a:buNone/>
            </a:pPr>
            <a:r>
              <a:rPr lang="en-US" dirty="0"/>
              <a:t>	Data files where the optimal solution is known were used to test the program</a:t>
            </a:r>
          </a:p>
          <a:p>
            <a:pPr marL="0" indent="0">
              <a:buNone/>
            </a:pPr>
            <a:r>
              <a:rPr lang="en-US" dirty="0"/>
              <a:t>	Files were from the QAPLIB </a:t>
            </a:r>
            <a:r>
              <a:rPr lang="en-US" dirty="0">
                <a:hlinkClick r:id="rId2"/>
              </a:rPr>
              <a:t>http://anjos.mgi.polymtl.ca/qaplib/</a:t>
            </a:r>
            <a:endParaRPr lang="en-US" dirty="0"/>
          </a:p>
          <a:p>
            <a:pPr marL="0" indent="0">
              <a:buNone/>
            </a:pPr>
            <a:r>
              <a:rPr lang="en-US" dirty="0"/>
              <a:t>Data in the form:</a:t>
            </a:r>
          </a:p>
          <a:p>
            <a:pPr marL="0" indent="0">
              <a:buNone/>
            </a:pPr>
            <a:r>
              <a:rPr lang="en-US" dirty="0"/>
              <a:t>	N</a:t>
            </a:r>
          </a:p>
          <a:p>
            <a:pPr marL="0" indent="0">
              <a:buNone/>
            </a:pPr>
            <a:r>
              <a:rPr lang="en-US" dirty="0"/>
              <a:t>	A</a:t>
            </a:r>
          </a:p>
          <a:p>
            <a:pPr marL="0" indent="0">
              <a:buNone/>
            </a:pPr>
            <a:r>
              <a:rPr lang="en-US" dirty="0"/>
              <a:t>	B</a:t>
            </a:r>
          </a:p>
          <a:p>
            <a:pPr marL="0" indent="0">
              <a:buNone/>
            </a:pPr>
            <a:r>
              <a:rPr lang="en-US" dirty="0"/>
              <a:t>Where N is the number of facilities/location; A is the distance matrix and B is flow matrix.</a:t>
            </a:r>
          </a:p>
        </p:txBody>
      </p:sp>
    </p:spTree>
    <p:extLst>
      <p:ext uri="{BB962C8B-B14F-4D97-AF65-F5344CB8AC3E}">
        <p14:creationId xmlns:p14="http://schemas.microsoft.com/office/powerpoint/2010/main" val="22146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Creation</a:t>
            </a:r>
          </a:p>
        </p:txBody>
      </p:sp>
      <p:sp>
        <p:nvSpPr>
          <p:cNvPr id="3" name="Content Placeholder 2"/>
          <p:cNvSpPr>
            <a:spLocks noGrp="1"/>
          </p:cNvSpPr>
          <p:nvPr>
            <p:ph idx="1"/>
          </p:nvPr>
        </p:nvSpPr>
        <p:spPr/>
        <p:txBody>
          <a:bodyPr/>
          <a:lstStyle/>
          <a:p>
            <a:r>
              <a:rPr lang="en-US" dirty="0"/>
              <a:t>A data generator was created for the project. Generates the file with random integers in symmetrical N x N matrices.</a:t>
            </a:r>
          </a:p>
          <a:p>
            <a:endParaRPr lang="en-US" dirty="0"/>
          </a:p>
          <a:p>
            <a:endParaRPr lang="en-US" dirty="0"/>
          </a:p>
          <a:p>
            <a:r>
              <a:rPr lang="en-US" dirty="0"/>
              <a:t>A brute force solver was also included to get optimal solution for generated files (for N &lt;= 12)</a:t>
            </a:r>
          </a:p>
        </p:txBody>
      </p:sp>
    </p:spTree>
    <p:extLst>
      <p:ext uri="{BB962C8B-B14F-4D97-AF65-F5344CB8AC3E}">
        <p14:creationId xmlns:p14="http://schemas.microsoft.com/office/powerpoint/2010/main" val="1268194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9837-E048-458C-9E55-77C550067D59}"/>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49CC1EBE-2DA0-43D9-B773-2597602AF53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1055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About QAP</a:t>
            </a:r>
          </a:p>
        </p:txBody>
      </p:sp>
      <p:sp>
        <p:nvSpPr>
          <p:cNvPr id="3" name="Content Placeholder 2"/>
          <p:cNvSpPr>
            <a:spLocks noGrp="1"/>
          </p:cNvSpPr>
          <p:nvPr>
            <p:ph idx="1"/>
          </p:nvPr>
        </p:nvSpPr>
        <p:spPr/>
        <p:txBody>
          <a:bodyPr/>
          <a:lstStyle/>
          <a:p>
            <a:r>
              <a:rPr lang="en-US" dirty="0"/>
              <a:t>Description (from Wikipedia) </a:t>
            </a:r>
          </a:p>
          <a:p>
            <a:pPr marL="0" indent="0">
              <a:buNone/>
            </a:pPr>
            <a:r>
              <a:rPr lang="en-US" dirty="0"/>
              <a:t>“There are a set of </a:t>
            </a:r>
            <a:r>
              <a:rPr lang="en-US" i="1" dirty="0"/>
              <a:t>n</a:t>
            </a:r>
            <a:r>
              <a:rPr lang="en-US" dirty="0"/>
              <a:t> facilities and a set of </a:t>
            </a:r>
            <a:r>
              <a:rPr lang="en-US" i="1" dirty="0"/>
              <a:t>n</a:t>
            </a:r>
            <a:r>
              <a:rPr lang="en-US" dirty="0"/>
              <a:t> locations. For each pair of locations, a </a:t>
            </a:r>
            <a:r>
              <a:rPr lang="en-US" i="1" dirty="0"/>
              <a:t>distance</a:t>
            </a:r>
            <a:r>
              <a:rPr lang="en-US" dirty="0"/>
              <a:t> is specified and for each pair of facilities a </a:t>
            </a:r>
            <a:r>
              <a:rPr lang="en-US" i="1" dirty="0"/>
              <a:t>weight</a:t>
            </a:r>
            <a:r>
              <a:rPr lang="en-US" dirty="0"/>
              <a:t> or </a:t>
            </a:r>
            <a:r>
              <a:rPr lang="en-US" i="1" dirty="0"/>
              <a:t>flow</a:t>
            </a:r>
            <a:r>
              <a:rPr lang="en-US" dirty="0"/>
              <a:t> is specified (e.g., the amount of supplies transported between the two facilities). The problem is to assign all facilities to different locations with the goal of minimizing the sum of the distances multiplied by the corresponding flows.”</a:t>
            </a:r>
          </a:p>
          <a:p>
            <a:r>
              <a:rPr lang="en-US" dirty="0"/>
              <a:t>Important for Economics and Circuit Board/Microchip design</a:t>
            </a:r>
          </a:p>
        </p:txBody>
      </p:sp>
    </p:spTree>
    <p:extLst>
      <p:ext uri="{BB962C8B-B14F-4D97-AF65-F5344CB8AC3E}">
        <p14:creationId xmlns:p14="http://schemas.microsoft.com/office/powerpoint/2010/main" val="37960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Mathematical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87401" y="1756703"/>
                <a:ext cx="9601200" cy="4389120"/>
              </a:xfrm>
            </p:spPr>
            <p:txBody>
              <a:bodyPr>
                <a:normAutofit/>
              </a:bodyPr>
              <a:lstStyle/>
              <a:p>
                <a:pPr marL="0" indent="0">
                  <a:buNone/>
                </a:pPr>
                <a:r>
                  <a:rPr lang="en-US" dirty="0"/>
                  <a:t>Given a distance matrix (d) and a flow matrix (f); find the minimum of the summation of the distance between locations and the flow of the facilities in those locations</a:t>
                </a:r>
                <a:endParaRPr lang="en-US" sz="4000" dirty="0"/>
              </a:p>
              <a:p>
                <a:pPr marL="0" indent="0">
                  <a:buNone/>
                </a:pPr>
                <a:endParaRPr lang="en-US" sz="4000" dirty="0"/>
              </a:p>
              <a:p>
                <a:pPr marL="0" indent="0">
                  <a:buNone/>
                </a:pPr>
                <a:r>
                  <a:rPr lang="en-US" sz="4000" dirty="0"/>
                  <a:t>Min</a:t>
                </a:r>
                <a14:m>
                  <m:oMath xmlns:m="http://schemas.openxmlformats.org/officeDocument/2006/math">
                    <m:nary>
                      <m:naryPr>
                        <m:chr m:val="∑"/>
                        <m:subHide m:val="on"/>
                        <m:supHide m:val="on"/>
                        <m:ctrlPr>
                          <a:rPr lang="en-US" sz="4000" i="1" smtClean="0">
                            <a:latin typeface="Cambria Math" panose="02040503050406030204" pitchFamily="18" charset="0"/>
                          </a:rPr>
                        </m:ctrlPr>
                      </m:naryPr>
                      <m:sub/>
                      <m:sup/>
                      <m:e>
                        <m:r>
                          <a:rPr lang="en-US" sz="4000" b="0" i="1" smtClean="0">
                            <a:latin typeface="Cambria Math" panose="02040503050406030204" pitchFamily="18" charset="0"/>
                          </a:rPr>
                          <m:t>𝑑</m:t>
                        </m:r>
                        <m:r>
                          <a:rPr lang="en-US" sz="4000" b="0" i="1" smtClean="0">
                            <a:latin typeface="Cambria Math" panose="02040503050406030204" pitchFamily="18" charset="0"/>
                          </a:rPr>
                          <m:t>(</m:t>
                        </m:r>
                        <m:r>
                          <a:rPr lang="en-US" sz="4000" b="0" i="1" smtClean="0">
                            <a:latin typeface="Cambria Math" panose="02040503050406030204" pitchFamily="18" charset="0"/>
                          </a:rPr>
                          <m:t>𝐿</m:t>
                        </m:r>
                        <m:r>
                          <a:rPr lang="en-US" sz="4000" b="0" i="1" smtClean="0">
                            <a:latin typeface="Cambria Math" panose="02040503050406030204" pitchFamily="18" charset="0"/>
                          </a:rPr>
                          <m:t>1,</m:t>
                        </m:r>
                        <m:r>
                          <a:rPr lang="en-US" sz="4000" b="0" i="1" smtClean="0">
                            <a:latin typeface="Cambria Math" panose="02040503050406030204" pitchFamily="18" charset="0"/>
                          </a:rPr>
                          <m:t>𝐿</m:t>
                        </m:r>
                        <m:r>
                          <a:rPr lang="en-US" sz="4000" b="0" i="1" smtClean="0">
                            <a:latin typeface="Cambria Math" panose="02040503050406030204" pitchFamily="18" charset="0"/>
                          </a:rPr>
                          <m:t>2)∗</m:t>
                        </m:r>
                        <m:r>
                          <a:rPr lang="en-US" sz="4000" b="0" i="1" smtClean="0">
                            <a:latin typeface="Cambria Math" panose="02040503050406030204" pitchFamily="18" charset="0"/>
                          </a:rPr>
                          <m:t>𝑓</m:t>
                        </m:r>
                        <m:r>
                          <a:rPr lang="en-US" sz="4000" b="0" i="1" smtClean="0">
                            <a:latin typeface="Cambria Math" panose="02040503050406030204" pitchFamily="18" charset="0"/>
                          </a:rPr>
                          <m:t>(</m:t>
                        </m:r>
                        <m:r>
                          <a:rPr lang="en-US" sz="4000" b="0" i="1" smtClean="0">
                            <a:latin typeface="Cambria Math" panose="02040503050406030204" pitchFamily="18" charset="0"/>
                          </a:rPr>
                          <m:t>𝐿</m:t>
                        </m:r>
                        <m:r>
                          <a:rPr lang="en-US" sz="4000" b="0" i="1" smtClean="0">
                            <a:latin typeface="Cambria Math" panose="02040503050406030204" pitchFamily="18" charset="0"/>
                          </a:rPr>
                          <m:t>1</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𝐹</m:t>
                            </m:r>
                          </m:e>
                        </m:d>
                        <m:r>
                          <a:rPr lang="en-US" sz="4000" b="0" i="1" smtClean="0">
                            <a:latin typeface="Cambria Math" panose="02040503050406030204" pitchFamily="18" charset="0"/>
                          </a:rPr>
                          <m:t>,</m:t>
                        </m:r>
                        <m:r>
                          <a:rPr lang="en-US" sz="4000" b="0" i="1" smtClean="0">
                            <a:latin typeface="Cambria Math" panose="02040503050406030204" pitchFamily="18" charset="0"/>
                          </a:rPr>
                          <m:t>𝐿</m:t>
                        </m:r>
                        <m:r>
                          <a:rPr lang="en-US" sz="4000" b="0" i="1" smtClean="0">
                            <a:latin typeface="Cambria Math" panose="02040503050406030204" pitchFamily="18" charset="0"/>
                          </a:rPr>
                          <m:t>2</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𝐹</m:t>
                            </m:r>
                          </m:e>
                        </m:d>
                        <m:r>
                          <a:rPr lang="en-US" sz="4000" b="0" i="1" smtClean="0">
                            <a:latin typeface="Cambria Math" panose="02040503050406030204" pitchFamily="18" charset="0"/>
                          </a:rPr>
                          <m:t>)</m:t>
                        </m:r>
                      </m:e>
                    </m:nary>
                  </m:oMath>
                </a14:m>
                <a:endParaRPr lang="en-US" sz="4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87401" y="1756703"/>
                <a:ext cx="9601200" cy="4389120"/>
              </a:xfrm>
              <a:blipFill rotWithShape="0">
                <a:blip r:embed="rId2"/>
                <a:stretch>
                  <a:fillRect l="-2286" t="-694" r="-1143"/>
                </a:stretch>
              </a:blipFill>
            </p:spPr>
            <p:txBody>
              <a:bodyPr/>
              <a:lstStyle/>
              <a:p>
                <a:r>
                  <a:rPr lang="en-US">
                    <a:noFill/>
                  </a:rPr>
                  <a:t> </a:t>
                </a:r>
              </a:p>
            </p:txBody>
          </p:sp>
        </mc:Fallback>
      </mc:AlternateContent>
    </p:spTree>
    <p:extLst>
      <p:ext uri="{BB962C8B-B14F-4D97-AF65-F5344CB8AC3E}">
        <p14:creationId xmlns:p14="http://schemas.microsoft.com/office/powerpoint/2010/main" val="94984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907626" y="2640168"/>
            <a:ext cx="1365163" cy="131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Facility 2</a:t>
            </a:r>
          </a:p>
        </p:txBody>
      </p:sp>
      <mc:AlternateContent xmlns:mc="http://schemas.openxmlformats.org/markup-compatibility/2006" xmlns:a14="http://schemas.microsoft.com/office/drawing/2010/main">
        <mc:Choice Requires="a14">
          <p:sp>
            <p:nvSpPr>
              <p:cNvPr id="7" name="Rectangle 6"/>
              <p:cNvSpPr/>
              <p:nvPr/>
            </p:nvSpPr>
            <p:spPr>
              <a:xfrm>
                <a:off x="304800" y="116292"/>
                <a:ext cx="6096000" cy="1834477"/>
              </a:xfrm>
              <a:prstGeom prst="rect">
                <a:avLst/>
              </a:prstGeom>
            </p:spPr>
            <p:txBody>
              <a:bodyPr>
                <a:spAutoFit/>
              </a:bodyPr>
              <a:lstStyle/>
              <a:p>
                <a:r>
                  <a:rPr lang="en-US" dirty="0"/>
                  <a:t>e.g) Given N = 3 and two matrices:   d = </a:t>
                </a:r>
                <a14:m>
                  <m:oMath xmlns:m="http://schemas.openxmlformats.org/officeDocument/2006/math">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3</m:t>
                          </m:r>
                        </m:e>
                        <m:e>
                          <m:r>
                            <a:rPr lang="en-US" i="1">
                              <a:latin typeface="Cambria Math" panose="02040503050406030204" pitchFamily="18" charset="0"/>
                            </a:rPr>
                            <m:t>2</m:t>
                          </m:r>
                        </m:e>
                      </m:mr>
                      <m:mr>
                        <m:e>
                          <m:r>
                            <a:rPr lang="en-US" i="1">
                              <a:latin typeface="Cambria Math" panose="02040503050406030204" pitchFamily="18" charset="0"/>
                            </a:rPr>
                            <m:t>3</m:t>
                          </m:r>
                        </m:e>
                        <m:e>
                          <m:r>
                            <a:rPr lang="en-US" i="1">
                              <a:latin typeface="Cambria Math" panose="02040503050406030204" pitchFamily="18" charset="0"/>
                            </a:rPr>
                            <m:t>0</m:t>
                          </m:r>
                        </m:e>
                        <m:e>
                          <m:r>
                            <a:rPr lang="en-US" i="1">
                              <a:latin typeface="Cambria Math" panose="02040503050406030204" pitchFamily="18" charset="0"/>
                            </a:rPr>
                            <m:t>2</m:t>
                          </m:r>
                        </m:e>
                      </m:mr>
                      <m:mr>
                        <m:e>
                          <m:r>
                            <a:rPr lang="en-US" i="1">
                              <a:latin typeface="Cambria Math" panose="02040503050406030204" pitchFamily="18" charset="0"/>
                            </a:rPr>
                            <m:t>2</m:t>
                          </m:r>
                        </m:e>
                        <m:e>
                          <m:r>
                            <a:rPr lang="en-US" i="1">
                              <a:latin typeface="Cambria Math" panose="02040503050406030204" pitchFamily="18" charset="0"/>
                            </a:rPr>
                            <m:t>2</m:t>
                          </m:r>
                        </m:e>
                        <m:e>
                          <m:r>
                            <a:rPr lang="en-US" i="1">
                              <a:latin typeface="Cambria Math" panose="02040503050406030204" pitchFamily="18" charset="0"/>
                            </a:rPr>
                            <m:t>0</m:t>
                          </m:r>
                        </m:e>
                      </m:mr>
                    </m:m>
                  </m:oMath>
                </a14:m>
                <a:r>
                  <a:rPr lang="en-US" dirty="0"/>
                  <a:t>  and f = </a:t>
                </a:r>
                <a14:m>
                  <m:oMath xmlns:m="http://schemas.openxmlformats.org/officeDocument/2006/math">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9</m:t>
                          </m:r>
                        </m:e>
                        <m:e>
                          <m:r>
                            <a:rPr lang="en-US" i="1">
                              <a:latin typeface="Cambria Math" panose="02040503050406030204" pitchFamily="18" charset="0"/>
                            </a:rPr>
                            <m:t>4</m:t>
                          </m:r>
                        </m:e>
                      </m:mr>
                      <m:mr>
                        <m:e>
                          <m:r>
                            <a:rPr lang="en-US" i="1">
                              <a:latin typeface="Cambria Math" panose="02040503050406030204" pitchFamily="18" charset="0"/>
                            </a:rPr>
                            <m:t>9</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4</m:t>
                          </m:r>
                        </m:e>
                        <m:e>
                          <m:r>
                            <a:rPr lang="en-US" i="1">
                              <a:latin typeface="Cambria Math" panose="02040503050406030204" pitchFamily="18" charset="0"/>
                            </a:rPr>
                            <m:t>1</m:t>
                          </m:r>
                        </m:e>
                        <m:e>
                          <m:r>
                            <a:rPr lang="en-US" i="1">
                              <a:latin typeface="Cambria Math" panose="02040503050406030204" pitchFamily="18" charset="0"/>
                            </a:rPr>
                            <m:t>0</m:t>
                          </m:r>
                        </m:e>
                      </m:mr>
                    </m:m>
                  </m:oMath>
                </a14:m>
                <a:r>
                  <a:rPr lang="en-US" dirty="0"/>
                  <a:t>    the minimum permutation would be {2,3,1} with a value of 58.</a:t>
                </a:r>
              </a:p>
            </p:txBody>
          </p:sp>
        </mc:Choice>
        <mc:Fallback xmlns="">
          <p:sp>
            <p:nvSpPr>
              <p:cNvPr id="7" name="Rectangle 6"/>
              <p:cNvSpPr>
                <a:spLocks noRot="1" noChangeAspect="1" noMove="1" noResize="1" noEditPoints="1" noAdjustHandles="1" noChangeArrowheads="1" noChangeShapeType="1" noTextEdit="1"/>
              </p:cNvSpPr>
              <p:nvPr/>
            </p:nvSpPr>
            <p:spPr>
              <a:xfrm>
                <a:off x="304800" y="116292"/>
                <a:ext cx="6096000" cy="1834477"/>
              </a:xfrm>
              <a:prstGeom prst="rect">
                <a:avLst/>
              </a:prstGeom>
              <a:blipFill rotWithShape="0">
                <a:blip r:embed="rId2"/>
                <a:stretch>
                  <a:fillRect l="-800" r="-1700" b="-4319"/>
                </a:stretch>
              </a:blipFill>
            </p:spPr>
            <p:txBody>
              <a:bodyPr/>
              <a:lstStyle/>
              <a:p>
                <a:r>
                  <a:rPr lang="en-US">
                    <a:noFill/>
                  </a:rPr>
                  <a:t> </a:t>
                </a:r>
              </a:p>
            </p:txBody>
          </p:sp>
        </mc:Fallback>
      </mc:AlternateContent>
      <p:sp>
        <p:nvSpPr>
          <p:cNvPr id="8" name="Oval 7"/>
          <p:cNvSpPr/>
          <p:nvPr/>
        </p:nvSpPr>
        <p:spPr>
          <a:xfrm>
            <a:off x="9272789" y="4632099"/>
            <a:ext cx="1365163" cy="131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Facility 1</a:t>
            </a:r>
          </a:p>
        </p:txBody>
      </p:sp>
      <p:sp>
        <p:nvSpPr>
          <p:cNvPr id="9" name="Oval 8"/>
          <p:cNvSpPr/>
          <p:nvPr/>
        </p:nvSpPr>
        <p:spPr>
          <a:xfrm>
            <a:off x="6542463" y="4632098"/>
            <a:ext cx="1365163" cy="131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Facility 3</a:t>
            </a:r>
          </a:p>
        </p:txBody>
      </p:sp>
      <p:sp>
        <p:nvSpPr>
          <p:cNvPr id="10" name="TextBox 9"/>
          <p:cNvSpPr txBox="1"/>
          <p:nvPr/>
        </p:nvSpPr>
        <p:spPr>
          <a:xfrm>
            <a:off x="6542463" y="2270836"/>
            <a:ext cx="1365163" cy="369332"/>
          </a:xfrm>
          <a:prstGeom prst="rect">
            <a:avLst/>
          </a:prstGeom>
          <a:noFill/>
        </p:spPr>
        <p:txBody>
          <a:bodyPr wrap="square" rtlCol="0">
            <a:spAutoFit/>
          </a:bodyPr>
          <a:lstStyle/>
          <a:p>
            <a:r>
              <a:rPr lang="en-US" dirty="0"/>
              <a:t>Location 1</a:t>
            </a:r>
          </a:p>
        </p:txBody>
      </p:sp>
      <p:sp>
        <p:nvSpPr>
          <p:cNvPr id="12" name="TextBox 11"/>
          <p:cNvSpPr txBox="1"/>
          <p:nvPr/>
        </p:nvSpPr>
        <p:spPr>
          <a:xfrm>
            <a:off x="10661559" y="4327159"/>
            <a:ext cx="1365163" cy="369332"/>
          </a:xfrm>
          <a:prstGeom prst="rect">
            <a:avLst/>
          </a:prstGeom>
          <a:noFill/>
        </p:spPr>
        <p:txBody>
          <a:bodyPr wrap="square" rtlCol="0">
            <a:spAutoFit/>
          </a:bodyPr>
          <a:lstStyle/>
          <a:p>
            <a:r>
              <a:rPr lang="en-US" dirty="0"/>
              <a:t>Location 3</a:t>
            </a:r>
          </a:p>
        </p:txBody>
      </p:sp>
      <p:sp>
        <p:nvSpPr>
          <p:cNvPr id="13" name="TextBox 12"/>
          <p:cNvSpPr txBox="1"/>
          <p:nvPr/>
        </p:nvSpPr>
        <p:spPr>
          <a:xfrm>
            <a:off x="5177300" y="4327159"/>
            <a:ext cx="1365163" cy="369332"/>
          </a:xfrm>
          <a:prstGeom prst="rect">
            <a:avLst/>
          </a:prstGeom>
          <a:noFill/>
        </p:spPr>
        <p:txBody>
          <a:bodyPr wrap="square" rtlCol="0">
            <a:spAutoFit/>
          </a:bodyPr>
          <a:lstStyle/>
          <a:p>
            <a:r>
              <a:rPr lang="en-US" dirty="0"/>
              <a:t>Location 2</a:t>
            </a:r>
          </a:p>
        </p:txBody>
      </p:sp>
      <p:cxnSp>
        <p:nvCxnSpPr>
          <p:cNvPr id="15" name="Straight Connector 14"/>
          <p:cNvCxnSpPr>
            <a:stCxn id="2" idx="3"/>
            <a:endCxn id="9" idx="7"/>
          </p:cNvCxnSpPr>
          <p:nvPr/>
        </p:nvCxnSpPr>
        <p:spPr>
          <a:xfrm flipH="1">
            <a:off x="7707703" y="3761434"/>
            <a:ext cx="399846" cy="1063043"/>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2" idx="5"/>
            <a:endCxn id="8" idx="1"/>
          </p:cNvCxnSpPr>
          <p:nvPr/>
        </p:nvCxnSpPr>
        <p:spPr>
          <a:xfrm>
            <a:off x="9072866" y="3761434"/>
            <a:ext cx="399846" cy="1063044"/>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9" idx="6"/>
            <a:endCxn id="8" idx="2"/>
          </p:cNvCxnSpPr>
          <p:nvPr/>
        </p:nvCxnSpPr>
        <p:spPr>
          <a:xfrm>
            <a:off x="7907626" y="5288921"/>
            <a:ext cx="1365163"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2646608" y="2990508"/>
            <a:ext cx="1468191" cy="0"/>
          </a:xfrm>
          <a:prstGeom prst="line">
            <a:avLst/>
          </a:prstGeom>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646608" y="2254797"/>
            <a:ext cx="1184856" cy="646331"/>
          </a:xfrm>
          <a:prstGeom prst="rect">
            <a:avLst/>
          </a:prstGeom>
          <a:noFill/>
        </p:spPr>
        <p:txBody>
          <a:bodyPr wrap="square" rtlCol="0">
            <a:spAutoFit/>
          </a:bodyPr>
          <a:lstStyle/>
          <a:p>
            <a:r>
              <a:rPr lang="en-US" dirty="0"/>
              <a:t>Distance Line</a:t>
            </a:r>
          </a:p>
        </p:txBody>
      </p:sp>
      <p:cxnSp>
        <p:nvCxnSpPr>
          <p:cNvPr id="29" name="Straight Connector 28"/>
          <p:cNvCxnSpPr>
            <a:stCxn id="2" idx="2"/>
            <a:endCxn id="9" idx="0"/>
          </p:cNvCxnSpPr>
          <p:nvPr/>
        </p:nvCxnSpPr>
        <p:spPr>
          <a:xfrm flipH="1">
            <a:off x="7225045" y="3296991"/>
            <a:ext cx="682581" cy="1335107"/>
          </a:xfrm>
          <a:prstGeom prst="line">
            <a:avLst/>
          </a:prstGeom>
        </p:spPr>
        <p:style>
          <a:lnRef idx="3">
            <a:schemeClr val="accent6"/>
          </a:lnRef>
          <a:fillRef idx="0">
            <a:schemeClr val="accent6"/>
          </a:fillRef>
          <a:effectRef idx="2">
            <a:schemeClr val="accent6"/>
          </a:effectRef>
          <a:fontRef idx="minor">
            <a:schemeClr val="tx1"/>
          </a:fontRef>
        </p:style>
      </p:cxnSp>
      <p:cxnSp>
        <p:nvCxnSpPr>
          <p:cNvPr id="32" name="Straight Connector 31"/>
          <p:cNvCxnSpPr>
            <a:stCxn id="2" idx="6"/>
            <a:endCxn id="8" idx="0"/>
          </p:cNvCxnSpPr>
          <p:nvPr/>
        </p:nvCxnSpPr>
        <p:spPr>
          <a:xfrm>
            <a:off x="9272789" y="3296991"/>
            <a:ext cx="682582" cy="1335108"/>
          </a:xfrm>
          <a:prstGeom prst="line">
            <a:avLst/>
          </a:prstGeom>
        </p:spPr>
        <p:style>
          <a:lnRef idx="3">
            <a:schemeClr val="accent6"/>
          </a:lnRef>
          <a:fillRef idx="0">
            <a:schemeClr val="accent6"/>
          </a:fillRef>
          <a:effectRef idx="2">
            <a:schemeClr val="accent6"/>
          </a:effectRef>
          <a:fontRef idx="minor">
            <a:schemeClr val="tx1"/>
          </a:fontRef>
        </p:style>
      </p:cxnSp>
      <p:cxnSp>
        <p:nvCxnSpPr>
          <p:cNvPr id="35" name="Straight Connector 34"/>
          <p:cNvCxnSpPr>
            <a:stCxn id="9" idx="5"/>
            <a:endCxn id="8" idx="3"/>
          </p:cNvCxnSpPr>
          <p:nvPr/>
        </p:nvCxnSpPr>
        <p:spPr>
          <a:xfrm>
            <a:off x="7707703" y="5753364"/>
            <a:ext cx="1765009" cy="1"/>
          </a:xfrm>
          <a:prstGeom prst="line">
            <a:avLst/>
          </a:prstGeom>
        </p:spPr>
        <p:style>
          <a:lnRef idx="3">
            <a:schemeClr val="accent6"/>
          </a:lnRef>
          <a:fillRef idx="0">
            <a:schemeClr val="accent6"/>
          </a:fillRef>
          <a:effectRef idx="2">
            <a:schemeClr val="accent6"/>
          </a:effectRef>
          <a:fontRef idx="minor">
            <a:schemeClr val="tx1"/>
          </a:fontRef>
        </p:style>
      </p:cxnSp>
      <p:cxnSp>
        <p:nvCxnSpPr>
          <p:cNvPr id="42" name="Straight Connector 41"/>
          <p:cNvCxnSpPr/>
          <p:nvPr/>
        </p:nvCxnSpPr>
        <p:spPr>
          <a:xfrm>
            <a:off x="2646608" y="3672619"/>
            <a:ext cx="1468191" cy="0"/>
          </a:xfrm>
          <a:prstGeom prst="line">
            <a:avLst/>
          </a:prstGeom>
        </p:spPr>
        <p:style>
          <a:lnRef idx="3">
            <a:schemeClr val="accent6"/>
          </a:lnRef>
          <a:fillRef idx="0">
            <a:schemeClr val="accent6"/>
          </a:fillRef>
          <a:effectRef idx="2">
            <a:schemeClr val="accent6"/>
          </a:effectRef>
          <a:fontRef idx="minor">
            <a:schemeClr val="tx1"/>
          </a:fontRef>
        </p:style>
      </p:cxnSp>
      <p:sp>
        <p:nvSpPr>
          <p:cNvPr id="43" name="TextBox 42"/>
          <p:cNvSpPr txBox="1"/>
          <p:nvPr/>
        </p:nvSpPr>
        <p:spPr>
          <a:xfrm>
            <a:off x="2646608" y="3250512"/>
            <a:ext cx="1184856" cy="369332"/>
          </a:xfrm>
          <a:prstGeom prst="rect">
            <a:avLst/>
          </a:prstGeom>
          <a:noFill/>
        </p:spPr>
        <p:txBody>
          <a:bodyPr wrap="square" rtlCol="0">
            <a:spAutoFit/>
          </a:bodyPr>
          <a:lstStyle/>
          <a:p>
            <a:r>
              <a:rPr lang="en-US" dirty="0"/>
              <a:t>Flow Line</a:t>
            </a:r>
          </a:p>
        </p:txBody>
      </p:sp>
      <p:sp>
        <p:nvSpPr>
          <p:cNvPr id="44" name="TextBox 43"/>
          <p:cNvSpPr txBox="1"/>
          <p:nvPr/>
        </p:nvSpPr>
        <p:spPr>
          <a:xfrm>
            <a:off x="7120723" y="3798322"/>
            <a:ext cx="752129" cy="369332"/>
          </a:xfrm>
          <a:prstGeom prst="rect">
            <a:avLst/>
          </a:prstGeom>
          <a:noFill/>
        </p:spPr>
        <p:txBody>
          <a:bodyPr wrap="square" rtlCol="0">
            <a:spAutoFit/>
          </a:bodyPr>
          <a:lstStyle/>
          <a:p>
            <a:r>
              <a:rPr lang="en-US" dirty="0"/>
              <a:t>1</a:t>
            </a:r>
          </a:p>
        </p:txBody>
      </p:sp>
      <p:sp>
        <p:nvSpPr>
          <p:cNvPr id="45" name="TextBox 44"/>
          <p:cNvSpPr txBox="1"/>
          <p:nvPr/>
        </p:nvSpPr>
        <p:spPr>
          <a:xfrm>
            <a:off x="7983623" y="4197631"/>
            <a:ext cx="312906" cy="369332"/>
          </a:xfrm>
          <a:prstGeom prst="rect">
            <a:avLst/>
          </a:prstGeom>
          <a:noFill/>
        </p:spPr>
        <p:txBody>
          <a:bodyPr wrap="none" rtlCol="0">
            <a:spAutoFit/>
          </a:bodyPr>
          <a:lstStyle/>
          <a:p>
            <a:r>
              <a:rPr lang="en-US" dirty="0"/>
              <a:t>3</a:t>
            </a:r>
          </a:p>
        </p:txBody>
      </p:sp>
      <p:sp>
        <p:nvSpPr>
          <p:cNvPr id="46" name="TextBox 45"/>
          <p:cNvSpPr txBox="1"/>
          <p:nvPr/>
        </p:nvSpPr>
        <p:spPr>
          <a:xfrm>
            <a:off x="8408068" y="4809987"/>
            <a:ext cx="164355" cy="369332"/>
          </a:xfrm>
          <a:prstGeom prst="rect">
            <a:avLst/>
          </a:prstGeom>
          <a:noFill/>
        </p:spPr>
        <p:txBody>
          <a:bodyPr wrap="square" rtlCol="0">
            <a:spAutoFit/>
          </a:bodyPr>
          <a:lstStyle/>
          <a:p>
            <a:r>
              <a:rPr lang="en-US" dirty="0"/>
              <a:t>2</a:t>
            </a:r>
          </a:p>
        </p:txBody>
      </p:sp>
      <p:sp>
        <p:nvSpPr>
          <p:cNvPr id="47" name="TextBox 46"/>
          <p:cNvSpPr txBox="1"/>
          <p:nvPr/>
        </p:nvSpPr>
        <p:spPr>
          <a:xfrm>
            <a:off x="8453247" y="5848475"/>
            <a:ext cx="312906" cy="369332"/>
          </a:xfrm>
          <a:prstGeom prst="rect">
            <a:avLst/>
          </a:prstGeom>
          <a:noFill/>
        </p:spPr>
        <p:txBody>
          <a:bodyPr wrap="none" rtlCol="0">
            <a:spAutoFit/>
          </a:bodyPr>
          <a:lstStyle/>
          <a:p>
            <a:r>
              <a:rPr lang="en-US" dirty="0"/>
              <a:t>4</a:t>
            </a:r>
          </a:p>
        </p:txBody>
      </p:sp>
      <p:sp>
        <p:nvSpPr>
          <p:cNvPr id="48" name="TextBox 47"/>
          <p:cNvSpPr txBox="1"/>
          <p:nvPr/>
        </p:nvSpPr>
        <p:spPr>
          <a:xfrm>
            <a:off x="8904840" y="4197234"/>
            <a:ext cx="190870" cy="369332"/>
          </a:xfrm>
          <a:prstGeom prst="rect">
            <a:avLst/>
          </a:prstGeom>
          <a:noFill/>
        </p:spPr>
        <p:txBody>
          <a:bodyPr wrap="square" rtlCol="0">
            <a:spAutoFit/>
          </a:bodyPr>
          <a:lstStyle/>
          <a:p>
            <a:r>
              <a:rPr lang="en-US" dirty="0"/>
              <a:t>2</a:t>
            </a:r>
          </a:p>
        </p:txBody>
      </p:sp>
      <p:sp>
        <p:nvSpPr>
          <p:cNvPr id="49" name="TextBox 48"/>
          <p:cNvSpPr txBox="1"/>
          <p:nvPr/>
        </p:nvSpPr>
        <p:spPr>
          <a:xfrm>
            <a:off x="9701668" y="3769147"/>
            <a:ext cx="312906" cy="369332"/>
          </a:xfrm>
          <a:prstGeom prst="rect">
            <a:avLst/>
          </a:prstGeom>
          <a:noFill/>
        </p:spPr>
        <p:txBody>
          <a:bodyPr wrap="none" rtlCol="0">
            <a:spAutoFit/>
          </a:bodyPr>
          <a:lstStyle/>
          <a:p>
            <a:r>
              <a:rPr lang="en-US" dirty="0"/>
              <a:t>9</a:t>
            </a:r>
          </a:p>
        </p:txBody>
      </p:sp>
      <p:sp>
        <p:nvSpPr>
          <p:cNvPr id="50" name="TextBox 49"/>
          <p:cNvSpPr txBox="1"/>
          <p:nvPr/>
        </p:nvSpPr>
        <p:spPr>
          <a:xfrm>
            <a:off x="592429" y="5288920"/>
            <a:ext cx="5857694" cy="1200329"/>
          </a:xfrm>
          <a:prstGeom prst="rect">
            <a:avLst/>
          </a:prstGeom>
          <a:noFill/>
        </p:spPr>
        <p:txBody>
          <a:bodyPr wrap="none" rtlCol="0">
            <a:spAutoFit/>
          </a:bodyPr>
          <a:lstStyle/>
          <a:p>
            <a:r>
              <a:rPr lang="en-US" dirty="0"/>
              <a:t>2* x [(3 x 1) + (4 x 2) + (9 x 2)] = 58</a:t>
            </a:r>
          </a:p>
          <a:p>
            <a:endParaRPr lang="en-US" dirty="0"/>
          </a:p>
          <a:p>
            <a:endParaRPr lang="en-US" dirty="0"/>
          </a:p>
          <a:p>
            <a:r>
              <a:rPr lang="en-US" dirty="0"/>
              <a:t>* Multiply times 2 because of symmetrical matrices</a:t>
            </a:r>
          </a:p>
        </p:txBody>
      </p:sp>
    </p:spTree>
    <p:extLst>
      <p:ext uri="{BB962C8B-B14F-4D97-AF65-F5344CB8AC3E}">
        <p14:creationId xmlns:p14="http://schemas.microsoft.com/office/powerpoint/2010/main" val="2459592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67C5-C431-4C9C-89DA-0A4D6CB6E958}"/>
              </a:ext>
            </a:extLst>
          </p:cNvPr>
          <p:cNvSpPr>
            <a:spLocks noGrp="1"/>
          </p:cNvSpPr>
          <p:nvPr>
            <p:ph type="title"/>
          </p:nvPr>
        </p:nvSpPr>
        <p:spPr/>
        <p:txBody>
          <a:bodyPr/>
          <a:lstStyle/>
          <a:p>
            <a:pPr algn="ctr"/>
            <a:r>
              <a:rPr lang="en-US" dirty="0"/>
              <a:t>A Recent History of QAP</a:t>
            </a:r>
          </a:p>
        </p:txBody>
      </p:sp>
      <p:sp>
        <p:nvSpPr>
          <p:cNvPr id="3" name="Content Placeholder 2">
            <a:extLst>
              <a:ext uri="{FF2B5EF4-FFF2-40B4-BE49-F238E27FC236}">
                <a16:creationId xmlns:a16="http://schemas.microsoft.com/office/drawing/2014/main" id="{1D35E197-8DF6-4CD8-866C-E9162B83958F}"/>
              </a:ext>
            </a:extLst>
          </p:cNvPr>
          <p:cNvSpPr>
            <a:spLocks noGrp="1"/>
          </p:cNvSpPr>
          <p:nvPr>
            <p:ph idx="1"/>
          </p:nvPr>
        </p:nvSpPr>
        <p:spPr/>
        <p:txBody>
          <a:bodyPr/>
          <a:lstStyle/>
          <a:p>
            <a:r>
              <a:rPr lang="en-US" dirty="0"/>
              <a:t>July 2011</a:t>
            </a:r>
          </a:p>
          <a:p>
            <a:pPr marL="0" indent="0">
              <a:buNone/>
            </a:pPr>
            <a:r>
              <a:rPr lang="en-US" dirty="0"/>
              <a:t>	An N = 30 instance (Tai30b) was optimally solved for the first time using parallel code and the Palmetto Supercomputing Cluster at Clemson University</a:t>
            </a:r>
          </a:p>
          <a:p>
            <a:pPr marL="0" indent="0">
              <a:buNone/>
            </a:pPr>
            <a:endParaRPr lang="en-US" dirty="0"/>
          </a:p>
          <a:p>
            <a:r>
              <a:rPr lang="en-US" dirty="0"/>
              <a:t>August 2017 </a:t>
            </a:r>
          </a:p>
          <a:p>
            <a:pPr marL="457200" lvl="1" indent="0">
              <a:buNone/>
            </a:pPr>
            <a:r>
              <a:rPr lang="en-US" dirty="0"/>
              <a:t>An N = 256 instance (Tai256c) had a new lower bound discovered. </a:t>
            </a:r>
          </a:p>
        </p:txBody>
      </p:sp>
    </p:spTree>
    <p:extLst>
      <p:ext uri="{BB962C8B-B14F-4D97-AF65-F5344CB8AC3E}">
        <p14:creationId xmlns:p14="http://schemas.microsoft.com/office/powerpoint/2010/main" val="406765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F9224A-D586-4789-A39F-09C97CDE38F8}"/>
              </a:ext>
            </a:extLst>
          </p:cNvPr>
          <p:cNvPicPr>
            <a:picLocks noChangeAspect="1"/>
          </p:cNvPicPr>
          <p:nvPr/>
        </p:nvPicPr>
        <p:blipFill>
          <a:blip r:embed="rId3"/>
          <a:stretch>
            <a:fillRect/>
          </a:stretch>
        </p:blipFill>
        <p:spPr>
          <a:xfrm>
            <a:off x="1776136" y="0"/>
            <a:ext cx="8639728" cy="6818609"/>
          </a:xfrm>
          <a:prstGeom prst="rect">
            <a:avLst/>
          </a:prstGeom>
        </p:spPr>
      </p:pic>
    </p:spTree>
    <p:extLst>
      <p:ext uri="{BB962C8B-B14F-4D97-AF65-F5344CB8AC3E}">
        <p14:creationId xmlns:p14="http://schemas.microsoft.com/office/powerpoint/2010/main" val="10538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415D-3977-48D2-875B-8B3391E596CC}"/>
              </a:ext>
            </a:extLst>
          </p:cNvPr>
          <p:cNvSpPr>
            <a:spLocks noGrp="1"/>
          </p:cNvSpPr>
          <p:nvPr>
            <p:ph type="title"/>
          </p:nvPr>
        </p:nvSpPr>
        <p:spPr/>
        <p:txBody>
          <a:bodyPr/>
          <a:lstStyle/>
          <a:p>
            <a:pPr algn="ctr"/>
            <a:r>
              <a:rPr lang="en-US" dirty="0"/>
              <a:t>Flow Visualization (N = 12)</a:t>
            </a:r>
          </a:p>
        </p:txBody>
      </p:sp>
      <p:pic>
        <p:nvPicPr>
          <p:cNvPr id="8" name="Content Placeholder 7">
            <a:extLst>
              <a:ext uri="{FF2B5EF4-FFF2-40B4-BE49-F238E27FC236}">
                <a16:creationId xmlns:a16="http://schemas.microsoft.com/office/drawing/2014/main" id="{57F87004-310C-4160-B380-BA1A9D746FA4}"/>
              </a:ext>
            </a:extLst>
          </p:cNvPr>
          <p:cNvPicPr>
            <a:picLocks noGrp="1" noChangeAspect="1"/>
          </p:cNvPicPr>
          <p:nvPr>
            <p:ph idx="1"/>
          </p:nvPr>
        </p:nvPicPr>
        <p:blipFill>
          <a:blip r:embed="rId3"/>
          <a:stretch>
            <a:fillRect/>
          </a:stretch>
        </p:blipFill>
        <p:spPr>
          <a:xfrm>
            <a:off x="2048280" y="1179526"/>
            <a:ext cx="6746585" cy="5225756"/>
          </a:xfrm>
        </p:spPr>
      </p:pic>
    </p:spTree>
    <p:extLst>
      <p:ext uri="{BB962C8B-B14F-4D97-AF65-F5344CB8AC3E}">
        <p14:creationId xmlns:p14="http://schemas.microsoft.com/office/powerpoint/2010/main" val="228814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4BE2-E068-4D56-B270-AF330CDB05FF}"/>
              </a:ext>
            </a:extLst>
          </p:cNvPr>
          <p:cNvSpPr>
            <a:spLocks noGrp="1"/>
          </p:cNvSpPr>
          <p:nvPr>
            <p:ph type="title"/>
          </p:nvPr>
        </p:nvSpPr>
        <p:spPr/>
        <p:txBody>
          <a:bodyPr/>
          <a:lstStyle/>
          <a:p>
            <a:pPr algn="ctr"/>
            <a:r>
              <a:rPr lang="en-US" dirty="0"/>
              <a:t>Flow Visualization (N = 32)</a:t>
            </a:r>
          </a:p>
        </p:txBody>
      </p:sp>
      <p:pic>
        <p:nvPicPr>
          <p:cNvPr id="5" name="Content Placeholder 4">
            <a:extLst>
              <a:ext uri="{FF2B5EF4-FFF2-40B4-BE49-F238E27FC236}">
                <a16:creationId xmlns:a16="http://schemas.microsoft.com/office/drawing/2014/main" id="{910298AA-3EC1-4FC5-9CFA-0B28FA6FC566}"/>
              </a:ext>
            </a:extLst>
          </p:cNvPr>
          <p:cNvPicPr>
            <a:picLocks noGrp="1" noChangeAspect="1"/>
          </p:cNvPicPr>
          <p:nvPr>
            <p:ph idx="1"/>
          </p:nvPr>
        </p:nvPicPr>
        <p:blipFill>
          <a:blip r:embed="rId3"/>
          <a:stretch>
            <a:fillRect/>
          </a:stretch>
        </p:blipFill>
        <p:spPr>
          <a:xfrm>
            <a:off x="1973381" y="1194773"/>
            <a:ext cx="6932319" cy="5363969"/>
          </a:xfrm>
        </p:spPr>
      </p:pic>
    </p:spTree>
    <p:extLst>
      <p:ext uri="{BB962C8B-B14F-4D97-AF65-F5344CB8AC3E}">
        <p14:creationId xmlns:p14="http://schemas.microsoft.com/office/powerpoint/2010/main" val="27819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Genetic Algorithm Approach</a:t>
            </a:r>
          </a:p>
        </p:txBody>
      </p:sp>
      <p:sp>
        <p:nvSpPr>
          <p:cNvPr id="3" name="Content Placeholder 2"/>
          <p:cNvSpPr>
            <a:spLocks noGrp="1"/>
          </p:cNvSpPr>
          <p:nvPr>
            <p:ph idx="1"/>
          </p:nvPr>
        </p:nvSpPr>
        <p:spPr/>
        <p:txBody>
          <a:bodyPr>
            <a:normAutofit fontScale="85000" lnSpcReduction="10000"/>
          </a:bodyPr>
          <a:lstStyle/>
          <a:p>
            <a:r>
              <a:rPr lang="en-US" dirty="0"/>
              <a:t>Setup: A population of random permutations of the “facilities” is created. </a:t>
            </a:r>
          </a:p>
          <a:p>
            <a:endParaRPr lang="en-US" dirty="0"/>
          </a:p>
          <a:p>
            <a:r>
              <a:rPr lang="en-US" dirty="0"/>
              <a:t>A percentage of the best permutations are selected to “reproduce”</a:t>
            </a:r>
          </a:p>
          <a:p>
            <a:r>
              <a:rPr lang="en-US" dirty="0"/>
              <a:t>2 “parents” are split at a random index, elements after index are added to opposite parent. </a:t>
            </a:r>
          </a:p>
          <a:p>
            <a:r>
              <a:rPr lang="en-US" dirty="0"/>
              <a:t>The 2 “children” replace the worst of the previous population.</a:t>
            </a:r>
          </a:p>
          <a:p>
            <a:r>
              <a:rPr lang="en-US" dirty="0"/>
              <a:t>Population is sorted.</a:t>
            </a:r>
          </a:p>
          <a:p>
            <a:r>
              <a:rPr lang="en-US" dirty="0"/>
              <a:t>Mutation odds are ran (10% chance, in order to delay convergence)</a:t>
            </a:r>
          </a:p>
          <a:p>
            <a:r>
              <a:rPr lang="en-US" dirty="0"/>
              <a:t>WOC is ran on % of population</a:t>
            </a:r>
          </a:p>
          <a:p>
            <a:endParaRPr lang="en-US" dirty="0"/>
          </a:p>
          <a:p>
            <a:endParaRPr lang="en-US" dirty="0"/>
          </a:p>
          <a:p>
            <a:r>
              <a:rPr lang="en-US" dirty="0"/>
              <a:t>This repeated for an X number of generations or convergence. </a:t>
            </a:r>
          </a:p>
        </p:txBody>
      </p:sp>
    </p:spTree>
    <p:extLst>
      <p:ext uri="{BB962C8B-B14F-4D97-AF65-F5344CB8AC3E}">
        <p14:creationId xmlns:p14="http://schemas.microsoft.com/office/powerpoint/2010/main" val="1491124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219</TotalTime>
  <Words>478</Words>
  <Application>Microsoft Office PowerPoint</Application>
  <PresentationFormat>Widescreen</PresentationFormat>
  <Paragraphs>151</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Century Gothic</vt:lpstr>
      <vt:lpstr>Wingdings 3</vt:lpstr>
      <vt:lpstr>Ion</vt:lpstr>
      <vt:lpstr>Quadratic Assignment Problem</vt:lpstr>
      <vt:lpstr>About QAP</vt:lpstr>
      <vt:lpstr>A Mathematical Definition </vt:lpstr>
      <vt:lpstr>PowerPoint Presentation</vt:lpstr>
      <vt:lpstr>A Recent History of QAP</vt:lpstr>
      <vt:lpstr>PowerPoint Presentation</vt:lpstr>
      <vt:lpstr>Flow Visualization (N = 12)</vt:lpstr>
      <vt:lpstr>Flow Visualization (N = 32)</vt:lpstr>
      <vt:lpstr>Our Genetic Algorithm Approach</vt:lpstr>
      <vt:lpstr>PowerPoint Presentation</vt:lpstr>
      <vt:lpstr>PowerPoint Presentation</vt:lpstr>
      <vt:lpstr>PowerPoint Presentation</vt:lpstr>
      <vt:lpstr>PowerPoint Presentation</vt:lpstr>
      <vt:lpstr>PowerPoint Presentation</vt:lpstr>
      <vt:lpstr>PowerPoint Presentation</vt:lpstr>
      <vt:lpstr>Wisdom of The Crowds</vt:lpstr>
      <vt:lpstr>Data Used</vt:lpstr>
      <vt:lpstr>Data Creation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Quadratic Assignment Problem</dc:title>
  <dc:creator>Daniel Swikert</dc:creator>
  <cp:lastModifiedBy>Daniel Swikert</cp:lastModifiedBy>
  <cp:revision>14</cp:revision>
  <dcterms:created xsi:type="dcterms:W3CDTF">2017-11-08T01:42:32Z</dcterms:created>
  <dcterms:modified xsi:type="dcterms:W3CDTF">2017-11-11T17:33:53Z</dcterms:modified>
</cp:coreProperties>
</file>