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93" r:id="rId2"/>
    <p:sldId id="420" r:id="rId3"/>
    <p:sldId id="427" r:id="rId4"/>
    <p:sldId id="426" r:id="rId5"/>
    <p:sldId id="424" r:id="rId6"/>
    <p:sldId id="425" r:id="rId7"/>
    <p:sldId id="257" r:id="rId8"/>
    <p:sldId id="422" r:id="rId9"/>
    <p:sldId id="423" r:id="rId10"/>
    <p:sldId id="4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5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2B"/>
    <a:srgbClr val="242529"/>
    <a:srgbClr val="99CCCC"/>
    <a:srgbClr val="EE37FB"/>
    <a:srgbClr val="EE3772"/>
    <a:srgbClr val="FF6600"/>
    <a:srgbClr val="7DA7A9"/>
    <a:srgbClr val="000000"/>
    <a:srgbClr val="C5C3C6"/>
    <a:srgbClr val="939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43"/>
  </p:normalViewPr>
  <p:slideViewPr>
    <p:cSldViewPr snapToGrid="0" snapToObjects="1">
      <p:cViewPr varScale="1">
        <p:scale>
          <a:sx n="75" d="100"/>
          <a:sy n="75" d="100"/>
        </p:scale>
        <p:origin x="208" y="56"/>
      </p:cViewPr>
      <p:guideLst>
        <p:guide orient="horz" pos="1888"/>
        <p:guide pos="5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AC682-DB20-4ED6-9BD4-F6E6975FECC6}"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A82AD75F-E868-4012-B611-F901F9509F8B}">
      <dgm:prSet/>
      <dgm:spPr/>
      <dgm:t>
        <a:bodyPr/>
        <a:lstStyle/>
        <a:p>
          <a:r>
            <a:rPr lang="en-GB" dirty="0"/>
            <a:t>Single entry point to subscribers serviced by all federated OPs</a:t>
          </a:r>
          <a:endParaRPr lang="en-US" dirty="0"/>
        </a:p>
      </dgm:t>
    </dgm:pt>
    <dgm:pt modelId="{FD63A243-606F-4B8F-8709-C9C677F9B404}" type="parTrans" cxnId="{25BCA52B-B645-4095-A8A7-6952054832B8}">
      <dgm:prSet/>
      <dgm:spPr/>
      <dgm:t>
        <a:bodyPr/>
        <a:lstStyle/>
        <a:p>
          <a:endParaRPr lang="en-US"/>
        </a:p>
      </dgm:t>
    </dgm:pt>
    <dgm:pt modelId="{C92F6B0E-1587-4E93-BFF2-2D604F21776A}" type="sibTrans" cxnId="{25BCA52B-B645-4095-A8A7-6952054832B8}">
      <dgm:prSet/>
      <dgm:spPr/>
      <dgm:t>
        <a:bodyPr/>
        <a:lstStyle/>
        <a:p>
          <a:endParaRPr lang="en-US"/>
        </a:p>
      </dgm:t>
    </dgm:pt>
    <dgm:pt modelId="{A09C2F81-5975-48BA-AE1B-EABF9EBBB70C}">
      <dgm:prSet/>
      <dgm:spPr/>
      <dgm:t>
        <a:bodyPr/>
        <a:lstStyle/>
        <a:p>
          <a:pPr marL="57150" marR="0" lvl="1" indent="0" defTabSz="488950" eaLnBrk="1" fontAlgn="auto" latinLnBrk="0" hangingPunct="1">
            <a:lnSpc>
              <a:spcPct val="90000"/>
            </a:lnSpc>
            <a:spcBef>
              <a:spcPct val="0"/>
            </a:spcBef>
            <a:spcAft>
              <a:spcPct val="20000"/>
            </a:spcAft>
            <a:buClrTx/>
            <a:buSzTx/>
            <a:buFontTx/>
            <a:buNone/>
            <a:tabLst/>
            <a:defRPr/>
          </a:pPr>
          <a:r>
            <a:rPr lang="en-GB" dirty="0"/>
            <a:t>Similar to business voice call do not require connection to each MNO to reach user base</a:t>
          </a:r>
          <a:endParaRPr lang="en-US" dirty="0"/>
        </a:p>
      </dgm:t>
    </dgm:pt>
    <dgm:pt modelId="{7F5B6795-379F-4EB1-AB01-6E9428C689BD}" type="parTrans" cxnId="{1CA9F520-52C8-484E-8963-BD629DCEF215}">
      <dgm:prSet/>
      <dgm:spPr/>
      <dgm:t>
        <a:bodyPr/>
        <a:lstStyle/>
        <a:p>
          <a:endParaRPr lang="en-US"/>
        </a:p>
      </dgm:t>
    </dgm:pt>
    <dgm:pt modelId="{73C3AE55-9DEE-49E1-A9F4-7477FB38C0C6}" type="sibTrans" cxnId="{1CA9F520-52C8-484E-8963-BD629DCEF215}">
      <dgm:prSet/>
      <dgm:spPr/>
      <dgm:t>
        <a:bodyPr/>
        <a:lstStyle/>
        <a:p>
          <a:endParaRPr lang="en-US"/>
        </a:p>
      </dgm:t>
    </dgm:pt>
    <dgm:pt modelId="{7A9BDBD3-0816-4280-A0FD-5336D0BF2098}">
      <dgm:prSet/>
      <dgm:spPr/>
      <dgm:t>
        <a:bodyPr/>
        <a:lstStyle/>
        <a:p>
          <a:pPr marL="57150" lvl="1" indent="0" defTabSz="488950">
            <a:lnSpc>
              <a:spcPct val="90000"/>
            </a:lnSpc>
            <a:spcBef>
              <a:spcPct val="0"/>
            </a:spcBef>
            <a:spcAft>
              <a:spcPct val="20000"/>
            </a:spcAft>
            <a:buNone/>
          </a:pPr>
          <a:r>
            <a:rPr lang="en-GB" dirty="0"/>
            <a:t>Requires alignment in service offered, e.g. similar compute profiles offered</a:t>
          </a:r>
          <a:endParaRPr lang="en-US" dirty="0"/>
        </a:p>
      </dgm:t>
    </dgm:pt>
    <dgm:pt modelId="{013C783A-51EF-4E9E-A701-B8D0242E1BD7}" type="parTrans" cxnId="{53A4D8C9-2EDD-46FA-8B76-B54402C5D825}">
      <dgm:prSet/>
      <dgm:spPr/>
      <dgm:t>
        <a:bodyPr/>
        <a:lstStyle/>
        <a:p>
          <a:endParaRPr lang="en-US"/>
        </a:p>
      </dgm:t>
    </dgm:pt>
    <dgm:pt modelId="{F10B4958-CAE2-47DC-A95A-EB5F84F781C3}" type="sibTrans" cxnId="{53A4D8C9-2EDD-46FA-8B76-B54402C5D825}">
      <dgm:prSet/>
      <dgm:spPr/>
      <dgm:t>
        <a:bodyPr/>
        <a:lstStyle/>
        <a:p>
          <a:endParaRPr lang="en-US"/>
        </a:p>
      </dgm:t>
    </dgm:pt>
    <dgm:pt modelId="{04D49DD4-94DB-40E6-8761-45B9F9C1FB3B}">
      <dgm:prSet/>
      <dgm:spPr/>
      <dgm:t>
        <a:bodyPr/>
        <a:lstStyle/>
        <a:p>
          <a:r>
            <a:rPr lang="en-GB" dirty="0"/>
            <a:t>Service in roaming and while mobile</a:t>
          </a:r>
          <a:endParaRPr lang="en-US" dirty="0"/>
        </a:p>
      </dgm:t>
    </dgm:pt>
    <dgm:pt modelId="{2A1E2E71-636B-40E8-A962-015920E5EF7F}" type="parTrans" cxnId="{4B5A4DAE-BF3E-4625-A1CB-BDA9309DD19A}">
      <dgm:prSet/>
      <dgm:spPr/>
      <dgm:t>
        <a:bodyPr/>
        <a:lstStyle/>
        <a:p>
          <a:endParaRPr lang="en-US"/>
        </a:p>
      </dgm:t>
    </dgm:pt>
    <dgm:pt modelId="{BA55A0C3-3A75-4903-8C7D-89D00C01CEF0}" type="sibTrans" cxnId="{4B5A4DAE-BF3E-4625-A1CB-BDA9309DD19A}">
      <dgm:prSet/>
      <dgm:spPr/>
      <dgm:t>
        <a:bodyPr/>
        <a:lstStyle/>
        <a:p>
          <a:endParaRPr lang="en-US"/>
        </a:p>
      </dgm:t>
    </dgm:pt>
    <dgm:pt modelId="{C09B5CF5-E650-4532-9F10-2F79FD931B0B}">
      <dgm:prSet/>
      <dgm:spPr/>
      <dgm:t>
        <a:bodyPr/>
        <a:lstStyle/>
        <a:p>
          <a:pPr rtl="0"/>
          <a:r>
            <a:rPr lang="en-GB" dirty="0"/>
            <a:t>Edge requires use of nearby compute resources</a:t>
          </a:r>
          <a:r>
            <a:rPr lang="en-GB" dirty="0">
              <a:latin typeface="Calibri Light" panose="020F0302020204030204"/>
            </a:rPr>
            <a:t> </a:t>
          </a:r>
          <a:r>
            <a:rPr lang="en-GB" dirty="0"/>
            <a:t>that follow user when moving</a:t>
          </a:r>
          <a:endParaRPr lang="en-US" dirty="0"/>
        </a:p>
      </dgm:t>
    </dgm:pt>
    <dgm:pt modelId="{84A34014-2E92-4553-87A7-7A86BF52D725}" type="parTrans" cxnId="{B76D4D15-67C0-407A-A05F-D8B322CC22CD}">
      <dgm:prSet/>
      <dgm:spPr/>
      <dgm:t>
        <a:bodyPr/>
        <a:lstStyle/>
        <a:p>
          <a:endParaRPr lang="en-US"/>
        </a:p>
      </dgm:t>
    </dgm:pt>
    <dgm:pt modelId="{46A14D90-8E7E-403D-8F92-C4125E90E552}" type="sibTrans" cxnId="{B76D4D15-67C0-407A-A05F-D8B322CC22CD}">
      <dgm:prSet/>
      <dgm:spPr/>
      <dgm:t>
        <a:bodyPr/>
        <a:lstStyle/>
        <a:p>
          <a:endParaRPr lang="en-US"/>
        </a:p>
      </dgm:t>
    </dgm:pt>
    <dgm:pt modelId="{3DECC8BD-860C-4017-BFFB-9502B0C33F14}">
      <dgm:prSet/>
      <dgm:spPr/>
      <dgm:t>
        <a:bodyPr/>
        <a:lstStyle/>
        <a:p>
          <a:r>
            <a:rPr lang="en-GB" dirty="0"/>
            <a:t>Requires the integration with the (packet) core network provided by the OP</a:t>
          </a:r>
          <a:endParaRPr lang="en-US" dirty="0"/>
        </a:p>
      </dgm:t>
    </dgm:pt>
    <dgm:pt modelId="{20B0FB7E-C439-47AB-AC3C-FF9F04288AC7}" type="parTrans" cxnId="{1013C6EC-031D-4B8B-8D9E-E519BF8F03A9}">
      <dgm:prSet/>
      <dgm:spPr/>
      <dgm:t>
        <a:bodyPr/>
        <a:lstStyle/>
        <a:p>
          <a:endParaRPr lang="en-US"/>
        </a:p>
      </dgm:t>
    </dgm:pt>
    <dgm:pt modelId="{F37B9F45-C721-47BE-AE53-6C89A00981EA}" type="sibTrans" cxnId="{1013C6EC-031D-4B8B-8D9E-E519BF8F03A9}">
      <dgm:prSet/>
      <dgm:spPr/>
      <dgm:t>
        <a:bodyPr/>
        <a:lstStyle/>
        <a:p>
          <a:endParaRPr lang="en-US"/>
        </a:p>
      </dgm:t>
    </dgm:pt>
    <dgm:pt modelId="{336A0371-7D7B-4B6B-899E-76937C4271C3}">
      <dgm:prSet/>
      <dgm:spPr/>
      <dgm:t>
        <a:bodyPr/>
        <a:lstStyle/>
        <a:p>
          <a:r>
            <a:rPr lang="en-GB" dirty="0"/>
            <a:t>Can link of capabilities of different operators</a:t>
          </a:r>
          <a:endParaRPr lang="en-US" dirty="0"/>
        </a:p>
      </dgm:t>
    </dgm:pt>
    <dgm:pt modelId="{8590289F-15E2-43D5-AA29-FC2AA3659CC1}" type="parTrans" cxnId="{36F149AC-D051-440A-BD78-EA7EE76868A7}">
      <dgm:prSet/>
      <dgm:spPr/>
      <dgm:t>
        <a:bodyPr/>
        <a:lstStyle/>
        <a:p>
          <a:endParaRPr lang="en-US"/>
        </a:p>
      </dgm:t>
    </dgm:pt>
    <dgm:pt modelId="{2AE0ABCC-EE8E-4F82-B707-A319D4AD7BE6}" type="sibTrans" cxnId="{36F149AC-D051-440A-BD78-EA7EE76868A7}">
      <dgm:prSet/>
      <dgm:spPr/>
      <dgm:t>
        <a:bodyPr/>
        <a:lstStyle/>
        <a:p>
          <a:endParaRPr lang="en-US"/>
        </a:p>
      </dgm:t>
    </dgm:pt>
    <dgm:pt modelId="{250D1B25-C681-4CA5-9E87-5832D0430A11}">
      <dgm:prSet/>
      <dgm:spPr/>
      <dgm:t>
        <a:bodyPr/>
        <a:lstStyle/>
        <a:p>
          <a:r>
            <a:rPr lang="en-GB" dirty="0"/>
            <a:t>Edge applications serving subscribers on different networks may have to interact</a:t>
          </a:r>
          <a:endParaRPr lang="en-US" dirty="0"/>
        </a:p>
      </dgm:t>
    </dgm:pt>
    <dgm:pt modelId="{A5F8A70F-BC02-4715-B622-8B82D8413094}" type="parTrans" cxnId="{FD93296A-DBA9-4598-AB15-0EFEBCF89093}">
      <dgm:prSet/>
      <dgm:spPr/>
      <dgm:t>
        <a:bodyPr/>
        <a:lstStyle/>
        <a:p>
          <a:endParaRPr lang="en-US"/>
        </a:p>
      </dgm:t>
    </dgm:pt>
    <dgm:pt modelId="{00A57726-D77B-48DF-9A0A-365C76DBB843}" type="sibTrans" cxnId="{FD93296A-DBA9-4598-AB15-0EFEBCF89093}">
      <dgm:prSet/>
      <dgm:spPr/>
      <dgm:t>
        <a:bodyPr/>
        <a:lstStyle/>
        <a:p>
          <a:endParaRPr lang="en-US"/>
        </a:p>
      </dgm:t>
    </dgm:pt>
    <dgm:pt modelId="{FD7DE7E5-7C6D-4E9E-B2B9-78A158526138}">
      <dgm:prSet/>
      <dgm:spPr/>
      <dgm:t>
        <a:bodyPr/>
        <a:lstStyle/>
        <a:p>
          <a:pPr marL="57150" marR="0" lvl="1" indent="0" defTabSz="488950" eaLnBrk="1" fontAlgn="auto" latinLnBrk="0" hangingPunct="1">
            <a:lnSpc>
              <a:spcPct val="90000"/>
            </a:lnSpc>
            <a:spcBef>
              <a:spcPct val="0"/>
            </a:spcBef>
            <a:spcAft>
              <a:spcPct val="20000"/>
            </a:spcAft>
            <a:buClrTx/>
            <a:buSzTx/>
            <a:buFontTx/>
            <a:buNone/>
            <a:tabLst/>
            <a:defRPr/>
          </a:pPr>
          <a:r>
            <a:rPr lang="en-GB" dirty="0"/>
            <a:t>i.e. extends geographic and user base that is offered by MNO/OP provider</a:t>
          </a:r>
          <a:endParaRPr lang="en-US" dirty="0"/>
        </a:p>
      </dgm:t>
    </dgm:pt>
    <dgm:pt modelId="{AF9B145B-80BA-4845-B8B0-E2B34DA727D3}" type="parTrans" cxnId="{6EAA8813-0154-4189-BD13-43184B88B4C1}">
      <dgm:prSet/>
      <dgm:spPr/>
      <dgm:t>
        <a:bodyPr/>
        <a:lstStyle/>
        <a:p>
          <a:endParaRPr lang="en-US"/>
        </a:p>
      </dgm:t>
    </dgm:pt>
    <dgm:pt modelId="{5596A492-2DC3-4F30-87D3-242BBD334281}" type="sibTrans" cxnId="{6EAA8813-0154-4189-BD13-43184B88B4C1}">
      <dgm:prSet/>
      <dgm:spPr/>
      <dgm:t>
        <a:bodyPr/>
        <a:lstStyle/>
        <a:p>
          <a:endParaRPr lang="en-US"/>
        </a:p>
      </dgm:t>
    </dgm:pt>
    <dgm:pt modelId="{112F1A3C-1727-460E-BCEC-9635ECF91D24}">
      <dgm:prSet/>
      <dgm:spPr/>
      <dgm:t>
        <a:bodyPr/>
        <a:lstStyle/>
        <a:p>
          <a:pPr rtl="0"/>
          <a:r>
            <a:rPr lang="en-US" dirty="0"/>
            <a:t>Similar to voice calls reaching subscribers wherever they are and while on the move</a:t>
          </a:r>
        </a:p>
      </dgm:t>
    </dgm:pt>
    <dgm:pt modelId="{8D1A2255-2310-4D89-A39D-74F36052BF87}" type="parTrans" cxnId="{5980F830-2CEB-4742-B489-C4C3A77E5199}">
      <dgm:prSet/>
      <dgm:spPr/>
      <dgm:t>
        <a:bodyPr/>
        <a:lstStyle/>
        <a:p>
          <a:endParaRPr lang="en-US"/>
        </a:p>
      </dgm:t>
    </dgm:pt>
    <dgm:pt modelId="{E895B61E-F27A-45A6-8231-866E6D0DCF4A}" type="sibTrans" cxnId="{5980F830-2CEB-4742-B489-C4C3A77E5199}">
      <dgm:prSet/>
      <dgm:spPr/>
      <dgm:t>
        <a:bodyPr/>
        <a:lstStyle/>
        <a:p>
          <a:endParaRPr lang="en-US"/>
        </a:p>
      </dgm:t>
    </dgm:pt>
    <dgm:pt modelId="{1342D5F7-DA58-4E87-AD05-BE8F857A676A}">
      <dgm:prSet/>
      <dgm:spPr/>
      <dgm:t>
        <a:bodyPr/>
        <a:lstStyle/>
        <a:p>
          <a:r>
            <a:rPr lang="en-US" dirty="0"/>
            <a:t>Similar to voice calls between subscribers on different operators</a:t>
          </a:r>
        </a:p>
      </dgm:t>
    </dgm:pt>
    <dgm:pt modelId="{D73B687E-14DA-464C-A295-FA8896633EC4}" type="parTrans" cxnId="{D6B98D26-4C0D-4B5B-B653-EDF070663B94}">
      <dgm:prSet/>
      <dgm:spPr/>
      <dgm:t>
        <a:bodyPr/>
        <a:lstStyle/>
        <a:p>
          <a:endParaRPr lang="en-US"/>
        </a:p>
      </dgm:t>
    </dgm:pt>
    <dgm:pt modelId="{EE1CB52E-13A8-4900-801B-AC5D8BC7894E}" type="sibTrans" cxnId="{D6B98D26-4C0D-4B5B-B653-EDF070663B94}">
      <dgm:prSet/>
      <dgm:spPr/>
      <dgm:t>
        <a:bodyPr/>
        <a:lstStyle/>
        <a:p>
          <a:endParaRPr lang="en-US"/>
        </a:p>
      </dgm:t>
    </dgm:pt>
    <dgm:pt modelId="{19A8B6E9-3127-4579-9CEB-4A1B1BF2A3C6}">
      <dgm:prSet/>
      <dgm:spPr/>
      <dgm:t>
        <a:bodyPr/>
        <a:lstStyle/>
        <a:p>
          <a:r>
            <a:rPr lang="en-US" dirty="0"/>
            <a:t>e.g. gaming against each other or automotive applications cooperating to improve accuracy</a:t>
          </a:r>
        </a:p>
      </dgm:t>
    </dgm:pt>
    <dgm:pt modelId="{9C49BAC0-5D27-4113-9C67-84D0ADCC296F}" type="parTrans" cxnId="{3AEC8273-0360-413F-88A0-DDFFA2280813}">
      <dgm:prSet/>
      <dgm:spPr/>
      <dgm:t>
        <a:bodyPr/>
        <a:lstStyle/>
        <a:p>
          <a:endParaRPr lang="en-US"/>
        </a:p>
      </dgm:t>
    </dgm:pt>
    <dgm:pt modelId="{DCBF0333-E4C8-4FCB-A9BF-43324C191043}" type="sibTrans" cxnId="{3AEC8273-0360-413F-88A0-DDFFA2280813}">
      <dgm:prSet/>
      <dgm:spPr/>
      <dgm:t>
        <a:bodyPr/>
        <a:lstStyle/>
        <a:p>
          <a:endParaRPr lang="en-US"/>
        </a:p>
      </dgm:t>
    </dgm:pt>
    <dgm:pt modelId="{8D63C416-0429-42CE-A374-30F1714D2DF3}">
      <dgm:prSet/>
      <dgm:spPr/>
      <dgm:t>
        <a:bodyPr/>
        <a:lstStyle/>
        <a:p>
          <a:pPr rtl="0"/>
          <a:r>
            <a:rPr lang="en-US" dirty="0"/>
            <a:t>Ideally with smooth handover between networks cross-border</a:t>
          </a:r>
        </a:p>
      </dgm:t>
    </dgm:pt>
    <dgm:pt modelId="{59FBC538-BCD3-4A83-A0D8-AF6AD3FC3FBF}" type="parTrans" cxnId="{7AFC7DB4-5467-4731-922F-99D5FCD55C33}">
      <dgm:prSet/>
      <dgm:spPr/>
      <dgm:t>
        <a:bodyPr/>
        <a:lstStyle/>
        <a:p>
          <a:endParaRPr lang="en-US"/>
        </a:p>
      </dgm:t>
    </dgm:pt>
    <dgm:pt modelId="{A94E1E4E-DA30-4AFC-B73C-BF0951177142}" type="sibTrans" cxnId="{7AFC7DB4-5467-4731-922F-99D5FCD55C33}">
      <dgm:prSet/>
      <dgm:spPr/>
      <dgm:t>
        <a:bodyPr/>
        <a:lstStyle/>
        <a:p>
          <a:endParaRPr lang="en-US"/>
        </a:p>
      </dgm:t>
    </dgm:pt>
    <dgm:pt modelId="{CDC3792E-9F83-4756-9A2D-A77CEA4BEA1E}">
      <dgm:prSet/>
      <dgm:spPr/>
      <dgm:t>
        <a:bodyPr/>
        <a:lstStyle/>
        <a:p>
          <a:r>
            <a:rPr lang="en-US" dirty="0"/>
            <a:t>Disconnects service offering from capabilities</a:t>
          </a:r>
        </a:p>
      </dgm:t>
    </dgm:pt>
    <dgm:pt modelId="{3A123789-E906-4196-9CDD-FCFBAE8E35A7}" type="parTrans" cxnId="{82E71AC4-9DD4-4AFE-A97E-600EB4969D33}">
      <dgm:prSet/>
      <dgm:spPr/>
      <dgm:t>
        <a:bodyPr/>
        <a:lstStyle/>
        <a:p>
          <a:endParaRPr lang="en-US"/>
        </a:p>
      </dgm:t>
    </dgm:pt>
    <dgm:pt modelId="{AA497315-61A2-41B6-B2E6-954A92AF1C60}" type="sibTrans" cxnId="{82E71AC4-9DD4-4AFE-A97E-600EB4969D33}">
      <dgm:prSet/>
      <dgm:spPr/>
      <dgm:t>
        <a:bodyPr/>
        <a:lstStyle/>
        <a:p>
          <a:endParaRPr lang="en-US"/>
        </a:p>
      </dgm:t>
    </dgm:pt>
    <dgm:pt modelId="{4FD04193-EEBE-4C4E-BE1A-96671CEB0E8C}">
      <dgm:prSet/>
      <dgm:spPr/>
      <dgm:t>
        <a:bodyPr/>
        <a:lstStyle/>
        <a:p>
          <a:r>
            <a:rPr lang="en-US" dirty="0"/>
            <a:t>Similar to voice call service relying on multiple network capabilities</a:t>
          </a:r>
        </a:p>
      </dgm:t>
    </dgm:pt>
    <dgm:pt modelId="{870DB265-A72B-4E1F-B84F-D59443FF7F2A}" type="parTrans" cxnId="{5D1D408B-A38B-47D6-945E-EBC53EC913F8}">
      <dgm:prSet/>
      <dgm:spPr/>
      <dgm:t>
        <a:bodyPr/>
        <a:lstStyle/>
        <a:p>
          <a:endParaRPr lang="en-US"/>
        </a:p>
      </dgm:t>
    </dgm:pt>
    <dgm:pt modelId="{E8410F14-A490-446C-ADEB-2E46FA307726}" type="sibTrans" cxnId="{5D1D408B-A38B-47D6-945E-EBC53EC913F8}">
      <dgm:prSet/>
      <dgm:spPr/>
      <dgm:t>
        <a:bodyPr/>
        <a:lstStyle/>
        <a:p>
          <a:endParaRPr lang="en-US"/>
        </a:p>
      </dgm:t>
    </dgm:pt>
    <dgm:pt modelId="{DAD85FA9-1BCD-48E7-BC45-3C530397A6D0}">
      <dgm:prSet/>
      <dgm:spPr/>
      <dgm:t>
        <a:bodyPr/>
        <a:lstStyle/>
        <a:p>
          <a:r>
            <a:rPr lang="en-US" dirty="0"/>
            <a:t>Developers may need an offering combining different capabilities</a:t>
          </a:r>
        </a:p>
      </dgm:t>
    </dgm:pt>
    <dgm:pt modelId="{DE90BBFB-AA04-4431-BB5B-D92AE14335A5}" type="parTrans" cxnId="{69EBCBD1-E556-4BD1-BE8F-19AE8D94ED8D}">
      <dgm:prSet/>
      <dgm:spPr/>
      <dgm:t>
        <a:bodyPr/>
        <a:lstStyle/>
        <a:p>
          <a:endParaRPr lang="en-US"/>
        </a:p>
      </dgm:t>
    </dgm:pt>
    <dgm:pt modelId="{7C7B65E1-B2A6-4402-9EC8-FCEF1F3A11C4}" type="sibTrans" cxnId="{69EBCBD1-E556-4BD1-BE8F-19AE8D94ED8D}">
      <dgm:prSet/>
      <dgm:spPr/>
      <dgm:t>
        <a:bodyPr/>
        <a:lstStyle/>
        <a:p>
          <a:endParaRPr lang="en-US"/>
        </a:p>
      </dgm:t>
    </dgm:pt>
    <dgm:pt modelId="{75E2A3B5-C7E2-4ADE-A274-A1396203ECF4}">
      <dgm:prSet/>
      <dgm:spPr/>
      <dgm:t>
        <a:bodyPr/>
        <a:lstStyle/>
        <a:p>
          <a:r>
            <a:rPr lang="en-US" dirty="0"/>
            <a:t>e.g. Edge with </a:t>
          </a:r>
          <a:r>
            <a:rPr lang="en-US" dirty="0" err="1"/>
            <a:t>NaaS</a:t>
          </a:r>
          <a:r>
            <a:rPr lang="en-US" dirty="0"/>
            <a:t> and/or slicing</a:t>
          </a:r>
        </a:p>
      </dgm:t>
    </dgm:pt>
    <dgm:pt modelId="{1E90FEF8-5050-48A3-94E4-B4CEE3910FB4}" type="parTrans" cxnId="{110AF645-91AC-47D9-9818-9975403655A8}">
      <dgm:prSet/>
      <dgm:spPr/>
      <dgm:t>
        <a:bodyPr/>
        <a:lstStyle/>
        <a:p>
          <a:endParaRPr lang="en-US"/>
        </a:p>
      </dgm:t>
    </dgm:pt>
    <dgm:pt modelId="{AF4EA6C0-515E-4652-BB00-2E5AC71E91E6}" type="sibTrans" cxnId="{110AF645-91AC-47D9-9818-9975403655A8}">
      <dgm:prSet/>
      <dgm:spPr/>
      <dgm:t>
        <a:bodyPr/>
        <a:lstStyle/>
        <a:p>
          <a:endParaRPr lang="en-US"/>
        </a:p>
      </dgm:t>
    </dgm:pt>
    <dgm:pt modelId="{210BA89B-5705-4D81-ABDB-C3FDEB4D32BB}">
      <dgm:prSet/>
      <dgm:spPr/>
      <dgm:t>
        <a:bodyPr/>
        <a:lstStyle/>
        <a:p>
          <a:r>
            <a:rPr lang="en-US" dirty="0"/>
            <a:t>OP providing access to all capabilities allows to break silos and merge capabilities into a single offering</a:t>
          </a:r>
        </a:p>
      </dgm:t>
    </dgm:pt>
    <dgm:pt modelId="{C10C2006-A408-4F78-B291-95DC7A279329}" type="parTrans" cxnId="{901E073B-9006-48A4-8239-A6830AA1FED3}">
      <dgm:prSet/>
      <dgm:spPr/>
      <dgm:t>
        <a:bodyPr/>
        <a:lstStyle/>
        <a:p>
          <a:endParaRPr lang="en-US"/>
        </a:p>
      </dgm:t>
    </dgm:pt>
    <dgm:pt modelId="{23ACF2F2-2D9C-4FC0-A7B3-A32A73F05731}" type="sibTrans" cxnId="{901E073B-9006-48A4-8239-A6830AA1FED3}">
      <dgm:prSet/>
      <dgm:spPr/>
      <dgm:t>
        <a:bodyPr/>
        <a:lstStyle/>
        <a:p>
          <a:endParaRPr lang="en-US"/>
        </a:p>
      </dgm:t>
    </dgm:pt>
    <dgm:pt modelId="{3913AE7B-8840-4A24-A16C-DF2B190E9249}" type="pres">
      <dgm:prSet presAssocID="{7E4AC682-DB20-4ED6-9BD4-F6E6975FECC6}" presName="linear" presStyleCnt="0">
        <dgm:presLayoutVars>
          <dgm:animLvl val="lvl"/>
          <dgm:resizeHandles val="exact"/>
        </dgm:presLayoutVars>
      </dgm:prSet>
      <dgm:spPr/>
    </dgm:pt>
    <dgm:pt modelId="{7DD084A7-C6F6-4E08-B8D3-22B21772049A}" type="pres">
      <dgm:prSet presAssocID="{A82AD75F-E868-4012-B611-F901F9509F8B}" presName="parentText" presStyleLbl="node1" presStyleIdx="0" presStyleCnt="4">
        <dgm:presLayoutVars>
          <dgm:chMax val="0"/>
          <dgm:bulletEnabled val="1"/>
        </dgm:presLayoutVars>
      </dgm:prSet>
      <dgm:spPr/>
    </dgm:pt>
    <dgm:pt modelId="{E086E1D3-518E-4321-8C5C-EC695C23C5DE}" type="pres">
      <dgm:prSet presAssocID="{A82AD75F-E868-4012-B611-F901F9509F8B}" presName="childText" presStyleLbl="revTx" presStyleIdx="0" presStyleCnt="4">
        <dgm:presLayoutVars>
          <dgm:bulletEnabled val="1"/>
        </dgm:presLayoutVars>
      </dgm:prSet>
      <dgm:spPr/>
    </dgm:pt>
    <dgm:pt modelId="{E83558EC-DC15-4F33-AFED-507DE09ED5F5}" type="pres">
      <dgm:prSet presAssocID="{04D49DD4-94DB-40E6-8761-45B9F9C1FB3B}" presName="parentText" presStyleLbl="node1" presStyleIdx="1" presStyleCnt="4">
        <dgm:presLayoutVars>
          <dgm:chMax val="0"/>
          <dgm:bulletEnabled val="1"/>
        </dgm:presLayoutVars>
      </dgm:prSet>
      <dgm:spPr/>
    </dgm:pt>
    <dgm:pt modelId="{AD9F539B-9F7A-4F67-B7C5-D2D54B7C79DA}" type="pres">
      <dgm:prSet presAssocID="{04D49DD4-94DB-40E6-8761-45B9F9C1FB3B}" presName="childText" presStyleLbl="revTx" presStyleIdx="1" presStyleCnt="4">
        <dgm:presLayoutVars>
          <dgm:bulletEnabled val="1"/>
        </dgm:presLayoutVars>
      </dgm:prSet>
      <dgm:spPr/>
    </dgm:pt>
    <dgm:pt modelId="{1DAADBA1-C7D9-4203-82BC-36ACE3890528}" type="pres">
      <dgm:prSet presAssocID="{336A0371-7D7B-4B6B-899E-76937C4271C3}" presName="parentText" presStyleLbl="node1" presStyleIdx="2" presStyleCnt="4">
        <dgm:presLayoutVars>
          <dgm:chMax val="0"/>
          <dgm:bulletEnabled val="1"/>
        </dgm:presLayoutVars>
      </dgm:prSet>
      <dgm:spPr/>
    </dgm:pt>
    <dgm:pt modelId="{92A1F330-D4E8-4927-A0F4-A3A909AF2F0B}" type="pres">
      <dgm:prSet presAssocID="{336A0371-7D7B-4B6B-899E-76937C4271C3}" presName="childText" presStyleLbl="revTx" presStyleIdx="2" presStyleCnt="4">
        <dgm:presLayoutVars>
          <dgm:bulletEnabled val="1"/>
        </dgm:presLayoutVars>
      </dgm:prSet>
      <dgm:spPr/>
    </dgm:pt>
    <dgm:pt modelId="{C5761965-BABB-4961-BE88-F4CB978A0F63}" type="pres">
      <dgm:prSet presAssocID="{CDC3792E-9F83-4756-9A2D-A77CEA4BEA1E}" presName="parentText" presStyleLbl="node1" presStyleIdx="3" presStyleCnt="4">
        <dgm:presLayoutVars>
          <dgm:chMax val="0"/>
          <dgm:bulletEnabled val="1"/>
        </dgm:presLayoutVars>
      </dgm:prSet>
      <dgm:spPr/>
    </dgm:pt>
    <dgm:pt modelId="{80595314-21FE-46E5-9492-DE3F1431E9ED}" type="pres">
      <dgm:prSet presAssocID="{CDC3792E-9F83-4756-9A2D-A77CEA4BEA1E}" presName="childText" presStyleLbl="revTx" presStyleIdx="3" presStyleCnt="4">
        <dgm:presLayoutVars>
          <dgm:bulletEnabled val="1"/>
        </dgm:presLayoutVars>
      </dgm:prSet>
      <dgm:spPr/>
    </dgm:pt>
  </dgm:ptLst>
  <dgm:cxnLst>
    <dgm:cxn modelId="{756CC207-2C91-4E4E-906B-F81362A75018}" type="presOf" srcId="{8D63C416-0429-42CE-A374-30F1714D2DF3}" destId="{AD9F539B-9F7A-4F67-B7C5-D2D54B7C79DA}" srcOrd="0" destOrd="2" presId="urn:microsoft.com/office/officeart/2005/8/layout/vList2"/>
    <dgm:cxn modelId="{6EAA8813-0154-4189-BD13-43184B88B4C1}" srcId="{A82AD75F-E868-4012-B611-F901F9509F8B}" destId="{FD7DE7E5-7C6D-4E9E-B2B9-78A158526138}" srcOrd="1" destOrd="0" parTransId="{AF9B145B-80BA-4845-B8B0-E2B34DA727D3}" sibTransId="{5596A492-2DC3-4F30-87D3-242BBD334281}"/>
    <dgm:cxn modelId="{B76D4D15-67C0-407A-A05F-D8B322CC22CD}" srcId="{04D49DD4-94DB-40E6-8761-45B9F9C1FB3B}" destId="{C09B5CF5-E650-4532-9F10-2F79FD931B0B}" srcOrd="1" destOrd="0" parTransId="{84A34014-2E92-4553-87A7-7A86BF52D725}" sibTransId="{46A14D90-8E7E-403D-8F92-C4125E90E552}"/>
    <dgm:cxn modelId="{4C722219-5C86-4DA6-8D0B-603FB7F3C15E}" type="presOf" srcId="{3DECC8BD-860C-4017-BFFB-9502B0C33F14}" destId="{AD9F539B-9F7A-4F67-B7C5-D2D54B7C79DA}" srcOrd="0" destOrd="3" presId="urn:microsoft.com/office/officeart/2005/8/layout/vList2"/>
    <dgm:cxn modelId="{1CA9F520-52C8-484E-8963-BD629DCEF215}" srcId="{A82AD75F-E868-4012-B611-F901F9509F8B}" destId="{A09C2F81-5975-48BA-AE1B-EABF9EBBB70C}" srcOrd="0" destOrd="0" parTransId="{7F5B6795-379F-4EB1-AB01-6E9428C689BD}" sibTransId="{73C3AE55-9DEE-49E1-A9F4-7477FB38C0C6}"/>
    <dgm:cxn modelId="{D6B98D26-4C0D-4B5B-B653-EDF070663B94}" srcId="{336A0371-7D7B-4B6B-899E-76937C4271C3}" destId="{1342D5F7-DA58-4E87-AD05-BE8F857A676A}" srcOrd="0" destOrd="0" parTransId="{D73B687E-14DA-464C-A295-FA8896633EC4}" sibTransId="{EE1CB52E-13A8-4900-801B-AC5D8BC7894E}"/>
    <dgm:cxn modelId="{25BCA52B-B645-4095-A8A7-6952054832B8}" srcId="{7E4AC682-DB20-4ED6-9BD4-F6E6975FECC6}" destId="{A82AD75F-E868-4012-B611-F901F9509F8B}" srcOrd="0" destOrd="0" parTransId="{FD63A243-606F-4B8F-8709-C9C677F9B404}" sibTransId="{C92F6B0E-1587-4E93-BFF2-2D604F21776A}"/>
    <dgm:cxn modelId="{5980F830-2CEB-4742-B489-C4C3A77E5199}" srcId="{04D49DD4-94DB-40E6-8761-45B9F9C1FB3B}" destId="{112F1A3C-1727-460E-BCEC-9635ECF91D24}" srcOrd="0" destOrd="0" parTransId="{8D1A2255-2310-4D89-A39D-74F36052BF87}" sibTransId="{E895B61E-F27A-45A6-8231-866E6D0DCF4A}"/>
    <dgm:cxn modelId="{B40ED333-2157-4D3D-91EE-FB85E5E8A6A7}" type="presOf" srcId="{7E4AC682-DB20-4ED6-9BD4-F6E6975FECC6}" destId="{3913AE7B-8840-4A24-A16C-DF2B190E9249}" srcOrd="0" destOrd="0" presId="urn:microsoft.com/office/officeart/2005/8/layout/vList2"/>
    <dgm:cxn modelId="{0465C837-4C8C-4E55-AA65-7114433E7DE4}" type="presOf" srcId="{112F1A3C-1727-460E-BCEC-9635ECF91D24}" destId="{AD9F539B-9F7A-4F67-B7C5-D2D54B7C79DA}" srcOrd="0" destOrd="0" presId="urn:microsoft.com/office/officeart/2005/8/layout/vList2"/>
    <dgm:cxn modelId="{901E073B-9006-48A4-8239-A6830AA1FED3}" srcId="{CDC3792E-9F83-4756-9A2D-A77CEA4BEA1E}" destId="{210BA89B-5705-4D81-ABDB-C3FDEB4D32BB}" srcOrd="2" destOrd="0" parTransId="{C10C2006-A408-4F78-B291-95DC7A279329}" sibTransId="{23ACF2F2-2D9C-4FC0-A7B3-A32A73F05731}"/>
    <dgm:cxn modelId="{36BF423E-86BA-44C7-AA69-8A763918BAFE}" type="presOf" srcId="{250D1B25-C681-4CA5-9E87-5832D0430A11}" destId="{92A1F330-D4E8-4927-A0F4-A3A909AF2F0B}" srcOrd="0" destOrd="1" presId="urn:microsoft.com/office/officeart/2005/8/layout/vList2"/>
    <dgm:cxn modelId="{4864D140-6019-43B6-93D8-F48F1CE19B62}" type="presOf" srcId="{1342D5F7-DA58-4E87-AD05-BE8F857A676A}" destId="{92A1F330-D4E8-4927-A0F4-A3A909AF2F0B}" srcOrd="0" destOrd="0" presId="urn:microsoft.com/office/officeart/2005/8/layout/vList2"/>
    <dgm:cxn modelId="{110AF645-91AC-47D9-9818-9975403655A8}" srcId="{DAD85FA9-1BCD-48E7-BC45-3C530397A6D0}" destId="{75E2A3B5-C7E2-4ADE-A274-A1396203ECF4}" srcOrd="0" destOrd="0" parTransId="{1E90FEF8-5050-48A3-94E4-B4CEE3910FB4}" sibTransId="{AF4EA6C0-515E-4652-BB00-2E5AC71E91E6}"/>
    <dgm:cxn modelId="{FD93296A-DBA9-4598-AB15-0EFEBCF89093}" srcId="{336A0371-7D7B-4B6B-899E-76937C4271C3}" destId="{250D1B25-C681-4CA5-9E87-5832D0430A11}" srcOrd="1" destOrd="0" parTransId="{A5F8A70F-BC02-4715-B622-8B82D8413094}" sibTransId="{00A57726-D77B-48DF-9A0A-365C76DBB843}"/>
    <dgm:cxn modelId="{2B065C6C-0196-48B1-A57D-75E3E421A57A}" type="presOf" srcId="{210BA89B-5705-4D81-ABDB-C3FDEB4D32BB}" destId="{80595314-21FE-46E5-9492-DE3F1431E9ED}" srcOrd="0" destOrd="3" presId="urn:microsoft.com/office/officeart/2005/8/layout/vList2"/>
    <dgm:cxn modelId="{0993FD4D-4BE5-4021-825F-DE26A16FB737}" type="presOf" srcId="{04D49DD4-94DB-40E6-8761-45B9F9C1FB3B}" destId="{E83558EC-DC15-4F33-AFED-507DE09ED5F5}" srcOrd="0" destOrd="0" presId="urn:microsoft.com/office/officeart/2005/8/layout/vList2"/>
    <dgm:cxn modelId="{5525264E-AEC5-4DE9-A4D0-255F4B5A694C}" type="presOf" srcId="{FD7DE7E5-7C6D-4E9E-B2B9-78A158526138}" destId="{E086E1D3-518E-4321-8C5C-EC695C23C5DE}" srcOrd="0" destOrd="1" presId="urn:microsoft.com/office/officeart/2005/8/layout/vList2"/>
    <dgm:cxn modelId="{3AEC8273-0360-413F-88A0-DDFFA2280813}" srcId="{250D1B25-C681-4CA5-9E87-5832D0430A11}" destId="{19A8B6E9-3127-4579-9CEB-4A1B1BF2A3C6}" srcOrd="0" destOrd="0" parTransId="{9C49BAC0-5D27-4113-9C67-84D0ADCC296F}" sibTransId="{DCBF0333-E4C8-4FCB-A9BF-43324C191043}"/>
    <dgm:cxn modelId="{3EFAB074-1648-40FE-87FD-150488B9C16E}" type="presOf" srcId="{4FD04193-EEBE-4C4E-BE1A-96671CEB0E8C}" destId="{80595314-21FE-46E5-9492-DE3F1431E9ED}" srcOrd="0" destOrd="0" presId="urn:microsoft.com/office/officeart/2005/8/layout/vList2"/>
    <dgm:cxn modelId="{4E103F58-8E7D-450C-9F4A-9CF606D43189}" type="presOf" srcId="{7A9BDBD3-0816-4280-A0FD-5336D0BF2098}" destId="{E086E1D3-518E-4321-8C5C-EC695C23C5DE}" srcOrd="0" destOrd="2" presId="urn:microsoft.com/office/officeart/2005/8/layout/vList2"/>
    <dgm:cxn modelId="{48B0DB7E-C00F-48AD-8B68-1E1536C8C5F9}" type="presOf" srcId="{C09B5CF5-E650-4532-9F10-2F79FD931B0B}" destId="{AD9F539B-9F7A-4F67-B7C5-D2D54B7C79DA}" srcOrd="0" destOrd="1" presId="urn:microsoft.com/office/officeart/2005/8/layout/vList2"/>
    <dgm:cxn modelId="{C3846186-B16A-454D-B6F8-72367637569F}" type="presOf" srcId="{336A0371-7D7B-4B6B-899E-76937C4271C3}" destId="{1DAADBA1-C7D9-4203-82BC-36ACE3890528}" srcOrd="0" destOrd="0" presId="urn:microsoft.com/office/officeart/2005/8/layout/vList2"/>
    <dgm:cxn modelId="{5D1D408B-A38B-47D6-945E-EBC53EC913F8}" srcId="{CDC3792E-9F83-4756-9A2D-A77CEA4BEA1E}" destId="{4FD04193-EEBE-4C4E-BE1A-96671CEB0E8C}" srcOrd="0" destOrd="0" parTransId="{870DB265-A72B-4E1F-B84F-D59443FF7F2A}" sibTransId="{E8410F14-A490-446C-ADEB-2E46FA307726}"/>
    <dgm:cxn modelId="{36F149AC-D051-440A-BD78-EA7EE76868A7}" srcId="{7E4AC682-DB20-4ED6-9BD4-F6E6975FECC6}" destId="{336A0371-7D7B-4B6B-899E-76937C4271C3}" srcOrd="2" destOrd="0" parTransId="{8590289F-15E2-43D5-AA29-FC2AA3659CC1}" sibTransId="{2AE0ABCC-EE8E-4F82-B707-A319D4AD7BE6}"/>
    <dgm:cxn modelId="{D67C00AD-2EDD-4C0B-A954-A64EFB06DCE2}" type="presOf" srcId="{A82AD75F-E868-4012-B611-F901F9509F8B}" destId="{7DD084A7-C6F6-4E08-B8D3-22B21772049A}" srcOrd="0" destOrd="0" presId="urn:microsoft.com/office/officeart/2005/8/layout/vList2"/>
    <dgm:cxn modelId="{4B5A4DAE-BF3E-4625-A1CB-BDA9309DD19A}" srcId="{7E4AC682-DB20-4ED6-9BD4-F6E6975FECC6}" destId="{04D49DD4-94DB-40E6-8761-45B9F9C1FB3B}" srcOrd="1" destOrd="0" parTransId="{2A1E2E71-636B-40E8-A962-015920E5EF7F}" sibTransId="{BA55A0C3-3A75-4903-8C7D-89D00C01CEF0}"/>
    <dgm:cxn modelId="{C04875AE-304A-416D-80E5-1C3D8D911B5F}" type="presOf" srcId="{19A8B6E9-3127-4579-9CEB-4A1B1BF2A3C6}" destId="{92A1F330-D4E8-4927-A0F4-A3A909AF2F0B}" srcOrd="0" destOrd="2" presId="urn:microsoft.com/office/officeart/2005/8/layout/vList2"/>
    <dgm:cxn modelId="{7AFC7DB4-5467-4731-922F-99D5FCD55C33}" srcId="{C09B5CF5-E650-4532-9F10-2F79FD931B0B}" destId="{8D63C416-0429-42CE-A374-30F1714D2DF3}" srcOrd="0" destOrd="0" parTransId="{59FBC538-BCD3-4A83-A0D8-AF6AD3FC3FBF}" sibTransId="{A94E1E4E-DA30-4AFC-B73C-BF0951177142}"/>
    <dgm:cxn modelId="{EFA477C1-0235-43A8-9284-B45803468595}" type="presOf" srcId="{DAD85FA9-1BCD-48E7-BC45-3C530397A6D0}" destId="{80595314-21FE-46E5-9492-DE3F1431E9ED}" srcOrd="0" destOrd="1" presId="urn:microsoft.com/office/officeart/2005/8/layout/vList2"/>
    <dgm:cxn modelId="{82E71AC4-9DD4-4AFE-A97E-600EB4969D33}" srcId="{7E4AC682-DB20-4ED6-9BD4-F6E6975FECC6}" destId="{CDC3792E-9F83-4756-9A2D-A77CEA4BEA1E}" srcOrd="3" destOrd="0" parTransId="{3A123789-E906-4196-9CDD-FCFBAE8E35A7}" sibTransId="{AA497315-61A2-41B6-B2E6-954A92AF1C60}"/>
    <dgm:cxn modelId="{3E1320C5-2AC0-44E0-ABC0-B5B347FCA544}" type="presOf" srcId="{75E2A3B5-C7E2-4ADE-A274-A1396203ECF4}" destId="{80595314-21FE-46E5-9492-DE3F1431E9ED}" srcOrd="0" destOrd="2" presId="urn:microsoft.com/office/officeart/2005/8/layout/vList2"/>
    <dgm:cxn modelId="{53A4D8C9-2EDD-46FA-8B76-B54402C5D825}" srcId="{A82AD75F-E868-4012-B611-F901F9509F8B}" destId="{7A9BDBD3-0816-4280-A0FD-5336D0BF2098}" srcOrd="2" destOrd="0" parTransId="{013C783A-51EF-4E9E-A701-B8D0242E1BD7}" sibTransId="{F10B4958-CAE2-47DC-A95A-EB5F84F781C3}"/>
    <dgm:cxn modelId="{69EBCBD1-E556-4BD1-BE8F-19AE8D94ED8D}" srcId="{CDC3792E-9F83-4756-9A2D-A77CEA4BEA1E}" destId="{DAD85FA9-1BCD-48E7-BC45-3C530397A6D0}" srcOrd="1" destOrd="0" parTransId="{DE90BBFB-AA04-4431-BB5B-D92AE14335A5}" sibTransId="{7C7B65E1-B2A6-4402-9EC8-FCEF1F3A11C4}"/>
    <dgm:cxn modelId="{02AC62E9-ACBC-4A3B-9F15-3BC2B3A5A782}" type="presOf" srcId="{A09C2F81-5975-48BA-AE1B-EABF9EBBB70C}" destId="{E086E1D3-518E-4321-8C5C-EC695C23C5DE}" srcOrd="0" destOrd="0" presId="urn:microsoft.com/office/officeart/2005/8/layout/vList2"/>
    <dgm:cxn modelId="{1013C6EC-031D-4B8B-8D9E-E519BF8F03A9}" srcId="{04D49DD4-94DB-40E6-8761-45B9F9C1FB3B}" destId="{3DECC8BD-860C-4017-BFFB-9502B0C33F14}" srcOrd="2" destOrd="0" parTransId="{20B0FB7E-C439-47AB-AC3C-FF9F04288AC7}" sibTransId="{F37B9F45-C721-47BE-AE53-6C89A00981EA}"/>
    <dgm:cxn modelId="{45552CFF-3AE2-4C47-B152-8CC4F405C048}" type="presOf" srcId="{CDC3792E-9F83-4756-9A2D-A77CEA4BEA1E}" destId="{C5761965-BABB-4961-BE88-F4CB978A0F63}" srcOrd="0" destOrd="0" presId="urn:microsoft.com/office/officeart/2005/8/layout/vList2"/>
    <dgm:cxn modelId="{20AA0DD4-190C-4FE1-B0C4-EFEDE69172D8}" type="presParOf" srcId="{3913AE7B-8840-4A24-A16C-DF2B190E9249}" destId="{7DD084A7-C6F6-4E08-B8D3-22B21772049A}" srcOrd="0" destOrd="0" presId="urn:microsoft.com/office/officeart/2005/8/layout/vList2"/>
    <dgm:cxn modelId="{D1261080-3052-4B66-BB1C-8061A34C3E29}" type="presParOf" srcId="{3913AE7B-8840-4A24-A16C-DF2B190E9249}" destId="{E086E1D3-518E-4321-8C5C-EC695C23C5DE}" srcOrd="1" destOrd="0" presId="urn:microsoft.com/office/officeart/2005/8/layout/vList2"/>
    <dgm:cxn modelId="{3F13F169-19B0-4FB5-B063-75868B8EC9DB}" type="presParOf" srcId="{3913AE7B-8840-4A24-A16C-DF2B190E9249}" destId="{E83558EC-DC15-4F33-AFED-507DE09ED5F5}" srcOrd="2" destOrd="0" presId="urn:microsoft.com/office/officeart/2005/8/layout/vList2"/>
    <dgm:cxn modelId="{7B27CA0D-C4EB-4F35-A8B3-E73089494713}" type="presParOf" srcId="{3913AE7B-8840-4A24-A16C-DF2B190E9249}" destId="{AD9F539B-9F7A-4F67-B7C5-D2D54B7C79DA}" srcOrd="3" destOrd="0" presId="urn:microsoft.com/office/officeart/2005/8/layout/vList2"/>
    <dgm:cxn modelId="{F5C217B4-921E-4CF0-87FE-141E938FC641}" type="presParOf" srcId="{3913AE7B-8840-4A24-A16C-DF2B190E9249}" destId="{1DAADBA1-C7D9-4203-82BC-36ACE3890528}" srcOrd="4" destOrd="0" presId="urn:microsoft.com/office/officeart/2005/8/layout/vList2"/>
    <dgm:cxn modelId="{5B1687E7-5490-47EA-9D1D-4538ACB464DE}" type="presParOf" srcId="{3913AE7B-8840-4A24-A16C-DF2B190E9249}" destId="{92A1F330-D4E8-4927-A0F4-A3A909AF2F0B}" srcOrd="5" destOrd="0" presId="urn:microsoft.com/office/officeart/2005/8/layout/vList2"/>
    <dgm:cxn modelId="{5EF7E2F1-13B6-4C0E-991D-08B419C5A04B}" type="presParOf" srcId="{3913AE7B-8840-4A24-A16C-DF2B190E9249}" destId="{C5761965-BABB-4961-BE88-F4CB978A0F63}" srcOrd="6" destOrd="0" presId="urn:microsoft.com/office/officeart/2005/8/layout/vList2"/>
    <dgm:cxn modelId="{B509A86B-6889-4AD2-8164-DED9530A6A9C}" type="presParOf" srcId="{3913AE7B-8840-4A24-A16C-DF2B190E9249}" destId="{80595314-21FE-46E5-9492-DE3F1431E9E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F65AAB-CB7D-4734-B83B-9FD57E30DDE3}" type="doc">
      <dgm:prSet loTypeId="urn:microsoft.com/office/officeart/2005/8/layout/cycle8" loCatId="cycle" qsTypeId="urn:microsoft.com/office/officeart/2005/8/quickstyle/simple1" qsCatId="simple" csTypeId="urn:microsoft.com/office/officeart/2005/8/colors/accent1_2" csCatId="accent1" phldr="1"/>
      <dgm:spPr/>
    </dgm:pt>
    <dgm:pt modelId="{904AC62E-8646-4D93-95E2-471AE3D191D6}">
      <dgm:prSet phldrT="[Text]" custT="1"/>
      <dgm:spPr>
        <a:solidFill>
          <a:schemeClr val="accent3">
            <a:lumMod val="75000"/>
          </a:schemeClr>
        </a:solidFill>
      </dgm:spPr>
      <dgm:t>
        <a:bodyPr/>
        <a:lstStyle/>
        <a:p>
          <a:r>
            <a:rPr lang="en-GB" sz="1200" b="1" dirty="0">
              <a:latin typeface="+mj-lt"/>
            </a:rPr>
            <a:t>OPG </a:t>
          </a:r>
        </a:p>
        <a:p>
          <a:r>
            <a:rPr lang="en-GB" sz="1050" dirty="0">
              <a:latin typeface="+mj-lt"/>
            </a:rPr>
            <a:t>(roadmap and requirements)</a:t>
          </a:r>
        </a:p>
      </dgm:t>
    </dgm:pt>
    <dgm:pt modelId="{93AE7E2F-83A1-4B16-97B4-1F9FAD46E817}" type="parTrans" cxnId="{4939536F-8397-420A-B32F-3F427AE973E7}">
      <dgm:prSet/>
      <dgm:spPr/>
      <dgm:t>
        <a:bodyPr/>
        <a:lstStyle/>
        <a:p>
          <a:endParaRPr lang="en-GB"/>
        </a:p>
      </dgm:t>
    </dgm:pt>
    <dgm:pt modelId="{BD5C46B6-71D4-4634-BEBF-AF9C50FCD505}" type="sibTrans" cxnId="{4939536F-8397-420A-B32F-3F427AE973E7}">
      <dgm:prSet/>
      <dgm:spPr/>
      <dgm:t>
        <a:bodyPr/>
        <a:lstStyle/>
        <a:p>
          <a:endParaRPr lang="en-GB"/>
        </a:p>
      </dgm:t>
    </dgm:pt>
    <dgm:pt modelId="{CBD01C7B-02BC-4A18-9FB6-602AE4DC1BB1}">
      <dgm:prSet phldrT="[Text]" custT="1"/>
      <dgm:spPr>
        <a:solidFill>
          <a:schemeClr val="tx1"/>
        </a:solidFill>
      </dgm:spPr>
      <dgm:t>
        <a:bodyPr/>
        <a:lstStyle/>
        <a:p>
          <a:r>
            <a:rPr lang="en-GB" sz="1200" b="1" dirty="0">
              <a:latin typeface="+mj-lt"/>
            </a:rPr>
            <a:t>Interoperability </a:t>
          </a:r>
          <a:br>
            <a:rPr lang="en-GB" sz="1200" b="1" dirty="0">
              <a:latin typeface="+mj-lt"/>
            </a:rPr>
          </a:br>
          <a:r>
            <a:rPr lang="en-GB" sz="1200" b="1" dirty="0">
              <a:latin typeface="+mj-lt"/>
            </a:rPr>
            <a:t>Testing and conformance</a:t>
          </a:r>
        </a:p>
        <a:p>
          <a:r>
            <a:rPr lang="en-GB" sz="1050" dirty="0">
              <a:latin typeface="+mj-lt"/>
            </a:rPr>
            <a:t>(Interop validation in scope but will be agreed at later date) </a:t>
          </a:r>
        </a:p>
      </dgm:t>
    </dgm:pt>
    <dgm:pt modelId="{3A85C3BF-D8F5-4D3B-A0EA-53347AC3FC39}" type="parTrans" cxnId="{5E21282D-D0FD-4C8F-A4D2-1FD957B6C9EF}">
      <dgm:prSet/>
      <dgm:spPr/>
      <dgm:t>
        <a:bodyPr/>
        <a:lstStyle/>
        <a:p>
          <a:endParaRPr lang="en-GB"/>
        </a:p>
      </dgm:t>
    </dgm:pt>
    <dgm:pt modelId="{DB4C2BA8-3BF0-43F9-ACAC-E4949B84AD96}" type="sibTrans" cxnId="{5E21282D-D0FD-4C8F-A4D2-1FD957B6C9EF}">
      <dgm:prSet/>
      <dgm:spPr/>
      <dgm:t>
        <a:bodyPr/>
        <a:lstStyle/>
        <a:p>
          <a:endParaRPr lang="en-GB"/>
        </a:p>
      </dgm:t>
    </dgm:pt>
    <dgm:pt modelId="{416D706C-94A5-4724-A89B-F7D2E052BF26}">
      <dgm:prSet phldrT="[Text]" custT="1"/>
      <dgm:spPr>
        <a:solidFill>
          <a:schemeClr val="tx2">
            <a:lumMod val="75000"/>
            <a:lumOff val="25000"/>
          </a:schemeClr>
        </a:solidFill>
      </dgm:spPr>
      <dgm:t>
        <a:bodyPr/>
        <a:lstStyle/>
        <a:p>
          <a:r>
            <a:rPr lang="en-GB" sz="1200" b="1" dirty="0">
              <a:latin typeface="+mj-lt"/>
            </a:rPr>
            <a:t>Open Source dev and doc with LF</a:t>
          </a:r>
        </a:p>
        <a:p>
          <a:r>
            <a:rPr lang="en-GB" sz="1050" dirty="0">
              <a:latin typeface="+mj-lt"/>
            </a:rPr>
            <a:t>(maintenance of code, reference implementation, API verification)</a:t>
          </a:r>
        </a:p>
      </dgm:t>
    </dgm:pt>
    <dgm:pt modelId="{C322A5AA-A64F-4DB0-B50F-74D44EB39680}" type="parTrans" cxnId="{C1287D04-42B9-4FE7-993C-CB76F72BD287}">
      <dgm:prSet/>
      <dgm:spPr/>
      <dgm:t>
        <a:bodyPr/>
        <a:lstStyle/>
        <a:p>
          <a:endParaRPr lang="en-GB"/>
        </a:p>
      </dgm:t>
    </dgm:pt>
    <dgm:pt modelId="{ECD33B3F-4AD3-4FCF-BB35-488F5EC26A60}" type="sibTrans" cxnId="{C1287D04-42B9-4FE7-993C-CB76F72BD287}">
      <dgm:prSet/>
      <dgm:spPr/>
      <dgm:t>
        <a:bodyPr/>
        <a:lstStyle/>
        <a:p>
          <a:endParaRPr lang="en-GB"/>
        </a:p>
      </dgm:t>
    </dgm:pt>
    <dgm:pt modelId="{E45293D6-970C-457B-967D-7DD5D5DF9182}">
      <dgm:prSet phldrT="[Text]" custT="1"/>
      <dgm:spPr>
        <a:solidFill>
          <a:schemeClr val="accent3">
            <a:lumMod val="75000"/>
          </a:schemeClr>
        </a:solidFill>
      </dgm:spPr>
      <dgm:t>
        <a:bodyPr/>
        <a:lstStyle/>
        <a:p>
          <a:r>
            <a:rPr lang="en-GB" sz="1200" b="1" dirty="0">
              <a:latin typeface="+mj-lt"/>
            </a:rPr>
            <a:t>OP API Group (OPAG)</a:t>
          </a:r>
        </a:p>
        <a:p>
          <a:br>
            <a:rPr lang="en-GB" sz="1050" b="1" dirty="0">
              <a:latin typeface="+mj-lt"/>
            </a:rPr>
          </a:br>
          <a:r>
            <a:rPr lang="en-GB" sz="1050" dirty="0">
              <a:latin typeface="+mj-lt"/>
            </a:rPr>
            <a:t>(aligning contribution to Telco APIs project)</a:t>
          </a:r>
        </a:p>
      </dgm:t>
    </dgm:pt>
    <dgm:pt modelId="{CA20C13A-0F7C-4876-87DC-99CEB6C7CEE9}" type="parTrans" cxnId="{071BA482-E060-4835-B881-CBEAEBD4EF30}">
      <dgm:prSet/>
      <dgm:spPr/>
      <dgm:t>
        <a:bodyPr/>
        <a:lstStyle/>
        <a:p>
          <a:endParaRPr lang="en-GB"/>
        </a:p>
      </dgm:t>
    </dgm:pt>
    <dgm:pt modelId="{59ECDFAE-2BC6-47BE-838F-8CEB49AE339D}" type="sibTrans" cxnId="{071BA482-E060-4835-B881-CBEAEBD4EF30}">
      <dgm:prSet/>
      <dgm:spPr/>
      <dgm:t>
        <a:bodyPr/>
        <a:lstStyle/>
        <a:p>
          <a:endParaRPr lang="en-GB"/>
        </a:p>
      </dgm:t>
    </dgm:pt>
    <dgm:pt modelId="{629C0D54-3AA9-4C97-B9E3-4EC820DDACA5}" type="pres">
      <dgm:prSet presAssocID="{16F65AAB-CB7D-4734-B83B-9FD57E30DDE3}" presName="compositeShape" presStyleCnt="0">
        <dgm:presLayoutVars>
          <dgm:chMax val="7"/>
          <dgm:dir/>
          <dgm:resizeHandles val="exact"/>
        </dgm:presLayoutVars>
      </dgm:prSet>
      <dgm:spPr/>
    </dgm:pt>
    <dgm:pt modelId="{B3886729-0185-4578-A1EC-1E3C8F8161CB}" type="pres">
      <dgm:prSet presAssocID="{16F65AAB-CB7D-4734-B83B-9FD57E30DDE3}" presName="wedge1" presStyleLbl="node1" presStyleIdx="0" presStyleCnt="4" custLinFactNeighborY="-488"/>
      <dgm:spPr/>
    </dgm:pt>
    <dgm:pt modelId="{0C2E1D40-4D53-44CB-9E7D-B7968C6FD60A}" type="pres">
      <dgm:prSet presAssocID="{16F65AAB-CB7D-4734-B83B-9FD57E30DDE3}" presName="dummy1a" presStyleCnt="0"/>
      <dgm:spPr/>
    </dgm:pt>
    <dgm:pt modelId="{C7A75443-D562-4ECC-8EE2-ADA3756B5C3D}" type="pres">
      <dgm:prSet presAssocID="{16F65AAB-CB7D-4734-B83B-9FD57E30DDE3}" presName="dummy1b" presStyleCnt="0"/>
      <dgm:spPr/>
    </dgm:pt>
    <dgm:pt modelId="{0BB5AC33-3D9E-4907-B1A6-17EE067FE392}" type="pres">
      <dgm:prSet presAssocID="{16F65AAB-CB7D-4734-B83B-9FD57E30DDE3}" presName="wedge1Tx" presStyleLbl="node1" presStyleIdx="0" presStyleCnt="4">
        <dgm:presLayoutVars>
          <dgm:chMax val="0"/>
          <dgm:chPref val="0"/>
          <dgm:bulletEnabled val="1"/>
        </dgm:presLayoutVars>
      </dgm:prSet>
      <dgm:spPr/>
    </dgm:pt>
    <dgm:pt modelId="{181E88F5-6BC0-43C3-AE99-05214731BCE8}" type="pres">
      <dgm:prSet presAssocID="{16F65AAB-CB7D-4734-B83B-9FD57E30DDE3}" presName="wedge2" presStyleLbl="node1" presStyleIdx="1" presStyleCnt="4"/>
      <dgm:spPr/>
    </dgm:pt>
    <dgm:pt modelId="{156B9BBE-D3D7-4253-91CF-AD2496130574}" type="pres">
      <dgm:prSet presAssocID="{16F65AAB-CB7D-4734-B83B-9FD57E30DDE3}" presName="dummy2a" presStyleCnt="0"/>
      <dgm:spPr/>
    </dgm:pt>
    <dgm:pt modelId="{435820A8-FCFB-4DFE-951B-EE79239DF566}" type="pres">
      <dgm:prSet presAssocID="{16F65AAB-CB7D-4734-B83B-9FD57E30DDE3}" presName="dummy2b" presStyleCnt="0"/>
      <dgm:spPr/>
    </dgm:pt>
    <dgm:pt modelId="{460ADE03-BE04-45EE-A2BD-E51D32754F43}" type="pres">
      <dgm:prSet presAssocID="{16F65AAB-CB7D-4734-B83B-9FD57E30DDE3}" presName="wedge2Tx" presStyleLbl="node1" presStyleIdx="1" presStyleCnt="4">
        <dgm:presLayoutVars>
          <dgm:chMax val="0"/>
          <dgm:chPref val="0"/>
          <dgm:bulletEnabled val="1"/>
        </dgm:presLayoutVars>
      </dgm:prSet>
      <dgm:spPr/>
    </dgm:pt>
    <dgm:pt modelId="{F9273EFC-95FD-4202-B6C0-0E219E29C86C}" type="pres">
      <dgm:prSet presAssocID="{16F65AAB-CB7D-4734-B83B-9FD57E30DDE3}" presName="wedge3" presStyleLbl="node1" presStyleIdx="2" presStyleCnt="4"/>
      <dgm:spPr/>
    </dgm:pt>
    <dgm:pt modelId="{72A33D3D-8A81-43E0-9B78-43D4E1B4A889}" type="pres">
      <dgm:prSet presAssocID="{16F65AAB-CB7D-4734-B83B-9FD57E30DDE3}" presName="dummy3a" presStyleCnt="0"/>
      <dgm:spPr/>
    </dgm:pt>
    <dgm:pt modelId="{810F1854-0275-48DD-B687-E2ECE98E77B6}" type="pres">
      <dgm:prSet presAssocID="{16F65AAB-CB7D-4734-B83B-9FD57E30DDE3}" presName="dummy3b" presStyleCnt="0"/>
      <dgm:spPr/>
    </dgm:pt>
    <dgm:pt modelId="{E8FB30BD-AF23-4ABA-B7E3-D7F7D3A421BE}" type="pres">
      <dgm:prSet presAssocID="{16F65AAB-CB7D-4734-B83B-9FD57E30DDE3}" presName="wedge3Tx" presStyleLbl="node1" presStyleIdx="2" presStyleCnt="4">
        <dgm:presLayoutVars>
          <dgm:chMax val="0"/>
          <dgm:chPref val="0"/>
          <dgm:bulletEnabled val="1"/>
        </dgm:presLayoutVars>
      </dgm:prSet>
      <dgm:spPr/>
    </dgm:pt>
    <dgm:pt modelId="{0DAA70A3-C457-412A-8DEB-8C5A13435E04}" type="pres">
      <dgm:prSet presAssocID="{16F65AAB-CB7D-4734-B83B-9FD57E30DDE3}" presName="wedge4" presStyleLbl="node1" presStyleIdx="3" presStyleCnt="4"/>
      <dgm:spPr/>
    </dgm:pt>
    <dgm:pt modelId="{4EF79414-A19A-4315-BFCB-61628671A816}" type="pres">
      <dgm:prSet presAssocID="{16F65AAB-CB7D-4734-B83B-9FD57E30DDE3}" presName="dummy4a" presStyleCnt="0"/>
      <dgm:spPr/>
    </dgm:pt>
    <dgm:pt modelId="{204D140E-6A81-41C9-A969-570033F48A61}" type="pres">
      <dgm:prSet presAssocID="{16F65AAB-CB7D-4734-B83B-9FD57E30DDE3}" presName="dummy4b" presStyleCnt="0"/>
      <dgm:spPr/>
    </dgm:pt>
    <dgm:pt modelId="{4F5CD3FC-9DAD-43A6-9606-6FA7CE696667}" type="pres">
      <dgm:prSet presAssocID="{16F65AAB-CB7D-4734-B83B-9FD57E30DDE3}" presName="wedge4Tx" presStyleLbl="node1" presStyleIdx="3" presStyleCnt="4">
        <dgm:presLayoutVars>
          <dgm:chMax val="0"/>
          <dgm:chPref val="0"/>
          <dgm:bulletEnabled val="1"/>
        </dgm:presLayoutVars>
      </dgm:prSet>
      <dgm:spPr/>
    </dgm:pt>
    <dgm:pt modelId="{813B8C3E-02F7-4D3E-A529-8BFAC4F8FDE1}" type="pres">
      <dgm:prSet presAssocID="{BD5C46B6-71D4-4634-BEBF-AF9C50FCD505}" presName="arrowWedge1" presStyleLbl="fgSibTrans2D1" presStyleIdx="0" presStyleCnt="4"/>
      <dgm:spPr>
        <a:solidFill>
          <a:srgbClr val="5FA19E"/>
        </a:solidFill>
        <a:ln>
          <a:solidFill>
            <a:srgbClr val="F2F2F2"/>
          </a:solidFill>
        </a:ln>
      </dgm:spPr>
    </dgm:pt>
    <dgm:pt modelId="{2414635C-22BC-47DB-9832-09A96CD42BBA}" type="pres">
      <dgm:prSet presAssocID="{59ECDFAE-2BC6-47BE-838F-8CEB49AE339D}" presName="arrowWedge2" presStyleLbl="fgSibTrans2D1" presStyleIdx="1" presStyleCnt="4"/>
      <dgm:spPr/>
    </dgm:pt>
    <dgm:pt modelId="{7F17061B-7417-4A49-9516-05CD2330288F}" type="pres">
      <dgm:prSet presAssocID="{ECD33B3F-4AD3-4FCF-BB35-488F5EC26A60}" presName="arrowWedge3" presStyleLbl="fgSibTrans2D1" presStyleIdx="2" presStyleCnt="4"/>
      <dgm:spPr/>
    </dgm:pt>
    <dgm:pt modelId="{2BB50887-7984-4AB4-9F35-6153D1C07C4C}" type="pres">
      <dgm:prSet presAssocID="{DB4C2BA8-3BF0-43F9-ACAC-E4949B84AD96}" presName="arrowWedge4" presStyleLbl="fgSibTrans2D1" presStyleIdx="3" presStyleCnt="4"/>
      <dgm:spPr/>
    </dgm:pt>
  </dgm:ptLst>
  <dgm:cxnLst>
    <dgm:cxn modelId="{C1287D04-42B9-4FE7-993C-CB76F72BD287}" srcId="{16F65AAB-CB7D-4734-B83B-9FD57E30DDE3}" destId="{416D706C-94A5-4724-A89B-F7D2E052BF26}" srcOrd="2" destOrd="0" parTransId="{C322A5AA-A64F-4DB0-B50F-74D44EB39680}" sibTransId="{ECD33B3F-4AD3-4FCF-BB35-488F5EC26A60}"/>
    <dgm:cxn modelId="{9828E80D-B6DE-415F-AD4A-53AD86D72644}" type="presOf" srcId="{416D706C-94A5-4724-A89B-F7D2E052BF26}" destId="{F9273EFC-95FD-4202-B6C0-0E219E29C86C}" srcOrd="0" destOrd="0" presId="urn:microsoft.com/office/officeart/2005/8/layout/cycle8"/>
    <dgm:cxn modelId="{AA3AB80F-1759-4F4B-914C-468910819B3B}" type="presOf" srcId="{CBD01C7B-02BC-4A18-9FB6-602AE4DC1BB1}" destId="{0DAA70A3-C457-412A-8DEB-8C5A13435E04}" srcOrd="0" destOrd="0" presId="urn:microsoft.com/office/officeart/2005/8/layout/cycle8"/>
    <dgm:cxn modelId="{5E21282D-D0FD-4C8F-A4D2-1FD957B6C9EF}" srcId="{16F65AAB-CB7D-4734-B83B-9FD57E30DDE3}" destId="{CBD01C7B-02BC-4A18-9FB6-602AE4DC1BB1}" srcOrd="3" destOrd="0" parTransId="{3A85C3BF-D8F5-4D3B-A0EA-53347AC3FC39}" sibTransId="{DB4C2BA8-3BF0-43F9-ACAC-E4949B84AD96}"/>
    <dgm:cxn modelId="{4939536F-8397-420A-B32F-3F427AE973E7}" srcId="{16F65AAB-CB7D-4734-B83B-9FD57E30DDE3}" destId="{904AC62E-8646-4D93-95E2-471AE3D191D6}" srcOrd="0" destOrd="0" parTransId="{93AE7E2F-83A1-4B16-97B4-1F9FAD46E817}" sibTransId="{BD5C46B6-71D4-4634-BEBF-AF9C50FCD505}"/>
    <dgm:cxn modelId="{7DB7B550-D293-4B91-AA24-50C9968E0882}" type="presOf" srcId="{E45293D6-970C-457B-967D-7DD5D5DF9182}" destId="{181E88F5-6BC0-43C3-AE99-05214731BCE8}" srcOrd="0" destOrd="0" presId="urn:microsoft.com/office/officeart/2005/8/layout/cycle8"/>
    <dgm:cxn modelId="{071BA482-E060-4835-B881-CBEAEBD4EF30}" srcId="{16F65AAB-CB7D-4734-B83B-9FD57E30DDE3}" destId="{E45293D6-970C-457B-967D-7DD5D5DF9182}" srcOrd="1" destOrd="0" parTransId="{CA20C13A-0F7C-4876-87DC-99CEB6C7CEE9}" sibTransId="{59ECDFAE-2BC6-47BE-838F-8CEB49AE339D}"/>
    <dgm:cxn modelId="{949A049D-DD59-4376-AFE8-595FB232DBD5}" type="presOf" srcId="{904AC62E-8646-4D93-95E2-471AE3D191D6}" destId="{0BB5AC33-3D9E-4907-B1A6-17EE067FE392}" srcOrd="1" destOrd="0" presId="urn:microsoft.com/office/officeart/2005/8/layout/cycle8"/>
    <dgm:cxn modelId="{A7BFB3A9-BB37-47DB-B10F-DB05638B8802}" type="presOf" srcId="{CBD01C7B-02BC-4A18-9FB6-602AE4DC1BB1}" destId="{4F5CD3FC-9DAD-43A6-9606-6FA7CE696667}" srcOrd="1" destOrd="0" presId="urn:microsoft.com/office/officeart/2005/8/layout/cycle8"/>
    <dgm:cxn modelId="{85FE7AAA-26AC-419C-BE32-251E2B865A1A}" type="presOf" srcId="{E45293D6-970C-457B-967D-7DD5D5DF9182}" destId="{460ADE03-BE04-45EE-A2BD-E51D32754F43}" srcOrd="1" destOrd="0" presId="urn:microsoft.com/office/officeart/2005/8/layout/cycle8"/>
    <dgm:cxn modelId="{F68F53D2-D4FF-45BA-9C47-07A68FC3B601}" type="presOf" srcId="{416D706C-94A5-4724-A89B-F7D2E052BF26}" destId="{E8FB30BD-AF23-4ABA-B7E3-D7F7D3A421BE}" srcOrd="1" destOrd="0" presId="urn:microsoft.com/office/officeart/2005/8/layout/cycle8"/>
    <dgm:cxn modelId="{4109BFDF-6E5C-4AF1-94B0-8E791776637B}" type="presOf" srcId="{904AC62E-8646-4D93-95E2-471AE3D191D6}" destId="{B3886729-0185-4578-A1EC-1E3C8F8161CB}" srcOrd="0" destOrd="0" presId="urn:microsoft.com/office/officeart/2005/8/layout/cycle8"/>
    <dgm:cxn modelId="{EC81B1E6-C773-4A9E-A39A-B8F97D4ACA6E}" type="presOf" srcId="{16F65AAB-CB7D-4734-B83B-9FD57E30DDE3}" destId="{629C0D54-3AA9-4C97-B9E3-4EC820DDACA5}" srcOrd="0" destOrd="0" presId="urn:microsoft.com/office/officeart/2005/8/layout/cycle8"/>
    <dgm:cxn modelId="{66F05E81-3921-4084-8AE1-836ECDEC3F20}" type="presParOf" srcId="{629C0D54-3AA9-4C97-B9E3-4EC820DDACA5}" destId="{B3886729-0185-4578-A1EC-1E3C8F8161CB}" srcOrd="0" destOrd="0" presId="urn:microsoft.com/office/officeart/2005/8/layout/cycle8"/>
    <dgm:cxn modelId="{AF446C88-FEF6-4D79-82CD-9E08348D52FE}" type="presParOf" srcId="{629C0D54-3AA9-4C97-B9E3-4EC820DDACA5}" destId="{0C2E1D40-4D53-44CB-9E7D-B7968C6FD60A}" srcOrd="1" destOrd="0" presId="urn:microsoft.com/office/officeart/2005/8/layout/cycle8"/>
    <dgm:cxn modelId="{B23B9EE3-9353-45CD-A076-0AE6558B3936}" type="presParOf" srcId="{629C0D54-3AA9-4C97-B9E3-4EC820DDACA5}" destId="{C7A75443-D562-4ECC-8EE2-ADA3756B5C3D}" srcOrd="2" destOrd="0" presId="urn:microsoft.com/office/officeart/2005/8/layout/cycle8"/>
    <dgm:cxn modelId="{D29F96AB-744F-46ED-AAFB-5F5828A72810}" type="presParOf" srcId="{629C0D54-3AA9-4C97-B9E3-4EC820DDACA5}" destId="{0BB5AC33-3D9E-4907-B1A6-17EE067FE392}" srcOrd="3" destOrd="0" presId="urn:microsoft.com/office/officeart/2005/8/layout/cycle8"/>
    <dgm:cxn modelId="{DD96137C-7794-4037-A2BA-4A255E71027A}" type="presParOf" srcId="{629C0D54-3AA9-4C97-B9E3-4EC820DDACA5}" destId="{181E88F5-6BC0-43C3-AE99-05214731BCE8}" srcOrd="4" destOrd="0" presId="urn:microsoft.com/office/officeart/2005/8/layout/cycle8"/>
    <dgm:cxn modelId="{8371284E-35C4-4722-A7AA-9FBB9254DDF3}" type="presParOf" srcId="{629C0D54-3AA9-4C97-B9E3-4EC820DDACA5}" destId="{156B9BBE-D3D7-4253-91CF-AD2496130574}" srcOrd="5" destOrd="0" presId="urn:microsoft.com/office/officeart/2005/8/layout/cycle8"/>
    <dgm:cxn modelId="{4E70C1EF-64C1-401C-845A-692433175126}" type="presParOf" srcId="{629C0D54-3AA9-4C97-B9E3-4EC820DDACA5}" destId="{435820A8-FCFB-4DFE-951B-EE79239DF566}" srcOrd="6" destOrd="0" presId="urn:microsoft.com/office/officeart/2005/8/layout/cycle8"/>
    <dgm:cxn modelId="{F983EFC4-223A-48CF-8466-83EAE2C16662}" type="presParOf" srcId="{629C0D54-3AA9-4C97-B9E3-4EC820DDACA5}" destId="{460ADE03-BE04-45EE-A2BD-E51D32754F43}" srcOrd="7" destOrd="0" presId="urn:microsoft.com/office/officeart/2005/8/layout/cycle8"/>
    <dgm:cxn modelId="{63D2CF66-32B6-4958-86A6-0E6BE7BAECF4}" type="presParOf" srcId="{629C0D54-3AA9-4C97-B9E3-4EC820DDACA5}" destId="{F9273EFC-95FD-4202-B6C0-0E219E29C86C}" srcOrd="8" destOrd="0" presId="urn:microsoft.com/office/officeart/2005/8/layout/cycle8"/>
    <dgm:cxn modelId="{06F9E858-9B49-4556-9C1D-3E098B5DDFAB}" type="presParOf" srcId="{629C0D54-3AA9-4C97-B9E3-4EC820DDACA5}" destId="{72A33D3D-8A81-43E0-9B78-43D4E1B4A889}" srcOrd="9" destOrd="0" presId="urn:microsoft.com/office/officeart/2005/8/layout/cycle8"/>
    <dgm:cxn modelId="{644989B2-7E92-4EE3-85DD-E39DAC0ED2BD}" type="presParOf" srcId="{629C0D54-3AA9-4C97-B9E3-4EC820DDACA5}" destId="{810F1854-0275-48DD-B687-E2ECE98E77B6}" srcOrd="10" destOrd="0" presId="urn:microsoft.com/office/officeart/2005/8/layout/cycle8"/>
    <dgm:cxn modelId="{FDAF5E99-C492-4751-B870-BC4D8B97655A}" type="presParOf" srcId="{629C0D54-3AA9-4C97-B9E3-4EC820DDACA5}" destId="{E8FB30BD-AF23-4ABA-B7E3-D7F7D3A421BE}" srcOrd="11" destOrd="0" presId="urn:microsoft.com/office/officeart/2005/8/layout/cycle8"/>
    <dgm:cxn modelId="{C8F10AFD-B1D5-4C6F-B5CF-17BCBE0D1B0C}" type="presParOf" srcId="{629C0D54-3AA9-4C97-B9E3-4EC820DDACA5}" destId="{0DAA70A3-C457-412A-8DEB-8C5A13435E04}" srcOrd="12" destOrd="0" presId="urn:microsoft.com/office/officeart/2005/8/layout/cycle8"/>
    <dgm:cxn modelId="{34B876A8-DEDA-4BCA-8FB7-628BC34D5E31}" type="presParOf" srcId="{629C0D54-3AA9-4C97-B9E3-4EC820DDACA5}" destId="{4EF79414-A19A-4315-BFCB-61628671A816}" srcOrd="13" destOrd="0" presId="urn:microsoft.com/office/officeart/2005/8/layout/cycle8"/>
    <dgm:cxn modelId="{479021CA-10F2-4400-84EB-FF02B37186F4}" type="presParOf" srcId="{629C0D54-3AA9-4C97-B9E3-4EC820DDACA5}" destId="{204D140E-6A81-41C9-A969-570033F48A61}" srcOrd="14" destOrd="0" presId="urn:microsoft.com/office/officeart/2005/8/layout/cycle8"/>
    <dgm:cxn modelId="{3AEFC041-F1DF-4AB0-8D04-131816221585}" type="presParOf" srcId="{629C0D54-3AA9-4C97-B9E3-4EC820DDACA5}" destId="{4F5CD3FC-9DAD-43A6-9606-6FA7CE696667}" srcOrd="15" destOrd="0" presId="urn:microsoft.com/office/officeart/2005/8/layout/cycle8"/>
    <dgm:cxn modelId="{D516EB81-CF36-48AE-A263-8AF215BC254C}" type="presParOf" srcId="{629C0D54-3AA9-4C97-B9E3-4EC820DDACA5}" destId="{813B8C3E-02F7-4D3E-A529-8BFAC4F8FDE1}" srcOrd="16" destOrd="0" presId="urn:microsoft.com/office/officeart/2005/8/layout/cycle8"/>
    <dgm:cxn modelId="{AB675FE7-0C14-4ABB-9FEA-09692F0EB86F}" type="presParOf" srcId="{629C0D54-3AA9-4C97-B9E3-4EC820DDACA5}" destId="{2414635C-22BC-47DB-9832-09A96CD42BBA}" srcOrd="17" destOrd="0" presId="urn:microsoft.com/office/officeart/2005/8/layout/cycle8"/>
    <dgm:cxn modelId="{7A342143-0FCF-4AFC-B64B-D9080D8C09B0}" type="presParOf" srcId="{629C0D54-3AA9-4C97-B9E3-4EC820DDACA5}" destId="{7F17061B-7417-4A49-9516-05CD2330288F}" srcOrd="18" destOrd="0" presId="urn:microsoft.com/office/officeart/2005/8/layout/cycle8"/>
    <dgm:cxn modelId="{8DF238EA-7D9A-4DF4-B9F3-A244AE53CC7D}" type="presParOf" srcId="{629C0D54-3AA9-4C97-B9E3-4EC820DDACA5}" destId="{2BB50887-7984-4AB4-9F35-6153D1C07C4C}" srcOrd="19" destOrd="0" presId="urn:microsoft.com/office/officeart/2005/8/layout/cycle8"/>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084A7-C6F6-4E08-B8D3-22B21772049A}">
      <dsp:nvSpPr>
        <dsp:cNvPr id="0" name=""/>
        <dsp:cNvSpPr/>
      </dsp:nvSpPr>
      <dsp:spPr>
        <a:xfrm>
          <a:off x="0" y="17823"/>
          <a:ext cx="671456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Single entry point to subscribers serviced by all federated OPs</a:t>
          </a:r>
          <a:endParaRPr lang="en-US" sz="1600" kern="1200" dirty="0"/>
        </a:p>
      </dsp:txBody>
      <dsp:txXfrm>
        <a:off x="18734" y="36557"/>
        <a:ext cx="6677093" cy="346292"/>
      </dsp:txXfrm>
    </dsp:sp>
    <dsp:sp modelId="{E086E1D3-518E-4321-8C5C-EC695C23C5DE}">
      <dsp:nvSpPr>
        <dsp:cNvPr id="0" name=""/>
        <dsp:cNvSpPr/>
      </dsp:nvSpPr>
      <dsp:spPr>
        <a:xfrm>
          <a:off x="0" y="401583"/>
          <a:ext cx="6714561"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87" tIns="20320" rIns="113792" bIns="20320" numCol="1" spcCol="1270" anchor="t" anchorCtr="0">
          <a:noAutofit/>
        </a:bodyPr>
        <a:lstStyle/>
        <a:p>
          <a:pPr marL="57150" marR="0" lvl="1" indent="0" algn="l" defTabSz="488950" eaLnBrk="1" fontAlgn="auto" latinLnBrk="0" hangingPunct="1">
            <a:lnSpc>
              <a:spcPct val="90000"/>
            </a:lnSpc>
            <a:spcBef>
              <a:spcPct val="0"/>
            </a:spcBef>
            <a:spcAft>
              <a:spcPct val="20000"/>
            </a:spcAft>
            <a:buClrTx/>
            <a:buSzTx/>
            <a:buFontTx/>
            <a:buNone/>
            <a:tabLst/>
            <a:defRPr/>
          </a:pPr>
          <a:r>
            <a:rPr lang="en-GB" sz="1200" kern="1200" dirty="0"/>
            <a:t>Similar to business voice call do not require connection to each MNO to reach user base</a:t>
          </a:r>
          <a:endParaRPr lang="en-US" sz="1200" kern="1200" dirty="0"/>
        </a:p>
        <a:p>
          <a:pPr marL="57150" marR="0" lvl="1" indent="0" algn="l" defTabSz="488950" eaLnBrk="1" fontAlgn="auto" latinLnBrk="0" hangingPunct="1">
            <a:lnSpc>
              <a:spcPct val="90000"/>
            </a:lnSpc>
            <a:spcBef>
              <a:spcPct val="0"/>
            </a:spcBef>
            <a:spcAft>
              <a:spcPct val="20000"/>
            </a:spcAft>
            <a:buClrTx/>
            <a:buSzTx/>
            <a:buFontTx/>
            <a:buNone/>
            <a:tabLst/>
            <a:defRPr/>
          </a:pPr>
          <a:r>
            <a:rPr lang="en-GB" sz="1200" kern="1200" dirty="0"/>
            <a:t>i.e. extends geographic and user base that is offered by MNO/OP provider</a:t>
          </a:r>
          <a:endParaRPr lang="en-US" sz="1200" kern="1200" dirty="0"/>
        </a:p>
        <a:p>
          <a:pPr marL="57150" lvl="1" indent="0" algn="l" defTabSz="488950">
            <a:lnSpc>
              <a:spcPct val="90000"/>
            </a:lnSpc>
            <a:spcBef>
              <a:spcPct val="0"/>
            </a:spcBef>
            <a:spcAft>
              <a:spcPct val="20000"/>
            </a:spcAft>
            <a:buNone/>
          </a:pPr>
          <a:r>
            <a:rPr lang="en-GB" sz="1200" kern="1200" dirty="0"/>
            <a:t>Requires alignment in service offered, e.g. similar compute profiles offered</a:t>
          </a:r>
          <a:endParaRPr lang="en-US" sz="1200" kern="1200" dirty="0"/>
        </a:p>
      </dsp:txBody>
      <dsp:txXfrm>
        <a:off x="0" y="401583"/>
        <a:ext cx="6714561" cy="629280"/>
      </dsp:txXfrm>
    </dsp:sp>
    <dsp:sp modelId="{E83558EC-DC15-4F33-AFED-507DE09ED5F5}">
      <dsp:nvSpPr>
        <dsp:cNvPr id="0" name=""/>
        <dsp:cNvSpPr/>
      </dsp:nvSpPr>
      <dsp:spPr>
        <a:xfrm>
          <a:off x="0" y="1030863"/>
          <a:ext cx="671456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Service in roaming and while mobile</a:t>
          </a:r>
          <a:endParaRPr lang="en-US" sz="1600" kern="1200" dirty="0"/>
        </a:p>
      </dsp:txBody>
      <dsp:txXfrm>
        <a:off x="18734" y="1049597"/>
        <a:ext cx="6677093" cy="346292"/>
      </dsp:txXfrm>
    </dsp:sp>
    <dsp:sp modelId="{AD9F539B-9F7A-4F67-B7C5-D2D54B7C79DA}">
      <dsp:nvSpPr>
        <dsp:cNvPr id="0" name=""/>
        <dsp:cNvSpPr/>
      </dsp:nvSpPr>
      <dsp:spPr>
        <a:xfrm>
          <a:off x="0" y="1414623"/>
          <a:ext cx="671456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87"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a:t>Similar to voice calls reaching subscribers wherever they are and while on the move</a:t>
          </a:r>
        </a:p>
        <a:p>
          <a:pPr marL="114300" lvl="1" indent="-114300" algn="l" defTabSz="533400" rtl="0">
            <a:lnSpc>
              <a:spcPct val="90000"/>
            </a:lnSpc>
            <a:spcBef>
              <a:spcPct val="0"/>
            </a:spcBef>
            <a:spcAft>
              <a:spcPct val="20000"/>
            </a:spcAft>
            <a:buChar char="•"/>
          </a:pPr>
          <a:r>
            <a:rPr lang="en-GB" sz="1200" kern="1200" dirty="0"/>
            <a:t>Edge requires use of nearby compute resources</a:t>
          </a:r>
          <a:r>
            <a:rPr lang="en-GB" sz="1200" kern="1200" dirty="0">
              <a:latin typeface="Calibri Light" panose="020F0302020204030204"/>
            </a:rPr>
            <a:t> </a:t>
          </a:r>
          <a:r>
            <a:rPr lang="en-GB" sz="1200" kern="1200" dirty="0"/>
            <a:t>that follow user when moving</a:t>
          </a:r>
          <a:endParaRPr lang="en-US" sz="1200" kern="1200" dirty="0"/>
        </a:p>
        <a:p>
          <a:pPr marL="228600" lvl="2" indent="-114300" algn="l" defTabSz="533400" rtl="0">
            <a:lnSpc>
              <a:spcPct val="90000"/>
            </a:lnSpc>
            <a:spcBef>
              <a:spcPct val="0"/>
            </a:spcBef>
            <a:spcAft>
              <a:spcPct val="20000"/>
            </a:spcAft>
            <a:buChar char="•"/>
          </a:pPr>
          <a:r>
            <a:rPr lang="en-US" sz="1200" kern="1200" dirty="0"/>
            <a:t>Ideally with smooth handover between networks cross-border</a:t>
          </a:r>
        </a:p>
        <a:p>
          <a:pPr marL="114300" lvl="1" indent="-114300" algn="l" defTabSz="533400">
            <a:lnSpc>
              <a:spcPct val="90000"/>
            </a:lnSpc>
            <a:spcBef>
              <a:spcPct val="0"/>
            </a:spcBef>
            <a:spcAft>
              <a:spcPct val="20000"/>
            </a:spcAft>
            <a:buChar char="•"/>
          </a:pPr>
          <a:r>
            <a:rPr lang="en-GB" sz="1200" kern="1200" dirty="0"/>
            <a:t>Requires the integration with the (packet) core network provided by the OP</a:t>
          </a:r>
          <a:endParaRPr lang="en-US" sz="1200" kern="1200" dirty="0"/>
        </a:p>
      </dsp:txBody>
      <dsp:txXfrm>
        <a:off x="0" y="1414623"/>
        <a:ext cx="6714561" cy="828000"/>
      </dsp:txXfrm>
    </dsp:sp>
    <dsp:sp modelId="{1DAADBA1-C7D9-4203-82BC-36ACE3890528}">
      <dsp:nvSpPr>
        <dsp:cNvPr id="0" name=""/>
        <dsp:cNvSpPr/>
      </dsp:nvSpPr>
      <dsp:spPr>
        <a:xfrm>
          <a:off x="0" y="2242623"/>
          <a:ext cx="671456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Can link of capabilities of different operators</a:t>
          </a:r>
          <a:endParaRPr lang="en-US" sz="1600" kern="1200" dirty="0"/>
        </a:p>
      </dsp:txBody>
      <dsp:txXfrm>
        <a:off x="18734" y="2261357"/>
        <a:ext cx="6677093" cy="346292"/>
      </dsp:txXfrm>
    </dsp:sp>
    <dsp:sp modelId="{92A1F330-D4E8-4927-A0F4-A3A909AF2F0B}">
      <dsp:nvSpPr>
        <dsp:cNvPr id="0" name=""/>
        <dsp:cNvSpPr/>
      </dsp:nvSpPr>
      <dsp:spPr>
        <a:xfrm>
          <a:off x="0" y="2626383"/>
          <a:ext cx="6714561"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Similar to voice calls between subscribers on different operators</a:t>
          </a:r>
        </a:p>
        <a:p>
          <a:pPr marL="114300" lvl="1" indent="-114300" algn="l" defTabSz="533400">
            <a:lnSpc>
              <a:spcPct val="90000"/>
            </a:lnSpc>
            <a:spcBef>
              <a:spcPct val="0"/>
            </a:spcBef>
            <a:spcAft>
              <a:spcPct val="20000"/>
            </a:spcAft>
            <a:buChar char="•"/>
          </a:pPr>
          <a:r>
            <a:rPr lang="en-GB" sz="1200" kern="1200" dirty="0"/>
            <a:t>Edge applications serving subscribers on different networks may have to interact</a:t>
          </a:r>
          <a:endParaRPr lang="en-US" sz="1200" kern="1200" dirty="0"/>
        </a:p>
        <a:p>
          <a:pPr marL="228600" lvl="2" indent="-114300" algn="l" defTabSz="533400">
            <a:lnSpc>
              <a:spcPct val="90000"/>
            </a:lnSpc>
            <a:spcBef>
              <a:spcPct val="0"/>
            </a:spcBef>
            <a:spcAft>
              <a:spcPct val="20000"/>
            </a:spcAft>
            <a:buChar char="•"/>
          </a:pPr>
          <a:r>
            <a:rPr lang="en-US" sz="1200" kern="1200" dirty="0"/>
            <a:t>e.g. gaming against each other or automotive applications cooperating to improve accuracy</a:t>
          </a:r>
        </a:p>
      </dsp:txBody>
      <dsp:txXfrm>
        <a:off x="0" y="2626383"/>
        <a:ext cx="6714561" cy="629280"/>
      </dsp:txXfrm>
    </dsp:sp>
    <dsp:sp modelId="{C5761965-BABB-4961-BE88-F4CB978A0F63}">
      <dsp:nvSpPr>
        <dsp:cNvPr id="0" name=""/>
        <dsp:cNvSpPr/>
      </dsp:nvSpPr>
      <dsp:spPr>
        <a:xfrm>
          <a:off x="0" y="3255663"/>
          <a:ext cx="6714561" cy="383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Disconnects service offering from capabilities</a:t>
          </a:r>
        </a:p>
      </dsp:txBody>
      <dsp:txXfrm>
        <a:off x="18734" y="3274397"/>
        <a:ext cx="6677093" cy="346292"/>
      </dsp:txXfrm>
    </dsp:sp>
    <dsp:sp modelId="{80595314-21FE-46E5-9492-DE3F1431E9ED}">
      <dsp:nvSpPr>
        <dsp:cNvPr id="0" name=""/>
        <dsp:cNvSpPr/>
      </dsp:nvSpPr>
      <dsp:spPr>
        <a:xfrm>
          <a:off x="0" y="3639423"/>
          <a:ext cx="6714561"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Similar to voice call service relying on multiple network capabilities</a:t>
          </a:r>
        </a:p>
        <a:p>
          <a:pPr marL="114300" lvl="1" indent="-114300" algn="l" defTabSz="533400">
            <a:lnSpc>
              <a:spcPct val="90000"/>
            </a:lnSpc>
            <a:spcBef>
              <a:spcPct val="0"/>
            </a:spcBef>
            <a:spcAft>
              <a:spcPct val="20000"/>
            </a:spcAft>
            <a:buChar char="•"/>
          </a:pPr>
          <a:r>
            <a:rPr lang="en-US" sz="1200" kern="1200" dirty="0"/>
            <a:t>Developers may need an offering combining different capabilities</a:t>
          </a:r>
        </a:p>
        <a:p>
          <a:pPr marL="228600" lvl="2" indent="-114300" algn="l" defTabSz="533400">
            <a:lnSpc>
              <a:spcPct val="90000"/>
            </a:lnSpc>
            <a:spcBef>
              <a:spcPct val="0"/>
            </a:spcBef>
            <a:spcAft>
              <a:spcPct val="20000"/>
            </a:spcAft>
            <a:buChar char="•"/>
          </a:pPr>
          <a:r>
            <a:rPr lang="en-US" sz="1200" kern="1200" dirty="0"/>
            <a:t>e.g. Edge with </a:t>
          </a:r>
          <a:r>
            <a:rPr lang="en-US" sz="1200" kern="1200" dirty="0" err="1"/>
            <a:t>NaaS</a:t>
          </a:r>
          <a:r>
            <a:rPr lang="en-US" sz="1200" kern="1200" dirty="0"/>
            <a:t> and/or slicing</a:t>
          </a:r>
        </a:p>
        <a:p>
          <a:pPr marL="114300" lvl="1" indent="-114300" algn="l" defTabSz="533400">
            <a:lnSpc>
              <a:spcPct val="90000"/>
            </a:lnSpc>
            <a:spcBef>
              <a:spcPct val="0"/>
            </a:spcBef>
            <a:spcAft>
              <a:spcPct val="20000"/>
            </a:spcAft>
            <a:buChar char="•"/>
          </a:pPr>
          <a:r>
            <a:rPr lang="en-US" sz="1200" kern="1200" dirty="0"/>
            <a:t>OP providing access to all capabilities allows to break silos and merge capabilities into a single offering</a:t>
          </a:r>
        </a:p>
      </dsp:txBody>
      <dsp:txXfrm>
        <a:off x="0" y="3639423"/>
        <a:ext cx="6714561" cy="993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86729-0185-4578-A1EC-1E3C8F8161CB}">
      <dsp:nvSpPr>
        <dsp:cNvPr id="0" name=""/>
        <dsp:cNvSpPr/>
      </dsp:nvSpPr>
      <dsp:spPr>
        <a:xfrm>
          <a:off x="1846563" y="316877"/>
          <a:ext cx="4551680" cy="4551680"/>
        </a:xfrm>
        <a:prstGeom prst="pie">
          <a:avLst>
            <a:gd name="adj1" fmla="val 16200000"/>
            <a:gd name="adj2" fmla="val 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mj-lt"/>
            </a:rPr>
            <a:t>OPG </a:t>
          </a:r>
        </a:p>
        <a:p>
          <a:pPr marL="0" lvl="0" indent="0" algn="ctr" defTabSz="533400">
            <a:lnSpc>
              <a:spcPct val="90000"/>
            </a:lnSpc>
            <a:spcBef>
              <a:spcPct val="0"/>
            </a:spcBef>
            <a:spcAft>
              <a:spcPct val="35000"/>
            </a:spcAft>
            <a:buNone/>
          </a:pPr>
          <a:r>
            <a:rPr lang="en-GB" sz="1050" kern="1200" dirty="0">
              <a:latin typeface="+mj-lt"/>
            </a:rPr>
            <a:t>(roadmap and requirements)</a:t>
          </a:r>
        </a:p>
      </dsp:txBody>
      <dsp:txXfrm>
        <a:off x="4262746" y="1260267"/>
        <a:ext cx="1679786" cy="1246293"/>
      </dsp:txXfrm>
    </dsp:sp>
    <dsp:sp modelId="{181E88F5-6BC0-43C3-AE99-05214731BCE8}">
      <dsp:nvSpPr>
        <dsp:cNvPr id="0" name=""/>
        <dsp:cNvSpPr/>
      </dsp:nvSpPr>
      <dsp:spPr>
        <a:xfrm>
          <a:off x="1846563" y="491896"/>
          <a:ext cx="4551680" cy="4551680"/>
        </a:xfrm>
        <a:prstGeom prst="pie">
          <a:avLst>
            <a:gd name="adj1" fmla="val 0"/>
            <a:gd name="adj2" fmla="val 540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mj-lt"/>
            </a:rPr>
            <a:t>OP API Group (OPAG)</a:t>
          </a:r>
        </a:p>
        <a:p>
          <a:pPr marL="0" lvl="0" indent="0" algn="ctr" defTabSz="533400">
            <a:lnSpc>
              <a:spcPct val="90000"/>
            </a:lnSpc>
            <a:spcBef>
              <a:spcPct val="0"/>
            </a:spcBef>
            <a:spcAft>
              <a:spcPct val="35000"/>
            </a:spcAft>
            <a:buNone/>
          </a:pPr>
          <a:br>
            <a:rPr lang="en-GB" sz="1050" b="1" kern="1200" dirty="0">
              <a:latin typeface="+mj-lt"/>
            </a:rPr>
          </a:br>
          <a:r>
            <a:rPr lang="en-GB" sz="1050" kern="1200" dirty="0">
              <a:latin typeface="+mj-lt"/>
            </a:rPr>
            <a:t>(aligning contribution to Telco APIs project)</a:t>
          </a:r>
        </a:p>
      </dsp:txBody>
      <dsp:txXfrm>
        <a:off x="4262746" y="2853893"/>
        <a:ext cx="1679786" cy="1246293"/>
      </dsp:txXfrm>
    </dsp:sp>
    <dsp:sp modelId="{F9273EFC-95FD-4202-B6C0-0E219E29C86C}">
      <dsp:nvSpPr>
        <dsp:cNvPr id="0" name=""/>
        <dsp:cNvSpPr/>
      </dsp:nvSpPr>
      <dsp:spPr>
        <a:xfrm>
          <a:off x="1693756" y="491896"/>
          <a:ext cx="4551680" cy="4551680"/>
        </a:xfrm>
        <a:prstGeom prst="pie">
          <a:avLst>
            <a:gd name="adj1" fmla="val 5400000"/>
            <a:gd name="adj2" fmla="val 10800000"/>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mj-lt"/>
            </a:rPr>
            <a:t>Open Source dev and doc with LF</a:t>
          </a:r>
        </a:p>
        <a:p>
          <a:pPr marL="0" lvl="0" indent="0" algn="ctr" defTabSz="533400">
            <a:lnSpc>
              <a:spcPct val="90000"/>
            </a:lnSpc>
            <a:spcBef>
              <a:spcPct val="0"/>
            </a:spcBef>
            <a:spcAft>
              <a:spcPct val="35000"/>
            </a:spcAft>
            <a:buNone/>
          </a:pPr>
          <a:r>
            <a:rPr lang="en-GB" sz="1050" kern="1200" dirty="0">
              <a:latin typeface="+mj-lt"/>
            </a:rPr>
            <a:t>(maintenance of code, reference implementation, API verification)</a:t>
          </a:r>
        </a:p>
      </dsp:txBody>
      <dsp:txXfrm>
        <a:off x="2149466" y="2853893"/>
        <a:ext cx="1679786" cy="1246293"/>
      </dsp:txXfrm>
    </dsp:sp>
    <dsp:sp modelId="{0DAA70A3-C457-412A-8DEB-8C5A13435E04}">
      <dsp:nvSpPr>
        <dsp:cNvPr id="0" name=""/>
        <dsp:cNvSpPr/>
      </dsp:nvSpPr>
      <dsp:spPr>
        <a:xfrm>
          <a:off x="1693756" y="339090"/>
          <a:ext cx="4551680" cy="4551680"/>
        </a:xfrm>
        <a:prstGeom prst="pie">
          <a:avLst>
            <a:gd name="adj1" fmla="val 10800000"/>
            <a:gd name="adj2" fmla="val 1620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mj-lt"/>
            </a:rPr>
            <a:t>Interoperability </a:t>
          </a:r>
          <a:br>
            <a:rPr lang="en-GB" sz="1200" b="1" kern="1200" dirty="0">
              <a:latin typeface="+mj-lt"/>
            </a:rPr>
          </a:br>
          <a:r>
            <a:rPr lang="en-GB" sz="1200" b="1" kern="1200" dirty="0">
              <a:latin typeface="+mj-lt"/>
            </a:rPr>
            <a:t>Testing and conformance</a:t>
          </a:r>
        </a:p>
        <a:p>
          <a:pPr marL="0" lvl="0" indent="0" algn="ctr" defTabSz="533400">
            <a:lnSpc>
              <a:spcPct val="90000"/>
            </a:lnSpc>
            <a:spcBef>
              <a:spcPct val="0"/>
            </a:spcBef>
            <a:spcAft>
              <a:spcPct val="35000"/>
            </a:spcAft>
            <a:buNone/>
          </a:pPr>
          <a:r>
            <a:rPr lang="en-GB" sz="1050" kern="1200" dirty="0">
              <a:latin typeface="+mj-lt"/>
            </a:rPr>
            <a:t>(Interop validation in scope but will be agreed at later date) </a:t>
          </a:r>
        </a:p>
      </dsp:txBody>
      <dsp:txXfrm>
        <a:off x="2149466" y="1282480"/>
        <a:ext cx="1679786" cy="1246293"/>
      </dsp:txXfrm>
    </dsp:sp>
    <dsp:sp modelId="{813B8C3E-02F7-4D3E-A529-8BFAC4F8FDE1}">
      <dsp:nvSpPr>
        <dsp:cNvPr id="0" name=""/>
        <dsp:cNvSpPr/>
      </dsp:nvSpPr>
      <dsp:spPr>
        <a:xfrm>
          <a:off x="1564792" y="35107"/>
          <a:ext cx="5115221" cy="5115221"/>
        </a:xfrm>
        <a:prstGeom prst="circularArrow">
          <a:avLst>
            <a:gd name="adj1" fmla="val 5085"/>
            <a:gd name="adj2" fmla="val 327528"/>
            <a:gd name="adj3" fmla="val 21272472"/>
            <a:gd name="adj4" fmla="val 16200000"/>
            <a:gd name="adj5" fmla="val 5932"/>
          </a:avLst>
        </a:prstGeom>
        <a:solidFill>
          <a:srgbClr val="5FA19E"/>
        </a:solidFill>
        <a:ln>
          <a:solidFill>
            <a:srgbClr val="F2F2F2"/>
          </a:solidFill>
        </a:ln>
        <a:effectLst/>
      </dsp:spPr>
      <dsp:style>
        <a:lnRef idx="0">
          <a:scrgbClr r="0" g="0" b="0"/>
        </a:lnRef>
        <a:fillRef idx="1">
          <a:scrgbClr r="0" g="0" b="0"/>
        </a:fillRef>
        <a:effectRef idx="0">
          <a:scrgbClr r="0" g="0" b="0"/>
        </a:effectRef>
        <a:fontRef idx="minor">
          <a:schemeClr val="lt1"/>
        </a:fontRef>
      </dsp:style>
    </dsp:sp>
    <dsp:sp modelId="{2414635C-22BC-47DB-9832-09A96CD42BBA}">
      <dsp:nvSpPr>
        <dsp:cNvPr id="0" name=""/>
        <dsp:cNvSpPr/>
      </dsp:nvSpPr>
      <dsp:spPr>
        <a:xfrm>
          <a:off x="1564792" y="210125"/>
          <a:ext cx="5115221" cy="5115221"/>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17061B-7417-4A49-9516-05CD2330288F}">
      <dsp:nvSpPr>
        <dsp:cNvPr id="0" name=""/>
        <dsp:cNvSpPr/>
      </dsp:nvSpPr>
      <dsp:spPr>
        <a:xfrm>
          <a:off x="1411985" y="210125"/>
          <a:ext cx="5115221" cy="5115221"/>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B50887-7984-4AB4-9F35-6153D1C07C4C}">
      <dsp:nvSpPr>
        <dsp:cNvPr id="0" name=""/>
        <dsp:cNvSpPr/>
      </dsp:nvSpPr>
      <dsp:spPr>
        <a:xfrm>
          <a:off x="1411985" y="57319"/>
          <a:ext cx="5115221" cy="5115221"/>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A2594-B1BB-2B47-9D0B-828599684900}"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58987-3ECB-B541-BC1C-A6F8F076D27C}" type="slidenum">
              <a:rPr lang="en-US" smtClean="0"/>
              <a:t>‹Nº›</a:t>
            </a:fld>
            <a:endParaRPr lang="en-US"/>
          </a:p>
        </p:txBody>
      </p:sp>
    </p:spTree>
    <p:extLst>
      <p:ext uri="{BB962C8B-B14F-4D97-AF65-F5344CB8AC3E}">
        <p14:creationId xmlns:p14="http://schemas.microsoft.com/office/powerpoint/2010/main" val="305531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C58987-3ECB-B541-BC1C-A6F8F076D27C}" type="slidenum">
              <a:rPr lang="en-US" smtClean="0"/>
              <a:t>2</a:t>
            </a:fld>
            <a:endParaRPr lang="en-US"/>
          </a:p>
        </p:txBody>
      </p:sp>
    </p:spTree>
    <p:extLst>
      <p:ext uri="{BB962C8B-B14F-4D97-AF65-F5344CB8AC3E}">
        <p14:creationId xmlns:p14="http://schemas.microsoft.com/office/powerpoint/2010/main" val="1366056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C58987-3ECB-B541-BC1C-A6F8F076D27C}" type="slidenum">
              <a:rPr lang="en-US" smtClean="0"/>
              <a:t>4</a:t>
            </a:fld>
            <a:endParaRPr lang="en-US"/>
          </a:p>
        </p:txBody>
      </p:sp>
    </p:spTree>
    <p:extLst>
      <p:ext uri="{BB962C8B-B14F-4D97-AF65-F5344CB8AC3E}">
        <p14:creationId xmlns:p14="http://schemas.microsoft.com/office/powerpoint/2010/main" val="2382938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01">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EB1F586D-4CB3-6846-9C99-84E6F86D4907}"/>
              </a:ext>
            </a:extLst>
          </p:cNvPr>
          <p:cNvSpPr/>
          <p:nvPr userDrawn="1"/>
        </p:nvSpPr>
        <p:spPr>
          <a:xfrm>
            <a:off x="-5" y="0"/>
            <a:ext cx="12164401" cy="6858000"/>
          </a:xfrm>
          <a:prstGeom prst="rect">
            <a:avLst/>
          </a:prstGeom>
          <a:solidFill>
            <a:srgbClr val="000000">
              <a:alpha val="37000"/>
            </a:srgbClr>
          </a:solidFill>
          <a:ln w="12700">
            <a:miter lim="400000"/>
          </a:ln>
        </p:spPr>
        <p:txBody>
          <a:bodyPr lIns="45718" tIns="45718" rIns="45718" bIns="45718" anchor="ctr"/>
          <a:lstStyle/>
          <a:p>
            <a:pPr algn="ctr">
              <a:defRPr sz="2400">
                <a:solidFill>
                  <a:srgbClr val="FFFFFF"/>
                </a:solidFill>
                <a:latin typeface="+mn-lt"/>
                <a:ea typeface="+mn-ea"/>
                <a:cs typeface="+mn-cs"/>
                <a:sym typeface="Calibri"/>
              </a:defRPr>
            </a:pPr>
            <a:endParaRPr/>
          </a:p>
        </p:txBody>
      </p:sp>
      <p:sp>
        <p:nvSpPr>
          <p:cNvPr id="3" name="Subtitle 2">
            <a:extLst>
              <a:ext uri="{FF2B5EF4-FFF2-40B4-BE49-F238E27FC236}">
                <a16:creationId xmlns:a16="http://schemas.microsoft.com/office/drawing/2014/main" id="{0C1D37E7-2F0F-D14F-9ACE-06F8611145A4}"/>
              </a:ext>
            </a:extLst>
          </p:cNvPr>
          <p:cNvSpPr>
            <a:spLocks noGrp="1"/>
          </p:cNvSpPr>
          <p:nvPr>
            <p:ph type="subTitle" idx="1"/>
          </p:nvPr>
        </p:nvSpPr>
        <p:spPr>
          <a:xfrm>
            <a:off x="551723" y="4713208"/>
            <a:ext cx="10896265" cy="77319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B0E9D5FC-8FD5-C747-9FE9-5D0A0E228379}"/>
              </a:ext>
            </a:extLst>
          </p:cNvPr>
          <p:cNvPicPr>
            <a:picLocks noChangeAspect="1"/>
          </p:cNvPicPr>
          <p:nvPr userDrawn="1"/>
        </p:nvPicPr>
        <p:blipFill>
          <a:blip r:embed="rId3"/>
          <a:stretch>
            <a:fillRect/>
          </a:stretch>
        </p:blipFill>
        <p:spPr>
          <a:xfrm>
            <a:off x="670649" y="669947"/>
            <a:ext cx="1111851" cy="1111851"/>
          </a:xfrm>
          <a:prstGeom prst="rect">
            <a:avLst/>
          </a:prstGeom>
        </p:spPr>
      </p:pic>
      <p:cxnSp>
        <p:nvCxnSpPr>
          <p:cNvPr id="8" name="Straight Connector 7">
            <a:extLst>
              <a:ext uri="{FF2B5EF4-FFF2-40B4-BE49-F238E27FC236}">
                <a16:creationId xmlns:a16="http://schemas.microsoft.com/office/drawing/2014/main" id="{38068B55-63BD-AF4D-A384-34E89D1EF53C}"/>
              </a:ext>
            </a:extLst>
          </p:cNvPr>
          <p:cNvCxnSpPr>
            <a:cxnSpLocks/>
          </p:cNvCxnSpPr>
          <p:nvPr userDrawn="1"/>
        </p:nvCxnSpPr>
        <p:spPr>
          <a:xfrm>
            <a:off x="601200" y="6206225"/>
            <a:ext cx="108962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61A4C879-79FE-8D46-9323-CCFD5ED496FB}"/>
              </a:ext>
            </a:extLst>
          </p:cNvPr>
          <p:cNvSpPr>
            <a:spLocks noGrp="1"/>
          </p:cNvSpPr>
          <p:nvPr>
            <p:ph type="ctrTitle"/>
          </p:nvPr>
        </p:nvSpPr>
        <p:spPr>
          <a:xfrm>
            <a:off x="551723" y="2233533"/>
            <a:ext cx="10896265" cy="2387600"/>
          </a:xfrm>
        </p:spPr>
        <p:txBody>
          <a:bodyPr anchor="b">
            <a:normAutofit/>
          </a:bodyPr>
          <a:lstStyle>
            <a:lvl1pPr algn="l">
              <a:defRPr sz="5000">
                <a:solidFill>
                  <a:schemeClr val="bg1"/>
                </a:solidFill>
              </a:defRPr>
            </a:lvl1pPr>
          </a:lstStyle>
          <a:p>
            <a:r>
              <a:rPr lang="en-US"/>
              <a:t>Click to edit Master title style</a:t>
            </a:r>
            <a:endParaRPr lang="en-US" dirty="0"/>
          </a:p>
        </p:txBody>
      </p:sp>
      <p:sp>
        <p:nvSpPr>
          <p:cNvPr id="23" name="Text Placeholder 15">
            <a:extLst>
              <a:ext uri="{FF2B5EF4-FFF2-40B4-BE49-F238E27FC236}">
                <a16:creationId xmlns:a16="http://schemas.microsoft.com/office/drawing/2014/main" id="{AAFCB4AC-DCA2-674E-A671-CF0B716E3C9C}"/>
              </a:ext>
            </a:extLst>
          </p:cNvPr>
          <p:cNvSpPr>
            <a:spLocks noGrp="1"/>
          </p:cNvSpPr>
          <p:nvPr>
            <p:ph type="body" sz="quarter" idx="12" hasCustomPrompt="1"/>
          </p:nvPr>
        </p:nvSpPr>
        <p:spPr>
          <a:xfrm>
            <a:off x="490166" y="6294450"/>
            <a:ext cx="8315325" cy="307975"/>
          </a:xfrm>
        </p:spPr>
        <p:txBody>
          <a:bodyPr/>
          <a:lstStyle>
            <a:lvl1pPr>
              <a:buNone/>
              <a:defRPr sz="1600">
                <a:solidFill>
                  <a:schemeClr val="bg1"/>
                </a:solidFill>
              </a:defRPr>
            </a:lvl1pPr>
          </a:lstStyle>
          <a:p>
            <a:pPr lvl="0"/>
            <a:r>
              <a:rPr lang="en-US" dirty="0"/>
              <a:t>Speaker Name + Surname</a:t>
            </a:r>
          </a:p>
        </p:txBody>
      </p:sp>
      <p:sp>
        <p:nvSpPr>
          <p:cNvPr id="24" name="Text Placeholder 15">
            <a:extLst>
              <a:ext uri="{FF2B5EF4-FFF2-40B4-BE49-F238E27FC236}">
                <a16:creationId xmlns:a16="http://schemas.microsoft.com/office/drawing/2014/main" id="{8C728530-F1B9-9942-A7B5-6BECF76D6FFB}"/>
              </a:ext>
            </a:extLst>
          </p:cNvPr>
          <p:cNvSpPr>
            <a:spLocks noGrp="1"/>
          </p:cNvSpPr>
          <p:nvPr>
            <p:ph type="body" sz="quarter" idx="13" hasCustomPrompt="1"/>
          </p:nvPr>
        </p:nvSpPr>
        <p:spPr>
          <a:xfrm>
            <a:off x="8968776" y="6294450"/>
            <a:ext cx="2586445" cy="307975"/>
          </a:xfrm>
        </p:spPr>
        <p:txBody>
          <a:bodyPr/>
          <a:lstStyle>
            <a:lvl1pPr algn="r">
              <a:buNone/>
              <a:defRPr sz="1600">
                <a:solidFill>
                  <a:schemeClr val="bg1"/>
                </a:solidFill>
              </a:defRPr>
            </a:lvl1pPr>
          </a:lstStyle>
          <a:p>
            <a:pPr lvl="0"/>
            <a:r>
              <a:rPr lang="en-US" dirty="0"/>
              <a:t>Date</a:t>
            </a:r>
          </a:p>
        </p:txBody>
      </p:sp>
    </p:spTree>
    <p:extLst>
      <p:ext uri="{BB962C8B-B14F-4D97-AF65-F5344CB8AC3E}">
        <p14:creationId xmlns:p14="http://schemas.microsoft.com/office/powerpoint/2010/main" val="18098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E016-136F-7440-866C-EC6553F403CB}"/>
              </a:ext>
            </a:extLst>
          </p:cNvPr>
          <p:cNvSpPr>
            <a:spLocks noGrp="1"/>
          </p:cNvSpPr>
          <p:nvPr>
            <p:ph type="title"/>
          </p:nvPr>
        </p:nvSpPr>
        <p:spPr>
          <a:xfrm>
            <a:off x="600805" y="509733"/>
            <a:ext cx="10871200" cy="7307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FCE0F07-2398-0440-9CC3-B797313FB253}"/>
              </a:ext>
            </a:extLst>
          </p:cNvPr>
          <p:cNvSpPr>
            <a:spLocks noGrp="1"/>
          </p:cNvSpPr>
          <p:nvPr>
            <p:ph idx="1"/>
          </p:nvPr>
        </p:nvSpPr>
        <p:spPr>
          <a:xfrm>
            <a:off x="601200" y="1353599"/>
            <a:ext cx="10871200" cy="4650851"/>
          </a:xfrm>
        </p:spPr>
        <p:txBody>
          <a:bodyPr/>
          <a:lstStyle>
            <a:lvl1pPr>
              <a:lnSpc>
                <a:spcPct val="90000"/>
              </a:lnSpc>
              <a:spcAft>
                <a:spcPts val="600"/>
              </a:spcAft>
              <a:defRPr/>
            </a:lvl1pPr>
            <a:lvl2pPr>
              <a:lnSpc>
                <a:spcPct val="90000"/>
              </a:lnSpc>
              <a:spcAft>
                <a:spcPts val="600"/>
              </a:spcAft>
              <a:defRPr/>
            </a:lvl2pPr>
            <a:lvl3pPr>
              <a:lnSpc>
                <a:spcPct val="90000"/>
              </a:lnSpc>
              <a:spcAft>
                <a:spcPts val="600"/>
              </a:spcAft>
              <a:defRPr/>
            </a:lvl3pPr>
            <a:lvl4pPr>
              <a:lnSpc>
                <a:spcPct val="90000"/>
              </a:lnSpc>
              <a:spcAft>
                <a:spcPts val="600"/>
              </a:spcAft>
              <a:defRPr/>
            </a:lvl4pPr>
            <a:lvl5pPr>
              <a:lnSpc>
                <a:spcPct val="90000"/>
              </a:lnSpc>
              <a:spcAft>
                <a:spcPts val="6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a:extLst>
              <a:ext uri="{FF2B5EF4-FFF2-40B4-BE49-F238E27FC236}">
                <a16:creationId xmlns:a16="http://schemas.microsoft.com/office/drawing/2014/main" id="{A1448BF0-E27C-3145-BC7C-2F6948FB8965}"/>
              </a:ext>
            </a:extLst>
          </p:cNvPr>
          <p:cNvSpPr>
            <a:spLocks noGrp="1"/>
          </p:cNvSpPr>
          <p:nvPr>
            <p:ph type="sldNum" sz="quarter" idx="4"/>
          </p:nvPr>
        </p:nvSpPr>
        <p:spPr>
          <a:xfrm>
            <a:off x="8762400" y="6408000"/>
            <a:ext cx="2773017" cy="288000"/>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F7ACF30F-4C54-1246-A36B-D2436F2F9876}" type="slidenum">
              <a:rPr lang="en-US" smtClean="0"/>
              <a:pPr/>
              <a:t>‹Nº›</a:t>
            </a:fld>
            <a:endParaRPr lang="en-US" dirty="0"/>
          </a:p>
        </p:txBody>
      </p:sp>
      <p:pic>
        <p:nvPicPr>
          <p:cNvPr id="21" name="Picture 20">
            <a:extLst>
              <a:ext uri="{FF2B5EF4-FFF2-40B4-BE49-F238E27FC236}">
                <a16:creationId xmlns:a16="http://schemas.microsoft.com/office/drawing/2014/main" id="{59EE8F10-79B1-3843-85A2-5D189960B2B8}"/>
              </a:ext>
            </a:extLst>
          </p:cNvPr>
          <p:cNvPicPr>
            <a:picLocks noChangeAspect="1"/>
          </p:cNvPicPr>
          <p:nvPr userDrawn="1"/>
        </p:nvPicPr>
        <p:blipFill>
          <a:blip r:embed="rId2"/>
          <a:stretch>
            <a:fillRect/>
          </a:stretch>
        </p:blipFill>
        <p:spPr>
          <a:xfrm>
            <a:off x="670650" y="6306823"/>
            <a:ext cx="457200" cy="457200"/>
          </a:xfrm>
          <a:prstGeom prst="rect">
            <a:avLst/>
          </a:prstGeom>
        </p:spPr>
      </p:pic>
      <p:cxnSp>
        <p:nvCxnSpPr>
          <p:cNvPr id="22" name="Straight Connector 21">
            <a:extLst>
              <a:ext uri="{FF2B5EF4-FFF2-40B4-BE49-F238E27FC236}">
                <a16:creationId xmlns:a16="http://schemas.microsoft.com/office/drawing/2014/main" id="{C432CE1E-1D03-6845-B8C7-9EC98143D881}"/>
              </a:ext>
            </a:extLst>
          </p:cNvPr>
          <p:cNvCxnSpPr>
            <a:cxnSpLocks/>
          </p:cNvCxnSpPr>
          <p:nvPr userDrawn="1"/>
        </p:nvCxnSpPr>
        <p:spPr>
          <a:xfrm>
            <a:off x="601200" y="6206225"/>
            <a:ext cx="1089626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DE77C0D-43FD-2C49-905C-B545BD62CD4A}"/>
              </a:ext>
            </a:extLst>
          </p:cNvPr>
          <p:cNvSpPr/>
          <p:nvPr userDrawn="1"/>
        </p:nvSpPr>
        <p:spPr>
          <a:xfrm>
            <a:off x="1250590" y="6420007"/>
            <a:ext cx="289320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bg1">
                    <a:lumMod val="50000"/>
                  </a:schemeClr>
                </a:solidFill>
                <a:latin typeface="Arial" panose="020B0604020202020204" pitchFamily="34" charset="0"/>
                <a:cs typeface="Arial" panose="020B0604020202020204" pitchFamily="34" charset="0"/>
              </a:rPr>
              <a:t>© GSMA 2022</a:t>
            </a:r>
          </a:p>
        </p:txBody>
      </p:sp>
    </p:spTree>
    <p:extLst>
      <p:ext uri="{BB962C8B-B14F-4D97-AF65-F5344CB8AC3E}">
        <p14:creationId xmlns:p14="http://schemas.microsoft.com/office/powerpoint/2010/main" val="372023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E6D5-3D37-6749-848E-0A90B6663382}"/>
              </a:ext>
            </a:extLst>
          </p:cNvPr>
          <p:cNvSpPr>
            <a:spLocks noGrp="1"/>
          </p:cNvSpPr>
          <p:nvPr>
            <p:ph type="title"/>
          </p:nvPr>
        </p:nvSpPr>
        <p:spPr>
          <a:xfrm>
            <a:off x="600805" y="509732"/>
            <a:ext cx="10871200" cy="732268"/>
          </a:xfrm>
        </p:spPr>
        <p:txBody>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3AA9A0E5-05F0-AF4B-8F6A-2B3C13619A71}"/>
              </a:ext>
            </a:extLst>
          </p:cNvPr>
          <p:cNvSpPr>
            <a:spLocks noGrp="1"/>
          </p:cNvSpPr>
          <p:nvPr>
            <p:ph type="sldNum" sz="quarter" idx="4"/>
          </p:nvPr>
        </p:nvSpPr>
        <p:spPr>
          <a:xfrm>
            <a:off x="8762400" y="6408000"/>
            <a:ext cx="2773017" cy="288000"/>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F7ACF30F-4C54-1246-A36B-D2436F2F9876}" type="slidenum">
              <a:rPr lang="en-US" smtClean="0"/>
              <a:pPr/>
              <a:t>‹Nº›</a:t>
            </a:fld>
            <a:endParaRPr lang="en-US" dirty="0"/>
          </a:p>
        </p:txBody>
      </p:sp>
      <p:pic>
        <p:nvPicPr>
          <p:cNvPr id="18" name="Picture 17">
            <a:extLst>
              <a:ext uri="{FF2B5EF4-FFF2-40B4-BE49-F238E27FC236}">
                <a16:creationId xmlns:a16="http://schemas.microsoft.com/office/drawing/2014/main" id="{826C649F-9CDC-EA43-9606-EC2AAC15C9E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0650" y="6306823"/>
            <a:ext cx="457200" cy="457200"/>
          </a:xfrm>
          <a:prstGeom prst="rect">
            <a:avLst/>
          </a:prstGeom>
        </p:spPr>
      </p:pic>
      <p:cxnSp>
        <p:nvCxnSpPr>
          <p:cNvPr id="19" name="Straight Connector 18">
            <a:extLst>
              <a:ext uri="{FF2B5EF4-FFF2-40B4-BE49-F238E27FC236}">
                <a16:creationId xmlns:a16="http://schemas.microsoft.com/office/drawing/2014/main" id="{E1F10FE9-FCF9-5F4C-9E43-2A5667866EBF}"/>
              </a:ext>
            </a:extLst>
          </p:cNvPr>
          <p:cNvCxnSpPr>
            <a:cxnSpLocks/>
          </p:cNvCxnSpPr>
          <p:nvPr userDrawn="1"/>
        </p:nvCxnSpPr>
        <p:spPr>
          <a:xfrm>
            <a:off x="601200" y="6206225"/>
            <a:ext cx="1089626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E02582E-241F-3245-82EA-13BB0CEDE1DF}"/>
              </a:ext>
            </a:extLst>
          </p:cNvPr>
          <p:cNvSpPr/>
          <p:nvPr userDrawn="1"/>
        </p:nvSpPr>
        <p:spPr>
          <a:xfrm>
            <a:off x="1250590" y="6420007"/>
            <a:ext cx="289320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bg1">
                    <a:lumMod val="50000"/>
                  </a:schemeClr>
                </a:solidFill>
                <a:latin typeface="Arial" panose="020B0604020202020204" pitchFamily="34" charset="0"/>
                <a:cs typeface="Arial" panose="020B0604020202020204" pitchFamily="34" charset="0"/>
              </a:rPr>
              <a:t>© GSMA 2022</a:t>
            </a:r>
          </a:p>
        </p:txBody>
      </p:sp>
    </p:spTree>
    <p:extLst>
      <p:ext uri="{BB962C8B-B14F-4D97-AF65-F5344CB8AC3E}">
        <p14:creationId xmlns:p14="http://schemas.microsoft.com/office/powerpoint/2010/main" val="36051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DE08-6CCA-BD4F-8EEE-338DB0C18D1D}"/>
              </a:ext>
            </a:extLst>
          </p:cNvPr>
          <p:cNvSpPr>
            <a:spLocks noGrp="1"/>
          </p:cNvSpPr>
          <p:nvPr>
            <p:ph type="title"/>
          </p:nvPr>
        </p:nvSpPr>
        <p:spPr>
          <a:xfrm>
            <a:off x="600805" y="509732"/>
            <a:ext cx="10871200" cy="73226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E1B177-83D0-9B41-8657-4A2992CD3E94}"/>
              </a:ext>
            </a:extLst>
          </p:cNvPr>
          <p:cNvSpPr>
            <a:spLocks noGrp="1"/>
          </p:cNvSpPr>
          <p:nvPr>
            <p:ph sz="half" idx="1"/>
          </p:nvPr>
        </p:nvSpPr>
        <p:spPr>
          <a:xfrm>
            <a:off x="600805" y="1353599"/>
            <a:ext cx="5418995" cy="4650847"/>
          </a:xfrm>
        </p:spPr>
        <p:txBody>
          <a:bodyPr/>
          <a:lstStyle>
            <a:lvl1pPr>
              <a:lnSpc>
                <a:spcPct val="90000"/>
              </a:lnSpc>
              <a:spcAft>
                <a:spcPts val="600"/>
              </a:spcAft>
              <a:defRPr sz="2400"/>
            </a:lvl1pPr>
            <a:lvl2pPr>
              <a:lnSpc>
                <a:spcPct val="90000"/>
              </a:lnSpc>
              <a:spcAft>
                <a:spcPts val="600"/>
              </a:spcAft>
              <a:defRPr sz="2000"/>
            </a:lvl2pPr>
            <a:lvl3pPr>
              <a:lnSpc>
                <a:spcPct val="90000"/>
              </a:lnSpc>
              <a:spcAft>
                <a:spcPts val="600"/>
              </a:spcAft>
              <a:defRPr sz="1800"/>
            </a:lvl3pPr>
            <a:lvl4pPr>
              <a:lnSpc>
                <a:spcPct val="90000"/>
              </a:lnSpc>
              <a:spcAft>
                <a:spcPts val="600"/>
              </a:spcAft>
              <a:defRPr sz="1600"/>
            </a:lvl4pPr>
            <a:lvl5pPr>
              <a:lnSpc>
                <a:spcPct val="90000"/>
              </a:lnSpc>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908A70D-8678-2C44-A1FD-DCB317ACC8B2}"/>
              </a:ext>
            </a:extLst>
          </p:cNvPr>
          <p:cNvSpPr>
            <a:spLocks noGrp="1"/>
          </p:cNvSpPr>
          <p:nvPr>
            <p:ph sz="half" idx="2"/>
          </p:nvPr>
        </p:nvSpPr>
        <p:spPr>
          <a:xfrm>
            <a:off x="6172200" y="1353599"/>
            <a:ext cx="5324870" cy="4650847"/>
          </a:xfrm>
        </p:spPr>
        <p:txBody>
          <a:bodyPr/>
          <a:lstStyle>
            <a:lvl1pPr>
              <a:lnSpc>
                <a:spcPct val="90000"/>
              </a:lnSpc>
              <a:spcAft>
                <a:spcPts val="600"/>
              </a:spcAft>
              <a:defRPr sz="2400"/>
            </a:lvl1pPr>
            <a:lvl2pPr>
              <a:lnSpc>
                <a:spcPct val="90000"/>
              </a:lnSpc>
              <a:spcAft>
                <a:spcPts val="600"/>
              </a:spcAft>
              <a:defRPr sz="2000"/>
            </a:lvl2pPr>
            <a:lvl3pPr>
              <a:lnSpc>
                <a:spcPct val="90000"/>
              </a:lnSpc>
              <a:spcAft>
                <a:spcPts val="600"/>
              </a:spcAft>
              <a:defRPr sz="1800"/>
            </a:lvl3pPr>
            <a:lvl4pPr>
              <a:lnSpc>
                <a:spcPct val="90000"/>
              </a:lnSpc>
              <a:spcAft>
                <a:spcPts val="600"/>
              </a:spcAft>
              <a:defRPr sz="1600"/>
            </a:lvl4pPr>
            <a:lvl5pPr>
              <a:lnSpc>
                <a:spcPct val="90000"/>
              </a:lnSpc>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a:extLst>
              <a:ext uri="{FF2B5EF4-FFF2-40B4-BE49-F238E27FC236}">
                <a16:creationId xmlns:a16="http://schemas.microsoft.com/office/drawing/2014/main" id="{E30DFE5A-5B6A-A546-A8CD-81CCEAA8975C}"/>
              </a:ext>
            </a:extLst>
          </p:cNvPr>
          <p:cNvSpPr>
            <a:spLocks noGrp="1"/>
          </p:cNvSpPr>
          <p:nvPr>
            <p:ph type="sldNum" sz="quarter" idx="4"/>
          </p:nvPr>
        </p:nvSpPr>
        <p:spPr>
          <a:xfrm>
            <a:off x="8762400" y="6408000"/>
            <a:ext cx="2773017" cy="288000"/>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F7ACF30F-4C54-1246-A36B-D2436F2F9876}" type="slidenum">
              <a:rPr lang="en-US" smtClean="0"/>
              <a:pPr/>
              <a:t>‹Nº›</a:t>
            </a:fld>
            <a:endParaRPr lang="en-US" dirty="0"/>
          </a:p>
        </p:txBody>
      </p:sp>
      <p:pic>
        <p:nvPicPr>
          <p:cNvPr id="23" name="Picture 22">
            <a:extLst>
              <a:ext uri="{FF2B5EF4-FFF2-40B4-BE49-F238E27FC236}">
                <a16:creationId xmlns:a16="http://schemas.microsoft.com/office/drawing/2014/main" id="{27260769-2531-AD49-ACF0-87D01B4E68D0}"/>
              </a:ext>
            </a:extLst>
          </p:cNvPr>
          <p:cNvPicPr>
            <a:picLocks noChangeAspect="1"/>
          </p:cNvPicPr>
          <p:nvPr userDrawn="1"/>
        </p:nvPicPr>
        <p:blipFill>
          <a:blip r:embed="rId2"/>
          <a:stretch>
            <a:fillRect/>
          </a:stretch>
        </p:blipFill>
        <p:spPr>
          <a:xfrm>
            <a:off x="670650" y="6306823"/>
            <a:ext cx="457200" cy="457200"/>
          </a:xfrm>
          <a:prstGeom prst="rect">
            <a:avLst/>
          </a:prstGeom>
        </p:spPr>
      </p:pic>
      <p:cxnSp>
        <p:nvCxnSpPr>
          <p:cNvPr id="24" name="Straight Connector 23">
            <a:extLst>
              <a:ext uri="{FF2B5EF4-FFF2-40B4-BE49-F238E27FC236}">
                <a16:creationId xmlns:a16="http://schemas.microsoft.com/office/drawing/2014/main" id="{42A8F455-052A-2A48-8C82-81BE1B3C20DF}"/>
              </a:ext>
            </a:extLst>
          </p:cNvPr>
          <p:cNvCxnSpPr>
            <a:cxnSpLocks/>
          </p:cNvCxnSpPr>
          <p:nvPr userDrawn="1"/>
        </p:nvCxnSpPr>
        <p:spPr>
          <a:xfrm>
            <a:off x="601200" y="6206225"/>
            <a:ext cx="1089626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C0A42A4-0103-7C4E-BEF2-A81187D5B492}"/>
              </a:ext>
            </a:extLst>
          </p:cNvPr>
          <p:cNvSpPr/>
          <p:nvPr userDrawn="1"/>
        </p:nvSpPr>
        <p:spPr>
          <a:xfrm>
            <a:off x="1250590" y="6420007"/>
            <a:ext cx="289320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bg1">
                    <a:lumMod val="50000"/>
                  </a:schemeClr>
                </a:solidFill>
                <a:latin typeface="Arial" panose="020B0604020202020204" pitchFamily="34" charset="0"/>
                <a:cs typeface="Arial" panose="020B0604020202020204" pitchFamily="34" charset="0"/>
              </a:rPr>
              <a:t>© GSMA 2022</a:t>
            </a:r>
          </a:p>
        </p:txBody>
      </p:sp>
    </p:spTree>
    <p:extLst>
      <p:ext uri="{BB962C8B-B14F-4D97-AF65-F5344CB8AC3E}">
        <p14:creationId xmlns:p14="http://schemas.microsoft.com/office/powerpoint/2010/main" val="2853109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317B5-ABF3-BB43-A191-2FA976D93E35}"/>
              </a:ext>
            </a:extLst>
          </p:cNvPr>
          <p:cNvSpPr>
            <a:spLocks noGrp="1"/>
          </p:cNvSpPr>
          <p:nvPr>
            <p:ph type="title"/>
          </p:nvPr>
        </p:nvSpPr>
        <p:spPr>
          <a:xfrm>
            <a:off x="600805" y="509731"/>
            <a:ext cx="10871200" cy="7307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10CEA4-9B83-FD47-89BB-C811C644B1A7}"/>
              </a:ext>
            </a:extLst>
          </p:cNvPr>
          <p:cNvSpPr>
            <a:spLocks noGrp="1"/>
          </p:cNvSpPr>
          <p:nvPr>
            <p:ph type="body" idx="1"/>
          </p:nvPr>
        </p:nvSpPr>
        <p:spPr>
          <a:xfrm>
            <a:off x="601200" y="1352549"/>
            <a:ext cx="10871200" cy="473573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E1C31D04-82E1-FE41-88B2-D6C895D996EE}"/>
              </a:ext>
            </a:extLst>
          </p:cNvPr>
          <p:cNvSpPr>
            <a:spLocks noGrp="1"/>
          </p:cNvSpPr>
          <p:nvPr>
            <p:ph type="sldNum" sz="quarter" idx="4"/>
          </p:nvPr>
        </p:nvSpPr>
        <p:spPr>
          <a:xfrm>
            <a:off x="8762400" y="6408000"/>
            <a:ext cx="2773017" cy="288000"/>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F7ACF30F-4C54-1246-A36B-D2436F2F9876}" type="slidenum">
              <a:rPr lang="en-US" smtClean="0"/>
              <a:pPr/>
              <a:t>‹Nº›</a:t>
            </a:fld>
            <a:endParaRPr lang="en-US" dirty="0"/>
          </a:p>
        </p:txBody>
      </p:sp>
    </p:spTree>
    <p:extLst>
      <p:ext uri="{BB962C8B-B14F-4D97-AF65-F5344CB8AC3E}">
        <p14:creationId xmlns:p14="http://schemas.microsoft.com/office/powerpoint/2010/main" val="3816342895"/>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3200" b="1"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spcAft>
          <a:spcPts val="600"/>
        </a:spcAft>
        <a:buClr>
          <a:srgbClr val="DE002B"/>
        </a:buClr>
        <a:buSzPct val="90000"/>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F28E0B6-6C88-C741-ABFF-65FE127E9193}"/>
              </a:ext>
            </a:extLst>
          </p:cNvPr>
          <p:cNvSpPr>
            <a:spLocks noGrp="1"/>
          </p:cNvSpPr>
          <p:nvPr>
            <p:ph type="subTitle" idx="1"/>
          </p:nvPr>
        </p:nvSpPr>
        <p:spPr/>
        <p:txBody>
          <a:bodyPr/>
          <a:lstStyle/>
          <a:p>
            <a:r>
              <a:rPr lang="en-US" dirty="0"/>
              <a:t>Topics and Functionality </a:t>
            </a:r>
            <a:r>
              <a:rPr lang="en-US" dirty="0" err="1"/>
              <a:t>prioritisation</a:t>
            </a:r>
            <a:endParaRPr lang="en-US" dirty="0"/>
          </a:p>
        </p:txBody>
      </p:sp>
      <p:sp>
        <p:nvSpPr>
          <p:cNvPr id="3" name="Title 2">
            <a:extLst>
              <a:ext uri="{FF2B5EF4-FFF2-40B4-BE49-F238E27FC236}">
                <a16:creationId xmlns:a16="http://schemas.microsoft.com/office/drawing/2014/main" id="{C9B9F1BB-2276-BC4E-B801-1811E4B3BDB8}"/>
              </a:ext>
            </a:extLst>
          </p:cNvPr>
          <p:cNvSpPr>
            <a:spLocks noGrp="1"/>
          </p:cNvSpPr>
          <p:nvPr>
            <p:ph type="ctrTitle"/>
          </p:nvPr>
        </p:nvSpPr>
        <p:spPr/>
        <p:txBody>
          <a:bodyPr/>
          <a:lstStyle/>
          <a:p>
            <a:r>
              <a:rPr lang="en-US" dirty="0" err="1"/>
              <a:t>OPAGxCAMARA</a:t>
            </a:r>
            <a:endParaRPr lang="en-US" dirty="0"/>
          </a:p>
        </p:txBody>
      </p:sp>
      <p:sp>
        <p:nvSpPr>
          <p:cNvPr id="4" name="Text Placeholder 3">
            <a:extLst>
              <a:ext uri="{FF2B5EF4-FFF2-40B4-BE49-F238E27FC236}">
                <a16:creationId xmlns:a16="http://schemas.microsoft.com/office/drawing/2014/main" id="{7D948B88-B2E8-8C40-8968-07A61444DE60}"/>
              </a:ext>
            </a:extLst>
          </p:cNvPr>
          <p:cNvSpPr>
            <a:spLocks noGrp="1"/>
          </p:cNvSpPr>
          <p:nvPr>
            <p:ph type="body" sz="quarter" idx="12"/>
          </p:nvPr>
        </p:nvSpPr>
        <p:spPr/>
        <p:txBody>
          <a:bodyPr>
            <a:normAutofit lnSpcReduction="10000"/>
          </a:bodyPr>
          <a:lstStyle/>
          <a:p>
            <a:r>
              <a:rPr lang="en-US" dirty="0"/>
              <a:t>Alex Harmand, Telefonica &amp; OPAG Chair</a:t>
            </a:r>
          </a:p>
        </p:txBody>
      </p:sp>
      <p:sp>
        <p:nvSpPr>
          <p:cNvPr id="5" name="Text Placeholder 4">
            <a:extLst>
              <a:ext uri="{FF2B5EF4-FFF2-40B4-BE49-F238E27FC236}">
                <a16:creationId xmlns:a16="http://schemas.microsoft.com/office/drawing/2014/main" id="{F4F2D56D-5280-1549-968B-AEFE8A7F8C8C}"/>
              </a:ext>
            </a:extLst>
          </p:cNvPr>
          <p:cNvSpPr>
            <a:spLocks noGrp="1"/>
          </p:cNvSpPr>
          <p:nvPr>
            <p:ph type="body" sz="quarter" idx="13"/>
          </p:nvPr>
        </p:nvSpPr>
        <p:spPr/>
        <p:txBody>
          <a:bodyPr>
            <a:normAutofit lnSpcReduction="10000"/>
          </a:bodyPr>
          <a:lstStyle/>
          <a:p>
            <a:r>
              <a:rPr lang="en-US"/>
              <a:t>14 April 2022</a:t>
            </a:r>
            <a:endParaRPr lang="en-US" dirty="0"/>
          </a:p>
        </p:txBody>
      </p:sp>
    </p:spTree>
    <p:extLst>
      <p:ext uri="{BB962C8B-B14F-4D97-AF65-F5344CB8AC3E}">
        <p14:creationId xmlns:p14="http://schemas.microsoft.com/office/powerpoint/2010/main" val="334968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Proposal</a:t>
            </a:r>
          </a:p>
        </p:txBody>
      </p:sp>
      <p:sp>
        <p:nvSpPr>
          <p:cNvPr id="3" name="Content Placeholder 2"/>
          <p:cNvSpPr>
            <a:spLocks noGrp="1"/>
          </p:cNvSpPr>
          <p:nvPr>
            <p:ph idx="1"/>
          </p:nvPr>
        </p:nvSpPr>
        <p:spPr/>
        <p:txBody>
          <a:bodyPr>
            <a:normAutofit lnSpcReduction="10000"/>
          </a:bodyPr>
          <a:lstStyle/>
          <a:p>
            <a:r>
              <a:rPr lang="en-GB" dirty="0"/>
              <a:t>Based on priorities, OPAG will look into proposing APIs for edge applications to CAMARA</a:t>
            </a:r>
          </a:p>
          <a:p>
            <a:pPr lvl="1"/>
            <a:r>
              <a:rPr lang="en-GB" dirty="0"/>
              <a:t>Image and application instance lifecycle management</a:t>
            </a:r>
          </a:p>
          <a:p>
            <a:pPr lvl="1"/>
            <a:r>
              <a:rPr lang="en-GB" dirty="0"/>
              <a:t>Used as blue print to kick things of</a:t>
            </a:r>
          </a:p>
          <a:p>
            <a:r>
              <a:rPr lang="en-GB" dirty="0"/>
              <a:t>Will be taken up once activities on defining APIs for federation have completed</a:t>
            </a:r>
          </a:p>
          <a:p>
            <a:pPr lvl="1"/>
            <a:r>
              <a:rPr lang="en-GB" dirty="0"/>
              <a:t>Current timeline estimation: from May onwards</a:t>
            </a:r>
          </a:p>
          <a:p>
            <a:r>
              <a:rPr lang="en-GB" dirty="0"/>
              <a:t>Proposal to start an edge work stream to handle such contributions and align them</a:t>
            </a:r>
          </a:p>
          <a:p>
            <a:r>
              <a:rPr lang="en-GB" dirty="0"/>
              <a:t>Build process on the findings made from the exercise</a:t>
            </a:r>
          </a:p>
          <a:p>
            <a:r>
              <a:rPr lang="en-GB" dirty="0"/>
              <a:t>Further topics would then follow later</a:t>
            </a:r>
          </a:p>
        </p:txBody>
      </p:sp>
      <p:sp>
        <p:nvSpPr>
          <p:cNvPr id="4" name="Slide Number Placeholder 3"/>
          <p:cNvSpPr>
            <a:spLocks noGrp="1"/>
          </p:cNvSpPr>
          <p:nvPr>
            <p:ph type="sldNum" sz="quarter" idx="4"/>
          </p:nvPr>
        </p:nvSpPr>
        <p:spPr/>
        <p:txBody>
          <a:bodyPr/>
          <a:lstStyle/>
          <a:p>
            <a:fld id="{F7ACF30F-4C54-1246-A36B-D2436F2F9876}" type="slidenum">
              <a:rPr lang="en-US" smtClean="0"/>
              <a:pPr/>
              <a:t>10</a:t>
            </a:fld>
            <a:endParaRPr lang="en-US" dirty="0"/>
          </a:p>
        </p:txBody>
      </p:sp>
    </p:spTree>
    <p:extLst>
      <p:ext uri="{BB962C8B-B14F-4D97-AF65-F5344CB8AC3E}">
        <p14:creationId xmlns:p14="http://schemas.microsoft.com/office/powerpoint/2010/main" val="1963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2"/>
          <p:cNvPicPr/>
          <p:nvPr/>
        </p:nvPicPr>
        <p:blipFill>
          <a:blip r:embed="rId3" cstate="print">
            <a:extLst>
              <a:ext uri="{28A0092B-C50C-407E-A947-70E740481C1C}">
                <a14:useLocalDpi xmlns:a14="http://schemas.microsoft.com/office/drawing/2010/main" val="0"/>
              </a:ext>
            </a:extLst>
          </a:blip>
          <a:stretch>
            <a:fillRect/>
          </a:stretch>
        </p:blipFill>
        <p:spPr bwMode="auto">
          <a:xfrm>
            <a:off x="600805" y="1111753"/>
            <a:ext cx="6727552" cy="3540903"/>
          </a:xfrm>
          <a:prstGeom prst="rect">
            <a:avLst/>
          </a:prstGeom>
          <a:noFill/>
        </p:spPr>
      </p:pic>
      <p:sp>
        <p:nvSpPr>
          <p:cNvPr id="2" name="Title 1"/>
          <p:cNvSpPr>
            <a:spLocks noGrp="1"/>
          </p:cNvSpPr>
          <p:nvPr>
            <p:ph type="title"/>
          </p:nvPr>
        </p:nvSpPr>
        <p:spPr/>
        <p:txBody>
          <a:bodyPr anchor="t">
            <a:normAutofit/>
          </a:bodyPr>
          <a:lstStyle/>
          <a:p>
            <a:r>
              <a:rPr lang="en-GB" sz="3100" dirty="0"/>
              <a:t>Reminder: Operator Platform - architecture</a:t>
            </a:r>
          </a:p>
        </p:txBody>
      </p:sp>
      <p:sp>
        <p:nvSpPr>
          <p:cNvPr id="4" name="Slide Number Placeholder 3" hidden="1"/>
          <p:cNvSpPr>
            <a:spLocks noGrp="1"/>
          </p:cNvSpPr>
          <p:nvPr>
            <p:ph type="sldNum" sz="quarter" idx="4"/>
          </p:nvPr>
        </p:nvSpPr>
        <p:spPr/>
        <p:txBody>
          <a:bodyPr/>
          <a:lstStyle/>
          <a:p>
            <a:pPr>
              <a:spcAft>
                <a:spcPts val="600"/>
              </a:spcAft>
            </a:pPr>
            <a:fld id="{F7ACF30F-4C54-1246-A36B-D2436F2F9876}" type="slidenum">
              <a:rPr lang="en-US" smtClean="0"/>
              <a:pPr>
                <a:spcAft>
                  <a:spcPts val="600"/>
                </a:spcAft>
              </a:pPr>
              <a:t>2</a:t>
            </a:fld>
            <a:endParaRPr lang="en-US"/>
          </a:p>
        </p:txBody>
      </p:sp>
      <p:sp>
        <p:nvSpPr>
          <p:cNvPr id="7" name="Text Placeholder 6"/>
          <p:cNvSpPr>
            <a:spLocks noGrp="1"/>
          </p:cNvSpPr>
          <p:nvPr>
            <p:ph type="body" sz="half" idx="4294967295"/>
          </p:nvPr>
        </p:nvSpPr>
        <p:spPr>
          <a:xfrm>
            <a:off x="7473082" y="1354138"/>
            <a:ext cx="4302358" cy="4621212"/>
          </a:xfrm>
        </p:spPr>
        <p:txBody>
          <a:bodyPr>
            <a:normAutofit/>
          </a:bodyPr>
          <a:lstStyle/>
          <a:p>
            <a:pPr marL="285750" indent="-285750">
              <a:buFont typeface="Arial" panose="020B0604020202020204" pitchFamily="34" charset="0"/>
              <a:buChar char="•"/>
            </a:pPr>
            <a:r>
              <a:rPr lang="en-GB" sz="2000" dirty="0"/>
              <a:t>Other interfaces needed as well, e.g.</a:t>
            </a:r>
          </a:p>
          <a:p>
            <a:pPr marL="742950" lvl="1" indent="-285750">
              <a:buFont typeface="Arial" panose="020B0604020202020204" pitchFamily="34" charset="0"/>
              <a:buChar char="•"/>
            </a:pPr>
            <a:r>
              <a:rPr lang="en-GB" sz="1800" dirty="0"/>
              <a:t>edge resources </a:t>
            </a:r>
            <a:r>
              <a:rPr lang="en-GB" sz="1800" dirty="0">
                <a:sym typeface="Wingdings" panose="05000000000000000000" pitchFamily="2" charset="2"/>
              </a:rPr>
              <a:t></a:t>
            </a:r>
            <a:r>
              <a:rPr lang="en-GB" sz="1800" dirty="0"/>
              <a:t>application</a:t>
            </a:r>
          </a:p>
          <a:p>
            <a:pPr marL="742950" lvl="1" indent="-285750">
              <a:buFont typeface="Arial" panose="020B0604020202020204" pitchFamily="34" charset="0"/>
              <a:buChar char="•"/>
            </a:pPr>
            <a:r>
              <a:rPr lang="en-GB" sz="1800" dirty="0"/>
              <a:t>Cloudlet</a:t>
            </a:r>
            <a:r>
              <a:rPr lang="en-GB" sz="1800" dirty="0">
                <a:sym typeface="Wingdings" panose="05000000000000000000" pitchFamily="2" charset="2"/>
              </a:rPr>
              <a:t>  </a:t>
            </a:r>
            <a:r>
              <a:rPr lang="en-GB" sz="1800" dirty="0"/>
              <a:t>Cloudlet </a:t>
            </a:r>
          </a:p>
          <a:p>
            <a:pPr marL="742950" lvl="1" indent="-285750">
              <a:buFont typeface="Arial" panose="020B0604020202020204" pitchFamily="34" charset="0"/>
              <a:buChar char="•"/>
            </a:pPr>
            <a:r>
              <a:rPr lang="en-GB" sz="1800" dirty="0"/>
              <a:t>Device Application </a:t>
            </a:r>
            <a:r>
              <a:rPr lang="en-GB" sz="1800" dirty="0">
                <a:sym typeface="Wingdings" panose="05000000000000000000" pitchFamily="2" charset="2"/>
              </a:rPr>
              <a:t> UE/UNI</a:t>
            </a:r>
          </a:p>
          <a:p>
            <a:pPr marL="285750" indent="-285750">
              <a:buFont typeface="Arial" panose="020B0604020202020204" pitchFamily="34" charset="0"/>
              <a:buChar char="•"/>
            </a:pPr>
            <a:r>
              <a:rPr lang="en-GB" sz="2000" dirty="0">
                <a:sym typeface="Wingdings" panose="05000000000000000000" pitchFamily="2" charset="2"/>
              </a:rPr>
              <a:t>Not all covered in depth given focus on OP</a:t>
            </a: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Note: SBI-CR defined as flexible to fit in with orchestration and hyperscaler solutions used in different networks</a:t>
            </a:r>
            <a:endParaRPr lang="en-GB" sz="1600" dirty="0"/>
          </a:p>
          <a:p>
            <a:pPr marL="742950" lvl="1" indent="-285750">
              <a:buFont typeface="Arial" panose="020B0604020202020204" pitchFamily="34" charset="0"/>
              <a:buChar char="•"/>
            </a:pPr>
            <a:endParaRPr lang="en-GB" sz="1600" dirty="0"/>
          </a:p>
        </p:txBody>
      </p:sp>
      <p:graphicFrame>
        <p:nvGraphicFramePr>
          <p:cNvPr id="5" name="Table 4"/>
          <p:cNvGraphicFramePr>
            <a:graphicFrameLocks noGrp="1"/>
          </p:cNvGraphicFramePr>
          <p:nvPr/>
        </p:nvGraphicFramePr>
        <p:xfrm>
          <a:off x="4869454" y="4315560"/>
          <a:ext cx="2311595" cy="1878234"/>
        </p:xfrm>
        <a:graphic>
          <a:graphicData uri="http://schemas.openxmlformats.org/drawingml/2006/table">
            <a:tbl>
              <a:tblPr firstRow="1" bandRow="1">
                <a:tableStyleId>{5C22544A-7EE6-4342-B048-85BDC9FD1C3A}</a:tableStyleId>
              </a:tblPr>
              <a:tblGrid>
                <a:gridCol w="555714">
                  <a:extLst>
                    <a:ext uri="{9D8B030D-6E8A-4147-A177-3AD203B41FA5}">
                      <a16:colId xmlns:a16="http://schemas.microsoft.com/office/drawing/2014/main" val="2816589291"/>
                    </a:ext>
                  </a:extLst>
                </a:gridCol>
                <a:gridCol w="1755881">
                  <a:extLst>
                    <a:ext uri="{9D8B030D-6E8A-4147-A177-3AD203B41FA5}">
                      <a16:colId xmlns:a16="http://schemas.microsoft.com/office/drawing/2014/main" val="928104954"/>
                    </a:ext>
                  </a:extLst>
                </a:gridCol>
              </a:tblGrid>
              <a:tr h="206621">
                <a:tc>
                  <a:txBody>
                    <a:bodyPr/>
                    <a:lstStyle/>
                    <a:p>
                      <a:r>
                        <a:rPr lang="en-GB" sz="900" dirty="0"/>
                        <a:t>Term</a:t>
                      </a:r>
                    </a:p>
                  </a:txBody>
                  <a:tcPr/>
                </a:tc>
                <a:tc>
                  <a:txBody>
                    <a:bodyPr/>
                    <a:lstStyle/>
                    <a:p>
                      <a:r>
                        <a:rPr lang="en-GB" sz="900" dirty="0"/>
                        <a:t>Description</a:t>
                      </a:r>
                    </a:p>
                  </a:txBody>
                  <a:tcPr/>
                </a:tc>
                <a:extLst>
                  <a:ext uri="{0D108BD9-81ED-4DB2-BD59-A6C34878D82A}">
                    <a16:rowId xmlns:a16="http://schemas.microsoft.com/office/drawing/2014/main" val="3080108596"/>
                  </a:ext>
                </a:extLst>
              </a:tr>
              <a:tr h="206621">
                <a:tc>
                  <a:txBody>
                    <a:bodyPr/>
                    <a:lstStyle/>
                    <a:p>
                      <a:r>
                        <a:rPr lang="en-GB" sz="900" dirty="0"/>
                        <a:t>CHF</a:t>
                      </a:r>
                    </a:p>
                  </a:txBody>
                  <a:tcPr/>
                </a:tc>
                <a:tc>
                  <a:txBody>
                    <a:bodyPr/>
                    <a:lstStyle/>
                    <a:p>
                      <a:r>
                        <a:rPr lang="en-GB" sz="900" dirty="0"/>
                        <a:t>Charging Function</a:t>
                      </a:r>
                    </a:p>
                  </a:txBody>
                  <a:tcPr/>
                </a:tc>
                <a:extLst>
                  <a:ext uri="{0D108BD9-81ED-4DB2-BD59-A6C34878D82A}">
                    <a16:rowId xmlns:a16="http://schemas.microsoft.com/office/drawing/2014/main" val="1403037724"/>
                  </a:ext>
                </a:extLst>
              </a:tr>
              <a:tr h="206621">
                <a:tc>
                  <a:txBody>
                    <a:bodyPr/>
                    <a:lstStyle/>
                    <a:p>
                      <a:r>
                        <a:rPr lang="en-GB" sz="900" dirty="0"/>
                        <a:t>CR</a:t>
                      </a:r>
                    </a:p>
                  </a:txBody>
                  <a:tcPr/>
                </a:tc>
                <a:tc>
                  <a:txBody>
                    <a:bodyPr/>
                    <a:lstStyle/>
                    <a:p>
                      <a:r>
                        <a:rPr lang="en-GB" sz="900" dirty="0"/>
                        <a:t>Cloud Resources</a:t>
                      </a:r>
                    </a:p>
                  </a:txBody>
                  <a:tcPr/>
                </a:tc>
                <a:extLst>
                  <a:ext uri="{0D108BD9-81ED-4DB2-BD59-A6C34878D82A}">
                    <a16:rowId xmlns:a16="http://schemas.microsoft.com/office/drawing/2014/main" val="1244148111"/>
                  </a:ext>
                </a:extLst>
              </a:tr>
              <a:tr h="206621">
                <a:tc>
                  <a:txBody>
                    <a:bodyPr/>
                    <a:lstStyle/>
                    <a:p>
                      <a:r>
                        <a:rPr lang="en-GB" sz="900" dirty="0"/>
                        <a:t>EWBI</a:t>
                      </a:r>
                    </a:p>
                  </a:txBody>
                  <a:tcPr/>
                </a:tc>
                <a:tc>
                  <a:txBody>
                    <a:bodyPr/>
                    <a:lstStyle/>
                    <a:p>
                      <a:r>
                        <a:rPr lang="en-GB" sz="900" dirty="0"/>
                        <a:t>East/West</a:t>
                      </a:r>
                      <a:r>
                        <a:rPr lang="en-GB" sz="900" baseline="0" dirty="0"/>
                        <a:t>bound Interface</a:t>
                      </a:r>
                      <a:endParaRPr lang="en-GB" sz="900" dirty="0"/>
                    </a:p>
                  </a:txBody>
                  <a:tcPr/>
                </a:tc>
                <a:extLst>
                  <a:ext uri="{0D108BD9-81ED-4DB2-BD59-A6C34878D82A}">
                    <a16:rowId xmlns:a16="http://schemas.microsoft.com/office/drawing/2014/main" val="1700734678"/>
                  </a:ext>
                </a:extLst>
              </a:tr>
              <a:tr h="206621">
                <a:tc>
                  <a:txBody>
                    <a:bodyPr/>
                    <a:lstStyle/>
                    <a:p>
                      <a:r>
                        <a:rPr lang="en-GB" sz="900" dirty="0"/>
                        <a:t>NBI</a:t>
                      </a:r>
                    </a:p>
                  </a:txBody>
                  <a:tcPr/>
                </a:tc>
                <a:tc>
                  <a:txBody>
                    <a:bodyPr/>
                    <a:lstStyle/>
                    <a:p>
                      <a:r>
                        <a:rPr lang="en-GB" sz="900" dirty="0"/>
                        <a:t>Northbound Interface</a:t>
                      </a:r>
                    </a:p>
                  </a:txBody>
                  <a:tcPr/>
                </a:tc>
                <a:extLst>
                  <a:ext uri="{0D108BD9-81ED-4DB2-BD59-A6C34878D82A}">
                    <a16:rowId xmlns:a16="http://schemas.microsoft.com/office/drawing/2014/main" val="2315448078"/>
                  </a:ext>
                </a:extLst>
              </a:tr>
              <a:tr h="206621">
                <a:tc>
                  <a:txBody>
                    <a:bodyPr/>
                    <a:lstStyle/>
                    <a:p>
                      <a:r>
                        <a:rPr lang="en-GB" sz="900" dirty="0"/>
                        <a:t>NR</a:t>
                      </a:r>
                    </a:p>
                  </a:txBody>
                  <a:tcPr/>
                </a:tc>
                <a:tc>
                  <a:txBody>
                    <a:bodyPr/>
                    <a:lstStyle/>
                    <a:p>
                      <a:r>
                        <a:rPr lang="en-GB" sz="900" dirty="0"/>
                        <a:t>Network</a:t>
                      </a:r>
                      <a:r>
                        <a:rPr lang="en-GB" sz="900" baseline="0" dirty="0"/>
                        <a:t> Resources</a:t>
                      </a:r>
                      <a:endParaRPr lang="en-GB" sz="900" dirty="0"/>
                    </a:p>
                  </a:txBody>
                  <a:tcPr/>
                </a:tc>
                <a:extLst>
                  <a:ext uri="{0D108BD9-81ED-4DB2-BD59-A6C34878D82A}">
                    <a16:rowId xmlns:a16="http://schemas.microsoft.com/office/drawing/2014/main" val="745544386"/>
                  </a:ext>
                </a:extLst>
              </a:tr>
              <a:tr h="206621">
                <a:tc>
                  <a:txBody>
                    <a:bodyPr/>
                    <a:lstStyle/>
                    <a:p>
                      <a:r>
                        <a:rPr lang="en-GB" sz="900" dirty="0"/>
                        <a:t>SBI</a:t>
                      </a:r>
                    </a:p>
                  </a:txBody>
                  <a:tcPr/>
                </a:tc>
                <a:tc>
                  <a:txBody>
                    <a:bodyPr/>
                    <a:lstStyle/>
                    <a:p>
                      <a:r>
                        <a:rPr lang="en-GB" sz="900" dirty="0"/>
                        <a:t>Southbound</a:t>
                      </a:r>
                      <a:r>
                        <a:rPr lang="en-GB" sz="900" baseline="0" dirty="0"/>
                        <a:t> Interface</a:t>
                      </a:r>
                      <a:endParaRPr lang="en-GB" sz="900" dirty="0"/>
                    </a:p>
                  </a:txBody>
                  <a:tcPr/>
                </a:tc>
                <a:extLst>
                  <a:ext uri="{0D108BD9-81ED-4DB2-BD59-A6C34878D82A}">
                    <a16:rowId xmlns:a16="http://schemas.microsoft.com/office/drawing/2014/main" val="1684074720"/>
                  </a:ext>
                </a:extLst>
              </a:tr>
              <a:tr h="278034">
                <a:tc>
                  <a:txBody>
                    <a:bodyPr/>
                    <a:lstStyle/>
                    <a:p>
                      <a:r>
                        <a:rPr lang="en-GB" sz="900" dirty="0"/>
                        <a:t>UNI</a:t>
                      </a:r>
                    </a:p>
                  </a:txBody>
                  <a:tcPr/>
                </a:tc>
                <a:tc>
                  <a:txBody>
                    <a:bodyPr/>
                    <a:lstStyle/>
                    <a:p>
                      <a:r>
                        <a:rPr lang="en-GB" sz="900" dirty="0"/>
                        <a:t>User Network Interface</a:t>
                      </a:r>
                    </a:p>
                  </a:txBody>
                  <a:tcPr/>
                </a:tc>
                <a:extLst>
                  <a:ext uri="{0D108BD9-81ED-4DB2-BD59-A6C34878D82A}">
                    <a16:rowId xmlns:a16="http://schemas.microsoft.com/office/drawing/2014/main" val="4218609891"/>
                  </a:ext>
                </a:extLst>
              </a:tr>
            </a:tbl>
          </a:graphicData>
        </a:graphic>
      </p:graphicFrame>
    </p:spTree>
    <p:extLst>
      <p:ext uri="{BB962C8B-B14F-4D97-AF65-F5344CB8AC3E}">
        <p14:creationId xmlns:p14="http://schemas.microsoft.com/office/powerpoint/2010/main" val="41427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805" y="509732"/>
            <a:ext cx="10871200" cy="843867"/>
          </a:xfrm>
        </p:spPr>
        <p:txBody>
          <a:bodyPr anchor="t">
            <a:normAutofit/>
          </a:bodyPr>
          <a:lstStyle/>
          <a:p>
            <a:r>
              <a:rPr lang="en-GB" dirty="0"/>
              <a:t>Value of OP for edge computing and other capabilities</a:t>
            </a:r>
            <a:br>
              <a:rPr lang="en-GB" sz="2200" dirty="0"/>
            </a:br>
            <a:r>
              <a:rPr lang="en-GB" sz="2200" b="0" dirty="0"/>
              <a:t>The OP makes them a true interoperable operator service</a:t>
            </a:r>
            <a:endParaRPr lang="en-GB" sz="2200" dirty="0"/>
          </a:p>
        </p:txBody>
      </p:sp>
      <p:pic>
        <p:nvPicPr>
          <p:cNvPr id="5" name="Content Placeholder 4">
            <a:extLst>
              <a:ext uri="{FF2B5EF4-FFF2-40B4-BE49-F238E27FC236}">
                <a16:creationId xmlns:a16="http://schemas.microsoft.com/office/drawing/2014/main" id="{3A18C8FB-692F-4034-BFC1-153744E5D132}"/>
              </a:ext>
            </a:extLst>
          </p:cNvPr>
          <p:cNvPicPr>
            <a:picLocks noGrp="1" noChangeAspect="1"/>
          </p:cNvPicPr>
          <p:nvPr>
            <p:ph sz="half" idx="1"/>
          </p:nvPr>
        </p:nvPicPr>
        <p:blipFill>
          <a:blip r:embed="rId2"/>
          <a:stretch>
            <a:fillRect/>
          </a:stretch>
        </p:blipFill>
        <p:spPr>
          <a:xfrm>
            <a:off x="707707" y="2256396"/>
            <a:ext cx="3877231" cy="2585767"/>
          </a:xfrm>
        </p:spPr>
      </p:pic>
      <p:sp>
        <p:nvSpPr>
          <p:cNvPr id="3" name="Slide Number Placeholder 2"/>
          <p:cNvSpPr>
            <a:spLocks noGrp="1"/>
          </p:cNvSpPr>
          <p:nvPr>
            <p:ph type="sldNum" sz="quarter" idx="4"/>
          </p:nvPr>
        </p:nvSpPr>
        <p:spPr>
          <a:xfrm>
            <a:off x="8762400" y="6408000"/>
            <a:ext cx="2773017" cy="288000"/>
          </a:xfrm>
        </p:spPr>
        <p:txBody>
          <a:bodyPr anchor="ctr">
            <a:normAutofit/>
          </a:bodyPr>
          <a:lstStyle/>
          <a:p>
            <a:pPr>
              <a:spcAft>
                <a:spcPts val="600"/>
              </a:spcAft>
            </a:pPr>
            <a:fld id="{F7ACF30F-4C54-1246-A36B-D2436F2F9876}" type="slidenum">
              <a:rPr lang="en-US" smtClean="0"/>
              <a:pPr>
                <a:spcAft>
                  <a:spcPts val="600"/>
                </a:spcAft>
              </a:pPr>
              <a:t>3</a:t>
            </a:fld>
            <a:endParaRPr lang="en-US"/>
          </a:p>
        </p:txBody>
      </p:sp>
      <p:graphicFrame>
        <p:nvGraphicFramePr>
          <p:cNvPr id="7" name="Content Placeholder 4">
            <a:extLst>
              <a:ext uri="{FF2B5EF4-FFF2-40B4-BE49-F238E27FC236}">
                <a16:creationId xmlns:a16="http://schemas.microsoft.com/office/drawing/2014/main" id="{33368C55-954A-4D64-9EF8-F84280CD1B39}"/>
              </a:ext>
            </a:extLst>
          </p:cNvPr>
          <p:cNvGraphicFramePr>
            <a:graphicFrameLocks noGrp="1"/>
          </p:cNvGraphicFramePr>
          <p:nvPr>
            <p:ph sz="half" idx="2"/>
          </p:nvPr>
        </p:nvGraphicFramePr>
        <p:xfrm>
          <a:off x="4782509" y="1353599"/>
          <a:ext cx="6714561" cy="4650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034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2"/>
          <p:cNvPicPr/>
          <p:nvPr/>
        </p:nvPicPr>
        <p:blipFill>
          <a:blip r:embed="rId3" cstate="screen">
            <a:extLst>
              <a:ext uri="{28A0092B-C50C-407E-A947-70E740481C1C}">
                <a14:useLocalDpi xmlns:a14="http://schemas.microsoft.com/office/drawing/2010/main"/>
              </a:ext>
            </a:extLst>
          </a:blip>
          <a:stretch>
            <a:fillRect/>
          </a:stretch>
        </p:blipFill>
        <p:spPr bwMode="auto">
          <a:xfrm>
            <a:off x="628731" y="2101013"/>
            <a:ext cx="7008812" cy="3644583"/>
          </a:xfrm>
          <a:prstGeom prst="rect">
            <a:avLst/>
          </a:prstGeom>
          <a:noFill/>
        </p:spPr>
      </p:pic>
      <p:sp>
        <p:nvSpPr>
          <p:cNvPr id="6" name="Rectángulo: esquinas redondeadas 5">
            <a:extLst>
              <a:ext uri="{FF2B5EF4-FFF2-40B4-BE49-F238E27FC236}">
                <a16:creationId xmlns:a16="http://schemas.microsoft.com/office/drawing/2014/main" id="{5352F10C-D0A8-4083-9402-FEC08B34D26B}"/>
              </a:ext>
            </a:extLst>
          </p:cNvPr>
          <p:cNvSpPr/>
          <p:nvPr/>
        </p:nvSpPr>
        <p:spPr>
          <a:xfrm>
            <a:off x="4480101" y="4607374"/>
            <a:ext cx="526473" cy="766945"/>
          </a:xfrm>
          <a:prstGeom prst="roundRect">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nchor="t">
            <a:normAutofit/>
          </a:bodyPr>
          <a:lstStyle/>
          <a:p>
            <a:r>
              <a:rPr lang="en-GB" sz="3100" dirty="0"/>
              <a:t>OP offers clear differentials</a:t>
            </a:r>
          </a:p>
        </p:txBody>
      </p:sp>
      <p:sp>
        <p:nvSpPr>
          <p:cNvPr id="4" name="Slide Number Placeholder 3" hidden="1"/>
          <p:cNvSpPr>
            <a:spLocks noGrp="1"/>
          </p:cNvSpPr>
          <p:nvPr>
            <p:ph type="sldNum" sz="quarter" idx="4"/>
          </p:nvPr>
        </p:nvSpPr>
        <p:spPr/>
        <p:txBody>
          <a:bodyPr/>
          <a:lstStyle/>
          <a:p>
            <a:pPr>
              <a:spcAft>
                <a:spcPts val="600"/>
              </a:spcAft>
            </a:pPr>
            <a:fld id="{F7ACF30F-4C54-1246-A36B-D2436F2F9876}" type="slidenum">
              <a:rPr lang="en-US" smtClean="0"/>
              <a:pPr>
                <a:spcAft>
                  <a:spcPts val="600"/>
                </a:spcAft>
              </a:pPr>
              <a:t>4</a:t>
            </a:fld>
            <a:endParaRPr lang="en-US"/>
          </a:p>
        </p:txBody>
      </p:sp>
      <p:sp>
        <p:nvSpPr>
          <p:cNvPr id="7" name="Text Placeholder 6"/>
          <p:cNvSpPr>
            <a:spLocks noGrp="1"/>
          </p:cNvSpPr>
          <p:nvPr>
            <p:ph type="body" sz="half" idx="4294967295"/>
          </p:nvPr>
        </p:nvSpPr>
        <p:spPr>
          <a:xfrm>
            <a:off x="7802551" y="1939529"/>
            <a:ext cx="3990340" cy="2143051"/>
          </a:xfrm>
        </p:spPr>
        <p:txBody>
          <a:bodyPr>
            <a:normAutofit/>
          </a:bodyPr>
          <a:lstStyle/>
          <a:p>
            <a:pPr marL="457200" lvl="1" indent="0">
              <a:buNone/>
            </a:pPr>
            <a:r>
              <a:rPr lang="en-GB" sz="1600" dirty="0"/>
              <a:t>Key platform differentials are in federation, network integration and northbound exposure capabilities</a:t>
            </a:r>
          </a:p>
          <a:p>
            <a:pPr marL="457200" lvl="1" indent="0">
              <a:buNone/>
            </a:pPr>
            <a:endParaRPr lang="en-GB" sz="1600" dirty="0"/>
          </a:p>
          <a:p>
            <a:pPr marL="457200" lvl="1" indent="0">
              <a:buNone/>
            </a:pPr>
            <a:r>
              <a:rPr lang="en-GB" sz="1600" dirty="0"/>
              <a:t>Priority in ensuring interface definition for these concepts</a:t>
            </a:r>
          </a:p>
        </p:txBody>
      </p:sp>
      <p:cxnSp>
        <p:nvCxnSpPr>
          <p:cNvPr id="5" name="Conector recto 4">
            <a:extLst>
              <a:ext uri="{FF2B5EF4-FFF2-40B4-BE49-F238E27FC236}">
                <a16:creationId xmlns:a16="http://schemas.microsoft.com/office/drawing/2014/main" id="{BA530A96-F6DC-4617-9FB8-2944A05A3D52}"/>
              </a:ext>
            </a:extLst>
          </p:cNvPr>
          <p:cNvCxnSpPr/>
          <p:nvPr/>
        </p:nvCxnSpPr>
        <p:spPr>
          <a:xfrm>
            <a:off x="2445094" y="2521526"/>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ángulo: esquinas redondeadas 8">
            <a:extLst>
              <a:ext uri="{FF2B5EF4-FFF2-40B4-BE49-F238E27FC236}">
                <a16:creationId xmlns:a16="http://schemas.microsoft.com/office/drawing/2014/main" id="{0A72C019-E763-413D-A1FC-2F6467E4AF6D}"/>
              </a:ext>
            </a:extLst>
          </p:cNvPr>
          <p:cNvSpPr/>
          <p:nvPr/>
        </p:nvSpPr>
        <p:spPr>
          <a:xfrm>
            <a:off x="4354480" y="3178610"/>
            <a:ext cx="596211" cy="1237674"/>
          </a:xfrm>
          <a:prstGeom prst="roundRect">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77503D4D-0943-4261-B9FD-63A6EC9409B5}"/>
              </a:ext>
            </a:extLst>
          </p:cNvPr>
          <p:cNvSpPr/>
          <p:nvPr/>
        </p:nvSpPr>
        <p:spPr>
          <a:xfrm>
            <a:off x="3246116" y="2545917"/>
            <a:ext cx="596211" cy="329193"/>
          </a:xfrm>
          <a:prstGeom prst="roundRect">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43542228-F97B-4AF4-9357-CFA35B54A214}"/>
              </a:ext>
            </a:extLst>
          </p:cNvPr>
          <p:cNvSpPr/>
          <p:nvPr/>
        </p:nvSpPr>
        <p:spPr>
          <a:xfrm>
            <a:off x="7223165" y="5745596"/>
            <a:ext cx="828756" cy="424295"/>
          </a:xfrm>
          <a:prstGeom prst="roundRect">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56453D68-BD90-41C7-B56C-FBB93C9068F0}"/>
              </a:ext>
            </a:extLst>
          </p:cNvPr>
          <p:cNvSpPr txBox="1"/>
          <p:nvPr/>
        </p:nvSpPr>
        <p:spPr>
          <a:xfrm>
            <a:off x="4480101" y="2268825"/>
            <a:ext cx="1466250" cy="307777"/>
          </a:xfrm>
          <a:prstGeom prst="rect">
            <a:avLst/>
          </a:prstGeom>
          <a:noFill/>
        </p:spPr>
        <p:txBody>
          <a:bodyPr wrap="square" rtlCol="0">
            <a:spAutoFit/>
          </a:bodyPr>
          <a:lstStyle/>
          <a:p>
            <a:r>
              <a:rPr lang="es-ES" sz="1400" dirty="0">
                <a:effectLst>
                  <a:outerShdw blurRad="38100" dist="38100" dir="2700000" algn="tl">
                    <a:srgbClr val="000000">
                      <a:alpha val="43137"/>
                    </a:srgbClr>
                  </a:outerShdw>
                </a:effectLst>
              </a:rPr>
              <a:t>CAMARA</a:t>
            </a:r>
          </a:p>
        </p:txBody>
      </p:sp>
      <p:sp>
        <p:nvSpPr>
          <p:cNvPr id="14" name="Text Placeholder 6">
            <a:extLst>
              <a:ext uri="{FF2B5EF4-FFF2-40B4-BE49-F238E27FC236}">
                <a16:creationId xmlns:a16="http://schemas.microsoft.com/office/drawing/2014/main" id="{6133C66E-5E1F-48D8-A79F-485F85AD2EB4}"/>
              </a:ext>
            </a:extLst>
          </p:cNvPr>
          <p:cNvSpPr txBox="1">
            <a:spLocks/>
          </p:cNvSpPr>
          <p:nvPr/>
        </p:nvSpPr>
        <p:spPr>
          <a:xfrm>
            <a:off x="7802551" y="5745596"/>
            <a:ext cx="3990340" cy="392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600"/>
              </a:spcAft>
              <a:buClr>
                <a:srgbClr val="DE002B"/>
              </a:buClr>
              <a:buSzPct val="90000"/>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spcAft>
                <a:spcPts val="600"/>
              </a:spcAft>
              <a:buClr>
                <a:srgbClr val="DE002B"/>
              </a:buClr>
              <a:buSzPct val="90000"/>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itchFamily="2" charset="2"/>
              <a:buNone/>
            </a:pPr>
            <a:r>
              <a:rPr lang="en-GB" sz="1600" dirty="0"/>
              <a:t>Key platform differentials</a:t>
            </a:r>
          </a:p>
        </p:txBody>
      </p:sp>
      <p:sp>
        <p:nvSpPr>
          <p:cNvPr id="15" name="Rectángulo: esquinas redondeadas 14">
            <a:extLst>
              <a:ext uri="{FF2B5EF4-FFF2-40B4-BE49-F238E27FC236}">
                <a16:creationId xmlns:a16="http://schemas.microsoft.com/office/drawing/2014/main" id="{E3233EA3-A611-445D-92A3-16C5CE6ABCC3}"/>
              </a:ext>
            </a:extLst>
          </p:cNvPr>
          <p:cNvSpPr/>
          <p:nvPr/>
        </p:nvSpPr>
        <p:spPr>
          <a:xfrm>
            <a:off x="1223818" y="3027089"/>
            <a:ext cx="1662546" cy="1237674"/>
          </a:xfrm>
          <a:prstGeom prst="roundRect">
            <a:avLst/>
          </a:prstGeom>
          <a:no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566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CAMARA relevance for OPAG </a:t>
            </a:r>
          </a:p>
        </p:txBody>
      </p:sp>
      <p:sp>
        <p:nvSpPr>
          <p:cNvPr id="4" name="Slide Number Placeholder 3"/>
          <p:cNvSpPr>
            <a:spLocks noGrp="1"/>
          </p:cNvSpPr>
          <p:nvPr>
            <p:ph type="sldNum" sz="quarter" idx="4"/>
          </p:nvPr>
        </p:nvSpPr>
        <p:spPr/>
        <p:txBody>
          <a:bodyPr/>
          <a:lstStyle/>
          <a:p>
            <a:fld id="{F7ACF30F-4C54-1246-A36B-D2436F2F9876}" type="slidenum">
              <a:rPr lang="en-US" smtClean="0"/>
              <a:pPr/>
              <a:t>5</a:t>
            </a:fld>
            <a:endParaRPr lang="en-US" dirty="0"/>
          </a:p>
        </p:txBody>
      </p:sp>
      <p:sp>
        <p:nvSpPr>
          <p:cNvPr id="7" name="Content Placeholder 2">
            <a:extLst>
              <a:ext uri="{FF2B5EF4-FFF2-40B4-BE49-F238E27FC236}">
                <a16:creationId xmlns:a16="http://schemas.microsoft.com/office/drawing/2014/main" id="{E4D9062D-FB97-43CC-B82D-11A016D79BE4}"/>
              </a:ext>
            </a:extLst>
          </p:cNvPr>
          <p:cNvSpPr>
            <a:spLocks noGrp="1"/>
          </p:cNvSpPr>
          <p:nvPr>
            <p:ph idx="1"/>
          </p:nvPr>
        </p:nvSpPr>
        <p:spPr>
          <a:xfrm>
            <a:off x="601200" y="1353599"/>
            <a:ext cx="10871200" cy="4650851"/>
          </a:xfrm>
        </p:spPr>
        <p:txBody>
          <a:bodyPr/>
          <a:lstStyle/>
          <a:p>
            <a:r>
              <a:rPr lang="en-GB" dirty="0"/>
              <a:t>OPAG is in charge of defining the interfaces required by the Operator Platform concept. Northbound capability is one of the main differentiator where service APIs shall be built to foster platform adoption and usage by customers or developer community.</a:t>
            </a:r>
          </a:p>
          <a:p>
            <a:r>
              <a:rPr lang="en-GB" dirty="0"/>
              <a:t>Collaboration with CAMARA is by OPAG as the way for service APIs and northbound definition and ensure that GSMA priorities and demand can be met.</a:t>
            </a:r>
          </a:p>
          <a:p>
            <a:r>
              <a:rPr lang="en-GB" dirty="0"/>
              <a:t>A review of GSMA priorities should be done. A first northbound API package shall be tackled as a blue print in order to validate way of working and process between CAMARA and the GSMA</a:t>
            </a:r>
          </a:p>
        </p:txBody>
      </p:sp>
    </p:spTree>
    <p:extLst>
      <p:ext uri="{BB962C8B-B14F-4D97-AF65-F5344CB8AC3E}">
        <p14:creationId xmlns:p14="http://schemas.microsoft.com/office/powerpoint/2010/main" val="274208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86039-355A-416D-B078-67513477EF2B}"/>
              </a:ext>
            </a:extLst>
          </p:cNvPr>
          <p:cNvSpPr>
            <a:spLocks noGrp="1"/>
          </p:cNvSpPr>
          <p:nvPr>
            <p:ph type="title"/>
          </p:nvPr>
        </p:nvSpPr>
        <p:spPr>
          <a:xfrm>
            <a:off x="600805" y="303331"/>
            <a:ext cx="10871200" cy="732268"/>
          </a:xfrm>
        </p:spPr>
        <p:txBody>
          <a:bodyPr/>
          <a:lstStyle/>
          <a:p>
            <a:r>
              <a:rPr lang="en-GB" dirty="0"/>
              <a:t>Against a life cycle towards service API development </a:t>
            </a:r>
          </a:p>
        </p:txBody>
      </p:sp>
      <p:sp>
        <p:nvSpPr>
          <p:cNvPr id="3" name="Slide Number Placeholder 2">
            <a:extLst>
              <a:ext uri="{FF2B5EF4-FFF2-40B4-BE49-F238E27FC236}">
                <a16:creationId xmlns:a16="http://schemas.microsoft.com/office/drawing/2014/main" id="{8A0CBE80-07BF-4661-97D7-09840562BEED}"/>
              </a:ext>
            </a:extLst>
          </p:cNvPr>
          <p:cNvSpPr>
            <a:spLocks noGrp="1"/>
          </p:cNvSpPr>
          <p:nvPr>
            <p:ph type="sldNum" sz="quarter" idx="4"/>
          </p:nvPr>
        </p:nvSpPr>
        <p:spPr/>
        <p:txBody>
          <a:bodyPr/>
          <a:lstStyle/>
          <a:p>
            <a:fld id="{E52D2AFC-71C4-4511-B128-4ECEE52D3027}" type="slidenum">
              <a:rPr lang="en-ZA" smtClean="0">
                <a:solidFill>
                  <a:srgbClr val="5C5C5C">
                    <a:tint val="75000"/>
                  </a:srgbClr>
                </a:solidFill>
              </a:rPr>
              <a:pPr/>
              <a:t>6</a:t>
            </a:fld>
            <a:endParaRPr lang="en-ZA" dirty="0">
              <a:solidFill>
                <a:srgbClr val="5C5C5C">
                  <a:tint val="75000"/>
                </a:srgbClr>
              </a:solidFill>
            </a:endParaRPr>
          </a:p>
        </p:txBody>
      </p:sp>
      <p:graphicFrame>
        <p:nvGraphicFramePr>
          <p:cNvPr id="2" name="Diagram 1">
            <a:extLst>
              <a:ext uri="{FF2B5EF4-FFF2-40B4-BE49-F238E27FC236}">
                <a16:creationId xmlns:a16="http://schemas.microsoft.com/office/drawing/2014/main" id="{E254036A-5805-4E8B-8C6E-DFDF373170FA}"/>
              </a:ext>
            </a:extLst>
          </p:cNvPr>
          <p:cNvGraphicFramePr/>
          <p:nvPr>
            <p:extLst>
              <p:ext uri="{D42A27DB-BD31-4B8C-83A1-F6EECF244321}">
                <p14:modId xmlns:p14="http://schemas.microsoft.com/office/powerpoint/2010/main" val="2588294123"/>
              </p:ext>
            </p:extLst>
          </p:nvPr>
        </p:nvGraphicFramePr>
        <p:xfrm>
          <a:off x="455108" y="9729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Circular 9">
            <a:extLst>
              <a:ext uri="{FF2B5EF4-FFF2-40B4-BE49-F238E27FC236}">
                <a16:creationId xmlns:a16="http://schemas.microsoft.com/office/drawing/2014/main" id="{104ECD8A-1B37-4908-954E-E27D12CAAF39}"/>
              </a:ext>
            </a:extLst>
          </p:cNvPr>
          <p:cNvSpPr/>
          <p:nvPr/>
        </p:nvSpPr>
        <p:spPr>
          <a:xfrm>
            <a:off x="848107" y="972911"/>
            <a:ext cx="5115221" cy="5115221"/>
          </a:xfrm>
          <a:prstGeom prst="circularArrow">
            <a:avLst>
              <a:gd name="adj1" fmla="val 5085"/>
              <a:gd name="adj2" fmla="val 327528"/>
              <a:gd name="adj3" fmla="val 10472472"/>
              <a:gd name="adj4" fmla="val 540000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Arrow: Circular 11">
            <a:extLst>
              <a:ext uri="{FF2B5EF4-FFF2-40B4-BE49-F238E27FC236}">
                <a16:creationId xmlns:a16="http://schemas.microsoft.com/office/drawing/2014/main" id="{68B04029-D490-4EED-8927-57E7F200C7B2}"/>
              </a:ext>
            </a:extLst>
          </p:cNvPr>
          <p:cNvSpPr/>
          <p:nvPr/>
        </p:nvSpPr>
        <p:spPr>
          <a:xfrm>
            <a:off x="955905" y="1564065"/>
            <a:ext cx="3786135" cy="4220620"/>
          </a:xfrm>
          <a:prstGeom prst="circularArrow">
            <a:avLst>
              <a:gd name="adj1" fmla="val 5085"/>
              <a:gd name="adj2" fmla="val 327528"/>
              <a:gd name="adj3" fmla="val 15872472"/>
              <a:gd name="adj4" fmla="val 1080000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279B8F82-AA97-45D6-88D9-74E1479B8D74}"/>
              </a:ext>
            </a:extLst>
          </p:cNvPr>
          <p:cNvSpPr txBox="1"/>
          <p:nvPr/>
        </p:nvSpPr>
        <p:spPr>
          <a:xfrm>
            <a:off x="710867" y="3656753"/>
            <a:ext cx="689612" cy="379656"/>
          </a:xfrm>
          <a:prstGeom prst="rect">
            <a:avLst/>
          </a:prstGeom>
          <a:noFill/>
        </p:spPr>
        <p:txBody>
          <a:bodyPr wrap="none" rtlCol="0">
            <a:spAutoFit/>
          </a:bodyPr>
          <a:lstStyle/>
          <a:p>
            <a:r>
              <a:rPr lang="en-GB" sz="1867" dirty="0">
                <a:latin typeface="+mj-lt"/>
              </a:rPr>
              <a:t>SDOs</a:t>
            </a:r>
          </a:p>
        </p:txBody>
      </p:sp>
      <p:sp>
        <p:nvSpPr>
          <p:cNvPr id="9" name="TextBox 8">
            <a:extLst>
              <a:ext uri="{FF2B5EF4-FFF2-40B4-BE49-F238E27FC236}">
                <a16:creationId xmlns:a16="http://schemas.microsoft.com/office/drawing/2014/main" id="{D50756C2-2263-4A64-9BE1-4DC93A8F8730}"/>
              </a:ext>
            </a:extLst>
          </p:cNvPr>
          <p:cNvSpPr txBox="1"/>
          <p:nvPr/>
        </p:nvSpPr>
        <p:spPr>
          <a:xfrm>
            <a:off x="8193689" y="1421978"/>
            <a:ext cx="3398620" cy="3754874"/>
          </a:xfrm>
          <a:prstGeom prst="rect">
            <a:avLst/>
          </a:prstGeom>
          <a:solidFill>
            <a:schemeClr val="bg1">
              <a:lumMod val="85000"/>
            </a:schemeClr>
          </a:solidFill>
          <a:ln>
            <a:solidFill>
              <a:schemeClr val="accent1"/>
            </a:solidFill>
          </a:ln>
        </p:spPr>
        <p:txBody>
          <a:bodyPr wrap="square" rtlCol="0">
            <a:spAutoFit/>
          </a:bodyPr>
          <a:lstStyle/>
          <a:p>
            <a:r>
              <a:rPr lang="en-GB" sz="1400" dirty="0">
                <a:latin typeface="Arial" panose="020B0604020202020204" pitchFamily="34" charset="0"/>
                <a:cs typeface="Arial" panose="020B0604020202020204" pitchFamily="34" charset="0"/>
              </a:rPr>
              <a:t>NOTE: API Subgroup and CAMARA Development output is to deliver a harmonized set of APIS for interfaces and where appropriate functional blocks, and </a:t>
            </a:r>
            <a:r>
              <a:rPr lang="en-GB" sz="1400" b="1" dirty="0">
                <a:latin typeface="Arial" panose="020B0604020202020204" pitchFamily="34" charset="0"/>
                <a:cs typeface="Arial" panose="020B0604020202020204" pitchFamily="34" charset="0"/>
              </a:rPr>
              <a:t>NOT</a:t>
            </a:r>
            <a:r>
              <a:rPr lang="en-GB" sz="1400" dirty="0">
                <a:latin typeface="Arial" panose="020B0604020202020204" pitchFamily="34" charset="0"/>
                <a:cs typeface="Arial" panose="020B0604020202020204" pitchFamily="34" charset="0"/>
              </a:rPr>
              <a:t> a full platform.</a:t>
            </a:r>
          </a:p>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To support standardisation efforts, SDOs will receive two drops:-</a:t>
            </a:r>
          </a:p>
          <a:p>
            <a:pPr marL="228600" indent="-228600">
              <a:buAutoNum type="arabicParenR"/>
            </a:pPr>
            <a:r>
              <a:rPr lang="en-GB" sz="1400" dirty="0">
                <a:latin typeface="Arial" panose="020B0604020202020204" pitchFamily="34" charset="0"/>
                <a:cs typeface="Arial" panose="020B0604020202020204" pitchFamily="34" charset="0"/>
              </a:rPr>
              <a:t>Requirements after publishing </a:t>
            </a:r>
          </a:p>
          <a:p>
            <a:pPr marL="228600" indent="-228600">
              <a:buAutoNum type="arabicParenR"/>
            </a:pPr>
            <a:r>
              <a:rPr lang="en-GB" sz="1400" dirty="0">
                <a:latin typeface="Arial" panose="020B0604020202020204" pitchFamily="34" charset="0"/>
                <a:cs typeface="Arial" panose="020B0604020202020204" pitchFamily="34" charset="0"/>
              </a:rPr>
              <a:t>update based on additional requirements and/or documentation on APIs from implementation</a:t>
            </a:r>
          </a:p>
          <a:p>
            <a:pPr marL="228600" indent="-228600">
              <a:buAutoNum type="arabicParenR"/>
            </a:pPr>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Interop testing may cover standards when available.</a:t>
            </a:r>
          </a:p>
          <a:p>
            <a:endParaRPr lang="en-GB" sz="1400" b="1" dirty="0">
              <a:latin typeface="Arial" panose="020B0604020202020204" pitchFamily="34" charset="0"/>
              <a:cs typeface="Arial" panose="020B0604020202020204" pitchFamily="34" charset="0"/>
            </a:endParaRPr>
          </a:p>
          <a:p>
            <a:endParaRPr lang="en-GB"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AF278CD-D19F-45BB-AE6E-74ADA67BA92A}"/>
              </a:ext>
            </a:extLst>
          </p:cNvPr>
          <p:cNvSpPr txBox="1"/>
          <p:nvPr/>
        </p:nvSpPr>
        <p:spPr>
          <a:xfrm>
            <a:off x="2154084" y="6413795"/>
            <a:ext cx="5404173" cy="256545"/>
          </a:xfrm>
          <a:prstGeom prst="rect">
            <a:avLst/>
          </a:prstGeom>
          <a:noFill/>
        </p:spPr>
        <p:txBody>
          <a:bodyPr wrap="square" rtlCol="0">
            <a:spAutoFit/>
          </a:bodyPr>
          <a:lstStyle/>
          <a:p>
            <a:r>
              <a:rPr lang="en-GB" sz="1067" dirty="0">
                <a:latin typeface="+mj-lt"/>
              </a:rPr>
              <a:t>Legend     </a:t>
            </a:r>
            <a:r>
              <a:rPr lang="en-GB" sz="1067" dirty="0">
                <a:solidFill>
                  <a:schemeClr val="bg1"/>
                </a:solidFill>
                <a:highlight>
                  <a:srgbClr val="008080"/>
                </a:highlight>
                <a:latin typeface="+mj-lt"/>
              </a:rPr>
              <a:t>AA.35 ACTIVITY </a:t>
            </a:r>
            <a:r>
              <a:rPr lang="en-GB" sz="1067" dirty="0">
                <a:solidFill>
                  <a:schemeClr val="bg1"/>
                </a:solidFill>
                <a:latin typeface="+mj-lt"/>
              </a:rPr>
              <a:t>| </a:t>
            </a:r>
            <a:r>
              <a:rPr lang="en-GB" sz="1067" dirty="0">
                <a:solidFill>
                  <a:schemeClr val="bg1"/>
                </a:solidFill>
                <a:highlight>
                  <a:srgbClr val="808080"/>
                </a:highlight>
                <a:latin typeface="+mj-lt"/>
              </a:rPr>
              <a:t>CAMARA project </a:t>
            </a:r>
            <a:r>
              <a:rPr lang="en-GB" sz="1067" dirty="0">
                <a:solidFill>
                  <a:schemeClr val="bg1"/>
                </a:solidFill>
                <a:latin typeface="+mj-lt"/>
              </a:rPr>
              <a:t>   </a:t>
            </a:r>
            <a:r>
              <a:rPr lang="en-GB" sz="1067" dirty="0">
                <a:solidFill>
                  <a:schemeClr val="bg1"/>
                </a:solidFill>
                <a:highlight>
                  <a:srgbClr val="242529"/>
                </a:highlight>
                <a:latin typeface="+mj-lt"/>
              </a:rPr>
              <a:t>HOST TBC</a:t>
            </a:r>
            <a:r>
              <a:rPr lang="en-GB" sz="1067" dirty="0">
                <a:solidFill>
                  <a:schemeClr val="bg1"/>
                </a:solidFill>
                <a:latin typeface="+mj-lt"/>
              </a:rPr>
              <a:t>OST TBC</a:t>
            </a:r>
            <a:endParaRPr lang="en-GB" sz="1067" dirty="0">
              <a:latin typeface="+mj-lt"/>
            </a:endParaRPr>
          </a:p>
        </p:txBody>
      </p:sp>
    </p:spTree>
    <p:extLst>
      <p:ext uri="{BB962C8B-B14F-4D97-AF65-F5344CB8AC3E}">
        <p14:creationId xmlns:p14="http://schemas.microsoft.com/office/powerpoint/2010/main" val="78137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2344-E88F-0D48-BE02-EFF88DA31AB2}"/>
              </a:ext>
            </a:extLst>
          </p:cNvPr>
          <p:cNvSpPr>
            <a:spLocks noGrp="1"/>
          </p:cNvSpPr>
          <p:nvPr>
            <p:ph type="title"/>
          </p:nvPr>
        </p:nvSpPr>
        <p:spPr/>
        <p:txBody>
          <a:bodyPr/>
          <a:lstStyle/>
          <a:p>
            <a:r>
              <a:rPr lang="en-GB" dirty="0"/>
              <a:t>OP NBI: APIs</a:t>
            </a:r>
          </a:p>
        </p:txBody>
      </p:sp>
      <p:sp>
        <p:nvSpPr>
          <p:cNvPr id="3" name="Content Placeholder 2">
            <a:extLst>
              <a:ext uri="{FF2B5EF4-FFF2-40B4-BE49-F238E27FC236}">
                <a16:creationId xmlns:a16="http://schemas.microsoft.com/office/drawing/2014/main" id="{EBDC450C-2A2F-604C-B9C5-291995AB401F}"/>
              </a:ext>
            </a:extLst>
          </p:cNvPr>
          <p:cNvSpPr>
            <a:spLocks noGrp="1"/>
          </p:cNvSpPr>
          <p:nvPr>
            <p:ph idx="1"/>
          </p:nvPr>
        </p:nvSpPr>
        <p:spPr>
          <a:xfrm>
            <a:off x="601200" y="1353599"/>
            <a:ext cx="10871200" cy="462501"/>
          </a:xfrm>
        </p:spPr>
        <p:txBody>
          <a:bodyPr>
            <a:normAutofit fontScale="92500" lnSpcReduction="10000"/>
          </a:bodyPr>
          <a:lstStyle/>
          <a:p>
            <a:pPr marL="0" indent="0">
              <a:buNone/>
            </a:pPr>
            <a:r>
              <a:rPr lang="en-GB" dirty="0"/>
              <a:t>OPAG identified following APIs as part of the OP’s Northbound Interface:</a:t>
            </a:r>
          </a:p>
          <a:p>
            <a:pPr marL="0" indent="0">
              <a:buNone/>
            </a:pPr>
            <a:endParaRPr lang="en-US" dirty="0"/>
          </a:p>
        </p:txBody>
      </p:sp>
      <p:sp>
        <p:nvSpPr>
          <p:cNvPr id="4" name="Slide Number Placeholder 3">
            <a:extLst>
              <a:ext uri="{FF2B5EF4-FFF2-40B4-BE49-F238E27FC236}">
                <a16:creationId xmlns:a16="http://schemas.microsoft.com/office/drawing/2014/main" id="{CBE69F60-F763-1546-AAF5-A1CAB94704BB}"/>
              </a:ext>
            </a:extLst>
          </p:cNvPr>
          <p:cNvSpPr>
            <a:spLocks noGrp="1"/>
          </p:cNvSpPr>
          <p:nvPr>
            <p:ph type="sldNum" sz="quarter" idx="4"/>
          </p:nvPr>
        </p:nvSpPr>
        <p:spPr>
          <a:xfrm>
            <a:off x="8762999" y="6408000"/>
            <a:ext cx="2773017" cy="288000"/>
          </a:xfrm>
        </p:spPr>
        <p:txBody>
          <a:bodyPr/>
          <a:lstStyle/>
          <a:p>
            <a:fld id="{F7ACF30F-4C54-1246-A36B-D2436F2F9876}" type="slidenum">
              <a:rPr lang="en-US" smtClean="0"/>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70824755"/>
              </p:ext>
            </p:extLst>
          </p:nvPr>
        </p:nvGraphicFramePr>
        <p:xfrm>
          <a:off x="601662" y="1714497"/>
          <a:ext cx="10409237" cy="4455556"/>
        </p:xfrm>
        <a:graphic>
          <a:graphicData uri="http://schemas.openxmlformats.org/drawingml/2006/table">
            <a:tbl>
              <a:tblPr firstRow="1" bandRow="1">
                <a:tableStyleId>{5C22544A-7EE6-4342-B048-85BDC9FD1C3A}</a:tableStyleId>
              </a:tblPr>
              <a:tblGrid>
                <a:gridCol w="4370388">
                  <a:extLst>
                    <a:ext uri="{9D8B030D-6E8A-4147-A177-3AD203B41FA5}">
                      <a16:colId xmlns:a16="http://schemas.microsoft.com/office/drawing/2014/main" val="1740474082"/>
                    </a:ext>
                  </a:extLst>
                </a:gridCol>
                <a:gridCol w="6038849">
                  <a:extLst>
                    <a:ext uri="{9D8B030D-6E8A-4147-A177-3AD203B41FA5}">
                      <a16:colId xmlns:a16="http://schemas.microsoft.com/office/drawing/2014/main" val="1373992556"/>
                    </a:ext>
                  </a:extLst>
                </a:gridCol>
              </a:tblGrid>
              <a:tr h="280792">
                <a:tc>
                  <a:txBody>
                    <a:bodyPr/>
                    <a:lstStyle/>
                    <a:p>
                      <a:r>
                        <a:rPr lang="en-GB" sz="1400" dirty="0"/>
                        <a:t>API</a:t>
                      </a:r>
                    </a:p>
                  </a:txBody>
                  <a:tcPr>
                    <a:solidFill>
                      <a:srgbClr val="DE002B"/>
                    </a:solidFill>
                  </a:tcPr>
                </a:tc>
                <a:tc>
                  <a:txBody>
                    <a:bodyPr/>
                    <a:lstStyle/>
                    <a:p>
                      <a:r>
                        <a:rPr lang="en-GB" sz="1400" dirty="0"/>
                        <a:t>Description</a:t>
                      </a:r>
                    </a:p>
                  </a:txBody>
                  <a:tcPr>
                    <a:solidFill>
                      <a:srgbClr val="DE002B"/>
                    </a:solidFill>
                  </a:tcPr>
                </a:tc>
                <a:extLst>
                  <a:ext uri="{0D108BD9-81ED-4DB2-BD59-A6C34878D82A}">
                    <a16:rowId xmlns:a16="http://schemas.microsoft.com/office/drawing/2014/main" val="670359540"/>
                  </a:ext>
                </a:extLst>
              </a:tr>
              <a:tr h="272534">
                <a:tc>
                  <a:txBody>
                    <a:bodyPr/>
                    <a:lstStyle/>
                    <a:p>
                      <a:pPr algn="l" fontAlgn="ctr"/>
                      <a:r>
                        <a:rPr lang="en-GB" sz="1100" b="0" i="0" u="none" strike="noStrike">
                          <a:solidFill>
                            <a:srgbClr val="000000"/>
                          </a:solidFill>
                          <a:effectLst/>
                          <a:latin typeface="Calibri" panose="020F0502020204030204" pitchFamily="34" charset="0"/>
                        </a:rPr>
                        <a:t>Application onboarding and image management</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Provide and manage application images to be deployed on resources within the operator network</a:t>
                      </a:r>
                    </a:p>
                  </a:txBody>
                  <a:tcPr marL="0" marR="0" marT="0" marB="0" anchor="ctr"/>
                </a:tc>
                <a:extLst>
                  <a:ext uri="{0D108BD9-81ED-4DB2-BD59-A6C34878D82A}">
                    <a16:rowId xmlns:a16="http://schemas.microsoft.com/office/drawing/2014/main" val="3519184206"/>
                  </a:ext>
                </a:extLst>
              </a:tr>
              <a:tr h="272534">
                <a:tc>
                  <a:txBody>
                    <a:bodyPr/>
                    <a:lstStyle/>
                    <a:p>
                      <a:pPr algn="l" fontAlgn="ctr"/>
                      <a:r>
                        <a:rPr lang="fr-FR" sz="1100" b="0" i="0" u="none" strike="noStrike">
                          <a:solidFill>
                            <a:srgbClr val="000000"/>
                          </a:solidFill>
                          <a:effectLst/>
                          <a:latin typeface="Calibri" panose="020F0502020204030204" pitchFamily="34" charset="0"/>
                        </a:rPr>
                        <a:t>Application Instance Management (Resource Life-Cycle Management)</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use reserved compute resources within the operator network for the deployment of applications on VMs or Containers</a:t>
                      </a:r>
                    </a:p>
                  </a:txBody>
                  <a:tcPr marL="0" marR="0" marT="0" marB="0" anchor="ctr"/>
                </a:tc>
                <a:extLst>
                  <a:ext uri="{0D108BD9-81ED-4DB2-BD59-A6C34878D82A}">
                    <a16:rowId xmlns:a16="http://schemas.microsoft.com/office/drawing/2014/main" val="365564844"/>
                  </a:ext>
                </a:extLst>
              </a:tr>
              <a:tr h="272534">
                <a:tc>
                  <a:txBody>
                    <a:bodyPr/>
                    <a:lstStyle/>
                    <a:p>
                      <a:pPr algn="l" fontAlgn="ctr"/>
                      <a:r>
                        <a:rPr lang="en-GB" sz="1100" b="0" i="0" u="none" strike="noStrike">
                          <a:solidFill>
                            <a:srgbClr val="000000"/>
                          </a:solidFill>
                          <a:effectLst/>
                          <a:latin typeface="Calibri" panose="020F0502020204030204" pitchFamily="34" charset="0"/>
                        </a:rPr>
                        <a:t>Telemetry</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Track usage and load of resources/capabilities used within the operator network</a:t>
                      </a:r>
                    </a:p>
                  </a:txBody>
                  <a:tcPr marL="0" marR="0" marT="0" marB="0" anchor="ctr"/>
                </a:tc>
                <a:extLst>
                  <a:ext uri="{0D108BD9-81ED-4DB2-BD59-A6C34878D82A}">
                    <a16:rowId xmlns:a16="http://schemas.microsoft.com/office/drawing/2014/main" val="668111735"/>
                  </a:ext>
                </a:extLst>
              </a:tr>
              <a:tr h="272534">
                <a:tc>
                  <a:txBody>
                    <a:bodyPr/>
                    <a:lstStyle/>
                    <a:p>
                      <a:pPr algn="l" fontAlgn="ctr"/>
                      <a:r>
                        <a:rPr lang="en-GB" sz="1100" b="0" i="0" u="none" strike="noStrike">
                          <a:solidFill>
                            <a:srgbClr val="000000"/>
                          </a:solidFill>
                          <a:effectLst/>
                          <a:latin typeface="Calibri" panose="020F0502020204030204" pitchFamily="34" charset="0"/>
                        </a:rPr>
                        <a:t>Notifications</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Be informed about events related to reserved/used resources/capabilities</a:t>
                      </a:r>
                    </a:p>
                  </a:txBody>
                  <a:tcPr marL="0" marR="0" marT="0" marB="0" anchor="ctr"/>
                </a:tc>
                <a:extLst>
                  <a:ext uri="{0D108BD9-81ED-4DB2-BD59-A6C34878D82A}">
                    <a16:rowId xmlns:a16="http://schemas.microsoft.com/office/drawing/2014/main" val="3583159513"/>
                  </a:ext>
                </a:extLst>
              </a:tr>
              <a:tr h="272534">
                <a:tc>
                  <a:txBody>
                    <a:bodyPr/>
                    <a:lstStyle/>
                    <a:p>
                      <a:pPr algn="l" fontAlgn="ctr"/>
                      <a:r>
                        <a:rPr lang="en-GB" sz="1100" b="0" i="0" u="none" strike="noStrike">
                          <a:solidFill>
                            <a:srgbClr val="000000"/>
                          </a:solidFill>
                          <a:effectLst/>
                          <a:latin typeface="Calibri" panose="020F0502020204030204" pitchFamily="34" charset="0"/>
                        </a:rPr>
                        <a:t>Network Events</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Be informed about events related to users/subscribers using the reserved/used resources/capabilities</a:t>
                      </a:r>
                    </a:p>
                  </a:txBody>
                  <a:tcPr marL="0" marR="0" marT="0" marB="0" anchor="ctr"/>
                </a:tc>
                <a:extLst>
                  <a:ext uri="{0D108BD9-81ED-4DB2-BD59-A6C34878D82A}">
                    <a16:rowId xmlns:a16="http://schemas.microsoft.com/office/drawing/2014/main" val="2570691634"/>
                  </a:ext>
                </a:extLst>
              </a:tr>
              <a:tr h="272534">
                <a:tc>
                  <a:txBody>
                    <a:bodyPr/>
                    <a:lstStyle/>
                    <a:p>
                      <a:pPr algn="l" fontAlgn="ctr"/>
                      <a:r>
                        <a:rPr lang="en-GB" sz="1100" b="0" i="0" u="none" strike="noStrike">
                          <a:solidFill>
                            <a:srgbClr val="000000"/>
                          </a:solidFill>
                          <a:effectLst/>
                          <a:latin typeface="Calibri" panose="020F0502020204030204" pitchFamily="34" charset="0"/>
                        </a:rPr>
                        <a:t>Trouble Ticketing</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Inform network(s) of issues arising around resource/capability reservation/usage</a:t>
                      </a:r>
                    </a:p>
                  </a:txBody>
                  <a:tcPr marL="0" marR="0" marT="0" marB="0" anchor="ctr"/>
                </a:tc>
                <a:extLst>
                  <a:ext uri="{0D108BD9-81ED-4DB2-BD59-A6C34878D82A}">
                    <a16:rowId xmlns:a16="http://schemas.microsoft.com/office/drawing/2014/main" val="1443939864"/>
                  </a:ext>
                </a:extLst>
              </a:tr>
              <a:tr h="272534">
                <a:tc>
                  <a:txBody>
                    <a:bodyPr/>
                    <a:lstStyle/>
                    <a:p>
                      <a:pPr algn="l" fontAlgn="ctr"/>
                      <a:r>
                        <a:rPr lang="en-GB" sz="1100" b="0" i="0" u="none" strike="noStrike">
                          <a:solidFill>
                            <a:srgbClr val="000000"/>
                          </a:solidFill>
                          <a:effectLst/>
                          <a:latin typeface="Calibri" panose="020F0502020204030204" pitchFamily="34" charset="0"/>
                        </a:rPr>
                        <a:t>Application Resource Catalogue</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Retrieve information on available resources and capabilities</a:t>
                      </a:r>
                    </a:p>
                  </a:txBody>
                  <a:tcPr marL="0" marR="0" marT="0" marB="0" anchor="ctr"/>
                </a:tc>
                <a:extLst>
                  <a:ext uri="{0D108BD9-81ED-4DB2-BD59-A6C34878D82A}">
                    <a16:rowId xmlns:a16="http://schemas.microsoft.com/office/drawing/2014/main" val="3907340520"/>
                  </a:ext>
                </a:extLst>
              </a:tr>
              <a:tr h="272534">
                <a:tc>
                  <a:txBody>
                    <a:bodyPr/>
                    <a:lstStyle/>
                    <a:p>
                      <a:pPr algn="l" fontAlgn="ctr"/>
                      <a:r>
                        <a:rPr lang="en-GB" sz="1100" b="0" i="0" u="none" strike="noStrike">
                          <a:solidFill>
                            <a:srgbClr val="000000"/>
                          </a:solidFill>
                          <a:effectLst/>
                          <a:latin typeface="Calibri" panose="020F0502020204030204" pitchFamily="34" charset="0"/>
                        </a:rPr>
                        <a:t>Ordering</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Reserve the use of resources/capabilities</a:t>
                      </a:r>
                    </a:p>
                  </a:txBody>
                  <a:tcPr marL="0" marR="0" marT="0" marB="0" anchor="ctr"/>
                </a:tc>
                <a:extLst>
                  <a:ext uri="{0D108BD9-81ED-4DB2-BD59-A6C34878D82A}">
                    <a16:rowId xmlns:a16="http://schemas.microsoft.com/office/drawing/2014/main" val="557327220"/>
                  </a:ext>
                </a:extLst>
              </a:tr>
              <a:tr h="272534">
                <a:tc>
                  <a:txBody>
                    <a:bodyPr/>
                    <a:lstStyle/>
                    <a:p>
                      <a:pPr algn="l" fontAlgn="ctr"/>
                      <a:r>
                        <a:rPr lang="en-GB" sz="1100" b="0" i="0" u="none" strike="noStrike">
                          <a:solidFill>
                            <a:srgbClr val="000000"/>
                          </a:solidFill>
                          <a:effectLst/>
                          <a:latin typeface="Calibri" panose="020F0502020204030204" pitchFamily="34" charset="0"/>
                        </a:rPr>
                        <a:t>Charging</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Access charging capabilities of the network</a:t>
                      </a:r>
                    </a:p>
                  </a:txBody>
                  <a:tcPr marL="0" marR="0" marT="0" marB="0" anchor="ctr"/>
                </a:tc>
                <a:extLst>
                  <a:ext uri="{0D108BD9-81ED-4DB2-BD59-A6C34878D82A}">
                    <a16:rowId xmlns:a16="http://schemas.microsoft.com/office/drawing/2014/main" val="1197691687"/>
                  </a:ext>
                </a:extLst>
              </a:tr>
              <a:tr h="272534">
                <a:tc>
                  <a:txBody>
                    <a:bodyPr/>
                    <a:lstStyle/>
                    <a:p>
                      <a:pPr algn="l" fontAlgn="ctr"/>
                      <a:r>
                        <a:rPr lang="en-GB" sz="1100" b="0" i="0" u="none" strike="noStrike">
                          <a:solidFill>
                            <a:srgbClr val="000000"/>
                          </a:solidFill>
                          <a:effectLst/>
                          <a:latin typeface="Calibri" panose="020F0502020204030204" pitchFamily="34" charset="0"/>
                        </a:rPr>
                        <a:t>Billing</a:t>
                      </a:r>
                    </a:p>
                  </a:txBody>
                  <a:tcPr marL="0" marR="0" marT="0" marB="0" anchor="ctr"/>
                </a:tc>
                <a:tc>
                  <a:txBody>
                    <a:bodyPr/>
                    <a:lstStyle/>
                    <a:p>
                      <a:pPr algn="l" fontAlgn="ctr"/>
                      <a:r>
                        <a:rPr lang="en-GB" sz="1100" b="0" i="0" u="none" strike="noStrike">
                          <a:solidFill>
                            <a:srgbClr val="000000"/>
                          </a:solidFill>
                          <a:effectLst/>
                          <a:latin typeface="Calibri" panose="020F0502020204030204" pitchFamily="34" charset="0"/>
                        </a:rPr>
                        <a:t>Retrieve bill/billing data</a:t>
                      </a:r>
                    </a:p>
                  </a:txBody>
                  <a:tcPr marL="0" marR="0" marT="0" marB="0" anchor="ctr"/>
                </a:tc>
                <a:extLst>
                  <a:ext uri="{0D108BD9-81ED-4DB2-BD59-A6C34878D82A}">
                    <a16:rowId xmlns:a16="http://schemas.microsoft.com/office/drawing/2014/main" val="563525857"/>
                  </a:ext>
                </a:extLst>
              </a:tr>
              <a:tr h="272534">
                <a:tc>
                  <a:txBody>
                    <a:bodyPr/>
                    <a:lstStyle/>
                    <a:p>
                      <a:pPr algn="l" rtl="0" fontAlgn="ctr"/>
                      <a:r>
                        <a:rPr lang="en-GB" sz="1100" b="0" i="0" u="none" strike="noStrike">
                          <a:solidFill>
                            <a:srgbClr val="000000"/>
                          </a:solidFill>
                          <a:effectLst/>
                          <a:latin typeface="Calibri" panose="020F0502020204030204" pitchFamily="34" charset="0"/>
                        </a:rPr>
                        <a:t>QoS Management</a:t>
                      </a:r>
                    </a:p>
                  </a:txBody>
                  <a:tcPr marL="0" marR="0" marT="0" marB="0" anchor="ctr"/>
                </a:tc>
                <a:tc>
                  <a:txBody>
                    <a:bodyPr/>
                    <a:lstStyle/>
                    <a:p>
                      <a:pPr algn="l" rtl="0" fontAlgn="ctr"/>
                      <a:r>
                        <a:rPr lang="en-GB" sz="1100" b="0" i="0" u="none" strike="noStrike">
                          <a:solidFill>
                            <a:srgbClr val="000000"/>
                          </a:solidFill>
                          <a:effectLst/>
                          <a:latin typeface="Calibri" panose="020F0502020204030204" pitchFamily="34" charset="0"/>
                        </a:rPr>
                        <a:t>Control QoS profiles used for user/subscriber access to application</a:t>
                      </a:r>
                    </a:p>
                  </a:txBody>
                  <a:tcPr marL="0" marR="0" marT="0" marB="0" anchor="ctr"/>
                </a:tc>
                <a:extLst>
                  <a:ext uri="{0D108BD9-81ED-4DB2-BD59-A6C34878D82A}">
                    <a16:rowId xmlns:a16="http://schemas.microsoft.com/office/drawing/2014/main" val="1092966758"/>
                  </a:ext>
                </a:extLst>
              </a:tr>
              <a:tr h="272534">
                <a:tc>
                  <a:txBody>
                    <a:bodyPr/>
                    <a:lstStyle/>
                    <a:p>
                      <a:pPr algn="l" rtl="0" fontAlgn="ctr"/>
                      <a:r>
                        <a:rPr lang="en-GB" sz="1100" b="0" i="0" u="none" strike="noStrike">
                          <a:solidFill>
                            <a:srgbClr val="000000"/>
                          </a:solidFill>
                          <a:effectLst/>
                          <a:latin typeface="Calibri" panose="020F0502020204030204" pitchFamily="34" charset="0"/>
                        </a:rPr>
                        <a:t>Traffic Influence</a:t>
                      </a:r>
                    </a:p>
                  </a:txBody>
                  <a:tcPr marL="0" marR="0" marT="0" marB="0" anchor="ctr"/>
                </a:tc>
                <a:tc>
                  <a:txBody>
                    <a:bodyPr/>
                    <a:lstStyle/>
                    <a:p>
                      <a:pPr algn="l" rtl="0" fontAlgn="ctr"/>
                      <a:r>
                        <a:rPr lang="en-GB" sz="1100" b="0" i="0" u="none" strike="noStrike">
                          <a:solidFill>
                            <a:srgbClr val="000000"/>
                          </a:solidFill>
                          <a:effectLst/>
                          <a:latin typeface="Calibri" panose="020F0502020204030204" pitchFamily="34" charset="0"/>
                        </a:rPr>
                        <a:t>Influence routing and mobility policies for traffic associated to application</a:t>
                      </a:r>
                    </a:p>
                  </a:txBody>
                  <a:tcPr marL="0" marR="0" marT="0" marB="0" anchor="ctr"/>
                </a:tc>
                <a:extLst>
                  <a:ext uri="{0D108BD9-81ED-4DB2-BD59-A6C34878D82A}">
                    <a16:rowId xmlns:a16="http://schemas.microsoft.com/office/drawing/2014/main" val="3995212"/>
                  </a:ext>
                </a:extLst>
              </a:tr>
              <a:tr h="272534">
                <a:tc>
                  <a:txBody>
                    <a:bodyPr/>
                    <a:lstStyle/>
                    <a:p>
                      <a:pPr algn="l" rtl="0" fontAlgn="ctr"/>
                      <a:r>
                        <a:rPr lang="en-GB" sz="1100" b="0" i="0" u="none" strike="noStrike" dirty="0">
                          <a:solidFill>
                            <a:srgbClr val="000000"/>
                          </a:solidFill>
                          <a:effectLst/>
                          <a:latin typeface="Calibri" panose="020F0502020204030204" pitchFamily="34" charset="0"/>
                        </a:rPr>
                        <a:t>Managing Service availability in LADN</a:t>
                      </a:r>
                    </a:p>
                  </a:txBody>
                  <a:tcPr marL="0" marR="0" marT="0" marB="0" anchor="ctr"/>
                </a:tc>
                <a:tc>
                  <a:txBody>
                    <a:bodyPr/>
                    <a:lstStyle/>
                    <a:p>
                      <a:pPr algn="l" rtl="0" fontAlgn="ctr"/>
                      <a:r>
                        <a:rPr lang="en-GB" sz="1100" b="0" i="0" u="none" strike="noStrike" dirty="0">
                          <a:solidFill>
                            <a:srgbClr val="000000"/>
                          </a:solidFill>
                          <a:effectLst/>
                          <a:latin typeface="Calibri" panose="020F0502020204030204" pitchFamily="34" charset="0"/>
                        </a:rPr>
                        <a:t>Manage area where application should be available</a:t>
                      </a:r>
                    </a:p>
                  </a:txBody>
                  <a:tcPr marL="0" marR="0" marT="0" marB="0" anchor="ctr"/>
                </a:tc>
                <a:extLst>
                  <a:ext uri="{0D108BD9-81ED-4DB2-BD59-A6C34878D82A}">
                    <a16:rowId xmlns:a16="http://schemas.microsoft.com/office/drawing/2014/main" val="1233310761"/>
                  </a:ext>
                </a:extLst>
              </a:tr>
              <a:tr h="272534">
                <a:tc>
                  <a:txBody>
                    <a:bodyPr/>
                    <a:lstStyle/>
                    <a:p>
                      <a:pPr algn="l" rtl="0" fontAlgn="ctr"/>
                      <a:r>
                        <a:rPr lang="en-GB" sz="1100" b="0" i="0" u="none" strike="noStrike">
                          <a:solidFill>
                            <a:srgbClr val="000000"/>
                          </a:solidFill>
                          <a:effectLst/>
                          <a:latin typeface="Calibri" panose="020F0502020204030204" pitchFamily="34" charset="0"/>
                        </a:rPr>
                        <a:t>Application relocation </a:t>
                      </a:r>
                    </a:p>
                  </a:txBody>
                  <a:tcPr marL="0" marR="0" marT="0" marB="0" anchor="ctr"/>
                </a:tc>
                <a:tc>
                  <a:txBody>
                    <a:bodyPr/>
                    <a:lstStyle/>
                    <a:p>
                      <a:pPr algn="l" rtl="0" fontAlgn="ctr"/>
                      <a:r>
                        <a:rPr lang="en-GB" sz="1100" b="0" i="0" u="none" strike="noStrike">
                          <a:solidFill>
                            <a:srgbClr val="000000"/>
                          </a:solidFill>
                          <a:effectLst/>
                          <a:latin typeface="Calibri" panose="020F0502020204030204" pitchFamily="34" charset="0"/>
                        </a:rPr>
                        <a:t>Manage the relocation of a user session to another resource</a:t>
                      </a:r>
                    </a:p>
                  </a:txBody>
                  <a:tcPr marL="0" marR="0" marT="0" marB="0" anchor="ctr"/>
                </a:tc>
                <a:extLst>
                  <a:ext uri="{0D108BD9-81ED-4DB2-BD59-A6C34878D82A}">
                    <a16:rowId xmlns:a16="http://schemas.microsoft.com/office/drawing/2014/main" val="1436554742"/>
                  </a:ext>
                </a:extLst>
              </a:tr>
              <a:tr h="272534">
                <a:tc>
                  <a:txBody>
                    <a:bodyPr/>
                    <a:lstStyle/>
                    <a:p>
                      <a:pPr marL="0" algn="l" defTabSz="914400" rtl="0" eaLnBrk="1" fontAlgn="ctr" latinLnBrk="0" hangingPunct="1"/>
                      <a:r>
                        <a:rPr lang="en-GB" sz="1100" b="0" i="0" u="none" strike="noStrike" kern="1200" dirty="0">
                          <a:solidFill>
                            <a:srgbClr val="000000"/>
                          </a:solidFill>
                          <a:effectLst/>
                          <a:latin typeface="Calibri" panose="020F0502020204030204" pitchFamily="34" charset="0"/>
                          <a:ea typeface="+mn-ea"/>
                          <a:cs typeface="+mn-cs"/>
                        </a:rPr>
                        <a:t>Confirm User Location</a:t>
                      </a:r>
                    </a:p>
                  </a:txBody>
                  <a:tcPr marL="0" marR="0" marT="0" marB="0" anchor="ctr"/>
                </a:tc>
                <a:tc>
                  <a:txBody>
                    <a:bodyPr/>
                    <a:lstStyle/>
                    <a:p>
                      <a:pPr marL="0" algn="l" defTabSz="914400" rtl="0" eaLnBrk="1" fontAlgn="ctr" latinLnBrk="0" hangingPunct="1"/>
                      <a:r>
                        <a:rPr lang="en-GB" sz="1100" b="0" i="0" u="none" strike="noStrike" kern="1200" dirty="0">
                          <a:solidFill>
                            <a:srgbClr val="000000"/>
                          </a:solidFill>
                          <a:effectLst/>
                          <a:latin typeface="Calibri" panose="020F0502020204030204" pitchFamily="34" charset="0"/>
                          <a:ea typeface="+mn-ea"/>
                          <a:cs typeface="+mn-cs"/>
                        </a:rPr>
                        <a:t>Confirm whether the user is at a given location</a:t>
                      </a:r>
                    </a:p>
                  </a:txBody>
                  <a:tcPr marL="0" marR="0" marT="0" marB="0" anchor="ctr"/>
                </a:tc>
                <a:extLst>
                  <a:ext uri="{0D108BD9-81ED-4DB2-BD59-A6C34878D82A}">
                    <a16:rowId xmlns:a16="http://schemas.microsoft.com/office/drawing/2014/main" val="3947963609"/>
                  </a:ext>
                </a:extLst>
              </a:tr>
            </a:tbl>
          </a:graphicData>
        </a:graphic>
      </p:graphicFrame>
    </p:spTree>
    <p:extLst>
      <p:ext uri="{BB962C8B-B14F-4D97-AF65-F5344CB8AC3E}">
        <p14:creationId xmlns:p14="http://schemas.microsoft.com/office/powerpoint/2010/main" val="22435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2344-E88F-0D48-BE02-EFF88DA31AB2}"/>
              </a:ext>
            </a:extLst>
          </p:cNvPr>
          <p:cNvSpPr>
            <a:spLocks noGrp="1"/>
          </p:cNvSpPr>
          <p:nvPr>
            <p:ph type="title"/>
          </p:nvPr>
        </p:nvSpPr>
        <p:spPr/>
        <p:txBody>
          <a:bodyPr/>
          <a:lstStyle/>
          <a:p>
            <a:r>
              <a:rPr lang="en-US" dirty="0"/>
              <a:t>Background: </a:t>
            </a:r>
            <a:r>
              <a:rPr lang="en-GB" dirty="0"/>
              <a:t>Prioritisation</a:t>
            </a:r>
          </a:p>
        </p:txBody>
      </p:sp>
      <p:sp>
        <p:nvSpPr>
          <p:cNvPr id="3" name="Content Placeholder 2">
            <a:extLst>
              <a:ext uri="{FF2B5EF4-FFF2-40B4-BE49-F238E27FC236}">
                <a16:creationId xmlns:a16="http://schemas.microsoft.com/office/drawing/2014/main" id="{EBDC450C-2A2F-604C-B9C5-291995AB401F}"/>
              </a:ext>
            </a:extLst>
          </p:cNvPr>
          <p:cNvSpPr>
            <a:spLocks noGrp="1"/>
          </p:cNvSpPr>
          <p:nvPr>
            <p:ph idx="1"/>
          </p:nvPr>
        </p:nvSpPr>
        <p:spPr>
          <a:xfrm>
            <a:off x="601200" y="1353599"/>
            <a:ext cx="10871200" cy="462501"/>
          </a:xfrm>
        </p:spPr>
        <p:txBody>
          <a:bodyPr>
            <a:normAutofit lnSpcReduction="10000"/>
          </a:bodyPr>
          <a:lstStyle/>
          <a:p>
            <a:pPr marL="0" indent="0">
              <a:buNone/>
            </a:pPr>
            <a:r>
              <a:rPr lang="en-GB" dirty="0"/>
              <a:t>OPAG prioritised the APIs to propose to CAMARA resulting in the following:</a:t>
            </a:r>
          </a:p>
          <a:p>
            <a:pPr marL="0" indent="0">
              <a:buNone/>
            </a:pPr>
            <a:endParaRPr lang="en-US" dirty="0"/>
          </a:p>
        </p:txBody>
      </p:sp>
      <p:sp>
        <p:nvSpPr>
          <p:cNvPr id="4" name="Slide Number Placeholder 3">
            <a:extLst>
              <a:ext uri="{FF2B5EF4-FFF2-40B4-BE49-F238E27FC236}">
                <a16:creationId xmlns:a16="http://schemas.microsoft.com/office/drawing/2014/main" id="{CBE69F60-F763-1546-AAF5-A1CAB94704BB}"/>
              </a:ext>
            </a:extLst>
          </p:cNvPr>
          <p:cNvSpPr>
            <a:spLocks noGrp="1"/>
          </p:cNvSpPr>
          <p:nvPr>
            <p:ph type="sldNum" sz="quarter" idx="4"/>
          </p:nvPr>
        </p:nvSpPr>
        <p:spPr>
          <a:xfrm>
            <a:off x="8762999" y="6408000"/>
            <a:ext cx="2773017" cy="288000"/>
          </a:xfrm>
        </p:spPr>
        <p:txBody>
          <a:bodyPr/>
          <a:lstStyle/>
          <a:p>
            <a:fld id="{F7ACF30F-4C54-1246-A36B-D2436F2F9876}"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18606157"/>
              </p:ext>
            </p:extLst>
          </p:nvPr>
        </p:nvGraphicFramePr>
        <p:xfrm>
          <a:off x="601662" y="1714497"/>
          <a:ext cx="10409237" cy="4419600"/>
        </p:xfrm>
        <a:graphic>
          <a:graphicData uri="http://schemas.openxmlformats.org/drawingml/2006/table">
            <a:tbl>
              <a:tblPr firstRow="1" bandRow="1">
                <a:tableStyleId>{5C22544A-7EE6-4342-B048-85BDC9FD1C3A}</a:tableStyleId>
              </a:tblPr>
              <a:tblGrid>
                <a:gridCol w="1123732">
                  <a:extLst>
                    <a:ext uri="{9D8B030D-6E8A-4147-A177-3AD203B41FA5}">
                      <a16:colId xmlns:a16="http://schemas.microsoft.com/office/drawing/2014/main" val="1740474082"/>
                    </a:ext>
                  </a:extLst>
                </a:gridCol>
                <a:gridCol w="9285505">
                  <a:extLst>
                    <a:ext uri="{9D8B030D-6E8A-4147-A177-3AD203B41FA5}">
                      <a16:colId xmlns:a16="http://schemas.microsoft.com/office/drawing/2014/main" val="1373992556"/>
                    </a:ext>
                  </a:extLst>
                </a:gridCol>
              </a:tblGrid>
              <a:tr h="280792">
                <a:tc>
                  <a:txBody>
                    <a:bodyPr/>
                    <a:lstStyle/>
                    <a:p>
                      <a:r>
                        <a:rPr lang="en-GB" sz="1400" dirty="0"/>
                        <a:t>Priority</a:t>
                      </a:r>
                    </a:p>
                  </a:txBody>
                  <a:tcPr>
                    <a:solidFill>
                      <a:srgbClr val="DE002B"/>
                    </a:solidFill>
                  </a:tcPr>
                </a:tc>
                <a:tc>
                  <a:txBody>
                    <a:bodyPr/>
                    <a:lstStyle/>
                    <a:p>
                      <a:r>
                        <a:rPr lang="en-GB" sz="1400" dirty="0"/>
                        <a:t>Topic</a:t>
                      </a:r>
                    </a:p>
                  </a:txBody>
                  <a:tcPr>
                    <a:solidFill>
                      <a:srgbClr val="DE002B"/>
                    </a:solidFill>
                  </a:tcPr>
                </a:tc>
                <a:extLst>
                  <a:ext uri="{0D108BD9-81ED-4DB2-BD59-A6C34878D82A}">
                    <a16:rowId xmlns:a16="http://schemas.microsoft.com/office/drawing/2014/main" val="670359540"/>
                  </a:ext>
                </a:extLst>
              </a:tr>
              <a:tr h="272534">
                <a:tc>
                  <a:txBody>
                    <a:bodyPr/>
                    <a:lstStyle/>
                    <a:p>
                      <a:r>
                        <a:rPr lang="en-GB" sz="1200" dirty="0"/>
                        <a:t>1</a:t>
                      </a:r>
                    </a:p>
                  </a:txBody>
                  <a:tcPr anchor="ctr"/>
                </a:tc>
                <a:tc>
                  <a:txBody>
                    <a:bodyPr/>
                    <a:lstStyle/>
                    <a:p>
                      <a:pPr algn="l" fontAlgn="b"/>
                      <a:r>
                        <a:rPr lang="en-GB" sz="1200" b="0" i="0" u="none" strike="noStrike" dirty="0">
                          <a:solidFill>
                            <a:srgbClr val="000000"/>
                          </a:solidFill>
                          <a:effectLst/>
                          <a:latin typeface="Calibri"/>
                        </a:rPr>
                        <a:t>Application onboarding and image management</a:t>
                      </a:r>
                    </a:p>
                  </a:txBody>
                  <a:tcPr marL="6350" marR="6350" marT="6350" marB="0" anchor="ctr"/>
                </a:tc>
                <a:extLst>
                  <a:ext uri="{0D108BD9-81ED-4DB2-BD59-A6C34878D82A}">
                    <a16:rowId xmlns:a16="http://schemas.microsoft.com/office/drawing/2014/main" val="3519184206"/>
                  </a:ext>
                </a:extLst>
              </a:tr>
              <a:tr h="272534">
                <a:tc>
                  <a:txBody>
                    <a:bodyPr/>
                    <a:lstStyle/>
                    <a:p>
                      <a:r>
                        <a:rPr lang="en-GB" sz="1200" dirty="0"/>
                        <a:t>2</a:t>
                      </a:r>
                    </a:p>
                  </a:txBody>
                  <a:tcPr anchor="ctr"/>
                </a:tc>
                <a:tc>
                  <a:txBody>
                    <a:bodyPr/>
                    <a:lstStyle/>
                    <a:p>
                      <a:pPr algn="l" fontAlgn="b"/>
                      <a:r>
                        <a:rPr lang="fr-FR" sz="1200" b="0" i="0" u="none" strike="noStrike" dirty="0">
                          <a:solidFill>
                            <a:srgbClr val="000000"/>
                          </a:solidFill>
                          <a:effectLst/>
                          <a:latin typeface="Calibri"/>
                        </a:rPr>
                        <a:t>Application Instance Management (Resource Life-Cycle Management)</a:t>
                      </a:r>
                    </a:p>
                  </a:txBody>
                  <a:tcPr marL="6350" marR="6350" marT="6350" marB="0" anchor="ctr"/>
                </a:tc>
                <a:extLst>
                  <a:ext uri="{0D108BD9-81ED-4DB2-BD59-A6C34878D82A}">
                    <a16:rowId xmlns:a16="http://schemas.microsoft.com/office/drawing/2014/main" val="365564844"/>
                  </a:ext>
                </a:extLst>
              </a:tr>
              <a:tr h="272534">
                <a:tc>
                  <a:txBody>
                    <a:bodyPr/>
                    <a:lstStyle/>
                    <a:p>
                      <a:r>
                        <a:rPr lang="en-GB" sz="1200" dirty="0"/>
                        <a:t>3</a:t>
                      </a:r>
                    </a:p>
                  </a:txBody>
                  <a:tcPr anchor="ctr"/>
                </a:tc>
                <a:tc>
                  <a:txBody>
                    <a:bodyPr/>
                    <a:lstStyle/>
                    <a:p>
                      <a:pPr algn="l" fontAlgn="b"/>
                      <a:r>
                        <a:rPr lang="en-GB" sz="1200" b="0" i="0" u="none" strike="noStrike" dirty="0">
                          <a:solidFill>
                            <a:srgbClr val="000000"/>
                          </a:solidFill>
                          <a:effectLst/>
                          <a:latin typeface="Calibri"/>
                        </a:rPr>
                        <a:t>QoS Management</a:t>
                      </a:r>
                    </a:p>
                  </a:txBody>
                  <a:tcPr marL="6350" marR="6350" marT="6350" marB="0" anchor="ctr"/>
                </a:tc>
                <a:extLst>
                  <a:ext uri="{0D108BD9-81ED-4DB2-BD59-A6C34878D82A}">
                    <a16:rowId xmlns:a16="http://schemas.microsoft.com/office/drawing/2014/main" val="668111735"/>
                  </a:ext>
                </a:extLst>
              </a:tr>
              <a:tr h="272534">
                <a:tc>
                  <a:txBody>
                    <a:bodyPr/>
                    <a:lstStyle/>
                    <a:p>
                      <a:r>
                        <a:rPr lang="en-GB" sz="1200" dirty="0"/>
                        <a:t>4</a:t>
                      </a:r>
                    </a:p>
                  </a:txBody>
                  <a:tcPr anchor="ctr"/>
                </a:tc>
                <a:tc>
                  <a:txBody>
                    <a:bodyPr/>
                    <a:lstStyle/>
                    <a:p>
                      <a:pPr algn="l" fontAlgn="b"/>
                      <a:r>
                        <a:rPr lang="en-GB" sz="1200" b="0" i="0" u="none" strike="noStrike" dirty="0">
                          <a:solidFill>
                            <a:srgbClr val="000000"/>
                          </a:solidFill>
                          <a:effectLst/>
                          <a:latin typeface="Calibri"/>
                        </a:rPr>
                        <a:t>Telemetry</a:t>
                      </a:r>
                    </a:p>
                  </a:txBody>
                  <a:tcPr marL="6350" marR="6350" marT="6350" marB="0" anchor="ctr"/>
                </a:tc>
                <a:extLst>
                  <a:ext uri="{0D108BD9-81ED-4DB2-BD59-A6C34878D82A}">
                    <a16:rowId xmlns:a16="http://schemas.microsoft.com/office/drawing/2014/main" val="3583159513"/>
                  </a:ext>
                </a:extLst>
              </a:tr>
              <a:tr h="272534">
                <a:tc>
                  <a:txBody>
                    <a:bodyPr/>
                    <a:lstStyle/>
                    <a:p>
                      <a:r>
                        <a:rPr lang="en-GB" sz="1200" dirty="0"/>
                        <a:t>5</a:t>
                      </a:r>
                    </a:p>
                  </a:txBody>
                  <a:tcPr anchor="ctr"/>
                </a:tc>
                <a:tc>
                  <a:txBody>
                    <a:bodyPr/>
                    <a:lstStyle/>
                    <a:p>
                      <a:pPr algn="l" fontAlgn="b"/>
                      <a:r>
                        <a:rPr lang="en-GB" sz="1200" b="0" i="0" u="none" strike="noStrike" dirty="0">
                          <a:solidFill>
                            <a:srgbClr val="000000"/>
                          </a:solidFill>
                          <a:effectLst/>
                          <a:latin typeface="Calibri"/>
                        </a:rPr>
                        <a:t>Traffic Influence</a:t>
                      </a:r>
                    </a:p>
                  </a:txBody>
                  <a:tcPr marL="6350" marR="6350" marT="6350" marB="0" anchor="ctr"/>
                </a:tc>
                <a:extLst>
                  <a:ext uri="{0D108BD9-81ED-4DB2-BD59-A6C34878D82A}">
                    <a16:rowId xmlns:a16="http://schemas.microsoft.com/office/drawing/2014/main" val="2570691634"/>
                  </a:ext>
                </a:extLst>
              </a:tr>
              <a:tr h="272534">
                <a:tc>
                  <a:txBody>
                    <a:bodyPr/>
                    <a:lstStyle/>
                    <a:p>
                      <a:r>
                        <a:rPr lang="en-GB" sz="1200" dirty="0"/>
                        <a:t>6</a:t>
                      </a:r>
                    </a:p>
                  </a:txBody>
                  <a:tcPr anchor="ctr"/>
                </a:tc>
                <a:tc>
                  <a:txBody>
                    <a:bodyPr/>
                    <a:lstStyle/>
                    <a:p>
                      <a:pPr algn="l" fontAlgn="b"/>
                      <a:r>
                        <a:rPr lang="en-GB" sz="1200" b="0" i="0" u="none" strike="noStrike" dirty="0">
                          <a:solidFill>
                            <a:srgbClr val="000000"/>
                          </a:solidFill>
                          <a:effectLst/>
                          <a:latin typeface="Calibri"/>
                        </a:rPr>
                        <a:t>Network Events</a:t>
                      </a:r>
                    </a:p>
                  </a:txBody>
                  <a:tcPr marL="6350" marR="6350" marT="6350" marB="0" anchor="ctr"/>
                </a:tc>
                <a:extLst>
                  <a:ext uri="{0D108BD9-81ED-4DB2-BD59-A6C34878D82A}">
                    <a16:rowId xmlns:a16="http://schemas.microsoft.com/office/drawing/2014/main" val="1443939864"/>
                  </a:ext>
                </a:extLst>
              </a:tr>
              <a:tr h="272534">
                <a:tc>
                  <a:txBody>
                    <a:bodyPr/>
                    <a:lstStyle/>
                    <a:p>
                      <a:r>
                        <a:rPr lang="en-GB" sz="1200" dirty="0"/>
                        <a:t>7</a:t>
                      </a:r>
                    </a:p>
                  </a:txBody>
                  <a:tcPr anchor="ctr"/>
                </a:tc>
                <a:tc>
                  <a:txBody>
                    <a:bodyPr/>
                    <a:lstStyle/>
                    <a:p>
                      <a:pPr algn="l" fontAlgn="b"/>
                      <a:r>
                        <a:rPr lang="en-GB" sz="1200" b="0" i="0" u="none" strike="noStrike" dirty="0">
                          <a:solidFill>
                            <a:srgbClr val="000000"/>
                          </a:solidFill>
                          <a:effectLst/>
                          <a:latin typeface="Calibri"/>
                        </a:rPr>
                        <a:t>Confirm User Location</a:t>
                      </a:r>
                    </a:p>
                  </a:txBody>
                  <a:tcPr marL="6350" marR="6350" marT="6350" marB="0" anchor="ctr"/>
                </a:tc>
                <a:extLst>
                  <a:ext uri="{0D108BD9-81ED-4DB2-BD59-A6C34878D82A}">
                    <a16:rowId xmlns:a16="http://schemas.microsoft.com/office/drawing/2014/main" val="3907340520"/>
                  </a:ext>
                </a:extLst>
              </a:tr>
              <a:tr h="272534">
                <a:tc>
                  <a:txBody>
                    <a:bodyPr/>
                    <a:lstStyle/>
                    <a:p>
                      <a:r>
                        <a:rPr lang="en-GB" sz="1200" dirty="0"/>
                        <a:t>8</a:t>
                      </a:r>
                    </a:p>
                  </a:txBody>
                  <a:tcPr anchor="ctr"/>
                </a:tc>
                <a:tc>
                  <a:txBody>
                    <a:bodyPr/>
                    <a:lstStyle/>
                    <a:p>
                      <a:pPr algn="l" fontAlgn="b"/>
                      <a:r>
                        <a:rPr lang="en-GB" sz="1200" b="0" i="0" u="none" strike="noStrike" dirty="0">
                          <a:solidFill>
                            <a:srgbClr val="000000"/>
                          </a:solidFill>
                          <a:effectLst/>
                          <a:latin typeface="Calibri"/>
                        </a:rPr>
                        <a:t>Notifications</a:t>
                      </a:r>
                    </a:p>
                  </a:txBody>
                  <a:tcPr marL="6350" marR="6350" marT="6350" marB="0" anchor="ctr"/>
                </a:tc>
                <a:extLst>
                  <a:ext uri="{0D108BD9-81ED-4DB2-BD59-A6C34878D82A}">
                    <a16:rowId xmlns:a16="http://schemas.microsoft.com/office/drawing/2014/main" val="557327220"/>
                  </a:ext>
                </a:extLst>
              </a:tr>
              <a:tr h="272534">
                <a:tc>
                  <a:txBody>
                    <a:bodyPr/>
                    <a:lstStyle/>
                    <a:p>
                      <a:r>
                        <a:rPr lang="en-GB" sz="1200" dirty="0"/>
                        <a:t>9</a:t>
                      </a:r>
                    </a:p>
                  </a:txBody>
                  <a:tcPr anchor="ctr"/>
                </a:tc>
                <a:tc>
                  <a:txBody>
                    <a:bodyPr/>
                    <a:lstStyle/>
                    <a:p>
                      <a:pPr algn="l" fontAlgn="b"/>
                      <a:r>
                        <a:rPr lang="en-GB" sz="1200" b="0" i="0" u="none" strike="noStrike" dirty="0">
                          <a:solidFill>
                            <a:srgbClr val="000000"/>
                          </a:solidFill>
                          <a:effectLst/>
                          <a:latin typeface="Calibri"/>
                        </a:rPr>
                        <a:t>Application Resource Catalogue</a:t>
                      </a:r>
                    </a:p>
                  </a:txBody>
                  <a:tcPr marL="6350" marR="6350" marT="6350" marB="0" anchor="ctr"/>
                </a:tc>
                <a:extLst>
                  <a:ext uri="{0D108BD9-81ED-4DB2-BD59-A6C34878D82A}">
                    <a16:rowId xmlns:a16="http://schemas.microsoft.com/office/drawing/2014/main" val="1197691687"/>
                  </a:ext>
                </a:extLst>
              </a:tr>
              <a:tr h="272534">
                <a:tc>
                  <a:txBody>
                    <a:bodyPr/>
                    <a:lstStyle/>
                    <a:p>
                      <a:r>
                        <a:rPr lang="en-GB" sz="1200" dirty="0"/>
                        <a:t>10</a:t>
                      </a:r>
                    </a:p>
                  </a:txBody>
                  <a:tcPr anchor="ctr"/>
                </a:tc>
                <a:tc>
                  <a:txBody>
                    <a:bodyPr/>
                    <a:lstStyle/>
                    <a:p>
                      <a:pPr algn="l" fontAlgn="b"/>
                      <a:r>
                        <a:rPr lang="en-GB" sz="1200" b="0" i="0" u="none" strike="noStrike" dirty="0">
                          <a:solidFill>
                            <a:srgbClr val="000000"/>
                          </a:solidFill>
                          <a:effectLst/>
                          <a:latin typeface="Calibri"/>
                        </a:rPr>
                        <a:t>Charging</a:t>
                      </a:r>
                    </a:p>
                  </a:txBody>
                  <a:tcPr marL="6350" marR="6350" marT="6350" marB="0" anchor="ctr"/>
                </a:tc>
                <a:extLst>
                  <a:ext uri="{0D108BD9-81ED-4DB2-BD59-A6C34878D82A}">
                    <a16:rowId xmlns:a16="http://schemas.microsoft.com/office/drawing/2014/main" val="563525857"/>
                  </a:ext>
                </a:extLst>
              </a:tr>
              <a:tr h="272534">
                <a:tc>
                  <a:txBody>
                    <a:bodyPr/>
                    <a:lstStyle/>
                    <a:p>
                      <a:r>
                        <a:rPr lang="en-GB" sz="1200" dirty="0"/>
                        <a:t>11</a:t>
                      </a:r>
                    </a:p>
                  </a:txBody>
                  <a:tcPr anchor="ctr"/>
                </a:tc>
                <a:tc>
                  <a:txBody>
                    <a:bodyPr/>
                    <a:lstStyle/>
                    <a:p>
                      <a:pPr algn="l" fontAlgn="b"/>
                      <a:r>
                        <a:rPr lang="en-GB" sz="1200" b="0" i="0" u="none" strike="noStrike" dirty="0">
                          <a:solidFill>
                            <a:srgbClr val="000000"/>
                          </a:solidFill>
                          <a:effectLst/>
                          <a:latin typeface="Calibri"/>
                        </a:rPr>
                        <a:t>Application relocation </a:t>
                      </a:r>
                      <a:endParaRPr lang="en-GB"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92966758"/>
                  </a:ext>
                </a:extLst>
              </a:tr>
              <a:tr h="272534">
                <a:tc>
                  <a:txBody>
                    <a:bodyPr/>
                    <a:lstStyle/>
                    <a:p>
                      <a:r>
                        <a:rPr lang="en-GB" sz="1200" dirty="0"/>
                        <a:t>12</a:t>
                      </a:r>
                    </a:p>
                  </a:txBody>
                  <a:tcPr anchor="ctr"/>
                </a:tc>
                <a:tc>
                  <a:txBody>
                    <a:bodyPr/>
                    <a:lstStyle/>
                    <a:p>
                      <a:pPr algn="l" fontAlgn="b"/>
                      <a:r>
                        <a:rPr lang="en-GB" sz="1200" b="0" i="0" u="none" strike="noStrike" dirty="0">
                          <a:solidFill>
                            <a:srgbClr val="000000"/>
                          </a:solidFill>
                          <a:effectLst/>
                          <a:latin typeface="Calibri"/>
                        </a:rPr>
                        <a:t>Billing</a:t>
                      </a:r>
                    </a:p>
                  </a:txBody>
                  <a:tcPr marL="6350" marR="6350" marT="6350" marB="0" anchor="ctr"/>
                </a:tc>
                <a:extLst>
                  <a:ext uri="{0D108BD9-81ED-4DB2-BD59-A6C34878D82A}">
                    <a16:rowId xmlns:a16="http://schemas.microsoft.com/office/drawing/2014/main" val="3995212"/>
                  </a:ext>
                </a:extLst>
              </a:tr>
              <a:tr h="272534">
                <a:tc>
                  <a:txBody>
                    <a:bodyPr/>
                    <a:lstStyle/>
                    <a:p>
                      <a:r>
                        <a:rPr lang="en-GB" sz="1200" dirty="0"/>
                        <a:t>13</a:t>
                      </a:r>
                    </a:p>
                  </a:txBody>
                  <a:tcPr anchor="ctr"/>
                </a:tc>
                <a:tc>
                  <a:txBody>
                    <a:bodyPr/>
                    <a:lstStyle/>
                    <a:p>
                      <a:pPr algn="l" fontAlgn="b"/>
                      <a:r>
                        <a:rPr lang="en-GB" sz="1200" b="0" i="0" u="none" strike="noStrike" dirty="0">
                          <a:solidFill>
                            <a:srgbClr val="000000"/>
                          </a:solidFill>
                          <a:effectLst/>
                          <a:latin typeface="Calibri"/>
                        </a:rPr>
                        <a:t>Trouble Ticketing</a:t>
                      </a:r>
                    </a:p>
                  </a:txBody>
                  <a:tcPr marL="6350" marR="6350" marT="6350" marB="0" anchor="ctr"/>
                </a:tc>
                <a:extLst>
                  <a:ext uri="{0D108BD9-81ED-4DB2-BD59-A6C34878D82A}">
                    <a16:rowId xmlns:a16="http://schemas.microsoft.com/office/drawing/2014/main" val="1233310761"/>
                  </a:ext>
                </a:extLst>
              </a:tr>
              <a:tr h="272534">
                <a:tc>
                  <a:txBody>
                    <a:bodyPr/>
                    <a:lstStyle/>
                    <a:p>
                      <a:r>
                        <a:rPr lang="en-GB" sz="1200" dirty="0"/>
                        <a:t>14</a:t>
                      </a:r>
                    </a:p>
                  </a:txBody>
                  <a:tcPr anchor="ctr"/>
                </a:tc>
                <a:tc>
                  <a:txBody>
                    <a:bodyPr/>
                    <a:lstStyle/>
                    <a:p>
                      <a:pPr algn="l" fontAlgn="b"/>
                      <a:r>
                        <a:rPr lang="en-GB" sz="1200" b="0" i="0" u="none" strike="noStrike" dirty="0">
                          <a:solidFill>
                            <a:srgbClr val="000000"/>
                          </a:solidFill>
                          <a:effectLst/>
                          <a:latin typeface="Calibri"/>
                        </a:rPr>
                        <a:t>Ordering</a:t>
                      </a:r>
                    </a:p>
                  </a:txBody>
                  <a:tcPr marL="6350" marR="6350" marT="6350" marB="0" anchor="ctr"/>
                </a:tc>
                <a:extLst>
                  <a:ext uri="{0D108BD9-81ED-4DB2-BD59-A6C34878D82A}">
                    <a16:rowId xmlns:a16="http://schemas.microsoft.com/office/drawing/2014/main" val="1436554742"/>
                  </a:ext>
                </a:extLst>
              </a:tr>
              <a:tr h="272534">
                <a:tc>
                  <a:txBody>
                    <a:bodyPr/>
                    <a:lstStyle/>
                    <a:p>
                      <a:r>
                        <a:rPr lang="en-GB" sz="1200" dirty="0"/>
                        <a:t>15</a:t>
                      </a:r>
                    </a:p>
                  </a:txBody>
                  <a:tcPr anchor="ctr"/>
                </a:tc>
                <a:tc>
                  <a:txBody>
                    <a:bodyPr/>
                    <a:lstStyle/>
                    <a:p>
                      <a:pPr algn="l" fontAlgn="b"/>
                      <a:r>
                        <a:rPr lang="en-GB" sz="1200" b="0" i="0" u="none" strike="noStrike" dirty="0">
                          <a:solidFill>
                            <a:srgbClr val="000000"/>
                          </a:solidFill>
                          <a:effectLst/>
                          <a:latin typeface="Calibri"/>
                        </a:rPr>
                        <a:t>Managing Service availability in LADN</a:t>
                      </a:r>
                    </a:p>
                  </a:txBody>
                  <a:tcPr marL="6350" marR="6350" marT="6350" marB="0" anchor="ctr"/>
                </a:tc>
                <a:extLst>
                  <a:ext uri="{0D108BD9-81ED-4DB2-BD59-A6C34878D82A}">
                    <a16:rowId xmlns:a16="http://schemas.microsoft.com/office/drawing/2014/main" val="3947963609"/>
                  </a:ext>
                </a:extLst>
              </a:tr>
            </a:tbl>
          </a:graphicData>
        </a:graphic>
      </p:graphicFrame>
    </p:spTree>
    <p:extLst>
      <p:ext uri="{BB962C8B-B14F-4D97-AF65-F5344CB8AC3E}">
        <p14:creationId xmlns:p14="http://schemas.microsoft.com/office/powerpoint/2010/main" val="24021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a:t>
            </a:r>
          </a:p>
        </p:txBody>
      </p:sp>
      <p:sp>
        <p:nvSpPr>
          <p:cNvPr id="3" name="Content Placeholder 2"/>
          <p:cNvSpPr>
            <a:spLocks noGrp="1"/>
          </p:cNvSpPr>
          <p:nvPr>
            <p:ph idx="1"/>
          </p:nvPr>
        </p:nvSpPr>
        <p:spPr/>
        <p:txBody>
          <a:bodyPr>
            <a:normAutofit/>
          </a:bodyPr>
          <a:lstStyle/>
          <a:p>
            <a:r>
              <a:rPr lang="en-GB" dirty="0"/>
              <a:t>Collaboration process to be built. To be covered in commonalities?</a:t>
            </a:r>
          </a:p>
          <a:p>
            <a:r>
              <a:rPr lang="en-GB" dirty="0"/>
              <a:t>OPAG will highlight the system/ network API mapping to be considered.</a:t>
            </a:r>
          </a:p>
          <a:p>
            <a:r>
              <a:rPr lang="en-GB" dirty="0"/>
              <a:t>Process for service API to network API definition?</a:t>
            </a:r>
          </a:p>
          <a:p>
            <a:r>
              <a:rPr lang="en-GB" dirty="0"/>
              <a:t>Priority APIs for GSMA handling?</a:t>
            </a:r>
          </a:p>
          <a:p>
            <a:pPr marL="0" indent="0">
              <a:buNone/>
            </a:pPr>
            <a:endParaRPr lang="en-GB" dirty="0"/>
          </a:p>
          <a:p>
            <a:pPr marL="0" indent="0">
              <a:buNone/>
            </a:pPr>
            <a:endParaRPr lang="en-GB" dirty="0"/>
          </a:p>
        </p:txBody>
      </p:sp>
      <p:sp>
        <p:nvSpPr>
          <p:cNvPr id="4" name="Slide Number Placeholder 3"/>
          <p:cNvSpPr>
            <a:spLocks noGrp="1"/>
          </p:cNvSpPr>
          <p:nvPr>
            <p:ph type="sldNum" sz="quarter" idx="4"/>
          </p:nvPr>
        </p:nvSpPr>
        <p:spPr/>
        <p:txBody>
          <a:bodyPr/>
          <a:lstStyle/>
          <a:p>
            <a:fld id="{F7ACF30F-4C54-1246-A36B-D2436F2F9876}" type="slidenum">
              <a:rPr lang="en-US" smtClean="0"/>
              <a:pPr/>
              <a:t>9</a:t>
            </a:fld>
            <a:endParaRPr lang="en-US" dirty="0"/>
          </a:p>
        </p:txBody>
      </p:sp>
    </p:spTree>
    <p:extLst>
      <p:ext uri="{BB962C8B-B14F-4D97-AF65-F5344CB8AC3E}">
        <p14:creationId xmlns:p14="http://schemas.microsoft.com/office/powerpoint/2010/main" val="519512599"/>
      </p:ext>
    </p:extLst>
  </p:cSld>
  <p:clrMapOvr>
    <a:masterClrMapping/>
  </p:clrMapOvr>
</p:sld>
</file>

<file path=ppt/theme/theme1.xml><?xml version="1.0" encoding="utf-8"?>
<a:theme xmlns:a="http://schemas.openxmlformats.org/drawingml/2006/main" name="Office Theme">
  <a:themeElements>
    <a:clrScheme name="Custom 3">
      <a:dk1>
        <a:srgbClr val="242428"/>
      </a:dk1>
      <a:lt1>
        <a:srgbClr val="FFFFFF"/>
      </a:lt1>
      <a:dk2>
        <a:srgbClr val="242428"/>
      </a:dk2>
      <a:lt2>
        <a:srgbClr val="E7E6E6"/>
      </a:lt2>
      <a:accent1>
        <a:srgbClr val="242428"/>
      </a:accent1>
      <a:accent2>
        <a:srgbClr val="DE002B"/>
      </a:accent2>
      <a:accent3>
        <a:srgbClr val="99CCCC"/>
      </a:accent3>
      <a:accent4>
        <a:srgbClr val="00A6C9"/>
      </a:accent4>
      <a:accent5>
        <a:srgbClr val="95226C"/>
      </a:accent5>
      <a:accent6>
        <a:srgbClr val="00A182"/>
      </a:accent6>
      <a:hlink>
        <a:srgbClr val="00A6C9"/>
      </a:hlink>
      <a:folHlink>
        <a:srgbClr val="00A6C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SMA-Master-PPT-Template-Full-16x9-Jan2021-v1" id="{035CF3AE-06EA-0545-8B98-59F07BB97571}" vid="{69A508AA-9379-EC4B-BA4C-1BF4CFC4E8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GSMA-Master-PPT-Template-Full-16x9-Jan2021-v1</Template>
  <TotalTime>169</TotalTime>
  <Words>1016</Words>
  <Application>Microsoft Office PowerPoint</Application>
  <PresentationFormat>Panorámica</PresentationFormat>
  <Paragraphs>168</Paragraphs>
  <Slides>10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Wingdings</vt:lpstr>
      <vt:lpstr>Office Theme</vt:lpstr>
      <vt:lpstr>OPAGxCAMARA</vt:lpstr>
      <vt:lpstr>Reminder: Operator Platform - architecture</vt:lpstr>
      <vt:lpstr>Value of OP for edge computing and other capabilities The OP makes them a true interoperable operator service</vt:lpstr>
      <vt:lpstr>OP offers clear differentials</vt:lpstr>
      <vt:lpstr>CAMARA relevance for OPAG </vt:lpstr>
      <vt:lpstr>Against a life cycle towards service API development </vt:lpstr>
      <vt:lpstr>OP NBI: APIs</vt:lpstr>
      <vt:lpstr>Background: Prioritisation</vt:lpstr>
      <vt:lpstr>Process</vt:lpstr>
      <vt:lpstr>Proposal</vt:lpstr>
    </vt:vector>
  </TitlesOfParts>
  <Company>GSMA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OPAGxCAMARA</dc:title>
  <dc:creator>Tom Van Pelt-R1</dc:creator>
  <cp:lastModifiedBy>ALEXANDRE HARMAND -</cp:lastModifiedBy>
  <cp:revision>8</cp:revision>
  <dcterms:created xsi:type="dcterms:W3CDTF">2022-04-06T13:15:05Z</dcterms:created>
  <dcterms:modified xsi:type="dcterms:W3CDTF">2022-04-12T08:58:13Z</dcterms:modified>
</cp:coreProperties>
</file>