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05"/>
  </p:notesMasterIdLst>
  <p:handoutMasterIdLst>
    <p:handoutMasterId r:id="rId106"/>
  </p:handoutMasterIdLst>
  <p:sldIdLst>
    <p:sldId id="760" r:id="rId5"/>
    <p:sldId id="884" r:id="rId6"/>
    <p:sldId id="763" r:id="rId7"/>
    <p:sldId id="733" r:id="rId8"/>
    <p:sldId id="885" r:id="rId9"/>
    <p:sldId id="771" r:id="rId10"/>
    <p:sldId id="772" r:id="rId11"/>
    <p:sldId id="773" r:id="rId12"/>
    <p:sldId id="774" r:id="rId13"/>
    <p:sldId id="775" r:id="rId14"/>
    <p:sldId id="886" r:id="rId15"/>
    <p:sldId id="778" r:id="rId16"/>
    <p:sldId id="777" r:id="rId17"/>
    <p:sldId id="779" r:id="rId18"/>
    <p:sldId id="788" r:id="rId19"/>
    <p:sldId id="789" r:id="rId20"/>
    <p:sldId id="790" r:id="rId21"/>
    <p:sldId id="828" r:id="rId22"/>
    <p:sldId id="791" r:id="rId23"/>
    <p:sldId id="794" r:id="rId24"/>
    <p:sldId id="795" r:id="rId25"/>
    <p:sldId id="830" r:id="rId26"/>
    <p:sldId id="829" r:id="rId27"/>
    <p:sldId id="792" r:id="rId28"/>
    <p:sldId id="780" r:id="rId29"/>
    <p:sldId id="831" r:id="rId30"/>
    <p:sldId id="833" r:id="rId31"/>
    <p:sldId id="832" r:id="rId32"/>
    <p:sldId id="781" r:id="rId33"/>
    <p:sldId id="782" r:id="rId34"/>
    <p:sldId id="783" r:id="rId35"/>
    <p:sldId id="784" r:id="rId36"/>
    <p:sldId id="785" r:id="rId37"/>
    <p:sldId id="786" r:id="rId38"/>
    <p:sldId id="883" r:id="rId39"/>
    <p:sldId id="874" r:id="rId40"/>
    <p:sldId id="875" r:id="rId41"/>
    <p:sldId id="876" r:id="rId42"/>
    <p:sldId id="877" r:id="rId43"/>
    <p:sldId id="878" r:id="rId44"/>
    <p:sldId id="879" r:id="rId45"/>
    <p:sldId id="880" r:id="rId46"/>
    <p:sldId id="881" r:id="rId47"/>
    <p:sldId id="882" r:id="rId48"/>
    <p:sldId id="887" r:id="rId49"/>
    <p:sldId id="812" r:id="rId50"/>
    <p:sldId id="813" r:id="rId51"/>
    <p:sldId id="814" r:id="rId52"/>
    <p:sldId id="834" r:id="rId53"/>
    <p:sldId id="835" r:id="rId54"/>
    <p:sldId id="836" r:id="rId55"/>
    <p:sldId id="837" r:id="rId56"/>
    <p:sldId id="815" r:id="rId57"/>
    <p:sldId id="816" r:id="rId58"/>
    <p:sldId id="817" r:id="rId59"/>
    <p:sldId id="818" r:id="rId60"/>
    <p:sldId id="819" r:id="rId61"/>
    <p:sldId id="820" r:id="rId62"/>
    <p:sldId id="821" r:id="rId63"/>
    <p:sldId id="824" r:id="rId64"/>
    <p:sldId id="822" r:id="rId65"/>
    <p:sldId id="823" r:id="rId66"/>
    <p:sldId id="825" r:id="rId67"/>
    <p:sldId id="838" r:id="rId68"/>
    <p:sldId id="840" r:id="rId69"/>
    <p:sldId id="841" r:id="rId70"/>
    <p:sldId id="888" r:id="rId71"/>
    <p:sldId id="797" r:id="rId72"/>
    <p:sldId id="798" r:id="rId73"/>
    <p:sldId id="799" r:id="rId74"/>
    <p:sldId id="800" r:id="rId75"/>
    <p:sldId id="801" r:id="rId76"/>
    <p:sldId id="889" r:id="rId77"/>
    <p:sldId id="848" r:id="rId78"/>
    <p:sldId id="891" r:id="rId79"/>
    <p:sldId id="849" r:id="rId80"/>
    <p:sldId id="850" r:id="rId81"/>
    <p:sldId id="851" r:id="rId82"/>
    <p:sldId id="852" r:id="rId83"/>
    <p:sldId id="853" r:id="rId84"/>
    <p:sldId id="855" r:id="rId85"/>
    <p:sldId id="854" r:id="rId86"/>
    <p:sldId id="856" r:id="rId87"/>
    <p:sldId id="890" r:id="rId88"/>
    <p:sldId id="858" r:id="rId89"/>
    <p:sldId id="859" r:id="rId90"/>
    <p:sldId id="860" r:id="rId91"/>
    <p:sldId id="861" r:id="rId92"/>
    <p:sldId id="862" r:id="rId93"/>
    <p:sldId id="863" r:id="rId94"/>
    <p:sldId id="864" r:id="rId95"/>
    <p:sldId id="865" r:id="rId96"/>
    <p:sldId id="866" r:id="rId97"/>
    <p:sldId id="867" r:id="rId98"/>
    <p:sldId id="868" r:id="rId99"/>
    <p:sldId id="869" r:id="rId100"/>
    <p:sldId id="870" r:id="rId101"/>
    <p:sldId id="871" r:id="rId102"/>
    <p:sldId id="872" r:id="rId103"/>
    <p:sldId id="807" r:id="rId104"/>
  </p:sldIdLst>
  <p:sldSz cx="9144000" cy="6858000" type="screen4x3"/>
  <p:notesSz cx="6851650" cy="974725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Helvetica 45 Light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Helvetica 45 Light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Helvetica 45 Light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Helvetica 45 Light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Helvetica 45 Light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Helvetica 45 Light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Helvetica 45 Light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Helvetica 45 Light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Helvetica 45 Light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  <a:srgbClr val="FF0080"/>
    <a:srgbClr val="A70000"/>
    <a:srgbClr val="3D5363"/>
    <a:srgbClr val="005426"/>
    <a:srgbClr val="EE7CE6"/>
    <a:srgbClr val="A6BED1"/>
    <a:srgbClr val="A8ADB0"/>
    <a:srgbClr val="282B34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5" autoAdjust="0"/>
    <p:restoredTop sz="97011" autoAdjust="0"/>
  </p:normalViewPr>
  <p:slideViewPr>
    <p:cSldViewPr snapToObjects="1">
      <p:cViewPr varScale="1">
        <p:scale>
          <a:sx n="119" d="100"/>
          <a:sy n="119" d="100"/>
        </p:scale>
        <p:origin x="-1192" y="-104"/>
      </p:cViewPr>
      <p:guideLst>
        <p:guide orient="horz" pos="4151"/>
        <p:guide orient="horz" pos="2296"/>
        <p:guide orient="horz" pos="3793"/>
        <p:guide orient="horz" pos="255"/>
        <p:guide orient="horz" pos="1117"/>
        <p:guide orient="horz" pos="3566"/>
        <p:guide pos="637"/>
        <p:guide pos="2883"/>
        <p:guide pos="340"/>
        <p:guide pos="2653"/>
        <p:guide pos="3107"/>
        <p:guide pos="5239"/>
        <p:guide pos="555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968"/>
    </p:cViewPr>
  </p:sorterViewPr>
  <p:notesViewPr>
    <p:cSldViewPr snapToObjects="1">
      <p:cViewPr varScale="1">
        <p:scale>
          <a:sx n="78" d="100"/>
          <a:sy n="78" d="100"/>
        </p:scale>
        <p:origin x="-2154" y="-90"/>
      </p:cViewPr>
      <p:guideLst>
        <p:guide orient="horz" pos="3070"/>
        <p:guide pos="215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01" Type="http://schemas.openxmlformats.org/officeDocument/2006/relationships/slide" Target="slides/slide97.xml"/><Relationship Id="rId102" Type="http://schemas.openxmlformats.org/officeDocument/2006/relationships/slide" Target="slides/slide98.xml"/><Relationship Id="rId103" Type="http://schemas.openxmlformats.org/officeDocument/2006/relationships/slide" Target="slides/slide99.xml"/><Relationship Id="rId104" Type="http://schemas.openxmlformats.org/officeDocument/2006/relationships/slide" Target="slides/slide100.xml"/><Relationship Id="rId105" Type="http://schemas.openxmlformats.org/officeDocument/2006/relationships/notesMaster" Target="notesMasters/notesMaster1.xml"/><Relationship Id="rId106" Type="http://schemas.openxmlformats.org/officeDocument/2006/relationships/handoutMaster" Target="handoutMasters/handoutMaster1.xml"/><Relationship Id="rId107" Type="http://schemas.openxmlformats.org/officeDocument/2006/relationships/printerSettings" Target="printerSettings/printerSettings1.bin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8" Type="http://schemas.openxmlformats.org/officeDocument/2006/relationships/presProps" Target="presProps.xml"/><Relationship Id="rId109" Type="http://schemas.openxmlformats.org/officeDocument/2006/relationships/viewProps" Target="viewProp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50" Type="http://schemas.openxmlformats.org/officeDocument/2006/relationships/slide" Target="slides/slide46.xml"/><Relationship Id="rId51" Type="http://schemas.openxmlformats.org/officeDocument/2006/relationships/slide" Target="slides/slide47.xml"/><Relationship Id="rId52" Type="http://schemas.openxmlformats.org/officeDocument/2006/relationships/slide" Target="slides/slide48.xml"/><Relationship Id="rId53" Type="http://schemas.openxmlformats.org/officeDocument/2006/relationships/slide" Target="slides/slide49.xml"/><Relationship Id="rId54" Type="http://schemas.openxmlformats.org/officeDocument/2006/relationships/slide" Target="slides/slide50.xml"/><Relationship Id="rId55" Type="http://schemas.openxmlformats.org/officeDocument/2006/relationships/slide" Target="slides/slide51.xml"/><Relationship Id="rId56" Type="http://schemas.openxmlformats.org/officeDocument/2006/relationships/slide" Target="slides/slide52.xml"/><Relationship Id="rId57" Type="http://schemas.openxmlformats.org/officeDocument/2006/relationships/slide" Target="slides/slide53.xml"/><Relationship Id="rId58" Type="http://schemas.openxmlformats.org/officeDocument/2006/relationships/slide" Target="slides/slide54.xml"/><Relationship Id="rId59" Type="http://schemas.openxmlformats.org/officeDocument/2006/relationships/slide" Target="slides/slide55.xml"/><Relationship Id="rId70" Type="http://schemas.openxmlformats.org/officeDocument/2006/relationships/slide" Target="slides/slide66.xml"/><Relationship Id="rId71" Type="http://schemas.openxmlformats.org/officeDocument/2006/relationships/slide" Target="slides/slide67.xml"/><Relationship Id="rId72" Type="http://schemas.openxmlformats.org/officeDocument/2006/relationships/slide" Target="slides/slide68.xml"/><Relationship Id="rId73" Type="http://schemas.openxmlformats.org/officeDocument/2006/relationships/slide" Target="slides/slide69.xml"/><Relationship Id="rId74" Type="http://schemas.openxmlformats.org/officeDocument/2006/relationships/slide" Target="slides/slide70.xml"/><Relationship Id="rId75" Type="http://schemas.openxmlformats.org/officeDocument/2006/relationships/slide" Target="slides/slide71.xml"/><Relationship Id="rId76" Type="http://schemas.openxmlformats.org/officeDocument/2006/relationships/slide" Target="slides/slide72.xml"/><Relationship Id="rId77" Type="http://schemas.openxmlformats.org/officeDocument/2006/relationships/slide" Target="slides/slide73.xml"/><Relationship Id="rId78" Type="http://schemas.openxmlformats.org/officeDocument/2006/relationships/slide" Target="slides/slide74.xml"/><Relationship Id="rId79" Type="http://schemas.openxmlformats.org/officeDocument/2006/relationships/slide" Target="slides/slide75.xml"/><Relationship Id="rId110" Type="http://schemas.openxmlformats.org/officeDocument/2006/relationships/theme" Target="theme/theme1.xml"/><Relationship Id="rId90" Type="http://schemas.openxmlformats.org/officeDocument/2006/relationships/slide" Target="slides/slide86.xml"/><Relationship Id="rId91" Type="http://schemas.openxmlformats.org/officeDocument/2006/relationships/slide" Target="slides/slide87.xml"/><Relationship Id="rId92" Type="http://schemas.openxmlformats.org/officeDocument/2006/relationships/slide" Target="slides/slide88.xml"/><Relationship Id="rId93" Type="http://schemas.openxmlformats.org/officeDocument/2006/relationships/slide" Target="slides/slide89.xml"/><Relationship Id="rId94" Type="http://schemas.openxmlformats.org/officeDocument/2006/relationships/slide" Target="slides/slide90.xml"/><Relationship Id="rId95" Type="http://schemas.openxmlformats.org/officeDocument/2006/relationships/slide" Target="slides/slide91.xml"/><Relationship Id="rId96" Type="http://schemas.openxmlformats.org/officeDocument/2006/relationships/slide" Target="slides/slide92.xml"/><Relationship Id="rId97" Type="http://schemas.openxmlformats.org/officeDocument/2006/relationships/slide" Target="slides/slide93.xml"/><Relationship Id="rId98" Type="http://schemas.openxmlformats.org/officeDocument/2006/relationships/slide" Target="slides/slide94.xml"/><Relationship Id="rId99" Type="http://schemas.openxmlformats.org/officeDocument/2006/relationships/slide" Target="slides/slide95.xml"/><Relationship Id="rId111" Type="http://schemas.openxmlformats.org/officeDocument/2006/relationships/tableStyles" Target="tableStyles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<Relationship Id="rId43" Type="http://schemas.openxmlformats.org/officeDocument/2006/relationships/slide" Target="slides/slide39.xml"/><Relationship Id="rId44" Type="http://schemas.openxmlformats.org/officeDocument/2006/relationships/slide" Target="slides/slide40.xml"/><Relationship Id="rId45" Type="http://schemas.openxmlformats.org/officeDocument/2006/relationships/slide" Target="slides/slide41.xml"/><Relationship Id="rId46" Type="http://schemas.openxmlformats.org/officeDocument/2006/relationships/slide" Target="slides/slide42.xml"/><Relationship Id="rId47" Type="http://schemas.openxmlformats.org/officeDocument/2006/relationships/slide" Target="slides/slide43.xml"/><Relationship Id="rId48" Type="http://schemas.openxmlformats.org/officeDocument/2006/relationships/slide" Target="slides/slide44.xml"/><Relationship Id="rId49" Type="http://schemas.openxmlformats.org/officeDocument/2006/relationships/slide" Target="slides/slide45.xml"/><Relationship Id="rId60" Type="http://schemas.openxmlformats.org/officeDocument/2006/relationships/slide" Target="slides/slide56.xml"/><Relationship Id="rId61" Type="http://schemas.openxmlformats.org/officeDocument/2006/relationships/slide" Target="slides/slide57.xml"/><Relationship Id="rId62" Type="http://schemas.openxmlformats.org/officeDocument/2006/relationships/slide" Target="slides/slide58.xml"/><Relationship Id="rId63" Type="http://schemas.openxmlformats.org/officeDocument/2006/relationships/slide" Target="slides/slide59.xml"/><Relationship Id="rId64" Type="http://schemas.openxmlformats.org/officeDocument/2006/relationships/slide" Target="slides/slide60.xml"/><Relationship Id="rId65" Type="http://schemas.openxmlformats.org/officeDocument/2006/relationships/slide" Target="slides/slide61.xml"/><Relationship Id="rId66" Type="http://schemas.openxmlformats.org/officeDocument/2006/relationships/slide" Target="slides/slide62.xml"/><Relationship Id="rId67" Type="http://schemas.openxmlformats.org/officeDocument/2006/relationships/slide" Target="slides/slide63.xml"/><Relationship Id="rId68" Type="http://schemas.openxmlformats.org/officeDocument/2006/relationships/slide" Target="slides/slide64.xml"/><Relationship Id="rId69" Type="http://schemas.openxmlformats.org/officeDocument/2006/relationships/slide" Target="slides/slide65.xml"/><Relationship Id="rId100" Type="http://schemas.openxmlformats.org/officeDocument/2006/relationships/slide" Target="slides/slide96.xml"/><Relationship Id="rId80" Type="http://schemas.openxmlformats.org/officeDocument/2006/relationships/slide" Target="slides/slide76.xml"/><Relationship Id="rId81" Type="http://schemas.openxmlformats.org/officeDocument/2006/relationships/slide" Target="slides/slide77.xml"/><Relationship Id="rId82" Type="http://schemas.openxmlformats.org/officeDocument/2006/relationships/slide" Target="slides/slide78.xml"/><Relationship Id="rId83" Type="http://schemas.openxmlformats.org/officeDocument/2006/relationships/slide" Target="slides/slide79.xml"/><Relationship Id="rId84" Type="http://schemas.openxmlformats.org/officeDocument/2006/relationships/slide" Target="slides/slide80.xml"/><Relationship Id="rId85" Type="http://schemas.openxmlformats.org/officeDocument/2006/relationships/slide" Target="slides/slide81.xml"/><Relationship Id="rId86" Type="http://schemas.openxmlformats.org/officeDocument/2006/relationships/slide" Target="slides/slide82.xml"/><Relationship Id="rId87" Type="http://schemas.openxmlformats.org/officeDocument/2006/relationships/slide" Target="slides/slide83.xml"/><Relationship Id="rId88" Type="http://schemas.openxmlformats.org/officeDocument/2006/relationships/slide" Target="slides/slide84.xml"/><Relationship Id="rId89" Type="http://schemas.openxmlformats.org/officeDocument/2006/relationships/slide" Target="slides/slide8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86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Helvetica 35 Thin" pitchFamily="34" charset="0"/>
              </a:defRPr>
            </a:lvl1pPr>
          </a:lstStyle>
          <a:p>
            <a:endParaRPr lang="en-GB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3025" y="0"/>
            <a:ext cx="29686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Helvetica 35 Thin" pitchFamily="34" charset="0"/>
              </a:defRPr>
            </a:lvl1pPr>
          </a:lstStyle>
          <a:p>
            <a:endParaRPr lang="en-GB"/>
          </a:p>
        </p:txBody>
      </p:sp>
      <p:sp>
        <p:nvSpPr>
          <p:cNvPr id="645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59888"/>
            <a:ext cx="2968625" cy="48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Helvetica 35 Thin" pitchFamily="34" charset="0"/>
              </a:defRPr>
            </a:lvl1pPr>
          </a:lstStyle>
          <a:p>
            <a:r>
              <a:rPr lang="en-GB"/>
              <a:t>presentation title</a:t>
            </a:r>
          </a:p>
        </p:txBody>
      </p:sp>
      <p:sp>
        <p:nvSpPr>
          <p:cNvPr id="645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3025" y="9259888"/>
            <a:ext cx="2968625" cy="48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Helvetica 35 Thin" pitchFamily="34" charset="0"/>
              </a:defRPr>
            </a:lvl1pPr>
          </a:lstStyle>
          <a:p>
            <a:fld id="{6B6741FD-D63B-463E-A193-11E175A79D5D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36703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Helvetica 35 Thin" pitchFamily="34" charset="0"/>
              </a:defRPr>
            </a:lvl1pPr>
          </a:lstStyle>
          <a:p>
            <a:endParaRPr lang="en-GB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Helvetica 35 Thin" pitchFamily="34" charset="0"/>
              </a:defRPr>
            </a:lvl1pPr>
          </a:lstStyle>
          <a:p>
            <a:endParaRPr lang="en-GB"/>
          </a:p>
        </p:txBody>
      </p:sp>
      <p:sp>
        <p:nvSpPr>
          <p:cNvPr id="778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20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78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648200"/>
            <a:ext cx="50292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64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Helvetica 35 Thin" pitchFamily="34" charset="0"/>
              </a:defRPr>
            </a:lvl1pPr>
          </a:lstStyle>
          <a:p>
            <a:r>
              <a:rPr lang="en-GB"/>
              <a:t>presentation title</a:t>
            </a:r>
          </a:p>
        </p:txBody>
      </p:sp>
      <p:sp>
        <p:nvSpPr>
          <p:cNvPr id="778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92964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Helvetica 35 Thin" pitchFamily="34" charset="0"/>
              </a:defRPr>
            </a:lvl1pPr>
          </a:lstStyle>
          <a:p>
            <a:fld id="{598C1813-43EC-4565-B23C-937ABF6B94C3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4646807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 45 Light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 45 Light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 45 Light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 45 Light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 45 Light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0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5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5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5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6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6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6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6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6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6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6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7.xml"/></Relationships>
</file>

<file path=ppt/notesSlides/_rels/notesSlide6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8.xml"/></Relationships>
</file>

<file path=ppt/notesSlides/_rels/notesSlide6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0.xml"/></Relationships>
</file>

<file path=ppt/notesSlides/_rels/notesSlide7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1.xml"/></Relationships>
</file>

<file path=ppt/notesSlides/_rels/notesSlide7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2.xml"/></Relationships>
</file>

<file path=ppt/notesSlides/_rels/notesSlide7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3.xml"/></Relationships>
</file>

<file path=ppt/notesSlides/_rels/notesSlide7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4.xml"/></Relationships>
</file>

<file path=ppt/notesSlides/_rels/notesSlide7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5.xml"/></Relationships>
</file>

<file path=ppt/notesSlides/_rels/notesSlide7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6.xml"/></Relationships>
</file>

<file path=ppt/notesSlides/_rels/notesSlide7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7.xml"/></Relationships>
</file>

<file path=ppt/notesSlides/_rels/notesSlide7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8.xml"/></Relationships>
</file>

<file path=ppt/notesSlides/_rels/notesSlide7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0.xml"/></Relationships>
</file>

<file path=ppt/notesSlides/_rels/notesSlide8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1.xml"/></Relationships>
</file>

<file path=ppt/notesSlides/_rels/notesSlide8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2.xml"/></Relationships>
</file>

<file path=ppt/notesSlides/_rels/notesSlide8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3.xml"/></Relationships>
</file>

<file path=ppt/notesSlides/_rels/notesSlide8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4.xml"/></Relationships>
</file>

<file path=ppt/notesSlides/_rels/notesSlide8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5.xml"/></Relationships>
</file>

<file path=ppt/notesSlides/_rels/notesSlide8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6.xml"/></Relationships>
</file>

<file path=ppt/notesSlides/_rels/notesSlide8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7.xml"/></Relationships>
</file>

<file path=ppt/notesSlides/_rels/notesSlide8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8.xml"/></Relationships>
</file>

<file path=ppt/notesSlides/_rels/notesSlide8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0.xml"/></Relationships>
</file>

<file path=ppt/notesSlides/_rels/notesSlide9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1.xml"/></Relationships>
</file>

<file path=ppt/notesSlides/_rels/notesSlide9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2.xml"/></Relationships>
</file>

<file path=ppt/notesSlides/_rels/notesSlide9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3.xml"/></Relationships>
</file>

<file path=ppt/notesSlides/_rels/notesSlide9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4.xml"/></Relationships>
</file>

<file path=ppt/notesSlides/_rels/notesSlide9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5.xml"/></Relationships>
</file>

<file path=ppt/notesSlides/_rels/notesSlide9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6.xml"/></Relationships>
</file>

<file path=ppt/notesSlides/_rels/notesSlide9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7.xml"/></Relationships>
</file>

<file path=ppt/notesSlides/_rels/notesSlide9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8.xml"/></Relationships>
</file>

<file path=ppt/notesSlides/_rels/notesSlide9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F0D1D8-6B2C-471F-A82E-F2EC06627FBE}" type="slidenum">
              <a:rPr lang="en-GB"/>
              <a:pPr/>
              <a:t>1</a:t>
            </a:fld>
            <a:endParaRPr lang="en-GB"/>
          </a:p>
        </p:txBody>
      </p:sp>
      <p:sp>
        <p:nvSpPr>
          <p:cNvPr id="670722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072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10</a:t>
            </a:fld>
            <a:endParaRPr lang="en-GB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861870-1AD2-4E05-968F-526D9AFD0537}" type="slidenum">
              <a:rPr lang="en-GB"/>
              <a:pPr/>
              <a:t>100</a:t>
            </a:fld>
            <a:endParaRPr lang="en-GB"/>
          </a:p>
        </p:txBody>
      </p:sp>
      <p:sp>
        <p:nvSpPr>
          <p:cNvPr id="68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 dirty="0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11</a:t>
            </a:fld>
            <a:endParaRPr lang="en-GB" dirty="0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12</a:t>
            </a:fld>
            <a:endParaRPr lang="en-GB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13</a:t>
            </a:fld>
            <a:endParaRPr lang="en-GB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14</a:t>
            </a:fld>
            <a:endParaRPr lang="en-GB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15</a:t>
            </a:fld>
            <a:endParaRPr lang="en-GB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16</a:t>
            </a:fld>
            <a:endParaRPr lang="en-GB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17</a:t>
            </a:fld>
            <a:endParaRPr lang="en-GB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18</a:t>
            </a:fld>
            <a:endParaRPr lang="en-GB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19</a:t>
            </a:fld>
            <a:endParaRPr lang="en-GB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 dirty="0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2</a:t>
            </a:fld>
            <a:endParaRPr lang="en-GB" dirty="0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20</a:t>
            </a:fld>
            <a:endParaRPr lang="en-GB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21</a:t>
            </a:fld>
            <a:endParaRPr lang="en-GB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22</a:t>
            </a:fld>
            <a:endParaRPr lang="en-GB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23</a:t>
            </a:fld>
            <a:endParaRPr lang="en-GB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24</a:t>
            </a:fld>
            <a:endParaRPr lang="en-GB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25</a:t>
            </a:fld>
            <a:endParaRPr lang="en-GB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26</a:t>
            </a:fld>
            <a:endParaRPr lang="en-GB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27</a:t>
            </a:fld>
            <a:endParaRPr lang="en-GB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28</a:t>
            </a:fld>
            <a:endParaRPr lang="en-GB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29</a:t>
            </a:fld>
            <a:endParaRPr lang="en-GB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3</a:t>
            </a:fld>
            <a:endParaRPr lang="en-GB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30</a:t>
            </a:fld>
            <a:endParaRPr lang="en-GB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31</a:t>
            </a:fld>
            <a:endParaRPr lang="en-GB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32</a:t>
            </a:fld>
            <a:endParaRPr lang="en-GB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33</a:t>
            </a:fld>
            <a:endParaRPr lang="en-GB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34</a:t>
            </a:fld>
            <a:endParaRPr lang="en-GB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 dirty="0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35</a:t>
            </a:fld>
            <a:endParaRPr lang="en-GB" dirty="0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36</a:t>
            </a:fld>
            <a:endParaRPr lang="en-GB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37</a:t>
            </a:fld>
            <a:endParaRPr lang="en-GB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38</a:t>
            </a:fld>
            <a:endParaRPr lang="en-GB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39</a:t>
            </a:fld>
            <a:endParaRPr lang="en-GB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Une</a:t>
            </a:r>
            <a:r>
              <a:rPr lang="fr-FR" baseline="0" dirty="0" smtClean="0"/>
              <a:t> action peut être un </a:t>
            </a:r>
            <a:r>
              <a:rPr lang="fr-FR" baseline="0" dirty="0" err="1" smtClean="0"/>
              <a:t>tap</a:t>
            </a:r>
            <a:r>
              <a:rPr lang="fr-FR" baseline="0" dirty="0" smtClean="0"/>
              <a:t> sur un bouton, un changement de valeur d’un </a:t>
            </a:r>
            <a:r>
              <a:rPr lang="fr-FR" baseline="0" dirty="0" err="1" smtClean="0"/>
              <a:t>switch</a:t>
            </a:r>
            <a:r>
              <a:rPr lang="fr-FR" baseline="0" dirty="0" smtClean="0"/>
              <a:t> …</a:t>
            </a:r>
            <a:endParaRPr lang="fr-FR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4</a:t>
            </a:fld>
            <a:endParaRPr lang="en-GB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40</a:t>
            </a:fld>
            <a:endParaRPr lang="en-GB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Une</a:t>
            </a:r>
            <a:r>
              <a:rPr lang="fr-FR" baseline="0" dirty="0" smtClean="0"/>
              <a:t> action peut être un </a:t>
            </a:r>
            <a:r>
              <a:rPr lang="fr-FR" baseline="0" dirty="0" err="1" smtClean="0"/>
              <a:t>tap</a:t>
            </a:r>
            <a:r>
              <a:rPr lang="fr-FR" baseline="0" dirty="0" smtClean="0"/>
              <a:t> sur un bouton, un changement de valeur d’un </a:t>
            </a:r>
            <a:r>
              <a:rPr lang="fr-FR" baseline="0" dirty="0" err="1" smtClean="0"/>
              <a:t>switch</a:t>
            </a:r>
            <a:r>
              <a:rPr lang="fr-FR" baseline="0" dirty="0" smtClean="0"/>
              <a:t> …</a:t>
            </a:r>
            <a:endParaRPr lang="fr-FR" dirty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41</a:t>
            </a:fld>
            <a:endParaRPr lang="en-GB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Une</a:t>
            </a:r>
            <a:r>
              <a:rPr lang="fr-FR" baseline="0" dirty="0" smtClean="0"/>
              <a:t> action peut être un </a:t>
            </a:r>
            <a:r>
              <a:rPr lang="fr-FR" baseline="0" dirty="0" err="1" smtClean="0"/>
              <a:t>tap</a:t>
            </a:r>
            <a:r>
              <a:rPr lang="fr-FR" baseline="0" dirty="0" smtClean="0"/>
              <a:t> sur un bouton, un changement de valeur d’un </a:t>
            </a:r>
            <a:r>
              <a:rPr lang="fr-FR" baseline="0" dirty="0" err="1" smtClean="0"/>
              <a:t>switch</a:t>
            </a:r>
            <a:r>
              <a:rPr lang="fr-FR" baseline="0" dirty="0" smtClean="0"/>
              <a:t> …</a:t>
            </a:r>
            <a:endParaRPr lang="fr-FR" dirty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 dirty="0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42</a:t>
            </a:fld>
            <a:endParaRPr lang="en-GB" dirty="0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43</a:t>
            </a:fld>
            <a:endParaRPr lang="en-GB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Une</a:t>
            </a:r>
            <a:r>
              <a:rPr lang="fr-FR" baseline="0" dirty="0" smtClean="0"/>
              <a:t> action peut être un </a:t>
            </a:r>
            <a:r>
              <a:rPr lang="fr-FR" baseline="0" dirty="0" err="1" smtClean="0"/>
              <a:t>tap</a:t>
            </a:r>
            <a:r>
              <a:rPr lang="fr-FR" baseline="0" dirty="0" smtClean="0"/>
              <a:t> sur un bouton, un changement de valeur d’un </a:t>
            </a:r>
            <a:r>
              <a:rPr lang="fr-FR" baseline="0" dirty="0" err="1" smtClean="0"/>
              <a:t>switch</a:t>
            </a:r>
            <a:r>
              <a:rPr lang="fr-FR" baseline="0" dirty="0" smtClean="0"/>
              <a:t> …</a:t>
            </a:r>
            <a:endParaRPr lang="fr-FR" dirty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44</a:t>
            </a:fld>
            <a:endParaRPr lang="en-GB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Une</a:t>
            </a:r>
            <a:r>
              <a:rPr lang="fr-FR" baseline="0" dirty="0" smtClean="0"/>
              <a:t> action peut être un </a:t>
            </a:r>
            <a:r>
              <a:rPr lang="fr-FR" baseline="0" dirty="0" err="1" smtClean="0"/>
              <a:t>tap</a:t>
            </a:r>
            <a:r>
              <a:rPr lang="fr-FR" baseline="0" dirty="0" smtClean="0"/>
              <a:t> sur un bouton, un changement de valeur d’un </a:t>
            </a:r>
            <a:r>
              <a:rPr lang="fr-FR" baseline="0" dirty="0" err="1" smtClean="0"/>
              <a:t>switch</a:t>
            </a:r>
            <a:r>
              <a:rPr lang="fr-FR" baseline="0" dirty="0" smtClean="0"/>
              <a:t> …</a:t>
            </a:r>
            <a:endParaRPr lang="fr-FR" dirty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 dirty="0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45</a:t>
            </a:fld>
            <a:endParaRPr lang="en-GB" dirty="0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 dirty="0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46</a:t>
            </a:fld>
            <a:endParaRPr lang="en-GB" dirty="0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 dirty="0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47</a:t>
            </a:fld>
            <a:endParaRPr lang="en-GB" dirty="0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 dirty="0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48</a:t>
            </a:fld>
            <a:endParaRPr lang="en-GB" dirty="0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 dirty="0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49</a:t>
            </a:fld>
            <a:endParaRPr lang="en-GB" dirty="0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 dirty="0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5</a:t>
            </a:fld>
            <a:endParaRPr lang="en-GB" dirty="0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 dirty="0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50</a:t>
            </a:fld>
            <a:endParaRPr lang="en-GB" dirty="0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 dirty="0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51</a:t>
            </a:fld>
            <a:endParaRPr lang="en-GB" dirty="0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 dirty="0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52</a:t>
            </a:fld>
            <a:endParaRPr lang="en-GB" dirty="0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 dirty="0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53</a:t>
            </a:fld>
            <a:endParaRPr lang="en-GB" dirty="0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 dirty="0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54</a:t>
            </a:fld>
            <a:endParaRPr lang="en-GB" dirty="0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 dirty="0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55</a:t>
            </a:fld>
            <a:endParaRPr lang="en-GB" dirty="0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 dirty="0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56</a:t>
            </a:fld>
            <a:endParaRPr lang="en-GB" dirty="0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 dirty="0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57</a:t>
            </a:fld>
            <a:endParaRPr lang="en-GB" dirty="0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 dirty="0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58</a:t>
            </a:fld>
            <a:endParaRPr lang="en-GB" dirty="0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 dirty="0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59</a:t>
            </a:fld>
            <a:endParaRPr lang="en-GB" dirty="0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6</a:t>
            </a:fld>
            <a:endParaRPr lang="en-GB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 dirty="0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60</a:t>
            </a:fld>
            <a:endParaRPr lang="en-GB" dirty="0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 dirty="0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61</a:t>
            </a:fld>
            <a:endParaRPr lang="en-GB" dirty="0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 dirty="0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62</a:t>
            </a:fld>
            <a:endParaRPr lang="en-GB" dirty="0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 dirty="0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63</a:t>
            </a:fld>
            <a:endParaRPr lang="en-GB" dirty="0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 dirty="0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64</a:t>
            </a:fld>
            <a:endParaRPr lang="en-GB" dirty="0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65</a:t>
            </a:fld>
            <a:endParaRPr lang="en-GB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66</a:t>
            </a:fld>
            <a:endParaRPr lang="en-GB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 dirty="0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67</a:t>
            </a:fld>
            <a:endParaRPr lang="en-GB" dirty="0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68</a:t>
            </a:fld>
            <a:endParaRPr lang="en-GB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69</a:t>
            </a:fld>
            <a:endParaRPr lang="en-GB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7</a:t>
            </a:fld>
            <a:endParaRPr lang="en-GB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70</a:t>
            </a:fld>
            <a:endParaRPr lang="en-GB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71</a:t>
            </a:fld>
            <a:endParaRPr lang="en-GB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72</a:t>
            </a:fld>
            <a:endParaRPr lang="en-GB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 dirty="0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73</a:t>
            </a:fld>
            <a:endParaRPr lang="en-GB" dirty="0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74</a:t>
            </a:fld>
            <a:endParaRPr lang="en-GB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Une</a:t>
            </a:r>
            <a:r>
              <a:rPr lang="fr-FR" baseline="0" dirty="0" smtClean="0"/>
              <a:t> action peut être un </a:t>
            </a:r>
            <a:r>
              <a:rPr lang="fr-FR" baseline="0" dirty="0" err="1" smtClean="0"/>
              <a:t>tap</a:t>
            </a:r>
            <a:r>
              <a:rPr lang="fr-FR" baseline="0" dirty="0" smtClean="0"/>
              <a:t> sur un bouton, un changement de valeur d’un </a:t>
            </a:r>
            <a:r>
              <a:rPr lang="fr-FR" baseline="0" dirty="0" err="1" smtClean="0"/>
              <a:t>switch</a:t>
            </a:r>
            <a:r>
              <a:rPr lang="fr-FR" baseline="0" dirty="0" smtClean="0"/>
              <a:t> …</a:t>
            </a:r>
            <a:endParaRPr lang="fr-FR" dirty="0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75</a:t>
            </a:fld>
            <a:endParaRPr lang="en-GB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Une</a:t>
            </a:r>
            <a:r>
              <a:rPr lang="fr-FR" baseline="0" dirty="0" smtClean="0"/>
              <a:t> action peut être un </a:t>
            </a:r>
            <a:r>
              <a:rPr lang="fr-FR" baseline="0" dirty="0" err="1" smtClean="0"/>
              <a:t>tap</a:t>
            </a:r>
            <a:r>
              <a:rPr lang="fr-FR" baseline="0" dirty="0" smtClean="0"/>
              <a:t> sur un bouton, un changement de valeur d’un </a:t>
            </a:r>
            <a:r>
              <a:rPr lang="fr-FR" baseline="0" dirty="0" err="1" smtClean="0"/>
              <a:t>switch</a:t>
            </a:r>
            <a:r>
              <a:rPr lang="fr-FR" baseline="0" dirty="0" smtClean="0"/>
              <a:t> …</a:t>
            </a:r>
            <a:endParaRPr lang="fr-FR" dirty="0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76</a:t>
            </a:fld>
            <a:endParaRPr lang="en-GB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Une</a:t>
            </a:r>
            <a:r>
              <a:rPr lang="fr-FR" baseline="0" dirty="0" smtClean="0"/>
              <a:t> action peut être un </a:t>
            </a:r>
            <a:r>
              <a:rPr lang="fr-FR" baseline="0" dirty="0" err="1" smtClean="0"/>
              <a:t>tap</a:t>
            </a:r>
            <a:r>
              <a:rPr lang="fr-FR" baseline="0" dirty="0" smtClean="0"/>
              <a:t> sur un bouton, un changement de valeur d’un </a:t>
            </a:r>
            <a:r>
              <a:rPr lang="fr-FR" baseline="0" dirty="0" err="1" smtClean="0"/>
              <a:t>switch</a:t>
            </a:r>
            <a:r>
              <a:rPr lang="fr-FR" baseline="0" dirty="0" smtClean="0"/>
              <a:t> …</a:t>
            </a:r>
            <a:endParaRPr lang="fr-FR" dirty="0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77</a:t>
            </a:fld>
            <a:endParaRPr lang="en-GB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Une</a:t>
            </a:r>
            <a:r>
              <a:rPr lang="fr-FR" baseline="0" dirty="0" smtClean="0"/>
              <a:t> action peut être un </a:t>
            </a:r>
            <a:r>
              <a:rPr lang="fr-FR" baseline="0" dirty="0" err="1" smtClean="0"/>
              <a:t>tap</a:t>
            </a:r>
            <a:r>
              <a:rPr lang="fr-FR" baseline="0" dirty="0" smtClean="0"/>
              <a:t> sur un bouton, un changement de valeur d’un </a:t>
            </a:r>
            <a:r>
              <a:rPr lang="fr-FR" baseline="0" dirty="0" err="1" smtClean="0"/>
              <a:t>switch</a:t>
            </a:r>
            <a:r>
              <a:rPr lang="fr-FR" baseline="0" dirty="0" smtClean="0"/>
              <a:t> …</a:t>
            </a:r>
            <a:endParaRPr lang="fr-FR" dirty="0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78</a:t>
            </a:fld>
            <a:endParaRPr lang="en-GB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Une</a:t>
            </a:r>
            <a:r>
              <a:rPr lang="fr-FR" baseline="0" dirty="0" smtClean="0"/>
              <a:t> action peut être un </a:t>
            </a:r>
            <a:r>
              <a:rPr lang="fr-FR" baseline="0" dirty="0" err="1" smtClean="0"/>
              <a:t>tap</a:t>
            </a:r>
            <a:r>
              <a:rPr lang="fr-FR" baseline="0" dirty="0" smtClean="0"/>
              <a:t> sur un bouton, un changement de valeur d’un </a:t>
            </a:r>
            <a:r>
              <a:rPr lang="fr-FR" baseline="0" dirty="0" err="1" smtClean="0"/>
              <a:t>switch</a:t>
            </a:r>
            <a:r>
              <a:rPr lang="fr-FR" baseline="0" dirty="0" smtClean="0"/>
              <a:t> …</a:t>
            </a:r>
            <a:endParaRPr lang="fr-FR" dirty="0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79</a:t>
            </a:fld>
            <a:endParaRPr lang="en-GB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Une</a:t>
            </a:r>
            <a:r>
              <a:rPr lang="fr-FR" baseline="0" dirty="0" smtClean="0"/>
              <a:t> action peut être un </a:t>
            </a:r>
            <a:r>
              <a:rPr lang="fr-FR" baseline="0" dirty="0" err="1" smtClean="0"/>
              <a:t>tap</a:t>
            </a:r>
            <a:r>
              <a:rPr lang="fr-FR" baseline="0" dirty="0" smtClean="0"/>
              <a:t> sur un bouton, un changement de valeur d’un </a:t>
            </a:r>
            <a:r>
              <a:rPr lang="fr-FR" baseline="0" dirty="0" err="1" smtClean="0"/>
              <a:t>switch</a:t>
            </a:r>
            <a:r>
              <a:rPr lang="fr-FR" baseline="0" dirty="0" smtClean="0"/>
              <a:t> …</a:t>
            </a:r>
            <a:endParaRPr lang="fr-FR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8</a:t>
            </a:fld>
            <a:endParaRPr lang="en-GB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80</a:t>
            </a:fld>
            <a:endParaRPr lang="en-GB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Une</a:t>
            </a:r>
            <a:r>
              <a:rPr lang="fr-FR" baseline="0" dirty="0" smtClean="0"/>
              <a:t> action peut être un </a:t>
            </a:r>
            <a:r>
              <a:rPr lang="fr-FR" baseline="0" dirty="0" err="1" smtClean="0"/>
              <a:t>tap</a:t>
            </a:r>
            <a:r>
              <a:rPr lang="fr-FR" baseline="0" dirty="0" smtClean="0"/>
              <a:t> sur un bouton, un changement de valeur d’un </a:t>
            </a:r>
            <a:r>
              <a:rPr lang="fr-FR" baseline="0" dirty="0" err="1" smtClean="0"/>
              <a:t>switch</a:t>
            </a:r>
            <a:r>
              <a:rPr lang="fr-FR" baseline="0" dirty="0" smtClean="0"/>
              <a:t> …</a:t>
            </a:r>
            <a:endParaRPr lang="fr-FR" dirty="0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81</a:t>
            </a:fld>
            <a:endParaRPr lang="en-GB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Une</a:t>
            </a:r>
            <a:r>
              <a:rPr lang="fr-FR" baseline="0" dirty="0" smtClean="0"/>
              <a:t> action peut être un </a:t>
            </a:r>
            <a:r>
              <a:rPr lang="fr-FR" baseline="0" dirty="0" err="1" smtClean="0"/>
              <a:t>tap</a:t>
            </a:r>
            <a:r>
              <a:rPr lang="fr-FR" baseline="0" dirty="0" smtClean="0"/>
              <a:t> sur un bouton, un changement de valeur d’un </a:t>
            </a:r>
            <a:r>
              <a:rPr lang="fr-FR" baseline="0" dirty="0" err="1" smtClean="0"/>
              <a:t>switch</a:t>
            </a:r>
            <a:r>
              <a:rPr lang="fr-FR" baseline="0" dirty="0" smtClean="0"/>
              <a:t> …</a:t>
            </a:r>
            <a:endParaRPr lang="fr-FR" dirty="0"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82</a:t>
            </a:fld>
            <a:endParaRPr lang="en-GB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Une</a:t>
            </a:r>
            <a:r>
              <a:rPr lang="fr-FR" baseline="0" dirty="0" smtClean="0"/>
              <a:t> action peut être un </a:t>
            </a:r>
            <a:r>
              <a:rPr lang="fr-FR" baseline="0" dirty="0" err="1" smtClean="0"/>
              <a:t>tap</a:t>
            </a:r>
            <a:r>
              <a:rPr lang="fr-FR" baseline="0" dirty="0" smtClean="0"/>
              <a:t> sur un bouton, un changement de valeur d’un </a:t>
            </a:r>
            <a:r>
              <a:rPr lang="fr-FR" baseline="0" dirty="0" err="1" smtClean="0"/>
              <a:t>switch</a:t>
            </a:r>
            <a:r>
              <a:rPr lang="fr-FR" baseline="0" dirty="0" smtClean="0"/>
              <a:t> …</a:t>
            </a:r>
            <a:endParaRPr lang="fr-FR" dirty="0"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83</a:t>
            </a:fld>
            <a:endParaRPr lang="en-GB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Une</a:t>
            </a:r>
            <a:r>
              <a:rPr lang="fr-FR" baseline="0" dirty="0" smtClean="0"/>
              <a:t> action peut être un </a:t>
            </a:r>
            <a:r>
              <a:rPr lang="fr-FR" baseline="0" dirty="0" err="1" smtClean="0"/>
              <a:t>tap</a:t>
            </a:r>
            <a:r>
              <a:rPr lang="fr-FR" baseline="0" dirty="0" smtClean="0"/>
              <a:t> sur un bouton, un changement de valeur d’un </a:t>
            </a:r>
            <a:r>
              <a:rPr lang="fr-FR" baseline="0" dirty="0" err="1" smtClean="0"/>
              <a:t>switch</a:t>
            </a:r>
            <a:r>
              <a:rPr lang="fr-FR" baseline="0" dirty="0" smtClean="0"/>
              <a:t> …</a:t>
            </a:r>
            <a:endParaRPr lang="fr-FR" dirty="0"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 dirty="0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84</a:t>
            </a:fld>
            <a:endParaRPr lang="en-GB" dirty="0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85</a:t>
            </a:fld>
            <a:endParaRPr lang="en-GB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Une</a:t>
            </a:r>
            <a:r>
              <a:rPr lang="fr-FR" baseline="0" dirty="0" smtClean="0"/>
              <a:t> action peut être un </a:t>
            </a:r>
            <a:r>
              <a:rPr lang="fr-FR" baseline="0" dirty="0" err="1" smtClean="0"/>
              <a:t>tap</a:t>
            </a:r>
            <a:r>
              <a:rPr lang="fr-FR" baseline="0" dirty="0" smtClean="0"/>
              <a:t> sur un bouton, un changement de valeur d’un </a:t>
            </a:r>
            <a:r>
              <a:rPr lang="fr-FR" baseline="0" dirty="0" err="1" smtClean="0"/>
              <a:t>switch</a:t>
            </a:r>
            <a:r>
              <a:rPr lang="fr-FR" baseline="0" dirty="0" smtClean="0"/>
              <a:t> …</a:t>
            </a:r>
            <a:endParaRPr lang="fr-FR" dirty="0"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86</a:t>
            </a:fld>
            <a:endParaRPr lang="en-GB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Une</a:t>
            </a:r>
            <a:r>
              <a:rPr lang="fr-FR" baseline="0" dirty="0" smtClean="0"/>
              <a:t> action peut être un </a:t>
            </a:r>
            <a:r>
              <a:rPr lang="fr-FR" baseline="0" dirty="0" err="1" smtClean="0"/>
              <a:t>tap</a:t>
            </a:r>
            <a:r>
              <a:rPr lang="fr-FR" baseline="0" dirty="0" smtClean="0"/>
              <a:t> sur un bouton, un changement de valeur d’un </a:t>
            </a:r>
            <a:r>
              <a:rPr lang="fr-FR" baseline="0" dirty="0" err="1" smtClean="0"/>
              <a:t>switch</a:t>
            </a:r>
            <a:r>
              <a:rPr lang="fr-FR" baseline="0" dirty="0" smtClean="0"/>
              <a:t> …</a:t>
            </a:r>
            <a:endParaRPr lang="fr-FR" dirty="0"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87</a:t>
            </a:fld>
            <a:endParaRPr lang="en-GB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Une</a:t>
            </a:r>
            <a:r>
              <a:rPr lang="fr-FR" baseline="0" dirty="0" smtClean="0"/>
              <a:t> action peut être un </a:t>
            </a:r>
            <a:r>
              <a:rPr lang="fr-FR" baseline="0" dirty="0" err="1" smtClean="0"/>
              <a:t>tap</a:t>
            </a:r>
            <a:r>
              <a:rPr lang="fr-FR" baseline="0" dirty="0" smtClean="0"/>
              <a:t> sur un bouton, un changement de valeur d’un </a:t>
            </a:r>
            <a:r>
              <a:rPr lang="fr-FR" baseline="0" dirty="0" err="1" smtClean="0"/>
              <a:t>switch</a:t>
            </a:r>
            <a:r>
              <a:rPr lang="fr-FR" baseline="0" dirty="0" smtClean="0"/>
              <a:t> …</a:t>
            </a:r>
            <a:endParaRPr lang="fr-FR" dirty="0"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88</a:t>
            </a:fld>
            <a:endParaRPr lang="en-GB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Une</a:t>
            </a:r>
            <a:r>
              <a:rPr lang="fr-FR" baseline="0" dirty="0" smtClean="0"/>
              <a:t> action peut être un </a:t>
            </a:r>
            <a:r>
              <a:rPr lang="fr-FR" baseline="0" dirty="0" err="1" smtClean="0"/>
              <a:t>tap</a:t>
            </a:r>
            <a:r>
              <a:rPr lang="fr-FR" baseline="0" dirty="0" smtClean="0"/>
              <a:t> sur un bouton, un changement de valeur d’un </a:t>
            </a:r>
            <a:r>
              <a:rPr lang="fr-FR" baseline="0" dirty="0" err="1" smtClean="0"/>
              <a:t>switch</a:t>
            </a:r>
            <a:r>
              <a:rPr lang="fr-FR" baseline="0" dirty="0" smtClean="0"/>
              <a:t> …</a:t>
            </a:r>
            <a:endParaRPr lang="fr-FR" dirty="0"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89</a:t>
            </a:fld>
            <a:endParaRPr lang="en-GB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Une</a:t>
            </a:r>
            <a:r>
              <a:rPr lang="fr-FR" baseline="0" dirty="0" smtClean="0"/>
              <a:t> action peut être un </a:t>
            </a:r>
            <a:r>
              <a:rPr lang="fr-FR" baseline="0" dirty="0" err="1" smtClean="0"/>
              <a:t>tap</a:t>
            </a:r>
            <a:r>
              <a:rPr lang="fr-FR" baseline="0" dirty="0" smtClean="0"/>
              <a:t> sur un bouton, un changement de valeur d’un </a:t>
            </a:r>
            <a:r>
              <a:rPr lang="fr-FR" baseline="0" dirty="0" err="1" smtClean="0"/>
              <a:t>switch</a:t>
            </a:r>
            <a:r>
              <a:rPr lang="fr-FR" baseline="0" dirty="0" smtClean="0"/>
              <a:t> …</a:t>
            </a:r>
            <a:endParaRPr lang="fr-FR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9</a:t>
            </a:fld>
            <a:endParaRPr lang="en-GB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90</a:t>
            </a:fld>
            <a:endParaRPr lang="en-GB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Une</a:t>
            </a:r>
            <a:r>
              <a:rPr lang="fr-FR" baseline="0" dirty="0" smtClean="0"/>
              <a:t> action peut être un </a:t>
            </a:r>
            <a:r>
              <a:rPr lang="fr-FR" baseline="0" dirty="0" err="1" smtClean="0"/>
              <a:t>tap</a:t>
            </a:r>
            <a:r>
              <a:rPr lang="fr-FR" baseline="0" dirty="0" smtClean="0"/>
              <a:t> sur un bouton, un changement de valeur d’un </a:t>
            </a:r>
            <a:r>
              <a:rPr lang="fr-FR" baseline="0" dirty="0" err="1" smtClean="0"/>
              <a:t>switch</a:t>
            </a:r>
            <a:r>
              <a:rPr lang="fr-FR" baseline="0" dirty="0" smtClean="0"/>
              <a:t> …</a:t>
            </a:r>
            <a:endParaRPr lang="fr-FR" dirty="0"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91</a:t>
            </a:fld>
            <a:endParaRPr lang="en-GB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Une</a:t>
            </a:r>
            <a:r>
              <a:rPr lang="fr-FR" baseline="0" dirty="0" smtClean="0"/>
              <a:t> action peut être un </a:t>
            </a:r>
            <a:r>
              <a:rPr lang="fr-FR" baseline="0" dirty="0" err="1" smtClean="0"/>
              <a:t>tap</a:t>
            </a:r>
            <a:r>
              <a:rPr lang="fr-FR" baseline="0" dirty="0" smtClean="0"/>
              <a:t> sur un bouton, un changement de valeur d’un </a:t>
            </a:r>
            <a:r>
              <a:rPr lang="fr-FR" baseline="0" dirty="0" err="1" smtClean="0"/>
              <a:t>switch</a:t>
            </a:r>
            <a:r>
              <a:rPr lang="fr-FR" baseline="0" dirty="0" smtClean="0"/>
              <a:t> …</a:t>
            </a:r>
            <a:endParaRPr lang="fr-FR" dirty="0"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92</a:t>
            </a:fld>
            <a:endParaRPr lang="en-GB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Une</a:t>
            </a:r>
            <a:r>
              <a:rPr lang="fr-FR" baseline="0" dirty="0" smtClean="0"/>
              <a:t> action peut être un </a:t>
            </a:r>
            <a:r>
              <a:rPr lang="fr-FR" baseline="0" dirty="0" err="1" smtClean="0"/>
              <a:t>tap</a:t>
            </a:r>
            <a:r>
              <a:rPr lang="fr-FR" baseline="0" dirty="0" smtClean="0"/>
              <a:t> sur un bouton, un changement de valeur d’un </a:t>
            </a:r>
            <a:r>
              <a:rPr lang="fr-FR" baseline="0" dirty="0" err="1" smtClean="0"/>
              <a:t>switch</a:t>
            </a:r>
            <a:r>
              <a:rPr lang="fr-FR" baseline="0" dirty="0" smtClean="0"/>
              <a:t> …</a:t>
            </a:r>
            <a:endParaRPr lang="fr-FR" dirty="0"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93</a:t>
            </a:fld>
            <a:endParaRPr lang="en-GB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Une</a:t>
            </a:r>
            <a:r>
              <a:rPr lang="fr-FR" baseline="0" dirty="0" smtClean="0"/>
              <a:t> action peut être un </a:t>
            </a:r>
            <a:r>
              <a:rPr lang="fr-FR" baseline="0" dirty="0" err="1" smtClean="0"/>
              <a:t>tap</a:t>
            </a:r>
            <a:r>
              <a:rPr lang="fr-FR" baseline="0" dirty="0" smtClean="0"/>
              <a:t> sur un bouton, un changement de valeur d’un </a:t>
            </a:r>
            <a:r>
              <a:rPr lang="fr-FR" baseline="0" dirty="0" err="1" smtClean="0"/>
              <a:t>switch</a:t>
            </a:r>
            <a:r>
              <a:rPr lang="fr-FR" baseline="0" dirty="0" smtClean="0"/>
              <a:t> …</a:t>
            </a:r>
            <a:endParaRPr lang="fr-FR" dirty="0"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94</a:t>
            </a:fld>
            <a:endParaRPr lang="en-GB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Une</a:t>
            </a:r>
            <a:r>
              <a:rPr lang="fr-FR" baseline="0" dirty="0" smtClean="0"/>
              <a:t> action peut être un </a:t>
            </a:r>
            <a:r>
              <a:rPr lang="fr-FR" baseline="0" dirty="0" err="1" smtClean="0"/>
              <a:t>tap</a:t>
            </a:r>
            <a:r>
              <a:rPr lang="fr-FR" baseline="0" dirty="0" smtClean="0"/>
              <a:t> sur un bouton, un changement de valeur d’un </a:t>
            </a:r>
            <a:r>
              <a:rPr lang="fr-FR" baseline="0" dirty="0" err="1" smtClean="0"/>
              <a:t>switch</a:t>
            </a:r>
            <a:r>
              <a:rPr lang="fr-FR" baseline="0" dirty="0" smtClean="0"/>
              <a:t> …</a:t>
            </a:r>
            <a:endParaRPr lang="fr-FR" dirty="0"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95</a:t>
            </a:fld>
            <a:endParaRPr lang="en-GB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Une</a:t>
            </a:r>
            <a:r>
              <a:rPr lang="fr-FR" baseline="0" dirty="0" smtClean="0"/>
              <a:t> action peut être un </a:t>
            </a:r>
            <a:r>
              <a:rPr lang="fr-FR" baseline="0" dirty="0" err="1" smtClean="0"/>
              <a:t>tap</a:t>
            </a:r>
            <a:r>
              <a:rPr lang="fr-FR" baseline="0" dirty="0" smtClean="0"/>
              <a:t> sur un bouton, un changement de valeur d’un </a:t>
            </a:r>
            <a:r>
              <a:rPr lang="fr-FR" baseline="0" dirty="0" err="1" smtClean="0"/>
              <a:t>switch</a:t>
            </a:r>
            <a:r>
              <a:rPr lang="fr-FR" baseline="0" dirty="0" smtClean="0"/>
              <a:t> …</a:t>
            </a:r>
            <a:endParaRPr lang="fr-FR" dirty="0"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96</a:t>
            </a:fld>
            <a:endParaRPr lang="en-GB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Une</a:t>
            </a:r>
            <a:r>
              <a:rPr lang="fr-FR" baseline="0" dirty="0" smtClean="0"/>
              <a:t> action peut être un </a:t>
            </a:r>
            <a:r>
              <a:rPr lang="fr-FR" baseline="0" dirty="0" err="1" smtClean="0"/>
              <a:t>tap</a:t>
            </a:r>
            <a:r>
              <a:rPr lang="fr-FR" baseline="0" dirty="0" smtClean="0"/>
              <a:t> sur un bouton, un changement de valeur d’un </a:t>
            </a:r>
            <a:r>
              <a:rPr lang="fr-FR" baseline="0" dirty="0" err="1" smtClean="0"/>
              <a:t>switch</a:t>
            </a:r>
            <a:r>
              <a:rPr lang="fr-FR" baseline="0" dirty="0" smtClean="0"/>
              <a:t> …</a:t>
            </a:r>
            <a:endParaRPr lang="fr-FR" dirty="0"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97</a:t>
            </a:fld>
            <a:endParaRPr lang="en-GB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Une</a:t>
            </a:r>
            <a:r>
              <a:rPr lang="fr-FR" baseline="0" dirty="0" smtClean="0"/>
              <a:t> action peut être un </a:t>
            </a:r>
            <a:r>
              <a:rPr lang="fr-FR" baseline="0" dirty="0" err="1" smtClean="0"/>
              <a:t>tap</a:t>
            </a:r>
            <a:r>
              <a:rPr lang="fr-FR" baseline="0" dirty="0" smtClean="0"/>
              <a:t> sur un bouton, un changement de valeur d’un </a:t>
            </a:r>
            <a:r>
              <a:rPr lang="fr-FR" baseline="0" dirty="0" err="1" smtClean="0"/>
              <a:t>switch</a:t>
            </a:r>
            <a:r>
              <a:rPr lang="fr-FR" baseline="0" dirty="0" smtClean="0"/>
              <a:t> …</a:t>
            </a:r>
            <a:endParaRPr lang="fr-FR" dirty="0"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98</a:t>
            </a:fld>
            <a:endParaRPr lang="en-GB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Une</a:t>
            </a:r>
            <a:r>
              <a:rPr lang="fr-FR" baseline="0" dirty="0" smtClean="0"/>
              <a:t> action peut être un </a:t>
            </a:r>
            <a:r>
              <a:rPr lang="fr-FR" baseline="0" dirty="0" err="1" smtClean="0"/>
              <a:t>tap</a:t>
            </a:r>
            <a:r>
              <a:rPr lang="fr-FR" baseline="0" dirty="0" smtClean="0"/>
              <a:t> sur un bouton, un changement de valeur d’un </a:t>
            </a:r>
            <a:r>
              <a:rPr lang="fr-FR" baseline="0" dirty="0" err="1" smtClean="0"/>
              <a:t>switch</a:t>
            </a:r>
            <a:r>
              <a:rPr lang="fr-FR" baseline="0" dirty="0" smtClean="0"/>
              <a:t> …</a:t>
            </a:r>
            <a:endParaRPr lang="fr-FR" dirty="0"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99</a:t>
            </a:fld>
            <a:endParaRPr lang="en-GB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Une</a:t>
            </a:r>
            <a:r>
              <a:rPr lang="fr-FR" baseline="0" dirty="0" smtClean="0"/>
              <a:t> action peut être un </a:t>
            </a:r>
            <a:r>
              <a:rPr lang="fr-FR" baseline="0" dirty="0" err="1" smtClean="0"/>
              <a:t>tap</a:t>
            </a:r>
            <a:r>
              <a:rPr lang="fr-FR" baseline="0" dirty="0" smtClean="0"/>
              <a:t> sur un bouton, un changement de valeur d’un </a:t>
            </a:r>
            <a:r>
              <a:rPr lang="fr-FR" baseline="0" dirty="0" err="1" smtClean="0"/>
              <a:t>switch</a:t>
            </a:r>
            <a:r>
              <a:rPr lang="fr-FR" baseline="0" dirty="0" smtClean="0"/>
              <a:t> …</a:t>
            </a:r>
            <a:endParaRPr lang="fr-FR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429" name="Picture 29" descr="C:\Documents and Settings\vsrt4641\Mes documents\Formations\iOS - 2013\Orange Business Solutions Logo\JPEG\O BS logo bottom right_RGB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40563" y="5876925"/>
            <a:ext cx="1779587" cy="758825"/>
          </a:xfrm>
          <a:prstGeom prst="rect">
            <a:avLst/>
          </a:prstGeom>
          <a:noFill/>
        </p:spPr>
      </p:pic>
      <p:sp>
        <p:nvSpPr>
          <p:cNvPr id="6144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11238" y="3644900"/>
            <a:ext cx="7808912" cy="5461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1400"/>
            </a:lvl1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61440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011238" y="1773238"/>
            <a:ext cx="7808912" cy="1871662"/>
          </a:xfrm>
        </p:spPr>
        <p:txBody>
          <a:bodyPr/>
          <a:lstStyle>
            <a:lvl1pPr>
              <a:defRPr sz="4800">
                <a:latin typeface="Helvetica 35 Thin" pitchFamily="34" charset="0"/>
              </a:defRPr>
            </a:lvl1pPr>
          </a:lstStyle>
          <a:p>
            <a:r>
              <a:rPr lang="en-GB"/>
              <a:t>Click to edit Master title style</a:t>
            </a:r>
          </a:p>
        </p:txBody>
      </p:sp>
    </p:spTree>
  </p:cSld>
  <p:clrMapOvr>
    <a:masterClrMapping/>
  </p:clrMapOvr>
  <p:transition xmlns:p14="http://schemas.microsoft.com/office/powerpoint/2010/main">
    <p:pu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titre de la présentation</a:t>
            </a:r>
            <a:endParaRPr lang="en-GB"/>
          </a:p>
        </p:txBody>
      </p:sp>
    </p:spTree>
  </p:cSld>
  <p:clrMapOvr>
    <a:masterClrMapping/>
  </p:clrMapOvr>
  <p:transition xmlns:p14="http://schemas.microsoft.com/office/powerpoint/2010/main">
    <p:pu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869113" y="404813"/>
            <a:ext cx="1951037" cy="5256212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011238" y="404813"/>
            <a:ext cx="5705475" cy="5256212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titre de la présentation</a:t>
            </a:r>
            <a:endParaRPr lang="en-GB"/>
          </a:p>
        </p:txBody>
      </p:sp>
    </p:spTree>
  </p:cSld>
  <p:clrMapOvr>
    <a:masterClrMapping/>
  </p:clrMapOvr>
  <p:transition xmlns:p14="http://schemas.microsoft.com/office/powerpoint/2010/main"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 smtClean="0">
                <a:latin typeface="Tahoma"/>
              </a:rPr>
              <a:t>Initiation développement </a:t>
            </a:r>
            <a:r>
              <a:rPr lang="fr-FR" dirty="0" err="1" smtClean="0">
                <a:latin typeface="Tahoma"/>
              </a:rPr>
              <a:t>iOS</a:t>
            </a:r>
            <a:endParaRPr lang="en-GB" dirty="0"/>
          </a:p>
        </p:txBody>
      </p:sp>
      <p:sp>
        <p:nvSpPr>
          <p:cNvPr id="11" name="Espace réservé du contenu 9"/>
          <p:cNvSpPr>
            <a:spLocks noGrp="1"/>
          </p:cNvSpPr>
          <p:nvPr>
            <p:ph sz="quarter" idx="11" hasCustomPrompt="1"/>
          </p:nvPr>
        </p:nvSpPr>
        <p:spPr>
          <a:xfrm>
            <a:off x="1011238" y="968723"/>
            <a:ext cx="7808912" cy="300037"/>
          </a:xfrm>
        </p:spPr>
        <p:txBody>
          <a:bodyPr/>
          <a:lstStyle>
            <a:lvl1pPr>
              <a:buNone/>
              <a:defRPr sz="180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Cliquez pour modifier le sous-titre</a:t>
            </a:r>
          </a:p>
        </p:txBody>
      </p:sp>
    </p:spTree>
  </p:cSld>
  <p:clrMapOvr>
    <a:masterClrMapping/>
  </p:clrMapOvr>
  <p:transition xmlns:p14="http://schemas.microsoft.com/office/powerpoint/2010/main">
    <p:pu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titre de la présentation</a:t>
            </a:r>
            <a:endParaRPr lang="en-GB"/>
          </a:p>
        </p:txBody>
      </p:sp>
    </p:spTree>
  </p:cSld>
  <p:clrMapOvr>
    <a:masterClrMapping/>
  </p:clrMapOvr>
  <p:transition xmlns:p14="http://schemas.microsoft.com/office/powerpoint/2010/main"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011238" y="1773238"/>
            <a:ext cx="3827462" cy="3887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991100" y="1773238"/>
            <a:ext cx="3829050" cy="3887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titre de la présentation</a:t>
            </a:r>
            <a:endParaRPr lang="en-GB"/>
          </a:p>
        </p:txBody>
      </p:sp>
      <p:sp>
        <p:nvSpPr>
          <p:cNvPr id="6" name="Espace réservé du contenu 9"/>
          <p:cNvSpPr>
            <a:spLocks noGrp="1"/>
          </p:cNvSpPr>
          <p:nvPr>
            <p:ph sz="quarter" idx="11" hasCustomPrompt="1"/>
          </p:nvPr>
        </p:nvSpPr>
        <p:spPr>
          <a:xfrm>
            <a:off x="1011238" y="968723"/>
            <a:ext cx="7808912" cy="300037"/>
          </a:xfrm>
        </p:spPr>
        <p:txBody>
          <a:bodyPr/>
          <a:lstStyle>
            <a:lvl1pPr>
              <a:buNone/>
              <a:defRPr sz="180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Cliquez pour modifier le sous-titre</a:t>
            </a:r>
          </a:p>
        </p:txBody>
      </p:sp>
    </p:spTree>
  </p:cSld>
  <p:clrMapOvr>
    <a:masterClrMapping/>
  </p:clrMapOvr>
  <p:transition xmlns:p14="http://schemas.microsoft.com/office/powerpoint/2010/main"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titre de la présentation</a:t>
            </a:r>
            <a:endParaRPr lang="en-GB"/>
          </a:p>
        </p:txBody>
      </p:sp>
    </p:spTree>
  </p:cSld>
  <p:clrMapOvr>
    <a:masterClrMapping/>
  </p:clrMapOvr>
  <p:transition xmlns:p14="http://schemas.microsoft.com/office/powerpoint/2010/main">
    <p:pu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titre de la présentation</a:t>
            </a:r>
            <a:endParaRPr lang="en-GB"/>
          </a:p>
        </p:txBody>
      </p:sp>
    </p:spTree>
  </p:cSld>
  <p:clrMapOvr>
    <a:masterClrMapping/>
  </p:clrMapOvr>
  <p:transition xmlns:p14="http://schemas.microsoft.com/office/powerpoint/2010/main"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titre de la présentation</a:t>
            </a:r>
            <a:endParaRPr lang="en-GB"/>
          </a:p>
        </p:txBody>
      </p:sp>
    </p:spTree>
  </p:cSld>
  <p:clrMapOvr>
    <a:masterClrMapping/>
  </p:clrMapOvr>
  <p:transition xmlns:p14="http://schemas.microsoft.com/office/powerpoint/2010/main"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titre de la présentation</a:t>
            </a:r>
            <a:endParaRPr lang="en-GB"/>
          </a:p>
        </p:txBody>
      </p:sp>
    </p:spTree>
  </p:cSld>
  <p:clrMapOvr>
    <a:masterClrMapping/>
  </p:clrMapOvr>
  <p:transition xmlns:p14="http://schemas.microsoft.com/office/powerpoint/2010/main">
    <p:pu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titre de la présentation</a:t>
            </a:r>
            <a:endParaRPr lang="en-GB"/>
          </a:p>
        </p:txBody>
      </p:sp>
    </p:spTree>
  </p:cSld>
  <p:clrMapOvr>
    <a:masterClrMapping/>
  </p:clrMapOvr>
  <p:transition xmlns:p14="http://schemas.microsoft.com/office/powerpoint/2010/main">
    <p:push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11238" y="1773238"/>
            <a:ext cx="7808912" cy="3887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11238" y="404813"/>
            <a:ext cx="7808912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smtClean="0"/>
              <a:t>Click to edit Master title style</a:t>
            </a:r>
          </a:p>
        </p:txBody>
      </p:sp>
      <p:sp>
        <p:nvSpPr>
          <p:cNvPr id="1782" name="Rectangle 758"/>
          <p:cNvSpPr>
            <a:spLocks noChangeArrowheads="1"/>
          </p:cNvSpPr>
          <p:nvPr/>
        </p:nvSpPr>
        <p:spPr bwMode="auto">
          <a:xfrm>
            <a:off x="4283968" y="6423025"/>
            <a:ext cx="736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GB" sz="900" dirty="0" smtClean="0">
                <a:latin typeface="Helvetica 55 Roman" pitchFamily="34" charset="0"/>
              </a:rPr>
              <a:t>Page </a:t>
            </a:r>
            <a:fld id="{FE85A582-B7FF-4FAF-A2A3-748424794871}" type="slidenum">
              <a:rPr lang="en-GB" sz="900" smtClean="0">
                <a:latin typeface="Helvetica 55 Roman" pitchFamily="34" charset="0"/>
              </a:rPr>
              <a:pPr algn="ctr"/>
              <a:t>‹#›</a:t>
            </a:fld>
            <a:endParaRPr lang="en-GB" sz="900" dirty="0">
              <a:latin typeface="Helvetica 55 Roman" pitchFamily="34" charset="0"/>
            </a:endParaRPr>
          </a:p>
        </p:txBody>
      </p:sp>
      <p:sp>
        <p:nvSpPr>
          <p:cNvPr id="1783" name="Rectangle 75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11238" y="6407150"/>
            <a:ext cx="2487612" cy="21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45720" rIns="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Helvetica 55 Roman" pitchFamily="34" charset="0"/>
              </a:defRPr>
            </a:lvl1pPr>
          </a:lstStyle>
          <a:p>
            <a:r>
              <a:rPr lang="fr-FR" dirty="0" smtClean="0">
                <a:latin typeface="Tahoma"/>
              </a:rPr>
              <a:t>Initiation développement </a:t>
            </a:r>
            <a:r>
              <a:rPr lang="fr-FR" dirty="0" err="1" smtClean="0">
                <a:latin typeface="Tahoma"/>
              </a:rPr>
              <a:t>iOS</a:t>
            </a:r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xmlns:p14="http://schemas.microsoft.com/office/powerpoint/2010/main">
    <p:push/>
  </p:transition>
  <p:hf sldNum="0" hdr="0" dt="0"/>
  <p:txStyles>
    <p:titleStyle>
      <a:lvl1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Helvetica 65 Medium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Helvetica 65 Medium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Helvetica 65 Medium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Helvetica 65 Medium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Helvetica 65 Medium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Helvetica 65 Medium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Helvetica 65 Medium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Helvetica 65 Medium" pitchFamily="34" charset="0"/>
        </a:defRPr>
      </a:lvl9pPr>
    </p:titleStyle>
    <p:bodyStyle>
      <a:lvl1pPr marL="193675" indent="-193675" algn="l" rtl="0" fontAlgn="base">
        <a:spcBef>
          <a:spcPct val="0"/>
        </a:spcBef>
        <a:spcAft>
          <a:spcPct val="50000"/>
        </a:spcAft>
        <a:buClr>
          <a:schemeClr val="tx2"/>
        </a:buClr>
        <a:buSzPct val="7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68350" indent="-285750" algn="l" rtl="0" fontAlgn="base">
        <a:spcBef>
          <a:spcPct val="0"/>
        </a:spcBef>
        <a:spcAft>
          <a:spcPct val="25000"/>
        </a:spcAft>
        <a:buClr>
          <a:schemeClr val="tx1"/>
        </a:buClr>
        <a:buFont typeface="Helvetica 45 Light" pitchFamily="34" charset="0"/>
        <a:buChar char="–"/>
        <a:defRPr>
          <a:solidFill>
            <a:schemeClr val="tx1"/>
          </a:solidFill>
          <a:latin typeface="+mn-lt"/>
        </a:defRPr>
      </a:lvl2pPr>
      <a:lvl3pPr marL="1187450" indent="-228600" algn="l" rtl="0" fontAlgn="base">
        <a:spcBef>
          <a:spcPct val="0"/>
        </a:spcBef>
        <a:spcAft>
          <a:spcPct val="25000"/>
        </a:spcAft>
        <a:buClr>
          <a:schemeClr val="tx1"/>
        </a:buClr>
        <a:buFont typeface="Helvetica 45 Light" pitchFamily="34" charset="0"/>
        <a:buChar char="–"/>
        <a:defRPr>
          <a:solidFill>
            <a:schemeClr val="tx1"/>
          </a:solidFill>
          <a:latin typeface="+mn-lt"/>
        </a:defRPr>
      </a:lvl3pPr>
      <a:lvl4pPr marL="1606550" indent="-228600" algn="l" rtl="0" fontAlgn="base">
        <a:spcBef>
          <a:spcPct val="0"/>
        </a:spcBef>
        <a:spcAft>
          <a:spcPct val="25000"/>
        </a:spcAft>
        <a:buClr>
          <a:schemeClr val="tx1"/>
        </a:buClr>
        <a:buFont typeface="Helvetica 45 Light" pitchFamily="34" charset="0"/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0"/>
        </a:spcBef>
        <a:spcAft>
          <a:spcPct val="25000"/>
        </a:spcAft>
        <a:buClr>
          <a:schemeClr val="tx1"/>
        </a:buClr>
        <a:buFont typeface="Helvetica 45 Light" pitchFamily="34" charset="0"/>
        <a:buChar char="–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0"/>
        </a:spcBef>
        <a:spcAft>
          <a:spcPct val="25000"/>
        </a:spcAft>
        <a:buClr>
          <a:schemeClr val="tx1"/>
        </a:buClr>
        <a:buFont typeface="Helvetica 45 Light" pitchFamily="34" charset="0"/>
        <a:buChar char="–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0"/>
        </a:spcBef>
        <a:spcAft>
          <a:spcPct val="25000"/>
        </a:spcAft>
        <a:buClr>
          <a:schemeClr val="tx1"/>
        </a:buClr>
        <a:buFont typeface="Helvetica 45 Light" pitchFamily="34" charset="0"/>
        <a:buChar char="–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0"/>
        </a:spcBef>
        <a:spcAft>
          <a:spcPct val="25000"/>
        </a:spcAft>
        <a:buClr>
          <a:schemeClr val="tx1"/>
        </a:buClr>
        <a:buFont typeface="Helvetica 45 Light" pitchFamily="34" charset="0"/>
        <a:buChar char="–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0"/>
        </a:spcBef>
        <a:spcAft>
          <a:spcPct val="25000"/>
        </a:spcAft>
        <a:buClr>
          <a:schemeClr val="tx1"/>
        </a:buClr>
        <a:buFont typeface="Helvetica 45 Light" pitchFamily="34" charset="0"/>
        <a:buChar char="–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brendan.guegan@orange.com" TargetMode="External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4" Type="http://schemas.microsoft.com/office/2007/relationships/hdphoto" Target="../media/hdphoto1.wdp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18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19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20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21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21.png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0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1.xml"/><Relationship Id="rId3" Type="http://schemas.openxmlformats.org/officeDocument/2006/relationships/image" Target="../media/image21.png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2.xml"/><Relationship Id="rId3" Type="http://schemas.openxmlformats.org/officeDocument/2006/relationships/image" Target="../media/image22.png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3.xml"/><Relationship Id="rId3" Type="http://schemas.openxmlformats.org/officeDocument/2006/relationships/image" Target="../media/image23.png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4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5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6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8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0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1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3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4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5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6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7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8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-27384"/>
            <a:ext cx="9144000" cy="3573016"/>
          </a:xfrm>
          <a:prstGeom prst="rect">
            <a:avLst/>
          </a:prstGeom>
          <a:solidFill>
            <a:srgbClr val="282B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0" y="3645024"/>
            <a:ext cx="9144000" cy="32129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66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850" y="3645024"/>
            <a:ext cx="8496622" cy="864096"/>
          </a:xfrm>
        </p:spPr>
        <p:txBody>
          <a:bodyPr/>
          <a:lstStyle/>
          <a:p>
            <a:r>
              <a:rPr lang="fr-FR" sz="4400" dirty="0" smtClean="0"/>
              <a:t>L’environnement de développement </a:t>
            </a:r>
            <a:r>
              <a:rPr lang="fr-FR" sz="4400" dirty="0" err="1" smtClean="0"/>
              <a:t>iOS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266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23528" y="5733256"/>
            <a:ext cx="6336704" cy="864096"/>
          </a:xfrm>
          <a:noFill/>
        </p:spPr>
        <p:txBody>
          <a:bodyPr/>
          <a:lstStyle/>
          <a:p>
            <a:pPr>
              <a:spcAft>
                <a:spcPts val="0"/>
              </a:spcAft>
            </a:pPr>
            <a:r>
              <a:rPr lang="fr-FR" sz="1100" dirty="0" smtClean="0">
                <a:solidFill>
                  <a:schemeClr val="accent6">
                    <a:lumMod val="25000"/>
                  </a:schemeClr>
                </a:solidFill>
                <a:ea typeface="MS PGothic" pitchFamily="34" charset="-128"/>
              </a:rPr>
              <a:t>Brendan GUEGAN</a:t>
            </a:r>
          </a:p>
          <a:p>
            <a:pPr>
              <a:spcAft>
                <a:spcPts val="0"/>
              </a:spcAft>
            </a:pPr>
            <a:r>
              <a:rPr lang="fr-FR" sz="1100" dirty="0" smtClean="0">
                <a:solidFill>
                  <a:schemeClr val="accent6">
                    <a:lumMod val="25000"/>
                  </a:schemeClr>
                </a:solidFill>
                <a:ea typeface="MS PGothic" pitchFamily="34" charset="-128"/>
              </a:rPr>
              <a:t>Segment « Multi </a:t>
            </a:r>
            <a:r>
              <a:rPr lang="fr-FR" sz="1100" dirty="0" err="1" smtClean="0">
                <a:solidFill>
                  <a:schemeClr val="accent6">
                    <a:lumMod val="25000"/>
                  </a:schemeClr>
                </a:solidFill>
                <a:ea typeface="MS PGothic" pitchFamily="34" charset="-128"/>
              </a:rPr>
              <a:t>Devices</a:t>
            </a:r>
            <a:r>
              <a:rPr lang="fr-FR" sz="1100" dirty="0" smtClean="0">
                <a:solidFill>
                  <a:schemeClr val="accent6">
                    <a:lumMod val="25000"/>
                  </a:schemeClr>
                </a:solidFill>
                <a:ea typeface="MS PGothic" pitchFamily="34" charset="-128"/>
              </a:rPr>
              <a:t> »</a:t>
            </a:r>
          </a:p>
          <a:p>
            <a:pPr>
              <a:spcAft>
                <a:spcPts val="0"/>
              </a:spcAft>
            </a:pPr>
            <a:r>
              <a:rPr lang="fr-FR" sz="1100" dirty="0" smtClean="0">
                <a:solidFill>
                  <a:schemeClr val="accent6">
                    <a:lumMod val="25000"/>
                  </a:schemeClr>
                </a:solidFill>
                <a:ea typeface="MS PGothic" pitchFamily="34" charset="-128"/>
              </a:rPr>
              <a:t>Développeur iOS – Référent technique iOS.</a:t>
            </a:r>
          </a:p>
          <a:p>
            <a:pPr>
              <a:spcAft>
                <a:spcPts val="0"/>
              </a:spcAft>
            </a:pPr>
            <a:r>
              <a:rPr lang="fr-FR" sz="1100" dirty="0" smtClean="0">
                <a:solidFill>
                  <a:schemeClr val="accent6">
                    <a:lumMod val="25000"/>
                  </a:schemeClr>
                </a:solidFill>
                <a:ea typeface="MS PGothic" pitchFamily="34" charset="-128"/>
                <a:hlinkClick r:id="rId3"/>
              </a:rPr>
              <a:t>brendan.guegan@orange.com</a:t>
            </a:r>
            <a:endParaRPr lang="fr-FR" sz="1100" dirty="0" smtClean="0">
              <a:solidFill>
                <a:schemeClr val="accent6">
                  <a:lumMod val="25000"/>
                </a:schemeClr>
              </a:solidFill>
              <a:ea typeface="MS PGothic" pitchFamily="34" charset="-128"/>
            </a:endParaRPr>
          </a:p>
          <a:p>
            <a:pPr>
              <a:spcAft>
                <a:spcPts val="0"/>
              </a:spcAft>
            </a:pPr>
            <a:r>
              <a:rPr lang="fr-FR" sz="1100" dirty="0" smtClean="0">
                <a:solidFill>
                  <a:schemeClr val="accent6">
                    <a:lumMod val="25000"/>
                  </a:schemeClr>
                </a:solidFill>
                <a:ea typeface="MS PGothic" pitchFamily="34" charset="-128"/>
              </a:rPr>
              <a:t>+33 2 99 87 92 83</a:t>
            </a:r>
            <a:endParaRPr lang="fr-FR" dirty="0">
              <a:solidFill>
                <a:schemeClr val="accent6">
                  <a:lumMod val="25000"/>
                </a:schemeClr>
              </a:solidFill>
              <a:ea typeface="MS PGothic" pitchFamily="34" charset="-128"/>
            </a:endParaRPr>
          </a:p>
        </p:txBody>
      </p:sp>
      <p:pic>
        <p:nvPicPr>
          <p:cNvPr id="754696" name="Picture 8" descr="C:\Documents and Settings\vsrt4641\Mes documents\Formations\iOS - 2013\Application_Loader_icon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496" y="404664"/>
            <a:ext cx="1728192" cy="1728192"/>
          </a:xfrm>
          <a:prstGeom prst="rect">
            <a:avLst/>
          </a:prstGeom>
          <a:noFill/>
        </p:spPr>
      </p:pic>
      <p:pic>
        <p:nvPicPr>
          <p:cNvPr id="754692" name="Picture 4" descr="C:\Documents and Settings\vsrt4641\Mes documents\Formations\iOS - 2013\09-icon_instruments.png"/>
          <p:cNvPicPr>
            <a:picLocks noChangeAspect="1" noChangeArrowheads="1"/>
          </p:cNvPicPr>
          <p:nvPr/>
        </p:nvPicPr>
        <p:blipFill>
          <a:blip r:embed="rId5" cstate="print">
            <a:lum/>
          </a:blip>
          <a:srcRect/>
          <a:stretch>
            <a:fillRect/>
          </a:stretch>
        </p:blipFill>
        <p:spPr bwMode="auto">
          <a:xfrm>
            <a:off x="1072210" y="548680"/>
            <a:ext cx="2160239" cy="2160239"/>
          </a:xfrm>
          <a:prstGeom prst="rect">
            <a:avLst/>
          </a:prstGeom>
          <a:noFill/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48393" lon="19204409" rev="256096"/>
            </a:camera>
            <a:lightRig rig="harsh" dir="t">
              <a:rot lat="0" lon="0" rev="3000000"/>
            </a:lightRig>
          </a:scene3d>
          <a:sp3d extrusionH="254000">
            <a:bevelT w="82550" h="44450" prst="angle"/>
            <a:bevelB w="82550" h="44450" prst="angle"/>
            <a:contourClr>
              <a:srgbClr val="FFFFFF"/>
            </a:contourClr>
          </a:sp3d>
        </p:spPr>
      </p:pic>
      <p:pic>
        <p:nvPicPr>
          <p:cNvPr id="754695" name="Picture 7" descr="C:\Documents and Settings\vsrt4641\Mes documents\Formations\iOS - 2013\launch-ios-simulator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287170" y="404664"/>
            <a:ext cx="1605310" cy="1605310"/>
          </a:xfrm>
          <a:prstGeom prst="rect">
            <a:avLst/>
          </a:prstGeom>
          <a:noFill/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orthographicFront">
              <a:rot lat="21237644" lon="20004600" rev="20737725"/>
            </a:camera>
            <a:lightRig rig="threePt" dir="t"/>
          </a:scene3d>
        </p:spPr>
      </p:pic>
      <p:pic>
        <p:nvPicPr>
          <p:cNvPr id="754694" name="Picture 6" descr="C:\Documents and Settings\vsrt4641\Mes documents\Formations\iOS - 2013\512-interface-builder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623520" y="404664"/>
            <a:ext cx="2116832" cy="2116832"/>
          </a:xfrm>
          <a:prstGeom prst="rect">
            <a:avLst/>
          </a:prstGeom>
          <a:noFill/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7200000">
              <a:rot lat="1200000" lon="1800000" rev="21000000"/>
            </a:camera>
            <a:lightRig rig="harsh" dir="t">
              <a:rot lat="0" lon="0" rev="3000000"/>
            </a:lightRig>
          </a:scene3d>
          <a:sp3d extrusionH="254000">
            <a:bevelT w="82550" h="44450" prst="angle"/>
            <a:bevelB w="82550" h="44450" prst="angle"/>
            <a:contourClr>
              <a:srgbClr val="FFFFFF"/>
            </a:contourClr>
          </a:sp3d>
        </p:spPr>
      </p:pic>
      <p:pic>
        <p:nvPicPr>
          <p:cNvPr id="754691" name="Picture 3" descr="C:\Documents and Settings\vsrt4641\Mes documents\Formations\iOS - 2013\xcode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 flipH="1">
            <a:off x="2627784" y="-27383"/>
            <a:ext cx="3566230" cy="356623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75469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754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75469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75"/>
                                      </p:to>
                                    </p:set>
                                    <p:animEffect filter="image" prLst="opacity: 0.75">
                                      <p:cBhvr rctx="IE">
                                        <p:cTn id="10" dur="indefinite"/>
                                        <p:tgtEl>
                                          <p:spTgt spid="754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75469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754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mph" presetSubtype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6" dur="indefinite"/>
                                        <p:tgtEl>
                                          <p:spTgt spid="75469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7" dur="indefinite"/>
                                        <p:tgtEl>
                                          <p:spTgt spid="754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1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Xcode</a:t>
            </a:r>
            <a:endParaRPr lang="en-GB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dirty="0" smtClean="0"/>
              <a:t>Présentation de la plateforme </a:t>
            </a:r>
            <a:r>
              <a:rPr lang="fr-FR" dirty="0" err="1" smtClean="0"/>
              <a:t>iOS</a:t>
            </a:r>
            <a:endParaRPr lang="fr-FR" dirty="0" smtClean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 dirty="0" smtClean="0"/>
              <a:t>interface</a:t>
            </a:r>
          </a:p>
          <a:p>
            <a:endParaRPr lang="fr-FR" dirty="0"/>
          </a:p>
        </p:txBody>
      </p:sp>
      <p:pic>
        <p:nvPicPr>
          <p:cNvPr id="1027" name="Picture 3" descr="Z:\Desktop\Capture d’écran 2013-12-13 à 12.02.17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06250" y="1278606"/>
            <a:ext cx="7834788" cy="4896743"/>
          </a:xfrm>
          <a:prstGeom prst="rect">
            <a:avLst/>
          </a:prstGeom>
          <a:noFill/>
        </p:spPr>
      </p:pic>
      <p:sp>
        <p:nvSpPr>
          <p:cNvPr id="8" name="ZoneTexte 7"/>
          <p:cNvSpPr txBox="1"/>
          <p:nvPr/>
        </p:nvSpPr>
        <p:spPr>
          <a:xfrm>
            <a:off x="1106250" y="5229200"/>
            <a:ext cx="1872208" cy="70788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Arborescence de fichiers</a:t>
            </a:r>
            <a:endParaRPr lang="fr-FR" dirty="0"/>
          </a:p>
        </p:txBody>
      </p:sp>
      <p:cxnSp>
        <p:nvCxnSpPr>
          <p:cNvPr id="12" name="Connecteur droit avec flèche 11"/>
          <p:cNvCxnSpPr>
            <a:stCxn id="8" idx="0"/>
          </p:cNvCxnSpPr>
          <p:nvPr/>
        </p:nvCxnSpPr>
        <p:spPr>
          <a:xfrm flipV="1">
            <a:off x="2042354" y="4581128"/>
            <a:ext cx="0" cy="648072"/>
          </a:xfrm>
          <a:prstGeom prst="straightConnector1">
            <a:avLst/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/>
          <p:cNvSpPr txBox="1"/>
          <p:nvPr/>
        </p:nvSpPr>
        <p:spPr>
          <a:xfrm>
            <a:off x="5436096" y="2132856"/>
            <a:ext cx="1872208" cy="70788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Editeur de code</a:t>
            </a:r>
            <a:endParaRPr lang="fr-FR" dirty="0"/>
          </a:p>
        </p:txBody>
      </p:sp>
      <p:sp>
        <p:nvSpPr>
          <p:cNvPr id="16" name="ZoneTexte 15"/>
          <p:cNvSpPr txBox="1"/>
          <p:nvPr/>
        </p:nvSpPr>
        <p:spPr>
          <a:xfrm>
            <a:off x="4283968" y="5229200"/>
            <a:ext cx="1872208" cy="4001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Console</a:t>
            </a:r>
            <a:endParaRPr lang="fr-FR" dirty="0"/>
          </a:p>
        </p:txBody>
      </p:sp>
      <p:sp>
        <p:nvSpPr>
          <p:cNvPr id="17" name="ZoneTexte 16"/>
          <p:cNvSpPr txBox="1"/>
          <p:nvPr/>
        </p:nvSpPr>
        <p:spPr>
          <a:xfrm>
            <a:off x="5220072" y="4227185"/>
            <a:ext cx="1872208" cy="70788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Infos fichier ou aide</a:t>
            </a:r>
            <a:endParaRPr lang="fr-FR" dirty="0"/>
          </a:p>
        </p:txBody>
      </p:sp>
      <p:cxnSp>
        <p:nvCxnSpPr>
          <p:cNvPr id="18" name="Connecteur droit avec flèche 17"/>
          <p:cNvCxnSpPr>
            <a:stCxn id="17" idx="3"/>
          </p:cNvCxnSpPr>
          <p:nvPr/>
        </p:nvCxnSpPr>
        <p:spPr>
          <a:xfrm flipV="1">
            <a:off x="7092280" y="3645024"/>
            <a:ext cx="864096" cy="936104"/>
          </a:xfrm>
          <a:prstGeom prst="straightConnector1">
            <a:avLst/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xmlns:p14="http://schemas.microsoft.com/office/powerpoint/2010/main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8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questions ?</a:t>
            </a:r>
            <a:endParaRPr lang="en-GB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dirty="0" smtClean="0"/>
              <a:t>Présentation de la plateforme iOS</a:t>
            </a:r>
          </a:p>
        </p:txBody>
      </p:sp>
      <p:sp>
        <p:nvSpPr>
          <p:cNvPr id="53351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en-GB" dirty="0"/>
          </a:p>
        </p:txBody>
      </p:sp>
      <p:sp>
        <p:nvSpPr>
          <p:cNvPr id="533515" name="Rectangle 1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fr-FR" dirty="0">
                <a:solidFill>
                  <a:schemeClr val="tx2"/>
                </a:solidFill>
              </a:rPr>
              <a:t>partie 1</a:t>
            </a:r>
            <a:r>
              <a:rPr lang="fr-FR" dirty="0"/>
              <a:t>	</a:t>
            </a:r>
            <a:r>
              <a:rPr lang="fr-FR" dirty="0" smtClean="0">
                <a:solidFill>
                  <a:schemeClr val="bg1">
                    <a:lumMod val="65000"/>
                  </a:schemeClr>
                </a:solidFill>
              </a:rPr>
              <a:t>introduction</a:t>
            </a:r>
            <a:endParaRPr lang="fr-FR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buFont typeface="Wingdings" pitchFamily="2" charset="2"/>
              <a:buNone/>
            </a:pPr>
            <a:r>
              <a:rPr lang="fr-FR" dirty="0">
                <a:solidFill>
                  <a:schemeClr val="tx2"/>
                </a:solidFill>
              </a:rPr>
              <a:t>partie 2</a:t>
            </a:r>
            <a:r>
              <a:rPr lang="fr-FR" dirty="0"/>
              <a:t>	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Xcode</a:t>
            </a:r>
          </a:p>
          <a:p>
            <a:pPr>
              <a:buNone/>
            </a:pPr>
            <a:r>
              <a:rPr lang="fr-FR" dirty="0">
                <a:solidFill>
                  <a:schemeClr val="tx2"/>
                </a:solidFill>
              </a:rPr>
              <a:t>partie 3</a:t>
            </a:r>
            <a:r>
              <a:rPr lang="fr-FR" dirty="0"/>
              <a:t>	</a:t>
            </a:r>
            <a:r>
              <a:rPr lang="fr-FR" b="1" dirty="0"/>
              <a:t>UIKit</a:t>
            </a:r>
          </a:p>
          <a:p>
            <a:pPr>
              <a:buNone/>
            </a:pPr>
            <a:r>
              <a:rPr lang="fr-FR" dirty="0">
                <a:solidFill>
                  <a:schemeClr val="tx2"/>
                </a:solidFill>
              </a:rPr>
              <a:t>p</a:t>
            </a:r>
            <a:r>
              <a:rPr lang="fr-FR" dirty="0" smtClean="0">
                <a:solidFill>
                  <a:schemeClr val="tx2"/>
                </a:solidFill>
              </a:rPr>
              <a:t>artie 4</a:t>
            </a:r>
            <a:r>
              <a:rPr lang="fr-FR" dirty="0"/>
              <a:t>	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Interface </a:t>
            </a:r>
            <a:r>
              <a:rPr lang="fr-FR" dirty="0" err="1">
                <a:solidFill>
                  <a:schemeClr val="bg1">
                    <a:lumMod val="65000"/>
                  </a:schemeClr>
                </a:solidFill>
              </a:rPr>
              <a:t>Builder</a:t>
            </a:r>
            <a:endParaRPr lang="fr-FR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buNone/>
            </a:pPr>
            <a:r>
              <a:rPr lang="fr-FR" dirty="0">
                <a:solidFill>
                  <a:schemeClr val="tx2"/>
                </a:solidFill>
              </a:rPr>
              <a:t>p</a:t>
            </a:r>
            <a:r>
              <a:rPr lang="fr-FR" dirty="0" smtClean="0">
                <a:solidFill>
                  <a:schemeClr val="tx2"/>
                </a:solidFill>
              </a:rPr>
              <a:t>artie 5 </a:t>
            </a:r>
            <a:r>
              <a:rPr lang="fr-FR" dirty="0" err="1" smtClean="0">
                <a:solidFill>
                  <a:schemeClr val="bg1">
                    <a:lumMod val="65000"/>
                  </a:schemeClr>
                </a:solidFill>
              </a:rPr>
              <a:t>Core</a:t>
            </a:r>
            <a:r>
              <a:rPr lang="fr-FR" dirty="0" smtClean="0">
                <a:solidFill>
                  <a:schemeClr val="bg1">
                    <a:lumMod val="65000"/>
                  </a:schemeClr>
                </a:solidFill>
              </a:rPr>
              <a:t> Data</a:t>
            </a:r>
          </a:p>
          <a:p>
            <a:pPr>
              <a:buNone/>
            </a:pPr>
            <a:r>
              <a:rPr lang="fr-FR" dirty="0" smtClean="0">
                <a:solidFill>
                  <a:schemeClr val="tx2"/>
                </a:solidFill>
              </a:rPr>
              <a:t>partie 6</a:t>
            </a:r>
            <a:r>
              <a:rPr lang="fr-FR" dirty="0" smtClean="0"/>
              <a:t>	</a:t>
            </a:r>
            <a:r>
              <a:rPr lang="fr-FR" dirty="0" smtClean="0">
                <a:solidFill>
                  <a:schemeClr val="bg1">
                    <a:lumMod val="65000"/>
                  </a:schemeClr>
                </a:solidFill>
              </a:rPr>
              <a:t>autres frameworks</a:t>
            </a:r>
          </a:p>
          <a:p>
            <a:pPr>
              <a:buNone/>
            </a:pPr>
            <a:r>
              <a:rPr lang="fr-FR" dirty="0" smtClean="0">
                <a:solidFill>
                  <a:schemeClr val="tx2"/>
                </a:solidFill>
              </a:rPr>
              <a:t>partie 7</a:t>
            </a:r>
            <a:r>
              <a:rPr lang="fr-FR" dirty="0"/>
              <a:t>	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ressources</a:t>
            </a:r>
          </a:p>
          <a:p>
            <a:pPr>
              <a:buNone/>
            </a:pPr>
            <a:r>
              <a:rPr lang="fr-FR" dirty="0" smtClean="0">
                <a:solidFill>
                  <a:schemeClr val="tx2"/>
                </a:solidFill>
              </a:rPr>
              <a:t>partie 8</a:t>
            </a:r>
            <a:r>
              <a:rPr lang="fr-FR" dirty="0"/>
              <a:t>	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licences, certificats et profils d’approvisionnement</a:t>
            </a:r>
          </a:p>
          <a:p>
            <a:pPr>
              <a:buNone/>
            </a:pP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1637673651"/>
      </p:ext>
    </p:extLst>
  </p:cSld>
  <p:clrMapOvr>
    <a:masterClrMapping/>
  </p:clrMapOvr>
  <p:transition xmlns:p14="http://schemas.microsoft.com/office/powerpoint/2010/main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1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UIKit</a:t>
            </a:r>
            <a:endParaRPr lang="en-GB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dirty="0" smtClean="0"/>
              <a:t>Présentation de la plateforme </a:t>
            </a:r>
            <a:r>
              <a:rPr lang="fr-FR" dirty="0" err="1" smtClean="0"/>
              <a:t>iOS</a:t>
            </a:r>
            <a:endParaRPr lang="fr-FR" dirty="0" smtClean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 dirty="0" smtClean="0"/>
              <a:t>pattern MVC</a:t>
            </a:r>
          </a:p>
          <a:p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1011238" y="1773238"/>
            <a:ext cx="8025258" cy="3887787"/>
          </a:xfrm>
        </p:spPr>
        <p:txBody>
          <a:bodyPr/>
          <a:lstStyle/>
          <a:p>
            <a:r>
              <a:rPr lang="fr-FR" dirty="0" smtClean="0"/>
              <a:t>séparation de la vue et du métier</a:t>
            </a:r>
          </a:p>
          <a:p>
            <a:r>
              <a:rPr lang="fr-FR" dirty="0" smtClean="0"/>
              <a:t>c’est un contrôleur qui gère l’interaction entre la vue et le modèle</a:t>
            </a:r>
          </a:p>
          <a:p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827584" y="2924944"/>
            <a:ext cx="1872208" cy="40011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tx1"/>
                </a:solidFill>
              </a:rPr>
              <a:t>Vue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5940152" y="2924944"/>
            <a:ext cx="1872208" cy="400110"/>
          </a:xfrm>
          <a:prstGeom prst="rect">
            <a:avLst/>
          </a:prstGeom>
          <a:solidFill>
            <a:srgbClr val="0070C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tx1"/>
                </a:solidFill>
              </a:rPr>
              <a:t>Modèle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3498850" y="4613066"/>
            <a:ext cx="1872208" cy="400110"/>
          </a:xfrm>
          <a:prstGeom prst="rect">
            <a:avLst/>
          </a:prstGeom>
          <a:solidFill>
            <a:schemeClr val="tx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tx1"/>
                </a:solidFill>
              </a:rPr>
              <a:t>Contrôleur</a:t>
            </a:r>
            <a:endParaRPr lang="fr-FR" b="1" dirty="0">
              <a:solidFill>
                <a:schemeClr val="tx1"/>
              </a:solidFill>
            </a:endParaRPr>
          </a:p>
        </p:txBody>
      </p:sp>
      <p:cxnSp>
        <p:nvCxnSpPr>
          <p:cNvPr id="11" name="Connecteur droit avec flèche 10"/>
          <p:cNvCxnSpPr>
            <a:stCxn id="9" idx="1"/>
            <a:endCxn id="7" idx="2"/>
          </p:cNvCxnSpPr>
          <p:nvPr/>
        </p:nvCxnSpPr>
        <p:spPr>
          <a:xfrm flipH="1" flipV="1">
            <a:off x="1763688" y="3325054"/>
            <a:ext cx="1735162" cy="1488067"/>
          </a:xfrm>
          <a:prstGeom prst="straightConnector1">
            <a:avLst/>
          </a:prstGeom>
          <a:ln w="31750">
            <a:headEnd type="triangl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/>
          <p:cNvCxnSpPr>
            <a:stCxn id="9" idx="3"/>
            <a:endCxn id="8" idx="2"/>
          </p:cNvCxnSpPr>
          <p:nvPr/>
        </p:nvCxnSpPr>
        <p:spPr>
          <a:xfrm flipV="1">
            <a:off x="5371058" y="3325054"/>
            <a:ext cx="1505198" cy="1488067"/>
          </a:xfrm>
          <a:prstGeom prst="straightConnector1">
            <a:avLst/>
          </a:prstGeom>
          <a:ln w="31750">
            <a:headEnd type="triangl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xmlns:p14="http://schemas.microsoft.com/office/powerpoint/2010/main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1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UIKit</a:t>
            </a:r>
            <a:endParaRPr lang="en-GB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dirty="0" smtClean="0"/>
              <a:t>Présentation de la plateforme </a:t>
            </a:r>
            <a:r>
              <a:rPr lang="fr-FR" dirty="0" err="1" smtClean="0"/>
              <a:t>iOS</a:t>
            </a:r>
            <a:endParaRPr lang="fr-FR" dirty="0" smtClean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 dirty="0" smtClean="0"/>
              <a:t>les vues - présentation</a:t>
            </a:r>
          </a:p>
          <a:p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1011238" y="1773239"/>
            <a:ext cx="8025258" cy="3023914"/>
          </a:xfrm>
        </p:spPr>
        <p:txBody>
          <a:bodyPr/>
          <a:lstStyle/>
          <a:p>
            <a:r>
              <a:rPr lang="fr-FR" dirty="0" smtClean="0"/>
              <a:t>classe de base d’une vue sur </a:t>
            </a:r>
            <a:r>
              <a:rPr lang="fr-FR" dirty="0" err="1" smtClean="0"/>
              <a:t>iOS</a:t>
            </a:r>
            <a:r>
              <a:rPr lang="fr-FR" dirty="0" smtClean="0"/>
              <a:t> : </a:t>
            </a:r>
            <a:r>
              <a:rPr lang="fr-FR" dirty="0" err="1" smtClean="0">
                <a:latin typeface="Courier" pitchFamily="49" charset="0"/>
              </a:rPr>
              <a:t>UIView</a:t>
            </a:r>
            <a:endParaRPr lang="fr-FR" dirty="0" smtClean="0">
              <a:latin typeface="Courier" pitchFamily="49" charset="0"/>
            </a:endParaRPr>
          </a:p>
          <a:p>
            <a:r>
              <a:rPr lang="fr-FR" dirty="0" smtClean="0"/>
              <a:t>hérite de </a:t>
            </a:r>
            <a:r>
              <a:rPr lang="fr-FR" dirty="0" err="1" smtClean="0">
                <a:latin typeface="Courier" pitchFamily="49" charset="0"/>
              </a:rPr>
              <a:t>UIResponder</a:t>
            </a:r>
            <a:r>
              <a:rPr lang="fr-FR" dirty="0" smtClean="0"/>
              <a:t> pour la gestion de l’interaction utilisateur (touches, secousses, …)</a:t>
            </a:r>
          </a:p>
          <a:p>
            <a:r>
              <a:rPr lang="fr-FR" dirty="0" smtClean="0"/>
              <a:t>une vue :</a:t>
            </a:r>
          </a:p>
          <a:p>
            <a:pPr lvl="1"/>
            <a:r>
              <a:rPr lang="fr-FR" dirty="0" smtClean="0"/>
              <a:t>est un rectangle, qui correspond à sa </a:t>
            </a:r>
            <a:r>
              <a:rPr lang="fr-FR" dirty="0" smtClean="0">
                <a:latin typeface="Courier" pitchFamily="49" charset="0"/>
              </a:rPr>
              <a:t>frame</a:t>
            </a:r>
          </a:p>
          <a:p>
            <a:pPr lvl="1"/>
            <a:r>
              <a:rPr lang="fr-FR" dirty="0" smtClean="0"/>
              <a:t>reçoit des évènements</a:t>
            </a:r>
          </a:p>
          <a:p>
            <a:pPr lvl="1"/>
            <a:r>
              <a:rPr lang="fr-FR" dirty="0" smtClean="0"/>
              <a:t>gère des sous-vues dans un sous-rectangle nommé </a:t>
            </a:r>
            <a:r>
              <a:rPr lang="fr-FR" dirty="0" err="1" smtClean="0">
                <a:latin typeface="Courier" pitchFamily="49" charset="0"/>
              </a:rPr>
              <a:t>bounds</a:t>
            </a:r>
            <a:endParaRPr lang="fr-FR" dirty="0" smtClean="0">
              <a:latin typeface="Courier" pitchFamily="49" charset="0"/>
            </a:endParaRPr>
          </a:p>
          <a:p>
            <a:pPr lvl="1"/>
            <a:r>
              <a:rPr lang="fr-FR" dirty="0" smtClean="0"/>
              <a:t>peut être animée (position, taille, transparence, transformation 2D/3D, …)</a:t>
            </a:r>
          </a:p>
          <a:p>
            <a:endParaRPr lang="fr-FR" dirty="0"/>
          </a:p>
        </p:txBody>
      </p:sp>
      <p:sp>
        <p:nvSpPr>
          <p:cNvPr id="15" name="Rectangle 14"/>
          <p:cNvSpPr/>
          <p:nvPr/>
        </p:nvSpPr>
        <p:spPr>
          <a:xfrm>
            <a:off x="2195736" y="5237018"/>
            <a:ext cx="3528392" cy="1170132"/>
          </a:xfrm>
          <a:prstGeom prst="rect">
            <a:avLst/>
          </a:prstGeom>
          <a:solidFill>
            <a:schemeClr val="accent6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2411760" y="5373216"/>
            <a:ext cx="3168352" cy="864096"/>
          </a:xfrm>
          <a:prstGeom prst="rect">
            <a:avLst/>
          </a:prstGeom>
          <a:solidFill>
            <a:srgbClr val="A6BED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8" name="Connecteur droit avec flèche 17"/>
          <p:cNvCxnSpPr>
            <a:endCxn id="20" idx="1"/>
          </p:cNvCxnSpPr>
          <p:nvPr/>
        </p:nvCxnSpPr>
        <p:spPr>
          <a:xfrm>
            <a:off x="5724128" y="5346057"/>
            <a:ext cx="1656184" cy="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ZoneTexte 19"/>
          <p:cNvSpPr txBox="1"/>
          <p:nvPr/>
        </p:nvSpPr>
        <p:spPr>
          <a:xfrm>
            <a:off x="7380312" y="5146002"/>
            <a:ext cx="93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dirty="0" smtClean="0"/>
              <a:t>frame</a:t>
            </a:r>
            <a:endParaRPr lang="fr-FR" dirty="0"/>
          </a:p>
        </p:txBody>
      </p:sp>
      <p:cxnSp>
        <p:nvCxnSpPr>
          <p:cNvPr id="21" name="Connecteur droit avec flèche 20"/>
          <p:cNvCxnSpPr>
            <a:stCxn id="16" idx="3"/>
            <a:endCxn id="22" idx="1"/>
          </p:cNvCxnSpPr>
          <p:nvPr/>
        </p:nvCxnSpPr>
        <p:spPr>
          <a:xfrm>
            <a:off x="5580112" y="5805264"/>
            <a:ext cx="504056" cy="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/>
          <p:cNvSpPr txBox="1"/>
          <p:nvPr/>
        </p:nvSpPr>
        <p:spPr>
          <a:xfrm>
            <a:off x="6084168" y="5605209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bounds</a:t>
            </a:r>
            <a:endParaRPr lang="fr-FR" dirty="0"/>
          </a:p>
        </p:txBody>
      </p:sp>
      <p:cxnSp>
        <p:nvCxnSpPr>
          <p:cNvPr id="35" name="Connecteur droit avec flèche 34"/>
          <p:cNvCxnSpPr/>
          <p:nvPr/>
        </p:nvCxnSpPr>
        <p:spPr>
          <a:xfrm>
            <a:off x="1979712" y="5146002"/>
            <a:ext cx="3600400" cy="0"/>
          </a:xfrm>
          <a:prstGeom prst="straightConnector1">
            <a:avLst/>
          </a:prstGeom>
          <a:ln w="317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avec flèche 38"/>
          <p:cNvCxnSpPr/>
          <p:nvPr/>
        </p:nvCxnSpPr>
        <p:spPr>
          <a:xfrm>
            <a:off x="1979712" y="5146002"/>
            <a:ext cx="0" cy="1261148"/>
          </a:xfrm>
          <a:prstGeom prst="straightConnector1">
            <a:avLst/>
          </a:prstGeom>
          <a:ln w="317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ZoneTexte 39"/>
          <p:cNvSpPr txBox="1"/>
          <p:nvPr/>
        </p:nvSpPr>
        <p:spPr>
          <a:xfrm>
            <a:off x="1619672" y="5546112"/>
            <a:ext cx="360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00B050"/>
                </a:solidFill>
              </a:rPr>
              <a:t>y</a:t>
            </a:r>
            <a:endParaRPr lang="fr-FR" b="1" dirty="0">
              <a:solidFill>
                <a:srgbClr val="00B050"/>
              </a:solidFill>
            </a:endParaRPr>
          </a:p>
        </p:txBody>
      </p:sp>
      <p:sp>
        <p:nvSpPr>
          <p:cNvPr id="41" name="ZoneTexte 40"/>
          <p:cNvSpPr txBox="1"/>
          <p:nvPr/>
        </p:nvSpPr>
        <p:spPr>
          <a:xfrm>
            <a:off x="3318830" y="4797153"/>
            <a:ext cx="360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0070C0"/>
                </a:solidFill>
              </a:rPr>
              <a:t>x</a:t>
            </a:r>
            <a:endParaRPr lang="fr-FR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1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UIKit</a:t>
            </a:r>
            <a:endParaRPr lang="en-GB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dirty="0" smtClean="0"/>
              <a:t>Présentation de la plateforme </a:t>
            </a:r>
            <a:r>
              <a:rPr lang="fr-FR" dirty="0" err="1" smtClean="0"/>
              <a:t>iOS</a:t>
            </a:r>
            <a:endParaRPr lang="fr-FR" dirty="0" smtClean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 dirty="0" smtClean="0"/>
              <a:t>les vues - principales classes</a:t>
            </a:r>
          </a:p>
          <a:p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1011238" y="1773238"/>
            <a:ext cx="8025258" cy="3887787"/>
          </a:xfrm>
        </p:spPr>
        <p:txBody>
          <a:bodyPr/>
          <a:lstStyle/>
          <a:p>
            <a:r>
              <a:rPr lang="fr-FR" dirty="0" smtClean="0"/>
              <a:t>composants classiques : </a:t>
            </a:r>
            <a:r>
              <a:rPr lang="fr-FR" dirty="0" err="1" smtClean="0">
                <a:latin typeface="Courier" pitchFamily="49" charset="0"/>
              </a:rPr>
              <a:t>UIButton</a:t>
            </a:r>
            <a:r>
              <a:rPr lang="fr-FR" dirty="0" smtClean="0"/>
              <a:t>, </a:t>
            </a:r>
            <a:r>
              <a:rPr lang="fr-FR" dirty="0" err="1" smtClean="0">
                <a:latin typeface="Courier" pitchFamily="49" charset="0"/>
              </a:rPr>
              <a:t>UILabel</a:t>
            </a:r>
            <a:r>
              <a:rPr lang="fr-FR" dirty="0" smtClean="0"/>
              <a:t>, </a:t>
            </a:r>
            <a:r>
              <a:rPr lang="fr-FR" dirty="0" err="1" smtClean="0">
                <a:latin typeface="Courier" pitchFamily="49" charset="0"/>
              </a:rPr>
              <a:t>UITextField</a:t>
            </a:r>
            <a:r>
              <a:rPr lang="fr-FR" dirty="0" smtClean="0"/>
              <a:t>, </a:t>
            </a:r>
            <a:r>
              <a:rPr lang="fr-FR" dirty="0" err="1" smtClean="0">
                <a:latin typeface="Courier" pitchFamily="49" charset="0"/>
              </a:rPr>
              <a:t>UITextView</a:t>
            </a:r>
            <a:r>
              <a:rPr lang="fr-FR" dirty="0" smtClean="0"/>
              <a:t>, </a:t>
            </a:r>
            <a:r>
              <a:rPr lang="fr-FR" dirty="0" err="1" smtClean="0">
                <a:latin typeface="Courier" pitchFamily="49" charset="0"/>
              </a:rPr>
              <a:t>UIImageView</a:t>
            </a:r>
            <a:r>
              <a:rPr lang="fr-FR" dirty="0" smtClean="0"/>
              <a:t>, </a:t>
            </a:r>
            <a:r>
              <a:rPr lang="fr-FR" dirty="0" err="1" smtClean="0">
                <a:latin typeface="Courier" pitchFamily="49" charset="0"/>
              </a:rPr>
              <a:t>UISlider</a:t>
            </a:r>
            <a:r>
              <a:rPr lang="fr-FR" dirty="0" smtClean="0"/>
              <a:t>, </a:t>
            </a:r>
            <a:r>
              <a:rPr lang="fr-FR" dirty="0" err="1" smtClean="0">
                <a:latin typeface="Courier" pitchFamily="49" charset="0"/>
              </a:rPr>
              <a:t>UIPickerView</a:t>
            </a:r>
            <a:endParaRPr lang="fr-FR" dirty="0" smtClean="0">
              <a:latin typeface="Courier" pitchFamily="49" charset="0"/>
            </a:endParaRPr>
          </a:p>
          <a:p>
            <a:r>
              <a:rPr lang="fr-FR" dirty="0" smtClean="0"/>
              <a:t>conteneurs : </a:t>
            </a:r>
            <a:r>
              <a:rPr lang="fr-FR" dirty="0" err="1" smtClean="0">
                <a:latin typeface="Courier" pitchFamily="49" charset="0"/>
              </a:rPr>
              <a:t>UICollectionView</a:t>
            </a:r>
            <a:r>
              <a:rPr lang="fr-FR" dirty="0" smtClean="0"/>
              <a:t>, </a:t>
            </a:r>
            <a:r>
              <a:rPr lang="fr-FR" dirty="0" err="1" smtClean="0">
                <a:latin typeface="Courier" pitchFamily="49" charset="0"/>
              </a:rPr>
              <a:t>UITableView</a:t>
            </a:r>
            <a:r>
              <a:rPr lang="fr-FR" dirty="0" smtClean="0"/>
              <a:t>, </a:t>
            </a:r>
            <a:r>
              <a:rPr lang="fr-FR" dirty="0" err="1" smtClean="0">
                <a:latin typeface="Courier" pitchFamily="49" charset="0"/>
              </a:rPr>
              <a:t>UIScrollView</a:t>
            </a:r>
            <a:r>
              <a:rPr lang="fr-FR" dirty="0" smtClean="0"/>
              <a:t>, </a:t>
            </a:r>
            <a:r>
              <a:rPr lang="fr-FR" dirty="0" err="1" smtClean="0">
                <a:latin typeface="Courier" pitchFamily="49" charset="0"/>
              </a:rPr>
              <a:t>UIWindow</a:t>
            </a:r>
            <a:r>
              <a:rPr lang="fr-FR" dirty="0" smtClean="0"/>
              <a:t>, </a:t>
            </a:r>
            <a:r>
              <a:rPr lang="fr-FR" dirty="0" err="1" smtClean="0">
                <a:latin typeface="Courier" pitchFamily="49" charset="0"/>
              </a:rPr>
              <a:t>UIWebView</a:t>
            </a:r>
            <a:endParaRPr lang="fr-FR" dirty="0" smtClean="0">
              <a:latin typeface="Courier" pitchFamily="49" charset="0"/>
            </a:endParaRPr>
          </a:p>
          <a:p>
            <a:r>
              <a:rPr lang="fr-FR" dirty="0" smtClean="0"/>
              <a:t>autres : </a:t>
            </a:r>
          </a:p>
          <a:p>
            <a:pPr lvl="1"/>
            <a:r>
              <a:rPr lang="fr-FR" dirty="0" err="1" smtClean="0">
                <a:latin typeface="Courier" pitchFamily="49" charset="0"/>
              </a:rPr>
              <a:t>UIGestureRecognizer</a:t>
            </a:r>
            <a:r>
              <a:rPr lang="fr-FR" dirty="0" smtClean="0"/>
              <a:t> : reconnaissance de « </a:t>
            </a:r>
            <a:r>
              <a:rPr lang="fr-FR" dirty="0" err="1" smtClean="0"/>
              <a:t>gestures</a:t>
            </a:r>
            <a:r>
              <a:rPr lang="fr-FR" dirty="0" smtClean="0"/>
              <a:t> »</a:t>
            </a:r>
          </a:p>
          <a:p>
            <a:pPr lvl="1"/>
            <a:r>
              <a:rPr lang="fr-FR" dirty="0" err="1" smtClean="0">
                <a:latin typeface="Courier" pitchFamily="49" charset="0"/>
              </a:rPr>
              <a:t>UIFont</a:t>
            </a:r>
            <a:r>
              <a:rPr lang="fr-FR" dirty="0" smtClean="0"/>
              <a:t> : police utilisée dans un label ou champ de texte</a:t>
            </a:r>
          </a:p>
          <a:p>
            <a:pPr lvl="1"/>
            <a:r>
              <a:rPr lang="fr-FR" dirty="0" err="1" smtClean="0">
                <a:latin typeface="Courier" pitchFamily="49" charset="0"/>
              </a:rPr>
              <a:t>UIDevice</a:t>
            </a:r>
            <a:r>
              <a:rPr lang="fr-FR" dirty="0" smtClean="0"/>
              <a:t>, </a:t>
            </a:r>
            <a:r>
              <a:rPr lang="fr-FR" dirty="0" err="1" smtClean="0">
                <a:latin typeface="Courier" pitchFamily="49" charset="0"/>
              </a:rPr>
              <a:t>UIScreen</a:t>
            </a:r>
            <a:r>
              <a:rPr lang="fr-FR" dirty="0" smtClean="0"/>
              <a:t> : pour accéder à des données du périphérique</a:t>
            </a:r>
          </a:p>
        </p:txBody>
      </p:sp>
    </p:spTree>
  </p:cSld>
  <p:clrMapOvr>
    <a:masterClrMapping/>
  </p:clrMapOvr>
  <p:transition xmlns:p14="http://schemas.microsoft.com/office/powerpoint/2010/main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1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UIKit</a:t>
            </a:r>
            <a:endParaRPr lang="en-GB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dirty="0" smtClean="0"/>
              <a:t>Présentation de la plateforme </a:t>
            </a:r>
            <a:r>
              <a:rPr lang="fr-FR" dirty="0" err="1" smtClean="0"/>
              <a:t>iOS</a:t>
            </a:r>
            <a:endParaRPr lang="fr-FR" dirty="0" smtClean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 dirty="0" smtClean="0"/>
              <a:t>les vues - collection </a:t>
            </a:r>
            <a:r>
              <a:rPr lang="fr-FR" dirty="0" err="1" smtClean="0"/>
              <a:t>view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1011238" y="1773238"/>
            <a:ext cx="8025258" cy="3887787"/>
          </a:xfrm>
        </p:spPr>
        <p:txBody>
          <a:bodyPr/>
          <a:lstStyle/>
          <a:p>
            <a:r>
              <a:rPr lang="fr-FR" dirty="0" smtClean="0"/>
              <a:t>gère une liste de cellules regroupées en section qui défilent verticalement ou horizontalement avec pour principes :</a:t>
            </a:r>
          </a:p>
          <a:p>
            <a:pPr lvl="1"/>
            <a:r>
              <a:rPr lang="fr-FR" dirty="0" smtClean="0"/>
              <a:t>on ne crée pas autant de cellules qu’il y a d’éléments à afficher, mais seulement les cellules qui sont visibles</a:t>
            </a:r>
          </a:p>
          <a:p>
            <a:pPr lvl="1"/>
            <a:r>
              <a:rPr lang="fr-FR" dirty="0" smtClean="0"/>
              <a:t>les cellules qui deviennent non visibles sont réutilisées pour afficher d’autres éléments → diminution de la mémoire utilisée</a:t>
            </a:r>
          </a:p>
          <a:p>
            <a:pPr lvl="1"/>
            <a:r>
              <a:rPr lang="fr-FR" dirty="0" smtClean="0"/>
              <a:t>la liste peut être de taille infinie et conserver un affichage fluide (les cellules ne doivent cependant pas être trop complexes)</a:t>
            </a:r>
          </a:p>
          <a:p>
            <a:r>
              <a:rPr lang="fr-FR" dirty="0" smtClean="0"/>
              <a:t>le contenu des cellules et l’interaction sont gérés via les mécanismes de délégation et data source</a:t>
            </a:r>
            <a:endParaRPr lang="fr-FR" dirty="0"/>
          </a:p>
        </p:txBody>
      </p:sp>
    </p:spTree>
  </p:cSld>
  <p:clrMapOvr>
    <a:masterClrMapping/>
  </p:clrMapOvr>
  <p:transition xmlns:p14="http://schemas.microsoft.com/office/powerpoint/2010/main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1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UIKit</a:t>
            </a:r>
            <a:endParaRPr lang="en-GB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dirty="0" smtClean="0"/>
              <a:t>Présentation de la plateforme </a:t>
            </a:r>
            <a:r>
              <a:rPr lang="fr-FR" dirty="0" err="1" smtClean="0"/>
              <a:t>iOS</a:t>
            </a:r>
            <a:endParaRPr lang="fr-FR" dirty="0" smtClean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 dirty="0" smtClean="0"/>
              <a:t>les vues - collection </a:t>
            </a:r>
            <a:r>
              <a:rPr lang="fr-FR" dirty="0" err="1" smtClean="0"/>
              <a:t>view</a:t>
            </a:r>
            <a:r>
              <a:rPr lang="fr-FR" dirty="0" smtClean="0"/>
              <a:t> - délégation</a:t>
            </a:r>
          </a:p>
          <a:p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1011238" y="1773238"/>
            <a:ext cx="8025258" cy="3887787"/>
          </a:xfrm>
        </p:spPr>
        <p:txBody>
          <a:bodyPr/>
          <a:lstStyle/>
          <a:p>
            <a:r>
              <a:rPr lang="fr-FR" dirty="0" smtClean="0"/>
              <a:t>principe utilisé dans beaucoup de classes du </a:t>
            </a:r>
            <a:r>
              <a:rPr lang="fr-FR" dirty="0" err="1" smtClean="0"/>
              <a:t>framework</a:t>
            </a:r>
            <a:r>
              <a:rPr lang="fr-FR" dirty="0" smtClean="0"/>
              <a:t> </a:t>
            </a:r>
            <a:r>
              <a:rPr lang="fr-FR" dirty="0" err="1" smtClean="0"/>
              <a:t>iOS</a:t>
            </a:r>
            <a:endParaRPr lang="fr-FR" dirty="0" smtClean="0"/>
          </a:p>
          <a:p>
            <a:r>
              <a:rPr lang="fr-FR" dirty="0" smtClean="0"/>
              <a:t>protocole décrivant des méthodes que la vue va utiliser pour son affichage ou pour indiquer un évènement, par exemple dans le cas de la collection </a:t>
            </a:r>
            <a:r>
              <a:rPr lang="fr-FR" dirty="0" err="1" smtClean="0"/>
              <a:t>view</a:t>
            </a:r>
            <a:r>
              <a:rPr lang="fr-FR" dirty="0" smtClean="0"/>
              <a:t> :</a:t>
            </a:r>
          </a:p>
          <a:p>
            <a:pPr lvl="1"/>
            <a:r>
              <a:rPr lang="fr-FR" dirty="0" smtClean="0"/>
              <a:t>l’utilisateur a sélectionné/</a:t>
            </a:r>
            <a:r>
              <a:rPr lang="fr-FR" dirty="0" err="1" smtClean="0"/>
              <a:t>déselectionné</a:t>
            </a:r>
            <a:r>
              <a:rPr lang="fr-FR" dirty="0" smtClean="0"/>
              <a:t> une cellule</a:t>
            </a:r>
          </a:p>
          <a:p>
            <a:pPr lvl="1"/>
            <a:r>
              <a:rPr lang="fr-FR" dirty="0" smtClean="0"/>
              <a:t>une cellule a été surlignée (</a:t>
            </a:r>
            <a:r>
              <a:rPr lang="fr-FR" dirty="0" err="1" smtClean="0"/>
              <a:t>highlight</a:t>
            </a:r>
            <a:r>
              <a:rPr lang="fr-FR" dirty="0" smtClean="0"/>
              <a:t>)</a:t>
            </a:r>
          </a:p>
          <a:p>
            <a:pPr lvl="1"/>
            <a:r>
              <a:rPr lang="fr-FR" dirty="0" smtClean="0"/>
              <a:t>…</a:t>
            </a:r>
          </a:p>
          <a:p>
            <a:r>
              <a:rPr lang="fr-FR" dirty="0" smtClean="0"/>
              <a:t>en général, le délégué d’une vue est déclaré via une propriété non retenue (</a:t>
            </a:r>
            <a:r>
              <a:rPr lang="fr-FR" dirty="0" err="1" smtClean="0">
                <a:latin typeface="Courier" pitchFamily="49" charset="0"/>
              </a:rPr>
              <a:t>assign</a:t>
            </a:r>
            <a:r>
              <a:rPr lang="fr-FR" dirty="0" smtClean="0"/>
              <a:t> ou </a:t>
            </a:r>
            <a:r>
              <a:rPr lang="fr-FR" dirty="0" err="1" smtClean="0">
                <a:latin typeface="Courier" pitchFamily="49" charset="0"/>
              </a:rPr>
              <a:t>weak</a:t>
            </a:r>
            <a:r>
              <a:rPr lang="fr-FR" dirty="0" smtClean="0"/>
              <a:t>) de la manière suivante :</a:t>
            </a:r>
          </a:p>
          <a:p>
            <a:pPr lvl="1">
              <a:buNone/>
            </a:pPr>
            <a:r>
              <a:rPr lang="fr-FR" b="1" dirty="0" smtClean="0">
                <a:solidFill>
                  <a:srgbClr val="EE7CE6"/>
                </a:solidFill>
                <a:latin typeface="Courier" pitchFamily="49" charset="0"/>
              </a:rPr>
              <a:t>@</a:t>
            </a:r>
            <a:r>
              <a:rPr lang="fr-FR" b="1" dirty="0" err="1" smtClean="0">
                <a:solidFill>
                  <a:srgbClr val="EE7CE6"/>
                </a:solidFill>
                <a:latin typeface="Courier" pitchFamily="49" charset="0"/>
              </a:rPr>
              <a:t>property</a:t>
            </a:r>
            <a:r>
              <a:rPr lang="fr-FR" b="1" dirty="0" smtClean="0">
                <a:solidFill>
                  <a:srgbClr val="EE7CE6"/>
                </a:solidFill>
                <a:latin typeface="Courier" pitchFamily="49" charset="0"/>
              </a:rPr>
              <a:t> </a:t>
            </a:r>
            <a:r>
              <a:rPr lang="fr-FR" b="1" dirty="0" smtClean="0">
                <a:latin typeface="Courier" pitchFamily="49" charset="0"/>
              </a:rPr>
              <a:t>(</a:t>
            </a:r>
            <a:r>
              <a:rPr lang="fr-FR" b="1" dirty="0" err="1" smtClean="0">
                <a:solidFill>
                  <a:srgbClr val="EE7CE6"/>
                </a:solidFill>
                <a:latin typeface="Courier" pitchFamily="49" charset="0"/>
              </a:rPr>
              <a:t>nonatomic</a:t>
            </a:r>
            <a:r>
              <a:rPr lang="fr-FR" b="1" dirty="0" smtClean="0">
                <a:latin typeface="Courier" pitchFamily="49" charset="0"/>
              </a:rPr>
              <a:t>, </a:t>
            </a:r>
            <a:r>
              <a:rPr lang="fr-FR" b="1" dirty="0" err="1" smtClean="0">
                <a:solidFill>
                  <a:srgbClr val="EE7CE6"/>
                </a:solidFill>
                <a:latin typeface="Courier" pitchFamily="49" charset="0"/>
              </a:rPr>
              <a:t>assign</a:t>
            </a:r>
            <a:r>
              <a:rPr lang="fr-FR" b="1" dirty="0" smtClean="0">
                <a:latin typeface="Courier" pitchFamily="49" charset="0"/>
              </a:rPr>
              <a:t>) </a:t>
            </a:r>
            <a:r>
              <a:rPr lang="fr-FR" b="1" dirty="0" smtClean="0">
                <a:solidFill>
                  <a:srgbClr val="EE7CE6"/>
                </a:solidFill>
                <a:latin typeface="Courier" pitchFamily="49" charset="0"/>
              </a:rPr>
              <a:t>id</a:t>
            </a:r>
            <a:r>
              <a:rPr lang="fr-FR" b="1" dirty="0" smtClean="0">
                <a:latin typeface="Courier" pitchFamily="49" charset="0"/>
              </a:rPr>
              <a:t>&lt;</a:t>
            </a:r>
            <a:r>
              <a:rPr lang="fr-FR" b="1" dirty="0" err="1" smtClean="0">
                <a:latin typeface="Courier" pitchFamily="49" charset="0"/>
              </a:rPr>
              <a:t>UCollectionViewDelegate</a:t>
            </a:r>
            <a:r>
              <a:rPr lang="fr-FR" b="1" dirty="0" smtClean="0">
                <a:latin typeface="Courier" pitchFamily="49" charset="0"/>
              </a:rPr>
              <a:t>&gt; </a:t>
            </a:r>
            <a:r>
              <a:rPr lang="fr-FR" b="1" dirty="0" err="1" smtClean="0">
                <a:solidFill>
                  <a:schemeClr val="tx2"/>
                </a:solidFill>
                <a:latin typeface="Courier" pitchFamily="49" charset="0"/>
              </a:rPr>
              <a:t>delegate</a:t>
            </a:r>
            <a:r>
              <a:rPr lang="fr-FR" b="1" dirty="0" smtClean="0">
                <a:latin typeface="Courier" pitchFamily="49" charset="0"/>
              </a:rPr>
              <a:t>;</a:t>
            </a:r>
          </a:p>
          <a:p>
            <a:pPr lvl="1"/>
            <a:endParaRPr lang="fr-FR" dirty="0"/>
          </a:p>
        </p:txBody>
      </p:sp>
    </p:spTree>
  </p:cSld>
  <p:clrMapOvr>
    <a:masterClrMapping/>
  </p:clrMapOvr>
  <p:transition xmlns:p14="http://schemas.microsoft.com/office/powerpoint/2010/main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1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UIKit</a:t>
            </a:r>
            <a:endParaRPr lang="en-GB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dirty="0" smtClean="0"/>
              <a:t>Présentation de la plateforme </a:t>
            </a:r>
            <a:r>
              <a:rPr lang="fr-FR" dirty="0" err="1" smtClean="0"/>
              <a:t>iOS</a:t>
            </a:r>
            <a:endParaRPr lang="fr-FR" dirty="0" smtClean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 dirty="0" smtClean="0"/>
              <a:t>les vues - collection </a:t>
            </a:r>
            <a:r>
              <a:rPr lang="fr-FR" dirty="0" err="1" smtClean="0"/>
              <a:t>view</a:t>
            </a:r>
            <a:r>
              <a:rPr lang="fr-FR" dirty="0" smtClean="0"/>
              <a:t> - data source</a:t>
            </a:r>
          </a:p>
          <a:p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1011238" y="1773238"/>
            <a:ext cx="8025258" cy="3887787"/>
          </a:xfrm>
        </p:spPr>
        <p:txBody>
          <a:bodyPr/>
          <a:lstStyle/>
          <a:p>
            <a:r>
              <a:rPr lang="fr-FR" dirty="0" smtClean="0"/>
              <a:t>utilisation similaire au mécanisme de délégation</a:t>
            </a:r>
          </a:p>
          <a:p>
            <a:r>
              <a:rPr lang="fr-FR" dirty="0" smtClean="0"/>
              <a:t>le data source a le contrôle sur les données affichées par la vue par exemple dans le cas de la collection </a:t>
            </a:r>
            <a:r>
              <a:rPr lang="fr-FR" dirty="0" err="1" smtClean="0"/>
              <a:t>view</a:t>
            </a:r>
            <a:r>
              <a:rPr lang="fr-FR" dirty="0" smtClean="0"/>
              <a:t> :</a:t>
            </a:r>
          </a:p>
          <a:p>
            <a:pPr lvl="1"/>
            <a:r>
              <a:rPr lang="fr-FR" dirty="0" smtClean="0"/>
              <a:t>combien y’a-t-il de sections, de cellules dans telle section ?</a:t>
            </a:r>
          </a:p>
          <a:p>
            <a:pPr lvl="1"/>
            <a:r>
              <a:rPr lang="fr-FR" dirty="0" smtClean="0"/>
              <a:t>quelle cellule afficher à tel endroit?</a:t>
            </a:r>
          </a:p>
          <a:p>
            <a:r>
              <a:rPr lang="fr-FR" dirty="0" smtClean="0"/>
              <a:t>en général, le </a:t>
            </a:r>
            <a:r>
              <a:rPr lang="fr-FR" dirty="0" err="1" smtClean="0"/>
              <a:t>dataSource</a:t>
            </a:r>
            <a:r>
              <a:rPr lang="fr-FR" dirty="0" smtClean="0"/>
              <a:t> d’une vue est déclaré via une propriété non retenue (</a:t>
            </a:r>
            <a:r>
              <a:rPr lang="fr-FR" dirty="0" err="1" smtClean="0">
                <a:latin typeface="Courier" pitchFamily="49" charset="0"/>
              </a:rPr>
              <a:t>assign</a:t>
            </a:r>
            <a:r>
              <a:rPr lang="fr-FR" dirty="0" smtClean="0"/>
              <a:t> ou </a:t>
            </a:r>
            <a:r>
              <a:rPr lang="fr-FR" dirty="0" err="1" smtClean="0">
                <a:latin typeface="Courier" pitchFamily="49" charset="0"/>
              </a:rPr>
              <a:t>weak</a:t>
            </a:r>
            <a:r>
              <a:rPr lang="fr-FR" dirty="0" smtClean="0"/>
              <a:t>) de la manière suivante :</a:t>
            </a:r>
          </a:p>
          <a:p>
            <a:pPr lvl="1">
              <a:buNone/>
            </a:pPr>
            <a:r>
              <a:rPr lang="fr-FR" b="1" dirty="0" smtClean="0">
                <a:solidFill>
                  <a:srgbClr val="EE7CE6"/>
                </a:solidFill>
                <a:latin typeface="Courier" pitchFamily="49" charset="0"/>
              </a:rPr>
              <a:t>@</a:t>
            </a:r>
            <a:r>
              <a:rPr lang="fr-FR" b="1" dirty="0" err="1" smtClean="0">
                <a:solidFill>
                  <a:srgbClr val="EE7CE6"/>
                </a:solidFill>
                <a:latin typeface="Courier" pitchFamily="49" charset="0"/>
              </a:rPr>
              <a:t>property</a:t>
            </a:r>
            <a:r>
              <a:rPr lang="fr-FR" b="1" dirty="0" smtClean="0">
                <a:solidFill>
                  <a:srgbClr val="EE7CE6"/>
                </a:solidFill>
                <a:latin typeface="Courier" pitchFamily="49" charset="0"/>
              </a:rPr>
              <a:t> </a:t>
            </a:r>
            <a:r>
              <a:rPr lang="fr-FR" b="1" dirty="0" smtClean="0">
                <a:latin typeface="Courier" pitchFamily="49" charset="0"/>
              </a:rPr>
              <a:t>(</a:t>
            </a:r>
            <a:r>
              <a:rPr lang="fr-FR" b="1" dirty="0" err="1" smtClean="0">
                <a:solidFill>
                  <a:srgbClr val="EE7CE6"/>
                </a:solidFill>
                <a:latin typeface="Courier" pitchFamily="49" charset="0"/>
              </a:rPr>
              <a:t>nonatomic</a:t>
            </a:r>
            <a:r>
              <a:rPr lang="fr-FR" b="1" dirty="0" smtClean="0">
                <a:latin typeface="Courier" pitchFamily="49" charset="0"/>
              </a:rPr>
              <a:t>, </a:t>
            </a:r>
            <a:r>
              <a:rPr lang="fr-FR" b="1" dirty="0" err="1" smtClean="0">
                <a:solidFill>
                  <a:srgbClr val="EE7CE6"/>
                </a:solidFill>
                <a:latin typeface="Courier" pitchFamily="49" charset="0"/>
              </a:rPr>
              <a:t>assign</a:t>
            </a:r>
            <a:r>
              <a:rPr lang="fr-FR" b="1" dirty="0" smtClean="0">
                <a:latin typeface="Courier" pitchFamily="49" charset="0"/>
              </a:rPr>
              <a:t>) </a:t>
            </a:r>
            <a:r>
              <a:rPr lang="fr-FR" b="1" dirty="0" smtClean="0">
                <a:solidFill>
                  <a:srgbClr val="EE7CE6"/>
                </a:solidFill>
                <a:latin typeface="Courier" pitchFamily="49" charset="0"/>
              </a:rPr>
              <a:t>id</a:t>
            </a:r>
            <a:r>
              <a:rPr lang="fr-FR" b="1" dirty="0" smtClean="0">
                <a:latin typeface="Courier" pitchFamily="49" charset="0"/>
              </a:rPr>
              <a:t>&lt;</a:t>
            </a:r>
            <a:r>
              <a:rPr lang="fr-FR" b="1" dirty="0" err="1" smtClean="0">
                <a:latin typeface="Courier" pitchFamily="49" charset="0"/>
              </a:rPr>
              <a:t>UICollectionViewDataSource</a:t>
            </a:r>
            <a:r>
              <a:rPr lang="fr-FR" b="1" dirty="0" smtClean="0">
                <a:latin typeface="Courier" pitchFamily="49" charset="0"/>
              </a:rPr>
              <a:t>&gt; </a:t>
            </a:r>
            <a:r>
              <a:rPr lang="fr-FR" b="1" dirty="0" err="1" smtClean="0">
                <a:solidFill>
                  <a:schemeClr val="tx2"/>
                </a:solidFill>
                <a:latin typeface="Courier" pitchFamily="49" charset="0"/>
              </a:rPr>
              <a:t>dataSource</a:t>
            </a:r>
            <a:r>
              <a:rPr lang="fr-FR" b="1" dirty="0" smtClean="0">
                <a:latin typeface="Courier" pitchFamily="49" charset="0"/>
              </a:rPr>
              <a:t>;</a:t>
            </a:r>
          </a:p>
          <a:p>
            <a:pPr lvl="1"/>
            <a:endParaRPr lang="fr-FR" dirty="0"/>
          </a:p>
        </p:txBody>
      </p:sp>
    </p:spTree>
  </p:cSld>
  <p:clrMapOvr>
    <a:masterClrMapping/>
  </p:clrMapOvr>
  <p:transition xmlns:p14="http://schemas.microsoft.com/office/powerpoint/2010/main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1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UIKit</a:t>
            </a:r>
            <a:endParaRPr lang="en-GB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dirty="0" smtClean="0"/>
              <a:t>Présentation de la plateforme </a:t>
            </a:r>
            <a:r>
              <a:rPr lang="fr-FR" dirty="0" err="1" smtClean="0"/>
              <a:t>iOS</a:t>
            </a:r>
            <a:endParaRPr lang="fr-FR" dirty="0" smtClean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 dirty="0" smtClean="0"/>
              <a:t>les vues - collection </a:t>
            </a:r>
            <a:r>
              <a:rPr lang="fr-FR" dirty="0" err="1" smtClean="0"/>
              <a:t>view</a:t>
            </a:r>
            <a:r>
              <a:rPr lang="fr-FR" dirty="0" smtClean="0"/>
              <a:t> - </a:t>
            </a:r>
            <a:r>
              <a:rPr lang="fr-FR" dirty="0" err="1" smtClean="0"/>
              <a:t>layout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1011238" y="1773238"/>
            <a:ext cx="8025258" cy="3887787"/>
          </a:xfrm>
        </p:spPr>
        <p:txBody>
          <a:bodyPr/>
          <a:lstStyle/>
          <a:p>
            <a:r>
              <a:rPr lang="fr-FR" dirty="0" smtClean="0"/>
              <a:t>responsable des positionnement, taille et attributs visuels des cellules</a:t>
            </a:r>
          </a:p>
          <a:p>
            <a:r>
              <a:rPr lang="fr-FR" dirty="0" smtClean="0"/>
              <a:t>classe de base :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UICollectionViewLayout</a:t>
            </a: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fr-FR" dirty="0" smtClean="0"/>
              <a:t>à ne </a:t>
            </a:r>
            <a:r>
              <a:rPr lang="fr-FR" dirty="0" err="1" smtClean="0"/>
              <a:t>sous-classer</a:t>
            </a:r>
            <a:r>
              <a:rPr lang="fr-FR" dirty="0" smtClean="0"/>
              <a:t> </a:t>
            </a:r>
            <a:r>
              <a:rPr lang="fr-FR" b="1" u="sng" dirty="0" smtClean="0"/>
              <a:t>que</a:t>
            </a:r>
            <a:r>
              <a:rPr lang="fr-FR" dirty="0" smtClean="0"/>
              <a:t> si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UICollectionViewFlowLayout</a:t>
            </a:r>
            <a:r>
              <a:rPr lang="fr-FR" dirty="0" smtClean="0"/>
              <a:t> n’est pas suffisant car la mécanique est complexe</a:t>
            </a:r>
          </a:p>
          <a:p>
            <a:r>
              <a:rPr lang="fr-FR" dirty="0" smtClean="0"/>
              <a:t>la classe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UICollectionViewFlowLayout</a:t>
            </a:r>
            <a:r>
              <a:rPr lang="fr-FR" dirty="0" smtClean="0"/>
              <a:t> permet d’afficher sous forme d’une grille ou d’une liste avec un élément par ligne</a:t>
            </a:r>
            <a:endParaRPr lang="fr-FR" dirty="0"/>
          </a:p>
        </p:txBody>
      </p:sp>
    </p:spTree>
  </p:cSld>
  <p:clrMapOvr>
    <a:masterClrMapping/>
  </p:clrMapOvr>
  <p:transition xmlns:p14="http://schemas.microsoft.com/office/powerpoint/2010/main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1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UIKit</a:t>
            </a:r>
            <a:endParaRPr lang="en-GB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dirty="0" smtClean="0"/>
              <a:t>Présentation de la plateforme </a:t>
            </a:r>
            <a:r>
              <a:rPr lang="fr-FR" dirty="0" err="1" smtClean="0"/>
              <a:t>iOS</a:t>
            </a:r>
            <a:endParaRPr lang="fr-FR" dirty="0" smtClean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 dirty="0" smtClean="0"/>
              <a:t>les vues - collection </a:t>
            </a:r>
            <a:r>
              <a:rPr lang="fr-FR" dirty="0" err="1" smtClean="0"/>
              <a:t>view</a:t>
            </a:r>
            <a:r>
              <a:rPr lang="fr-FR" dirty="0" smtClean="0"/>
              <a:t> - schéma récapitulatif</a:t>
            </a:r>
          </a:p>
          <a:p>
            <a:endParaRPr lang="fr-FR" dirty="0"/>
          </a:p>
        </p:txBody>
      </p:sp>
      <p:sp>
        <p:nvSpPr>
          <p:cNvPr id="81922" name="AutoShape 2" descr="https://developer.apple.com/library/ios/documentation/WindowsViews/Conceptual/CollectionViewPGforIOS/Art/cv_objects_2x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1924" name="AutoShape 4" descr="https://developer.apple.com/library/ios/documentation/WindowsViews/Conceptual/CollectionViewPGforIOS/Art/cv_objects_2x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1926" name="AutoShape 6" descr="https://developer.apple.com/library/ios/documentation/WindowsViews/Conceptual/CollectionViewPGforIOS/Art/cv_objects_2x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1928" name="AutoShape 8" descr="https://developer.apple.com/library/ios/documentation/WindowsViews/Conceptual/CollectionViewPGforIOS/Art/cv_objects_2x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81929" name="Picture 9" descr="C:\Documents and Settings\vsrt4641\Bureau\cv_objects_2x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63688" y="1556792"/>
            <a:ext cx="5570561" cy="4694170"/>
          </a:xfrm>
          <a:prstGeom prst="rect">
            <a:avLst/>
          </a:prstGeom>
          <a:noFill/>
        </p:spPr>
      </p:pic>
    </p:spTree>
  </p:cSld>
  <p:clrMapOvr>
    <a:masterClrMapping/>
  </p:clrMapOvr>
  <p:transition xmlns:p14="http://schemas.microsoft.com/office/powerpoint/2010/main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dirty="0" smtClean="0"/>
              <a:t>Présentation de la plateforme iOS</a:t>
            </a:r>
          </a:p>
        </p:txBody>
      </p:sp>
      <p:sp>
        <p:nvSpPr>
          <p:cNvPr id="53351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en-GB" dirty="0"/>
          </a:p>
        </p:txBody>
      </p:sp>
      <p:sp>
        <p:nvSpPr>
          <p:cNvPr id="533515" name="Rectangle 1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fr-FR" dirty="0">
                <a:solidFill>
                  <a:schemeClr val="tx2"/>
                </a:solidFill>
              </a:rPr>
              <a:t>partie 1</a:t>
            </a:r>
            <a:r>
              <a:rPr lang="fr-FR" dirty="0"/>
              <a:t>	</a:t>
            </a:r>
            <a:r>
              <a:rPr lang="fr-FR" b="1" dirty="0"/>
              <a:t>introduction</a:t>
            </a:r>
          </a:p>
          <a:p>
            <a:pPr>
              <a:buFont typeface="Wingdings" pitchFamily="2" charset="2"/>
              <a:buNone/>
            </a:pPr>
            <a:r>
              <a:rPr lang="fr-FR" dirty="0">
                <a:solidFill>
                  <a:schemeClr val="tx2"/>
                </a:solidFill>
              </a:rPr>
              <a:t>partie 2</a:t>
            </a:r>
            <a:r>
              <a:rPr lang="fr-FR" dirty="0"/>
              <a:t>	</a:t>
            </a:r>
            <a:r>
              <a:rPr lang="fr-FR" dirty="0" smtClean="0">
                <a:solidFill>
                  <a:schemeClr val="bg1">
                    <a:lumMod val="65000"/>
                  </a:schemeClr>
                </a:solidFill>
              </a:rPr>
              <a:t>Xcode</a:t>
            </a:r>
            <a:endParaRPr lang="fr-FR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buNone/>
            </a:pPr>
            <a:r>
              <a:rPr lang="fr-FR" dirty="0">
                <a:solidFill>
                  <a:schemeClr val="tx2"/>
                </a:solidFill>
              </a:rPr>
              <a:t>partie 3</a:t>
            </a:r>
            <a:r>
              <a:rPr lang="fr-FR" dirty="0"/>
              <a:t>	</a:t>
            </a:r>
            <a:r>
              <a:rPr lang="fr-FR" dirty="0" smtClean="0">
                <a:solidFill>
                  <a:schemeClr val="bg1">
                    <a:lumMod val="65000"/>
                  </a:schemeClr>
                </a:solidFill>
              </a:rPr>
              <a:t>UIKit</a:t>
            </a:r>
          </a:p>
          <a:p>
            <a:pPr>
              <a:buNone/>
            </a:pPr>
            <a:r>
              <a:rPr lang="fr-FR" dirty="0">
                <a:solidFill>
                  <a:schemeClr val="tx2"/>
                </a:solidFill>
              </a:rPr>
              <a:t>p</a:t>
            </a:r>
            <a:r>
              <a:rPr lang="fr-FR" dirty="0" smtClean="0">
                <a:solidFill>
                  <a:schemeClr val="tx2"/>
                </a:solidFill>
              </a:rPr>
              <a:t>artie 4</a:t>
            </a:r>
            <a:r>
              <a:rPr lang="fr-FR" dirty="0"/>
              <a:t>	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Interface </a:t>
            </a:r>
            <a:r>
              <a:rPr lang="fr-FR" dirty="0" err="1">
                <a:solidFill>
                  <a:schemeClr val="bg1">
                    <a:lumMod val="65000"/>
                  </a:schemeClr>
                </a:solidFill>
              </a:rPr>
              <a:t>Builder</a:t>
            </a:r>
            <a:endParaRPr lang="fr-FR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buNone/>
            </a:pPr>
            <a:r>
              <a:rPr lang="fr-FR" dirty="0">
                <a:solidFill>
                  <a:schemeClr val="tx2"/>
                </a:solidFill>
              </a:rPr>
              <a:t>p</a:t>
            </a:r>
            <a:r>
              <a:rPr lang="fr-FR" dirty="0" smtClean="0">
                <a:solidFill>
                  <a:schemeClr val="tx2"/>
                </a:solidFill>
              </a:rPr>
              <a:t>artie 5 </a:t>
            </a:r>
            <a:r>
              <a:rPr lang="fr-FR" dirty="0" err="1" smtClean="0">
                <a:solidFill>
                  <a:schemeClr val="bg1">
                    <a:lumMod val="65000"/>
                  </a:schemeClr>
                </a:solidFill>
              </a:rPr>
              <a:t>Core</a:t>
            </a:r>
            <a:r>
              <a:rPr lang="fr-FR" dirty="0" smtClean="0">
                <a:solidFill>
                  <a:schemeClr val="bg1">
                    <a:lumMod val="65000"/>
                  </a:schemeClr>
                </a:solidFill>
              </a:rPr>
              <a:t> Data</a:t>
            </a:r>
          </a:p>
          <a:p>
            <a:pPr>
              <a:buNone/>
            </a:pPr>
            <a:r>
              <a:rPr lang="fr-FR" dirty="0" smtClean="0">
                <a:solidFill>
                  <a:schemeClr val="tx2"/>
                </a:solidFill>
              </a:rPr>
              <a:t>partie 6</a:t>
            </a:r>
            <a:r>
              <a:rPr lang="fr-FR" dirty="0" smtClean="0"/>
              <a:t>	</a:t>
            </a:r>
            <a:r>
              <a:rPr lang="fr-FR" dirty="0" smtClean="0">
                <a:solidFill>
                  <a:schemeClr val="bg1">
                    <a:lumMod val="65000"/>
                  </a:schemeClr>
                </a:solidFill>
              </a:rPr>
              <a:t>autres frameworks</a:t>
            </a:r>
          </a:p>
          <a:p>
            <a:pPr>
              <a:buNone/>
            </a:pPr>
            <a:r>
              <a:rPr lang="fr-FR" dirty="0" smtClean="0">
                <a:solidFill>
                  <a:schemeClr val="tx2"/>
                </a:solidFill>
              </a:rPr>
              <a:t>partie 7</a:t>
            </a:r>
            <a:r>
              <a:rPr lang="fr-FR" dirty="0"/>
              <a:t>	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ressources</a:t>
            </a:r>
          </a:p>
          <a:p>
            <a:pPr>
              <a:buNone/>
            </a:pPr>
            <a:r>
              <a:rPr lang="fr-FR" dirty="0" smtClean="0">
                <a:solidFill>
                  <a:schemeClr val="tx2"/>
                </a:solidFill>
              </a:rPr>
              <a:t>partie 8</a:t>
            </a:r>
            <a:r>
              <a:rPr lang="fr-FR" dirty="0"/>
              <a:t>	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licences, certificats et profils d’approvisionnement</a:t>
            </a:r>
          </a:p>
          <a:p>
            <a:pPr>
              <a:buNone/>
            </a:pP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3066736126"/>
      </p:ext>
    </p:extLst>
  </p:cSld>
  <p:clrMapOvr>
    <a:masterClrMapping/>
  </p:clrMapOvr>
  <p:transition xmlns:p14="http://schemas.microsoft.com/office/powerpoint/2010/main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1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UIKit</a:t>
            </a:r>
            <a:endParaRPr lang="en-GB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dirty="0" smtClean="0"/>
              <a:t>Présentation de la plateforme </a:t>
            </a:r>
            <a:r>
              <a:rPr lang="fr-FR" dirty="0" err="1" smtClean="0"/>
              <a:t>iOS</a:t>
            </a:r>
            <a:endParaRPr lang="fr-FR" dirty="0" smtClean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 dirty="0" smtClean="0"/>
              <a:t>les vues - collection </a:t>
            </a:r>
            <a:r>
              <a:rPr lang="fr-FR" dirty="0" err="1" smtClean="0"/>
              <a:t>view</a:t>
            </a:r>
            <a:r>
              <a:rPr lang="fr-FR" dirty="0" smtClean="0"/>
              <a:t> - utilisation du </a:t>
            </a:r>
            <a:r>
              <a:rPr lang="fr-FR" dirty="0" err="1" smtClean="0"/>
              <a:t>dataSource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1011238" y="1773238"/>
            <a:ext cx="8025258" cy="3887787"/>
          </a:xfrm>
        </p:spPr>
        <p:txBody>
          <a:bodyPr/>
          <a:lstStyle/>
          <a:p>
            <a:r>
              <a:rPr lang="fr-FR" dirty="0" smtClean="0"/>
              <a:t>voici un exemple d’implémentation : la classe qui implémente </a:t>
            </a:r>
            <a:r>
              <a:rPr lang="fr-FR" dirty="0" err="1" smtClean="0">
                <a:latin typeface="Courier" pitchFamily="49" charset="0"/>
              </a:rPr>
              <a:t>UICollectionViewDataSource</a:t>
            </a:r>
            <a:r>
              <a:rPr lang="fr-FR" dirty="0" smtClean="0"/>
              <a:t> possède une variable membre nommée </a:t>
            </a:r>
            <a:r>
              <a:rPr lang="fr-FR" dirty="0" err="1" smtClean="0">
                <a:latin typeface="Courier" pitchFamily="49" charset="0"/>
              </a:rPr>
              <a:t>texts</a:t>
            </a:r>
            <a:r>
              <a:rPr lang="fr-FR" dirty="0" smtClean="0"/>
              <a:t> qui est un tableau de chaînes</a:t>
            </a:r>
            <a:endParaRPr lang="fr-FR" dirty="0" smtClean="0">
              <a:latin typeface="Courier" pitchFamily="49" charset="0"/>
            </a:endParaRPr>
          </a:p>
        </p:txBody>
      </p:sp>
      <p:grpSp>
        <p:nvGrpSpPr>
          <p:cNvPr id="2" name="Groupe 6"/>
          <p:cNvGrpSpPr/>
          <p:nvPr/>
        </p:nvGrpSpPr>
        <p:grpSpPr>
          <a:xfrm>
            <a:off x="755576" y="2874714"/>
            <a:ext cx="7848872" cy="1446550"/>
            <a:chOff x="755576" y="5085184"/>
            <a:chExt cx="7848872" cy="1446550"/>
          </a:xfrm>
        </p:grpSpPr>
        <p:sp>
          <p:nvSpPr>
            <p:cNvPr id="8" name="ZoneTexte 7"/>
            <p:cNvSpPr txBox="1"/>
            <p:nvPr/>
          </p:nvSpPr>
          <p:spPr>
            <a:xfrm>
              <a:off x="755576" y="5085184"/>
              <a:ext cx="7848872" cy="36933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fr-FR" sz="1800" dirty="0" smtClean="0">
                  <a:solidFill>
                    <a:schemeClr val="accent5">
                      <a:lumMod val="50000"/>
                    </a:schemeClr>
                  </a:solidFill>
                </a:rPr>
                <a:t>Exemple</a:t>
              </a:r>
              <a:endParaRPr lang="fr-FR" sz="18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9" name="ZoneTexte 8"/>
            <p:cNvSpPr txBox="1"/>
            <p:nvPr/>
          </p:nvSpPr>
          <p:spPr>
            <a:xfrm>
              <a:off x="755576" y="5454516"/>
              <a:ext cx="7848872" cy="107721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-(</a:t>
              </a:r>
              <a:r>
                <a:rPr lang="fr-FR" sz="1600" b="1" dirty="0" err="1" smtClean="0">
                  <a:solidFill>
                    <a:srgbClr val="FF0000"/>
                  </a:solidFill>
                  <a:latin typeface="Courier" pitchFamily="49" charset="0"/>
                </a:rPr>
                <a:t>NSInteger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) </a:t>
              </a:r>
              <a:r>
                <a:rPr lang="fr-FR" sz="1600" b="1" dirty="0" err="1" smtClean="0">
                  <a:solidFill>
                    <a:srgbClr val="005426"/>
                  </a:solidFill>
                  <a:latin typeface="Courier" pitchFamily="49" charset="0"/>
                </a:rPr>
                <a:t>collectionView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:(</a:t>
              </a:r>
              <a:r>
                <a:rPr lang="fr-FR" sz="1600" b="1" dirty="0" err="1" smtClean="0">
                  <a:solidFill>
                    <a:srgbClr val="7030A0"/>
                  </a:solidFill>
                  <a:latin typeface="Courier" pitchFamily="49" charset="0"/>
                </a:rPr>
                <a:t>UITCollectionView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*)</a:t>
              </a:r>
              <a:r>
                <a:rPr lang="fr-FR" sz="1600" b="1" dirty="0" err="1" smtClean="0">
                  <a:solidFill>
                    <a:schemeClr val="tx1"/>
                  </a:solidFill>
                  <a:latin typeface="Courier" pitchFamily="49" charset="0"/>
                </a:rPr>
                <a:t>collectionView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 	</a:t>
              </a:r>
              <a:r>
                <a:rPr lang="fr-FR" sz="1600" b="1" dirty="0" err="1" smtClean="0">
                  <a:solidFill>
                    <a:srgbClr val="005426"/>
                  </a:solidFill>
                  <a:latin typeface="Courier" pitchFamily="49" charset="0"/>
                </a:rPr>
                <a:t>numberOfItemsInSection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:(</a:t>
              </a:r>
              <a:r>
                <a:rPr lang="fr-FR" sz="1600" b="1" dirty="0" err="1" smtClean="0">
                  <a:solidFill>
                    <a:srgbClr val="FF0000"/>
                  </a:solidFill>
                  <a:latin typeface="Courier" pitchFamily="49" charset="0"/>
                </a:rPr>
                <a:t>NSInteger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)section{</a:t>
              </a:r>
            </a:p>
            <a:p>
              <a:pPr lvl="1"/>
              <a:r>
                <a:rPr lang="fr-FR" sz="1600" b="1" dirty="0" smtClean="0">
                  <a:solidFill>
                    <a:srgbClr val="EE7CE6"/>
                  </a:solidFill>
                  <a:latin typeface="Courier" pitchFamily="49" charset="0"/>
                </a:rPr>
                <a:t>return 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= [</a:t>
              </a:r>
              <a:r>
                <a:rPr lang="fr-FR" sz="1600" b="1" dirty="0" err="1" smtClean="0">
                  <a:solidFill>
                    <a:schemeClr val="tx1"/>
                  </a:solidFill>
                  <a:latin typeface="Courier" pitchFamily="49" charset="0"/>
                </a:rPr>
                <a:t>texts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 </a:t>
              </a:r>
              <a:r>
                <a:rPr lang="fr-FR" sz="1600" b="1" dirty="0" smtClean="0">
                  <a:solidFill>
                    <a:srgbClr val="005426"/>
                  </a:solidFill>
                  <a:latin typeface="Courier" pitchFamily="49" charset="0"/>
                </a:rPr>
                <a:t>count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];</a:t>
              </a:r>
            </a:p>
            <a:p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}</a:t>
              </a:r>
              <a:endParaRPr lang="fr-FR" sz="1600" b="1" dirty="0" smtClean="0">
                <a:latin typeface="Courier" pitchFamily="49" charset="0"/>
              </a:endParaRPr>
            </a:p>
          </p:txBody>
        </p:sp>
      </p:grpSp>
    </p:spTree>
  </p:cSld>
  <p:clrMapOvr>
    <a:masterClrMapping/>
  </p:clrMapOvr>
  <p:transition xmlns:p14="http://schemas.microsoft.com/office/powerpoint/2010/main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1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UIKit</a:t>
            </a:r>
            <a:endParaRPr lang="en-GB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dirty="0" smtClean="0"/>
              <a:t>Présentation de la plateforme </a:t>
            </a:r>
            <a:r>
              <a:rPr lang="fr-FR" dirty="0" err="1" smtClean="0"/>
              <a:t>iOS</a:t>
            </a:r>
            <a:endParaRPr lang="fr-FR" dirty="0" smtClean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 dirty="0" smtClean="0"/>
              <a:t>les vues - collection </a:t>
            </a:r>
            <a:r>
              <a:rPr lang="fr-FR" dirty="0" err="1" smtClean="0"/>
              <a:t>view</a:t>
            </a:r>
            <a:r>
              <a:rPr lang="fr-FR" dirty="0" smtClean="0"/>
              <a:t> - utilisation du </a:t>
            </a:r>
            <a:r>
              <a:rPr lang="fr-FR" dirty="0" err="1" smtClean="0"/>
              <a:t>dataSource</a:t>
            </a:r>
            <a:endParaRPr lang="fr-FR" dirty="0" smtClean="0"/>
          </a:p>
          <a:p>
            <a:endParaRPr lang="fr-FR" dirty="0"/>
          </a:p>
        </p:txBody>
      </p:sp>
      <p:grpSp>
        <p:nvGrpSpPr>
          <p:cNvPr id="2" name="Groupe 6"/>
          <p:cNvGrpSpPr/>
          <p:nvPr/>
        </p:nvGrpSpPr>
        <p:grpSpPr>
          <a:xfrm>
            <a:off x="755576" y="1772816"/>
            <a:ext cx="7848872" cy="3416320"/>
            <a:chOff x="755576" y="5085184"/>
            <a:chExt cx="7848872" cy="3416320"/>
          </a:xfrm>
        </p:grpSpPr>
        <p:sp>
          <p:nvSpPr>
            <p:cNvPr id="8" name="ZoneTexte 7"/>
            <p:cNvSpPr txBox="1"/>
            <p:nvPr/>
          </p:nvSpPr>
          <p:spPr>
            <a:xfrm>
              <a:off x="755576" y="5085184"/>
              <a:ext cx="7848872" cy="36933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fr-FR" sz="1800" dirty="0" smtClean="0">
                  <a:solidFill>
                    <a:schemeClr val="accent5">
                      <a:lumMod val="50000"/>
                    </a:schemeClr>
                  </a:solidFill>
                </a:rPr>
                <a:t>Exemple</a:t>
              </a:r>
              <a:endParaRPr lang="fr-FR" sz="18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9" name="ZoneTexte 8"/>
            <p:cNvSpPr txBox="1"/>
            <p:nvPr/>
          </p:nvSpPr>
          <p:spPr>
            <a:xfrm>
              <a:off x="755576" y="5454516"/>
              <a:ext cx="7848872" cy="304698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-(</a:t>
              </a:r>
              <a:r>
                <a:rPr lang="fr-FR" sz="1600" b="1" dirty="0" err="1" smtClean="0">
                  <a:solidFill>
                    <a:srgbClr val="7030A0"/>
                  </a:solidFill>
                  <a:latin typeface="Courier" pitchFamily="49" charset="0"/>
                </a:rPr>
                <a:t>UICollectionViewCell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*) 	</a:t>
              </a:r>
              <a:r>
                <a:rPr lang="fr-FR" sz="1600" b="1" dirty="0" err="1" smtClean="0">
                  <a:solidFill>
                    <a:srgbClr val="005426"/>
                  </a:solidFill>
                  <a:latin typeface="Courier" pitchFamily="49" charset="0"/>
                </a:rPr>
                <a:t>collectionView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:(</a:t>
              </a:r>
              <a:r>
                <a:rPr lang="fr-FR" sz="1600" b="1" dirty="0" err="1" smtClean="0">
                  <a:solidFill>
                    <a:srgbClr val="7030A0"/>
                  </a:solidFill>
                  <a:latin typeface="Courier" pitchFamily="49" charset="0"/>
                </a:rPr>
                <a:t>UICollectionView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*)</a:t>
              </a:r>
              <a:r>
                <a:rPr lang="fr-FR" sz="1600" b="1" dirty="0" err="1" smtClean="0">
                  <a:solidFill>
                    <a:schemeClr val="tx1"/>
                  </a:solidFill>
                  <a:latin typeface="Courier" pitchFamily="49" charset="0"/>
                </a:rPr>
                <a:t>collectionView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 	</a:t>
              </a:r>
              <a:r>
                <a:rPr lang="fr-FR" sz="1600" b="1" dirty="0" err="1" smtClean="0">
                  <a:solidFill>
                    <a:srgbClr val="005426"/>
                  </a:solidFill>
                  <a:latin typeface="Courier" pitchFamily="49" charset="0"/>
                </a:rPr>
                <a:t>cellForItemAtIndexPath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:(</a:t>
              </a:r>
              <a:r>
                <a:rPr lang="fr-FR" sz="1600" b="1" dirty="0" err="1" smtClean="0">
                  <a:solidFill>
                    <a:srgbClr val="7030A0"/>
                  </a:solidFill>
                  <a:latin typeface="Courier" pitchFamily="49" charset="0"/>
                </a:rPr>
                <a:t>NSIndexPath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*)</a:t>
              </a:r>
              <a:r>
                <a:rPr lang="fr-FR" sz="1600" b="1" dirty="0" err="1" smtClean="0">
                  <a:solidFill>
                    <a:schemeClr val="tx1"/>
                  </a:solidFill>
                  <a:latin typeface="Courier" pitchFamily="49" charset="0"/>
                </a:rPr>
                <a:t>indexPath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{</a:t>
              </a:r>
            </a:p>
            <a:p>
              <a:r>
                <a:rPr lang="fr-FR" sz="1600" b="1" dirty="0" smtClean="0">
                  <a:solidFill>
                    <a:srgbClr val="00B050"/>
                  </a:solidFill>
                  <a:latin typeface="Courier" pitchFamily="49" charset="0"/>
                </a:rPr>
                <a:t>// identifiant du type de cellule</a:t>
              </a:r>
              <a:endParaRPr lang="fr-FR" sz="1600" b="1" dirty="0" smtClean="0">
                <a:solidFill>
                  <a:schemeClr val="tx1"/>
                </a:solidFill>
                <a:latin typeface="Courier" pitchFamily="49" charset="0"/>
              </a:endParaRPr>
            </a:p>
            <a:p>
              <a:pPr lvl="1"/>
              <a:r>
                <a:rPr lang="fr-FR" sz="1600" b="1" dirty="0" err="1" smtClean="0">
                  <a:solidFill>
                    <a:srgbClr val="7030A0"/>
                  </a:solidFill>
                  <a:latin typeface="Courier" pitchFamily="49" charset="0"/>
                </a:rPr>
                <a:t>NSString</a:t>
              </a:r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</a:rPr>
                <a:t> 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*</a:t>
              </a:r>
              <a:r>
                <a:rPr lang="fr-FR" sz="1600" b="1" dirty="0" smtClean="0">
                  <a:solidFill>
                    <a:schemeClr val="tx2"/>
                  </a:solidFill>
                  <a:latin typeface="Courier" pitchFamily="49" charset="0"/>
                </a:rPr>
                <a:t>identifier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 = </a:t>
              </a:r>
              <a:r>
                <a:rPr lang="fr-FR" sz="1600" b="1" dirty="0" smtClean="0">
                  <a:solidFill>
                    <a:srgbClr val="0070C0"/>
                  </a:solidFill>
                  <a:latin typeface="Courier" pitchFamily="49" charset="0"/>
                </a:rPr>
                <a:t>@"item 1"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;</a:t>
              </a:r>
            </a:p>
            <a:p>
              <a:r>
                <a:rPr lang="fr-FR" sz="1600" b="1" dirty="0" smtClean="0">
                  <a:solidFill>
                    <a:srgbClr val="00B050"/>
                  </a:solidFill>
                  <a:latin typeface="Courier" pitchFamily="49" charset="0"/>
                </a:rPr>
                <a:t>// on demande une cellule réutilisable à la vue</a:t>
              </a:r>
              <a:endParaRPr lang="fr-FR" sz="1600" b="1" dirty="0" smtClean="0">
                <a:solidFill>
                  <a:schemeClr val="tx1"/>
                </a:solidFill>
                <a:latin typeface="Courier" pitchFamily="49" charset="0"/>
              </a:endParaRPr>
            </a:p>
            <a:p>
              <a:pPr lvl="1"/>
              <a:r>
                <a:rPr lang="fr-FR" sz="1600" b="1" dirty="0" err="1" smtClean="0">
                  <a:solidFill>
                    <a:srgbClr val="7030A0"/>
                  </a:solidFill>
                  <a:latin typeface="Courier" pitchFamily="49" charset="0"/>
                </a:rPr>
                <a:t>UICollectionViewCell</a:t>
              </a:r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</a:rPr>
                <a:t> 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*</a:t>
              </a:r>
              <a:r>
                <a:rPr lang="fr-FR" sz="1600" b="1" dirty="0" err="1" smtClean="0">
                  <a:solidFill>
                    <a:schemeClr val="tx2"/>
                  </a:solidFill>
                  <a:latin typeface="Courier" pitchFamily="49" charset="0"/>
                </a:rPr>
                <a:t>cell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 = [</a:t>
              </a:r>
              <a:r>
                <a:rPr lang="fr-FR" sz="1600" b="1" dirty="0" err="1" smtClean="0">
                  <a:solidFill>
                    <a:schemeClr val="tx1"/>
                  </a:solidFill>
                  <a:latin typeface="Courier" pitchFamily="49" charset="0"/>
                </a:rPr>
                <a:t>collectionView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 	</a:t>
              </a:r>
              <a:r>
                <a:rPr lang="fr-FR" sz="1600" b="1" dirty="0" err="1" smtClean="0">
                  <a:solidFill>
                    <a:srgbClr val="005426"/>
                  </a:solidFill>
                  <a:latin typeface="Courier" pitchFamily="49" charset="0"/>
                </a:rPr>
                <a:t>dequeueReusableCellWithReuseIdentifier:</a:t>
              </a:r>
              <a:r>
                <a:rPr lang="fr-FR" sz="1600" b="1" dirty="0" err="1" smtClean="0">
                  <a:solidFill>
                    <a:schemeClr val="tx2"/>
                  </a:solidFill>
                  <a:latin typeface="Courier" pitchFamily="49" charset="0"/>
                </a:rPr>
                <a:t>identifier</a:t>
              </a:r>
              <a:r>
                <a:rPr lang="fr-FR" sz="1600" b="1" dirty="0" smtClean="0">
                  <a:solidFill>
                    <a:schemeClr val="tx2"/>
                  </a:solidFill>
                  <a:latin typeface="Courier" pitchFamily="49" charset="0"/>
                </a:rPr>
                <a:t> </a:t>
              </a:r>
              <a:r>
                <a:rPr lang="fr-FR" sz="1600" b="1" dirty="0" err="1" smtClean="0">
                  <a:solidFill>
                    <a:srgbClr val="005426"/>
                  </a:solidFill>
                  <a:latin typeface="Courier" pitchFamily="49" charset="0"/>
                </a:rPr>
                <a:t>forIndexPath</a:t>
              </a:r>
              <a:r>
                <a:rPr lang="fr-FR" sz="1600" b="1" dirty="0" err="1" smtClean="0">
                  <a:solidFill>
                    <a:schemeClr val="tx1"/>
                  </a:solidFill>
                  <a:latin typeface="Courier" pitchFamily="49" charset="0"/>
                </a:rPr>
                <a:t>:</a:t>
              </a:r>
              <a:r>
                <a:rPr lang="fr-FR" sz="1600" b="1" dirty="0" err="1" smtClean="0">
                  <a:solidFill>
                    <a:schemeClr val="tx2"/>
                  </a:solidFill>
                  <a:latin typeface="Courier" pitchFamily="49" charset="0"/>
                </a:rPr>
                <a:t>indexPath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];</a:t>
              </a:r>
            </a:p>
            <a:p>
              <a:pPr lvl="1"/>
              <a:r>
                <a:rPr lang="fr-FR" sz="1600" b="1" dirty="0" err="1" smtClean="0">
                  <a:solidFill>
                    <a:schemeClr val="tx2"/>
                  </a:solidFill>
                  <a:latin typeface="Courier" pitchFamily="49" charset="0"/>
                </a:rPr>
                <a:t>cell</a:t>
              </a:r>
              <a:r>
                <a:rPr lang="fr-FR" sz="1600" b="1" dirty="0" err="1" smtClean="0">
                  <a:solidFill>
                    <a:schemeClr val="tx1"/>
                  </a:solidFill>
                  <a:latin typeface="Courier" pitchFamily="49" charset="0"/>
                </a:rPr>
                <a:t>.textLabel.text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 = [</a:t>
              </a:r>
              <a:r>
                <a:rPr lang="fr-FR" sz="1600" b="1" dirty="0" err="1" smtClean="0">
                  <a:solidFill>
                    <a:schemeClr val="tx1"/>
                  </a:solidFill>
                  <a:latin typeface="Courier" pitchFamily="49" charset="0"/>
                </a:rPr>
                <a:t>texts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 </a:t>
              </a:r>
              <a:r>
                <a:rPr lang="fr-FR" sz="1600" b="1" dirty="0" err="1" smtClean="0">
                  <a:solidFill>
                    <a:srgbClr val="005426"/>
                  </a:solidFill>
                  <a:latin typeface="Courier" pitchFamily="49" charset="0"/>
                </a:rPr>
                <a:t>objectAtIndex</a:t>
              </a:r>
              <a:r>
                <a:rPr lang="fr-FR" sz="1600" b="1" dirty="0" err="1" smtClean="0">
                  <a:solidFill>
                    <a:schemeClr val="tx1"/>
                  </a:solidFill>
                  <a:latin typeface="Courier" pitchFamily="49" charset="0"/>
                </a:rPr>
                <a:t>:</a:t>
              </a:r>
              <a:r>
                <a:rPr lang="fr-FR" sz="1600" b="1" dirty="0" err="1" smtClean="0">
                  <a:solidFill>
                    <a:schemeClr val="tx2"/>
                  </a:solidFill>
                  <a:latin typeface="Courier" pitchFamily="49" charset="0"/>
                </a:rPr>
                <a:t>indexPath</a:t>
              </a:r>
              <a:r>
                <a:rPr lang="fr-FR" sz="1600" b="1" dirty="0" err="1" smtClean="0">
                  <a:solidFill>
                    <a:schemeClr val="tx1"/>
                  </a:solidFill>
                  <a:latin typeface="Courier" pitchFamily="49" charset="0"/>
                </a:rPr>
                <a:t>.row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];</a:t>
              </a:r>
            </a:p>
            <a:p>
              <a:pPr lvl="1"/>
              <a:r>
                <a:rPr lang="fr-FR" sz="1600" b="1" dirty="0" smtClean="0">
                  <a:solidFill>
                    <a:srgbClr val="EE7CE6"/>
                  </a:solidFill>
                  <a:latin typeface="Courier" pitchFamily="49" charset="0"/>
                </a:rPr>
                <a:t>return </a:t>
              </a:r>
              <a:r>
                <a:rPr lang="fr-FR" sz="1600" b="1" dirty="0" err="1" smtClean="0">
                  <a:solidFill>
                    <a:schemeClr val="tx2"/>
                  </a:solidFill>
                  <a:latin typeface="Courier" pitchFamily="49" charset="0"/>
                </a:rPr>
                <a:t>cell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;</a:t>
              </a:r>
            </a:p>
            <a:p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}</a:t>
              </a:r>
              <a:endParaRPr lang="fr-FR" sz="1600" b="1" dirty="0" smtClean="0">
                <a:latin typeface="Courier" pitchFamily="49" charset="0"/>
              </a:endParaRPr>
            </a:p>
          </p:txBody>
        </p:sp>
      </p:grpSp>
      <p:sp>
        <p:nvSpPr>
          <p:cNvPr id="10" name="Forme libre 9"/>
          <p:cNvSpPr/>
          <p:nvPr/>
        </p:nvSpPr>
        <p:spPr>
          <a:xfrm>
            <a:off x="0" y="-6007"/>
            <a:ext cx="9144000" cy="6894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755576" y="2924944"/>
                </a:moveTo>
                <a:lnTo>
                  <a:pt x="755576" y="3429000"/>
                </a:lnTo>
                <a:lnTo>
                  <a:pt x="8604448" y="3429000"/>
                </a:lnTo>
                <a:lnTo>
                  <a:pt x="8604448" y="2924944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0" y="-6007"/>
            <a:ext cx="9144000" cy="6894000"/>
          </a:xfrm>
          <a:custGeom>
            <a:avLst/>
            <a:gdLst/>
            <a:ahLst/>
            <a:cxnLst/>
            <a:rect l="l" t="t" r="r" b="b"/>
            <a:pathLst>
              <a:path w="9144000" h="6894000">
                <a:moveTo>
                  <a:pt x="755576" y="3435007"/>
                </a:moveTo>
                <a:lnTo>
                  <a:pt x="755576" y="4402161"/>
                </a:lnTo>
                <a:lnTo>
                  <a:pt x="8604448" y="4402161"/>
                </a:lnTo>
                <a:lnTo>
                  <a:pt x="8604448" y="3435007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6894000"/>
                </a:lnTo>
                <a:lnTo>
                  <a:pt x="0" y="6894000"/>
                </a:lnTo>
                <a:close/>
              </a:path>
            </a:pathLst>
          </a:custGeom>
          <a:solidFill>
            <a:schemeClr val="tx1"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ransition xmlns:p14="http://schemas.microsoft.com/office/powerpoint/2010/main">
    <p:push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1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UIKit</a:t>
            </a:r>
            <a:endParaRPr lang="en-GB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dirty="0" smtClean="0"/>
              <a:t>Présentation de la plateforme </a:t>
            </a:r>
            <a:r>
              <a:rPr lang="fr-FR" dirty="0" err="1" smtClean="0"/>
              <a:t>iOS</a:t>
            </a:r>
            <a:endParaRPr lang="fr-FR" dirty="0" smtClean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 dirty="0" smtClean="0"/>
              <a:t>les vues - collection </a:t>
            </a:r>
            <a:r>
              <a:rPr lang="fr-FR" dirty="0" err="1" smtClean="0"/>
              <a:t>view</a:t>
            </a:r>
            <a:r>
              <a:rPr lang="fr-FR" dirty="0" smtClean="0"/>
              <a:t> - utilisation du </a:t>
            </a:r>
            <a:r>
              <a:rPr lang="fr-FR" dirty="0" err="1" smtClean="0"/>
              <a:t>dataSource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1011238" y="1773238"/>
            <a:ext cx="8025258" cy="3887787"/>
          </a:xfrm>
        </p:spPr>
        <p:txBody>
          <a:bodyPr/>
          <a:lstStyle/>
          <a:p>
            <a:r>
              <a:rPr lang="fr-FR" dirty="0" smtClean="0"/>
              <a:t>la méthode </a:t>
            </a:r>
            <a:r>
              <a:rPr lang="fr-FR" dirty="0" err="1" smtClean="0">
                <a:latin typeface="Courier" pitchFamily="49" charset="0"/>
              </a:rPr>
              <a:t>dequeueReusableCellWithReuseIdentifier</a:t>
            </a:r>
            <a:r>
              <a:rPr lang="fr-FR" dirty="0" smtClean="0">
                <a:latin typeface="Courier" pitchFamily="49" charset="0"/>
              </a:rPr>
              <a:t>: </a:t>
            </a:r>
            <a:r>
              <a:rPr lang="fr-FR" dirty="0" err="1" smtClean="0">
                <a:latin typeface="Courier" pitchFamily="49" charset="0"/>
              </a:rPr>
              <a:t>forIndexPath</a:t>
            </a:r>
            <a:r>
              <a:rPr lang="fr-FR" dirty="0" smtClean="0">
                <a:latin typeface="Courier" pitchFamily="49" charset="0"/>
              </a:rPr>
              <a:t>:</a:t>
            </a:r>
            <a:r>
              <a:rPr lang="fr-FR" dirty="0" smtClean="0"/>
              <a:t> permet de récupérer un type de cellule enregistré auprès de la collection </a:t>
            </a:r>
            <a:r>
              <a:rPr lang="fr-FR" dirty="0" err="1" smtClean="0"/>
              <a:t>view</a:t>
            </a:r>
            <a:endParaRPr lang="fr-FR" dirty="0" smtClean="0"/>
          </a:p>
          <a:p>
            <a:r>
              <a:rPr lang="fr-FR" dirty="0" smtClean="0"/>
              <a:t>3 méthodes pour enregistrer un type de cellule :</a:t>
            </a:r>
          </a:p>
          <a:p>
            <a:pPr lvl="1"/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registerClass:forCellWithReuseIdentifier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lvl="1"/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registerNib:forCellWithReuseIdentifier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lvl="1"/>
            <a:r>
              <a:rPr lang="fr-FR" dirty="0" smtClean="0">
                <a:cs typeface="Courier New" pitchFamily="49" charset="0"/>
              </a:rPr>
              <a:t>par interface </a:t>
            </a:r>
            <a:r>
              <a:rPr lang="fr-FR" dirty="0" err="1" smtClean="0">
                <a:cs typeface="Courier New" pitchFamily="49" charset="0"/>
              </a:rPr>
              <a:t>builder</a:t>
            </a:r>
            <a:endParaRPr lang="fr-FR" dirty="0" smtClean="0">
              <a:cs typeface="Courier New" pitchFamily="49" charset="0"/>
            </a:endParaRPr>
          </a:p>
          <a:p>
            <a:r>
              <a:rPr lang="fr-FR" dirty="0" smtClean="0">
                <a:cs typeface="Courier New" pitchFamily="49" charset="0"/>
              </a:rPr>
              <a:t>les 2 premières méthode sont en général appelées dans le méthode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viewDidLoad</a:t>
            </a:r>
            <a:r>
              <a:rPr lang="fr-FR" dirty="0" smtClean="0">
                <a:cs typeface="Courier New" pitchFamily="49" charset="0"/>
              </a:rPr>
              <a:t> de la classe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UIViewController</a:t>
            </a: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fr-FR" dirty="0" smtClean="0"/>
              <a:t>l’identifiant de réutilisation identifie un </a:t>
            </a:r>
            <a:r>
              <a:rPr lang="fr-FR" b="1" u="sng" dirty="0" smtClean="0"/>
              <a:t>type de cellule</a:t>
            </a:r>
            <a:endParaRPr lang="fr-FR" b="1" u="sng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 xmlns:p14="http://schemas.microsoft.com/office/powerpoint/2010/main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1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UIKit</a:t>
            </a:r>
            <a:endParaRPr lang="en-GB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dirty="0" smtClean="0"/>
              <a:t>Présentation de la plateforme </a:t>
            </a:r>
            <a:r>
              <a:rPr lang="fr-FR" dirty="0" err="1" smtClean="0"/>
              <a:t>iOS</a:t>
            </a:r>
            <a:endParaRPr lang="fr-FR" dirty="0" smtClean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 dirty="0" smtClean="0"/>
              <a:t>les vues - collection </a:t>
            </a:r>
            <a:r>
              <a:rPr lang="fr-FR" dirty="0" err="1" smtClean="0"/>
              <a:t>view</a:t>
            </a:r>
            <a:r>
              <a:rPr lang="fr-FR" dirty="0" smtClean="0"/>
              <a:t> - utilisation du </a:t>
            </a:r>
            <a:r>
              <a:rPr lang="fr-FR" dirty="0" err="1" smtClean="0"/>
              <a:t>dataSource</a:t>
            </a:r>
            <a:endParaRPr lang="fr-FR" dirty="0" smtClean="0"/>
          </a:p>
          <a:p>
            <a:endParaRPr lang="fr-FR" dirty="0"/>
          </a:p>
        </p:txBody>
      </p:sp>
      <p:grpSp>
        <p:nvGrpSpPr>
          <p:cNvPr id="2" name="Groupe 6"/>
          <p:cNvGrpSpPr/>
          <p:nvPr/>
        </p:nvGrpSpPr>
        <p:grpSpPr>
          <a:xfrm>
            <a:off x="755576" y="1772816"/>
            <a:ext cx="7848872" cy="1938992"/>
            <a:chOff x="755576" y="5085184"/>
            <a:chExt cx="7848872" cy="1938992"/>
          </a:xfrm>
        </p:grpSpPr>
        <p:sp>
          <p:nvSpPr>
            <p:cNvPr id="8" name="ZoneTexte 7"/>
            <p:cNvSpPr txBox="1"/>
            <p:nvPr/>
          </p:nvSpPr>
          <p:spPr>
            <a:xfrm>
              <a:off x="755576" y="5085184"/>
              <a:ext cx="7848872" cy="36933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fr-FR" sz="1800" dirty="0" smtClean="0">
                  <a:solidFill>
                    <a:schemeClr val="accent5">
                      <a:lumMod val="50000"/>
                    </a:schemeClr>
                  </a:solidFill>
                </a:rPr>
                <a:t>Exemple</a:t>
              </a:r>
              <a:endParaRPr lang="fr-FR" sz="18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9" name="ZoneTexte 8"/>
            <p:cNvSpPr txBox="1"/>
            <p:nvPr/>
          </p:nvSpPr>
          <p:spPr>
            <a:xfrm>
              <a:off x="755576" y="5454516"/>
              <a:ext cx="7848872" cy="156966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-(</a:t>
              </a:r>
              <a:r>
                <a:rPr lang="fr-FR" sz="1600" b="1" dirty="0" err="1" smtClean="0">
                  <a:solidFill>
                    <a:srgbClr val="EE7CE6"/>
                  </a:solidFill>
                  <a:latin typeface="Courier" pitchFamily="49" charset="0"/>
                </a:rPr>
                <a:t>void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) </a:t>
              </a:r>
              <a:r>
                <a:rPr lang="fr-FR" sz="1600" b="1" dirty="0" err="1" smtClean="0">
                  <a:solidFill>
                    <a:srgbClr val="005426"/>
                  </a:solidFill>
                  <a:latin typeface="Courier" pitchFamily="49" charset="0"/>
                </a:rPr>
                <a:t>viewDidLoad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 {</a:t>
              </a:r>
            </a:p>
            <a:p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...</a:t>
              </a:r>
            </a:p>
            <a:p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   [</a:t>
              </a:r>
              <a:r>
                <a:rPr lang="fr-FR" sz="1600" b="1" dirty="0" err="1" smtClean="0">
                  <a:solidFill>
                    <a:schemeClr val="tx1"/>
                  </a:solidFill>
                  <a:latin typeface="Courier" pitchFamily="49" charset="0"/>
                </a:rPr>
                <a:t>myCollectionView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 </a:t>
              </a:r>
              <a:r>
                <a:rPr lang="fr-FR" sz="1600" b="1" dirty="0" err="1" smtClean="0">
                  <a:solidFill>
                    <a:srgbClr val="005426"/>
                  </a:solidFill>
                  <a:latin typeface="Courier" pitchFamily="49" charset="0"/>
                </a:rPr>
                <a:t>registerClass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:[</a:t>
              </a:r>
              <a:r>
                <a:rPr lang="fr-FR" sz="1600" b="1" dirty="0" err="1" smtClean="0">
                  <a:solidFill>
                    <a:srgbClr val="7030A0"/>
                  </a:solidFill>
                  <a:latin typeface="Courier" pitchFamily="49" charset="0"/>
                </a:rPr>
                <a:t>MyCustomCell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 </a:t>
              </a:r>
              <a:r>
                <a:rPr lang="fr-FR" sz="1600" b="1" dirty="0" smtClean="0">
                  <a:solidFill>
                    <a:srgbClr val="005426"/>
                  </a:solidFill>
                  <a:latin typeface="Courier" pitchFamily="49" charset="0"/>
                </a:rPr>
                <a:t>class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] </a:t>
              </a:r>
              <a:r>
                <a:rPr lang="fr-FR" sz="1600" b="1" dirty="0" err="1" smtClean="0">
                  <a:solidFill>
                    <a:srgbClr val="005426"/>
                  </a:solidFill>
                  <a:latin typeface="Courier" pitchFamily="49" charset="0"/>
                </a:rPr>
                <a:t>forReuseIdentifier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:</a:t>
              </a:r>
              <a:r>
                <a:rPr lang="fr-FR" sz="1600" b="1" dirty="0" smtClean="0">
                  <a:solidFill>
                    <a:srgbClr val="0070C0"/>
                  </a:solidFill>
                  <a:latin typeface="Courier" pitchFamily="49" charset="0"/>
                </a:rPr>
                <a:t>@"item 1"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];</a:t>
              </a:r>
            </a:p>
            <a:p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...</a:t>
              </a:r>
            </a:p>
            <a:p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}</a:t>
              </a:r>
              <a:endParaRPr lang="fr-FR" sz="1600" b="1" dirty="0" smtClean="0">
                <a:latin typeface="Courier" pitchFamily="49" charset="0"/>
              </a:endParaRPr>
            </a:p>
          </p:txBody>
        </p:sp>
      </p:grpSp>
    </p:spTree>
  </p:cSld>
  <p:clrMapOvr>
    <a:masterClrMapping/>
  </p:clrMapOvr>
  <p:transition xmlns:p14="http://schemas.microsoft.com/office/powerpoint/2010/main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1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UIKit</a:t>
            </a:r>
            <a:endParaRPr lang="en-GB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dirty="0" smtClean="0"/>
              <a:t>Présentation de la plateforme </a:t>
            </a:r>
            <a:r>
              <a:rPr lang="fr-FR" dirty="0" err="1" smtClean="0"/>
              <a:t>iOS</a:t>
            </a:r>
            <a:endParaRPr lang="fr-FR" dirty="0" smtClean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 dirty="0" smtClean="0"/>
              <a:t>les vues - collection </a:t>
            </a:r>
            <a:r>
              <a:rPr lang="fr-FR" dirty="0" err="1" smtClean="0"/>
              <a:t>view</a:t>
            </a:r>
            <a:r>
              <a:rPr lang="fr-FR" dirty="0" smtClean="0"/>
              <a:t> - utilisation du délégué</a:t>
            </a:r>
          </a:p>
          <a:p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1011238" y="1773238"/>
            <a:ext cx="8025258" cy="3887787"/>
          </a:xfrm>
        </p:spPr>
        <p:txBody>
          <a:bodyPr/>
          <a:lstStyle/>
          <a:p>
            <a:r>
              <a:rPr lang="fr-FR" dirty="0" smtClean="0"/>
              <a:t>le délégué est facultatif et doit être conforme au protocole </a:t>
            </a:r>
            <a:r>
              <a:rPr lang="fr-FR" dirty="0" err="1" smtClean="0">
                <a:latin typeface="Courier" pitchFamily="49" charset="0"/>
              </a:rPr>
              <a:t>UICollectionViewDelegate</a:t>
            </a:r>
            <a:endParaRPr lang="fr-FR" dirty="0" smtClean="0">
              <a:latin typeface="Courier" pitchFamily="49" charset="0"/>
            </a:endParaRPr>
          </a:p>
          <a:p>
            <a:r>
              <a:rPr lang="fr-FR" dirty="0" smtClean="0"/>
              <a:t>le délégué indique :</a:t>
            </a:r>
          </a:p>
          <a:p>
            <a:pPr lvl="1"/>
            <a:r>
              <a:rPr lang="fr-FR" dirty="0" smtClean="0"/>
              <a:t>la sélection/désélection d’une cellule par l’utilisateur</a:t>
            </a:r>
          </a:p>
          <a:p>
            <a:pPr lvl="1"/>
            <a:r>
              <a:rPr lang="fr-FR" dirty="0" smtClean="0"/>
              <a:t>gestion du menu (copier-coller)</a:t>
            </a:r>
            <a:endParaRPr lang="fr-FR" dirty="0"/>
          </a:p>
        </p:txBody>
      </p:sp>
    </p:spTree>
  </p:cSld>
  <p:clrMapOvr>
    <a:masterClrMapping/>
  </p:clrMapOvr>
  <p:transition xmlns:p14="http://schemas.microsoft.com/office/powerpoint/2010/main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1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UIKit</a:t>
            </a:r>
            <a:endParaRPr lang="en-GB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dirty="0" smtClean="0"/>
              <a:t>Présentation de la plateforme </a:t>
            </a:r>
            <a:r>
              <a:rPr lang="fr-FR" dirty="0" err="1" smtClean="0"/>
              <a:t>iOS</a:t>
            </a:r>
            <a:endParaRPr lang="fr-FR" dirty="0" smtClean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 dirty="0" smtClean="0"/>
              <a:t>les contrôleurs - présentation</a:t>
            </a:r>
          </a:p>
          <a:p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1011238" y="1773238"/>
            <a:ext cx="8025258" cy="3887787"/>
          </a:xfrm>
        </p:spPr>
        <p:txBody>
          <a:bodyPr/>
          <a:lstStyle/>
          <a:p>
            <a:r>
              <a:rPr lang="fr-FR" dirty="0" smtClean="0"/>
              <a:t>tout contrôleur est un </a:t>
            </a:r>
            <a:r>
              <a:rPr lang="fr-FR" dirty="0" err="1" smtClean="0">
                <a:latin typeface="Courier" pitchFamily="49" charset="0"/>
              </a:rPr>
              <a:t>UIViewController</a:t>
            </a:r>
            <a:endParaRPr lang="fr-FR" dirty="0" smtClean="0">
              <a:latin typeface="Courier" pitchFamily="49" charset="0"/>
            </a:endParaRPr>
          </a:p>
          <a:p>
            <a:r>
              <a:rPr lang="fr-FR" dirty="0" smtClean="0"/>
              <a:t>gestion de l’interaction entre vues et données</a:t>
            </a:r>
          </a:p>
          <a:p>
            <a:r>
              <a:rPr lang="fr-FR" dirty="0" smtClean="0"/>
              <a:t>gère des sous-contrôleurs</a:t>
            </a:r>
          </a:p>
          <a:p>
            <a:r>
              <a:rPr lang="fr-FR" dirty="0" smtClean="0"/>
              <a:t>reçoit les évènements du cycle de vie de sa vue</a:t>
            </a:r>
          </a:p>
          <a:p>
            <a:pPr lvl="1"/>
            <a:r>
              <a:rPr lang="fr-FR" dirty="0" err="1" smtClean="0">
                <a:latin typeface="Courier" pitchFamily="49" charset="0"/>
              </a:rPr>
              <a:t>viewDidLoad</a:t>
            </a:r>
            <a:r>
              <a:rPr lang="fr-FR" dirty="0" smtClean="0"/>
              <a:t> : la vue a été chargée</a:t>
            </a:r>
          </a:p>
          <a:p>
            <a:pPr lvl="1"/>
            <a:r>
              <a:rPr lang="fr-FR" dirty="0" err="1" smtClean="0">
                <a:latin typeface="Courier" pitchFamily="49" charset="0"/>
              </a:rPr>
              <a:t>viewDidAppear</a:t>
            </a:r>
            <a:r>
              <a:rPr lang="fr-FR" dirty="0" smtClean="0"/>
              <a:t>/</a:t>
            </a:r>
            <a:r>
              <a:rPr lang="fr-FR" dirty="0" err="1" smtClean="0">
                <a:latin typeface="Courier" pitchFamily="49" charset="0"/>
              </a:rPr>
              <a:t>Disappear</a:t>
            </a:r>
            <a:r>
              <a:rPr lang="fr-FR" dirty="0" smtClean="0"/>
              <a:t> : la vue a été affichée/masquée</a:t>
            </a:r>
          </a:p>
          <a:p>
            <a:pPr lvl="1"/>
            <a:r>
              <a:rPr lang="fr-FR" dirty="0" err="1" smtClean="0">
                <a:latin typeface="Courier" pitchFamily="49" charset="0"/>
              </a:rPr>
              <a:t>viewWillAppear</a:t>
            </a:r>
            <a:r>
              <a:rPr lang="fr-FR" dirty="0" smtClean="0"/>
              <a:t>/</a:t>
            </a:r>
            <a:r>
              <a:rPr lang="fr-FR" dirty="0" err="1" smtClean="0">
                <a:latin typeface="Courier" pitchFamily="49" charset="0"/>
              </a:rPr>
              <a:t>Disappear</a:t>
            </a:r>
            <a:r>
              <a:rPr lang="fr-FR" dirty="0" smtClean="0"/>
              <a:t> : la vue va être affichée/masquée</a:t>
            </a:r>
          </a:p>
          <a:p>
            <a:r>
              <a:rPr lang="fr-FR" dirty="0" smtClean="0"/>
              <a:t>2 possibilités pour créer sa vue :</a:t>
            </a:r>
          </a:p>
          <a:p>
            <a:pPr lvl="1"/>
            <a:r>
              <a:rPr lang="fr-FR" dirty="0" smtClean="0"/>
              <a:t>soit en code (via </a:t>
            </a:r>
            <a:r>
              <a:rPr lang="fr-FR" dirty="0" err="1" smtClean="0">
                <a:latin typeface="Courier" pitchFamily="49" charset="0"/>
              </a:rPr>
              <a:t>viewDidLoad</a:t>
            </a:r>
            <a:r>
              <a:rPr lang="fr-FR" dirty="0" smtClean="0"/>
              <a:t> ou </a:t>
            </a:r>
            <a:r>
              <a:rPr lang="fr-FR" dirty="0" err="1" smtClean="0">
                <a:latin typeface="Courier" pitchFamily="49" charset="0"/>
              </a:rPr>
              <a:t>loadView</a:t>
            </a:r>
            <a:r>
              <a:rPr lang="fr-FR" dirty="0" smtClean="0"/>
              <a:t>)</a:t>
            </a:r>
          </a:p>
          <a:p>
            <a:pPr lvl="1"/>
            <a:r>
              <a:rPr lang="fr-FR" dirty="0" smtClean="0"/>
              <a:t>soit via Interface </a:t>
            </a:r>
            <a:r>
              <a:rPr lang="fr-FR" dirty="0" err="1" smtClean="0"/>
              <a:t>Builder</a:t>
            </a:r>
            <a:endParaRPr lang="fr-FR" dirty="0"/>
          </a:p>
        </p:txBody>
      </p:sp>
    </p:spTree>
  </p:cSld>
  <p:clrMapOvr>
    <a:masterClrMapping/>
  </p:clrMapOvr>
  <p:transition xmlns:p14="http://schemas.microsoft.com/office/powerpoint/2010/main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1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UIKit</a:t>
            </a:r>
            <a:endParaRPr lang="en-GB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dirty="0" smtClean="0"/>
              <a:t>Présentation de la plateforme </a:t>
            </a:r>
            <a:r>
              <a:rPr lang="fr-FR" dirty="0" err="1" smtClean="0"/>
              <a:t>iOS</a:t>
            </a:r>
            <a:endParaRPr lang="fr-FR" dirty="0" smtClean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 dirty="0" smtClean="0"/>
              <a:t>les contrôleurs </a:t>
            </a:r>
            <a:r>
              <a:rPr lang="fr-FR" dirty="0"/>
              <a:t>-</a:t>
            </a:r>
            <a:r>
              <a:rPr lang="fr-FR" dirty="0" smtClean="0"/>
              <a:t> présentation</a:t>
            </a:r>
          </a:p>
          <a:p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1011238" y="1773238"/>
            <a:ext cx="8025258" cy="3887787"/>
          </a:xfrm>
        </p:spPr>
        <p:txBody>
          <a:bodyPr/>
          <a:lstStyle/>
          <a:p>
            <a:r>
              <a:rPr lang="fr-FR" dirty="0" smtClean="0"/>
              <a:t>gestion des sauvegarde et restauration de l’état</a:t>
            </a:r>
          </a:p>
          <a:p>
            <a:r>
              <a:rPr lang="fr-FR" dirty="0" smtClean="0"/>
              <a:t>gestion des contraintes d’affichage</a:t>
            </a:r>
          </a:p>
          <a:p>
            <a:r>
              <a:rPr lang="fr-FR" dirty="0" smtClean="0"/>
              <a:t>gestion d’alertes mémoire</a:t>
            </a:r>
          </a:p>
          <a:p>
            <a:pPr lvl="1"/>
            <a:r>
              <a:rPr lang="fr-FR" dirty="0" smtClean="0"/>
              <a:t>méthode </a:t>
            </a:r>
            <a:r>
              <a:rPr lang="fr-FR" dirty="0" err="1" smtClean="0">
                <a:latin typeface="Courier New"/>
                <a:cs typeface="Courier New"/>
              </a:rPr>
              <a:t>didReceiveMemoryWarning</a:t>
            </a:r>
            <a:r>
              <a:rPr lang="fr-FR" dirty="0" smtClean="0"/>
              <a:t> </a:t>
            </a:r>
          </a:p>
          <a:p>
            <a:pPr lvl="1"/>
            <a:r>
              <a:rPr lang="fr-FR" dirty="0" smtClean="0"/>
              <a:t>relâchement des objets graphiques</a:t>
            </a:r>
          </a:p>
          <a:p>
            <a:pPr lvl="1"/>
            <a:r>
              <a:rPr lang="fr-FR" dirty="0" smtClean="0"/>
              <a:t>relâchement des objets non-critiques, i.e. qui peuvent être recréés par le contrôleur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53941761"/>
      </p:ext>
    </p:extLst>
  </p:cSld>
  <p:clrMapOvr>
    <a:masterClrMapping/>
  </p:clrMapOvr>
  <p:transition xmlns:p14="http://schemas.microsoft.com/office/powerpoint/2010/main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1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UIKit</a:t>
            </a:r>
            <a:endParaRPr lang="en-GB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dirty="0" smtClean="0"/>
              <a:t>Présentation de la plateforme </a:t>
            </a:r>
            <a:r>
              <a:rPr lang="fr-FR" dirty="0" err="1" smtClean="0"/>
              <a:t>iOS</a:t>
            </a:r>
            <a:endParaRPr lang="fr-FR" dirty="0" smtClean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 dirty="0" smtClean="0"/>
              <a:t>les contrôleurs </a:t>
            </a:r>
            <a:r>
              <a:rPr lang="fr-FR" dirty="0"/>
              <a:t>-</a:t>
            </a:r>
            <a:r>
              <a:rPr lang="fr-FR" dirty="0" smtClean="0"/>
              <a:t> présentation - gestion mémoire</a:t>
            </a:r>
          </a:p>
          <a:p>
            <a:endParaRPr lang="fr-FR" dirty="0"/>
          </a:p>
        </p:txBody>
      </p:sp>
      <p:grpSp>
        <p:nvGrpSpPr>
          <p:cNvPr id="7" name="Groupe 6"/>
          <p:cNvGrpSpPr/>
          <p:nvPr/>
        </p:nvGrpSpPr>
        <p:grpSpPr>
          <a:xfrm>
            <a:off x="755576" y="1772816"/>
            <a:ext cx="7848872" cy="3908762"/>
            <a:chOff x="755576" y="5085184"/>
            <a:chExt cx="7848872" cy="3908762"/>
          </a:xfrm>
        </p:grpSpPr>
        <p:sp>
          <p:nvSpPr>
            <p:cNvPr id="8" name="ZoneTexte 7"/>
            <p:cNvSpPr txBox="1"/>
            <p:nvPr/>
          </p:nvSpPr>
          <p:spPr>
            <a:xfrm>
              <a:off x="755576" y="5085184"/>
              <a:ext cx="7848872" cy="36933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fr-FR" sz="1800" dirty="0" smtClean="0">
                  <a:solidFill>
                    <a:schemeClr val="accent5">
                      <a:lumMod val="50000"/>
                    </a:schemeClr>
                  </a:solidFill>
                </a:rPr>
                <a:t>Exemple</a:t>
              </a:r>
              <a:endParaRPr lang="fr-FR" sz="18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9" name="ZoneTexte 8"/>
            <p:cNvSpPr txBox="1"/>
            <p:nvPr/>
          </p:nvSpPr>
          <p:spPr>
            <a:xfrm>
              <a:off x="755576" y="5454516"/>
              <a:ext cx="7848872" cy="353943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-(</a:t>
              </a:r>
              <a:r>
                <a:rPr lang="fr-FR" sz="1600" b="1" dirty="0" err="1" smtClean="0">
                  <a:solidFill>
                    <a:srgbClr val="EE7CE6"/>
                  </a:solidFill>
                  <a:latin typeface="Courier" pitchFamily="49" charset="0"/>
                </a:rPr>
                <a:t>void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) </a:t>
              </a:r>
              <a:r>
                <a:rPr lang="fr-FR" sz="1600" b="1" dirty="0" err="1" smtClean="0">
                  <a:solidFill>
                    <a:srgbClr val="005426"/>
                  </a:solidFill>
                  <a:latin typeface="Courier" pitchFamily="49" charset="0"/>
                </a:rPr>
                <a:t>didReceiveMemoryWarning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 {</a:t>
              </a:r>
            </a:p>
            <a:p>
              <a:r>
                <a:rPr lang="fr-FR" sz="1600" b="1" dirty="0" smtClean="0">
                  <a:latin typeface="Courier New"/>
                  <a:cs typeface="Courier New"/>
                </a:rPr>
                <a:t>    [</a:t>
              </a:r>
              <a:r>
                <a:rPr lang="fr-FR" sz="1600" b="1" dirty="0">
                  <a:solidFill>
                    <a:srgbClr val="EE7CE6"/>
                  </a:solidFill>
                  <a:latin typeface="Courier New"/>
                  <a:cs typeface="Courier New"/>
                </a:rPr>
                <a:t>super</a:t>
              </a:r>
              <a:r>
                <a:rPr lang="fr-FR" sz="1600" b="1" dirty="0">
                  <a:latin typeface="Courier New"/>
                  <a:cs typeface="Courier New"/>
                </a:rPr>
                <a:t> </a:t>
              </a:r>
              <a:r>
                <a:rPr lang="fr-FR" sz="1600" b="1" dirty="0" err="1">
                  <a:solidFill>
                    <a:srgbClr val="005426"/>
                  </a:solidFill>
                  <a:latin typeface="Courier New"/>
                  <a:cs typeface="Courier New"/>
                </a:rPr>
                <a:t>didReceiveMemoryWarning</a:t>
              </a:r>
              <a:r>
                <a:rPr lang="fr-FR" sz="1600" b="1" dirty="0">
                  <a:latin typeface="Courier New"/>
                  <a:cs typeface="Courier New"/>
                </a:rPr>
                <a:t>]</a:t>
              </a:r>
              <a:r>
                <a:rPr lang="fr-FR" sz="1600" b="1" dirty="0" smtClean="0">
                  <a:latin typeface="Courier New"/>
                  <a:cs typeface="Courier New"/>
                </a:rPr>
                <a:t>;</a:t>
              </a:r>
              <a:endParaRPr lang="fr-FR" sz="1600" b="1" dirty="0">
                <a:latin typeface="Courier New"/>
                <a:cs typeface="Courier New"/>
              </a:endParaRPr>
            </a:p>
            <a:p>
              <a:r>
                <a:rPr lang="fr-FR" sz="1600" b="1" dirty="0">
                  <a:latin typeface="Courier New"/>
                  <a:cs typeface="Courier New"/>
                </a:rPr>
                <a:t>   </a:t>
              </a:r>
              <a:r>
                <a:rPr lang="fr-FR" sz="1600" b="1" dirty="0">
                  <a:solidFill>
                    <a:srgbClr val="008000"/>
                  </a:solidFill>
                  <a:latin typeface="Courier New"/>
                  <a:cs typeface="Courier New"/>
                </a:rPr>
                <a:t> // </a:t>
              </a:r>
              <a:r>
                <a:rPr lang="fr-FR" sz="1600" b="1" dirty="0" err="1">
                  <a:solidFill>
                    <a:srgbClr val="008000"/>
                  </a:solidFill>
                  <a:latin typeface="Courier New"/>
                  <a:cs typeface="Courier New"/>
                </a:rPr>
                <a:t>Add</a:t>
              </a:r>
              <a:r>
                <a:rPr lang="fr-FR" sz="1600" b="1" dirty="0">
                  <a:solidFill>
                    <a:srgbClr val="008000"/>
                  </a:solidFill>
                  <a:latin typeface="Courier New"/>
                  <a:cs typeface="Courier New"/>
                </a:rPr>
                <a:t> code to clean up </a:t>
              </a:r>
              <a:r>
                <a:rPr lang="fr-FR" sz="1600" b="1" dirty="0" err="1">
                  <a:solidFill>
                    <a:srgbClr val="008000"/>
                  </a:solidFill>
                  <a:latin typeface="Courier New"/>
                  <a:cs typeface="Courier New"/>
                </a:rPr>
                <a:t>any</a:t>
              </a:r>
              <a:r>
                <a:rPr lang="fr-FR" sz="1600" b="1" dirty="0">
                  <a:solidFill>
                    <a:srgbClr val="008000"/>
                  </a:solidFill>
                  <a:latin typeface="Courier New"/>
                  <a:cs typeface="Courier New"/>
                </a:rPr>
                <a:t> of </a:t>
              </a:r>
              <a:r>
                <a:rPr lang="fr-FR" sz="1600" b="1" dirty="0" err="1">
                  <a:solidFill>
                    <a:srgbClr val="008000"/>
                  </a:solidFill>
                  <a:latin typeface="Courier New"/>
                  <a:cs typeface="Courier New"/>
                </a:rPr>
                <a:t>your</a:t>
              </a:r>
              <a:r>
                <a:rPr lang="fr-FR" sz="1600" b="1" dirty="0">
                  <a:solidFill>
                    <a:srgbClr val="008000"/>
                  </a:solidFill>
                  <a:latin typeface="Courier New"/>
                  <a:cs typeface="Courier New"/>
                </a:rPr>
                <a:t> </a:t>
              </a:r>
              <a:r>
                <a:rPr lang="fr-FR" sz="1600" b="1" dirty="0" err="1">
                  <a:solidFill>
                    <a:srgbClr val="008000"/>
                  </a:solidFill>
                  <a:latin typeface="Courier New"/>
                  <a:cs typeface="Courier New"/>
                </a:rPr>
                <a:t>own</a:t>
              </a:r>
              <a:r>
                <a:rPr lang="fr-FR" sz="1600" b="1" dirty="0">
                  <a:solidFill>
                    <a:srgbClr val="008000"/>
                  </a:solidFill>
                  <a:latin typeface="Courier New"/>
                  <a:cs typeface="Courier New"/>
                </a:rPr>
                <a:t> </a:t>
              </a:r>
              <a:r>
                <a:rPr lang="fr-FR" sz="1600" b="1" dirty="0" err="1">
                  <a:solidFill>
                    <a:srgbClr val="008000"/>
                  </a:solidFill>
                  <a:latin typeface="Courier New"/>
                  <a:cs typeface="Courier New"/>
                </a:rPr>
                <a:t>resources</a:t>
              </a:r>
              <a:r>
                <a:rPr lang="fr-FR" sz="1600" b="1" dirty="0">
                  <a:solidFill>
                    <a:srgbClr val="008000"/>
                  </a:solidFill>
                  <a:latin typeface="Courier New"/>
                  <a:cs typeface="Courier New"/>
                </a:rPr>
                <a:t> </a:t>
              </a:r>
              <a:r>
                <a:rPr lang="fr-FR" sz="1600" b="1" dirty="0" err="1">
                  <a:solidFill>
                    <a:srgbClr val="008000"/>
                  </a:solidFill>
                  <a:latin typeface="Courier New"/>
                  <a:cs typeface="Courier New"/>
                </a:rPr>
                <a:t>that</a:t>
              </a:r>
              <a:r>
                <a:rPr lang="fr-FR" sz="1600" b="1" dirty="0">
                  <a:solidFill>
                    <a:srgbClr val="008000"/>
                  </a:solidFill>
                  <a:latin typeface="Courier New"/>
                  <a:cs typeface="Courier New"/>
                </a:rPr>
                <a:t> are </a:t>
              </a:r>
              <a:endParaRPr lang="fr-FR" sz="1600" b="1" dirty="0" smtClean="0">
                <a:solidFill>
                  <a:srgbClr val="008000"/>
                </a:solidFill>
                <a:latin typeface="Courier New"/>
                <a:cs typeface="Courier New"/>
              </a:endParaRPr>
            </a:p>
            <a:p>
              <a:r>
                <a:rPr lang="fr-FR" sz="1600" b="1" dirty="0">
                  <a:solidFill>
                    <a:srgbClr val="008000"/>
                  </a:solidFill>
                  <a:latin typeface="Courier New"/>
                  <a:cs typeface="Courier New"/>
                </a:rPr>
                <a:t> </a:t>
              </a:r>
              <a:r>
                <a:rPr lang="fr-FR" sz="1600" b="1" dirty="0" smtClean="0">
                  <a:solidFill>
                    <a:srgbClr val="008000"/>
                  </a:solidFill>
                  <a:latin typeface="Courier New"/>
                  <a:cs typeface="Courier New"/>
                </a:rPr>
                <a:t>   // no </a:t>
              </a:r>
              <a:r>
                <a:rPr lang="fr-FR" sz="1600" b="1" dirty="0">
                  <a:solidFill>
                    <a:srgbClr val="008000"/>
                  </a:solidFill>
                  <a:latin typeface="Courier New"/>
                  <a:cs typeface="Courier New"/>
                </a:rPr>
                <a:t>longer </a:t>
              </a:r>
              <a:r>
                <a:rPr lang="fr-FR" sz="1600" b="1" dirty="0" err="1">
                  <a:solidFill>
                    <a:srgbClr val="008000"/>
                  </a:solidFill>
                  <a:latin typeface="Courier New"/>
                  <a:cs typeface="Courier New"/>
                </a:rPr>
                <a:t>necessary</a:t>
              </a:r>
              <a:r>
                <a:rPr lang="fr-FR" sz="1600" b="1" dirty="0" smtClean="0">
                  <a:solidFill>
                    <a:srgbClr val="008000"/>
                  </a:solidFill>
                  <a:latin typeface="Courier New"/>
                  <a:cs typeface="Courier New"/>
                </a:rPr>
                <a:t>.</a:t>
              </a:r>
              <a:r>
                <a:rPr lang="fr-FR" sz="1600" b="1" dirty="0">
                  <a:latin typeface="Courier New"/>
                  <a:cs typeface="Courier New"/>
                </a:rPr>
                <a:t>	</a:t>
              </a:r>
            </a:p>
            <a:p>
              <a:r>
                <a:rPr lang="fr-FR" sz="1600" b="1" dirty="0">
                  <a:latin typeface="Courier New"/>
                  <a:cs typeface="Courier New"/>
                </a:rPr>
                <a:t>    </a:t>
              </a:r>
              <a:r>
                <a:rPr lang="fr-FR" sz="1600" b="1" dirty="0">
                  <a:solidFill>
                    <a:srgbClr val="EE7CE6"/>
                  </a:solidFill>
                  <a:latin typeface="Courier New"/>
                  <a:cs typeface="Courier New"/>
                </a:rPr>
                <a:t>if</a:t>
              </a:r>
              <a:r>
                <a:rPr lang="fr-FR" sz="1600" b="1" dirty="0">
                  <a:latin typeface="Courier New"/>
                  <a:cs typeface="Courier New"/>
                </a:rPr>
                <a:t> ([</a:t>
              </a:r>
              <a:r>
                <a:rPr lang="fr-FR" sz="1600" b="1" dirty="0" err="1">
                  <a:solidFill>
                    <a:srgbClr val="EE7CE6"/>
                  </a:solidFill>
                  <a:latin typeface="Courier New"/>
                  <a:cs typeface="Courier New"/>
                </a:rPr>
                <a:t>self</a:t>
              </a:r>
              <a:r>
                <a:rPr lang="fr-FR" sz="1600" b="1" dirty="0" err="1">
                  <a:latin typeface="Courier New"/>
                  <a:cs typeface="Courier New"/>
                </a:rPr>
                <a:t>.view</a:t>
              </a:r>
              <a:r>
                <a:rPr lang="fr-FR" sz="1600" b="1" dirty="0">
                  <a:latin typeface="Courier New"/>
                  <a:cs typeface="Courier New"/>
                </a:rPr>
                <a:t> </a:t>
              </a:r>
              <a:r>
                <a:rPr lang="fr-FR" sz="1600" b="1" dirty="0" err="1">
                  <a:solidFill>
                    <a:srgbClr val="005426"/>
                  </a:solidFill>
                  <a:latin typeface="Courier New"/>
                  <a:cs typeface="Courier New"/>
                </a:rPr>
                <a:t>window</a:t>
              </a:r>
              <a:r>
                <a:rPr lang="fr-FR" sz="1600" b="1" dirty="0">
                  <a:latin typeface="Courier New"/>
                  <a:cs typeface="Courier New"/>
                </a:rPr>
                <a:t>] == </a:t>
              </a:r>
              <a:r>
                <a:rPr lang="fr-FR" sz="1600" b="1" dirty="0" err="1">
                  <a:solidFill>
                    <a:srgbClr val="EE7CE6"/>
                  </a:solidFill>
                  <a:latin typeface="Courier New"/>
                  <a:cs typeface="Courier New"/>
                </a:rPr>
                <a:t>nil</a:t>
              </a:r>
              <a:r>
                <a:rPr lang="fr-FR" sz="1600" b="1" dirty="0">
                  <a:latin typeface="Courier New"/>
                  <a:cs typeface="Courier New"/>
                </a:rPr>
                <a:t>)</a:t>
              </a:r>
            </a:p>
            <a:p>
              <a:r>
                <a:rPr lang="fr-FR" sz="1600" b="1" dirty="0" smtClean="0">
                  <a:latin typeface="Courier New"/>
                  <a:cs typeface="Courier New"/>
                </a:rPr>
                <a:t>    {</a:t>
              </a:r>
              <a:endParaRPr lang="fr-FR" sz="1600" b="1" dirty="0">
                <a:latin typeface="Courier New"/>
                <a:cs typeface="Courier New"/>
              </a:endParaRPr>
            </a:p>
            <a:p>
              <a:r>
                <a:rPr lang="fr-FR" sz="1600" b="1" dirty="0">
                  <a:latin typeface="Courier New"/>
                  <a:cs typeface="Courier New"/>
                </a:rPr>
                <a:t>        </a:t>
              </a:r>
              <a:r>
                <a:rPr lang="fr-FR" sz="1600" b="1" dirty="0">
                  <a:solidFill>
                    <a:srgbClr val="008000"/>
                  </a:solidFill>
                  <a:latin typeface="Courier New"/>
                  <a:cs typeface="Courier New"/>
                </a:rPr>
                <a:t>// </a:t>
              </a:r>
              <a:r>
                <a:rPr lang="fr-FR" sz="1600" b="1" dirty="0" err="1">
                  <a:solidFill>
                    <a:srgbClr val="008000"/>
                  </a:solidFill>
                  <a:latin typeface="Courier New"/>
                  <a:cs typeface="Courier New"/>
                </a:rPr>
                <a:t>Add</a:t>
              </a:r>
              <a:r>
                <a:rPr lang="fr-FR" sz="1600" b="1" dirty="0">
                  <a:solidFill>
                    <a:srgbClr val="008000"/>
                  </a:solidFill>
                  <a:latin typeface="Courier New"/>
                  <a:cs typeface="Courier New"/>
                </a:rPr>
                <a:t> code to </a:t>
              </a:r>
              <a:r>
                <a:rPr lang="fr-FR" sz="1600" b="1" dirty="0" err="1">
                  <a:solidFill>
                    <a:srgbClr val="008000"/>
                  </a:solidFill>
                  <a:latin typeface="Courier New"/>
                  <a:cs typeface="Courier New"/>
                </a:rPr>
                <a:t>preserve</a:t>
              </a:r>
              <a:r>
                <a:rPr lang="fr-FR" sz="1600" b="1" dirty="0">
                  <a:solidFill>
                    <a:srgbClr val="008000"/>
                  </a:solidFill>
                  <a:latin typeface="Courier New"/>
                  <a:cs typeface="Courier New"/>
                </a:rPr>
                <a:t> data </a:t>
              </a:r>
              <a:r>
                <a:rPr lang="fr-FR" sz="1600" b="1" dirty="0" err="1">
                  <a:solidFill>
                    <a:srgbClr val="008000"/>
                  </a:solidFill>
                  <a:latin typeface="Courier New"/>
                  <a:cs typeface="Courier New"/>
                </a:rPr>
                <a:t>stored</a:t>
              </a:r>
              <a:r>
                <a:rPr lang="fr-FR" sz="1600" b="1" dirty="0">
                  <a:solidFill>
                    <a:srgbClr val="008000"/>
                  </a:solidFill>
                  <a:latin typeface="Courier New"/>
                  <a:cs typeface="Courier New"/>
                </a:rPr>
                <a:t> in the </a:t>
              </a:r>
              <a:r>
                <a:rPr lang="fr-FR" sz="1600" b="1" dirty="0" err="1">
                  <a:solidFill>
                    <a:srgbClr val="008000"/>
                  </a:solidFill>
                  <a:latin typeface="Courier New"/>
                  <a:cs typeface="Courier New"/>
                </a:rPr>
                <a:t>views</a:t>
              </a:r>
              <a:r>
                <a:rPr lang="fr-FR" sz="1600" b="1" dirty="0">
                  <a:solidFill>
                    <a:srgbClr val="008000"/>
                  </a:solidFill>
                  <a:latin typeface="Courier New"/>
                  <a:cs typeface="Courier New"/>
                </a:rPr>
                <a:t> </a:t>
              </a:r>
              <a:r>
                <a:rPr lang="fr-FR" sz="1600" b="1" dirty="0" err="1" smtClean="0">
                  <a:solidFill>
                    <a:srgbClr val="008000"/>
                  </a:solidFill>
                  <a:latin typeface="Courier New"/>
                  <a:cs typeface="Courier New"/>
                </a:rPr>
                <a:t>that</a:t>
              </a:r>
              <a:endParaRPr lang="fr-FR" sz="1600" b="1" dirty="0">
                <a:solidFill>
                  <a:srgbClr val="008000"/>
                </a:solidFill>
                <a:latin typeface="Courier New"/>
                <a:cs typeface="Courier New"/>
              </a:endParaRPr>
            </a:p>
            <a:p>
              <a:r>
                <a:rPr lang="en-US" sz="1600" b="1" dirty="0">
                  <a:solidFill>
                    <a:srgbClr val="008000"/>
                  </a:solidFill>
                  <a:latin typeface="Courier New"/>
                  <a:cs typeface="Courier New"/>
                </a:rPr>
                <a:t>        // </a:t>
              </a:r>
              <a:r>
                <a:rPr lang="fr-FR" sz="1600" b="1" dirty="0" err="1">
                  <a:solidFill>
                    <a:srgbClr val="008000"/>
                  </a:solidFill>
                  <a:latin typeface="Courier New"/>
                  <a:cs typeface="Courier New"/>
                </a:rPr>
                <a:t>might</a:t>
              </a:r>
              <a:r>
                <a:rPr lang="fr-FR" sz="1600" b="1" dirty="0">
                  <a:solidFill>
                    <a:srgbClr val="008000"/>
                  </a:solidFill>
                  <a:latin typeface="Courier New"/>
                  <a:cs typeface="Courier New"/>
                </a:rPr>
                <a:t> </a:t>
              </a:r>
              <a:r>
                <a:rPr lang="fr-FR" sz="1600" b="1" dirty="0" err="1" smtClean="0">
                  <a:solidFill>
                    <a:srgbClr val="008000"/>
                  </a:solidFill>
                  <a:latin typeface="Courier New"/>
                  <a:cs typeface="Courier New"/>
                </a:rPr>
                <a:t>be</a:t>
              </a:r>
              <a:r>
                <a:rPr lang="fr-FR" sz="1600" b="1" dirty="0" smtClean="0">
                  <a:solidFill>
                    <a:srgbClr val="008000"/>
                  </a:solidFill>
                  <a:latin typeface="Courier New"/>
                  <a:cs typeface="Courier New"/>
                </a:rPr>
                <a:t> </a:t>
              </a:r>
              <a:r>
                <a:rPr lang="en-US" sz="1600" b="1" dirty="0" smtClean="0">
                  <a:solidFill>
                    <a:srgbClr val="008000"/>
                  </a:solidFill>
                  <a:latin typeface="Courier New"/>
                  <a:cs typeface="Courier New"/>
                </a:rPr>
                <a:t>needed later.</a:t>
              </a:r>
            </a:p>
            <a:p>
              <a:r>
                <a:rPr lang="en-US" sz="1600" b="1" dirty="0">
                  <a:solidFill>
                    <a:srgbClr val="008000"/>
                  </a:solidFill>
                  <a:latin typeface="Courier New"/>
                  <a:cs typeface="Courier New"/>
                </a:rPr>
                <a:t>	</a:t>
              </a:r>
              <a:r>
                <a:rPr lang="en-US" sz="1600" b="1" dirty="0" smtClean="0">
                  <a:solidFill>
                    <a:schemeClr val="tx1"/>
                  </a:solidFill>
                  <a:latin typeface="Courier New"/>
                  <a:cs typeface="Courier New"/>
                </a:rPr>
                <a:t>...</a:t>
              </a:r>
              <a:endParaRPr lang="en-US" sz="1600" b="1" dirty="0">
                <a:solidFill>
                  <a:schemeClr val="tx1"/>
                </a:solidFill>
                <a:latin typeface="Courier New"/>
                <a:cs typeface="Courier New"/>
              </a:endParaRPr>
            </a:p>
            <a:p>
              <a:r>
                <a:rPr lang="en-US" sz="1600" b="1" dirty="0">
                  <a:solidFill>
                    <a:srgbClr val="008000"/>
                  </a:solidFill>
                  <a:latin typeface="Courier New"/>
                  <a:cs typeface="Courier New"/>
                </a:rPr>
                <a:t>        // Add code to clean up other strong references to </a:t>
              </a:r>
              <a:r>
                <a:rPr lang="en-US" sz="1600" b="1" dirty="0" smtClean="0">
                  <a:solidFill>
                    <a:srgbClr val="008000"/>
                  </a:solidFill>
                  <a:latin typeface="Courier New"/>
                  <a:cs typeface="Courier New"/>
                </a:rPr>
                <a:t>the</a:t>
              </a:r>
              <a:endParaRPr lang="en-US" sz="1600" b="1" dirty="0">
                <a:solidFill>
                  <a:srgbClr val="008000"/>
                </a:solidFill>
                <a:latin typeface="Courier New"/>
                <a:cs typeface="Courier New"/>
              </a:endParaRPr>
            </a:p>
            <a:p>
              <a:r>
                <a:rPr lang="en-US" sz="1600" b="1" dirty="0">
                  <a:solidFill>
                    <a:srgbClr val="008000"/>
                  </a:solidFill>
                  <a:latin typeface="Courier New"/>
                  <a:cs typeface="Courier New"/>
                </a:rPr>
                <a:t>        // view </a:t>
              </a:r>
              <a:r>
                <a:rPr lang="en-US" sz="1600" b="1" dirty="0" smtClean="0">
                  <a:solidFill>
                    <a:srgbClr val="008000"/>
                  </a:solidFill>
                  <a:latin typeface="Courier New"/>
                  <a:cs typeface="Courier New"/>
                </a:rPr>
                <a:t>in the </a:t>
              </a:r>
              <a:r>
                <a:rPr lang="en-US" sz="1600" b="1" dirty="0">
                  <a:solidFill>
                    <a:srgbClr val="008000"/>
                  </a:solidFill>
                  <a:latin typeface="Courier New"/>
                  <a:cs typeface="Courier New"/>
                </a:rPr>
                <a:t>view hierarchy</a:t>
              </a:r>
              <a:r>
                <a:rPr lang="en-US" sz="1600" b="1" dirty="0" smtClean="0">
                  <a:solidFill>
                    <a:srgbClr val="008000"/>
                  </a:solidFill>
                  <a:latin typeface="Courier New"/>
                  <a:cs typeface="Courier New"/>
                </a:rPr>
                <a:t>.</a:t>
              </a:r>
              <a:endParaRPr lang="en-US" sz="1600" b="1" dirty="0">
                <a:solidFill>
                  <a:srgbClr val="008000"/>
                </a:solidFill>
                <a:latin typeface="Courier New"/>
                <a:cs typeface="Courier New"/>
              </a:endParaRPr>
            </a:p>
            <a:p>
              <a:r>
                <a:rPr lang="en-US" sz="1600" b="1" dirty="0">
                  <a:latin typeface="Courier New"/>
                  <a:cs typeface="Courier New"/>
                </a:rPr>
                <a:t>        </a:t>
              </a:r>
              <a:r>
                <a:rPr lang="en-US" sz="1600" b="1" dirty="0" err="1">
                  <a:solidFill>
                    <a:srgbClr val="EE7CE6"/>
                  </a:solidFill>
                  <a:latin typeface="Courier New"/>
                  <a:cs typeface="Courier New"/>
                </a:rPr>
                <a:t>self</a:t>
              </a:r>
              <a:r>
                <a:rPr lang="en-US" sz="1600" b="1" dirty="0" err="1">
                  <a:latin typeface="Courier New"/>
                  <a:cs typeface="Courier New"/>
                </a:rPr>
                <a:t>.view</a:t>
              </a:r>
              <a:r>
                <a:rPr lang="en-US" sz="1600" b="1" dirty="0">
                  <a:latin typeface="Courier New"/>
                  <a:cs typeface="Courier New"/>
                </a:rPr>
                <a:t> = </a:t>
              </a:r>
              <a:r>
                <a:rPr lang="en-US" sz="1600" b="1" dirty="0">
                  <a:solidFill>
                    <a:srgbClr val="EE7CE6"/>
                  </a:solidFill>
                  <a:latin typeface="Courier New"/>
                  <a:cs typeface="Courier New"/>
                </a:rPr>
                <a:t>nil</a:t>
              </a:r>
              <a:r>
                <a:rPr lang="en-US" sz="1600" b="1" dirty="0" smtClean="0">
                  <a:latin typeface="Courier New"/>
                  <a:cs typeface="Courier New"/>
                </a:rPr>
                <a:t>;</a:t>
              </a:r>
              <a:endParaRPr lang="en-US" sz="1600" b="1" dirty="0">
                <a:latin typeface="Courier New"/>
                <a:cs typeface="Courier New"/>
              </a:endParaRPr>
            </a:p>
            <a:p>
              <a:r>
                <a:rPr lang="en-US" sz="1600" b="1" dirty="0">
                  <a:latin typeface="Courier New"/>
                  <a:cs typeface="Courier New"/>
                </a:rPr>
                <a:t>    }	</a:t>
              </a:r>
            </a:p>
            <a:p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}</a:t>
              </a:r>
              <a:endParaRPr lang="fr-FR" sz="1600" b="1" dirty="0" smtClean="0">
                <a:latin typeface="Courier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83698010"/>
      </p:ext>
    </p:extLst>
  </p:cSld>
  <p:clrMapOvr>
    <a:masterClrMapping/>
  </p:clrMapOvr>
  <p:transition xmlns:p14="http://schemas.microsoft.com/office/powerpoint/2010/main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1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UIKit</a:t>
            </a:r>
            <a:endParaRPr lang="en-GB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dirty="0" smtClean="0"/>
              <a:t>Présentation de la plateforme </a:t>
            </a:r>
            <a:r>
              <a:rPr lang="fr-FR" dirty="0" err="1" smtClean="0"/>
              <a:t>iOS</a:t>
            </a:r>
            <a:endParaRPr lang="fr-FR" dirty="0" smtClean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 dirty="0" smtClean="0"/>
              <a:t>les contrôleurs </a:t>
            </a:r>
            <a:r>
              <a:rPr lang="fr-FR" dirty="0"/>
              <a:t>-</a:t>
            </a:r>
            <a:r>
              <a:rPr lang="fr-FR" dirty="0" smtClean="0"/>
              <a:t> présentation - cycles de vie</a:t>
            </a:r>
          </a:p>
          <a:p>
            <a:endParaRPr lang="fr-FR" dirty="0"/>
          </a:p>
        </p:txBody>
      </p:sp>
      <p:sp>
        <p:nvSpPr>
          <p:cNvPr id="2" name="Losange 1"/>
          <p:cNvSpPr/>
          <p:nvPr/>
        </p:nvSpPr>
        <p:spPr>
          <a:xfrm>
            <a:off x="1966181" y="1340768"/>
            <a:ext cx="1152128" cy="720080"/>
          </a:xfrm>
          <a:prstGeom prst="diamond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smtClean="0"/>
              <a:t>La vue existe-t-elle ?</a:t>
            </a:r>
            <a:endParaRPr lang="fr-FR" sz="900" dirty="0"/>
          </a:p>
        </p:txBody>
      </p:sp>
      <p:sp>
        <p:nvSpPr>
          <p:cNvPr id="3" name="ZoneTexte 2"/>
          <p:cNvSpPr txBox="1"/>
          <p:nvPr/>
        </p:nvSpPr>
        <p:spPr>
          <a:xfrm>
            <a:off x="203038" y="1577697"/>
            <a:ext cx="1152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Accès à la vue</a:t>
            </a:r>
            <a:endParaRPr lang="fr-FR" sz="1000" dirty="0"/>
          </a:p>
        </p:txBody>
      </p:sp>
      <p:cxnSp>
        <p:nvCxnSpPr>
          <p:cNvPr id="8" name="Connecteur droit avec flèche 7"/>
          <p:cNvCxnSpPr>
            <a:stCxn id="3" idx="3"/>
            <a:endCxn id="2" idx="1"/>
          </p:cNvCxnSpPr>
          <p:nvPr/>
        </p:nvCxnSpPr>
        <p:spPr>
          <a:xfrm>
            <a:off x="1355166" y="1700808"/>
            <a:ext cx="61101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à coins arrondis 8"/>
          <p:cNvSpPr/>
          <p:nvPr/>
        </p:nvSpPr>
        <p:spPr>
          <a:xfrm>
            <a:off x="3995936" y="2708920"/>
            <a:ext cx="1224136" cy="432048"/>
          </a:xfrm>
          <a:prstGeom prst="roundRect">
            <a:avLst/>
          </a:prstGeom>
          <a:solidFill>
            <a:srgbClr val="698EA8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err="1" smtClean="0"/>
              <a:t>viewDidLoad</a:t>
            </a:r>
            <a:endParaRPr lang="fr-FR" sz="1000" dirty="0"/>
          </a:p>
        </p:txBody>
      </p:sp>
      <p:sp>
        <p:nvSpPr>
          <p:cNvPr id="14" name="Rectangle à coins arrondis 13"/>
          <p:cNvSpPr/>
          <p:nvPr/>
        </p:nvSpPr>
        <p:spPr>
          <a:xfrm>
            <a:off x="3995936" y="1484784"/>
            <a:ext cx="1224136" cy="432048"/>
          </a:xfrm>
          <a:prstGeom prst="roundRect">
            <a:avLst/>
          </a:prstGeom>
          <a:solidFill>
            <a:srgbClr val="698EA8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err="1" smtClean="0"/>
              <a:t>loadView</a:t>
            </a:r>
            <a:endParaRPr lang="fr-FR" sz="1000" dirty="0"/>
          </a:p>
        </p:txBody>
      </p:sp>
      <p:cxnSp>
        <p:nvCxnSpPr>
          <p:cNvPr id="15" name="Connecteur en angle 14"/>
          <p:cNvCxnSpPr>
            <a:stCxn id="2" idx="3"/>
            <a:endCxn id="14" idx="1"/>
          </p:cNvCxnSpPr>
          <p:nvPr/>
        </p:nvCxnSpPr>
        <p:spPr>
          <a:xfrm>
            <a:off x="3118309" y="1700808"/>
            <a:ext cx="87762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ZoneTexte 16"/>
          <p:cNvSpPr txBox="1"/>
          <p:nvPr/>
        </p:nvSpPr>
        <p:spPr>
          <a:xfrm>
            <a:off x="3148258" y="1442973"/>
            <a:ext cx="5760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Non</a:t>
            </a:r>
            <a:endParaRPr lang="fr-FR" sz="1000" dirty="0"/>
          </a:p>
        </p:txBody>
      </p:sp>
      <p:sp>
        <p:nvSpPr>
          <p:cNvPr id="18" name="Losange 17"/>
          <p:cNvSpPr/>
          <p:nvPr/>
        </p:nvSpPr>
        <p:spPr>
          <a:xfrm>
            <a:off x="5690990" y="1340768"/>
            <a:ext cx="1296144" cy="720080"/>
          </a:xfrm>
          <a:prstGeom prst="diamond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smtClean="0"/>
              <a:t>Méthode custom ?</a:t>
            </a:r>
            <a:endParaRPr lang="fr-FR" sz="900" dirty="0"/>
          </a:p>
        </p:txBody>
      </p:sp>
      <p:cxnSp>
        <p:nvCxnSpPr>
          <p:cNvPr id="19" name="Connecteur droit avec flèche 18"/>
          <p:cNvCxnSpPr>
            <a:stCxn id="14" idx="3"/>
            <a:endCxn id="18" idx="1"/>
          </p:cNvCxnSpPr>
          <p:nvPr/>
        </p:nvCxnSpPr>
        <p:spPr>
          <a:xfrm>
            <a:off x="5220072" y="1700808"/>
            <a:ext cx="47091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à coins arrondis 21"/>
          <p:cNvSpPr/>
          <p:nvPr/>
        </p:nvSpPr>
        <p:spPr>
          <a:xfrm>
            <a:off x="7164288" y="2276872"/>
            <a:ext cx="1224136" cy="432048"/>
          </a:xfrm>
          <a:prstGeom prst="roundRect">
            <a:avLst/>
          </a:prstGeom>
          <a:solidFill>
            <a:srgbClr val="698EA8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/>
              <a:t>Custom</a:t>
            </a:r>
          </a:p>
          <a:p>
            <a:pPr algn="ctr"/>
            <a:r>
              <a:rPr lang="fr-FR" sz="1000" dirty="0" err="1" smtClean="0"/>
              <a:t>loadView</a:t>
            </a:r>
            <a:endParaRPr lang="fr-FR" sz="1000" dirty="0"/>
          </a:p>
        </p:txBody>
      </p:sp>
      <p:sp>
        <p:nvSpPr>
          <p:cNvPr id="21" name="Arrondir un rectangle avec un coin diagonal 20"/>
          <p:cNvSpPr/>
          <p:nvPr/>
        </p:nvSpPr>
        <p:spPr>
          <a:xfrm>
            <a:off x="5724264" y="2276872"/>
            <a:ext cx="1224000" cy="432048"/>
          </a:xfrm>
          <a:prstGeom prst="round2DiagRect">
            <a:avLst>
              <a:gd name="adj1" fmla="val 37017"/>
              <a:gd name="adj2" fmla="val 0"/>
            </a:avLst>
          </a:prstGeom>
          <a:solidFill>
            <a:schemeClr val="tx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smtClean="0"/>
              <a:t>Chargement </a:t>
            </a:r>
            <a:r>
              <a:rPr lang="fr-FR" sz="900" dirty="0" err="1" smtClean="0"/>
              <a:t>storyboard</a:t>
            </a:r>
            <a:r>
              <a:rPr lang="fr-FR" sz="900" dirty="0" smtClean="0"/>
              <a:t> ou </a:t>
            </a:r>
            <a:r>
              <a:rPr lang="fr-FR" sz="900" dirty="0" err="1" smtClean="0"/>
              <a:t>xib</a:t>
            </a:r>
            <a:endParaRPr lang="fr-FR" sz="900" dirty="0"/>
          </a:p>
        </p:txBody>
      </p:sp>
      <p:cxnSp>
        <p:nvCxnSpPr>
          <p:cNvPr id="25" name="Connecteur droit avec flèche 24"/>
          <p:cNvCxnSpPr>
            <a:stCxn id="18" idx="2"/>
            <a:endCxn id="21" idx="3"/>
          </p:cNvCxnSpPr>
          <p:nvPr/>
        </p:nvCxnSpPr>
        <p:spPr>
          <a:xfrm flipH="1">
            <a:off x="6336264" y="2060848"/>
            <a:ext cx="2798" cy="2160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en angle 27"/>
          <p:cNvCxnSpPr>
            <a:stCxn id="18" idx="3"/>
            <a:endCxn id="22" idx="0"/>
          </p:cNvCxnSpPr>
          <p:nvPr/>
        </p:nvCxnSpPr>
        <p:spPr>
          <a:xfrm>
            <a:off x="6987134" y="1700808"/>
            <a:ext cx="789222" cy="576064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ZoneTexte 29"/>
          <p:cNvSpPr txBox="1"/>
          <p:nvPr/>
        </p:nvSpPr>
        <p:spPr>
          <a:xfrm>
            <a:off x="5796136" y="1988840"/>
            <a:ext cx="5760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Non</a:t>
            </a:r>
            <a:endParaRPr lang="fr-FR" sz="1000" dirty="0"/>
          </a:p>
        </p:txBody>
      </p:sp>
      <p:sp>
        <p:nvSpPr>
          <p:cNvPr id="31" name="ZoneTexte 30"/>
          <p:cNvSpPr txBox="1"/>
          <p:nvPr/>
        </p:nvSpPr>
        <p:spPr>
          <a:xfrm>
            <a:off x="7140164" y="1484784"/>
            <a:ext cx="5760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Oui</a:t>
            </a:r>
            <a:endParaRPr lang="fr-FR" sz="1000" dirty="0"/>
          </a:p>
        </p:txBody>
      </p:sp>
      <p:cxnSp>
        <p:nvCxnSpPr>
          <p:cNvPr id="533504" name="Connecteur en angle 533503"/>
          <p:cNvCxnSpPr>
            <a:stCxn id="21" idx="1"/>
            <a:endCxn id="9" idx="3"/>
          </p:cNvCxnSpPr>
          <p:nvPr/>
        </p:nvCxnSpPr>
        <p:spPr>
          <a:xfrm rot="5400000">
            <a:off x="5670156" y="2258836"/>
            <a:ext cx="216024" cy="1116192"/>
          </a:xfrm>
          <a:prstGeom prst="bentConnector2">
            <a:avLst/>
          </a:prstGeom>
          <a:ln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3506" name="Connecteur en angle 533505"/>
          <p:cNvCxnSpPr>
            <a:stCxn id="22" idx="2"/>
            <a:endCxn id="9" idx="3"/>
          </p:cNvCxnSpPr>
          <p:nvPr/>
        </p:nvCxnSpPr>
        <p:spPr>
          <a:xfrm rot="5400000">
            <a:off x="6390202" y="1538790"/>
            <a:ext cx="216024" cy="2556284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ectangle à coins arrondis 47"/>
          <p:cNvSpPr/>
          <p:nvPr/>
        </p:nvSpPr>
        <p:spPr>
          <a:xfrm>
            <a:off x="3995936" y="3573016"/>
            <a:ext cx="1224136" cy="432048"/>
          </a:xfrm>
          <a:prstGeom prst="roundRect">
            <a:avLst/>
          </a:prstGeom>
          <a:solidFill>
            <a:srgbClr val="698EA8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err="1" smtClean="0"/>
              <a:t>viewWillAppear</a:t>
            </a:r>
            <a:endParaRPr lang="fr-FR" sz="1000" dirty="0"/>
          </a:p>
        </p:txBody>
      </p:sp>
      <p:sp>
        <p:nvSpPr>
          <p:cNvPr id="49" name="Rectangle à coins arrondis 48"/>
          <p:cNvSpPr/>
          <p:nvPr/>
        </p:nvSpPr>
        <p:spPr>
          <a:xfrm>
            <a:off x="6541307" y="3573016"/>
            <a:ext cx="1224136" cy="432048"/>
          </a:xfrm>
          <a:prstGeom prst="roundRect">
            <a:avLst/>
          </a:prstGeom>
          <a:solidFill>
            <a:srgbClr val="698EA8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err="1" smtClean="0"/>
              <a:t>viewDidAppear</a:t>
            </a:r>
            <a:endParaRPr lang="fr-FR" sz="1000" dirty="0"/>
          </a:p>
        </p:txBody>
      </p:sp>
      <p:sp>
        <p:nvSpPr>
          <p:cNvPr id="50" name="Rectangle à coins arrondis 49"/>
          <p:cNvSpPr/>
          <p:nvPr/>
        </p:nvSpPr>
        <p:spPr>
          <a:xfrm>
            <a:off x="4712072" y="5301208"/>
            <a:ext cx="1300088" cy="432048"/>
          </a:xfrm>
          <a:prstGeom prst="roundRect">
            <a:avLst/>
          </a:prstGeom>
          <a:solidFill>
            <a:srgbClr val="698EA8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err="1" smtClean="0"/>
              <a:t>viewWillDisappear</a:t>
            </a:r>
            <a:endParaRPr lang="fr-FR" sz="1000" dirty="0"/>
          </a:p>
        </p:txBody>
      </p:sp>
      <p:sp>
        <p:nvSpPr>
          <p:cNvPr id="51" name="Rectangle à coins arrondis 50"/>
          <p:cNvSpPr/>
          <p:nvPr/>
        </p:nvSpPr>
        <p:spPr>
          <a:xfrm>
            <a:off x="2520391" y="5301208"/>
            <a:ext cx="1289174" cy="432048"/>
          </a:xfrm>
          <a:prstGeom prst="roundRect">
            <a:avLst/>
          </a:prstGeom>
          <a:solidFill>
            <a:srgbClr val="698EA8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err="1" smtClean="0"/>
              <a:t>viewDidDisappear</a:t>
            </a:r>
            <a:endParaRPr lang="fr-FR" sz="1000" dirty="0"/>
          </a:p>
        </p:txBody>
      </p:sp>
      <p:sp>
        <p:nvSpPr>
          <p:cNvPr id="52" name="Losange 51"/>
          <p:cNvSpPr/>
          <p:nvPr/>
        </p:nvSpPr>
        <p:spPr>
          <a:xfrm>
            <a:off x="6588224" y="4941168"/>
            <a:ext cx="1152128" cy="720080"/>
          </a:xfrm>
          <a:prstGeom prst="diamond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smtClean="0"/>
              <a:t>Vue visible</a:t>
            </a:r>
            <a:endParaRPr lang="fr-FR" sz="900" dirty="0"/>
          </a:p>
        </p:txBody>
      </p:sp>
      <p:cxnSp>
        <p:nvCxnSpPr>
          <p:cNvPr id="533521" name="Connecteur droit avec flèche 533520"/>
          <p:cNvCxnSpPr>
            <a:stCxn id="9" idx="2"/>
            <a:endCxn id="48" idx="0"/>
          </p:cNvCxnSpPr>
          <p:nvPr/>
        </p:nvCxnSpPr>
        <p:spPr>
          <a:xfrm>
            <a:off x="4608004" y="3140968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3523" name="Connecteur en arc 533522"/>
          <p:cNvCxnSpPr>
            <a:stCxn id="48" idx="3"/>
            <a:endCxn id="49" idx="1"/>
          </p:cNvCxnSpPr>
          <p:nvPr/>
        </p:nvCxnSpPr>
        <p:spPr>
          <a:xfrm>
            <a:off x="5220072" y="3789040"/>
            <a:ext cx="132123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3525" name="Connecteur en arc 533524"/>
          <p:cNvCxnSpPr>
            <a:stCxn id="49" idx="2"/>
            <a:endCxn id="52" idx="0"/>
          </p:cNvCxnSpPr>
          <p:nvPr/>
        </p:nvCxnSpPr>
        <p:spPr>
          <a:xfrm>
            <a:off x="7153375" y="4005064"/>
            <a:ext cx="10913" cy="9361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3534" name="Connecteur droit avec flèche 533533"/>
          <p:cNvCxnSpPr>
            <a:stCxn id="52" idx="1"/>
            <a:endCxn id="50" idx="3"/>
          </p:cNvCxnSpPr>
          <p:nvPr/>
        </p:nvCxnSpPr>
        <p:spPr>
          <a:xfrm rot="10800000" flipV="1">
            <a:off x="6012160" y="5301208"/>
            <a:ext cx="576064" cy="216024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en arc 31"/>
          <p:cNvCxnSpPr>
            <a:stCxn id="50" idx="1"/>
            <a:endCxn id="51" idx="3"/>
          </p:cNvCxnSpPr>
          <p:nvPr/>
        </p:nvCxnSpPr>
        <p:spPr>
          <a:xfrm flipH="1">
            <a:off x="3809565" y="5517232"/>
            <a:ext cx="90250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en arc 33"/>
          <p:cNvCxnSpPr>
            <a:stCxn id="51" idx="0"/>
            <a:endCxn id="92" idx="2"/>
          </p:cNvCxnSpPr>
          <p:nvPr/>
        </p:nvCxnSpPr>
        <p:spPr>
          <a:xfrm flipV="1">
            <a:off x="3164978" y="4941168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Losange 91"/>
          <p:cNvSpPr/>
          <p:nvPr/>
        </p:nvSpPr>
        <p:spPr>
          <a:xfrm>
            <a:off x="2588914" y="4221088"/>
            <a:ext cx="1152128" cy="720080"/>
          </a:xfrm>
          <a:prstGeom prst="diamond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smtClean="0"/>
              <a:t>Vue non visible</a:t>
            </a:r>
            <a:endParaRPr lang="fr-FR" sz="900" dirty="0"/>
          </a:p>
        </p:txBody>
      </p:sp>
      <p:sp>
        <p:nvSpPr>
          <p:cNvPr id="134" name="Rectangle à coins arrondis 133"/>
          <p:cNvSpPr/>
          <p:nvPr/>
        </p:nvSpPr>
        <p:spPr>
          <a:xfrm>
            <a:off x="360308" y="5301208"/>
            <a:ext cx="1289174" cy="432048"/>
          </a:xfrm>
          <a:prstGeom prst="roundRect">
            <a:avLst/>
          </a:prstGeom>
          <a:solidFill>
            <a:srgbClr val="698EA8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err="1" smtClean="0"/>
              <a:t>dealloc</a:t>
            </a:r>
            <a:endParaRPr lang="fr-FR" sz="1000" dirty="0"/>
          </a:p>
        </p:txBody>
      </p:sp>
      <p:cxnSp>
        <p:nvCxnSpPr>
          <p:cNvPr id="533543" name="Connecteur droit avec flèche 533542"/>
          <p:cNvCxnSpPr>
            <a:stCxn id="51" idx="1"/>
            <a:endCxn id="134" idx="3"/>
          </p:cNvCxnSpPr>
          <p:nvPr/>
        </p:nvCxnSpPr>
        <p:spPr>
          <a:xfrm flipH="1">
            <a:off x="1649482" y="5517232"/>
            <a:ext cx="870909" cy="0"/>
          </a:xfrm>
          <a:prstGeom prst="straightConnector1">
            <a:avLst/>
          </a:prstGeom>
          <a:ln>
            <a:solidFill>
              <a:srgbClr val="FF008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7" name="Rectangle à coins arrondis 136"/>
          <p:cNvSpPr/>
          <p:nvPr/>
        </p:nvSpPr>
        <p:spPr>
          <a:xfrm>
            <a:off x="395536" y="4365104"/>
            <a:ext cx="1289174" cy="432048"/>
          </a:xfrm>
          <a:prstGeom prst="roundRect">
            <a:avLst/>
          </a:prstGeom>
          <a:solidFill>
            <a:srgbClr val="698EA8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err="1" smtClean="0"/>
              <a:t>didReceive</a:t>
            </a:r>
            <a:r>
              <a:rPr lang="fr-FR" sz="1000" dirty="0" smtClean="0"/>
              <a:t> </a:t>
            </a:r>
            <a:r>
              <a:rPr lang="fr-FR" sz="1000" dirty="0" err="1" smtClean="0"/>
              <a:t>MemoryWarning</a:t>
            </a:r>
            <a:endParaRPr lang="fr-FR" sz="1000" dirty="0"/>
          </a:p>
        </p:txBody>
      </p:sp>
      <p:sp>
        <p:nvSpPr>
          <p:cNvPr id="138" name="ZoneTexte 137"/>
          <p:cNvSpPr txBox="1"/>
          <p:nvPr/>
        </p:nvSpPr>
        <p:spPr>
          <a:xfrm>
            <a:off x="464059" y="3600067"/>
            <a:ext cx="1152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dirty="0" smtClean="0">
                <a:solidFill>
                  <a:srgbClr val="FF0000"/>
                </a:solidFill>
              </a:rPr>
              <a:t>Alerte </a:t>
            </a:r>
          </a:p>
          <a:p>
            <a:pPr algn="ctr"/>
            <a:r>
              <a:rPr lang="fr-FR" sz="1000" b="1" dirty="0" smtClean="0">
                <a:solidFill>
                  <a:srgbClr val="FF0000"/>
                </a:solidFill>
              </a:rPr>
              <a:t>mémoire</a:t>
            </a:r>
            <a:endParaRPr lang="fr-FR" sz="1000" b="1" dirty="0">
              <a:solidFill>
                <a:srgbClr val="FF0000"/>
              </a:solidFill>
            </a:endParaRPr>
          </a:p>
        </p:txBody>
      </p:sp>
      <p:cxnSp>
        <p:nvCxnSpPr>
          <p:cNvPr id="533545" name="Connecteur droit avec flèche 533544"/>
          <p:cNvCxnSpPr>
            <a:stCxn id="137" idx="3"/>
            <a:endCxn id="92" idx="1"/>
          </p:cNvCxnSpPr>
          <p:nvPr/>
        </p:nvCxnSpPr>
        <p:spPr>
          <a:xfrm>
            <a:off x="1684710" y="4581128"/>
            <a:ext cx="904204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3548" name="Connecteur droit avec flèche 533547"/>
          <p:cNvCxnSpPr>
            <a:stCxn id="138" idx="2"/>
            <a:endCxn id="137" idx="0"/>
          </p:cNvCxnSpPr>
          <p:nvPr/>
        </p:nvCxnSpPr>
        <p:spPr>
          <a:xfrm>
            <a:off x="1040123" y="4000177"/>
            <a:ext cx="0" cy="36492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5" name="ZoneTexte 174"/>
          <p:cNvSpPr txBox="1"/>
          <p:nvPr/>
        </p:nvSpPr>
        <p:spPr>
          <a:xfrm>
            <a:off x="1966181" y="2801833"/>
            <a:ext cx="1152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Retourne la vue</a:t>
            </a:r>
            <a:endParaRPr lang="fr-FR" sz="1000" dirty="0"/>
          </a:p>
        </p:txBody>
      </p:sp>
      <p:cxnSp>
        <p:nvCxnSpPr>
          <p:cNvPr id="141" name="Connecteur droit avec flèche 140"/>
          <p:cNvCxnSpPr>
            <a:stCxn id="9" idx="1"/>
            <a:endCxn id="175" idx="3"/>
          </p:cNvCxnSpPr>
          <p:nvPr/>
        </p:nvCxnSpPr>
        <p:spPr>
          <a:xfrm flipH="1">
            <a:off x="3118309" y="2924944"/>
            <a:ext cx="87762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Connecteur droit avec flèche 148"/>
          <p:cNvCxnSpPr>
            <a:stCxn id="2" idx="2"/>
            <a:endCxn id="175" idx="0"/>
          </p:cNvCxnSpPr>
          <p:nvPr/>
        </p:nvCxnSpPr>
        <p:spPr>
          <a:xfrm>
            <a:off x="2542245" y="2060848"/>
            <a:ext cx="0" cy="7409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8" name="ZoneTexte 187"/>
          <p:cNvSpPr txBox="1"/>
          <p:nvPr/>
        </p:nvSpPr>
        <p:spPr>
          <a:xfrm>
            <a:off x="2051720" y="2297777"/>
            <a:ext cx="5760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Oui</a:t>
            </a:r>
            <a:endParaRPr lang="fr-FR" sz="1000" dirty="0"/>
          </a:p>
        </p:txBody>
      </p:sp>
      <p:sp>
        <p:nvSpPr>
          <p:cNvPr id="190" name="ZoneTexte 189"/>
          <p:cNvSpPr txBox="1"/>
          <p:nvPr/>
        </p:nvSpPr>
        <p:spPr>
          <a:xfrm>
            <a:off x="4523614" y="3140968"/>
            <a:ext cx="951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Afficher la vue</a:t>
            </a:r>
            <a:endParaRPr lang="fr-FR" sz="1000" dirty="0"/>
          </a:p>
        </p:txBody>
      </p:sp>
      <p:sp>
        <p:nvSpPr>
          <p:cNvPr id="191" name="ZoneTexte 190"/>
          <p:cNvSpPr txBox="1"/>
          <p:nvPr/>
        </p:nvSpPr>
        <p:spPr>
          <a:xfrm>
            <a:off x="2977665" y="3172906"/>
            <a:ext cx="951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Afficher la vue</a:t>
            </a:r>
            <a:endParaRPr lang="fr-FR" sz="1000" dirty="0"/>
          </a:p>
        </p:txBody>
      </p:sp>
      <p:cxnSp>
        <p:nvCxnSpPr>
          <p:cNvPr id="155" name="Connecteur en angle 154"/>
          <p:cNvCxnSpPr>
            <a:stCxn id="191" idx="2"/>
            <a:endCxn id="48" idx="1"/>
          </p:cNvCxnSpPr>
          <p:nvPr/>
        </p:nvCxnSpPr>
        <p:spPr>
          <a:xfrm rot="16200000" flipH="1">
            <a:off x="3616626" y="3409730"/>
            <a:ext cx="216024" cy="542595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2" name="Connecteur droit avec flèche 533544"/>
          <p:cNvCxnSpPr>
            <a:stCxn id="92" idx="0"/>
            <a:endCxn id="225" idx="2"/>
          </p:cNvCxnSpPr>
          <p:nvPr/>
        </p:nvCxnSpPr>
        <p:spPr>
          <a:xfrm rot="16200000" flipV="1">
            <a:off x="2376996" y="3433105"/>
            <a:ext cx="372234" cy="1203731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5" name="ZoneTexte 224"/>
          <p:cNvSpPr txBox="1"/>
          <p:nvPr/>
        </p:nvSpPr>
        <p:spPr>
          <a:xfrm>
            <a:off x="1385183" y="3140968"/>
            <a:ext cx="11521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dirty="0" smtClean="0">
                <a:solidFill>
                  <a:srgbClr val="FF0000"/>
                </a:solidFill>
              </a:rPr>
              <a:t>La vue a été </a:t>
            </a:r>
            <a:r>
              <a:rPr lang="fr-FR" sz="1000" b="1" dirty="0" err="1" smtClean="0">
                <a:solidFill>
                  <a:srgbClr val="FF0000"/>
                </a:solidFill>
              </a:rPr>
              <a:t>désallouée</a:t>
            </a:r>
            <a:r>
              <a:rPr lang="fr-FR" sz="1000" b="1" dirty="0" smtClean="0">
                <a:solidFill>
                  <a:srgbClr val="FF0000"/>
                </a:solidFill>
              </a:rPr>
              <a:t>, le </a:t>
            </a:r>
            <a:r>
              <a:rPr lang="fr-FR" sz="1000" b="1" dirty="0" err="1" smtClean="0">
                <a:solidFill>
                  <a:srgbClr val="FF0000"/>
                </a:solidFill>
              </a:rPr>
              <a:t>contrôleut</a:t>
            </a:r>
            <a:r>
              <a:rPr lang="fr-FR" sz="1000" b="1" dirty="0" smtClean="0">
                <a:solidFill>
                  <a:srgbClr val="FF0000"/>
                </a:solidFill>
              </a:rPr>
              <a:t> peut encore exister</a:t>
            </a:r>
            <a:endParaRPr lang="fr-FR" sz="1000" b="1" dirty="0">
              <a:solidFill>
                <a:srgbClr val="FF0000"/>
              </a:solidFill>
            </a:endParaRPr>
          </a:p>
        </p:txBody>
      </p:sp>
      <p:sp>
        <p:nvSpPr>
          <p:cNvPr id="238" name="ZoneTexte 237"/>
          <p:cNvSpPr txBox="1"/>
          <p:nvPr/>
        </p:nvSpPr>
        <p:spPr>
          <a:xfrm>
            <a:off x="2588914" y="6007040"/>
            <a:ext cx="1152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contrôleur relâché</a:t>
            </a:r>
            <a:endParaRPr lang="fr-FR" sz="1000" dirty="0"/>
          </a:p>
        </p:txBody>
      </p:sp>
      <p:cxnSp>
        <p:nvCxnSpPr>
          <p:cNvPr id="239" name="Connecteur en angle 238"/>
          <p:cNvCxnSpPr>
            <a:stCxn id="238" idx="3"/>
            <a:endCxn id="52" idx="2"/>
          </p:cNvCxnSpPr>
          <p:nvPr/>
        </p:nvCxnSpPr>
        <p:spPr>
          <a:xfrm flipV="1">
            <a:off x="3741042" y="5661248"/>
            <a:ext cx="3423246" cy="545847"/>
          </a:xfrm>
          <a:prstGeom prst="bentConnector2">
            <a:avLst/>
          </a:prstGeom>
          <a:ln>
            <a:solidFill>
              <a:srgbClr val="FF008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1" name="Connecteur en angle 240"/>
          <p:cNvCxnSpPr>
            <a:stCxn id="238" idx="1"/>
            <a:endCxn id="134" idx="2"/>
          </p:cNvCxnSpPr>
          <p:nvPr/>
        </p:nvCxnSpPr>
        <p:spPr>
          <a:xfrm rot="10800000">
            <a:off x="1004896" y="5733257"/>
            <a:ext cx="1584019" cy="473839"/>
          </a:xfrm>
          <a:prstGeom prst="bentConnector2">
            <a:avLst/>
          </a:prstGeom>
          <a:ln>
            <a:solidFill>
              <a:srgbClr val="FF008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3" name="ZoneTexte 242"/>
          <p:cNvSpPr txBox="1"/>
          <p:nvPr/>
        </p:nvSpPr>
        <p:spPr>
          <a:xfrm>
            <a:off x="993246" y="5944690"/>
            <a:ext cx="1152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Vue non visible</a:t>
            </a:r>
            <a:endParaRPr lang="fr-FR" sz="1000" dirty="0"/>
          </a:p>
        </p:txBody>
      </p:sp>
    </p:spTree>
    <p:extLst>
      <p:ext uri="{BB962C8B-B14F-4D97-AF65-F5344CB8AC3E}">
        <p14:creationId xmlns:p14="http://schemas.microsoft.com/office/powerpoint/2010/main" val="842179454"/>
      </p:ext>
    </p:extLst>
  </p:cSld>
  <p:clrMapOvr>
    <a:masterClrMapping/>
  </p:clrMapOvr>
  <p:transition xmlns:p14="http://schemas.microsoft.com/office/powerpoint/2010/main">
    <p:push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533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533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9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533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"/>
                            </p:stCondLst>
                            <p:childTnLst>
                              <p:par>
                                <p:cTn id="10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533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500"/>
                            </p:stCondLst>
                            <p:childTnLst>
                              <p:par>
                                <p:cTn id="1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5" dur="500"/>
                                        <p:tgtEl>
                                          <p:spTgt spid="533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500"/>
                            </p:stCondLst>
                            <p:childTnLst>
                              <p:par>
                                <p:cTn id="1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4" dur="500"/>
                                        <p:tgtEl>
                                          <p:spTgt spid="533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500"/>
                            </p:stCondLst>
                            <p:childTnLst>
                              <p:par>
                                <p:cTn id="1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500"/>
                            </p:stCondLst>
                            <p:childTnLst>
                              <p:par>
                                <p:cTn id="1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500"/>
                            </p:stCondLst>
                            <p:childTnLst>
                              <p:par>
                                <p:cTn id="1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0" dur="500" fill="hold"/>
                                        <p:tgtEl>
                                          <p:spTgt spid="5335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80"/>
                                      </p:to>
                                    </p:animClr>
                                    <p:set>
                                      <p:cBhvr>
                                        <p:cTn id="171" dur="500" fill="hold"/>
                                        <p:tgtEl>
                                          <p:spTgt spid="5335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80"/>
                                      </p:to>
                                    </p:animClr>
                                    <p:set>
                                      <p:cBhvr>
                                        <p:cTn id="17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1" dur="500"/>
                                        <p:tgtEl>
                                          <p:spTgt spid="533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500"/>
                            </p:stCondLst>
                            <p:childTnLst>
                              <p:par>
                                <p:cTn id="18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0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3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3" dur="500"/>
                                        <p:tgtEl>
                                          <p:spTgt spid="533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" fill="hold">
                            <p:stCondLst>
                              <p:cond delay="500"/>
                            </p:stCondLst>
                            <p:childTnLst>
                              <p:par>
                                <p:cTn id="20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2" dur="500"/>
                                        <p:tgtEl>
                                          <p:spTgt spid="533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7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8" fill="hold">
                            <p:stCondLst>
                              <p:cond delay="500"/>
                            </p:stCondLst>
                            <p:childTnLst>
                              <p:par>
                                <p:cTn id="2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9" grpId="0" animBg="1"/>
      <p:bldP spid="14" grpId="0" animBg="1"/>
      <p:bldP spid="17" grpId="0"/>
      <p:bldP spid="18" grpId="0" animBg="1"/>
      <p:bldP spid="22" grpId="0" animBg="1"/>
      <p:bldP spid="21" grpId="0" animBg="1"/>
      <p:bldP spid="30" grpId="0"/>
      <p:bldP spid="31" grpId="0"/>
      <p:bldP spid="48" grpId="0" animBg="1"/>
      <p:bldP spid="49" grpId="0" animBg="1"/>
      <p:bldP spid="50" grpId="0" animBg="1"/>
      <p:bldP spid="51" grpId="0" animBg="1"/>
      <p:bldP spid="52" grpId="0" animBg="1"/>
      <p:bldP spid="92" grpId="0" animBg="1"/>
      <p:bldP spid="134" grpId="0" animBg="1"/>
      <p:bldP spid="137" grpId="0" animBg="1"/>
      <p:bldP spid="138" grpId="0"/>
      <p:bldP spid="175" grpId="0"/>
      <p:bldP spid="188" grpId="0"/>
      <p:bldP spid="190" grpId="0"/>
      <p:bldP spid="191" grpId="0"/>
      <p:bldP spid="225" grpId="0"/>
      <p:bldP spid="238" grpId="0"/>
      <p:bldP spid="24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1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UIKit</a:t>
            </a:r>
            <a:endParaRPr lang="en-GB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dirty="0" smtClean="0"/>
              <a:t>Présentation de la plateforme </a:t>
            </a:r>
            <a:r>
              <a:rPr lang="fr-FR" dirty="0" err="1" smtClean="0"/>
              <a:t>iOS</a:t>
            </a:r>
            <a:endParaRPr lang="fr-FR" dirty="0" smtClean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 dirty="0" smtClean="0"/>
              <a:t>les contrôleurs - principales classes</a:t>
            </a:r>
          </a:p>
          <a:p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1011238" y="1773238"/>
            <a:ext cx="8025258" cy="3887787"/>
          </a:xfrm>
        </p:spPr>
        <p:txBody>
          <a:bodyPr/>
          <a:lstStyle/>
          <a:p>
            <a:r>
              <a:rPr lang="fr-FR" dirty="0" err="1" smtClean="0">
                <a:latin typeface="Courier" pitchFamily="49" charset="0"/>
              </a:rPr>
              <a:t>UINavigationController</a:t>
            </a:r>
            <a:r>
              <a:rPr lang="fr-FR" dirty="0" smtClean="0"/>
              <a:t> : pour gérer une pile de contrôleurs</a:t>
            </a:r>
          </a:p>
          <a:p>
            <a:r>
              <a:rPr lang="fr-FR" dirty="0" err="1" smtClean="0">
                <a:latin typeface="Courier" pitchFamily="49" charset="0"/>
              </a:rPr>
              <a:t>UITabBarController</a:t>
            </a:r>
            <a:r>
              <a:rPr lang="fr-FR" dirty="0" smtClean="0"/>
              <a:t> : gère une collection de contrôleurs sous forme d’onglets</a:t>
            </a:r>
          </a:p>
          <a:p>
            <a:r>
              <a:rPr lang="fr-FR" dirty="0" err="1" smtClean="0">
                <a:latin typeface="Courier" pitchFamily="49" charset="0"/>
              </a:rPr>
              <a:t>UISplitViewController</a:t>
            </a:r>
            <a:r>
              <a:rPr lang="fr-FR" dirty="0" smtClean="0"/>
              <a:t> : gère 2 contrôleurs et divise l’écran en 2 (sur </a:t>
            </a:r>
            <a:r>
              <a:rPr lang="fr-FR" dirty="0" err="1" smtClean="0"/>
              <a:t>iPad</a:t>
            </a:r>
            <a:r>
              <a:rPr lang="fr-FR" dirty="0" smtClean="0"/>
              <a:t> seulement)</a:t>
            </a:r>
          </a:p>
          <a:p>
            <a:r>
              <a:rPr lang="fr-FR" dirty="0" err="1" smtClean="0">
                <a:latin typeface="Courier" pitchFamily="49" charset="0"/>
              </a:rPr>
              <a:t>UIPopoverController</a:t>
            </a:r>
            <a:r>
              <a:rPr lang="fr-FR" dirty="0" smtClean="0"/>
              <a:t> : affiche un contrôleur temporaire par-dessus le contrôleur actuel (</a:t>
            </a:r>
            <a:r>
              <a:rPr lang="fr-FR" dirty="0" err="1" smtClean="0"/>
              <a:t>iPad</a:t>
            </a:r>
            <a:r>
              <a:rPr lang="fr-FR" dirty="0" smtClean="0"/>
              <a:t> seulement)</a:t>
            </a:r>
          </a:p>
          <a:p>
            <a:r>
              <a:rPr lang="fr-FR" dirty="0" err="1" smtClean="0">
                <a:latin typeface="Courier" pitchFamily="49" charset="0"/>
              </a:rPr>
              <a:t>UICollectionViewController</a:t>
            </a:r>
            <a:r>
              <a:rPr lang="fr-FR" dirty="0" smtClean="0"/>
              <a:t> : contrôleur qui gère une </a:t>
            </a:r>
            <a:r>
              <a:rPr lang="fr-FR" dirty="0" err="1" smtClean="0">
                <a:latin typeface="Courier" pitchFamily="49" charset="0"/>
              </a:rPr>
              <a:t>UICollectionView</a:t>
            </a:r>
            <a:endParaRPr lang="fr-FR" dirty="0" smtClean="0">
              <a:latin typeface="Courier" pitchFamily="49" charset="0"/>
            </a:endParaRPr>
          </a:p>
          <a:p>
            <a:r>
              <a:rPr lang="fr-FR" dirty="0" err="1" smtClean="0">
                <a:latin typeface="Courier" pitchFamily="49" charset="0"/>
              </a:rPr>
              <a:t>UISearchDisplayController</a:t>
            </a:r>
            <a:r>
              <a:rPr lang="fr-FR" dirty="0" smtClean="0"/>
              <a:t> : contrôleur qui gère un champ de recherche</a:t>
            </a:r>
            <a:endParaRPr lang="fr-FR" dirty="0"/>
          </a:p>
        </p:txBody>
      </p:sp>
    </p:spTree>
  </p:cSld>
  <p:clrMapOvr>
    <a:masterClrMapping/>
  </p:clrMapOvr>
  <p:transition xmlns:p14="http://schemas.microsoft.com/office/powerpoint/2010/main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1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introduction</a:t>
            </a:r>
            <a:endParaRPr lang="en-GB" dirty="0"/>
          </a:p>
        </p:txBody>
      </p:sp>
      <p:sp>
        <p:nvSpPr>
          <p:cNvPr id="533515" name="Rectangle 11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fr-FR" dirty="0" smtClean="0">
                <a:solidFill>
                  <a:schemeClr val="tx2"/>
                </a:solidFill>
              </a:rPr>
              <a:t>2007</a:t>
            </a:r>
            <a:r>
              <a:rPr lang="fr-FR" dirty="0"/>
              <a:t>	</a:t>
            </a:r>
            <a:r>
              <a:rPr lang="fr-FR" dirty="0" smtClean="0"/>
              <a:t>sortie de l’</a:t>
            </a:r>
            <a:r>
              <a:rPr lang="fr-FR" dirty="0" err="1" smtClean="0"/>
              <a:t>iPhone</a:t>
            </a:r>
            <a:r>
              <a:rPr lang="fr-FR" dirty="0" smtClean="0"/>
              <a:t> sous </a:t>
            </a:r>
            <a:r>
              <a:rPr lang="fr-FR" dirty="0" err="1" smtClean="0"/>
              <a:t>iOS</a:t>
            </a:r>
            <a:r>
              <a:rPr lang="fr-FR" dirty="0" smtClean="0"/>
              <a:t> 1 avec une mise à jour majeure tous les ans depuis</a:t>
            </a:r>
            <a:endParaRPr lang="fr-FR" dirty="0">
              <a:solidFill>
                <a:schemeClr val="tx2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fr-FR" dirty="0" smtClean="0">
                <a:solidFill>
                  <a:schemeClr val="tx2"/>
                </a:solidFill>
              </a:rPr>
              <a:t>2010</a:t>
            </a:r>
            <a:r>
              <a:rPr lang="fr-FR" dirty="0"/>
              <a:t>	s</a:t>
            </a:r>
            <a:r>
              <a:rPr lang="fr-FR" dirty="0" smtClean="0"/>
              <a:t>ortie de l’</a:t>
            </a:r>
            <a:r>
              <a:rPr lang="fr-FR" dirty="0" err="1" smtClean="0"/>
              <a:t>iPad</a:t>
            </a:r>
            <a:r>
              <a:rPr lang="fr-FR" dirty="0" smtClean="0"/>
              <a:t> sous </a:t>
            </a:r>
            <a:r>
              <a:rPr lang="fr-FR" dirty="0" err="1" smtClean="0"/>
              <a:t>iOS</a:t>
            </a:r>
            <a:r>
              <a:rPr lang="fr-FR" dirty="0" smtClean="0"/>
              <a:t> 3.2</a:t>
            </a:r>
            <a:endParaRPr lang="fr-FR" dirty="0"/>
          </a:p>
          <a:p>
            <a:pPr>
              <a:buFont typeface="Wingdings" pitchFamily="2" charset="2"/>
              <a:buNone/>
            </a:pPr>
            <a:r>
              <a:rPr lang="fr-FR" dirty="0" smtClean="0">
                <a:solidFill>
                  <a:schemeClr val="tx2"/>
                </a:solidFill>
              </a:rPr>
              <a:t>2013</a:t>
            </a:r>
            <a:r>
              <a:rPr lang="fr-FR" dirty="0" smtClean="0"/>
              <a:t>	version actuelle : iOS 7</a:t>
            </a:r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dirty="0" smtClean="0"/>
              <a:t>Présentation de la plateforme </a:t>
            </a:r>
            <a:r>
              <a:rPr lang="fr-FR" dirty="0" err="1" smtClean="0"/>
              <a:t>iOS</a:t>
            </a:r>
            <a:endParaRPr lang="fr-FR" dirty="0" smtClean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 dirty="0" smtClean="0"/>
              <a:t>historique</a:t>
            </a:r>
            <a:endParaRPr lang="fr-FR" dirty="0"/>
          </a:p>
        </p:txBody>
      </p:sp>
    </p:spTree>
  </p:cSld>
  <p:clrMapOvr>
    <a:masterClrMapping/>
  </p:clrMapOvr>
  <p:transition xmlns:p14="http://schemas.microsoft.com/office/powerpoint/2010/main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1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UIKit</a:t>
            </a:r>
            <a:endParaRPr lang="en-GB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dirty="0" smtClean="0"/>
              <a:t>Présentation de la plateforme </a:t>
            </a:r>
            <a:r>
              <a:rPr lang="fr-FR" dirty="0" err="1" smtClean="0"/>
              <a:t>iOS</a:t>
            </a:r>
            <a:endParaRPr lang="fr-FR" dirty="0" smtClean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 dirty="0" smtClean="0"/>
              <a:t>les contrôleurs - navigation</a:t>
            </a:r>
          </a:p>
          <a:p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1011238" y="1773238"/>
            <a:ext cx="8025258" cy="3887787"/>
          </a:xfrm>
        </p:spPr>
        <p:txBody>
          <a:bodyPr/>
          <a:lstStyle/>
          <a:p>
            <a:r>
              <a:rPr lang="fr-FR" dirty="0" smtClean="0"/>
              <a:t>gère une </a:t>
            </a:r>
            <a:r>
              <a:rPr lang="fr-FR" dirty="0" smtClean="0">
                <a:solidFill>
                  <a:srgbClr val="FF6600"/>
                </a:solidFill>
              </a:rPr>
              <a:t>pile de contrôleurs</a:t>
            </a:r>
          </a:p>
          <a:p>
            <a:r>
              <a:rPr lang="fr-FR" dirty="0" smtClean="0"/>
              <a:t>pour ajouter un contrôleur, on « push », celui-ci est alors retenu</a:t>
            </a:r>
          </a:p>
          <a:p>
            <a:r>
              <a:rPr lang="fr-FR" dirty="0" smtClean="0"/>
              <a:t>pour revenir, on « pop », le contrôleur est alors relâché</a:t>
            </a:r>
            <a:endParaRPr lang="fr-FR" dirty="0"/>
          </a:p>
        </p:txBody>
      </p:sp>
      <p:grpSp>
        <p:nvGrpSpPr>
          <p:cNvPr id="7" name="Groupe 7"/>
          <p:cNvGrpSpPr/>
          <p:nvPr/>
        </p:nvGrpSpPr>
        <p:grpSpPr>
          <a:xfrm>
            <a:off x="755576" y="3086670"/>
            <a:ext cx="7848872" cy="1200329"/>
            <a:chOff x="755576" y="5085184"/>
            <a:chExt cx="7848872" cy="1200329"/>
          </a:xfrm>
        </p:grpSpPr>
        <p:sp>
          <p:nvSpPr>
            <p:cNvPr id="8" name="ZoneTexte 7"/>
            <p:cNvSpPr txBox="1"/>
            <p:nvPr/>
          </p:nvSpPr>
          <p:spPr>
            <a:xfrm>
              <a:off x="755576" y="5085184"/>
              <a:ext cx="7848872" cy="36933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fr-FR" sz="1800" dirty="0" smtClean="0">
                  <a:solidFill>
                    <a:schemeClr val="accent5">
                      <a:lumMod val="50000"/>
                    </a:schemeClr>
                  </a:solidFill>
                </a:rPr>
                <a:t>Exemple</a:t>
              </a:r>
              <a:endParaRPr lang="fr-FR" sz="18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9" name="ZoneTexte 8"/>
            <p:cNvSpPr txBox="1"/>
            <p:nvPr/>
          </p:nvSpPr>
          <p:spPr>
            <a:xfrm>
              <a:off x="755576" y="5454516"/>
              <a:ext cx="7848872" cy="830997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fr-FR" sz="1600" b="1" dirty="0" err="1" smtClean="0">
                  <a:solidFill>
                    <a:srgbClr val="7030A0"/>
                  </a:solidFill>
                  <a:latin typeface="Courier" pitchFamily="49" charset="0"/>
                </a:rPr>
                <a:t>UIViewController</a:t>
              </a:r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</a:rPr>
                <a:t> </a:t>
              </a:r>
              <a:r>
                <a:rPr lang="fr-FR" sz="1600" b="1" dirty="0" smtClean="0">
                  <a:latin typeface="Courier" pitchFamily="49" charset="0"/>
                </a:rPr>
                <a:t>*</a:t>
              </a:r>
              <a:r>
                <a:rPr lang="fr-FR" sz="1600" b="1" dirty="0" smtClean="0">
                  <a:solidFill>
                    <a:schemeClr val="tx2"/>
                  </a:solidFill>
                  <a:latin typeface="Courier" pitchFamily="49" charset="0"/>
                </a:rPr>
                <a:t>ctrl1</a:t>
              </a:r>
              <a:r>
                <a:rPr lang="fr-FR" sz="1600" b="1" dirty="0" smtClean="0">
                  <a:latin typeface="Courier" pitchFamily="49" charset="0"/>
                </a:rPr>
                <a:t> = [</a:t>
              </a:r>
              <a:r>
                <a:rPr lang="fr-FR" sz="1600" b="1" dirty="0" err="1" smtClean="0">
                  <a:solidFill>
                    <a:srgbClr val="7030A0"/>
                  </a:solidFill>
                  <a:latin typeface="Courier" pitchFamily="49" charset="0"/>
                </a:rPr>
                <a:t>UIViewController</a:t>
              </a:r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</a:rPr>
                <a:t> </a:t>
              </a:r>
              <a:r>
                <a:rPr lang="fr-FR" sz="1600" b="1" dirty="0" smtClean="0">
                  <a:solidFill>
                    <a:srgbClr val="005426"/>
                  </a:solidFill>
                  <a:latin typeface="Courier" pitchFamily="49" charset="0"/>
                </a:rPr>
                <a:t>new</a:t>
              </a:r>
              <a:r>
                <a:rPr lang="fr-FR" sz="1600" b="1" dirty="0" smtClean="0">
                  <a:latin typeface="Courier" pitchFamily="49" charset="0"/>
                </a:rPr>
                <a:t>];</a:t>
              </a:r>
            </a:p>
            <a:p>
              <a:r>
                <a:rPr lang="fr-FR" sz="1600" b="1" dirty="0" err="1" smtClean="0">
                  <a:solidFill>
                    <a:srgbClr val="7030A0"/>
                  </a:solidFill>
                  <a:latin typeface="Courier" pitchFamily="49" charset="0"/>
                </a:rPr>
                <a:t>UINavigationController</a:t>
              </a:r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</a:rPr>
                <a:t> </a:t>
              </a:r>
              <a:r>
                <a:rPr lang="fr-FR" sz="1600" b="1" dirty="0" smtClean="0">
                  <a:latin typeface="Courier" pitchFamily="49" charset="0"/>
                </a:rPr>
                <a:t>*</a:t>
              </a:r>
              <a:r>
                <a:rPr lang="fr-FR" sz="1600" b="1" dirty="0" err="1" smtClean="0">
                  <a:solidFill>
                    <a:schemeClr val="tx2"/>
                  </a:solidFill>
                  <a:latin typeface="Courier" pitchFamily="49" charset="0"/>
                </a:rPr>
                <a:t>navCtrl</a:t>
              </a:r>
              <a:r>
                <a:rPr lang="fr-FR" sz="1600" b="1" dirty="0" smtClean="0">
                  <a:solidFill>
                    <a:schemeClr val="tx2"/>
                  </a:solidFill>
                  <a:latin typeface="Courier" pitchFamily="49" charset="0"/>
                </a:rPr>
                <a:t> </a:t>
              </a:r>
              <a:r>
                <a:rPr lang="fr-FR" sz="1600" b="1" dirty="0" smtClean="0">
                  <a:latin typeface="Courier" pitchFamily="49" charset="0"/>
                </a:rPr>
                <a:t>= [[</a:t>
              </a:r>
              <a:r>
                <a:rPr lang="fr-FR" sz="1600" b="1" dirty="0" err="1" smtClean="0">
                  <a:solidFill>
                    <a:srgbClr val="7030A0"/>
                  </a:solidFill>
                  <a:latin typeface="Courier" pitchFamily="49" charset="0"/>
                </a:rPr>
                <a:t>UINavigationController</a:t>
              </a:r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</a:rPr>
                <a:t> 	</a:t>
              </a:r>
              <a:r>
                <a:rPr lang="fr-FR" sz="1600" b="1" dirty="0" smtClean="0">
                  <a:solidFill>
                    <a:srgbClr val="005426"/>
                  </a:solidFill>
                  <a:latin typeface="Courier" pitchFamily="49" charset="0"/>
                </a:rPr>
                <a:t>alloc</a:t>
              </a:r>
              <a:r>
                <a:rPr lang="fr-FR" sz="1600" b="1" dirty="0" smtClean="0">
                  <a:latin typeface="Courier" pitchFamily="49" charset="0"/>
                </a:rPr>
                <a:t>]</a:t>
              </a:r>
              <a:r>
                <a:rPr lang="fr-FR" sz="1600" b="1" dirty="0" smtClean="0">
                  <a:solidFill>
                    <a:srgbClr val="005426"/>
                  </a:solidFill>
                  <a:latin typeface="Courier" pitchFamily="49" charset="0"/>
                </a:rPr>
                <a:t> initWithRootViewController:</a:t>
              </a:r>
              <a:r>
                <a:rPr lang="fr-FR" sz="1600" b="1" dirty="0" smtClean="0">
                  <a:solidFill>
                    <a:schemeClr val="tx2"/>
                  </a:solidFill>
                  <a:latin typeface="Courier" pitchFamily="49" charset="0"/>
                </a:rPr>
                <a:t>ctrl1</a:t>
              </a:r>
              <a:r>
                <a:rPr lang="fr-FR" sz="1600" b="1" dirty="0" smtClean="0">
                  <a:latin typeface="Courier" pitchFamily="49" charset="0"/>
                </a:rPr>
                <a:t>]</a:t>
              </a:r>
              <a:r>
                <a:rPr lang="fr-FR" sz="1600" b="1" dirty="0" smtClean="0">
                  <a:latin typeface="Courier" pitchFamily="49" charset="0"/>
                </a:rPr>
                <a:t>;</a:t>
              </a:r>
              <a:endParaRPr lang="fr-FR" sz="1600" b="1" dirty="0" smtClean="0">
                <a:latin typeface="Courier" pitchFamily="49" charset="0"/>
              </a:endParaRPr>
            </a:p>
          </p:txBody>
        </p:sp>
      </p:grpSp>
    </p:spTree>
  </p:cSld>
  <p:clrMapOvr>
    <a:masterClrMapping/>
  </p:clrMapOvr>
  <p:transition xmlns:p14="http://schemas.microsoft.com/office/powerpoint/2010/main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1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UIKit</a:t>
            </a:r>
            <a:endParaRPr lang="en-GB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dirty="0" smtClean="0"/>
              <a:t>Présentation de la plateforme </a:t>
            </a:r>
            <a:r>
              <a:rPr lang="fr-FR" dirty="0" err="1" smtClean="0"/>
              <a:t>iOS</a:t>
            </a:r>
            <a:endParaRPr lang="fr-FR" dirty="0" smtClean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 dirty="0" smtClean="0"/>
              <a:t>les contrôleurs - navigation - push</a:t>
            </a:r>
          </a:p>
          <a:p>
            <a:endParaRPr lang="fr-FR" dirty="0"/>
          </a:p>
        </p:txBody>
      </p:sp>
      <p:grpSp>
        <p:nvGrpSpPr>
          <p:cNvPr id="2" name="Groupe 7"/>
          <p:cNvGrpSpPr/>
          <p:nvPr/>
        </p:nvGrpSpPr>
        <p:grpSpPr>
          <a:xfrm>
            <a:off x="755576" y="1736229"/>
            <a:ext cx="7848872" cy="1200329"/>
            <a:chOff x="755576" y="5085184"/>
            <a:chExt cx="7848872" cy="1200329"/>
          </a:xfrm>
        </p:grpSpPr>
        <p:sp>
          <p:nvSpPr>
            <p:cNvPr id="8" name="ZoneTexte 7"/>
            <p:cNvSpPr txBox="1"/>
            <p:nvPr/>
          </p:nvSpPr>
          <p:spPr>
            <a:xfrm>
              <a:off x="755576" y="5085184"/>
              <a:ext cx="7848872" cy="36933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fr-FR" sz="1800" dirty="0" smtClean="0">
                  <a:solidFill>
                    <a:schemeClr val="accent5">
                      <a:lumMod val="50000"/>
                    </a:schemeClr>
                  </a:solidFill>
                </a:rPr>
                <a:t>Exemple</a:t>
              </a:r>
              <a:endParaRPr lang="fr-FR" sz="18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9" name="ZoneTexte 8"/>
            <p:cNvSpPr txBox="1"/>
            <p:nvPr/>
          </p:nvSpPr>
          <p:spPr>
            <a:xfrm>
              <a:off x="755576" y="5454516"/>
              <a:ext cx="7848872" cy="83099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fr-FR" sz="1600" b="1" dirty="0" err="1" smtClean="0">
                  <a:solidFill>
                    <a:srgbClr val="7030A0"/>
                  </a:solidFill>
                  <a:latin typeface="Courier" pitchFamily="49" charset="0"/>
                </a:rPr>
                <a:t>UIViewController</a:t>
              </a:r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</a:rPr>
                <a:t> </a:t>
              </a:r>
              <a:r>
                <a:rPr lang="fr-FR" sz="1600" b="1" dirty="0" smtClean="0">
                  <a:latin typeface="Courier" pitchFamily="49" charset="0"/>
                </a:rPr>
                <a:t>*</a:t>
              </a:r>
              <a:r>
                <a:rPr lang="fr-FR" sz="1600" b="1" dirty="0" smtClean="0">
                  <a:solidFill>
                    <a:schemeClr val="tx2"/>
                  </a:solidFill>
                  <a:latin typeface="Courier" pitchFamily="49" charset="0"/>
                </a:rPr>
                <a:t>ctrl2</a:t>
              </a:r>
              <a:r>
                <a:rPr lang="fr-FR" sz="1600" b="1" dirty="0" smtClean="0">
                  <a:latin typeface="Courier" pitchFamily="49" charset="0"/>
                </a:rPr>
                <a:t> = [</a:t>
              </a:r>
              <a:r>
                <a:rPr lang="fr-FR" sz="1600" b="1" dirty="0" err="1" smtClean="0">
                  <a:solidFill>
                    <a:srgbClr val="7030A0"/>
                  </a:solidFill>
                  <a:latin typeface="Courier" pitchFamily="49" charset="0"/>
                </a:rPr>
                <a:t>UIViewController</a:t>
              </a:r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</a:rPr>
                <a:t> </a:t>
              </a:r>
              <a:r>
                <a:rPr lang="fr-FR" sz="1600" b="1" dirty="0" smtClean="0">
                  <a:solidFill>
                    <a:srgbClr val="005426"/>
                  </a:solidFill>
                  <a:latin typeface="Courier" pitchFamily="49" charset="0"/>
                </a:rPr>
                <a:t>new</a:t>
              </a:r>
              <a:r>
                <a:rPr lang="fr-FR" sz="1600" b="1" dirty="0" smtClean="0">
                  <a:latin typeface="Courier" pitchFamily="49" charset="0"/>
                </a:rPr>
                <a:t>];</a:t>
              </a:r>
            </a:p>
            <a:p>
              <a:r>
                <a:rPr lang="fr-FR" sz="1600" b="1" dirty="0" smtClean="0">
                  <a:solidFill>
                    <a:srgbClr val="00B050"/>
                  </a:solidFill>
                  <a:latin typeface="Courier" pitchFamily="49" charset="0"/>
                </a:rPr>
                <a:t>// ajout d’un nouveau contrôleur à la navigation</a:t>
              </a:r>
              <a:endParaRPr lang="fr-FR" sz="1600" b="1" dirty="0" smtClean="0">
                <a:latin typeface="Courier" pitchFamily="49" charset="0"/>
              </a:endParaRPr>
            </a:p>
            <a:p>
              <a:r>
                <a:rPr lang="fr-FR" sz="1600" b="1" dirty="0" smtClean="0">
                  <a:latin typeface="Courier" pitchFamily="49" charset="0"/>
                </a:rPr>
                <a:t>[</a:t>
              </a:r>
              <a:r>
                <a:rPr lang="fr-FR" sz="1600" b="1" dirty="0" err="1" smtClean="0">
                  <a:solidFill>
                    <a:schemeClr val="tx2"/>
                  </a:solidFill>
                  <a:latin typeface="Courier" pitchFamily="49" charset="0"/>
                </a:rPr>
                <a:t>navCtrl</a:t>
              </a:r>
              <a:r>
                <a:rPr lang="fr-FR" sz="1600" b="1" dirty="0" smtClean="0">
                  <a:solidFill>
                    <a:schemeClr val="tx2"/>
                  </a:solidFill>
                  <a:latin typeface="Courier" pitchFamily="49" charset="0"/>
                </a:rPr>
                <a:t> </a:t>
              </a:r>
              <a:r>
                <a:rPr lang="fr-FR" sz="1600" b="1" dirty="0" smtClean="0">
                  <a:solidFill>
                    <a:srgbClr val="005426"/>
                  </a:solidFill>
                  <a:latin typeface="Courier" pitchFamily="49" charset="0"/>
                </a:rPr>
                <a:t>pushViewController:</a:t>
              </a:r>
              <a:r>
                <a:rPr lang="fr-FR" sz="1600" b="1" dirty="0" smtClean="0">
                  <a:solidFill>
                    <a:schemeClr val="tx2"/>
                  </a:solidFill>
                  <a:latin typeface="Courier" pitchFamily="49" charset="0"/>
                </a:rPr>
                <a:t>ctrl2</a:t>
              </a:r>
              <a:r>
                <a:rPr lang="fr-FR" sz="1600" b="1" dirty="0" smtClean="0">
                  <a:solidFill>
                    <a:srgbClr val="005426"/>
                  </a:solidFill>
                  <a:latin typeface="Courier" pitchFamily="49" charset="0"/>
                </a:rPr>
                <a:t> </a:t>
              </a:r>
              <a:r>
                <a:rPr lang="fr-FR" sz="1600" b="1" dirty="0" err="1" smtClean="0">
                  <a:solidFill>
                    <a:srgbClr val="005426"/>
                  </a:solidFill>
                  <a:latin typeface="Courier" pitchFamily="49" charset="0"/>
                </a:rPr>
                <a:t>animated:</a:t>
              </a:r>
              <a:r>
                <a:rPr lang="fr-FR" sz="1600" b="1" dirty="0" err="1" smtClean="0">
                  <a:solidFill>
                    <a:srgbClr val="EE7CE6"/>
                  </a:solidFill>
                  <a:latin typeface="Courier" pitchFamily="49" charset="0"/>
                </a:rPr>
                <a:t>YES</a:t>
              </a:r>
              <a:r>
                <a:rPr lang="fr-FR" sz="1600" b="1" dirty="0" smtClean="0">
                  <a:latin typeface="Courier" pitchFamily="49" charset="0"/>
                </a:rPr>
                <a:t>]</a:t>
              </a:r>
              <a:r>
                <a:rPr lang="fr-FR" sz="1600" b="1" dirty="0" smtClean="0">
                  <a:latin typeface="Courier" pitchFamily="49" charset="0"/>
                </a:rPr>
                <a:t>;</a:t>
              </a:r>
              <a:endParaRPr lang="fr-FR" sz="1600" b="1" dirty="0" smtClean="0">
                <a:latin typeface="Courier" pitchFamily="49" charset="0"/>
              </a:endParaRPr>
            </a:p>
          </p:txBody>
        </p:sp>
      </p:grpSp>
      <p:pic>
        <p:nvPicPr>
          <p:cNvPr id="19" name="Imag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6670" y="3890526"/>
            <a:ext cx="1148304" cy="2038239"/>
          </a:xfrm>
          <a:prstGeom prst="rect">
            <a:avLst/>
          </a:prstGeom>
          <a:ln w="3175" cmpd="sng">
            <a:solidFill>
              <a:schemeClr val="bg1"/>
            </a:solidFill>
          </a:ln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3890526"/>
            <a:ext cx="1148304" cy="2038239"/>
          </a:xfrm>
          <a:prstGeom prst="rect">
            <a:avLst/>
          </a:prstGeom>
          <a:ln w="6350" cmpd="sng">
            <a:noFill/>
          </a:ln>
        </p:spPr>
      </p:pic>
      <p:sp>
        <p:nvSpPr>
          <p:cNvPr id="7" name="Rectangle 6"/>
          <p:cNvSpPr/>
          <p:nvPr/>
        </p:nvSpPr>
        <p:spPr>
          <a:xfrm>
            <a:off x="3902400" y="3482442"/>
            <a:ext cx="1337343" cy="2814067"/>
          </a:xfrm>
          <a:custGeom>
            <a:avLst/>
            <a:gdLst/>
            <a:ahLst/>
            <a:cxnLst/>
            <a:rect l="l" t="t" r="r" b="b"/>
            <a:pathLst>
              <a:path w="1337343" h="2814067">
                <a:moveTo>
                  <a:pt x="111643" y="407565"/>
                </a:moveTo>
                <a:lnTo>
                  <a:pt x="111643" y="2422475"/>
                </a:lnTo>
                <a:lnTo>
                  <a:pt x="1245664" y="2422475"/>
                </a:lnTo>
                <a:lnTo>
                  <a:pt x="1245664" y="407565"/>
                </a:lnTo>
                <a:close/>
                <a:moveTo>
                  <a:pt x="0" y="0"/>
                </a:moveTo>
                <a:lnTo>
                  <a:pt x="1337343" y="0"/>
                </a:lnTo>
                <a:lnTo>
                  <a:pt x="1337343" y="2814067"/>
                </a:lnTo>
                <a:lnTo>
                  <a:pt x="0" y="2814067"/>
                </a:lnTo>
                <a:close/>
              </a:path>
            </a:pathLst>
          </a:custGeom>
          <a:blipFill rotWithShape="1">
            <a:blip r:embed="rId5"/>
            <a:stretch>
              <a:fillRect/>
            </a:stretch>
          </a:blip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/>
          <p:cNvSpPr/>
          <p:nvPr/>
        </p:nvSpPr>
        <p:spPr>
          <a:xfrm>
            <a:off x="4783703" y="5710214"/>
            <a:ext cx="176147" cy="176329"/>
          </a:xfrm>
          <a:prstGeom prst="ellipse">
            <a:avLst/>
          </a:prstGeom>
          <a:solidFill>
            <a:schemeClr val="bg1">
              <a:lumMod val="85000"/>
              <a:alpha val="16000"/>
            </a:schemeClr>
          </a:solidFill>
          <a:ln>
            <a:noFill/>
          </a:ln>
          <a:effectLst>
            <a:glow rad="139700">
              <a:srgbClr val="FFFF00">
                <a:alpha val="40000"/>
              </a:srgb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555776" y="3482442"/>
            <a:ext cx="1346624" cy="28140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27" name="Rectangle 26"/>
          <p:cNvSpPr/>
          <p:nvPr/>
        </p:nvSpPr>
        <p:spPr>
          <a:xfrm>
            <a:off x="5239743" y="3482442"/>
            <a:ext cx="1346624" cy="28140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</p:spTree>
  </p:cSld>
  <p:clrMapOvr>
    <a:masterClrMapping/>
  </p:clrMapOvr>
  <p:transition xmlns:p14="http://schemas.microsoft.com/office/powerpoint/2010/main">
    <p:push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2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" dur="2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#ppt_w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left)">
                                      <p:cBhvr>
                                        <p:cTn id="20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1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UIKit</a:t>
            </a:r>
            <a:endParaRPr lang="en-GB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dirty="0" smtClean="0"/>
              <a:t>Présentation de la plateforme </a:t>
            </a:r>
            <a:r>
              <a:rPr lang="fr-FR" dirty="0" err="1" smtClean="0"/>
              <a:t>iOS</a:t>
            </a:r>
            <a:endParaRPr lang="fr-FR" dirty="0" smtClean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 dirty="0" smtClean="0"/>
              <a:t>les contrôleurs - navigation - pop</a:t>
            </a:r>
          </a:p>
          <a:p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1011238" y="1773239"/>
            <a:ext cx="8025258" cy="1439737"/>
          </a:xfrm>
        </p:spPr>
        <p:txBody>
          <a:bodyPr/>
          <a:lstStyle/>
          <a:p>
            <a:r>
              <a:rPr lang="fr-FR" dirty="0" smtClean="0"/>
              <a:t>par le bouton « back »</a:t>
            </a:r>
          </a:p>
          <a:p>
            <a:r>
              <a:rPr lang="fr-FR" dirty="0" smtClean="0"/>
              <a:t>ou par la commande : </a:t>
            </a:r>
          </a:p>
          <a:p>
            <a:pPr lvl="1">
              <a:buNone/>
            </a:pPr>
            <a:r>
              <a:rPr lang="fr-FR" b="1" dirty="0" smtClean="0">
                <a:latin typeface="Courier" pitchFamily="49" charset="0"/>
              </a:rPr>
              <a:t>[</a:t>
            </a:r>
            <a:r>
              <a:rPr lang="fr-FR" b="1" dirty="0" err="1" smtClean="0">
                <a:solidFill>
                  <a:schemeClr val="tx2"/>
                </a:solidFill>
                <a:latin typeface="Courier" pitchFamily="49" charset="0"/>
              </a:rPr>
              <a:t>navCtrl</a:t>
            </a:r>
            <a:r>
              <a:rPr lang="fr-FR" b="1" dirty="0" smtClean="0">
                <a:solidFill>
                  <a:schemeClr val="tx2"/>
                </a:solidFill>
                <a:latin typeface="Courier" pitchFamily="49" charset="0"/>
              </a:rPr>
              <a:t> </a:t>
            </a:r>
            <a:r>
              <a:rPr lang="fr-FR" b="1" dirty="0" err="1" smtClean="0">
                <a:solidFill>
                  <a:srgbClr val="005426"/>
                </a:solidFill>
                <a:latin typeface="Courier" pitchFamily="49" charset="0"/>
              </a:rPr>
              <a:t>popViewControllerAnimated:</a:t>
            </a:r>
            <a:r>
              <a:rPr lang="fr-FR" b="1" dirty="0" err="1" smtClean="0">
                <a:solidFill>
                  <a:srgbClr val="EE7CE6"/>
                </a:solidFill>
                <a:latin typeface="Courier" pitchFamily="49" charset="0"/>
              </a:rPr>
              <a:t>YES</a:t>
            </a:r>
            <a:r>
              <a:rPr lang="fr-FR" b="1" dirty="0" smtClean="0">
                <a:latin typeface="Courier" pitchFamily="49" charset="0"/>
              </a:rPr>
              <a:t>];</a:t>
            </a:r>
            <a:endParaRPr lang="fr-FR" b="1" dirty="0" smtClean="0">
              <a:solidFill>
                <a:srgbClr val="00B050"/>
              </a:solidFill>
              <a:latin typeface="Courier" pitchFamily="49" charset="0"/>
            </a:endParaRPr>
          </a:p>
          <a:p>
            <a:endParaRPr lang="fr-FR" dirty="0"/>
          </a:p>
        </p:txBody>
      </p:sp>
      <p:pic>
        <p:nvPicPr>
          <p:cNvPr id="19" name="Imag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6670" y="3890526"/>
            <a:ext cx="1148304" cy="2038239"/>
          </a:xfrm>
          <a:prstGeom prst="rect">
            <a:avLst/>
          </a:prstGeom>
          <a:ln w="3175" cmpd="sng">
            <a:solidFill>
              <a:schemeClr val="bg1"/>
            </a:solidFill>
          </a:ln>
        </p:spPr>
      </p:pic>
      <p:pic>
        <p:nvPicPr>
          <p:cNvPr id="20" name="Imag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3890526"/>
            <a:ext cx="1148304" cy="2038239"/>
          </a:xfrm>
          <a:prstGeom prst="rect">
            <a:avLst/>
          </a:prstGeom>
          <a:ln w="6350" cmpd="sng">
            <a:noFill/>
          </a:ln>
        </p:spPr>
      </p:pic>
      <p:sp>
        <p:nvSpPr>
          <p:cNvPr id="21" name="Rectangle 6"/>
          <p:cNvSpPr/>
          <p:nvPr/>
        </p:nvSpPr>
        <p:spPr>
          <a:xfrm>
            <a:off x="3902400" y="3482442"/>
            <a:ext cx="1337343" cy="2814067"/>
          </a:xfrm>
          <a:custGeom>
            <a:avLst/>
            <a:gdLst/>
            <a:ahLst/>
            <a:cxnLst/>
            <a:rect l="l" t="t" r="r" b="b"/>
            <a:pathLst>
              <a:path w="1337343" h="2814067">
                <a:moveTo>
                  <a:pt x="111643" y="407565"/>
                </a:moveTo>
                <a:lnTo>
                  <a:pt x="111643" y="2422475"/>
                </a:lnTo>
                <a:lnTo>
                  <a:pt x="1245664" y="2422475"/>
                </a:lnTo>
                <a:lnTo>
                  <a:pt x="1245664" y="407565"/>
                </a:lnTo>
                <a:close/>
                <a:moveTo>
                  <a:pt x="0" y="0"/>
                </a:moveTo>
                <a:lnTo>
                  <a:pt x="1337343" y="0"/>
                </a:lnTo>
                <a:lnTo>
                  <a:pt x="1337343" y="2814067"/>
                </a:lnTo>
                <a:lnTo>
                  <a:pt x="0" y="2814067"/>
                </a:lnTo>
                <a:close/>
              </a:path>
            </a:pathLst>
          </a:custGeom>
          <a:blipFill rotWithShape="1">
            <a:blip r:embed="rId5"/>
            <a:stretch>
              <a:fillRect/>
            </a:stretch>
          </a:blip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Ellipse 21"/>
          <p:cNvSpPr/>
          <p:nvPr/>
        </p:nvSpPr>
        <p:spPr>
          <a:xfrm>
            <a:off x="4098822" y="3963967"/>
            <a:ext cx="154268" cy="154426"/>
          </a:xfrm>
          <a:prstGeom prst="ellipse">
            <a:avLst/>
          </a:prstGeom>
          <a:solidFill>
            <a:schemeClr val="bg1">
              <a:lumMod val="85000"/>
              <a:alpha val="16000"/>
            </a:schemeClr>
          </a:solidFill>
          <a:ln>
            <a:noFill/>
          </a:ln>
          <a:effectLst>
            <a:glow rad="139700">
              <a:srgbClr val="FFFF00">
                <a:alpha val="40000"/>
              </a:srgb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555776" y="3482442"/>
            <a:ext cx="1346624" cy="28140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24" name="Rectangle 23"/>
          <p:cNvSpPr/>
          <p:nvPr/>
        </p:nvSpPr>
        <p:spPr>
          <a:xfrm>
            <a:off x="5239743" y="3482442"/>
            <a:ext cx="1346624" cy="28140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16" name="ZoneTexte 15"/>
          <p:cNvSpPr txBox="1"/>
          <p:nvPr/>
        </p:nvSpPr>
        <p:spPr>
          <a:xfrm>
            <a:off x="5270203" y="4505079"/>
            <a:ext cx="15535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/>
              <a:t>Le contrôleur dépilé </a:t>
            </a:r>
          </a:p>
          <a:p>
            <a:pPr algn="ctr"/>
            <a:r>
              <a:rPr lang="fr-FR" sz="1600" dirty="0" smtClean="0"/>
              <a:t>est détruit</a:t>
            </a:r>
            <a:endParaRPr lang="fr-FR" sz="1600" dirty="0"/>
          </a:p>
        </p:txBody>
      </p:sp>
    </p:spTree>
  </p:cSld>
  <p:clrMapOvr>
    <a:masterClrMapping/>
  </p:clrMapOvr>
  <p:transition xmlns:p14="http://schemas.microsoft.com/office/powerpoint/2010/main">
    <p:push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" dur="2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#ppt_w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right)">
                                      <p:cBhvr>
                                        <p:cTn id="16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2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1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2" grpId="1" animBg="1"/>
      <p:bldP spid="1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1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UIKit</a:t>
            </a:r>
            <a:endParaRPr lang="en-GB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dirty="0" smtClean="0"/>
              <a:t>Présentation de la plateforme </a:t>
            </a:r>
            <a:r>
              <a:rPr lang="fr-FR" dirty="0" err="1" smtClean="0"/>
              <a:t>iOS</a:t>
            </a:r>
            <a:endParaRPr lang="fr-FR" dirty="0" smtClean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 dirty="0" smtClean="0"/>
              <a:t>les contrôleurs - </a:t>
            </a:r>
            <a:r>
              <a:rPr lang="fr-FR" dirty="0" err="1" smtClean="0"/>
              <a:t>tabbar</a:t>
            </a:r>
            <a:r>
              <a:rPr lang="fr-FR" dirty="0" smtClean="0"/>
              <a:t> - présentation</a:t>
            </a:r>
          </a:p>
          <a:p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1011238" y="1773238"/>
            <a:ext cx="8025258" cy="3887787"/>
          </a:xfrm>
        </p:spPr>
        <p:txBody>
          <a:bodyPr/>
          <a:lstStyle/>
          <a:p>
            <a:r>
              <a:rPr lang="fr-FR" dirty="0" smtClean="0"/>
              <a:t>gère une </a:t>
            </a:r>
            <a:r>
              <a:rPr lang="fr-FR" dirty="0" smtClean="0">
                <a:solidFill>
                  <a:srgbClr val="FF6600"/>
                </a:solidFill>
              </a:rPr>
              <a:t>collection de contrôleurs</a:t>
            </a:r>
          </a:p>
          <a:p>
            <a:r>
              <a:rPr lang="fr-FR" dirty="0" smtClean="0"/>
              <a:t>équivalent à une liste d’onglets, chaque contrôleur étant accessible via un bouton dans la tab bar</a:t>
            </a:r>
          </a:p>
          <a:p>
            <a:r>
              <a:rPr lang="fr-FR" dirty="0" smtClean="0"/>
              <a:t>chaque contrôleur dans la collection possède un item avec une image et/ou un texte</a:t>
            </a:r>
          </a:p>
          <a:p>
            <a:r>
              <a:rPr lang="fr-FR" dirty="0" smtClean="0"/>
              <a:t>contrôleur principal d’une application, n’est pas censé être placé en sous-contrôleur (sauf dans un </a:t>
            </a:r>
            <a:r>
              <a:rPr lang="fr-FR" dirty="0" err="1" smtClean="0">
                <a:latin typeface="Courier New"/>
                <a:cs typeface="Courier New"/>
              </a:rPr>
              <a:t>UISplitViewController</a:t>
            </a:r>
            <a:r>
              <a:rPr lang="fr-FR" dirty="0" smtClean="0"/>
              <a:t>)</a:t>
            </a:r>
            <a:endParaRPr lang="fr-FR" dirty="0"/>
          </a:p>
        </p:txBody>
      </p:sp>
    </p:spTree>
  </p:cSld>
  <p:clrMapOvr>
    <a:masterClrMapping/>
  </p:clrMapOvr>
  <p:transition xmlns:p14="http://schemas.microsoft.com/office/powerpoint/2010/main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1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UIKit</a:t>
            </a:r>
            <a:endParaRPr lang="en-GB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dirty="0" smtClean="0"/>
              <a:t>Présentation de la plateforme </a:t>
            </a:r>
            <a:r>
              <a:rPr lang="fr-FR" dirty="0" err="1" smtClean="0"/>
              <a:t>iOS</a:t>
            </a:r>
            <a:endParaRPr lang="fr-FR" dirty="0" smtClean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 dirty="0" smtClean="0"/>
              <a:t>les contrôleurs - </a:t>
            </a:r>
            <a:r>
              <a:rPr lang="fr-FR" dirty="0" err="1" smtClean="0"/>
              <a:t>tabbar</a:t>
            </a:r>
            <a:r>
              <a:rPr lang="fr-FR" dirty="0" smtClean="0"/>
              <a:t> - création</a:t>
            </a:r>
          </a:p>
          <a:p>
            <a:endParaRPr lang="fr-FR" dirty="0"/>
          </a:p>
        </p:txBody>
      </p:sp>
      <p:grpSp>
        <p:nvGrpSpPr>
          <p:cNvPr id="8" name="Groupe 7"/>
          <p:cNvGrpSpPr/>
          <p:nvPr/>
        </p:nvGrpSpPr>
        <p:grpSpPr>
          <a:xfrm>
            <a:off x="755576" y="1340768"/>
            <a:ext cx="8136904" cy="1938992"/>
            <a:chOff x="755576" y="5085184"/>
            <a:chExt cx="7848872" cy="1938992"/>
          </a:xfrm>
        </p:grpSpPr>
        <p:sp>
          <p:nvSpPr>
            <p:cNvPr id="9" name="ZoneTexte 8"/>
            <p:cNvSpPr txBox="1"/>
            <p:nvPr/>
          </p:nvSpPr>
          <p:spPr>
            <a:xfrm>
              <a:off x="755576" y="5085184"/>
              <a:ext cx="7848872" cy="36933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fr-FR" sz="1800" dirty="0" smtClean="0">
                  <a:solidFill>
                    <a:schemeClr val="accent5">
                      <a:lumMod val="50000"/>
                    </a:schemeClr>
                  </a:solidFill>
                </a:rPr>
                <a:t>Exemple</a:t>
              </a:r>
              <a:endParaRPr lang="fr-FR" sz="18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10" name="ZoneTexte 9"/>
            <p:cNvSpPr txBox="1"/>
            <p:nvPr/>
          </p:nvSpPr>
          <p:spPr>
            <a:xfrm>
              <a:off x="755576" y="5454516"/>
              <a:ext cx="7848872" cy="156966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fr-FR" sz="1600" b="1" dirty="0" err="1" smtClean="0">
                  <a:solidFill>
                    <a:srgbClr val="7030A0"/>
                  </a:solidFill>
                  <a:latin typeface="Courier" pitchFamily="49" charset="0"/>
                </a:rPr>
                <a:t>UIViewController</a:t>
              </a:r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</a:rPr>
                <a:t> </a:t>
              </a:r>
              <a:r>
                <a:rPr lang="fr-FR" sz="1600" b="1" dirty="0" smtClean="0">
                  <a:latin typeface="Courier" pitchFamily="49" charset="0"/>
                </a:rPr>
                <a:t>*</a:t>
              </a:r>
              <a:r>
                <a:rPr lang="fr-FR" sz="1600" b="1" dirty="0" smtClean="0">
                  <a:solidFill>
                    <a:schemeClr val="tx2"/>
                  </a:solidFill>
                  <a:latin typeface="Courier" pitchFamily="49" charset="0"/>
                </a:rPr>
                <a:t>ctrl1</a:t>
              </a:r>
              <a:r>
                <a:rPr lang="fr-FR" sz="1600" b="1" dirty="0" smtClean="0">
                  <a:latin typeface="Courier" pitchFamily="49" charset="0"/>
                </a:rPr>
                <a:t> = [</a:t>
              </a:r>
              <a:r>
                <a:rPr lang="fr-FR" sz="1600" b="1" dirty="0" err="1" smtClean="0">
                  <a:solidFill>
                    <a:srgbClr val="7030A0"/>
                  </a:solidFill>
                  <a:latin typeface="Courier" pitchFamily="49" charset="0"/>
                </a:rPr>
                <a:t>UIViewController</a:t>
              </a:r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</a:rPr>
                <a:t> </a:t>
              </a:r>
              <a:r>
                <a:rPr lang="fr-FR" sz="1600" b="1" dirty="0" smtClean="0">
                  <a:solidFill>
                    <a:srgbClr val="005426"/>
                  </a:solidFill>
                  <a:latin typeface="Courier" pitchFamily="49" charset="0"/>
                </a:rPr>
                <a:t>new</a:t>
              </a:r>
              <a:r>
                <a:rPr lang="fr-FR" sz="1600" b="1" dirty="0" smtClean="0">
                  <a:latin typeface="Courier" pitchFamily="49" charset="0"/>
                </a:rPr>
                <a:t>];</a:t>
              </a:r>
            </a:p>
            <a:p>
              <a:r>
                <a:rPr lang="fr-FR" sz="1600" b="1" dirty="0">
                  <a:solidFill>
                    <a:schemeClr val="tx2"/>
                  </a:solidFill>
                  <a:latin typeface="Courier" pitchFamily="49" charset="0"/>
                </a:rPr>
                <a:t>ctrl1</a:t>
              </a:r>
              <a:r>
                <a:rPr lang="fr-FR" sz="1600" b="1" dirty="0">
                  <a:latin typeface="Courier" pitchFamily="49" charset="0"/>
                </a:rPr>
                <a:t>.tabBarItem </a:t>
              </a:r>
              <a:r>
                <a:rPr lang="fr-FR" sz="1600" b="1" dirty="0" smtClean="0">
                  <a:latin typeface="Courier" pitchFamily="49" charset="0"/>
                </a:rPr>
                <a:t>= [[</a:t>
              </a:r>
              <a:r>
                <a:rPr lang="fr-FR" sz="1600" b="1" dirty="0" err="1" smtClean="0">
                  <a:solidFill>
                    <a:srgbClr val="7030A0"/>
                  </a:solidFill>
                  <a:latin typeface="Courier" pitchFamily="49" charset="0"/>
                </a:rPr>
                <a:t>UITabBarItem</a:t>
              </a:r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</a:rPr>
                <a:t> </a:t>
              </a:r>
              <a:r>
                <a:rPr lang="fr-FR" sz="1600" b="1" dirty="0" smtClean="0">
                  <a:solidFill>
                    <a:srgbClr val="005426"/>
                  </a:solidFill>
                  <a:latin typeface="Courier" pitchFamily="49" charset="0"/>
                </a:rPr>
                <a:t>alloc</a:t>
              </a:r>
              <a:r>
                <a:rPr lang="fr-FR" sz="1600" b="1" dirty="0" smtClean="0">
                  <a:latin typeface="Courier" pitchFamily="49" charset="0"/>
                </a:rPr>
                <a:t>] </a:t>
              </a:r>
              <a:r>
                <a:rPr lang="fr-FR" sz="1600" b="1" dirty="0" err="1" smtClean="0">
                  <a:solidFill>
                    <a:srgbClr val="005426"/>
                  </a:solidFill>
                  <a:latin typeface="Courier" pitchFamily="49" charset="0"/>
                </a:rPr>
                <a:t>initWithTitle</a:t>
              </a:r>
              <a:r>
                <a:rPr lang="fr-FR" sz="1600" b="1" dirty="0" smtClean="0">
                  <a:solidFill>
                    <a:srgbClr val="005426"/>
                  </a:solidFill>
                  <a:latin typeface="Courier" pitchFamily="49" charset="0"/>
                </a:rPr>
                <a:t>:</a:t>
              </a:r>
              <a:r>
                <a:rPr lang="fr-FR" sz="1600" b="1" dirty="0" smtClean="0">
                  <a:solidFill>
                    <a:srgbClr val="0070C0"/>
                  </a:solidFill>
                  <a:latin typeface="Courier" pitchFamily="49" charset="0"/>
                </a:rPr>
                <a:t>@"item1"</a:t>
              </a:r>
              <a:r>
                <a:rPr lang="fr-FR" sz="1600" b="1" dirty="0" smtClean="0">
                  <a:solidFill>
                    <a:srgbClr val="005426"/>
                  </a:solidFill>
                  <a:latin typeface="Courier" pitchFamily="49" charset="0"/>
                </a:rPr>
                <a:t> image:</a:t>
              </a:r>
              <a:r>
                <a:rPr lang="fr-FR" sz="1600" b="1" dirty="0">
                  <a:latin typeface="Courier" pitchFamily="49" charset="0"/>
                </a:rPr>
                <a:t>[</a:t>
              </a:r>
              <a:r>
                <a:rPr lang="fr-FR" sz="1600" b="1" dirty="0" err="1">
                  <a:solidFill>
                    <a:srgbClr val="7030A0"/>
                  </a:solidFill>
                  <a:latin typeface="Courier" pitchFamily="49" charset="0"/>
                </a:rPr>
                <a:t>UIImage</a:t>
              </a:r>
              <a:r>
                <a:rPr lang="fr-FR" sz="1600" b="1" dirty="0">
                  <a:solidFill>
                    <a:srgbClr val="7030A0"/>
                  </a:solidFill>
                  <a:latin typeface="Courier" pitchFamily="49" charset="0"/>
                </a:rPr>
                <a:t> </a:t>
              </a:r>
              <a:r>
                <a:rPr lang="fr-FR" sz="1600" b="1" dirty="0" err="1">
                  <a:solidFill>
                    <a:srgbClr val="005426"/>
                  </a:solidFill>
                  <a:latin typeface="Courier" pitchFamily="49" charset="0"/>
                </a:rPr>
                <a:t>imageNamed</a:t>
              </a:r>
              <a:r>
                <a:rPr lang="fr-FR" sz="1600" b="1" dirty="0">
                  <a:solidFill>
                    <a:srgbClr val="005426"/>
                  </a:solidFill>
                  <a:latin typeface="Courier" pitchFamily="49" charset="0"/>
                </a:rPr>
                <a:t>:</a:t>
              </a:r>
              <a:r>
                <a:rPr lang="fr-FR" sz="1600" b="1" dirty="0">
                  <a:solidFill>
                    <a:srgbClr val="0070C0"/>
                  </a:solidFill>
                  <a:latin typeface="Courier" pitchFamily="49" charset="0"/>
                </a:rPr>
                <a:t>@"image"</a:t>
              </a:r>
              <a:r>
                <a:rPr lang="fr-FR" sz="1600" b="1" dirty="0">
                  <a:latin typeface="Courier" pitchFamily="49" charset="0"/>
                </a:rPr>
                <a:t>]</a:t>
              </a:r>
              <a:r>
                <a:rPr lang="fr-FR" sz="1600" b="1" dirty="0" smtClean="0">
                  <a:solidFill>
                    <a:schemeClr val="tx2"/>
                  </a:solidFill>
                  <a:latin typeface="Courier" pitchFamily="49" charset="0"/>
                </a:rPr>
                <a:t> </a:t>
              </a:r>
              <a:r>
                <a:rPr lang="fr-FR" sz="1600" b="1" dirty="0" smtClean="0">
                  <a:solidFill>
                    <a:srgbClr val="005426"/>
                  </a:solidFill>
                  <a:latin typeface="Courier" pitchFamily="49" charset="0"/>
                </a:rPr>
                <a:t>tag:</a:t>
              </a:r>
              <a:r>
                <a:rPr lang="fr-FR" sz="1600" b="1" dirty="0" smtClean="0">
                  <a:solidFill>
                    <a:srgbClr val="0070C0"/>
                  </a:solidFill>
                  <a:latin typeface="Courier" pitchFamily="49" charset="0"/>
                </a:rPr>
                <a:t>1</a:t>
              </a:r>
              <a:r>
                <a:rPr lang="fr-FR" sz="1600" b="1" dirty="0" smtClean="0">
                  <a:latin typeface="Courier" pitchFamily="49" charset="0"/>
                </a:rPr>
                <a:t>];</a:t>
              </a:r>
            </a:p>
            <a:p>
              <a:r>
                <a:rPr lang="fr-FR" sz="1600" b="1" dirty="0" smtClean="0">
                  <a:solidFill>
                    <a:srgbClr val="00B050"/>
                  </a:solidFill>
                  <a:latin typeface="Courier" pitchFamily="49" charset="0"/>
                </a:rPr>
                <a:t>/* ... création d’autres contrôleurs ... */</a:t>
              </a:r>
            </a:p>
            <a:p>
              <a:r>
                <a:rPr lang="fr-FR" sz="1600" b="1" dirty="0" err="1" smtClean="0">
                  <a:solidFill>
                    <a:srgbClr val="7030A0"/>
                  </a:solidFill>
                  <a:latin typeface="Courier" pitchFamily="49" charset="0"/>
                </a:rPr>
                <a:t>UITabBarController</a:t>
              </a:r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</a:rPr>
                <a:t> </a:t>
              </a:r>
              <a:r>
                <a:rPr lang="fr-FR" sz="1600" b="1" dirty="0" smtClean="0">
                  <a:latin typeface="Courier" pitchFamily="49" charset="0"/>
                </a:rPr>
                <a:t>*</a:t>
              </a:r>
              <a:r>
                <a:rPr lang="fr-FR" sz="1600" b="1" dirty="0" err="1" smtClean="0">
                  <a:solidFill>
                    <a:schemeClr val="tx2"/>
                  </a:solidFill>
                  <a:latin typeface="Courier" pitchFamily="49" charset="0"/>
                </a:rPr>
                <a:t>tabBarCtrl</a:t>
              </a:r>
              <a:r>
                <a:rPr lang="fr-FR" sz="1600" b="1" dirty="0" smtClean="0">
                  <a:latin typeface="Courier" pitchFamily="49" charset="0"/>
                </a:rPr>
                <a:t>= [</a:t>
              </a:r>
              <a:r>
                <a:rPr lang="fr-FR" sz="1600" b="1" dirty="0" err="1" smtClean="0">
                  <a:solidFill>
                    <a:srgbClr val="7030A0"/>
                  </a:solidFill>
                  <a:latin typeface="Courier" pitchFamily="49" charset="0"/>
                </a:rPr>
                <a:t>UITabBarController</a:t>
              </a:r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</a:rPr>
                <a:t> </a:t>
              </a:r>
              <a:r>
                <a:rPr lang="fr-FR" sz="1600" b="1" dirty="0" smtClean="0">
                  <a:solidFill>
                    <a:srgbClr val="005426"/>
                  </a:solidFill>
                  <a:latin typeface="Courier" pitchFamily="49" charset="0"/>
                </a:rPr>
                <a:t>new</a:t>
              </a:r>
              <a:r>
                <a:rPr lang="fr-FR" sz="1600" b="1" dirty="0" smtClean="0">
                  <a:latin typeface="Courier" pitchFamily="49" charset="0"/>
                </a:rPr>
                <a:t>];</a:t>
              </a:r>
            </a:p>
            <a:p>
              <a:r>
                <a:rPr lang="fr-FR" sz="1600" b="1" dirty="0" err="1" smtClean="0">
                  <a:solidFill>
                    <a:schemeClr val="tx2"/>
                  </a:solidFill>
                  <a:latin typeface="Courier" pitchFamily="49" charset="0"/>
                </a:rPr>
                <a:t>tabBarCtrl</a:t>
              </a:r>
              <a:r>
                <a:rPr lang="fr-FR" sz="1600" b="1" dirty="0" err="1" smtClean="0">
                  <a:latin typeface="Courier" pitchFamily="49" charset="0"/>
                </a:rPr>
                <a:t>.viewControllers</a:t>
              </a:r>
              <a:r>
                <a:rPr lang="fr-FR" sz="1600" b="1" dirty="0" smtClean="0">
                  <a:latin typeface="Courier" pitchFamily="49" charset="0"/>
                </a:rPr>
                <a:t> = </a:t>
              </a:r>
              <a:r>
                <a:rPr lang="fr-FR" sz="1600" b="1" dirty="0">
                  <a:solidFill>
                    <a:srgbClr val="FF0000"/>
                  </a:solidFill>
                  <a:latin typeface="Courier" pitchFamily="49" charset="0"/>
                </a:rPr>
                <a:t>@</a:t>
              </a:r>
              <a:r>
                <a:rPr lang="fr-FR" sz="1600" b="1" dirty="0">
                  <a:latin typeface="Courier" pitchFamily="49" charset="0"/>
                </a:rPr>
                <a:t>[</a:t>
              </a:r>
              <a:r>
                <a:rPr lang="fr-FR" sz="1600" b="1" dirty="0">
                  <a:solidFill>
                    <a:schemeClr val="tx2"/>
                  </a:solidFill>
                  <a:latin typeface="Courier" pitchFamily="49" charset="0"/>
                </a:rPr>
                <a:t>ctrl1</a:t>
              </a:r>
              <a:r>
                <a:rPr lang="fr-FR" sz="1600" b="1" dirty="0">
                  <a:latin typeface="Courier" pitchFamily="49" charset="0"/>
                </a:rPr>
                <a:t>,</a:t>
              </a:r>
              <a:r>
                <a:rPr lang="fr-FR" sz="1600" b="1" dirty="0">
                  <a:solidFill>
                    <a:schemeClr val="tx2"/>
                  </a:solidFill>
                  <a:latin typeface="Courier" pitchFamily="49" charset="0"/>
                </a:rPr>
                <a:t> ctrl2</a:t>
              </a:r>
              <a:r>
                <a:rPr lang="fr-FR" sz="1600" b="1" dirty="0">
                  <a:latin typeface="Courier" pitchFamily="49" charset="0"/>
                </a:rPr>
                <a:t>, ..., </a:t>
              </a:r>
              <a:r>
                <a:rPr lang="fr-FR" sz="1600" b="1" dirty="0" err="1">
                  <a:solidFill>
                    <a:schemeClr val="tx2"/>
                  </a:solidFill>
                  <a:latin typeface="Courier" pitchFamily="49" charset="0"/>
                </a:rPr>
                <a:t>ctrlN</a:t>
              </a:r>
              <a:r>
                <a:rPr lang="fr-FR" sz="1600" b="1" dirty="0" smtClean="0">
                  <a:latin typeface="Courier" pitchFamily="49" charset="0"/>
                </a:rPr>
                <a:t>];</a:t>
              </a:r>
            </a:p>
          </p:txBody>
        </p:sp>
      </p:grpSp>
      <p:pic>
        <p:nvPicPr>
          <p:cNvPr id="18" name="Image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3354" y="4047754"/>
            <a:ext cx="1131718" cy="2008800"/>
          </a:xfrm>
          <a:prstGeom prst="rect">
            <a:avLst/>
          </a:prstGeom>
          <a:ln w="6350" cmpd="sng">
            <a:noFill/>
          </a:ln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1375" y="4050943"/>
            <a:ext cx="1130779" cy="2007135"/>
          </a:xfrm>
          <a:prstGeom prst="rect">
            <a:avLst/>
          </a:prstGeom>
          <a:ln w="6350" cmpd="sng">
            <a:noFill/>
          </a:ln>
        </p:spPr>
      </p:pic>
      <p:sp>
        <p:nvSpPr>
          <p:cNvPr id="16" name="Rectangle 6"/>
          <p:cNvSpPr/>
          <p:nvPr/>
        </p:nvSpPr>
        <p:spPr>
          <a:xfrm>
            <a:off x="3995936" y="3639269"/>
            <a:ext cx="1337343" cy="2814067"/>
          </a:xfrm>
          <a:custGeom>
            <a:avLst/>
            <a:gdLst/>
            <a:ahLst/>
            <a:cxnLst/>
            <a:rect l="l" t="t" r="r" b="b"/>
            <a:pathLst>
              <a:path w="1337343" h="2814067">
                <a:moveTo>
                  <a:pt x="111643" y="407565"/>
                </a:moveTo>
                <a:lnTo>
                  <a:pt x="111643" y="2422475"/>
                </a:lnTo>
                <a:lnTo>
                  <a:pt x="1245664" y="2422475"/>
                </a:lnTo>
                <a:lnTo>
                  <a:pt x="1245664" y="407565"/>
                </a:lnTo>
                <a:close/>
                <a:moveTo>
                  <a:pt x="0" y="0"/>
                </a:moveTo>
                <a:lnTo>
                  <a:pt x="1337343" y="0"/>
                </a:lnTo>
                <a:lnTo>
                  <a:pt x="1337343" y="2814067"/>
                </a:lnTo>
                <a:lnTo>
                  <a:pt x="0" y="2814067"/>
                </a:lnTo>
                <a:close/>
              </a:path>
            </a:pathLst>
          </a:custGeom>
          <a:blipFill rotWithShape="1">
            <a:blip r:embed="rId5"/>
            <a:stretch>
              <a:fillRect/>
            </a:stretch>
          </a:blip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/>
          <p:cNvSpPr/>
          <p:nvPr/>
        </p:nvSpPr>
        <p:spPr>
          <a:xfrm>
            <a:off x="4876440" y="5890764"/>
            <a:ext cx="150250" cy="150405"/>
          </a:xfrm>
          <a:prstGeom prst="ellipse">
            <a:avLst/>
          </a:prstGeom>
          <a:solidFill>
            <a:schemeClr val="bg1">
              <a:lumMod val="85000"/>
              <a:alpha val="16000"/>
            </a:schemeClr>
          </a:solidFill>
          <a:ln>
            <a:noFill/>
          </a:ln>
          <a:effectLst>
            <a:glow rad="139700">
              <a:srgbClr val="FFFF00">
                <a:alpha val="40000"/>
              </a:srgb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</p:txBody>
      </p:sp>
    </p:spTree>
  </p:cSld>
  <p:clrMapOvr>
    <a:masterClrMapping/>
  </p:clrMapOvr>
  <p:transition xmlns:p14="http://schemas.microsoft.com/office/powerpoint/2010/main">
    <p:push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dirty="0" smtClean="0"/>
              <a:t>Présentation de la plateforme iOS</a:t>
            </a:r>
          </a:p>
        </p:txBody>
      </p:sp>
      <p:sp>
        <p:nvSpPr>
          <p:cNvPr id="53351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en-GB" dirty="0"/>
          </a:p>
        </p:txBody>
      </p:sp>
      <p:sp>
        <p:nvSpPr>
          <p:cNvPr id="533515" name="Rectangle 1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fr-FR" dirty="0">
                <a:solidFill>
                  <a:schemeClr val="tx2"/>
                </a:solidFill>
              </a:rPr>
              <a:t>partie 1</a:t>
            </a:r>
            <a:r>
              <a:rPr lang="fr-FR" dirty="0"/>
              <a:t>	</a:t>
            </a:r>
            <a:r>
              <a:rPr lang="fr-FR" dirty="0" smtClean="0">
                <a:solidFill>
                  <a:schemeClr val="bg1">
                    <a:lumMod val="65000"/>
                  </a:schemeClr>
                </a:solidFill>
              </a:rPr>
              <a:t>introduction</a:t>
            </a:r>
            <a:endParaRPr lang="fr-FR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buFont typeface="Wingdings" pitchFamily="2" charset="2"/>
              <a:buNone/>
            </a:pPr>
            <a:r>
              <a:rPr lang="fr-FR" dirty="0">
                <a:solidFill>
                  <a:schemeClr val="tx2"/>
                </a:solidFill>
              </a:rPr>
              <a:t>partie 2</a:t>
            </a:r>
            <a:r>
              <a:rPr lang="fr-FR" dirty="0"/>
              <a:t>	</a:t>
            </a:r>
            <a:r>
              <a:rPr lang="fr-FR" dirty="0" smtClean="0">
                <a:solidFill>
                  <a:schemeClr val="bg1">
                    <a:lumMod val="65000"/>
                  </a:schemeClr>
                </a:solidFill>
              </a:rPr>
              <a:t>Xcode</a:t>
            </a:r>
            <a:endParaRPr lang="fr-FR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buNone/>
            </a:pPr>
            <a:r>
              <a:rPr lang="fr-FR" dirty="0">
                <a:solidFill>
                  <a:schemeClr val="tx2"/>
                </a:solidFill>
              </a:rPr>
              <a:t>partie 3</a:t>
            </a:r>
            <a:r>
              <a:rPr lang="fr-FR" dirty="0"/>
              <a:t>	</a:t>
            </a:r>
            <a:r>
              <a:rPr lang="fr-FR" dirty="0" smtClean="0">
                <a:solidFill>
                  <a:schemeClr val="bg1">
                    <a:lumMod val="65000"/>
                  </a:schemeClr>
                </a:solidFill>
              </a:rPr>
              <a:t>UIKit</a:t>
            </a:r>
          </a:p>
          <a:p>
            <a:pPr>
              <a:buNone/>
            </a:pPr>
            <a:r>
              <a:rPr lang="fr-FR" dirty="0">
                <a:solidFill>
                  <a:schemeClr val="tx2"/>
                </a:solidFill>
              </a:rPr>
              <a:t>p</a:t>
            </a:r>
            <a:r>
              <a:rPr lang="fr-FR" dirty="0" smtClean="0">
                <a:solidFill>
                  <a:schemeClr val="tx2"/>
                </a:solidFill>
              </a:rPr>
              <a:t>artie 4</a:t>
            </a:r>
            <a:r>
              <a:rPr lang="fr-FR" dirty="0"/>
              <a:t>	</a:t>
            </a:r>
            <a:r>
              <a:rPr lang="fr-FR" b="1" dirty="0"/>
              <a:t>Interface </a:t>
            </a:r>
            <a:r>
              <a:rPr lang="fr-FR" b="1" dirty="0" err="1"/>
              <a:t>Builder</a:t>
            </a:r>
            <a:endParaRPr lang="fr-FR" b="1" dirty="0"/>
          </a:p>
          <a:p>
            <a:pPr>
              <a:buNone/>
            </a:pPr>
            <a:r>
              <a:rPr lang="fr-FR" dirty="0">
                <a:solidFill>
                  <a:schemeClr val="tx2"/>
                </a:solidFill>
              </a:rPr>
              <a:t>p</a:t>
            </a:r>
            <a:r>
              <a:rPr lang="fr-FR" dirty="0" smtClean="0">
                <a:solidFill>
                  <a:schemeClr val="tx2"/>
                </a:solidFill>
              </a:rPr>
              <a:t>artie 5 </a:t>
            </a:r>
            <a:r>
              <a:rPr lang="fr-FR" dirty="0" err="1" smtClean="0">
                <a:solidFill>
                  <a:schemeClr val="bg1">
                    <a:lumMod val="65000"/>
                  </a:schemeClr>
                </a:solidFill>
              </a:rPr>
              <a:t>Core</a:t>
            </a:r>
            <a:r>
              <a:rPr lang="fr-FR" dirty="0" smtClean="0">
                <a:solidFill>
                  <a:schemeClr val="bg1">
                    <a:lumMod val="65000"/>
                  </a:schemeClr>
                </a:solidFill>
              </a:rPr>
              <a:t> Data</a:t>
            </a:r>
          </a:p>
          <a:p>
            <a:pPr>
              <a:buNone/>
            </a:pPr>
            <a:r>
              <a:rPr lang="fr-FR" dirty="0" smtClean="0">
                <a:solidFill>
                  <a:schemeClr val="tx2"/>
                </a:solidFill>
              </a:rPr>
              <a:t>partie 6</a:t>
            </a:r>
            <a:r>
              <a:rPr lang="fr-FR" dirty="0" smtClean="0"/>
              <a:t>	</a:t>
            </a:r>
            <a:r>
              <a:rPr lang="fr-FR" dirty="0" smtClean="0">
                <a:solidFill>
                  <a:schemeClr val="bg1">
                    <a:lumMod val="65000"/>
                  </a:schemeClr>
                </a:solidFill>
              </a:rPr>
              <a:t>autres frameworks</a:t>
            </a:r>
          </a:p>
          <a:p>
            <a:pPr>
              <a:buNone/>
            </a:pPr>
            <a:r>
              <a:rPr lang="fr-FR" dirty="0" smtClean="0">
                <a:solidFill>
                  <a:schemeClr val="tx2"/>
                </a:solidFill>
              </a:rPr>
              <a:t>partie 7</a:t>
            </a:r>
            <a:r>
              <a:rPr lang="fr-FR" dirty="0"/>
              <a:t>	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ressources</a:t>
            </a:r>
          </a:p>
          <a:p>
            <a:pPr>
              <a:buNone/>
            </a:pPr>
            <a:r>
              <a:rPr lang="fr-FR" dirty="0" smtClean="0">
                <a:solidFill>
                  <a:schemeClr val="tx2"/>
                </a:solidFill>
              </a:rPr>
              <a:t>partie 8</a:t>
            </a:r>
            <a:r>
              <a:rPr lang="fr-FR" dirty="0"/>
              <a:t>	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licences, certificats et profils d’approvisionnement</a:t>
            </a:r>
          </a:p>
          <a:p>
            <a:pPr>
              <a:buNone/>
            </a:pP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3701234142"/>
      </p:ext>
    </p:extLst>
  </p:cSld>
  <p:clrMapOvr>
    <a:masterClrMapping/>
  </p:clrMapOvr>
  <p:transition xmlns:p14="http://schemas.microsoft.com/office/powerpoint/2010/main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1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Interface </a:t>
            </a:r>
            <a:r>
              <a:rPr lang="fr-FR" dirty="0" err="1" smtClean="0"/>
              <a:t>Builder</a:t>
            </a:r>
            <a:endParaRPr lang="en-GB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dirty="0" smtClean="0"/>
              <a:t>Présentation de la plateforme </a:t>
            </a:r>
            <a:r>
              <a:rPr lang="fr-FR" dirty="0" err="1" smtClean="0"/>
              <a:t>iOS</a:t>
            </a:r>
            <a:endParaRPr lang="fr-FR" dirty="0" smtClean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 dirty="0" smtClean="0"/>
              <a:t>présentation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1011238" y="1773238"/>
            <a:ext cx="8025258" cy="3887787"/>
          </a:xfrm>
        </p:spPr>
        <p:txBody>
          <a:bodyPr/>
          <a:lstStyle/>
          <a:p>
            <a:r>
              <a:rPr lang="fr-FR" dirty="0" smtClean="0"/>
              <a:t>permet l’édition de vues via WYSIWYG :</a:t>
            </a:r>
          </a:p>
          <a:p>
            <a:pPr lvl="1"/>
            <a:r>
              <a:rPr lang="fr-FR" dirty="0" smtClean="0"/>
              <a:t>taille</a:t>
            </a:r>
          </a:p>
          <a:p>
            <a:pPr lvl="1"/>
            <a:r>
              <a:rPr lang="fr-FR" dirty="0" smtClean="0"/>
              <a:t>position</a:t>
            </a:r>
          </a:p>
          <a:p>
            <a:pPr lvl="1"/>
            <a:r>
              <a:rPr lang="fr-FR" dirty="0" smtClean="0"/>
              <a:t>ancrage</a:t>
            </a:r>
          </a:p>
          <a:p>
            <a:pPr lvl="1"/>
            <a:r>
              <a:rPr lang="fr-FR" dirty="0" smtClean="0"/>
              <a:t>…</a:t>
            </a:r>
          </a:p>
          <a:p>
            <a:pPr>
              <a:buNone/>
            </a:pP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160131477"/>
      </p:ext>
    </p:extLst>
  </p:cSld>
  <p:clrMapOvr>
    <a:masterClrMapping/>
  </p:clrMapOvr>
  <p:transition xmlns:p14="http://schemas.microsoft.com/office/powerpoint/2010/main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1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Interface </a:t>
            </a:r>
            <a:r>
              <a:rPr lang="fr-FR" dirty="0" err="1" smtClean="0"/>
              <a:t>Builder</a:t>
            </a:r>
            <a:endParaRPr lang="en-GB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dirty="0" smtClean="0"/>
              <a:t>Présentation de la plateforme </a:t>
            </a:r>
            <a:r>
              <a:rPr lang="fr-FR" dirty="0" err="1" smtClean="0"/>
              <a:t>iOS</a:t>
            </a:r>
            <a:endParaRPr lang="fr-FR" dirty="0" smtClean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 dirty="0" smtClean="0"/>
              <a:t>présentation</a:t>
            </a:r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36448" y="1412776"/>
            <a:ext cx="7884024" cy="453262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04305236"/>
      </p:ext>
    </p:extLst>
  </p:cSld>
  <p:clrMapOvr>
    <a:masterClrMapping/>
  </p:clrMapOvr>
  <p:transition xmlns:p14="http://schemas.microsoft.com/office/powerpoint/2010/main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1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Interface </a:t>
            </a:r>
            <a:r>
              <a:rPr lang="fr-FR" dirty="0" err="1" smtClean="0"/>
              <a:t>Builder</a:t>
            </a:r>
            <a:endParaRPr lang="en-GB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dirty="0" smtClean="0"/>
              <a:t>Présentation de la plateforme </a:t>
            </a:r>
            <a:r>
              <a:rPr lang="fr-FR" dirty="0" err="1" smtClean="0"/>
              <a:t>iOS</a:t>
            </a:r>
            <a:endParaRPr lang="fr-FR" dirty="0" smtClean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 dirty="0" smtClean="0"/>
              <a:t>présentation</a:t>
            </a:r>
            <a:endParaRPr lang="fr-FR" dirty="0"/>
          </a:p>
        </p:txBody>
      </p:sp>
      <p:grpSp>
        <p:nvGrpSpPr>
          <p:cNvPr id="8" name="Groupe 7"/>
          <p:cNvGrpSpPr/>
          <p:nvPr/>
        </p:nvGrpSpPr>
        <p:grpSpPr>
          <a:xfrm>
            <a:off x="1011238" y="1340768"/>
            <a:ext cx="2029536" cy="4884772"/>
            <a:chOff x="1011238" y="1773238"/>
            <a:chExt cx="2029536" cy="4452302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317456" y="1773238"/>
              <a:ext cx="1417100" cy="3744416"/>
            </a:xfrm>
            <a:prstGeom prst="rect">
              <a:avLst/>
            </a:prstGeom>
            <a:noFill/>
          </p:spPr>
        </p:pic>
        <p:sp>
          <p:nvSpPr>
            <p:cNvPr id="7" name="ZoneTexte 6"/>
            <p:cNvSpPr txBox="1"/>
            <p:nvPr/>
          </p:nvSpPr>
          <p:spPr>
            <a:xfrm>
              <a:off x="1011238" y="5517654"/>
              <a:ext cx="202953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/>
                <a:t>réglages de l’élément</a:t>
              </a:r>
              <a:endParaRPr lang="fr-FR" dirty="0"/>
            </a:p>
          </p:txBody>
        </p:sp>
      </p:grpSp>
      <p:grpSp>
        <p:nvGrpSpPr>
          <p:cNvPr id="9" name="Groupe 8"/>
          <p:cNvGrpSpPr/>
          <p:nvPr/>
        </p:nvGrpSpPr>
        <p:grpSpPr>
          <a:xfrm>
            <a:off x="3557232" y="1340768"/>
            <a:ext cx="2029536" cy="4816012"/>
            <a:chOff x="1011238" y="1773238"/>
            <a:chExt cx="2029536" cy="4389630"/>
          </a:xfrm>
        </p:grpSpPr>
        <p:pic>
          <p:nvPicPr>
            <p:cNvPr id="10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248631" y="1773238"/>
              <a:ext cx="1554749" cy="3744416"/>
            </a:xfrm>
            <a:prstGeom prst="rect">
              <a:avLst/>
            </a:prstGeom>
            <a:noFill/>
          </p:spPr>
        </p:pic>
        <p:sp>
          <p:nvSpPr>
            <p:cNvPr id="11" name="ZoneTexte 10"/>
            <p:cNvSpPr txBox="1"/>
            <p:nvPr/>
          </p:nvSpPr>
          <p:spPr>
            <a:xfrm>
              <a:off x="1011238" y="5517654"/>
              <a:ext cx="2029536" cy="6452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/>
                <a:t>position, taille et contraintes</a:t>
              </a:r>
              <a:endParaRPr lang="fr-FR" dirty="0"/>
            </a:p>
          </p:txBody>
        </p:sp>
      </p:grpSp>
      <p:grpSp>
        <p:nvGrpSpPr>
          <p:cNvPr id="12" name="Groupe 11"/>
          <p:cNvGrpSpPr/>
          <p:nvPr/>
        </p:nvGrpSpPr>
        <p:grpSpPr>
          <a:xfrm>
            <a:off x="6156176" y="1340768"/>
            <a:ext cx="2029536" cy="4839115"/>
            <a:chOff x="1011238" y="1809568"/>
            <a:chExt cx="2029536" cy="4343467"/>
          </a:xfrm>
        </p:grpSpPr>
        <p:pic>
          <p:nvPicPr>
            <p:cNvPr id="13" name="Picture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251919" y="1809568"/>
              <a:ext cx="1548173" cy="3671755"/>
            </a:xfrm>
            <a:prstGeom prst="rect">
              <a:avLst/>
            </a:prstGeom>
            <a:noFill/>
          </p:spPr>
        </p:pic>
        <p:sp>
          <p:nvSpPr>
            <p:cNvPr id="14" name="ZoneTexte 13"/>
            <p:cNvSpPr txBox="1"/>
            <p:nvPr/>
          </p:nvSpPr>
          <p:spPr>
            <a:xfrm>
              <a:off x="1011238" y="5517654"/>
              <a:ext cx="2029536" cy="6353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/>
                <a:t>branchements</a:t>
              </a:r>
            </a:p>
            <a:p>
              <a:pPr algn="ctr"/>
              <a:r>
                <a:rPr lang="fr-FR" dirty="0" smtClean="0"/>
                <a:t>(</a:t>
              </a:r>
              <a:r>
                <a:rPr lang="fr-FR" dirty="0" err="1" smtClean="0"/>
                <a:t>outlets</a:t>
              </a:r>
              <a:r>
                <a:rPr lang="fr-FR" dirty="0" smtClean="0"/>
                <a:t>)</a:t>
              </a:r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2743091762"/>
      </p:ext>
    </p:extLst>
  </p:cSld>
  <p:clrMapOvr>
    <a:masterClrMapping/>
  </p:clrMapOvr>
  <p:transition xmlns:p14="http://schemas.microsoft.com/office/powerpoint/2010/main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1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Interface </a:t>
            </a:r>
            <a:r>
              <a:rPr lang="fr-FR" dirty="0" err="1" smtClean="0"/>
              <a:t>Builder</a:t>
            </a:r>
            <a:endParaRPr lang="en-GB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dirty="0" smtClean="0"/>
              <a:t>Présentation de la plateforme </a:t>
            </a:r>
            <a:r>
              <a:rPr lang="fr-FR" dirty="0" err="1" smtClean="0"/>
              <a:t>iOS</a:t>
            </a:r>
            <a:endParaRPr lang="fr-FR" dirty="0" smtClean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 dirty="0" err="1" smtClean="0"/>
              <a:t>storyboard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1011238" y="1773238"/>
            <a:ext cx="8025258" cy="3887787"/>
          </a:xfrm>
        </p:spPr>
        <p:txBody>
          <a:bodyPr/>
          <a:lstStyle/>
          <a:p>
            <a:r>
              <a:rPr lang="fr-FR" dirty="0" smtClean="0"/>
              <a:t>permet d’afficher tous les écrans de l’application ainsi que les transitions entre eux</a:t>
            </a:r>
          </a:p>
          <a:p>
            <a:r>
              <a:rPr lang="fr-FR" dirty="0" smtClean="0"/>
              <a:t>une transition entre deux écrans est un </a:t>
            </a:r>
            <a:r>
              <a:rPr lang="fr-FR" dirty="0" err="1" smtClean="0">
                <a:solidFill>
                  <a:srgbClr val="FF6600"/>
                </a:solidFill>
              </a:rPr>
              <a:t>segue</a:t>
            </a:r>
            <a:r>
              <a:rPr lang="fr-FR" dirty="0" smtClean="0">
                <a:solidFill>
                  <a:srgbClr val="FF6600"/>
                </a:solidFill>
              </a:rPr>
              <a:t> </a:t>
            </a:r>
            <a:r>
              <a:rPr lang="fr-FR" dirty="0" smtClean="0"/>
              <a:t>qui peut être de type :</a:t>
            </a:r>
          </a:p>
          <a:p>
            <a:pPr lvl="1"/>
            <a:r>
              <a:rPr lang="fr-FR" dirty="0" smtClean="0"/>
              <a:t>push : à utiliser dans un contrôleur de navigation pour pousser l’écran suivant</a:t>
            </a:r>
          </a:p>
          <a:p>
            <a:pPr lvl="1"/>
            <a:r>
              <a:rPr lang="fr-FR" dirty="0" smtClean="0"/>
              <a:t>modal : à utiliser pour afficher un écran par-dessus l’écran courant</a:t>
            </a:r>
          </a:p>
          <a:p>
            <a:pPr lvl="1"/>
            <a:r>
              <a:rPr lang="fr-FR" dirty="0" smtClean="0"/>
              <a:t>custom : pour implémenter soi-même la transition</a:t>
            </a:r>
          </a:p>
          <a:p>
            <a:pPr lvl="1"/>
            <a:r>
              <a:rPr lang="fr-FR" dirty="0" err="1" smtClean="0"/>
              <a:t>popover</a:t>
            </a:r>
            <a:r>
              <a:rPr lang="fr-FR" dirty="0"/>
              <a:t> : pour afficher un écran dans un </a:t>
            </a:r>
            <a:r>
              <a:rPr lang="fr-FR" dirty="0" err="1" smtClean="0"/>
              <a:t>popover</a:t>
            </a:r>
            <a:endParaRPr lang="fr-FR" dirty="0" smtClean="0"/>
          </a:p>
          <a:p>
            <a:pPr lvl="1"/>
            <a:r>
              <a:rPr lang="fr-FR" dirty="0" smtClean="0"/>
              <a:t>replace : utilisé en général dans un split pour remplacer la partie droite après sélection d’un élément dans la partie gauche</a:t>
            </a:r>
          </a:p>
          <a:p>
            <a:pPr lvl="1"/>
            <a:r>
              <a:rPr lang="fr-FR" dirty="0" err="1" smtClean="0"/>
              <a:t>embed</a:t>
            </a:r>
            <a:r>
              <a:rPr lang="fr-FR" dirty="0" smtClean="0"/>
              <a:t> : pour intégrer un sous-contrôleur (utilisation de Container </a:t>
            </a:r>
            <a:r>
              <a:rPr lang="fr-FR" dirty="0" err="1" smtClean="0"/>
              <a:t>View</a:t>
            </a:r>
            <a:r>
              <a:rPr lang="fr-FR" dirty="0" smtClean="0"/>
              <a:t>)</a:t>
            </a:r>
          </a:p>
          <a:p>
            <a:pPr>
              <a:buNone/>
            </a:pP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576159270"/>
      </p:ext>
    </p:extLst>
  </p:cSld>
  <p:clrMapOvr>
    <a:masterClrMapping/>
  </p:clrMapOvr>
  <p:transition xmlns:p14="http://schemas.microsoft.com/office/powerpoint/2010/main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1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introduction</a:t>
            </a:r>
            <a:endParaRPr lang="en-GB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dirty="0" smtClean="0"/>
              <a:t>Présentation de la plateforme </a:t>
            </a:r>
            <a:r>
              <a:rPr lang="fr-FR" dirty="0" err="1" smtClean="0"/>
              <a:t>iOS</a:t>
            </a:r>
            <a:endParaRPr lang="fr-FR" dirty="0" smtClean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 dirty="0" smtClean="0"/>
              <a:t>les principaux outils</a:t>
            </a:r>
          </a:p>
          <a:p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Xcode</a:t>
            </a:r>
            <a:r>
              <a:rPr lang="fr-FR" dirty="0" smtClean="0"/>
              <a:t> : IDE pour développer sur </a:t>
            </a:r>
            <a:r>
              <a:rPr lang="fr-FR" dirty="0" err="1" smtClean="0"/>
              <a:t>iOS</a:t>
            </a:r>
            <a:endParaRPr lang="fr-FR" dirty="0" smtClean="0"/>
          </a:p>
          <a:p>
            <a:r>
              <a:rPr lang="fr-FR" dirty="0" smtClean="0"/>
              <a:t>Interface </a:t>
            </a:r>
            <a:r>
              <a:rPr lang="fr-FR" dirty="0" err="1" smtClean="0"/>
              <a:t>Builder</a:t>
            </a:r>
            <a:r>
              <a:rPr lang="fr-FR" dirty="0" smtClean="0"/>
              <a:t> : l’outil pour définir les interfaces graphiques (intégré à </a:t>
            </a:r>
            <a:r>
              <a:rPr lang="fr-FR" dirty="0" err="1" smtClean="0"/>
              <a:t>Xcode</a:t>
            </a:r>
            <a:r>
              <a:rPr lang="fr-FR" dirty="0" smtClean="0"/>
              <a:t> depuis la version 4.0)</a:t>
            </a:r>
          </a:p>
          <a:p>
            <a:r>
              <a:rPr lang="fr-FR" dirty="0" err="1" smtClean="0"/>
              <a:t>iOS</a:t>
            </a:r>
            <a:r>
              <a:rPr lang="fr-FR" dirty="0" smtClean="0"/>
              <a:t> Simulator : pour simuler un </a:t>
            </a:r>
            <a:r>
              <a:rPr lang="fr-FR" dirty="0" err="1" smtClean="0"/>
              <a:t>iPhone</a:t>
            </a:r>
            <a:r>
              <a:rPr lang="fr-FR" dirty="0" smtClean="0"/>
              <a:t> ou un </a:t>
            </a:r>
            <a:r>
              <a:rPr lang="fr-FR" dirty="0" err="1" smtClean="0"/>
              <a:t>iPad</a:t>
            </a:r>
            <a:r>
              <a:rPr lang="fr-FR" dirty="0" smtClean="0"/>
              <a:t> sur sa machine (le simulateur n’a pas de ressources limitées, i.e. il utilise le processeur de la machine sans limitation)</a:t>
            </a:r>
          </a:p>
          <a:p>
            <a:r>
              <a:rPr lang="fr-FR" dirty="0" smtClean="0"/>
              <a:t>Instruments : pour détecter les fuites mémoires et observer les performances d’une application</a:t>
            </a:r>
          </a:p>
          <a:p>
            <a:r>
              <a:rPr lang="fr-FR" dirty="0" smtClean="0"/>
              <a:t>Application Loader : pour uploader des application vers l’</a:t>
            </a:r>
            <a:r>
              <a:rPr lang="fr-FR" dirty="0" err="1" smtClean="0"/>
              <a:t>AppStore</a:t>
            </a:r>
            <a:endParaRPr lang="fr-FR" dirty="0" smtClean="0"/>
          </a:p>
          <a:p>
            <a:r>
              <a:rPr lang="fr-FR" dirty="0" smtClean="0"/>
              <a:t>Printer Simulateur : pour simuler une imprimante </a:t>
            </a:r>
            <a:r>
              <a:rPr lang="fr-FR" dirty="0" err="1" smtClean="0"/>
              <a:t>AirPrint</a:t>
            </a:r>
            <a:endParaRPr lang="fr-FR" dirty="0"/>
          </a:p>
        </p:txBody>
      </p:sp>
    </p:spTree>
  </p:cSld>
  <p:clrMapOvr>
    <a:masterClrMapping/>
  </p:clrMapOvr>
  <p:transition xmlns:p14="http://schemas.microsoft.com/office/powerpoint/2010/main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1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Interface </a:t>
            </a:r>
            <a:r>
              <a:rPr lang="fr-FR" dirty="0" err="1" smtClean="0"/>
              <a:t>Builder</a:t>
            </a:r>
            <a:endParaRPr lang="en-GB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dirty="0" smtClean="0"/>
              <a:t>Présentation de la plateforme </a:t>
            </a:r>
            <a:r>
              <a:rPr lang="fr-FR" dirty="0" err="1" smtClean="0"/>
              <a:t>iOS</a:t>
            </a:r>
            <a:endParaRPr lang="fr-FR" dirty="0" smtClean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 dirty="0" err="1" smtClean="0"/>
              <a:t>storyboard</a:t>
            </a:r>
            <a:r>
              <a:rPr lang="fr-FR" dirty="0" smtClean="0"/>
              <a:t> - custom </a:t>
            </a:r>
            <a:r>
              <a:rPr lang="fr-FR" dirty="0" err="1" smtClean="0"/>
              <a:t>segue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1011238" y="1773238"/>
            <a:ext cx="8025258" cy="3887787"/>
          </a:xfrm>
        </p:spPr>
        <p:txBody>
          <a:bodyPr/>
          <a:lstStyle/>
          <a:p>
            <a:r>
              <a:rPr lang="fr-FR" dirty="0" smtClean="0"/>
              <a:t>un </a:t>
            </a:r>
            <a:r>
              <a:rPr lang="fr-FR" dirty="0" err="1" smtClean="0"/>
              <a:t>segue</a:t>
            </a:r>
            <a:r>
              <a:rPr lang="fr-FR" dirty="0" smtClean="0"/>
              <a:t> doit avoir un </a:t>
            </a:r>
            <a:r>
              <a:rPr lang="fr-FR" dirty="0" smtClean="0">
                <a:solidFill>
                  <a:schemeClr val="tx2"/>
                </a:solidFill>
              </a:rPr>
              <a:t>identifiant unique</a:t>
            </a:r>
            <a:r>
              <a:rPr lang="fr-FR" dirty="0" smtClean="0"/>
              <a:t> pour permettre sa reconnaissance</a:t>
            </a:r>
          </a:p>
          <a:p>
            <a:r>
              <a:rPr lang="fr-FR" dirty="0" smtClean="0"/>
              <a:t>le déclenchement d’un </a:t>
            </a:r>
            <a:r>
              <a:rPr lang="fr-FR" dirty="0" err="1" smtClean="0"/>
              <a:t>segue</a:t>
            </a:r>
            <a:r>
              <a:rPr lang="fr-FR" dirty="0" smtClean="0"/>
              <a:t> se fait de la manière suivante :</a:t>
            </a:r>
          </a:p>
          <a:p>
            <a:pPr marL="825500" lvl="1" indent="-342900">
              <a:buFont typeface="+mj-lt"/>
              <a:buAutoNum type="arabicPeriod"/>
            </a:pPr>
            <a:r>
              <a:rPr lang="fr-FR" dirty="0"/>
              <a:t>c</a:t>
            </a:r>
            <a:r>
              <a:rPr lang="fr-FR" dirty="0" smtClean="0"/>
              <a:t>réation du contrôleur final</a:t>
            </a:r>
          </a:p>
          <a:p>
            <a:pPr marL="825500" lvl="1" indent="-342900">
              <a:buFont typeface="+mj-lt"/>
              <a:buAutoNum type="arabicPeriod"/>
            </a:pPr>
            <a:r>
              <a:rPr lang="fr-FR" dirty="0" smtClean="0"/>
              <a:t>création du </a:t>
            </a:r>
            <a:r>
              <a:rPr lang="fr-FR" dirty="0" err="1" smtClean="0"/>
              <a:t>segue</a:t>
            </a:r>
            <a:endParaRPr lang="fr-FR" dirty="0" smtClean="0"/>
          </a:p>
          <a:p>
            <a:pPr marL="825500" lvl="1" indent="-342900">
              <a:buFont typeface="+mj-lt"/>
              <a:buAutoNum type="arabicPeriod"/>
            </a:pPr>
            <a:r>
              <a:rPr lang="fr-FR" dirty="0" smtClean="0"/>
              <a:t>appel de la méthode </a:t>
            </a:r>
            <a:r>
              <a:rPr lang="fr-FR" dirty="0" err="1" smtClean="0">
                <a:latin typeface="Courier New"/>
                <a:cs typeface="Courier New"/>
              </a:rPr>
              <a:t>prepareForSegue:sender</a:t>
            </a:r>
            <a:r>
              <a:rPr lang="fr-FR" dirty="0" smtClean="0">
                <a:latin typeface="Courier New"/>
                <a:cs typeface="Courier New"/>
              </a:rPr>
              <a:t>:</a:t>
            </a:r>
            <a:r>
              <a:rPr lang="fr-FR" dirty="0" smtClean="0"/>
              <a:t> dans le contrôleur source</a:t>
            </a:r>
          </a:p>
          <a:p>
            <a:pPr marL="825500" lvl="1" indent="-342900">
              <a:buFont typeface="+mj-lt"/>
              <a:buAutoNum type="arabicPeriod"/>
            </a:pPr>
            <a:r>
              <a:rPr lang="fr-FR" dirty="0"/>
              <a:t>a</a:t>
            </a:r>
            <a:r>
              <a:rPr lang="fr-FR" dirty="0" smtClean="0"/>
              <a:t>ppel de la méthode </a:t>
            </a:r>
            <a:r>
              <a:rPr lang="fr-FR" dirty="0" err="1" smtClean="0">
                <a:latin typeface="Courier New"/>
                <a:cs typeface="Courier New"/>
              </a:rPr>
              <a:t>perform</a:t>
            </a:r>
            <a:r>
              <a:rPr lang="fr-FR" dirty="0" smtClean="0"/>
              <a:t> du </a:t>
            </a:r>
            <a:r>
              <a:rPr lang="fr-FR" dirty="0" err="1" smtClean="0"/>
              <a:t>segue</a:t>
            </a:r>
            <a:endParaRPr lang="fr-FR" dirty="0" smtClean="0"/>
          </a:p>
          <a:p>
            <a:pPr>
              <a:buNone/>
            </a:pP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007104206"/>
      </p:ext>
    </p:extLst>
  </p:cSld>
  <p:clrMapOvr>
    <a:masterClrMapping/>
  </p:clrMapOvr>
  <p:transition xmlns:p14="http://schemas.microsoft.com/office/powerpoint/2010/main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1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Interface </a:t>
            </a:r>
            <a:r>
              <a:rPr lang="fr-FR" dirty="0" err="1" smtClean="0"/>
              <a:t>Builder</a:t>
            </a:r>
            <a:endParaRPr lang="en-GB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dirty="0" smtClean="0"/>
              <a:t>Présentation de la plateforme </a:t>
            </a:r>
            <a:r>
              <a:rPr lang="fr-FR" dirty="0" err="1" smtClean="0"/>
              <a:t>iOS</a:t>
            </a:r>
            <a:endParaRPr lang="fr-FR" dirty="0" smtClean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 dirty="0" err="1"/>
              <a:t>storyboard</a:t>
            </a:r>
            <a:r>
              <a:rPr lang="fr-FR" dirty="0"/>
              <a:t> - custom </a:t>
            </a:r>
            <a:r>
              <a:rPr lang="fr-FR" dirty="0" err="1"/>
              <a:t>segue</a:t>
            </a:r>
            <a:endParaRPr lang="fr-FR" dirty="0"/>
          </a:p>
          <a:p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1011238" y="1773238"/>
            <a:ext cx="8025258" cy="3887787"/>
          </a:xfrm>
        </p:spPr>
        <p:txBody>
          <a:bodyPr/>
          <a:lstStyle/>
          <a:p>
            <a:r>
              <a:rPr lang="fr-FR" dirty="0"/>
              <a:t>l</a:t>
            </a:r>
            <a:r>
              <a:rPr lang="fr-FR" dirty="0" smtClean="0"/>
              <a:t>’appel </a:t>
            </a:r>
            <a:r>
              <a:rPr lang="fr-FR" dirty="0"/>
              <a:t>de la méthode </a:t>
            </a:r>
            <a:r>
              <a:rPr lang="fr-FR" dirty="0" err="1">
                <a:latin typeface="Courier New"/>
                <a:cs typeface="Courier New"/>
              </a:rPr>
              <a:t>prepareForSegue:sender</a:t>
            </a:r>
            <a:r>
              <a:rPr lang="fr-FR" dirty="0">
                <a:latin typeface="Courier New"/>
                <a:cs typeface="Courier New"/>
              </a:rPr>
              <a:t>:</a:t>
            </a:r>
            <a:r>
              <a:rPr lang="fr-FR" dirty="0"/>
              <a:t> </a:t>
            </a:r>
            <a:r>
              <a:rPr lang="fr-FR" dirty="0" smtClean="0"/>
              <a:t>permet de configurer le contrôleur final, par exemple :</a:t>
            </a:r>
          </a:p>
          <a:p>
            <a:pPr lvl="1"/>
            <a:r>
              <a:rPr lang="fr-FR" dirty="0" smtClean="0"/>
              <a:t>fournir l’objet lié à la cellule sélectionnée</a:t>
            </a:r>
          </a:p>
          <a:p>
            <a:pPr lvl="1"/>
            <a:r>
              <a:rPr lang="fr-FR" dirty="0" smtClean="0"/>
              <a:t>indiquer au contrôleur final que le contrôleur est son délégué</a:t>
            </a:r>
          </a:p>
          <a:p>
            <a:r>
              <a:rPr lang="fr-FR" dirty="0"/>
              <a:t>l</a:t>
            </a:r>
            <a:r>
              <a:rPr lang="fr-FR" dirty="0" smtClean="0"/>
              <a:t>a méthode </a:t>
            </a:r>
            <a:r>
              <a:rPr lang="fr-FR" dirty="0" err="1" smtClean="0"/>
              <a:t>perform</a:t>
            </a:r>
            <a:r>
              <a:rPr lang="fr-FR" dirty="0" smtClean="0"/>
              <a:t> permet de customiser l’apparition du contrôleur final en ajoutant des animations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2768766"/>
      </p:ext>
    </p:extLst>
  </p:cSld>
  <p:clrMapOvr>
    <a:masterClrMapping/>
  </p:clrMapOvr>
  <p:transition xmlns:p14="http://schemas.microsoft.com/office/powerpoint/2010/main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1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Interface </a:t>
            </a:r>
            <a:r>
              <a:rPr lang="fr-FR" dirty="0" err="1"/>
              <a:t>Builder</a:t>
            </a:r>
            <a:endParaRPr lang="en-GB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dirty="0" smtClean="0"/>
              <a:t>Présentation de la plateforme iOS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 dirty="0" err="1"/>
              <a:t>storyboard</a:t>
            </a:r>
            <a:r>
              <a:rPr lang="fr-FR" dirty="0"/>
              <a:t> - custom </a:t>
            </a:r>
            <a:r>
              <a:rPr lang="fr-FR" dirty="0" err="1"/>
              <a:t>segue</a:t>
            </a:r>
            <a:endParaRPr lang="fr-FR" dirty="0"/>
          </a:p>
          <a:p>
            <a:endParaRPr lang="fr-FR" dirty="0"/>
          </a:p>
        </p:txBody>
      </p:sp>
      <p:grpSp>
        <p:nvGrpSpPr>
          <p:cNvPr id="2" name="Groupe 10"/>
          <p:cNvGrpSpPr/>
          <p:nvPr/>
        </p:nvGrpSpPr>
        <p:grpSpPr>
          <a:xfrm>
            <a:off x="539230" y="1515553"/>
            <a:ext cx="8281242" cy="4391917"/>
            <a:chOff x="755576" y="5085184"/>
            <a:chExt cx="7849177" cy="3391676"/>
          </a:xfrm>
        </p:grpSpPr>
        <p:sp>
          <p:nvSpPr>
            <p:cNvPr id="9" name="ZoneTexte 8"/>
            <p:cNvSpPr txBox="1"/>
            <p:nvPr/>
          </p:nvSpPr>
          <p:spPr>
            <a:xfrm>
              <a:off x="755576" y="5085184"/>
              <a:ext cx="7848872" cy="28521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fr-FR" sz="1800" dirty="0" smtClean="0">
                  <a:solidFill>
                    <a:schemeClr val="accent5">
                      <a:lumMod val="50000"/>
                    </a:schemeClr>
                  </a:solidFill>
                </a:rPr>
                <a:t>Exemple</a:t>
              </a:r>
              <a:endParaRPr lang="fr-FR" sz="18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10" name="ZoneTexte 9"/>
            <p:cNvSpPr txBox="1"/>
            <p:nvPr/>
          </p:nvSpPr>
          <p:spPr>
            <a:xfrm>
              <a:off x="755881" y="5363229"/>
              <a:ext cx="7848872" cy="311363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L="0" lvl="1"/>
              <a:r>
                <a:rPr lang="fr-FR" sz="1600" b="1" dirty="0" smtClean="0">
                  <a:solidFill>
                    <a:srgbClr val="EE7CE6"/>
                  </a:solidFill>
                  <a:latin typeface="Courier" pitchFamily="49" charset="0"/>
                </a:rPr>
                <a:t>@</a:t>
              </a:r>
              <a:r>
                <a:rPr lang="fr-FR" sz="1600" b="1" dirty="0" err="1">
                  <a:solidFill>
                    <a:srgbClr val="EE7CE6"/>
                  </a:solidFill>
                  <a:latin typeface="Courier" pitchFamily="49" charset="0"/>
                </a:rPr>
                <a:t>implementation</a:t>
              </a:r>
              <a:r>
                <a:rPr lang="fr-FR" sz="1600" b="1" dirty="0">
                  <a:solidFill>
                    <a:srgbClr val="EE7CE6"/>
                  </a:solidFill>
                  <a:latin typeface="Courier" pitchFamily="49" charset="0"/>
                </a:rPr>
                <a:t> </a:t>
              </a:r>
              <a:r>
                <a:rPr lang="fr-FR" sz="1600" b="1" dirty="0" err="1">
                  <a:solidFill>
                    <a:srgbClr val="660066"/>
                  </a:solidFill>
                  <a:latin typeface="Courier" pitchFamily="49" charset="0"/>
                </a:rPr>
                <a:t>MyCustomSegue</a:t>
              </a:r>
              <a:endParaRPr lang="fr-FR" sz="1600" b="1" dirty="0">
                <a:solidFill>
                  <a:srgbClr val="660066"/>
                </a:solidFill>
                <a:latin typeface="Courier" pitchFamily="49" charset="0"/>
              </a:endParaRPr>
            </a:p>
            <a:p>
              <a:pPr marL="0" lvl="1"/>
              <a:endParaRPr lang="fr-FR" sz="1600" b="1" dirty="0">
                <a:solidFill>
                  <a:schemeClr val="tx1"/>
                </a:solidFill>
                <a:latin typeface="Courier" pitchFamily="49" charset="0"/>
              </a:endParaRPr>
            </a:p>
            <a:p>
              <a:pPr marL="0" lvl="1"/>
              <a:r>
                <a:rPr lang="fr-FR" sz="1600" b="1" dirty="0">
                  <a:solidFill>
                    <a:schemeClr val="tx1"/>
                  </a:solidFill>
                  <a:latin typeface="Courier" pitchFamily="49" charset="0"/>
                </a:rPr>
                <a:t>-(</a:t>
              </a:r>
              <a:r>
                <a:rPr lang="fr-FR" sz="1600" b="1" dirty="0" err="1">
                  <a:solidFill>
                    <a:srgbClr val="EE7CE6"/>
                  </a:solidFill>
                  <a:latin typeface="Courier" pitchFamily="49" charset="0"/>
                </a:rPr>
                <a:t>void</a:t>
              </a:r>
              <a:r>
                <a:rPr lang="fr-FR" sz="1600" b="1" dirty="0">
                  <a:solidFill>
                    <a:schemeClr val="tx1"/>
                  </a:solidFill>
                  <a:latin typeface="Courier" pitchFamily="49" charset="0"/>
                </a:rPr>
                <a:t>) </a:t>
              </a:r>
              <a:r>
                <a:rPr lang="fr-FR" sz="1600" b="1" dirty="0" err="1">
                  <a:solidFill>
                    <a:schemeClr val="tx1"/>
                  </a:solidFill>
                  <a:latin typeface="Courier" pitchFamily="49" charset="0"/>
                </a:rPr>
                <a:t>perform</a:t>
              </a:r>
              <a:endParaRPr lang="fr-FR" sz="1600" b="1" dirty="0">
                <a:solidFill>
                  <a:schemeClr val="tx1"/>
                </a:solidFill>
                <a:latin typeface="Courier" pitchFamily="49" charset="0"/>
              </a:endParaRPr>
            </a:p>
            <a:p>
              <a:pPr marL="0" lvl="1"/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{</a:t>
              </a:r>
            </a:p>
            <a:p>
              <a:pPr marL="0" lvl="1"/>
              <a:r>
                <a:rPr lang="fr-FR" sz="1600" b="1" dirty="0" smtClean="0">
                  <a:solidFill>
                    <a:srgbClr val="008000"/>
                  </a:solidFill>
                  <a:latin typeface="Courier" pitchFamily="49" charset="0"/>
                </a:rPr>
                <a:t>    // fait apparaître le contrôleur final par fade-in</a:t>
              </a:r>
              <a:endParaRPr lang="fr-FR" sz="1600" b="1" dirty="0">
                <a:solidFill>
                  <a:srgbClr val="008000"/>
                </a:solidFill>
                <a:latin typeface="Courier" pitchFamily="49" charset="0"/>
              </a:endParaRPr>
            </a:p>
            <a:p>
              <a:pPr marL="0" lvl="1"/>
              <a:r>
                <a:rPr lang="fr-FR" sz="1600" b="1" dirty="0">
                  <a:solidFill>
                    <a:schemeClr val="tx1"/>
                  </a:solidFill>
                  <a:latin typeface="Courier" pitchFamily="49" charset="0"/>
                </a:rPr>
                <a:t>    [</a:t>
              </a:r>
              <a:r>
                <a:rPr lang="fr-FR" sz="1600" b="1" dirty="0" err="1">
                  <a:solidFill>
                    <a:srgbClr val="EE7CE6"/>
                  </a:solidFill>
                  <a:latin typeface="Courier" pitchFamily="49" charset="0"/>
                </a:rPr>
                <a:t>self</a:t>
              </a:r>
              <a:r>
                <a:rPr lang="fr-FR" sz="1600" b="1" dirty="0" err="1">
                  <a:solidFill>
                    <a:schemeClr val="tx1"/>
                  </a:solidFill>
                  <a:latin typeface="Courier" pitchFamily="49" charset="0"/>
                </a:rPr>
                <a:t>.sourceViewController</a:t>
              </a:r>
              <a:r>
                <a:rPr lang="fr-FR" sz="1600" b="1" dirty="0">
                  <a:solidFill>
                    <a:schemeClr val="tx1"/>
                  </a:solidFill>
                  <a:latin typeface="Courier" pitchFamily="49" charset="0"/>
                </a:rPr>
                <a:t> </a:t>
              </a:r>
              <a:r>
                <a:rPr lang="fr-FR" sz="1600" b="1" dirty="0" err="1">
                  <a:solidFill>
                    <a:srgbClr val="005426"/>
                  </a:solidFill>
                  <a:latin typeface="Courier" pitchFamily="49" charset="0"/>
                </a:rPr>
                <a:t>addChildViewController</a:t>
              </a:r>
              <a:r>
                <a:rPr lang="fr-FR" sz="1600" b="1" dirty="0" err="1">
                  <a:solidFill>
                    <a:schemeClr val="tx1"/>
                  </a:solidFill>
                  <a:latin typeface="Courier" pitchFamily="49" charset="0"/>
                </a:rPr>
                <a:t>:</a:t>
              </a:r>
              <a:r>
                <a:rPr lang="fr-FR" sz="1600" b="1" dirty="0" err="1">
                  <a:solidFill>
                    <a:srgbClr val="EE7CE6"/>
                  </a:solidFill>
                  <a:latin typeface="Courier" pitchFamily="49" charset="0"/>
                </a:rPr>
                <a:t>self</a:t>
              </a:r>
              <a:r>
                <a:rPr lang="fr-FR" sz="1600" b="1" dirty="0" err="1">
                  <a:solidFill>
                    <a:schemeClr val="tx1"/>
                  </a:solidFill>
                  <a:latin typeface="Courier" pitchFamily="49" charset="0"/>
                </a:rPr>
                <a:t>.destinationViewController</a:t>
              </a:r>
              <a:r>
                <a:rPr lang="fr-FR" sz="1600" b="1" dirty="0">
                  <a:solidFill>
                    <a:schemeClr val="tx1"/>
                  </a:solidFill>
                  <a:latin typeface="Courier" pitchFamily="49" charset="0"/>
                </a:rPr>
                <a:t>];</a:t>
              </a:r>
            </a:p>
            <a:p>
              <a:pPr marL="0" lvl="1"/>
              <a:r>
                <a:rPr lang="fr-FR" sz="1600" b="1" dirty="0">
                  <a:solidFill>
                    <a:schemeClr val="tx1"/>
                  </a:solidFill>
                  <a:latin typeface="Courier" pitchFamily="49" charset="0"/>
                </a:rPr>
                <a:t>    [[</a:t>
              </a:r>
              <a:r>
                <a:rPr lang="fr-FR" sz="1600" b="1" dirty="0" err="1">
                  <a:solidFill>
                    <a:srgbClr val="EE7CE6"/>
                  </a:solidFill>
                  <a:latin typeface="Courier" pitchFamily="49" charset="0"/>
                </a:rPr>
                <a:t>self</a:t>
              </a:r>
              <a:r>
                <a:rPr lang="fr-FR" sz="1600" b="1" dirty="0" err="1">
                  <a:solidFill>
                    <a:schemeClr val="tx1"/>
                  </a:solidFill>
                  <a:latin typeface="Courier" pitchFamily="49" charset="0"/>
                </a:rPr>
                <a:t>.sourceViewController</a:t>
              </a:r>
              <a:r>
                <a:rPr lang="fr-FR" sz="1600" b="1" dirty="0">
                  <a:solidFill>
                    <a:schemeClr val="tx1"/>
                  </a:solidFill>
                  <a:latin typeface="Courier" pitchFamily="49" charset="0"/>
                </a:rPr>
                <a:t> </a:t>
              </a:r>
              <a:r>
                <a:rPr lang="fr-FR" sz="1600" b="1" dirty="0" err="1">
                  <a:solidFill>
                    <a:schemeClr val="tx1"/>
                  </a:solidFill>
                  <a:latin typeface="Courier" pitchFamily="49" charset="0"/>
                </a:rPr>
                <a:t>view</a:t>
              </a:r>
              <a:r>
                <a:rPr lang="fr-FR" sz="1600" b="1" dirty="0">
                  <a:solidFill>
                    <a:schemeClr val="tx1"/>
                  </a:solidFill>
                  <a:latin typeface="Courier" pitchFamily="49" charset="0"/>
                </a:rPr>
                <a:t>] </a:t>
              </a:r>
              <a:r>
                <a:rPr lang="fr-FR" sz="1600" b="1" dirty="0" err="1">
                  <a:solidFill>
                    <a:srgbClr val="005426"/>
                  </a:solidFill>
                  <a:latin typeface="Courier" pitchFamily="49" charset="0"/>
                </a:rPr>
                <a:t>addSubview</a:t>
              </a:r>
              <a:r>
                <a:rPr lang="fr-FR" sz="1600" b="1" dirty="0">
                  <a:solidFill>
                    <a:schemeClr val="tx1"/>
                  </a:solidFill>
                  <a:latin typeface="Courier" pitchFamily="49" charset="0"/>
                </a:rPr>
                <a:t>:[</a:t>
              </a:r>
              <a:r>
                <a:rPr lang="fr-FR" sz="1600" b="1" dirty="0" err="1">
                  <a:solidFill>
                    <a:srgbClr val="EE7CE6"/>
                  </a:solidFill>
                  <a:latin typeface="Courier" pitchFamily="49" charset="0"/>
                </a:rPr>
                <a:t>self</a:t>
              </a:r>
              <a:r>
                <a:rPr lang="fr-FR" sz="1600" b="1" dirty="0" err="1">
                  <a:solidFill>
                    <a:schemeClr val="tx1"/>
                  </a:solidFill>
                  <a:latin typeface="Courier" pitchFamily="49" charset="0"/>
                </a:rPr>
                <a:t>.destinationViewController</a:t>
              </a:r>
              <a:r>
                <a:rPr lang="fr-FR" sz="1600" b="1" dirty="0">
                  <a:solidFill>
                    <a:schemeClr val="tx1"/>
                  </a:solidFill>
                  <a:latin typeface="Courier" pitchFamily="49" charset="0"/>
                </a:rPr>
                <a:t> </a:t>
              </a:r>
              <a:r>
                <a:rPr lang="fr-FR" sz="1600" b="1" dirty="0" err="1">
                  <a:solidFill>
                    <a:schemeClr val="tx1"/>
                  </a:solidFill>
                  <a:latin typeface="Courier" pitchFamily="49" charset="0"/>
                </a:rPr>
                <a:t>view</a:t>
              </a:r>
              <a:r>
                <a:rPr lang="fr-FR" sz="1600" b="1" dirty="0">
                  <a:solidFill>
                    <a:schemeClr val="tx1"/>
                  </a:solidFill>
                  <a:latin typeface="Courier" pitchFamily="49" charset="0"/>
                </a:rPr>
                <a:t>]];</a:t>
              </a:r>
            </a:p>
            <a:p>
              <a:pPr marL="0" lvl="1"/>
              <a:r>
                <a:rPr lang="fr-FR" sz="1600" b="1" dirty="0">
                  <a:solidFill>
                    <a:schemeClr val="tx1"/>
                  </a:solidFill>
                  <a:latin typeface="Courier" pitchFamily="49" charset="0"/>
                </a:rPr>
                <a:t>    [</a:t>
              </a:r>
              <a:r>
                <a:rPr lang="fr-FR" sz="1600" b="1" dirty="0" err="1">
                  <a:solidFill>
                    <a:srgbClr val="EE7CE6"/>
                  </a:solidFill>
                  <a:latin typeface="Courier" pitchFamily="49" charset="0"/>
                </a:rPr>
                <a:t>self</a:t>
              </a:r>
              <a:r>
                <a:rPr lang="fr-FR" sz="1600" b="1" dirty="0" err="1">
                  <a:solidFill>
                    <a:schemeClr val="tx1"/>
                  </a:solidFill>
                  <a:latin typeface="Courier" pitchFamily="49" charset="0"/>
                </a:rPr>
                <a:t>.destinationViewController</a:t>
              </a:r>
              <a:r>
                <a:rPr lang="fr-FR" sz="1600" b="1" dirty="0">
                  <a:solidFill>
                    <a:schemeClr val="tx1"/>
                  </a:solidFill>
                  <a:latin typeface="Courier" pitchFamily="49" charset="0"/>
                </a:rPr>
                <a:t> </a:t>
              </a:r>
              <a:r>
                <a:rPr lang="fr-FR" sz="1600" b="1" dirty="0" err="1">
                  <a:solidFill>
                    <a:schemeClr val="tx1"/>
                  </a:solidFill>
                  <a:latin typeface="Courier" pitchFamily="49" charset="0"/>
                </a:rPr>
                <a:t>view</a:t>
              </a:r>
              <a:r>
                <a:rPr lang="fr-FR" sz="1600" b="1" dirty="0">
                  <a:solidFill>
                    <a:schemeClr val="tx1"/>
                  </a:solidFill>
                  <a:latin typeface="Courier" pitchFamily="49" charset="0"/>
                </a:rPr>
                <a:t>].alpha = </a:t>
              </a:r>
              <a:r>
                <a:rPr lang="fr-FR" sz="1600" b="1" dirty="0">
                  <a:solidFill>
                    <a:srgbClr val="FF0000"/>
                  </a:solidFill>
                  <a:latin typeface="Courier" pitchFamily="49" charset="0"/>
                </a:rPr>
                <a:t>0</a:t>
              </a:r>
              <a:r>
                <a:rPr lang="fr-FR" sz="1600" b="1" dirty="0">
                  <a:solidFill>
                    <a:schemeClr val="tx1"/>
                  </a:solidFill>
                  <a:latin typeface="Courier" pitchFamily="49" charset="0"/>
                </a:rPr>
                <a:t>;</a:t>
              </a:r>
            </a:p>
            <a:p>
              <a:pPr marL="0" lvl="1"/>
              <a:r>
                <a:rPr lang="fr-FR" sz="1600" b="1" dirty="0">
                  <a:solidFill>
                    <a:schemeClr val="tx1"/>
                  </a:solidFill>
                  <a:latin typeface="Courier" pitchFamily="49" charset="0"/>
                </a:rPr>
                <a:t>    [</a:t>
              </a:r>
              <a:r>
                <a:rPr lang="fr-FR" sz="1600" b="1" dirty="0" err="1">
                  <a:solidFill>
                    <a:srgbClr val="660066"/>
                  </a:solidFill>
                  <a:latin typeface="Courier" pitchFamily="49" charset="0"/>
                </a:rPr>
                <a:t>UIView</a:t>
              </a:r>
              <a:r>
                <a:rPr lang="fr-FR" sz="1600" b="1" dirty="0">
                  <a:solidFill>
                    <a:schemeClr val="tx1"/>
                  </a:solidFill>
                  <a:latin typeface="Courier" pitchFamily="49" charset="0"/>
                </a:rPr>
                <a:t> </a:t>
              </a:r>
              <a:r>
                <a:rPr lang="fr-FR" sz="1600" b="1" dirty="0">
                  <a:solidFill>
                    <a:srgbClr val="005426"/>
                  </a:solidFill>
                  <a:latin typeface="Courier" pitchFamily="49" charset="0"/>
                </a:rPr>
                <a:t>animateWithDuration</a:t>
              </a:r>
              <a:r>
                <a:rPr lang="fr-FR" sz="1600" b="1" dirty="0">
                  <a:solidFill>
                    <a:schemeClr val="tx1"/>
                  </a:solidFill>
                  <a:latin typeface="Courier" pitchFamily="49" charset="0"/>
                </a:rPr>
                <a:t>:</a:t>
              </a:r>
              <a:r>
                <a:rPr lang="fr-FR" sz="1600" b="1" dirty="0">
                  <a:solidFill>
                    <a:srgbClr val="FF0000"/>
                  </a:solidFill>
                  <a:latin typeface="Courier" pitchFamily="49" charset="0"/>
                </a:rPr>
                <a:t>1</a:t>
              </a:r>
              <a:r>
                <a:rPr lang="fr-FR" sz="1600" b="1" dirty="0">
                  <a:solidFill>
                    <a:schemeClr val="tx1"/>
                  </a:solidFill>
                  <a:latin typeface="Courier" pitchFamily="49" charset="0"/>
                </a:rPr>
                <a:t> </a:t>
              </a:r>
              <a:r>
                <a:rPr lang="fr-FR" sz="1600" b="1" dirty="0">
                  <a:solidFill>
                    <a:srgbClr val="005426"/>
                  </a:solidFill>
                  <a:latin typeface="Courier" pitchFamily="49" charset="0"/>
                </a:rPr>
                <a:t>animations</a:t>
              </a:r>
              <a:r>
                <a:rPr lang="fr-FR" sz="1600" b="1" dirty="0">
                  <a:solidFill>
                    <a:schemeClr val="tx1"/>
                  </a:solidFill>
                  <a:latin typeface="Courier" pitchFamily="49" charset="0"/>
                </a:rPr>
                <a:t>:^{</a:t>
              </a:r>
            </a:p>
            <a:p>
              <a:pPr marL="0" lvl="1"/>
              <a:r>
                <a:rPr lang="fr-FR" sz="1600" b="1" dirty="0">
                  <a:solidFill>
                    <a:schemeClr val="tx1"/>
                  </a:solidFill>
                  <a:latin typeface="Courier" pitchFamily="49" charset="0"/>
                </a:rPr>
                <a:t>        [</a:t>
              </a:r>
              <a:r>
                <a:rPr lang="fr-FR" sz="1600" b="1" dirty="0" err="1">
                  <a:solidFill>
                    <a:srgbClr val="EE7CE6"/>
                  </a:solidFill>
                  <a:latin typeface="Courier" pitchFamily="49" charset="0"/>
                </a:rPr>
                <a:t>self</a:t>
              </a:r>
              <a:r>
                <a:rPr lang="fr-FR" sz="1600" b="1" dirty="0" err="1">
                  <a:solidFill>
                    <a:schemeClr val="tx1"/>
                  </a:solidFill>
                  <a:latin typeface="Courier" pitchFamily="49" charset="0"/>
                </a:rPr>
                <a:t>.destinationViewController</a:t>
              </a:r>
              <a:r>
                <a:rPr lang="fr-FR" sz="1600" b="1" dirty="0">
                  <a:solidFill>
                    <a:schemeClr val="tx1"/>
                  </a:solidFill>
                  <a:latin typeface="Courier" pitchFamily="49" charset="0"/>
                </a:rPr>
                <a:t> </a:t>
              </a:r>
              <a:r>
                <a:rPr lang="fr-FR" sz="1600" b="1" dirty="0" err="1">
                  <a:solidFill>
                    <a:srgbClr val="005426"/>
                  </a:solidFill>
                  <a:latin typeface="Courier" pitchFamily="49" charset="0"/>
                </a:rPr>
                <a:t>view</a:t>
              </a:r>
              <a:r>
                <a:rPr lang="fr-FR" sz="1600" b="1" dirty="0">
                  <a:solidFill>
                    <a:schemeClr val="tx1"/>
                  </a:solidFill>
                  <a:latin typeface="Courier" pitchFamily="49" charset="0"/>
                </a:rPr>
                <a:t>].alpha = </a:t>
              </a:r>
              <a:r>
                <a:rPr lang="fr-FR" sz="1600" b="1" dirty="0">
                  <a:solidFill>
                    <a:srgbClr val="FF0000"/>
                  </a:solidFill>
                  <a:latin typeface="Courier" pitchFamily="49" charset="0"/>
                </a:rPr>
                <a:t>1</a:t>
              </a:r>
              <a:r>
                <a:rPr lang="fr-FR" sz="1600" b="1" dirty="0">
                  <a:solidFill>
                    <a:schemeClr val="tx1"/>
                  </a:solidFill>
                  <a:latin typeface="Courier" pitchFamily="49" charset="0"/>
                </a:rPr>
                <a:t>;</a:t>
              </a:r>
            </a:p>
            <a:p>
              <a:pPr marL="0" lvl="1"/>
              <a:r>
                <a:rPr lang="fr-FR" sz="1600" b="1" dirty="0">
                  <a:solidFill>
                    <a:schemeClr val="tx1"/>
                  </a:solidFill>
                  <a:latin typeface="Courier" pitchFamily="49" charset="0"/>
                </a:rPr>
                <a:t>    }];</a:t>
              </a:r>
            </a:p>
            <a:p>
              <a:pPr marL="0" lvl="1"/>
              <a:r>
                <a:rPr lang="fr-FR" sz="1600" b="1" dirty="0">
                  <a:solidFill>
                    <a:schemeClr val="tx1"/>
                  </a:solidFill>
                  <a:latin typeface="Courier" pitchFamily="49" charset="0"/>
                </a:rPr>
                <a:t>}</a:t>
              </a:r>
            </a:p>
            <a:p>
              <a:pPr marL="0" lvl="1"/>
              <a:endParaRPr lang="fr-FR" sz="1600" b="1" dirty="0">
                <a:solidFill>
                  <a:schemeClr val="tx1"/>
                </a:solidFill>
                <a:latin typeface="Courier" pitchFamily="49" charset="0"/>
              </a:endParaRPr>
            </a:p>
            <a:p>
              <a:pPr marL="0" lvl="1"/>
              <a:r>
                <a:rPr lang="fr-FR" sz="1600" b="1" dirty="0">
                  <a:solidFill>
                    <a:srgbClr val="EE7CE6"/>
                  </a:solidFill>
                  <a:latin typeface="Courier" pitchFamily="49" charset="0"/>
                </a:rPr>
                <a:t>@end</a:t>
              </a:r>
              <a:endParaRPr lang="fr-FR" sz="1600" b="1" dirty="0" smtClean="0">
                <a:solidFill>
                  <a:srgbClr val="EE7CE6"/>
                </a:solidFill>
                <a:latin typeface="Courier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79404550"/>
      </p:ext>
    </p:extLst>
  </p:cSld>
  <p:clrMapOvr>
    <a:masterClrMapping/>
  </p:clrMapOvr>
  <p:transition xmlns:p14="http://schemas.microsoft.com/office/powerpoint/2010/main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1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Interface </a:t>
            </a:r>
            <a:r>
              <a:rPr lang="fr-FR" dirty="0" err="1" smtClean="0"/>
              <a:t>Builder</a:t>
            </a:r>
            <a:endParaRPr lang="en-GB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dirty="0" smtClean="0"/>
              <a:t>Présentation de la plateforme </a:t>
            </a:r>
            <a:r>
              <a:rPr lang="fr-FR" dirty="0" err="1" smtClean="0"/>
              <a:t>iOS</a:t>
            </a:r>
            <a:endParaRPr lang="fr-FR" dirty="0" smtClean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 dirty="0" err="1" smtClean="0"/>
              <a:t>storyboard</a:t>
            </a:r>
            <a:r>
              <a:rPr lang="fr-FR" dirty="0" smtClean="0"/>
              <a:t> - limitations</a:t>
            </a:r>
            <a:endParaRPr lang="fr-FR" dirty="0"/>
          </a:p>
          <a:p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1011238" y="1773238"/>
            <a:ext cx="8025258" cy="3887787"/>
          </a:xfrm>
        </p:spPr>
        <p:txBody>
          <a:bodyPr/>
          <a:lstStyle/>
          <a:p>
            <a:r>
              <a:rPr lang="fr-FR" dirty="0" smtClean="0"/>
              <a:t>1 seul fichier pour tous les écrans </a:t>
            </a:r>
            <a:r>
              <a:rPr lang="fr-FR" dirty="0" smtClean="0">
                <a:sym typeface="Wingdings"/>
              </a:rPr>
              <a:t> risque de conflit si on travaille à plusieurs</a:t>
            </a:r>
          </a:p>
          <a:p>
            <a:pPr lvl="1">
              <a:buFont typeface="Wingdings" charset="2"/>
              <a:buChar char="Ø"/>
            </a:pPr>
            <a:r>
              <a:rPr lang="fr-FR" dirty="0" smtClean="0">
                <a:sym typeface="Wingdings"/>
              </a:rPr>
              <a:t>Apple préconise de faire plusieurs </a:t>
            </a:r>
            <a:r>
              <a:rPr lang="fr-FR" dirty="0" err="1" smtClean="0">
                <a:sym typeface="Wingdings"/>
              </a:rPr>
              <a:t>storyboards</a:t>
            </a:r>
            <a:r>
              <a:rPr lang="fr-FR" dirty="0" smtClean="0">
                <a:sym typeface="Wingdings"/>
              </a:rPr>
              <a:t> dans ce cas</a:t>
            </a:r>
          </a:p>
          <a:p>
            <a:pPr lvl="1">
              <a:buFont typeface="Wingdings" charset="2"/>
              <a:buChar char="Ø"/>
            </a:pPr>
            <a:r>
              <a:rPr lang="fr-FR" dirty="0" smtClean="0">
                <a:sym typeface="Wingdings"/>
              </a:rPr>
              <a:t>Il est également possible d’utiliser des fichiers </a:t>
            </a:r>
            <a:r>
              <a:rPr lang="fr-FR" dirty="0" err="1" smtClean="0">
                <a:sym typeface="Wingdings"/>
              </a:rPr>
              <a:t>xib</a:t>
            </a:r>
            <a:endParaRPr lang="fr-FR" dirty="0" smtClean="0">
              <a:sym typeface="Wingdings"/>
            </a:endParaRPr>
          </a:p>
          <a:p>
            <a:pPr>
              <a:buFont typeface="Wingdings" charset="2"/>
              <a:buChar char="§"/>
            </a:pPr>
            <a:r>
              <a:rPr lang="fr-FR" dirty="0" smtClean="0">
                <a:sym typeface="Wingdings"/>
              </a:rPr>
              <a:t>un </a:t>
            </a:r>
            <a:r>
              <a:rPr lang="fr-FR" dirty="0" err="1" smtClean="0">
                <a:sym typeface="Wingdings"/>
              </a:rPr>
              <a:t>storyboard</a:t>
            </a:r>
            <a:r>
              <a:rPr lang="fr-FR" dirty="0" smtClean="0">
                <a:sym typeface="Wingdings"/>
              </a:rPr>
              <a:t> complexe peut ralentir </a:t>
            </a:r>
            <a:r>
              <a:rPr lang="fr-FR" dirty="0" err="1" smtClean="0">
                <a:sym typeface="Wingdings"/>
              </a:rPr>
              <a:t>Xcode</a:t>
            </a:r>
            <a:r>
              <a:rPr lang="fr-FR" dirty="0" smtClean="0">
                <a:sym typeface="Wingdings"/>
              </a:rPr>
              <a:t> (cela dépend de la machine)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6236065"/>
      </p:ext>
    </p:extLst>
  </p:cSld>
  <p:clrMapOvr>
    <a:masterClrMapping/>
  </p:clrMapOvr>
  <p:transition xmlns:p14="http://schemas.microsoft.com/office/powerpoint/2010/main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1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Interface </a:t>
            </a:r>
            <a:r>
              <a:rPr lang="fr-FR" dirty="0" err="1" smtClean="0"/>
              <a:t>Builder</a:t>
            </a:r>
            <a:endParaRPr lang="en-GB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dirty="0" smtClean="0"/>
              <a:t>Présentation de la plateforme </a:t>
            </a:r>
            <a:r>
              <a:rPr lang="fr-FR" dirty="0" err="1" smtClean="0"/>
              <a:t>iOS</a:t>
            </a:r>
            <a:endParaRPr lang="fr-FR" dirty="0" smtClean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 dirty="0" smtClean="0"/>
              <a:t>utilisation des branchements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1011238" y="1773238"/>
            <a:ext cx="8025258" cy="3887787"/>
          </a:xfrm>
        </p:spPr>
        <p:txBody>
          <a:bodyPr/>
          <a:lstStyle/>
          <a:p>
            <a:r>
              <a:rPr lang="fr-FR" dirty="0" smtClean="0"/>
              <a:t>les </a:t>
            </a:r>
            <a:r>
              <a:rPr lang="fr-FR" dirty="0" err="1" smtClean="0"/>
              <a:t>outlets</a:t>
            </a:r>
            <a:r>
              <a:rPr lang="fr-FR" dirty="0" smtClean="0"/>
              <a:t> permettent de relier une propriété d’une classe à un élément</a:t>
            </a:r>
          </a:p>
          <a:p>
            <a:r>
              <a:rPr lang="fr-FR" dirty="0" smtClean="0"/>
              <a:t>les actions permettent de relier une action sur un élément à une méthode d’une classe (la méthode doit retourner le type </a:t>
            </a:r>
            <a:r>
              <a:rPr lang="fr-FR" dirty="0" err="1" smtClean="0">
                <a:latin typeface="Courier" pitchFamily="49" charset="0"/>
              </a:rPr>
              <a:t>IBAction</a:t>
            </a:r>
            <a:r>
              <a:rPr lang="fr-FR" dirty="0" smtClean="0"/>
              <a:t>)</a:t>
            </a:r>
          </a:p>
          <a:p>
            <a:pPr>
              <a:buNone/>
            </a:pPr>
            <a:endParaRPr lang="fr-FR" dirty="0" smtClean="0"/>
          </a:p>
        </p:txBody>
      </p:sp>
      <p:grpSp>
        <p:nvGrpSpPr>
          <p:cNvPr id="7" name="Groupe 7"/>
          <p:cNvGrpSpPr/>
          <p:nvPr/>
        </p:nvGrpSpPr>
        <p:grpSpPr>
          <a:xfrm>
            <a:off x="539230" y="3956863"/>
            <a:ext cx="8280920" cy="954107"/>
            <a:chOff x="755576" y="5085184"/>
            <a:chExt cx="7848872" cy="954107"/>
          </a:xfrm>
        </p:grpSpPr>
        <p:sp>
          <p:nvSpPr>
            <p:cNvPr id="8" name="ZoneTexte 7"/>
            <p:cNvSpPr txBox="1"/>
            <p:nvPr/>
          </p:nvSpPr>
          <p:spPr>
            <a:xfrm>
              <a:off x="755576" y="5085184"/>
              <a:ext cx="7848872" cy="36933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fr-FR" sz="1800" dirty="0" smtClean="0">
                  <a:solidFill>
                    <a:schemeClr val="accent5">
                      <a:lumMod val="50000"/>
                    </a:schemeClr>
                  </a:solidFill>
                </a:rPr>
                <a:t>Exemple</a:t>
              </a:r>
              <a:endParaRPr lang="fr-FR" sz="18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9" name="ZoneTexte 8"/>
            <p:cNvSpPr txBox="1"/>
            <p:nvPr/>
          </p:nvSpPr>
          <p:spPr>
            <a:xfrm>
              <a:off x="755576" y="5454516"/>
              <a:ext cx="7848872" cy="58477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fr-FR" sz="1600" b="1" dirty="0" smtClean="0">
                  <a:solidFill>
                    <a:srgbClr val="EE7CE6"/>
                  </a:solidFill>
                  <a:latin typeface="Courier" pitchFamily="49" charset="0"/>
                </a:rPr>
                <a:t>@</a:t>
              </a:r>
              <a:r>
                <a:rPr lang="fr-FR" sz="1600" b="1" dirty="0" err="1" smtClean="0">
                  <a:solidFill>
                    <a:srgbClr val="EE7CE6"/>
                  </a:solidFill>
                  <a:latin typeface="Courier" pitchFamily="49" charset="0"/>
                </a:rPr>
                <a:t>property</a:t>
              </a:r>
              <a:r>
                <a:rPr lang="fr-FR" sz="1600" b="1" dirty="0" smtClean="0">
                  <a:solidFill>
                    <a:srgbClr val="EE7CE6"/>
                  </a:solidFill>
                  <a:latin typeface="Courier" pitchFamily="49" charset="0"/>
                </a:rPr>
                <a:t> 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(</a:t>
              </a:r>
              <a:r>
                <a:rPr lang="fr-FR" sz="1600" b="1" dirty="0" err="1" smtClean="0">
                  <a:solidFill>
                    <a:srgbClr val="EE7CE6"/>
                  </a:solidFill>
                  <a:latin typeface="Courier" pitchFamily="49" charset="0"/>
                </a:rPr>
                <a:t>nonatomic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, </a:t>
              </a:r>
              <a:r>
                <a:rPr lang="fr-FR" sz="1600" b="1" dirty="0" err="1" smtClean="0">
                  <a:solidFill>
                    <a:srgbClr val="EE7CE6"/>
                  </a:solidFill>
                  <a:latin typeface="Courier" pitchFamily="49" charset="0"/>
                </a:rPr>
                <a:t>retain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) </a:t>
              </a:r>
              <a:r>
                <a:rPr lang="fr-FR" sz="1600" b="1" dirty="0" err="1" smtClean="0">
                  <a:solidFill>
                    <a:srgbClr val="EE7CE6"/>
                  </a:solidFill>
                  <a:latin typeface="Courier" pitchFamily="49" charset="0"/>
                </a:rPr>
                <a:t>IBOutlet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 </a:t>
              </a:r>
              <a:r>
                <a:rPr lang="fr-FR" sz="1600" b="1" dirty="0" err="1" smtClean="0">
                  <a:solidFill>
                    <a:srgbClr val="7030A0"/>
                  </a:solidFill>
                  <a:latin typeface="Courier" pitchFamily="49" charset="0"/>
                </a:rPr>
                <a:t>UILabel</a:t>
              </a:r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</a:rPr>
                <a:t> </a:t>
              </a:r>
              <a:r>
                <a:rPr lang="fr-FR" sz="1600" b="1" dirty="0" smtClean="0">
                  <a:latin typeface="Courier" pitchFamily="49" charset="0"/>
                </a:rPr>
                <a:t>*</a:t>
              </a:r>
              <a:r>
                <a:rPr lang="fr-FR" sz="1600" b="1" dirty="0" err="1" smtClean="0">
                  <a:solidFill>
                    <a:schemeClr val="tx2"/>
                  </a:solidFill>
                  <a:latin typeface="Courier" pitchFamily="49" charset="0"/>
                </a:rPr>
                <a:t>textLabel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;</a:t>
              </a:r>
            </a:p>
            <a:p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-(</a:t>
              </a:r>
              <a:r>
                <a:rPr lang="fr-FR" sz="1600" b="1" dirty="0" err="1" smtClean="0">
                  <a:solidFill>
                    <a:srgbClr val="EE7CE6"/>
                  </a:solidFill>
                  <a:latin typeface="Courier" pitchFamily="49" charset="0"/>
                </a:rPr>
                <a:t>IBAction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) </a:t>
              </a:r>
              <a:r>
                <a:rPr lang="fr-FR" sz="1600" b="1" dirty="0" err="1" smtClean="0">
                  <a:solidFill>
                    <a:srgbClr val="005426"/>
                  </a:solidFill>
                  <a:latin typeface="Courier" pitchFamily="49" charset="0"/>
                </a:rPr>
                <a:t>onTapButton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:(</a:t>
              </a:r>
              <a:r>
                <a:rPr lang="fr-FR" sz="1600" b="1" dirty="0" err="1" smtClean="0">
                  <a:solidFill>
                    <a:srgbClr val="7030A0"/>
                  </a:solidFill>
                  <a:latin typeface="Courier" pitchFamily="49" charset="0"/>
                </a:rPr>
                <a:t>UIButton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*)</a:t>
              </a:r>
              <a:r>
                <a:rPr lang="fr-FR" sz="1600" b="1" dirty="0" err="1" smtClean="0">
                  <a:solidFill>
                    <a:schemeClr val="tx1"/>
                  </a:solidFill>
                  <a:latin typeface="Courier" pitchFamily="49" charset="0"/>
                </a:rPr>
                <a:t>button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92165224"/>
      </p:ext>
    </p:extLst>
  </p:cSld>
  <p:clrMapOvr>
    <a:masterClrMapping/>
  </p:clrMapOvr>
  <p:transition xmlns:p14="http://schemas.microsoft.com/office/powerpoint/2010/main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dirty="0" smtClean="0"/>
              <a:t>Présentation de la plateforme iOS</a:t>
            </a:r>
          </a:p>
        </p:txBody>
      </p:sp>
      <p:sp>
        <p:nvSpPr>
          <p:cNvPr id="53351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en-GB" dirty="0"/>
          </a:p>
        </p:txBody>
      </p:sp>
      <p:sp>
        <p:nvSpPr>
          <p:cNvPr id="533515" name="Rectangle 1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fr-FR" dirty="0">
                <a:solidFill>
                  <a:schemeClr val="tx2"/>
                </a:solidFill>
              </a:rPr>
              <a:t>partie 1</a:t>
            </a:r>
            <a:r>
              <a:rPr lang="fr-FR" dirty="0"/>
              <a:t>	</a:t>
            </a:r>
            <a:r>
              <a:rPr lang="fr-FR" dirty="0" smtClean="0">
                <a:solidFill>
                  <a:schemeClr val="bg1">
                    <a:lumMod val="65000"/>
                  </a:schemeClr>
                </a:solidFill>
              </a:rPr>
              <a:t>introduction</a:t>
            </a:r>
            <a:endParaRPr lang="fr-FR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buFont typeface="Wingdings" pitchFamily="2" charset="2"/>
              <a:buNone/>
            </a:pPr>
            <a:r>
              <a:rPr lang="fr-FR" dirty="0">
                <a:solidFill>
                  <a:schemeClr val="tx2"/>
                </a:solidFill>
              </a:rPr>
              <a:t>partie 2</a:t>
            </a:r>
            <a:r>
              <a:rPr lang="fr-FR" dirty="0"/>
              <a:t>	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Xcode</a:t>
            </a:r>
          </a:p>
          <a:p>
            <a:pPr>
              <a:buNone/>
            </a:pPr>
            <a:r>
              <a:rPr lang="fr-FR" dirty="0">
                <a:solidFill>
                  <a:schemeClr val="tx2"/>
                </a:solidFill>
              </a:rPr>
              <a:t>partie 3</a:t>
            </a:r>
            <a:r>
              <a:rPr lang="fr-FR" dirty="0"/>
              <a:t>	</a:t>
            </a:r>
            <a:r>
              <a:rPr lang="fr-FR" dirty="0" smtClean="0">
                <a:solidFill>
                  <a:schemeClr val="bg1">
                    <a:lumMod val="65000"/>
                  </a:schemeClr>
                </a:solidFill>
              </a:rPr>
              <a:t>UIKit</a:t>
            </a:r>
          </a:p>
          <a:p>
            <a:pPr>
              <a:buNone/>
            </a:pPr>
            <a:r>
              <a:rPr lang="fr-FR" dirty="0">
                <a:solidFill>
                  <a:schemeClr val="tx2"/>
                </a:solidFill>
              </a:rPr>
              <a:t>p</a:t>
            </a:r>
            <a:r>
              <a:rPr lang="fr-FR" dirty="0" smtClean="0">
                <a:solidFill>
                  <a:schemeClr val="tx2"/>
                </a:solidFill>
              </a:rPr>
              <a:t>artie 4</a:t>
            </a:r>
            <a:r>
              <a:rPr lang="fr-FR" dirty="0"/>
              <a:t>	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Interface </a:t>
            </a:r>
            <a:r>
              <a:rPr lang="fr-FR" dirty="0" err="1">
                <a:solidFill>
                  <a:schemeClr val="bg1">
                    <a:lumMod val="65000"/>
                  </a:schemeClr>
                </a:solidFill>
              </a:rPr>
              <a:t>Builder</a:t>
            </a:r>
            <a:endParaRPr lang="fr-FR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buNone/>
            </a:pPr>
            <a:r>
              <a:rPr lang="fr-FR" dirty="0">
                <a:solidFill>
                  <a:schemeClr val="tx2"/>
                </a:solidFill>
              </a:rPr>
              <a:t>p</a:t>
            </a:r>
            <a:r>
              <a:rPr lang="fr-FR" dirty="0" smtClean="0">
                <a:solidFill>
                  <a:schemeClr val="tx2"/>
                </a:solidFill>
              </a:rPr>
              <a:t>artie 5 </a:t>
            </a:r>
            <a:r>
              <a:rPr lang="fr-FR" b="1" dirty="0" err="1"/>
              <a:t>Core</a:t>
            </a:r>
            <a:r>
              <a:rPr lang="fr-FR" b="1" dirty="0"/>
              <a:t> Data</a:t>
            </a:r>
          </a:p>
          <a:p>
            <a:pPr>
              <a:buNone/>
            </a:pPr>
            <a:r>
              <a:rPr lang="fr-FR" dirty="0" smtClean="0">
                <a:solidFill>
                  <a:schemeClr val="tx2"/>
                </a:solidFill>
              </a:rPr>
              <a:t>partie 6</a:t>
            </a:r>
            <a:r>
              <a:rPr lang="fr-FR" dirty="0" smtClean="0"/>
              <a:t>	</a:t>
            </a:r>
            <a:r>
              <a:rPr lang="fr-FR" dirty="0" smtClean="0">
                <a:solidFill>
                  <a:schemeClr val="bg1">
                    <a:lumMod val="65000"/>
                  </a:schemeClr>
                </a:solidFill>
              </a:rPr>
              <a:t>autres frameworks</a:t>
            </a:r>
          </a:p>
          <a:p>
            <a:pPr>
              <a:buNone/>
            </a:pPr>
            <a:r>
              <a:rPr lang="fr-FR" dirty="0" smtClean="0">
                <a:solidFill>
                  <a:schemeClr val="tx2"/>
                </a:solidFill>
              </a:rPr>
              <a:t>partie 7</a:t>
            </a:r>
            <a:r>
              <a:rPr lang="fr-FR" dirty="0"/>
              <a:t>	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ressources</a:t>
            </a:r>
          </a:p>
          <a:p>
            <a:pPr>
              <a:buNone/>
            </a:pPr>
            <a:r>
              <a:rPr lang="fr-FR" dirty="0" smtClean="0">
                <a:solidFill>
                  <a:schemeClr val="tx2"/>
                </a:solidFill>
              </a:rPr>
              <a:t>partie 8</a:t>
            </a:r>
            <a:r>
              <a:rPr lang="fr-FR" dirty="0"/>
              <a:t>	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licences, certificats et profils d’approvisionnement</a:t>
            </a:r>
          </a:p>
          <a:p>
            <a:pPr>
              <a:buNone/>
            </a:pP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1637673651"/>
      </p:ext>
    </p:extLst>
  </p:cSld>
  <p:clrMapOvr>
    <a:masterClrMapping/>
  </p:clrMapOvr>
  <p:transition xmlns:p14="http://schemas.microsoft.com/office/powerpoint/2010/main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1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Core Data</a:t>
            </a:r>
            <a:endParaRPr lang="en-GB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dirty="0" smtClean="0"/>
              <a:t>Présentation de la plateforme iOS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 dirty="0"/>
              <a:t>c</a:t>
            </a:r>
            <a:r>
              <a:rPr lang="fr-FR" dirty="0" smtClean="0"/>
              <a:t>’est quoi ?</a:t>
            </a:r>
          </a:p>
          <a:p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1011238" y="1773238"/>
            <a:ext cx="8025258" cy="3887787"/>
          </a:xfrm>
        </p:spPr>
        <p:txBody>
          <a:bodyPr/>
          <a:lstStyle/>
          <a:p>
            <a:r>
              <a:rPr lang="fr-FR" dirty="0" smtClean="0"/>
              <a:t>persistance de données et mapping relationnel objet</a:t>
            </a:r>
          </a:p>
          <a:p>
            <a:r>
              <a:rPr lang="fr-FR" dirty="0" smtClean="0"/>
              <a:t>enregistre dans un fichier SQLite (XML et binaire disponibles sur OS X seulement)</a:t>
            </a:r>
          </a:p>
          <a:p>
            <a:r>
              <a:rPr lang="fr-FR" dirty="0" smtClean="0"/>
              <a:t>simple à mettre en place</a:t>
            </a:r>
          </a:p>
          <a:p>
            <a:r>
              <a:rPr lang="fr-FR" dirty="0" smtClean="0"/>
              <a:t>conçu pour les applications desktop (et mobile pour iOS), mais pas sur les serveurs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57264352"/>
      </p:ext>
    </p:extLst>
  </p:cSld>
  <p:clrMapOvr>
    <a:masterClrMapping/>
  </p:clrMapOvr>
  <p:transition xmlns:p14="http://schemas.microsoft.com/office/powerpoint/2010/main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1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Core Data</a:t>
            </a:r>
            <a:endParaRPr lang="en-GB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dirty="0" smtClean="0"/>
              <a:t>Présentation de la plateforme iOS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 dirty="0" smtClean="0"/>
              <a:t>éléments principaux</a:t>
            </a:r>
          </a:p>
          <a:p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1011238" y="1773238"/>
            <a:ext cx="8025258" cy="3887787"/>
          </a:xfrm>
        </p:spPr>
        <p:txBody>
          <a:bodyPr/>
          <a:lstStyle/>
          <a:p>
            <a:r>
              <a:rPr lang="fr-FR" dirty="0" smtClean="0"/>
              <a:t>persistent store coordinator : abstraction entre l’API et le format de fichier dans lequel sont stockées les données (SQLite, XML, binaire ou mémoire)</a:t>
            </a:r>
          </a:p>
          <a:p>
            <a:r>
              <a:rPr lang="fr-FR" dirty="0" smtClean="0"/>
              <a:t>managed object model : représente le modèle de données</a:t>
            </a:r>
          </a:p>
          <a:p>
            <a:r>
              <a:rPr lang="fr-FR" dirty="0" smtClean="0"/>
              <a:t>managed object context : représente le contenu du modèle de données (les objets qui le peuplent)</a:t>
            </a:r>
          </a:p>
          <a:p>
            <a:r>
              <a:rPr lang="fr-FR" dirty="0" smtClean="0"/>
              <a:t>un modèle est composé d’entités qui possèdent :</a:t>
            </a:r>
          </a:p>
          <a:p>
            <a:pPr lvl="1"/>
            <a:r>
              <a:rPr lang="fr-FR" dirty="0" smtClean="0"/>
              <a:t>des attributs</a:t>
            </a:r>
          </a:p>
          <a:p>
            <a:pPr lvl="1"/>
            <a:r>
              <a:rPr lang="fr-FR" dirty="0" smtClean="0"/>
              <a:t>des relations (pour faire un lien avec d’autres entités)</a:t>
            </a:r>
          </a:p>
          <a:p>
            <a:pPr lvl="1"/>
            <a:r>
              <a:rPr lang="fr-FR" dirty="0" smtClean="0"/>
              <a:t>des propriétés récupérées (fetched properties), elles sont peu utilisées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39726463"/>
      </p:ext>
    </p:extLst>
  </p:cSld>
  <p:clrMapOvr>
    <a:masterClrMapping/>
  </p:clrMapOvr>
  <p:transition xmlns:p14="http://schemas.microsoft.com/office/powerpoint/2010/main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1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Core Data</a:t>
            </a:r>
            <a:endParaRPr lang="en-GB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dirty="0" smtClean="0"/>
              <a:t>Présentation de la plateforme iOS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 dirty="0" smtClean="0"/>
              <a:t>éléments principaux</a:t>
            </a:r>
          </a:p>
          <a:p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1011238" y="1773238"/>
            <a:ext cx="8025258" cy="3887787"/>
          </a:xfrm>
        </p:spPr>
        <p:txBody>
          <a:bodyPr/>
          <a:lstStyle/>
          <a:p>
            <a:r>
              <a:rPr lang="fr-FR" dirty="0" smtClean="0"/>
              <a:t>une relation est </a:t>
            </a:r>
            <a:r>
              <a:rPr lang="fr-FR" dirty="0" smtClean="0">
                <a:solidFill>
                  <a:schemeClr val="tx2"/>
                </a:solidFill>
              </a:rPr>
              <a:t>bidirectionnelle</a:t>
            </a:r>
            <a:r>
              <a:rPr lang="fr-FR" dirty="0" smtClean="0"/>
              <a:t> et possède une </a:t>
            </a:r>
            <a:r>
              <a:rPr lang="fr-FR" dirty="0" smtClean="0">
                <a:solidFill>
                  <a:srgbClr val="FF6600"/>
                </a:solidFill>
              </a:rPr>
              <a:t>multiplicité</a:t>
            </a:r>
          </a:p>
          <a:p>
            <a:pPr lvl="1"/>
            <a:r>
              <a:rPr lang="fr-FR" dirty="0" smtClean="0"/>
              <a:t>1 : un objet d’une entité est lié à un seul objet maximum d’une autre</a:t>
            </a:r>
          </a:p>
          <a:p>
            <a:pPr lvl="1"/>
            <a:r>
              <a:rPr lang="fr-FR" dirty="0" smtClean="0"/>
              <a:t>n : un objet d’une entité est lié à plusieurs objets d’une autre</a:t>
            </a:r>
          </a:p>
          <a:p>
            <a:r>
              <a:rPr lang="fr-FR" dirty="0" smtClean="0"/>
              <a:t>relations et attributs peuvent être définis obligatoires ou non</a:t>
            </a:r>
          </a:p>
          <a:p>
            <a:r>
              <a:rPr lang="fr-FR" dirty="0" smtClean="0"/>
              <a:t>à l’exécution : </a:t>
            </a:r>
          </a:p>
          <a:p>
            <a:pPr lvl="1"/>
            <a:r>
              <a:rPr lang="fr-FR" dirty="0" smtClean="0"/>
              <a:t>une entité devient une classe (qui hérite de </a:t>
            </a:r>
            <a:r>
              <a:rPr lang="fr-FR" dirty="0" smtClean="0">
                <a:latin typeface="Courier" pitchFamily="49" charset="0"/>
              </a:rPr>
              <a:t>NSManagedObject</a:t>
            </a:r>
            <a:r>
              <a:rPr lang="fr-FR" dirty="0" smtClean="0"/>
              <a:t>)</a:t>
            </a:r>
          </a:p>
          <a:p>
            <a:pPr lvl="1"/>
            <a:r>
              <a:rPr lang="fr-FR" dirty="0" smtClean="0"/>
              <a:t>un attribut devient une propriété</a:t>
            </a:r>
          </a:p>
          <a:p>
            <a:pPr lvl="1"/>
            <a:r>
              <a:rPr lang="fr-FR" dirty="0" smtClean="0"/>
              <a:t>une relation devient :</a:t>
            </a:r>
          </a:p>
          <a:p>
            <a:pPr lvl="2">
              <a:buFont typeface="Arial" pitchFamily="34" charset="0"/>
              <a:buChar char="•"/>
            </a:pPr>
            <a:r>
              <a:rPr lang="fr-FR" dirty="0" smtClean="0"/>
              <a:t>une propriété si elle est de multiplicité 1</a:t>
            </a:r>
          </a:p>
          <a:p>
            <a:pPr lvl="2">
              <a:buFont typeface="Arial" pitchFamily="34" charset="0"/>
              <a:buChar char="•"/>
            </a:pPr>
            <a:r>
              <a:rPr lang="fr-FR" dirty="0" smtClean="0"/>
              <a:t>des méthodes si elle est de multiplicité 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39441100"/>
      </p:ext>
    </p:extLst>
  </p:cSld>
  <p:clrMapOvr>
    <a:masterClrMapping/>
  </p:clrMapOvr>
  <p:transition xmlns:p14="http://schemas.microsoft.com/office/powerpoint/2010/main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1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Core Data</a:t>
            </a:r>
            <a:endParaRPr lang="en-GB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dirty="0" smtClean="0"/>
              <a:t>Présentation de la plateforme iOS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 dirty="0" smtClean="0"/>
              <a:t>éléments principaux</a:t>
            </a:r>
          </a:p>
          <a:p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1011238" y="1773238"/>
            <a:ext cx="8025258" cy="3887787"/>
          </a:xfrm>
        </p:spPr>
        <p:txBody>
          <a:bodyPr/>
          <a:lstStyle/>
          <a:p>
            <a:r>
              <a:rPr lang="fr-FR" dirty="0" smtClean="0"/>
              <a:t>une relation possède une </a:t>
            </a:r>
            <a:r>
              <a:rPr lang="fr-FR" dirty="0" smtClean="0">
                <a:solidFill>
                  <a:srgbClr val="FF6600"/>
                </a:solidFill>
              </a:rPr>
              <a:t>règle de suppression</a:t>
            </a:r>
            <a:r>
              <a:rPr lang="fr-FR" dirty="0" smtClean="0"/>
              <a:t> avec les valeurs possibles :</a:t>
            </a:r>
          </a:p>
          <a:p>
            <a:pPr lvl="1"/>
            <a:r>
              <a:rPr lang="fr-FR" dirty="0" err="1" smtClean="0"/>
              <a:t>Nullify</a:t>
            </a:r>
            <a:r>
              <a:rPr lang="fr-FR" dirty="0" smtClean="0"/>
              <a:t> : la suppression d’un objet entraîne la nullité de la relation inverse</a:t>
            </a:r>
          </a:p>
          <a:p>
            <a:pPr lvl="1"/>
            <a:r>
              <a:rPr lang="fr-FR" dirty="0" smtClean="0"/>
              <a:t>Cascade : la suppression de l’objet entraîne également la suppression de ou des objets liés</a:t>
            </a:r>
          </a:p>
          <a:p>
            <a:pPr lvl="1"/>
            <a:r>
              <a:rPr lang="fr-FR" dirty="0" err="1" smtClean="0"/>
              <a:t>Deny</a:t>
            </a:r>
            <a:r>
              <a:rPr lang="fr-FR" dirty="0" smtClean="0"/>
              <a:t> : la suppression de l’objet est interdite si la relation inverse n’est pas nulle</a:t>
            </a:r>
          </a:p>
          <a:p>
            <a:pPr lvl="1"/>
            <a:r>
              <a:rPr lang="fr-FR" dirty="0" smtClean="0"/>
              <a:t>No Action : la suppression de l’objet n’entraîne aucune action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85640411"/>
      </p:ext>
    </p:extLst>
  </p:cSld>
  <p:clrMapOvr>
    <a:masterClrMapping/>
  </p:clrMapOvr>
  <p:transition xmlns:p14="http://schemas.microsoft.com/office/powerpoint/2010/main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dirty="0" smtClean="0"/>
              <a:t>Présentation de la plateforme iOS</a:t>
            </a:r>
          </a:p>
        </p:txBody>
      </p:sp>
      <p:sp>
        <p:nvSpPr>
          <p:cNvPr id="53351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en-GB" dirty="0"/>
          </a:p>
        </p:txBody>
      </p:sp>
      <p:sp>
        <p:nvSpPr>
          <p:cNvPr id="533515" name="Rectangle 1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fr-FR" dirty="0">
                <a:solidFill>
                  <a:schemeClr val="tx2"/>
                </a:solidFill>
              </a:rPr>
              <a:t>partie 1</a:t>
            </a:r>
            <a:r>
              <a:rPr lang="fr-FR" dirty="0"/>
              <a:t>	</a:t>
            </a:r>
            <a:r>
              <a:rPr lang="fr-FR" dirty="0" smtClean="0">
                <a:solidFill>
                  <a:schemeClr val="bg1">
                    <a:lumMod val="65000"/>
                  </a:schemeClr>
                </a:solidFill>
              </a:rPr>
              <a:t>introduction</a:t>
            </a:r>
            <a:endParaRPr lang="fr-FR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buFont typeface="Wingdings" pitchFamily="2" charset="2"/>
              <a:buNone/>
            </a:pPr>
            <a:r>
              <a:rPr lang="fr-FR" dirty="0">
                <a:solidFill>
                  <a:schemeClr val="tx2"/>
                </a:solidFill>
              </a:rPr>
              <a:t>partie 2</a:t>
            </a:r>
            <a:r>
              <a:rPr lang="fr-FR" dirty="0"/>
              <a:t>	</a:t>
            </a:r>
            <a:r>
              <a:rPr lang="fr-FR" b="1" dirty="0"/>
              <a:t>Xcode</a:t>
            </a:r>
          </a:p>
          <a:p>
            <a:pPr>
              <a:buNone/>
            </a:pPr>
            <a:r>
              <a:rPr lang="fr-FR" dirty="0">
                <a:solidFill>
                  <a:schemeClr val="tx2"/>
                </a:solidFill>
              </a:rPr>
              <a:t>partie 3</a:t>
            </a:r>
            <a:r>
              <a:rPr lang="fr-FR" dirty="0"/>
              <a:t>	</a:t>
            </a:r>
            <a:r>
              <a:rPr lang="fr-FR" dirty="0" smtClean="0">
                <a:solidFill>
                  <a:schemeClr val="bg1">
                    <a:lumMod val="65000"/>
                  </a:schemeClr>
                </a:solidFill>
              </a:rPr>
              <a:t>UIKit</a:t>
            </a:r>
          </a:p>
          <a:p>
            <a:pPr>
              <a:buNone/>
            </a:pPr>
            <a:r>
              <a:rPr lang="fr-FR" dirty="0">
                <a:solidFill>
                  <a:schemeClr val="tx2"/>
                </a:solidFill>
              </a:rPr>
              <a:t>p</a:t>
            </a:r>
            <a:r>
              <a:rPr lang="fr-FR" dirty="0" smtClean="0">
                <a:solidFill>
                  <a:schemeClr val="tx2"/>
                </a:solidFill>
              </a:rPr>
              <a:t>artie 4</a:t>
            </a:r>
            <a:r>
              <a:rPr lang="fr-FR" dirty="0"/>
              <a:t>	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Interface </a:t>
            </a:r>
            <a:r>
              <a:rPr lang="fr-FR" dirty="0" err="1">
                <a:solidFill>
                  <a:schemeClr val="bg1">
                    <a:lumMod val="65000"/>
                  </a:schemeClr>
                </a:solidFill>
              </a:rPr>
              <a:t>Builder</a:t>
            </a:r>
            <a:endParaRPr lang="fr-FR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buNone/>
            </a:pPr>
            <a:r>
              <a:rPr lang="fr-FR" dirty="0">
                <a:solidFill>
                  <a:schemeClr val="tx2"/>
                </a:solidFill>
              </a:rPr>
              <a:t>p</a:t>
            </a:r>
            <a:r>
              <a:rPr lang="fr-FR" dirty="0" smtClean="0">
                <a:solidFill>
                  <a:schemeClr val="tx2"/>
                </a:solidFill>
              </a:rPr>
              <a:t>artie 5 </a:t>
            </a:r>
            <a:r>
              <a:rPr lang="fr-FR" dirty="0" err="1" smtClean="0">
                <a:solidFill>
                  <a:schemeClr val="bg1">
                    <a:lumMod val="65000"/>
                  </a:schemeClr>
                </a:solidFill>
              </a:rPr>
              <a:t>Core</a:t>
            </a:r>
            <a:r>
              <a:rPr lang="fr-FR" dirty="0" smtClean="0">
                <a:solidFill>
                  <a:schemeClr val="bg1">
                    <a:lumMod val="65000"/>
                  </a:schemeClr>
                </a:solidFill>
              </a:rPr>
              <a:t> Data</a:t>
            </a:r>
          </a:p>
          <a:p>
            <a:pPr>
              <a:buNone/>
            </a:pPr>
            <a:r>
              <a:rPr lang="fr-FR" dirty="0" smtClean="0">
                <a:solidFill>
                  <a:schemeClr val="tx2"/>
                </a:solidFill>
              </a:rPr>
              <a:t>partie 6</a:t>
            </a:r>
            <a:r>
              <a:rPr lang="fr-FR" dirty="0" smtClean="0"/>
              <a:t>	</a:t>
            </a:r>
            <a:r>
              <a:rPr lang="fr-FR" dirty="0" smtClean="0">
                <a:solidFill>
                  <a:schemeClr val="bg1">
                    <a:lumMod val="65000"/>
                  </a:schemeClr>
                </a:solidFill>
              </a:rPr>
              <a:t>autres frameworks</a:t>
            </a:r>
          </a:p>
          <a:p>
            <a:pPr>
              <a:buNone/>
            </a:pPr>
            <a:r>
              <a:rPr lang="fr-FR" dirty="0" smtClean="0">
                <a:solidFill>
                  <a:schemeClr val="tx2"/>
                </a:solidFill>
              </a:rPr>
              <a:t>partie 7</a:t>
            </a:r>
            <a:r>
              <a:rPr lang="fr-FR" dirty="0"/>
              <a:t>	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ressources</a:t>
            </a:r>
          </a:p>
          <a:p>
            <a:pPr>
              <a:buNone/>
            </a:pPr>
            <a:r>
              <a:rPr lang="fr-FR" dirty="0" smtClean="0">
                <a:solidFill>
                  <a:schemeClr val="tx2"/>
                </a:solidFill>
              </a:rPr>
              <a:t>partie 8</a:t>
            </a:r>
            <a:r>
              <a:rPr lang="fr-FR" dirty="0"/>
              <a:t>	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licences, certificats et profils d’approvisionnement</a:t>
            </a:r>
          </a:p>
          <a:p>
            <a:pPr>
              <a:buNone/>
            </a:pP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3066736126"/>
      </p:ext>
    </p:extLst>
  </p:cSld>
  <p:clrMapOvr>
    <a:masterClrMapping/>
  </p:clrMapOvr>
  <p:transition xmlns:p14="http://schemas.microsoft.com/office/powerpoint/2010/main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Espace réservé du contenu 5"/>
          <p:cNvSpPr>
            <a:spLocks noGrp="1"/>
          </p:cNvSpPr>
          <p:nvPr>
            <p:ph idx="1"/>
          </p:nvPr>
        </p:nvSpPr>
        <p:spPr>
          <a:xfrm>
            <a:off x="1011238" y="1773239"/>
            <a:ext cx="8025258" cy="1799778"/>
          </a:xfrm>
        </p:spPr>
        <p:txBody>
          <a:bodyPr/>
          <a:lstStyle/>
          <a:p>
            <a:r>
              <a:rPr lang="fr-FR" dirty="0" smtClean="0"/>
              <a:t>la règle de suppression de la relation </a:t>
            </a:r>
            <a:r>
              <a:rPr lang="fr-FR" dirty="0" smtClean="0">
                <a:solidFill>
                  <a:schemeClr val="tx2"/>
                </a:solidFill>
              </a:rPr>
              <a:t>personne</a:t>
            </a:r>
            <a:r>
              <a:rPr lang="fr-FR" dirty="0" smtClean="0"/>
              <a:t> de Adresse vers Personne est de type </a:t>
            </a:r>
            <a:r>
              <a:rPr lang="fr-FR" dirty="0" err="1" smtClean="0">
                <a:solidFill>
                  <a:srgbClr val="FF6600"/>
                </a:solidFill>
              </a:rPr>
              <a:t>nullify</a:t>
            </a:r>
            <a:endParaRPr lang="fr-FR" dirty="0">
              <a:solidFill>
                <a:srgbClr val="FF6600"/>
              </a:solidFill>
            </a:endParaRPr>
          </a:p>
        </p:txBody>
      </p:sp>
      <p:sp>
        <p:nvSpPr>
          <p:cNvPr id="53351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Core Data</a:t>
            </a:r>
            <a:endParaRPr lang="en-GB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dirty="0" smtClean="0"/>
              <a:t>Présentation de la plateforme iOS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 dirty="0" smtClean="0"/>
              <a:t>éléments principaux - </a:t>
            </a:r>
            <a:r>
              <a:rPr lang="fr-FR" dirty="0" err="1" smtClean="0"/>
              <a:t>nullify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2" name="Rectangle à coins arrondis 1"/>
          <p:cNvSpPr/>
          <p:nvPr/>
        </p:nvSpPr>
        <p:spPr>
          <a:xfrm>
            <a:off x="1691680" y="3707160"/>
            <a:ext cx="1512168" cy="1512168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51000"/>
                  <a:satMod val="130000"/>
                  <a:alpha val="46000"/>
                </a:schemeClr>
              </a:gs>
              <a:gs pos="80000">
                <a:schemeClr val="accent1">
                  <a:shade val="93000"/>
                  <a:satMod val="130000"/>
                  <a:alpha val="46000"/>
                </a:schemeClr>
              </a:gs>
              <a:gs pos="100000">
                <a:schemeClr val="accent1">
                  <a:shade val="94000"/>
                  <a:satMod val="135000"/>
                  <a:alpha val="4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400" dirty="0" smtClean="0"/>
              <a:t>Personne</a:t>
            </a:r>
            <a:endParaRPr lang="fr-FR" sz="1400" dirty="0"/>
          </a:p>
        </p:txBody>
      </p:sp>
      <p:sp>
        <p:nvSpPr>
          <p:cNvPr id="9" name="ZoneTexte 8"/>
          <p:cNvSpPr txBox="1"/>
          <p:nvPr/>
        </p:nvSpPr>
        <p:spPr>
          <a:xfrm>
            <a:off x="1691680" y="4067200"/>
            <a:ext cx="1512168" cy="261610"/>
          </a:xfrm>
          <a:prstGeom prst="rect">
            <a:avLst/>
          </a:prstGeom>
          <a:noFill/>
          <a:ln w="6350" cmpd="sng">
            <a:noFill/>
          </a:ln>
        </p:spPr>
        <p:txBody>
          <a:bodyPr wrap="square" rtlCol="0">
            <a:spAutoFit/>
          </a:bodyPr>
          <a:lstStyle/>
          <a:p>
            <a:r>
              <a:rPr lang="fr-FR" sz="1100" dirty="0" smtClean="0">
                <a:solidFill>
                  <a:schemeClr val="bg1"/>
                </a:solidFill>
              </a:rPr>
              <a:t>nom</a:t>
            </a:r>
            <a:endParaRPr lang="fr-FR" sz="1100" dirty="0">
              <a:solidFill>
                <a:schemeClr val="bg1"/>
              </a:solidFill>
            </a:endParaRPr>
          </a:p>
        </p:txBody>
      </p:sp>
      <p:cxnSp>
        <p:nvCxnSpPr>
          <p:cNvPr id="15" name="Connecteur droit 14"/>
          <p:cNvCxnSpPr/>
          <p:nvPr/>
        </p:nvCxnSpPr>
        <p:spPr>
          <a:xfrm>
            <a:off x="1691680" y="4067200"/>
            <a:ext cx="1512168" cy="0"/>
          </a:xfrm>
          <a:prstGeom prst="line">
            <a:avLst/>
          </a:prstGeom>
          <a:ln w="9525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1691680" y="4328810"/>
            <a:ext cx="1512168" cy="0"/>
          </a:xfrm>
          <a:prstGeom prst="line">
            <a:avLst/>
          </a:prstGeom>
          <a:ln w="9525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>
            <a:off x="1691680" y="4623834"/>
            <a:ext cx="1512168" cy="0"/>
          </a:xfrm>
          <a:prstGeom prst="line">
            <a:avLst/>
          </a:prstGeom>
          <a:ln w="9525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ZoneTexte 23"/>
          <p:cNvSpPr txBox="1"/>
          <p:nvPr/>
        </p:nvSpPr>
        <p:spPr>
          <a:xfrm>
            <a:off x="1691680" y="4360860"/>
            <a:ext cx="1512168" cy="261610"/>
          </a:xfrm>
          <a:prstGeom prst="rect">
            <a:avLst/>
          </a:prstGeom>
          <a:noFill/>
          <a:ln w="6350" cmpd="sng">
            <a:noFill/>
          </a:ln>
        </p:spPr>
        <p:txBody>
          <a:bodyPr wrap="square" rtlCol="0">
            <a:spAutoFit/>
          </a:bodyPr>
          <a:lstStyle/>
          <a:p>
            <a:r>
              <a:rPr lang="fr-FR" sz="1100" dirty="0" err="1" smtClean="0">
                <a:solidFill>
                  <a:schemeClr val="bg1"/>
                </a:solidFill>
              </a:rPr>
              <a:t>prenom</a:t>
            </a:r>
            <a:endParaRPr lang="fr-FR" sz="1100" dirty="0">
              <a:solidFill>
                <a:schemeClr val="bg1"/>
              </a:solidFill>
            </a:endParaRPr>
          </a:p>
        </p:txBody>
      </p:sp>
      <p:sp>
        <p:nvSpPr>
          <p:cNvPr id="25" name="ZoneTexte 24"/>
          <p:cNvSpPr txBox="1"/>
          <p:nvPr/>
        </p:nvSpPr>
        <p:spPr>
          <a:xfrm>
            <a:off x="1691680" y="4643265"/>
            <a:ext cx="1512168" cy="287999"/>
          </a:xfrm>
          <a:prstGeom prst="rect">
            <a:avLst/>
          </a:prstGeom>
          <a:noFill/>
          <a:ln w="6350" cmpd="sng">
            <a:noFill/>
          </a:ln>
        </p:spPr>
        <p:txBody>
          <a:bodyPr wrap="square" rtlCol="0">
            <a:spAutoFit/>
          </a:bodyPr>
          <a:lstStyle/>
          <a:p>
            <a:r>
              <a:rPr lang="fr-FR" sz="1100" dirty="0" smtClean="0">
                <a:solidFill>
                  <a:schemeClr val="bg1"/>
                </a:solidFill>
              </a:rPr>
              <a:t>adresse</a:t>
            </a:r>
            <a:endParaRPr lang="fr-FR" sz="1100" dirty="0">
              <a:solidFill>
                <a:schemeClr val="bg1"/>
              </a:solidFill>
            </a:endParaRPr>
          </a:p>
        </p:txBody>
      </p:sp>
      <p:cxnSp>
        <p:nvCxnSpPr>
          <p:cNvPr id="23" name="Connecteur droit 22"/>
          <p:cNvCxnSpPr/>
          <p:nvPr/>
        </p:nvCxnSpPr>
        <p:spPr>
          <a:xfrm>
            <a:off x="1691680" y="4913300"/>
            <a:ext cx="1512168" cy="0"/>
          </a:xfrm>
          <a:prstGeom prst="line">
            <a:avLst/>
          </a:prstGeom>
          <a:ln w="9525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33507" name="Grouper 533506"/>
          <p:cNvGrpSpPr/>
          <p:nvPr/>
        </p:nvGrpSpPr>
        <p:grpSpPr>
          <a:xfrm>
            <a:off x="5214763" y="3707160"/>
            <a:ext cx="1517477" cy="1512168"/>
            <a:chOff x="5214763" y="1916832"/>
            <a:chExt cx="1517477" cy="1512168"/>
          </a:xfrm>
        </p:grpSpPr>
        <p:sp>
          <p:nvSpPr>
            <p:cNvPr id="7" name="Rectangle à coins arrondis 6"/>
            <p:cNvSpPr/>
            <p:nvPr/>
          </p:nvSpPr>
          <p:spPr>
            <a:xfrm>
              <a:off x="5220072" y="1916832"/>
              <a:ext cx="1512168" cy="1512168"/>
            </a:xfrm>
            <a:prstGeom prst="roundRect">
              <a:avLst/>
            </a:prstGeom>
            <a:gradFill flip="none" rotWithShape="1">
              <a:gsLst>
                <a:gs pos="0">
                  <a:schemeClr val="accent1">
                    <a:shade val="51000"/>
                    <a:satMod val="130000"/>
                    <a:alpha val="46000"/>
                  </a:schemeClr>
                </a:gs>
                <a:gs pos="80000">
                  <a:schemeClr val="accent1">
                    <a:shade val="93000"/>
                    <a:satMod val="130000"/>
                    <a:alpha val="46000"/>
                  </a:schemeClr>
                </a:gs>
                <a:gs pos="100000">
                  <a:schemeClr val="accent1">
                    <a:shade val="94000"/>
                    <a:satMod val="135000"/>
                    <a:alpha val="46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FR" sz="1400" dirty="0" smtClean="0"/>
                <a:t>Adresse</a:t>
              </a:r>
              <a:endParaRPr lang="fr-FR" sz="1400" dirty="0"/>
            </a:p>
          </p:txBody>
        </p:sp>
        <p:sp>
          <p:nvSpPr>
            <p:cNvPr id="12" name="ZoneTexte 11"/>
            <p:cNvSpPr txBox="1"/>
            <p:nvPr/>
          </p:nvSpPr>
          <p:spPr>
            <a:xfrm>
              <a:off x="5220072" y="2298467"/>
              <a:ext cx="1512168" cy="261610"/>
            </a:xfrm>
            <a:prstGeom prst="rect">
              <a:avLst/>
            </a:prstGeom>
            <a:noFill/>
            <a:ln w="6350" cmpd="sng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FR" sz="1100" dirty="0" smtClean="0">
                  <a:solidFill>
                    <a:schemeClr val="bg1"/>
                  </a:solidFill>
                </a:rPr>
                <a:t>rue</a:t>
              </a:r>
              <a:endParaRPr lang="fr-FR" sz="1100" dirty="0">
                <a:solidFill>
                  <a:schemeClr val="bg1"/>
                </a:solidFill>
              </a:endParaRPr>
            </a:p>
          </p:txBody>
        </p:sp>
        <p:sp>
          <p:nvSpPr>
            <p:cNvPr id="13" name="ZoneTexte 12"/>
            <p:cNvSpPr txBox="1"/>
            <p:nvPr/>
          </p:nvSpPr>
          <p:spPr>
            <a:xfrm>
              <a:off x="5220072" y="2564904"/>
              <a:ext cx="1512168" cy="261610"/>
            </a:xfrm>
            <a:prstGeom prst="rect">
              <a:avLst/>
            </a:prstGeom>
            <a:noFill/>
            <a:ln w="6350" cmpd="sng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FR" sz="1100" dirty="0" err="1" smtClean="0">
                  <a:solidFill>
                    <a:schemeClr val="bg1"/>
                  </a:solidFill>
                </a:rPr>
                <a:t>codePostal</a:t>
              </a:r>
              <a:endParaRPr lang="fr-FR" sz="1100" dirty="0">
                <a:solidFill>
                  <a:schemeClr val="bg1"/>
                </a:solidFill>
              </a:endParaRPr>
            </a:p>
          </p:txBody>
        </p:sp>
        <p:sp>
          <p:nvSpPr>
            <p:cNvPr id="14" name="ZoneTexte 13"/>
            <p:cNvSpPr txBox="1"/>
            <p:nvPr/>
          </p:nvSpPr>
          <p:spPr>
            <a:xfrm>
              <a:off x="5214763" y="2833506"/>
              <a:ext cx="1512168" cy="261610"/>
            </a:xfrm>
            <a:prstGeom prst="rect">
              <a:avLst/>
            </a:prstGeom>
            <a:noFill/>
            <a:ln w="6350" cmpd="sng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FR" sz="1100" dirty="0" smtClean="0">
                  <a:solidFill>
                    <a:schemeClr val="bg1"/>
                  </a:solidFill>
                </a:rPr>
                <a:t>ville</a:t>
              </a:r>
              <a:endParaRPr lang="fr-FR" sz="1100" dirty="0">
                <a:solidFill>
                  <a:schemeClr val="bg1"/>
                </a:solidFill>
              </a:endParaRPr>
            </a:p>
          </p:txBody>
        </p:sp>
        <p:cxnSp>
          <p:nvCxnSpPr>
            <p:cNvPr id="18" name="Connecteur droit 17"/>
            <p:cNvCxnSpPr/>
            <p:nvPr/>
          </p:nvCxnSpPr>
          <p:spPr>
            <a:xfrm>
              <a:off x="5214763" y="2298467"/>
              <a:ext cx="1512168" cy="0"/>
            </a:xfrm>
            <a:prstGeom prst="line">
              <a:avLst/>
            </a:prstGeom>
            <a:ln w="9525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18"/>
            <p:cNvCxnSpPr/>
            <p:nvPr/>
          </p:nvCxnSpPr>
          <p:spPr>
            <a:xfrm>
              <a:off x="5214763" y="2538482"/>
              <a:ext cx="1512168" cy="0"/>
            </a:xfrm>
            <a:prstGeom prst="line">
              <a:avLst/>
            </a:prstGeom>
            <a:ln w="9525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19"/>
            <p:cNvCxnSpPr/>
            <p:nvPr/>
          </p:nvCxnSpPr>
          <p:spPr>
            <a:xfrm>
              <a:off x="5220072" y="2833506"/>
              <a:ext cx="1512168" cy="0"/>
            </a:xfrm>
            <a:prstGeom prst="line">
              <a:avLst/>
            </a:prstGeom>
            <a:ln w="9525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20"/>
            <p:cNvCxnSpPr/>
            <p:nvPr/>
          </p:nvCxnSpPr>
          <p:spPr>
            <a:xfrm>
              <a:off x="5214763" y="3109044"/>
              <a:ext cx="1512168" cy="0"/>
            </a:xfrm>
            <a:prstGeom prst="line">
              <a:avLst/>
            </a:prstGeom>
            <a:ln w="9525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ZoneTexte 28"/>
            <p:cNvSpPr txBox="1"/>
            <p:nvPr/>
          </p:nvSpPr>
          <p:spPr>
            <a:xfrm>
              <a:off x="5220072" y="3140936"/>
              <a:ext cx="1512168" cy="261610"/>
            </a:xfrm>
            <a:prstGeom prst="rect">
              <a:avLst/>
            </a:prstGeom>
            <a:noFill/>
            <a:ln w="6350" cmpd="sng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FR" sz="1100" dirty="0" smtClean="0">
                  <a:solidFill>
                    <a:schemeClr val="bg1"/>
                  </a:solidFill>
                </a:rPr>
                <a:t>personne</a:t>
              </a:r>
              <a:endParaRPr lang="fr-FR" sz="11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33513" name="Grouper 533512"/>
          <p:cNvGrpSpPr/>
          <p:nvPr/>
        </p:nvGrpSpPr>
        <p:grpSpPr>
          <a:xfrm>
            <a:off x="3203848" y="4427240"/>
            <a:ext cx="2016224" cy="945976"/>
            <a:chOff x="3203848" y="4427240"/>
            <a:chExt cx="2016224" cy="945976"/>
          </a:xfrm>
        </p:grpSpPr>
        <p:cxnSp>
          <p:nvCxnSpPr>
            <p:cNvPr id="26" name="Connecteur droit avec flèche 25"/>
            <p:cNvCxnSpPr>
              <a:stCxn id="25" idx="3"/>
              <a:endCxn id="29" idx="1"/>
            </p:cNvCxnSpPr>
            <p:nvPr/>
          </p:nvCxnSpPr>
          <p:spPr>
            <a:xfrm>
              <a:off x="3203848" y="4787265"/>
              <a:ext cx="2016224" cy="274804"/>
            </a:xfrm>
            <a:prstGeom prst="bentConnector3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33506" name="ZoneTexte 533505"/>
            <p:cNvSpPr txBox="1"/>
            <p:nvPr/>
          </p:nvSpPr>
          <p:spPr>
            <a:xfrm>
              <a:off x="3203848" y="4427240"/>
              <a:ext cx="2845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smtClean="0"/>
                <a:t>1</a:t>
              </a:r>
              <a:endParaRPr lang="fr-FR" sz="1400" dirty="0"/>
            </a:p>
          </p:txBody>
        </p:sp>
        <p:sp>
          <p:nvSpPr>
            <p:cNvPr id="36" name="ZoneTexte 35"/>
            <p:cNvSpPr txBox="1"/>
            <p:nvPr/>
          </p:nvSpPr>
          <p:spPr>
            <a:xfrm>
              <a:off x="4916635" y="5065439"/>
              <a:ext cx="2845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smtClean="0"/>
                <a:t>1</a:t>
              </a:r>
              <a:endParaRPr lang="fr-FR" sz="1400" dirty="0"/>
            </a:p>
          </p:txBody>
        </p:sp>
      </p:grpSp>
      <p:sp>
        <p:nvSpPr>
          <p:cNvPr id="40" name="ZoneTexte 39"/>
          <p:cNvSpPr txBox="1"/>
          <p:nvPr/>
        </p:nvSpPr>
        <p:spPr>
          <a:xfrm>
            <a:off x="5234644" y="4664834"/>
            <a:ext cx="351656" cy="261610"/>
          </a:xfrm>
          <a:prstGeom prst="rect">
            <a:avLst/>
          </a:prstGeom>
          <a:noFill/>
          <a:ln w="6350" cmpd="sng">
            <a:noFill/>
          </a:ln>
        </p:spPr>
        <p:txBody>
          <a:bodyPr wrap="square" rtlCol="0">
            <a:spAutoFit/>
          </a:bodyPr>
          <a:lstStyle/>
          <a:p>
            <a:r>
              <a:rPr lang="fr-FR" sz="1100" b="1" dirty="0" err="1" smtClean="0">
                <a:solidFill>
                  <a:srgbClr val="EE7CE6"/>
                </a:solidFill>
              </a:rPr>
              <a:t>nil</a:t>
            </a:r>
            <a:endParaRPr lang="fr-FR" sz="1100" b="1" dirty="0">
              <a:solidFill>
                <a:srgbClr val="EE7CE6"/>
              </a:solidFill>
            </a:endParaRPr>
          </a:p>
        </p:txBody>
      </p:sp>
      <p:cxnSp>
        <p:nvCxnSpPr>
          <p:cNvPr id="533510" name="Connecteur droit avec flèche 533509"/>
          <p:cNvCxnSpPr>
            <a:stCxn id="25" idx="3"/>
            <a:endCxn id="40" idx="1"/>
          </p:cNvCxnSpPr>
          <p:nvPr/>
        </p:nvCxnSpPr>
        <p:spPr>
          <a:xfrm>
            <a:off x="3203848" y="4787265"/>
            <a:ext cx="2030796" cy="83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3514" name="ZoneTexte 533513"/>
          <p:cNvSpPr txBox="1"/>
          <p:nvPr/>
        </p:nvSpPr>
        <p:spPr>
          <a:xfrm>
            <a:off x="0" y="2836967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Suppression de l’adresse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37074943"/>
      </p:ext>
    </p:extLst>
  </p:cSld>
  <p:clrMapOvr>
    <a:masterClrMapping/>
  </p:clrMapOvr>
  <p:transition xmlns:p14="http://schemas.microsoft.com/office/powerpoint/2010/main">
    <p:push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3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" dur="1000"/>
                                        <p:tgtEl>
                                          <p:spTgt spid="5335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5335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53350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" dur="1000"/>
                                        <p:tgtEl>
                                          <p:spTgt spid="5335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33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5335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3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33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533514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Espace réservé du contenu 5"/>
          <p:cNvSpPr>
            <a:spLocks noGrp="1"/>
          </p:cNvSpPr>
          <p:nvPr>
            <p:ph idx="1"/>
          </p:nvPr>
        </p:nvSpPr>
        <p:spPr>
          <a:xfrm>
            <a:off x="1011238" y="1773239"/>
            <a:ext cx="8025258" cy="791665"/>
          </a:xfrm>
        </p:spPr>
        <p:txBody>
          <a:bodyPr/>
          <a:lstStyle/>
          <a:p>
            <a:r>
              <a:rPr lang="fr-FR" dirty="0" smtClean="0"/>
              <a:t>la règle de suppression de la relation </a:t>
            </a:r>
            <a:r>
              <a:rPr lang="fr-FR" dirty="0" smtClean="0">
                <a:solidFill>
                  <a:schemeClr val="tx2"/>
                </a:solidFill>
              </a:rPr>
              <a:t>adresse</a:t>
            </a:r>
            <a:r>
              <a:rPr lang="fr-FR" dirty="0" smtClean="0"/>
              <a:t> </a:t>
            </a:r>
            <a:r>
              <a:rPr lang="fr-FR" dirty="0"/>
              <a:t>de Personne </a:t>
            </a:r>
            <a:r>
              <a:rPr lang="fr-FR" dirty="0" smtClean="0"/>
              <a:t>vers </a:t>
            </a:r>
            <a:r>
              <a:rPr lang="fr-FR" dirty="0"/>
              <a:t>Adresse </a:t>
            </a:r>
            <a:r>
              <a:rPr lang="fr-FR" dirty="0" smtClean="0"/>
              <a:t>est de type </a:t>
            </a:r>
            <a:r>
              <a:rPr lang="fr-FR" dirty="0" smtClean="0">
                <a:solidFill>
                  <a:srgbClr val="FF6600"/>
                </a:solidFill>
              </a:rPr>
              <a:t>cascade</a:t>
            </a:r>
            <a:endParaRPr lang="fr-FR" dirty="0">
              <a:solidFill>
                <a:srgbClr val="FF6600"/>
              </a:solidFill>
            </a:endParaRPr>
          </a:p>
        </p:txBody>
      </p:sp>
      <p:sp>
        <p:nvSpPr>
          <p:cNvPr id="53351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Core Data</a:t>
            </a:r>
            <a:endParaRPr lang="en-GB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dirty="0" smtClean="0"/>
              <a:t>Présentation de la plateforme iOS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 dirty="0" smtClean="0"/>
              <a:t>éléments principaux - cascade</a:t>
            </a:r>
          </a:p>
          <a:p>
            <a:endParaRPr lang="fr-FR" dirty="0"/>
          </a:p>
        </p:txBody>
      </p:sp>
      <p:grpSp>
        <p:nvGrpSpPr>
          <p:cNvPr id="3" name="Grouper 2"/>
          <p:cNvGrpSpPr/>
          <p:nvPr/>
        </p:nvGrpSpPr>
        <p:grpSpPr>
          <a:xfrm>
            <a:off x="1691680" y="3707160"/>
            <a:ext cx="1512168" cy="1512168"/>
            <a:chOff x="1691680" y="3707160"/>
            <a:chExt cx="1512168" cy="1512168"/>
          </a:xfrm>
        </p:grpSpPr>
        <p:sp>
          <p:nvSpPr>
            <p:cNvPr id="2" name="Rectangle à coins arrondis 1"/>
            <p:cNvSpPr/>
            <p:nvPr/>
          </p:nvSpPr>
          <p:spPr>
            <a:xfrm>
              <a:off x="1691680" y="3707160"/>
              <a:ext cx="1512168" cy="1512168"/>
            </a:xfrm>
            <a:prstGeom prst="roundRect">
              <a:avLst/>
            </a:prstGeom>
            <a:gradFill flip="none" rotWithShape="1">
              <a:gsLst>
                <a:gs pos="0">
                  <a:schemeClr val="accent1">
                    <a:shade val="51000"/>
                    <a:satMod val="130000"/>
                    <a:alpha val="46000"/>
                  </a:schemeClr>
                </a:gs>
                <a:gs pos="80000">
                  <a:schemeClr val="accent1">
                    <a:shade val="93000"/>
                    <a:satMod val="130000"/>
                    <a:alpha val="46000"/>
                  </a:schemeClr>
                </a:gs>
                <a:gs pos="100000">
                  <a:schemeClr val="accent1">
                    <a:shade val="94000"/>
                    <a:satMod val="135000"/>
                    <a:alpha val="46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FR" sz="1400" dirty="0" smtClean="0"/>
                <a:t>Personne</a:t>
              </a:r>
              <a:endParaRPr lang="fr-FR" sz="1400" dirty="0"/>
            </a:p>
          </p:txBody>
        </p:sp>
        <p:sp>
          <p:nvSpPr>
            <p:cNvPr id="9" name="ZoneTexte 8"/>
            <p:cNvSpPr txBox="1"/>
            <p:nvPr/>
          </p:nvSpPr>
          <p:spPr>
            <a:xfrm>
              <a:off x="1691680" y="4067200"/>
              <a:ext cx="1512168" cy="261610"/>
            </a:xfrm>
            <a:prstGeom prst="rect">
              <a:avLst/>
            </a:prstGeom>
            <a:noFill/>
            <a:ln w="6350" cmpd="sng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FR" sz="1100" dirty="0" smtClean="0">
                  <a:solidFill>
                    <a:schemeClr val="bg1"/>
                  </a:solidFill>
                </a:rPr>
                <a:t>nom</a:t>
              </a:r>
              <a:endParaRPr lang="fr-FR" sz="1100" dirty="0">
                <a:solidFill>
                  <a:schemeClr val="bg1"/>
                </a:solidFill>
              </a:endParaRPr>
            </a:p>
          </p:txBody>
        </p:sp>
        <p:cxnSp>
          <p:nvCxnSpPr>
            <p:cNvPr id="15" name="Connecteur droit 14"/>
            <p:cNvCxnSpPr/>
            <p:nvPr/>
          </p:nvCxnSpPr>
          <p:spPr>
            <a:xfrm>
              <a:off x="1691680" y="4067200"/>
              <a:ext cx="1512168" cy="0"/>
            </a:xfrm>
            <a:prstGeom prst="line">
              <a:avLst/>
            </a:prstGeom>
            <a:ln w="9525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/>
            <p:cNvCxnSpPr/>
            <p:nvPr/>
          </p:nvCxnSpPr>
          <p:spPr>
            <a:xfrm>
              <a:off x="1691680" y="4328810"/>
              <a:ext cx="1512168" cy="0"/>
            </a:xfrm>
            <a:prstGeom prst="line">
              <a:avLst/>
            </a:prstGeom>
            <a:ln w="9525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21"/>
            <p:cNvCxnSpPr/>
            <p:nvPr/>
          </p:nvCxnSpPr>
          <p:spPr>
            <a:xfrm>
              <a:off x="1691680" y="4623834"/>
              <a:ext cx="1512168" cy="0"/>
            </a:xfrm>
            <a:prstGeom prst="line">
              <a:avLst/>
            </a:prstGeom>
            <a:ln w="9525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ZoneTexte 23"/>
            <p:cNvSpPr txBox="1"/>
            <p:nvPr/>
          </p:nvSpPr>
          <p:spPr>
            <a:xfrm>
              <a:off x="1691680" y="4360860"/>
              <a:ext cx="1512168" cy="261610"/>
            </a:xfrm>
            <a:prstGeom prst="rect">
              <a:avLst/>
            </a:prstGeom>
            <a:noFill/>
            <a:ln w="6350" cmpd="sng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FR" sz="1100" dirty="0" err="1" smtClean="0">
                  <a:solidFill>
                    <a:schemeClr val="bg1"/>
                  </a:solidFill>
                </a:rPr>
                <a:t>prenom</a:t>
              </a:r>
              <a:endParaRPr lang="fr-FR" sz="1100" dirty="0">
                <a:solidFill>
                  <a:schemeClr val="bg1"/>
                </a:solidFill>
              </a:endParaRPr>
            </a:p>
          </p:txBody>
        </p:sp>
        <p:sp>
          <p:nvSpPr>
            <p:cNvPr id="25" name="ZoneTexte 24"/>
            <p:cNvSpPr txBox="1"/>
            <p:nvPr/>
          </p:nvSpPr>
          <p:spPr>
            <a:xfrm>
              <a:off x="1691680" y="4643265"/>
              <a:ext cx="1512168" cy="261610"/>
            </a:xfrm>
            <a:prstGeom prst="rect">
              <a:avLst/>
            </a:prstGeom>
            <a:noFill/>
            <a:ln w="6350" cmpd="sng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FR" sz="1100" dirty="0" smtClean="0">
                  <a:solidFill>
                    <a:schemeClr val="bg1"/>
                  </a:solidFill>
                </a:rPr>
                <a:t>adresses</a:t>
              </a:r>
              <a:endParaRPr lang="fr-FR" sz="1100" dirty="0">
                <a:solidFill>
                  <a:schemeClr val="bg1"/>
                </a:solidFill>
              </a:endParaRPr>
            </a:p>
          </p:txBody>
        </p:sp>
        <p:cxnSp>
          <p:nvCxnSpPr>
            <p:cNvPr id="23" name="Connecteur droit 22"/>
            <p:cNvCxnSpPr/>
            <p:nvPr/>
          </p:nvCxnSpPr>
          <p:spPr>
            <a:xfrm>
              <a:off x="1691680" y="4913300"/>
              <a:ext cx="1512168" cy="0"/>
            </a:xfrm>
            <a:prstGeom prst="line">
              <a:avLst/>
            </a:prstGeom>
            <a:ln w="9525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3507" name="Grouper 533506"/>
          <p:cNvGrpSpPr/>
          <p:nvPr/>
        </p:nvGrpSpPr>
        <p:grpSpPr>
          <a:xfrm>
            <a:off x="5214763" y="3707160"/>
            <a:ext cx="1517477" cy="1512168"/>
            <a:chOff x="5214763" y="1916832"/>
            <a:chExt cx="1517477" cy="1512168"/>
          </a:xfrm>
        </p:grpSpPr>
        <p:sp>
          <p:nvSpPr>
            <p:cNvPr id="7" name="Rectangle à coins arrondis 6"/>
            <p:cNvSpPr/>
            <p:nvPr/>
          </p:nvSpPr>
          <p:spPr>
            <a:xfrm>
              <a:off x="5220072" y="1916832"/>
              <a:ext cx="1512168" cy="1512168"/>
            </a:xfrm>
            <a:prstGeom prst="roundRect">
              <a:avLst/>
            </a:prstGeom>
            <a:gradFill flip="none" rotWithShape="1">
              <a:gsLst>
                <a:gs pos="0">
                  <a:schemeClr val="accent1">
                    <a:shade val="51000"/>
                    <a:satMod val="130000"/>
                    <a:alpha val="46000"/>
                  </a:schemeClr>
                </a:gs>
                <a:gs pos="80000">
                  <a:schemeClr val="accent1">
                    <a:shade val="93000"/>
                    <a:satMod val="130000"/>
                    <a:alpha val="46000"/>
                  </a:schemeClr>
                </a:gs>
                <a:gs pos="100000">
                  <a:schemeClr val="accent1">
                    <a:shade val="94000"/>
                    <a:satMod val="135000"/>
                    <a:alpha val="46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FR" sz="1400" dirty="0" smtClean="0"/>
                <a:t>Adresse</a:t>
              </a:r>
              <a:endParaRPr lang="fr-FR" sz="1400" dirty="0"/>
            </a:p>
          </p:txBody>
        </p:sp>
        <p:sp>
          <p:nvSpPr>
            <p:cNvPr id="12" name="ZoneTexte 11"/>
            <p:cNvSpPr txBox="1"/>
            <p:nvPr/>
          </p:nvSpPr>
          <p:spPr>
            <a:xfrm>
              <a:off x="5220072" y="2298467"/>
              <a:ext cx="1512168" cy="261610"/>
            </a:xfrm>
            <a:prstGeom prst="rect">
              <a:avLst/>
            </a:prstGeom>
            <a:noFill/>
            <a:ln w="6350" cmpd="sng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FR" sz="1100" dirty="0" smtClean="0">
                  <a:solidFill>
                    <a:schemeClr val="bg1"/>
                  </a:solidFill>
                </a:rPr>
                <a:t>rue</a:t>
              </a:r>
              <a:endParaRPr lang="fr-FR" sz="1100" dirty="0">
                <a:solidFill>
                  <a:schemeClr val="bg1"/>
                </a:solidFill>
              </a:endParaRPr>
            </a:p>
          </p:txBody>
        </p:sp>
        <p:sp>
          <p:nvSpPr>
            <p:cNvPr id="13" name="ZoneTexte 12"/>
            <p:cNvSpPr txBox="1"/>
            <p:nvPr/>
          </p:nvSpPr>
          <p:spPr>
            <a:xfrm>
              <a:off x="5220072" y="2564904"/>
              <a:ext cx="1512168" cy="261610"/>
            </a:xfrm>
            <a:prstGeom prst="rect">
              <a:avLst/>
            </a:prstGeom>
            <a:noFill/>
            <a:ln w="6350" cmpd="sng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FR" sz="1100" dirty="0" err="1" smtClean="0">
                  <a:solidFill>
                    <a:schemeClr val="bg1"/>
                  </a:solidFill>
                </a:rPr>
                <a:t>codePostal</a:t>
              </a:r>
              <a:endParaRPr lang="fr-FR" sz="1100" dirty="0">
                <a:solidFill>
                  <a:schemeClr val="bg1"/>
                </a:solidFill>
              </a:endParaRPr>
            </a:p>
          </p:txBody>
        </p:sp>
        <p:sp>
          <p:nvSpPr>
            <p:cNvPr id="14" name="ZoneTexte 13"/>
            <p:cNvSpPr txBox="1"/>
            <p:nvPr/>
          </p:nvSpPr>
          <p:spPr>
            <a:xfrm>
              <a:off x="5214763" y="2833506"/>
              <a:ext cx="1512168" cy="261610"/>
            </a:xfrm>
            <a:prstGeom prst="rect">
              <a:avLst/>
            </a:prstGeom>
            <a:noFill/>
            <a:ln w="6350" cmpd="sng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FR" sz="1100" dirty="0" smtClean="0">
                  <a:solidFill>
                    <a:schemeClr val="bg1"/>
                  </a:solidFill>
                </a:rPr>
                <a:t>ville</a:t>
              </a:r>
              <a:endParaRPr lang="fr-FR" sz="1100" dirty="0">
                <a:solidFill>
                  <a:schemeClr val="bg1"/>
                </a:solidFill>
              </a:endParaRPr>
            </a:p>
          </p:txBody>
        </p:sp>
        <p:cxnSp>
          <p:nvCxnSpPr>
            <p:cNvPr id="18" name="Connecteur droit 17"/>
            <p:cNvCxnSpPr/>
            <p:nvPr/>
          </p:nvCxnSpPr>
          <p:spPr>
            <a:xfrm>
              <a:off x="5214763" y="2298467"/>
              <a:ext cx="1512168" cy="0"/>
            </a:xfrm>
            <a:prstGeom prst="line">
              <a:avLst/>
            </a:prstGeom>
            <a:ln w="9525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18"/>
            <p:cNvCxnSpPr/>
            <p:nvPr/>
          </p:nvCxnSpPr>
          <p:spPr>
            <a:xfrm>
              <a:off x="5214763" y="2538482"/>
              <a:ext cx="1512168" cy="0"/>
            </a:xfrm>
            <a:prstGeom prst="line">
              <a:avLst/>
            </a:prstGeom>
            <a:ln w="9525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19"/>
            <p:cNvCxnSpPr/>
            <p:nvPr/>
          </p:nvCxnSpPr>
          <p:spPr>
            <a:xfrm>
              <a:off x="5220072" y="2833506"/>
              <a:ext cx="1512168" cy="0"/>
            </a:xfrm>
            <a:prstGeom prst="line">
              <a:avLst/>
            </a:prstGeom>
            <a:ln w="9525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20"/>
            <p:cNvCxnSpPr/>
            <p:nvPr/>
          </p:nvCxnSpPr>
          <p:spPr>
            <a:xfrm>
              <a:off x="5214763" y="3109044"/>
              <a:ext cx="1512168" cy="0"/>
            </a:xfrm>
            <a:prstGeom prst="line">
              <a:avLst/>
            </a:prstGeom>
            <a:ln w="9525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ZoneTexte 28"/>
            <p:cNvSpPr txBox="1"/>
            <p:nvPr/>
          </p:nvSpPr>
          <p:spPr>
            <a:xfrm>
              <a:off x="5220072" y="3140936"/>
              <a:ext cx="1512168" cy="261610"/>
            </a:xfrm>
            <a:prstGeom prst="rect">
              <a:avLst/>
            </a:prstGeom>
            <a:noFill/>
            <a:ln w="6350" cmpd="sng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FR" sz="1100" dirty="0" smtClean="0">
                  <a:solidFill>
                    <a:schemeClr val="bg1"/>
                  </a:solidFill>
                </a:rPr>
                <a:t>personne</a:t>
              </a:r>
              <a:endParaRPr lang="fr-FR" sz="11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33513" name="Grouper 533512"/>
          <p:cNvGrpSpPr/>
          <p:nvPr/>
        </p:nvGrpSpPr>
        <p:grpSpPr>
          <a:xfrm>
            <a:off x="3203848" y="4427240"/>
            <a:ext cx="2016224" cy="945976"/>
            <a:chOff x="3203848" y="4427240"/>
            <a:chExt cx="2016224" cy="945976"/>
          </a:xfrm>
        </p:grpSpPr>
        <p:cxnSp>
          <p:nvCxnSpPr>
            <p:cNvPr id="26" name="Connecteur droit avec flèche 25"/>
            <p:cNvCxnSpPr>
              <a:stCxn id="25" idx="3"/>
              <a:endCxn id="29" idx="1"/>
            </p:cNvCxnSpPr>
            <p:nvPr/>
          </p:nvCxnSpPr>
          <p:spPr>
            <a:xfrm>
              <a:off x="3203848" y="4774070"/>
              <a:ext cx="2016224" cy="287999"/>
            </a:xfrm>
            <a:prstGeom prst="bentConnector3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33506" name="ZoneTexte 533505"/>
            <p:cNvSpPr txBox="1"/>
            <p:nvPr/>
          </p:nvSpPr>
          <p:spPr>
            <a:xfrm>
              <a:off x="3203848" y="4427240"/>
              <a:ext cx="2845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smtClean="0"/>
                <a:t>1</a:t>
              </a:r>
              <a:endParaRPr lang="fr-FR" sz="1400" dirty="0"/>
            </a:p>
          </p:txBody>
        </p:sp>
        <p:sp>
          <p:nvSpPr>
            <p:cNvPr id="36" name="ZoneTexte 35"/>
            <p:cNvSpPr txBox="1"/>
            <p:nvPr/>
          </p:nvSpPr>
          <p:spPr>
            <a:xfrm>
              <a:off x="4916635" y="5065439"/>
              <a:ext cx="2545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/>
                <a:t>*</a:t>
              </a:r>
            </a:p>
          </p:txBody>
        </p:sp>
      </p:grpSp>
      <p:sp>
        <p:nvSpPr>
          <p:cNvPr id="31" name="ZoneTexte 30"/>
          <p:cNvSpPr txBox="1"/>
          <p:nvPr/>
        </p:nvSpPr>
        <p:spPr>
          <a:xfrm>
            <a:off x="0" y="2836967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Suppression de la personne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01151262"/>
      </p:ext>
    </p:extLst>
  </p:cSld>
  <p:clrMapOvr>
    <a:masterClrMapping/>
  </p:clrMapOvr>
  <p:transition xmlns:p14="http://schemas.microsoft.com/office/powerpoint/2010/main">
    <p:push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5335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3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3" dur="1000"/>
                                        <p:tgtEl>
                                          <p:spTgt spid="5335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/>
                                        <p:tgtEl>
                                          <p:spTgt spid="5335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/>
                                        <p:tgtEl>
                                          <p:spTgt spid="53350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6" dur="1000"/>
                                        <p:tgtEl>
                                          <p:spTgt spid="5335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33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Espace réservé du contenu 5"/>
          <p:cNvSpPr>
            <a:spLocks noGrp="1"/>
          </p:cNvSpPr>
          <p:nvPr>
            <p:ph idx="1"/>
          </p:nvPr>
        </p:nvSpPr>
        <p:spPr>
          <a:xfrm>
            <a:off x="1011238" y="1773239"/>
            <a:ext cx="8025258" cy="791665"/>
          </a:xfrm>
        </p:spPr>
        <p:txBody>
          <a:bodyPr/>
          <a:lstStyle/>
          <a:p>
            <a:r>
              <a:rPr lang="fr-FR" dirty="0" smtClean="0"/>
              <a:t>la règle de suppression de la relation </a:t>
            </a:r>
            <a:r>
              <a:rPr lang="fr-FR" dirty="0" smtClean="0">
                <a:solidFill>
                  <a:schemeClr val="tx2"/>
                </a:solidFill>
              </a:rPr>
              <a:t>adresses</a:t>
            </a:r>
            <a:r>
              <a:rPr lang="fr-FR" dirty="0" smtClean="0"/>
              <a:t> </a:t>
            </a:r>
            <a:r>
              <a:rPr lang="fr-FR" dirty="0"/>
              <a:t>de Personne </a:t>
            </a:r>
            <a:r>
              <a:rPr lang="fr-FR" dirty="0" smtClean="0"/>
              <a:t>vers </a:t>
            </a:r>
            <a:r>
              <a:rPr lang="fr-FR" dirty="0"/>
              <a:t>Adresse </a:t>
            </a:r>
            <a:r>
              <a:rPr lang="fr-FR" dirty="0" smtClean="0"/>
              <a:t>est de type </a:t>
            </a:r>
            <a:r>
              <a:rPr lang="fr-FR" dirty="0" err="1" smtClean="0">
                <a:solidFill>
                  <a:srgbClr val="FF6600"/>
                </a:solidFill>
              </a:rPr>
              <a:t>deny</a:t>
            </a:r>
            <a:endParaRPr lang="fr-FR" dirty="0">
              <a:solidFill>
                <a:srgbClr val="FF6600"/>
              </a:solidFill>
            </a:endParaRPr>
          </a:p>
        </p:txBody>
      </p:sp>
      <p:sp>
        <p:nvSpPr>
          <p:cNvPr id="53351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Core Data</a:t>
            </a:r>
            <a:endParaRPr lang="en-GB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dirty="0" smtClean="0"/>
              <a:t>Présentation de la plateforme iOS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 dirty="0" smtClean="0"/>
              <a:t>éléments principaux - </a:t>
            </a:r>
            <a:r>
              <a:rPr lang="fr-FR" dirty="0" err="1" smtClean="0"/>
              <a:t>deny</a:t>
            </a:r>
            <a:endParaRPr lang="fr-FR" dirty="0" smtClean="0"/>
          </a:p>
          <a:p>
            <a:endParaRPr lang="fr-FR" dirty="0"/>
          </a:p>
        </p:txBody>
      </p:sp>
      <p:grpSp>
        <p:nvGrpSpPr>
          <p:cNvPr id="3" name="Grouper 2"/>
          <p:cNvGrpSpPr/>
          <p:nvPr/>
        </p:nvGrpSpPr>
        <p:grpSpPr>
          <a:xfrm>
            <a:off x="1691680" y="3707160"/>
            <a:ext cx="1512168" cy="1512168"/>
            <a:chOff x="1691680" y="3707160"/>
            <a:chExt cx="1512168" cy="1512168"/>
          </a:xfrm>
        </p:grpSpPr>
        <p:sp>
          <p:nvSpPr>
            <p:cNvPr id="2" name="Rectangle à coins arrondis 1"/>
            <p:cNvSpPr/>
            <p:nvPr/>
          </p:nvSpPr>
          <p:spPr>
            <a:xfrm>
              <a:off x="1691680" y="3707160"/>
              <a:ext cx="1512168" cy="1512168"/>
            </a:xfrm>
            <a:prstGeom prst="roundRect">
              <a:avLst/>
            </a:prstGeom>
            <a:gradFill flip="none" rotWithShape="1">
              <a:gsLst>
                <a:gs pos="0">
                  <a:schemeClr val="accent1">
                    <a:shade val="51000"/>
                    <a:satMod val="130000"/>
                    <a:alpha val="46000"/>
                  </a:schemeClr>
                </a:gs>
                <a:gs pos="80000">
                  <a:schemeClr val="accent1">
                    <a:shade val="93000"/>
                    <a:satMod val="130000"/>
                    <a:alpha val="46000"/>
                  </a:schemeClr>
                </a:gs>
                <a:gs pos="100000">
                  <a:schemeClr val="accent1">
                    <a:shade val="94000"/>
                    <a:satMod val="135000"/>
                    <a:alpha val="46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FR" sz="1400" dirty="0" smtClean="0"/>
                <a:t>Personne</a:t>
              </a:r>
              <a:endParaRPr lang="fr-FR" sz="1400" dirty="0"/>
            </a:p>
          </p:txBody>
        </p:sp>
        <p:sp>
          <p:nvSpPr>
            <p:cNvPr id="9" name="ZoneTexte 8"/>
            <p:cNvSpPr txBox="1"/>
            <p:nvPr/>
          </p:nvSpPr>
          <p:spPr>
            <a:xfrm>
              <a:off x="1691680" y="4067200"/>
              <a:ext cx="1512168" cy="261610"/>
            </a:xfrm>
            <a:prstGeom prst="rect">
              <a:avLst/>
            </a:prstGeom>
            <a:noFill/>
            <a:ln w="6350" cmpd="sng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FR" sz="1100" dirty="0" smtClean="0">
                  <a:solidFill>
                    <a:schemeClr val="bg1"/>
                  </a:solidFill>
                </a:rPr>
                <a:t>nom</a:t>
              </a:r>
              <a:endParaRPr lang="fr-FR" sz="1100" dirty="0">
                <a:solidFill>
                  <a:schemeClr val="bg1"/>
                </a:solidFill>
              </a:endParaRPr>
            </a:p>
          </p:txBody>
        </p:sp>
        <p:cxnSp>
          <p:nvCxnSpPr>
            <p:cNvPr id="15" name="Connecteur droit 14"/>
            <p:cNvCxnSpPr/>
            <p:nvPr/>
          </p:nvCxnSpPr>
          <p:spPr>
            <a:xfrm>
              <a:off x="1691680" y="4067200"/>
              <a:ext cx="1512168" cy="0"/>
            </a:xfrm>
            <a:prstGeom prst="line">
              <a:avLst/>
            </a:prstGeom>
            <a:ln w="9525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/>
            <p:cNvCxnSpPr/>
            <p:nvPr/>
          </p:nvCxnSpPr>
          <p:spPr>
            <a:xfrm>
              <a:off x="1691680" y="4328810"/>
              <a:ext cx="1512168" cy="0"/>
            </a:xfrm>
            <a:prstGeom prst="line">
              <a:avLst/>
            </a:prstGeom>
            <a:ln w="9525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21"/>
            <p:cNvCxnSpPr/>
            <p:nvPr/>
          </p:nvCxnSpPr>
          <p:spPr>
            <a:xfrm>
              <a:off x="1691680" y="4623834"/>
              <a:ext cx="1512168" cy="0"/>
            </a:xfrm>
            <a:prstGeom prst="line">
              <a:avLst/>
            </a:prstGeom>
            <a:ln w="9525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ZoneTexte 23"/>
            <p:cNvSpPr txBox="1"/>
            <p:nvPr/>
          </p:nvSpPr>
          <p:spPr>
            <a:xfrm>
              <a:off x="1691680" y="4360860"/>
              <a:ext cx="1512168" cy="261610"/>
            </a:xfrm>
            <a:prstGeom prst="rect">
              <a:avLst/>
            </a:prstGeom>
            <a:noFill/>
            <a:ln w="6350" cmpd="sng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FR" sz="1100" dirty="0" err="1" smtClean="0">
                  <a:solidFill>
                    <a:schemeClr val="bg1"/>
                  </a:solidFill>
                </a:rPr>
                <a:t>prenom</a:t>
              </a:r>
              <a:endParaRPr lang="fr-FR" sz="1100" dirty="0">
                <a:solidFill>
                  <a:schemeClr val="bg1"/>
                </a:solidFill>
              </a:endParaRPr>
            </a:p>
          </p:txBody>
        </p:sp>
        <p:sp>
          <p:nvSpPr>
            <p:cNvPr id="25" name="ZoneTexte 24"/>
            <p:cNvSpPr txBox="1"/>
            <p:nvPr/>
          </p:nvSpPr>
          <p:spPr>
            <a:xfrm>
              <a:off x="1691680" y="4643265"/>
              <a:ext cx="1512168" cy="261610"/>
            </a:xfrm>
            <a:prstGeom prst="rect">
              <a:avLst/>
            </a:prstGeom>
            <a:noFill/>
            <a:ln w="6350" cmpd="sng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FR" sz="1100" dirty="0" smtClean="0">
                  <a:solidFill>
                    <a:schemeClr val="bg1"/>
                  </a:solidFill>
                </a:rPr>
                <a:t>adresses</a:t>
              </a:r>
              <a:endParaRPr lang="fr-FR" sz="1100" dirty="0">
                <a:solidFill>
                  <a:schemeClr val="bg1"/>
                </a:solidFill>
              </a:endParaRPr>
            </a:p>
          </p:txBody>
        </p:sp>
        <p:cxnSp>
          <p:nvCxnSpPr>
            <p:cNvPr id="23" name="Connecteur droit 22"/>
            <p:cNvCxnSpPr/>
            <p:nvPr/>
          </p:nvCxnSpPr>
          <p:spPr>
            <a:xfrm>
              <a:off x="1691680" y="4913300"/>
              <a:ext cx="1512168" cy="0"/>
            </a:xfrm>
            <a:prstGeom prst="line">
              <a:avLst/>
            </a:prstGeom>
            <a:ln w="9525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3507" name="Grouper 533506"/>
          <p:cNvGrpSpPr/>
          <p:nvPr/>
        </p:nvGrpSpPr>
        <p:grpSpPr>
          <a:xfrm>
            <a:off x="5214763" y="3707160"/>
            <a:ext cx="1517477" cy="1512168"/>
            <a:chOff x="5214763" y="1916832"/>
            <a:chExt cx="1517477" cy="1512168"/>
          </a:xfrm>
        </p:grpSpPr>
        <p:sp>
          <p:nvSpPr>
            <p:cNvPr id="7" name="Rectangle à coins arrondis 6"/>
            <p:cNvSpPr/>
            <p:nvPr/>
          </p:nvSpPr>
          <p:spPr>
            <a:xfrm>
              <a:off x="5220072" y="1916832"/>
              <a:ext cx="1512168" cy="1512168"/>
            </a:xfrm>
            <a:prstGeom prst="roundRect">
              <a:avLst/>
            </a:prstGeom>
            <a:gradFill flip="none" rotWithShape="1">
              <a:gsLst>
                <a:gs pos="0">
                  <a:schemeClr val="accent1">
                    <a:shade val="51000"/>
                    <a:satMod val="130000"/>
                    <a:alpha val="46000"/>
                  </a:schemeClr>
                </a:gs>
                <a:gs pos="80000">
                  <a:schemeClr val="accent1">
                    <a:shade val="93000"/>
                    <a:satMod val="130000"/>
                    <a:alpha val="46000"/>
                  </a:schemeClr>
                </a:gs>
                <a:gs pos="100000">
                  <a:schemeClr val="accent1">
                    <a:shade val="94000"/>
                    <a:satMod val="135000"/>
                    <a:alpha val="46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FR" sz="1400" dirty="0" smtClean="0"/>
                <a:t>Adresse</a:t>
              </a:r>
              <a:endParaRPr lang="fr-FR" sz="1400" dirty="0"/>
            </a:p>
          </p:txBody>
        </p:sp>
        <p:sp>
          <p:nvSpPr>
            <p:cNvPr id="12" name="ZoneTexte 11"/>
            <p:cNvSpPr txBox="1"/>
            <p:nvPr/>
          </p:nvSpPr>
          <p:spPr>
            <a:xfrm>
              <a:off x="5220072" y="2298467"/>
              <a:ext cx="1512168" cy="261610"/>
            </a:xfrm>
            <a:prstGeom prst="rect">
              <a:avLst/>
            </a:prstGeom>
            <a:noFill/>
            <a:ln w="6350" cmpd="sng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FR" sz="1100" dirty="0" smtClean="0">
                  <a:solidFill>
                    <a:schemeClr val="bg1"/>
                  </a:solidFill>
                </a:rPr>
                <a:t>rue</a:t>
              </a:r>
              <a:endParaRPr lang="fr-FR" sz="1100" dirty="0">
                <a:solidFill>
                  <a:schemeClr val="bg1"/>
                </a:solidFill>
              </a:endParaRPr>
            </a:p>
          </p:txBody>
        </p:sp>
        <p:sp>
          <p:nvSpPr>
            <p:cNvPr id="13" name="ZoneTexte 12"/>
            <p:cNvSpPr txBox="1"/>
            <p:nvPr/>
          </p:nvSpPr>
          <p:spPr>
            <a:xfrm>
              <a:off x="5220072" y="2564904"/>
              <a:ext cx="1512168" cy="261610"/>
            </a:xfrm>
            <a:prstGeom prst="rect">
              <a:avLst/>
            </a:prstGeom>
            <a:noFill/>
            <a:ln w="6350" cmpd="sng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FR" sz="1100" dirty="0" err="1" smtClean="0">
                  <a:solidFill>
                    <a:schemeClr val="bg1"/>
                  </a:solidFill>
                </a:rPr>
                <a:t>codePostal</a:t>
              </a:r>
              <a:endParaRPr lang="fr-FR" sz="1100" dirty="0">
                <a:solidFill>
                  <a:schemeClr val="bg1"/>
                </a:solidFill>
              </a:endParaRPr>
            </a:p>
          </p:txBody>
        </p:sp>
        <p:sp>
          <p:nvSpPr>
            <p:cNvPr id="14" name="ZoneTexte 13"/>
            <p:cNvSpPr txBox="1"/>
            <p:nvPr/>
          </p:nvSpPr>
          <p:spPr>
            <a:xfrm>
              <a:off x="5214763" y="2833506"/>
              <a:ext cx="1512168" cy="261610"/>
            </a:xfrm>
            <a:prstGeom prst="rect">
              <a:avLst/>
            </a:prstGeom>
            <a:noFill/>
            <a:ln w="6350" cmpd="sng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FR" sz="1100" dirty="0" smtClean="0">
                  <a:solidFill>
                    <a:schemeClr val="bg1"/>
                  </a:solidFill>
                </a:rPr>
                <a:t>ville</a:t>
              </a:r>
              <a:endParaRPr lang="fr-FR" sz="1100" dirty="0">
                <a:solidFill>
                  <a:schemeClr val="bg1"/>
                </a:solidFill>
              </a:endParaRPr>
            </a:p>
          </p:txBody>
        </p:sp>
        <p:cxnSp>
          <p:nvCxnSpPr>
            <p:cNvPr id="18" name="Connecteur droit 17"/>
            <p:cNvCxnSpPr/>
            <p:nvPr/>
          </p:nvCxnSpPr>
          <p:spPr>
            <a:xfrm>
              <a:off x="5214763" y="2298467"/>
              <a:ext cx="1512168" cy="0"/>
            </a:xfrm>
            <a:prstGeom prst="line">
              <a:avLst/>
            </a:prstGeom>
            <a:ln w="9525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18"/>
            <p:cNvCxnSpPr/>
            <p:nvPr/>
          </p:nvCxnSpPr>
          <p:spPr>
            <a:xfrm>
              <a:off x="5214763" y="2538482"/>
              <a:ext cx="1512168" cy="0"/>
            </a:xfrm>
            <a:prstGeom prst="line">
              <a:avLst/>
            </a:prstGeom>
            <a:ln w="9525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19"/>
            <p:cNvCxnSpPr/>
            <p:nvPr/>
          </p:nvCxnSpPr>
          <p:spPr>
            <a:xfrm>
              <a:off x="5220072" y="2833506"/>
              <a:ext cx="1512168" cy="0"/>
            </a:xfrm>
            <a:prstGeom prst="line">
              <a:avLst/>
            </a:prstGeom>
            <a:ln w="9525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20"/>
            <p:cNvCxnSpPr/>
            <p:nvPr/>
          </p:nvCxnSpPr>
          <p:spPr>
            <a:xfrm>
              <a:off x="5214763" y="3109044"/>
              <a:ext cx="1512168" cy="0"/>
            </a:xfrm>
            <a:prstGeom prst="line">
              <a:avLst/>
            </a:prstGeom>
            <a:ln w="9525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ZoneTexte 28"/>
            <p:cNvSpPr txBox="1"/>
            <p:nvPr/>
          </p:nvSpPr>
          <p:spPr>
            <a:xfrm>
              <a:off x="5220072" y="3140936"/>
              <a:ext cx="1512168" cy="261610"/>
            </a:xfrm>
            <a:prstGeom prst="rect">
              <a:avLst/>
            </a:prstGeom>
            <a:noFill/>
            <a:ln w="6350" cmpd="sng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FR" sz="1100" dirty="0" smtClean="0">
                  <a:solidFill>
                    <a:schemeClr val="bg1"/>
                  </a:solidFill>
                </a:rPr>
                <a:t>personne</a:t>
              </a:r>
              <a:endParaRPr lang="fr-FR" sz="11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33513" name="Grouper 533512"/>
          <p:cNvGrpSpPr/>
          <p:nvPr/>
        </p:nvGrpSpPr>
        <p:grpSpPr>
          <a:xfrm>
            <a:off x="3203848" y="4427240"/>
            <a:ext cx="2016224" cy="945976"/>
            <a:chOff x="3203848" y="4427240"/>
            <a:chExt cx="2016224" cy="945976"/>
          </a:xfrm>
        </p:grpSpPr>
        <p:cxnSp>
          <p:nvCxnSpPr>
            <p:cNvPr id="26" name="Connecteur droit avec flèche 25"/>
            <p:cNvCxnSpPr>
              <a:stCxn id="25" idx="3"/>
              <a:endCxn id="29" idx="1"/>
            </p:cNvCxnSpPr>
            <p:nvPr/>
          </p:nvCxnSpPr>
          <p:spPr>
            <a:xfrm>
              <a:off x="3203848" y="4774070"/>
              <a:ext cx="2016224" cy="287999"/>
            </a:xfrm>
            <a:prstGeom prst="bentConnector3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33506" name="ZoneTexte 533505"/>
            <p:cNvSpPr txBox="1"/>
            <p:nvPr/>
          </p:nvSpPr>
          <p:spPr>
            <a:xfrm>
              <a:off x="3203848" y="4427240"/>
              <a:ext cx="2845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smtClean="0"/>
                <a:t>1</a:t>
              </a:r>
              <a:endParaRPr lang="fr-FR" sz="1400" dirty="0"/>
            </a:p>
          </p:txBody>
        </p:sp>
        <p:sp>
          <p:nvSpPr>
            <p:cNvPr id="36" name="ZoneTexte 35"/>
            <p:cNvSpPr txBox="1"/>
            <p:nvPr/>
          </p:nvSpPr>
          <p:spPr>
            <a:xfrm>
              <a:off x="4916635" y="5065439"/>
              <a:ext cx="2545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/>
                <a:t>*</a:t>
              </a:r>
            </a:p>
          </p:txBody>
        </p:sp>
      </p:grpSp>
      <p:sp>
        <p:nvSpPr>
          <p:cNvPr id="31" name="ZoneTexte 30"/>
          <p:cNvSpPr txBox="1"/>
          <p:nvPr/>
        </p:nvSpPr>
        <p:spPr>
          <a:xfrm>
            <a:off x="0" y="2836967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Suppression d’une personne qui possèdent 2 adresses</a:t>
            </a:r>
            <a:endParaRPr lang="fr-FR" dirty="0"/>
          </a:p>
        </p:txBody>
      </p:sp>
      <p:sp>
        <p:nvSpPr>
          <p:cNvPr id="30" name="ZoneTexte 29"/>
          <p:cNvSpPr txBox="1"/>
          <p:nvPr/>
        </p:nvSpPr>
        <p:spPr>
          <a:xfrm>
            <a:off x="0" y="5733256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rgbClr val="FF0000"/>
                </a:solidFill>
              </a:rPr>
              <a:t>Erreur lors de la sauvegarde car les adresses </a:t>
            </a:r>
          </a:p>
          <a:p>
            <a:pPr algn="ctr"/>
            <a:r>
              <a:rPr lang="fr-FR" dirty="0" smtClean="0">
                <a:solidFill>
                  <a:srgbClr val="FF0000"/>
                </a:solidFill>
              </a:rPr>
              <a:t>n’ont pas été retirées de la relation au préalable</a:t>
            </a:r>
            <a:endParaRPr lang="fr-F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0482243"/>
      </p:ext>
    </p:extLst>
  </p:cSld>
  <p:clrMapOvr>
    <a:masterClrMapping/>
  </p:clrMapOvr>
  <p:transition xmlns:p14="http://schemas.microsoft.com/office/powerpoint/2010/main">
    <p:push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5335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3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0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1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Core Data</a:t>
            </a:r>
            <a:endParaRPr lang="en-GB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dirty="0" smtClean="0"/>
              <a:t>Présentation de la plateforme iOS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 dirty="0" smtClean="0"/>
              <a:t>modélisation</a:t>
            </a:r>
          </a:p>
          <a:p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1011238" y="1773238"/>
            <a:ext cx="8025258" cy="3887787"/>
          </a:xfrm>
        </p:spPr>
        <p:txBody>
          <a:bodyPr/>
          <a:lstStyle/>
          <a:p>
            <a:r>
              <a:rPr lang="fr-FR" dirty="0" smtClean="0"/>
              <a:t>via l’outil disponible dans Xcode qui permet :</a:t>
            </a:r>
          </a:p>
          <a:p>
            <a:pPr lvl="1"/>
            <a:r>
              <a:rPr lang="fr-FR" dirty="0" smtClean="0"/>
              <a:t>l’édition du modèle</a:t>
            </a:r>
          </a:p>
          <a:p>
            <a:pPr lvl="1"/>
            <a:r>
              <a:rPr lang="fr-FR" dirty="0" smtClean="0"/>
              <a:t>la génération des classes issues des entités du modèle</a:t>
            </a:r>
            <a:endParaRPr lang="fr-FR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19672" y="2959671"/>
            <a:ext cx="5700702" cy="34474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24720006"/>
      </p:ext>
    </p:extLst>
  </p:cSld>
  <p:clrMapOvr>
    <a:masterClrMapping/>
  </p:clrMapOvr>
  <p:transition xmlns:p14="http://schemas.microsoft.com/office/powerpoint/2010/main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1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Core Data</a:t>
            </a:r>
            <a:endParaRPr lang="en-GB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dirty="0" smtClean="0"/>
              <a:t>Présentation de la plateforme iOS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 dirty="0" smtClean="0"/>
              <a:t>modélisation</a:t>
            </a:r>
          </a:p>
          <a:p>
            <a:endParaRPr lang="fr-F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28775" y="1771650"/>
            <a:ext cx="5886450" cy="331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10639300"/>
      </p:ext>
    </p:extLst>
  </p:cSld>
  <p:clrMapOvr>
    <a:masterClrMapping/>
  </p:clrMapOvr>
  <p:transition xmlns:p14="http://schemas.microsoft.com/office/powerpoint/2010/main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1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Core Data</a:t>
            </a:r>
            <a:endParaRPr lang="en-GB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dirty="0" smtClean="0"/>
              <a:t>Présentation de la plateforme iOS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 dirty="0" smtClean="0"/>
              <a:t>requêtage</a:t>
            </a:r>
          </a:p>
          <a:p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1011238" y="1773238"/>
            <a:ext cx="8025258" cy="3887787"/>
          </a:xfrm>
        </p:spPr>
        <p:txBody>
          <a:bodyPr/>
          <a:lstStyle/>
          <a:p>
            <a:r>
              <a:rPr lang="fr-FR" dirty="0" smtClean="0"/>
              <a:t>pour récupérer des objets dans le modèle, il faut utiliser une requête (</a:t>
            </a:r>
            <a:r>
              <a:rPr lang="fr-FR" dirty="0" smtClean="0">
                <a:latin typeface="Courier" pitchFamily="49" charset="0"/>
              </a:rPr>
              <a:t>NSFetchRequest</a:t>
            </a:r>
            <a:r>
              <a:rPr lang="fr-FR" dirty="0" smtClean="0"/>
              <a:t>). Pour cela, deux possibilités :</a:t>
            </a:r>
          </a:p>
          <a:p>
            <a:pPr lvl="1"/>
            <a:r>
              <a:rPr lang="fr-FR" dirty="0" smtClean="0"/>
              <a:t>en code</a:t>
            </a:r>
          </a:p>
          <a:p>
            <a:pPr lvl="1"/>
            <a:r>
              <a:rPr lang="fr-FR" dirty="0" smtClean="0"/>
              <a:t>via l’éditeur de Xcode on crée la requête, et on l’appelle en code</a:t>
            </a:r>
          </a:p>
        </p:txBody>
      </p:sp>
    </p:spTree>
    <p:extLst>
      <p:ext uri="{BB962C8B-B14F-4D97-AF65-F5344CB8AC3E}">
        <p14:creationId xmlns:p14="http://schemas.microsoft.com/office/powerpoint/2010/main" val="1415941160"/>
      </p:ext>
    </p:extLst>
  </p:cSld>
  <p:clrMapOvr>
    <a:masterClrMapping/>
  </p:clrMapOvr>
  <p:transition xmlns:p14="http://schemas.microsoft.com/office/powerpoint/2010/main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1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Core Data</a:t>
            </a:r>
            <a:endParaRPr lang="en-GB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dirty="0" smtClean="0"/>
              <a:t>Présentation de la plateforme iOS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 dirty="0" smtClean="0"/>
              <a:t>requêtage - en code</a:t>
            </a:r>
          </a:p>
          <a:p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1011238" y="1773238"/>
            <a:ext cx="8025258" cy="3887787"/>
          </a:xfrm>
        </p:spPr>
        <p:txBody>
          <a:bodyPr/>
          <a:lstStyle/>
          <a:p>
            <a:r>
              <a:rPr lang="fr-FR" dirty="0" smtClean="0"/>
              <a:t>une requête :</a:t>
            </a:r>
          </a:p>
          <a:p>
            <a:pPr lvl="1"/>
            <a:r>
              <a:rPr lang="fr-FR" dirty="0" smtClean="0"/>
              <a:t>doit être faite sur une entité</a:t>
            </a:r>
          </a:p>
          <a:p>
            <a:pPr lvl="1"/>
            <a:r>
              <a:rPr lang="fr-FR" dirty="0" smtClean="0"/>
              <a:t>peut filtrer des objets de cette entité (à l’aide d’un prédicat)</a:t>
            </a:r>
          </a:p>
          <a:p>
            <a:pPr lvl="1"/>
            <a:r>
              <a:rPr lang="fr-FR" dirty="0" smtClean="0"/>
              <a:t>peut trier le résultat</a:t>
            </a:r>
          </a:p>
          <a:p>
            <a:r>
              <a:rPr lang="fr-FR" dirty="0" smtClean="0"/>
              <a:t>la classe permettant de faire une requête est </a:t>
            </a:r>
            <a:r>
              <a:rPr lang="fr-FR" dirty="0" smtClean="0">
                <a:latin typeface="Courier" pitchFamily="49" charset="0"/>
              </a:rPr>
              <a:t>NSFetchRequest</a:t>
            </a:r>
          </a:p>
          <a:p>
            <a:r>
              <a:rPr lang="fr-FR" dirty="0" smtClean="0"/>
              <a:t>une requête s’effectue obligatoirement dans un </a:t>
            </a:r>
            <a:r>
              <a:rPr lang="fr-FR" dirty="0" smtClean="0">
                <a:solidFill>
                  <a:schemeClr val="tx2"/>
                </a:solidFill>
              </a:rPr>
              <a:t>managed object context</a:t>
            </a:r>
          </a:p>
          <a:p>
            <a:r>
              <a:rPr lang="fr-FR" dirty="0" smtClean="0"/>
              <a:t>on prend pour exemple, une liste de messages. Un message a un titre, un contenu et une date. On va faire une requête pour récupérer les titres dont le contenu commence par « Le » et les trier par date du plus récent au plus ancien</a:t>
            </a:r>
          </a:p>
        </p:txBody>
      </p:sp>
    </p:spTree>
    <p:extLst>
      <p:ext uri="{BB962C8B-B14F-4D97-AF65-F5344CB8AC3E}">
        <p14:creationId xmlns:p14="http://schemas.microsoft.com/office/powerpoint/2010/main" val="4158213071"/>
      </p:ext>
    </p:extLst>
  </p:cSld>
  <p:clrMapOvr>
    <a:masterClrMapping/>
  </p:clrMapOvr>
  <p:transition xmlns:p14="http://schemas.microsoft.com/office/powerpoint/2010/main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1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Core Data</a:t>
            </a:r>
            <a:endParaRPr lang="en-GB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dirty="0" smtClean="0"/>
              <a:t>Présentation de la plateforme iOS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 dirty="0" smtClean="0"/>
              <a:t>requêtage - en code</a:t>
            </a:r>
          </a:p>
          <a:p>
            <a:endParaRPr lang="fr-FR" dirty="0"/>
          </a:p>
        </p:txBody>
      </p:sp>
      <p:grpSp>
        <p:nvGrpSpPr>
          <p:cNvPr id="8" name="Groupe 10"/>
          <p:cNvGrpSpPr/>
          <p:nvPr/>
        </p:nvGrpSpPr>
        <p:grpSpPr>
          <a:xfrm>
            <a:off x="539230" y="1515552"/>
            <a:ext cx="8281242" cy="3407031"/>
            <a:chOff x="755576" y="5085184"/>
            <a:chExt cx="7849177" cy="2631094"/>
          </a:xfrm>
        </p:grpSpPr>
        <p:sp>
          <p:nvSpPr>
            <p:cNvPr id="9" name="ZoneTexte 8"/>
            <p:cNvSpPr txBox="1"/>
            <p:nvPr/>
          </p:nvSpPr>
          <p:spPr>
            <a:xfrm>
              <a:off x="755576" y="5085184"/>
              <a:ext cx="7848872" cy="28521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fr-FR" sz="1800" dirty="0" smtClean="0">
                  <a:solidFill>
                    <a:schemeClr val="accent5">
                      <a:lumMod val="50000"/>
                    </a:schemeClr>
                  </a:solidFill>
                </a:rPr>
                <a:t>Exemple</a:t>
              </a:r>
              <a:endParaRPr lang="fr-FR" sz="18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10" name="ZoneTexte 9"/>
            <p:cNvSpPr txBox="1"/>
            <p:nvPr/>
          </p:nvSpPr>
          <p:spPr>
            <a:xfrm>
              <a:off x="755881" y="5363229"/>
              <a:ext cx="7848872" cy="2353049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L="0" lvl="1"/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</a:rPr>
                <a:t>NSManagedObjectContext</a:t>
              </a:r>
              <a:r>
                <a:rPr lang="fr-FR" sz="1600" b="1" dirty="0" smtClean="0">
                  <a:solidFill>
                    <a:srgbClr val="EE7CE6"/>
                  </a:solidFill>
                  <a:latin typeface="Courier" pitchFamily="49" charset="0"/>
                </a:rPr>
                <a:t> 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*</a:t>
              </a:r>
              <a:r>
                <a:rPr lang="fr-FR" sz="1600" b="1" dirty="0" smtClean="0">
                  <a:solidFill>
                    <a:schemeClr val="tx2"/>
                  </a:solidFill>
                  <a:latin typeface="Courier" pitchFamily="49" charset="0"/>
                </a:rPr>
                <a:t>context </a:t>
              </a:r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</a:rPr>
                <a:t>=</a:t>
              </a:r>
              <a:r>
                <a:rPr lang="fr-FR" sz="1600" b="1" dirty="0" smtClean="0">
                  <a:solidFill>
                    <a:srgbClr val="EE7CE6"/>
                  </a:solidFill>
                  <a:latin typeface="Courier" pitchFamily="49" charset="0"/>
                </a:rPr>
                <a:t> 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...;</a:t>
              </a:r>
            </a:p>
            <a:p>
              <a:pPr marL="0" lvl="1"/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</a:rPr>
                <a:t>NSError</a:t>
              </a:r>
              <a:r>
                <a:rPr lang="fr-FR" sz="1600" b="1" dirty="0" smtClean="0">
                  <a:solidFill>
                    <a:srgbClr val="EE7CE6"/>
                  </a:solidFill>
                  <a:latin typeface="Courier" pitchFamily="49" charset="0"/>
                </a:rPr>
                <a:t> 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*</a:t>
              </a:r>
              <a:r>
                <a:rPr lang="fr-FR" sz="1600" b="1" dirty="0" smtClean="0">
                  <a:solidFill>
                    <a:schemeClr val="tx2"/>
                  </a:solidFill>
                  <a:latin typeface="Courier" pitchFamily="49" charset="0"/>
                </a:rPr>
                <a:t>error </a:t>
              </a:r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</a:rPr>
                <a:t>=</a:t>
              </a:r>
              <a:r>
                <a:rPr lang="fr-FR" sz="1600" b="1" dirty="0" smtClean="0">
                  <a:solidFill>
                    <a:srgbClr val="EE7CE6"/>
                  </a:solidFill>
                  <a:latin typeface="Courier" pitchFamily="49" charset="0"/>
                </a:rPr>
                <a:t> </a:t>
              </a:r>
              <a:r>
                <a:rPr lang="fr-FR" sz="1600" b="1" dirty="0" smtClean="0">
                  <a:solidFill>
                    <a:srgbClr val="EE7CE6"/>
                  </a:solidFill>
                  <a:latin typeface="Courier" pitchFamily="49" charset="0"/>
                  <a:sym typeface="Wingdings" pitchFamily="2" charset="2"/>
                </a:rPr>
                <a:t>nil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;</a:t>
              </a:r>
            </a:p>
            <a:p>
              <a:pPr marL="0" lvl="1"/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</a:rPr>
                <a:t>NSFetchRequest</a:t>
              </a:r>
              <a:r>
                <a:rPr lang="fr-FR" sz="1600" b="1" dirty="0" smtClean="0">
                  <a:solidFill>
                    <a:srgbClr val="EE7CE6"/>
                  </a:solidFill>
                  <a:latin typeface="Courier" pitchFamily="49" charset="0"/>
                </a:rPr>
                <a:t> 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*</a:t>
              </a:r>
              <a:r>
                <a:rPr lang="fr-FR" sz="1600" b="1" dirty="0" smtClean="0">
                  <a:solidFill>
                    <a:schemeClr val="tx2"/>
                  </a:solidFill>
                  <a:latin typeface="Courier" pitchFamily="49" charset="0"/>
                </a:rPr>
                <a:t>request </a:t>
              </a:r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</a:rPr>
                <a:t>=</a:t>
              </a:r>
              <a:r>
                <a:rPr lang="fr-FR" sz="1600" b="1" dirty="0" smtClean="0">
                  <a:solidFill>
                    <a:srgbClr val="EE7CE6"/>
                  </a:solidFill>
                  <a:latin typeface="Courier" pitchFamily="49" charset="0"/>
                </a:rPr>
                <a:t> 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[[</a:t>
              </a:r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</a:rPr>
                <a:t>NSFetchRequest</a:t>
              </a:r>
              <a:r>
                <a:rPr lang="fr-FR" sz="1600" b="1" dirty="0" smtClean="0">
                  <a:solidFill>
                    <a:srgbClr val="EE7CE6"/>
                  </a:solidFill>
                  <a:latin typeface="Courier" pitchFamily="49" charset="0"/>
                </a:rPr>
                <a:t> </a:t>
              </a:r>
              <a:r>
                <a:rPr lang="fr-FR" sz="1600" b="1" dirty="0" smtClean="0">
                  <a:solidFill>
                    <a:srgbClr val="005426"/>
                  </a:solidFill>
                  <a:latin typeface="Courier" pitchFamily="49" charset="0"/>
                </a:rPr>
                <a:t>alloc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] 	</a:t>
              </a:r>
              <a:r>
                <a:rPr lang="fr-FR" sz="1600" b="1" dirty="0" smtClean="0">
                  <a:solidFill>
                    <a:srgbClr val="005426"/>
                  </a:solidFill>
                  <a:latin typeface="Courier" pitchFamily="49" charset="0"/>
                  <a:sym typeface="Wingdings" pitchFamily="2" charset="2"/>
                </a:rPr>
                <a:t>initWithEntity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:</a:t>
              </a:r>
              <a:r>
                <a:rPr lang="fr-FR" sz="1600" b="1" dirty="0" smtClean="0">
                  <a:solidFill>
                    <a:srgbClr val="0070C0"/>
                  </a:solidFill>
                  <a:latin typeface="Courier" pitchFamily="49" charset="0"/>
                </a:rPr>
                <a:t>@"Message"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];</a:t>
              </a:r>
            </a:p>
            <a:p>
              <a:pPr marL="0" lvl="1"/>
              <a:r>
                <a:rPr lang="fr-FR" sz="1600" b="1" dirty="0" smtClean="0">
                  <a:solidFill>
                    <a:schemeClr val="tx2"/>
                  </a:solidFill>
                  <a:latin typeface="Courier" pitchFamily="49" charset="0"/>
                  <a:sym typeface="Wingdings" pitchFamily="2" charset="2"/>
                </a:rPr>
                <a:t>request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.predicate = [</a:t>
              </a:r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  <a:sym typeface="Wingdings" pitchFamily="2" charset="2"/>
                </a:rPr>
                <a:t>NSPredicate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 </a:t>
              </a:r>
              <a:r>
                <a:rPr lang="fr-FR" sz="1600" b="1" dirty="0" smtClean="0">
                  <a:solidFill>
                    <a:srgbClr val="005426"/>
                  </a:solidFill>
                  <a:latin typeface="Courier" pitchFamily="49" charset="0"/>
                  <a:sym typeface="Wingdings" pitchFamily="2" charset="2"/>
                </a:rPr>
                <a:t>predicateWithFormat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:</a:t>
              </a:r>
              <a:r>
                <a:rPr lang="fr-FR" sz="1600" b="1" dirty="0" smtClean="0">
                  <a:solidFill>
                    <a:srgbClr val="0070C0"/>
                  </a:solidFill>
                  <a:latin typeface="Courier" pitchFamily="49" charset="0"/>
                </a:rPr>
                <a:t>@"titre 	BEGINSWITH[cd] </a:t>
              </a:r>
              <a:r>
                <a:rPr lang="fr-FR" sz="1600" b="1" dirty="0" smtClean="0">
                  <a:solidFill>
                    <a:srgbClr val="0070C0"/>
                  </a:solidFill>
                  <a:latin typeface="Times New Roman"/>
                  <a:cs typeface="Times New Roman"/>
                </a:rPr>
                <a:t>' </a:t>
              </a:r>
              <a:r>
                <a:rPr lang="fr-FR" sz="1600" b="1" dirty="0" smtClean="0">
                  <a:solidFill>
                    <a:srgbClr val="0070C0"/>
                  </a:solidFill>
                  <a:latin typeface="Courier" pitchFamily="49" charset="0"/>
                </a:rPr>
                <a:t>Le</a:t>
              </a:r>
              <a:r>
                <a:rPr lang="fr-FR" sz="1600" b="1" dirty="0" smtClean="0">
                  <a:solidFill>
                    <a:srgbClr val="0070C0"/>
                  </a:solidFill>
                  <a:latin typeface="Times New Roman"/>
                  <a:cs typeface="Times New Roman"/>
                </a:rPr>
                <a:t>'</a:t>
              </a:r>
              <a:r>
                <a:rPr lang="fr-FR" sz="1600" b="1" dirty="0" smtClean="0">
                  <a:solidFill>
                    <a:srgbClr val="0070C0"/>
                  </a:solidFill>
                  <a:latin typeface="Courier" pitchFamily="49" charset="0"/>
                </a:rPr>
                <a:t> "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];</a:t>
              </a:r>
            </a:p>
            <a:p>
              <a:pPr marL="0" lvl="1"/>
              <a:r>
                <a:rPr lang="fr-FR" sz="1600" b="1" dirty="0" smtClean="0">
                  <a:solidFill>
                    <a:schemeClr val="tx2"/>
                  </a:solidFill>
                  <a:latin typeface="Courier" pitchFamily="49" charset="0"/>
                  <a:sym typeface="Wingdings" pitchFamily="2" charset="2"/>
                </a:rPr>
                <a:t>request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.sortDescriptors = </a:t>
              </a:r>
              <a:r>
                <a:rPr lang="fr-FR" sz="1600" b="1" dirty="0" smtClean="0">
                  <a:solidFill>
                    <a:srgbClr val="FF0000"/>
                  </a:solidFill>
                  <a:latin typeface="Courier" pitchFamily="49" charset="0"/>
                  <a:sym typeface="Wingdings" pitchFamily="2" charset="2"/>
                </a:rPr>
                <a:t>@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[[</a:t>
              </a:r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  <a:sym typeface="Wingdings" pitchFamily="2" charset="2"/>
                </a:rPr>
                <a:t>NSSortDescriptor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 	</a:t>
              </a:r>
              <a:r>
                <a:rPr lang="fr-FR" sz="1600" b="1" dirty="0" smtClean="0">
                  <a:solidFill>
                    <a:srgbClr val="005426"/>
                  </a:solidFill>
                  <a:latin typeface="Courier" pitchFamily="49" charset="0"/>
                  <a:sym typeface="Wingdings" pitchFamily="2" charset="2"/>
                </a:rPr>
                <a:t>sortDescriptorWithKey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:</a:t>
              </a:r>
              <a:r>
                <a:rPr lang="fr-FR" sz="1600" b="1" dirty="0" smtClean="0">
                  <a:solidFill>
                    <a:srgbClr val="0070C0"/>
                  </a:solidFill>
                  <a:latin typeface="Courier" pitchFamily="49" charset="0"/>
                </a:rPr>
                <a:t>@"date" </a:t>
              </a:r>
              <a:r>
                <a:rPr lang="fr-FR" sz="1600" b="1" dirty="0" smtClean="0">
                  <a:solidFill>
                    <a:srgbClr val="005426"/>
                  </a:solidFill>
                  <a:latin typeface="Courier" pitchFamily="49" charset="0"/>
                  <a:sym typeface="Wingdings" pitchFamily="2" charset="2"/>
                </a:rPr>
                <a:t>ascending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:</a:t>
              </a:r>
              <a:r>
                <a:rPr lang="fr-FR" sz="1600" b="1" dirty="0" smtClean="0">
                  <a:solidFill>
                    <a:srgbClr val="EE7CE6"/>
                  </a:solidFill>
                  <a:latin typeface="Courier" pitchFamily="49" charset="0"/>
                  <a:sym typeface="Wingdings" pitchFamily="2" charset="2"/>
                </a:rPr>
                <a:t>NO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]];</a:t>
              </a:r>
            </a:p>
            <a:p>
              <a:pPr marL="0" lvl="1"/>
              <a:r>
                <a:rPr lang="fr-FR" sz="1600" b="1" dirty="0" smtClean="0">
                  <a:solidFill>
                    <a:srgbClr val="00B050"/>
                  </a:solidFill>
                  <a:latin typeface="Courier" pitchFamily="49" charset="0"/>
                </a:rPr>
                <a:t>// exécution de la requête</a:t>
              </a:r>
            </a:p>
            <a:p>
              <a:pPr marL="0" lvl="1"/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  <a:sym typeface="Wingdings" pitchFamily="2" charset="2"/>
                </a:rPr>
                <a:t>NSArray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 *</a:t>
              </a:r>
              <a:r>
                <a:rPr lang="fr-FR" sz="1600" b="1" dirty="0" smtClean="0">
                  <a:solidFill>
                    <a:schemeClr val="tx2"/>
                  </a:solidFill>
                  <a:latin typeface="Courier" pitchFamily="49" charset="0"/>
                </a:rPr>
                <a:t>result </a:t>
              </a:r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</a:rPr>
                <a:t>=</a:t>
              </a:r>
              <a:r>
                <a:rPr lang="fr-FR" sz="1600" b="1" dirty="0" smtClean="0">
                  <a:solidFill>
                    <a:srgbClr val="EE7CE6"/>
                  </a:solidFill>
                  <a:latin typeface="Courier" pitchFamily="49" charset="0"/>
                </a:rPr>
                <a:t> 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[</a:t>
              </a:r>
              <a:r>
                <a:rPr lang="fr-FR" sz="1600" b="1" dirty="0" smtClean="0">
                  <a:solidFill>
                    <a:schemeClr val="tx2"/>
                  </a:solidFill>
                  <a:latin typeface="Courier" pitchFamily="49" charset="0"/>
                  <a:sym typeface="Wingdings" pitchFamily="2" charset="2"/>
                </a:rPr>
                <a:t>context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 </a:t>
              </a:r>
              <a:r>
                <a:rPr lang="fr-FR" sz="1600" b="1" dirty="0" smtClean="0">
                  <a:solidFill>
                    <a:srgbClr val="005426"/>
                  </a:solidFill>
                  <a:latin typeface="Courier" pitchFamily="49" charset="0"/>
                  <a:sym typeface="Wingdings" pitchFamily="2" charset="2"/>
                </a:rPr>
                <a:t>executeFetchRequest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:</a:t>
              </a:r>
              <a:r>
                <a:rPr lang="fr-FR" sz="1600" b="1" dirty="0" smtClean="0">
                  <a:solidFill>
                    <a:schemeClr val="tx2"/>
                  </a:solidFill>
                  <a:latin typeface="Courier" pitchFamily="49" charset="0"/>
                  <a:sym typeface="Wingdings" pitchFamily="2" charset="2"/>
                </a:rPr>
                <a:t>request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 	</a:t>
              </a:r>
              <a:r>
                <a:rPr lang="fr-FR" sz="1600" b="1" dirty="0" smtClean="0">
                  <a:solidFill>
                    <a:srgbClr val="005426"/>
                  </a:solidFill>
                  <a:latin typeface="Courier" pitchFamily="49" charset="0"/>
                  <a:sym typeface="Wingdings" pitchFamily="2" charset="2"/>
                </a:rPr>
                <a:t>error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:&amp;</a:t>
              </a:r>
              <a:r>
                <a:rPr lang="fr-FR" sz="1600" b="1" dirty="0" smtClean="0">
                  <a:solidFill>
                    <a:schemeClr val="tx2"/>
                  </a:solidFill>
                  <a:latin typeface="Courier" pitchFamily="49" charset="0"/>
                  <a:sym typeface="Wingdings" pitchFamily="2" charset="2"/>
                </a:rPr>
                <a:t>error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];</a:t>
              </a:r>
            </a:p>
            <a:p>
              <a:pPr marL="0" lvl="1"/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...</a:t>
              </a:r>
            </a:p>
          </p:txBody>
        </p:sp>
      </p:grpSp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539552" y="2420888"/>
                </a:moveTo>
                <a:lnTo>
                  <a:pt x="539552" y="2924944"/>
                </a:lnTo>
                <a:lnTo>
                  <a:pt x="8820150" y="2924944"/>
                </a:lnTo>
                <a:lnTo>
                  <a:pt x="8820150" y="2420888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shade val="51000"/>
                  <a:satMod val="130000"/>
                  <a:alpha val="80000"/>
                </a:schemeClr>
              </a:gs>
              <a:gs pos="80000">
                <a:schemeClr val="accent1">
                  <a:shade val="93000"/>
                  <a:satMod val="130000"/>
                  <a:alpha val="80000"/>
                </a:schemeClr>
              </a:gs>
              <a:gs pos="100000">
                <a:schemeClr val="accent1">
                  <a:shade val="94000"/>
                  <a:satMod val="135000"/>
                  <a:alpha val="80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539552" y="2924944"/>
                </a:moveTo>
                <a:lnTo>
                  <a:pt x="539552" y="3429000"/>
                </a:lnTo>
                <a:lnTo>
                  <a:pt x="8820150" y="3429000"/>
                </a:lnTo>
                <a:lnTo>
                  <a:pt x="8820150" y="2924944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shade val="51000"/>
                  <a:satMod val="130000"/>
                  <a:alpha val="70000"/>
                </a:schemeClr>
              </a:gs>
              <a:gs pos="80000">
                <a:schemeClr val="accent1">
                  <a:shade val="93000"/>
                  <a:satMod val="130000"/>
                  <a:alpha val="70000"/>
                </a:schemeClr>
              </a:gs>
              <a:gs pos="100000">
                <a:schemeClr val="accent1">
                  <a:shade val="94000"/>
                  <a:satMod val="135000"/>
                  <a:alpha val="70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4" name="Grouper 13"/>
          <p:cNvGrpSpPr/>
          <p:nvPr/>
        </p:nvGrpSpPr>
        <p:grpSpPr>
          <a:xfrm>
            <a:off x="1475656" y="3356992"/>
            <a:ext cx="1296144" cy="698014"/>
            <a:chOff x="1475656" y="3356992"/>
            <a:chExt cx="1296144" cy="698014"/>
          </a:xfrm>
        </p:grpSpPr>
        <p:sp>
          <p:nvSpPr>
            <p:cNvPr id="7" name="ZoneTexte 6"/>
            <p:cNvSpPr txBox="1"/>
            <p:nvPr/>
          </p:nvSpPr>
          <p:spPr>
            <a:xfrm>
              <a:off x="1475656" y="3778007"/>
              <a:ext cx="12961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>
                  <a:solidFill>
                    <a:schemeClr val="bg1"/>
                  </a:solidFill>
                </a:rPr>
                <a:t>c</a:t>
              </a:r>
              <a:r>
                <a:rPr lang="fr-FR" sz="1200" dirty="0" smtClean="0">
                  <a:solidFill>
                    <a:schemeClr val="bg1"/>
                  </a:solidFill>
                </a:rPr>
                <a:t>ommence par</a:t>
              </a:r>
              <a:endParaRPr lang="fr-FR" sz="1200" dirty="0">
                <a:solidFill>
                  <a:schemeClr val="bg1"/>
                </a:solidFill>
              </a:endParaRPr>
            </a:p>
          </p:txBody>
        </p:sp>
        <p:cxnSp>
          <p:nvCxnSpPr>
            <p:cNvPr id="13" name="Connecteur droit avec flèche 12"/>
            <p:cNvCxnSpPr/>
            <p:nvPr/>
          </p:nvCxnSpPr>
          <p:spPr>
            <a:xfrm flipV="1">
              <a:off x="2123728" y="3356992"/>
              <a:ext cx="0" cy="421015"/>
            </a:xfrm>
            <a:prstGeom prst="straightConnector1">
              <a:avLst/>
            </a:prstGeom>
            <a:ln>
              <a:solidFill>
                <a:schemeClr val="bg1"/>
              </a:solidFill>
              <a:tailEnd type="arrow"/>
            </a:ln>
            <a:effectLst>
              <a:glow rad="38100">
                <a:schemeClr val="accent1">
                  <a:satMod val="175000"/>
                  <a:alpha val="60000"/>
                </a:schemeClr>
              </a:glow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er 15"/>
          <p:cNvGrpSpPr/>
          <p:nvPr/>
        </p:nvGrpSpPr>
        <p:grpSpPr>
          <a:xfrm>
            <a:off x="2308563" y="3356992"/>
            <a:ext cx="1296144" cy="1296144"/>
            <a:chOff x="1475656" y="3306217"/>
            <a:chExt cx="1296144" cy="1296144"/>
          </a:xfrm>
        </p:grpSpPr>
        <p:sp>
          <p:nvSpPr>
            <p:cNvPr id="17" name="ZoneTexte 16"/>
            <p:cNvSpPr txBox="1"/>
            <p:nvPr/>
          </p:nvSpPr>
          <p:spPr>
            <a:xfrm>
              <a:off x="1475656" y="4140696"/>
              <a:ext cx="12961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>
                  <a:solidFill>
                    <a:schemeClr val="bg1"/>
                  </a:solidFill>
                </a:rPr>
                <a:t>p</a:t>
              </a:r>
              <a:r>
                <a:rPr lang="fr-FR" sz="1200" dirty="0" smtClean="0">
                  <a:solidFill>
                    <a:schemeClr val="bg1"/>
                  </a:solidFill>
                </a:rPr>
                <a:t>eut importe la casse</a:t>
              </a:r>
              <a:endParaRPr lang="fr-FR" sz="1200" dirty="0">
                <a:solidFill>
                  <a:schemeClr val="bg1"/>
                </a:solidFill>
              </a:endParaRPr>
            </a:p>
          </p:txBody>
        </p:sp>
        <p:cxnSp>
          <p:nvCxnSpPr>
            <p:cNvPr id="18" name="Connecteur droit avec flèche 17"/>
            <p:cNvCxnSpPr/>
            <p:nvPr/>
          </p:nvCxnSpPr>
          <p:spPr>
            <a:xfrm flipV="1">
              <a:off x="2123728" y="3306217"/>
              <a:ext cx="0" cy="834480"/>
            </a:xfrm>
            <a:prstGeom prst="straightConnector1">
              <a:avLst/>
            </a:prstGeom>
            <a:ln>
              <a:solidFill>
                <a:schemeClr val="bg1"/>
              </a:solidFill>
              <a:tailEnd type="arrow"/>
            </a:ln>
            <a:effectLst>
              <a:glow rad="38100">
                <a:schemeClr val="accent1">
                  <a:satMod val="175000"/>
                  <a:alpha val="60000"/>
                </a:schemeClr>
              </a:glow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er 19"/>
          <p:cNvGrpSpPr/>
          <p:nvPr/>
        </p:nvGrpSpPr>
        <p:grpSpPr>
          <a:xfrm>
            <a:off x="3059848" y="3357003"/>
            <a:ext cx="1296128" cy="916675"/>
            <a:chOff x="1331656" y="3501020"/>
            <a:chExt cx="1296128" cy="916675"/>
          </a:xfrm>
        </p:grpSpPr>
        <p:sp>
          <p:nvSpPr>
            <p:cNvPr id="21" name="ZoneTexte 20"/>
            <p:cNvSpPr txBox="1"/>
            <p:nvPr/>
          </p:nvSpPr>
          <p:spPr>
            <a:xfrm>
              <a:off x="1691680" y="4140696"/>
              <a:ext cx="9361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 smtClean="0">
                  <a:solidFill>
                    <a:schemeClr val="bg1"/>
                  </a:solidFill>
                </a:rPr>
                <a:t>diacritique</a:t>
              </a:r>
              <a:endParaRPr lang="fr-FR" sz="1200" dirty="0">
                <a:solidFill>
                  <a:schemeClr val="bg1"/>
                </a:solidFill>
              </a:endParaRPr>
            </a:p>
          </p:txBody>
        </p:sp>
        <p:cxnSp>
          <p:nvCxnSpPr>
            <p:cNvPr id="22" name="Connecteur droit avec flèche 21"/>
            <p:cNvCxnSpPr>
              <a:stCxn id="21" idx="1"/>
            </p:cNvCxnSpPr>
            <p:nvPr/>
          </p:nvCxnSpPr>
          <p:spPr>
            <a:xfrm rot="10800000">
              <a:off x="1331656" y="3501020"/>
              <a:ext cx="360025" cy="778177"/>
            </a:xfrm>
            <a:prstGeom prst="bentConnector2">
              <a:avLst/>
            </a:prstGeom>
            <a:ln>
              <a:solidFill>
                <a:schemeClr val="bg1"/>
              </a:solidFill>
              <a:tailEnd type="arrow"/>
            </a:ln>
            <a:effectLst>
              <a:glow rad="38100">
                <a:schemeClr val="accent1">
                  <a:satMod val="175000"/>
                  <a:alpha val="60000"/>
                </a:schemeClr>
              </a:glow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3507" name="Rectangle 53350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539230" y="3429000"/>
                </a:moveTo>
                <a:lnTo>
                  <a:pt x="539230" y="3861048"/>
                </a:lnTo>
                <a:lnTo>
                  <a:pt x="8820472" y="3861048"/>
                </a:lnTo>
                <a:lnTo>
                  <a:pt x="8820472" y="3429000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shade val="51000"/>
                  <a:satMod val="130000"/>
                  <a:alpha val="69000"/>
                </a:schemeClr>
              </a:gs>
              <a:gs pos="80000">
                <a:schemeClr val="accent1">
                  <a:shade val="93000"/>
                  <a:satMod val="130000"/>
                  <a:alpha val="69000"/>
                </a:schemeClr>
              </a:gs>
              <a:gs pos="100000">
                <a:schemeClr val="accent1">
                  <a:shade val="94000"/>
                  <a:satMod val="135000"/>
                  <a:alpha val="69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3511" name="Rectangle 533510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539230" y="3861048"/>
                </a:moveTo>
                <a:lnTo>
                  <a:pt x="539230" y="4653136"/>
                </a:lnTo>
                <a:lnTo>
                  <a:pt x="8820150" y="4653136"/>
                </a:lnTo>
                <a:lnTo>
                  <a:pt x="8820150" y="3861048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shade val="51000"/>
                  <a:satMod val="130000"/>
                  <a:alpha val="70000"/>
                </a:schemeClr>
              </a:gs>
              <a:gs pos="80000">
                <a:schemeClr val="accent1">
                  <a:shade val="93000"/>
                  <a:satMod val="130000"/>
                  <a:alpha val="70000"/>
                </a:schemeClr>
              </a:gs>
              <a:gs pos="100000">
                <a:schemeClr val="accent1">
                  <a:shade val="94000"/>
                  <a:satMod val="135000"/>
                  <a:alpha val="70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6361658"/>
      </p:ext>
    </p:extLst>
  </p:cSld>
  <p:clrMapOvr>
    <a:masterClrMapping/>
  </p:clrMapOvr>
  <p:transition xmlns:p14="http://schemas.microsoft.com/office/powerpoint/2010/main">
    <p:push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33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5335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3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33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3" grpId="0" animBg="1"/>
      <p:bldP spid="3" grpId="1" animBg="1"/>
      <p:bldP spid="533507" grpId="0" animBg="1"/>
      <p:bldP spid="533507" grpId="1" animBg="1"/>
      <p:bldP spid="533511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1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Core Data</a:t>
            </a:r>
            <a:endParaRPr lang="en-GB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dirty="0" smtClean="0"/>
              <a:t>Présentation de la plateforme iOS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 dirty="0" smtClean="0"/>
              <a:t>requêtage - via l’éditeur</a:t>
            </a:r>
          </a:p>
          <a:p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1011238" y="4941168"/>
            <a:ext cx="8025258" cy="719857"/>
          </a:xfrm>
        </p:spPr>
        <p:txBody>
          <a:bodyPr/>
          <a:lstStyle/>
          <a:p>
            <a:r>
              <a:rPr lang="fr-FR" dirty="0" smtClean="0"/>
              <a:t>le tri n’est pas possible directement , il faut le faire en code</a:t>
            </a:r>
          </a:p>
        </p:txBody>
      </p:sp>
      <p:pic>
        <p:nvPicPr>
          <p:cNvPr id="3074" name="Picture 2" descr="Z:\Desktop\Capture d’écran 2013-01-16 à 17.45.5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6250" y="1484784"/>
            <a:ext cx="8343900" cy="1285875"/>
          </a:xfrm>
          <a:prstGeom prst="rect">
            <a:avLst/>
          </a:prstGeom>
          <a:noFill/>
        </p:spPr>
      </p:pic>
      <p:sp>
        <p:nvSpPr>
          <p:cNvPr id="7" name="ZoneTexte 6"/>
          <p:cNvSpPr txBox="1"/>
          <p:nvPr/>
        </p:nvSpPr>
        <p:spPr>
          <a:xfrm>
            <a:off x="476250" y="2770659"/>
            <a:ext cx="14725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nom de la requête</a:t>
            </a:r>
            <a:endParaRPr lang="fr-FR" dirty="0"/>
          </a:p>
        </p:txBody>
      </p:sp>
      <p:cxnSp>
        <p:nvCxnSpPr>
          <p:cNvPr id="9" name="Connecteur droit avec flèche 8"/>
          <p:cNvCxnSpPr>
            <a:stCxn id="7" idx="0"/>
          </p:cNvCxnSpPr>
          <p:nvPr/>
        </p:nvCxnSpPr>
        <p:spPr>
          <a:xfrm flipV="1">
            <a:off x="1212515" y="1700808"/>
            <a:ext cx="1127237" cy="1069851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2101180" y="3478545"/>
            <a:ext cx="14725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propriété de filtrage</a:t>
            </a:r>
            <a:endParaRPr lang="fr-FR" dirty="0"/>
          </a:p>
        </p:txBody>
      </p:sp>
      <p:cxnSp>
        <p:nvCxnSpPr>
          <p:cNvPr id="11" name="Connecteur droit avec flèche 10"/>
          <p:cNvCxnSpPr>
            <a:stCxn id="10" idx="0"/>
          </p:cNvCxnSpPr>
          <p:nvPr/>
        </p:nvCxnSpPr>
        <p:spPr>
          <a:xfrm flipV="1">
            <a:off x="2837445" y="2348880"/>
            <a:ext cx="0" cy="112966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/>
          <p:cNvSpPr txBox="1"/>
          <p:nvPr/>
        </p:nvSpPr>
        <p:spPr>
          <a:xfrm>
            <a:off x="3131840" y="2923059"/>
            <a:ext cx="14725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opérateur</a:t>
            </a:r>
            <a:endParaRPr lang="fr-FR" dirty="0"/>
          </a:p>
        </p:txBody>
      </p:sp>
      <p:cxnSp>
        <p:nvCxnSpPr>
          <p:cNvPr id="15" name="Connecteur droit avec flèche 14"/>
          <p:cNvCxnSpPr>
            <a:stCxn id="14" idx="0"/>
          </p:cNvCxnSpPr>
          <p:nvPr/>
        </p:nvCxnSpPr>
        <p:spPr>
          <a:xfrm flipV="1">
            <a:off x="3868105" y="2348880"/>
            <a:ext cx="0" cy="574179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/>
          <p:cNvSpPr txBox="1"/>
          <p:nvPr/>
        </p:nvSpPr>
        <p:spPr>
          <a:xfrm>
            <a:off x="4756770" y="2923059"/>
            <a:ext cx="14725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valeur</a:t>
            </a:r>
            <a:endParaRPr lang="fr-FR" dirty="0"/>
          </a:p>
        </p:txBody>
      </p:sp>
      <p:cxnSp>
        <p:nvCxnSpPr>
          <p:cNvPr id="20" name="Connecteur droit avec flèche 19"/>
          <p:cNvCxnSpPr>
            <a:stCxn id="19" idx="0"/>
          </p:cNvCxnSpPr>
          <p:nvPr/>
        </p:nvCxnSpPr>
        <p:spPr>
          <a:xfrm flipV="1">
            <a:off x="5493035" y="2348880"/>
            <a:ext cx="0" cy="574179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8028384"/>
      </p:ext>
    </p:extLst>
  </p:cSld>
  <p:clrMapOvr>
    <a:masterClrMapping/>
  </p:clrMapOvr>
  <p:transition xmlns:p14="http://schemas.microsoft.com/office/powerpoint/2010/main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1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Core Data</a:t>
            </a:r>
            <a:endParaRPr lang="en-GB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dirty="0" smtClean="0"/>
              <a:t>Présentation de la plateforme iOS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 dirty="0" smtClean="0"/>
              <a:t>requêtage - via l’éditeur</a:t>
            </a:r>
          </a:p>
          <a:p>
            <a:endParaRPr lang="fr-FR" dirty="0"/>
          </a:p>
        </p:txBody>
      </p:sp>
      <p:grpSp>
        <p:nvGrpSpPr>
          <p:cNvPr id="2" name="Groupe 10"/>
          <p:cNvGrpSpPr/>
          <p:nvPr/>
        </p:nvGrpSpPr>
        <p:grpSpPr>
          <a:xfrm>
            <a:off x="539230" y="1515552"/>
            <a:ext cx="8281242" cy="3160809"/>
            <a:chOff x="755576" y="5085184"/>
            <a:chExt cx="7849177" cy="2440948"/>
          </a:xfrm>
        </p:grpSpPr>
        <p:sp>
          <p:nvSpPr>
            <p:cNvPr id="9" name="ZoneTexte 8"/>
            <p:cNvSpPr txBox="1"/>
            <p:nvPr/>
          </p:nvSpPr>
          <p:spPr>
            <a:xfrm>
              <a:off x="755576" y="5085184"/>
              <a:ext cx="7848872" cy="28521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fr-FR" sz="1800" dirty="0" smtClean="0">
                  <a:solidFill>
                    <a:schemeClr val="accent5">
                      <a:lumMod val="50000"/>
                    </a:schemeClr>
                  </a:solidFill>
                </a:rPr>
                <a:t>Exemple</a:t>
              </a:r>
              <a:endParaRPr lang="fr-FR" sz="18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10" name="ZoneTexte 9"/>
            <p:cNvSpPr txBox="1"/>
            <p:nvPr/>
          </p:nvSpPr>
          <p:spPr>
            <a:xfrm>
              <a:off x="755881" y="5363229"/>
              <a:ext cx="7848872" cy="2162903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L="0" lvl="1"/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</a:rPr>
                <a:t>NSManagedObjectContext</a:t>
              </a:r>
              <a:r>
                <a:rPr lang="fr-FR" sz="1600" b="1" dirty="0" smtClean="0">
                  <a:solidFill>
                    <a:srgbClr val="EE7CE6"/>
                  </a:solidFill>
                  <a:latin typeface="Courier" pitchFamily="49" charset="0"/>
                </a:rPr>
                <a:t> 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*</a:t>
              </a:r>
              <a:r>
                <a:rPr lang="fr-FR" sz="1600" b="1" dirty="0" smtClean="0">
                  <a:solidFill>
                    <a:schemeClr val="tx2"/>
                  </a:solidFill>
                  <a:latin typeface="Courier" pitchFamily="49" charset="0"/>
                </a:rPr>
                <a:t>context </a:t>
              </a:r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</a:rPr>
                <a:t>=</a:t>
              </a:r>
              <a:r>
                <a:rPr lang="fr-FR" sz="1600" b="1" dirty="0" smtClean="0">
                  <a:solidFill>
                    <a:srgbClr val="EE7CE6"/>
                  </a:solidFill>
                  <a:latin typeface="Courier" pitchFamily="49" charset="0"/>
                </a:rPr>
                <a:t> 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...;</a:t>
              </a:r>
            </a:p>
            <a:p>
              <a:pPr marL="0" lvl="1"/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</a:rPr>
                <a:t>NSManagedObjectModel</a:t>
              </a:r>
              <a:r>
                <a:rPr lang="fr-FR" sz="1600" b="1" dirty="0" smtClean="0">
                  <a:solidFill>
                    <a:srgbClr val="EE7CE6"/>
                  </a:solidFill>
                  <a:latin typeface="Courier" pitchFamily="49" charset="0"/>
                </a:rPr>
                <a:t> 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*</a:t>
              </a:r>
              <a:r>
                <a:rPr lang="fr-FR" sz="1600" b="1" dirty="0" smtClean="0">
                  <a:solidFill>
                    <a:schemeClr val="tx2"/>
                  </a:solidFill>
                  <a:latin typeface="Courier" pitchFamily="49" charset="0"/>
                </a:rPr>
                <a:t>model </a:t>
              </a:r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</a:rPr>
                <a:t>=</a:t>
              </a:r>
              <a:r>
                <a:rPr lang="fr-FR" sz="1600" b="1" dirty="0" smtClean="0">
                  <a:solidFill>
                    <a:srgbClr val="EE7CE6"/>
                  </a:solidFill>
                  <a:latin typeface="Courier" pitchFamily="49" charset="0"/>
                </a:rPr>
                <a:t> 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...;</a:t>
              </a:r>
            </a:p>
            <a:p>
              <a:pPr marL="0" lvl="1"/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</a:rPr>
                <a:t>NSError</a:t>
              </a:r>
              <a:r>
                <a:rPr lang="fr-FR" sz="1600" b="1" dirty="0" smtClean="0">
                  <a:solidFill>
                    <a:srgbClr val="EE7CE6"/>
                  </a:solidFill>
                  <a:latin typeface="Courier" pitchFamily="49" charset="0"/>
                </a:rPr>
                <a:t> 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*</a:t>
              </a:r>
              <a:r>
                <a:rPr lang="fr-FR" sz="1600" b="1" dirty="0" smtClean="0">
                  <a:solidFill>
                    <a:schemeClr val="tx2"/>
                  </a:solidFill>
                  <a:latin typeface="Courier" pitchFamily="49" charset="0"/>
                </a:rPr>
                <a:t>error </a:t>
              </a:r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</a:rPr>
                <a:t>=</a:t>
              </a:r>
              <a:r>
                <a:rPr lang="fr-FR" sz="1600" b="1" dirty="0" smtClean="0">
                  <a:solidFill>
                    <a:srgbClr val="EE7CE6"/>
                  </a:solidFill>
                  <a:latin typeface="Courier" pitchFamily="49" charset="0"/>
                </a:rPr>
                <a:t> </a:t>
              </a:r>
              <a:r>
                <a:rPr lang="fr-FR" sz="1600" b="1" dirty="0" smtClean="0">
                  <a:solidFill>
                    <a:srgbClr val="EE7CE6"/>
                  </a:solidFill>
                  <a:latin typeface="Courier" pitchFamily="49" charset="0"/>
                  <a:sym typeface="Wingdings" pitchFamily="2" charset="2"/>
                </a:rPr>
                <a:t>nil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;</a:t>
              </a:r>
            </a:p>
            <a:p>
              <a:pPr marL="0" lvl="1"/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</a:rPr>
                <a:t>NSFetchRequest</a:t>
              </a:r>
              <a:r>
                <a:rPr lang="fr-FR" sz="1600" b="1" dirty="0" smtClean="0">
                  <a:solidFill>
                    <a:srgbClr val="EE7CE6"/>
                  </a:solidFill>
                  <a:latin typeface="Courier" pitchFamily="49" charset="0"/>
                </a:rPr>
                <a:t> 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*</a:t>
              </a:r>
              <a:r>
                <a:rPr lang="fr-FR" sz="1600" b="1" dirty="0" smtClean="0">
                  <a:solidFill>
                    <a:schemeClr val="tx2"/>
                  </a:solidFill>
                  <a:latin typeface="Courier" pitchFamily="49" charset="0"/>
                </a:rPr>
                <a:t>request </a:t>
              </a:r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</a:rPr>
                <a:t>=</a:t>
              </a:r>
              <a:r>
                <a:rPr lang="fr-FR" sz="1600" b="1" dirty="0" smtClean="0">
                  <a:solidFill>
                    <a:srgbClr val="EE7CE6"/>
                  </a:solidFill>
                  <a:latin typeface="Courier" pitchFamily="49" charset="0"/>
                </a:rPr>
                <a:t> 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[</a:t>
              </a:r>
              <a:r>
                <a:rPr lang="fr-FR" sz="1600" b="1" dirty="0" smtClean="0">
                  <a:solidFill>
                    <a:schemeClr val="tx2"/>
                  </a:solidFill>
                  <a:latin typeface="Courier" pitchFamily="49" charset="0"/>
                </a:rPr>
                <a:t>model 	</a:t>
              </a:r>
              <a:r>
                <a:rPr lang="fr-FR" sz="1600" b="1" dirty="0" smtClean="0">
                  <a:solidFill>
                    <a:srgbClr val="005426"/>
                  </a:solidFill>
                  <a:latin typeface="Courier" pitchFamily="49" charset="0"/>
                  <a:sym typeface="Wingdings" pitchFamily="2" charset="2"/>
                </a:rPr>
                <a:t>fetchRequestTemplateForName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:</a:t>
              </a:r>
              <a:r>
                <a:rPr lang="fr-FR" sz="1600" b="1" dirty="0" smtClean="0">
                  <a:solidFill>
                    <a:srgbClr val="0070C0"/>
                  </a:solidFill>
                  <a:latin typeface="Courier" pitchFamily="49" charset="0"/>
                </a:rPr>
                <a:t>@"filtreMessages"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];</a:t>
              </a:r>
            </a:p>
            <a:p>
              <a:pPr marL="0" lvl="1"/>
              <a:r>
                <a:rPr lang="fr-FR" sz="1600" b="1" dirty="0" smtClean="0">
                  <a:solidFill>
                    <a:schemeClr val="tx2"/>
                  </a:solidFill>
                  <a:latin typeface="Courier" pitchFamily="49" charset="0"/>
                  <a:sym typeface="Wingdings" pitchFamily="2" charset="2"/>
                </a:rPr>
                <a:t>request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.sortDescriptors = </a:t>
              </a:r>
              <a:r>
                <a:rPr lang="fr-FR" sz="1600" b="1" dirty="0" smtClean="0">
                  <a:solidFill>
                    <a:srgbClr val="FF0000"/>
                  </a:solidFill>
                  <a:latin typeface="Courier" pitchFamily="49" charset="0"/>
                  <a:sym typeface="Wingdings" pitchFamily="2" charset="2"/>
                </a:rPr>
                <a:t>@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[[</a:t>
              </a:r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  <a:sym typeface="Wingdings" pitchFamily="2" charset="2"/>
                </a:rPr>
                <a:t>NSSortDescriptor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 	</a:t>
              </a:r>
              <a:r>
                <a:rPr lang="fr-FR" sz="1600" b="1" dirty="0" smtClean="0">
                  <a:solidFill>
                    <a:srgbClr val="005426"/>
                  </a:solidFill>
                  <a:latin typeface="Courier" pitchFamily="49" charset="0"/>
                  <a:sym typeface="Wingdings" pitchFamily="2" charset="2"/>
                </a:rPr>
                <a:t>sortDescriptorWithKey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:</a:t>
              </a:r>
              <a:r>
                <a:rPr lang="fr-FR" sz="1600" b="1" dirty="0" smtClean="0">
                  <a:solidFill>
                    <a:srgbClr val="0070C0"/>
                  </a:solidFill>
                  <a:latin typeface="Courier" pitchFamily="49" charset="0"/>
                </a:rPr>
                <a:t>@"date" </a:t>
              </a:r>
              <a:r>
                <a:rPr lang="fr-FR" sz="1600" b="1" dirty="0" smtClean="0">
                  <a:solidFill>
                    <a:srgbClr val="005426"/>
                  </a:solidFill>
                  <a:latin typeface="Courier" pitchFamily="49" charset="0"/>
                  <a:sym typeface="Wingdings" pitchFamily="2" charset="2"/>
                </a:rPr>
                <a:t>ascending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:</a:t>
              </a:r>
              <a:r>
                <a:rPr lang="fr-FR" sz="1600" b="1" dirty="0" smtClean="0">
                  <a:solidFill>
                    <a:srgbClr val="EE7CE6"/>
                  </a:solidFill>
                  <a:latin typeface="Courier" pitchFamily="49" charset="0"/>
                  <a:sym typeface="Wingdings" pitchFamily="2" charset="2"/>
                </a:rPr>
                <a:t>NO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]];</a:t>
              </a:r>
            </a:p>
            <a:p>
              <a:pPr marL="0" lvl="1"/>
              <a:r>
                <a:rPr lang="fr-FR" sz="1600" b="1" dirty="0" smtClean="0">
                  <a:solidFill>
                    <a:srgbClr val="00B050"/>
                  </a:solidFill>
                  <a:latin typeface="Courier" pitchFamily="49" charset="0"/>
                </a:rPr>
                <a:t>// exécution de la requête</a:t>
              </a:r>
            </a:p>
            <a:p>
              <a:pPr marL="0" lvl="1"/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  <a:sym typeface="Wingdings" pitchFamily="2" charset="2"/>
                </a:rPr>
                <a:t>NSArray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 *</a:t>
              </a:r>
              <a:r>
                <a:rPr lang="fr-FR" sz="1600" b="1" dirty="0" smtClean="0">
                  <a:solidFill>
                    <a:schemeClr val="tx2"/>
                  </a:solidFill>
                  <a:latin typeface="Courier" pitchFamily="49" charset="0"/>
                </a:rPr>
                <a:t>result </a:t>
              </a:r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</a:rPr>
                <a:t>=</a:t>
              </a:r>
              <a:r>
                <a:rPr lang="fr-FR" sz="1600" b="1" dirty="0" smtClean="0">
                  <a:solidFill>
                    <a:srgbClr val="EE7CE6"/>
                  </a:solidFill>
                  <a:latin typeface="Courier" pitchFamily="49" charset="0"/>
                </a:rPr>
                <a:t> 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[</a:t>
              </a:r>
              <a:r>
                <a:rPr lang="fr-FR" sz="1600" b="1" dirty="0" smtClean="0">
                  <a:solidFill>
                    <a:schemeClr val="tx2"/>
                  </a:solidFill>
                  <a:latin typeface="Courier" pitchFamily="49" charset="0"/>
                  <a:sym typeface="Wingdings" pitchFamily="2" charset="2"/>
                </a:rPr>
                <a:t>context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 </a:t>
              </a:r>
              <a:r>
                <a:rPr lang="fr-FR" sz="1600" b="1" dirty="0" smtClean="0">
                  <a:solidFill>
                    <a:srgbClr val="005426"/>
                  </a:solidFill>
                  <a:latin typeface="Courier" pitchFamily="49" charset="0"/>
                  <a:sym typeface="Wingdings" pitchFamily="2" charset="2"/>
                </a:rPr>
                <a:t>executeFetchRequest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:</a:t>
              </a:r>
              <a:r>
                <a:rPr lang="fr-FR" sz="1600" b="1" dirty="0" smtClean="0">
                  <a:solidFill>
                    <a:schemeClr val="tx2"/>
                  </a:solidFill>
                  <a:latin typeface="Courier" pitchFamily="49" charset="0"/>
                  <a:sym typeface="Wingdings" pitchFamily="2" charset="2"/>
                </a:rPr>
                <a:t>request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 	</a:t>
              </a:r>
              <a:r>
                <a:rPr lang="fr-FR" sz="1600" b="1" dirty="0" smtClean="0">
                  <a:solidFill>
                    <a:srgbClr val="005426"/>
                  </a:solidFill>
                  <a:latin typeface="Courier" pitchFamily="49" charset="0"/>
                  <a:sym typeface="Wingdings" pitchFamily="2" charset="2"/>
                </a:rPr>
                <a:t>error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:&amp;</a:t>
              </a:r>
              <a:r>
                <a:rPr lang="fr-FR" sz="1600" b="1" dirty="0" smtClean="0">
                  <a:solidFill>
                    <a:schemeClr val="tx2"/>
                  </a:solidFill>
                  <a:latin typeface="Courier" pitchFamily="49" charset="0"/>
                  <a:sym typeface="Wingdings" pitchFamily="2" charset="2"/>
                </a:rPr>
                <a:t>error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];</a:t>
              </a:r>
            </a:p>
            <a:p>
              <a:pPr marL="0" lvl="1"/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...</a:t>
              </a:r>
              <a:endParaRPr lang="fr-FR" sz="1600" b="1" dirty="0" smtClean="0">
                <a:solidFill>
                  <a:schemeClr val="tx1"/>
                </a:solidFill>
                <a:latin typeface="Courier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31141603"/>
      </p:ext>
    </p:extLst>
  </p:cSld>
  <p:clrMapOvr>
    <a:masterClrMapping/>
  </p:clrMapOvr>
  <p:transition xmlns:p14="http://schemas.microsoft.com/office/powerpoint/2010/main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1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Xcode</a:t>
            </a:r>
            <a:endParaRPr lang="en-GB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dirty="0" smtClean="0"/>
              <a:t>Présentation de la plateforme </a:t>
            </a:r>
            <a:r>
              <a:rPr lang="fr-FR" dirty="0" err="1" smtClean="0"/>
              <a:t>iOS</a:t>
            </a:r>
            <a:endParaRPr lang="fr-FR" dirty="0" smtClean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 dirty="0" smtClean="0"/>
              <a:t>fichiers principaux - </a:t>
            </a:r>
            <a:r>
              <a:rPr lang="fr-FR" dirty="0" err="1" smtClean="0"/>
              <a:t>main.m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point d’entrée de l’application</a:t>
            </a:r>
          </a:p>
          <a:p>
            <a:r>
              <a:rPr lang="fr-FR" dirty="0" smtClean="0"/>
              <a:t>contient le pool d’</a:t>
            </a:r>
            <a:r>
              <a:rPr lang="fr-FR" dirty="0" err="1" smtClean="0"/>
              <a:t>autorelease</a:t>
            </a:r>
            <a:r>
              <a:rPr lang="fr-FR" dirty="0" smtClean="0"/>
              <a:t> principal de l’application</a:t>
            </a:r>
          </a:p>
          <a:p>
            <a:r>
              <a:rPr lang="fr-FR" dirty="0" smtClean="0"/>
              <a:t>à ne modifier que très rarement</a:t>
            </a:r>
            <a:endParaRPr lang="fr-FR" dirty="0"/>
          </a:p>
        </p:txBody>
      </p:sp>
    </p:spTree>
  </p:cSld>
  <p:clrMapOvr>
    <a:masterClrMapping/>
  </p:clrMapOvr>
  <p:transition xmlns:p14="http://schemas.microsoft.com/office/powerpoint/2010/main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1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Core Data</a:t>
            </a:r>
            <a:endParaRPr lang="en-GB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dirty="0" smtClean="0"/>
              <a:t>Présentation de la plateforme iOS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 dirty="0" smtClean="0"/>
              <a:t>sauvegarde</a:t>
            </a:r>
          </a:p>
          <a:p>
            <a:endParaRPr lang="fr-FR" dirty="0"/>
          </a:p>
        </p:txBody>
      </p:sp>
      <p:grpSp>
        <p:nvGrpSpPr>
          <p:cNvPr id="2" name="Groupe 10"/>
          <p:cNvGrpSpPr/>
          <p:nvPr/>
        </p:nvGrpSpPr>
        <p:grpSpPr>
          <a:xfrm>
            <a:off x="539230" y="1772816"/>
            <a:ext cx="8281242" cy="2175925"/>
            <a:chOff x="755576" y="5085184"/>
            <a:chExt cx="7849177" cy="1680367"/>
          </a:xfrm>
        </p:grpSpPr>
        <p:sp>
          <p:nvSpPr>
            <p:cNvPr id="9" name="ZoneTexte 8"/>
            <p:cNvSpPr txBox="1"/>
            <p:nvPr/>
          </p:nvSpPr>
          <p:spPr>
            <a:xfrm>
              <a:off x="755576" y="5085184"/>
              <a:ext cx="7848872" cy="28521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fr-FR" sz="1800" dirty="0" smtClean="0">
                  <a:solidFill>
                    <a:schemeClr val="accent5">
                      <a:lumMod val="50000"/>
                    </a:schemeClr>
                  </a:solidFill>
                </a:rPr>
                <a:t>Exemple</a:t>
              </a:r>
              <a:endParaRPr lang="fr-FR" sz="18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10" name="ZoneTexte 9"/>
            <p:cNvSpPr txBox="1"/>
            <p:nvPr/>
          </p:nvSpPr>
          <p:spPr>
            <a:xfrm>
              <a:off x="755881" y="5363229"/>
              <a:ext cx="7848872" cy="140232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L="0" lvl="1"/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</a:rPr>
                <a:t>NSManagedObjectContext</a:t>
              </a:r>
              <a:r>
                <a:rPr lang="fr-FR" sz="1600" b="1" dirty="0" smtClean="0">
                  <a:solidFill>
                    <a:srgbClr val="EE7CE6"/>
                  </a:solidFill>
                  <a:latin typeface="Courier" pitchFamily="49" charset="0"/>
                </a:rPr>
                <a:t> 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*</a:t>
              </a:r>
              <a:r>
                <a:rPr lang="fr-FR" sz="1600" b="1" dirty="0" smtClean="0">
                  <a:solidFill>
                    <a:schemeClr val="tx2"/>
                  </a:solidFill>
                  <a:latin typeface="Courier" pitchFamily="49" charset="0"/>
                </a:rPr>
                <a:t>context </a:t>
              </a:r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</a:rPr>
                <a:t>=</a:t>
              </a:r>
              <a:r>
                <a:rPr lang="fr-FR" sz="1600" b="1" dirty="0" smtClean="0">
                  <a:solidFill>
                    <a:srgbClr val="EE7CE6"/>
                  </a:solidFill>
                  <a:latin typeface="Courier" pitchFamily="49" charset="0"/>
                </a:rPr>
                <a:t> 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...;</a:t>
              </a:r>
            </a:p>
            <a:p>
              <a:pPr marL="0" lvl="1"/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</a:rPr>
                <a:t>NSError 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*</a:t>
              </a:r>
              <a:r>
                <a:rPr lang="fr-FR" sz="1600" b="1" dirty="0" smtClean="0">
                  <a:solidFill>
                    <a:schemeClr val="tx2"/>
                  </a:solidFill>
                  <a:latin typeface="Courier" pitchFamily="49" charset="0"/>
                </a:rPr>
                <a:t>error </a:t>
              </a:r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</a:rPr>
                <a:t>= </a:t>
              </a:r>
              <a:r>
                <a:rPr lang="fr-FR" sz="1600" b="1" dirty="0" smtClean="0">
                  <a:solidFill>
                    <a:srgbClr val="EE7CE6"/>
                  </a:solidFill>
                  <a:latin typeface="Courier" pitchFamily="49" charset="0"/>
                  <a:sym typeface="Wingdings" pitchFamily="2" charset="2"/>
                </a:rPr>
                <a:t>nil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;</a:t>
              </a:r>
            </a:p>
            <a:p>
              <a:pPr marL="0" lvl="1"/>
              <a:r>
                <a:rPr lang="fr-FR" sz="1600" b="1" dirty="0" smtClean="0">
                  <a:solidFill>
                    <a:srgbClr val="EE7CE6"/>
                  </a:solidFill>
                  <a:latin typeface="Courier" pitchFamily="49" charset="0"/>
                  <a:sym typeface="Wingdings" pitchFamily="2" charset="2"/>
                </a:rPr>
                <a:t>if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(![</a:t>
              </a:r>
              <a:r>
                <a:rPr lang="fr-FR" sz="1600" b="1" dirty="0" smtClean="0">
                  <a:solidFill>
                    <a:schemeClr val="tx2"/>
                  </a:solidFill>
                  <a:latin typeface="Courier" pitchFamily="49" charset="0"/>
                  <a:sym typeface="Wingdings" pitchFamily="2" charset="2"/>
                </a:rPr>
                <a:t>context</a:t>
              </a:r>
              <a:r>
                <a:rPr lang="fr-FR" sz="1600" b="1" dirty="0" smtClean="0">
                  <a:solidFill>
                    <a:srgbClr val="005426"/>
                  </a:solidFill>
                  <a:latin typeface="Courier" pitchFamily="49" charset="0"/>
                  <a:sym typeface="Wingdings" pitchFamily="2" charset="2"/>
                </a:rPr>
                <a:t> save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:&amp;</a:t>
              </a:r>
              <a:r>
                <a:rPr lang="fr-FR" sz="1600" b="1" dirty="0" smtClean="0">
                  <a:solidFill>
                    <a:schemeClr val="tx2"/>
                  </a:solidFill>
                  <a:latin typeface="Courier" pitchFamily="49" charset="0"/>
                  <a:sym typeface="Wingdings" pitchFamily="2" charset="2"/>
                </a:rPr>
                <a:t>error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]) </a:t>
              </a:r>
            </a:p>
            <a:p>
              <a:pPr marL="0" lvl="1"/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{</a:t>
              </a:r>
            </a:p>
            <a:p>
              <a:pPr marL="457200" lvl="2"/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NSLog(</a:t>
              </a:r>
              <a:r>
                <a:rPr lang="fr-FR" sz="1600" b="1" dirty="0" smtClean="0">
                  <a:solidFill>
                    <a:srgbClr val="0070C0"/>
                  </a:solidFill>
                  <a:latin typeface="Courier" pitchFamily="49" charset="0"/>
                </a:rPr>
                <a:t>@"erreur lors de la suppression"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, [</a:t>
              </a:r>
              <a:r>
                <a:rPr lang="fr-FR" sz="1600" b="1" dirty="0" smtClean="0">
                  <a:solidFill>
                    <a:schemeClr val="tx2"/>
                  </a:solidFill>
                  <a:latin typeface="Courier" pitchFamily="49" charset="0"/>
                </a:rPr>
                <a:t>error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 	</a:t>
              </a:r>
              <a:r>
                <a:rPr lang="fr-FR" sz="1600" b="1" dirty="0" smtClean="0">
                  <a:solidFill>
                    <a:srgbClr val="005426"/>
                  </a:solidFill>
                  <a:latin typeface="Courier" pitchFamily="49" charset="0"/>
                </a:rPr>
                <a:t>localizedDescription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]);</a:t>
              </a:r>
            </a:p>
            <a:p>
              <a:pPr marL="0" lvl="1"/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39336650"/>
      </p:ext>
    </p:extLst>
  </p:cSld>
  <p:clrMapOvr>
    <a:masterClrMapping/>
  </p:clrMapOvr>
  <p:transition xmlns:p14="http://schemas.microsoft.com/office/powerpoint/2010/main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1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Core Data</a:t>
            </a:r>
            <a:endParaRPr lang="en-GB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dirty="0" smtClean="0"/>
              <a:t>Présentation de la plateforme iOS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 dirty="0" smtClean="0"/>
              <a:t>insertion</a:t>
            </a:r>
          </a:p>
          <a:p>
            <a:endParaRPr lang="fr-FR" dirty="0"/>
          </a:p>
        </p:txBody>
      </p:sp>
      <p:grpSp>
        <p:nvGrpSpPr>
          <p:cNvPr id="8" name="Groupe 10"/>
          <p:cNvGrpSpPr/>
          <p:nvPr/>
        </p:nvGrpSpPr>
        <p:grpSpPr>
          <a:xfrm>
            <a:off x="539230" y="3501008"/>
            <a:ext cx="8281242" cy="2668369"/>
            <a:chOff x="755576" y="5085184"/>
            <a:chExt cx="7849177" cy="2060659"/>
          </a:xfrm>
        </p:grpSpPr>
        <p:sp>
          <p:nvSpPr>
            <p:cNvPr id="9" name="ZoneTexte 8"/>
            <p:cNvSpPr txBox="1"/>
            <p:nvPr/>
          </p:nvSpPr>
          <p:spPr>
            <a:xfrm>
              <a:off x="755576" y="5085184"/>
              <a:ext cx="7848872" cy="28521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fr-FR" sz="1800" dirty="0" smtClean="0">
                  <a:solidFill>
                    <a:schemeClr val="accent5">
                      <a:lumMod val="50000"/>
                    </a:schemeClr>
                  </a:solidFill>
                </a:rPr>
                <a:t>Exemple</a:t>
              </a:r>
              <a:endParaRPr lang="fr-FR" sz="18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10" name="ZoneTexte 9"/>
            <p:cNvSpPr txBox="1"/>
            <p:nvPr/>
          </p:nvSpPr>
          <p:spPr>
            <a:xfrm>
              <a:off x="755881" y="5363230"/>
              <a:ext cx="7848872" cy="1782613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L="0" lvl="1"/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</a:rPr>
                <a:t>NSManagedObjectContext</a:t>
              </a:r>
              <a:r>
                <a:rPr lang="fr-FR" sz="1600" b="1" dirty="0" smtClean="0">
                  <a:solidFill>
                    <a:srgbClr val="EE7CE6"/>
                  </a:solidFill>
                  <a:latin typeface="Courier" pitchFamily="49" charset="0"/>
                </a:rPr>
                <a:t> 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*</a:t>
              </a:r>
              <a:r>
                <a:rPr lang="fr-FR" sz="1600" b="1" dirty="0" smtClean="0">
                  <a:solidFill>
                    <a:schemeClr val="tx2"/>
                  </a:solidFill>
                  <a:latin typeface="Courier" pitchFamily="49" charset="0"/>
                </a:rPr>
                <a:t>context </a:t>
              </a:r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</a:rPr>
                <a:t>=</a:t>
              </a:r>
              <a:r>
                <a:rPr lang="fr-FR" sz="1600" b="1" dirty="0" smtClean="0">
                  <a:solidFill>
                    <a:srgbClr val="EE7CE6"/>
                  </a:solidFill>
                  <a:latin typeface="Courier" pitchFamily="49" charset="0"/>
                </a:rPr>
                <a:t> 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...;</a:t>
              </a:r>
            </a:p>
            <a:p>
              <a:pPr marL="0" lvl="1"/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</a:rPr>
                <a:t>NSManagedObjectModel</a:t>
              </a:r>
              <a:r>
                <a:rPr lang="fr-FR" sz="1600" b="1" dirty="0" smtClean="0">
                  <a:solidFill>
                    <a:srgbClr val="EE7CE6"/>
                  </a:solidFill>
                  <a:latin typeface="Courier" pitchFamily="49" charset="0"/>
                </a:rPr>
                <a:t> 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*</a:t>
              </a:r>
              <a:r>
                <a:rPr lang="fr-FR" sz="1600" b="1" dirty="0" smtClean="0">
                  <a:solidFill>
                    <a:schemeClr val="tx2"/>
                  </a:solidFill>
                  <a:latin typeface="Courier" pitchFamily="49" charset="0"/>
                </a:rPr>
                <a:t>model </a:t>
              </a:r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</a:rPr>
                <a:t>=</a:t>
              </a:r>
              <a:r>
                <a:rPr lang="fr-FR" sz="1600" b="1" dirty="0" smtClean="0">
                  <a:solidFill>
                    <a:srgbClr val="EE7CE6"/>
                  </a:solidFill>
                  <a:latin typeface="Courier" pitchFamily="49" charset="0"/>
                </a:rPr>
                <a:t> 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...;</a:t>
              </a:r>
            </a:p>
            <a:p>
              <a:pPr marL="0" lvl="1"/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</a:rPr>
                <a:t>NSError</a:t>
              </a:r>
              <a:r>
                <a:rPr lang="fr-FR" sz="1600" b="1" dirty="0" smtClean="0">
                  <a:solidFill>
                    <a:srgbClr val="EE7CE6"/>
                  </a:solidFill>
                  <a:latin typeface="Courier" pitchFamily="49" charset="0"/>
                </a:rPr>
                <a:t> 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*</a:t>
              </a:r>
              <a:r>
                <a:rPr lang="fr-FR" sz="1600" b="1" dirty="0" smtClean="0">
                  <a:solidFill>
                    <a:schemeClr val="tx2"/>
                  </a:solidFill>
                  <a:latin typeface="Courier" pitchFamily="49" charset="0"/>
                </a:rPr>
                <a:t>error </a:t>
              </a:r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</a:rPr>
                <a:t>=</a:t>
              </a:r>
              <a:r>
                <a:rPr lang="fr-FR" sz="1600" b="1" dirty="0" smtClean="0">
                  <a:solidFill>
                    <a:srgbClr val="EE7CE6"/>
                  </a:solidFill>
                  <a:latin typeface="Courier" pitchFamily="49" charset="0"/>
                </a:rPr>
                <a:t> </a:t>
              </a:r>
              <a:r>
                <a:rPr lang="fr-FR" sz="1600" b="1" dirty="0" smtClean="0">
                  <a:solidFill>
                    <a:srgbClr val="EE7CE6"/>
                  </a:solidFill>
                  <a:latin typeface="Courier" pitchFamily="49" charset="0"/>
                  <a:sym typeface="Wingdings" pitchFamily="2" charset="2"/>
                </a:rPr>
                <a:t>nil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;</a:t>
              </a:r>
            </a:p>
            <a:p>
              <a:pPr marL="0" lvl="1"/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</a:rPr>
                <a:t>Message 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*</a:t>
              </a:r>
              <a:r>
                <a:rPr lang="fr-FR" sz="1600" b="1" dirty="0" smtClean="0">
                  <a:solidFill>
                    <a:schemeClr val="tx2"/>
                  </a:solidFill>
                  <a:latin typeface="Courier" pitchFamily="49" charset="0"/>
                </a:rPr>
                <a:t>message </a:t>
              </a:r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</a:rPr>
                <a:t>=</a:t>
              </a:r>
              <a:r>
                <a:rPr lang="fr-FR" sz="1600" b="1" dirty="0" smtClean="0">
                  <a:solidFill>
                    <a:srgbClr val="EE7CE6"/>
                  </a:solidFill>
                  <a:latin typeface="Courier" pitchFamily="49" charset="0"/>
                </a:rPr>
                <a:t> 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[</a:t>
              </a:r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  <a:sym typeface="Wingdings" pitchFamily="2" charset="2"/>
                </a:rPr>
                <a:t>NSEntityDescription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 </a:t>
              </a:r>
              <a:r>
                <a:rPr lang="fr-FR" sz="1600" b="1" dirty="0" smtClean="0">
                  <a:solidFill>
                    <a:schemeClr val="tx2"/>
                  </a:solidFill>
                  <a:latin typeface="Courier" pitchFamily="49" charset="0"/>
                </a:rPr>
                <a:t>	</a:t>
              </a:r>
              <a:r>
                <a:rPr lang="fr-FR" sz="1600" b="1" dirty="0" smtClean="0">
                  <a:solidFill>
                    <a:srgbClr val="005426"/>
                  </a:solidFill>
                  <a:latin typeface="Courier" pitchFamily="49" charset="0"/>
                  <a:sym typeface="Wingdings" pitchFamily="2" charset="2"/>
                </a:rPr>
                <a:t>insertNewObjectForEntityForName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:</a:t>
              </a:r>
              <a:r>
                <a:rPr lang="fr-FR" sz="1600" b="1" dirty="0" smtClean="0">
                  <a:solidFill>
                    <a:srgbClr val="0070C0"/>
                  </a:solidFill>
                  <a:latin typeface="Courier" pitchFamily="49" charset="0"/>
                </a:rPr>
                <a:t>@"Message" 	</a:t>
              </a:r>
              <a:r>
                <a:rPr lang="fr-FR" sz="1600" b="1" dirty="0" smtClean="0">
                  <a:solidFill>
                    <a:srgbClr val="005426"/>
                  </a:solidFill>
                  <a:latin typeface="Courier" pitchFamily="49" charset="0"/>
                  <a:sym typeface="Wingdings" pitchFamily="2" charset="2"/>
                </a:rPr>
                <a:t>inManagedObjectContext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:</a:t>
              </a:r>
              <a:r>
                <a:rPr lang="fr-FR" sz="1600" b="1" dirty="0" smtClean="0">
                  <a:solidFill>
                    <a:schemeClr val="tx2"/>
                  </a:solidFill>
                  <a:latin typeface="Courier" pitchFamily="49" charset="0"/>
                  <a:sym typeface="Wingdings" pitchFamily="2" charset="2"/>
                </a:rPr>
                <a:t>context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]];</a:t>
              </a:r>
            </a:p>
            <a:p>
              <a:pPr marL="0" lvl="1"/>
              <a:r>
                <a:rPr lang="fr-FR" sz="1600" b="1" dirty="0" smtClean="0">
                  <a:solidFill>
                    <a:srgbClr val="00B050"/>
                  </a:solidFill>
                  <a:latin typeface="Courier" pitchFamily="49" charset="0"/>
                </a:rPr>
                <a:t>// exécution de la requête</a:t>
              </a:r>
            </a:p>
            <a:p>
              <a:pPr marL="0" lvl="1"/>
              <a:r>
                <a:rPr lang="fr-FR" sz="1600" b="1" dirty="0" err="1" smtClean="0">
                  <a:solidFill>
                    <a:schemeClr val="tx2"/>
                  </a:solidFill>
                  <a:latin typeface="Courier" pitchFamily="49" charset="0"/>
                </a:rPr>
                <a:t>message</a:t>
              </a:r>
              <a:r>
                <a:rPr lang="fr-FR" sz="1600" b="1" dirty="0" err="1" smtClean="0">
                  <a:solidFill>
                    <a:schemeClr val="tx1"/>
                  </a:solidFill>
                  <a:latin typeface="Courier" pitchFamily="49" charset="0"/>
                </a:rPr>
                <a:t>.titre</a:t>
              </a:r>
              <a:r>
                <a:rPr lang="fr-FR" sz="1600" b="1" dirty="0" smtClean="0">
                  <a:solidFill>
                    <a:schemeClr val="tx2"/>
                  </a:solidFill>
                  <a:latin typeface="Courier" pitchFamily="49" charset="0"/>
                </a:rPr>
                <a:t> </a:t>
              </a:r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</a:rPr>
                <a:t>=</a:t>
              </a:r>
              <a:r>
                <a:rPr lang="fr-FR" sz="1600" b="1" dirty="0" smtClean="0">
                  <a:solidFill>
                    <a:srgbClr val="EE7CE6"/>
                  </a:solidFill>
                  <a:latin typeface="Courier" pitchFamily="49" charset="0"/>
                </a:rPr>
                <a:t> 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...;</a:t>
              </a:r>
            </a:p>
            <a:p>
              <a:pPr marL="0" lvl="1"/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...</a:t>
              </a:r>
              <a:endParaRPr lang="fr-FR" sz="1600" b="1" dirty="0" smtClean="0">
                <a:solidFill>
                  <a:schemeClr val="tx1"/>
                </a:solidFill>
                <a:latin typeface="Courier" pitchFamily="49" charset="0"/>
              </a:endParaRPr>
            </a:p>
          </p:txBody>
        </p:sp>
      </p:grpSp>
      <p:sp>
        <p:nvSpPr>
          <p:cNvPr id="11" name="Espace réservé du contenu 5"/>
          <p:cNvSpPr>
            <a:spLocks noGrp="1"/>
          </p:cNvSpPr>
          <p:nvPr>
            <p:ph idx="1"/>
          </p:nvPr>
        </p:nvSpPr>
        <p:spPr>
          <a:xfrm>
            <a:off x="1011238" y="1773239"/>
            <a:ext cx="8025258" cy="1727770"/>
          </a:xfrm>
        </p:spPr>
        <p:txBody>
          <a:bodyPr/>
          <a:lstStyle/>
          <a:p>
            <a:r>
              <a:rPr lang="fr-FR" dirty="0" smtClean="0"/>
              <a:t>l’insertion d’un objet se fait en utilisant la classe </a:t>
            </a:r>
            <a:r>
              <a:rPr lang="fr-FR" dirty="0" err="1" smtClean="0">
                <a:latin typeface="Courier New"/>
                <a:cs typeface="Courier New"/>
              </a:rPr>
              <a:t>NSEntityDescription</a:t>
            </a:r>
            <a:endParaRPr lang="fr-FR" dirty="0" smtClean="0">
              <a:latin typeface="Courier New"/>
              <a:cs typeface="Courier New"/>
            </a:endParaRPr>
          </a:p>
          <a:p>
            <a:r>
              <a:rPr lang="fr-FR" dirty="0"/>
              <a:t>Il faut penser à sauvegarder l’objet ajouté</a:t>
            </a:r>
          </a:p>
        </p:txBody>
      </p:sp>
    </p:spTree>
    <p:extLst>
      <p:ext uri="{BB962C8B-B14F-4D97-AF65-F5344CB8AC3E}">
        <p14:creationId xmlns:p14="http://schemas.microsoft.com/office/powerpoint/2010/main" val="99628450"/>
      </p:ext>
    </p:extLst>
  </p:cSld>
  <p:clrMapOvr>
    <a:masterClrMapping/>
  </p:clrMapOvr>
  <p:transition xmlns:p14="http://schemas.microsoft.com/office/powerpoint/2010/main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1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Core Data</a:t>
            </a:r>
            <a:endParaRPr lang="en-GB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dirty="0" smtClean="0"/>
              <a:t>Présentation de la plateforme iOS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 dirty="0" smtClean="0"/>
              <a:t>suppression</a:t>
            </a:r>
          </a:p>
          <a:p>
            <a:endParaRPr lang="fr-FR" dirty="0"/>
          </a:p>
        </p:txBody>
      </p:sp>
      <p:grpSp>
        <p:nvGrpSpPr>
          <p:cNvPr id="2" name="Groupe 10"/>
          <p:cNvGrpSpPr/>
          <p:nvPr/>
        </p:nvGrpSpPr>
        <p:grpSpPr>
          <a:xfrm>
            <a:off x="539230" y="3501012"/>
            <a:ext cx="8281242" cy="1437257"/>
            <a:chOff x="755576" y="5085184"/>
            <a:chExt cx="7849177" cy="1109927"/>
          </a:xfrm>
        </p:grpSpPr>
        <p:sp>
          <p:nvSpPr>
            <p:cNvPr id="9" name="ZoneTexte 8"/>
            <p:cNvSpPr txBox="1"/>
            <p:nvPr/>
          </p:nvSpPr>
          <p:spPr>
            <a:xfrm>
              <a:off x="755576" y="5085184"/>
              <a:ext cx="7848872" cy="28521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fr-FR" sz="1800" dirty="0" smtClean="0">
                  <a:solidFill>
                    <a:schemeClr val="accent5">
                      <a:lumMod val="50000"/>
                    </a:schemeClr>
                  </a:solidFill>
                </a:rPr>
                <a:t>Exemple</a:t>
              </a:r>
              <a:endParaRPr lang="fr-FR" sz="18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10" name="ZoneTexte 9"/>
            <p:cNvSpPr txBox="1"/>
            <p:nvPr/>
          </p:nvSpPr>
          <p:spPr>
            <a:xfrm>
              <a:off x="755881" y="5363226"/>
              <a:ext cx="7848872" cy="83188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L="0" lvl="1"/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</a:rPr>
                <a:t>NSManagedObjectContext</a:t>
              </a:r>
              <a:r>
                <a:rPr lang="fr-FR" sz="1600" b="1" dirty="0" smtClean="0">
                  <a:solidFill>
                    <a:srgbClr val="EE7CE6"/>
                  </a:solidFill>
                  <a:latin typeface="Courier" pitchFamily="49" charset="0"/>
                </a:rPr>
                <a:t> 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*</a:t>
              </a:r>
              <a:r>
                <a:rPr lang="fr-FR" sz="1600" b="1" dirty="0" smtClean="0">
                  <a:solidFill>
                    <a:schemeClr val="tx2"/>
                  </a:solidFill>
                  <a:latin typeface="Courier" pitchFamily="49" charset="0"/>
                </a:rPr>
                <a:t>context </a:t>
              </a:r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</a:rPr>
                <a:t>=</a:t>
              </a:r>
              <a:r>
                <a:rPr lang="fr-FR" sz="1600" b="1" dirty="0" smtClean="0">
                  <a:solidFill>
                    <a:srgbClr val="EE7CE6"/>
                  </a:solidFill>
                  <a:latin typeface="Courier" pitchFamily="49" charset="0"/>
                </a:rPr>
                <a:t> 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...;</a:t>
              </a:r>
            </a:p>
            <a:p>
              <a:pPr marL="0" lvl="1"/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</a:rPr>
                <a:t>Message 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*</a:t>
              </a:r>
              <a:r>
                <a:rPr lang="fr-FR" sz="1600" b="1" dirty="0" smtClean="0">
                  <a:solidFill>
                    <a:schemeClr val="tx2"/>
                  </a:solidFill>
                  <a:latin typeface="Courier" pitchFamily="49" charset="0"/>
                </a:rPr>
                <a:t>message </a:t>
              </a:r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</a:rPr>
                <a:t>= 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...;</a:t>
              </a:r>
            </a:p>
            <a:p>
              <a:pPr marL="0" lvl="1"/>
              <a:r>
                <a:rPr lang="fr-FR" sz="1600" b="1" dirty="0" smtClean="0">
                  <a:solidFill>
                    <a:srgbClr val="00B050"/>
                  </a:solidFill>
                  <a:latin typeface="Courier" pitchFamily="49" charset="0"/>
                </a:rPr>
                <a:t>// suppression </a:t>
              </a:r>
            </a:p>
            <a:p>
              <a:pPr marL="0" lvl="1"/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[</a:t>
              </a:r>
              <a:r>
                <a:rPr lang="fr-FR" sz="1600" b="1" dirty="0" smtClean="0">
                  <a:solidFill>
                    <a:schemeClr val="tx2"/>
                  </a:solidFill>
                  <a:latin typeface="Courier" pitchFamily="49" charset="0"/>
                </a:rPr>
                <a:t>context </a:t>
              </a:r>
              <a:r>
                <a:rPr lang="fr-FR" sz="1600" b="1" dirty="0" smtClean="0">
                  <a:solidFill>
                    <a:srgbClr val="005426"/>
                  </a:solidFill>
                  <a:latin typeface="Courier" pitchFamily="49" charset="0"/>
                </a:rPr>
                <a:t>deleteObject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:</a:t>
              </a:r>
              <a:r>
                <a:rPr lang="fr-FR" sz="1600" b="1" dirty="0" smtClean="0">
                  <a:solidFill>
                    <a:schemeClr val="tx2"/>
                  </a:solidFill>
                  <a:latin typeface="Courier" pitchFamily="49" charset="0"/>
                </a:rPr>
                <a:t>message</a:t>
              </a:r>
              <a:r>
                <a:rPr lang="fr-FR" sz="1600" b="1" dirty="0" smtClean="0">
                  <a:solidFill>
                    <a:srgbClr val="EE7CE6"/>
                  </a:solidFill>
                  <a:latin typeface="Courier" pitchFamily="49" charset="0"/>
                </a:rPr>
                <a:t> 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];</a:t>
              </a:r>
            </a:p>
          </p:txBody>
        </p:sp>
      </p:grpSp>
      <p:sp>
        <p:nvSpPr>
          <p:cNvPr id="11" name="Espace réservé du contenu 5"/>
          <p:cNvSpPr>
            <a:spLocks noGrp="1"/>
          </p:cNvSpPr>
          <p:nvPr>
            <p:ph idx="1"/>
          </p:nvPr>
        </p:nvSpPr>
        <p:spPr>
          <a:xfrm>
            <a:off x="1011238" y="1773239"/>
            <a:ext cx="8025258" cy="1727770"/>
          </a:xfrm>
        </p:spPr>
        <p:txBody>
          <a:bodyPr/>
          <a:lstStyle/>
          <a:p>
            <a:r>
              <a:rPr lang="fr-FR" dirty="0" smtClean="0"/>
              <a:t>la suppression d’un objet se fait au niveau du contexte</a:t>
            </a:r>
          </a:p>
          <a:p>
            <a:pPr>
              <a:buClr>
                <a:schemeClr val="bg1"/>
              </a:buClr>
            </a:pPr>
            <a:r>
              <a:rPr lang="fr-FR" dirty="0" smtClean="0"/>
              <a:t>on ne peut pas supprimer un objet qui ne fait pas partie du contexte (par exemple en environnement </a:t>
            </a:r>
            <a:r>
              <a:rPr lang="fr-FR" dirty="0" err="1" smtClean="0"/>
              <a:t>multithreadé</a:t>
            </a:r>
            <a:r>
              <a:rPr lang="fr-FR" dirty="0" smtClean="0"/>
              <a:t>)</a:t>
            </a:r>
          </a:p>
        </p:txBody>
      </p:sp>
      <p:pic>
        <p:nvPicPr>
          <p:cNvPr id="12" name="Picture 2" descr="error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6116" y="2132856"/>
            <a:ext cx="575122" cy="57512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03330938"/>
      </p:ext>
    </p:extLst>
  </p:cSld>
  <p:clrMapOvr>
    <a:masterClrMapping/>
  </p:clrMapOvr>
  <p:transition xmlns:p14="http://schemas.microsoft.com/office/powerpoint/2010/main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1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Core Data</a:t>
            </a:r>
            <a:endParaRPr lang="en-GB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dirty="0" smtClean="0"/>
              <a:t>Présentation de la plateforme iOS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 dirty="0" smtClean="0"/>
              <a:t>points importants</a:t>
            </a:r>
          </a:p>
          <a:p>
            <a:endParaRPr lang="fr-FR" dirty="0"/>
          </a:p>
        </p:txBody>
      </p:sp>
      <p:sp>
        <p:nvSpPr>
          <p:cNvPr id="8" name="Espace réservé du contenu 5"/>
          <p:cNvSpPr>
            <a:spLocks noGrp="1"/>
          </p:cNvSpPr>
          <p:nvPr>
            <p:ph idx="1"/>
          </p:nvPr>
        </p:nvSpPr>
        <p:spPr>
          <a:xfrm>
            <a:off x="1011238" y="1773239"/>
            <a:ext cx="8025258" cy="1727770"/>
          </a:xfrm>
        </p:spPr>
        <p:txBody>
          <a:bodyPr/>
          <a:lstStyle/>
          <a:p>
            <a:r>
              <a:rPr lang="fr-FR" dirty="0" smtClean="0"/>
              <a:t>un contexte ne doit être </a:t>
            </a:r>
            <a:r>
              <a:rPr lang="fr-FR" dirty="0" smtClean="0">
                <a:solidFill>
                  <a:schemeClr val="tx2"/>
                </a:solidFill>
              </a:rPr>
              <a:t>utilisé que dans un seul thread</a:t>
            </a:r>
            <a:r>
              <a:rPr lang="fr-FR" dirty="0" smtClean="0"/>
              <a:t>, chaque thread devant donc gérer son propre contexte</a:t>
            </a:r>
          </a:p>
          <a:p>
            <a:r>
              <a:rPr lang="fr-FR" dirty="0" smtClean="0"/>
              <a:t>un </a:t>
            </a:r>
            <a:r>
              <a:rPr lang="fr-FR" dirty="0" smtClean="0">
                <a:latin typeface="Courier" pitchFamily="49" charset="0"/>
              </a:rPr>
              <a:t>NSManagedObject</a:t>
            </a:r>
            <a:r>
              <a:rPr lang="fr-FR" dirty="0" smtClean="0"/>
              <a:t> ne doit </a:t>
            </a:r>
            <a:r>
              <a:rPr lang="fr-FR" dirty="0" smtClean="0">
                <a:solidFill>
                  <a:srgbClr val="FF6600"/>
                </a:solidFill>
              </a:rPr>
              <a:t>pas être transmis d’un thread à un autre</a:t>
            </a:r>
            <a:r>
              <a:rPr lang="fr-FR" dirty="0" smtClean="0"/>
              <a:t>, ni manipulé par un autre contexte que celui qui l’a créé ou récupéré via une requête</a:t>
            </a:r>
          </a:p>
          <a:p>
            <a:r>
              <a:rPr lang="fr-FR" dirty="0" smtClean="0"/>
              <a:t>pour transmettre un </a:t>
            </a:r>
            <a:r>
              <a:rPr lang="fr-FR" dirty="0" smtClean="0">
                <a:latin typeface="Courier" pitchFamily="49" charset="0"/>
              </a:rPr>
              <a:t>NSManagedObject</a:t>
            </a:r>
            <a:r>
              <a:rPr lang="fr-FR" dirty="0" smtClean="0"/>
              <a:t> dans un autre thread ou contexte, on utilise son </a:t>
            </a:r>
            <a:r>
              <a:rPr lang="fr-FR" dirty="0" smtClean="0">
                <a:latin typeface="Courier" pitchFamily="49" charset="0"/>
              </a:rPr>
              <a:t>objectID</a:t>
            </a:r>
            <a:r>
              <a:rPr lang="fr-FR" dirty="0" smtClean="0"/>
              <a:t> qui est un </a:t>
            </a:r>
            <a:r>
              <a:rPr lang="fr-FR" dirty="0" smtClean="0">
                <a:solidFill>
                  <a:srgbClr val="FF6600"/>
                </a:solidFill>
              </a:rPr>
              <a:t>identifiant unique </a:t>
            </a:r>
            <a:r>
              <a:rPr lang="fr-FR" dirty="0" smtClean="0"/>
              <a:t>géré par Core Data</a:t>
            </a:r>
          </a:p>
          <a:p>
            <a:r>
              <a:rPr lang="fr-FR" dirty="0" smtClean="0"/>
              <a:t>il est possible de faire du « merge » entre deux contextes afin d’éviter les conflits</a:t>
            </a:r>
          </a:p>
        </p:txBody>
      </p:sp>
    </p:spTree>
    <p:extLst>
      <p:ext uri="{BB962C8B-B14F-4D97-AF65-F5344CB8AC3E}">
        <p14:creationId xmlns:p14="http://schemas.microsoft.com/office/powerpoint/2010/main" val="1118253757"/>
      </p:ext>
    </p:extLst>
  </p:cSld>
  <p:clrMapOvr>
    <a:masterClrMapping/>
  </p:clrMapOvr>
  <p:transition xmlns:p14="http://schemas.microsoft.com/office/powerpoint/2010/main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1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Core Data</a:t>
            </a:r>
            <a:endParaRPr lang="en-GB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dirty="0" smtClean="0"/>
              <a:t>Présentation de la plateforme iOS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 dirty="0" err="1" smtClean="0"/>
              <a:t>merge</a:t>
            </a:r>
            <a:r>
              <a:rPr lang="fr-FR" dirty="0" smtClean="0"/>
              <a:t> - exemple</a:t>
            </a:r>
          </a:p>
          <a:p>
            <a:endParaRPr lang="fr-FR" dirty="0"/>
          </a:p>
        </p:txBody>
      </p:sp>
      <p:sp>
        <p:nvSpPr>
          <p:cNvPr id="11" name="Espace réservé du contenu 5"/>
          <p:cNvSpPr>
            <a:spLocks noGrp="1"/>
          </p:cNvSpPr>
          <p:nvPr>
            <p:ph idx="1"/>
          </p:nvPr>
        </p:nvSpPr>
        <p:spPr>
          <a:xfrm>
            <a:off x="1011238" y="1773239"/>
            <a:ext cx="8025258" cy="1727770"/>
          </a:xfrm>
        </p:spPr>
        <p:txBody>
          <a:bodyPr/>
          <a:lstStyle/>
          <a:p>
            <a:r>
              <a:rPr lang="fr-FR" dirty="0"/>
              <a:t>u</a:t>
            </a:r>
            <a:r>
              <a:rPr lang="fr-FR" dirty="0" smtClean="0"/>
              <a:t>ne application possède un contexte principal que </a:t>
            </a:r>
            <a:r>
              <a:rPr lang="fr-FR" dirty="0"/>
              <a:t>l’on nomme </a:t>
            </a:r>
            <a:r>
              <a:rPr lang="fr-FR" dirty="0" err="1" smtClean="0">
                <a:solidFill>
                  <a:srgbClr val="FF6600"/>
                </a:solidFill>
              </a:rPr>
              <a:t>mainCtx</a:t>
            </a:r>
            <a:endParaRPr lang="fr-FR" dirty="0" smtClean="0"/>
          </a:p>
          <a:p>
            <a:r>
              <a:rPr lang="fr-FR" dirty="0" smtClean="0"/>
              <a:t>l’application effectue une requête en asynchrone qui insère des objets dans un thread secondaire, donc avec un autre contexte nommé </a:t>
            </a:r>
            <a:r>
              <a:rPr lang="fr-FR" dirty="0" err="1" smtClean="0">
                <a:solidFill>
                  <a:srgbClr val="FF6600"/>
                </a:solidFill>
              </a:rPr>
              <a:t>webCtx</a:t>
            </a:r>
            <a:endParaRPr lang="fr-FR" dirty="0" smtClean="0">
              <a:solidFill>
                <a:srgbClr val="FF6600"/>
              </a:solidFill>
            </a:endParaRPr>
          </a:p>
          <a:p>
            <a:r>
              <a:rPr lang="fr-FR" dirty="0" smtClean="0"/>
              <a:t>à la fin de la requête, il faut </a:t>
            </a:r>
            <a:r>
              <a:rPr lang="fr-FR" dirty="0" err="1" smtClean="0"/>
              <a:t>merger</a:t>
            </a:r>
            <a:r>
              <a:rPr lang="fr-FR" dirty="0" smtClean="0"/>
              <a:t> </a:t>
            </a:r>
            <a:r>
              <a:rPr lang="fr-FR" dirty="0" err="1" smtClean="0">
                <a:solidFill>
                  <a:srgbClr val="FF6600"/>
                </a:solidFill>
              </a:rPr>
              <a:t>webCtx</a:t>
            </a:r>
            <a:r>
              <a:rPr lang="fr-FR" dirty="0" smtClean="0">
                <a:solidFill>
                  <a:srgbClr val="FF6600"/>
                </a:solidFill>
              </a:rPr>
              <a:t> </a:t>
            </a:r>
            <a:r>
              <a:rPr lang="fr-FR" dirty="0" smtClean="0"/>
              <a:t>avec </a:t>
            </a:r>
            <a:r>
              <a:rPr lang="fr-FR" dirty="0" err="1" smtClean="0">
                <a:solidFill>
                  <a:schemeClr val="tx2"/>
                </a:solidFill>
              </a:rPr>
              <a:t>mainCtx</a:t>
            </a:r>
            <a:r>
              <a:rPr lang="fr-FR" dirty="0" smtClean="0"/>
              <a:t>, et donc insérer les nouveaux objets dans </a:t>
            </a:r>
            <a:r>
              <a:rPr lang="fr-FR" dirty="0" err="1" smtClean="0">
                <a:solidFill>
                  <a:srgbClr val="FF6600"/>
                </a:solidFill>
              </a:rPr>
              <a:t>mainCtx</a:t>
            </a:r>
            <a:endParaRPr lang="fr-FR" dirty="0" smtClean="0">
              <a:solidFill>
                <a:srgbClr val="FF6600"/>
              </a:solidFill>
            </a:endParaRPr>
          </a:p>
          <a:p>
            <a:r>
              <a:rPr lang="fr-FR" dirty="0" smtClean="0"/>
              <a:t>pour cela, on utilise la </a:t>
            </a:r>
            <a:r>
              <a:rPr lang="fr-FR" dirty="0"/>
              <a:t>notification </a:t>
            </a:r>
            <a:r>
              <a:rPr lang="fr-FR" dirty="0" err="1" smtClean="0">
                <a:latin typeface="Courier New"/>
                <a:cs typeface="Courier New"/>
              </a:rPr>
              <a:t>NSManagedObjectContextDidSaveNotification</a:t>
            </a:r>
            <a:r>
              <a:rPr lang="fr-FR" dirty="0" smtClean="0"/>
              <a:t> envoyée automatiquement par </a:t>
            </a:r>
            <a:r>
              <a:rPr lang="fr-FR" dirty="0" err="1" smtClean="0">
                <a:solidFill>
                  <a:srgbClr val="FF6600"/>
                </a:solidFill>
              </a:rPr>
              <a:t>webCtx</a:t>
            </a:r>
            <a:r>
              <a:rPr lang="fr-FR" dirty="0" smtClean="0">
                <a:solidFill>
                  <a:srgbClr val="FF6600"/>
                </a:solidFill>
              </a:rPr>
              <a:t> </a:t>
            </a:r>
            <a:r>
              <a:rPr lang="fr-FR" dirty="0" smtClean="0">
                <a:solidFill>
                  <a:srgbClr val="000000"/>
                </a:solidFill>
              </a:rPr>
              <a:t>lors de la sauvegarde</a:t>
            </a:r>
          </a:p>
        </p:txBody>
      </p:sp>
    </p:spTree>
    <p:extLst>
      <p:ext uri="{BB962C8B-B14F-4D97-AF65-F5344CB8AC3E}">
        <p14:creationId xmlns:p14="http://schemas.microsoft.com/office/powerpoint/2010/main" val="4020274398"/>
      </p:ext>
    </p:extLst>
  </p:cSld>
  <p:clrMapOvr>
    <a:masterClrMapping/>
  </p:clrMapOvr>
  <p:transition xmlns:p14="http://schemas.microsoft.com/office/powerpoint/2010/main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1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Core</a:t>
            </a:r>
            <a:r>
              <a:rPr lang="fr-FR" dirty="0"/>
              <a:t> Data</a:t>
            </a:r>
            <a:endParaRPr lang="en-GB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dirty="0" smtClean="0"/>
              <a:t>Présentation de la plateforme </a:t>
            </a:r>
            <a:r>
              <a:rPr lang="fr-FR" dirty="0" err="1" smtClean="0"/>
              <a:t>iOS</a:t>
            </a:r>
            <a:endParaRPr lang="fr-FR" dirty="0" smtClean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 dirty="0" err="1"/>
              <a:t>merge</a:t>
            </a:r>
            <a:r>
              <a:rPr lang="fr-FR" dirty="0"/>
              <a:t> - exemple</a:t>
            </a:r>
          </a:p>
          <a:p>
            <a:endParaRPr lang="fr-FR" dirty="0"/>
          </a:p>
        </p:txBody>
      </p:sp>
      <p:grpSp>
        <p:nvGrpSpPr>
          <p:cNvPr id="2" name="Groupe 6"/>
          <p:cNvGrpSpPr/>
          <p:nvPr/>
        </p:nvGrpSpPr>
        <p:grpSpPr>
          <a:xfrm>
            <a:off x="755576" y="1772816"/>
            <a:ext cx="7848872" cy="1938992"/>
            <a:chOff x="755576" y="5085184"/>
            <a:chExt cx="7848872" cy="1938992"/>
          </a:xfrm>
        </p:grpSpPr>
        <p:sp>
          <p:nvSpPr>
            <p:cNvPr id="8" name="ZoneTexte 7"/>
            <p:cNvSpPr txBox="1"/>
            <p:nvPr/>
          </p:nvSpPr>
          <p:spPr>
            <a:xfrm>
              <a:off x="755576" y="5085184"/>
              <a:ext cx="7848872" cy="36933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fr-FR" sz="1800" dirty="0" smtClean="0">
                  <a:solidFill>
                    <a:schemeClr val="accent5">
                      <a:lumMod val="50000"/>
                    </a:schemeClr>
                  </a:solidFill>
                </a:rPr>
                <a:t>Exemple</a:t>
              </a:r>
              <a:endParaRPr lang="fr-FR" sz="18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9" name="ZoneTexte 8"/>
            <p:cNvSpPr txBox="1"/>
            <p:nvPr/>
          </p:nvSpPr>
          <p:spPr>
            <a:xfrm>
              <a:off x="755576" y="5454516"/>
              <a:ext cx="7848872" cy="156966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fr-FR" sz="1600" b="1" dirty="0" smtClean="0">
                  <a:solidFill>
                    <a:srgbClr val="008000"/>
                  </a:solidFill>
                  <a:latin typeface="Courier" pitchFamily="49" charset="0"/>
                </a:rPr>
                <a:t>// à faire avant le lancement de la requête et après</a:t>
              </a:r>
            </a:p>
            <a:p>
              <a:r>
                <a:rPr lang="fr-FR" sz="1600" b="1" dirty="0" smtClean="0">
                  <a:solidFill>
                    <a:srgbClr val="008000"/>
                  </a:solidFill>
                  <a:latin typeface="Courier" pitchFamily="49" charset="0"/>
                </a:rPr>
                <a:t>// la création de </a:t>
              </a:r>
              <a:r>
                <a:rPr lang="fr-FR" sz="1600" b="1" dirty="0" err="1" smtClean="0">
                  <a:solidFill>
                    <a:srgbClr val="008000"/>
                  </a:solidFill>
                  <a:latin typeface="Courier" pitchFamily="49" charset="0"/>
                </a:rPr>
                <a:t>webCtx</a:t>
              </a:r>
              <a:endParaRPr lang="fr-FR" sz="1600" b="1" dirty="0" smtClean="0">
                <a:solidFill>
                  <a:srgbClr val="008000"/>
                </a:solidFill>
                <a:latin typeface="Courier" pitchFamily="49" charset="0"/>
              </a:endParaRPr>
            </a:p>
            <a:p>
              <a:r>
                <a:rPr lang="fr-FR" sz="1600" b="1" dirty="0">
                  <a:solidFill>
                    <a:schemeClr val="tx1"/>
                  </a:solidFill>
                  <a:latin typeface="Courier" pitchFamily="49" charset="0"/>
                </a:rPr>
                <a:t>[[</a:t>
              </a:r>
              <a:r>
                <a:rPr lang="fr-FR" sz="1600" b="1" dirty="0" err="1">
                  <a:solidFill>
                    <a:srgbClr val="660066"/>
                  </a:solidFill>
                  <a:latin typeface="Courier" pitchFamily="49" charset="0"/>
                </a:rPr>
                <a:t>NSNotificationCenter</a:t>
              </a:r>
              <a:r>
                <a:rPr lang="fr-FR" sz="1600" b="1" dirty="0">
                  <a:solidFill>
                    <a:srgbClr val="660066"/>
                  </a:solidFill>
                  <a:latin typeface="Courier" pitchFamily="49" charset="0"/>
                </a:rPr>
                <a:t> </a:t>
              </a:r>
              <a:r>
                <a:rPr lang="fr-FR" sz="1600" b="1" dirty="0" err="1">
                  <a:solidFill>
                    <a:srgbClr val="005426"/>
                  </a:solidFill>
                  <a:latin typeface="Courier" pitchFamily="49" charset="0"/>
                </a:rPr>
                <a:t>defaultCenter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] </a:t>
              </a:r>
              <a:r>
                <a:rPr lang="fr-FR" sz="1600" b="1" dirty="0" err="1" smtClean="0">
                  <a:solidFill>
                    <a:srgbClr val="005426"/>
                  </a:solidFill>
                  <a:latin typeface="Courier" pitchFamily="49" charset="0"/>
                </a:rPr>
                <a:t>addObserver</a:t>
              </a:r>
              <a:r>
                <a:rPr lang="fr-FR" sz="1600" b="1" dirty="0" err="1" smtClean="0">
                  <a:solidFill>
                    <a:schemeClr val="tx1"/>
                  </a:solidFill>
                  <a:latin typeface="Courier" pitchFamily="49" charset="0"/>
                </a:rPr>
                <a:t>:</a:t>
              </a:r>
              <a:r>
                <a:rPr lang="fr-FR" sz="1600" b="1" dirty="0" err="1" smtClean="0">
                  <a:solidFill>
                    <a:srgbClr val="EE7CE6"/>
                  </a:solidFill>
                  <a:latin typeface="Courier" pitchFamily="49" charset="0"/>
                </a:rPr>
                <a:t>self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 </a:t>
              </a:r>
              <a:r>
                <a:rPr lang="fr-FR" sz="1600" b="1" dirty="0" err="1" smtClean="0">
                  <a:solidFill>
                    <a:srgbClr val="005426"/>
                  </a:solidFill>
                  <a:latin typeface="Courier" pitchFamily="49" charset="0"/>
                </a:rPr>
                <a:t>selector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:</a:t>
              </a:r>
              <a:r>
                <a:rPr lang="fr-FR" sz="1600" b="1" dirty="0" smtClean="0">
                  <a:solidFill>
                    <a:srgbClr val="EE7CE6"/>
                  </a:solidFill>
                  <a:latin typeface="Courier" pitchFamily="49" charset="0"/>
                </a:rPr>
                <a:t>@</a:t>
              </a:r>
              <a:r>
                <a:rPr lang="fr-FR" sz="1600" b="1" dirty="0" err="1" smtClean="0">
                  <a:solidFill>
                    <a:srgbClr val="EE7CE6"/>
                  </a:solidFill>
                  <a:latin typeface="Courier" pitchFamily="49" charset="0"/>
                </a:rPr>
                <a:t>selector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(</a:t>
              </a:r>
              <a:r>
                <a:rPr lang="fr-FR" sz="1600" b="1" dirty="0" err="1" smtClean="0">
                  <a:solidFill>
                    <a:schemeClr val="tx1"/>
                  </a:solidFill>
                  <a:latin typeface="Courier" pitchFamily="49" charset="0"/>
                </a:rPr>
                <a:t>webCtxDidSave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:) </a:t>
              </a:r>
              <a:r>
                <a:rPr lang="fr-FR" sz="1600" b="1" dirty="0" err="1" smtClean="0">
                  <a:solidFill>
                    <a:srgbClr val="005426"/>
                  </a:solidFill>
                  <a:latin typeface="Courier" pitchFamily="49" charset="0"/>
                </a:rPr>
                <a:t>name</a:t>
              </a:r>
              <a:r>
                <a:rPr lang="fr-FR" sz="1600" b="1" dirty="0" err="1" smtClean="0">
                  <a:solidFill>
                    <a:schemeClr val="tx1"/>
                  </a:solidFill>
                  <a:latin typeface="Courier" pitchFamily="49" charset="0"/>
                </a:rPr>
                <a:t>:</a:t>
              </a:r>
              <a:r>
                <a:rPr lang="fr-FR" sz="1600" b="1" dirty="0" err="1" smtClean="0">
                  <a:solidFill>
                    <a:srgbClr val="FF0000"/>
                  </a:solidFill>
                  <a:latin typeface="Courier" pitchFamily="49" charset="0"/>
                </a:rPr>
                <a:t>NSManagedObjectContextDidSaveNotification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 </a:t>
              </a:r>
              <a:r>
                <a:rPr lang="fr-FR" sz="1600" b="1" dirty="0" err="1" smtClean="0">
                  <a:solidFill>
                    <a:srgbClr val="005426"/>
                  </a:solidFill>
                  <a:latin typeface="Courier" pitchFamily="49" charset="0"/>
                </a:rPr>
                <a:t>object</a:t>
              </a:r>
              <a:r>
                <a:rPr lang="fr-FR" sz="1600" b="1" dirty="0" err="1" smtClean="0">
                  <a:solidFill>
                    <a:schemeClr val="tx1"/>
                  </a:solidFill>
                  <a:latin typeface="Courier" pitchFamily="49" charset="0"/>
                </a:rPr>
                <a:t>:</a:t>
              </a:r>
              <a:r>
                <a:rPr lang="fr-FR" sz="1600" b="1" dirty="0" err="1" smtClean="0">
                  <a:solidFill>
                    <a:schemeClr val="tx2"/>
                  </a:solidFill>
                  <a:latin typeface="Courier" pitchFamily="49" charset="0"/>
                </a:rPr>
                <a:t>webCtx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];</a:t>
              </a:r>
            </a:p>
            <a:p>
              <a:endParaRPr lang="fr-FR" sz="1600" b="1" dirty="0" smtClean="0">
                <a:solidFill>
                  <a:schemeClr val="tx1"/>
                </a:solidFill>
                <a:latin typeface="Courier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66205142"/>
      </p:ext>
    </p:extLst>
  </p:cSld>
  <p:clrMapOvr>
    <a:masterClrMapping/>
  </p:clrMapOvr>
  <p:transition xmlns:p14="http://schemas.microsoft.com/office/powerpoint/2010/main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1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Core</a:t>
            </a:r>
            <a:r>
              <a:rPr lang="fr-FR" dirty="0"/>
              <a:t> Data</a:t>
            </a:r>
            <a:endParaRPr lang="en-GB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dirty="0" smtClean="0"/>
              <a:t>Présentation de la plateforme </a:t>
            </a:r>
            <a:r>
              <a:rPr lang="fr-FR" dirty="0" err="1" smtClean="0"/>
              <a:t>iOS</a:t>
            </a:r>
            <a:endParaRPr lang="fr-FR" dirty="0" smtClean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 dirty="0" err="1"/>
              <a:t>merge</a:t>
            </a:r>
            <a:r>
              <a:rPr lang="fr-FR" dirty="0"/>
              <a:t> - exemple</a:t>
            </a:r>
          </a:p>
          <a:p>
            <a:endParaRPr lang="fr-FR" dirty="0"/>
          </a:p>
        </p:txBody>
      </p:sp>
      <p:grpSp>
        <p:nvGrpSpPr>
          <p:cNvPr id="2" name="Groupe 6"/>
          <p:cNvGrpSpPr/>
          <p:nvPr/>
        </p:nvGrpSpPr>
        <p:grpSpPr>
          <a:xfrm>
            <a:off x="755576" y="1772816"/>
            <a:ext cx="7848872" cy="3416320"/>
            <a:chOff x="755576" y="5085184"/>
            <a:chExt cx="7848872" cy="3416320"/>
          </a:xfrm>
        </p:grpSpPr>
        <p:sp>
          <p:nvSpPr>
            <p:cNvPr id="8" name="ZoneTexte 7"/>
            <p:cNvSpPr txBox="1"/>
            <p:nvPr/>
          </p:nvSpPr>
          <p:spPr>
            <a:xfrm>
              <a:off x="755576" y="5085184"/>
              <a:ext cx="7848872" cy="36933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fr-FR" sz="1800" dirty="0" smtClean="0">
                  <a:solidFill>
                    <a:schemeClr val="accent5">
                      <a:lumMod val="50000"/>
                    </a:schemeClr>
                  </a:solidFill>
                </a:rPr>
                <a:t>Exemple</a:t>
              </a:r>
              <a:endParaRPr lang="fr-FR" sz="18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9" name="ZoneTexte 8"/>
            <p:cNvSpPr txBox="1"/>
            <p:nvPr/>
          </p:nvSpPr>
          <p:spPr>
            <a:xfrm>
              <a:off x="755576" y="5454516"/>
              <a:ext cx="7848872" cy="304698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fr-FR" sz="1600" b="1" dirty="0" smtClean="0">
                  <a:solidFill>
                    <a:srgbClr val="008000"/>
                  </a:solidFill>
                  <a:latin typeface="Courier" pitchFamily="49" charset="0"/>
                </a:rPr>
                <a:t>// méthode recevant la notification</a:t>
              </a:r>
            </a:p>
            <a:p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-(</a:t>
              </a:r>
              <a:r>
                <a:rPr lang="fr-FR" sz="1600" b="1" dirty="0" err="1" smtClean="0">
                  <a:solidFill>
                    <a:srgbClr val="EE7CE6"/>
                  </a:solidFill>
                  <a:latin typeface="Courier" pitchFamily="49" charset="0"/>
                </a:rPr>
                <a:t>void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) </a:t>
              </a:r>
              <a:r>
                <a:rPr lang="fr-FR" sz="1600" b="1" dirty="0" err="1" smtClean="0">
                  <a:solidFill>
                    <a:schemeClr val="tx1"/>
                  </a:solidFill>
                  <a:latin typeface="Courier" pitchFamily="49" charset="0"/>
                </a:rPr>
                <a:t>webCtxDidSave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/>
                </a:rPr>
                <a:t>:(</a:t>
              </a:r>
              <a:r>
                <a:rPr lang="fr-FR" sz="1600" b="1" dirty="0" err="1" smtClean="0">
                  <a:solidFill>
                    <a:srgbClr val="660066"/>
                  </a:solidFill>
                  <a:latin typeface="Courier" pitchFamily="49" charset="0"/>
                  <a:sym typeface="Wingdings"/>
                </a:rPr>
                <a:t>NSNotification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/>
                </a:rPr>
                <a:t>*)</a:t>
              </a:r>
              <a:r>
                <a:rPr lang="fr-FR" sz="1600" b="1" dirty="0" smtClean="0">
                  <a:solidFill>
                    <a:srgbClr val="FF6600"/>
                  </a:solidFill>
                  <a:latin typeface="Courier" pitchFamily="49" charset="0"/>
                  <a:sym typeface="Wingdings"/>
                </a:rPr>
                <a:t>notification</a:t>
              </a:r>
            </a:p>
            <a:p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/>
                </a:rPr>
                <a:t>{</a:t>
              </a:r>
            </a:p>
            <a:p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/>
                </a:rPr>
                <a:t>   </a:t>
              </a:r>
              <a:r>
                <a:rPr lang="fr-FR" sz="1600" b="1" dirty="0" smtClean="0">
                  <a:solidFill>
                    <a:srgbClr val="008000"/>
                  </a:solidFill>
                  <a:latin typeface="Courier" pitchFamily="49" charset="0"/>
                </a:rPr>
                <a:t>// appel de la méthode </a:t>
              </a:r>
              <a:r>
                <a:rPr lang="fr-FR" sz="1600" b="1" dirty="0" err="1" smtClean="0">
                  <a:solidFill>
                    <a:srgbClr val="008000"/>
                  </a:solidFill>
                  <a:latin typeface="Courier" pitchFamily="49" charset="0"/>
                </a:rPr>
                <a:t>mergeChangesFromContextDidSaveNotification</a:t>
              </a:r>
              <a:r>
                <a:rPr lang="fr-FR" sz="1600" b="1" dirty="0" smtClean="0">
                  <a:solidFill>
                    <a:srgbClr val="008000"/>
                  </a:solidFill>
                  <a:latin typeface="Courier" pitchFamily="49" charset="0"/>
                </a:rPr>
                <a:t>: dans le thread principal</a:t>
              </a:r>
              <a:endParaRPr lang="fr-FR" sz="1600" b="1" dirty="0" smtClean="0">
                <a:solidFill>
                  <a:schemeClr val="tx1"/>
                </a:solidFill>
                <a:latin typeface="Courier" pitchFamily="49" charset="0"/>
                <a:sym typeface="Wingdings"/>
              </a:endParaRPr>
            </a:p>
            <a:p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/>
                </a:rPr>
                <a:t> </a:t>
              </a:r>
              <a:r>
                <a:rPr lang="fr-FR" sz="1600" b="1" dirty="0">
                  <a:solidFill>
                    <a:schemeClr val="tx1"/>
                  </a:solidFill>
                  <a:latin typeface="Courier" pitchFamily="49" charset="0"/>
                  <a:sym typeface="Wingdings"/>
                </a:rPr>
                <a:t> 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/>
                </a:rPr>
                <a:t> [</a:t>
              </a:r>
              <a:r>
                <a:rPr lang="fr-FR" sz="1600" b="1" dirty="0" err="1" smtClean="0">
                  <a:solidFill>
                    <a:schemeClr val="tx2"/>
                  </a:solidFill>
                  <a:latin typeface="Courier" pitchFamily="49" charset="0"/>
                  <a:sym typeface="Wingdings"/>
                </a:rPr>
                <a:t>mainCtx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/>
                </a:rPr>
                <a:t> </a:t>
              </a:r>
              <a:r>
                <a:rPr lang="fr-FR" sz="1600" b="1" dirty="0" err="1" smtClean="0">
                  <a:solidFill>
                    <a:srgbClr val="005426"/>
                  </a:solidFill>
                  <a:latin typeface="Courier" pitchFamily="49" charset="0"/>
                  <a:sym typeface="Wingdings"/>
                </a:rPr>
                <a:t>performSelectorOnMainThread</a:t>
              </a:r>
              <a:r>
                <a:rPr lang="fr-FR" sz="1600" b="1" dirty="0">
                  <a:solidFill>
                    <a:schemeClr val="tx1"/>
                  </a:solidFill>
                  <a:latin typeface="Courier" pitchFamily="49" charset="0"/>
                  <a:sym typeface="Wingdings"/>
                </a:rPr>
                <a:t>:</a:t>
              </a:r>
              <a:r>
                <a:rPr lang="fr-FR" sz="1600" b="1" dirty="0">
                  <a:solidFill>
                    <a:srgbClr val="EE7CE6"/>
                  </a:solidFill>
                  <a:latin typeface="Courier" pitchFamily="49" charset="0"/>
                  <a:sym typeface="Wingdings"/>
                </a:rPr>
                <a:t>@</a:t>
              </a:r>
              <a:r>
                <a:rPr lang="fr-FR" sz="1600" b="1" dirty="0" err="1">
                  <a:solidFill>
                    <a:srgbClr val="EE7CE6"/>
                  </a:solidFill>
                  <a:latin typeface="Courier" pitchFamily="49" charset="0"/>
                  <a:sym typeface="Wingdings"/>
                </a:rPr>
                <a:t>selector</a:t>
              </a:r>
              <a:r>
                <a:rPr lang="fr-FR" sz="1600" b="1" dirty="0">
                  <a:solidFill>
                    <a:schemeClr val="tx1"/>
                  </a:solidFill>
                  <a:latin typeface="Courier" pitchFamily="49" charset="0"/>
                  <a:sym typeface="Wingdings"/>
                </a:rPr>
                <a:t>(</a:t>
              </a:r>
              <a:r>
                <a:rPr lang="fr-FR" sz="1600" b="1" dirty="0" err="1">
                  <a:solidFill>
                    <a:schemeClr val="tx1"/>
                  </a:solidFill>
                  <a:latin typeface="Courier" pitchFamily="49" charset="0"/>
                  <a:sym typeface="Wingdings"/>
                </a:rPr>
                <a:t>mergeChangesFromContextDidSaveNotification</a:t>
              </a:r>
              <a:r>
                <a:rPr lang="fr-FR" sz="1600" b="1" dirty="0">
                  <a:solidFill>
                    <a:schemeClr val="tx1"/>
                  </a:solidFill>
                  <a:latin typeface="Courier" pitchFamily="49" charset="0"/>
                  <a:sym typeface="Wingdings"/>
                </a:rPr>
                <a:t>:) </a:t>
              </a:r>
              <a:r>
                <a:rPr lang="fr-FR" sz="1600" b="1" dirty="0" err="1">
                  <a:solidFill>
                    <a:srgbClr val="005426"/>
                  </a:solidFill>
                  <a:latin typeface="Courier" pitchFamily="49" charset="0"/>
                  <a:sym typeface="Wingdings"/>
                </a:rPr>
                <a:t>withObject</a:t>
              </a:r>
              <a:r>
                <a:rPr lang="fr-FR" sz="1600" b="1" dirty="0" err="1">
                  <a:solidFill>
                    <a:schemeClr val="tx1"/>
                  </a:solidFill>
                  <a:latin typeface="Courier" pitchFamily="49" charset="0"/>
                  <a:sym typeface="Wingdings"/>
                </a:rPr>
                <a:t>:</a:t>
              </a:r>
              <a:r>
                <a:rPr lang="fr-FR" sz="1600" b="1" dirty="0" err="1">
                  <a:solidFill>
                    <a:schemeClr val="tx2"/>
                  </a:solidFill>
                  <a:latin typeface="Courier" pitchFamily="49" charset="0"/>
                  <a:sym typeface="Wingdings"/>
                </a:rPr>
                <a:t>notification</a:t>
              </a:r>
              <a:r>
                <a:rPr lang="fr-FR" sz="1600" b="1" dirty="0">
                  <a:solidFill>
                    <a:schemeClr val="tx1"/>
                  </a:solidFill>
                  <a:latin typeface="Courier" pitchFamily="49" charset="0"/>
                  <a:sym typeface="Wingdings"/>
                </a:rPr>
                <a:t> </a:t>
              </a:r>
              <a:r>
                <a:rPr lang="fr-FR" sz="1600" b="1" dirty="0" err="1">
                  <a:solidFill>
                    <a:srgbClr val="005426"/>
                  </a:solidFill>
                  <a:latin typeface="Courier" pitchFamily="49" charset="0"/>
                  <a:sym typeface="Wingdings"/>
                </a:rPr>
                <a:t>waitUntilDone</a:t>
              </a:r>
              <a:r>
                <a:rPr lang="fr-FR" sz="1600" b="1" dirty="0" err="1">
                  <a:solidFill>
                    <a:schemeClr val="tx1"/>
                  </a:solidFill>
                  <a:latin typeface="Courier" pitchFamily="49" charset="0"/>
                  <a:sym typeface="Wingdings"/>
                </a:rPr>
                <a:t>:</a:t>
              </a:r>
              <a:r>
                <a:rPr lang="fr-FR" sz="1600" b="1" dirty="0" err="1">
                  <a:solidFill>
                    <a:srgbClr val="FF0000"/>
                  </a:solidFill>
                  <a:latin typeface="Courier" pitchFamily="49" charset="0"/>
                  <a:sym typeface="Wingdings"/>
                </a:rPr>
                <a:t>YES</a:t>
              </a:r>
              <a:r>
                <a:rPr lang="fr-FR" sz="1600" b="1" dirty="0">
                  <a:solidFill>
                    <a:schemeClr val="tx1"/>
                  </a:solidFill>
                  <a:latin typeface="Courier" pitchFamily="49" charset="0"/>
                  <a:sym typeface="Wingdings"/>
                </a:rPr>
                <a:t>];</a:t>
              </a:r>
              <a:endParaRPr lang="fr-FR" sz="1600" b="1" dirty="0" smtClean="0">
                <a:solidFill>
                  <a:schemeClr val="tx1"/>
                </a:solidFill>
                <a:latin typeface="Courier" pitchFamily="49" charset="0"/>
                <a:sym typeface="Wingdings"/>
              </a:endParaRPr>
            </a:p>
            <a:p>
              <a:r>
                <a:rPr lang="fr-FR" sz="1600" b="1" dirty="0">
                  <a:solidFill>
                    <a:schemeClr val="tx1"/>
                  </a:solidFill>
                  <a:latin typeface="Courier" pitchFamily="49" charset="0"/>
                  <a:sym typeface="Wingdings"/>
                </a:rPr>
                <a:t>}</a:t>
              </a:r>
              <a:endParaRPr lang="fr-FR" sz="1600" b="1" dirty="0" smtClean="0">
                <a:solidFill>
                  <a:srgbClr val="008000"/>
                </a:solidFill>
                <a:latin typeface="Courier" pitchFamily="49" charset="0"/>
              </a:endParaRPr>
            </a:p>
            <a:p>
              <a:endParaRPr lang="fr-FR" sz="1600" b="1" dirty="0" smtClean="0">
                <a:solidFill>
                  <a:schemeClr val="tx1"/>
                </a:solidFill>
                <a:latin typeface="Courier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01272550"/>
      </p:ext>
    </p:extLst>
  </p:cSld>
  <p:clrMapOvr>
    <a:masterClrMapping/>
  </p:clrMapOvr>
  <p:transition xmlns:p14="http://schemas.microsoft.com/office/powerpoint/2010/main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dirty="0" smtClean="0"/>
              <a:t>Présentation de la plateforme iOS</a:t>
            </a:r>
          </a:p>
        </p:txBody>
      </p:sp>
      <p:sp>
        <p:nvSpPr>
          <p:cNvPr id="53351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en-GB" dirty="0"/>
          </a:p>
        </p:txBody>
      </p:sp>
      <p:sp>
        <p:nvSpPr>
          <p:cNvPr id="533515" name="Rectangle 1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fr-FR" dirty="0">
                <a:solidFill>
                  <a:schemeClr val="tx2"/>
                </a:solidFill>
              </a:rPr>
              <a:t>partie 1</a:t>
            </a:r>
            <a:r>
              <a:rPr lang="fr-FR" dirty="0"/>
              <a:t>	</a:t>
            </a:r>
            <a:r>
              <a:rPr lang="fr-FR" dirty="0" smtClean="0">
                <a:solidFill>
                  <a:schemeClr val="bg1">
                    <a:lumMod val="65000"/>
                  </a:schemeClr>
                </a:solidFill>
              </a:rPr>
              <a:t>introduction</a:t>
            </a:r>
            <a:endParaRPr lang="fr-FR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buFont typeface="Wingdings" pitchFamily="2" charset="2"/>
              <a:buNone/>
            </a:pPr>
            <a:r>
              <a:rPr lang="fr-FR" dirty="0">
                <a:solidFill>
                  <a:schemeClr val="tx2"/>
                </a:solidFill>
              </a:rPr>
              <a:t>partie 2</a:t>
            </a:r>
            <a:r>
              <a:rPr lang="fr-FR" dirty="0"/>
              <a:t>	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Xcode</a:t>
            </a:r>
          </a:p>
          <a:p>
            <a:pPr>
              <a:buNone/>
            </a:pPr>
            <a:r>
              <a:rPr lang="fr-FR" dirty="0">
                <a:solidFill>
                  <a:schemeClr val="tx2"/>
                </a:solidFill>
              </a:rPr>
              <a:t>partie 3</a:t>
            </a:r>
            <a:r>
              <a:rPr lang="fr-FR" dirty="0"/>
              <a:t>	</a:t>
            </a:r>
            <a:r>
              <a:rPr lang="fr-FR" dirty="0" smtClean="0">
                <a:solidFill>
                  <a:schemeClr val="bg1">
                    <a:lumMod val="65000"/>
                  </a:schemeClr>
                </a:solidFill>
              </a:rPr>
              <a:t>UIKit</a:t>
            </a:r>
          </a:p>
          <a:p>
            <a:pPr>
              <a:buNone/>
            </a:pPr>
            <a:r>
              <a:rPr lang="fr-FR" dirty="0">
                <a:solidFill>
                  <a:schemeClr val="tx2"/>
                </a:solidFill>
              </a:rPr>
              <a:t>p</a:t>
            </a:r>
            <a:r>
              <a:rPr lang="fr-FR" dirty="0" smtClean="0">
                <a:solidFill>
                  <a:schemeClr val="tx2"/>
                </a:solidFill>
              </a:rPr>
              <a:t>artie 4</a:t>
            </a:r>
            <a:r>
              <a:rPr lang="fr-FR" dirty="0"/>
              <a:t>	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Interface </a:t>
            </a:r>
            <a:r>
              <a:rPr lang="fr-FR" dirty="0" err="1">
                <a:solidFill>
                  <a:schemeClr val="bg1">
                    <a:lumMod val="65000"/>
                  </a:schemeClr>
                </a:solidFill>
              </a:rPr>
              <a:t>Builder</a:t>
            </a:r>
            <a:endParaRPr lang="fr-FR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buNone/>
            </a:pPr>
            <a:r>
              <a:rPr lang="fr-FR" dirty="0">
                <a:solidFill>
                  <a:schemeClr val="tx2"/>
                </a:solidFill>
              </a:rPr>
              <a:t>p</a:t>
            </a:r>
            <a:r>
              <a:rPr lang="fr-FR" dirty="0" smtClean="0">
                <a:solidFill>
                  <a:schemeClr val="tx2"/>
                </a:solidFill>
              </a:rPr>
              <a:t>artie 5 </a:t>
            </a:r>
            <a:r>
              <a:rPr lang="fr-FR" dirty="0" err="1" smtClean="0">
                <a:solidFill>
                  <a:schemeClr val="bg1">
                    <a:lumMod val="65000"/>
                  </a:schemeClr>
                </a:solidFill>
              </a:rPr>
              <a:t>Core</a:t>
            </a:r>
            <a:r>
              <a:rPr lang="fr-FR" dirty="0" smtClean="0">
                <a:solidFill>
                  <a:schemeClr val="bg1">
                    <a:lumMod val="65000"/>
                  </a:schemeClr>
                </a:solidFill>
              </a:rPr>
              <a:t> Data</a:t>
            </a:r>
          </a:p>
          <a:p>
            <a:pPr>
              <a:buNone/>
            </a:pPr>
            <a:r>
              <a:rPr lang="fr-FR" dirty="0" smtClean="0">
                <a:solidFill>
                  <a:schemeClr val="tx2"/>
                </a:solidFill>
              </a:rPr>
              <a:t>partie 6</a:t>
            </a:r>
            <a:r>
              <a:rPr lang="fr-FR" dirty="0" smtClean="0"/>
              <a:t>	</a:t>
            </a:r>
            <a:r>
              <a:rPr lang="fr-FR" b="1" dirty="0"/>
              <a:t>autres frameworks</a:t>
            </a:r>
          </a:p>
          <a:p>
            <a:pPr>
              <a:buNone/>
            </a:pPr>
            <a:r>
              <a:rPr lang="fr-FR" dirty="0" smtClean="0">
                <a:solidFill>
                  <a:schemeClr val="tx2"/>
                </a:solidFill>
              </a:rPr>
              <a:t>partie 7</a:t>
            </a:r>
            <a:r>
              <a:rPr lang="fr-FR" dirty="0"/>
              <a:t>	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ressources</a:t>
            </a:r>
          </a:p>
          <a:p>
            <a:pPr>
              <a:buNone/>
            </a:pPr>
            <a:r>
              <a:rPr lang="fr-FR" dirty="0" smtClean="0">
                <a:solidFill>
                  <a:schemeClr val="tx2"/>
                </a:solidFill>
              </a:rPr>
              <a:t>partie 8</a:t>
            </a:r>
            <a:r>
              <a:rPr lang="fr-FR" dirty="0"/>
              <a:t>	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licences, certificats et profils d’approvisionnement</a:t>
            </a:r>
          </a:p>
          <a:p>
            <a:pPr>
              <a:buNone/>
            </a:pP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1637673651"/>
      </p:ext>
    </p:extLst>
  </p:cSld>
  <p:clrMapOvr>
    <a:masterClrMapping/>
  </p:clrMapOvr>
  <p:transition xmlns:p14="http://schemas.microsoft.com/office/powerpoint/2010/main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1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autres </a:t>
            </a:r>
            <a:r>
              <a:rPr lang="fr-FR" dirty="0" err="1" smtClean="0"/>
              <a:t>frameworks</a:t>
            </a:r>
            <a:endParaRPr lang="en-GB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dirty="0" smtClean="0"/>
              <a:t>Présentation de la plateforme </a:t>
            </a:r>
            <a:r>
              <a:rPr lang="fr-FR" dirty="0" err="1" smtClean="0"/>
              <a:t>iOS</a:t>
            </a:r>
            <a:endParaRPr lang="fr-FR" dirty="0" smtClean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 dirty="0" err="1" smtClean="0"/>
              <a:t>Foundation</a:t>
            </a:r>
            <a:r>
              <a:rPr lang="fr-FR" dirty="0" smtClean="0"/>
              <a:t> - contenu</a:t>
            </a:r>
          </a:p>
          <a:p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1011238" y="1773238"/>
            <a:ext cx="8025258" cy="3887787"/>
          </a:xfrm>
        </p:spPr>
        <p:txBody>
          <a:bodyPr/>
          <a:lstStyle/>
          <a:p>
            <a:r>
              <a:rPr lang="fr-FR" dirty="0" smtClean="0"/>
              <a:t>objets et structures de base :</a:t>
            </a:r>
          </a:p>
          <a:p>
            <a:pPr lvl="1"/>
            <a:r>
              <a:rPr lang="fr-FR" dirty="0" err="1" smtClean="0">
                <a:latin typeface="Courier" pitchFamily="49" charset="0"/>
              </a:rPr>
              <a:t>NSArray</a:t>
            </a:r>
            <a:r>
              <a:rPr lang="fr-FR" dirty="0" smtClean="0"/>
              <a:t>, </a:t>
            </a:r>
            <a:r>
              <a:rPr lang="fr-FR" dirty="0" err="1" smtClean="0">
                <a:latin typeface="Courier" pitchFamily="49" charset="0"/>
              </a:rPr>
              <a:t>NSDictionary</a:t>
            </a:r>
            <a:r>
              <a:rPr lang="fr-FR" dirty="0" smtClean="0"/>
              <a:t>, </a:t>
            </a:r>
            <a:r>
              <a:rPr lang="fr-FR" dirty="0" err="1" smtClean="0">
                <a:latin typeface="Courier" pitchFamily="49" charset="0"/>
              </a:rPr>
              <a:t>NSSet</a:t>
            </a:r>
            <a:endParaRPr lang="fr-FR" dirty="0" smtClean="0">
              <a:latin typeface="Courier" pitchFamily="49" charset="0"/>
            </a:endParaRPr>
          </a:p>
          <a:p>
            <a:pPr lvl="1"/>
            <a:r>
              <a:rPr lang="fr-FR" dirty="0" err="1" smtClean="0">
                <a:latin typeface="Courier" pitchFamily="49" charset="0"/>
              </a:rPr>
              <a:t>NSNumber</a:t>
            </a:r>
            <a:r>
              <a:rPr lang="fr-FR" dirty="0" smtClean="0"/>
              <a:t>, </a:t>
            </a:r>
            <a:r>
              <a:rPr lang="fr-FR" dirty="0" err="1" smtClean="0">
                <a:latin typeface="Courier" pitchFamily="49" charset="0"/>
              </a:rPr>
              <a:t>NSString</a:t>
            </a:r>
            <a:r>
              <a:rPr lang="fr-FR" dirty="0" smtClean="0"/>
              <a:t>, </a:t>
            </a:r>
            <a:r>
              <a:rPr lang="fr-FR" dirty="0" err="1" smtClean="0">
                <a:latin typeface="Courier" pitchFamily="49" charset="0"/>
              </a:rPr>
              <a:t>NSData</a:t>
            </a:r>
            <a:r>
              <a:rPr lang="fr-FR" dirty="0" smtClean="0"/>
              <a:t>, </a:t>
            </a:r>
            <a:r>
              <a:rPr lang="fr-FR" dirty="0" err="1" smtClean="0">
                <a:latin typeface="Courier" pitchFamily="49" charset="0"/>
              </a:rPr>
              <a:t>NSDate</a:t>
            </a:r>
            <a:r>
              <a:rPr lang="fr-FR" dirty="0" smtClean="0"/>
              <a:t>, </a:t>
            </a:r>
            <a:r>
              <a:rPr lang="fr-FR" dirty="0" err="1" smtClean="0">
                <a:latin typeface="Courier" pitchFamily="49" charset="0"/>
              </a:rPr>
              <a:t>NSTimer</a:t>
            </a:r>
            <a:endParaRPr lang="fr-FR" dirty="0" smtClean="0">
              <a:latin typeface="Courier" pitchFamily="49" charset="0"/>
            </a:endParaRPr>
          </a:p>
          <a:p>
            <a:r>
              <a:rPr lang="fr-FR" dirty="0" smtClean="0"/>
              <a:t>les structures et objets de base ne sont pas forcément modifiables par défaut, il faut utiliser des versions « mutables » : </a:t>
            </a:r>
            <a:r>
              <a:rPr lang="fr-FR" dirty="0" err="1" smtClean="0">
                <a:latin typeface="Courier" pitchFamily="49" charset="0"/>
              </a:rPr>
              <a:t>NSMutableArray</a:t>
            </a:r>
            <a:r>
              <a:rPr lang="fr-FR" dirty="0" smtClean="0"/>
              <a:t>, </a:t>
            </a:r>
            <a:r>
              <a:rPr lang="fr-FR" dirty="0" err="1" smtClean="0">
                <a:latin typeface="Courier" pitchFamily="49" charset="0"/>
              </a:rPr>
              <a:t>NSMutableDictionary</a:t>
            </a:r>
            <a:r>
              <a:rPr lang="fr-FR" dirty="0" smtClean="0"/>
              <a:t>, </a:t>
            </a:r>
            <a:r>
              <a:rPr lang="fr-FR" dirty="0" err="1" smtClean="0">
                <a:latin typeface="Courier" pitchFamily="49" charset="0"/>
              </a:rPr>
              <a:t>NSMutableString</a:t>
            </a:r>
            <a:r>
              <a:rPr lang="fr-FR" dirty="0" smtClean="0"/>
              <a:t>, </a:t>
            </a:r>
            <a:r>
              <a:rPr lang="fr-FR" dirty="0" err="1" smtClean="0">
                <a:latin typeface="Courier" pitchFamily="49" charset="0"/>
              </a:rPr>
              <a:t>NSMutableData</a:t>
            </a:r>
            <a:r>
              <a:rPr lang="fr-FR" dirty="0" smtClean="0"/>
              <a:t>, </a:t>
            </a:r>
            <a:r>
              <a:rPr lang="fr-FR" dirty="0" err="1" smtClean="0">
                <a:latin typeface="Courier" pitchFamily="49" charset="0"/>
              </a:rPr>
              <a:t>NSMutableSet</a:t>
            </a:r>
            <a:endParaRPr lang="fr-FR" dirty="0" smtClean="0">
              <a:latin typeface="Courier" pitchFamily="49" charset="0"/>
            </a:endParaRPr>
          </a:p>
          <a:p>
            <a:r>
              <a:rPr lang="fr-FR" dirty="0" smtClean="0"/>
              <a:t>le préfixe « NS » provient de </a:t>
            </a:r>
            <a:r>
              <a:rPr lang="fr-FR" dirty="0" err="1" smtClean="0"/>
              <a:t>NeXTStep</a:t>
            </a:r>
            <a:endParaRPr lang="fr-FR" dirty="0"/>
          </a:p>
        </p:txBody>
      </p:sp>
    </p:spTree>
  </p:cSld>
  <p:clrMapOvr>
    <a:masterClrMapping/>
  </p:clrMapOvr>
  <p:transition xmlns:p14="http://schemas.microsoft.com/office/powerpoint/2010/main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1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autres </a:t>
            </a:r>
            <a:r>
              <a:rPr lang="fr-FR" dirty="0" err="1" smtClean="0"/>
              <a:t>frameworks</a:t>
            </a:r>
            <a:endParaRPr lang="en-GB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dirty="0" smtClean="0"/>
              <a:t>Présentation de la plateforme </a:t>
            </a:r>
            <a:r>
              <a:rPr lang="fr-FR" dirty="0" err="1" smtClean="0"/>
              <a:t>iOS</a:t>
            </a:r>
            <a:endParaRPr lang="fr-FR" dirty="0" smtClean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 dirty="0" err="1" smtClean="0"/>
              <a:t>Foundation</a:t>
            </a:r>
            <a:r>
              <a:rPr lang="fr-FR" dirty="0" smtClean="0"/>
              <a:t> - contenu</a:t>
            </a:r>
          </a:p>
          <a:p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1011238" y="1773238"/>
            <a:ext cx="8025258" cy="3887787"/>
          </a:xfrm>
        </p:spPr>
        <p:txBody>
          <a:bodyPr/>
          <a:lstStyle/>
          <a:p>
            <a:r>
              <a:rPr lang="fr-FR" dirty="0" err="1" smtClean="0"/>
              <a:t>NSFileManager</a:t>
            </a:r>
            <a:r>
              <a:rPr lang="fr-FR" dirty="0" smtClean="0"/>
              <a:t> : gestionnaire de fichiers et dossiers (création, suppression déplacement, copie)</a:t>
            </a:r>
          </a:p>
          <a:p>
            <a:r>
              <a:rPr lang="fr-FR" dirty="0" err="1" smtClean="0"/>
              <a:t>NSBundle</a:t>
            </a:r>
            <a:r>
              <a:rPr lang="fr-FR" dirty="0" smtClean="0"/>
              <a:t> : permet d’accéder aux ressources de l’application</a:t>
            </a:r>
          </a:p>
          <a:p>
            <a:r>
              <a:rPr lang="fr-FR" dirty="0" smtClean="0"/>
              <a:t>NSURL* : classes permettant d’effectuer des requêtes</a:t>
            </a:r>
          </a:p>
          <a:p>
            <a:r>
              <a:rPr lang="fr-FR" dirty="0" err="1" smtClean="0"/>
              <a:t>NSXMLParser</a:t>
            </a:r>
            <a:r>
              <a:rPr lang="fr-FR" dirty="0" smtClean="0"/>
              <a:t> : pour </a:t>
            </a:r>
            <a:r>
              <a:rPr lang="fr-FR" dirty="0" err="1" smtClean="0"/>
              <a:t>parser</a:t>
            </a:r>
            <a:r>
              <a:rPr lang="fr-FR" dirty="0" smtClean="0"/>
              <a:t> du XML</a:t>
            </a:r>
          </a:p>
          <a:p>
            <a:r>
              <a:rPr lang="fr-FR" dirty="0" err="1" smtClean="0"/>
              <a:t>NSThread</a:t>
            </a:r>
            <a:r>
              <a:rPr lang="fr-FR" dirty="0" smtClean="0"/>
              <a:t>, </a:t>
            </a:r>
            <a:r>
              <a:rPr lang="fr-FR" dirty="0" err="1" smtClean="0"/>
              <a:t>NSOperation</a:t>
            </a:r>
            <a:r>
              <a:rPr lang="fr-FR" dirty="0" smtClean="0"/>
              <a:t>* : pour du </a:t>
            </a:r>
            <a:r>
              <a:rPr lang="fr-FR" dirty="0" err="1" smtClean="0"/>
              <a:t>multi-threading</a:t>
            </a:r>
            <a:endParaRPr lang="fr-FR" dirty="0" smtClean="0"/>
          </a:p>
          <a:p>
            <a:pPr lvl="1">
              <a:buNone/>
            </a:pPr>
            <a:endParaRPr lang="fr-FR" dirty="0" smtClean="0"/>
          </a:p>
        </p:txBody>
      </p:sp>
    </p:spTree>
  </p:cSld>
  <p:clrMapOvr>
    <a:masterClrMapping/>
  </p:clrMapOvr>
  <p:transition xmlns:p14="http://schemas.microsoft.com/office/powerpoint/2010/main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1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Xcode</a:t>
            </a:r>
            <a:endParaRPr lang="en-GB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dirty="0" smtClean="0"/>
              <a:t>Présentation de la plateforme </a:t>
            </a:r>
            <a:r>
              <a:rPr lang="fr-FR" dirty="0" err="1" smtClean="0"/>
              <a:t>iOS</a:t>
            </a:r>
            <a:endParaRPr lang="fr-FR" dirty="0" smtClean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 dirty="0" smtClean="0"/>
              <a:t>fichiers principaux - Prefix.pch</a:t>
            </a:r>
          </a:p>
          <a:p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header principal de l’application</a:t>
            </a:r>
          </a:p>
          <a:p>
            <a:r>
              <a:rPr lang="fr-FR" dirty="0" smtClean="0"/>
              <a:t>importé automatiquement dans tous les fichiers sources de l’application</a:t>
            </a:r>
          </a:p>
          <a:p>
            <a:r>
              <a:rPr lang="fr-FR" dirty="0" smtClean="0"/>
              <a:t>contient les imports à utiliser dans toute l’application</a:t>
            </a:r>
            <a:endParaRPr lang="fr-FR" dirty="0"/>
          </a:p>
        </p:txBody>
      </p:sp>
    </p:spTree>
  </p:cSld>
  <p:clrMapOvr>
    <a:masterClrMapping/>
  </p:clrMapOvr>
  <p:transition xmlns:p14="http://schemas.microsoft.com/office/powerpoint/2010/main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1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autres </a:t>
            </a:r>
            <a:r>
              <a:rPr lang="fr-FR" dirty="0" err="1" smtClean="0"/>
              <a:t>frameworks</a:t>
            </a:r>
            <a:endParaRPr lang="en-GB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dirty="0" smtClean="0"/>
              <a:t>Présentation de la plateforme </a:t>
            </a:r>
            <a:r>
              <a:rPr lang="fr-FR" dirty="0" err="1" smtClean="0"/>
              <a:t>iOS</a:t>
            </a:r>
            <a:endParaRPr lang="fr-FR" dirty="0" smtClean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 dirty="0" err="1" smtClean="0"/>
              <a:t>Foundation</a:t>
            </a:r>
            <a:r>
              <a:rPr lang="fr-FR" dirty="0" smtClean="0"/>
              <a:t> - contenu</a:t>
            </a:r>
          </a:p>
          <a:p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1011238" y="1773238"/>
            <a:ext cx="8025258" cy="3887787"/>
          </a:xfrm>
        </p:spPr>
        <p:txBody>
          <a:bodyPr/>
          <a:lstStyle/>
          <a:p>
            <a:r>
              <a:rPr lang="fr-FR" dirty="0" smtClean="0"/>
              <a:t>presque tous les objets de </a:t>
            </a:r>
            <a:r>
              <a:rPr lang="fr-FR" dirty="0" err="1" smtClean="0"/>
              <a:t>Foundation</a:t>
            </a:r>
            <a:r>
              <a:rPr lang="fr-FR" dirty="0" smtClean="0"/>
              <a:t> ont une correspondance avec le </a:t>
            </a:r>
            <a:r>
              <a:rPr lang="fr-FR" dirty="0" err="1" smtClean="0"/>
              <a:t>framework</a:t>
            </a:r>
            <a:r>
              <a:rPr lang="fr-FR" dirty="0" smtClean="0"/>
              <a:t> </a:t>
            </a:r>
            <a:r>
              <a:rPr lang="fr-FR" dirty="0" err="1" smtClean="0"/>
              <a:t>CoreFoundation</a:t>
            </a:r>
            <a:r>
              <a:rPr lang="fr-FR" dirty="0" smtClean="0"/>
              <a:t> qui définit des structures équivalentes en C</a:t>
            </a:r>
          </a:p>
          <a:p>
            <a:pPr lvl="1">
              <a:buNone/>
            </a:pPr>
            <a:endParaRPr lang="fr-FR" dirty="0" smtClean="0"/>
          </a:p>
        </p:txBody>
      </p:sp>
      <p:grpSp>
        <p:nvGrpSpPr>
          <p:cNvPr id="2" name="Groupe 10"/>
          <p:cNvGrpSpPr/>
          <p:nvPr/>
        </p:nvGrpSpPr>
        <p:grpSpPr>
          <a:xfrm>
            <a:off x="539230" y="2780923"/>
            <a:ext cx="8281242" cy="2668370"/>
            <a:chOff x="755576" y="5085184"/>
            <a:chExt cx="7849177" cy="2060661"/>
          </a:xfrm>
        </p:grpSpPr>
        <p:sp>
          <p:nvSpPr>
            <p:cNvPr id="8" name="ZoneTexte 7"/>
            <p:cNvSpPr txBox="1"/>
            <p:nvPr/>
          </p:nvSpPr>
          <p:spPr>
            <a:xfrm>
              <a:off x="755576" y="5085184"/>
              <a:ext cx="7848872" cy="28521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fr-FR" sz="1800" dirty="0" smtClean="0">
                  <a:solidFill>
                    <a:schemeClr val="accent5">
                      <a:lumMod val="50000"/>
                    </a:schemeClr>
                  </a:solidFill>
                </a:rPr>
                <a:t>Exemple</a:t>
              </a:r>
              <a:endParaRPr lang="fr-FR" sz="18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9" name="ZoneTexte 8"/>
            <p:cNvSpPr txBox="1"/>
            <p:nvPr/>
          </p:nvSpPr>
          <p:spPr>
            <a:xfrm>
              <a:off x="755881" y="5363231"/>
              <a:ext cx="7848872" cy="1782614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L="0" lvl="1"/>
              <a:r>
                <a:rPr lang="fr-FR" sz="1600" b="1" dirty="0" err="1" smtClean="0">
                  <a:solidFill>
                    <a:srgbClr val="7030A0"/>
                  </a:solidFill>
                  <a:latin typeface="Courier" pitchFamily="49" charset="0"/>
                </a:rPr>
                <a:t>NSString</a:t>
              </a:r>
              <a:r>
                <a:rPr lang="fr-FR" sz="1600" b="1" dirty="0" smtClean="0">
                  <a:solidFill>
                    <a:srgbClr val="EE7CE6"/>
                  </a:solidFill>
                  <a:latin typeface="Courier" pitchFamily="49" charset="0"/>
                </a:rPr>
                <a:t> 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*</a:t>
              </a:r>
              <a:r>
                <a:rPr lang="fr-FR" sz="1600" b="1" dirty="0" smtClean="0">
                  <a:solidFill>
                    <a:schemeClr val="tx2"/>
                  </a:solidFill>
                  <a:latin typeface="Courier" pitchFamily="49" charset="0"/>
                </a:rPr>
                <a:t>str1 </a:t>
              </a:r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</a:rPr>
                <a:t>=</a:t>
              </a:r>
              <a:r>
                <a:rPr lang="fr-FR" sz="1600" b="1" dirty="0" smtClean="0">
                  <a:solidFill>
                    <a:srgbClr val="EE7CE6"/>
                  </a:solidFill>
                  <a:latin typeface="Courier" pitchFamily="49" charset="0"/>
                </a:rPr>
                <a:t> </a:t>
              </a:r>
              <a:r>
                <a:rPr lang="fr-FR" sz="1600" b="1" dirty="0" smtClean="0">
                  <a:solidFill>
                    <a:srgbClr val="0070C0"/>
                  </a:solidFill>
                  <a:latin typeface="Courier" pitchFamily="49" charset="0"/>
                </a:rPr>
                <a:t>@"blabla"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;</a:t>
              </a:r>
            </a:p>
            <a:p>
              <a:pPr marL="0" lvl="1"/>
              <a:r>
                <a:rPr lang="fr-FR" sz="1600" b="1" dirty="0" err="1" smtClean="0">
                  <a:solidFill>
                    <a:srgbClr val="7030A0"/>
                  </a:solidFill>
                  <a:latin typeface="Courier" pitchFamily="49" charset="0"/>
                  <a:sym typeface="Wingdings" pitchFamily="2" charset="2"/>
                </a:rPr>
                <a:t>CF</a:t>
              </a:r>
              <a:r>
                <a:rPr lang="fr-FR" sz="1600" b="1" dirty="0" err="1" smtClean="0">
                  <a:solidFill>
                    <a:srgbClr val="7030A0"/>
                  </a:solidFill>
                  <a:latin typeface="Courier" pitchFamily="49" charset="0"/>
                </a:rPr>
                <a:t>StringRef</a:t>
              </a:r>
              <a:r>
                <a:rPr lang="fr-FR" sz="1600" b="1" dirty="0" smtClean="0">
                  <a:solidFill>
                    <a:srgbClr val="EE7CE6"/>
                  </a:solidFill>
                  <a:latin typeface="Courier" pitchFamily="49" charset="0"/>
                </a:rPr>
                <a:t> </a:t>
              </a:r>
              <a:r>
                <a:rPr lang="fr-FR" sz="1600" b="1" dirty="0" smtClean="0">
                  <a:solidFill>
                    <a:schemeClr val="tx2"/>
                  </a:solidFill>
                  <a:latin typeface="Courier" pitchFamily="49" charset="0"/>
                </a:rPr>
                <a:t>str2 </a:t>
              </a:r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</a:rPr>
                <a:t>=</a:t>
              </a:r>
              <a:r>
                <a:rPr lang="fr-FR" sz="1600" b="1" dirty="0" smtClean="0">
                  <a:solidFill>
                    <a:srgbClr val="EE7CE6"/>
                  </a:solidFill>
                  <a:latin typeface="Courier" pitchFamily="49" charset="0"/>
                </a:rPr>
                <a:t> 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(</a:t>
              </a:r>
              <a:r>
                <a:rPr lang="fr-FR" sz="1600" b="1" dirty="0" err="1" smtClean="0">
                  <a:solidFill>
                    <a:srgbClr val="7030A0"/>
                  </a:solidFill>
                  <a:latin typeface="Courier" pitchFamily="49" charset="0"/>
                  <a:sym typeface="Wingdings" pitchFamily="2" charset="2"/>
                </a:rPr>
                <a:t>CF</a:t>
              </a:r>
              <a:r>
                <a:rPr lang="fr-FR" sz="1600" b="1" dirty="0" err="1" smtClean="0">
                  <a:solidFill>
                    <a:srgbClr val="7030A0"/>
                  </a:solidFill>
                  <a:latin typeface="Courier" pitchFamily="49" charset="0"/>
                </a:rPr>
                <a:t>StringRef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)</a:t>
              </a:r>
              <a:r>
                <a:rPr lang="fr-FR" sz="1600" b="1" dirty="0" smtClean="0">
                  <a:solidFill>
                    <a:schemeClr val="tx2"/>
                  </a:solidFill>
                  <a:latin typeface="Courier" pitchFamily="49" charset="0"/>
                </a:rPr>
                <a:t>str1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;</a:t>
              </a:r>
            </a:p>
            <a:p>
              <a:pPr marL="0" lvl="1"/>
              <a:r>
                <a:rPr lang="fr-FR" sz="1600" b="1" dirty="0" smtClean="0">
                  <a:solidFill>
                    <a:srgbClr val="00B050"/>
                  </a:solidFill>
                  <a:latin typeface="Courier" pitchFamily="49" charset="0"/>
                </a:rPr>
                <a:t>// str2 contient @"blabla" peut être manipulée par les fonctions de </a:t>
              </a:r>
              <a:r>
                <a:rPr lang="fr-FR" sz="1600" b="1" dirty="0" err="1" smtClean="0">
                  <a:solidFill>
                    <a:srgbClr val="00B050"/>
                  </a:solidFill>
                  <a:latin typeface="Courier" pitchFamily="49" charset="0"/>
                </a:rPr>
                <a:t>CFString</a:t>
              </a:r>
              <a:endParaRPr lang="fr-FR" sz="1600" b="1" dirty="0" smtClean="0">
                <a:solidFill>
                  <a:srgbClr val="00B050"/>
                </a:solidFill>
                <a:latin typeface="Courier" pitchFamily="49" charset="0"/>
              </a:endParaRPr>
            </a:p>
            <a:p>
              <a:pPr marL="0" lvl="1"/>
              <a:r>
                <a:rPr lang="fr-FR" sz="1600" b="1" dirty="0" err="1" smtClean="0">
                  <a:solidFill>
                    <a:srgbClr val="7030A0"/>
                  </a:solidFill>
                  <a:latin typeface="Courier" pitchFamily="49" charset="0"/>
                  <a:sym typeface="Wingdings" pitchFamily="2" charset="2"/>
                </a:rPr>
                <a:t>CF</a:t>
              </a:r>
              <a:r>
                <a:rPr lang="fr-FR" sz="1600" b="1" dirty="0" err="1" smtClean="0">
                  <a:solidFill>
                    <a:srgbClr val="7030A0"/>
                  </a:solidFill>
                  <a:latin typeface="Courier" pitchFamily="49" charset="0"/>
                </a:rPr>
                <a:t>StringRef</a:t>
              </a:r>
              <a:r>
                <a:rPr lang="fr-FR" sz="1600" b="1" dirty="0" smtClean="0">
                  <a:solidFill>
                    <a:srgbClr val="EE7CE6"/>
                  </a:solidFill>
                  <a:latin typeface="Courier" pitchFamily="49" charset="0"/>
                </a:rPr>
                <a:t> </a:t>
              </a:r>
              <a:r>
                <a:rPr lang="fr-FR" sz="1600" b="1" dirty="0" smtClean="0">
                  <a:solidFill>
                    <a:schemeClr val="tx2"/>
                  </a:solidFill>
                  <a:latin typeface="Courier" pitchFamily="49" charset="0"/>
                </a:rPr>
                <a:t>str3 </a:t>
              </a:r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</a:rPr>
                <a:t>= </a:t>
              </a:r>
              <a:r>
                <a:rPr lang="fr-FR" sz="1600" b="1" dirty="0" err="1" smtClean="0">
                  <a:solidFill>
                    <a:srgbClr val="7030A0"/>
                  </a:solidFill>
                  <a:latin typeface="Courier" pitchFamily="49" charset="0"/>
                </a:rPr>
                <a:t>CFStringCreateWithCString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(</a:t>
              </a:r>
              <a:r>
                <a:rPr lang="fr-FR" sz="1600" b="1" dirty="0" smtClean="0">
                  <a:solidFill>
                    <a:srgbClr val="EE7CE6"/>
                  </a:solidFill>
                  <a:latin typeface="Courier" pitchFamily="49" charset="0"/>
                </a:rPr>
                <a:t>NULL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, </a:t>
              </a:r>
              <a:r>
                <a:rPr lang="fr-FR" sz="1600" b="1" dirty="0" smtClean="0">
                  <a:solidFill>
                    <a:srgbClr val="0070C0"/>
                  </a:solidFill>
                  <a:latin typeface="Courier" pitchFamily="49" charset="0"/>
                </a:rPr>
                <a:t>"ma chaine"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, 	</a:t>
              </a:r>
              <a:r>
                <a:rPr lang="fr-FR" sz="1600" b="1" dirty="0" smtClean="0">
                  <a:solidFill>
                    <a:srgbClr val="FF0000"/>
                  </a:solidFill>
                  <a:latin typeface="Courier" pitchFamily="49" charset="0"/>
                </a:rPr>
                <a:t>kCFStringEncodingUTF8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);</a:t>
              </a:r>
              <a:endParaRPr lang="fr-FR" sz="1600" b="1" dirty="0" smtClean="0">
                <a:solidFill>
                  <a:schemeClr val="tx1"/>
                </a:solidFill>
                <a:latin typeface="Courier" pitchFamily="49" charset="0"/>
                <a:sym typeface="Wingdings" pitchFamily="2" charset="2"/>
              </a:endParaRPr>
            </a:p>
            <a:p>
              <a:pPr marL="0" lvl="1"/>
              <a:r>
                <a:rPr lang="fr-FR" sz="1600" b="1" dirty="0" err="1" smtClean="0">
                  <a:solidFill>
                    <a:srgbClr val="7030A0"/>
                  </a:solidFill>
                  <a:latin typeface="Courier" pitchFamily="49" charset="0"/>
                </a:rPr>
                <a:t>NSString</a:t>
              </a:r>
              <a:r>
                <a:rPr lang="fr-FR" sz="1600" b="1" dirty="0" smtClean="0">
                  <a:solidFill>
                    <a:srgbClr val="EE7CE6"/>
                  </a:solidFill>
                  <a:latin typeface="Courier" pitchFamily="49" charset="0"/>
                </a:rPr>
                <a:t> 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*</a:t>
              </a:r>
              <a:r>
                <a:rPr lang="fr-FR" sz="1600" b="1" dirty="0" smtClean="0">
                  <a:solidFill>
                    <a:schemeClr val="tx2"/>
                  </a:solidFill>
                  <a:latin typeface="Courier" pitchFamily="49" charset="0"/>
                </a:rPr>
                <a:t>str4 </a:t>
              </a:r>
              <a:r>
                <a:rPr lang="fr-FR" sz="1600" b="1" dirty="0" smtClean="0">
                  <a:solidFill>
                    <a:srgbClr val="7030A0"/>
                  </a:solidFill>
                  <a:latin typeface="Courier" pitchFamily="49" charset="0"/>
                </a:rPr>
                <a:t>=</a:t>
              </a:r>
              <a:r>
                <a:rPr lang="fr-FR" sz="1600" b="1" dirty="0" smtClean="0">
                  <a:solidFill>
                    <a:srgbClr val="EE7CE6"/>
                  </a:solidFill>
                  <a:latin typeface="Courier" pitchFamily="49" charset="0"/>
                </a:rPr>
                <a:t> 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(</a:t>
              </a:r>
              <a:r>
                <a:rPr lang="fr-FR" sz="1600" b="1" dirty="0" err="1" smtClean="0">
                  <a:solidFill>
                    <a:srgbClr val="7030A0"/>
                  </a:solidFill>
                  <a:latin typeface="Courier" pitchFamily="49" charset="0"/>
                </a:rPr>
                <a:t>NSString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*)</a:t>
              </a:r>
              <a:r>
                <a:rPr lang="fr-FR" sz="1600" b="1" dirty="0" smtClean="0">
                  <a:solidFill>
                    <a:schemeClr val="tx2"/>
                  </a:solidFill>
                  <a:latin typeface="Courier" pitchFamily="49" charset="0"/>
                </a:rPr>
                <a:t>str3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  <a:sym typeface="Wingdings" pitchFamily="2" charset="2"/>
                </a:rPr>
                <a:t>;</a:t>
              </a:r>
            </a:p>
            <a:p>
              <a:pPr marL="0" lvl="1"/>
              <a:r>
                <a:rPr lang="fr-FR" sz="1600" b="1" dirty="0" smtClean="0">
                  <a:solidFill>
                    <a:srgbClr val="00B050"/>
                  </a:solidFill>
                  <a:latin typeface="Courier" pitchFamily="49" charset="0"/>
                </a:rPr>
                <a:t>// str4 contient @"ma chaine" peut être manipulée par les méthodes de </a:t>
              </a:r>
              <a:r>
                <a:rPr lang="fr-FR" sz="1600" b="1" dirty="0" err="1" smtClean="0">
                  <a:solidFill>
                    <a:srgbClr val="00B050"/>
                  </a:solidFill>
                  <a:latin typeface="Courier" pitchFamily="49" charset="0"/>
                </a:rPr>
                <a:t>NSString</a:t>
              </a:r>
              <a:endParaRPr lang="fr-FR" sz="1600" b="1" dirty="0" smtClean="0">
                <a:solidFill>
                  <a:schemeClr val="tx1"/>
                </a:solidFill>
                <a:latin typeface="Courier" pitchFamily="49" charset="0"/>
              </a:endParaRPr>
            </a:p>
          </p:txBody>
        </p:sp>
      </p:grpSp>
    </p:spTree>
  </p:cSld>
  <p:clrMapOvr>
    <a:masterClrMapping/>
  </p:clrMapOvr>
  <p:transition xmlns:p14="http://schemas.microsoft.com/office/powerpoint/2010/main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1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autres </a:t>
            </a:r>
            <a:r>
              <a:rPr lang="fr-FR" dirty="0" err="1" smtClean="0"/>
              <a:t>frameworks</a:t>
            </a:r>
            <a:endParaRPr lang="en-GB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dirty="0" smtClean="0"/>
              <a:t>Présentation de la plateforme </a:t>
            </a:r>
            <a:r>
              <a:rPr lang="fr-FR" dirty="0" err="1" smtClean="0"/>
              <a:t>iOS</a:t>
            </a:r>
            <a:endParaRPr lang="fr-FR" dirty="0" smtClean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 dirty="0" err="1" smtClean="0"/>
              <a:t>CoreGraphics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1011238" y="1773238"/>
            <a:ext cx="8025258" cy="3887787"/>
          </a:xfrm>
        </p:spPr>
        <p:txBody>
          <a:bodyPr/>
          <a:lstStyle/>
          <a:p>
            <a:r>
              <a:rPr lang="fr-FR" dirty="0" smtClean="0"/>
              <a:t>permet le dessin de formes (rectangles, ellipses, arcs, lignes) dans des contextes graphiques</a:t>
            </a:r>
          </a:p>
          <a:p>
            <a:r>
              <a:rPr lang="fr-FR" dirty="0" smtClean="0"/>
              <a:t>permet de dessiner les pages d’un document </a:t>
            </a:r>
            <a:r>
              <a:rPr lang="fr-FR" dirty="0" err="1" smtClean="0"/>
              <a:t>pdf</a:t>
            </a:r>
            <a:endParaRPr lang="fr-FR" dirty="0" smtClean="0"/>
          </a:p>
          <a:p>
            <a:r>
              <a:rPr lang="fr-FR" dirty="0" smtClean="0"/>
              <a:t>permet d’examiner le contenu des </a:t>
            </a:r>
            <a:r>
              <a:rPr lang="fr-FR" dirty="0" err="1" smtClean="0"/>
              <a:t>méta-données</a:t>
            </a:r>
            <a:r>
              <a:rPr lang="fr-FR" dirty="0" smtClean="0"/>
              <a:t> d’un document </a:t>
            </a:r>
            <a:r>
              <a:rPr lang="fr-FR" dirty="0" err="1" smtClean="0"/>
              <a:t>pdf</a:t>
            </a:r>
            <a:r>
              <a:rPr lang="fr-FR" dirty="0" smtClean="0"/>
              <a:t> (sommaire, orientation, …)</a:t>
            </a:r>
          </a:p>
          <a:p>
            <a:pPr>
              <a:buClr>
                <a:schemeClr val="bg1"/>
              </a:buClr>
            </a:pPr>
            <a:r>
              <a:rPr lang="fr-FR" dirty="0" smtClean="0"/>
              <a:t>l’axe Y dans </a:t>
            </a:r>
            <a:r>
              <a:rPr lang="fr-FR" dirty="0" err="1" smtClean="0"/>
              <a:t>CoreGraphics</a:t>
            </a:r>
            <a:r>
              <a:rPr lang="fr-FR" dirty="0" smtClean="0"/>
              <a:t> est inversé par rapport aux vues</a:t>
            </a:r>
          </a:p>
        </p:txBody>
      </p:sp>
      <p:cxnSp>
        <p:nvCxnSpPr>
          <p:cNvPr id="7" name="Connecteur droit avec flèche 6"/>
          <p:cNvCxnSpPr/>
          <p:nvPr/>
        </p:nvCxnSpPr>
        <p:spPr>
          <a:xfrm>
            <a:off x="2483768" y="5465971"/>
            <a:ext cx="3600400" cy="0"/>
          </a:xfrm>
          <a:prstGeom prst="straightConnector1">
            <a:avLst/>
          </a:prstGeom>
          <a:ln w="317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avec flèche 7"/>
          <p:cNvCxnSpPr/>
          <p:nvPr/>
        </p:nvCxnSpPr>
        <p:spPr>
          <a:xfrm flipV="1">
            <a:off x="2483768" y="4541057"/>
            <a:ext cx="0" cy="924914"/>
          </a:xfrm>
          <a:prstGeom prst="straightConnector1">
            <a:avLst/>
          </a:prstGeom>
          <a:ln w="317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/>
          <p:cNvSpPr txBox="1"/>
          <p:nvPr/>
        </p:nvSpPr>
        <p:spPr>
          <a:xfrm>
            <a:off x="1943708" y="4917067"/>
            <a:ext cx="360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00B050"/>
                </a:solidFill>
              </a:rPr>
              <a:t>y</a:t>
            </a:r>
            <a:endParaRPr lang="fr-FR" b="1" dirty="0">
              <a:solidFill>
                <a:srgbClr val="00B050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3822886" y="5117122"/>
            <a:ext cx="360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0070C0"/>
                </a:solidFill>
              </a:rPr>
              <a:t>x</a:t>
            </a:r>
            <a:endParaRPr lang="fr-FR" b="1" dirty="0">
              <a:solidFill>
                <a:srgbClr val="0070C0"/>
              </a:solidFill>
            </a:endParaRPr>
          </a:p>
        </p:txBody>
      </p:sp>
      <p:pic>
        <p:nvPicPr>
          <p:cNvPr id="13" name="Picture 2" descr="error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6116" y="3645966"/>
            <a:ext cx="575122" cy="575122"/>
          </a:xfrm>
          <a:prstGeom prst="rect">
            <a:avLst/>
          </a:prstGeom>
          <a:noFill/>
        </p:spPr>
      </p:pic>
    </p:spTree>
  </p:cSld>
  <p:clrMapOvr>
    <a:masterClrMapping/>
  </p:clrMapOvr>
  <p:transition xmlns:p14="http://schemas.microsoft.com/office/powerpoint/2010/main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1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autres </a:t>
            </a:r>
            <a:r>
              <a:rPr lang="fr-FR" dirty="0" err="1" smtClean="0"/>
              <a:t>frameworks</a:t>
            </a:r>
            <a:endParaRPr lang="en-GB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dirty="0" smtClean="0"/>
              <a:t>Présentation de la plateforme </a:t>
            </a:r>
            <a:r>
              <a:rPr lang="fr-FR" dirty="0" err="1" smtClean="0"/>
              <a:t>iOS</a:t>
            </a:r>
            <a:endParaRPr lang="fr-FR" dirty="0" smtClean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 dirty="0" smtClean="0"/>
              <a:t>autres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1011238" y="1773238"/>
            <a:ext cx="8025258" cy="3887787"/>
          </a:xfrm>
        </p:spPr>
        <p:txBody>
          <a:bodyPr/>
          <a:lstStyle/>
          <a:p>
            <a:r>
              <a:rPr lang="fr-FR" dirty="0" err="1" smtClean="0"/>
              <a:t>Map</a:t>
            </a:r>
            <a:r>
              <a:rPr lang="fr-FR" dirty="0" smtClean="0"/>
              <a:t> Kit : </a:t>
            </a:r>
            <a:r>
              <a:rPr lang="fr-FR" dirty="0" err="1" smtClean="0"/>
              <a:t>géolocalisation</a:t>
            </a:r>
            <a:r>
              <a:rPr lang="fr-FR" dirty="0" smtClean="0"/>
              <a:t> et résolution d’adresse à partir de coordonnées et inversement</a:t>
            </a:r>
          </a:p>
          <a:p>
            <a:r>
              <a:rPr lang="fr-FR" dirty="0" smtClean="0"/>
              <a:t>Media Player : lecture audio et vidéo</a:t>
            </a:r>
          </a:p>
          <a:p>
            <a:r>
              <a:rPr lang="fr-FR" dirty="0" smtClean="0"/>
              <a:t>Quick Look : prévisualisation de documents (office, </a:t>
            </a:r>
            <a:r>
              <a:rPr lang="fr-FR" dirty="0" err="1" smtClean="0"/>
              <a:t>pdf</a:t>
            </a:r>
            <a:r>
              <a:rPr lang="fr-FR" dirty="0" smtClean="0"/>
              <a:t>, image, </a:t>
            </a:r>
            <a:r>
              <a:rPr lang="fr-FR" dirty="0" err="1" smtClean="0"/>
              <a:t>rtf</a:t>
            </a:r>
            <a:r>
              <a:rPr lang="fr-FR" dirty="0" smtClean="0"/>
              <a:t>, …)</a:t>
            </a:r>
          </a:p>
          <a:p>
            <a:r>
              <a:rPr lang="fr-FR" dirty="0" err="1" smtClean="0"/>
              <a:t>OpenGL</a:t>
            </a:r>
            <a:r>
              <a:rPr lang="fr-FR" dirty="0" smtClean="0"/>
              <a:t> ES : pour faire de la 3D</a:t>
            </a:r>
          </a:p>
          <a:p>
            <a:r>
              <a:rPr lang="fr-FR" dirty="0" smtClean="0"/>
              <a:t>Quartz </a:t>
            </a:r>
            <a:r>
              <a:rPr lang="fr-FR" dirty="0" err="1" smtClean="0"/>
              <a:t>Core</a:t>
            </a:r>
            <a:r>
              <a:rPr lang="fr-FR" dirty="0" smtClean="0"/>
              <a:t> : pour gérer des animations et des filtres</a:t>
            </a:r>
          </a:p>
          <a:p>
            <a:r>
              <a:rPr lang="fr-FR" dirty="0" err="1" smtClean="0"/>
              <a:t>Core</a:t>
            </a:r>
            <a:r>
              <a:rPr lang="fr-FR" dirty="0" smtClean="0"/>
              <a:t> Data : gestion de données</a:t>
            </a:r>
          </a:p>
          <a:p>
            <a:r>
              <a:rPr lang="fr-FR" dirty="0" err="1" smtClean="0"/>
              <a:t>PassKit</a:t>
            </a:r>
            <a:r>
              <a:rPr lang="fr-FR" dirty="0" smtClean="0"/>
              <a:t> : gestion de passes (cartes de fidélité, billets d’avion, …)</a:t>
            </a:r>
          </a:p>
          <a:p>
            <a:r>
              <a:rPr lang="fr-FR" dirty="0" smtClean="0"/>
              <a:t>…</a:t>
            </a:r>
          </a:p>
        </p:txBody>
      </p:sp>
    </p:spTree>
  </p:cSld>
  <p:clrMapOvr>
    <a:masterClrMapping/>
  </p:clrMapOvr>
  <p:transition xmlns:p14="http://schemas.microsoft.com/office/powerpoint/2010/main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dirty="0" smtClean="0"/>
              <a:t>Présentation de la plateforme iOS</a:t>
            </a:r>
          </a:p>
        </p:txBody>
      </p:sp>
      <p:sp>
        <p:nvSpPr>
          <p:cNvPr id="53351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en-GB" dirty="0"/>
          </a:p>
        </p:txBody>
      </p:sp>
      <p:sp>
        <p:nvSpPr>
          <p:cNvPr id="533515" name="Rectangle 1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fr-FR" dirty="0">
                <a:solidFill>
                  <a:schemeClr val="tx2"/>
                </a:solidFill>
              </a:rPr>
              <a:t>partie 1</a:t>
            </a:r>
            <a:r>
              <a:rPr lang="fr-FR" dirty="0"/>
              <a:t>	</a:t>
            </a:r>
            <a:r>
              <a:rPr lang="fr-FR" dirty="0" smtClean="0">
                <a:solidFill>
                  <a:schemeClr val="bg1">
                    <a:lumMod val="65000"/>
                  </a:schemeClr>
                </a:solidFill>
              </a:rPr>
              <a:t>introduction</a:t>
            </a:r>
            <a:endParaRPr lang="fr-FR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buFont typeface="Wingdings" pitchFamily="2" charset="2"/>
              <a:buNone/>
            </a:pPr>
            <a:r>
              <a:rPr lang="fr-FR" dirty="0">
                <a:solidFill>
                  <a:schemeClr val="tx2"/>
                </a:solidFill>
              </a:rPr>
              <a:t>partie 2</a:t>
            </a:r>
            <a:r>
              <a:rPr lang="fr-FR" dirty="0"/>
              <a:t>	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Xcode</a:t>
            </a:r>
          </a:p>
          <a:p>
            <a:pPr>
              <a:buNone/>
            </a:pPr>
            <a:r>
              <a:rPr lang="fr-FR" dirty="0">
                <a:solidFill>
                  <a:schemeClr val="tx2"/>
                </a:solidFill>
              </a:rPr>
              <a:t>partie 3</a:t>
            </a:r>
            <a:r>
              <a:rPr lang="fr-FR" dirty="0"/>
              <a:t>	</a:t>
            </a:r>
            <a:r>
              <a:rPr lang="fr-FR" dirty="0" smtClean="0">
                <a:solidFill>
                  <a:schemeClr val="bg1">
                    <a:lumMod val="65000"/>
                  </a:schemeClr>
                </a:solidFill>
              </a:rPr>
              <a:t>UIKit</a:t>
            </a:r>
          </a:p>
          <a:p>
            <a:pPr>
              <a:buNone/>
            </a:pPr>
            <a:r>
              <a:rPr lang="fr-FR" dirty="0">
                <a:solidFill>
                  <a:schemeClr val="tx2"/>
                </a:solidFill>
              </a:rPr>
              <a:t>p</a:t>
            </a:r>
            <a:r>
              <a:rPr lang="fr-FR" dirty="0" smtClean="0">
                <a:solidFill>
                  <a:schemeClr val="tx2"/>
                </a:solidFill>
              </a:rPr>
              <a:t>artie 4</a:t>
            </a:r>
            <a:r>
              <a:rPr lang="fr-FR" dirty="0"/>
              <a:t>	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Interface </a:t>
            </a:r>
            <a:r>
              <a:rPr lang="fr-FR" dirty="0" err="1">
                <a:solidFill>
                  <a:schemeClr val="bg1">
                    <a:lumMod val="65000"/>
                  </a:schemeClr>
                </a:solidFill>
              </a:rPr>
              <a:t>Builder</a:t>
            </a:r>
            <a:endParaRPr lang="fr-FR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buNone/>
            </a:pPr>
            <a:r>
              <a:rPr lang="fr-FR" dirty="0">
                <a:solidFill>
                  <a:schemeClr val="tx2"/>
                </a:solidFill>
              </a:rPr>
              <a:t>p</a:t>
            </a:r>
            <a:r>
              <a:rPr lang="fr-FR" dirty="0" smtClean="0">
                <a:solidFill>
                  <a:schemeClr val="tx2"/>
                </a:solidFill>
              </a:rPr>
              <a:t>artie 5 </a:t>
            </a:r>
            <a:r>
              <a:rPr lang="fr-FR" dirty="0" err="1" smtClean="0">
                <a:solidFill>
                  <a:schemeClr val="bg1">
                    <a:lumMod val="65000"/>
                  </a:schemeClr>
                </a:solidFill>
              </a:rPr>
              <a:t>Core</a:t>
            </a:r>
            <a:r>
              <a:rPr lang="fr-FR" dirty="0" smtClean="0">
                <a:solidFill>
                  <a:schemeClr val="bg1">
                    <a:lumMod val="65000"/>
                  </a:schemeClr>
                </a:solidFill>
              </a:rPr>
              <a:t> Data</a:t>
            </a:r>
          </a:p>
          <a:p>
            <a:pPr>
              <a:buNone/>
            </a:pPr>
            <a:r>
              <a:rPr lang="fr-FR" dirty="0" smtClean="0">
                <a:solidFill>
                  <a:schemeClr val="tx2"/>
                </a:solidFill>
              </a:rPr>
              <a:t>partie 6</a:t>
            </a:r>
            <a:r>
              <a:rPr lang="fr-FR" dirty="0" smtClean="0"/>
              <a:t>	</a:t>
            </a:r>
            <a:r>
              <a:rPr lang="fr-FR" dirty="0" smtClean="0">
                <a:solidFill>
                  <a:schemeClr val="bg1">
                    <a:lumMod val="65000"/>
                  </a:schemeClr>
                </a:solidFill>
              </a:rPr>
              <a:t>autres frameworks</a:t>
            </a:r>
          </a:p>
          <a:p>
            <a:pPr>
              <a:buNone/>
            </a:pPr>
            <a:r>
              <a:rPr lang="fr-FR" dirty="0" smtClean="0">
                <a:solidFill>
                  <a:schemeClr val="tx2"/>
                </a:solidFill>
              </a:rPr>
              <a:t>partie 7</a:t>
            </a:r>
            <a:r>
              <a:rPr lang="fr-FR" dirty="0"/>
              <a:t>	</a:t>
            </a:r>
            <a:r>
              <a:rPr lang="fr-FR" b="1" dirty="0"/>
              <a:t>ressources</a:t>
            </a:r>
          </a:p>
          <a:p>
            <a:pPr>
              <a:buNone/>
            </a:pPr>
            <a:r>
              <a:rPr lang="fr-FR" dirty="0" smtClean="0">
                <a:solidFill>
                  <a:schemeClr val="tx2"/>
                </a:solidFill>
              </a:rPr>
              <a:t>partie 8</a:t>
            </a:r>
            <a:r>
              <a:rPr lang="fr-FR" dirty="0"/>
              <a:t>	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licences, certificats et profils d’approvisionnement</a:t>
            </a:r>
          </a:p>
          <a:p>
            <a:pPr>
              <a:buNone/>
            </a:pP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1637673651"/>
      </p:ext>
    </p:extLst>
  </p:cSld>
  <p:clrMapOvr>
    <a:masterClrMapping/>
  </p:clrMapOvr>
  <p:transition xmlns:p14="http://schemas.microsoft.com/office/powerpoint/2010/main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1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ressources</a:t>
            </a:r>
            <a:endParaRPr lang="en-GB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dirty="0" smtClean="0"/>
              <a:t>Présentation de la plateforme </a:t>
            </a:r>
            <a:r>
              <a:rPr lang="fr-FR" dirty="0" err="1" smtClean="0"/>
              <a:t>iOS</a:t>
            </a:r>
            <a:endParaRPr lang="fr-FR" dirty="0" smtClean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 dirty="0" smtClean="0"/>
              <a:t>fichiers de chaînes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1011238" y="1773239"/>
            <a:ext cx="8025258" cy="1727770"/>
          </a:xfrm>
        </p:spPr>
        <p:txBody>
          <a:bodyPr/>
          <a:lstStyle/>
          <a:p>
            <a:r>
              <a:rPr lang="fr-FR" dirty="0" smtClean="0"/>
              <a:t>fichiers dont l’extension est </a:t>
            </a:r>
            <a:r>
              <a:rPr lang="fr-FR" dirty="0" smtClean="0">
                <a:latin typeface="Courier New"/>
                <a:cs typeface="Courier New"/>
              </a:rPr>
              <a:t>.strings</a:t>
            </a:r>
          </a:p>
          <a:p>
            <a:r>
              <a:rPr lang="fr-FR" dirty="0" smtClean="0"/>
              <a:t>fichiers localisables</a:t>
            </a:r>
          </a:p>
          <a:p>
            <a:r>
              <a:rPr lang="fr-FR" dirty="0" smtClean="0"/>
              <a:t>association d’une clé avec une valeur</a:t>
            </a:r>
          </a:p>
          <a:p>
            <a:r>
              <a:rPr lang="fr-FR" dirty="0"/>
              <a:t>f</a:t>
            </a:r>
            <a:r>
              <a:rPr lang="fr-FR" dirty="0" smtClean="0"/>
              <a:t>ormat textuel ou "</a:t>
            </a:r>
            <a:r>
              <a:rPr lang="fr-FR" dirty="0" err="1" smtClean="0"/>
              <a:t>json</a:t>
            </a:r>
            <a:r>
              <a:rPr lang="fr-FR" dirty="0" smtClean="0"/>
              <a:t>"</a:t>
            </a:r>
          </a:p>
          <a:p>
            <a:pPr>
              <a:buNone/>
            </a:pPr>
            <a:endParaRPr lang="fr-FR" dirty="0" smtClean="0"/>
          </a:p>
        </p:txBody>
      </p:sp>
      <p:grpSp>
        <p:nvGrpSpPr>
          <p:cNvPr id="10" name="Groupe 7"/>
          <p:cNvGrpSpPr/>
          <p:nvPr/>
        </p:nvGrpSpPr>
        <p:grpSpPr>
          <a:xfrm>
            <a:off x="539230" y="3573016"/>
            <a:ext cx="8280920" cy="954108"/>
            <a:chOff x="755576" y="5085184"/>
            <a:chExt cx="7848872" cy="954108"/>
          </a:xfrm>
        </p:grpSpPr>
        <p:sp>
          <p:nvSpPr>
            <p:cNvPr id="11" name="ZoneTexte 10"/>
            <p:cNvSpPr txBox="1"/>
            <p:nvPr/>
          </p:nvSpPr>
          <p:spPr>
            <a:xfrm>
              <a:off x="755576" y="5085184"/>
              <a:ext cx="7848872" cy="36933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fr-FR" sz="1800" dirty="0" smtClean="0">
                  <a:solidFill>
                    <a:schemeClr val="accent5">
                      <a:lumMod val="50000"/>
                    </a:schemeClr>
                  </a:solidFill>
                </a:rPr>
                <a:t>Exemple format textuel</a:t>
              </a:r>
              <a:endParaRPr lang="fr-FR" sz="18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12" name="ZoneTexte 11"/>
            <p:cNvSpPr txBox="1"/>
            <p:nvPr/>
          </p:nvSpPr>
          <p:spPr>
            <a:xfrm>
              <a:off x="755576" y="5454516"/>
              <a:ext cx="7848872" cy="58477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fr-FR" sz="1600" b="1" dirty="0" smtClean="0">
                  <a:solidFill>
                    <a:srgbClr val="FF0000"/>
                  </a:solidFill>
                  <a:latin typeface="Courier" pitchFamily="49" charset="0"/>
                </a:rPr>
                <a:t>"</a:t>
              </a:r>
              <a:r>
                <a:rPr lang="fr-FR" sz="1600" b="1" dirty="0" err="1" smtClean="0">
                  <a:solidFill>
                    <a:srgbClr val="FF0000"/>
                  </a:solidFill>
                  <a:latin typeface="Courier" pitchFamily="49" charset="0"/>
                </a:rPr>
                <a:t>OneKey</a:t>
              </a:r>
              <a:r>
                <a:rPr lang="fr-FR" sz="1600" b="1" dirty="0" smtClean="0">
                  <a:solidFill>
                    <a:srgbClr val="FF0000"/>
                  </a:solidFill>
                  <a:latin typeface="Courier" pitchFamily="49" charset="0"/>
                </a:rPr>
                <a:t>"</a:t>
              </a:r>
              <a:r>
                <a:rPr lang="fr-FR" sz="1600" b="1" dirty="0" smtClean="0">
                  <a:solidFill>
                    <a:srgbClr val="EE7CE6"/>
                  </a:solidFill>
                  <a:latin typeface="Courier" pitchFamily="49" charset="0"/>
                </a:rPr>
                <a:t> 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=</a:t>
              </a:r>
              <a:r>
                <a:rPr lang="fr-FR" sz="1600" b="1" dirty="0" smtClean="0">
                  <a:solidFill>
                    <a:srgbClr val="EE7CE6"/>
                  </a:solidFill>
                  <a:latin typeface="Courier" pitchFamily="49" charset="0"/>
                </a:rPr>
                <a:t> </a:t>
              </a:r>
              <a:r>
                <a:rPr lang="fr-FR" sz="1600" b="1" dirty="0" smtClean="0">
                  <a:solidFill>
                    <a:srgbClr val="FF0000"/>
                  </a:solidFill>
                  <a:latin typeface="Courier" pitchFamily="49" charset="0"/>
                </a:rPr>
                <a:t>"Un exemple de label"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;</a:t>
              </a:r>
            </a:p>
            <a:p>
              <a:r>
                <a:rPr lang="fr-FR" sz="1600" b="1" dirty="0">
                  <a:solidFill>
                    <a:srgbClr val="FF0000"/>
                  </a:solidFill>
                  <a:latin typeface="Courier" pitchFamily="49" charset="0"/>
                </a:rPr>
                <a:t>"</a:t>
              </a:r>
              <a:r>
                <a:rPr lang="fr-FR" sz="1600" b="1" dirty="0" err="1" smtClean="0">
                  <a:solidFill>
                    <a:srgbClr val="FF0000"/>
                  </a:solidFill>
                  <a:latin typeface="Courier" pitchFamily="49" charset="0"/>
                </a:rPr>
                <a:t>MainController.Button.Title</a:t>
              </a:r>
              <a:r>
                <a:rPr lang="fr-FR" sz="1600" b="1" dirty="0">
                  <a:solidFill>
                    <a:srgbClr val="FF0000"/>
                  </a:solidFill>
                  <a:latin typeface="Courier" pitchFamily="49" charset="0"/>
                </a:rPr>
                <a:t>"</a:t>
              </a:r>
              <a:r>
                <a:rPr lang="fr-FR" sz="1600" b="1" dirty="0">
                  <a:solidFill>
                    <a:srgbClr val="EE7CE6"/>
                  </a:solidFill>
                  <a:latin typeface="Courier" pitchFamily="49" charset="0"/>
                </a:rPr>
                <a:t> </a:t>
              </a:r>
              <a:r>
                <a:rPr lang="fr-FR" sz="1600" b="1" dirty="0">
                  <a:solidFill>
                    <a:schemeClr val="tx1"/>
                  </a:solidFill>
                  <a:latin typeface="Courier" pitchFamily="49" charset="0"/>
                </a:rPr>
                <a:t>=</a:t>
              </a:r>
              <a:r>
                <a:rPr lang="fr-FR" sz="1600" b="1" dirty="0">
                  <a:solidFill>
                    <a:srgbClr val="EE7CE6"/>
                  </a:solidFill>
                  <a:latin typeface="Courier" pitchFamily="49" charset="0"/>
                </a:rPr>
                <a:t> </a:t>
              </a:r>
              <a:r>
                <a:rPr lang="fr-FR" sz="1600" b="1" dirty="0" smtClean="0">
                  <a:solidFill>
                    <a:srgbClr val="FF0000"/>
                  </a:solidFill>
                  <a:latin typeface="Courier" pitchFamily="49" charset="0"/>
                </a:rPr>
                <a:t>"Titre du bouton"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;</a:t>
              </a:r>
              <a:endParaRPr lang="fr-FR" sz="1600" b="1" dirty="0">
                <a:solidFill>
                  <a:schemeClr val="tx1"/>
                </a:solidFill>
                <a:latin typeface="Courier" pitchFamily="49" charset="0"/>
              </a:endParaRPr>
            </a:p>
          </p:txBody>
        </p:sp>
      </p:grpSp>
      <p:grpSp>
        <p:nvGrpSpPr>
          <p:cNvPr id="13" name="Groupe 7"/>
          <p:cNvGrpSpPr/>
          <p:nvPr/>
        </p:nvGrpSpPr>
        <p:grpSpPr>
          <a:xfrm>
            <a:off x="515572" y="4737808"/>
            <a:ext cx="8280920" cy="1446550"/>
            <a:chOff x="755576" y="5085184"/>
            <a:chExt cx="7848872" cy="1446550"/>
          </a:xfrm>
        </p:grpSpPr>
        <p:sp>
          <p:nvSpPr>
            <p:cNvPr id="14" name="ZoneTexte 13"/>
            <p:cNvSpPr txBox="1"/>
            <p:nvPr/>
          </p:nvSpPr>
          <p:spPr>
            <a:xfrm>
              <a:off x="755576" y="5085184"/>
              <a:ext cx="7848872" cy="64633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fr-FR" sz="1800" dirty="0" smtClean="0">
                  <a:solidFill>
                    <a:schemeClr val="accent5">
                      <a:lumMod val="50000"/>
                    </a:schemeClr>
                  </a:solidFill>
                </a:rPr>
                <a:t>Exemple format </a:t>
              </a:r>
              <a:r>
                <a:rPr lang="fr-FR" sz="1800" dirty="0">
                  <a:solidFill>
                    <a:schemeClr val="accent5">
                      <a:lumMod val="50000"/>
                    </a:schemeClr>
                  </a:solidFill>
                </a:rPr>
                <a:t>"</a:t>
              </a:r>
              <a:r>
                <a:rPr lang="fr-FR" sz="1800" dirty="0" err="1">
                  <a:solidFill>
                    <a:schemeClr val="accent5">
                      <a:lumMod val="50000"/>
                    </a:schemeClr>
                  </a:solidFill>
                </a:rPr>
                <a:t>json</a:t>
              </a:r>
              <a:r>
                <a:rPr lang="fr-FR" sz="1800" dirty="0">
                  <a:solidFill>
                    <a:schemeClr val="accent5">
                      <a:lumMod val="50000"/>
                    </a:schemeClr>
                  </a:solidFill>
                </a:rPr>
                <a:t>"</a:t>
              </a:r>
            </a:p>
            <a:p>
              <a:endParaRPr lang="fr-FR" sz="18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15" name="ZoneTexte 14"/>
            <p:cNvSpPr txBox="1"/>
            <p:nvPr/>
          </p:nvSpPr>
          <p:spPr>
            <a:xfrm>
              <a:off x="755576" y="5454516"/>
              <a:ext cx="7848872" cy="107721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fr-FR" sz="1600" b="1" dirty="0">
                  <a:solidFill>
                    <a:srgbClr val="000000"/>
                  </a:solidFill>
                  <a:latin typeface="Courier" pitchFamily="49" charset="0"/>
                </a:rPr>
                <a:t>{</a:t>
              </a:r>
              <a:endParaRPr lang="fr-FR" sz="1600" b="1" dirty="0" smtClean="0">
                <a:solidFill>
                  <a:srgbClr val="000000"/>
                </a:solidFill>
                <a:latin typeface="Courier" pitchFamily="49" charset="0"/>
              </a:endParaRPr>
            </a:p>
            <a:p>
              <a:r>
                <a:rPr lang="fr-FR" sz="1600" b="1" dirty="0" smtClean="0">
                  <a:solidFill>
                    <a:srgbClr val="FF0000"/>
                  </a:solidFill>
                  <a:latin typeface="Courier" pitchFamily="49" charset="0"/>
                </a:rPr>
                <a:t>   </a:t>
              </a:r>
              <a:r>
                <a:rPr lang="fr-FR" sz="1600" b="1" dirty="0" err="1" smtClean="0">
                  <a:solidFill>
                    <a:srgbClr val="FF0000"/>
                  </a:solidFill>
                  <a:latin typeface="Courier" pitchFamily="49" charset="0"/>
                </a:rPr>
                <a:t>OneKey</a:t>
              </a:r>
              <a:r>
                <a:rPr lang="fr-FR" sz="1600" b="1" dirty="0" smtClean="0">
                  <a:solidFill>
                    <a:srgbClr val="EE7CE6"/>
                  </a:solidFill>
                  <a:latin typeface="Courier" pitchFamily="49" charset="0"/>
                </a:rPr>
                <a:t> 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=</a:t>
              </a:r>
              <a:r>
                <a:rPr lang="fr-FR" sz="1600" b="1" dirty="0" smtClean="0">
                  <a:solidFill>
                    <a:srgbClr val="EE7CE6"/>
                  </a:solidFill>
                  <a:latin typeface="Courier" pitchFamily="49" charset="0"/>
                </a:rPr>
                <a:t> </a:t>
              </a:r>
              <a:r>
                <a:rPr lang="fr-FR" sz="1600" b="1" dirty="0" smtClean="0">
                  <a:solidFill>
                    <a:srgbClr val="FF0000"/>
                  </a:solidFill>
                  <a:latin typeface="Courier" pitchFamily="49" charset="0"/>
                </a:rPr>
                <a:t>"Un exemple de label"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;</a:t>
              </a:r>
            </a:p>
            <a:p>
              <a:r>
                <a:rPr lang="fr-FR" sz="1600" b="1" dirty="0" smtClean="0">
                  <a:solidFill>
                    <a:srgbClr val="FF0000"/>
                  </a:solidFill>
                  <a:latin typeface="Courier" pitchFamily="49" charset="0"/>
                </a:rPr>
                <a:t>   "</a:t>
              </a:r>
              <a:r>
                <a:rPr lang="fr-FR" sz="1600" b="1" dirty="0" err="1" smtClean="0">
                  <a:solidFill>
                    <a:srgbClr val="FF0000"/>
                  </a:solidFill>
                  <a:latin typeface="Courier" pitchFamily="49" charset="0"/>
                </a:rPr>
                <a:t>MainController.Button.Title</a:t>
              </a:r>
              <a:r>
                <a:rPr lang="fr-FR" sz="1600" b="1" dirty="0">
                  <a:solidFill>
                    <a:srgbClr val="FF0000"/>
                  </a:solidFill>
                  <a:latin typeface="Courier" pitchFamily="49" charset="0"/>
                </a:rPr>
                <a:t>"</a:t>
              </a:r>
              <a:r>
                <a:rPr lang="fr-FR" sz="1600" b="1" dirty="0">
                  <a:solidFill>
                    <a:srgbClr val="EE7CE6"/>
                  </a:solidFill>
                  <a:latin typeface="Courier" pitchFamily="49" charset="0"/>
                </a:rPr>
                <a:t> </a:t>
              </a:r>
              <a:r>
                <a:rPr lang="fr-FR" sz="1600" b="1" dirty="0">
                  <a:solidFill>
                    <a:schemeClr val="tx1"/>
                  </a:solidFill>
                  <a:latin typeface="Courier" pitchFamily="49" charset="0"/>
                </a:rPr>
                <a:t>=</a:t>
              </a:r>
              <a:r>
                <a:rPr lang="fr-FR" sz="1600" b="1" dirty="0">
                  <a:solidFill>
                    <a:srgbClr val="EE7CE6"/>
                  </a:solidFill>
                  <a:latin typeface="Courier" pitchFamily="49" charset="0"/>
                </a:rPr>
                <a:t> </a:t>
              </a:r>
              <a:r>
                <a:rPr lang="fr-FR" sz="1600" b="1" dirty="0" smtClean="0">
                  <a:solidFill>
                    <a:srgbClr val="FF0000"/>
                  </a:solidFill>
                  <a:latin typeface="Courier" pitchFamily="49" charset="0"/>
                </a:rPr>
                <a:t>"Titre du bouton"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;</a:t>
              </a:r>
            </a:p>
            <a:p>
              <a:r>
                <a:rPr lang="fr-FR" sz="1600" b="1" dirty="0">
                  <a:solidFill>
                    <a:schemeClr val="tx1"/>
                  </a:solidFill>
                  <a:latin typeface="Courier" pitchFamily="49" charset="0"/>
                </a:rPr>
                <a:t>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28493938"/>
      </p:ext>
    </p:extLst>
  </p:cSld>
  <p:clrMapOvr>
    <a:masterClrMapping/>
  </p:clrMapOvr>
  <p:transition xmlns:p14="http://schemas.microsoft.com/office/powerpoint/2010/main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1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ressources</a:t>
            </a:r>
            <a:endParaRPr lang="en-GB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dirty="0" smtClean="0"/>
              <a:t>Présentation de la plateforme </a:t>
            </a:r>
            <a:r>
              <a:rPr lang="fr-FR" dirty="0" err="1" smtClean="0"/>
              <a:t>iOS</a:t>
            </a:r>
            <a:endParaRPr lang="fr-FR" dirty="0" smtClean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 dirty="0" smtClean="0"/>
              <a:t>fichiers de chaînes - utilisation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1011238" y="1773238"/>
            <a:ext cx="8025258" cy="2807889"/>
          </a:xfrm>
        </p:spPr>
        <p:txBody>
          <a:bodyPr/>
          <a:lstStyle/>
          <a:p>
            <a:r>
              <a:rPr lang="fr-FR" dirty="0"/>
              <a:t>u</a:t>
            </a:r>
            <a:r>
              <a:rPr lang="fr-FR" dirty="0" smtClean="0"/>
              <a:t>tilisation de la fonction </a:t>
            </a:r>
            <a:r>
              <a:rPr lang="fr-FR" dirty="0" err="1" smtClean="0">
                <a:latin typeface="Courier New"/>
                <a:cs typeface="Courier New"/>
              </a:rPr>
              <a:t>NSLocalizedStringFromTable</a:t>
            </a:r>
            <a:endParaRPr lang="fr-FR" dirty="0">
              <a:latin typeface="Courier New"/>
              <a:cs typeface="Courier New"/>
            </a:endParaRPr>
          </a:p>
          <a:p>
            <a:r>
              <a:rPr lang="fr-FR" dirty="0" smtClean="0"/>
              <a:t>paramètres : </a:t>
            </a:r>
          </a:p>
          <a:p>
            <a:pPr lvl="1"/>
            <a:r>
              <a:rPr lang="fr-FR" dirty="0" smtClean="0"/>
              <a:t>clé dans le fichier .strings</a:t>
            </a:r>
          </a:p>
          <a:p>
            <a:pPr lvl="1"/>
            <a:r>
              <a:rPr lang="fr-FR" dirty="0" smtClean="0"/>
              <a:t>nom du fichier .strings dans extension</a:t>
            </a:r>
          </a:p>
          <a:p>
            <a:pPr lvl="1"/>
            <a:r>
              <a:rPr lang="fr-FR" dirty="0" smtClean="0"/>
              <a:t>un commentaire qui sert uniquement pour la compréhension du traducteur</a:t>
            </a:r>
            <a:endParaRPr lang="fr-FR" dirty="0"/>
          </a:p>
          <a:p>
            <a:r>
              <a:rPr lang="fr-FR" dirty="0" smtClean="0"/>
              <a:t>autre fonction </a:t>
            </a:r>
            <a:r>
              <a:rPr lang="fr-FR" dirty="0" err="1" smtClean="0">
                <a:latin typeface="Courier New"/>
                <a:cs typeface="Courier New"/>
              </a:rPr>
              <a:t>NSLocalizedString</a:t>
            </a:r>
            <a:r>
              <a:rPr lang="fr-FR" dirty="0" smtClean="0"/>
              <a:t> qui va directement rechercher dans un fichier nommé </a:t>
            </a:r>
            <a:r>
              <a:rPr lang="fr-FR" dirty="0" err="1" smtClean="0">
                <a:latin typeface="Courier New"/>
                <a:cs typeface="Courier New"/>
              </a:rPr>
              <a:t>Localizable.strings</a:t>
            </a:r>
            <a:endParaRPr lang="fr-FR" dirty="0">
              <a:latin typeface="Courier New"/>
              <a:cs typeface="Courier New"/>
            </a:endParaRPr>
          </a:p>
          <a:p>
            <a:endParaRPr lang="fr-FR" dirty="0" smtClean="0"/>
          </a:p>
        </p:txBody>
      </p:sp>
      <p:grpSp>
        <p:nvGrpSpPr>
          <p:cNvPr id="13" name="Groupe 7"/>
          <p:cNvGrpSpPr/>
          <p:nvPr/>
        </p:nvGrpSpPr>
        <p:grpSpPr>
          <a:xfrm>
            <a:off x="515572" y="4737808"/>
            <a:ext cx="8280920" cy="1692771"/>
            <a:chOff x="755576" y="5085184"/>
            <a:chExt cx="7848872" cy="1692771"/>
          </a:xfrm>
        </p:grpSpPr>
        <p:sp>
          <p:nvSpPr>
            <p:cNvPr id="14" name="ZoneTexte 13"/>
            <p:cNvSpPr txBox="1"/>
            <p:nvPr/>
          </p:nvSpPr>
          <p:spPr>
            <a:xfrm>
              <a:off x="755576" y="5085184"/>
              <a:ext cx="7848872" cy="36933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fr-FR" sz="1800" dirty="0" smtClean="0">
                  <a:solidFill>
                    <a:schemeClr val="accent5">
                      <a:lumMod val="50000"/>
                    </a:schemeClr>
                  </a:solidFill>
                </a:rPr>
                <a:t>Exemple</a:t>
              </a:r>
              <a:endParaRPr lang="fr-FR" sz="18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15" name="ZoneTexte 14"/>
            <p:cNvSpPr txBox="1"/>
            <p:nvPr/>
          </p:nvSpPr>
          <p:spPr>
            <a:xfrm>
              <a:off x="755576" y="5454516"/>
              <a:ext cx="7848872" cy="1323439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fr-FR" sz="1600" b="1" dirty="0">
                  <a:solidFill>
                    <a:srgbClr val="008000"/>
                  </a:solidFill>
                  <a:latin typeface="Courier" pitchFamily="49" charset="0"/>
                </a:rPr>
                <a:t>//utilisation d’un fichier nommé </a:t>
              </a:r>
              <a:r>
                <a:rPr lang="fr-FR" sz="1600" b="1" dirty="0" err="1" smtClean="0">
                  <a:solidFill>
                    <a:srgbClr val="008000"/>
                  </a:solidFill>
                  <a:latin typeface="Courier" pitchFamily="49" charset="0"/>
                </a:rPr>
                <a:t>Localizable.strings</a:t>
              </a:r>
              <a:endParaRPr lang="fr-FR" sz="1600" b="1" dirty="0">
                <a:solidFill>
                  <a:srgbClr val="008000"/>
                </a:solidFill>
                <a:latin typeface="Courier" pitchFamily="49" charset="0"/>
              </a:endParaRPr>
            </a:p>
            <a:p>
              <a:r>
                <a:rPr lang="fr-FR" sz="1600" b="1" dirty="0" err="1" smtClean="0">
                  <a:solidFill>
                    <a:srgbClr val="660066"/>
                  </a:solidFill>
                  <a:latin typeface="Courier New"/>
                  <a:cs typeface="Courier New"/>
                </a:rPr>
                <a:t>NSLocalizedString</a:t>
              </a:r>
              <a:r>
                <a:rPr lang="fr-FR" sz="1600" dirty="0" smtClean="0">
                  <a:solidFill>
                    <a:srgbClr val="660066"/>
                  </a:solidFill>
                </a:rPr>
                <a:t> </a:t>
              </a:r>
              <a:r>
                <a:rPr lang="fr-FR" sz="1600" b="1" dirty="0" smtClean="0">
                  <a:latin typeface="Courier New"/>
                  <a:cs typeface="Courier New"/>
                </a:rPr>
                <a:t>(</a:t>
              </a:r>
              <a:r>
                <a:rPr lang="fr-FR" sz="1600" b="1" dirty="0">
                  <a:solidFill>
                    <a:srgbClr val="FF0000"/>
                  </a:solidFill>
                  <a:latin typeface="Courier" pitchFamily="49" charset="0"/>
                </a:rPr>
                <a:t>@"</a:t>
              </a:r>
              <a:r>
                <a:rPr lang="fr-FR" sz="1600" b="1" dirty="0" err="1">
                  <a:solidFill>
                    <a:srgbClr val="FF0000"/>
                  </a:solidFill>
                  <a:latin typeface="Courier" pitchFamily="49" charset="0"/>
                </a:rPr>
                <a:t>OneKey</a:t>
              </a:r>
              <a:r>
                <a:rPr lang="fr-FR" sz="1600" b="1" dirty="0" smtClean="0">
                  <a:solidFill>
                    <a:srgbClr val="FF0000"/>
                  </a:solidFill>
                  <a:latin typeface="Courier" pitchFamily="49" charset="0"/>
                </a:rPr>
                <a:t>", @"Commentaire pour le traducteur"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);</a:t>
              </a:r>
            </a:p>
            <a:p>
              <a:r>
                <a:rPr lang="fr-FR" sz="1600" b="1" dirty="0" smtClean="0">
                  <a:solidFill>
                    <a:srgbClr val="008000"/>
                  </a:solidFill>
                  <a:latin typeface="Courier" pitchFamily="49" charset="0"/>
                </a:rPr>
                <a:t>//utilisation d’un fichier nommé </a:t>
              </a:r>
              <a:r>
                <a:rPr lang="fr-FR" sz="1600" b="1" dirty="0" err="1" smtClean="0">
                  <a:solidFill>
                    <a:srgbClr val="008000"/>
                  </a:solidFill>
                  <a:latin typeface="Courier" pitchFamily="49" charset="0"/>
                </a:rPr>
                <a:t>MainController.strings</a:t>
              </a:r>
              <a:endParaRPr lang="fr-FR" sz="1600" b="1" dirty="0" smtClean="0">
                <a:solidFill>
                  <a:srgbClr val="008000"/>
                </a:solidFill>
                <a:latin typeface="Courier" pitchFamily="49" charset="0"/>
              </a:endParaRPr>
            </a:p>
            <a:p>
              <a:r>
                <a:rPr lang="fr-FR" sz="1600" b="1" dirty="0" err="1" smtClean="0">
                  <a:solidFill>
                    <a:srgbClr val="660066"/>
                  </a:solidFill>
                  <a:latin typeface="Courier New"/>
                  <a:cs typeface="Courier New"/>
                </a:rPr>
                <a:t>NSLocalizedStringFromTable</a:t>
              </a:r>
              <a:r>
                <a:rPr lang="fr-FR" sz="1600" dirty="0" smtClean="0">
                  <a:solidFill>
                    <a:srgbClr val="660066"/>
                  </a:solidFill>
                </a:rPr>
                <a:t> </a:t>
              </a:r>
              <a:r>
                <a:rPr lang="fr-FR" sz="1600" b="1" dirty="0">
                  <a:latin typeface="Courier New"/>
                  <a:cs typeface="Courier New"/>
                </a:rPr>
                <a:t>(</a:t>
              </a:r>
              <a:r>
                <a:rPr lang="fr-FR" sz="1600" b="1" dirty="0" smtClean="0">
                  <a:solidFill>
                    <a:srgbClr val="FF0000"/>
                  </a:solidFill>
                  <a:latin typeface="Courier" pitchFamily="49" charset="0"/>
                </a:rPr>
                <a:t>@"</a:t>
              </a:r>
              <a:r>
                <a:rPr lang="fr-FR" sz="1600" b="1" dirty="0" err="1" smtClean="0">
                  <a:solidFill>
                    <a:srgbClr val="FF0000"/>
                  </a:solidFill>
                  <a:latin typeface="Courier" pitchFamily="49" charset="0"/>
                </a:rPr>
                <a:t>Button.Title</a:t>
              </a:r>
              <a:r>
                <a:rPr lang="fr-FR" sz="1600" b="1" dirty="0" smtClean="0">
                  <a:solidFill>
                    <a:srgbClr val="FF0000"/>
                  </a:solidFill>
                  <a:latin typeface="Courier" pitchFamily="49" charset="0"/>
                </a:rPr>
                <a:t>"</a:t>
              </a:r>
              <a:r>
                <a:rPr lang="fr-FR" sz="1600" b="1" dirty="0">
                  <a:solidFill>
                    <a:srgbClr val="FF0000"/>
                  </a:solidFill>
                  <a:latin typeface="Courier" pitchFamily="49" charset="0"/>
                </a:rPr>
                <a:t>, @"</a:t>
              </a:r>
              <a:r>
                <a:rPr lang="fr-FR" sz="1600" b="1" dirty="0" err="1" smtClean="0">
                  <a:solidFill>
                    <a:srgbClr val="FF0000"/>
                  </a:solidFill>
                  <a:latin typeface="Courier" pitchFamily="49" charset="0"/>
                </a:rPr>
                <a:t>MainController</a:t>
              </a:r>
              <a:r>
                <a:rPr lang="fr-FR" sz="1600" b="1" dirty="0" smtClean="0">
                  <a:solidFill>
                    <a:srgbClr val="FF0000"/>
                  </a:solidFill>
                  <a:latin typeface="Courier" pitchFamily="49" charset="0"/>
                </a:rPr>
                <a:t>", @"Le premier bouton"</a:t>
              </a:r>
              <a:r>
                <a:rPr lang="fr-FR" sz="1600" b="1" dirty="0">
                  <a:solidFill>
                    <a:schemeClr val="tx1"/>
                  </a:solidFill>
                  <a:latin typeface="Courier" pitchFamily="49" charset="0"/>
                </a:rPr>
                <a:t>)</a:t>
              </a:r>
              <a:r>
                <a:rPr lang="fr-FR" sz="1600" b="1" dirty="0" smtClean="0">
                  <a:solidFill>
                    <a:schemeClr val="tx1"/>
                  </a:solidFill>
                  <a:latin typeface="Courier" pitchFamily="49" charset="0"/>
                </a:rPr>
                <a:t>;</a:t>
              </a:r>
              <a:endParaRPr lang="fr-FR" sz="1600" b="1" dirty="0">
                <a:solidFill>
                  <a:schemeClr val="tx1"/>
                </a:solidFill>
                <a:latin typeface="Courier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00321467"/>
      </p:ext>
    </p:extLst>
  </p:cSld>
  <p:clrMapOvr>
    <a:masterClrMapping/>
  </p:clrMapOvr>
  <p:transition xmlns:p14="http://schemas.microsoft.com/office/powerpoint/2010/main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1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ressources</a:t>
            </a:r>
            <a:endParaRPr lang="en-GB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dirty="0" smtClean="0"/>
              <a:t>Présentation de la plateforme </a:t>
            </a:r>
            <a:r>
              <a:rPr lang="fr-FR" dirty="0" err="1" smtClean="0"/>
              <a:t>iOS</a:t>
            </a:r>
            <a:endParaRPr lang="fr-FR" dirty="0" smtClean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 dirty="0" err="1" smtClean="0"/>
              <a:t>plist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1011238" y="1773238"/>
            <a:ext cx="8025258" cy="3888010"/>
          </a:xfrm>
        </p:spPr>
        <p:txBody>
          <a:bodyPr/>
          <a:lstStyle/>
          <a:p>
            <a:r>
              <a:rPr lang="fr-FR" dirty="0" smtClean="0"/>
              <a:t>fichiers </a:t>
            </a:r>
            <a:r>
              <a:rPr lang="fr-FR" dirty="0" err="1" smtClean="0"/>
              <a:t>xml</a:t>
            </a:r>
            <a:r>
              <a:rPr lang="fr-FR" dirty="0" smtClean="0"/>
              <a:t> permettant de déclarer des objets basiques </a:t>
            </a:r>
            <a:r>
              <a:rPr lang="fr-FR" dirty="0" err="1" smtClean="0"/>
              <a:t>Cocoa</a:t>
            </a:r>
            <a:r>
              <a:rPr lang="fr-FR" dirty="0" smtClean="0"/>
              <a:t> :</a:t>
            </a:r>
          </a:p>
          <a:p>
            <a:pPr lvl="1"/>
            <a:r>
              <a:rPr lang="fr-FR" dirty="0"/>
              <a:t>d</a:t>
            </a:r>
            <a:r>
              <a:rPr lang="fr-FR" dirty="0" smtClean="0"/>
              <a:t>ictionnaires</a:t>
            </a:r>
          </a:p>
          <a:p>
            <a:pPr lvl="1"/>
            <a:r>
              <a:rPr lang="fr-FR" dirty="0" smtClean="0"/>
              <a:t>Tableaux</a:t>
            </a:r>
            <a:endParaRPr lang="fr-FR" dirty="0" smtClean="0"/>
          </a:p>
          <a:p>
            <a:pPr lvl="1"/>
            <a:r>
              <a:rPr lang="fr-FR" dirty="0"/>
              <a:t>c</a:t>
            </a:r>
            <a:r>
              <a:rPr lang="fr-FR" dirty="0" smtClean="0"/>
              <a:t>haînes</a:t>
            </a:r>
            <a:endParaRPr lang="fr-FR" dirty="0" smtClean="0"/>
          </a:p>
          <a:p>
            <a:pPr lvl="1"/>
            <a:r>
              <a:rPr lang="fr-FR" dirty="0"/>
              <a:t>n</a:t>
            </a:r>
            <a:r>
              <a:rPr lang="fr-FR" dirty="0" smtClean="0"/>
              <a:t>ombres</a:t>
            </a:r>
          </a:p>
          <a:p>
            <a:pPr lvl="1"/>
            <a:r>
              <a:rPr lang="fr-FR" dirty="0" smtClean="0"/>
              <a:t>booléens</a:t>
            </a:r>
          </a:p>
          <a:p>
            <a:pPr lvl="1"/>
            <a:r>
              <a:rPr lang="fr-FR" dirty="0" smtClean="0"/>
              <a:t>dates</a:t>
            </a:r>
          </a:p>
          <a:p>
            <a:pPr lvl="1"/>
            <a:r>
              <a:rPr lang="fr-FR" dirty="0" smtClean="0"/>
              <a:t>données brutes</a:t>
            </a:r>
          </a:p>
          <a:p>
            <a:r>
              <a:rPr lang="fr-FR" dirty="0" err="1" smtClean="0"/>
              <a:t>parsing</a:t>
            </a:r>
            <a:r>
              <a:rPr lang="fr-FR" dirty="0" smtClean="0"/>
              <a:t> natif par les classes </a:t>
            </a:r>
            <a:r>
              <a:rPr lang="fr-FR" dirty="0" err="1" smtClean="0">
                <a:latin typeface="Courier New"/>
                <a:cs typeface="Courier New"/>
              </a:rPr>
              <a:t>NSArray</a:t>
            </a:r>
            <a:r>
              <a:rPr lang="fr-FR" dirty="0" smtClean="0"/>
              <a:t> et </a:t>
            </a:r>
            <a:r>
              <a:rPr lang="fr-FR" dirty="0" err="1" smtClean="0">
                <a:latin typeface="Courier New"/>
                <a:cs typeface="Courier New"/>
              </a:rPr>
              <a:t>NSDictionary</a:t>
            </a:r>
            <a:endParaRPr lang="fr-FR" dirty="0" smtClean="0">
              <a:latin typeface="Courier New"/>
              <a:cs typeface="Courier New"/>
            </a:endParaRPr>
          </a:p>
          <a:p>
            <a:pPr>
              <a:buNone/>
            </a:pP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4209518063"/>
      </p:ext>
    </p:extLst>
  </p:cSld>
  <p:clrMapOvr>
    <a:masterClrMapping/>
  </p:clrMapOvr>
  <p:transition xmlns:p14="http://schemas.microsoft.com/office/powerpoint/2010/main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1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ressources</a:t>
            </a:r>
            <a:endParaRPr lang="en-GB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dirty="0" smtClean="0"/>
              <a:t>Présentation de la plateforme </a:t>
            </a:r>
            <a:r>
              <a:rPr lang="fr-FR" dirty="0" err="1" smtClean="0"/>
              <a:t>iOS</a:t>
            </a:r>
            <a:endParaRPr lang="fr-FR" dirty="0" smtClean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 dirty="0" err="1" smtClean="0"/>
              <a:t>plist</a:t>
            </a:r>
            <a:endParaRPr lang="fr-FR" dirty="0"/>
          </a:p>
        </p:txBody>
      </p:sp>
      <p:grpSp>
        <p:nvGrpSpPr>
          <p:cNvPr id="16" name="Groupe 10"/>
          <p:cNvGrpSpPr/>
          <p:nvPr/>
        </p:nvGrpSpPr>
        <p:grpSpPr>
          <a:xfrm>
            <a:off x="539230" y="1515551"/>
            <a:ext cx="8281242" cy="4884359"/>
            <a:chOff x="755576" y="5085184"/>
            <a:chExt cx="7849177" cy="3771967"/>
          </a:xfrm>
        </p:grpSpPr>
        <p:sp>
          <p:nvSpPr>
            <p:cNvPr id="17" name="ZoneTexte 16"/>
            <p:cNvSpPr txBox="1"/>
            <p:nvPr/>
          </p:nvSpPr>
          <p:spPr>
            <a:xfrm>
              <a:off x="755576" y="5085184"/>
              <a:ext cx="7848872" cy="28521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fr-FR" sz="1800" dirty="0" smtClean="0">
                  <a:solidFill>
                    <a:schemeClr val="accent5">
                      <a:lumMod val="50000"/>
                    </a:schemeClr>
                  </a:solidFill>
                </a:rPr>
                <a:t>Exemple</a:t>
              </a:r>
              <a:endParaRPr lang="fr-FR" sz="18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18" name="ZoneTexte 17"/>
            <p:cNvSpPr txBox="1"/>
            <p:nvPr/>
          </p:nvSpPr>
          <p:spPr>
            <a:xfrm>
              <a:off x="755881" y="5363229"/>
              <a:ext cx="7848872" cy="349392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L="0" lvl="1"/>
              <a:r>
                <a:rPr lang="fr-FR" sz="1600" b="1" dirty="0">
                  <a:solidFill>
                    <a:srgbClr val="7030A0"/>
                  </a:solidFill>
                  <a:latin typeface="Courier" pitchFamily="49" charset="0"/>
                </a:rPr>
                <a:t>&lt;?</a:t>
              </a:r>
              <a:r>
                <a:rPr lang="fr-FR" sz="1600" b="1" dirty="0" err="1">
                  <a:solidFill>
                    <a:srgbClr val="7030A0"/>
                  </a:solidFill>
                  <a:latin typeface="Courier" pitchFamily="49" charset="0"/>
                </a:rPr>
                <a:t>xml</a:t>
              </a:r>
              <a:r>
                <a:rPr lang="fr-FR" sz="1600" b="1" dirty="0">
                  <a:solidFill>
                    <a:srgbClr val="7030A0"/>
                  </a:solidFill>
                  <a:latin typeface="Courier" pitchFamily="49" charset="0"/>
                </a:rPr>
                <a:t> version="1.0" </a:t>
              </a:r>
              <a:r>
                <a:rPr lang="fr-FR" sz="1600" b="1" dirty="0" err="1">
                  <a:solidFill>
                    <a:srgbClr val="7030A0"/>
                  </a:solidFill>
                  <a:latin typeface="Courier" pitchFamily="49" charset="0"/>
                </a:rPr>
                <a:t>encoding</a:t>
              </a:r>
              <a:r>
                <a:rPr lang="fr-FR" sz="1600" b="1" dirty="0">
                  <a:solidFill>
                    <a:srgbClr val="7030A0"/>
                  </a:solidFill>
                  <a:latin typeface="Courier" pitchFamily="49" charset="0"/>
                </a:rPr>
                <a:t>="UTF-8"?&gt;</a:t>
              </a:r>
            </a:p>
            <a:p>
              <a:pPr marL="0" lvl="1"/>
              <a:r>
                <a:rPr lang="fr-FR" sz="1600" b="1" dirty="0">
                  <a:solidFill>
                    <a:srgbClr val="7030A0"/>
                  </a:solidFill>
                  <a:latin typeface="Courier" pitchFamily="49" charset="0"/>
                </a:rPr>
                <a:t>&lt;!DOCTYPE </a:t>
              </a:r>
              <a:r>
                <a:rPr lang="fr-FR" sz="1600" b="1" dirty="0" err="1">
                  <a:solidFill>
                    <a:srgbClr val="7030A0"/>
                  </a:solidFill>
                  <a:latin typeface="Courier" pitchFamily="49" charset="0"/>
                </a:rPr>
                <a:t>plist</a:t>
              </a:r>
              <a:r>
                <a:rPr lang="fr-FR" sz="1600" b="1" dirty="0">
                  <a:solidFill>
                    <a:srgbClr val="7030A0"/>
                  </a:solidFill>
                  <a:latin typeface="Courier" pitchFamily="49" charset="0"/>
                </a:rPr>
                <a:t> PUBLIC "-//Apple//DTD PLIST 1.0//EN" "http://</a:t>
              </a:r>
              <a:r>
                <a:rPr lang="fr-FR" sz="1600" b="1" dirty="0" err="1">
                  <a:solidFill>
                    <a:srgbClr val="7030A0"/>
                  </a:solidFill>
                  <a:latin typeface="Courier" pitchFamily="49" charset="0"/>
                </a:rPr>
                <a:t>www.apple.com</a:t>
              </a:r>
              <a:r>
                <a:rPr lang="fr-FR" sz="1600" b="1" dirty="0">
                  <a:solidFill>
                    <a:srgbClr val="7030A0"/>
                  </a:solidFill>
                  <a:latin typeface="Courier" pitchFamily="49" charset="0"/>
                </a:rPr>
                <a:t>/</a:t>
              </a:r>
              <a:r>
                <a:rPr lang="fr-FR" sz="1600" b="1" dirty="0" err="1">
                  <a:solidFill>
                    <a:srgbClr val="7030A0"/>
                  </a:solidFill>
                  <a:latin typeface="Courier" pitchFamily="49" charset="0"/>
                </a:rPr>
                <a:t>DTDs</a:t>
              </a:r>
              <a:r>
                <a:rPr lang="fr-FR" sz="1600" b="1" dirty="0">
                  <a:solidFill>
                    <a:srgbClr val="7030A0"/>
                  </a:solidFill>
                  <a:latin typeface="Courier" pitchFamily="49" charset="0"/>
                </a:rPr>
                <a:t>/PropertyList-1.0.dtd"&gt;</a:t>
              </a:r>
            </a:p>
            <a:p>
              <a:pPr marL="0" lvl="1"/>
              <a:r>
                <a:rPr lang="fr-FR" sz="1600" b="1" dirty="0">
                  <a:solidFill>
                    <a:srgbClr val="7030A0"/>
                  </a:solidFill>
                  <a:latin typeface="Courier" pitchFamily="49" charset="0"/>
                </a:rPr>
                <a:t>&lt;</a:t>
              </a:r>
              <a:r>
                <a:rPr lang="fr-FR" sz="1600" b="1" dirty="0" err="1">
                  <a:solidFill>
                    <a:srgbClr val="7030A0"/>
                  </a:solidFill>
                  <a:latin typeface="Courier" pitchFamily="49" charset="0"/>
                </a:rPr>
                <a:t>plist</a:t>
              </a:r>
              <a:r>
                <a:rPr lang="fr-FR" sz="1600" b="1" dirty="0">
                  <a:solidFill>
                    <a:srgbClr val="7030A0"/>
                  </a:solidFill>
                  <a:latin typeface="Courier" pitchFamily="49" charset="0"/>
                </a:rPr>
                <a:t> version="1.0"&gt;</a:t>
              </a:r>
            </a:p>
            <a:p>
              <a:pPr marL="0" lvl="1"/>
              <a:r>
                <a:rPr lang="fr-FR" sz="1600" b="1" dirty="0">
                  <a:solidFill>
                    <a:srgbClr val="7030A0"/>
                  </a:solidFill>
                  <a:latin typeface="Courier" pitchFamily="49" charset="0"/>
                </a:rPr>
                <a:t>&lt;</a:t>
              </a:r>
              <a:r>
                <a:rPr lang="fr-FR" sz="1600" b="1" dirty="0" err="1">
                  <a:solidFill>
                    <a:srgbClr val="7030A0"/>
                  </a:solidFill>
                  <a:latin typeface="Courier" pitchFamily="49" charset="0"/>
                </a:rPr>
                <a:t>dict</a:t>
              </a:r>
              <a:r>
                <a:rPr lang="fr-FR" sz="1600" b="1" dirty="0">
                  <a:solidFill>
                    <a:srgbClr val="7030A0"/>
                  </a:solidFill>
                  <a:latin typeface="Courier" pitchFamily="49" charset="0"/>
                </a:rPr>
                <a:t>&gt;</a:t>
              </a:r>
            </a:p>
            <a:p>
              <a:pPr marL="0" lvl="1"/>
              <a:r>
                <a:rPr lang="fr-FR" sz="1600" b="1" dirty="0">
                  <a:solidFill>
                    <a:srgbClr val="7030A0"/>
                  </a:solidFill>
                  <a:latin typeface="Courier" pitchFamily="49" charset="0"/>
                </a:rPr>
                <a:t>	&lt;</a:t>
              </a:r>
              <a:r>
                <a:rPr lang="fr-FR" sz="1600" b="1" dirty="0" err="1">
                  <a:solidFill>
                    <a:srgbClr val="7030A0"/>
                  </a:solidFill>
                  <a:latin typeface="Courier" pitchFamily="49" charset="0"/>
                </a:rPr>
                <a:t>key</a:t>
              </a:r>
              <a:r>
                <a:rPr lang="fr-FR" sz="1600" b="1" dirty="0">
                  <a:solidFill>
                    <a:srgbClr val="7030A0"/>
                  </a:solidFill>
                  <a:latin typeface="Courier" pitchFamily="49" charset="0"/>
                </a:rPr>
                <a:t>&gt;Test&lt;/</a:t>
              </a:r>
              <a:r>
                <a:rPr lang="fr-FR" sz="1600" b="1" dirty="0" err="1">
                  <a:solidFill>
                    <a:srgbClr val="7030A0"/>
                  </a:solidFill>
                  <a:latin typeface="Courier" pitchFamily="49" charset="0"/>
                </a:rPr>
                <a:t>key</a:t>
              </a:r>
              <a:r>
                <a:rPr lang="fr-FR" sz="1600" b="1" dirty="0">
                  <a:solidFill>
                    <a:srgbClr val="7030A0"/>
                  </a:solidFill>
                  <a:latin typeface="Courier" pitchFamily="49" charset="0"/>
                </a:rPr>
                <a:t>&gt;</a:t>
              </a:r>
            </a:p>
            <a:p>
              <a:pPr marL="0" lvl="1"/>
              <a:r>
                <a:rPr lang="fr-FR" sz="1600" b="1" dirty="0">
                  <a:solidFill>
                    <a:srgbClr val="7030A0"/>
                  </a:solidFill>
                  <a:latin typeface="Courier" pitchFamily="49" charset="0"/>
                </a:rPr>
                <a:t>	&lt;string&gt;Test&lt;/string&gt;</a:t>
              </a:r>
            </a:p>
            <a:p>
              <a:pPr marL="0" lvl="1"/>
              <a:r>
                <a:rPr lang="fr-FR" sz="1600" b="1" dirty="0">
                  <a:solidFill>
                    <a:srgbClr val="7030A0"/>
                  </a:solidFill>
                  <a:latin typeface="Courier" pitchFamily="49" charset="0"/>
                </a:rPr>
                <a:t>	&lt;</a:t>
              </a:r>
              <a:r>
                <a:rPr lang="fr-FR" sz="1600" b="1" dirty="0" err="1">
                  <a:solidFill>
                    <a:srgbClr val="7030A0"/>
                  </a:solidFill>
                  <a:latin typeface="Courier" pitchFamily="49" charset="0"/>
                </a:rPr>
                <a:t>key</a:t>
              </a:r>
              <a:r>
                <a:rPr lang="fr-FR" sz="1600" b="1" dirty="0">
                  <a:solidFill>
                    <a:srgbClr val="7030A0"/>
                  </a:solidFill>
                  <a:latin typeface="Courier" pitchFamily="49" charset="0"/>
                </a:rPr>
                <a:t>&gt;Une Date&lt;/</a:t>
              </a:r>
              <a:r>
                <a:rPr lang="fr-FR" sz="1600" b="1" dirty="0" err="1">
                  <a:solidFill>
                    <a:srgbClr val="7030A0"/>
                  </a:solidFill>
                  <a:latin typeface="Courier" pitchFamily="49" charset="0"/>
                </a:rPr>
                <a:t>key</a:t>
              </a:r>
              <a:r>
                <a:rPr lang="fr-FR" sz="1600" b="1" dirty="0">
                  <a:solidFill>
                    <a:srgbClr val="7030A0"/>
                  </a:solidFill>
                  <a:latin typeface="Courier" pitchFamily="49" charset="0"/>
                </a:rPr>
                <a:t>&gt;</a:t>
              </a:r>
            </a:p>
            <a:p>
              <a:pPr marL="0" lvl="1"/>
              <a:r>
                <a:rPr lang="fr-FR" sz="1600" b="1" dirty="0">
                  <a:solidFill>
                    <a:srgbClr val="7030A0"/>
                  </a:solidFill>
                  <a:latin typeface="Courier" pitchFamily="49" charset="0"/>
                </a:rPr>
                <a:t>	&lt;date&gt;2013-12-19T16:52:01Z&lt;/date&gt;</a:t>
              </a:r>
            </a:p>
            <a:p>
              <a:pPr marL="0" lvl="1"/>
              <a:r>
                <a:rPr lang="fr-FR" sz="1600" b="1" dirty="0">
                  <a:solidFill>
                    <a:srgbClr val="7030A0"/>
                  </a:solidFill>
                  <a:latin typeface="Courier" pitchFamily="49" charset="0"/>
                </a:rPr>
                <a:t>	&lt;</a:t>
              </a:r>
              <a:r>
                <a:rPr lang="fr-FR" sz="1600" b="1" dirty="0" err="1">
                  <a:solidFill>
                    <a:srgbClr val="7030A0"/>
                  </a:solidFill>
                  <a:latin typeface="Courier" pitchFamily="49" charset="0"/>
                </a:rPr>
                <a:t>key</a:t>
              </a:r>
              <a:r>
                <a:rPr lang="fr-FR" sz="1600" b="1" dirty="0">
                  <a:solidFill>
                    <a:srgbClr val="7030A0"/>
                  </a:solidFill>
                  <a:latin typeface="Courier" pitchFamily="49" charset="0"/>
                </a:rPr>
                <a:t>&gt;Un nombre&lt;/</a:t>
              </a:r>
              <a:r>
                <a:rPr lang="fr-FR" sz="1600" b="1" dirty="0" err="1">
                  <a:solidFill>
                    <a:srgbClr val="7030A0"/>
                  </a:solidFill>
                  <a:latin typeface="Courier" pitchFamily="49" charset="0"/>
                </a:rPr>
                <a:t>key</a:t>
              </a:r>
              <a:r>
                <a:rPr lang="fr-FR" sz="1600" b="1" dirty="0">
                  <a:solidFill>
                    <a:srgbClr val="7030A0"/>
                  </a:solidFill>
                  <a:latin typeface="Courier" pitchFamily="49" charset="0"/>
                </a:rPr>
                <a:t>&gt;</a:t>
              </a:r>
            </a:p>
            <a:p>
              <a:pPr marL="0" lvl="1"/>
              <a:r>
                <a:rPr lang="fr-FR" sz="1600" b="1" dirty="0">
                  <a:solidFill>
                    <a:srgbClr val="7030A0"/>
                  </a:solidFill>
                  <a:latin typeface="Courier" pitchFamily="49" charset="0"/>
                </a:rPr>
                <a:t>	&lt;real&gt;23.56&lt;/real&gt;</a:t>
              </a:r>
            </a:p>
            <a:p>
              <a:pPr marL="0" lvl="1"/>
              <a:r>
                <a:rPr lang="fr-FR" sz="1600" b="1" dirty="0">
                  <a:solidFill>
                    <a:srgbClr val="7030A0"/>
                  </a:solidFill>
                  <a:latin typeface="Courier" pitchFamily="49" charset="0"/>
                </a:rPr>
                <a:t>	&lt;</a:t>
              </a:r>
              <a:r>
                <a:rPr lang="fr-FR" sz="1600" b="1" dirty="0" err="1">
                  <a:solidFill>
                    <a:srgbClr val="7030A0"/>
                  </a:solidFill>
                  <a:latin typeface="Courier" pitchFamily="49" charset="0"/>
                </a:rPr>
                <a:t>key</a:t>
              </a:r>
              <a:r>
                <a:rPr lang="fr-FR" sz="1600" b="1" dirty="0">
                  <a:solidFill>
                    <a:srgbClr val="7030A0"/>
                  </a:solidFill>
                  <a:latin typeface="Courier" pitchFamily="49" charset="0"/>
                </a:rPr>
                <a:t>&gt;Tableau&lt;/</a:t>
              </a:r>
              <a:r>
                <a:rPr lang="fr-FR" sz="1600" b="1" dirty="0" err="1">
                  <a:solidFill>
                    <a:srgbClr val="7030A0"/>
                  </a:solidFill>
                  <a:latin typeface="Courier" pitchFamily="49" charset="0"/>
                </a:rPr>
                <a:t>key</a:t>
              </a:r>
              <a:r>
                <a:rPr lang="fr-FR" sz="1600" b="1" dirty="0">
                  <a:solidFill>
                    <a:srgbClr val="7030A0"/>
                  </a:solidFill>
                  <a:latin typeface="Courier" pitchFamily="49" charset="0"/>
                </a:rPr>
                <a:t>&gt;</a:t>
              </a:r>
            </a:p>
            <a:p>
              <a:pPr marL="0" lvl="1"/>
              <a:r>
                <a:rPr lang="fr-FR" sz="1600" b="1" dirty="0">
                  <a:solidFill>
                    <a:srgbClr val="7030A0"/>
                  </a:solidFill>
                  <a:latin typeface="Courier" pitchFamily="49" charset="0"/>
                </a:rPr>
                <a:t>	&lt;</a:t>
              </a:r>
              <a:r>
                <a:rPr lang="fr-FR" sz="1600" b="1" dirty="0" err="1">
                  <a:solidFill>
                    <a:srgbClr val="7030A0"/>
                  </a:solidFill>
                  <a:latin typeface="Courier" pitchFamily="49" charset="0"/>
                </a:rPr>
                <a:t>array</a:t>
              </a:r>
              <a:r>
                <a:rPr lang="fr-FR" sz="1600" b="1" dirty="0">
                  <a:solidFill>
                    <a:srgbClr val="7030A0"/>
                  </a:solidFill>
                  <a:latin typeface="Courier" pitchFamily="49" charset="0"/>
                </a:rPr>
                <a:t>&gt;</a:t>
              </a:r>
            </a:p>
            <a:p>
              <a:pPr marL="0" lvl="1"/>
              <a:r>
                <a:rPr lang="fr-FR" sz="1600" b="1" dirty="0">
                  <a:solidFill>
                    <a:srgbClr val="7030A0"/>
                  </a:solidFill>
                  <a:latin typeface="Courier" pitchFamily="49" charset="0"/>
                </a:rPr>
                <a:t>		&lt;data&gt;&lt;/data&gt;</a:t>
              </a:r>
            </a:p>
            <a:p>
              <a:pPr marL="0" lvl="1"/>
              <a:r>
                <a:rPr lang="fr-FR" sz="1600" b="1" dirty="0">
                  <a:solidFill>
                    <a:srgbClr val="7030A0"/>
                  </a:solidFill>
                  <a:latin typeface="Courier" pitchFamily="49" charset="0"/>
                </a:rPr>
                <a:t>		&lt;</a:t>
              </a:r>
              <a:r>
                <a:rPr lang="fr-FR" sz="1600" b="1" dirty="0" err="1">
                  <a:solidFill>
                    <a:srgbClr val="7030A0"/>
                  </a:solidFill>
                  <a:latin typeface="Courier" pitchFamily="49" charset="0"/>
                </a:rPr>
                <a:t>true</a:t>
              </a:r>
              <a:r>
                <a:rPr lang="fr-FR" sz="1600" b="1" dirty="0">
                  <a:solidFill>
                    <a:srgbClr val="7030A0"/>
                  </a:solidFill>
                  <a:latin typeface="Courier" pitchFamily="49" charset="0"/>
                </a:rPr>
                <a:t>/&gt;</a:t>
              </a:r>
            </a:p>
            <a:p>
              <a:pPr marL="0" lvl="1"/>
              <a:r>
                <a:rPr lang="fr-FR" sz="1600" b="1" dirty="0">
                  <a:solidFill>
                    <a:srgbClr val="7030A0"/>
                  </a:solidFill>
                  <a:latin typeface="Courier" pitchFamily="49" charset="0"/>
                </a:rPr>
                <a:t>	&lt;/</a:t>
              </a:r>
              <a:r>
                <a:rPr lang="fr-FR" sz="1600" b="1" dirty="0" err="1">
                  <a:solidFill>
                    <a:srgbClr val="7030A0"/>
                  </a:solidFill>
                  <a:latin typeface="Courier" pitchFamily="49" charset="0"/>
                </a:rPr>
                <a:t>array</a:t>
              </a:r>
              <a:r>
                <a:rPr lang="fr-FR" sz="1600" b="1" dirty="0">
                  <a:solidFill>
                    <a:srgbClr val="7030A0"/>
                  </a:solidFill>
                  <a:latin typeface="Courier" pitchFamily="49" charset="0"/>
                </a:rPr>
                <a:t>&gt;</a:t>
              </a:r>
            </a:p>
            <a:p>
              <a:pPr marL="0" lvl="1"/>
              <a:r>
                <a:rPr lang="fr-FR" sz="1600" b="1" dirty="0">
                  <a:solidFill>
                    <a:srgbClr val="7030A0"/>
                  </a:solidFill>
                  <a:latin typeface="Courier" pitchFamily="49" charset="0"/>
                </a:rPr>
                <a:t>&lt;/</a:t>
              </a:r>
              <a:r>
                <a:rPr lang="fr-FR" sz="1600" b="1" dirty="0" err="1">
                  <a:solidFill>
                    <a:srgbClr val="7030A0"/>
                  </a:solidFill>
                  <a:latin typeface="Courier" pitchFamily="49" charset="0"/>
                </a:rPr>
                <a:t>dict</a:t>
              </a:r>
              <a:r>
                <a:rPr lang="fr-FR" sz="1600" b="1" dirty="0">
                  <a:solidFill>
                    <a:srgbClr val="7030A0"/>
                  </a:solidFill>
                  <a:latin typeface="Courier" pitchFamily="49" charset="0"/>
                </a:rPr>
                <a:t>&gt;</a:t>
              </a:r>
            </a:p>
            <a:p>
              <a:pPr marL="0" lvl="1"/>
              <a:r>
                <a:rPr lang="fr-FR" sz="1600" b="1" dirty="0">
                  <a:solidFill>
                    <a:srgbClr val="7030A0"/>
                  </a:solidFill>
                  <a:latin typeface="Courier" pitchFamily="49" charset="0"/>
                </a:rPr>
                <a:t>&lt;/</a:t>
              </a:r>
              <a:r>
                <a:rPr lang="fr-FR" sz="1600" b="1" dirty="0" err="1">
                  <a:solidFill>
                    <a:srgbClr val="7030A0"/>
                  </a:solidFill>
                  <a:latin typeface="Courier" pitchFamily="49" charset="0"/>
                </a:rPr>
                <a:t>plist</a:t>
              </a:r>
              <a:r>
                <a:rPr lang="fr-FR" sz="1600" b="1" dirty="0">
                  <a:solidFill>
                    <a:srgbClr val="7030A0"/>
                  </a:solidFill>
                  <a:latin typeface="Courier" pitchFamily="49" charset="0"/>
                </a:rPr>
                <a:t>&gt;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90251096"/>
      </p:ext>
    </p:extLst>
  </p:cSld>
  <p:clrMapOvr>
    <a:masterClrMapping/>
  </p:clrMapOvr>
  <p:transition xmlns:p14="http://schemas.microsoft.com/office/powerpoint/2010/main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1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ressources</a:t>
            </a:r>
            <a:endParaRPr lang="en-GB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dirty="0" smtClean="0"/>
              <a:t>Présentation de la plateforme </a:t>
            </a:r>
            <a:r>
              <a:rPr lang="fr-FR" dirty="0" err="1" smtClean="0"/>
              <a:t>iOS</a:t>
            </a:r>
            <a:endParaRPr lang="fr-FR" dirty="0" smtClean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 dirty="0" smtClean="0"/>
              <a:t>réglages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1043608" y="1773238"/>
            <a:ext cx="8025258" cy="4320058"/>
          </a:xfrm>
        </p:spPr>
        <p:txBody>
          <a:bodyPr/>
          <a:lstStyle/>
          <a:p>
            <a:r>
              <a:rPr lang="fr-FR" dirty="0" smtClean="0"/>
              <a:t>dossier (bundle) contenant un fichier </a:t>
            </a:r>
            <a:r>
              <a:rPr lang="fr-FR" dirty="0" err="1" smtClean="0"/>
              <a:t>plist</a:t>
            </a:r>
            <a:r>
              <a:rPr lang="fr-FR" dirty="0" smtClean="0"/>
              <a:t> et un fichier de chaînes</a:t>
            </a:r>
            <a:endParaRPr lang="fr-FR" dirty="0"/>
          </a:p>
          <a:p>
            <a:r>
              <a:rPr lang="fr-FR" dirty="0" smtClean="0"/>
              <a:t>le fichier </a:t>
            </a:r>
            <a:r>
              <a:rPr lang="fr-FR" dirty="0" err="1" smtClean="0"/>
              <a:t>plist</a:t>
            </a:r>
            <a:r>
              <a:rPr lang="fr-FR" dirty="0" smtClean="0"/>
              <a:t> contient une liste de réglages disponibles pour l’application</a:t>
            </a:r>
          </a:p>
          <a:p>
            <a:r>
              <a:rPr lang="fr-FR" dirty="0" smtClean="0"/>
              <a:t>types de réglage :</a:t>
            </a:r>
          </a:p>
          <a:p>
            <a:pPr lvl="1"/>
            <a:r>
              <a:rPr lang="fr-FR" dirty="0" smtClean="0"/>
              <a:t>groupe</a:t>
            </a:r>
          </a:p>
          <a:p>
            <a:pPr lvl="1"/>
            <a:r>
              <a:rPr lang="fr-FR" dirty="0" smtClean="0"/>
              <a:t>libellé</a:t>
            </a:r>
          </a:p>
          <a:p>
            <a:pPr lvl="1"/>
            <a:r>
              <a:rPr lang="fr-FR" dirty="0" smtClean="0"/>
              <a:t>champ de texte</a:t>
            </a:r>
          </a:p>
          <a:p>
            <a:pPr lvl="1"/>
            <a:r>
              <a:rPr lang="fr-FR" dirty="0" err="1" smtClean="0"/>
              <a:t>switch</a:t>
            </a:r>
            <a:r>
              <a:rPr lang="fr-FR" dirty="0" smtClean="0"/>
              <a:t> (booléen)</a:t>
            </a:r>
          </a:p>
          <a:p>
            <a:pPr lvl="1"/>
            <a:r>
              <a:rPr lang="fr-FR" dirty="0" smtClean="0"/>
              <a:t>réglette (</a:t>
            </a:r>
            <a:r>
              <a:rPr lang="fr-FR" dirty="0" err="1" smtClean="0"/>
              <a:t>slider</a:t>
            </a:r>
            <a:r>
              <a:rPr lang="fr-FR" dirty="0" smtClean="0"/>
              <a:t>)</a:t>
            </a:r>
          </a:p>
          <a:p>
            <a:pPr lvl="1"/>
            <a:r>
              <a:rPr lang="fr-FR" dirty="0" smtClean="0"/>
              <a:t>sélection parmi une liste de valeurs</a:t>
            </a:r>
          </a:p>
          <a:p>
            <a:r>
              <a:rPr lang="fr-FR" dirty="0" smtClean="0"/>
              <a:t>modifiables via l’application </a:t>
            </a:r>
            <a:r>
              <a:rPr lang="fr-FR" dirty="0" smtClean="0">
                <a:solidFill>
                  <a:schemeClr val="tx2"/>
                </a:solidFill>
              </a:rPr>
              <a:t>Réglages</a:t>
            </a:r>
            <a:r>
              <a:rPr lang="fr-FR" dirty="0" smtClean="0"/>
              <a:t> de l’appareil</a:t>
            </a:r>
          </a:p>
        </p:txBody>
      </p:sp>
    </p:spTree>
    <p:extLst>
      <p:ext uri="{BB962C8B-B14F-4D97-AF65-F5344CB8AC3E}">
        <p14:creationId xmlns:p14="http://schemas.microsoft.com/office/powerpoint/2010/main" val="2990771253"/>
      </p:ext>
    </p:extLst>
  </p:cSld>
  <p:clrMapOvr>
    <a:masterClrMapping/>
  </p:clrMapOvr>
  <p:transition xmlns:p14="http://schemas.microsoft.com/office/powerpoint/2010/main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1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ressources</a:t>
            </a:r>
            <a:endParaRPr lang="en-GB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dirty="0" smtClean="0"/>
              <a:t>Présentation de la plateforme </a:t>
            </a:r>
            <a:r>
              <a:rPr lang="fr-FR" dirty="0" err="1" smtClean="0"/>
              <a:t>iOS</a:t>
            </a:r>
            <a:endParaRPr lang="fr-FR" dirty="0" smtClean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 dirty="0" smtClean="0"/>
              <a:t>réglages - exemple de fichier </a:t>
            </a:r>
            <a:r>
              <a:rPr lang="fr-FR" dirty="0" err="1" smtClean="0"/>
              <a:t>plist</a:t>
            </a:r>
            <a:endParaRPr lang="fr-FR" dirty="0"/>
          </a:p>
        </p:txBody>
      </p:sp>
      <p:grpSp>
        <p:nvGrpSpPr>
          <p:cNvPr id="7" name="Groupe 10"/>
          <p:cNvGrpSpPr/>
          <p:nvPr/>
        </p:nvGrpSpPr>
        <p:grpSpPr>
          <a:xfrm>
            <a:off x="539230" y="1515550"/>
            <a:ext cx="8281242" cy="4607360"/>
            <a:chOff x="755576" y="5085184"/>
            <a:chExt cx="7849177" cy="3558053"/>
          </a:xfrm>
        </p:grpSpPr>
        <p:sp>
          <p:nvSpPr>
            <p:cNvPr id="8" name="ZoneTexte 7"/>
            <p:cNvSpPr txBox="1"/>
            <p:nvPr/>
          </p:nvSpPr>
          <p:spPr>
            <a:xfrm>
              <a:off x="755576" y="5085184"/>
              <a:ext cx="7848872" cy="28521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fr-FR" sz="1800" dirty="0" smtClean="0">
                  <a:solidFill>
                    <a:schemeClr val="accent5">
                      <a:lumMod val="50000"/>
                    </a:schemeClr>
                  </a:solidFill>
                </a:rPr>
                <a:t>Exemple</a:t>
              </a:r>
              <a:endParaRPr lang="fr-FR" sz="18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9" name="ZoneTexte 8"/>
            <p:cNvSpPr txBox="1"/>
            <p:nvPr/>
          </p:nvSpPr>
          <p:spPr>
            <a:xfrm>
              <a:off x="755881" y="5363229"/>
              <a:ext cx="7848872" cy="328000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L="0" lvl="1"/>
              <a:r>
                <a:rPr lang="fr-FR" sz="1000" b="1" dirty="0">
                  <a:solidFill>
                    <a:srgbClr val="7030A0"/>
                  </a:solidFill>
                  <a:latin typeface="Courier" pitchFamily="49" charset="0"/>
                </a:rPr>
                <a:t>&lt;?</a:t>
              </a:r>
              <a:r>
                <a:rPr lang="fr-FR" sz="1000" b="1" dirty="0" err="1">
                  <a:solidFill>
                    <a:srgbClr val="7030A0"/>
                  </a:solidFill>
                  <a:latin typeface="Courier" pitchFamily="49" charset="0"/>
                </a:rPr>
                <a:t>xml</a:t>
              </a:r>
              <a:r>
                <a:rPr lang="fr-FR" sz="1000" b="1" dirty="0">
                  <a:solidFill>
                    <a:srgbClr val="7030A0"/>
                  </a:solidFill>
                  <a:latin typeface="Courier" pitchFamily="49" charset="0"/>
                </a:rPr>
                <a:t> version="1.0" </a:t>
              </a:r>
              <a:r>
                <a:rPr lang="fr-FR" sz="1000" b="1" dirty="0" err="1">
                  <a:solidFill>
                    <a:srgbClr val="7030A0"/>
                  </a:solidFill>
                  <a:latin typeface="Courier" pitchFamily="49" charset="0"/>
                </a:rPr>
                <a:t>encoding</a:t>
              </a:r>
              <a:r>
                <a:rPr lang="fr-FR" sz="1000" b="1" dirty="0">
                  <a:solidFill>
                    <a:srgbClr val="7030A0"/>
                  </a:solidFill>
                  <a:latin typeface="Courier" pitchFamily="49" charset="0"/>
                </a:rPr>
                <a:t>="UTF-8"?&gt;</a:t>
              </a:r>
            </a:p>
            <a:p>
              <a:pPr marL="0" lvl="1"/>
              <a:r>
                <a:rPr lang="fr-FR" sz="1000" b="1" dirty="0">
                  <a:solidFill>
                    <a:srgbClr val="7030A0"/>
                  </a:solidFill>
                  <a:latin typeface="Courier" pitchFamily="49" charset="0"/>
                </a:rPr>
                <a:t>&lt;!DOCTYPE </a:t>
              </a:r>
              <a:r>
                <a:rPr lang="fr-FR" sz="1000" b="1" dirty="0" err="1">
                  <a:solidFill>
                    <a:srgbClr val="7030A0"/>
                  </a:solidFill>
                  <a:latin typeface="Courier" pitchFamily="49" charset="0"/>
                </a:rPr>
                <a:t>plist</a:t>
              </a:r>
              <a:r>
                <a:rPr lang="fr-FR" sz="1000" b="1" dirty="0">
                  <a:solidFill>
                    <a:srgbClr val="7030A0"/>
                  </a:solidFill>
                  <a:latin typeface="Courier" pitchFamily="49" charset="0"/>
                </a:rPr>
                <a:t> PUBLIC "-//Apple//DTD PLIST 1.0//EN" "http://</a:t>
              </a:r>
              <a:r>
                <a:rPr lang="fr-FR" sz="1000" b="1" dirty="0" err="1">
                  <a:solidFill>
                    <a:srgbClr val="7030A0"/>
                  </a:solidFill>
                  <a:latin typeface="Courier" pitchFamily="49" charset="0"/>
                </a:rPr>
                <a:t>www.apple.com</a:t>
              </a:r>
              <a:r>
                <a:rPr lang="fr-FR" sz="1000" b="1" dirty="0">
                  <a:solidFill>
                    <a:srgbClr val="7030A0"/>
                  </a:solidFill>
                  <a:latin typeface="Courier" pitchFamily="49" charset="0"/>
                </a:rPr>
                <a:t>/</a:t>
              </a:r>
              <a:r>
                <a:rPr lang="fr-FR" sz="1000" b="1" dirty="0" err="1">
                  <a:solidFill>
                    <a:srgbClr val="7030A0"/>
                  </a:solidFill>
                  <a:latin typeface="Courier" pitchFamily="49" charset="0"/>
                </a:rPr>
                <a:t>DTDs</a:t>
              </a:r>
              <a:r>
                <a:rPr lang="fr-FR" sz="1000" b="1" dirty="0">
                  <a:solidFill>
                    <a:srgbClr val="7030A0"/>
                  </a:solidFill>
                  <a:latin typeface="Courier" pitchFamily="49" charset="0"/>
                </a:rPr>
                <a:t>/PropertyList-1.0.dtd"&gt;</a:t>
              </a:r>
            </a:p>
            <a:p>
              <a:pPr marL="0" lvl="1"/>
              <a:r>
                <a:rPr lang="fr-FR" sz="1000" b="1" dirty="0">
                  <a:solidFill>
                    <a:srgbClr val="7030A0"/>
                  </a:solidFill>
                  <a:latin typeface="Courier" pitchFamily="49" charset="0"/>
                </a:rPr>
                <a:t>&lt;</a:t>
              </a:r>
              <a:r>
                <a:rPr lang="fr-FR" sz="1000" b="1" dirty="0" err="1">
                  <a:solidFill>
                    <a:srgbClr val="7030A0"/>
                  </a:solidFill>
                  <a:latin typeface="Courier" pitchFamily="49" charset="0"/>
                </a:rPr>
                <a:t>plist</a:t>
              </a:r>
              <a:r>
                <a:rPr lang="fr-FR" sz="1000" b="1" dirty="0">
                  <a:solidFill>
                    <a:srgbClr val="7030A0"/>
                  </a:solidFill>
                  <a:latin typeface="Courier" pitchFamily="49" charset="0"/>
                </a:rPr>
                <a:t> version="1.0"&gt;</a:t>
              </a:r>
            </a:p>
            <a:p>
              <a:pPr marL="0" lvl="1"/>
              <a:r>
                <a:rPr lang="fr-FR" sz="1000" b="1" dirty="0">
                  <a:solidFill>
                    <a:srgbClr val="7030A0"/>
                  </a:solidFill>
                  <a:latin typeface="Courier" pitchFamily="49" charset="0"/>
                </a:rPr>
                <a:t>&lt;</a:t>
              </a:r>
              <a:r>
                <a:rPr lang="fr-FR" sz="1000" b="1" dirty="0" err="1">
                  <a:solidFill>
                    <a:srgbClr val="7030A0"/>
                  </a:solidFill>
                  <a:latin typeface="Courier" pitchFamily="49" charset="0"/>
                </a:rPr>
                <a:t>dict</a:t>
              </a:r>
              <a:r>
                <a:rPr lang="fr-FR" sz="1000" b="1" dirty="0">
                  <a:solidFill>
                    <a:srgbClr val="7030A0"/>
                  </a:solidFill>
                  <a:latin typeface="Courier" pitchFamily="49" charset="0"/>
                </a:rPr>
                <a:t>&gt;</a:t>
              </a:r>
            </a:p>
            <a:p>
              <a:pPr marL="0" lvl="1"/>
              <a:r>
                <a:rPr lang="fr-FR" sz="1000" b="1" dirty="0">
                  <a:solidFill>
                    <a:srgbClr val="7030A0"/>
                  </a:solidFill>
                  <a:latin typeface="Courier" pitchFamily="49" charset="0"/>
                </a:rPr>
                <a:t>	&lt;</a:t>
              </a:r>
              <a:r>
                <a:rPr lang="fr-FR" sz="1000" b="1" dirty="0" err="1">
                  <a:solidFill>
                    <a:srgbClr val="7030A0"/>
                  </a:solidFill>
                  <a:latin typeface="Courier" pitchFamily="49" charset="0"/>
                </a:rPr>
                <a:t>key</a:t>
              </a:r>
              <a:r>
                <a:rPr lang="fr-FR" sz="1000" b="1" dirty="0">
                  <a:solidFill>
                    <a:srgbClr val="7030A0"/>
                  </a:solidFill>
                  <a:latin typeface="Courier" pitchFamily="49" charset="0"/>
                </a:rPr>
                <a:t>&gt;</a:t>
              </a:r>
              <a:r>
                <a:rPr lang="fr-FR" sz="1000" b="1" dirty="0" err="1">
                  <a:solidFill>
                    <a:srgbClr val="7030A0"/>
                  </a:solidFill>
                  <a:latin typeface="Courier" pitchFamily="49" charset="0"/>
                </a:rPr>
                <a:t>PreferenceSpecifiers</a:t>
              </a:r>
              <a:r>
                <a:rPr lang="fr-FR" sz="1000" b="1" dirty="0">
                  <a:solidFill>
                    <a:srgbClr val="7030A0"/>
                  </a:solidFill>
                  <a:latin typeface="Courier" pitchFamily="49" charset="0"/>
                </a:rPr>
                <a:t>&lt;/</a:t>
              </a:r>
              <a:r>
                <a:rPr lang="fr-FR" sz="1000" b="1" dirty="0" err="1">
                  <a:solidFill>
                    <a:srgbClr val="7030A0"/>
                  </a:solidFill>
                  <a:latin typeface="Courier" pitchFamily="49" charset="0"/>
                </a:rPr>
                <a:t>key</a:t>
              </a:r>
              <a:r>
                <a:rPr lang="fr-FR" sz="1000" b="1" dirty="0">
                  <a:solidFill>
                    <a:srgbClr val="7030A0"/>
                  </a:solidFill>
                  <a:latin typeface="Courier" pitchFamily="49" charset="0"/>
                </a:rPr>
                <a:t>&gt;</a:t>
              </a:r>
            </a:p>
            <a:p>
              <a:pPr marL="0" lvl="1"/>
              <a:r>
                <a:rPr lang="fr-FR" sz="1000" b="1" dirty="0">
                  <a:solidFill>
                    <a:srgbClr val="7030A0"/>
                  </a:solidFill>
                  <a:latin typeface="Courier" pitchFamily="49" charset="0"/>
                </a:rPr>
                <a:t>	&lt;</a:t>
              </a:r>
              <a:r>
                <a:rPr lang="fr-FR" sz="1000" b="1" dirty="0" err="1">
                  <a:solidFill>
                    <a:srgbClr val="7030A0"/>
                  </a:solidFill>
                  <a:latin typeface="Courier" pitchFamily="49" charset="0"/>
                </a:rPr>
                <a:t>array</a:t>
              </a:r>
              <a:r>
                <a:rPr lang="fr-FR" sz="1000" b="1" dirty="0">
                  <a:solidFill>
                    <a:srgbClr val="7030A0"/>
                  </a:solidFill>
                  <a:latin typeface="Courier" pitchFamily="49" charset="0"/>
                </a:rPr>
                <a:t>&gt;</a:t>
              </a:r>
            </a:p>
            <a:p>
              <a:pPr marL="0" lvl="1"/>
              <a:r>
                <a:rPr lang="fr-FR" sz="1000" b="1" dirty="0">
                  <a:solidFill>
                    <a:srgbClr val="7030A0"/>
                  </a:solidFill>
                  <a:latin typeface="Courier" pitchFamily="49" charset="0"/>
                </a:rPr>
                <a:t>		&lt;</a:t>
              </a:r>
              <a:r>
                <a:rPr lang="fr-FR" sz="1000" b="1" dirty="0" err="1">
                  <a:solidFill>
                    <a:srgbClr val="7030A0"/>
                  </a:solidFill>
                  <a:latin typeface="Courier" pitchFamily="49" charset="0"/>
                </a:rPr>
                <a:t>dict</a:t>
              </a:r>
              <a:r>
                <a:rPr lang="fr-FR" sz="1000" b="1" dirty="0">
                  <a:solidFill>
                    <a:srgbClr val="7030A0"/>
                  </a:solidFill>
                  <a:latin typeface="Courier" pitchFamily="49" charset="0"/>
                </a:rPr>
                <a:t>&gt;</a:t>
              </a:r>
            </a:p>
            <a:p>
              <a:pPr marL="0" lvl="1"/>
              <a:r>
                <a:rPr lang="fr-FR" sz="1000" b="1" dirty="0">
                  <a:solidFill>
                    <a:srgbClr val="7030A0"/>
                  </a:solidFill>
                  <a:latin typeface="Courier" pitchFamily="49" charset="0"/>
                </a:rPr>
                <a:t>		</a:t>
              </a:r>
              <a:r>
                <a:rPr lang="fr-FR" sz="1000" b="1" dirty="0" smtClean="0">
                  <a:solidFill>
                    <a:srgbClr val="7030A0"/>
                  </a:solidFill>
                  <a:latin typeface="Courier" pitchFamily="49" charset="0"/>
                </a:rPr>
                <a:t>	&lt;</a:t>
              </a:r>
              <a:r>
                <a:rPr lang="fr-FR" sz="1000" b="1" dirty="0" err="1">
                  <a:solidFill>
                    <a:srgbClr val="7030A0"/>
                  </a:solidFill>
                  <a:latin typeface="Courier" pitchFamily="49" charset="0"/>
                </a:rPr>
                <a:t>key</a:t>
              </a:r>
              <a:r>
                <a:rPr lang="fr-FR" sz="1000" b="1" dirty="0">
                  <a:solidFill>
                    <a:srgbClr val="7030A0"/>
                  </a:solidFill>
                  <a:latin typeface="Courier" pitchFamily="49" charset="0"/>
                </a:rPr>
                <a:t>&gt;</a:t>
              </a:r>
              <a:r>
                <a:rPr lang="fr-FR" sz="1000" b="1" dirty="0" err="1">
                  <a:solidFill>
                    <a:srgbClr val="7030A0"/>
                  </a:solidFill>
                  <a:latin typeface="Courier" pitchFamily="49" charset="0"/>
                </a:rPr>
                <a:t>Title</a:t>
              </a:r>
              <a:r>
                <a:rPr lang="fr-FR" sz="1000" b="1" dirty="0">
                  <a:solidFill>
                    <a:srgbClr val="7030A0"/>
                  </a:solidFill>
                  <a:latin typeface="Courier" pitchFamily="49" charset="0"/>
                </a:rPr>
                <a:t>&lt;/</a:t>
              </a:r>
              <a:r>
                <a:rPr lang="fr-FR" sz="1000" b="1" dirty="0" err="1">
                  <a:solidFill>
                    <a:srgbClr val="7030A0"/>
                  </a:solidFill>
                  <a:latin typeface="Courier" pitchFamily="49" charset="0"/>
                </a:rPr>
                <a:t>key</a:t>
              </a:r>
              <a:r>
                <a:rPr lang="fr-FR" sz="1000" b="1" dirty="0">
                  <a:solidFill>
                    <a:srgbClr val="7030A0"/>
                  </a:solidFill>
                  <a:latin typeface="Courier" pitchFamily="49" charset="0"/>
                </a:rPr>
                <a:t>&gt;</a:t>
              </a:r>
            </a:p>
            <a:p>
              <a:pPr marL="0" lvl="1"/>
              <a:r>
                <a:rPr lang="fr-FR" sz="1000" b="1" dirty="0">
                  <a:solidFill>
                    <a:srgbClr val="7030A0"/>
                  </a:solidFill>
                  <a:latin typeface="Courier" pitchFamily="49" charset="0"/>
                </a:rPr>
                <a:t>			&lt;string&gt;Group&lt;/string&gt;</a:t>
              </a:r>
            </a:p>
            <a:p>
              <a:pPr marL="0" lvl="1"/>
              <a:r>
                <a:rPr lang="fr-FR" sz="1000" b="1" dirty="0">
                  <a:solidFill>
                    <a:srgbClr val="7030A0"/>
                  </a:solidFill>
                  <a:latin typeface="Courier" pitchFamily="49" charset="0"/>
                </a:rPr>
                <a:t>			&lt;</a:t>
              </a:r>
              <a:r>
                <a:rPr lang="fr-FR" sz="1000" b="1" dirty="0" err="1">
                  <a:solidFill>
                    <a:srgbClr val="7030A0"/>
                  </a:solidFill>
                  <a:latin typeface="Courier" pitchFamily="49" charset="0"/>
                </a:rPr>
                <a:t>key</a:t>
              </a:r>
              <a:r>
                <a:rPr lang="fr-FR" sz="1000" b="1" dirty="0">
                  <a:solidFill>
                    <a:srgbClr val="7030A0"/>
                  </a:solidFill>
                  <a:latin typeface="Courier" pitchFamily="49" charset="0"/>
                </a:rPr>
                <a:t>&gt;Type&lt;/</a:t>
              </a:r>
              <a:r>
                <a:rPr lang="fr-FR" sz="1000" b="1" dirty="0" err="1">
                  <a:solidFill>
                    <a:srgbClr val="7030A0"/>
                  </a:solidFill>
                  <a:latin typeface="Courier" pitchFamily="49" charset="0"/>
                </a:rPr>
                <a:t>key</a:t>
              </a:r>
              <a:r>
                <a:rPr lang="fr-FR" sz="1000" b="1" dirty="0">
                  <a:solidFill>
                    <a:srgbClr val="7030A0"/>
                  </a:solidFill>
                  <a:latin typeface="Courier" pitchFamily="49" charset="0"/>
                </a:rPr>
                <a:t>&gt;</a:t>
              </a:r>
            </a:p>
            <a:p>
              <a:pPr marL="0" lvl="1"/>
              <a:r>
                <a:rPr lang="fr-FR" sz="1000" b="1" dirty="0">
                  <a:solidFill>
                    <a:srgbClr val="7030A0"/>
                  </a:solidFill>
                  <a:latin typeface="Courier" pitchFamily="49" charset="0"/>
                </a:rPr>
                <a:t>			&lt;string&gt;</a:t>
              </a:r>
              <a:r>
                <a:rPr lang="fr-FR" sz="1000" b="1" dirty="0" err="1">
                  <a:solidFill>
                    <a:srgbClr val="7030A0"/>
                  </a:solidFill>
                  <a:latin typeface="Courier" pitchFamily="49" charset="0"/>
                </a:rPr>
                <a:t>PSGroupSpecifier</a:t>
              </a:r>
              <a:r>
                <a:rPr lang="fr-FR" sz="1000" b="1" dirty="0">
                  <a:solidFill>
                    <a:srgbClr val="7030A0"/>
                  </a:solidFill>
                  <a:latin typeface="Courier" pitchFamily="49" charset="0"/>
                </a:rPr>
                <a:t>&lt;/string&gt;</a:t>
              </a:r>
            </a:p>
            <a:p>
              <a:pPr marL="0" lvl="1"/>
              <a:r>
                <a:rPr lang="fr-FR" sz="1000" b="1" dirty="0">
                  <a:solidFill>
                    <a:srgbClr val="7030A0"/>
                  </a:solidFill>
                  <a:latin typeface="Courier" pitchFamily="49" charset="0"/>
                </a:rPr>
                <a:t>		&lt;/</a:t>
              </a:r>
              <a:r>
                <a:rPr lang="fr-FR" sz="1000" b="1" dirty="0" err="1">
                  <a:solidFill>
                    <a:srgbClr val="7030A0"/>
                  </a:solidFill>
                  <a:latin typeface="Courier" pitchFamily="49" charset="0"/>
                </a:rPr>
                <a:t>dict</a:t>
              </a:r>
              <a:r>
                <a:rPr lang="fr-FR" sz="1000" b="1" dirty="0" smtClean="0">
                  <a:solidFill>
                    <a:srgbClr val="7030A0"/>
                  </a:solidFill>
                  <a:latin typeface="Courier" pitchFamily="49" charset="0"/>
                </a:rPr>
                <a:t>&gt;</a:t>
              </a:r>
            </a:p>
            <a:p>
              <a:pPr marL="0" lvl="1"/>
              <a:r>
                <a:rPr lang="fr-FR" sz="1000" b="1" dirty="0">
                  <a:solidFill>
                    <a:srgbClr val="7030A0"/>
                  </a:solidFill>
                  <a:latin typeface="Courier" pitchFamily="49" charset="0"/>
                </a:rPr>
                <a:t>		&lt;</a:t>
              </a:r>
              <a:r>
                <a:rPr lang="fr-FR" sz="1000" b="1" dirty="0" err="1">
                  <a:solidFill>
                    <a:srgbClr val="7030A0"/>
                  </a:solidFill>
                  <a:latin typeface="Courier" pitchFamily="49" charset="0"/>
                </a:rPr>
                <a:t>dict</a:t>
              </a:r>
              <a:r>
                <a:rPr lang="fr-FR" sz="1000" b="1" dirty="0">
                  <a:solidFill>
                    <a:srgbClr val="7030A0"/>
                  </a:solidFill>
                  <a:latin typeface="Courier" pitchFamily="49" charset="0"/>
                </a:rPr>
                <a:t>&gt;</a:t>
              </a:r>
            </a:p>
            <a:p>
              <a:pPr marL="0" lvl="1"/>
              <a:r>
                <a:rPr lang="fr-FR" sz="1000" b="1" dirty="0">
                  <a:solidFill>
                    <a:srgbClr val="7030A0"/>
                  </a:solidFill>
                  <a:latin typeface="Courier" pitchFamily="49" charset="0"/>
                </a:rPr>
                <a:t>			&lt;</a:t>
              </a:r>
              <a:r>
                <a:rPr lang="fr-FR" sz="1000" b="1" dirty="0" err="1">
                  <a:solidFill>
                    <a:srgbClr val="7030A0"/>
                  </a:solidFill>
                  <a:latin typeface="Courier" pitchFamily="49" charset="0"/>
                </a:rPr>
                <a:t>key</a:t>
              </a:r>
              <a:r>
                <a:rPr lang="fr-FR" sz="1000" b="1" dirty="0">
                  <a:solidFill>
                    <a:srgbClr val="7030A0"/>
                  </a:solidFill>
                  <a:latin typeface="Courier" pitchFamily="49" charset="0"/>
                </a:rPr>
                <a:t>&gt;</a:t>
              </a:r>
              <a:r>
                <a:rPr lang="fr-FR" sz="1000" b="1" dirty="0" err="1">
                  <a:solidFill>
                    <a:srgbClr val="7030A0"/>
                  </a:solidFill>
                  <a:latin typeface="Courier" pitchFamily="49" charset="0"/>
                </a:rPr>
                <a:t>DefaultValue</a:t>
              </a:r>
              <a:r>
                <a:rPr lang="fr-FR" sz="1000" b="1" dirty="0">
                  <a:solidFill>
                    <a:srgbClr val="7030A0"/>
                  </a:solidFill>
                  <a:latin typeface="Courier" pitchFamily="49" charset="0"/>
                </a:rPr>
                <a:t>&lt;/</a:t>
              </a:r>
              <a:r>
                <a:rPr lang="fr-FR" sz="1000" b="1" dirty="0" err="1">
                  <a:solidFill>
                    <a:srgbClr val="7030A0"/>
                  </a:solidFill>
                  <a:latin typeface="Courier" pitchFamily="49" charset="0"/>
                </a:rPr>
                <a:t>key</a:t>
              </a:r>
              <a:r>
                <a:rPr lang="fr-FR" sz="1000" b="1" dirty="0">
                  <a:solidFill>
                    <a:srgbClr val="7030A0"/>
                  </a:solidFill>
                  <a:latin typeface="Courier" pitchFamily="49" charset="0"/>
                </a:rPr>
                <a:t>&gt;</a:t>
              </a:r>
            </a:p>
            <a:p>
              <a:pPr marL="0" lvl="1"/>
              <a:r>
                <a:rPr lang="fr-FR" sz="1000" b="1" dirty="0">
                  <a:solidFill>
                    <a:srgbClr val="7030A0"/>
                  </a:solidFill>
                  <a:latin typeface="Courier" pitchFamily="49" charset="0"/>
                </a:rPr>
                <a:t>			&lt;</a:t>
              </a:r>
              <a:r>
                <a:rPr lang="fr-FR" sz="1000" b="1" dirty="0" err="1">
                  <a:solidFill>
                    <a:srgbClr val="7030A0"/>
                  </a:solidFill>
                  <a:latin typeface="Courier" pitchFamily="49" charset="0"/>
                </a:rPr>
                <a:t>true</a:t>
              </a:r>
              <a:r>
                <a:rPr lang="fr-FR" sz="1000" b="1" dirty="0">
                  <a:solidFill>
                    <a:srgbClr val="7030A0"/>
                  </a:solidFill>
                  <a:latin typeface="Courier" pitchFamily="49" charset="0"/>
                </a:rPr>
                <a:t>/&gt;</a:t>
              </a:r>
            </a:p>
            <a:p>
              <a:pPr marL="0" lvl="1"/>
              <a:r>
                <a:rPr lang="fr-FR" sz="1000" b="1" dirty="0">
                  <a:solidFill>
                    <a:srgbClr val="7030A0"/>
                  </a:solidFill>
                  <a:latin typeface="Courier" pitchFamily="49" charset="0"/>
                </a:rPr>
                <a:t>			&lt;</a:t>
              </a:r>
              <a:r>
                <a:rPr lang="fr-FR" sz="1000" b="1" dirty="0" err="1">
                  <a:solidFill>
                    <a:srgbClr val="7030A0"/>
                  </a:solidFill>
                  <a:latin typeface="Courier" pitchFamily="49" charset="0"/>
                </a:rPr>
                <a:t>key</a:t>
              </a:r>
              <a:r>
                <a:rPr lang="fr-FR" sz="1000" b="1" dirty="0">
                  <a:solidFill>
                    <a:srgbClr val="7030A0"/>
                  </a:solidFill>
                  <a:latin typeface="Courier" pitchFamily="49" charset="0"/>
                </a:rPr>
                <a:t>&gt;Key&lt;/</a:t>
              </a:r>
              <a:r>
                <a:rPr lang="fr-FR" sz="1000" b="1" dirty="0" err="1">
                  <a:solidFill>
                    <a:srgbClr val="7030A0"/>
                  </a:solidFill>
                  <a:latin typeface="Courier" pitchFamily="49" charset="0"/>
                </a:rPr>
                <a:t>key</a:t>
              </a:r>
              <a:r>
                <a:rPr lang="fr-FR" sz="1000" b="1" dirty="0">
                  <a:solidFill>
                    <a:srgbClr val="7030A0"/>
                  </a:solidFill>
                  <a:latin typeface="Courier" pitchFamily="49" charset="0"/>
                </a:rPr>
                <a:t>&gt;</a:t>
              </a:r>
            </a:p>
            <a:p>
              <a:pPr marL="0" lvl="1"/>
              <a:r>
                <a:rPr lang="fr-FR" sz="1000" b="1" dirty="0">
                  <a:solidFill>
                    <a:srgbClr val="7030A0"/>
                  </a:solidFill>
                  <a:latin typeface="Courier" pitchFamily="49" charset="0"/>
                </a:rPr>
                <a:t>			&lt;string&gt;</a:t>
              </a:r>
              <a:r>
                <a:rPr lang="fr-FR" sz="1000" b="1" dirty="0" err="1">
                  <a:solidFill>
                    <a:srgbClr val="7030A0"/>
                  </a:solidFill>
                  <a:latin typeface="Courier" pitchFamily="49" charset="0"/>
                </a:rPr>
                <a:t>enabled_preference</a:t>
              </a:r>
              <a:r>
                <a:rPr lang="fr-FR" sz="1000" b="1" dirty="0">
                  <a:solidFill>
                    <a:srgbClr val="7030A0"/>
                  </a:solidFill>
                  <a:latin typeface="Courier" pitchFamily="49" charset="0"/>
                </a:rPr>
                <a:t>&lt;/string&gt;</a:t>
              </a:r>
            </a:p>
            <a:p>
              <a:pPr marL="0" lvl="1"/>
              <a:r>
                <a:rPr lang="fr-FR" sz="1000" b="1" dirty="0">
                  <a:solidFill>
                    <a:srgbClr val="7030A0"/>
                  </a:solidFill>
                  <a:latin typeface="Courier" pitchFamily="49" charset="0"/>
                </a:rPr>
                <a:t>			&lt;</a:t>
              </a:r>
              <a:r>
                <a:rPr lang="fr-FR" sz="1000" b="1" dirty="0" err="1">
                  <a:solidFill>
                    <a:srgbClr val="7030A0"/>
                  </a:solidFill>
                  <a:latin typeface="Courier" pitchFamily="49" charset="0"/>
                </a:rPr>
                <a:t>key</a:t>
              </a:r>
              <a:r>
                <a:rPr lang="fr-FR" sz="1000" b="1" dirty="0">
                  <a:solidFill>
                    <a:srgbClr val="7030A0"/>
                  </a:solidFill>
                  <a:latin typeface="Courier" pitchFamily="49" charset="0"/>
                </a:rPr>
                <a:t>&gt;</a:t>
              </a:r>
              <a:r>
                <a:rPr lang="fr-FR" sz="1000" b="1" dirty="0" err="1">
                  <a:solidFill>
                    <a:srgbClr val="7030A0"/>
                  </a:solidFill>
                  <a:latin typeface="Courier" pitchFamily="49" charset="0"/>
                </a:rPr>
                <a:t>Title</a:t>
              </a:r>
              <a:r>
                <a:rPr lang="fr-FR" sz="1000" b="1" dirty="0">
                  <a:solidFill>
                    <a:srgbClr val="7030A0"/>
                  </a:solidFill>
                  <a:latin typeface="Courier" pitchFamily="49" charset="0"/>
                </a:rPr>
                <a:t>&lt;/</a:t>
              </a:r>
              <a:r>
                <a:rPr lang="fr-FR" sz="1000" b="1" dirty="0" err="1">
                  <a:solidFill>
                    <a:srgbClr val="7030A0"/>
                  </a:solidFill>
                  <a:latin typeface="Courier" pitchFamily="49" charset="0"/>
                </a:rPr>
                <a:t>key</a:t>
              </a:r>
              <a:r>
                <a:rPr lang="fr-FR" sz="1000" b="1" dirty="0">
                  <a:solidFill>
                    <a:srgbClr val="7030A0"/>
                  </a:solidFill>
                  <a:latin typeface="Courier" pitchFamily="49" charset="0"/>
                </a:rPr>
                <a:t>&gt;</a:t>
              </a:r>
            </a:p>
            <a:p>
              <a:pPr marL="0" lvl="1"/>
              <a:r>
                <a:rPr lang="fr-FR" sz="1000" b="1" dirty="0">
                  <a:solidFill>
                    <a:srgbClr val="7030A0"/>
                  </a:solidFill>
                  <a:latin typeface="Courier" pitchFamily="49" charset="0"/>
                </a:rPr>
                <a:t>			&lt;string&gt;</a:t>
              </a:r>
              <a:r>
                <a:rPr lang="fr-FR" sz="1000" b="1" dirty="0" err="1">
                  <a:solidFill>
                    <a:srgbClr val="7030A0"/>
                  </a:solidFill>
                  <a:latin typeface="Courier" pitchFamily="49" charset="0"/>
                </a:rPr>
                <a:t>Enabled</a:t>
              </a:r>
              <a:r>
                <a:rPr lang="fr-FR" sz="1000" b="1" dirty="0">
                  <a:solidFill>
                    <a:srgbClr val="7030A0"/>
                  </a:solidFill>
                  <a:latin typeface="Courier" pitchFamily="49" charset="0"/>
                </a:rPr>
                <a:t>&lt;/string&gt;</a:t>
              </a:r>
            </a:p>
            <a:p>
              <a:pPr marL="0" lvl="1"/>
              <a:r>
                <a:rPr lang="fr-FR" sz="1000" b="1" dirty="0">
                  <a:solidFill>
                    <a:srgbClr val="7030A0"/>
                  </a:solidFill>
                  <a:latin typeface="Courier" pitchFamily="49" charset="0"/>
                </a:rPr>
                <a:t>			&lt;</a:t>
              </a:r>
              <a:r>
                <a:rPr lang="fr-FR" sz="1000" b="1" dirty="0" err="1">
                  <a:solidFill>
                    <a:srgbClr val="7030A0"/>
                  </a:solidFill>
                  <a:latin typeface="Courier" pitchFamily="49" charset="0"/>
                </a:rPr>
                <a:t>key</a:t>
              </a:r>
              <a:r>
                <a:rPr lang="fr-FR" sz="1000" b="1" dirty="0">
                  <a:solidFill>
                    <a:srgbClr val="7030A0"/>
                  </a:solidFill>
                  <a:latin typeface="Courier" pitchFamily="49" charset="0"/>
                </a:rPr>
                <a:t>&gt;Type&lt;/</a:t>
              </a:r>
              <a:r>
                <a:rPr lang="fr-FR" sz="1000" b="1" dirty="0" err="1">
                  <a:solidFill>
                    <a:srgbClr val="7030A0"/>
                  </a:solidFill>
                  <a:latin typeface="Courier" pitchFamily="49" charset="0"/>
                </a:rPr>
                <a:t>key</a:t>
              </a:r>
              <a:r>
                <a:rPr lang="fr-FR" sz="1000" b="1" dirty="0">
                  <a:solidFill>
                    <a:srgbClr val="7030A0"/>
                  </a:solidFill>
                  <a:latin typeface="Courier" pitchFamily="49" charset="0"/>
                </a:rPr>
                <a:t>&gt;</a:t>
              </a:r>
            </a:p>
            <a:p>
              <a:pPr marL="0" lvl="1"/>
              <a:r>
                <a:rPr lang="fr-FR" sz="1000" b="1" dirty="0">
                  <a:solidFill>
                    <a:srgbClr val="7030A0"/>
                  </a:solidFill>
                  <a:latin typeface="Courier" pitchFamily="49" charset="0"/>
                </a:rPr>
                <a:t>			&lt;string&gt;</a:t>
              </a:r>
              <a:r>
                <a:rPr lang="fr-FR" sz="1000" b="1" dirty="0" err="1">
                  <a:solidFill>
                    <a:srgbClr val="7030A0"/>
                  </a:solidFill>
                  <a:latin typeface="Courier" pitchFamily="49" charset="0"/>
                </a:rPr>
                <a:t>PSToggleSwitchSpecifier</a:t>
              </a:r>
              <a:r>
                <a:rPr lang="fr-FR" sz="1000" b="1" dirty="0">
                  <a:solidFill>
                    <a:srgbClr val="7030A0"/>
                  </a:solidFill>
                  <a:latin typeface="Courier" pitchFamily="49" charset="0"/>
                </a:rPr>
                <a:t>&lt;/string&gt;</a:t>
              </a:r>
            </a:p>
            <a:p>
              <a:pPr marL="0" lvl="1"/>
              <a:r>
                <a:rPr lang="fr-FR" sz="1000" b="1" dirty="0">
                  <a:solidFill>
                    <a:srgbClr val="7030A0"/>
                  </a:solidFill>
                  <a:latin typeface="Courier" pitchFamily="49" charset="0"/>
                </a:rPr>
                <a:t>		&lt;/</a:t>
              </a:r>
              <a:r>
                <a:rPr lang="fr-FR" sz="1000" b="1" dirty="0" err="1">
                  <a:solidFill>
                    <a:srgbClr val="7030A0"/>
                  </a:solidFill>
                  <a:latin typeface="Courier" pitchFamily="49" charset="0"/>
                </a:rPr>
                <a:t>dict</a:t>
              </a:r>
              <a:r>
                <a:rPr lang="fr-FR" sz="1000" b="1" dirty="0" smtClean="0">
                  <a:solidFill>
                    <a:srgbClr val="7030A0"/>
                  </a:solidFill>
                  <a:latin typeface="Courier" pitchFamily="49" charset="0"/>
                </a:rPr>
                <a:t>&gt;</a:t>
              </a:r>
            </a:p>
            <a:p>
              <a:pPr marL="0" lvl="1"/>
              <a:r>
                <a:rPr lang="fr-FR" sz="1000" b="1" dirty="0">
                  <a:solidFill>
                    <a:srgbClr val="7030A0"/>
                  </a:solidFill>
                  <a:latin typeface="Courier" pitchFamily="49" charset="0"/>
                </a:rPr>
                <a:t>	&lt;/</a:t>
              </a:r>
              <a:r>
                <a:rPr lang="fr-FR" sz="1000" b="1" dirty="0" err="1">
                  <a:solidFill>
                    <a:srgbClr val="7030A0"/>
                  </a:solidFill>
                  <a:latin typeface="Courier" pitchFamily="49" charset="0"/>
                </a:rPr>
                <a:t>array</a:t>
              </a:r>
              <a:r>
                <a:rPr lang="fr-FR" sz="1000" b="1" dirty="0">
                  <a:solidFill>
                    <a:srgbClr val="7030A0"/>
                  </a:solidFill>
                  <a:latin typeface="Courier" pitchFamily="49" charset="0"/>
                </a:rPr>
                <a:t>&gt;</a:t>
              </a:r>
            </a:p>
            <a:p>
              <a:pPr marL="0" lvl="1"/>
              <a:r>
                <a:rPr lang="fr-FR" sz="1000" b="1" dirty="0">
                  <a:solidFill>
                    <a:srgbClr val="7030A0"/>
                  </a:solidFill>
                  <a:latin typeface="Courier" pitchFamily="49" charset="0"/>
                </a:rPr>
                <a:t>	&lt;</a:t>
              </a:r>
              <a:r>
                <a:rPr lang="fr-FR" sz="1000" b="1" dirty="0" err="1">
                  <a:solidFill>
                    <a:srgbClr val="7030A0"/>
                  </a:solidFill>
                  <a:latin typeface="Courier" pitchFamily="49" charset="0"/>
                </a:rPr>
                <a:t>key</a:t>
              </a:r>
              <a:r>
                <a:rPr lang="fr-FR" sz="1000" b="1" dirty="0">
                  <a:solidFill>
                    <a:srgbClr val="7030A0"/>
                  </a:solidFill>
                  <a:latin typeface="Courier" pitchFamily="49" charset="0"/>
                </a:rPr>
                <a:t>&gt;</a:t>
              </a:r>
              <a:r>
                <a:rPr lang="fr-FR" sz="1000" b="1" dirty="0" err="1">
                  <a:solidFill>
                    <a:srgbClr val="7030A0"/>
                  </a:solidFill>
                  <a:latin typeface="Courier" pitchFamily="49" charset="0"/>
                </a:rPr>
                <a:t>StringsTable</a:t>
              </a:r>
              <a:r>
                <a:rPr lang="fr-FR" sz="1000" b="1" dirty="0">
                  <a:solidFill>
                    <a:srgbClr val="7030A0"/>
                  </a:solidFill>
                  <a:latin typeface="Courier" pitchFamily="49" charset="0"/>
                </a:rPr>
                <a:t>&lt;/</a:t>
              </a:r>
              <a:r>
                <a:rPr lang="fr-FR" sz="1000" b="1" dirty="0" err="1">
                  <a:solidFill>
                    <a:srgbClr val="7030A0"/>
                  </a:solidFill>
                  <a:latin typeface="Courier" pitchFamily="49" charset="0"/>
                </a:rPr>
                <a:t>key</a:t>
              </a:r>
              <a:r>
                <a:rPr lang="fr-FR" sz="1000" b="1" dirty="0">
                  <a:solidFill>
                    <a:srgbClr val="7030A0"/>
                  </a:solidFill>
                  <a:latin typeface="Courier" pitchFamily="49" charset="0"/>
                </a:rPr>
                <a:t>&gt;</a:t>
              </a:r>
            </a:p>
            <a:p>
              <a:pPr marL="0" lvl="1"/>
              <a:r>
                <a:rPr lang="fr-FR" sz="1000" b="1" dirty="0">
                  <a:solidFill>
                    <a:srgbClr val="7030A0"/>
                  </a:solidFill>
                  <a:latin typeface="Courier" pitchFamily="49" charset="0"/>
                </a:rPr>
                <a:t>	&lt;string&gt;</a:t>
              </a:r>
              <a:r>
                <a:rPr lang="fr-FR" sz="1000" b="1" dirty="0" err="1">
                  <a:solidFill>
                    <a:srgbClr val="7030A0"/>
                  </a:solidFill>
                  <a:latin typeface="Courier" pitchFamily="49" charset="0"/>
                </a:rPr>
                <a:t>Root</a:t>
              </a:r>
              <a:r>
                <a:rPr lang="fr-FR" sz="1000" b="1" dirty="0">
                  <a:solidFill>
                    <a:srgbClr val="7030A0"/>
                  </a:solidFill>
                  <a:latin typeface="Courier" pitchFamily="49" charset="0"/>
                </a:rPr>
                <a:t>&lt;/string&gt;</a:t>
              </a:r>
            </a:p>
            <a:p>
              <a:pPr marL="0" lvl="1"/>
              <a:r>
                <a:rPr lang="fr-FR" sz="1000" b="1" dirty="0">
                  <a:solidFill>
                    <a:srgbClr val="7030A0"/>
                  </a:solidFill>
                  <a:latin typeface="Courier" pitchFamily="49" charset="0"/>
                </a:rPr>
                <a:t>&lt;/</a:t>
              </a:r>
              <a:r>
                <a:rPr lang="fr-FR" sz="1000" b="1" dirty="0" err="1">
                  <a:solidFill>
                    <a:srgbClr val="7030A0"/>
                  </a:solidFill>
                  <a:latin typeface="Courier" pitchFamily="49" charset="0"/>
                </a:rPr>
                <a:t>dict</a:t>
              </a:r>
              <a:r>
                <a:rPr lang="fr-FR" sz="1000" b="1" dirty="0">
                  <a:solidFill>
                    <a:srgbClr val="7030A0"/>
                  </a:solidFill>
                  <a:latin typeface="Courier" pitchFamily="49" charset="0"/>
                </a:rPr>
                <a:t>&gt;</a:t>
              </a:r>
            </a:p>
            <a:p>
              <a:pPr marL="0" lvl="1"/>
              <a:r>
                <a:rPr lang="fr-FR" sz="1000" b="1" dirty="0">
                  <a:solidFill>
                    <a:srgbClr val="7030A0"/>
                  </a:solidFill>
                  <a:latin typeface="Courier" pitchFamily="49" charset="0"/>
                </a:rPr>
                <a:t>&lt;/</a:t>
              </a:r>
              <a:r>
                <a:rPr lang="fr-FR" sz="1000" b="1" dirty="0" err="1">
                  <a:solidFill>
                    <a:srgbClr val="7030A0"/>
                  </a:solidFill>
                  <a:latin typeface="Courier" pitchFamily="49" charset="0"/>
                </a:rPr>
                <a:t>plist</a:t>
              </a:r>
              <a:r>
                <a:rPr lang="fr-FR" sz="1000" b="1" dirty="0">
                  <a:solidFill>
                    <a:srgbClr val="7030A0"/>
                  </a:solidFill>
                  <a:latin typeface="Courier" pitchFamily="49" charset="0"/>
                </a:rPr>
                <a:t>&gt;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90771253"/>
      </p:ext>
    </p:extLst>
  </p:cSld>
  <p:clrMapOvr>
    <a:masterClrMapping/>
  </p:clrMapOvr>
  <p:transition xmlns:p14="http://schemas.microsoft.com/office/powerpoint/2010/main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1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Xcode</a:t>
            </a:r>
            <a:endParaRPr lang="en-GB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dirty="0" smtClean="0"/>
              <a:t>Présentation de la plateforme </a:t>
            </a:r>
            <a:r>
              <a:rPr lang="fr-FR" dirty="0" err="1" smtClean="0"/>
              <a:t>iOS</a:t>
            </a:r>
            <a:endParaRPr lang="fr-FR" dirty="0" smtClean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 dirty="0" smtClean="0"/>
              <a:t>fichiers principaux – </a:t>
            </a:r>
            <a:r>
              <a:rPr lang="fr-FR" dirty="0" err="1" smtClean="0"/>
              <a:t>Info.plist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contient des réglages de l’application :</a:t>
            </a:r>
          </a:p>
          <a:p>
            <a:pPr lvl="1"/>
            <a:r>
              <a:rPr lang="fr-FR" dirty="0" smtClean="0"/>
              <a:t>nom</a:t>
            </a:r>
          </a:p>
          <a:p>
            <a:pPr lvl="1"/>
            <a:r>
              <a:rPr lang="fr-FR" dirty="0" smtClean="0"/>
              <a:t>version</a:t>
            </a:r>
          </a:p>
          <a:p>
            <a:pPr lvl="1"/>
            <a:r>
              <a:rPr lang="fr-FR" dirty="0" smtClean="0"/>
              <a:t>identifiant (bundle identifier)</a:t>
            </a:r>
          </a:p>
          <a:p>
            <a:pPr lvl="1"/>
            <a:r>
              <a:rPr lang="fr-FR" dirty="0" smtClean="0"/>
              <a:t>orientations supportées</a:t>
            </a:r>
          </a:p>
          <a:p>
            <a:pPr lvl="1"/>
            <a:r>
              <a:rPr lang="fr-FR" dirty="0" smtClean="0"/>
              <a:t>…</a:t>
            </a:r>
          </a:p>
        </p:txBody>
      </p:sp>
    </p:spTree>
  </p:cSld>
  <p:clrMapOvr>
    <a:masterClrMapping/>
  </p:clrMapOvr>
  <p:transition xmlns:p14="http://schemas.microsoft.com/office/powerpoint/2010/main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1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ressources</a:t>
            </a:r>
            <a:endParaRPr lang="en-GB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dirty="0" smtClean="0"/>
              <a:t>Présentation de la plateforme </a:t>
            </a:r>
            <a:r>
              <a:rPr lang="fr-FR" dirty="0" err="1" smtClean="0"/>
              <a:t>iOS</a:t>
            </a:r>
            <a:endParaRPr lang="fr-FR" dirty="0" smtClean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 dirty="0" smtClean="0"/>
              <a:t>réglages - fichier de chaînes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1011238" y="1773238"/>
            <a:ext cx="8025258" cy="3888010"/>
          </a:xfrm>
        </p:spPr>
        <p:txBody>
          <a:bodyPr/>
          <a:lstStyle/>
          <a:p>
            <a:r>
              <a:rPr lang="fr-FR" dirty="0" smtClean="0"/>
              <a:t>permet d’associer des titres localisés aux différents réglages déclarés</a:t>
            </a:r>
          </a:p>
          <a:p>
            <a:r>
              <a:rPr lang="fr-FR" dirty="0" smtClean="0"/>
              <a:t>il faut donc utiliser des identifiants de ces chaînes dans le fichier </a:t>
            </a:r>
            <a:r>
              <a:rPr lang="fr-FR" dirty="0" err="1" smtClean="0"/>
              <a:t>plist</a:t>
            </a:r>
            <a:r>
              <a:rPr lang="fr-FR" dirty="0" smtClean="0"/>
              <a:t> des réglages</a:t>
            </a:r>
          </a:p>
        </p:txBody>
      </p:sp>
      <p:grpSp>
        <p:nvGrpSpPr>
          <p:cNvPr id="7" name="Groupe 7"/>
          <p:cNvGrpSpPr/>
          <p:nvPr/>
        </p:nvGrpSpPr>
        <p:grpSpPr>
          <a:xfrm>
            <a:off x="539230" y="3573016"/>
            <a:ext cx="8280920" cy="954108"/>
            <a:chOff x="755576" y="5085184"/>
            <a:chExt cx="7848872" cy="954108"/>
          </a:xfrm>
        </p:grpSpPr>
        <p:sp>
          <p:nvSpPr>
            <p:cNvPr id="8" name="ZoneTexte 7"/>
            <p:cNvSpPr txBox="1"/>
            <p:nvPr/>
          </p:nvSpPr>
          <p:spPr>
            <a:xfrm>
              <a:off x="755576" y="5085184"/>
              <a:ext cx="7848872" cy="36933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fr-FR" sz="1800" dirty="0" smtClean="0">
                  <a:solidFill>
                    <a:schemeClr val="accent5">
                      <a:lumMod val="50000"/>
                    </a:schemeClr>
                  </a:solidFill>
                </a:rPr>
                <a:t>Exemple format textuel</a:t>
              </a:r>
              <a:endParaRPr lang="fr-FR" sz="18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9" name="ZoneTexte 8"/>
            <p:cNvSpPr txBox="1"/>
            <p:nvPr/>
          </p:nvSpPr>
          <p:spPr>
            <a:xfrm>
              <a:off x="755576" y="5454516"/>
              <a:ext cx="7848872" cy="58477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fr-FR" sz="1600" b="1" dirty="0">
                  <a:solidFill>
                    <a:srgbClr val="FF0000"/>
                  </a:solidFill>
                  <a:latin typeface="Courier" pitchFamily="49" charset="0"/>
                </a:rPr>
                <a:t>"Group" </a:t>
              </a:r>
              <a:r>
                <a:rPr lang="fr-FR" sz="1600" b="1" dirty="0">
                  <a:solidFill>
                    <a:srgbClr val="000000"/>
                  </a:solidFill>
                  <a:latin typeface="Courier" pitchFamily="49" charset="0"/>
                </a:rPr>
                <a:t>=</a:t>
              </a:r>
              <a:r>
                <a:rPr lang="fr-FR" sz="1600" b="1" dirty="0">
                  <a:solidFill>
                    <a:srgbClr val="FF0000"/>
                  </a:solidFill>
                  <a:latin typeface="Courier" pitchFamily="49" charset="0"/>
                </a:rPr>
                <a:t> "</a:t>
              </a:r>
              <a:r>
                <a:rPr lang="fr-FR" sz="1600" b="1" dirty="0" smtClean="0">
                  <a:solidFill>
                    <a:srgbClr val="FF0000"/>
                  </a:solidFill>
                  <a:latin typeface="Courier" pitchFamily="49" charset="0"/>
                </a:rPr>
                <a:t>Groupe"</a:t>
              </a:r>
              <a:r>
                <a:rPr lang="fr-FR" sz="1600" b="1" dirty="0">
                  <a:solidFill>
                    <a:srgbClr val="FF0000"/>
                  </a:solidFill>
                  <a:latin typeface="Courier" pitchFamily="49" charset="0"/>
                </a:rPr>
                <a:t>;</a:t>
              </a:r>
            </a:p>
            <a:p>
              <a:r>
                <a:rPr lang="fr-FR" sz="1600" b="1" dirty="0" smtClean="0">
                  <a:solidFill>
                    <a:srgbClr val="FF0000"/>
                  </a:solidFill>
                  <a:latin typeface="Courier" pitchFamily="49" charset="0"/>
                </a:rPr>
                <a:t>"</a:t>
              </a:r>
              <a:r>
                <a:rPr lang="fr-FR" sz="1600" b="1" dirty="0" err="1" smtClean="0">
                  <a:solidFill>
                    <a:srgbClr val="FF0000"/>
                  </a:solidFill>
                  <a:latin typeface="Courier" pitchFamily="49" charset="0"/>
                </a:rPr>
                <a:t>Enabled</a:t>
              </a:r>
              <a:r>
                <a:rPr lang="fr-FR" sz="1600" b="1" dirty="0" smtClean="0">
                  <a:solidFill>
                    <a:srgbClr val="FF0000"/>
                  </a:solidFill>
                  <a:latin typeface="Courier" pitchFamily="49" charset="0"/>
                </a:rPr>
                <a:t>" </a:t>
              </a:r>
              <a:r>
                <a:rPr lang="fr-FR" sz="1600" b="1" dirty="0">
                  <a:solidFill>
                    <a:srgbClr val="000000"/>
                  </a:solidFill>
                  <a:latin typeface="Courier" pitchFamily="49" charset="0"/>
                </a:rPr>
                <a:t>=</a:t>
              </a:r>
              <a:r>
                <a:rPr lang="fr-FR" sz="1600" b="1" dirty="0">
                  <a:solidFill>
                    <a:srgbClr val="FF0000"/>
                  </a:solidFill>
                  <a:latin typeface="Courier" pitchFamily="49" charset="0"/>
                </a:rPr>
                <a:t> </a:t>
              </a:r>
              <a:r>
                <a:rPr lang="fr-FR" sz="1600" b="1" dirty="0" smtClean="0">
                  <a:solidFill>
                    <a:srgbClr val="FF0000"/>
                  </a:solidFill>
                  <a:latin typeface="Courier" pitchFamily="49" charset="0"/>
                </a:rPr>
                <a:t>"Activé";</a:t>
              </a:r>
              <a:endParaRPr lang="fr-FR" sz="1600" b="1" dirty="0">
                <a:solidFill>
                  <a:srgbClr val="FF0000"/>
                </a:solidFill>
                <a:latin typeface="Courier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99128963"/>
      </p:ext>
    </p:extLst>
  </p:cSld>
  <p:clrMapOvr>
    <a:masterClrMapping/>
  </p:clrMapOvr>
  <p:transition xmlns:p14="http://schemas.microsoft.com/office/powerpoint/2010/main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1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ressources</a:t>
            </a:r>
            <a:endParaRPr lang="en-GB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dirty="0" smtClean="0"/>
              <a:t>Présentation de la plateforme </a:t>
            </a:r>
            <a:r>
              <a:rPr lang="fr-FR" dirty="0" err="1" smtClean="0"/>
              <a:t>iOS</a:t>
            </a:r>
            <a:endParaRPr lang="fr-FR" dirty="0" smtClean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 dirty="0"/>
              <a:t>r</a:t>
            </a:r>
            <a:r>
              <a:rPr lang="fr-FR" dirty="0" smtClean="0"/>
              <a:t>églages - accès depuis le code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1011238" y="1773238"/>
            <a:ext cx="8025258" cy="3888010"/>
          </a:xfrm>
        </p:spPr>
        <p:txBody>
          <a:bodyPr/>
          <a:lstStyle/>
          <a:p>
            <a:r>
              <a:rPr lang="fr-FR" dirty="0" smtClean="0"/>
              <a:t>l’accès et la modification sont possibles depuis l’application</a:t>
            </a:r>
          </a:p>
          <a:p>
            <a:r>
              <a:rPr lang="fr-FR" dirty="0" smtClean="0"/>
              <a:t>utilisation de la classe </a:t>
            </a:r>
            <a:r>
              <a:rPr lang="fr-FR" dirty="0" err="1" smtClean="0">
                <a:latin typeface="Courier New"/>
                <a:cs typeface="Courier New"/>
              </a:rPr>
              <a:t>NSUserDefaults</a:t>
            </a:r>
            <a:endParaRPr lang="fr-FR" dirty="0" smtClean="0">
              <a:latin typeface="Courier New"/>
              <a:cs typeface="Courier New"/>
            </a:endParaRPr>
          </a:p>
          <a:p>
            <a:r>
              <a:rPr lang="fr-FR" dirty="0" smtClean="0"/>
              <a:t>possibilité pour l’application d’être informée si l’utilisateur modifie les réglages</a:t>
            </a:r>
          </a:p>
          <a:p>
            <a:pPr>
              <a:buClr>
                <a:schemeClr val="bg1"/>
              </a:buClr>
            </a:pPr>
            <a:r>
              <a:rPr lang="fr-FR" dirty="0"/>
              <a:t>la valeur par défaut n’est pas récupérée automatiquement à la première lecture</a:t>
            </a:r>
          </a:p>
          <a:p>
            <a:endParaRPr lang="fr-FR" dirty="0" smtClean="0"/>
          </a:p>
          <a:p>
            <a:endParaRPr lang="fr-FR" dirty="0" smtClean="0"/>
          </a:p>
        </p:txBody>
      </p:sp>
      <p:pic>
        <p:nvPicPr>
          <p:cNvPr id="10" name="Picture 2" descr="error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6116" y="3429000"/>
            <a:ext cx="575122" cy="57512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17692703"/>
      </p:ext>
    </p:extLst>
  </p:cSld>
  <p:clrMapOvr>
    <a:masterClrMapping/>
  </p:clrMapOvr>
  <p:transition xmlns:p14="http://schemas.microsoft.com/office/powerpoint/2010/main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1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ressources</a:t>
            </a:r>
            <a:endParaRPr lang="en-GB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dirty="0" smtClean="0"/>
              <a:t>Présentation de la plateforme </a:t>
            </a:r>
            <a:r>
              <a:rPr lang="fr-FR" dirty="0" err="1" smtClean="0"/>
              <a:t>iOS</a:t>
            </a:r>
            <a:endParaRPr lang="fr-FR" dirty="0" smtClean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 dirty="0" smtClean="0"/>
              <a:t>localisation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1011238" y="1773238"/>
            <a:ext cx="8025258" cy="3888010"/>
          </a:xfrm>
        </p:spPr>
        <p:txBody>
          <a:bodyPr/>
          <a:lstStyle/>
          <a:p>
            <a:r>
              <a:rPr lang="fr-FR" dirty="0" smtClean="0">
                <a:solidFill>
                  <a:srgbClr val="FF6600"/>
                </a:solidFill>
              </a:rPr>
              <a:t>chaque ressource </a:t>
            </a:r>
            <a:r>
              <a:rPr lang="fr-FR" dirty="0" smtClean="0"/>
              <a:t>peut être localisée</a:t>
            </a:r>
          </a:p>
          <a:p>
            <a:r>
              <a:rPr lang="fr-FR" dirty="0" smtClean="0"/>
              <a:t>les réglages sont localisés </a:t>
            </a:r>
            <a:r>
              <a:rPr lang="fr-FR" dirty="0" smtClean="0">
                <a:solidFill>
                  <a:srgbClr val="FF6600"/>
                </a:solidFill>
              </a:rPr>
              <a:t>automatiquement</a:t>
            </a:r>
          </a:p>
          <a:p>
            <a:r>
              <a:rPr lang="fr-FR" dirty="0" smtClean="0"/>
              <a:t>les ressources localisées sont placées dans des dossiers dont l’extension </a:t>
            </a:r>
            <a:r>
              <a:rPr lang="fr-FR" dirty="0" smtClean="0">
                <a:solidFill>
                  <a:schemeClr val="tx2"/>
                </a:solidFill>
              </a:rPr>
              <a:t>.</a:t>
            </a:r>
            <a:r>
              <a:rPr lang="fr-FR" dirty="0" err="1" smtClean="0">
                <a:solidFill>
                  <a:schemeClr val="tx2"/>
                </a:solidFill>
              </a:rPr>
              <a:t>lproj</a:t>
            </a:r>
            <a:r>
              <a:rPr lang="fr-FR" dirty="0" smtClean="0">
                <a:solidFill>
                  <a:schemeClr val="tx2"/>
                </a:solidFill>
              </a:rPr>
              <a:t> </a:t>
            </a:r>
            <a:r>
              <a:rPr lang="fr-FR" dirty="0" smtClean="0"/>
              <a:t>et dont le nom est le code de la langue, par exemple :</a:t>
            </a:r>
          </a:p>
          <a:p>
            <a:pPr lvl="1"/>
            <a:r>
              <a:rPr lang="fr-FR" dirty="0" err="1" smtClean="0"/>
              <a:t>en.lproj</a:t>
            </a:r>
            <a:endParaRPr lang="fr-FR" dirty="0" smtClean="0"/>
          </a:p>
          <a:p>
            <a:pPr lvl="1"/>
            <a:r>
              <a:rPr lang="fr-FR" dirty="0" err="1" smtClean="0"/>
              <a:t>fr.lproj</a:t>
            </a:r>
            <a:endParaRPr lang="fr-FR" dirty="0" smtClean="0"/>
          </a:p>
          <a:p>
            <a:r>
              <a:rPr lang="fr-FR" dirty="0"/>
              <a:t>p</a:t>
            </a:r>
            <a:r>
              <a:rPr lang="fr-FR" dirty="0" smtClean="0"/>
              <a:t>our localiser une ressource, il suffit d’utiliser</a:t>
            </a:r>
            <a:br>
              <a:rPr lang="fr-FR" dirty="0" smtClean="0"/>
            </a:br>
            <a:r>
              <a:rPr lang="fr-FR" dirty="0" smtClean="0"/>
              <a:t>le bouton</a:t>
            </a:r>
          </a:p>
          <a:p>
            <a:endParaRPr lang="fr-FR" dirty="0" smtClean="0"/>
          </a:p>
        </p:txBody>
      </p:sp>
      <p:pic>
        <p:nvPicPr>
          <p:cNvPr id="2" name="Image 1" descr="Capture d’écran 2013-12-19 à 18.10.3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2661" y="3717032"/>
            <a:ext cx="2397489" cy="2425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057622"/>
      </p:ext>
    </p:extLst>
  </p:cSld>
  <p:clrMapOvr>
    <a:masterClrMapping/>
  </p:clrMapOvr>
  <p:transition xmlns:p14="http://schemas.microsoft.com/office/powerpoint/2010/main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1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ressources</a:t>
            </a:r>
            <a:endParaRPr lang="en-GB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dirty="0" smtClean="0"/>
              <a:t>Présentation de la plateforme </a:t>
            </a:r>
            <a:r>
              <a:rPr lang="fr-FR" dirty="0" err="1" smtClean="0"/>
              <a:t>iOS</a:t>
            </a:r>
            <a:endParaRPr lang="fr-FR" dirty="0" smtClean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 dirty="0" smtClean="0"/>
              <a:t>localisation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1011238" y="1773238"/>
            <a:ext cx="8025258" cy="3888010"/>
          </a:xfrm>
        </p:spPr>
        <p:txBody>
          <a:bodyPr/>
          <a:lstStyle/>
          <a:p>
            <a:r>
              <a:rPr lang="fr-FR" dirty="0" smtClean="0"/>
              <a:t>pour ajouter une nouvelle langue, il faut aller dans les </a:t>
            </a:r>
            <a:r>
              <a:rPr lang="fr-FR" dirty="0" smtClean="0">
                <a:solidFill>
                  <a:schemeClr val="tx2"/>
                </a:solidFill>
              </a:rPr>
              <a:t>réglages du projet</a:t>
            </a:r>
            <a:r>
              <a:rPr lang="fr-FR" dirty="0" smtClean="0"/>
              <a:t> et ajouter une </a:t>
            </a:r>
            <a:r>
              <a:rPr lang="fr-FR" dirty="0" smtClean="0">
                <a:solidFill>
                  <a:srgbClr val="FF6600"/>
                </a:solidFill>
              </a:rPr>
              <a:t>localisation</a:t>
            </a:r>
          </a:p>
          <a:p>
            <a:endParaRPr lang="fr-FR" dirty="0" smtClean="0"/>
          </a:p>
        </p:txBody>
      </p:sp>
      <p:pic>
        <p:nvPicPr>
          <p:cNvPr id="3" name="Image 2" descr="Capture d’écran 2013-12-19 à 18.12.3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3212976"/>
            <a:ext cx="4865767" cy="2615456"/>
          </a:xfrm>
          <a:prstGeom prst="rect">
            <a:avLst/>
          </a:prstGeom>
        </p:spPr>
      </p:pic>
      <p:cxnSp>
        <p:nvCxnSpPr>
          <p:cNvPr id="8" name="Connecteur droit avec flèche 7"/>
          <p:cNvCxnSpPr/>
          <p:nvPr/>
        </p:nvCxnSpPr>
        <p:spPr>
          <a:xfrm>
            <a:off x="1547664" y="2420888"/>
            <a:ext cx="1008112" cy="8640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/>
          <p:nvPr/>
        </p:nvCxnSpPr>
        <p:spPr>
          <a:xfrm flipH="1">
            <a:off x="2627784" y="2420888"/>
            <a:ext cx="1440160" cy="30243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2183124"/>
      </p:ext>
    </p:extLst>
  </p:cSld>
  <p:clrMapOvr>
    <a:masterClrMapping/>
  </p:clrMapOvr>
  <p:transition xmlns:p14="http://schemas.microsoft.com/office/powerpoint/2010/main">
    <p:push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dirty="0" smtClean="0"/>
              <a:t>Présentation de la plateforme iOS</a:t>
            </a:r>
          </a:p>
        </p:txBody>
      </p:sp>
      <p:sp>
        <p:nvSpPr>
          <p:cNvPr id="53351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en-GB" dirty="0"/>
          </a:p>
        </p:txBody>
      </p:sp>
      <p:sp>
        <p:nvSpPr>
          <p:cNvPr id="533515" name="Rectangle 1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fr-FR" dirty="0">
                <a:solidFill>
                  <a:schemeClr val="tx2"/>
                </a:solidFill>
              </a:rPr>
              <a:t>partie 1</a:t>
            </a:r>
            <a:r>
              <a:rPr lang="fr-FR" dirty="0"/>
              <a:t>	</a:t>
            </a:r>
            <a:r>
              <a:rPr lang="fr-FR" dirty="0" smtClean="0">
                <a:solidFill>
                  <a:schemeClr val="bg1">
                    <a:lumMod val="65000"/>
                  </a:schemeClr>
                </a:solidFill>
              </a:rPr>
              <a:t>introduction</a:t>
            </a:r>
            <a:endParaRPr lang="fr-FR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buFont typeface="Wingdings" pitchFamily="2" charset="2"/>
              <a:buNone/>
            </a:pPr>
            <a:r>
              <a:rPr lang="fr-FR" dirty="0">
                <a:solidFill>
                  <a:schemeClr val="tx2"/>
                </a:solidFill>
              </a:rPr>
              <a:t>partie 2</a:t>
            </a:r>
            <a:r>
              <a:rPr lang="fr-FR" dirty="0"/>
              <a:t>	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Xcode</a:t>
            </a:r>
          </a:p>
          <a:p>
            <a:pPr>
              <a:buNone/>
            </a:pPr>
            <a:r>
              <a:rPr lang="fr-FR" dirty="0">
                <a:solidFill>
                  <a:schemeClr val="tx2"/>
                </a:solidFill>
              </a:rPr>
              <a:t>partie 3</a:t>
            </a:r>
            <a:r>
              <a:rPr lang="fr-FR" dirty="0"/>
              <a:t>	</a:t>
            </a:r>
            <a:r>
              <a:rPr lang="fr-FR" dirty="0" smtClean="0">
                <a:solidFill>
                  <a:schemeClr val="bg1">
                    <a:lumMod val="65000"/>
                  </a:schemeClr>
                </a:solidFill>
              </a:rPr>
              <a:t>UIKit</a:t>
            </a:r>
          </a:p>
          <a:p>
            <a:pPr>
              <a:buNone/>
            </a:pPr>
            <a:r>
              <a:rPr lang="fr-FR" dirty="0">
                <a:solidFill>
                  <a:schemeClr val="tx2"/>
                </a:solidFill>
              </a:rPr>
              <a:t>p</a:t>
            </a:r>
            <a:r>
              <a:rPr lang="fr-FR" dirty="0" smtClean="0">
                <a:solidFill>
                  <a:schemeClr val="tx2"/>
                </a:solidFill>
              </a:rPr>
              <a:t>artie 4</a:t>
            </a:r>
            <a:r>
              <a:rPr lang="fr-FR" dirty="0"/>
              <a:t>	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Interface </a:t>
            </a:r>
            <a:r>
              <a:rPr lang="fr-FR" dirty="0" err="1">
                <a:solidFill>
                  <a:schemeClr val="bg1">
                    <a:lumMod val="65000"/>
                  </a:schemeClr>
                </a:solidFill>
              </a:rPr>
              <a:t>Builder</a:t>
            </a:r>
            <a:endParaRPr lang="fr-FR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buNone/>
            </a:pPr>
            <a:r>
              <a:rPr lang="fr-FR" dirty="0">
                <a:solidFill>
                  <a:schemeClr val="tx2"/>
                </a:solidFill>
              </a:rPr>
              <a:t>p</a:t>
            </a:r>
            <a:r>
              <a:rPr lang="fr-FR" dirty="0" smtClean="0">
                <a:solidFill>
                  <a:schemeClr val="tx2"/>
                </a:solidFill>
              </a:rPr>
              <a:t>artie 5 </a:t>
            </a:r>
            <a:r>
              <a:rPr lang="fr-FR" dirty="0" err="1" smtClean="0">
                <a:solidFill>
                  <a:schemeClr val="bg1">
                    <a:lumMod val="65000"/>
                  </a:schemeClr>
                </a:solidFill>
              </a:rPr>
              <a:t>Core</a:t>
            </a:r>
            <a:r>
              <a:rPr lang="fr-FR" dirty="0" smtClean="0">
                <a:solidFill>
                  <a:schemeClr val="bg1">
                    <a:lumMod val="65000"/>
                  </a:schemeClr>
                </a:solidFill>
              </a:rPr>
              <a:t> Data</a:t>
            </a:r>
          </a:p>
          <a:p>
            <a:pPr>
              <a:buNone/>
            </a:pPr>
            <a:r>
              <a:rPr lang="fr-FR" dirty="0" smtClean="0">
                <a:solidFill>
                  <a:schemeClr val="tx2"/>
                </a:solidFill>
              </a:rPr>
              <a:t>partie 6</a:t>
            </a:r>
            <a:r>
              <a:rPr lang="fr-FR" dirty="0" smtClean="0"/>
              <a:t>	</a:t>
            </a:r>
            <a:r>
              <a:rPr lang="fr-FR" dirty="0" smtClean="0">
                <a:solidFill>
                  <a:schemeClr val="bg1">
                    <a:lumMod val="65000"/>
                  </a:schemeClr>
                </a:solidFill>
              </a:rPr>
              <a:t>autres frameworks</a:t>
            </a:r>
          </a:p>
          <a:p>
            <a:pPr>
              <a:buNone/>
            </a:pPr>
            <a:r>
              <a:rPr lang="fr-FR" dirty="0" smtClean="0">
                <a:solidFill>
                  <a:schemeClr val="tx2"/>
                </a:solidFill>
              </a:rPr>
              <a:t>partie 7</a:t>
            </a:r>
            <a:r>
              <a:rPr lang="fr-FR" dirty="0"/>
              <a:t>	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ressources</a:t>
            </a:r>
          </a:p>
          <a:p>
            <a:pPr>
              <a:buNone/>
            </a:pPr>
            <a:r>
              <a:rPr lang="fr-FR" dirty="0" smtClean="0">
                <a:solidFill>
                  <a:schemeClr val="tx2"/>
                </a:solidFill>
              </a:rPr>
              <a:t>partie 8</a:t>
            </a:r>
            <a:r>
              <a:rPr lang="fr-FR" dirty="0"/>
              <a:t>	</a:t>
            </a:r>
            <a:r>
              <a:rPr lang="fr-FR" b="1" dirty="0"/>
              <a:t>licences, certificats et profils d’approvisionnement</a:t>
            </a:r>
          </a:p>
          <a:p>
            <a:pPr>
              <a:buNone/>
            </a:pP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1637673651"/>
      </p:ext>
    </p:extLst>
  </p:cSld>
  <p:clrMapOvr>
    <a:masterClrMapping/>
  </p:clrMapOvr>
  <p:transition xmlns:p14="http://schemas.microsoft.com/office/powerpoint/2010/main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1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licences, certificats et profils d’approvisionnement</a:t>
            </a:r>
            <a:br>
              <a:rPr lang="fr-FR" dirty="0"/>
            </a:br>
            <a:endParaRPr lang="en-GB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dirty="0" smtClean="0"/>
              <a:t>Présentation de la plateforme </a:t>
            </a:r>
            <a:r>
              <a:rPr lang="fr-FR" dirty="0" err="1" smtClean="0"/>
              <a:t>iOS</a:t>
            </a:r>
            <a:endParaRPr lang="fr-FR" dirty="0" smtClean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 dirty="0" smtClean="0"/>
              <a:t>licences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1011238" y="1773238"/>
            <a:ext cx="8025258" cy="3888010"/>
          </a:xfrm>
        </p:spPr>
        <p:txBody>
          <a:bodyPr/>
          <a:lstStyle/>
          <a:p>
            <a:r>
              <a:rPr lang="fr-FR" dirty="0" smtClean="0"/>
              <a:t>trois types de licence :</a:t>
            </a:r>
          </a:p>
          <a:p>
            <a:pPr lvl="1"/>
            <a:r>
              <a:rPr lang="fr-FR" dirty="0" err="1" smtClean="0"/>
              <a:t>developer</a:t>
            </a:r>
            <a:r>
              <a:rPr lang="fr-FR" dirty="0" smtClean="0"/>
              <a:t> program (99$/an)</a:t>
            </a:r>
          </a:p>
          <a:p>
            <a:pPr lvl="1"/>
            <a:r>
              <a:rPr lang="fr-FR" dirty="0" err="1" smtClean="0"/>
              <a:t>developer</a:t>
            </a:r>
            <a:r>
              <a:rPr lang="fr-FR" dirty="0" smtClean="0"/>
              <a:t> </a:t>
            </a:r>
            <a:r>
              <a:rPr lang="fr-FR" dirty="0" err="1" smtClean="0"/>
              <a:t>enterprise</a:t>
            </a:r>
            <a:r>
              <a:rPr lang="fr-FR" dirty="0" smtClean="0"/>
              <a:t> program (299$/an)</a:t>
            </a:r>
          </a:p>
          <a:p>
            <a:pPr lvl="1"/>
            <a:r>
              <a:rPr lang="fr-FR" dirty="0" err="1" smtClean="0"/>
              <a:t>developer</a:t>
            </a:r>
            <a:r>
              <a:rPr lang="fr-FR" dirty="0" smtClean="0"/>
              <a:t> </a:t>
            </a:r>
            <a:r>
              <a:rPr lang="fr-FR" dirty="0" err="1" smtClean="0"/>
              <a:t>university</a:t>
            </a:r>
            <a:r>
              <a:rPr lang="fr-FR" dirty="0" smtClean="0"/>
              <a:t> program (gratuit)</a:t>
            </a:r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4286054639"/>
      </p:ext>
    </p:extLst>
  </p:cSld>
  <p:clrMapOvr>
    <a:masterClrMapping/>
  </p:clrMapOvr>
  <p:transition xmlns:p14="http://schemas.microsoft.com/office/powerpoint/2010/main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1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licences, certificats et profils d’approvisionnement</a:t>
            </a:r>
            <a:br>
              <a:rPr lang="fr-FR" dirty="0"/>
            </a:br>
            <a:endParaRPr lang="en-GB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dirty="0" smtClean="0"/>
              <a:t>Présentation de la plateforme </a:t>
            </a:r>
            <a:r>
              <a:rPr lang="fr-FR" dirty="0" err="1" smtClean="0"/>
              <a:t>iOS</a:t>
            </a:r>
            <a:endParaRPr lang="fr-FR" dirty="0" smtClean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 dirty="0" smtClean="0"/>
              <a:t>licences </a:t>
            </a:r>
            <a:r>
              <a:rPr lang="fr-FR" dirty="0"/>
              <a:t>-</a:t>
            </a:r>
            <a:r>
              <a:rPr lang="fr-FR" dirty="0" smtClean="0"/>
              <a:t> </a:t>
            </a:r>
            <a:r>
              <a:rPr lang="fr-FR" dirty="0" err="1" smtClean="0"/>
              <a:t>developer</a:t>
            </a:r>
            <a:r>
              <a:rPr lang="fr-FR" dirty="0" smtClean="0"/>
              <a:t> program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1011238" y="1773238"/>
            <a:ext cx="8025258" cy="3888010"/>
          </a:xfrm>
        </p:spPr>
        <p:txBody>
          <a:bodyPr/>
          <a:lstStyle/>
          <a:p>
            <a:r>
              <a:rPr lang="fr-FR" dirty="0" smtClean="0"/>
              <a:t>développement</a:t>
            </a:r>
          </a:p>
          <a:p>
            <a:r>
              <a:rPr lang="fr-FR" dirty="0" smtClean="0"/>
              <a:t>test sur mobile avec déploiement :</a:t>
            </a:r>
          </a:p>
          <a:p>
            <a:pPr lvl="1"/>
            <a:r>
              <a:rPr lang="fr-FR" dirty="0" smtClean="0"/>
              <a:t>développeur</a:t>
            </a:r>
          </a:p>
          <a:p>
            <a:pPr lvl="1"/>
            <a:r>
              <a:rPr lang="fr-FR" dirty="0"/>
              <a:t>a</a:t>
            </a:r>
            <a:r>
              <a:rPr lang="fr-FR" dirty="0" smtClean="0"/>
              <a:t>d hoc</a:t>
            </a:r>
          </a:p>
          <a:p>
            <a:r>
              <a:rPr lang="fr-FR" dirty="0" smtClean="0"/>
              <a:t>enregistrement de 100 appareils pour déploiement</a:t>
            </a:r>
          </a:p>
          <a:p>
            <a:r>
              <a:rPr lang="fr-FR" dirty="0" smtClean="0"/>
              <a:t>distribution sur App Store</a:t>
            </a:r>
          </a:p>
        </p:txBody>
      </p:sp>
    </p:spTree>
    <p:extLst>
      <p:ext uri="{BB962C8B-B14F-4D97-AF65-F5344CB8AC3E}">
        <p14:creationId xmlns:p14="http://schemas.microsoft.com/office/powerpoint/2010/main" val="2770989345"/>
      </p:ext>
    </p:extLst>
  </p:cSld>
  <p:clrMapOvr>
    <a:masterClrMapping/>
  </p:clrMapOvr>
  <p:transition xmlns:p14="http://schemas.microsoft.com/office/powerpoint/2010/main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1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licences, certificats et profils d’approvisionnement</a:t>
            </a:r>
            <a:br>
              <a:rPr lang="fr-FR" dirty="0"/>
            </a:br>
            <a:endParaRPr lang="en-GB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dirty="0" smtClean="0"/>
              <a:t>Présentation de la plateforme </a:t>
            </a:r>
            <a:r>
              <a:rPr lang="fr-FR" dirty="0" err="1" smtClean="0"/>
              <a:t>iOS</a:t>
            </a:r>
            <a:endParaRPr lang="fr-FR" dirty="0" smtClean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 dirty="0" smtClean="0"/>
              <a:t>licences - </a:t>
            </a:r>
            <a:r>
              <a:rPr lang="fr-FR" dirty="0" err="1" smtClean="0"/>
              <a:t>developer</a:t>
            </a:r>
            <a:r>
              <a:rPr lang="fr-FR" dirty="0" smtClean="0"/>
              <a:t> </a:t>
            </a:r>
            <a:r>
              <a:rPr lang="fr-FR" dirty="0" err="1" smtClean="0"/>
              <a:t>enterprise</a:t>
            </a:r>
            <a:r>
              <a:rPr lang="fr-FR" dirty="0" smtClean="0"/>
              <a:t> program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1011238" y="1773238"/>
            <a:ext cx="8025258" cy="3888010"/>
          </a:xfrm>
        </p:spPr>
        <p:txBody>
          <a:bodyPr/>
          <a:lstStyle/>
          <a:p>
            <a:r>
              <a:rPr lang="fr-FR" dirty="0" smtClean="0"/>
              <a:t>développement</a:t>
            </a:r>
          </a:p>
          <a:p>
            <a:r>
              <a:rPr lang="fr-FR" dirty="0" smtClean="0"/>
              <a:t>test sur mobile avec déploiement :</a:t>
            </a:r>
          </a:p>
          <a:p>
            <a:pPr lvl="1"/>
            <a:r>
              <a:rPr lang="fr-FR" dirty="0" smtClean="0"/>
              <a:t>développeur</a:t>
            </a:r>
          </a:p>
          <a:p>
            <a:pPr lvl="1"/>
            <a:r>
              <a:rPr lang="fr-FR" dirty="0"/>
              <a:t>a</a:t>
            </a:r>
            <a:r>
              <a:rPr lang="fr-FR" dirty="0" smtClean="0"/>
              <a:t>d hoc</a:t>
            </a:r>
          </a:p>
          <a:p>
            <a:r>
              <a:rPr lang="fr-FR" dirty="0"/>
              <a:t>enregistrement de 100 appareils pour déploiement</a:t>
            </a:r>
          </a:p>
          <a:p>
            <a:r>
              <a:rPr lang="fr-FR" dirty="0" smtClean="0"/>
              <a:t>distribution interne entreprise avec déploiement In House</a:t>
            </a:r>
          </a:p>
          <a:p>
            <a:r>
              <a:rPr lang="fr-FR" dirty="0" smtClean="0"/>
              <a:t>accès au support technique</a:t>
            </a:r>
          </a:p>
          <a:p>
            <a:r>
              <a:rPr lang="fr-FR" dirty="0" smtClean="0"/>
              <a:t>accès au forum de développeurs</a:t>
            </a:r>
          </a:p>
        </p:txBody>
      </p:sp>
    </p:spTree>
    <p:extLst>
      <p:ext uri="{BB962C8B-B14F-4D97-AF65-F5344CB8AC3E}">
        <p14:creationId xmlns:p14="http://schemas.microsoft.com/office/powerpoint/2010/main" val="3202686213"/>
      </p:ext>
    </p:extLst>
  </p:cSld>
  <p:clrMapOvr>
    <a:masterClrMapping/>
  </p:clrMapOvr>
  <p:transition xmlns:p14="http://schemas.microsoft.com/office/powerpoint/2010/main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1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licences, certificats et profils d’approvisionnement</a:t>
            </a:r>
            <a:br>
              <a:rPr lang="fr-FR" dirty="0"/>
            </a:br>
            <a:endParaRPr lang="en-GB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dirty="0" smtClean="0"/>
              <a:t>Présentation de la plateforme </a:t>
            </a:r>
            <a:r>
              <a:rPr lang="fr-FR" dirty="0" err="1" smtClean="0"/>
              <a:t>iOS</a:t>
            </a:r>
            <a:endParaRPr lang="fr-FR" dirty="0" smtClean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 dirty="0" smtClean="0"/>
              <a:t>licences - </a:t>
            </a:r>
            <a:r>
              <a:rPr lang="fr-FR" dirty="0" err="1" smtClean="0"/>
              <a:t>developer</a:t>
            </a:r>
            <a:r>
              <a:rPr lang="fr-FR" dirty="0" smtClean="0"/>
              <a:t> </a:t>
            </a:r>
            <a:r>
              <a:rPr lang="fr-FR" dirty="0" err="1"/>
              <a:t>university</a:t>
            </a:r>
            <a:r>
              <a:rPr lang="fr-FR" dirty="0" smtClean="0"/>
              <a:t> program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1011238" y="1773238"/>
            <a:ext cx="8025258" cy="3888010"/>
          </a:xfrm>
        </p:spPr>
        <p:txBody>
          <a:bodyPr/>
          <a:lstStyle/>
          <a:p>
            <a:r>
              <a:rPr lang="fr-FR" dirty="0" smtClean="0"/>
              <a:t>création d’une équipe de maximum 200 personnes</a:t>
            </a:r>
          </a:p>
          <a:p>
            <a:r>
              <a:rPr lang="fr-FR" dirty="0" smtClean="0"/>
              <a:t>développement</a:t>
            </a:r>
          </a:p>
          <a:p>
            <a:r>
              <a:rPr lang="fr-FR" dirty="0" smtClean="0"/>
              <a:t>test sur mobile avec déploiement :</a:t>
            </a:r>
          </a:p>
          <a:p>
            <a:pPr lvl="1"/>
            <a:r>
              <a:rPr lang="fr-FR" dirty="0"/>
              <a:t>d</a:t>
            </a:r>
            <a:r>
              <a:rPr lang="fr-FR" dirty="0" smtClean="0"/>
              <a:t>éveloppeur</a:t>
            </a:r>
          </a:p>
          <a:p>
            <a:r>
              <a:rPr lang="fr-FR" dirty="0" smtClean="0"/>
              <a:t>partage d’applications au sein de la même équipe </a:t>
            </a:r>
          </a:p>
          <a:p>
            <a:pPr lvl="1"/>
            <a:r>
              <a:rPr lang="fr-FR" dirty="0" smtClean="0"/>
              <a:t>par mail</a:t>
            </a:r>
          </a:p>
          <a:p>
            <a:pPr lvl="1"/>
            <a:r>
              <a:rPr lang="fr-FR" dirty="0" smtClean="0"/>
              <a:t>par site privé</a:t>
            </a:r>
          </a:p>
        </p:txBody>
      </p:sp>
    </p:spTree>
    <p:extLst>
      <p:ext uri="{BB962C8B-B14F-4D97-AF65-F5344CB8AC3E}">
        <p14:creationId xmlns:p14="http://schemas.microsoft.com/office/powerpoint/2010/main" val="1958117916"/>
      </p:ext>
    </p:extLst>
  </p:cSld>
  <p:clrMapOvr>
    <a:masterClrMapping/>
  </p:clrMapOvr>
  <p:transition xmlns:p14="http://schemas.microsoft.com/office/powerpoint/2010/main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1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licences, certificats et profils d’approvisionnement</a:t>
            </a:r>
            <a:br>
              <a:rPr lang="fr-FR" dirty="0"/>
            </a:br>
            <a:endParaRPr lang="en-GB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dirty="0" smtClean="0"/>
              <a:t>Présentation de la plateforme </a:t>
            </a:r>
            <a:r>
              <a:rPr lang="fr-FR" dirty="0" err="1" smtClean="0"/>
              <a:t>iOS</a:t>
            </a:r>
            <a:endParaRPr lang="fr-FR" dirty="0" smtClean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 dirty="0" smtClean="0"/>
              <a:t>licences - rôles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1011238" y="1773238"/>
            <a:ext cx="8025258" cy="3888010"/>
          </a:xfrm>
        </p:spPr>
        <p:txBody>
          <a:bodyPr/>
          <a:lstStyle/>
          <a:p>
            <a:r>
              <a:rPr lang="fr-FR" dirty="0" smtClean="0"/>
              <a:t>trois rôles existent :</a:t>
            </a:r>
          </a:p>
          <a:p>
            <a:pPr lvl="1"/>
            <a:r>
              <a:rPr lang="fr-FR" dirty="0"/>
              <a:t>a</a:t>
            </a:r>
            <a:r>
              <a:rPr lang="fr-FR" dirty="0" smtClean="0"/>
              <a:t>gent</a:t>
            </a:r>
          </a:p>
          <a:p>
            <a:pPr lvl="1"/>
            <a:r>
              <a:rPr lang="fr-FR" dirty="0" err="1" smtClean="0"/>
              <a:t>admin</a:t>
            </a:r>
            <a:endParaRPr lang="fr-FR" dirty="0" smtClean="0"/>
          </a:p>
          <a:p>
            <a:pPr lvl="1"/>
            <a:r>
              <a:rPr lang="fr-FR" dirty="0" smtClean="0"/>
              <a:t>membre</a:t>
            </a:r>
          </a:p>
        </p:txBody>
      </p:sp>
    </p:spTree>
    <p:extLst>
      <p:ext uri="{BB962C8B-B14F-4D97-AF65-F5344CB8AC3E}">
        <p14:creationId xmlns:p14="http://schemas.microsoft.com/office/powerpoint/2010/main" val="2597167749"/>
      </p:ext>
    </p:extLst>
  </p:cSld>
  <p:clrMapOvr>
    <a:masterClrMapping/>
  </p:clrMapOvr>
  <p:transition xmlns:p14="http://schemas.microsoft.com/office/powerpoint/2010/main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1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Xcode</a:t>
            </a:r>
            <a:endParaRPr lang="en-GB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dirty="0" smtClean="0"/>
              <a:t>Présentation de la plateforme </a:t>
            </a:r>
            <a:r>
              <a:rPr lang="fr-FR" dirty="0" err="1" smtClean="0"/>
              <a:t>iOS</a:t>
            </a:r>
            <a:endParaRPr lang="fr-FR" dirty="0" smtClean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 dirty="0" smtClean="0"/>
              <a:t>fichiers principaux - </a:t>
            </a:r>
            <a:r>
              <a:rPr lang="fr-FR" dirty="0" err="1" smtClean="0"/>
              <a:t>AppDelegate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1011238" y="1773238"/>
            <a:ext cx="8025258" cy="3887787"/>
          </a:xfrm>
        </p:spPr>
        <p:txBody>
          <a:bodyPr/>
          <a:lstStyle/>
          <a:p>
            <a:r>
              <a:rPr lang="fr-FR" dirty="0" smtClean="0"/>
              <a:t>classe qui reçoit les principaux évènements du cycle de vie de l’application et les notifications</a:t>
            </a:r>
          </a:p>
          <a:p>
            <a:r>
              <a:rPr lang="fr-FR" dirty="0" err="1" smtClean="0">
                <a:latin typeface="Courier" pitchFamily="49" charset="0"/>
              </a:rPr>
              <a:t>application:didFinishLaunchingWithOptions</a:t>
            </a:r>
            <a:r>
              <a:rPr lang="fr-FR" dirty="0" smtClean="0">
                <a:latin typeface="Courier" pitchFamily="49" charset="0"/>
              </a:rPr>
              <a:t>: </a:t>
            </a:r>
            <a:r>
              <a:rPr lang="fr-FR" dirty="0" smtClean="0"/>
              <a:t>: lancement de l’application</a:t>
            </a:r>
          </a:p>
          <a:p>
            <a:r>
              <a:rPr lang="fr-FR" dirty="0" err="1" smtClean="0">
                <a:latin typeface="Courier" pitchFamily="49" charset="0"/>
              </a:rPr>
              <a:t>applicationWillResignActive</a:t>
            </a:r>
            <a:r>
              <a:rPr lang="fr-FR" dirty="0" smtClean="0">
                <a:latin typeface="Courier" pitchFamily="49" charset="0"/>
              </a:rPr>
              <a:t>:</a:t>
            </a:r>
            <a:r>
              <a:rPr lang="fr-FR" dirty="0" smtClean="0"/>
              <a:t> : l’application devient inactive, par exemple lors de la réception d’un appel</a:t>
            </a:r>
          </a:p>
          <a:p>
            <a:r>
              <a:rPr lang="fr-FR" dirty="0" err="1" smtClean="0">
                <a:latin typeface="Courier" pitchFamily="49" charset="0"/>
              </a:rPr>
              <a:t>applicationDidBecomeActive</a:t>
            </a:r>
            <a:r>
              <a:rPr lang="fr-FR" dirty="0" smtClean="0">
                <a:latin typeface="Courier" pitchFamily="49" charset="0"/>
              </a:rPr>
              <a:t>: </a:t>
            </a:r>
            <a:r>
              <a:rPr lang="fr-FR" dirty="0" smtClean="0"/>
              <a:t>: l’application redevient active</a:t>
            </a:r>
          </a:p>
          <a:p>
            <a:r>
              <a:rPr lang="fr-FR" dirty="0" err="1" smtClean="0">
                <a:latin typeface="Courier" pitchFamily="49" charset="0"/>
              </a:rPr>
              <a:t>applicationDidEnterBackground</a:t>
            </a:r>
            <a:r>
              <a:rPr lang="fr-FR" dirty="0" smtClean="0">
                <a:latin typeface="Courier" pitchFamily="49" charset="0"/>
              </a:rPr>
              <a:t>: </a:t>
            </a:r>
            <a:r>
              <a:rPr lang="fr-FR" dirty="0" smtClean="0"/>
              <a:t>: l’application passe en arrière-plan</a:t>
            </a:r>
          </a:p>
          <a:p>
            <a:r>
              <a:rPr lang="fr-FR" dirty="0" err="1" smtClean="0">
                <a:latin typeface="Courier" pitchFamily="49" charset="0"/>
              </a:rPr>
              <a:t>applicationWillEnterForeground</a:t>
            </a:r>
            <a:r>
              <a:rPr lang="fr-FR" dirty="0" smtClean="0">
                <a:latin typeface="Courier" pitchFamily="49" charset="0"/>
              </a:rPr>
              <a:t>: </a:t>
            </a:r>
            <a:r>
              <a:rPr lang="fr-FR" dirty="0" smtClean="0"/>
              <a:t>: retour au premier plan</a:t>
            </a:r>
          </a:p>
          <a:p>
            <a:r>
              <a:rPr lang="fr-FR" dirty="0" err="1" smtClean="0">
                <a:latin typeface="Courier" pitchFamily="49" charset="0"/>
              </a:rPr>
              <a:t>applicationWillTerminate</a:t>
            </a:r>
            <a:r>
              <a:rPr lang="fr-FR" dirty="0" smtClean="0">
                <a:latin typeface="Courier" pitchFamily="49" charset="0"/>
              </a:rPr>
              <a:t>: </a:t>
            </a:r>
            <a:r>
              <a:rPr lang="fr-FR" dirty="0" smtClean="0"/>
              <a:t>: fin d’exécution (plus appelée par les applications supportant l’arrière plan)</a:t>
            </a:r>
          </a:p>
          <a:p>
            <a:endParaRPr lang="fr-FR" dirty="0"/>
          </a:p>
        </p:txBody>
      </p:sp>
    </p:spTree>
  </p:cSld>
  <p:clrMapOvr>
    <a:masterClrMapping/>
  </p:clrMapOvr>
  <p:transition xmlns:p14="http://schemas.microsoft.com/office/powerpoint/2010/main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1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licences, certificats et profils d’approvisionnement</a:t>
            </a:r>
            <a:br>
              <a:rPr lang="fr-FR" dirty="0"/>
            </a:br>
            <a:endParaRPr lang="en-GB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dirty="0" smtClean="0"/>
              <a:t>Présentation de la plateforme </a:t>
            </a:r>
            <a:r>
              <a:rPr lang="fr-FR" dirty="0" err="1" smtClean="0"/>
              <a:t>iOS</a:t>
            </a:r>
            <a:endParaRPr lang="fr-FR" dirty="0" smtClean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 dirty="0" smtClean="0"/>
              <a:t>licences - rôles</a:t>
            </a:r>
            <a:endParaRPr lang="fr-FR" dirty="0"/>
          </a:p>
        </p:txBody>
      </p:sp>
      <p:graphicFrame>
        <p:nvGraphicFramePr>
          <p:cNvPr id="3" name="Espace réservé du contenu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9192217"/>
              </p:ext>
            </p:extLst>
          </p:nvPr>
        </p:nvGraphicFramePr>
        <p:xfrm>
          <a:off x="1011238" y="1773238"/>
          <a:ext cx="7808911" cy="38152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28914"/>
                <a:gridCol w="959999"/>
                <a:gridCol w="959999"/>
                <a:gridCol w="959999"/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privilège</a:t>
                      </a:r>
                      <a:endParaRPr lang="fr-FR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agent</a:t>
                      </a:r>
                      <a:endParaRPr lang="fr-FR" dirty="0"/>
                    </a:p>
                  </a:txBody>
                  <a:tcP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 smtClean="0"/>
                        <a:t>admin</a:t>
                      </a:r>
                      <a:endParaRPr lang="fr-FR" dirty="0"/>
                    </a:p>
                  </a:txBody>
                  <a:tcP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membre</a:t>
                      </a:r>
                      <a:endParaRPr lang="fr-FR" dirty="0"/>
                    </a:p>
                  </a:txBody>
                  <a:tcPr>
                    <a:solidFill>
                      <a:srgbClr val="FF6600"/>
                    </a:solidFill>
                  </a:tcPr>
                </a:tc>
              </a:tr>
              <a:tr h="21527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kern="9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Have </a:t>
                      </a:r>
                      <a:r>
                        <a:rPr lang="fr-FR" sz="1100" kern="9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legal</a:t>
                      </a:r>
                      <a:r>
                        <a:rPr lang="fr-FR" sz="1100" kern="9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100" kern="9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responsibility</a:t>
                      </a:r>
                      <a:r>
                        <a:rPr lang="fr-FR" sz="1100" kern="9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for the team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100" dirty="0" smtClean="0">
                          <a:solidFill>
                            <a:srgbClr val="00800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fr-FR" sz="1100" dirty="0">
                        <a:solidFill>
                          <a:srgbClr val="008000"/>
                        </a:solidFill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100" dirty="0" smtClean="0">
                          <a:solidFill>
                            <a:srgbClr val="FF000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endParaRPr lang="fr-FR" sz="1100" dirty="0">
                        <a:solidFill>
                          <a:srgbClr val="FF0000"/>
                        </a:solidFill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 smtClean="0">
                          <a:solidFill>
                            <a:srgbClr val="FF000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endParaRPr lang="fr-FR" sz="1100" dirty="0" smtClean="0">
                        <a:solidFill>
                          <a:srgbClr val="FF0000"/>
                        </a:solidFill>
                      </a:endParaRPr>
                    </a:p>
                  </a:txBody>
                  <a:tcPr marT="0" marB="0" anchor="ctr"/>
                </a:tc>
              </a:tr>
              <a:tr h="21527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kern="9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Be the </a:t>
                      </a:r>
                      <a:r>
                        <a:rPr lang="fr-FR" sz="1100" kern="9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primary</a:t>
                      </a:r>
                      <a:r>
                        <a:rPr lang="fr-FR" sz="1100" kern="9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contact </a:t>
                      </a:r>
                      <a:r>
                        <a:rPr lang="fr-FR" sz="1100" kern="9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with</a:t>
                      </a:r>
                      <a:r>
                        <a:rPr lang="fr-FR" sz="1100" kern="9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Apple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 smtClean="0">
                          <a:solidFill>
                            <a:srgbClr val="00800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fr-FR" sz="1100" dirty="0" smtClean="0">
                        <a:solidFill>
                          <a:srgbClr val="008000"/>
                        </a:solidFill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 smtClean="0">
                          <a:solidFill>
                            <a:srgbClr val="FF000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endParaRPr lang="fr-FR" sz="1100" dirty="0" smtClean="0">
                        <a:solidFill>
                          <a:srgbClr val="FF0000"/>
                        </a:solidFill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 smtClean="0">
                          <a:solidFill>
                            <a:srgbClr val="FF000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endParaRPr lang="fr-FR" sz="1100" dirty="0" smtClean="0">
                        <a:solidFill>
                          <a:srgbClr val="FF0000"/>
                        </a:solidFill>
                      </a:endParaRPr>
                    </a:p>
                  </a:txBody>
                  <a:tcPr marT="0" marB="0" anchor="ctr"/>
                </a:tc>
              </a:tr>
              <a:tr h="21527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kern="9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View</a:t>
                      </a:r>
                      <a:r>
                        <a:rPr lang="fr-FR" sz="1100" kern="9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100" kern="9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prerelease</a:t>
                      </a:r>
                      <a:r>
                        <a:rPr lang="fr-FR" sz="1100" kern="9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Apple content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 smtClean="0">
                          <a:solidFill>
                            <a:srgbClr val="00800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fr-FR" sz="1100" dirty="0" smtClean="0">
                        <a:solidFill>
                          <a:srgbClr val="008000"/>
                        </a:solidFill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100" dirty="0" smtClean="0">
                          <a:solidFill>
                            <a:srgbClr val="00800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fr-FR" sz="1100" dirty="0">
                        <a:solidFill>
                          <a:srgbClr val="008000"/>
                        </a:solidFill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100" dirty="0" smtClean="0">
                          <a:solidFill>
                            <a:srgbClr val="00800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fr-FR" sz="1100" dirty="0">
                        <a:solidFill>
                          <a:srgbClr val="008000"/>
                        </a:solidFill>
                      </a:endParaRPr>
                    </a:p>
                  </a:txBody>
                  <a:tcPr marT="0" marB="0" anchor="ctr"/>
                </a:tc>
              </a:tr>
              <a:tr h="21527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kern="9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Enroll</a:t>
                      </a:r>
                      <a:r>
                        <a:rPr lang="fr-FR" sz="1100" kern="9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in </a:t>
                      </a:r>
                      <a:r>
                        <a:rPr lang="fr-FR" sz="1100" kern="9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additional</a:t>
                      </a:r>
                      <a:r>
                        <a:rPr lang="fr-FR" sz="1100" kern="9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100" kern="9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developer</a:t>
                      </a:r>
                      <a:r>
                        <a:rPr lang="fr-FR" sz="1100" kern="9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programs and </a:t>
                      </a:r>
                      <a:r>
                        <a:rPr lang="fr-FR" sz="1100" kern="9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renew</a:t>
                      </a:r>
                      <a:r>
                        <a:rPr lang="fr-FR" sz="1100" kern="9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100" kern="9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them</a:t>
                      </a:r>
                      <a:endParaRPr lang="fr-FR" sz="1100" kern="9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 smtClean="0">
                          <a:solidFill>
                            <a:srgbClr val="00800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fr-FR" sz="1100" dirty="0" smtClean="0">
                        <a:solidFill>
                          <a:srgbClr val="008000"/>
                        </a:solidFill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 smtClean="0">
                          <a:solidFill>
                            <a:srgbClr val="FF000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endParaRPr lang="fr-FR" sz="1100" dirty="0" smtClean="0">
                        <a:solidFill>
                          <a:srgbClr val="FF0000"/>
                        </a:solidFill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 smtClean="0">
                          <a:solidFill>
                            <a:srgbClr val="FF000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endParaRPr lang="fr-FR" sz="1100" dirty="0" smtClean="0">
                        <a:solidFill>
                          <a:srgbClr val="FF0000"/>
                        </a:solidFill>
                      </a:endParaRPr>
                    </a:p>
                  </a:txBody>
                  <a:tcPr marT="0" marB="0" anchor="ctr"/>
                </a:tc>
              </a:tr>
              <a:tr h="21527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kern="9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Invite team </a:t>
                      </a:r>
                      <a:r>
                        <a:rPr lang="fr-FR" sz="1100" kern="9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admins</a:t>
                      </a:r>
                      <a:r>
                        <a:rPr lang="fr-FR" sz="1100" kern="9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and team </a:t>
                      </a:r>
                      <a:r>
                        <a:rPr lang="fr-FR" sz="1100" kern="9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members</a:t>
                      </a:r>
                      <a:endParaRPr lang="fr-FR" sz="1100" kern="9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 smtClean="0">
                          <a:solidFill>
                            <a:srgbClr val="00800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fr-FR" sz="1100" dirty="0" smtClean="0">
                        <a:solidFill>
                          <a:srgbClr val="008000"/>
                        </a:solidFill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100" dirty="0" smtClean="0">
                          <a:solidFill>
                            <a:srgbClr val="00800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fr-FR" sz="1100" dirty="0">
                        <a:solidFill>
                          <a:srgbClr val="008000"/>
                        </a:solidFill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 smtClean="0">
                          <a:solidFill>
                            <a:srgbClr val="FF000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endParaRPr lang="fr-FR" sz="1100" dirty="0" smtClean="0">
                        <a:solidFill>
                          <a:srgbClr val="FF0000"/>
                        </a:solidFill>
                      </a:endParaRPr>
                    </a:p>
                  </a:txBody>
                  <a:tcPr marT="0" marB="0" anchor="ctr"/>
                </a:tc>
              </a:tr>
              <a:tr h="21527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kern="9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Request</a:t>
                      </a:r>
                      <a:r>
                        <a:rPr lang="fr-FR" sz="1100" kern="9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100" kern="9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development</a:t>
                      </a:r>
                      <a:r>
                        <a:rPr lang="fr-FR" sz="1100" kern="9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100" kern="9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certificates</a:t>
                      </a:r>
                      <a:endParaRPr lang="fr-FR" sz="1100" kern="9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 smtClean="0">
                          <a:solidFill>
                            <a:srgbClr val="00800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fr-FR" sz="1100" dirty="0" smtClean="0">
                        <a:solidFill>
                          <a:srgbClr val="008000"/>
                        </a:solidFill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100" dirty="0" smtClean="0">
                          <a:solidFill>
                            <a:srgbClr val="00800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fr-FR" sz="1100" dirty="0">
                        <a:solidFill>
                          <a:srgbClr val="008000"/>
                        </a:solidFill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100" dirty="0" smtClean="0">
                          <a:solidFill>
                            <a:srgbClr val="00800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fr-FR" sz="1100" dirty="0">
                        <a:solidFill>
                          <a:srgbClr val="008000"/>
                        </a:solidFill>
                      </a:endParaRPr>
                    </a:p>
                  </a:txBody>
                  <a:tcPr marT="0" marB="0" anchor="ctr"/>
                </a:tc>
              </a:tr>
              <a:tr h="21527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kern="9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Approve</a:t>
                      </a:r>
                      <a:r>
                        <a:rPr lang="fr-FR" sz="1100" kern="9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team </a:t>
                      </a:r>
                      <a:r>
                        <a:rPr lang="fr-FR" sz="1100" kern="9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member</a:t>
                      </a:r>
                      <a:r>
                        <a:rPr lang="fr-FR" sz="1100" kern="9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100" kern="9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requests</a:t>
                      </a:r>
                      <a:r>
                        <a:rPr lang="fr-FR" sz="1100" kern="9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for </a:t>
                      </a:r>
                      <a:r>
                        <a:rPr lang="fr-FR" sz="1100" kern="9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development</a:t>
                      </a:r>
                      <a:r>
                        <a:rPr lang="fr-FR" sz="1100" kern="9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100" kern="9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certificates</a:t>
                      </a:r>
                      <a:endParaRPr lang="fr-FR" sz="1100" kern="9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 smtClean="0">
                          <a:solidFill>
                            <a:srgbClr val="00800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fr-FR" sz="1100" dirty="0" smtClean="0">
                        <a:solidFill>
                          <a:srgbClr val="008000"/>
                        </a:solidFill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100" dirty="0" smtClean="0">
                          <a:solidFill>
                            <a:srgbClr val="00800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fr-FR" sz="1100" dirty="0">
                        <a:solidFill>
                          <a:srgbClr val="008000"/>
                        </a:solidFill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 smtClean="0">
                          <a:solidFill>
                            <a:srgbClr val="FF000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endParaRPr lang="fr-FR" sz="1100" dirty="0" smtClean="0">
                        <a:solidFill>
                          <a:srgbClr val="FF0000"/>
                        </a:solidFill>
                      </a:endParaRPr>
                    </a:p>
                  </a:txBody>
                  <a:tcPr marT="0" marB="0" anchor="ctr"/>
                </a:tc>
              </a:tr>
              <a:tr h="21527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kern="9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Request</a:t>
                      </a:r>
                      <a:r>
                        <a:rPr lang="fr-FR" sz="1100" kern="9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distribution </a:t>
                      </a:r>
                      <a:r>
                        <a:rPr lang="fr-FR" sz="1100" kern="9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certificates</a:t>
                      </a:r>
                      <a:endParaRPr lang="fr-FR" sz="1100" kern="9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 smtClean="0">
                          <a:solidFill>
                            <a:srgbClr val="00800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fr-FR" sz="1100" dirty="0" smtClean="0">
                        <a:solidFill>
                          <a:srgbClr val="008000"/>
                        </a:solidFill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100" dirty="0" smtClean="0">
                          <a:solidFill>
                            <a:srgbClr val="00800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fr-FR" sz="1100" dirty="0">
                        <a:solidFill>
                          <a:srgbClr val="008000"/>
                        </a:solidFill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 smtClean="0">
                          <a:solidFill>
                            <a:srgbClr val="FF000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endParaRPr lang="fr-FR" sz="1100" dirty="0" smtClean="0">
                        <a:solidFill>
                          <a:srgbClr val="FF0000"/>
                        </a:solidFill>
                      </a:endParaRPr>
                    </a:p>
                  </a:txBody>
                  <a:tcPr marT="0" marB="0" anchor="ctr"/>
                </a:tc>
              </a:tr>
              <a:tr h="21527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kern="9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For Mac </a:t>
                      </a:r>
                      <a:r>
                        <a:rPr lang="fr-FR" sz="1100" kern="9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apps</a:t>
                      </a:r>
                      <a:r>
                        <a:rPr lang="fr-FR" sz="1100" kern="9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fr-FR" sz="1100" kern="9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request</a:t>
                      </a:r>
                      <a:r>
                        <a:rPr lang="fr-FR" sz="1100" kern="9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100" kern="9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Developer</a:t>
                      </a:r>
                      <a:r>
                        <a:rPr lang="fr-FR" sz="1100" kern="9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ID </a:t>
                      </a:r>
                      <a:r>
                        <a:rPr lang="fr-FR" sz="1100" kern="9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certificates</a:t>
                      </a:r>
                      <a:endParaRPr lang="fr-FR" sz="1100" kern="9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100" dirty="0" smtClean="0">
                          <a:solidFill>
                            <a:srgbClr val="00800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fr-FR" sz="1100" dirty="0">
                        <a:solidFill>
                          <a:srgbClr val="008000"/>
                        </a:solidFill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 smtClean="0">
                          <a:solidFill>
                            <a:srgbClr val="FF000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endParaRPr lang="fr-FR" sz="1100" dirty="0" smtClean="0">
                        <a:solidFill>
                          <a:srgbClr val="FF0000"/>
                        </a:solidFill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 smtClean="0">
                          <a:solidFill>
                            <a:srgbClr val="FF000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endParaRPr lang="fr-FR" sz="1100" dirty="0" smtClean="0">
                        <a:solidFill>
                          <a:srgbClr val="FF0000"/>
                        </a:solidFill>
                      </a:endParaRPr>
                    </a:p>
                  </a:txBody>
                  <a:tcPr marT="0" marB="0" anchor="ctr"/>
                </a:tc>
              </a:tr>
              <a:tr h="21527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kern="9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Add</a:t>
                      </a:r>
                      <a:r>
                        <a:rPr lang="fr-FR" sz="1100" kern="9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100" kern="9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devices</a:t>
                      </a:r>
                      <a:r>
                        <a:rPr lang="fr-FR" sz="1100" kern="9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for </a:t>
                      </a:r>
                      <a:r>
                        <a:rPr lang="fr-FR" sz="1100" kern="9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development</a:t>
                      </a:r>
                      <a:r>
                        <a:rPr lang="fr-FR" sz="1100" kern="9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and </a:t>
                      </a:r>
                      <a:r>
                        <a:rPr lang="fr-FR" sz="1100" kern="9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testing</a:t>
                      </a:r>
                      <a:endParaRPr lang="fr-FR" sz="1100" kern="9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100" dirty="0" smtClean="0">
                          <a:solidFill>
                            <a:srgbClr val="00800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fr-FR" sz="1100" dirty="0">
                        <a:solidFill>
                          <a:srgbClr val="008000"/>
                        </a:solidFill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100" dirty="0" smtClean="0">
                          <a:solidFill>
                            <a:srgbClr val="00800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fr-FR" sz="1100" dirty="0">
                        <a:solidFill>
                          <a:srgbClr val="008000"/>
                        </a:solidFill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 smtClean="0">
                          <a:solidFill>
                            <a:srgbClr val="FF000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endParaRPr lang="fr-FR" sz="1100" dirty="0">
                        <a:solidFill>
                          <a:srgbClr val="FF0000"/>
                        </a:solidFill>
                      </a:endParaRPr>
                    </a:p>
                  </a:txBody>
                  <a:tcPr marT="0" marB="0" anchor="ctr"/>
                </a:tc>
              </a:tr>
              <a:tr h="21527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kern="9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Create</a:t>
                      </a:r>
                      <a:r>
                        <a:rPr lang="fr-FR" sz="1100" kern="9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App </a:t>
                      </a:r>
                      <a:r>
                        <a:rPr lang="fr-FR" sz="1100" kern="9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IDs</a:t>
                      </a:r>
                      <a:r>
                        <a:rPr lang="fr-FR" sz="1100" kern="9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and </a:t>
                      </a:r>
                      <a:r>
                        <a:rPr lang="fr-FR" sz="1100" kern="9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enable</a:t>
                      </a:r>
                      <a:r>
                        <a:rPr lang="fr-FR" sz="1100" kern="9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certain technologies and services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100" dirty="0" smtClean="0">
                          <a:solidFill>
                            <a:srgbClr val="00800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fr-FR" sz="1100" dirty="0">
                        <a:solidFill>
                          <a:srgbClr val="008000"/>
                        </a:solidFill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100" dirty="0" smtClean="0">
                          <a:solidFill>
                            <a:srgbClr val="00800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fr-FR" sz="1100" dirty="0">
                        <a:solidFill>
                          <a:srgbClr val="008000"/>
                        </a:solidFill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 smtClean="0">
                          <a:solidFill>
                            <a:srgbClr val="FF000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endParaRPr lang="fr-FR" sz="1100" dirty="0" smtClean="0">
                        <a:solidFill>
                          <a:srgbClr val="FF0000"/>
                        </a:solidFill>
                      </a:endParaRPr>
                    </a:p>
                  </a:txBody>
                  <a:tcPr marT="0" marB="0" anchor="ctr"/>
                </a:tc>
              </a:tr>
              <a:tr h="21527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kern="9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Create</a:t>
                      </a:r>
                      <a:r>
                        <a:rPr lang="fr-FR" sz="1100" kern="9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100" kern="9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development</a:t>
                      </a:r>
                      <a:r>
                        <a:rPr lang="fr-FR" sz="1100" kern="9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and distribution </a:t>
                      </a:r>
                      <a:r>
                        <a:rPr lang="fr-FR" sz="1100" kern="9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provisioning</a:t>
                      </a:r>
                      <a:r>
                        <a:rPr lang="fr-FR" sz="1100" kern="9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profiles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100" dirty="0" smtClean="0">
                          <a:solidFill>
                            <a:srgbClr val="00800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fr-FR" sz="1100" dirty="0">
                        <a:solidFill>
                          <a:srgbClr val="008000"/>
                        </a:solidFill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100" dirty="0" smtClean="0">
                          <a:solidFill>
                            <a:srgbClr val="00800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fr-FR" sz="1100" dirty="0">
                        <a:solidFill>
                          <a:srgbClr val="008000"/>
                        </a:solidFill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 smtClean="0">
                          <a:solidFill>
                            <a:srgbClr val="FF000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endParaRPr lang="fr-FR" sz="1100" dirty="0" smtClean="0">
                        <a:solidFill>
                          <a:srgbClr val="FF0000"/>
                        </a:solidFill>
                      </a:endParaRPr>
                    </a:p>
                  </a:txBody>
                  <a:tcPr marT="0" marB="0" anchor="ctr"/>
                </a:tc>
              </a:tr>
              <a:tr h="21527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kern="9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Create</a:t>
                      </a:r>
                      <a:r>
                        <a:rPr lang="fr-FR" sz="1100" kern="9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SSL </a:t>
                      </a:r>
                      <a:r>
                        <a:rPr lang="fr-FR" sz="1100" kern="9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certificates</a:t>
                      </a:r>
                      <a:r>
                        <a:rPr lang="fr-FR" sz="1100" kern="9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for Apple Push Notification service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100" dirty="0" smtClean="0">
                          <a:solidFill>
                            <a:srgbClr val="00800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fr-FR" sz="1100" dirty="0">
                        <a:solidFill>
                          <a:srgbClr val="008000"/>
                        </a:solidFill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100" dirty="0" smtClean="0">
                          <a:solidFill>
                            <a:srgbClr val="00800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fr-FR" sz="1100" dirty="0">
                        <a:solidFill>
                          <a:srgbClr val="008000"/>
                        </a:solidFill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 smtClean="0">
                          <a:solidFill>
                            <a:srgbClr val="FF000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endParaRPr lang="fr-FR" sz="1100" dirty="0" smtClean="0">
                        <a:solidFill>
                          <a:srgbClr val="FF0000"/>
                        </a:solidFill>
                      </a:endParaRPr>
                    </a:p>
                  </a:txBody>
                  <a:tcPr marT="0" marB="0" anchor="ctr"/>
                </a:tc>
              </a:tr>
              <a:tr h="21527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kern="9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Download</a:t>
                      </a:r>
                      <a:r>
                        <a:rPr lang="fr-FR" sz="1100" kern="9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100" kern="9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development</a:t>
                      </a:r>
                      <a:r>
                        <a:rPr lang="fr-FR" sz="1100" kern="9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100" kern="9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provisioning</a:t>
                      </a:r>
                      <a:r>
                        <a:rPr lang="fr-FR" sz="1100" kern="9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profiles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100" dirty="0" smtClean="0">
                          <a:solidFill>
                            <a:srgbClr val="00800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fr-FR" sz="1100" dirty="0">
                        <a:solidFill>
                          <a:srgbClr val="008000"/>
                        </a:solidFill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100" dirty="0" smtClean="0">
                          <a:solidFill>
                            <a:srgbClr val="00800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fr-FR" sz="1100" dirty="0">
                        <a:solidFill>
                          <a:srgbClr val="008000"/>
                        </a:solidFill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100" dirty="0" smtClean="0">
                          <a:solidFill>
                            <a:srgbClr val="00800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fr-FR" sz="1100" dirty="0">
                        <a:solidFill>
                          <a:srgbClr val="008000"/>
                        </a:solidFill>
                      </a:endParaRPr>
                    </a:p>
                  </a:txBody>
                  <a:tcPr marT="0" marB="0" anchor="ctr"/>
                </a:tc>
              </a:tr>
              <a:tr h="21527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kern="9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Submit</a:t>
                      </a:r>
                      <a:r>
                        <a:rPr lang="fr-FR" sz="1100" kern="9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100" kern="9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apps</a:t>
                      </a:r>
                      <a:r>
                        <a:rPr lang="fr-FR" sz="1100" kern="9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to the App Store or Mac App Store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100" dirty="0" smtClean="0">
                          <a:solidFill>
                            <a:srgbClr val="00800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fr-FR" sz="1100" dirty="0">
                        <a:solidFill>
                          <a:srgbClr val="008000"/>
                        </a:solidFill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 smtClean="0">
                          <a:solidFill>
                            <a:srgbClr val="FF000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endParaRPr lang="fr-FR" sz="1100" dirty="0" smtClean="0">
                        <a:solidFill>
                          <a:srgbClr val="FF0000"/>
                        </a:solidFill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 smtClean="0">
                          <a:solidFill>
                            <a:srgbClr val="FF000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endParaRPr lang="fr-FR" sz="1100" dirty="0" smtClean="0">
                        <a:solidFill>
                          <a:srgbClr val="FF0000"/>
                        </a:solidFill>
                      </a:endParaRPr>
                    </a:p>
                  </a:txBody>
                  <a:tcPr marT="0" marB="0" anchor="ctr"/>
                </a:tc>
              </a:tr>
              <a:tr h="21527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kern="9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Sign</a:t>
                      </a:r>
                      <a:r>
                        <a:rPr lang="fr-FR" sz="1100" kern="9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100" kern="9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app</a:t>
                      </a:r>
                      <a:r>
                        <a:rPr lang="fr-FR" sz="1100" kern="9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for In</a:t>
                      </a:r>
                      <a:r>
                        <a:rPr lang="fr-FR" sz="1100" kern="9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House Distribution</a:t>
                      </a:r>
                      <a:endParaRPr lang="fr-FR" sz="1100" kern="9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100" dirty="0" smtClean="0">
                          <a:solidFill>
                            <a:srgbClr val="00800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fr-FR" sz="1100" dirty="0">
                        <a:solidFill>
                          <a:srgbClr val="008000"/>
                        </a:solidFill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 smtClean="0">
                          <a:solidFill>
                            <a:srgbClr val="FF000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endParaRPr lang="fr-FR" sz="1100" dirty="0" smtClean="0">
                        <a:solidFill>
                          <a:srgbClr val="FF0000"/>
                        </a:solidFill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 smtClean="0">
                          <a:solidFill>
                            <a:srgbClr val="FF000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endParaRPr lang="fr-FR" sz="1100" dirty="0" smtClean="0">
                        <a:solidFill>
                          <a:srgbClr val="FF0000"/>
                        </a:solidFill>
                      </a:endParaRPr>
                    </a:p>
                  </a:txBody>
                  <a:tcPr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323537"/>
      </p:ext>
    </p:extLst>
  </p:cSld>
  <p:clrMapOvr>
    <a:masterClrMapping/>
  </p:clrMapOvr>
  <p:transition xmlns:p14="http://schemas.microsoft.com/office/powerpoint/2010/main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1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licences, certificats et profils d’approvisionnement</a:t>
            </a:r>
            <a:br>
              <a:rPr lang="fr-FR" dirty="0"/>
            </a:br>
            <a:endParaRPr lang="en-GB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dirty="0" smtClean="0"/>
              <a:t>Présentation de la plateforme </a:t>
            </a:r>
            <a:r>
              <a:rPr lang="fr-FR" dirty="0" err="1" smtClean="0"/>
              <a:t>iOS</a:t>
            </a:r>
            <a:endParaRPr lang="fr-FR" dirty="0" smtClean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 dirty="0" smtClean="0"/>
              <a:t>certificats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1011238" y="1773238"/>
            <a:ext cx="8025258" cy="3888010"/>
          </a:xfrm>
        </p:spPr>
        <p:txBody>
          <a:bodyPr/>
          <a:lstStyle/>
          <a:p>
            <a:r>
              <a:rPr lang="fr-FR" dirty="0" smtClean="0"/>
              <a:t>deux types :</a:t>
            </a:r>
          </a:p>
          <a:p>
            <a:pPr lvl="1"/>
            <a:r>
              <a:rPr lang="fr-FR" dirty="0"/>
              <a:t>d</a:t>
            </a:r>
            <a:r>
              <a:rPr lang="fr-FR" dirty="0" smtClean="0"/>
              <a:t>éveloppement</a:t>
            </a:r>
          </a:p>
          <a:p>
            <a:pPr lvl="1"/>
            <a:r>
              <a:rPr lang="fr-FR" dirty="0" smtClean="0"/>
              <a:t>distribution</a:t>
            </a:r>
          </a:p>
          <a:p>
            <a:r>
              <a:rPr lang="fr-FR" dirty="0" smtClean="0"/>
              <a:t>est associé à une </a:t>
            </a:r>
            <a:r>
              <a:rPr lang="fr-FR" dirty="0" smtClean="0">
                <a:solidFill>
                  <a:schemeClr val="tx2"/>
                </a:solidFill>
              </a:rPr>
              <a:t>personne</a:t>
            </a:r>
          </a:p>
          <a:p>
            <a:r>
              <a:rPr lang="fr-FR" dirty="0" smtClean="0">
                <a:solidFill>
                  <a:srgbClr val="000000"/>
                </a:solidFill>
              </a:rPr>
              <a:t>nécessaire pour signer une application</a:t>
            </a:r>
          </a:p>
        </p:txBody>
      </p:sp>
    </p:spTree>
    <p:extLst>
      <p:ext uri="{BB962C8B-B14F-4D97-AF65-F5344CB8AC3E}">
        <p14:creationId xmlns:p14="http://schemas.microsoft.com/office/powerpoint/2010/main" val="3379888601"/>
      </p:ext>
    </p:extLst>
  </p:cSld>
  <p:clrMapOvr>
    <a:masterClrMapping/>
  </p:clrMapOvr>
  <p:transition xmlns:p14="http://schemas.microsoft.com/office/powerpoint/2010/main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1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licences, certificats et profils d’approvisionnement</a:t>
            </a:r>
            <a:br>
              <a:rPr lang="fr-FR" dirty="0"/>
            </a:br>
            <a:endParaRPr lang="en-GB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dirty="0" smtClean="0"/>
              <a:t>Présentation de la plateforme </a:t>
            </a:r>
            <a:r>
              <a:rPr lang="fr-FR" dirty="0" err="1" smtClean="0"/>
              <a:t>iOS</a:t>
            </a:r>
            <a:endParaRPr lang="fr-FR" dirty="0" smtClean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 dirty="0" smtClean="0"/>
              <a:t>certificats - création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1011238" y="1773238"/>
            <a:ext cx="8025258" cy="3888010"/>
          </a:xfrm>
        </p:spPr>
        <p:txBody>
          <a:bodyPr/>
          <a:lstStyle/>
          <a:p>
            <a:r>
              <a:rPr lang="fr-FR" dirty="0" smtClean="0"/>
              <a:t>création d’une demande de certificat avec l’application </a:t>
            </a:r>
            <a:br>
              <a:rPr lang="fr-FR" dirty="0" smtClean="0"/>
            </a:br>
            <a:r>
              <a:rPr lang="fr-FR" dirty="0" smtClean="0">
                <a:solidFill>
                  <a:schemeClr val="tx2"/>
                </a:solidFill>
              </a:rPr>
              <a:t>Trousseau d’accès</a:t>
            </a:r>
            <a:r>
              <a:rPr lang="fr-FR" dirty="0" smtClean="0"/>
              <a:t> </a:t>
            </a:r>
          </a:p>
          <a:p>
            <a:r>
              <a:rPr lang="fr-FR" dirty="0" smtClean="0">
                <a:solidFill>
                  <a:srgbClr val="000000"/>
                </a:solidFill>
              </a:rPr>
              <a:t>la demande est nominative</a:t>
            </a:r>
          </a:p>
          <a:p>
            <a:r>
              <a:rPr lang="fr-FR" dirty="0" smtClean="0">
                <a:solidFill>
                  <a:srgbClr val="000000"/>
                </a:solidFill>
              </a:rPr>
              <a:t>envoi de la demande pour création du certificat</a:t>
            </a:r>
          </a:p>
          <a:p>
            <a:r>
              <a:rPr lang="fr-FR" dirty="0" smtClean="0">
                <a:solidFill>
                  <a:srgbClr val="000000"/>
                </a:solidFill>
              </a:rPr>
              <a:t>téléchargement du certificat créé et installation sur la machine</a:t>
            </a:r>
          </a:p>
          <a:p>
            <a:pPr>
              <a:buClr>
                <a:schemeClr val="bg1"/>
              </a:buClr>
            </a:pPr>
            <a:r>
              <a:rPr lang="fr-FR" dirty="0" smtClean="0">
                <a:solidFill>
                  <a:srgbClr val="000000"/>
                </a:solidFill>
              </a:rPr>
              <a:t>le certificat lie l’utilisateur </a:t>
            </a:r>
            <a:r>
              <a:rPr lang="fr-FR" dirty="0" smtClean="0">
                <a:solidFill>
                  <a:srgbClr val="FF6600"/>
                </a:solidFill>
              </a:rPr>
              <a:t>et</a:t>
            </a:r>
            <a:r>
              <a:rPr lang="fr-FR" dirty="0" smtClean="0">
                <a:solidFill>
                  <a:srgbClr val="000000"/>
                </a:solidFill>
              </a:rPr>
              <a:t> la machine, il peut donc être utile d’en garder une version exportée pour l’utiliser sur une autre machine,</a:t>
            </a:r>
            <a:r>
              <a:rPr lang="fr-FR" dirty="0">
                <a:solidFill>
                  <a:srgbClr val="000000"/>
                </a:solidFill>
              </a:rPr>
              <a:t> </a:t>
            </a:r>
            <a:r>
              <a:rPr lang="fr-FR" dirty="0" smtClean="0">
                <a:solidFill>
                  <a:srgbClr val="000000"/>
                </a:solidFill>
              </a:rPr>
              <a:t>pour cela, il faut l’exporter au format </a:t>
            </a:r>
            <a:r>
              <a:rPr lang="fr-FR" dirty="0" smtClean="0">
                <a:solidFill>
                  <a:srgbClr val="FF6600"/>
                </a:solidFill>
              </a:rPr>
              <a:t>p12</a:t>
            </a:r>
            <a:r>
              <a:rPr lang="fr-FR" dirty="0" smtClean="0">
                <a:solidFill>
                  <a:srgbClr val="000000"/>
                </a:solidFill>
              </a:rPr>
              <a:t> à partir du </a:t>
            </a:r>
            <a:r>
              <a:rPr lang="fr-FR" dirty="0" smtClean="0">
                <a:solidFill>
                  <a:srgbClr val="FF6600"/>
                </a:solidFill>
              </a:rPr>
              <a:t>Trousseau d’accès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8344" y="1546436"/>
            <a:ext cx="884808" cy="884808"/>
          </a:xfrm>
          <a:prstGeom prst="rect">
            <a:avLst/>
          </a:prstGeom>
        </p:spPr>
      </p:pic>
      <p:pic>
        <p:nvPicPr>
          <p:cNvPr id="7" name="Picture 2" descr="error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6116" y="3716561"/>
            <a:ext cx="575122" cy="57512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34857159"/>
      </p:ext>
    </p:extLst>
  </p:cSld>
  <p:clrMapOvr>
    <a:masterClrMapping/>
  </p:clrMapOvr>
  <p:transition xmlns:p14="http://schemas.microsoft.com/office/powerpoint/2010/main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1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licences, certificats et profils d’approvisionnement</a:t>
            </a:r>
            <a:br>
              <a:rPr lang="fr-FR" dirty="0"/>
            </a:br>
            <a:endParaRPr lang="en-GB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dirty="0" smtClean="0"/>
              <a:t>Présentation de la plateforme </a:t>
            </a:r>
            <a:r>
              <a:rPr lang="fr-FR" dirty="0" err="1" smtClean="0"/>
              <a:t>iOS</a:t>
            </a:r>
            <a:endParaRPr lang="fr-FR" dirty="0" smtClean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 dirty="0" smtClean="0"/>
              <a:t>App ID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1011238" y="1773238"/>
            <a:ext cx="8025258" cy="3888010"/>
          </a:xfrm>
        </p:spPr>
        <p:txBody>
          <a:bodyPr/>
          <a:lstStyle/>
          <a:p>
            <a:r>
              <a:rPr lang="fr-FR" dirty="0" smtClean="0"/>
              <a:t>permet d’identifier les applications et les fonctionnalités disponibles</a:t>
            </a:r>
          </a:p>
          <a:p>
            <a:r>
              <a:rPr lang="fr-FR" dirty="0" smtClean="0"/>
              <a:t>possède un </a:t>
            </a:r>
            <a:r>
              <a:rPr lang="fr-FR" dirty="0" smtClean="0">
                <a:solidFill>
                  <a:srgbClr val="FF6600"/>
                </a:solidFill>
              </a:rPr>
              <a:t>Bundle ID</a:t>
            </a:r>
            <a:r>
              <a:rPr lang="fr-FR" dirty="0" smtClean="0"/>
              <a:t> qui identifie la ou les applications</a:t>
            </a:r>
          </a:p>
          <a:p>
            <a:r>
              <a:rPr lang="fr-FR" dirty="0" smtClean="0"/>
              <a:t>deux types :</a:t>
            </a:r>
          </a:p>
          <a:p>
            <a:pPr lvl="1"/>
            <a:r>
              <a:rPr lang="fr-FR" dirty="0"/>
              <a:t>explicite : pour identifier une application </a:t>
            </a:r>
            <a:r>
              <a:rPr lang="fr-FR" dirty="0" smtClean="0"/>
              <a:t>unique, le Bundle ID est en général de la forme </a:t>
            </a:r>
            <a:r>
              <a:rPr lang="fr-FR" dirty="0" err="1" smtClean="0"/>
              <a:t>com.company.appName</a:t>
            </a:r>
            <a:endParaRPr lang="fr-FR" dirty="0" smtClean="0"/>
          </a:p>
          <a:p>
            <a:pPr lvl="1"/>
            <a:r>
              <a:rPr lang="fr-FR" dirty="0" err="1" smtClean="0"/>
              <a:t>wildcard</a:t>
            </a:r>
            <a:r>
              <a:rPr lang="fr-FR" dirty="0" smtClean="0"/>
              <a:t> : pour identifier un groupe d’applications, le Bundle ID se termine par le caractère </a:t>
            </a:r>
            <a:r>
              <a:rPr lang="fr-FR" dirty="0" smtClean="0">
                <a:solidFill>
                  <a:srgbClr val="FF6600"/>
                </a:solidFill>
              </a:rPr>
              <a:t>*</a:t>
            </a:r>
            <a:r>
              <a:rPr lang="fr-FR" dirty="0" smtClean="0"/>
              <a:t>, par exemple, </a:t>
            </a:r>
            <a:r>
              <a:rPr lang="fr-FR" dirty="0" err="1" smtClean="0"/>
              <a:t>com.company</a:t>
            </a:r>
            <a:r>
              <a:rPr lang="fr-FR" dirty="0" smtClean="0"/>
              <a:t>.*</a:t>
            </a:r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785857558"/>
      </p:ext>
    </p:extLst>
  </p:cSld>
  <p:clrMapOvr>
    <a:masterClrMapping/>
  </p:clrMapOvr>
  <p:transition xmlns:p14="http://schemas.microsoft.com/office/powerpoint/2010/main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1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licences, certificats et profils d’approvisionnement</a:t>
            </a:r>
            <a:br>
              <a:rPr lang="fr-FR" dirty="0"/>
            </a:br>
            <a:endParaRPr lang="en-GB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dirty="0" smtClean="0"/>
              <a:t>Présentation de la plateforme </a:t>
            </a:r>
            <a:r>
              <a:rPr lang="fr-FR" dirty="0" err="1" smtClean="0"/>
              <a:t>iOS</a:t>
            </a:r>
            <a:endParaRPr lang="fr-FR" dirty="0" smtClean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 dirty="0" smtClean="0"/>
              <a:t>App ID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1011238" y="1773238"/>
            <a:ext cx="8025258" cy="3888010"/>
          </a:xfrm>
        </p:spPr>
        <p:txBody>
          <a:bodyPr/>
          <a:lstStyle/>
          <a:p>
            <a:r>
              <a:rPr lang="fr-FR" dirty="0" smtClean="0"/>
              <a:t>certaines fonctionnalités nécessitent obligatoirement un App ID explicite :</a:t>
            </a:r>
          </a:p>
          <a:p>
            <a:pPr lvl="1"/>
            <a:r>
              <a:rPr lang="fr-FR" dirty="0" smtClean="0"/>
              <a:t>Game Center</a:t>
            </a:r>
          </a:p>
          <a:p>
            <a:pPr lvl="1"/>
            <a:r>
              <a:rPr lang="fr-FR" dirty="0" smtClean="0"/>
              <a:t>In-App </a:t>
            </a:r>
            <a:r>
              <a:rPr lang="fr-FR" dirty="0" err="1" smtClean="0"/>
              <a:t>Purchase</a:t>
            </a:r>
            <a:endParaRPr lang="fr-FR" dirty="0" smtClean="0"/>
          </a:p>
          <a:p>
            <a:pPr lvl="1"/>
            <a:r>
              <a:rPr lang="fr-FR" dirty="0" smtClean="0"/>
              <a:t>Push Notifications</a:t>
            </a:r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360900889"/>
      </p:ext>
    </p:extLst>
  </p:cSld>
  <p:clrMapOvr>
    <a:masterClrMapping/>
  </p:clrMapOvr>
  <p:transition xmlns:p14="http://schemas.microsoft.com/office/powerpoint/2010/main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1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licences, certificats et profils d’approvisionnement</a:t>
            </a:r>
            <a:br>
              <a:rPr lang="fr-FR" dirty="0"/>
            </a:br>
            <a:endParaRPr lang="en-GB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dirty="0" smtClean="0"/>
              <a:t>Présentation de la plateforme </a:t>
            </a:r>
            <a:r>
              <a:rPr lang="fr-FR" dirty="0" err="1" smtClean="0"/>
              <a:t>iOS</a:t>
            </a:r>
            <a:endParaRPr lang="fr-FR" dirty="0" smtClean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 dirty="0" smtClean="0"/>
              <a:t>profils d’approvisionnement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1011238" y="1773238"/>
            <a:ext cx="8025258" cy="3888010"/>
          </a:xfrm>
        </p:spPr>
        <p:txBody>
          <a:bodyPr/>
          <a:lstStyle/>
          <a:p>
            <a:r>
              <a:rPr lang="fr-FR" dirty="0" smtClean="0"/>
              <a:t>associe un certificat, un App ID et éventuellement une liste d’appareils autorisés</a:t>
            </a:r>
          </a:p>
          <a:p>
            <a:r>
              <a:rPr lang="fr-FR" dirty="0" smtClean="0"/>
              <a:t>quatre types :	</a:t>
            </a:r>
          </a:p>
          <a:p>
            <a:pPr lvl="1"/>
            <a:r>
              <a:rPr lang="fr-FR" dirty="0" smtClean="0"/>
              <a:t>développement</a:t>
            </a:r>
          </a:p>
          <a:p>
            <a:pPr lvl="1"/>
            <a:r>
              <a:rPr lang="fr-FR" dirty="0" smtClean="0"/>
              <a:t>distribution ad hoc</a:t>
            </a:r>
          </a:p>
          <a:p>
            <a:pPr lvl="1"/>
            <a:r>
              <a:rPr lang="fr-FR" dirty="0" smtClean="0"/>
              <a:t>distribution App Store</a:t>
            </a:r>
          </a:p>
          <a:p>
            <a:pPr lvl="1"/>
            <a:r>
              <a:rPr lang="fr-FR" dirty="0" smtClean="0"/>
              <a:t>distribution In House</a:t>
            </a:r>
          </a:p>
        </p:txBody>
      </p:sp>
    </p:spTree>
    <p:extLst>
      <p:ext uri="{BB962C8B-B14F-4D97-AF65-F5344CB8AC3E}">
        <p14:creationId xmlns:p14="http://schemas.microsoft.com/office/powerpoint/2010/main" val="2614437434"/>
      </p:ext>
    </p:extLst>
  </p:cSld>
  <p:clrMapOvr>
    <a:masterClrMapping/>
  </p:clrMapOvr>
  <p:transition xmlns:p14="http://schemas.microsoft.com/office/powerpoint/2010/main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1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licences, certificats et profils d’approvisionnement</a:t>
            </a:r>
            <a:br>
              <a:rPr lang="fr-FR" dirty="0"/>
            </a:br>
            <a:endParaRPr lang="en-GB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dirty="0" smtClean="0"/>
              <a:t>Présentation de la plateforme </a:t>
            </a:r>
            <a:r>
              <a:rPr lang="fr-FR" dirty="0" err="1" smtClean="0"/>
              <a:t>iOS</a:t>
            </a:r>
            <a:endParaRPr lang="fr-FR" dirty="0" smtClean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 dirty="0" smtClean="0"/>
              <a:t>profils d’approvisionnement - développement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1011238" y="1773238"/>
            <a:ext cx="8025258" cy="3888010"/>
          </a:xfrm>
        </p:spPr>
        <p:txBody>
          <a:bodyPr/>
          <a:lstStyle/>
          <a:p>
            <a:r>
              <a:rPr lang="fr-FR" dirty="0" smtClean="0"/>
              <a:t>permet à un développeur d’installer sur un appareil </a:t>
            </a:r>
            <a:r>
              <a:rPr lang="fr-FR" dirty="0" err="1" smtClean="0"/>
              <a:t>iPad</a:t>
            </a:r>
            <a:r>
              <a:rPr lang="fr-FR" dirty="0" smtClean="0"/>
              <a:t>, iPhone ou iPod</a:t>
            </a:r>
          </a:p>
          <a:p>
            <a:r>
              <a:rPr lang="fr-FR" dirty="0" smtClean="0"/>
              <a:t>l’application est utilisable 3 mois</a:t>
            </a:r>
          </a:p>
          <a:p>
            <a:r>
              <a:rPr lang="fr-FR" dirty="0" smtClean="0"/>
              <a:t>l’application n’est installable que sur une liste définie d’appareils</a:t>
            </a:r>
          </a:p>
          <a:p>
            <a:r>
              <a:rPr lang="fr-FR" dirty="0" smtClean="0"/>
              <a:t>disponibles avec tous les types de licence</a:t>
            </a:r>
          </a:p>
        </p:txBody>
      </p:sp>
    </p:spTree>
    <p:extLst>
      <p:ext uri="{BB962C8B-B14F-4D97-AF65-F5344CB8AC3E}">
        <p14:creationId xmlns:p14="http://schemas.microsoft.com/office/powerpoint/2010/main" val="1735501912"/>
      </p:ext>
    </p:extLst>
  </p:cSld>
  <p:clrMapOvr>
    <a:masterClrMapping/>
  </p:clrMapOvr>
  <p:transition xmlns:p14="http://schemas.microsoft.com/office/powerpoint/2010/main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1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licences, certificats et profils d’approvisionnement</a:t>
            </a:r>
            <a:br>
              <a:rPr lang="fr-FR" dirty="0"/>
            </a:br>
            <a:endParaRPr lang="en-GB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dirty="0" smtClean="0"/>
              <a:t>Présentation de la plateforme </a:t>
            </a:r>
            <a:r>
              <a:rPr lang="fr-FR" dirty="0" err="1" smtClean="0"/>
              <a:t>iOS</a:t>
            </a:r>
            <a:endParaRPr lang="fr-FR" dirty="0" smtClean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 dirty="0" smtClean="0"/>
              <a:t>profils d’approvisionnement - ad hoc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1011238" y="1773238"/>
            <a:ext cx="8025258" cy="3888010"/>
          </a:xfrm>
        </p:spPr>
        <p:txBody>
          <a:bodyPr/>
          <a:lstStyle/>
          <a:p>
            <a:r>
              <a:rPr lang="fr-FR" dirty="0" smtClean="0"/>
              <a:t>permet à d’installer sur une liste d’appareils </a:t>
            </a:r>
            <a:r>
              <a:rPr lang="fr-FR" dirty="0" err="1" smtClean="0"/>
              <a:t>iPad</a:t>
            </a:r>
            <a:r>
              <a:rPr lang="fr-FR" dirty="0" smtClean="0"/>
              <a:t>, iPhone ou iPod</a:t>
            </a:r>
          </a:p>
          <a:p>
            <a:r>
              <a:rPr lang="fr-FR" dirty="0" smtClean="0"/>
              <a:t>souvent utilisé pour des livraisons de tests aux clients</a:t>
            </a:r>
          </a:p>
          <a:p>
            <a:r>
              <a:rPr lang="fr-FR" dirty="0" smtClean="0"/>
              <a:t>installation possible en OTA</a:t>
            </a:r>
          </a:p>
          <a:p>
            <a:r>
              <a:rPr lang="fr-FR" dirty="0"/>
              <a:t>uniquement avec une licence </a:t>
            </a:r>
            <a:r>
              <a:rPr lang="fr-FR" dirty="0" err="1">
                <a:solidFill>
                  <a:schemeClr val="tx2"/>
                </a:solidFill>
              </a:rPr>
              <a:t>Developer</a:t>
            </a:r>
            <a:r>
              <a:rPr lang="fr-FR" dirty="0">
                <a:solidFill>
                  <a:schemeClr val="tx2"/>
                </a:solidFill>
              </a:rPr>
              <a:t> </a:t>
            </a:r>
            <a:r>
              <a:rPr lang="fr-FR" dirty="0" smtClean="0">
                <a:solidFill>
                  <a:schemeClr val="tx2"/>
                </a:solidFill>
              </a:rPr>
              <a:t>Program </a:t>
            </a:r>
            <a:r>
              <a:rPr lang="fr-FR" dirty="0" smtClean="0"/>
              <a:t>et</a:t>
            </a:r>
            <a:r>
              <a:rPr lang="fr-FR" dirty="0" smtClean="0">
                <a:solidFill>
                  <a:schemeClr val="tx2"/>
                </a:solidFill>
              </a:rPr>
              <a:t> </a:t>
            </a:r>
            <a:r>
              <a:rPr lang="fr-FR" dirty="0" err="1">
                <a:solidFill>
                  <a:schemeClr val="tx2"/>
                </a:solidFill>
              </a:rPr>
              <a:t>D</a:t>
            </a:r>
            <a:r>
              <a:rPr lang="fr-FR" dirty="0" err="1" smtClean="0">
                <a:solidFill>
                  <a:schemeClr val="tx2"/>
                </a:solidFill>
              </a:rPr>
              <a:t>eveloper</a:t>
            </a:r>
            <a:r>
              <a:rPr lang="fr-FR" dirty="0" smtClean="0">
                <a:solidFill>
                  <a:schemeClr val="tx2"/>
                </a:solidFill>
              </a:rPr>
              <a:t> Enterprise Program</a:t>
            </a:r>
            <a:endParaRPr lang="fr-FR" dirty="0">
              <a:solidFill>
                <a:schemeClr val="tx2"/>
              </a:solidFill>
            </a:endParaRPr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988085236"/>
      </p:ext>
    </p:extLst>
  </p:cSld>
  <p:clrMapOvr>
    <a:masterClrMapping/>
  </p:clrMapOvr>
  <p:transition xmlns:p14="http://schemas.microsoft.com/office/powerpoint/2010/main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1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licences, certificats et profils d’approvisionnement</a:t>
            </a:r>
            <a:br>
              <a:rPr lang="fr-FR" dirty="0"/>
            </a:br>
            <a:endParaRPr lang="en-GB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dirty="0" smtClean="0"/>
              <a:t>Présentation de la plateforme </a:t>
            </a:r>
            <a:r>
              <a:rPr lang="fr-FR" dirty="0" err="1" smtClean="0"/>
              <a:t>iOS</a:t>
            </a:r>
            <a:endParaRPr lang="fr-FR" dirty="0" smtClean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 dirty="0" smtClean="0"/>
              <a:t>profils d’approvisionnement - App Store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1011238" y="1773238"/>
            <a:ext cx="8025258" cy="3888010"/>
          </a:xfrm>
        </p:spPr>
        <p:txBody>
          <a:bodyPr/>
          <a:lstStyle/>
          <a:p>
            <a:r>
              <a:rPr lang="fr-FR" dirty="0" smtClean="0"/>
              <a:t>permet de compiler l’application pour soumission à l’App Store</a:t>
            </a:r>
          </a:p>
          <a:p>
            <a:r>
              <a:rPr lang="fr-FR" dirty="0" smtClean="0"/>
              <a:t>installation impossible sur appareil</a:t>
            </a:r>
          </a:p>
          <a:p>
            <a:r>
              <a:rPr lang="fr-FR" dirty="0" smtClean="0"/>
              <a:t>uniquement avec une licence </a:t>
            </a:r>
            <a:r>
              <a:rPr lang="fr-FR" dirty="0" err="1" smtClean="0">
                <a:solidFill>
                  <a:schemeClr val="tx2"/>
                </a:solidFill>
              </a:rPr>
              <a:t>Developer</a:t>
            </a:r>
            <a:r>
              <a:rPr lang="fr-FR" dirty="0" smtClean="0">
                <a:solidFill>
                  <a:schemeClr val="tx2"/>
                </a:solidFill>
              </a:rPr>
              <a:t> Program</a:t>
            </a:r>
          </a:p>
        </p:txBody>
      </p:sp>
    </p:spTree>
    <p:extLst>
      <p:ext uri="{BB962C8B-B14F-4D97-AF65-F5344CB8AC3E}">
        <p14:creationId xmlns:p14="http://schemas.microsoft.com/office/powerpoint/2010/main" val="2679242353"/>
      </p:ext>
    </p:extLst>
  </p:cSld>
  <p:clrMapOvr>
    <a:masterClrMapping/>
  </p:clrMapOvr>
  <p:transition xmlns:p14="http://schemas.microsoft.com/office/powerpoint/2010/main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1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licences, certificats et profils d’approvisionnement</a:t>
            </a:r>
            <a:br>
              <a:rPr lang="fr-FR" dirty="0"/>
            </a:br>
            <a:endParaRPr lang="en-GB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dirty="0" smtClean="0"/>
              <a:t>Présentation de la plateforme </a:t>
            </a:r>
            <a:r>
              <a:rPr lang="fr-FR" dirty="0" err="1" smtClean="0"/>
              <a:t>iOS</a:t>
            </a:r>
            <a:endParaRPr lang="fr-FR" dirty="0" smtClean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 dirty="0" smtClean="0"/>
              <a:t>profils d’approvisionnement - In House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1011238" y="1773238"/>
            <a:ext cx="8025258" cy="3888010"/>
          </a:xfrm>
        </p:spPr>
        <p:txBody>
          <a:bodyPr/>
          <a:lstStyle/>
          <a:p>
            <a:r>
              <a:rPr lang="fr-FR" dirty="0" smtClean="0"/>
              <a:t>permet à d’installer sur n’importe quel appareil</a:t>
            </a:r>
          </a:p>
          <a:p>
            <a:r>
              <a:rPr lang="fr-FR" dirty="0" smtClean="0"/>
              <a:t>installation possible en OTA</a:t>
            </a:r>
          </a:p>
          <a:p>
            <a:r>
              <a:rPr lang="fr-FR" dirty="0"/>
              <a:t>uniquement avec une licence </a:t>
            </a:r>
            <a:r>
              <a:rPr lang="fr-FR" dirty="0" err="1" smtClean="0">
                <a:solidFill>
                  <a:schemeClr val="tx2"/>
                </a:solidFill>
              </a:rPr>
              <a:t>Developer</a:t>
            </a:r>
            <a:r>
              <a:rPr lang="fr-FR" dirty="0" smtClean="0">
                <a:solidFill>
                  <a:schemeClr val="tx2"/>
                </a:solidFill>
              </a:rPr>
              <a:t> Enterprise Program</a:t>
            </a:r>
          </a:p>
          <a:p>
            <a:r>
              <a:rPr lang="fr-FR" dirty="0" smtClean="0"/>
              <a:t>la diffusion des applications doit rester interne à l’entreprise, sinon cela peut être un motif de révocation de la licence</a:t>
            </a:r>
            <a:endParaRPr lang="fr-FR" dirty="0"/>
          </a:p>
          <a:p>
            <a:pPr marL="0" indent="0">
              <a:buNone/>
            </a:pPr>
            <a:endParaRPr lang="fr-FR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679242353"/>
      </p:ext>
    </p:extLst>
  </p:cSld>
  <p:clrMapOvr>
    <a:masterClrMapping/>
  </p:clrMapOvr>
  <p:transition xmlns:p14="http://schemas.microsoft.com/office/powerpoint/2010/main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 template Orange">
  <a:themeElements>
    <a:clrScheme name="presentation template Orange 2">
      <a:dk1>
        <a:srgbClr val="000000"/>
      </a:dk1>
      <a:lt1>
        <a:srgbClr val="FFFFFF"/>
      </a:lt1>
      <a:dk2>
        <a:srgbClr val="FF6600"/>
      </a:dk2>
      <a:lt2>
        <a:srgbClr val="DDDDDD"/>
      </a:lt2>
      <a:accent1>
        <a:srgbClr val="000000"/>
      </a:accent1>
      <a:accent2>
        <a:srgbClr val="FFFFFF"/>
      </a:accent2>
      <a:accent3>
        <a:srgbClr val="FFFFFF"/>
      </a:accent3>
      <a:accent4>
        <a:srgbClr val="000000"/>
      </a:accent4>
      <a:accent5>
        <a:srgbClr val="AAAAAA"/>
      </a:accent5>
      <a:accent6>
        <a:srgbClr val="E7E7E7"/>
      </a:accent6>
      <a:hlink>
        <a:srgbClr val="FF6600"/>
      </a:hlink>
      <a:folHlink>
        <a:srgbClr val="FF6600"/>
      </a:folHlink>
    </a:clrScheme>
    <a:fontScheme name="presentation template Orange">
      <a:majorFont>
        <a:latin typeface="Helvetica 65 Medium"/>
        <a:ea typeface=""/>
        <a:cs typeface=""/>
      </a:majorFont>
      <a:minorFont>
        <a:latin typeface="Helvetica 45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>
                <a:shade val="51000"/>
                <a:satMod val="130000"/>
                <a:alpha val="46000"/>
              </a:schemeClr>
            </a:gs>
            <a:gs pos="80000">
              <a:schemeClr val="accent1">
                <a:shade val="93000"/>
                <a:satMod val="130000"/>
                <a:alpha val="46000"/>
              </a:schemeClr>
            </a:gs>
            <a:gs pos="100000">
              <a:schemeClr val="accent1">
                <a:shade val="94000"/>
                <a:satMod val="135000"/>
                <a:alpha val="46000"/>
              </a:schemeClr>
            </a:gs>
          </a:gsLst>
          <a:lin ang="16200000" scaled="0"/>
          <a:tileRect/>
        </a:gradFill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template Orange 1">
        <a:dk1>
          <a:srgbClr val="333333"/>
        </a:dk1>
        <a:lt1>
          <a:srgbClr val="FFFFFF"/>
        </a:lt1>
        <a:dk2>
          <a:srgbClr val="000000"/>
        </a:dk2>
        <a:lt2>
          <a:srgbClr val="FF6600"/>
        </a:lt2>
        <a:accent1>
          <a:srgbClr val="000000"/>
        </a:accent1>
        <a:accent2>
          <a:srgbClr val="FFFFFF"/>
        </a:accent2>
        <a:accent3>
          <a:srgbClr val="AAAAAA"/>
        </a:accent3>
        <a:accent4>
          <a:srgbClr val="DADADA"/>
        </a:accent4>
        <a:accent5>
          <a:srgbClr val="AAAAAA"/>
        </a:accent5>
        <a:accent6>
          <a:srgbClr val="E7E7E7"/>
        </a:accent6>
        <a:hlink>
          <a:srgbClr val="FF6600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 template Orange 2">
        <a:dk1>
          <a:srgbClr val="000000"/>
        </a:dk1>
        <a:lt1>
          <a:srgbClr val="FFFFFF"/>
        </a:lt1>
        <a:dk2>
          <a:srgbClr val="FF6600"/>
        </a:dk2>
        <a:lt2>
          <a:srgbClr val="DDDDDD"/>
        </a:lt2>
        <a:accent1>
          <a:srgbClr val="000000"/>
        </a:accent1>
        <a:accent2>
          <a:srgbClr val="FFFFFF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E7E7E7"/>
        </a:accent6>
        <a:hlink>
          <a:srgbClr val="FF6600"/>
        </a:hlink>
        <a:folHlink>
          <a:srgbClr val="FF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747A9F562297B43BFE886B4F0F9B14F" ma:contentTypeVersion="5" ma:contentTypeDescription="Crée un document." ma:contentTypeScope="" ma:versionID="20e06c9c2040f5fb6304706971ec35a5">
  <xsd:schema xmlns:xsd="http://www.w3.org/2001/XMLSchema" xmlns:p="http://schemas.microsoft.com/office/2006/metadata/properties" xmlns:ns1="http://schemas.microsoft.com/sharepoint/v3" targetNamespace="http://schemas.microsoft.com/office/2006/metadata/properties" ma:root="true" ma:fieldsID="ae0d8590ec9cddc833747e903fdabf80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ImageWidth" minOccurs="0"/>
                <xsd:element ref="ns1:ImageHeight" minOccurs="0"/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http://schemas.microsoft.com/sharepoint/v3" elementFormDefault="qualified">
    <xsd:import namespace="http://schemas.microsoft.com/office/2006/documentManagement/types"/>
    <xsd:element name="ImageWidth" ma:index="9" nillable="true" ma:displayName="Largeur de l'image" ma:internalName="ImageWidth" ma:readOnly="true">
      <xsd:simpleType>
        <xsd:restriction base="dms:Unknown"/>
      </xsd:simpleType>
    </xsd:element>
    <xsd:element name="ImageHeight" ma:index="10" nillable="true" ma:displayName="Hauteur de l'image" ma:internalName="ImageHeight" ma:readOnly="true">
      <xsd:simpleType>
        <xsd:restriction base="dms:Unknown"/>
      </xsd:simpleType>
    </xsd:element>
    <xsd:element name="PublishingStartDate" ma:index="12" nillable="true" ma:displayName="Date de début de planification" ma:description="" ma:hidden="true" ma:internalName="PublishingStartDate">
      <xsd:simpleType>
        <xsd:restriction base="dms:Unknown"/>
      </xsd:simpleType>
    </xsd:element>
    <xsd:element name="PublishingExpirationDate" ma:index="13" nillable="true" ma:displayName="Date de fin de planification" ma:description="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 ma:readOnly="true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6992A473-4D5E-4DAD-BA27-60638587DEE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B7A71A0-FCEC-45E6-B3D3-F085FC7685A6}">
  <ds:schemaRefs>
    <ds:schemaRef ds:uri="http://schemas.microsoft.com/office/2006/metadata/properties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66D7F93B-2B1A-4585-A3FE-D575004D4C4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6576</TotalTime>
  <Words>5878</Words>
  <Application>Microsoft Macintosh PowerPoint</Application>
  <PresentationFormat>Présentation à l'écran (4:3)</PresentationFormat>
  <Paragraphs>1258</Paragraphs>
  <Slides>100</Slides>
  <Notes>100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100</vt:i4>
      </vt:variant>
    </vt:vector>
  </HeadingPairs>
  <TitlesOfParts>
    <vt:vector size="101" baseType="lpstr">
      <vt:lpstr>presentation template Orange</vt:lpstr>
      <vt:lpstr>L’environnement de développement iOS</vt:lpstr>
      <vt:lpstr>sommaire</vt:lpstr>
      <vt:lpstr>introduction</vt:lpstr>
      <vt:lpstr>introduction</vt:lpstr>
      <vt:lpstr>sommaire</vt:lpstr>
      <vt:lpstr>Xcode</vt:lpstr>
      <vt:lpstr>Xcode</vt:lpstr>
      <vt:lpstr>Xcode</vt:lpstr>
      <vt:lpstr>Xcode</vt:lpstr>
      <vt:lpstr>Xcode</vt:lpstr>
      <vt:lpstr>sommaire</vt:lpstr>
      <vt:lpstr>UIKit</vt:lpstr>
      <vt:lpstr>UIKit</vt:lpstr>
      <vt:lpstr>UIKit</vt:lpstr>
      <vt:lpstr>UIKit</vt:lpstr>
      <vt:lpstr>UIKit</vt:lpstr>
      <vt:lpstr>UIKit</vt:lpstr>
      <vt:lpstr>UIKit</vt:lpstr>
      <vt:lpstr>UIKit</vt:lpstr>
      <vt:lpstr>UIKit</vt:lpstr>
      <vt:lpstr>UIKit</vt:lpstr>
      <vt:lpstr>UIKit</vt:lpstr>
      <vt:lpstr>UIKit</vt:lpstr>
      <vt:lpstr>UIKit</vt:lpstr>
      <vt:lpstr>UIKit</vt:lpstr>
      <vt:lpstr>UIKit</vt:lpstr>
      <vt:lpstr>UIKit</vt:lpstr>
      <vt:lpstr>UIKit</vt:lpstr>
      <vt:lpstr>UIKit</vt:lpstr>
      <vt:lpstr>UIKit</vt:lpstr>
      <vt:lpstr>UIKit</vt:lpstr>
      <vt:lpstr>UIKit</vt:lpstr>
      <vt:lpstr>UIKit</vt:lpstr>
      <vt:lpstr>UIKit</vt:lpstr>
      <vt:lpstr>sommaire</vt:lpstr>
      <vt:lpstr>Interface Builder</vt:lpstr>
      <vt:lpstr>Interface Builder</vt:lpstr>
      <vt:lpstr>Interface Builder</vt:lpstr>
      <vt:lpstr>Interface Builder</vt:lpstr>
      <vt:lpstr>Interface Builder</vt:lpstr>
      <vt:lpstr>Interface Builder</vt:lpstr>
      <vt:lpstr>Interface Builder</vt:lpstr>
      <vt:lpstr>Interface Builder</vt:lpstr>
      <vt:lpstr>Interface Builder</vt:lpstr>
      <vt:lpstr>sommaire</vt:lpstr>
      <vt:lpstr>Core Data</vt:lpstr>
      <vt:lpstr>Core Data</vt:lpstr>
      <vt:lpstr>Core Data</vt:lpstr>
      <vt:lpstr>Core Data</vt:lpstr>
      <vt:lpstr>Core Data</vt:lpstr>
      <vt:lpstr>Core Data</vt:lpstr>
      <vt:lpstr>Core Data</vt:lpstr>
      <vt:lpstr>Core Data</vt:lpstr>
      <vt:lpstr>Core Data</vt:lpstr>
      <vt:lpstr>Core Data</vt:lpstr>
      <vt:lpstr>Core Data</vt:lpstr>
      <vt:lpstr>Core Data</vt:lpstr>
      <vt:lpstr>Core Data</vt:lpstr>
      <vt:lpstr>Core Data</vt:lpstr>
      <vt:lpstr>Core Data</vt:lpstr>
      <vt:lpstr>Core Data</vt:lpstr>
      <vt:lpstr>Core Data</vt:lpstr>
      <vt:lpstr>Core Data</vt:lpstr>
      <vt:lpstr>Core Data</vt:lpstr>
      <vt:lpstr>Core Data</vt:lpstr>
      <vt:lpstr>Core Data</vt:lpstr>
      <vt:lpstr>sommaire</vt:lpstr>
      <vt:lpstr>autres frameworks</vt:lpstr>
      <vt:lpstr>autres frameworks</vt:lpstr>
      <vt:lpstr>autres frameworks</vt:lpstr>
      <vt:lpstr>autres frameworks</vt:lpstr>
      <vt:lpstr>autres frameworks</vt:lpstr>
      <vt:lpstr>sommaire</vt:lpstr>
      <vt:lpstr>ressources</vt:lpstr>
      <vt:lpstr>ressources</vt:lpstr>
      <vt:lpstr>ressources</vt:lpstr>
      <vt:lpstr>ressources</vt:lpstr>
      <vt:lpstr>ressources</vt:lpstr>
      <vt:lpstr>ressources</vt:lpstr>
      <vt:lpstr>ressources</vt:lpstr>
      <vt:lpstr>ressources</vt:lpstr>
      <vt:lpstr>ressources</vt:lpstr>
      <vt:lpstr>ressources</vt:lpstr>
      <vt:lpstr>sommaire</vt:lpstr>
      <vt:lpstr>licences, certificats et profils d’approvisionnement </vt:lpstr>
      <vt:lpstr>licences, certificats et profils d’approvisionnement </vt:lpstr>
      <vt:lpstr>licences, certificats et profils d’approvisionnement </vt:lpstr>
      <vt:lpstr>licences, certificats et profils d’approvisionnement </vt:lpstr>
      <vt:lpstr>licences, certificats et profils d’approvisionnement </vt:lpstr>
      <vt:lpstr>licences, certificats et profils d’approvisionnement </vt:lpstr>
      <vt:lpstr>licences, certificats et profils d’approvisionnement </vt:lpstr>
      <vt:lpstr>licences, certificats et profils d’approvisionnement </vt:lpstr>
      <vt:lpstr>licences, certificats et profils d’approvisionnement </vt:lpstr>
      <vt:lpstr>licences, certificats et profils d’approvisionnement </vt:lpstr>
      <vt:lpstr>licences, certificats et profils d’approvisionnement </vt:lpstr>
      <vt:lpstr>licences, certificats et profils d’approvisionnement </vt:lpstr>
      <vt:lpstr>licences, certificats et profils d’approvisionnement </vt:lpstr>
      <vt:lpstr>licences, certificats et profils d’approvisionnement </vt:lpstr>
      <vt:lpstr>licences, certificats et profils d’approvisionnement </vt:lpstr>
      <vt:lpstr>questions ?</vt:lpstr>
    </vt:vector>
  </TitlesOfParts>
  <Company> 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Initiation au développement iOS </dc:title>
  <dc:creator>Brendan GUEGAN</dc:creator>
  <dc:description>Initiation développement iOS</dc:description>
  <cp:lastModifiedBy>Brendan GUEGAN</cp:lastModifiedBy>
  <cp:revision>1620</cp:revision>
  <cp:lastPrinted>2006-12-15T12:06:31Z</cp:lastPrinted>
  <dcterms:created xsi:type="dcterms:W3CDTF">2006-10-05T10:59:47Z</dcterms:created>
  <dcterms:modified xsi:type="dcterms:W3CDTF">2014-02-11T09:28:11Z</dcterms:modified>
</cp:coreProperties>
</file>