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</p:sldMasterIdLst>
  <p:notesMasterIdLst>
    <p:notesMasterId r:id="rId127"/>
  </p:notesMasterIdLst>
  <p:handoutMasterIdLst>
    <p:handoutMasterId r:id="rId128"/>
  </p:handoutMasterIdLst>
  <p:sldIdLst>
    <p:sldId id="698" r:id="rId6"/>
    <p:sldId id="851" r:id="rId7"/>
    <p:sldId id="703" r:id="rId8"/>
    <p:sldId id="881" r:id="rId9"/>
    <p:sldId id="705" r:id="rId10"/>
    <p:sldId id="706" r:id="rId11"/>
    <p:sldId id="812" r:id="rId12"/>
    <p:sldId id="707" r:id="rId13"/>
    <p:sldId id="708" r:id="rId14"/>
    <p:sldId id="709" r:id="rId15"/>
    <p:sldId id="710" r:id="rId16"/>
    <p:sldId id="882" r:id="rId17"/>
    <p:sldId id="711" r:id="rId18"/>
    <p:sldId id="712" r:id="rId19"/>
    <p:sldId id="713" r:id="rId20"/>
    <p:sldId id="714" r:id="rId21"/>
    <p:sldId id="715" r:id="rId22"/>
    <p:sldId id="772" r:id="rId23"/>
    <p:sldId id="716" r:id="rId24"/>
    <p:sldId id="717" r:id="rId25"/>
    <p:sldId id="883" r:id="rId26"/>
    <p:sldId id="800" r:id="rId27"/>
    <p:sldId id="801" r:id="rId28"/>
    <p:sldId id="802" r:id="rId29"/>
    <p:sldId id="803" r:id="rId30"/>
    <p:sldId id="804" r:id="rId31"/>
    <p:sldId id="805" r:id="rId32"/>
    <p:sldId id="884" r:id="rId33"/>
    <p:sldId id="718" r:id="rId34"/>
    <p:sldId id="719" r:id="rId35"/>
    <p:sldId id="720" r:id="rId36"/>
    <p:sldId id="721" r:id="rId37"/>
    <p:sldId id="722" r:id="rId38"/>
    <p:sldId id="723" r:id="rId39"/>
    <p:sldId id="724" r:id="rId40"/>
    <p:sldId id="725" r:id="rId41"/>
    <p:sldId id="726" r:id="rId42"/>
    <p:sldId id="728" r:id="rId43"/>
    <p:sldId id="729" r:id="rId44"/>
    <p:sldId id="730" r:id="rId45"/>
    <p:sldId id="732" r:id="rId46"/>
    <p:sldId id="735" r:id="rId47"/>
    <p:sldId id="736" r:id="rId48"/>
    <p:sldId id="885" r:id="rId49"/>
    <p:sldId id="737" r:id="rId50"/>
    <p:sldId id="738" r:id="rId51"/>
    <p:sldId id="739" r:id="rId52"/>
    <p:sldId id="740" r:id="rId53"/>
    <p:sldId id="741" r:id="rId54"/>
    <p:sldId id="742" r:id="rId55"/>
    <p:sldId id="743" r:id="rId56"/>
    <p:sldId id="744" r:id="rId57"/>
    <p:sldId id="745" r:id="rId58"/>
    <p:sldId id="746" r:id="rId59"/>
    <p:sldId id="773" r:id="rId60"/>
    <p:sldId id="886" r:id="rId61"/>
    <p:sldId id="870" r:id="rId62"/>
    <p:sldId id="871" r:id="rId63"/>
    <p:sldId id="872" r:id="rId64"/>
    <p:sldId id="873" r:id="rId65"/>
    <p:sldId id="874" r:id="rId66"/>
    <p:sldId id="875" r:id="rId67"/>
    <p:sldId id="876" r:id="rId68"/>
    <p:sldId id="877" r:id="rId69"/>
    <p:sldId id="878" r:id="rId70"/>
    <p:sldId id="879" r:id="rId71"/>
    <p:sldId id="880" r:id="rId72"/>
    <p:sldId id="887" r:id="rId73"/>
    <p:sldId id="747" r:id="rId74"/>
    <p:sldId id="748" r:id="rId75"/>
    <p:sldId id="749" r:id="rId76"/>
    <p:sldId id="750" r:id="rId77"/>
    <p:sldId id="751" r:id="rId78"/>
    <p:sldId id="752" r:id="rId79"/>
    <p:sldId id="753" r:id="rId80"/>
    <p:sldId id="888" r:id="rId81"/>
    <p:sldId id="783" r:id="rId82"/>
    <p:sldId id="784" r:id="rId83"/>
    <p:sldId id="785" r:id="rId84"/>
    <p:sldId id="786" r:id="rId85"/>
    <p:sldId id="787" r:id="rId86"/>
    <p:sldId id="788" r:id="rId87"/>
    <p:sldId id="789" r:id="rId88"/>
    <p:sldId id="790" r:id="rId89"/>
    <p:sldId id="791" r:id="rId90"/>
    <p:sldId id="792" r:id="rId91"/>
    <p:sldId id="793" r:id="rId92"/>
    <p:sldId id="794" r:id="rId93"/>
    <p:sldId id="795" r:id="rId94"/>
    <p:sldId id="796" r:id="rId95"/>
    <p:sldId id="797" r:id="rId96"/>
    <p:sldId id="798" r:id="rId97"/>
    <p:sldId id="889" r:id="rId98"/>
    <p:sldId id="807" r:id="rId99"/>
    <p:sldId id="809" r:id="rId100"/>
    <p:sldId id="810" r:id="rId101"/>
    <p:sldId id="811" r:id="rId102"/>
    <p:sldId id="813" r:id="rId103"/>
    <p:sldId id="814" r:id="rId104"/>
    <p:sldId id="815" r:id="rId105"/>
    <p:sldId id="890" r:id="rId106"/>
    <p:sldId id="830" r:id="rId107"/>
    <p:sldId id="832" r:id="rId108"/>
    <p:sldId id="831" r:id="rId109"/>
    <p:sldId id="835" r:id="rId110"/>
    <p:sldId id="833" r:id="rId111"/>
    <p:sldId id="836" r:id="rId112"/>
    <p:sldId id="837" r:id="rId113"/>
    <p:sldId id="838" r:id="rId114"/>
    <p:sldId id="839" r:id="rId115"/>
    <p:sldId id="840" r:id="rId116"/>
    <p:sldId id="841" r:id="rId117"/>
    <p:sldId id="861" r:id="rId118"/>
    <p:sldId id="862" r:id="rId119"/>
    <p:sldId id="863" r:id="rId120"/>
    <p:sldId id="865" r:id="rId121"/>
    <p:sldId id="866" r:id="rId122"/>
    <p:sldId id="867" r:id="rId123"/>
    <p:sldId id="868" r:id="rId124"/>
    <p:sldId id="704" r:id="rId125"/>
    <p:sldId id="759" r:id="rId126"/>
  </p:sldIdLst>
  <p:sldSz cx="9144000" cy="6858000" type="screen4x3"/>
  <p:notesSz cx="6851650" cy="9747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endan GUEGAN" initials="B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8454"/>
    <a:srgbClr val="EE7CE6"/>
    <a:srgbClr val="005426"/>
    <a:srgbClr val="A6BED1"/>
    <a:srgbClr val="A8ADB0"/>
    <a:srgbClr val="282B34"/>
    <a:srgbClr val="000099"/>
    <a:srgbClr val="698EA8"/>
    <a:srgbClr val="D7D7D7"/>
    <a:srgbClr val="BFA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437" autoAdjust="0"/>
  </p:normalViewPr>
  <p:slideViewPr>
    <p:cSldViewPr snapToObjects="1">
      <p:cViewPr varScale="1">
        <p:scale>
          <a:sx n="118" d="100"/>
          <a:sy n="118" d="100"/>
        </p:scale>
        <p:origin x="-1216" y="-112"/>
      </p:cViewPr>
      <p:guideLst>
        <p:guide orient="horz" pos="4151"/>
        <p:guide orient="horz" pos="2296"/>
        <p:guide orient="horz" pos="3793"/>
        <p:guide orient="horz" pos="255"/>
        <p:guide orient="horz" pos="1117"/>
        <p:guide orient="horz" pos="3566"/>
        <p:guide pos="637"/>
        <p:guide pos="2883"/>
        <p:guide pos="340"/>
        <p:guide pos="2653"/>
        <p:guide pos="3107"/>
        <p:guide pos="5239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8" d="100"/>
          <a:sy n="78" d="100"/>
        </p:scale>
        <p:origin x="-2154" y="-90"/>
      </p:cViewPr>
      <p:guideLst>
        <p:guide orient="horz" pos="307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notesMaster" Target="notesMasters/notesMaster1.xml"/><Relationship Id="rId128" Type="http://schemas.openxmlformats.org/officeDocument/2006/relationships/handoutMaster" Target="handoutMasters/handoutMaster1.xml"/><Relationship Id="rId129" Type="http://schemas.openxmlformats.org/officeDocument/2006/relationships/printerSettings" Target="printerSettings/printerSettings1.bin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00" Type="http://schemas.openxmlformats.org/officeDocument/2006/relationships/slide" Target="slides/slide95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30" Type="http://schemas.openxmlformats.org/officeDocument/2006/relationships/commentAuthors" Target="commentAuthors.xml"/><Relationship Id="rId131" Type="http://schemas.openxmlformats.org/officeDocument/2006/relationships/presProps" Target="presProps.xml"/><Relationship Id="rId132" Type="http://schemas.openxmlformats.org/officeDocument/2006/relationships/viewProps" Target="viewProps.xml"/><Relationship Id="rId133" Type="http://schemas.openxmlformats.org/officeDocument/2006/relationships/theme" Target="theme/theme1.xml"/><Relationship Id="rId13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4-09T10:25:31.207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fld id="{6B6741FD-D63B-463E-A193-11E175A79D5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46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fld id="{598C1813-43EC-4565-B23C-937ABF6B94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0528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0D1D8-6B2C-471F-A82E-F2EC06627FBE}" type="slidenum">
              <a:rPr lang="en-GB"/>
              <a:pPr/>
              <a:t>1</a:t>
            </a:fld>
            <a:endParaRPr lang="en-GB"/>
          </a:p>
        </p:txBody>
      </p:sp>
      <p:sp>
        <p:nvSpPr>
          <p:cNvPr id="67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61870-1AD2-4E05-968F-526D9AFD0537}" type="slidenum">
              <a:rPr lang="en-GB"/>
              <a:pPr/>
              <a:t>121</a:t>
            </a:fld>
            <a:endParaRPr lang="en-GB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Qui se charge de relâcher les</a:t>
            </a:r>
            <a:r>
              <a:rPr lang="fr-FR" baseline="0" dirty="0" smtClean="0"/>
              <a:t> objets en </a:t>
            </a:r>
            <a:r>
              <a:rPr lang="fr-FR" baseline="0" dirty="0" err="1" smtClean="0"/>
              <a:t>autorelease</a:t>
            </a:r>
            <a:r>
              <a:rPr lang="fr-FR" baseline="0" dirty="0" smtClean="0"/>
              <a:t> ?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Préfixe NS vient de </a:t>
            </a:r>
            <a:r>
              <a:rPr lang="fr-FR" dirty="0" err="1" smtClean="0"/>
              <a:t>NextStep</a:t>
            </a:r>
            <a:r>
              <a:rPr lang="fr-FR" dirty="0" smtClean="0"/>
              <a:t>, CG vient de </a:t>
            </a:r>
            <a:r>
              <a:rPr lang="fr-FR" dirty="0" err="1" smtClean="0"/>
              <a:t>CoreGraphics</a:t>
            </a:r>
            <a:endParaRPr lang="fr-FR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sélecteur est utilisé pour passer une méthode en paramètre par exemple pour une action quand on tape un bouton</a:t>
            </a:r>
            <a:endParaRPr lang="fr-FR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9" name="Picture 29" descr="C:\Documents and Settings\vsrt4641\Mes documents\Formations\iOS - 2013\Orange Business Solutions Logo\JPEG\O BS logo bottom right_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0563" y="5876925"/>
            <a:ext cx="1779587" cy="758825"/>
          </a:xfrm>
          <a:prstGeom prst="rect">
            <a:avLst/>
          </a:prstGeom>
          <a:noFill/>
        </p:spPr>
      </p:pic>
      <p:sp>
        <p:nvSpPr>
          <p:cNvPr id="614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1238" y="3644900"/>
            <a:ext cx="7808912" cy="546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1238" y="1773238"/>
            <a:ext cx="7808912" cy="1871662"/>
          </a:xfrm>
        </p:spPr>
        <p:txBody>
          <a:bodyPr/>
          <a:lstStyle>
            <a:lvl1pPr>
              <a:defRPr sz="4800">
                <a:latin typeface="Helvetica 35 Thin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69113" y="404813"/>
            <a:ext cx="1951037" cy="52562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11238" y="404813"/>
            <a:ext cx="5705475" cy="52562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91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99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11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415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790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059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52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latin typeface="Tahoma"/>
              </a:rPr>
              <a:t>Initiation développement </a:t>
            </a:r>
            <a:r>
              <a:rPr lang="fr-FR" dirty="0" err="1" smtClean="0">
                <a:latin typeface="Tahoma"/>
              </a:rPr>
              <a:t>iOS</a:t>
            </a:r>
            <a:endParaRPr lang="en-GB" dirty="0"/>
          </a:p>
        </p:txBody>
      </p:sp>
      <p:sp>
        <p:nvSpPr>
          <p:cNvPr id="11" name="Espace réservé du contenu 9"/>
          <p:cNvSpPr>
            <a:spLocks noGrp="1"/>
          </p:cNvSpPr>
          <p:nvPr>
            <p:ph sz="quarter" idx="11" hasCustomPrompt="1"/>
          </p:nvPr>
        </p:nvSpPr>
        <p:spPr>
          <a:xfrm>
            <a:off x="1011238" y="968723"/>
            <a:ext cx="7808912" cy="300037"/>
          </a:xfrm>
        </p:spPr>
        <p:txBody>
          <a:bodyPr/>
          <a:lstStyle>
            <a:lvl1pPr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Cliquez pour modifier le sous-titre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900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963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43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11238" y="1773238"/>
            <a:ext cx="3827462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773238"/>
            <a:ext cx="382905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  <p:sp>
        <p:nvSpPr>
          <p:cNvPr id="6" name="Espace réservé du contenu 9"/>
          <p:cNvSpPr>
            <a:spLocks noGrp="1"/>
          </p:cNvSpPr>
          <p:nvPr>
            <p:ph sz="quarter" idx="11" hasCustomPrompt="1"/>
          </p:nvPr>
        </p:nvSpPr>
        <p:spPr>
          <a:xfrm>
            <a:off x="1011238" y="968723"/>
            <a:ext cx="7808912" cy="300037"/>
          </a:xfrm>
        </p:spPr>
        <p:txBody>
          <a:bodyPr/>
          <a:lstStyle>
            <a:lvl1pPr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Cliquez pour modifier le sous-titre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1238" y="1773238"/>
            <a:ext cx="780891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1238" y="404813"/>
            <a:ext cx="78089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782" name="Rectangle 758"/>
          <p:cNvSpPr>
            <a:spLocks noChangeArrowheads="1"/>
          </p:cNvSpPr>
          <p:nvPr/>
        </p:nvSpPr>
        <p:spPr bwMode="auto">
          <a:xfrm>
            <a:off x="4283968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900" dirty="0" smtClean="0">
                <a:latin typeface="Helvetica 55 Roman" pitchFamily="34" charset="0"/>
              </a:rPr>
              <a:t>Page </a:t>
            </a:r>
            <a:fld id="{FE85A582-B7FF-4FAF-A2A3-748424794871}" type="slidenum">
              <a:rPr lang="en-GB" sz="900" smtClean="0">
                <a:latin typeface="Helvetica 55 Roman" pitchFamily="34" charset="0"/>
              </a:rPr>
              <a:pPr algn="ctr"/>
              <a:t>‹#›</a:t>
            </a:fld>
            <a:endParaRPr lang="en-GB" sz="900" dirty="0">
              <a:latin typeface="Helvetica 55 Roman" pitchFamily="34" charset="0"/>
            </a:endParaRPr>
          </a:p>
        </p:txBody>
      </p:sp>
      <p:sp>
        <p:nvSpPr>
          <p:cNvPr id="1783" name="Rectangle 75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1238" y="6407150"/>
            <a:ext cx="2487612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Helvetica 55 Roman" pitchFamily="34" charset="0"/>
              </a:defRPr>
            </a:lvl1pPr>
          </a:lstStyle>
          <a:p>
            <a:r>
              <a:rPr lang="fr-FR" dirty="0" smtClean="0">
                <a:latin typeface="Tahoma"/>
              </a:rPr>
              <a:t>Initiation développement </a:t>
            </a:r>
            <a:r>
              <a:rPr lang="fr-FR" dirty="0" err="1" smtClean="0">
                <a:latin typeface="Tahoma"/>
              </a:rPr>
              <a:t>iOS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9pPr>
    </p:titleStyle>
    <p:bodyStyle>
      <a:lvl1pPr marL="193675" indent="-193675" algn="l" rtl="0" fontAlgn="base">
        <a:spcBef>
          <a:spcPct val="0"/>
        </a:spcBef>
        <a:spcAft>
          <a:spcPct val="5000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8575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2pPr>
      <a:lvl3pPr marL="118745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3pPr>
      <a:lvl4pPr marL="160655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EFD9-9FBB-7942-9DF1-A63E34D8308D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374F-F9B1-9049-90EF-E8B93A4A57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4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mailto:brendan.guegan@orange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verge.com/2011/12/13/2612736/ios-history-iphone-ipad" TargetMode="External"/><Relationship Id="rId4" Type="http://schemas.openxmlformats.org/officeDocument/2006/relationships/hyperlink" Target="http://www.siteduzero.com/tutoriel-3-200557-programmez-en-objective-c.html" TargetMode="External"/><Relationship Id="rId5" Type="http://schemas.openxmlformats.org/officeDocument/2006/relationships/hyperlink" Target="https://developer.apple.com/library/ios/navigation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670" name="Picture 6" descr="C:\Documents and Settings\vsrt4641\Mes documents\Formations\iOS - 2013\Capture d’écran 2012-12-27 à 15.36.41.png"/>
          <p:cNvPicPr>
            <a:picLocks noChangeAspect="1" noChangeArrowheads="1"/>
          </p:cNvPicPr>
          <p:nvPr/>
        </p:nvPicPr>
        <p:blipFill>
          <a:blip r:embed="rId3" cstate="print"/>
          <a:srcRect b="15903"/>
          <a:stretch>
            <a:fillRect/>
          </a:stretch>
        </p:blipFill>
        <p:spPr bwMode="auto">
          <a:xfrm>
            <a:off x="611560" y="-531440"/>
            <a:ext cx="10372576" cy="472343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0" lon="19530000" rev="0"/>
            </a:camera>
            <a:lightRig rig="threePt" dir="t"/>
          </a:scene3d>
          <a:sp3d extrusionH="177800" contourW="25400" prstMaterial="dkEdge">
            <a:bevelT w="571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0" y="3645024"/>
            <a:ext cx="9144000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3645024"/>
            <a:ext cx="8496622" cy="864096"/>
          </a:xfrm>
        </p:spPr>
        <p:txBody>
          <a:bodyPr/>
          <a:lstStyle/>
          <a:p>
            <a:r>
              <a:rPr lang="fr-FR" sz="4400" dirty="0" smtClean="0"/>
              <a:t>Le langage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733256"/>
            <a:ext cx="6336704" cy="864096"/>
          </a:xfrm>
          <a:noFill/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Brendan GUEGAN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Segment « Multi </a:t>
            </a:r>
            <a:r>
              <a:rPr lang="fr-FR" sz="1100" dirty="0" err="1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Devices</a:t>
            </a: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 »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Développeur </a:t>
            </a:r>
            <a:r>
              <a:rPr lang="fr-FR" sz="1100" dirty="0" err="1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iOS</a:t>
            </a: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 – Référent technique </a:t>
            </a:r>
            <a:r>
              <a:rPr lang="fr-FR" sz="1100" dirty="0" err="1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iOS</a:t>
            </a: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.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  <a:hlinkClick r:id="rId4"/>
              </a:rPr>
              <a:t>brendan.guegan@orange.com</a:t>
            </a:r>
            <a:endParaRPr lang="fr-FR" sz="1100" dirty="0" smtClean="0">
              <a:solidFill>
                <a:schemeClr val="accent6">
                  <a:lumMod val="25000"/>
                </a:schemeClr>
              </a:solidFill>
              <a:ea typeface="MS PGothic" pitchFamily="34" charset="-128"/>
            </a:endParaRP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+33 2 99 87 92 83</a:t>
            </a:r>
            <a:endParaRPr lang="fr-FR" dirty="0">
              <a:solidFill>
                <a:schemeClr val="accent6">
                  <a:lumMod val="25000"/>
                </a:schemeClr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23913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fr-FR" dirty="0"/>
              <a:t>p</a:t>
            </a:r>
            <a:r>
              <a:rPr lang="fr-FR" dirty="0" smtClean="0"/>
              <a:t>as de vérification de l’existence d’une méthode à la compilation, seul un warning est indiqué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conséquences : </a:t>
            </a:r>
          </a:p>
          <a:p>
            <a:pPr lvl="1"/>
            <a:r>
              <a:rPr lang="fr-FR" dirty="0" smtClean="0"/>
              <a:t>plantage si la méthode n’est pas trouvée à l’exécution</a:t>
            </a:r>
          </a:p>
          <a:p>
            <a:pPr lvl="1"/>
            <a:r>
              <a:rPr lang="fr-FR" dirty="0" smtClean="0"/>
              <a:t>on peut appeler des méthodes non déclarées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appel de méthode</a:t>
            </a:r>
            <a:endParaRPr lang="fr-FR" dirty="0"/>
          </a:p>
        </p:txBody>
      </p:sp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85" y="1628800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dictionnaires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700809"/>
            <a:ext cx="5184898" cy="2677654"/>
            <a:chOff x="755576" y="5085182"/>
            <a:chExt cx="7848872" cy="2067829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17826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NSDictionary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dictionary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NSDictionary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dictionaryWithObjectsAndKeys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</a:p>
            <a:p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@"key1"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  <a:endParaRPr lang="fr-FR" sz="1600" b="1" dirty="0" smtClean="0">
                <a:solidFill>
                  <a:srgbClr val="00542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numberWithBool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@"key2"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:5.f],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nil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  <p:grpSp>
        <p:nvGrpSpPr>
          <p:cNvPr id="3" name="Groupe 10"/>
          <p:cNvGrpSpPr/>
          <p:nvPr/>
        </p:nvGrpSpPr>
        <p:grpSpPr>
          <a:xfrm>
            <a:off x="5940152" y="1700807"/>
            <a:ext cx="2879998" cy="1938990"/>
            <a:chOff x="755576" y="5085182"/>
            <a:chExt cx="7848872" cy="1497393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399"/>
              <a:ext cx="7848872" cy="1212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NSDictionary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dictionary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  @"key1"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  @"key2"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@5F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};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06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50705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679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mécanisme pour accéder ou modifier les propriétés d’un objet en utilisant des chaînes de caractères</a:t>
            </a:r>
          </a:p>
          <a:p>
            <a:r>
              <a:rPr lang="fr-FR" dirty="0"/>
              <a:t>l</a:t>
            </a:r>
            <a:r>
              <a:rPr lang="fr-FR" dirty="0" smtClean="0"/>
              <a:t>a classe </a:t>
            </a:r>
            <a:r>
              <a:rPr lang="fr-FR" dirty="0" err="1" smtClean="0">
                <a:latin typeface="Courier New"/>
                <a:cs typeface="Courier New"/>
              </a:rPr>
              <a:t>NSObject</a:t>
            </a:r>
            <a:r>
              <a:rPr lang="fr-FR" dirty="0" smtClean="0"/>
              <a:t> est conforme au protocole </a:t>
            </a:r>
            <a:r>
              <a:rPr lang="fr-FR" dirty="0" err="1" smtClean="0">
                <a:latin typeface="Courier New"/>
                <a:cs typeface="Courier New"/>
              </a:rPr>
              <a:t>NSKeyValueCoding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/>
              <a:t>3 types de propriétés accessibles :</a:t>
            </a:r>
          </a:p>
          <a:p>
            <a:pPr lvl="1"/>
            <a:r>
              <a:rPr lang="fr-FR" dirty="0" smtClean="0"/>
              <a:t>attribut : valeur simple (scalaire, chaîne, booléen)</a:t>
            </a:r>
          </a:p>
          <a:p>
            <a:pPr lvl="1"/>
            <a:r>
              <a:rPr lang="fr-FR" dirty="0" smtClean="0"/>
              <a:t>relation unaire : un objet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elation </a:t>
            </a:r>
            <a:r>
              <a:rPr lang="fr-FR" dirty="0" err="1" smtClean="0"/>
              <a:t>n-aire</a:t>
            </a:r>
            <a:r>
              <a:rPr lang="fr-FR" dirty="0" smtClean="0"/>
              <a:t> : lien vers une collection d’objets, souvent représenté par un </a:t>
            </a:r>
            <a:r>
              <a:rPr lang="fr-FR" dirty="0" err="1" smtClean="0">
                <a:latin typeface="Courier New"/>
                <a:cs typeface="Courier New"/>
              </a:rPr>
              <a:t>NSArray</a:t>
            </a:r>
            <a:r>
              <a:rPr lang="fr-FR" dirty="0" smtClean="0"/>
              <a:t> ou un </a:t>
            </a:r>
            <a:r>
              <a:rPr lang="fr-FR" dirty="0" err="1" smtClean="0">
                <a:latin typeface="Courier New"/>
                <a:cs typeface="Courier New"/>
              </a:rPr>
              <a:t>NSSet</a:t>
            </a:r>
            <a:r>
              <a:rPr lang="fr-FR" dirty="0"/>
              <a:t> </a:t>
            </a:r>
            <a:r>
              <a:rPr lang="fr-FR" dirty="0" smtClean="0"/>
              <a:t>ou </a:t>
            </a:r>
            <a:r>
              <a:rPr lang="fr-FR" dirty="0"/>
              <a:t>un </a:t>
            </a:r>
            <a:r>
              <a:rPr lang="fr-FR" dirty="0" err="1" smtClean="0">
                <a:latin typeface="Courier New"/>
                <a:cs typeface="Courier New"/>
              </a:rPr>
              <a:t>NSDictionary</a:t>
            </a:r>
            <a:endParaRPr lang="fr-F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263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</a:t>
            </a:r>
            <a:r>
              <a:rPr lang="fr-FR" dirty="0" err="1" smtClean="0"/>
              <a:t>keys</a:t>
            </a:r>
            <a:r>
              <a:rPr lang="fr-FR" dirty="0" smtClean="0"/>
              <a:t> et </a:t>
            </a:r>
            <a:r>
              <a:rPr lang="fr-FR" dirty="0" err="1" smtClean="0"/>
              <a:t>key</a:t>
            </a:r>
            <a:r>
              <a:rPr lang="fr-FR" dirty="0" smtClean="0"/>
              <a:t> </a:t>
            </a:r>
            <a:r>
              <a:rPr lang="fr-FR" dirty="0" err="1" smtClean="0"/>
              <a:t>paths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>
                <a:cs typeface="Courier New"/>
              </a:rPr>
              <a:t>u</a:t>
            </a:r>
            <a:r>
              <a:rPr lang="fr-FR" dirty="0" smtClean="0">
                <a:cs typeface="Courier New"/>
              </a:rPr>
              <a:t>ne </a:t>
            </a:r>
            <a:r>
              <a:rPr lang="fr-FR" dirty="0" err="1" smtClean="0">
                <a:solidFill>
                  <a:schemeClr val="tx2"/>
                </a:solidFill>
                <a:cs typeface="Courier New"/>
              </a:rPr>
              <a:t>key</a:t>
            </a:r>
            <a:r>
              <a:rPr lang="fr-FR" dirty="0" smtClean="0">
                <a:solidFill>
                  <a:schemeClr val="tx2"/>
                </a:solidFill>
                <a:cs typeface="Courier New"/>
              </a:rPr>
              <a:t> </a:t>
            </a:r>
            <a:r>
              <a:rPr lang="fr-FR" dirty="0" smtClean="0">
                <a:cs typeface="Courier New"/>
              </a:rPr>
              <a:t>est une chaîne qui identifie une propriété </a:t>
            </a:r>
            <a:r>
              <a:rPr lang="fr-FR" dirty="0" smtClean="0">
                <a:solidFill>
                  <a:srgbClr val="FF6600"/>
                </a:solidFill>
                <a:cs typeface="Courier New"/>
              </a:rPr>
              <a:t>d’un objet </a:t>
            </a:r>
            <a:r>
              <a:rPr lang="fr-FR" dirty="0" smtClean="0">
                <a:cs typeface="Courier New"/>
              </a:rPr>
              <a:t>:</a:t>
            </a:r>
          </a:p>
          <a:p>
            <a:pPr lvl="1"/>
            <a:r>
              <a:rPr lang="fr-FR" dirty="0">
                <a:cs typeface="Courier New"/>
              </a:rPr>
              <a:t>e</a:t>
            </a:r>
            <a:r>
              <a:rPr lang="fr-FR" dirty="0" smtClean="0">
                <a:cs typeface="Courier New"/>
              </a:rPr>
              <a:t>lle commence par une minuscule</a:t>
            </a:r>
          </a:p>
          <a:p>
            <a:pPr lvl="1"/>
            <a:r>
              <a:rPr lang="fr-FR" dirty="0">
                <a:cs typeface="Courier New"/>
              </a:rPr>
              <a:t>e</a:t>
            </a:r>
            <a:r>
              <a:rPr lang="fr-FR" dirty="0" smtClean="0">
                <a:cs typeface="Courier New"/>
              </a:rPr>
              <a:t>lle ne comporte </a:t>
            </a:r>
            <a:r>
              <a:rPr lang="fr-FR" dirty="0" smtClean="0">
                <a:cs typeface="Courier New"/>
              </a:rPr>
              <a:t>pas </a:t>
            </a:r>
            <a:r>
              <a:rPr lang="fr-FR" dirty="0" smtClean="0">
                <a:cs typeface="Courier New"/>
              </a:rPr>
              <a:t>d’espace</a:t>
            </a:r>
          </a:p>
          <a:p>
            <a:pPr lvl="1"/>
            <a:r>
              <a:rPr lang="fr-FR" dirty="0">
                <a:cs typeface="Courier New"/>
              </a:rPr>
              <a:t>e</a:t>
            </a:r>
            <a:r>
              <a:rPr lang="fr-FR" dirty="0" smtClean="0">
                <a:cs typeface="Courier New"/>
              </a:rPr>
              <a:t>lle ne contient que des caractères ASCII</a:t>
            </a:r>
          </a:p>
          <a:p>
            <a:pPr lvl="1"/>
            <a:r>
              <a:rPr lang="fr-FR" dirty="0" smtClean="0">
                <a:cs typeface="Courier New"/>
              </a:rPr>
              <a:t>par convention on préfixe avec </a:t>
            </a:r>
            <a:r>
              <a:rPr lang="fr-FR" dirty="0" err="1" smtClean="0">
                <a:latin typeface="Courier New"/>
                <a:cs typeface="Courier New"/>
              </a:rPr>
              <a:t>is</a:t>
            </a:r>
            <a:r>
              <a:rPr lang="fr-FR" dirty="0" smtClean="0">
                <a:cs typeface="Courier New"/>
              </a:rPr>
              <a:t> pour une propriété booléenne</a:t>
            </a:r>
          </a:p>
          <a:p>
            <a:r>
              <a:rPr lang="fr-FR" dirty="0">
                <a:cs typeface="Courier New"/>
              </a:rPr>
              <a:t>u</a:t>
            </a:r>
            <a:r>
              <a:rPr lang="fr-FR" dirty="0" smtClean="0">
                <a:cs typeface="Courier New"/>
              </a:rPr>
              <a:t>n </a:t>
            </a:r>
            <a:r>
              <a:rPr lang="fr-FR" dirty="0" err="1" smtClean="0">
                <a:solidFill>
                  <a:srgbClr val="FF6600"/>
                </a:solidFill>
                <a:cs typeface="Courier New"/>
              </a:rPr>
              <a:t>key</a:t>
            </a:r>
            <a:r>
              <a:rPr lang="fr-FR" dirty="0" smtClean="0">
                <a:solidFill>
                  <a:srgbClr val="FF6600"/>
                </a:solidFill>
                <a:cs typeface="Courier New"/>
              </a:rPr>
              <a:t> </a:t>
            </a:r>
            <a:r>
              <a:rPr lang="fr-FR" dirty="0" err="1" smtClean="0">
                <a:solidFill>
                  <a:srgbClr val="FF6600"/>
                </a:solidFill>
                <a:cs typeface="Courier New"/>
              </a:rPr>
              <a:t>path</a:t>
            </a:r>
            <a:r>
              <a:rPr lang="fr-FR" dirty="0" smtClean="0">
                <a:solidFill>
                  <a:srgbClr val="FF6600"/>
                </a:solidFill>
                <a:cs typeface="Courier New"/>
              </a:rPr>
              <a:t> </a:t>
            </a:r>
            <a:r>
              <a:rPr lang="fr-FR" dirty="0" smtClean="0">
                <a:cs typeface="Courier New"/>
              </a:rPr>
              <a:t>est une séquence qui permet de traverser </a:t>
            </a:r>
            <a:r>
              <a:rPr lang="fr-FR" dirty="0" smtClean="0">
                <a:solidFill>
                  <a:srgbClr val="FF6600"/>
                </a:solidFill>
                <a:cs typeface="Courier New"/>
              </a:rPr>
              <a:t>des propriétés d’objet </a:t>
            </a:r>
          </a:p>
          <a:p>
            <a:pPr lvl="1"/>
            <a:r>
              <a:rPr lang="fr-FR" dirty="0">
                <a:cs typeface="Courier New"/>
              </a:rPr>
              <a:t>c</a:t>
            </a:r>
            <a:r>
              <a:rPr lang="fr-FR" dirty="0" smtClean="0">
                <a:cs typeface="Courier New"/>
              </a:rPr>
              <a:t>’est une chaîne contenant des </a:t>
            </a:r>
            <a:r>
              <a:rPr lang="fr-FR" dirty="0" err="1" smtClean="0">
                <a:cs typeface="Courier New"/>
              </a:rPr>
              <a:t>keys</a:t>
            </a:r>
            <a:r>
              <a:rPr lang="fr-FR" dirty="0" smtClean="0">
                <a:cs typeface="Courier New"/>
              </a:rPr>
              <a:t> séparées par des points</a:t>
            </a:r>
          </a:p>
          <a:p>
            <a:pPr lvl="1"/>
            <a:r>
              <a:rPr lang="fr-FR" dirty="0" smtClean="0">
                <a:cs typeface="Courier New"/>
              </a:rPr>
              <a:t>chaque </a:t>
            </a:r>
            <a:r>
              <a:rPr lang="fr-FR" dirty="0" err="1" smtClean="0">
                <a:cs typeface="Courier New"/>
              </a:rPr>
              <a:t>key</a:t>
            </a:r>
            <a:r>
              <a:rPr lang="fr-FR" dirty="0" smtClean="0">
                <a:cs typeface="Courier New"/>
              </a:rPr>
              <a:t> est interprétée sur l’objet traversé</a:t>
            </a:r>
          </a:p>
          <a:p>
            <a:pPr marL="482600" lvl="1" indent="0">
              <a:buNone/>
            </a:pPr>
            <a:r>
              <a:rPr lang="fr-FR" u="sng" dirty="0" smtClean="0">
                <a:cs typeface="Courier New"/>
              </a:rPr>
              <a:t>exemple :</a:t>
            </a:r>
            <a:r>
              <a:rPr lang="fr-FR" dirty="0" smtClean="0">
                <a:cs typeface="Courier New"/>
              </a:rPr>
              <a:t> pour un objet qui possède une propriété de type adresse qui possède une propriété de type ville, on peut accéder directement à la ville en utilisant le </a:t>
            </a:r>
            <a:r>
              <a:rPr lang="fr-FR" dirty="0" err="1" smtClean="0">
                <a:cs typeface="Courier New"/>
              </a:rPr>
              <a:t>key</a:t>
            </a:r>
            <a:r>
              <a:rPr lang="fr-FR" dirty="0" smtClean="0">
                <a:cs typeface="Courier New"/>
              </a:rPr>
              <a:t> </a:t>
            </a:r>
            <a:r>
              <a:rPr lang="fr-FR" dirty="0" err="1" smtClean="0">
                <a:cs typeface="Courier New"/>
              </a:rPr>
              <a:t>path</a:t>
            </a:r>
            <a:r>
              <a:rPr lang="fr-FR" dirty="0" smtClean="0">
                <a:cs typeface="Courier New"/>
              </a:rPr>
              <a:t> </a:t>
            </a:r>
            <a:r>
              <a:rPr lang="fr-FR" dirty="0" err="1" smtClean="0">
                <a:latin typeface="Courier New"/>
                <a:cs typeface="Courier New"/>
              </a:rPr>
              <a:t>address.city</a:t>
            </a:r>
            <a:endParaRPr lang="fr-F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553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attribut et relation unaire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655762"/>
          </a:xfrm>
        </p:spPr>
        <p:txBody>
          <a:bodyPr/>
          <a:lstStyle/>
          <a:p>
            <a:r>
              <a:rPr lang="fr-FR" dirty="0" smtClean="0"/>
              <a:t>accès par les méthodes </a:t>
            </a:r>
            <a:r>
              <a:rPr lang="fr-FR" dirty="0" err="1" smtClean="0">
                <a:latin typeface="Courier New"/>
                <a:cs typeface="Courier New"/>
              </a:rPr>
              <a:t>valueForKey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 smtClean="0">
                <a:cs typeface="Courier New"/>
              </a:rPr>
              <a:t> ou </a:t>
            </a:r>
            <a:r>
              <a:rPr lang="fr-FR" dirty="0" err="1" smtClean="0">
                <a:latin typeface="Courier New"/>
                <a:cs typeface="Courier New"/>
              </a:rPr>
              <a:t>valueForKeyPath</a:t>
            </a:r>
            <a:r>
              <a:rPr lang="fr-FR" dirty="0" smtClean="0">
                <a:latin typeface="Courier New"/>
                <a:cs typeface="Courier New"/>
              </a:rPr>
              <a:t>:</a:t>
            </a:r>
          </a:p>
          <a:p>
            <a:r>
              <a:rPr lang="fr-FR" dirty="0"/>
              <a:t>m</a:t>
            </a:r>
            <a:r>
              <a:rPr lang="fr-FR" dirty="0" smtClean="0"/>
              <a:t>odification par </a:t>
            </a:r>
            <a:r>
              <a:rPr lang="fr-FR" dirty="0"/>
              <a:t>les méthodes </a:t>
            </a:r>
            <a:r>
              <a:rPr lang="fr-FR" dirty="0" err="1" smtClean="0">
                <a:latin typeface="Courier New"/>
                <a:cs typeface="Courier New"/>
              </a:rPr>
              <a:t>setValue:forKey</a:t>
            </a:r>
            <a:r>
              <a:rPr lang="fr-FR" dirty="0">
                <a:latin typeface="Courier New"/>
                <a:cs typeface="Courier New"/>
              </a:rPr>
              <a:t>:</a:t>
            </a:r>
            <a:r>
              <a:rPr lang="fr-FR" dirty="0">
                <a:cs typeface="Courier New"/>
              </a:rPr>
              <a:t> ou </a:t>
            </a:r>
            <a:r>
              <a:rPr lang="fr-FR" dirty="0" err="1" smtClean="0">
                <a:latin typeface="Courier New"/>
                <a:cs typeface="Courier New"/>
              </a:rPr>
              <a:t>setValue:forKeyPath</a:t>
            </a:r>
            <a:r>
              <a:rPr lang="fr-FR" dirty="0" smtClean="0">
                <a:latin typeface="Courier New"/>
                <a:cs typeface="Courier New"/>
              </a:rPr>
              <a:t>:</a:t>
            </a:r>
          </a:p>
          <a:p>
            <a:r>
              <a:rPr lang="fr-FR" dirty="0" smtClean="0"/>
              <a:t>la chaîne passée en paramètre correspond au nom de la propriété ou des propriétés traversées</a:t>
            </a:r>
            <a:endParaRPr lang="fr-FR" dirty="0"/>
          </a:p>
        </p:txBody>
      </p:sp>
      <p:grpSp>
        <p:nvGrpSpPr>
          <p:cNvPr id="6" name="Groupe 10"/>
          <p:cNvGrpSpPr/>
          <p:nvPr/>
        </p:nvGrpSpPr>
        <p:grpSpPr>
          <a:xfrm>
            <a:off x="539230" y="3789039"/>
            <a:ext cx="8280920" cy="2431436"/>
            <a:chOff x="755576" y="5085182"/>
            <a:chExt cx="7848872" cy="1877685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15924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accès à une propriété nommée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myKey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anObject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valueForKey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myKey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//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modificationà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une propriété nommée </a:t>
              </a:r>
              <a:r>
                <a:rPr lang="fr-FR" sz="1600" b="1" dirty="0" err="1">
                  <a:solidFill>
                    <a:srgbClr val="00B050"/>
                  </a:solidFill>
                  <a:latin typeface="Courier" pitchFamily="49" charset="0"/>
                </a:rPr>
                <a:t>myKey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anObject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setValue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My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value"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forKey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>
                  <a:solidFill>
                    <a:srgbClr val="0070C0"/>
                  </a:solidFill>
                  <a:latin typeface="Courier" pitchFamily="49" charset="0"/>
                </a:rPr>
                <a:t>myKey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// accès à la ville du client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anOrder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valueForKeyPath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>
                  <a:solidFill>
                    <a:srgbClr val="0070C0"/>
                  </a:solidFill>
                  <a:latin typeface="Courier" pitchFamily="49" charset="0"/>
                </a:rPr>
                <a:t>customer.address.city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modification de la ville du client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anOrder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setValue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Paris"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forKeyPath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customer.address.city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2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attribut et relation unaire - compatibilité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655762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our être compatible KVC, une classe doit avoir :</a:t>
            </a:r>
          </a:p>
          <a:p>
            <a:pPr lvl="1"/>
            <a:r>
              <a:rPr lang="fr-FR" dirty="0" smtClean="0"/>
              <a:t>une méthode d’accès au nom de la propriété (ou préfixé par </a:t>
            </a:r>
            <a:r>
              <a:rPr lang="fr-FR" dirty="0" err="1" smtClean="0">
                <a:latin typeface="Courier New"/>
                <a:cs typeface="Courier New"/>
              </a:rPr>
              <a:t>is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une méthode de modification, si la propriété est modifiable, de la forme </a:t>
            </a:r>
            <a:r>
              <a:rPr lang="fr-FR" dirty="0" smtClean="0">
                <a:latin typeface="Courier New"/>
                <a:cs typeface="Courier New"/>
              </a:rPr>
              <a:t>set&lt;Key&gt;</a:t>
            </a:r>
          </a:p>
          <a:p>
            <a:pPr lvl="1"/>
            <a:r>
              <a:rPr lang="fr-FR" dirty="0" smtClean="0"/>
              <a:t>la méthode de modification ne doit pas effectuer de validation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ne méthode de validation (optionnelle) de la forme </a:t>
            </a:r>
            <a:r>
              <a:rPr lang="fr-FR" dirty="0" err="1" smtClean="0">
                <a:latin typeface="Courier New"/>
                <a:cs typeface="Courier New"/>
              </a:rPr>
              <a:t>validate</a:t>
            </a:r>
            <a:r>
              <a:rPr lang="fr-FR" dirty="0" smtClean="0">
                <a:latin typeface="Courier New"/>
                <a:cs typeface="Courier New"/>
              </a:rPr>
              <a:t>&lt;Key&gt;:</a:t>
            </a:r>
            <a:r>
              <a:rPr lang="fr-FR" dirty="0" err="1" smtClean="0">
                <a:latin typeface="Courier New"/>
                <a:cs typeface="Courier New"/>
              </a:rPr>
              <a:t>error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endParaRPr lang="fr-FR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439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655762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tilisation possible des méthodes </a:t>
            </a:r>
            <a:r>
              <a:rPr lang="fr-FR" dirty="0" err="1" smtClean="0">
                <a:latin typeface="Courier New"/>
                <a:cs typeface="Courier New"/>
              </a:rPr>
              <a:t>valueForKey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/>
              <a:t>, </a:t>
            </a:r>
            <a:r>
              <a:rPr lang="fr-FR" dirty="0" smtClean="0">
                <a:cs typeface="Courier New"/>
              </a:rPr>
              <a:t> </a:t>
            </a:r>
            <a:r>
              <a:rPr lang="fr-FR" dirty="0" err="1" smtClean="0">
                <a:latin typeface="Courier New"/>
                <a:cs typeface="Courier New"/>
              </a:rPr>
              <a:t>valueForKeyPath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 smtClean="0"/>
              <a:t>,</a:t>
            </a:r>
            <a:r>
              <a:rPr lang="fr-FR" dirty="0"/>
              <a:t> </a:t>
            </a:r>
            <a:r>
              <a:rPr lang="fr-FR" dirty="0" err="1" smtClean="0">
                <a:latin typeface="Courier New"/>
                <a:cs typeface="Courier New"/>
              </a:rPr>
              <a:t>setValue:forKey</a:t>
            </a:r>
            <a:r>
              <a:rPr lang="fr-FR" dirty="0">
                <a:latin typeface="Courier New"/>
                <a:cs typeface="Courier New"/>
              </a:rPr>
              <a:t>:</a:t>
            </a:r>
            <a:r>
              <a:rPr lang="fr-FR" dirty="0">
                <a:cs typeface="Courier New"/>
              </a:rPr>
              <a:t> ou </a:t>
            </a:r>
            <a:r>
              <a:rPr lang="fr-FR" dirty="0" err="1">
                <a:latin typeface="Courier New"/>
                <a:cs typeface="Courier New"/>
              </a:rPr>
              <a:t>setValue:forKeyPath</a:t>
            </a:r>
            <a:r>
              <a:rPr lang="fr-FR" dirty="0">
                <a:latin typeface="Courier New"/>
                <a:cs typeface="Courier New"/>
              </a:rPr>
              <a:t>:</a:t>
            </a:r>
            <a:endParaRPr lang="fr-FR" dirty="0" smtClean="0"/>
          </a:p>
          <a:p>
            <a:r>
              <a:rPr lang="fr-FR" dirty="0" smtClean="0"/>
              <a:t>une relation </a:t>
            </a:r>
            <a:r>
              <a:rPr lang="fr-FR" dirty="0" err="1" smtClean="0"/>
              <a:t>n-aire</a:t>
            </a:r>
            <a:r>
              <a:rPr lang="fr-FR" dirty="0" smtClean="0"/>
              <a:t> peut être ordonnée ou non</a:t>
            </a:r>
          </a:p>
          <a:p>
            <a:r>
              <a:rPr lang="fr-FR" dirty="0" smtClean="0"/>
              <a:t>une relation </a:t>
            </a:r>
            <a:r>
              <a:rPr lang="fr-FR" dirty="0" err="1" smtClean="0"/>
              <a:t>n-aire</a:t>
            </a:r>
            <a:r>
              <a:rPr lang="fr-FR" dirty="0" smtClean="0"/>
              <a:t> peut être modifiable ou non</a:t>
            </a:r>
          </a:p>
        </p:txBody>
      </p:sp>
    </p:spTree>
    <p:extLst>
      <p:ext uri="{BB962C8B-B14F-4D97-AF65-F5344CB8AC3E}">
        <p14:creationId xmlns:p14="http://schemas.microsoft.com/office/powerpoint/2010/main" val="299629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ordonnée - compatibilité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04034"/>
          </a:xfrm>
        </p:spPr>
        <p:txBody>
          <a:bodyPr/>
          <a:lstStyle/>
          <a:p>
            <a:r>
              <a:rPr lang="fr-FR" dirty="0"/>
              <a:t>pour être compatible KVC, une classe doit avoir </a:t>
            </a:r>
            <a:r>
              <a:rPr lang="fr-FR" dirty="0" smtClean="0"/>
              <a:t>:</a:t>
            </a:r>
          </a:p>
          <a:p>
            <a:pPr lvl="1">
              <a:buClrTx/>
              <a:buFont typeface="Helvetica 45 Light"/>
              <a:buChar char="–"/>
            </a:pPr>
            <a:r>
              <a:rPr lang="fr-FR" dirty="0"/>
              <a:t>une méthode d’accès au nom de la </a:t>
            </a:r>
            <a:r>
              <a:rPr lang="fr-FR" dirty="0" smtClean="0"/>
              <a:t>propriété qui retourne un tableau</a:t>
            </a:r>
          </a:p>
          <a:p>
            <a:pPr lvl="1">
              <a:buClrTx/>
              <a:buFont typeface="Helvetica 45 Light"/>
              <a:buChar char="–"/>
            </a:pPr>
            <a:endParaRPr lang="fr-FR" dirty="0"/>
          </a:p>
          <a:p>
            <a:pPr lvl="1">
              <a:buClrTx/>
              <a:buFont typeface="Helvetica 45 Light"/>
              <a:buChar char="–"/>
            </a:pPr>
            <a:endParaRPr lang="fr-FR" dirty="0" smtClean="0"/>
          </a:p>
          <a:p>
            <a:pPr lvl="1"/>
            <a:r>
              <a:rPr lang="fr-FR" dirty="0" smtClean="0"/>
              <a:t>une méthode optionnelle </a:t>
            </a:r>
            <a:r>
              <a:rPr lang="fr-FR" dirty="0" err="1" smtClean="0">
                <a:latin typeface="Courier New"/>
                <a:cs typeface="Courier New"/>
              </a:rPr>
              <a:t>get</a:t>
            </a:r>
            <a:r>
              <a:rPr lang="fr-FR" dirty="0" smtClean="0">
                <a:latin typeface="Courier New"/>
                <a:cs typeface="Courier New"/>
              </a:rPr>
              <a:t>&lt;Key&gt;:range:</a:t>
            </a:r>
            <a:endParaRPr lang="fr-FR" dirty="0">
              <a:latin typeface="Courier New"/>
              <a:cs typeface="Courier New"/>
            </a:endParaRPr>
          </a:p>
          <a:p>
            <a:r>
              <a:rPr lang="fr-FR" dirty="0" smtClean="0">
                <a:cs typeface="Courier New"/>
              </a:rPr>
              <a:t>pour une relation modifiable, il faut :</a:t>
            </a:r>
          </a:p>
          <a:p>
            <a:pPr lvl="1"/>
            <a:r>
              <a:rPr lang="fr-FR" dirty="0" smtClean="0">
                <a:cs typeface="Courier New"/>
              </a:rPr>
              <a:t>la méthode </a:t>
            </a:r>
            <a:r>
              <a:rPr lang="fr-FR" dirty="0" err="1" smtClean="0">
                <a:latin typeface="Courier New"/>
                <a:cs typeface="Courier New"/>
              </a:rPr>
              <a:t>insertObject:in</a:t>
            </a:r>
            <a:r>
              <a:rPr lang="fr-FR" dirty="0" smtClean="0">
                <a:latin typeface="Courier New"/>
                <a:cs typeface="Courier New"/>
              </a:rPr>
              <a:t>&lt;Key&gt;</a:t>
            </a:r>
            <a:r>
              <a:rPr lang="fr-FR" dirty="0" err="1" smtClean="0">
                <a:latin typeface="Courier New"/>
                <a:cs typeface="Courier New"/>
              </a:rPr>
              <a:t>AtIndex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 smtClean="0">
                <a:cs typeface="Courier New"/>
              </a:rPr>
              <a:t> ou </a:t>
            </a:r>
            <a:r>
              <a:rPr lang="fr-FR" dirty="0" smtClean="0">
                <a:latin typeface="Courier New"/>
                <a:cs typeface="Courier New"/>
              </a:rPr>
              <a:t>insert&lt;Key&gt;:</a:t>
            </a:r>
            <a:r>
              <a:rPr lang="fr-FR" dirty="0" err="1" smtClean="0">
                <a:latin typeface="Courier New"/>
                <a:cs typeface="Courier New"/>
              </a:rPr>
              <a:t>atIndexes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endParaRPr lang="fr-FR" dirty="0">
              <a:latin typeface="Courier New"/>
              <a:cs typeface="Courier New"/>
            </a:endParaRPr>
          </a:p>
          <a:p>
            <a:pPr lvl="1"/>
            <a:r>
              <a:rPr lang="fr-FR" dirty="0">
                <a:cs typeface="Courier New"/>
              </a:rPr>
              <a:t>la méthode </a:t>
            </a:r>
            <a:r>
              <a:rPr lang="fr-FR" dirty="0" err="1" smtClean="0">
                <a:latin typeface="Courier New"/>
                <a:cs typeface="Courier New"/>
              </a:rPr>
              <a:t>removeObjectFrom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Key&gt;</a:t>
            </a:r>
            <a:r>
              <a:rPr lang="fr-FR" dirty="0" err="1">
                <a:latin typeface="Courier New"/>
                <a:cs typeface="Courier New"/>
              </a:rPr>
              <a:t>AtIndex</a:t>
            </a:r>
            <a:r>
              <a:rPr lang="fr-FR" dirty="0">
                <a:cs typeface="Courier New"/>
              </a:rPr>
              <a:t>: ou </a:t>
            </a:r>
            <a:r>
              <a:rPr lang="fr-FR" dirty="0" err="1" smtClean="0">
                <a:latin typeface="Courier New"/>
                <a:cs typeface="Courier New"/>
              </a:rPr>
              <a:t>remove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</a:t>
            </a:r>
            <a:r>
              <a:rPr lang="fr-FR" dirty="0" smtClean="0">
                <a:latin typeface="Courier New"/>
                <a:cs typeface="Courier New"/>
              </a:rPr>
              <a:t>&gt;</a:t>
            </a:r>
            <a:r>
              <a:rPr lang="fr-FR" dirty="0" err="1">
                <a:latin typeface="Courier New"/>
                <a:cs typeface="Courier New"/>
              </a:rPr>
              <a:t>A</a:t>
            </a:r>
            <a:r>
              <a:rPr lang="fr-FR" dirty="0" err="1" smtClean="0">
                <a:latin typeface="Courier New"/>
                <a:cs typeface="Courier New"/>
              </a:rPr>
              <a:t>tIndexes</a:t>
            </a:r>
            <a:r>
              <a:rPr lang="fr-FR" dirty="0" smtClean="0">
                <a:latin typeface="Courier New"/>
                <a:cs typeface="Courier New"/>
              </a:rPr>
              <a:t>:</a:t>
            </a:r>
          </a:p>
          <a:p>
            <a:pPr lvl="1"/>
            <a:r>
              <a:rPr lang="fr-FR" dirty="0" smtClean="0">
                <a:cs typeface="Courier New"/>
              </a:rPr>
              <a:t>les méthodes optionnelles </a:t>
            </a:r>
            <a:r>
              <a:rPr lang="fr-FR" dirty="0" err="1" smtClean="0">
                <a:latin typeface="Courier New"/>
                <a:cs typeface="Courier New"/>
              </a:rPr>
              <a:t>replaceObjectIn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Key&gt;</a:t>
            </a:r>
            <a:r>
              <a:rPr lang="fr-FR" dirty="0" err="1" smtClean="0">
                <a:latin typeface="Courier New"/>
                <a:cs typeface="Courier New"/>
              </a:rPr>
              <a:t>AtIndex:withObject</a:t>
            </a:r>
            <a:r>
              <a:rPr lang="fr-FR" dirty="0" smtClean="0">
                <a:latin typeface="Courier New"/>
                <a:cs typeface="Courier New"/>
              </a:rPr>
              <a:t>: </a:t>
            </a:r>
            <a:r>
              <a:rPr lang="fr-FR" dirty="0" smtClean="0">
                <a:cs typeface="Courier New"/>
              </a:rPr>
              <a:t>et </a:t>
            </a:r>
            <a:r>
              <a:rPr lang="fr-FR" dirty="0" smtClean="0">
                <a:latin typeface="Courier New"/>
                <a:cs typeface="Courier New"/>
              </a:rPr>
              <a:t>replace&lt;</a:t>
            </a:r>
            <a:r>
              <a:rPr lang="fr-FR" dirty="0">
                <a:latin typeface="Courier New"/>
                <a:cs typeface="Courier New"/>
              </a:rPr>
              <a:t>Key&gt;</a:t>
            </a:r>
            <a:r>
              <a:rPr lang="fr-FR" dirty="0" err="1" smtClean="0">
                <a:latin typeface="Courier New"/>
                <a:cs typeface="Courier New"/>
              </a:rPr>
              <a:t>AtIndexes:with</a:t>
            </a:r>
            <a:r>
              <a:rPr lang="fr-FR" dirty="0" smtClean="0">
                <a:latin typeface="Courier New"/>
                <a:cs typeface="Courier New"/>
              </a:rPr>
              <a:t>&lt;Key&gt;:</a:t>
            </a:r>
            <a:endParaRPr lang="fr-FR" dirty="0">
              <a:latin typeface="Courier New"/>
              <a:cs typeface="Courier New"/>
            </a:endParaRPr>
          </a:p>
          <a:p>
            <a:pPr lvl="1"/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6790"/>
              </p:ext>
            </p:extLst>
          </p:nvPr>
        </p:nvGraphicFramePr>
        <p:xfrm>
          <a:off x="1043608" y="2564904"/>
          <a:ext cx="810039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52432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ou</a:t>
                      </a:r>
                      <a:endParaRPr lang="fr-FR" dirty="0"/>
                    </a:p>
                  </a:txBody>
                  <a:tcPr marL="0" marR="0" marT="468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 une méthode 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countOf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 </a:t>
                      </a:r>
                      <a:r>
                        <a:rPr lang="fr-FR" dirty="0" smtClean="0"/>
                        <a:t>et au moins une des deux méthodes 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objectIn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AtIndex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lang="fr-FR" b="0" i="0" dirty="0" smtClean="0">
                          <a:latin typeface="+mn-lt"/>
                          <a:cs typeface="Courier New"/>
                        </a:rPr>
                        <a:t> et 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AtIndexes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non ordonnée - compatibilité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04034"/>
          </a:xfrm>
        </p:spPr>
        <p:txBody>
          <a:bodyPr/>
          <a:lstStyle/>
          <a:p>
            <a:r>
              <a:rPr lang="fr-FR" dirty="0"/>
              <a:t>pour être compatible KVC, une classe doit avoir </a:t>
            </a:r>
            <a:r>
              <a:rPr lang="fr-FR" dirty="0" smtClean="0"/>
              <a:t>:</a:t>
            </a:r>
          </a:p>
          <a:p>
            <a:pPr lvl="1">
              <a:buClrTx/>
              <a:buFont typeface="Helvetica 45 Light"/>
              <a:buChar char="–"/>
            </a:pPr>
            <a:r>
              <a:rPr lang="fr-FR" dirty="0"/>
              <a:t>une méthode d’accès au nom de la </a:t>
            </a:r>
            <a:r>
              <a:rPr lang="fr-FR" dirty="0" smtClean="0"/>
              <a:t>propriété qui retourne un set</a:t>
            </a:r>
          </a:p>
          <a:p>
            <a:pPr lvl="1">
              <a:buClrTx/>
              <a:buFont typeface="Helvetica 45 Light"/>
              <a:buChar char="–"/>
            </a:pPr>
            <a:endParaRPr lang="fr-FR" dirty="0"/>
          </a:p>
          <a:p>
            <a:pPr lvl="1">
              <a:buClrTx/>
              <a:buFont typeface="Helvetica 45 Light"/>
              <a:buChar char="–"/>
            </a:pPr>
            <a:endParaRPr lang="fr-FR" dirty="0" smtClean="0"/>
          </a:p>
          <a:p>
            <a:r>
              <a:rPr lang="fr-FR" dirty="0" smtClean="0">
                <a:cs typeface="Courier New"/>
              </a:rPr>
              <a:t>pour une relation modifiable, il faut :</a:t>
            </a:r>
          </a:p>
          <a:p>
            <a:pPr lvl="1"/>
            <a:r>
              <a:rPr lang="fr-FR" dirty="0" smtClean="0">
                <a:cs typeface="Courier New"/>
              </a:rPr>
              <a:t>la méthode </a:t>
            </a:r>
            <a:r>
              <a:rPr lang="fr-FR" dirty="0" err="1" smtClean="0">
                <a:latin typeface="Courier New"/>
                <a:cs typeface="Courier New"/>
              </a:rPr>
              <a:t>add</a:t>
            </a:r>
            <a:r>
              <a:rPr lang="fr-FR" dirty="0" smtClean="0">
                <a:latin typeface="Courier New"/>
                <a:cs typeface="Courier New"/>
              </a:rPr>
              <a:t>&lt;Key&gt;Object:</a:t>
            </a:r>
            <a:r>
              <a:rPr lang="fr-FR" dirty="0" smtClean="0">
                <a:cs typeface="Courier New"/>
              </a:rPr>
              <a:t> ou </a:t>
            </a:r>
            <a:r>
              <a:rPr lang="fr-FR" dirty="0" err="1" smtClean="0">
                <a:latin typeface="Courier New"/>
                <a:cs typeface="Courier New"/>
              </a:rPr>
              <a:t>add</a:t>
            </a:r>
            <a:r>
              <a:rPr lang="fr-FR" dirty="0" smtClean="0">
                <a:latin typeface="Courier New"/>
                <a:cs typeface="Courier New"/>
              </a:rPr>
              <a:t>&lt;Key&gt;:</a:t>
            </a:r>
            <a:endParaRPr lang="fr-FR" dirty="0">
              <a:latin typeface="Courier New"/>
              <a:cs typeface="Courier New"/>
            </a:endParaRPr>
          </a:p>
          <a:p>
            <a:pPr lvl="1"/>
            <a:r>
              <a:rPr lang="fr-FR" dirty="0">
                <a:cs typeface="Courier New"/>
              </a:rPr>
              <a:t>la méthode </a:t>
            </a:r>
            <a:r>
              <a:rPr lang="fr-FR" dirty="0" err="1" smtClean="0">
                <a:latin typeface="Courier New"/>
                <a:cs typeface="Courier New"/>
              </a:rPr>
              <a:t>remove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</a:t>
            </a:r>
            <a:r>
              <a:rPr lang="fr-FR" dirty="0" smtClean="0">
                <a:latin typeface="Courier New"/>
                <a:cs typeface="Courier New"/>
              </a:rPr>
              <a:t>&gt;Object</a:t>
            </a:r>
            <a:r>
              <a:rPr lang="fr-FR" dirty="0" smtClean="0">
                <a:cs typeface="Courier New"/>
              </a:rPr>
              <a:t>: </a:t>
            </a:r>
            <a:r>
              <a:rPr lang="fr-FR" dirty="0">
                <a:cs typeface="Courier New"/>
              </a:rPr>
              <a:t>ou </a:t>
            </a:r>
            <a:r>
              <a:rPr lang="fr-FR" dirty="0" err="1" smtClean="0">
                <a:latin typeface="Courier New"/>
                <a:cs typeface="Courier New"/>
              </a:rPr>
              <a:t>remove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</a:t>
            </a:r>
            <a:r>
              <a:rPr lang="fr-FR" dirty="0" smtClean="0">
                <a:latin typeface="Courier New"/>
                <a:cs typeface="Courier New"/>
              </a:rPr>
              <a:t>&gt;:</a:t>
            </a:r>
          </a:p>
          <a:p>
            <a:pPr lvl="1"/>
            <a:r>
              <a:rPr lang="fr-FR" dirty="0">
                <a:cs typeface="Courier New"/>
              </a:rPr>
              <a:t>la </a:t>
            </a:r>
            <a:r>
              <a:rPr lang="fr-FR" dirty="0" smtClean="0">
                <a:cs typeface="Courier New"/>
              </a:rPr>
              <a:t>méthode optionnelle </a:t>
            </a:r>
            <a:r>
              <a:rPr lang="fr-FR" dirty="0" err="1" smtClean="0">
                <a:latin typeface="Courier New"/>
                <a:cs typeface="Courier New"/>
              </a:rPr>
              <a:t>intersect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</a:t>
            </a:r>
            <a:r>
              <a:rPr lang="fr-FR" dirty="0" smtClean="0">
                <a:latin typeface="Courier New"/>
                <a:cs typeface="Courier New"/>
              </a:rPr>
              <a:t>&gt;:</a:t>
            </a: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54121"/>
              </p:ext>
            </p:extLst>
          </p:nvPr>
        </p:nvGraphicFramePr>
        <p:xfrm>
          <a:off x="1043608" y="2564904"/>
          <a:ext cx="810039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52432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ou</a:t>
                      </a:r>
                      <a:endParaRPr lang="fr-FR" dirty="0"/>
                    </a:p>
                  </a:txBody>
                  <a:tcPr marL="0" marR="0" marT="468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 les méthodes 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countOf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enumeratorOf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</a:t>
                      </a:r>
                      <a:r>
                        <a:rPr lang="fr-FR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fr-FR" dirty="0" smtClean="0"/>
                        <a:t>et 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memberOf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85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- opérateurs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583754"/>
          </a:xfrm>
        </p:spPr>
        <p:txBody>
          <a:bodyPr/>
          <a:lstStyle/>
          <a:p>
            <a:r>
              <a:rPr lang="fr-FR" dirty="0" smtClean="0"/>
              <a:t>permettent d’effectuer des opérations sur la collection et d’en récupérer le résultat</a:t>
            </a:r>
          </a:p>
          <a:p>
            <a:r>
              <a:rPr lang="fr-FR" dirty="0" smtClean="0"/>
              <a:t>préfixés par le caractère </a:t>
            </a:r>
            <a:r>
              <a:rPr lang="fr-FR" dirty="0" smtClean="0">
                <a:solidFill>
                  <a:srgbClr val="FF6600"/>
                </a:solidFill>
              </a:rPr>
              <a:t>@</a:t>
            </a:r>
          </a:p>
          <a:p>
            <a:r>
              <a:rPr lang="fr-FR" dirty="0"/>
              <a:t>e</a:t>
            </a:r>
            <a:r>
              <a:rPr lang="fr-FR" dirty="0" smtClean="0"/>
              <a:t>xemple avec un compte bancaire nommé </a:t>
            </a:r>
            <a:r>
              <a:rPr lang="fr-FR" dirty="0" err="1" smtClean="0">
                <a:latin typeface="Courier New"/>
                <a:cs typeface="Courier New"/>
              </a:rPr>
              <a:t>depenses</a:t>
            </a:r>
            <a:endParaRPr lang="fr-FR" dirty="0" smtClean="0">
              <a:latin typeface="Courier New"/>
              <a:cs typeface="Courier New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99942"/>
              </p:ext>
            </p:extLst>
          </p:nvPr>
        </p:nvGraphicFramePr>
        <p:xfrm>
          <a:off x="1011238" y="3501008"/>
          <a:ext cx="78089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810"/>
                <a:gridCol w="2088232"/>
                <a:gridCol w="172787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montant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restaurant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47,35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12/12/2013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courses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98,21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10/09/2013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location skis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127,99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10/02/2014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forfaits skis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250,65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19/01/2014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location appartement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684,91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09/01/2014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41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23913"/>
          </a:xfrm>
        </p:spPr>
        <p:txBody>
          <a:bodyPr/>
          <a:lstStyle/>
          <a:p>
            <a:r>
              <a:rPr lang="fr-FR" dirty="0" smtClean="0"/>
              <a:t>structures et mots-clés hérités du C : </a:t>
            </a:r>
            <a:r>
              <a:rPr lang="fr-FR" dirty="0" smtClean="0">
                <a:latin typeface="Courier" pitchFamily="49" charset="0"/>
              </a:rPr>
              <a:t>for</a:t>
            </a:r>
            <a:r>
              <a:rPr lang="fr-FR" dirty="0"/>
              <a:t>, </a:t>
            </a:r>
            <a:r>
              <a:rPr lang="fr-FR" dirty="0" smtClean="0">
                <a:latin typeface="Courier" pitchFamily="49" charset="0"/>
              </a:rPr>
              <a:t>if </a:t>
            </a:r>
            <a:r>
              <a:rPr lang="fr-FR" dirty="0" err="1" smtClean="0">
                <a:latin typeface="Courier" pitchFamily="49" charset="0"/>
              </a:rPr>
              <a:t>else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while</a:t>
            </a:r>
            <a:r>
              <a:rPr lang="fr-FR" dirty="0"/>
              <a:t>, </a:t>
            </a:r>
            <a:r>
              <a:rPr lang="fr-FR" dirty="0" err="1" smtClean="0">
                <a:latin typeface="Courier" pitchFamily="49" charset="0"/>
              </a:rPr>
              <a:t>switch</a:t>
            </a:r>
            <a:r>
              <a:rPr lang="fr-FR" dirty="0"/>
              <a:t>, </a:t>
            </a:r>
            <a:r>
              <a:rPr lang="fr-FR" dirty="0" smtClean="0">
                <a:latin typeface="Courier" pitchFamily="49" charset="0"/>
              </a:rPr>
              <a:t>do </a:t>
            </a:r>
            <a:r>
              <a:rPr lang="fr-FR" dirty="0" err="1" smtClean="0">
                <a:latin typeface="Courier" pitchFamily="49" charset="0"/>
              </a:rPr>
              <a:t>while</a:t>
            </a:r>
            <a:r>
              <a:rPr lang="fr-FR" dirty="0" smtClean="0"/>
              <a:t>, </a:t>
            </a:r>
            <a:r>
              <a:rPr lang="fr-FR" dirty="0" smtClean="0">
                <a:latin typeface="Courier" pitchFamily="49" charset="0"/>
              </a:rPr>
              <a:t>break</a:t>
            </a:r>
            <a:r>
              <a:rPr lang="fr-FR" dirty="0" smtClean="0"/>
              <a:t>, </a:t>
            </a:r>
            <a:r>
              <a:rPr lang="fr-FR" dirty="0" smtClean="0">
                <a:latin typeface="Courier" pitchFamily="49" charset="0"/>
              </a:rPr>
              <a:t>continue</a:t>
            </a:r>
            <a:r>
              <a:rPr lang="fr-FR" dirty="0" smtClean="0"/>
              <a:t>, </a:t>
            </a:r>
            <a:r>
              <a:rPr lang="fr-FR" dirty="0" smtClean="0">
                <a:latin typeface="Courier" pitchFamily="49" charset="0"/>
              </a:rPr>
              <a:t>default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structures de contrôle</a:t>
            </a:r>
            <a:endParaRPr lang="fr-FR" dirty="0"/>
          </a:p>
        </p:txBody>
      </p:sp>
      <p:grpSp>
        <p:nvGrpSpPr>
          <p:cNvPr id="7" name="Groupe 10"/>
          <p:cNvGrpSpPr/>
          <p:nvPr/>
        </p:nvGrpSpPr>
        <p:grpSpPr>
          <a:xfrm>
            <a:off x="755576" y="3212976"/>
            <a:ext cx="7848872" cy="1692771"/>
            <a:chOff x="755576" y="5085184"/>
            <a:chExt cx="7848872" cy="1692771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NSSet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set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for</a:t>
              </a:r>
              <a:r>
                <a:rPr lang="fr-FR" sz="1600" b="1" dirty="0" smtClean="0"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id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in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set</a:t>
              </a:r>
              <a:r>
                <a:rPr lang="fr-FR" sz="1600" b="1" dirty="0" smtClean="0">
                  <a:latin typeface="Courier" pitchFamily="49" charset="0"/>
                </a:rPr>
                <a:t>)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</a:t>
            </a:r>
            <a:r>
              <a:rPr lang="fr-FR" dirty="0"/>
              <a:t>-</a:t>
            </a:r>
            <a:r>
              <a:rPr lang="fr-FR" dirty="0" smtClean="0"/>
              <a:t> opérateurs - @</a:t>
            </a:r>
            <a:r>
              <a:rPr lang="fr-FR" dirty="0" err="1" smtClean="0"/>
              <a:t>avg</a:t>
            </a:r>
            <a:r>
              <a:rPr lang="fr-FR" dirty="0" smtClean="0"/>
              <a:t>, @count et @</a:t>
            </a:r>
            <a:r>
              <a:rPr lang="fr-FR" dirty="0" err="1" smtClean="0"/>
              <a:t>sum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647650"/>
          </a:xfrm>
        </p:spPr>
        <p:txBody>
          <a:bodyPr/>
          <a:lstStyle/>
          <a:p>
            <a:r>
              <a:rPr lang="fr-FR" dirty="0" smtClean="0">
                <a:latin typeface="Courier New"/>
                <a:cs typeface="Courier New"/>
              </a:rPr>
              <a:t>@</a:t>
            </a:r>
            <a:r>
              <a:rPr lang="fr-FR" dirty="0" err="1" smtClean="0">
                <a:latin typeface="Courier New"/>
                <a:cs typeface="Courier New"/>
              </a:rPr>
              <a:t>avg</a:t>
            </a:r>
            <a:r>
              <a:rPr lang="fr-FR" dirty="0" smtClean="0"/>
              <a:t> permet d’obtenir une moyenne sur une propriété de tous les objets d’un tableau</a:t>
            </a:r>
          </a:p>
          <a:p>
            <a:r>
              <a:rPr lang="fr-FR" dirty="0" smtClean="0">
                <a:latin typeface="Courier New"/>
                <a:cs typeface="Courier New"/>
              </a:rPr>
              <a:t>@count</a:t>
            </a:r>
            <a:r>
              <a:rPr lang="fr-FR" dirty="0" smtClean="0"/>
              <a:t> permet d’obtenir le nombre d’objets dans un tableau</a:t>
            </a:r>
            <a:endParaRPr lang="fr-FR" dirty="0"/>
          </a:p>
          <a:p>
            <a:r>
              <a:rPr lang="fr-FR" dirty="0" smtClean="0">
                <a:latin typeface="Courier New"/>
                <a:cs typeface="Courier New"/>
              </a:rPr>
              <a:t>@</a:t>
            </a:r>
            <a:r>
              <a:rPr lang="fr-FR" dirty="0" err="1" smtClean="0">
                <a:latin typeface="Courier New"/>
                <a:cs typeface="Courier New"/>
              </a:rPr>
              <a:t>sum</a:t>
            </a:r>
            <a:r>
              <a:rPr lang="fr-FR" dirty="0"/>
              <a:t> </a:t>
            </a:r>
            <a:r>
              <a:rPr lang="fr-FR" dirty="0" smtClean="0"/>
              <a:t>permet </a:t>
            </a:r>
            <a:r>
              <a:rPr lang="fr-FR" dirty="0"/>
              <a:t>d’obtenir </a:t>
            </a:r>
            <a:r>
              <a:rPr lang="fr-FR" dirty="0" smtClean="0"/>
              <a:t>la somme des valeurs d’une propriété sur tous les objets d’un tableau</a:t>
            </a:r>
            <a:endParaRPr lang="fr-FR" dirty="0"/>
          </a:p>
          <a:p>
            <a:endParaRPr lang="fr-FR" dirty="0" smtClean="0"/>
          </a:p>
        </p:txBody>
      </p:sp>
      <p:grpSp>
        <p:nvGrpSpPr>
          <p:cNvPr id="7" name="Groupe 10"/>
          <p:cNvGrpSpPr/>
          <p:nvPr/>
        </p:nvGrpSpPr>
        <p:grpSpPr>
          <a:xfrm>
            <a:off x="539230" y="3789040"/>
            <a:ext cx="8280920" cy="1200330"/>
            <a:chOff x="755576" y="5085182"/>
            <a:chExt cx="7848872" cy="92695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70401"/>
              <a:ext cx="7848872" cy="6417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amountAvg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= [</a:t>
              </a:r>
              <a:r>
                <a:rPr lang="fr-FR" sz="1600" b="1" dirty="0" err="1" smtClean="0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avg.montant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NSNumber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count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 [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@"@count"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1"/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NSNumber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sum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sum.montant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28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</a:t>
            </a:r>
            <a:r>
              <a:rPr lang="fr-FR" dirty="0"/>
              <a:t>-</a:t>
            </a:r>
            <a:r>
              <a:rPr lang="fr-FR" dirty="0" smtClean="0"/>
              <a:t> opérateurs - @max et @min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647650"/>
          </a:xfrm>
        </p:spPr>
        <p:txBody>
          <a:bodyPr/>
          <a:lstStyle/>
          <a:p>
            <a:r>
              <a:rPr lang="fr-FR" dirty="0" smtClean="0">
                <a:latin typeface="Courier New"/>
                <a:cs typeface="Courier New"/>
              </a:rPr>
              <a:t>@min</a:t>
            </a:r>
            <a:r>
              <a:rPr lang="fr-FR" dirty="0" smtClean="0"/>
              <a:t> permet d’obtenir la valeur minimale d’une propriété parmi tous les objets d’un tableau</a:t>
            </a:r>
          </a:p>
          <a:p>
            <a:r>
              <a:rPr lang="fr-FR" dirty="0" smtClean="0">
                <a:latin typeface="Courier New"/>
                <a:cs typeface="Courier New"/>
              </a:rPr>
              <a:t>@max</a:t>
            </a:r>
            <a:r>
              <a:rPr lang="fr-FR" dirty="0" smtClean="0"/>
              <a:t> </a:t>
            </a:r>
            <a:r>
              <a:rPr lang="fr-FR" dirty="0"/>
              <a:t>permet d’obtenir la valeur maximale d’une propriété parmi tous les objets d’un tableau</a:t>
            </a:r>
          </a:p>
        </p:txBody>
      </p:sp>
      <p:grpSp>
        <p:nvGrpSpPr>
          <p:cNvPr id="7" name="Groupe 10"/>
          <p:cNvGrpSpPr/>
          <p:nvPr/>
        </p:nvGrpSpPr>
        <p:grpSpPr>
          <a:xfrm>
            <a:off x="539230" y="3573016"/>
            <a:ext cx="8280920" cy="1446551"/>
            <a:chOff x="755576" y="5085182"/>
            <a:chExt cx="7848872" cy="1117104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70401"/>
              <a:ext cx="7848872" cy="8318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amountMax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= [</a:t>
              </a:r>
              <a:r>
                <a:rPr lang="fr-FR" sz="1600" b="1" dirty="0" err="1" smtClean="0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max.montant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NSNumber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amountMin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 [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min.montant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dateMax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max.date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dateMin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 [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min.date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43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</a:t>
            </a:r>
            <a:r>
              <a:rPr lang="fr-FR" dirty="0"/>
              <a:t>-</a:t>
            </a:r>
            <a:r>
              <a:rPr lang="fr-FR" dirty="0" smtClean="0"/>
              <a:t> opérateurs - autres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647650"/>
          </a:xfrm>
        </p:spPr>
        <p:txBody>
          <a:bodyPr/>
          <a:lstStyle/>
          <a:p>
            <a:r>
              <a:rPr lang="fr-FR" dirty="0" smtClean="0"/>
              <a:t>il existe également des opérateurs pour extraire des tableaux à partir d’un tableau :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distinctUnionOfObjects</a:t>
            </a:r>
            <a:r>
              <a:rPr lang="fr-FR" dirty="0" smtClean="0"/>
              <a:t> : un tableau ne contenant que des valeurs distinctes d’une propriété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unionOfObjects</a:t>
            </a:r>
            <a:r>
              <a:rPr lang="fr-FR" dirty="0"/>
              <a:t> : un tableau </a:t>
            </a:r>
            <a:r>
              <a:rPr lang="fr-FR" dirty="0" smtClean="0"/>
              <a:t>contenant toutes les valeurs d’une </a:t>
            </a:r>
            <a:r>
              <a:rPr lang="fr-FR" dirty="0"/>
              <a:t>propriété</a:t>
            </a:r>
            <a:endParaRPr lang="fr-FR" dirty="0" smtClean="0"/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distinctUnionOfArrays</a:t>
            </a:r>
            <a:r>
              <a:rPr lang="fr-FR" dirty="0"/>
              <a:t> : </a:t>
            </a:r>
            <a:r>
              <a:rPr lang="fr-FR" dirty="0" smtClean="0"/>
              <a:t>fonctionne comme </a:t>
            </a:r>
            <a:r>
              <a:rPr lang="fr-FR" dirty="0"/>
              <a:t>@</a:t>
            </a:r>
            <a:r>
              <a:rPr lang="fr-FR" dirty="0" err="1" smtClean="0"/>
              <a:t>distinctUnionOfObjects</a:t>
            </a:r>
            <a:r>
              <a:rPr lang="fr-FR" dirty="0" smtClean="0"/>
              <a:t> mais pour un tableau de tableaux d’objets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unionOfArrays</a:t>
            </a:r>
            <a:r>
              <a:rPr lang="fr-FR" dirty="0"/>
              <a:t>: fonctionne comme </a:t>
            </a:r>
            <a:r>
              <a:rPr lang="fr-FR" dirty="0" smtClean="0"/>
              <a:t>@</a:t>
            </a:r>
            <a:r>
              <a:rPr lang="fr-FR" dirty="0" err="1"/>
              <a:t>unionOfObjects</a:t>
            </a:r>
            <a:r>
              <a:rPr lang="fr-FR" dirty="0"/>
              <a:t> </a:t>
            </a:r>
            <a:r>
              <a:rPr lang="fr-FR" dirty="0" smtClean="0"/>
              <a:t>mais </a:t>
            </a:r>
            <a:r>
              <a:rPr lang="fr-FR" dirty="0"/>
              <a:t>pour un tableau de tableaux </a:t>
            </a:r>
            <a:r>
              <a:rPr lang="fr-FR" dirty="0" smtClean="0"/>
              <a:t>d’objets</a:t>
            </a:r>
          </a:p>
          <a:p>
            <a:pPr lvl="1"/>
            <a:r>
              <a:rPr lang="fr-FR" dirty="0"/>
              <a:t>@</a:t>
            </a:r>
            <a:r>
              <a:rPr lang="fr-FR" dirty="0" err="1" smtClean="0"/>
              <a:t>distinctUnionOfArrays</a:t>
            </a:r>
            <a:r>
              <a:rPr lang="fr-FR" dirty="0" smtClean="0"/>
              <a:t> : fonctionne </a:t>
            </a:r>
            <a:r>
              <a:rPr lang="fr-FR" dirty="0"/>
              <a:t>comme </a:t>
            </a:r>
            <a:r>
              <a:rPr lang="fr-FR" dirty="0" smtClean="0"/>
              <a:t>@</a:t>
            </a:r>
            <a:r>
              <a:rPr lang="fr-FR" dirty="0" err="1"/>
              <a:t>distinctUnionOfArrays</a:t>
            </a:r>
            <a:r>
              <a:rPr lang="fr-FR" dirty="0"/>
              <a:t> </a:t>
            </a:r>
            <a:r>
              <a:rPr lang="fr-FR" dirty="0" smtClean="0"/>
              <a:t>mais </a:t>
            </a:r>
            <a:r>
              <a:rPr lang="fr-FR" dirty="0"/>
              <a:t>pour un </a:t>
            </a:r>
            <a:r>
              <a:rPr lang="fr-FR" dirty="0" smtClean="0"/>
              <a:t>set </a:t>
            </a:r>
            <a:r>
              <a:rPr lang="fr-FR" dirty="0"/>
              <a:t>de </a:t>
            </a:r>
            <a:r>
              <a:rPr lang="fr-FR" dirty="0" smtClean="0"/>
              <a:t>sets d’objets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67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248050"/>
          </a:xfrm>
        </p:spPr>
        <p:txBody>
          <a:bodyPr/>
          <a:lstStyle/>
          <a:p>
            <a:r>
              <a:rPr lang="fr-FR" dirty="0" smtClean="0"/>
              <a:t>mécanisme qui permet d’être informé des modifications sur une propriété d’un objet</a:t>
            </a:r>
          </a:p>
          <a:p>
            <a:r>
              <a:rPr lang="fr-FR" dirty="0"/>
              <a:t>p</a:t>
            </a:r>
            <a:r>
              <a:rPr lang="fr-FR" dirty="0" smtClean="0"/>
              <a:t>ossibilité d’observer :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attributs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relations unaires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relations </a:t>
            </a:r>
            <a:r>
              <a:rPr lang="fr-FR" dirty="0" err="1" smtClean="0"/>
              <a:t>n-aires</a:t>
            </a:r>
            <a:endParaRPr lang="fr-FR" dirty="0" smtClean="0"/>
          </a:p>
          <a:p>
            <a:r>
              <a:rPr lang="fr-FR" dirty="0" smtClean="0"/>
              <a:t>l’observateur est informé du type de changement et des ancienne et nouvelle valeur de la propriété, ou des objets ajoutés ou supprimés dans le cas d’une relation </a:t>
            </a:r>
            <a:r>
              <a:rPr lang="fr-FR" dirty="0" err="1" smtClean="0"/>
              <a:t>n-aire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09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>
          <a:xfrm>
            <a:off x="1370524" y="3717032"/>
            <a:ext cx="6513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Courier New"/>
                <a:cs typeface="Courier New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 New"/>
                <a:cs typeface="Courier New"/>
              </a:rPr>
              <a:t>void</a:t>
            </a:r>
            <a:r>
              <a:rPr lang="fr-FR" sz="1600" b="1" dirty="0" smtClean="0">
                <a:latin typeface="Courier New"/>
                <a:cs typeface="Courier New"/>
              </a:rPr>
              <a:t>)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observeValueForKeyPath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NSString</a:t>
            </a:r>
            <a:r>
              <a:rPr lang="fr-FR" sz="1600" b="1" dirty="0" smtClean="0">
                <a:latin typeface="Courier New"/>
                <a:cs typeface="Courier New"/>
              </a:rPr>
              <a:t>*)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keyPath</a:t>
            </a:r>
            <a:endParaRPr lang="fr-FR" sz="16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obObject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>
                <a:solidFill>
                  <a:srgbClr val="EE7CE6"/>
                </a:solidFill>
                <a:latin typeface="Courier New"/>
                <a:cs typeface="Courier New"/>
              </a:rPr>
              <a:t>id</a:t>
            </a:r>
            <a:r>
              <a:rPr lang="fr-FR" sz="1600" b="1" dirty="0" smtClean="0">
                <a:latin typeface="Courier New"/>
                <a:cs typeface="Courier New"/>
              </a:rPr>
              <a:t>)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object</a:t>
            </a:r>
            <a:r>
              <a:rPr lang="fr-FR" sz="1600" b="1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smtClean="0">
                <a:solidFill>
                  <a:srgbClr val="005426"/>
                </a:solidFill>
                <a:latin typeface="Courier New"/>
                <a:cs typeface="Courier New"/>
              </a:rPr>
              <a:t>change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NSDictionary</a:t>
            </a:r>
            <a:r>
              <a:rPr lang="fr-FR" sz="1600" b="1" dirty="0" smtClean="0">
                <a:latin typeface="Courier New"/>
                <a:cs typeface="Courier New"/>
              </a:rPr>
              <a:t>*)</a:t>
            </a:r>
            <a:r>
              <a:rPr lang="fr-FR" sz="1600" b="1" dirty="0" smtClean="0">
                <a:solidFill>
                  <a:schemeClr val="tx2"/>
                </a:solidFill>
                <a:latin typeface="Courier New"/>
                <a:cs typeface="Courier New"/>
              </a:rPr>
              <a:t>change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context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 err="1">
                <a:solidFill>
                  <a:srgbClr val="EE7CE6"/>
                </a:solidFill>
                <a:latin typeface="Courier New"/>
                <a:cs typeface="Courier New"/>
              </a:rPr>
              <a:t>void</a:t>
            </a:r>
            <a:r>
              <a:rPr lang="fr-FR" sz="1600" b="1" dirty="0" smtClean="0">
                <a:latin typeface="Courier New"/>
                <a:cs typeface="Courier New"/>
              </a:rPr>
              <a:t>*)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context</a:t>
            </a:r>
            <a:endParaRPr lang="fr-FR" sz="16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fr-FR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fr-FR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Connecteur droit avec flèche 8"/>
          <p:cNvCxnSpPr/>
          <p:nvPr/>
        </p:nvCxnSpPr>
        <p:spPr>
          <a:xfrm>
            <a:off x="2987824" y="2536304"/>
            <a:ext cx="2664296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74008" y="195152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</a:t>
            </a:r>
            <a:r>
              <a:rPr lang="fr-FR" sz="1400" dirty="0" smtClean="0"/>
              <a:t>nregistrement de la vue sur la propriété </a:t>
            </a:r>
            <a:r>
              <a:rPr lang="fr-FR" sz="1400" dirty="0" err="1" smtClean="0"/>
              <a:t>name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70524" y="3717032"/>
            <a:ext cx="6513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Courier New"/>
                <a:cs typeface="Courier New"/>
              </a:rPr>
              <a:t>[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personneObject</a:t>
            </a:r>
            <a:r>
              <a:rPr lang="fr-FR" sz="1600" b="1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addObserver</a:t>
            </a:r>
            <a:r>
              <a:rPr lang="fr-FR" sz="1600" b="1" dirty="0" err="1" smtClean="0">
                <a:latin typeface="Courier New"/>
                <a:cs typeface="Courier New"/>
              </a:rPr>
              <a:t>:</a:t>
            </a:r>
            <a:r>
              <a:rPr lang="fr-FR" sz="1600" b="1" dirty="0" err="1" smtClean="0">
                <a:solidFill>
                  <a:srgbClr val="EE7CE6"/>
                </a:solidFill>
                <a:latin typeface="Courier New"/>
                <a:cs typeface="Courier New"/>
              </a:rPr>
              <a:t>self</a:t>
            </a:r>
            <a:r>
              <a:rPr lang="fr-FR" sz="1600" b="1" dirty="0" smtClean="0">
                <a:solidFill>
                  <a:srgbClr val="EE7CE6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forKeyPath</a:t>
            </a:r>
            <a:r>
              <a:rPr lang="fr-FR" sz="1600" b="1" dirty="0" smtClean="0">
                <a:latin typeface="Courier New"/>
                <a:cs typeface="Courier New"/>
              </a:rPr>
              <a:t>:</a:t>
            </a:r>
            <a:r>
              <a:rPr lang="fr-FR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@"</a:t>
            </a:r>
            <a:r>
              <a:rPr lang="fr-FR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name</a:t>
            </a:r>
            <a:r>
              <a:rPr lang="fr-FR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" 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options</a:t>
            </a:r>
            <a:r>
              <a:rPr lang="fr-FR" sz="1600" b="1" dirty="0" err="1" smtClean="0">
                <a:latin typeface="Courier New"/>
                <a:cs typeface="Courier New"/>
              </a:rPr>
              <a:t>:</a:t>
            </a:r>
            <a:r>
              <a:rPr lang="fr-FR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NSKeyValueObservingOptionNew</a:t>
            </a:r>
            <a:endParaRPr lang="fr-FR" sz="16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context</a:t>
            </a:r>
            <a:r>
              <a:rPr lang="fr-FR" sz="1600" b="1" dirty="0" err="1" smtClean="0">
                <a:latin typeface="Courier New"/>
                <a:cs typeface="Courier New"/>
              </a:rPr>
              <a:t>:</a:t>
            </a:r>
            <a:r>
              <a:rPr lang="fr-FR" sz="1600" b="1" dirty="0" err="1" smtClean="0">
                <a:solidFill>
                  <a:srgbClr val="EE7CE6"/>
                </a:solidFill>
                <a:latin typeface="Courier New"/>
                <a:cs typeface="Courier New"/>
              </a:rPr>
              <a:t>NULL</a:t>
            </a:r>
            <a:r>
              <a:rPr lang="fr-FR" sz="1600" b="1" dirty="0" smtClean="0">
                <a:latin typeface="Courier New"/>
                <a:cs typeface="Courier New"/>
              </a:rPr>
              <a:t>];</a:t>
            </a:r>
            <a:endParaRPr lang="fr-FR" sz="1600" b="1" dirty="0">
              <a:latin typeface="Courier New"/>
              <a:cs typeface="Courier New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368707" y="152455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modification de la valeur de </a:t>
            </a:r>
            <a:r>
              <a:rPr lang="fr-FR" sz="1400" dirty="0" err="1" smtClean="0"/>
              <a:t>name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403647" y="3493678"/>
            <a:ext cx="648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automatique de la méthode suivante dans la vue :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21619" y="297045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 vue met à jour son affichage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148064" y="1454264"/>
            <a:ext cx="276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 vue affiche une autre personne ou va être </a:t>
            </a:r>
            <a:r>
              <a:rPr lang="fr-FR" sz="1400" dirty="0" err="1" smtClean="0"/>
              <a:t>désallouée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178200" y="262714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suppression du lien</a:t>
            </a:r>
            <a:endParaRPr lang="fr-FR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370523" y="3725420"/>
            <a:ext cx="65138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Courier New"/>
                <a:cs typeface="Courier New"/>
              </a:rPr>
              <a:t>[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personneObject</a:t>
            </a:r>
            <a:r>
              <a:rPr lang="fr-FR" sz="1600" b="1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removeObserver</a:t>
            </a:r>
            <a:r>
              <a:rPr lang="fr-FR" sz="1600" b="1" dirty="0" err="1" smtClean="0">
                <a:latin typeface="Courier New"/>
                <a:cs typeface="Courier New"/>
              </a:rPr>
              <a:t>:</a:t>
            </a:r>
            <a:r>
              <a:rPr lang="fr-FR" sz="1600" b="1" dirty="0" err="1" smtClean="0">
                <a:solidFill>
                  <a:srgbClr val="EE7CE6"/>
                </a:solidFill>
                <a:latin typeface="Courier New"/>
                <a:cs typeface="Courier New"/>
              </a:rPr>
              <a:t>self</a:t>
            </a:r>
            <a:r>
              <a:rPr lang="fr-FR" sz="1600" b="1" dirty="0" smtClean="0">
                <a:solidFill>
                  <a:srgbClr val="EE7CE6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forKeyPath</a:t>
            </a:r>
            <a:r>
              <a:rPr lang="fr-FR" sz="1600" b="1" dirty="0" smtClean="0">
                <a:latin typeface="Courier New"/>
                <a:cs typeface="Courier New"/>
              </a:rPr>
              <a:t>:</a:t>
            </a:r>
            <a:r>
              <a:rPr lang="fr-FR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@"</a:t>
            </a:r>
            <a:r>
              <a:rPr lang="fr-FR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name</a:t>
            </a:r>
            <a:r>
              <a:rPr lang="fr-FR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fr-FR" sz="1600" b="1" dirty="0" smtClean="0">
                <a:latin typeface="Courier New"/>
                <a:cs typeface="Courier New"/>
              </a:rPr>
              <a:t>];</a:t>
            </a:r>
            <a:endParaRPr lang="fr-FR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99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7" grpId="0"/>
      <p:bldP spid="17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5" grpId="0"/>
      <p:bldP spid="2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compatibilité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943794"/>
          </a:xfrm>
        </p:spPr>
        <p:txBody>
          <a:bodyPr/>
          <a:lstStyle/>
          <a:p>
            <a:r>
              <a:rPr lang="fr-FR" dirty="0" smtClean="0"/>
              <a:t>la classe possédant la propriété à observer doit être compatible KVC</a:t>
            </a:r>
          </a:p>
          <a:p>
            <a:r>
              <a:rPr lang="fr-FR" dirty="0" smtClean="0"/>
              <a:t>géré automatiquement lorsqu’on utilise le mot-clé </a:t>
            </a:r>
            <a:r>
              <a:rPr lang="fr-FR" dirty="0" smtClean="0">
                <a:latin typeface="Courier New"/>
                <a:cs typeface="Courier New"/>
              </a:rPr>
              <a:t>@</a:t>
            </a:r>
            <a:r>
              <a:rPr lang="fr-FR" dirty="0" err="1" smtClean="0">
                <a:latin typeface="Courier New"/>
                <a:cs typeface="Courier New"/>
              </a:rPr>
              <a:t>property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/>
              <a:t>il est possible d’empêcher l’envoi de notifications en surchargeant la méthode </a:t>
            </a:r>
            <a:r>
              <a:rPr lang="fr-FR" dirty="0" err="1" smtClean="0">
                <a:latin typeface="Courier New"/>
                <a:cs typeface="Courier New"/>
              </a:rPr>
              <a:t>automaticallyNotifiesObserversForKey</a:t>
            </a:r>
            <a:r>
              <a:rPr lang="fr-FR" dirty="0" smtClean="0">
                <a:latin typeface="Courier New"/>
                <a:cs typeface="Courier New"/>
              </a:rPr>
              <a:t>:</a:t>
            </a:r>
          </a:p>
          <a:p>
            <a:endParaRPr lang="fr-FR" dirty="0"/>
          </a:p>
        </p:txBody>
      </p:sp>
      <p:grpSp>
        <p:nvGrpSpPr>
          <p:cNvPr id="6" name="Groupe 10"/>
          <p:cNvGrpSpPr/>
          <p:nvPr/>
        </p:nvGrpSpPr>
        <p:grpSpPr>
          <a:xfrm>
            <a:off x="539230" y="3861047"/>
            <a:ext cx="8280920" cy="1938993"/>
            <a:chOff x="755576" y="5085182"/>
            <a:chExt cx="7848872" cy="1497396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12121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BOOL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automaticallyNotifiesObserversForKey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key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isEqualToString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])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return YES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code d’exécution de l’opération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return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super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automaticallyNotifiesObserversForKey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63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notification manuelle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20058"/>
          </a:xfrm>
        </p:spPr>
        <p:txBody>
          <a:bodyPr/>
          <a:lstStyle/>
          <a:p>
            <a:r>
              <a:rPr lang="fr-FR" dirty="0" smtClean="0"/>
              <a:t>la classe possédant la propriété doit informer les observateurs :</a:t>
            </a:r>
          </a:p>
          <a:p>
            <a:pPr lvl="1"/>
            <a:r>
              <a:rPr lang="fr-FR" dirty="0" smtClean="0"/>
              <a:t>lors de l’accès </a:t>
            </a:r>
          </a:p>
          <a:p>
            <a:pPr lvl="1"/>
            <a:r>
              <a:rPr lang="fr-FR" dirty="0" smtClean="0"/>
              <a:t>lors de la modification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ors de l’ajout ou la suppression d’un objet (dans le cas d’une relation </a:t>
            </a:r>
            <a:r>
              <a:rPr lang="fr-FR" dirty="0" err="1" smtClean="0"/>
              <a:t>n-aire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58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Key Value </a:t>
            </a:r>
            <a:r>
              <a:rPr lang="fr-FR" dirty="0" err="1"/>
              <a:t>Observing</a:t>
            </a:r>
            <a:r>
              <a:rPr lang="fr-FR" dirty="0"/>
              <a:t> - notification </a:t>
            </a:r>
            <a:r>
              <a:rPr lang="fr-FR" dirty="0" smtClean="0"/>
              <a:t>manuelle - accès et modification</a:t>
            </a:r>
            <a:endParaRPr lang="fr-FR" dirty="0"/>
          </a:p>
        </p:txBody>
      </p:sp>
      <p:grpSp>
        <p:nvGrpSpPr>
          <p:cNvPr id="10" name="Groupe 10"/>
          <p:cNvGrpSpPr/>
          <p:nvPr/>
        </p:nvGrpSpPr>
        <p:grpSpPr>
          <a:xfrm>
            <a:off x="539230" y="1412776"/>
            <a:ext cx="8280920" cy="3653250"/>
            <a:chOff x="755576" y="5085184"/>
            <a:chExt cx="7848872" cy="2821238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55576" y="5363227"/>
              <a:ext cx="7848872" cy="25431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willAccessValueForKey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did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AccessValueForKey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</a:t>
              </a:r>
              <a:r>
                <a:rPr lang="fr-FR" sz="1600" b="1" dirty="0" err="1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457200" lvl="3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_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0" lvl="2"/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setN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name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if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(_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name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!= 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[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willChangeValueForKey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</a:t>
              </a:r>
              <a:r>
                <a:rPr lang="fr-FR" sz="1600" b="1" dirty="0" err="1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_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[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did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ChangeValueForKey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</a:t>
              </a:r>
              <a:r>
                <a:rPr lang="fr-FR" sz="1600" b="1" dirty="0" err="1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457200" lvl="3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48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Key Value </a:t>
            </a:r>
            <a:r>
              <a:rPr lang="fr-FR" dirty="0" err="1"/>
              <a:t>Observing</a:t>
            </a:r>
            <a:r>
              <a:rPr lang="fr-FR" dirty="0"/>
              <a:t> </a:t>
            </a:r>
            <a:r>
              <a:rPr lang="fr-FR" dirty="0" smtClean="0"/>
              <a:t>- propriétés dépendantes</a:t>
            </a:r>
            <a:endParaRPr lang="fr-FR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20058"/>
          </a:xfrm>
        </p:spPr>
        <p:txBody>
          <a:bodyPr/>
          <a:lstStyle/>
          <a:p>
            <a:r>
              <a:rPr lang="fr-FR" dirty="0" smtClean="0"/>
              <a:t>certaines propriétés peuvent dépendre de la valeur d’autres</a:t>
            </a:r>
          </a:p>
          <a:p>
            <a:r>
              <a:rPr lang="fr-FR" dirty="0" smtClean="0"/>
              <a:t>par exemple, une adresse peut dépendre :</a:t>
            </a:r>
          </a:p>
          <a:p>
            <a:pPr lvl="1"/>
            <a:r>
              <a:rPr lang="fr-FR" dirty="0" smtClean="0"/>
              <a:t>d’une rue</a:t>
            </a:r>
          </a:p>
          <a:p>
            <a:pPr lvl="1"/>
            <a:r>
              <a:rPr lang="fr-FR" dirty="0" smtClean="0"/>
              <a:t>d’un code postal </a:t>
            </a:r>
          </a:p>
          <a:p>
            <a:pPr lvl="1"/>
            <a:r>
              <a:rPr lang="fr-FR" dirty="0" smtClean="0"/>
              <a:t>d’une ville</a:t>
            </a:r>
          </a:p>
          <a:p>
            <a:r>
              <a:rPr lang="fr-FR" dirty="0" smtClean="0"/>
              <a:t>si la valeur d’une de ces propriétés change, une notification peut être envoyée</a:t>
            </a:r>
          </a:p>
          <a:p>
            <a:r>
              <a:rPr lang="fr-FR" dirty="0" smtClean="0"/>
              <a:t>surcharge de la méthode </a:t>
            </a:r>
            <a:r>
              <a:rPr lang="fr-FR" dirty="0" err="1" smtClean="0">
                <a:latin typeface="Courier New"/>
                <a:cs typeface="Courier New"/>
              </a:rPr>
              <a:t>keyPathsForValuesAffectingValueForKey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 smtClean="0"/>
              <a:t> ou d’une méthode </a:t>
            </a:r>
            <a:r>
              <a:rPr lang="fr-FR" smtClean="0">
                <a:latin typeface="Courier New"/>
                <a:cs typeface="Courier New"/>
              </a:rPr>
              <a:t>keyPathsForValuesAffecting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</a:t>
            </a:r>
            <a:r>
              <a:rPr lang="fr-FR" dirty="0" smtClean="0">
                <a:latin typeface="Courier New"/>
                <a:cs typeface="Courier New"/>
              </a:rPr>
              <a:t>ey&gt;</a:t>
            </a:r>
            <a:r>
              <a:rPr lang="fr-FR" dirty="0" smtClean="0">
                <a:cs typeface="Courier New"/>
              </a:rPr>
              <a:t> </a:t>
            </a:r>
          </a:p>
          <a:p>
            <a:pPr>
              <a:buClr>
                <a:schemeClr val="bg1"/>
              </a:buClr>
            </a:pPr>
            <a:r>
              <a:rPr lang="fr-FR" b="1" u="sng" dirty="0" smtClean="0">
                <a:cs typeface="Courier New"/>
              </a:rPr>
              <a:t>uniquement pour attribut ou relation unaire</a:t>
            </a:r>
          </a:p>
          <a:p>
            <a:endParaRPr lang="fr-FR" dirty="0"/>
          </a:p>
        </p:txBody>
      </p:sp>
      <p:pic>
        <p:nvPicPr>
          <p:cNvPr id="9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625" y="5445224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888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Key Value </a:t>
            </a:r>
            <a:r>
              <a:rPr lang="fr-FR" dirty="0" err="1"/>
              <a:t>Observing</a:t>
            </a:r>
            <a:r>
              <a:rPr lang="fr-FR" dirty="0"/>
              <a:t> - propriétés dépendantes</a:t>
            </a:r>
          </a:p>
        </p:txBody>
      </p:sp>
      <p:grpSp>
        <p:nvGrpSpPr>
          <p:cNvPr id="10" name="Groupe 10"/>
          <p:cNvGrpSpPr/>
          <p:nvPr/>
        </p:nvGrpSpPr>
        <p:grpSpPr>
          <a:xfrm>
            <a:off x="539230" y="1412776"/>
            <a:ext cx="8280920" cy="4884356"/>
            <a:chOff x="755576" y="5085184"/>
            <a:chExt cx="7848872" cy="3771965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55576" y="5363226"/>
              <a:ext cx="7848872" cy="34939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adresse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[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[_rue, _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cp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_ville]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componentsJoinedByString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 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0" lvl="2"/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+(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NSSet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keyPathsForValuesAffectingValueForKey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NSString</a:t>
              </a:r>
              <a:r>
                <a:rPr lang="fr-FR" sz="1600" b="1" dirty="0">
                  <a:solidFill>
                    <a:srgbClr val="660066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FF66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NSSet</a:t>
              </a:r>
              <a:r>
                <a:rPr lang="fr-FR" sz="1600" b="1" dirty="0" smtClean="0">
                  <a:solidFill>
                    <a:srgbClr val="660066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keyPaths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super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		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keyPathsForValuesAffectingValueForKey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if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([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isEqualToString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@"adresse"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    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NSArray</a:t>
              </a:r>
              <a:r>
                <a:rPr lang="fr-FR" sz="1600" b="1" dirty="0">
                  <a:solidFill>
                    <a:srgbClr val="660066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affectingKeys</a:t>
              </a:r>
              <a:r>
                <a:rPr lang="fr-FR" sz="1600" b="1" dirty="0">
                  <a:solidFill>
                    <a:srgbClr val="FF6600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=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@"rue"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cp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@"ville"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    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keyPaths</a:t>
              </a:r>
              <a:r>
                <a:rPr lang="fr-FR" sz="1600" b="1" dirty="0">
                  <a:solidFill>
                    <a:srgbClr val="FF6600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FF6600"/>
                  </a:solidFill>
                  <a:latin typeface="Courier" pitchFamily="49" charset="0"/>
                </a:rPr>
                <a:t>keyPaths</a:t>
              </a:r>
              <a:r>
                <a:rPr lang="fr-FR" sz="1600" b="1" dirty="0" smtClean="0">
                  <a:solidFill>
                    <a:srgbClr val="FF66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setByAddingObjectsFromArray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affectingKeys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}</a:t>
              </a: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keyPaths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pPr marL="0" lvl="2"/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+ 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NSSet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*)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keyPathsForValuesAffectingAdresse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[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NSSet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setWithObjects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@"rue"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@"</a:t>
              </a:r>
              <a:r>
                <a:rPr lang="fr-FR" sz="1600" b="1" dirty="0" err="1">
                  <a:solidFill>
                    <a:srgbClr val="3366FF"/>
                  </a:solidFill>
                  <a:latin typeface="Courier" pitchFamily="49" charset="0"/>
                </a:rPr>
                <a:t>cp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@"ville"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nil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42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57119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gestion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 la mémoire</a:t>
                      </a:r>
                      <a:endParaRPr lang="fr-FR" sz="2000" b="1" u="non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7667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http://www.theverge.com/2011/12/13/2612736/ios-history-iphone-ipad</a:t>
            </a:r>
            <a:endParaRPr lang="fr-FR" dirty="0" smtClean="0">
              <a:hlinkClick r:id="rId4"/>
            </a:endParaRPr>
          </a:p>
          <a:p>
            <a:r>
              <a:rPr lang="fr-FR" dirty="0" smtClean="0">
                <a:hlinkClick r:id="rId4"/>
              </a:rPr>
              <a:t>http://www.siteduzero.com/tutoriel-3-200557-programmez-en-objective-c.html 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https://developer.apple.com/library/ios/navigation/index.html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23913"/>
          </a:xfrm>
        </p:spPr>
        <p:txBody>
          <a:bodyPr/>
          <a:lstStyle/>
          <a:p>
            <a:r>
              <a:rPr lang="fr-FR" dirty="0" smtClean="0"/>
              <a:t>chaque objet possède un compteur de références</a:t>
            </a:r>
          </a:p>
          <a:p>
            <a:r>
              <a:rPr lang="fr-FR" dirty="0" smtClean="0"/>
              <a:t>dès que ce compteur vaut 0, l’objet est </a:t>
            </a:r>
            <a:r>
              <a:rPr lang="fr-FR" dirty="0" err="1" smtClean="0"/>
              <a:t>désalloué</a:t>
            </a:r>
            <a:endParaRPr lang="fr-FR" dirty="0" smtClean="0"/>
          </a:p>
          <a:p>
            <a:r>
              <a:rPr lang="fr-FR" dirty="0" smtClean="0"/>
              <a:t>à sa création, le compteur d’un objet est à 1</a:t>
            </a:r>
          </a:p>
          <a:p>
            <a:r>
              <a:rPr lang="fr-FR" dirty="0" smtClean="0"/>
              <a:t>un objet peut être « retenu », son compteur augmente alors de 1</a:t>
            </a:r>
          </a:p>
          <a:p>
            <a:r>
              <a:rPr lang="fr-FR" dirty="0" smtClean="0"/>
              <a:t>un objet peut être « relâché », son compteur diminue alors de 1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la théorie</a:t>
            </a:r>
            <a:endParaRPr lang="fr-FR" dirty="0"/>
          </a:p>
        </p:txBody>
      </p:sp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5516761"/>
            <a:ext cx="575122" cy="575122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1078707" y="5229200"/>
            <a:ext cx="7741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Objective-C, c’est chacun pour soi, si un objet désire en conserver un autre, il doit le retenir et le relâcher quand il n’en a plus besoin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95922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our retenir un objet, on utilise la méthode </a:t>
            </a:r>
            <a:r>
              <a:rPr lang="fr-FR" dirty="0" err="1" smtClean="0">
                <a:latin typeface="Courier" pitchFamily="49" charset="0"/>
              </a:rPr>
              <a:t>retain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pour relâcher un objet, on utilise la méthode </a:t>
            </a:r>
            <a:r>
              <a:rPr lang="fr-FR" dirty="0" smtClean="0">
                <a:latin typeface="Courier" pitchFamily="49" charset="0"/>
              </a:rPr>
              <a:t>release</a:t>
            </a:r>
          </a:p>
          <a:p>
            <a:r>
              <a:rPr lang="fr-FR" dirty="0" smtClean="0"/>
              <a:t>on peut retarder le relâchement d’un objet avec la méthode </a:t>
            </a:r>
            <a:r>
              <a:rPr lang="fr-FR" dirty="0" err="1" smtClean="0">
                <a:latin typeface="Courier" pitchFamily="49" charset="0"/>
              </a:rPr>
              <a:t>autorelease</a:t>
            </a:r>
            <a:r>
              <a:rPr lang="fr-FR" dirty="0" smtClean="0"/>
              <a:t> (cela est utile pour une méthode qui renvoie un objet qu’elle a créé)</a:t>
            </a:r>
          </a:p>
          <a:p>
            <a:r>
              <a:rPr lang="fr-FR" dirty="0" smtClean="0"/>
              <a:t>on peut connaître le compteur d’un objet avec la méthode </a:t>
            </a:r>
            <a:r>
              <a:rPr lang="fr-FR" dirty="0" err="1" smtClean="0">
                <a:latin typeface="Courier" pitchFamily="49" charset="0"/>
              </a:rPr>
              <a:t>retainCount</a:t>
            </a:r>
            <a:endParaRPr lang="fr-FR" dirty="0" smtClean="0">
              <a:latin typeface="Courier" pitchFamily="49" charset="0"/>
            </a:endParaRPr>
          </a:p>
          <a:p>
            <a:pPr>
              <a:buClr>
                <a:schemeClr val="bg1"/>
              </a:buClr>
            </a:pPr>
            <a:r>
              <a:rPr lang="fr-FR" dirty="0" smtClean="0"/>
              <a:t>on ne détruit jamais directement un objet</a:t>
            </a:r>
            <a:endParaRPr lang="fr-FR" dirty="0" smtClean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la pratique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755576" y="4934778"/>
            <a:ext cx="7848872" cy="1446550"/>
            <a:chOff x="755576" y="5085184"/>
            <a:chExt cx="7848872" cy="1446550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077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compteur=1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retain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compteur=2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compteur=1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compteur=0, l’objet est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désalloué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518" y="4359656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95922"/>
          </a:xfrm>
        </p:spPr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autorelease</a:t>
            </a:r>
            <a:r>
              <a:rPr lang="fr-FR" dirty="0" smtClean="0"/>
              <a:t> permet de laisser un délai avant le relâchement d’un objet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l’objet est relâché plus tard par le pool d’</a:t>
            </a:r>
            <a:r>
              <a:rPr lang="fr-FR" dirty="0" err="1" smtClean="0"/>
              <a:t>autorelease</a:t>
            </a:r>
            <a:endParaRPr lang="fr-FR" dirty="0" smtClean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la pratique - utilisation de l’</a:t>
            </a:r>
            <a:r>
              <a:rPr lang="fr-FR" dirty="0" err="1" smtClean="0"/>
              <a:t>autorelease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755576" y="3933056"/>
            <a:ext cx="7848872" cy="1938992"/>
            <a:chOff x="755576" y="5085184"/>
            <a:chExt cx="7848872" cy="1938992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*) </a:t>
              </a:r>
              <a:r>
                <a:rPr lang="fr-FR" sz="1600" b="1" dirty="0" err="1" smtClean="0">
                  <a:latin typeface="Courier" pitchFamily="49" charset="0"/>
                </a:rPr>
                <a:t>maMethode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eturn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l’objet ne sera jamais libéré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  <a:sym typeface="Wingdings" pitchFamily="2" charset="2"/>
                </a:rPr>
                <a:t> fuite mémoire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la pratique - utilisation de l’</a:t>
            </a:r>
            <a:r>
              <a:rPr lang="fr-FR" dirty="0" err="1" smtClean="0"/>
              <a:t>autorelease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755576" y="3933056"/>
            <a:ext cx="7848872" cy="1692771"/>
            <a:chOff x="755576" y="5085184"/>
            <a:chExt cx="7848872" cy="1692771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*) </a:t>
              </a:r>
              <a:r>
                <a:rPr lang="fr-FR" sz="1600" b="1" dirty="0" err="1" smtClean="0">
                  <a:latin typeface="Courier" pitchFamily="49" charset="0"/>
                </a:rPr>
                <a:t>maMethode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eturn</a:t>
              </a:r>
              <a:r>
                <a:rPr lang="fr-FR" sz="1600" b="1" dirty="0" smtClean="0">
                  <a:latin typeface="Courier" pitchFamily="49" charset="0"/>
                </a:rPr>
                <a:t> 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autorelease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}</a:t>
              </a:r>
            </a:p>
          </p:txBody>
        </p:sp>
      </p:grpSp>
      <p:grpSp>
        <p:nvGrpSpPr>
          <p:cNvPr id="10" name="Groupe 7"/>
          <p:cNvGrpSpPr/>
          <p:nvPr/>
        </p:nvGrpSpPr>
        <p:grpSpPr>
          <a:xfrm>
            <a:off x="755576" y="1556792"/>
            <a:ext cx="7848872" cy="1938992"/>
            <a:chOff x="755576" y="5085184"/>
            <a:chExt cx="7848872" cy="1938992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*) </a:t>
              </a:r>
              <a:r>
                <a:rPr lang="fr-FR" sz="1600" b="1" dirty="0" err="1" smtClean="0">
                  <a:latin typeface="Courier" pitchFamily="49" charset="0"/>
                </a:rPr>
                <a:t>maMethode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le compteur passe à 0</a:t>
              </a:r>
              <a:endParaRPr lang="fr-FR" sz="1600" b="1" dirty="0" smtClean="0">
                <a:latin typeface="Courier" pitchFamily="49" charset="0"/>
              </a:endParaRP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eturn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l’objet est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désalloué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  <a:sym typeface="Wingdings" pitchFamily="2" charset="2"/>
                </a:rPr>
                <a:t> erreur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95922"/>
          </a:xfrm>
        </p:spPr>
        <p:txBody>
          <a:bodyPr/>
          <a:lstStyle/>
          <a:p>
            <a:r>
              <a:rPr lang="fr-FR" dirty="0" smtClean="0">
                <a:latin typeface="Courier" pitchFamily="49" charset="0"/>
              </a:rPr>
              <a:t>alloc+</a:t>
            </a:r>
            <a:r>
              <a:rPr lang="fr-FR" dirty="0" err="1" smtClean="0">
                <a:latin typeface="Courier" pitchFamily="49" charset="0"/>
              </a:rPr>
              <a:t>init</a:t>
            </a:r>
            <a:r>
              <a:rPr lang="fr-FR" dirty="0"/>
              <a:t>, </a:t>
            </a:r>
            <a:r>
              <a:rPr lang="fr-FR" dirty="0" err="1" smtClean="0">
                <a:latin typeface="Courier" pitchFamily="49" charset="0"/>
              </a:rPr>
              <a:t>retain</a:t>
            </a:r>
            <a:r>
              <a:rPr lang="fr-FR" dirty="0"/>
              <a:t>, </a:t>
            </a:r>
            <a:r>
              <a:rPr lang="fr-FR" dirty="0" smtClean="0">
                <a:latin typeface="Courier" pitchFamily="49" charset="0"/>
              </a:rPr>
              <a:t>copy</a:t>
            </a:r>
            <a:r>
              <a:rPr lang="fr-FR" dirty="0"/>
              <a:t>, </a:t>
            </a:r>
            <a:r>
              <a:rPr lang="fr-FR" dirty="0" smtClean="0">
                <a:latin typeface="Courier" pitchFamily="49" charset="0"/>
              </a:rPr>
              <a:t>new</a:t>
            </a:r>
            <a:r>
              <a:rPr lang="fr-FR" dirty="0"/>
              <a:t> : </a:t>
            </a:r>
            <a:r>
              <a:rPr lang="fr-FR" dirty="0" smtClean="0"/>
              <a:t>+ 1</a:t>
            </a:r>
          </a:p>
          <a:p>
            <a:r>
              <a:rPr lang="fr-FR" dirty="0" smtClean="0">
                <a:latin typeface="Courier" pitchFamily="49" charset="0"/>
              </a:rPr>
              <a:t>release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autorelease</a:t>
            </a:r>
            <a:r>
              <a:rPr lang="fr-FR" dirty="0" smtClean="0"/>
              <a:t> : </a:t>
            </a:r>
            <a:r>
              <a:rPr lang="fr-FR" dirty="0"/>
              <a:t>-</a:t>
            </a:r>
            <a:r>
              <a:rPr lang="fr-FR" dirty="0" smtClean="0"/>
              <a:t> 1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pour relâcher un objet, on utilise la méthode </a:t>
            </a:r>
            <a:r>
              <a:rPr lang="fr-FR" dirty="0" smtClean="0">
                <a:latin typeface="Courier" pitchFamily="49" charset="0"/>
              </a:rPr>
              <a:t>release</a:t>
            </a:r>
          </a:p>
          <a:p>
            <a:r>
              <a:rPr lang="fr-FR" dirty="0" smtClean="0"/>
              <a:t>on peut retarder le relâchement d’un objet avec la méthode </a:t>
            </a:r>
            <a:r>
              <a:rPr lang="fr-FR" dirty="0" err="1" smtClean="0">
                <a:latin typeface="Courier" pitchFamily="49" charset="0"/>
              </a:rPr>
              <a:t>autorelease</a:t>
            </a:r>
            <a:r>
              <a:rPr lang="fr-FR" dirty="0" smtClean="0"/>
              <a:t> (cela est utile pour une méthode qui renvoie un objet qu’elle a créé)</a:t>
            </a:r>
          </a:p>
          <a:p>
            <a:r>
              <a:rPr lang="fr-FR" dirty="0" smtClean="0"/>
              <a:t>on peut connaître le compteur d’un objet avec la méthode </a:t>
            </a:r>
            <a:r>
              <a:rPr lang="fr-FR" dirty="0" err="1" smtClean="0">
                <a:latin typeface="Courier" pitchFamily="49" charset="0"/>
              </a:rPr>
              <a:t>retainCount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on ne détruit jamais directement un objet</a:t>
            </a:r>
            <a:endParaRPr lang="fr-FR" dirty="0" smtClean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pour résumer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755576" y="4868218"/>
            <a:ext cx="7848872" cy="1446550"/>
            <a:chOff x="755576" y="5085184"/>
            <a:chExt cx="7848872" cy="1446550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077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compteur=1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retain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compteur=2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compteur=1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compteur=0, l’objet est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désalloué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23913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fr-FR" dirty="0" smtClean="0"/>
              <a:t>quand on fait un </a:t>
            </a:r>
            <a:r>
              <a:rPr lang="fr-FR" dirty="0" err="1" smtClean="0"/>
              <a:t>alloc+init</a:t>
            </a:r>
            <a:r>
              <a:rPr lang="fr-FR" dirty="0" smtClean="0"/>
              <a:t>, il faut en général faire un release ou un </a:t>
            </a:r>
            <a:r>
              <a:rPr lang="fr-FR" dirty="0" err="1" smtClean="0"/>
              <a:t>autorelease</a:t>
            </a:r>
            <a:r>
              <a:rPr lang="fr-FR" dirty="0" smtClean="0"/>
              <a:t> par la suite</a:t>
            </a:r>
          </a:p>
          <a:p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dirty="0" smtClean="0"/>
              <a:t>quand on récupère un objet sans faire d’</a:t>
            </a:r>
            <a:r>
              <a:rPr lang="fr-FR" dirty="0" err="1" smtClean="0"/>
              <a:t>alloc+init</a:t>
            </a:r>
            <a:r>
              <a:rPr lang="fr-FR" dirty="0" smtClean="0"/>
              <a:t>, il ne faut pas faire de release ou </a:t>
            </a:r>
            <a:r>
              <a:rPr lang="fr-FR" dirty="0" err="1" smtClean="0"/>
              <a:t>autorelease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pour résumer</a:t>
            </a:r>
            <a:endParaRPr lang="fr-FR" dirty="0"/>
          </a:p>
        </p:txBody>
      </p:sp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676" y="2996952"/>
            <a:ext cx="575122" cy="575122"/>
          </a:xfrm>
          <a:prstGeom prst="rect">
            <a:avLst/>
          </a:prstGeom>
          <a:noFill/>
        </p:spPr>
      </p:pic>
      <p:pic>
        <p:nvPicPr>
          <p:cNvPr id="8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676" y="1773238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162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95922"/>
          </a:xfrm>
        </p:spPr>
        <p:txBody>
          <a:bodyPr/>
          <a:lstStyle/>
          <a:p>
            <a:r>
              <a:rPr lang="fr-FR" dirty="0" smtClean="0"/>
              <a:t>les pools d’</a:t>
            </a:r>
            <a:r>
              <a:rPr lang="fr-FR" dirty="0" err="1" smtClean="0"/>
              <a:t>autorelease</a:t>
            </a:r>
            <a:r>
              <a:rPr lang="fr-FR" dirty="0" smtClean="0"/>
              <a:t> sont chargés de relâcher les objets en </a:t>
            </a:r>
            <a:r>
              <a:rPr lang="fr-FR" dirty="0" err="1" smtClean="0"/>
              <a:t>autorelease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un pool appartient à un thread, et un thread peut gérer plusieurs pools</a:t>
            </a:r>
          </a:p>
          <a:p>
            <a:r>
              <a:rPr lang="fr-FR" dirty="0" smtClean="0"/>
              <a:t>toutes les applications possèdent un pool d’</a:t>
            </a:r>
            <a:r>
              <a:rPr lang="fr-FR" dirty="0" err="1" smtClean="0"/>
              <a:t>autorelease</a:t>
            </a:r>
            <a:r>
              <a:rPr lang="fr-FR" dirty="0" smtClean="0"/>
              <a:t> par défaut dans le thread principal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pools d’</a:t>
            </a:r>
            <a:r>
              <a:rPr lang="fr-FR" dirty="0" err="1" smtClean="0"/>
              <a:t>autorelease</a:t>
            </a:r>
            <a:r>
              <a:rPr lang="fr-FR" dirty="0" smtClean="0"/>
              <a:t> - définition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59297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1634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95922"/>
          </a:xfrm>
        </p:spPr>
        <p:txBody>
          <a:bodyPr/>
          <a:lstStyle/>
          <a:p>
            <a:r>
              <a:rPr lang="fr-FR" dirty="0" smtClean="0"/>
              <a:t>les pools d’</a:t>
            </a:r>
            <a:r>
              <a:rPr lang="fr-FR" dirty="0" err="1" smtClean="0"/>
              <a:t>autorelease</a:t>
            </a:r>
            <a:r>
              <a:rPr lang="fr-FR" dirty="0" smtClean="0"/>
              <a:t> sont utilisés dans des cas spécifiques</a:t>
            </a:r>
          </a:p>
          <a:p>
            <a:pPr lvl="1"/>
            <a:r>
              <a:rPr lang="fr-FR" dirty="0" smtClean="0"/>
              <a:t>dans un thread</a:t>
            </a:r>
          </a:p>
          <a:p>
            <a:pPr lvl="1"/>
            <a:r>
              <a:rPr lang="fr-FR" dirty="0" smtClean="0"/>
              <a:t>dans des parties de code dans lesquelles on crée beaucoup d’objets, on vide le pool afin de diminuer l’empreinte en mémoire</a:t>
            </a:r>
          </a:p>
          <a:p>
            <a:r>
              <a:rPr lang="fr-FR" dirty="0" smtClean="0"/>
              <a:t>pour relâcher un pool, on utilise la méthode </a:t>
            </a:r>
            <a:r>
              <a:rPr lang="fr-FR" dirty="0" smtClean="0">
                <a:latin typeface="Courier" pitchFamily="49" charset="0"/>
              </a:rPr>
              <a:t>drain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pools d’</a:t>
            </a:r>
            <a:r>
              <a:rPr lang="fr-FR" dirty="0" err="1" smtClean="0"/>
              <a:t>autorelease</a:t>
            </a:r>
            <a:r>
              <a:rPr lang="fr-FR" dirty="0" smtClean="0"/>
              <a:t> - quand s’en servir ?</a:t>
            </a:r>
            <a:endParaRPr lang="fr-FR" dirty="0"/>
          </a:p>
        </p:txBody>
      </p:sp>
      <p:grpSp>
        <p:nvGrpSpPr>
          <p:cNvPr id="6" name="Groupe 7"/>
          <p:cNvGrpSpPr/>
          <p:nvPr/>
        </p:nvGrpSpPr>
        <p:grpSpPr>
          <a:xfrm>
            <a:off x="755576" y="3933056"/>
            <a:ext cx="7848872" cy="1200329"/>
            <a:chOff x="755576" y="5085184"/>
            <a:chExt cx="7848872" cy="1200329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pool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NSArray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array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NSArray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array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tableau en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autorelease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pool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drain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le tableau est relâché par le pool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54019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2125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816002"/>
          </a:xfrm>
        </p:spPr>
        <p:txBody>
          <a:bodyPr/>
          <a:lstStyle/>
          <a:p>
            <a:r>
              <a:rPr lang="fr-FR" dirty="0" smtClean="0"/>
              <a:t>automatique sous Xcode 5</a:t>
            </a:r>
          </a:p>
          <a:p>
            <a:r>
              <a:rPr lang="fr-FR" dirty="0" smtClean="0"/>
              <a:t>gestion automatique de la mémoire</a:t>
            </a:r>
          </a:p>
          <a:p>
            <a:r>
              <a:rPr lang="fr-FR" dirty="0" smtClean="0"/>
              <a:t>plus d’appels à </a:t>
            </a:r>
            <a:r>
              <a:rPr lang="fr-FR" dirty="0" smtClean="0">
                <a:latin typeface="Courier" pitchFamily="49" charset="0"/>
              </a:rPr>
              <a:t>release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retain</a:t>
            </a:r>
            <a:r>
              <a:rPr lang="fr-FR" dirty="0" smtClean="0"/>
              <a:t> ou </a:t>
            </a:r>
            <a:r>
              <a:rPr lang="fr-FR" dirty="0" err="1" smtClean="0">
                <a:latin typeface="Courier" pitchFamily="49" charset="0"/>
              </a:rPr>
              <a:t>autorelease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>
                <a:latin typeface="Times New Roman"/>
                <a:cs typeface="Times New Roman"/>
              </a:rPr>
              <a:t>→</a:t>
            </a:r>
            <a:r>
              <a:rPr lang="fr-FR" dirty="0" smtClean="0"/>
              <a:t> ils sont rajoutés à la compilation par analyse statique du code qui évalue la durée de vie des objets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851400"/>
          </a:xfrm>
        </p:spPr>
        <p:txBody>
          <a:bodyPr/>
          <a:lstStyle/>
          <a:p>
            <a:r>
              <a:rPr lang="fr-FR" dirty="0" smtClean="0"/>
              <a:t>nouveaux mots-clés à utiliser comme </a:t>
            </a:r>
            <a:r>
              <a:rPr lang="fr-FR" dirty="0" err="1" smtClean="0">
                <a:latin typeface="Courier" pitchFamily="49" charset="0"/>
              </a:rPr>
              <a:t>const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__weak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: pas de prolongation de la durée de vie de l’objet qui devient nul automatiquement. Utilisable pour des propriétés (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__strong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: durée de vie par défaut, l’objet existe tant qu’un objet pointe dessus. Utilisable pour des propriétés (</a:t>
            </a:r>
            <a:r>
              <a:rPr lang="fr-FR" dirty="0" err="1" smtClean="0">
                <a:latin typeface="Courier" pitchFamily="49" charset="0"/>
              </a:rPr>
              <a:t>strong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__unsafe_unretained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: identique à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/>
              <a:t>, mais le pointeur n’est pas remis à nul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__autoreleasing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: pour indiquer des arguments passés par référence et relâchés automatiquement en retour de méthode</a:t>
            </a:r>
          </a:p>
          <a:p>
            <a:r>
              <a:rPr lang="fr-FR" dirty="0" smtClean="0"/>
              <a:t>en général plus besoin de surcharger la méthode </a:t>
            </a:r>
            <a:r>
              <a:rPr lang="fr-FR" dirty="0" err="1" smtClean="0">
                <a:latin typeface="Courier"/>
                <a:cs typeface="Courier"/>
              </a:rPr>
              <a:t>dealloc</a:t>
            </a:r>
            <a:r>
              <a:rPr lang="fr-FR" dirty="0" smtClean="0"/>
              <a:t> sauf si la classe contient des variables locales car les propriétés sont relâchées automatiquement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433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relation </a:t>
            </a:r>
            <a:r>
              <a:rPr lang="fr-FR" dirty="0" err="1" smtClean="0"/>
              <a:t>strong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2564904"/>
            <a:ext cx="7808912" cy="3096121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84783"/>
            <a:ext cx="8280920" cy="944817"/>
            <a:chOff x="755576" y="5085184"/>
            <a:chExt cx="7848872" cy="72963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8"/>
              <a:ext cx="7848872" cy="4515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__strong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@"blabla"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__strong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str2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331640" y="3068960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331640" y="4293096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str2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88024" y="3469070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@"blabla"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1" idx="3"/>
            <a:endCxn id="13" idx="1"/>
          </p:cNvCxnSpPr>
          <p:nvPr/>
        </p:nvCxnSpPr>
        <p:spPr>
          <a:xfrm>
            <a:off x="2411760" y="3269015"/>
            <a:ext cx="2376264" cy="61206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2411760" y="3881083"/>
            <a:ext cx="2376264" cy="62803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relation </a:t>
            </a:r>
            <a:r>
              <a:rPr lang="fr-FR" dirty="0" err="1" smtClean="0"/>
              <a:t>strong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2564904"/>
            <a:ext cx="7808912" cy="3096121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84781"/>
            <a:ext cx="8280920" cy="698600"/>
            <a:chOff x="755576" y="5085184"/>
            <a:chExt cx="7848872" cy="539497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31"/>
              <a:ext cx="7848872" cy="2614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@"autre valeur"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331640" y="3068960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331640" y="4293096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str2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88024" y="4097107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@"blabla"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1" idx="3"/>
          </p:cNvCxnSpPr>
          <p:nvPr/>
        </p:nvCxnSpPr>
        <p:spPr>
          <a:xfrm>
            <a:off x="2411760" y="3269015"/>
            <a:ext cx="237626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13" idx="1"/>
          </p:cNvCxnSpPr>
          <p:nvPr/>
        </p:nvCxnSpPr>
        <p:spPr>
          <a:xfrm flipV="1">
            <a:off x="2411760" y="4509120"/>
            <a:ext cx="2376264" cy="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4788024" y="2857002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@"autre valeur"</a:t>
            </a:r>
            <a:endParaRPr lang="fr-FR" dirty="0"/>
          </a:p>
        </p:txBody>
      </p:sp>
      <p:cxnSp>
        <p:nvCxnSpPr>
          <p:cNvPr id="21" name="Connecteur droit avec flèche 20"/>
          <p:cNvCxnSpPr>
            <a:endCxn id="13" idx="1"/>
          </p:cNvCxnSpPr>
          <p:nvPr/>
        </p:nvCxnSpPr>
        <p:spPr>
          <a:xfrm>
            <a:off x="2411760" y="3269015"/>
            <a:ext cx="2376264" cy="124010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er 21"/>
          <p:cNvSpPr/>
          <p:nvPr/>
        </p:nvSpPr>
        <p:spPr>
          <a:xfrm>
            <a:off x="3066802" y="3469070"/>
            <a:ext cx="864096" cy="824026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relation </a:t>
            </a:r>
            <a:r>
              <a:rPr lang="fr-FR" dirty="0" err="1" smtClean="0"/>
              <a:t>weak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2564904"/>
            <a:ext cx="7808912" cy="3096121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84783"/>
            <a:ext cx="8280920" cy="944817"/>
            <a:chOff x="755576" y="5085184"/>
            <a:chExt cx="7848872" cy="72963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8"/>
              <a:ext cx="7848872" cy="4515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__strong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@"blabla"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__weak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str2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331640" y="3068960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331640" y="4293096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str2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88024" y="3469070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@"blabla"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1" idx="3"/>
            <a:endCxn id="13" idx="1"/>
          </p:cNvCxnSpPr>
          <p:nvPr/>
        </p:nvCxnSpPr>
        <p:spPr>
          <a:xfrm>
            <a:off x="2411760" y="3269015"/>
            <a:ext cx="2376264" cy="61206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2411760" y="3881083"/>
            <a:ext cx="2376264" cy="628037"/>
          </a:xfrm>
          <a:prstGeom prst="straightConnector1">
            <a:avLst/>
          </a:prstGeom>
          <a:ln w="317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relation </a:t>
            </a:r>
            <a:r>
              <a:rPr lang="fr-FR" dirty="0" err="1" smtClean="0"/>
              <a:t>weak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2564904"/>
            <a:ext cx="7808912" cy="3096121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84781"/>
            <a:ext cx="8280920" cy="698600"/>
            <a:chOff x="755576" y="5085184"/>
            <a:chExt cx="7848872" cy="539497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31"/>
              <a:ext cx="7848872" cy="2614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@"autre valeur"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331640" y="3068960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331640" y="4293096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str2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88024" y="4097107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@"blabla"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1" idx="3"/>
          </p:cNvCxnSpPr>
          <p:nvPr/>
        </p:nvCxnSpPr>
        <p:spPr>
          <a:xfrm>
            <a:off x="2411760" y="3269015"/>
            <a:ext cx="237626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13" idx="1"/>
          </p:cNvCxnSpPr>
          <p:nvPr/>
        </p:nvCxnSpPr>
        <p:spPr>
          <a:xfrm flipV="1">
            <a:off x="2411760" y="4509120"/>
            <a:ext cx="2376264" cy="1"/>
          </a:xfrm>
          <a:prstGeom prst="straightConnector1">
            <a:avLst/>
          </a:prstGeom>
          <a:ln w="317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4788024" y="2857002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@"autre valeur"</a:t>
            </a:r>
            <a:endParaRPr lang="fr-FR" dirty="0"/>
          </a:p>
        </p:txBody>
      </p:sp>
      <p:cxnSp>
        <p:nvCxnSpPr>
          <p:cNvPr id="21" name="Connecteur droit avec flèche 20"/>
          <p:cNvCxnSpPr>
            <a:endCxn id="13" idx="1"/>
          </p:cNvCxnSpPr>
          <p:nvPr/>
        </p:nvCxnSpPr>
        <p:spPr>
          <a:xfrm>
            <a:off x="2411760" y="3269015"/>
            <a:ext cx="2376264" cy="124010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er 21"/>
          <p:cNvSpPr/>
          <p:nvPr/>
        </p:nvSpPr>
        <p:spPr>
          <a:xfrm>
            <a:off x="3066802" y="3469070"/>
            <a:ext cx="864096" cy="824026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788024" y="5249012"/>
            <a:ext cx="1872208" cy="82402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  <a:sym typeface="Wingdings" pitchFamily="2" charset="2"/>
              </a:rPr>
              <a:t>nil</a:t>
            </a:r>
            <a:endParaRPr lang="fr-FR" dirty="0"/>
          </a:p>
        </p:txBody>
      </p:sp>
      <p:cxnSp>
        <p:nvCxnSpPr>
          <p:cNvPr id="19" name="Connecteur droit avec flèche 18"/>
          <p:cNvCxnSpPr>
            <a:endCxn id="17" idx="1"/>
          </p:cNvCxnSpPr>
          <p:nvPr/>
        </p:nvCxnSpPr>
        <p:spPr>
          <a:xfrm>
            <a:off x="2411760" y="4509121"/>
            <a:ext cx="2376264" cy="11519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er 23"/>
          <p:cNvSpPr/>
          <p:nvPr/>
        </p:nvSpPr>
        <p:spPr>
          <a:xfrm>
            <a:off x="5292080" y="4097108"/>
            <a:ext cx="864096" cy="824026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24643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b="1" u="non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0104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comme en C++, une classe est divisée en 2 fichiers :</a:t>
            </a:r>
          </a:p>
          <a:p>
            <a:pPr lvl="1"/>
            <a:r>
              <a:rPr lang="fr-FR" dirty="0" smtClean="0"/>
              <a:t>fichier .h (header) : contenant sa déclaration</a:t>
            </a:r>
          </a:p>
          <a:p>
            <a:pPr lvl="1"/>
            <a:r>
              <a:rPr lang="fr-FR" dirty="0" smtClean="0"/>
              <a:t>fichier .m : contenant son implémentation</a:t>
            </a:r>
          </a:p>
          <a:p>
            <a:r>
              <a:rPr lang="fr-FR" dirty="0" smtClean="0"/>
              <a:t>la déclaration d’une classe est une interface (ne pas confondre avec l’interface en Java)</a:t>
            </a:r>
          </a:p>
          <a:p>
            <a:r>
              <a:rPr lang="fr-FR" dirty="0" smtClean="0"/>
              <a:t>une interface hérite de </a:t>
            </a:r>
            <a:r>
              <a:rPr lang="fr-FR" dirty="0" err="1" smtClean="0">
                <a:latin typeface="Courier" pitchFamily="49" charset="0"/>
              </a:rPr>
              <a:t>NSObject</a:t>
            </a:r>
            <a:r>
              <a:rPr lang="fr-FR" dirty="0" smtClean="0"/>
              <a:t> et possède :</a:t>
            </a:r>
          </a:p>
          <a:p>
            <a:pPr lvl="1"/>
            <a:r>
              <a:rPr lang="fr-FR" dirty="0" smtClean="0"/>
              <a:t>des variables membres</a:t>
            </a:r>
          </a:p>
          <a:p>
            <a:pPr lvl="1"/>
            <a:r>
              <a:rPr lang="fr-FR" dirty="0" smtClean="0"/>
              <a:t>des propriétés</a:t>
            </a:r>
          </a:p>
          <a:p>
            <a:pPr lvl="1"/>
            <a:r>
              <a:rPr lang="fr-FR" dirty="0" smtClean="0"/>
              <a:t>des méthodes d’instance</a:t>
            </a:r>
          </a:p>
          <a:p>
            <a:pPr lvl="1"/>
            <a:r>
              <a:rPr lang="fr-FR" dirty="0" smtClean="0"/>
              <a:t>des méthodes de classe</a:t>
            </a:r>
          </a:p>
          <a:p>
            <a:r>
              <a:rPr lang="fr-FR" dirty="0" smtClean="0"/>
              <a:t>par convention, les méthodes d’initialisation sont préfixées par </a:t>
            </a:r>
            <a:r>
              <a:rPr lang="fr-FR" dirty="0" err="1" smtClean="0">
                <a:latin typeface="Courier" pitchFamily="49" charset="0"/>
              </a:rPr>
              <a:t>init</a:t>
            </a:r>
            <a:endParaRPr lang="fr-FR" dirty="0" smtClean="0">
              <a:latin typeface="Courier" pitchFamily="49" charset="0"/>
            </a:endParaRPr>
          </a:p>
          <a:p>
            <a:endParaRPr lang="fr-FR" dirty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créé par Brad Cox au début des années 80</a:t>
            </a:r>
            <a:endParaRPr lang="fr-FR" dirty="0">
              <a:solidFill>
                <a:schemeClr val="tx2"/>
              </a:solidFill>
            </a:endParaRPr>
          </a:p>
          <a:p>
            <a:r>
              <a:rPr lang="fr-FR" dirty="0" smtClean="0"/>
              <a:t>ajout de la notion de classe au C</a:t>
            </a:r>
          </a:p>
          <a:p>
            <a:r>
              <a:rPr lang="fr-FR" dirty="0" smtClean="0"/>
              <a:t>créé à partir du C et du </a:t>
            </a:r>
            <a:r>
              <a:rPr lang="fr-FR" dirty="0" err="1" smtClean="0"/>
              <a:t>Smalltalk</a:t>
            </a:r>
            <a:r>
              <a:rPr lang="fr-FR" dirty="0" smtClean="0"/>
              <a:t>, et a influencé la création de Java</a:t>
            </a:r>
          </a:p>
          <a:p>
            <a:r>
              <a:rPr lang="fr-FR" dirty="0" smtClean="0"/>
              <a:t>utilisé par le système d’exploitation </a:t>
            </a:r>
            <a:r>
              <a:rPr lang="fr-FR" dirty="0" err="1" smtClean="0"/>
              <a:t>NeXTStep</a:t>
            </a:r>
            <a:r>
              <a:rPr lang="fr-FR" dirty="0" smtClean="0"/>
              <a:t> et récupéré ensuite dans Mac OS X</a:t>
            </a:r>
          </a:p>
          <a:p>
            <a:r>
              <a:rPr lang="fr-FR" dirty="0" smtClean="0"/>
              <a:t>gestion de mémoire simplifiée grâce aux compteurs de références</a:t>
            </a:r>
          </a:p>
          <a:p>
            <a:r>
              <a:rPr lang="fr-FR" dirty="0"/>
              <a:t>O</a:t>
            </a:r>
            <a:r>
              <a:rPr lang="fr-FR" dirty="0" smtClean="0"/>
              <a:t>bjective-C 2.0 créé en 2007 permet de simplifier encore plus la gestion de la mémoire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grpSp>
        <p:nvGrpSpPr>
          <p:cNvPr id="6" name="Groupe 7"/>
          <p:cNvGrpSpPr/>
          <p:nvPr/>
        </p:nvGrpSpPr>
        <p:grpSpPr>
          <a:xfrm>
            <a:off x="539230" y="1412776"/>
            <a:ext cx="8280920" cy="4893648"/>
            <a:chOff x="755576" y="5085184"/>
            <a:chExt cx="7848872" cy="4893648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45243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imports d’autres headers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: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endParaRPr lang="fr-FR" sz="1600" b="1" dirty="0" smtClean="0">
                <a:solidFill>
                  <a:srgbClr val="7030A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variables membres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NSMutableArray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invites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propriétés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property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nonatomic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strong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property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nonatomic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strong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méthodes d’instances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addInvite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*)invite;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removeInvite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*)invite;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invites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instancetype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*)nom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*)date;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méthodes de classe</a:t>
              </a: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+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instancetype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evenementWithNom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*)nom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*)date;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ne propriété peut être :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atomic</a:t>
            </a:r>
            <a:r>
              <a:rPr lang="fr-FR" dirty="0" smtClean="0"/>
              <a:t> ou </a:t>
            </a:r>
            <a:r>
              <a:rPr lang="fr-FR" dirty="0" err="1" smtClean="0">
                <a:latin typeface="Courier" pitchFamily="49" charset="0"/>
              </a:rPr>
              <a:t>nonatomic</a:t>
            </a:r>
            <a:r>
              <a:rPr lang="fr-FR" dirty="0" smtClean="0"/>
              <a:t>, i.e. thread-</a:t>
            </a:r>
            <a:r>
              <a:rPr lang="fr-FR" dirty="0" err="1" smtClean="0"/>
              <a:t>safe</a:t>
            </a:r>
            <a:r>
              <a:rPr lang="fr-FR" dirty="0" smtClean="0"/>
              <a:t> ou non</a:t>
            </a:r>
          </a:p>
          <a:p>
            <a:pPr lvl="1"/>
            <a:r>
              <a:rPr lang="fr-FR" dirty="0" err="1">
                <a:latin typeface="Courier" pitchFamily="49" charset="0"/>
              </a:rPr>
              <a:t>r</a:t>
            </a:r>
            <a:r>
              <a:rPr lang="fr-FR" dirty="0" err="1" smtClean="0">
                <a:latin typeface="Courier" pitchFamily="49" charset="0"/>
              </a:rPr>
              <a:t>eadwrite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ou </a:t>
            </a:r>
            <a:r>
              <a:rPr lang="fr-FR" dirty="0" err="1" smtClean="0">
                <a:latin typeface="Courier" pitchFamily="49" charset="0"/>
              </a:rPr>
              <a:t>readonly</a:t>
            </a:r>
            <a:endParaRPr lang="fr-FR" dirty="0" smtClean="0"/>
          </a:p>
          <a:p>
            <a:pPr lvl="1"/>
            <a:r>
              <a:rPr lang="fr-FR" dirty="0" err="1" smtClean="0">
                <a:latin typeface="Courier" pitchFamily="49" charset="0"/>
              </a:rPr>
              <a:t>strong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ou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ou </a:t>
            </a:r>
            <a:r>
              <a:rPr lang="fr-FR" dirty="0" smtClean="0">
                <a:latin typeface="Courier" pitchFamily="49" charset="0"/>
              </a:rPr>
              <a:t>copy</a:t>
            </a:r>
          </a:p>
          <a:p>
            <a:r>
              <a:rPr lang="fr-FR" dirty="0" smtClean="0"/>
              <a:t>une propriété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/>
              <a:t>garde une référence forte </a:t>
            </a:r>
            <a:r>
              <a:rPr lang="fr-FR" dirty="0" smtClean="0"/>
              <a:t>à l’objet </a:t>
            </a:r>
            <a:r>
              <a:rPr lang="fr-FR" dirty="0" smtClean="0"/>
              <a:t>qui lui est assigné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 smtClean="0"/>
              <a:t>propriété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garde </a:t>
            </a:r>
            <a:r>
              <a:rPr lang="fr-FR" dirty="0"/>
              <a:t>une référence </a:t>
            </a:r>
            <a:r>
              <a:rPr lang="fr-FR" dirty="0" smtClean="0"/>
              <a:t>faible </a:t>
            </a:r>
            <a:r>
              <a:rPr lang="fr-FR" dirty="0" smtClean="0"/>
              <a:t>à l’objet </a:t>
            </a:r>
            <a:r>
              <a:rPr lang="fr-FR" dirty="0" smtClean="0"/>
              <a:t>qui lui est assigné</a:t>
            </a:r>
          </a:p>
          <a:p>
            <a:r>
              <a:rPr lang="fr-FR" dirty="0" smtClean="0"/>
              <a:t> une propriété </a:t>
            </a:r>
            <a:r>
              <a:rPr lang="fr-FR" dirty="0" smtClean="0">
                <a:latin typeface="Courier" pitchFamily="49" charset="0"/>
              </a:rPr>
              <a:t>copy</a:t>
            </a:r>
            <a:r>
              <a:rPr lang="fr-FR" dirty="0" smtClean="0"/>
              <a:t> copie l’objet et pointe ensuite sur la copie </a:t>
            </a:r>
            <a:endParaRPr lang="fr-FR" dirty="0" smtClean="0"/>
          </a:p>
          <a:p>
            <a:r>
              <a:rPr lang="fr-FR" dirty="0" smtClean="0"/>
              <a:t>pas </a:t>
            </a:r>
            <a:r>
              <a:rPr lang="fr-FR" dirty="0" smtClean="0"/>
              <a:t>de </a:t>
            </a:r>
            <a:r>
              <a:rPr lang="fr-FR" dirty="0" err="1" smtClean="0">
                <a:latin typeface="Courier" pitchFamily="49" charset="0"/>
              </a:rPr>
              <a:t>strong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ou </a:t>
            </a:r>
            <a:r>
              <a:rPr lang="fr-FR" dirty="0" smtClean="0">
                <a:latin typeface="Courier" pitchFamily="49" charset="0"/>
              </a:rPr>
              <a:t>copy</a:t>
            </a:r>
            <a:r>
              <a:rPr lang="fr-FR" dirty="0" smtClean="0"/>
              <a:t> sur une propriété de type primitif</a:t>
            </a:r>
            <a:endParaRPr lang="fr-FR" dirty="0" smtClean="0">
              <a:latin typeface="Courier" pitchFamily="49" charset="0"/>
            </a:endParaRPr>
          </a:p>
          <a:p>
            <a:endParaRPr lang="fr-FR" dirty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paramètres des propriétés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2 possibilités :</a:t>
            </a:r>
          </a:p>
          <a:p>
            <a:pPr lvl="1"/>
            <a:r>
              <a:rPr lang="fr-FR" dirty="0" smtClean="0"/>
              <a:t>appel comme une méthode</a:t>
            </a:r>
          </a:p>
          <a:p>
            <a:pPr lvl="1"/>
            <a:r>
              <a:rPr lang="fr-FR" dirty="0" smtClean="0"/>
              <a:t>utilisation de la notation pointée</a:t>
            </a:r>
            <a:endParaRPr lang="fr-FR" dirty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appel d’une propriété</a:t>
            </a:r>
            <a:endParaRPr lang="fr-FR" dirty="0"/>
          </a:p>
        </p:txBody>
      </p:sp>
      <p:grpSp>
        <p:nvGrpSpPr>
          <p:cNvPr id="6" name="Groupe 7"/>
          <p:cNvGrpSpPr/>
          <p:nvPr/>
        </p:nvGrpSpPr>
        <p:grpSpPr>
          <a:xfrm>
            <a:off x="755576" y="3933056"/>
            <a:ext cx="7848872" cy="1692771"/>
            <a:chOff x="755576" y="5085184"/>
            <a:chExt cx="7848872" cy="1692771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nom 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monEvenement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getter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monEvenement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setNom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@"evenement1"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setter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OU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nom </a:t>
              </a:r>
              <a:r>
                <a:rPr lang="fr-FR" sz="1600" b="1" dirty="0" smtClean="0"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monEvenement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getter</a:t>
              </a:r>
            </a:p>
            <a:p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monEvenement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@"evenement1"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setter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2 types :</a:t>
            </a:r>
          </a:p>
          <a:p>
            <a:pPr lvl="1"/>
            <a:r>
              <a:rPr lang="fr-FR" dirty="0" smtClean="0"/>
              <a:t>d’instance : à appeler sur un objet</a:t>
            </a:r>
          </a:p>
          <a:p>
            <a:pPr lvl="1"/>
            <a:r>
              <a:rPr lang="fr-FR" dirty="0" smtClean="0"/>
              <a:t>de classe : à appeler sur une classe</a:t>
            </a:r>
          </a:p>
          <a:p>
            <a:r>
              <a:rPr lang="fr-FR" dirty="0" smtClean="0"/>
              <a:t>la déclaration une méthode comprend un type, un type de retour et des étiquettes (chaque étiquette devant avoir un paramètre, sauf s’il n’y en a qu’une)  :</a:t>
            </a:r>
          </a:p>
          <a:p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)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*)nom </a:t>
            </a:r>
            <a:r>
              <a:rPr lang="fr-FR" sz="1600" b="1" dirty="0" smtClean="0">
                <a:solidFill>
                  <a:srgbClr val="005426"/>
                </a:solidFill>
                <a:latin typeface="Courier" pitchFamily="49" charset="0"/>
              </a:rPr>
              <a:t>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*)date;</a:t>
            </a:r>
          </a:p>
          <a:p>
            <a:endParaRPr lang="fr-FR" dirty="0" smtClean="0"/>
          </a:p>
          <a:p>
            <a:pPr>
              <a:lnSpc>
                <a:spcPct val="70000"/>
              </a:lnSpc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91680" y="4992486"/>
            <a:ext cx="896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Type de retour</a:t>
            </a:r>
            <a:endParaRPr lang="fr-FR" sz="1100" b="1" dirty="0"/>
          </a:p>
        </p:txBody>
      </p:sp>
      <p:cxnSp>
        <p:nvCxnSpPr>
          <p:cNvPr id="12" name="Connecteur droit avec flèche 11"/>
          <p:cNvCxnSpPr>
            <a:stCxn id="10" idx="0"/>
          </p:cNvCxnSpPr>
          <p:nvPr/>
        </p:nvCxnSpPr>
        <p:spPr>
          <a:xfrm flipV="1">
            <a:off x="2139913" y="4739338"/>
            <a:ext cx="0" cy="253148"/>
          </a:xfrm>
          <a:prstGeom prst="straightConnector1">
            <a:avLst/>
          </a:prstGeom>
          <a:ln w="34925">
            <a:solidFill>
              <a:srgbClr val="EE7C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347864" y="3897342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Étiquette 1</a:t>
            </a:r>
            <a:endParaRPr lang="fr-FR" sz="1100" b="1" dirty="0"/>
          </a:p>
        </p:txBody>
      </p:sp>
      <p:cxnSp>
        <p:nvCxnSpPr>
          <p:cNvPr id="15" name="Connecteur droit avec flèche 14"/>
          <p:cNvCxnSpPr>
            <a:stCxn id="14" idx="2"/>
          </p:cNvCxnSpPr>
          <p:nvPr/>
        </p:nvCxnSpPr>
        <p:spPr>
          <a:xfrm>
            <a:off x="4103948" y="4158952"/>
            <a:ext cx="0" cy="376590"/>
          </a:xfrm>
          <a:prstGeom prst="straightConnector1">
            <a:avLst/>
          </a:prstGeom>
          <a:ln w="34925">
            <a:solidFill>
              <a:srgbClr val="0054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940152" y="5157192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Étiquette 2</a:t>
            </a:r>
            <a:endParaRPr lang="fr-FR" sz="1100" b="1" dirty="0"/>
          </a:p>
        </p:txBody>
      </p:sp>
      <p:cxnSp>
        <p:nvCxnSpPr>
          <p:cNvPr id="20" name="Connecteur droit avec flèche 19"/>
          <p:cNvCxnSpPr>
            <a:stCxn id="19" idx="0"/>
          </p:cNvCxnSpPr>
          <p:nvPr/>
        </p:nvCxnSpPr>
        <p:spPr>
          <a:xfrm flipV="1">
            <a:off x="6696236" y="4688850"/>
            <a:ext cx="0" cy="468342"/>
          </a:xfrm>
          <a:prstGeom prst="straightConnector1">
            <a:avLst/>
          </a:prstGeom>
          <a:ln w="34925">
            <a:solidFill>
              <a:srgbClr val="0054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572000" y="4941748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Type du </a:t>
            </a:r>
          </a:p>
          <a:p>
            <a:pPr algn="ctr"/>
            <a:r>
              <a:rPr lang="fr-FR" sz="1100" b="1" dirty="0" smtClean="0"/>
              <a:t>paramètre1</a:t>
            </a:r>
            <a:endParaRPr lang="fr-FR" sz="1100" b="1" dirty="0"/>
          </a:p>
        </p:txBody>
      </p:sp>
      <p:cxnSp>
        <p:nvCxnSpPr>
          <p:cNvPr id="22" name="Connecteur droit avec flèche 21"/>
          <p:cNvCxnSpPr>
            <a:stCxn id="21" idx="0"/>
          </p:cNvCxnSpPr>
          <p:nvPr/>
        </p:nvCxnSpPr>
        <p:spPr>
          <a:xfrm flipV="1">
            <a:off x="5328084" y="4688850"/>
            <a:ext cx="0" cy="252898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020272" y="5085184"/>
            <a:ext cx="1067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Type du </a:t>
            </a:r>
          </a:p>
          <a:p>
            <a:pPr algn="ctr"/>
            <a:r>
              <a:rPr lang="fr-FR" sz="1100" b="1" dirty="0" smtClean="0"/>
              <a:t>paramètre 2</a:t>
            </a:r>
            <a:endParaRPr lang="fr-FR" sz="1100" b="1" dirty="0"/>
          </a:p>
        </p:txBody>
      </p:sp>
      <p:cxnSp>
        <p:nvCxnSpPr>
          <p:cNvPr id="24" name="Connecteur droit avec flèche 23"/>
          <p:cNvCxnSpPr>
            <a:stCxn id="23" idx="0"/>
          </p:cNvCxnSpPr>
          <p:nvPr/>
        </p:nvCxnSpPr>
        <p:spPr>
          <a:xfrm flipV="1">
            <a:off x="7553969" y="4739338"/>
            <a:ext cx="0" cy="345846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364088" y="3767404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Nom du </a:t>
            </a:r>
          </a:p>
          <a:p>
            <a:pPr algn="ctr"/>
            <a:r>
              <a:rPr lang="fr-FR" sz="1100" b="1" dirty="0" smtClean="0"/>
              <a:t>paramètre1</a:t>
            </a:r>
            <a:endParaRPr lang="fr-FR" sz="1100" b="1" dirty="0"/>
          </a:p>
        </p:txBody>
      </p:sp>
      <p:cxnSp>
        <p:nvCxnSpPr>
          <p:cNvPr id="26" name="Connecteur droit avec flèche 25"/>
          <p:cNvCxnSpPr>
            <a:stCxn id="25" idx="2"/>
          </p:cNvCxnSpPr>
          <p:nvPr/>
        </p:nvCxnSpPr>
        <p:spPr>
          <a:xfrm>
            <a:off x="6120172" y="4198291"/>
            <a:ext cx="0" cy="33725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812360" y="4941748"/>
            <a:ext cx="1178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Nom du </a:t>
            </a:r>
          </a:p>
          <a:p>
            <a:pPr algn="ctr"/>
            <a:r>
              <a:rPr lang="fr-FR" sz="1100" b="1" dirty="0" smtClean="0"/>
              <a:t>paramètre 2</a:t>
            </a:r>
            <a:endParaRPr lang="fr-FR" sz="1100" b="1" dirty="0"/>
          </a:p>
        </p:txBody>
      </p:sp>
      <p:cxnSp>
        <p:nvCxnSpPr>
          <p:cNvPr id="29" name="Connecteur droit avec flèche 28"/>
          <p:cNvCxnSpPr>
            <a:stCxn id="28" idx="0"/>
          </p:cNvCxnSpPr>
          <p:nvPr/>
        </p:nvCxnSpPr>
        <p:spPr>
          <a:xfrm flipV="1">
            <a:off x="8401819" y="4688850"/>
            <a:ext cx="0" cy="25289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1"/>
          <p:cNvSpPr txBox="1">
            <a:spLocks noChangeArrowheads="1"/>
          </p:cNvSpPr>
          <p:nvPr/>
        </p:nvSpPr>
        <p:spPr bwMode="auto">
          <a:xfrm>
            <a:off x="1011238" y="5512119"/>
            <a:ext cx="7808912" cy="259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équivalent en Java :</a:t>
            </a:r>
          </a:p>
          <a:p>
            <a:pPr marL="193675" indent="-193675">
              <a:spcAft>
                <a:spcPct val="50000"/>
              </a:spcAft>
              <a:buClr>
                <a:schemeClr val="bg1"/>
              </a:buClr>
              <a:buSzPct val="7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EE7CE6"/>
                </a:solidFill>
                <a:latin typeface="Courier" pitchFamily="49" charset="0"/>
              </a:rPr>
              <a:t>public 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initWithNomAndDate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nom, 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date){}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4" grpId="0"/>
      <p:bldP spid="19" grpId="0"/>
      <p:bldP spid="21" grpId="0"/>
      <p:bldP spid="23" grpId="0"/>
      <p:bldP spid="25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la signature de la méthode est </a:t>
            </a:r>
            <a:r>
              <a:rPr lang="fr-FR" dirty="0" err="1" smtClean="0">
                <a:latin typeface="Courier" pitchFamily="49" charset="0"/>
              </a:rPr>
              <a:t>initWithNom:date</a:t>
            </a:r>
            <a:r>
              <a:rPr lang="fr-FR" dirty="0">
                <a:latin typeface="Courier" pitchFamily="49" charset="0"/>
              </a:rPr>
              <a:t>:</a:t>
            </a:r>
            <a:endParaRPr lang="fr-FR" dirty="0" smtClean="0">
              <a:latin typeface="Courier" pitchFamily="49" charset="0"/>
            </a:endParaRPr>
          </a:p>
          <a:p>
            <a:pPr>
              <a:buClr>
                <a:schemeClr val="bg1"/>
              </a:buClr>
            </a:pPr>
            <a:r>
              <a:rPr lang="fr-FR" dirty="0" smtClean="0"/>
              <a:t>2 méthodes ne peuvent pas avoir la même signature (même si les paramètres sont de types différents)</a:t>
            </a:r>
          </a:p>
          <a:p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  <p:pic>
        <p:nvPicPr>
          <p:cNvPr id="27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2204864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une méthode de classe est l’équivalent d’une méthode statique en Java</a:t>
            </a:r>
          </a:p>
          <a:p>
            <a:r>
              <a:rPr lang="fr-FR" dirty="0" smtClean="0"/>
              <a:t>sert généralement à déclarer des constructeurs par « commodité » qui évite de faire un </a:t>
            </a:r>
            <a:r>
              <a:rPr lang="fr-FR" dirty="0" smtClean="0">
                <a:latin typeface="Courier" pitchFamily="49" charset="0"/>
              </a:rPr>
              <a:t>alloc</a:t>
            </a:r>
            <a:r>
              <a:rPr lang="fr-FR" dirty="0" smtClean="0"/>
              <a:t>+</a:t>
            </a:r>
            <a:r>
              <a:rPr lang="fr-FR" dirty="0" err="1" smtClean="0">
                <a:latin typeface="Courier" pitchFamily="49" charset="0"/>
              </a:rPr>
              <a:t>init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par convention, un constructeur par commodité commence par le nom de classe, par exemple :</a:t>
            </a:r>
          </a:p>
          <a:p>
            <a:pPr lvl="1"/>
            <a:r>
              <a:rPr lang="fr-FR" dirty="0" smtClean="0"/>
              <a:t>méthode </a:t>
            </a:r>
            <a:r>
              <a:rPr lang="fr-FR" dirty="0" err="1" smtClean="0">
                <a:latin typeface="Courier" pitchFamily="49" charset="0"/>
              </a:rPr>
              <a:t>stringWithFormat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de la classe </a:t>
            </a:r>
            <a:r>
              <a:rPr lang="fr-FR" dirty="0" err="1" smtClean="0">
                <a:latin typeface="Courier" pitchFamily="49" charset="0"/>
              </a:rPr>
              <a:t>NSString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smtClean="0"/>
              <a:t>méthode </a:t>
            </a:r>
            <a:r>
              <a:rPr lang="fr-FR" dirty="0" err="1" smtClean="0">
                <a:latin typeface="Courier" pitchFamily="49" charset="0"/>
              </a:rPr>
              <a:t>arrayWithObjects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de la classe </a:t>
            </a:r>
            <a:r>
              <a:rPr lang="fr-FR" dirty="0" err="1" smtClean="0">
                <a:latin typeface="Courier" pitchFamily="49" charset="0"/>
              </a:rPr>
              <a:t>NSArray</a:t>
            </a:r>
            <a:endParaRPr lang="fr-FR" dirty="0">
              <a:latin typeface="Courier" pitchFamily="49" charset="0"/>
            </a:endParaRPr>
          </a:p>
          <a:p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l’implémentation d’une interface contient l’ensemble des méthodes définies dans sa déclaration</a:t>
            </a:r>
          </a:p>
          <a:p>
            <a:r>
              <a:rPr lang="fr-FR" dirty="0" smtClean="0"/>
              <a:t>en général, il faut surcharger la méthode de destruction de l’objet </a:t>
            </a:r>
            <a:r>
              <a:rPr lang="fr-FR" dirty="0" err="1" smtClean="0">
                <a:latin typeface="Courier" pitchFamily="49" charset="0"/>
              </a:rPr>
              <a:t>dealloc</a:t>
            </a:r>
            <a:r>
              <a:rPr lang="fr-FR" dirty="0" smtClean="0"/>
              <a:t>, sauf si l’interface ne retient aucune propriété ou variable membre</a:t>
            </a:r>
          </a:p>
          <a:p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539230" y="1412776"/>
            <a:ext cx="8280920" cy="3908762"/>
            <a:chOff x="755576" y="5085184"/>
            <a:chExt cx="7848872" cy="3908762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(1/2)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35394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imports de la définition de l’interface</a:t>
              </a:r>
            </a:p>
            <a:p>
              <a:r>
                <a:rPr lang="fr-FR" sz="1600" b="1" dirty="0" smtClean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Evenement.h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endParaRPr lang="fr-FR" sz="1600" b="1" dirty="0" smtClean="0">
                <a:solidFill>
                  <a:srgbClr val="FF000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implementation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endParaRPr lang="fr-FR" sz="1600" b="1" dirty="0">
                <a:solidFill>
                  <a:srgbClr val="7030A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synthesize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_nom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synthesize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date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_date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instancetype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*)nom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*)date 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super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appel obligatoire de la classe mère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if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{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test que l’initialisation n’a pas échoué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.nom = nom;</a:t>
              </a: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date;</a:t>
              </a:r>
            </a:p>
            <a:p>
              <a:pPr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invites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NSMutableArray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 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539230" y="1412776"/>
            <a:ext cx="8280920" cy="2431435"/>
            <a:chOff x="755576" y="5085184"/>
            <a:chExt cx="7848872" cy="2431435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(2/2)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206210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 méthodes de classe (utilisation d’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autorelease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)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+(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instancetype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evenementWithNom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*)nom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*)date{</a:t>
              </a: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class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initWithNom: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date: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OBLIGATOIRE, fin de l’implémentation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plusieurs possibilités :</a:t>
            </a:r>
          </a:p>
          <a:p>
            <a:pPr lvl="1"/>
            <a:r>
              <a:rPr lang="fr-FR" dirty="0" smtClean="0"/>
              <a:t>manuellement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utomatiquement</a:t>
            </a:r>
          </a:p>
          <a:p>
            <a:pPr lvl="1"/>
            <a:r>
              <a:rPr lang="fr-FR" dirty="0" smtClean="0"/>
              <a:t>dynamiquement</a:t>
            </a:r>
          </a:p>
          <a:p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- propriétés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14646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b="1" u="non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7920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il faut implémenter les méthodes de récupération/modification en fonction de ce qui la déclaration de la propriété</a:t>
            </a:r>
          </a:p>
          <a:p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– propriétés manuelles</a:t>
            </a:r>
            <a:endParaRPr lang="fr-FR" dirty="0"/>
          </a:p>
        </p:txBody>
      </p:sp>
      <p:grpSp>
        <p:nvGrpSpPr>
          <p:cNvPr id="6" name="Groupe 7"/>
          <p:cNvGrpSpPr/>
          <p:nvPr/>
        </p:nvGrpSpPr>
        <p:grpSpPr>
          <a:xfrm>
            <a:off x="539230" y="2564904"/>
            <a:ext cx="8280920" cy="2923877"/>
            <a:chOff x="755576" y="5085184"/>
            <a:chExt cx="7848872" cy="2923877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255454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nom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nom;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setNom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autreNom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teste que le pointeur sur le nouveau nom est différent</a:t>
              </a: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i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(nom !=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autreNom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{</a:t>
              </a:r>
            </a:p>
            <a:p>
              <a:pPr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nom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autreNom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la directive </a:t>
            </a:r>
            <a:r>
              <a:rPr lang="fr-FR" sz="1800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sz="1800" b="1" dirty="0" err="1" smtClean="0">
                <a:solidFill>
                  <a:srgbClr val="EE7CE6"/>
                </a:solidFill>
                <a:latin typeface="Courier" pitchFamily="49" charset="0"/>
              </a:rPr>
              <a:t>synthesize</a:t>
            </a:r>
            <a:r>
              <a:rPr lang="fr-FR" b="1" dirty="0" smtClean="0"/>
              <a:t> </a:t>
            </a:r>
            <a:r>
              <a:rPr lang="fr-FR" dirty="0" smtClean="0"/>
              <a:t>permet de ne pas implémenter soi-même des méthodes comme vu précédemment</a:t>
            </a:r>
          </a:p>
          <a:p>
            <a:r>
              <a:rPr lang="fr-FR" dirty="0" smtClean="0"/>
              <a:t>les méthodes sont générées à la compilation</a:t>
            </a:r>
          </a:p>
          <a:p>
            <a:r>
              <a:rPr lang="fr-FR" dirty="0" smtClean="0"/>
              <a:t>on peut coupler l’implémentation manuelle et automatique, par exemple, si la modification du nom d’un évènement entraîne le relâchement de sa date</a:t>
            </a:r>
          </a:p>
          <a:p>
            <a:pPr>
              <a:buNone/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– propriétés automatiques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032026"/>
          </a:xfrm>
        </p:spPr>
        <p:txBody>
          <a:bodyPr/>
          <a:lstStyle/>
          <a:p>
            <a:r>
              <a:rPr lang="fr-FR" dirty="0" smtClean="0"/>
              <a:t>l’accès aux variables membres de la classe est configurable via </a:t>
            </a:r>
            <a:r>
              <a:rPr lang="fr-FR" dirty="0"/>
              <a:t>d</a:t>
            </a:r>
            <a:r>
              <a:rPr lang="fr-FR" dirty="0" smtClean="0"/>
              <a:t>es directives :</a:t>
            </a:r>
          </a:p>
          <a:p>
            <a:pPr lvl="1"/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private</a:t>
            </a:r>
            <a:r>
              <a:rPr lang="fr-FR" b="1" dirty="0" smtClean="0"/>
              <a:t> </a:t>
            </a:r>
            <a:r>
              <a:rPr lang="fr-FR" dirty="0" smtClean="0"/>
              <a:t>: la variable n’est accessible que dans l’implémentation</a:t>
            </a:r>
          </a:p>
          <a:p>
            <a:pPr lvl="1"/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protected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 </a:t>
            </a:r>
            <a:r>
              <a:rPr lang="fr-FR" dirty="0" smtClean="0"/>
              <a:t>: la variable n’est accessible que dans l’implémentation et dans celle des sous-classes</a:t>
            </a:r>
          </a:p>
          <a:p>
            <a:pPr lvl="1"/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@public</a:t>
            </a:r>
            <a:r>
              <a:rPr lang="fr-FR" b="1" dirty="0" smtClean="0"/>
              <a:t> </a:t>
            </a:r>
            <a:r>
              <a:rPr lang="fr-FR" dirty="0" smtClean="0"/>
              <a:t>: la variable est accessible de partout</a:t>
            </a:r>
          </a:p>
          <a:p>
            <a:pPr>
              <a:buClr>
                <a:schemeClr val="bg1"/>
              </a:buClr>
            </a:pPr>
            <a:r>
              <a:rPr lang="fr-FR" dirty="0"/>
              <a:t>l</a:t>
            </a:r>
            <a:r>
              <a:rPr lang="fr-FR" dirty="0" smtClean="0"/>
              <a:t>es variables membres publiques ne doivent être accédées qu’en lecture, sinon risque de problème mémoire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de même pour les variables protégées, il vaut mieux n’y accéder qu’en lecture car on ne connaît pas forcément leur utilisation dans la classe mère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ces directives ne s’appliquent pas sur les propriétés </a:t>
            </a:r>
          </a:p>
          <a:p>
            <a:pPr>
              <a:buNone/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– encapsulation des données</a:t>
            </a:r>
            <a:endParaRPr lang="fr-FR" dirty="0"/>
          </a:p>
        </p:txBody>
      </p:sp>
      <p:pic>
        <p:nvPicPr>
          <p:cNvPr id="9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3861990"/>
            <a:ext cx="575122" cy="575122"/>
          </a:xfrm>
          <a:prstGeom prst="rect">
            <a:avLst/>
          </a:prstGeom>
          <a:noFill/>
        </p:spPr>
      </p:pic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4798094"/>
            <a:ext cx="575122" cy="575122"/>
          </a:xfrm>
          <a:prstGeom prst="rect">
            <a:avLst/>
          </a:prstGeom>
          <a:noFill/>
        </p:spPr>
      </p:pic>
      <p:pic>
        <p:nvPicPr>
          <p:cNvPr id="11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486" y="5518174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– encapsulation des données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539230" y="1484784"/>
            <a:ext cx="8280920" cy="3908762"/>
            <a:chOff x="755576" y="5085184"/>
            <a:chExt cx="7848872" cy="3908762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35394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: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endParaRPr lang="fr-FR" sz="1600" b="1" dirty="0" smtClean="0">
                <a:solidFill>
                  <a:srgbClr val="7030A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private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NSInteger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latin typeface="Courier" pitchFamily="49" charset="0"/>
                </a:rPr>
                <a:t>privateInt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protected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CGFloat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latin typeface="Courier" pitchFamily="49" charset="0"/>
                </a:rPr>
                <a:t>protectedFloat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@public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*</a:t>
              </a:r>
              <a:r>
                <a:rPr lang="fr-FR" sz="1600" b="1" dirty="0" err="1" smtClean="0">
                  <a:latin typeface="Courier" pitchFamily="49" charset="0"/>
                </a:rPr>
                <a:t>publicString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  <a:p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l’accès aux données publiques se fait ensuite comme ceci</a:t>
              </a:r>
            </a:p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 err="1" smtClean="0">
                  <a:latin typeface="Courier" pitchFamily="49" charset="0"/>
                </a:rPr>
                <a:t>NSLog</a:t>
              </a:r>
              <a:r>
                <a:rPr lang="fr-FR" sz="1600" b="1" dirty="0" smtClean="0"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-&gt;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publicString</a:t>
              </a:r>
              <a:r>
                <a:rPr lang="fr-FR" sz="1600" b="1" dirty="0" smtClean="0">
                  <a:latin typeface="Courier" pitchFamily="49" charset="0"/>
                </a:rPr>
                <a:t>);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18938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b="1" u="non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234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032026"/>
          </a:xfrm>
        </p:spPr>
        <p:txBody>
          <a:bodyPr/>
          <a:lstStyle/>
          <a:p>
            <a:r>
              <a:rPr lang="fr-FR" dirty="0" smtClean="0"/>
              <a:t>il n’y a pas d’héritage multiple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l’héritage  de </a:t>
            </a:r>
            <a:r>
              <a:rPr lang="fr-FR" dirty="0" err="1" smtClean="0">
                <a:latin typeface="Courier" pitchFamily="49" charset="0"/>
              </a:rPr>
              <a:t>NSObject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n’est pas implicite mais </a:t>
            </a:r>
            <a:r>
              <a:rPr lang="fr-FR" dirty="0" err="1" smtClean="0"/>
              <a:t>Xcode</a:t>
            </a:r>
            <a:r>
              <a:rPr lang="fr-FR" dirty="0" smtClean="0"/>
              <a:t> l’ajoute automatiquement en général</a:t>
            </a:r>
          </a:p>
          <a:p>
            <a:pPr>
              <a:buNone/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’héritage</a:t>
            </a:r>
            <a:endParaRPr lang="fr-FR" dirty="0"/>
          </a:p>
        </p:txBody>
      </p:sp>
      <p:pic>
        <p:nvPicPr>
          <p:cNvPr id="9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2204864"/>
            <a:ext cx="575122" cy="575122"/>
          </a:xfrm>
          <a:prstGeom prst="rect">
            <a:avLst/>
          </a:prstGeom>
          <a:noFill/>
        </p:spPr>
      </p:pic>
      <p:grpSp>
        <p:nvGrpSpPr>
          <p:cNvPr id="8" name="Groupe 7"/>
          <p:cNvGrpSpPr/>
          <p:nvPr/>
        </p:nvGrpSpPr>
        <p:grpSpPr>
          <a:xfrm>
            <a:off x="539230" y="4400525"/>
            <a:ext cx="8280920" cy="1692771"/>
            <a:chOff x="755576" y="5085184"/>
            <a:chExt cx="7848872" cy="1692771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imports d’autres headers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: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endParaRPr lang="fr-FR" sz="1600" b="1" dirty="0" smtClean="0">
                <a:solidFill>
                  <a:srgbClr val="7030A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héritage de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NSObject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032026"/>
          </a:xfrm>
        </p:spPr>
        <p:txBody>
          <a:bodyPr/>
          <a:lstStyle/>
          <a:p>
            <a:r>
              <a:rPr lang="fr-FR" dirty="0" smtClean="0"/>
              <a:t>permettent d’ajouter des méthodes à une classe</a:t>
            </a:r>
          </a:p>
          <a:p>
            <a:pPr>
              <a:buClr>
                <a:schemeClr val="bg1"/>
              </a:buClr>
            </a:pPr>
            <a:r>
              <a:rPr lang="fr-FR" u="sng" dirty="0" smtClean="0"/>
              <a:t>ce n’est pas de l’héritage</a:t>
            </a:r>
          </a:p>
          <a:p>
            <a:r>
              <a:rPr lang="fr-FR" dirty="0" smtClean="0"/>
              <a:t>pas d’ajout de variables membres ou de propriétés</a:t>
            </a:r>
          </a:p>
          <a:p>
            <a:r>
              <a:rPr lang="fr-FR" dirty="0" smtClean="0"/>
              <a:t>méthodes ajoutées dynamiquement à la classe</a:t>
            </a:r>
          </a:p>
          <a:p>
            <a:r>
              <a:rPr lang="fr-FR" dirty="0"/>
              <a:t>l</a:t>
            </a:r>
            <a:r>
              <a:rPr lang="fr-FR" dirty="0" smtClean="0"/>
              <a:t>es nouvelles méthodes sont accessibles à tout le monde</a:t>
            </a:r>
          </a:p>
          <a:p>
            <a:r>
              <a:rPr lang="fr-FR" dirty="0" smtClean="0"/>
              <a:t>possibilité de surcharger une méthode dans certains cas</a:t>
            </a:r>
          </a:p>
          <a:p>
            <a:pPr>
              <a:buClr>
                <a:schemeClr val="bg1"/>
              </a:buClr>
            </a:pPr>
            <a:r>
              <a:rPr lang="fr-FR" u="sng" dirty="0" smtClean="0"/>
              <a:t>la portée de la surcharge est sur toute l’application</a:t>
            </a:r>
          </a:p>
          <a:p>
            <a:pPr>
              <a:buClr>
                <a:schemeClr val="bg1"/>
              </a:buClr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catégories - définition</a:t>
            </a:r>
            <a:endParaRPr lang="fr-FR" dirty="0"/>
          </a:p>
        </p:txBody>
      </p:sp>
      <p:pic>
        <p:nvPicPr>
          <p:cNvPr id="9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2133798"/>
            <a:ext cx="575122" cy="575122"/>
          </a:xfrm>
          <a:prstGeom prst="rect">
            <a:avLst/>
          </a:prstGeom>
          <a:noFill/>
        </p:spPr>
      </p:pic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386" y="4366046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032026"/>
          </a:xfrm>
        </p:spPr>
        <p:txBody>
          <a:bodyPr/>
          <a:lstStyle/>
          <a:p>
            <a:r>
              <a:rPr lang="fr-FR" dirty="0" smtClean="0"/>
              <a:t>par convention, les fichiers sources pour une catégorie  sont nommés de la forme : </a:t>
            </a:r>
            <a:r>
              <a:rPr lang="fr-FR" dirty="0" smtClean="0">
                <a:latin typeface="Courier" pitchFamily="49" charset="0"/>
              </a:rPr>
              <a:t>&lt;</a:t>
            </a:r>
            <a:r>
              <a:rPr lang="fr-FR" dirty="0" err="1" smtClean="0">
                <a:latin typeface="Courier" pitchFamily="49" charset="0"/>
              </a:rPr>
              <a:t>NomClasse</a:t>
            </a:r>
            <a:r>
              <a:rPr lang="fr-FR" dirty="0" smtClean="0">
                <a:latin typeface="Courier" pitchFamily="49" charset="0"/>
              </a:rPr>
              <a:t>&gt;+&lt;</a:t>
            </a:r>
            <a:r>
              <a:rPr lang="fr-FR" dirty="0" err="1" smtClean="0">
                <a:latin typeface="Courier" pitchFamily="49" charset="0"/>
              </a:rPr>
              <a:t>NomCategorie</a:t>
            </a:r>
            <a:r>
              <a:rPr lang="fr-FR" dirty="0" smtClean="0">
                <a:latin typeface="Courier" pitchFamily="49" charset="0"/>
              </a:rPr>
              <a:t>&gt;.h </a:t>
            </a:r>
            <a:r>
              <a:rPr lang="fr-FR" dirty="0" smtClean="0"/>
              <a:t>(et .m)</a:t>
            </a:r>
          </a:p>
          <a:p>
            <a:r>
              <a:rPr lang="fr-FR" dirty="0" smtClean="0"/>
              <a:t>exemple : </a:t>
            </a:r>
            <a:r>
              <a:rPr lang="fr-FR" dirty="0" err="1" smtClean="0"/>
              <a:t>Evenement</a:t>
            </a:r>
            <a:r>
              <a:rPr lang="fr-FR" dirty="0" smtClean="0"/>
              <a:t>+</a:t>
            </a:r>
            <a:r>
              <a:rPr lang="fr-FR" dirty="0" err="1" smtClean="0"/>
              <a:t>Demo.h</a:t>
            </a:r>
            <a:endParaRPr lang="fr-FR" dirty="0" smtClean="0"/>
          </a:p>
          <a:p>
            <a:pPr>
              <a:buClr>
                <a:schemeClr val="bg1"/>
              </a:buClr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catégories - création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539230" y="3307918"/>
            <a:ext cx="8280920" cy="2923877"/>
            <a:chOff x="755576" y="5085184"/>
            <a:chExt cx="7848872" cy="2923877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255454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Evenement.h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import de la définition de l’interface</a:t>
              </a:r>
              <a:endParaRPr lang="fr-FR" sz="1600" b="1" dirty="0" smtClean="0">
                <a:solidFill>
                  <a:srgbClr val="FF000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Demo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detail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implementation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Demo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detail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stringWithFormat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detail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: %@ à %@"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.nom,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032026"/>
          </a:xfrm>
        </p:spPr>
        <p:txBody>
          <a:bodyPr/>
          <a:lstStyle/>
          <a:p>
            <a:r>
              <a:rPr lang="fr-FR" dirty="0" smtClean="0"/>
              <a:t>par convention, les fichiers sources pour une catégorie  sont nommés de la forme : </a:t>
            </a:r>
            <a:r>
              <a:rPr lang="fr-FR" dirty="0" smtClean="0">
                <a:latin typeface="Courier" pitchFamily="49" charset="0"/>
              </a:rPr>
              <a:t>&lt;</a:t>
            </a:r>
            <a:r>
              <a:rPr lang="fr-FR" dirty="0" err="1" smtClean="0">
                <a:latin typeface="Courier" pitchFamily="49" charset="0"/>
              </a:rPr>
              <a:t>NomClasse</a:t>
            </a:r>
            <a:r>
              <a:rPr lang="fr-FR" dirty="0" smtClean="0">
                <a:latin typeface="Courier" pitchFamily="49" charset="0"/>
              </a:rPr>
              <a:t>&gt;+&lt;</a:t>
            </a:r>
            <a:r>
              <a:rPr lang="fr-FR" dirty="0" err="1" smtClean="0">
                <a:latin typeface="Courier" pitchFamily="49" charset="0"/>
              </a:rPr>
              <a:t>NomCategorie</a:t>
            </a:r>
            <a:r>
              <a:rPr lang="fr-FR" dirty="0" smtClean="0">
                <a:latin typeface="Courier" pitchFamily="49" charset="0"/>
              </a:rPr>
              <a:t>&gt;.h </a:t>
            </a:r>
            <a:r>
              <a:rPr lang="fr-FR" dirty="0" smtClean="0"/>
              <a:t>(et .m)</a:t>
            </a:r>
          </a:p>
          <a:p>
            <a:r>
              <a:rPr lang="fr-FR" dirty="0" smtClean="0"/>
              <a:t>exemple : </a:t>
            </a:r>
            <a:r>
              <a:rPr lang="fr-FR" dirty="0" err="1" smtClean="0"/>
              <a:t>Evenement</a:t>
            </a:r>
            <a:r>
              <a:rPr lang="fr-FR" dirty="0" smtClean="0"/>
              <a:t>+</a:t>
            </a:r>
            <a:r>
              <a:rPr lang="fr-FR" dirty="0" err="1" smtClean="0"/>
              <a:t>Demo.h</a:t>
            </a:r>
            <a:endParaRPr lang="fr-FR" dirty="0" smtClean="0"/>
          </a:p>
          <a:p>
            <a:pPr>
              <a:buClr>
                <a:schemeClr val="bg1"/>
              </a:buClr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catégories - utilisation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539230" y="3307918"/>
            <a:ext cx="8280920" cy="2185214"/>
            <a:chOff x="755576" y="5085184"/>
            <a:chExt cx="7848872" cy="2185214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81588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+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Demo.h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import de la définition de la catégorie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NSLog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detail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655762"/>
          </a:xfrm>
        </p:spPr>
        <p:txBody>
          <a:bodyPr/>
          <a:lstStyle/>
          <a:p>
            <a:r>
              <a:rPr lang="fr-FR" dirty="0" smtClean="0"/>
              <a:t>ce sont des catégories </a:t>
            </a:r>
            <a:r>
              <a:rPr lang="fr-FR" u="sng" dirty="0" smtClean="0"/>
              <a:t>anonymes</a:t>
            </a:r>
          </a:p>
          <a:p>
            <a:r>
              <a:rPr lang="fr-FR" dirty="0" smtClean="0"/>
              <a:t>la définition doit se faire dans le fichier d’implémentation de la classe originale, l’implémentation dans l’implémentation de la classe originale</a:t>
            </a:r>
          </a:p>
          <a:p>
            <a:r>
              <a:rPr lang="fr-FR" dirty="0" smtClean="0"/>
              <a:t>permet de définir des variables membres et propriétés</a:t>
            </a:r>
          </a:p>
          <a:p>
            <a:pPr>
              <a:buClr>
                <a:schemeClr val="bg1"/>
              </a:buClr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extensions - définition</a:t>
            </a:r>
            <a:endParaRPr lang="fr-FR" dirty="0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1011238" y="4149502"/>
            <a:ext cx="7808912" cy="208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fr-FR" kern="0" dirty="0">
                <a:latin typeface="+mn-lt"/>
              </a:rPr>
              <a:t>à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définir des variables,</a:t>
            </a: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méthodes et propriétés non visibles de l’extérieur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fr-FR" kern="0" baseline="0" dirty="0" smtClean="0">
                <a:latin typeface="+mn-lt"/>
              </a:rPr>
              <a:t>redéfinir une propriété</a:t>
            </a:r>
            <a:r>
              <a:rPr lang="fr-FR" kern="0" dirty="0" smtClean="0">
                <a:latin typeface="+mn-lt"/>
              </a:rPr>
              <a:t> de lecture seule à </a:t>
            </a:r>
            <a:r>
              <a:rPr lang="fr-FR" kern="0" dirty="0" err="1" smtClean="0">
                <a:latin typeface="+mn-lt"/>
              </a:rPr>
              <a:t>lecture+écriture</a:t>
            </a:r>
            <a:endParaRPr kumimoji="0" lang="fr-FR" sz="2000" b="0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bg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fr-FR" kern="0" dirty="0">
                <a:latin typeface="+mn-lt"/>
              </a:rPr>
              <a:t>c</a:t>
            </a: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ela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n’empêche pas d’utiliser ces méthodes si on en</a:t>
            </a: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connaissance </a:t>
            </a: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en Objective-C, aucune méthode n’est privée</a:t>
            </a:r>
            <a:endParaRPr kumimoji="0" lang="fr-F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 pitchFamily="49" charset="0"/>
              <a:ea typeface="+mn-ea"/>
              <a:cs typeface="+mn-cs"/>
            </a:endParaRP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1"/>
          <p:cNvSpPr txBox="1">
            <a:spLocks noChangeArrowheads="1"/>
          </p:cNvSpPr>
          <p:nvPr/>
        </p:nvSpPr>
        <p:spPr bwMode="auto">
          <a:xfrm>
            <a:off x="827584" y="3789040"/>
            <a:ext cx="7808912" cy="3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quoi ça sert ?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38" descr="1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" y="3717032"/>
            <a:ext cx="503238" cy="503238"/>
          </a:xfrm>
          <a:prstGeom prst="rect">
            <a:avLst/>
          </a:prstGeom>
          <a:noFill/>
        </p:spPr>
      </p:pic>
      <p:pic>
        <p:nvPicPr>
          <p:cNvPr id="14" name="Picture 2" descr="error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116" y="5373216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9"/>
            <a:ext cx="7808912" cy="2302892"/>
          </a:xfrm>
        </p:spPr>
        <p:txBody>
          <a:bodyPr/>
          <a:lstStyle/>
          <a:p>
            <a:r>
              <a:rPr lang="fr-FR" dirty="0" smtClean="0"/>
              <a:t>tout objet est un pointeur</a:t>
            </a:r>
          </a:p>
          <a:p>
            <a:r>
              <a:rPr lang="fr-FR" dirty="0" smtClean="0"/>
              <a:t>la création d’un d’objet se fait en deux étapes</a:t>
            </a:r>
          </a:p>
          <a:p>
            <a:pPr lvl="1"/>
            <a:r>
              <a:rPr lang="fr-FR" dirty="0" smtClean="0"/>
              <a:t>allocation d’un message mémoire à l’aide la méthode </a:t>
            </a:r>
            <a:r>
              <a:rPr lang="fr-FR" dirty="0" smtClean="0">
                <a:latin typeface="Courier" pitchFamily="49" charset="0"/>
              </a:rPr>
              <a:t>alloc</a:t>
            </a:r>
          </a:p>
          <a:p>
            <a:pPr lvl="1"/>
            <a:r>
              <a:rPr lang="fr-FR" dirty="0" smtClean="0"/>
              <a:t>Initialisation de l’objet alloué à l’aide d’une méthode </a:t>
            </a:r>
            <a:r>
              <a:rPr lang="fr-FR" dirty="0" err="1" smtClean="0">
                <a:latin typeface="Courier" pitchFamily="49" charset="0"/>
              </a:rPr>
              <a:t>init</a:t>
            </a:r>
            <a:endParaRPr lang="fr-FR" dirty="0">
              <a:latin typeface="Courier" pitchFamily="49" charset="0"/>
            </a:endParaRPr>
          </a:p>
          <a:p>
            <a:r>
              <a:rPr lang="fr-FR" dirty="0"/>
              <a:t>la méthode </a:t>
            </a:r>
            <a:r>
              <a:rPr lang="fr-FR" dirty="0" smtClean="0">
                <a:latin typeface="Courier" pitchFamily="49" charset="0"/>
              </a:rPr>
              <a:t>new </a:t>
            </a:r>
            <a:r>
              <a:rPr lang="fr-FR" dirty="0"/>
              <a:t>peut également être utilisée directement si l’on veut créer un objet sans </a:t>
            </a:r>
            <a:r>
              <a:rPr lang="fr-FR" dirty="0" smtClean="0"/>
              <a:t>paramètre</a:t>
            </a:r>
            <a:endParaRPr lang="fr-FR" dirty="0"/>
          </a:p>
          <a:p>
            <a:pPr>
              <a:buClr>
                <a:schemeClr val="bg1"/>
              </a:buClr>
            </a:pPr>
            <a:r>
              <a:rPr lang="fr-FR" dirty="0" smtClean="0"/>
              <a:t>par convention, une méthode d’initialisation commence par </a:t>
            </a:r>
            <a:r>
              <a:rPr lang="fr-FR" dirty="0" err="1" smtClean="0">
                <a:latin typeface="Courier" pitchFamily="49" charset="0"/>
              </a:rPr>
              <a:t>init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(exemple </a:t>
            </a:r>
            <a:r>
              <a:rPr lang="fr-FR" dirty="0" err="1" smtClean="0">
                <a:latin typeface="Courier" pitchFamily="49" charset="0"/>
              </a:rPr>
              <a:t>initWithFormat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de la classe </a:t>
            </a:r>
            <a:r>
              <a:rPr lang="fr-FR" dirty="0" err="1" smtClean="0">
                <a:latin typeface="Courier" pitchFamily="49" charset="0"/>
              </a:rPr>
              <a:t>NSString</a:t>
            </a:r>
            <a:r>
              <a:rPr lang="fr-FR" dirty="0" smtClean="0"/>
              <a:t>)</a:t>
            </a:r>
            <a:endParaRPr lang="fr-FR" dirty="0" smtClean="0">
              <a:latin typeface="Courier" pitchFamily="49" charset="0"/>
            </a:endParaRPr>
          </a:p>
          <a:p>
            <a:pPr>
              <a:buClr>
                <a:schemeClr val="bg1"/>
              </a:buClr>
            </a:pPr>
            <a:r>
              <a:rPr lang="fr-FR" dirty="0" smtClean="0"/>
              <a:t>l’allocation et l’initialisation doivent se faire sur la même ligne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déclaration et instanciation de variables</a:t>
            </a:r>
            <a:endParaRPr lang="fr-FR" dirty="0"/>
          </a:p>
        </p:txBody>
      </p:sp>
      <p:pic>
        <p:nvPicPr>
          <p:cNvPr id="6" name="Picture 121" descr="check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724" y="4260914"/>
            <a:ext cx="401514" cy="401514"/>
          </a:xfrm>
          <a:prstGeom prst="rect">
            <a:avLst/>
          </a:prstGeom>
          <a:noFill/>
        </p:spPr>
      </p:pic>
      <p:pic>
        <p:nvPicPr>
          <p:cNvPr id="7" name="Picture 2" descr="error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015" y="4662428"/>
            <a:ext cx="575122" cy="575122"/>
          </a:xfrm>
          <a:prstGeom prst="rect">
            <a:avLst/>
          </a:prstGeom>
          <a:noFill/>
        </p:spPr>
      </p:pic>
      <p:grpSp>
        <p:nvGrpSpPr>
          <p:cNvPr id="11" name="Groupe 10"/>
          <p:cNvGrpSpPr/>
          <p:nvPr/>
        </p:nvGrpSpPr>
        <p:grpSpPr>
          <a:xfrm>
            <a:off x="755576" y="5237550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initWithFloat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3.0f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6372200" y="5652537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a</a:t>
            </a:r>
            <a:r>
              <a:rPr lang="fr-FR" sz="1600" dirty="0" smtClean="0">
                <a:solidFill>
                  <a:schemeClr val="tx2"/>
                </a:solidFill>
              </a:rPr>
              <a:t>ppels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équivalents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13" name="Accolade fermante 12"/>
          <p:cNvSpPr/>
          <p:nvPr/>
        </p:nvSpPr>
        <p:spPr>
          <a:xfrm>
            <a:off x="6228184" y="5716195"/>
            <a:ext cx="144016" cy="432048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extensions - implémentation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539230" y="1556792"/>
            <a:ext cx="8280920" cy="3416320"/>
            <a:chOff x="755576" y="5085184"/>
            <a:chExt cx="7848872" cy="3416320"/>
          </a:xfrm>
        </p:grpSpPr>
        <p:sp>
          <p:nvSpPr>
            <p:cNvPr id="12" name="ZoneTexte 11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454516"/>
              <a:ext cx="7848872" cy="30469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implémentation dans le fichier </a:t>
              </a:r>
              <a:r>
                <a:rPr lang="fr-FR" sz="1600" b="1" u="sng" dirty="0" err="1" smtClean="0">
                  <a:solidFill>
                    <a:srgbClr val="00B050"/>
                  </a:solidFill>
                  <a:latin typeface="Courier" pitchFamily="49" charset="0"/>
                </a:rPr>
                <a:t>Evenement.m</a:t>
              </a:r>
              <a:endParaRPr lang="fr-FR" sz="1600" b="1" u="sng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Evenement.h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()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 définition de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l’extension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test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implementation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implémentation de la classe </a:t>
              </a:r>
              <a:r>
                <a:rPr lang="fr-FR" sz="1600" b="1" u="sng" dirty="0" err="1" smtClean="0">
                  <a:solidFill>
                    <a:srgbClr val="00B050"/>
                  </a:solidFill>
                  <a:latin typeface="Courier" pitchFamily="49" charset="0"/>
                </a:rPr>
                <a:t>Evenement</a:t>
              </a:r>
              <a:endParaRPr lang="fr-FR" sz="1600" b="1" u="sng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test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eturn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@"blabla"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464074"/>
          </a:xfrm>
        </p:spPr>
        <p:txBody>
          <a:bodyPr/>
          <a:lstStyle/>
          <a:p>
            <a:r>
              <a:rPr lang="fr-FR" dirty="0" smtClean="0"/>
              <a:t>l’équivalent des interfaces en Java</a:t>
            </a:r>
          </a:p>
          <a:p>
            <a:r>
              <a:rPr lang="fr-FR" dirty="0" smtClean="0"/>
              <a:t>définit un contrat d’interface, i.e. un ensemble de méthodes qui peuvent être :</a:t>
            </a:r>
          </a:p>
          <a:p>
            <a:pPr lvl="1"/>
            <a:r>
              <a:rPr lang="fr-FR" dirty="0" smtClean="0"/>
              <a:t>requises : la classe qui est conforme au protocole </a:t>
            </a:r>
            <a:r>
              <a:rPr lang="fr-FR" u="sng" dirty="0" smtClean="0"/>
              <a:t>doit</a:t>
            </a:r>
            <a:r>
              <a:rPr lang="fr-FR" dirty="0" smtClean="0"/>
              <a:t> implémenter ces méthodes</a:t>
            </a:r>
          </a:p>
          <a:p>
            <a:pPr lvl="1"/>
            <a:r>
              <a:rPr lang="fr-FR" dirty="0" smtClean="0"/>
              <a:t>optionnelles : la classe qui est conforme au protocole </a:t>
            </a:r>
            <a:r>
              <a:rPr lang="fr-FR" u="sng" dirty="0" smtClean="0"/>
              <a:t>peut </a:t>
            </a:r>
            <a:r>
              <a:rPr lang="fr-FR" dirty="0" smtClean="0"/>
              <a:t>implémenter ces méthodes mais n’est pas obligée</a:t>
            </a:r>
          </a:p>
          <a:p>
            <a:r>
              <a:rPr lang="fr-FR" dirty="0" smtClean="0"/>
              <a:t>implique la nécessité de tester que la classe implémente une méthode optionnelle</a:t>
            </a:r>
          </a:p>
          <a:p>
            <a:r>
              <a:rPr lang="fr-FR" dirty="0" smtClean="0"/>
              <a:t>possibilité d’hériter d’un autre protocole, par convention un protocole hérite du protocole </a:t>
            </a:r>
            <a:r>
              <a:rPr lang="fr-FR" dirty="0" err="1" smtClean="0">
                <a:latin typeface="Courier" pitchFamily="49" charset="0"/>
              </a:rPr>
              <a:t>NSObject</a:t>
            </a:r>
            <a:r>
              <a:rPr lang="fr-FR" dirty="0" smtClean="0"/>
              <a:t> (attention différent de la classe)</a:t>
            </a:r>
          </a:p>
          <a:p>
            <a:pPr lvl="1"/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protocoles - définition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protocoles - définition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556792"/>
            <a:ext cx="8280920" cy="1938992"/>
            <a:chOff x="755576" y="5085184"/>
            <a:chExt cx="7848872" cy="1938992"/>
          </a:xfrm>
        </p:grpSpPr>
        <p:sp>
          <p:nvSpPr>
            <p:cNvPr id="12" name="ZoneTexte 11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protocol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MonProtocole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&lt;</a:t>
              </a:r>
              <a:r>
                <a:rPr lang="fr-FR" sz="1600" b="1" dirty="0" err="1" smtClean="0">
                  <a:solidFill>
                    <a:srgbClr val="000099"/>
                  </a:solidFill>
                  <a:latin typeface="Courier" pitchFamily="49" charset="0"/>
                </a:rPr>
                <a:t>NSObject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&gt;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optional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optionalMethod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required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requiredIntMethod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protocoles – déclaration d’une variable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12777"/>
            <a:ext cx="8280920" cy="2668364"/>
            <a:chOff x="755576" y="5085184"/>
            <a:chExt cx="7848872" cy="2060656"/>
          </a:xfrm>
        </p:grpSpPr>
        <p:sp>
          <p:nvSpPr>
            <p:cNvPr id="12" name="ZoneTexte 11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370402"/>
              <a:ext cx="7848872" cy="17754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MaClasse.h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MonAutreClasse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: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&lt;</a:t>
              </a:r>
              <a:r>
                <a:rPr lang="fr-FR" sz="1600" b="1" dirty="0" err="1" smtClean="0">
                  <a:solidFill>
                    <a:srgbClr val="000099"/>
                  </a:solidFill>
                  <a:latin typeface="Courier" pitchFamily="49" charset="0"/>
                  <a:sym typeface="Wingdings" pitchFamily="2" charset="2"/>
                </a:rPr>
                <a:t>MonProtocole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variableConforme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property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nonatomic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strong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&lt;</a:t>
              </a:r>
              <a:r>
                <a:rPr lang="fr-FR" sz="1600" b="1" dirty="0" err="1" smtClean="0">
                  <a:solidFill>
                    <a:srgbClr val="000099"/>
                  </a:solidFill>
                  <a:latin typeface="Courier" pitchFamily="49" charset="0"/>
                  <a:sym typeface="Wingdings" pitchFamily="2" charset="2"/>
                </a:rPr>
                <a:t>MonProtocole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proprieteConforme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peut également écrire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property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nonatomic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weak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&lt;</a:t>
              </a:r>
              <a:r>
                <a:rPr lang="fr-FR" sz="1600" b="1" dirty="0" err="1" smtClean="0">
                  <a:solidFill>
                    <a:srgbClr val="000099"/>
                  </a:solidFill>
                  <a:latin typeface="Courier" pitchFamily="49" charset="0"/>
                  <a:sym typeface="Wingdings" pitchFamily="2" charset="2"/>
                </a:rPr>
                <a:t>MonProtocole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proprieteConforme2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464074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tilisation de la méthode </a:t>
            </a:r>
            <a:r>
              <a:rPr lang="fr-FR" dirty="0" err="1" smtClean="0">
                <a:latin typeface="Courier" pitchFamily="49" charset="0"/>
              </a:rPr>
              <a:t>respondsToSelector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définie dans le protocole </a:t>
            </a:r>
            <a:r>
              <a:rPr lang="fr-FR" dirty="0" err="1" smtClean="0">
                <a:latin typeface="Courier" pitchFamily="49" charset="0"/>
              </a:rPr>
              <a:t>NSObject</a:t>
            </a:r>
            <a:r>
              <a:rPr lang="fr-FR" dirty="0" smtClean="0"/>
              <a:t> (d’où l’importance d’hériter de ce protocole)</a:t>
            </a:r>
          </a:p>
          <a:p>
            <a:pPr lvl="1"/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protocoles - utilisation</a:t>
            </a:r>
            <a:endParaRPr lang="fr-FR" dirty="0"/>
          </a:p>
        </p:txBody>
      </p:sp>
      <p:grpSp>
        <p:nvGrpSpPr>
          <p:cNvPr id="9" name="Groupe 10"/>
          <p:cNvGrpSpPr/>
          <p:nvPr/>
        </p:nvGrpSpPr>
        <p:grpSpPr>
          <a:xfrm>
            <a:off x="539230" y="2636915"/>
            <a:ext cx="8280920" cy="3170096"/>
            <a:chOff x="755576" y="5085184"/>
            <a:chExt cx="7848872" cy="2448120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0"/>
              <a:ext cx="7848872" cy="21629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testMethod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appel d’une méthode requise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NSInteger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i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.proprieteConforme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requiredIntMethod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appel d’une méthode optionnelle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if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.proprieteConforme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respondsToSelector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optionalMethod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)]){</a:t>
              </a:r>
            </a:p>
            <a:p>
              <a:pPr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*s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.proprieteConforme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optionalMethod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464074"/>
          </a:xfrm>
        </p:spPr>
        <p:txBody>
          <a:bodyPr/>
          <a:lstStyle/>
          <a:p>
            <a:pPr lvl="1"/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protocoles </a:t>
            </a:r>
            <a:r>
              <a:rPr lang="fr-FR" dirty="0"/>
              <a:t>-</a:t>
            </a:r>
            <a:r>
              <a:rPr lang="fr-FR" dirty="0" smtClean="0"/>
              <a:t> déclaration d’une classe conforme</a:t>
            </a:r>
            <a:endParaRPr lang="fr-FR" dirty="0"/>
          </a:p>
        </p:txBody>
      </p:sp>
      <p:grpSp>
        <p:nvGrpSpPr>
          <p:cNvPr id="9" name="Groupe 10"/>
          <p:cNvGrpSpPr/>
          <p:nvPr/>
        </p:nvGrpSpPr>
        <p:grpSpPr>
          <a:xfrm>
            <a:off x="539230" y="2636917"/>
            <a:ext cx="8280920" cy="1938989"/>
            <a:chOff x="755576" y="5085184"/>
            <a:chExt cx="7848872" cy="1497392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0"/>
              <a:ext cx="7848872" cy="1212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>
                  <a:solidFill>
                    <a:srgbClr val="FF0000"/>
                  </a:solidFill>
                  <a:latin typeface="Courier" pitchFamily="49" charset="0"/>
                </a:rPr>
                <a:t>MaClasse.h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</a:p>
            <a:p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MonClasseConforme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: 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&lt;</a:t>
              </a:r>
              <a:r>
                <a:rPr lang="fr-FR" sz="1600" b="1" dirty="0" err="1">
                  <a:solidFill>
                    <a:srgbClr val="000099"/>
                  </a:solidFill>
                  <a:latin typeface="Courier" pitchFamily="49" charset="0"/>
                  <a:sym typeface="Wingdings" pitchFamily="2" charset="2"/>
                </a:rPr>
                <a:t>MonProtocole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4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98689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b="1" u="non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8611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délégation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smtClean="0">
                <a:solidFill>
                  <a:srgbClr val="FF6600"/>
                </a:solidFill>
              </a:rPr>
              <a:t>délégué</a:t>
            </a:r>
            <a:r>
              <a:rPr lang="fr-FR" dirty="0" smtClean="0"/>
              <a:t> est objet qui agit </a:t>
            </a:r>
            <a:r>
              <a:rPr lang="fr-FR" dirty="0" smtClean="0">
                <a:solidFill>
                  <a:srgbClr val="FF6600"/>
                </a:solidFill>
              </a:rPr>
              <a:t>au nom de</a:t>
            </a:r>
            <a:r>
              <a:rPr lang="fr-FR" dirty="0" smtClean="0"/>
              <a:t>, ou </a:t>
            </a:r>
            <a:r>
              <a:rPr lang="fr-FR" dirty="0" smtClean="0">
                <a:solidFill>
                  <a:srgbClr val="FF6600"/>
                </a:solidFill>
              </a:rPr>
              <a:t>en coordination avec</a:t>
            </a:r>
            <a:r>
              <a:rPr lang="fr-FR" dirty="0" smtClean="0"/>
              <a:t>, un autre objet</a:t>
            </a:r>
          </a:p>
          <a:p>
            <a:r>
              <a:rPr lang="fr-FR" dirty="0" smtClean="0"/>
              <a:t>il peut être utilisé dans plusieurs cas, par exemple :</a:t>
            </a:r>
          </a:p>
          <a:p>
            <a:pPr lvl="1"/>
            <a:r>
              <a:rPr lang="fr-FR" dirty="0" smtClean="0"/>
              <a:t>une vue indique à son délégué qu’un de ses sous-vues a été sélectionnée</a:t>
            </a:r>
          </a:p>
          <a:p>
            <a:pPr lvl="1"/>
            <a:r>
              <a:rPr lang="fr-FR" dirty="0" smtClean="0"/>
              <a:t>un objet responsable d’un téléchargement indique son avancement ou une erreur rencontrée</a:t>
            </a:r>
          </a:p>
          <a:p>
            <a:r>
              <a:rPr lang="fr-FR" dirty="0" smtClean="0"/>
              <a:t>mécanisme similaire aux </a:t>
            </a:r>
            <a:r>
              <a:rPr lang="fr-FR" dirty="0" err="1" smtClean="0">
                <a:solidFill>
                  <a:schemeClr val="tx2"/>
                </a:solidFill>
              </a:rPr>
              <a:t>listeners</a:t>
            </a:r>
            <a:r>
              <a:rPr lang="fr-FR" dirty="0" smtClean="0"/>
              <a:t> en Java</a:t>
            </a:r>
          </a:p>
          <a:p>
            <a:r>
              <a:rPr lang="fr-FR" dirty="0" smtClean="0"/>
              <a:t>un objet n’a en général </a:t>
            </a:r>
            <a:r>
              <a:rPr lang="fr-FR" dirty="0" smtClean="0">
                <a:solidFill>
                  <a:schemeClr val="tx2"/>
                </a:solidFill>
              </a:rPr>
              <a:t>qu’un seul délégué</a:t>
            </a:r>
          </a:p>
        </p:txBody>
      </p:sp>
    </p:spTree>
    <p:extLst>
      <p:ext uri="{BB962C8B-B14F-4D97-AF65-F5344CB8AC3E}">
        <p14:creationId xmlns:p14="http://schemas.microsoft.com/office/powerpoint/2010/main" val="77459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délégation - en pratique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un délégué est objet implémente un </a:t>
            </a:r>
            <a:r>
              <a:rPr lang="fr-FR" dirty="0" smtClean="0">
                <a:solidFill>
                  <a:srgbClr val="FF6600"/>
                </a:solidFill>
              </a:rPr>
              <a:t>protocole</a:t>
            </a:r>
          </a:p>
          <a:p>
            <a:r>
              <a:rPr lang="fr-FR" dirty="0" smtClean="0"/>
              <a:t>la signature des méthodes suit une convention de nommage et commence toujours par le nom de </a:t>
            </a:r>
            <a:r>
              <a:rPr lang="fr-FR" dirty="0" smtClean="0">
                <a:solidFill>
                  <a:srgbClr val="FF6600"/>
                </a:solidFill>
              </a:rPr>
              <a:t>la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2"/>
                </a:solidFill>
              </a:rPr>
              <a:t>classe de l’objet qui délègue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sans préfixe, et prend comme premier paramètre </a:t>
            </a:r>
            <a:r>
              <a:rPr lang="fr-FR" dirty="0">
                <a:solidFill>
                  <a:schemeClr val="tx2"/>
                </a:solidFill>
              </a:rPr>
              <a:t>l’objet qui </a:t>
            </a:r>
            <a:r>
              <a:rPr lang="fr-FR" dirty="0" smtClean="0">
                <a:solidFill>
                  <a:schemeClr val="tx2"/>
                </a:solidFill>
              </a:rPr>
              <a:t>délègue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après le nom de la classe, on trouve </a:t>
            </a:r>
            <a:r>
              <a:rPr lang="fr-FR" dirty="0" smtClean="0">
                <a:solidFill>
                  <a:srgbClr val="FF6600"/>
                </a:solidFill>
              </a:rPr>
              <a:t>en général </a:t>
            </a:r>
            <a:r>
              <a:rPr lang="fr-FR" dirty="0" smtClean="0">
                <a:solidFill>
                  <a:srgbClr val="000000"/>
                </a:solidFill>
              </a:rPr>
              <a:t>un verbe qui indique la temporalité de l’événement :</a:t>
            </a:r>
          </a:p>
          <a:p>
            <a:pPr lvl="1"/>
            <a:r>
              <a:rPr lang="fr-FR" dirty="0" err="1" smtClean="0">
                <a:solidFill>
                  <a:srgbClr val="000000"/>
                </a:solidFill>
              </a:rPr>
              <a:t>should</a:t>
            </a:r>
            <a:r>
              <a:rPr lang="fr-FR" dirty="0" smtClean="0">
                <a:solidFill>
                  <a:srgbClr val="000000"/>
                </a:solidFill>
              </a:rPr>
              <a:t> ou </a:t>
            </a:r>
            <a:r>
              <a:rPr lang="fr-FR" dirty="0" err="1" smtClean="0">
                <a:solidFill>
                  <a:srgbClr val="000000"/>
                </a:solidFill>
              </a:rPr>
              <a:t>will</a:t>
            </a:r>
            <a:r>
              <a:rPr lang="fr-FR" dirty="0" smtClean="0">
                <a:solidFill>
                  <a:srgbClr val="000000"/>
                </a:solidFill>
              </a:rPr>
              <a:t> pour indiquer un événement qui va arriver</a:t>
            </a:r>
          </a:p>
          <a:p>
            <a:pPr lvl="1"/>
            <a:r>
              <a:rPr lang="fr-FR" dirty="0" err="1" smtClean="0">
                <a:solidFill>
                  <a:srgbClr val="000000"/>
                </a:solidFill>
              </a:rPr>
              <a:t>did</a:t>
            </a:r>
            <a:r>
              <a:rPr lang="fr-FR" dirty="0" smtClean="0">
                <a:solidFill>
                  <a:srgbClr val="000000"/>
                </a:solidFill>
              </a:rPr>
              <a:t> ou has pour indiquer un événement qui s’est produit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un délégué est déclaré sous forme d’une propriété en </a:t>
            </a:r>
            <a:r>
              <a:rPr lang="fr-FR" dirty="0" err="1" smtClean="0">
                <a:solidFill>
                  <a:srgbClr val="000000"/>
                </a:solidFill>
                <a:latin typeface="Courier New"/>
                <a:cs typeface="Courier New"/>
              </a:rPr>
              <a:t>weak</a:t>
            </a:r>
            <a:r>
              <a:rPr lang="fr-FR" dirty="0" smtClean="0">
                <a:solidFill>
                  <a:srgbClr val="000000"/>
                </a:solidFill>
              </a:rPr>
              <a:t>:</a:t>
            </a:r>
            <a:endParaRPr lang="fr-FR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dirty="0" smtClean="0"/>
          </a:p>
        </p:txBody>
      </p:sp>
      <p:grpSp>
        <p:nvGrpSpPr>
          <p:cNvPr id="9" name="Groupe 10"/>
          <p:cNvGrpSpPr/>
          <p:nvPr/>
        </p:nvGrpSpPr>
        <p:grpSpPr>
          <a:xfrm>
            <a:off x="540119" y="5445224"/>
            <a:ext cx="8280920" cy="707885"/>
            <a:chOff x="755576" y="5085182"/>
            <a:chExt cx="7848872" cy="546667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399"/>
              <a:ext cx="7848872" cy="2614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property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nonatomic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weak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&lt;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UIApplicationDelegate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delegate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8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délégation - en pratique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1700811"/>
            <a:ext cx="8280920" cy="2431434"/>
            <a:chOff x="755576" y="5085182"/>
            <a:chExt cx="7848872" cy="187768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15924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BOOL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*)application</a:t>
              </a: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shouldSaveApplicationState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NSCoder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coder;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tableView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didSelectRowAtIndexPath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NSUInteger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UIApplication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)application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supportedInterfaceOrientationsForWindow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UIWindow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*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window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231370" y="4729500"/>
            <a:ext cx="1820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nom de la classe qui délègue</a:t>
            </a:r>
            <a:endParaRPr lang="fr-FR" sz="1600" dirty="0"/>
          </a:p>
        </p:txBody>
      </p:sp>
      <p:cxnSp>
        <p:nvCxnSpPr>
          <p:cNvPr id="9" name="Connecteur droit avec flèche 8"/>
          <p:cNvCxnSpPr>
            <a:stCxn id="2" idx="0"/>
          </p:cNvCxnSpPr>
          <p:nvPr/>
        </p:nvCxnSpPr>
        <p:spPr>
          <a:xfrm flipV="1">
            <a:off x="1141545" y="2348880"/>
            <a:ext cx="550135" cy="2380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" idx="0"/>
          </p:cNvCxnSpPr>
          <p:nvPr/>
        </p:nvCxnSpPr>
        <p:spPr>
          <a:xfrm flipV="1">
            <a:off x="1141545" y="3068960"/>
            <a:ext cx="910175" cy="1660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0"/>
          </p:cNvCxnSpPr>
          <p:nvPr/>
        </p:nvCxnSpPr>
        <p:spPr>
          <a:xfrm flipV="1">
            <a:off x="1141545" y="3789040"/>
            <a:ext cx="1126199" cy="940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484344" y="4881900"/>
            <a:ext cx="1231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</a:t>
            </a:r>
            <a:r>
              <a:rPr lang="fr-FR" sz="1600" dirty="0" smtClean="0"/>
              <a:t>erbe clé</a:t>
            </a:r>
            <a:endParaRPr lang="fr-FR" sz="1600" dirty="0"/>
          </a:p>
        </p:txBody>
      </p:sp>
      <p:sp>
        <p:nvSpPr>
          <p:cNvPr id="533505" name="Accolade fermante 533504"/>
          <p:cNvSpPr/>
          <p:nvPr/>
        </p:nvSpPr>
        <p:spPr>
          <a:xfrm rot="5400000">
            <a:off x="1835696" y="2276872"/>
            <a:ext cx="144016" cy="7200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3507" name="Connecteur droit avec flèche 533506"/>
          <p:cNvCxnSpPr>
            <a:stCxn id="34" idx="0"/>
            <a:endCxn id="533505" idx="1"/>
          </p:cNvCxnSpPr>
          <p:nvPr/>
        </p:nvCxnSpPr>
        <p:spPr>
          <a:xfrm flipH="1" flipV="1">
            <a:off x="1907704" y="2708920"/>
            <a:ext cx="2192476" cy="2172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4" idx="0"/>
            <a:endCxn id="45" idx="1"/>
          </p:cNvCxnSpPr>
          <p:nvPr/>
        </p:nvCxnSpPr>
        <p:spPr>
          <a:xfrm flipH="1" flipV="1">
            <a:off x="1724184" y="3429002"/>
            <a:ext cx="2375996" cy="1452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ccolade fermante 44"/>
          <p:cNvSpPr/>
          <p:nvPr/>
        </p:nvSpPr>
        <p:spPr>
          <a:xfrm rot="5400000">
            <a:off x="1652175" y="3173473"/>
            <a:ext cx="144018" cy="3670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14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4" grpId="0"/>
      <p:bldP spid="533505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9"/>
            <a:ext cx="7808912" cy="2302892"/>
          </a:xfrm>
        </p:spPr>
        <p:txBody>
          <a:bodyPr/>
          <a:lstStyle/>
          <a:p>
            <a:r>
              <a:rPr lang="fr-FR" dirty="0" smtClean="0"/>
              <a:t>les types primitifs hérités du C existent : </a:t>
            </a:r>
            <a:r>
              <a:rPr lang="fr-FR" dirty="0" smtClean="0">
                <a:latin typeface="Courier" pitchFamily="49" charset="0"/>
              </a:rPr>
              <a:t>short, </a:t>
            </a:r>
            <a:r>
              <a:rPr lang="fr-FR" dirty="0" err="1" smtClean="0">
                <a:latin typeface="Courier" pitchFamily="49" charset="0"/>
              </a:rPr>
              <a:t>int</a:t>
            </a:r>
            <a:r>
              <a:rPr lang="fr-FR" dirty="0" smtClean="0">
                <a:latin typeface="Courier" pitchFamily="49" charset="0"/>
              </a:rPr>
              <a:t>, long, double, </a:t>
            </a:r>
            <a:r>
              <a:rPr lang="fr-FR" dirty="0" err="1" smtClean="0">
                <a:latin typeface="Courier" pitchFamily="49" charset="0"/>
              </a:rPr>
              <a:t>float</a:t>
            </a:r>
            <a:r>
              <a:rPr lang="fr-FR" dirty="0" smtClean="0">
                <a:latin typeface="Courier" pitchFamily="49" charset="0"/>
              </a:rPr>
              <a:t>, char, </a:t>
            </a:r>
            <a:r>
              <a:rPr lang="fr-FR" dirty="0" err="1" smtClean="0">
                <a:latin typeface="Courier" pitchFamily="49" charset="0"/>
              </a:rPr>
              <a:t>unsigned</a:t>
            </a:r>
            <a:r>
              <a:rPr lang="fr-FR" dirty="0" smtClean="0">
                <a:latin typeface="Courier" pitchFamily="49" charset="0"/>
              </a:rPr>
              <a:t> …</a:t>
            </a:r>
          </a:p>
          <a:p>
            <a:r>
              <a:rPr lang="fr-FR" dirty="0"/>
              <a:t>Un type ajouté : </a:t>
            </a:r>
            <a:r>
              <a:rPr lang="fr-FR" dirty="0">
                <a:latin typeface="Courier" pitchFamily="49" charset="0"/>
              </a:rPr>
              <a:t>BOOL</a:t>
            </a:r>
            <a:r>
              <a:rPr lang="fr-FR" dirty="0"/>
              <a:t> </a:t>
            </a:r>
            <a:r>
              <a:rPr lang="fr-FR" dirty="0" smtClean="0"/>
              <a:t>(valeur YES </a:t>
            </a:r>
            <a:r>
              <a:rPr lang="fr-FR" dirty="0"/>
              <a:t>ou NO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Cocoa</a:t>
            </a:r>
            <a:r>
              <a:rPr lang="fr-FR" dirty="0" smtClean="0"/>
              <a:t> fournit quelques types primitifs basés sur le C à utiliser de préférence : </a:t>
            </a:r>
            <a:endParaRPr lang="fr-FR" sz="1800" dirty="0" smtClean="0"/>
          </a:p>
          <a:p>
            <a:pPr lvl="1"/>
            <a:r>
              <a:rPr lang="fr-FR" sz="1600" dirty="0" err="1" smtClean="0"/>
              <a:t>NSInteger</a:t>
            </a:r>
            <a:r>
              <a:rPr lang="fr-FR" sz="1600" dirty="0" smtClean="0"/>
              <a:t> 		</a:t>
            </a:r>
            <a:r>
              <a:rPr lang="fr-FR" sz="1600" b="1" dirty="0" smtClean="0">
                <a:sym typeface="Wingdings" pitchFamily="2" charset="2"/>
              </a:rPr>
              <a:t>	</a:t>
            </a:r>
            <a:r>
              <a:rPr lang="fr-FR" sz="1600" dirty="0" err="1" smtClean="0">
                <a:sym typeface="Wingdings" pitchFamily="2" charset="2"/>
              </a:rPr>
              <a:t>int</a:t>
            </a:r>
            <a:r>
              <a:rPr lang="fr-FR" sz="1600" dirty="0" smtClean="0">
                <a:sym typeface="Wingdings" pitchFamily="2" charset="2"/>
              </a:rPr>
              <a:t> (long en 64bits)</a:t>
            </a:r>
          </a:p>
          <a:p>
            <a:pPr lvl="1"/>
            <a:r>
              <a:rPr lang="fr-FR" sz="1600" dirty="0" err="1" smtClean="0">
                <a:sym typeface="Wingdings" pitchFamily="2" charset="2"/>
              </a:rPr>
              <a:t>CGfloat</a:t>
            </a:r>
            <a:r>
              <a:rPr lang="fr-FR" sz="1600" dirty="0" smtClean="0">
                <a:sym typeface="Wingdings" pitchFamily="2" charset="2"/>
              </a:rPr>
              <a:t>  		</a:t>
            </a:r>
            <a:r>
              <a:rPr lang="fr-FR" sz="1600" b="1" dirty="0" smtClean="0">
                <a:sym typeface="Wingdings" pitchFamily="2" charset="2"/>
              </a:rPr>
              <a:t>	</a:t>
            </a:r>
            <a:r>
              <a:rPr lang="fr-FR" sz="1600" dirty="0" err="1" smtClean="0">
                <a:sym typeface="Wingdings" pitchFamily="2" charset="2"/>
              </a:rPr>
              <a:t>float</a:t>
            </a:r>
            <a:r>
              <a:rPr lang="fr-FR" sz="1600" dirty="0" smtClean="0">
                <a:sym typeface="Wingdings" pitchFamily="2" charset="2"/>
              </a:rPr>
              <a:t> (double en 64bits)</a:t>
            </a:r>
          </a:p>
          <a:p>
            <a:pPr lvl="1"/>
            <a:r>
              <a:rPr lang="fr-FR" sz="1600" dirty="0" err="1" smtClean="0">
                <a:sym typeface="Wingdings" pitchFamily="2" charset="2"/>
              </a:rPr>
              <a:t>NSUInteger</a:t>
            </a:r>
            <a:r>
              <a:rPr lang="fr-FR" sz="1600" dirty="0" smtClean="0">
                <a:sym typeface="Wingdings" pitchFamily="2" charset="2"/>
              </a:rPr>
              <a:t>	</a:t>
            </a:r>
            <a:r>
              <a:rPr lang="fr-FR" sz="1600" b="1" dirty="0" smtClean="0">
                <a:sym typeface="Wingdings" pitchFamily="2" charset="2"/>
              </a:rPr>
              <a:t></a:t>
            </a:r>
            <a:r>
              <a:rPr lang="fr-FR" sz="1600" dirty="0" smtClean="0">
                <a:sym typeface="Wingdings" pitchFamily="2" charset="2"/>
              </a:rPr>
              <a:t>	</a:t>
            </a:r>
            <a:r>
              <a:rPr lang="fr-FR" sz="1600" dirty="0" err="1" smtClean="0">
                <a:sym typeface="Wingdings" pitchFamily="2" charset="2"/>
              </a:rPr>
              <a:t>unsigned</a:t>
            </a:r>
            <a:r>
              <a:rPr lang="fr-FR" sz="1600" dirty="0" smtClean="0">
                <a:sym typeface="Wingdings" pitchFamily="2" charset="2"/>
              </a:rPr>
              <a:t> </a:t>
            </a:r>
            <a:r>
              <a:rPr lang="fr-FR" sz="1600" dirty="0" err="1" smtClean="0">
                <a:sym typeface="Wingdings" pitchFamily="2" charset="2"/>
              </a:rPr>
              <a:t>int</a:t>
            </a:r>
            <a:r>
              <a:rPr lang="fr-FR" sz="1600" dirty="0" smtClean="0">
                <a:sym typeface="Wingdings" pitchFamily="2" charset="2"/>
              </a:rPr>
              <a:t> (</a:t>
            </a:r>
            <a:r>
              <a:rPr lang="fr-FR" sz="1600" dirty="0" err="1" smtClean="0">
                <a:sym typeface="Wingdings" pitchFamily="2" charset="2"/>
              </a:rPr>
              <a:t>unsigned</a:t>
            </a:r>
            <a:r>
              <a:rPr lang="fr-FR" sz="1600" dirty="0" smtClean="0">
                <a:sym typeface="Wingdings" pitchFamily="2" charset="2"/>
              </a:rPr>
              <a:t> long en 64bits)</a:t>
            </a:r>
            <a:endParaRPr lang="fr-FR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>
                <a:sym typeface="Wingdings" pitchFamily="2" charset="2"/>
              </a:rPr>
              <a:t>types primitifs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755576" y="4941168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BOOL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b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</a:p>
            <a:p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i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0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CGfloat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f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4.0f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;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dataSource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>
                <a:solidFill>
                  <a:srgbClr val="FF6600"/>
                </a:solidFill>
              </a:rPr>
              <a:t>dataSource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smtClean="0"/>
              <a:t>est objet similaire au délégué mais qui </a:t>
            </a:r>
            <a:r>
              <a:rPr lang="fr-FR" dirty="0" smtClean="0">
                <a:solidFill>
                  <a:srgbClr val="FF6600"/>
                </a:solidFill>
              </a:rPr>
              <a:t>contrôle les données</a:t>
            </a:r>
            <a:r>
              <a:rPr lang="fr-FR" dirty="0" smtClean="0"/>
              <a:t> d’un autre objet</a:t>
            </a:r>
          </a:p>
          <a:p>
            <a:r>
              <a:rPr lang="fr-FR" dirty="0" smtClean="0"/>
              <a:t>il peut être utilisé dans plusieurs cas, par exemple :</a:t>
            </a:r>
          </a:p>
          <a:p>
            <a:pPr lvl="1"/>
            <a:r>
              <a:rPr lang="fr-FR" dirty="0" smtClean="0"/>
              <a:t>combien de sections ma liste contient-elle ?</a:t>
            </a:r>
          </a:p>
          <a:p>
            <a:pPr lvl="1"/>
            <a:r>
              <a:rPr lang="fr-FR" dirty="0" smtClean="0"/>
              <a:t>quel est est l’élément à afficher à tel endroit dans ma liste ?</a:t>
            </a:r>
          </a:p>
          <a:p>
            <a:endParaRPr lang="fr-FR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dataSource</a:t>
            </a:r>
            <a:r>
              <a:rPr lang="fr-FR" dirty="0" smtClean="0"/>
              <a:t> - en pratique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dataSource</a:t>
            </a:r>
            <a:r>
              <a:rPr lang="fr-FR" dirty="0" smtClean="0"/>
              <a:t> est objet implémente un </a:t>
            </a:r>
            <a:r>
              <a:rPr lang="fr-FR" dirty="0" smtClean="0">
                <a:solidFill>
                  <a:srgbClr val="FF6600"/>
                </a:solidFill>
              </a:rPr>
              <a:t>protocole</a:t>
            </a:r>
          </a:p>
          <a:p>
            <a:r>
              <a:rPr lang="fr-FR" dirty="0" smtClean="0"/>
              <a:t>la signature des méthodes suit une convention de nommage et commence, en général, par le nom de </a:t>
            </a:r>
            <a:r>
              <a:rPr lang="fr-FR" dirty="0" smtClean="0">
                <a:solidFill>
                  <a:srgbClr val="FF6600"/>
                </a:solidFill>
              </a:rPr>
              <a:t>la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2"/>
                </a:solidFill>
              </a:rPr>
              <a:t>classe à qui fournir les données </a:t>
            </a:r>
            <a:r>
              <a:rPr lang="fr-FR" dirty="0" smtClean="0">
                <a:solidFill>
                  <a:srgbClr val="000000"/>
                </a:solidFill>
              </a:rPr>
              <a:t>sans préfixe, et prend comme premier paramètre </a:t>
            </a:r>
            <a:r>
              <a:rPr lang="fr-FR" dirty="0">
                <a:solidFill>
                  <a:schemeClr val="tx2"/>
                </a:solidFill>
              </a:rPr>
              <a:t>l’objet à qui fournir les </a:t>
            </a:r>
            <a:r>
              <a:rPr lang="fr-FR" dirty="0" smtClean="0">
                <a:solidFill>
                  <a:schemeClr val="tx2"/>
                </a:solidFill>
              </a:rPr>
              <a:t>données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un </a:t>
            </a:r>
            <a:r>
              <a:rPr lang="fr-FR" dirty="0" err="1" smtClean="0">
                <a:solidFill>
                  <a:srgbClr val="000000"/>
                </a:solidFill>
              </a:rPr>
              <a:t>dataSource</a:t>
            </a:r>
            <a:r>
              <a:rPr lang="fr-FR" dirty="0" smtClean="0">
                <a:solidFill>
                  <a:srgbClr val="000000"/>
                </a:solidFill>
              </a:rPr>
              <a:t> est déclaré sous forme d’une propriété en </a:t>
            </a:r>
            <a:r>
              <a:rPr lang="fr-FR" dirty="0" err="1" smtClean="0">
                <a:solidFill>
                  <a:srgbClr val="000000"/>
                </a:solidFill>
                <a:latin typeface="Courier New"/>
                <a:cs typeface="Courier New"/>
              </a:rPr>
              <a:t>weak</a:t>
            </a:r>
            <a:r>
              <a:rPr lang="fr-FR" dirty="0" smtClean="0">
                <a:solidFill>
                  <a:srgbClr val="000000"/>
                </a:solidFill>
              </a:rPr>
              <a:t>:</a:t>
            </a:r>
            <a:endParaRPr lang="fr-FR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dirty="0" smtClean="0"/>
          </a:p>
        </p:txBody>
      </p:sp>
      <p:grpSp>
        <p:nvGrpSpPr>
          <p:cNvPr id="9" name="Groupe 10"/>
          <p:cNvGrpSpPr/>
          <p:nvPr/>
        </p:nvGrpSpPr>
        <p:grpSpPr>
          <a:xfrm>
            <a:off x="540119" y="5445224"/>
            <a:ext cx="8280920" cy="707885"/>
            <a:chOff x="755576" y="5085182"/>
            <a:chExt cx="7848872" cy="546667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399"/>
              <a:ext cx="7848872" cy="2614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property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nonatomic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weak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id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UITableViewDataSource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dataSource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79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dataSource</a:t>
            </a:r>
            <a:r>
              <a:rPr lang="fr-FR" dirty="0" smtClean="0"/>
              <a:t> - </a:t>
            </a:r>
            <a:r>
              <a:rPr lang="fr-FR" dirty="0"/>
              <a:t>en pratique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1700811"/>
            <a:ext cx="8280920" cy="1446549"/>
            <a:chOff x="755576" y="5085182"/>
            <a:chExt cx="7848872" cy="1117103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8318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NSInteger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numberOfSectionsInTableView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UITableViewCell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tableView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cellForRowAtIndexPath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61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notifications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une notification permet d’envoyer un message à </a:t>
            </a:r>
            <a:r>
              <a:rPr lang="fr-FR" dirty="0" smtClean="0">
                <a:solidFill>
                  <a:schemeClr val="tx2"/>
                </a:solidFill>
              </a:rPr>
              <a:t>plusieurs écouteurs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une notification a :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u</a:t>
            </a:r>
            <a:r>
              <a:rPr lang="fr-FR" dirty="0" smtClean="0">
                <a:solidFill>
                  <a:srgbClr val="000000"/>
                </a:solidFill>
              </a:rPr>
              <a:t>n nom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u</a:t>
            </a:r>
            <a:r>
              <a:rPr lang="fr-FR" dirty="0" smtClean="0">
                <a:solidFill>
                  <a:srgbClr val="000000"/>
                </a:solidFill>
              </a:rPr>
              <a:t>n émetteur (optionnel)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</a:rPr>
              <a:t>des informations complémentaires sous forme d’un dictionnaire (optionnel)</a:t>
            </a:r>
          </a:p>
          <a:p>
            <a:r>
              <a:rPr lang="fr-FR" dirty="0">
                <a:solidFill>
                  <a:srgbClr val="000000"/>
                </a:solidFill>
              </a:rPr>
              <a:t>p</a:t>
            </a:r>
            <a:r>
              <a:rPr lang="fr-FR" dirty="0" smtClean="0">
                <a:solidFill>
                  <a:srgbClr val="000000"/>
                </a:solidFill>
              </a:rPr>
              <a:t>our écouter une notification, il faut s’enregistrer auprès du </a:t>
            </a:r>
            <a:r>
              <a:rPr lang="fr-FR" dirty="0" smtClean="0">
                <a:solidFill>
                  <a:srgbClr val="FF6600"/>
                </a:solidFill>
              </a:rPr>
              <a:t>centre de notifications</a:t>
            </a:r>
          </a:p>
          <a:p>
            <a:r>
              <a:rPr lang="fr-FR" dirty="0" smtClean="0"/>
              <a:t>pour envoyer une notification, il faut passer par le </a:t>
            </a:r>
            <a:r>
              <a:rPr lang="fr-FR" dirty="0" smtClean="0">
                <a:solidFill>
                  <a:schemeClr val="tx2"/>
                </a:solidFill>
              </a:rPr>
              <a:t>centre de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95147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notifications - fonctionnement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204000" y="1700808"/>
            <a:ext cx="2729334" cy="1008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NSNotificationCenter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6300192" y="4725144"/>
            <a:ext cx="1800200" cy="936104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Emetteur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56176" y="5699976"/>
            <a:ext cx="2016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</a:t>
            </a:r>
            <a:r>
              <a:rPr lang="fr-FR" sz="1600" dirty="0" smtClean="0"/>
              <a:t>’émetteur a fini son traitement</a:t>
            </a:r>
            <a:endParaRPr lang="fr-FR" sz="1600" dirty="0"/>
          </a:p>
        </p:txBody>
      </p:sp>
      <p:cxnSp>
        <p:nvCxnSpPr>
          <p:cNvPr id="26" name="Connecteur droit avec flèche 25"/>
          <p:cNvCxnSpPr>
            <a:stCxn id="6" idx="1"/>
          </p:cNvCxnSpPr>
          <p:nvPr/>
        </p:nvCxnSpPr>
        <p:spPr>
          <a:xfrm flipH="1" flipV="1">
            <a:off x="5148064" y="2708920"/>
            <a:ext cx="1415761" cy="2153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755576" y="4394181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580112" y="3070970"/>
            <a:ext cx="2160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</a:t>
            </a:r>
            <a:r>
              <a:rPr lang="fr-FR" sz="1600" dirty="0" smtClean="0"/>
              <a:t>l poste la notification au centre</a:t>
            </a:r>
            <a:endParaRPr lang="fr-FR" sz="1600" dirty="0"/>
          </a:p>
        </p:txBody>
      </p:sp>
      <p:sp>
        <p:nvSpPr>
          <p:cNvPr id="9" name="Ellipse 8"/>
          <p:cNvSpPr/>
          <p:nvPr/>
        </p:nvSpPr>
        <p:spPr>
          <a:xfrm>
            <a:off x="1115616" y="472514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31" name="Ellipse 30"/>
          <p:cNvSpPr/>
          <p:nvPr/>
        </p:nvSpPr>
        <p:spPr>
          <a:xfrm>
            <a:off x="1403648" y="508518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cxnSp>
        <p:nvCxnSpPr>
          <p:cNvPr id="533504" name="Connecteur droit avec flèche 533503"/>
          <p:cNvCxnSpPr>
            <a:stCxn id="30" idx="7"/>
          </p:cNvCxnSpPr>
          <p:nvPr/>
        </p:nvCxnSpPr>
        <p:spPr>
          <a:xfrm flipV="1">
            <a:off x="2292143" y="2708920"/>
            <a:ext cx="1055721" cy="182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9" idx="7"/>
          </p:cNvCxnSpPr>
          <p:nvPr/>
        </p:nvCxnSpPr>
        <p:spPr>
          <a:xfrm flipV="1">
            <a:off x="2652183" y="2708920"/>
            <a:ext cx="695681" cy="2153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1" idx="7"/>
          </p:cNvCxnSpPr>
          <p:nvPr/>
        </p:nvCxnSpPr>
        <p:spPr>
          <a:xfrm flipV="1">
            <a:off x="2940215" y="2708921"/>
            <a:ext cx="407649" cy="251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23706" y="2564904"/>
            <a:ext cx="230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Les écouteurs s’enregistrent auprès du centre comme écoutant la notification envoyée par l’émetteur</a:t>
            </a:r>
            <a:endParaRPr lang="fr-FR" sz="1600" dirty="0"/>
          </a:p>
        </p:txBody>
      </p:sp>
      <p:cxnSp>
        <p:nvCxnSpPr>
          <p:cNvPr id="533519" name="Connecteur droit avec flèche 533518"/>
          <p:cNvCxnSpPr/>
          <p:nvPr/>
        </p:nvCxnSpPr>
        <p:spPr>
          <a:xfrm flipH="1">
            <a:off x="2940215" y="2708921"/>
            <a:ext cx="911705" cy="251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9" idx="7"/>
          </p:cNvCxnSpPr>
          <p:nvPr/>
        </p:nvCxnSpPr>
        <p:spPr>
          <a:xfrm flipH="1">
            <a:off x="2652183" y="2708921"/>
            <a:ext cx="1199737" cy="215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endCxn id="30" idx="7"/>
          </p:cNvCxnSpPr>
          <p:nvPr/>
        </p:nvCxnSpPr>
        <p:spPr>
          <a:xfrm flipH="1">
            <a:off x="2292143" y="2708921"/>
            <a:ext cx="1559777" cy="1822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156176" y="5699976"/>
            <a:ext cx="2016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</a:t>
            </a:r>
            <a:r>
              <a:rPr lang="fr-FR" sz="1600" dirty="0" smtClean="0"/>
              <a:t>’émetteur effectue un traitement</a:t>
            </a:r>
            <a:endParaRPr lang="fr-FR" sz="16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275856" y="380814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</a:t>
            </a:r>
            <a:r>
              <a:rPr lang="fr-FR" sz="1600" dirty="0" smtClean="0"/>
              <a:t>e centre notifie tous les écouteurs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0665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42" grpId="0"/>
      <p:bldP spid="57" grpId="0"/>
      <p:bldP spid="57" grpId="1"/>
      <p:bldP spid="5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notifications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err="1" smtClean="0"/>
              <a:t>iOS</a:t>
            </a:r>
            <a:r>
              <a:rPr lang="fr-FR" dirty="0" smtClean="0"/>
              <a:t> émet déjà beaucoup de notifications :</a:t>
            </a:r>
          </a:p>
          <a:p>
            <a:pPr lvl="1"/>
            <a:r>
              <a:rPr lang="fr-FR" dirty="0" smtClean="0"/>
              <a:t>affichage/masquage du clavier</a:t>
            </a:r>
          </a:p>
          <a:p>
            <a:pPr lvl="1"/>
            <a:r>
              <a:rPr lang="fr-FR" dirty="0" smtClean="0"/>
              <a:t>l’application passe en arrière ou premier plan</a:t>
            </a:r>
          </a:p>
          <a:p>
            <a:pPr lvl="1"/>
            <a:r>
              <a:rPr lang="fr-FR" dirty="0" smtClean="0"/>
              <a:t>changement des préférences de l’application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n affichage externe a été connecté/déconnecté</a:t>
            </a:r>
          </a:p>
          <a:p>
            <a:pPr lvl="1"/>
            <a:r>
              <a:rPr lang="fr-FR" dirty="0" smtClean="0"/>
              <a:t>…</a:t>
            </a:r>
          </a:p>
          <a:p>
            <a:pPr>
              <a:buClr>
                <a:schemeClr val="bg1"/>
              </a:buClr>
            </a:pPr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dirty="0"/>
              <a:t>u</a:t>
            </a:r>
            <a:r>
              <a:rPr lang="fr-FR" dirty="0" smtClean="0"/>
              <a:t>n élément graphique ou contrôleur qui est enregistré auprès du centre de notifications doit se désinscrire lorsqu’il n’est plus visible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ne pas confondre avec les notifications de type push ou locales</a:t>
            </a:r>
            <a:endParaRPr lang="fr-FR" dirty="0" smtClean="0">
              <a:solidFill>
                <a:schemeClr val="tx2"/>
              </a:solidFill>
            </a:endParaRPr>
          </a:p>
        </p:txBody>
      </p:sp>
      <p:pic>
        <p:nvPicPr>
          <p:cNvPr id="6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4365104"/>
            <a:ext cx="575122" cy="575122"/>
          </a:xfrm>
          <a:prstGeom prst="rect">
            <a:avLst/>
          </a:prstGeom>
          <a:noFill/>
        </p:spPr>
      </p:pic>
      <p:pic>
        <p:nvPicPr>
          <p:cNvPr id="7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900" y="5092626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37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notifications - en pratique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1700810"/>
            <a:ext cx="8280920" cy="3908763"/>
            <a:chOff x="755576" y="5085182"/>
            <a:chExt cx="7848872" cy="3018557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27333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enregistrement d’une saisie clavier dans un champ 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de texte auprès du centre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NSNotificationCenter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defaultCenter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addObserver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notificationMethodCalled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:)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name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UITextFieldDidChangeNotification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oneTextField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désinscription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NSNotificationCenter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defaultCenter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removeObserver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name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UITextFieldDidChangeNotification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object</a:t>
              </a:r>
              <a:r>
                <a:rPr lang="fr-FR" sz="1600" b="1" dirty="0" err="1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</a:rPr>
                <a:t>oneTextField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]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méthode recevant la notification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notificationMethodCalled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NSNotification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*)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notification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18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notifications - en pratique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1700813"/>
            <a:ext cx="8280920" cy="1446551"/>
            <a:chOff x="755576" y="5085182"/>
            <a:chExt cx="7848872" cy="111710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8318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envoi d’une notification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NSNotificationCenter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defaultCenter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postNotificationName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MyCustomNotification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userInfo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{}];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547664" y="3717032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</a:t>
            </a:r>
            <a:r>
              <a:rPr lang="fr-FR" sz="1600" dirty="0" smtClean="0"/>
              <a:t>ictionnaire libre pour ajouter du contenu à la notification, peut être nul</a:t>
            </a:r>
            <a:endParaRPr lang="fr-FR" sz="1600" dirty="0"/>
          </a:p>
        </p:txBody>
      </p:sp>
      <p:cxnSp>
        <p:nvCxnSpPr>
          <p:cNvPr id="9" name="Connecteur droit avec flèche 8"/>
          <p:cNvCxnSpPr>
            <a:stCxn id="2" idx="0"/>
          </p:cNvCxnSpPr>
          <p:nvPr/>
        </p:nvCxnSpPr>
        <p:spPr>
          <a:xfrm flipV="1">
            <a:off x="2807804" y="306896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164288" y="386146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émetteur</a:t>
            </a:r>
            <a:endParaRPr lang="fr-FR" sz="1600" dirty="0"/>
          </a:p>
        </p:txBody>
      </p:sp>
      <p:cxnSp>
        <p:nvCxnSpPr>
          <p:cNvPr id="13" name="Connecteur droit avec flèche 12"/>
          <p:cNvCxnSpPr>
            <a:stCxn id="12" idx="0"/>
          </p:cNvCxnSpPr>
          <p:nvPr/>
        </p:nvCxnSpPr>
        <p:spPr>
          <a:xfrm flipV="1">
            <a:off x="7704348" y="2852938"/>
            <a:ext cx="1" cy="1008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8932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5984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464074"/>
          </a:xfrm>
        </p:spPr>
        <p:txBody>
          <a:bodyPr/>
          <a:lstStyle/>
          <a:p>
            <a:r>
              <a:rPr lang="fr-FR" dirty="0" smtClean="0"/>
              <a:t>un morceau de code équivalent à une fonction</a:t>
            </a:r>
          </a:p>
          <a:p>
            <a:r>
              <a:rPr lang="fr-FR" dirty="0" smtClean="0"/>
              <a:t>exécuté « </a:t>
            </a:r>
            <a:r>
              <a:rPr lang="fr-FR" dirty="0" err="1" smtClean="0"/>
              <a:t>inline</a:t>
            </a:r>
            <a:r>
              <a:rPr lang="fr-FR" dirty="0" smtClean="0"/>
              <a:t> », on l’affecte à une variable ou en paramètre</a:t>
            </a:r>
          </a:p>
          <a:p>
            <a:r>
              <a:rPr lang="fr-FR" dirty="0" smtClean="0"/>
              <a:t>peut lire ou modifier des variables du bloc supérieur, des variables de classe</a:t>
            </a:r>
          </a:p>
          <a:p>
            <a:r>
              <a:rPr lang="fr-FR" dirty="0" smtClean="0"/>
              <a:t>un block est un objet</a:t>
            </a:r>
          </a:p>
          <a:p>
            <a:r>
              <a:rPr lang="fr-FR" dirty="0" smtClean="0"/>
              <a:t>apparu avec </a:t>
            </a:r>
            <a:r>
              <a:rPr lang="fr-FR" dirty="0" err="1" smtClean="0"/>
              <a:t>iOS</a:t>
            </a:r>
            <a:r>
              <a:rPr lang="fr-FR" dirty="0" smtClean="0"/>
              <a:t> 4</a:t>
            </a:r>
          </a:p>
          <a:p>
            <a:pPr lvl="1"/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énumérés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755576" y="1773238"/>
            <a:ext cx="7848872" cy="1692771"/>
            <a:chOff x="755576" y="5085184"/>
            <a:chExt cx="7848872" cy="1692771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typedef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enum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Green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  <p:sp>
        <p:nvSpPr>
          <p:cNvPr id="11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3573016"/>
            <a:ext cx="7808912" cy="1078756"/>
          </a:xfrm>
        </p:spPr>
        <p:txBody>
          <a:bodyPr/>
          <a:lstStyle/>
          <a:p>
            <a:r>
              <a:rPr lang="fr-FR" dirty="0" smtClean="0"/>
              <a:t>le type de l’énuméré est par défaut un entier signé</a:t>
            </a:r>
          </a:p>
          <a:p>
            <a:r>
              <a:rPr lang="fr-FR" dirty="0" smtClean="0"/>
              <a:t>pour indiquer un type différent, il faut le spécifier de la manière suivante  :</a:t>
            </a:r>
          </a:p>
          <a:p>
            <a:pPr>
              <a:buNone/>
            </a:pPr>
            <a:endParaRPr lang="fr-FR" dirty="0" smtClean="0"/>
          </a:p>
        </p:txBody>
      </p:sp>
      <p:grpSp>
        <p:nvGrpSpPr>
          <p:cNvPr id="12" name="Groupe 10"/>
          <p:cNvGrpSpPr/>
          <p:nvPr/>
        </p:nvGrpSpPr>
        <p:grpSpPr>
          <a:xfrm>
            <a:off x="755576" y="4685646"/>
            <a:ext cx="7848872" cy="1692771"/>
            <a:chOff x="755576" y="5085184"/>
            <a:chExt cx="7848872" cy="1692771"/>
          </a:xfrm>
        </p:grpSpPr>
        <p:sp>
          <p:nvSpPr>
            <p:cNvPr id="13" name="ZoneTexte 12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typedef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enum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unsigned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char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Green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464074"/>
          </a:xfrm>
        </p:spPr>
        <p:txBody>
          <a:bodyPr/>
          <a:lstStyle/>
          <a:p>
            <a:r>
              <a:rPr lang="fr-FR" dirty="0" smtClean="0"/>
              <a:t>fonctions de tri ou de filtrage</a:t>
            </a:r>
          </a:p>
          <a:p>
            <a:r>
              <a:rPr lang="fr-FR" dirty="0" smtClean="0"/>
              <a:t>callback sur un appel asynchrone (similaire à l’utilisation des </a:t>
            </a:r>
            <a:r>
              <a:rPr lang="fr-FR" dirty="0" err="1" smtClean="0"/>
              <a:t>listeners</a:t>
            </a:r>
            <a:r>
              <a:rPr lang="fr-FR" dirty="0" smtClean="0"/>
              <a:t> en Java)</a:t>
            </a:r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usage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grpSp>
        <p:nvGrpSpPr>
          <p:cNvPr id="7" name="Groupe 10"/>
          <p:cNvGrpSpPr/>
          <p:nvPr/>
        </p:nvGrpSpPr>
        <p:grpSpPr>
          <a:xfrm>
            <a:off x="539230" y="1412774"/>
            <a:ext cx="8280920" cy="3160809"/>
            <a:chOff x="755576" y="5085184"/>
            <a:chExt cx="7848872" cy="244094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8"/>
              <a:ext cx="7848872" cy="21629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type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(^nom)(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type_param1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…,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type_paramN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param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p1, …,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param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pn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un exemple simple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déclaration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(^multiplication)(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p1,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p2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p1 * p2;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utilisation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total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multiplication(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  <a:sym typeface="Wingdings" pitchFamily="2" charset="2"/>
                </a:rPr>
                <a:t>4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  <a:sym typeface="Wingdings" pitchFamily="2" charset="2"/>
                </a:rPr>
                <a:t>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8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d’une variable du contexte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2420888"/>
            <a:ext cx="8280920" cy="1683481"/>
            <a:chOff x="755576" y="5085184"/>
            <a:chExt cx="7848872" cy="1300076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1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8"/>
              <a:ext cx="7848872" cy="1022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x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3;</a:t>
              </a:r>
            </a:p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lvl="1"/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NSLog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@"%d %d"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x, 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</a:p>
            <a:p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  <a:sym typeface="Wingdings" pitchFamily="2" charset="2"/>
                </a:rPr>
                <a:t>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écrit: 3 2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863674"/>
          </a:xfrm>
        </p:spPr>
        <p:txBody>
          <a:bodyPr/>
          <a:lstStyle/>
          <a:p>
            <a:r>
              <a:rPr lang="fr-FR" dirty="0" smtClean="0"/>
              <a:t>on peut accéder à une variable du contexte dans le block mais pas la modifier directement</a:t>
            </a:r>
          </a:p>
          <a:p>
            <a:endParaRPr lang="fr-FR" dirty="0" smtClean="0"/>
          </a:p>
        </p:txBody>
      </p:sp>
      <p:grpSp>
        <p:nvGrpSpPr>
          <p:cNvPr id="12" name="Groupe 10"/>
          <p:cNvGrpSpPr/>
          <p:nvPr/>
        </p:nvGrpSpPr>
        <p:grpSpPr>
          <a:xfrm>
            <a:off x="539552" y="4265802"/>
            <a:ext cx="8280920" cy="1929702"/>
            <a:chOff x="755576" y="5085184"/>
            <a:chExt cx="7848872" cy="1490221"/>
          </a:xfrm>
        </p:grpSpPr>
        <p:sp>
          <p:nvSpPr>
            <p:cNvPr id="13" name="ZoneTexte 12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2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55576" y="5363228"/>
              <a:ext cx="7848872" cy="12121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x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3;</a:t>
              </a:r>
            </a:p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marL="45720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x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+=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y;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erreur, ce n’est pas autorisé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NSLog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@"%d %d"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x, 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</a:p>
            <a:p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  <a:sym typeface="Wingdings" pitchFamily="2" charset="2"/>
                </a:rPr>
                <a:t>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d’une variable du contexte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2837253"/>
            <a:ext cx="8280920" cy="2175923"/>
            <a:chOff x="755576" y="5085184"/>
            <a:chExt cx="7848872" cy="1680366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7"/>
              <a:ext cx="7848872" cy="14023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__block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x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3;</a:t>
              </a:r>
            </a:p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x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+=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y; </a:t>
              </a:r>
            </a:p>
            <a:p>
              <a:pPr lvl="1"/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NSLog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@"%d %d"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x, 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</a:p>
            <a:p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  <a:sym typeface="Wingdings" pitchFamily="2" charset="2"/>
                </a:rPr>
                <a:t>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écrit: 5 2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x vaut maintenant 5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863674"/>
          </a:xfrm>
        </p:spPr>
        <p:txBody>
          <a:bodyPr/>
          <a:lstStyle/>
          <a:p>
            <a:r>
              <a:rPr lang="fr-FR" dirty="0" smtClean="0"/>
              <a:t>pour </a:t>
            </a:r>
            <a:r>
              <a:rPr lang="fr-FR" dirty="0"/>
              <a:t>modifier</a:t>
            </a:r>
            <a:r>
              <a:rPr lang="fr-FR" dirty="0" smtClean="0"/>
              <a:t> une variable du contexte, il faut utiliser le mot-clé </a:t>
            </a:r>
            <a:r>
              <a:rPr lang="fr-FR" dirty="0" err="1" smtClean="0">
                <a:latin typeface="Courier" pitchFamily="49" charset="0"/>
              </a:rPr>
              <a:t>__block</a:t>
            </a:r>
            <a:r>
              <a:rPr lang="fr-FR" dirty="0" smtClean="0"/>
              <a:t> qui </a:t>
            </a:r>
            <a:r>
              <a:rPr lang="fr-FR" dirty="0"/>
              <a:t>indique que la variable est en lecture-écriture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en paramètre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2204865"/>
            <a:ext cx="8280920" cy="3653250"/>
            <a:chOff x="755576" y="5085184"/>
            <a:chExt cx="7848872" cy="2821238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smtClean="0">
                  <a:solidFill>
                    <a:schemeClr val="accent5">
                      <a:lumMod val="50000"/>
                    </a:schemeClr>
                  </a:solidFill>
                </a:rPr>
                <a:t>Exemple : tri d’un tableau de chaînes en une fois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7"/>
              <a:ext cx="7848872" cy="25431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NSMutableArray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tableau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utilisation de la méthode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sortWithComparator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: qui prend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en paramètre un block de type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NSComparator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signature de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NSComparator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: 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typedef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NSComparisonResult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(^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NSComparator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)(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  <a:sym typeface="Wingdings" pitchFamily="2" charset="2"/>
                </a:rPr>
                <a:t>id obj1, id obj2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);</a:t>
              </a:r>
            </a:p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__block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x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3;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tableau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sortWithComparator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NSComparisonResult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obj1,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obj2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marL="45720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*)obj1;</a:t>
              </a:r>
            </a:p>
            <a:p>
              <a:pPr marL="45720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chaine2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*)obj2;</a:t>
              </a:r>
            </a:p>
            <a:p>
              <a:pPr marL="457200" lvl="2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chaine1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compare: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chaine2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2"/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}];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un block peut être passé en paramètre de méthode ou de fonction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en paramètre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84782"/>
            <a:ext cx="8280920" cy="2422146"/>
            <a:chOff x="755576" y="5085184"/>
            <a:chExt cx="7848872" cy="1870513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: tri d’un tableau de chaînes en deux fois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9"/>
              <a:ext cx="7848872" cy="15924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NSMutableArray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tableau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...;</a:t>
              </a:r>
            </a:p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NSComparisonResult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compareChaines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= 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^(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obj1,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obj2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marL="45720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*)obj1;</a:t>
              </a:r>
            </a:p>
            <a:p>
              <a:pPr marL="45720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chaine2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*)obj2;</a:t>
              </a:r>
            </a:p>
            <a:p>
              <a:pPr marL="457200" lvl="2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chaine1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compare: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chaine2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tableau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sortWithComparator: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compareChaines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88857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361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plusieurs possibilités :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>
                <a:latin typeface="Courier" pitchFamily="49" charset="0"/>
              </a:rPr>
              <a:t>NSThread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smtClean="0"/>
              <a:t>utilisation des méthodes de </a:t>
            </a:r>
            <a:r>
              <a:rPr lang="fr-FR" dirty="0" err="1" smtClean="0">
                <a:latin typeface="Courier" pitchFamily="49" charset="0"/>
              </a:rPr>
              <a:t>NSObject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smtClean="0"/>
              <a:t>utilisation de Grand Central </a:t>
            </a:r>
            <a:r>
              <a:rPr lang="fr-FR" dirty="0" err="1" smtClean="0"/>
              <a:t>Dispatch</a:t>
            </a:r>
            <a:r>
              <a:rPr lang="fr-FR" dirty="0" smtClean="0"/>
              <a:t> (GCD)</a:t>
            </a:r>
          </a:p>
          <a:p>
            <a:pPr lvl="1"/>
            <a:r>
              <a:rPr lang="fr-FR" dirty="0" smtClean="0"/>
              <a:t>utilisation des opérations</a:t>
            </a:r>
          </a:p>
        </p:txBody>
      </p:sp>
    </p:spTree>
    <p:extLst>
      <p:ext uri="{BB962C8B-B14F-4D97-AF65-F5344CB8AC3E}">
        <p14:creationId xmlns:p14="http://schemas.microsoft.com/office/powerpoint/2010/main" val="203570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>
                <a:latin typeface="Courier" pitchFamily="49" charset="0"/>
              </a:rPr>
              <a:t>NSThread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2 possibilités :</a:t>
            </a:r>
          </a:p>
          <a:p>
            <a:pPr lvl="1"/>
            <a:r>
              <a:rPr lang="fr-FR" dirty="0" smtClean="0"/>
              <a:t>utilisation de la méthode </a:t>
            </a:r>
            <a:r>
              <a:rPr lang="fr-FR" dirty="0" err="1" smtClean="0">
                <a:latin typeface="Courier" pitchFamily="49" charset="0"/>
              </a:rPr>
              <a:t>detachNewThreadSelector:toTarget:withObject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smtClean="0"/>
              <a:t>création d’un thread et démarrage avec la méthode </a:t>
            </a:r>
            <a:r>
              <a:rPr lang="fr-FR" dirty="0" err="1" smtClean="0">
                <a:latin typeface="Courier" pitchFamily="49" charset="0"/>
              </a:rPr>
              <a:t>start</a:t>
            </a:r>
            <a:endParaRPr lang="fr-FR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9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0"/>
          <p:cNvGrpSpPr/>
          <p:nvPr/>
        </p:nvGrpSpPr>
        <p:grpSpPr>
          <a:xfrm>
            <a:off x="539230" y="1628803"/>
            <a:ext cx="8280920" cy="4647425"/>
            <a:chOff x="755576" y="5085182"/>
            <a:chExt cx="7848872" cy="3588995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0"/>
              <a:ext cx="7848872" cy="33037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-(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aThreadMethod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*)object {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ne pas utiliser le pool d’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autorelease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pool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code de la méthode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pool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drain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utilisation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NSThread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detachNewThreadSelector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aThreadMethod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toTarget: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withObject: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anObject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ou</a:t>
              </a:r>
            </a:p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NSThread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thread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NSThread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detachNewThreadSelector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aThreadMethod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toTarget: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withObject: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anObject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thread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start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>
                <a:latin typeface="Courier" pitchFamily="49" charset="0"/>
              </a:rPr>
              <a:t>NSThread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09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23913"/>
          </a:xfrm>
        </p:spPr>
        <p:txBody>
          <a:bodyPr/>
          <a:lstStyle/>
          <a:p>
            <a:r>
              <a:rPr lang="fr-FR" dirty="0" smtClean="0"/>
              <a:t>l’appel de méthode sur un objet correspond à lui envoyer un message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syntaxe : </a:t>
            </a:r>
          </a:p>
          <a:p>
            <a:pPr lvl="1"/>
            <a:r>
              <a:rPr lang="fr-FR" dirty="0" smtClean="0"/>
              <a:t>appel délimité par des crochets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ossibilité  d’enchaîner des appels de méthodes sur une même ligne</a:t>
            </a:r>
          </a:p>
          <a:p>
            <a:r>
              <a:rPr lang="fr-FR" dirty="0" smtClean="0"/>
              <a:t>possibilité d’appeler une méthode sur un objet nul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appel de méthode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755576" y="4941168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doSomethingWithParam1: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@"param1"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doSomethingWithParam1: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@"param1"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param2: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34.0f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des méthodes de </a:t>
            </a:r>
            <a:r>
              <a:rPr lang="fr-FR" dirty="0" err="1" smtClean="0">
                <a:latin typeface="Courier" pitchFamily="49" charset="0"/>
              </a:rPr>
              <a:t>NSObject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err="1" smtClean="0">
                <a:latin typeface="Courier" pitchFamily="49" charset="0"/>
              </a:rPr>
              <a:t>NSObject</a:t>
            </a:r>
            <a:r>
              <a:rPr lang="fr-FR" dirty="0" smtClean="0"/>
              <a:t> propose des méthodes pour exécuter un sélecteur dans un thread :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performSelectorInBackground:withObject</a:t>
            </a:r>
            <a:r>
              <a:rPr lang="fr-FR" dirty="0" smtClean="0">
                <a:latin typeface="Courier" pitchFamily="49" charset="0"/>
              </a:rPr>
              <a:t>: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performSelector:onThread:withObject:waitUntilDone:modes</a:t>
            </a:r>
            <a:r>
              <a:rPr lang="fr-FR" dirty="0" smtClean="0">
                <a:latin typeface="Courier" pitchFamily="49" charset="0"/>
              </a:rPr>
              <a:t>: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performSelectorOnMainThread:withObject:waitUntilDone:modes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(appel le sélecteur sur le thread principal, donc utile pour la mise à jour de l’interface graphique)</a:t>
            </a:r>
            <a:endParaRPr lang="fr-FR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6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exécution simple de tâches concurrentes ou en série</a:t>
            </a:r>
          </a:p>
          <a:p>
            <a:r>
              <a:rPr lang="fr-FR" dirty="0" smtClean="0"/>
              <a:t>First In First Out</a:t>
            </a:r>
          </a:p>
          <a:p>
            <a:r>
              <a:rPr lang="fr-FR" dirty="0" smtClean="0"/>
              <a:t>3 types :</a:t>
            </a:r>
          </a:p>
          <a:p>
            <a:pPr lvl="1"/>
            <a:r>
              <a:rPr lang="fr-FR" dirty="0" smtClean="0"/>
              <a:t>en série (</a:t>
            </a:r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 smtClean="0"/>
              <a:t>dispatch</a:t>
            </a:r>
            <a:r>
              <a:rPr lang="fr-FR" dirty="0" smtClean="0"/>
              <a:t> queue) : les tâches sont exécutées les unes après les autres</a:t>
            </a:r>
          </a:p>
          <a:p>
            <a:pPr lvl="1"/>
            <a:r>
              <a:rPr lang="fr-FR" dirty="0" smtClean="0"/>
              <a:t>concurrente (global </a:t>
            </a:r>
            <a:r>
              <a:rPr lang="fr-FR" dirty="0" err="1" smtClean="0"/>
              <a:t>dispatch</a:t>
            </a:r>
            <a:r>
              <a:rPr lang="fr-FR" dirty="0" smtClean="0"/>
              <a:t> queue) : les tâches sont exécutées en même temps </a:t>
            </a:r>
          </a:p>
          <a:p>
            <a:pPr lvl="1"/>
            <a:r>
              <a:rPr lang="fr-FR" dirty="0" smtClean="0"/>
              <a:t>principale (main </a:t>
            </a:r>
            <a:r>
              <a:rPr lang="fr-FR" dirty="0" err="1" smtClean="0"/>
              <a:t>dispatch</a:t>
            </a:r>
            <a:r>
              <a:rPr lang="fr-FR" dirty="0" smtClean="0"/>
              <a:t> queue) : une queue en série qui exécute les tâches dans le thread principal</a:t>
            </a:r>
          </a:p>
          <a:p>
            <a:r>
              <a:rPr lang="fr-FR" dirty="0" smtClean="0"/>
              <a:t>exécution synchrone ou asynchrone</a:t>
            </a:r>
          </a:p>
          <a:p>
            <a:r>
              <a:rPr lang="fr-FR" strike="sngStrike" dirty="0" smtClean="0"/>
              <a:t>fonctionnent avec un compteur de références, il faut penser à les retenir (</a:t>
            </a:r>
            <a:r>
              <a:rPr lang="fr-FR" strike="sngStrike" dirty="0" err="1" smtClean="0">
                <a:latin typeface="Courier" pitchFamily="49" charset="0"/>
              </a:rPr>
              <a:t>dispatch_retain</a:t>
            </a:r>
            <a:r>
              <a:rPr lang="fr-FR" strike="sngStrike" dirty="0" smtClean="0"/>
              <a:t>) ou les relâcher (</a:t>
            </a:r>
            <a:r>
              <a:rPr lang="fr-FR" strike="sngStrike" dirty="0" err="1" smtClean="0">
                <a:latin typeface="Courier" pitchFamily="49" charset="0"/>
              </a:rPr>
              <a:t>dispatch_release</a:t>
            </a:r>
            <a:r>
              <a:rPr lang="fr-FR" strike="sngStrik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307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 - main queue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743994"/>
          </a:xfrm>
        </p:spPr>
        <p:txBody>
          <a:bodyPr/>
          <a:lstStyle/>
          <a:p>
            <a:r>
              <a:rPr lang="fr-FR" dirty="0" smtClean="0"/>
              <a:t>s’exécute dans le thread principal</a:t>
            </a:r>
          </a:p>
          <a:p>
            <a:r>
              <a:rPr lang="fr-FR" dirty="0" smtClean="0"/>
              <a:t>créée automatiquement</a:t>
            </a:r>
          </a:p>
          <a:p>
            <a:r>
              <a:rPr lang="fr-FR" dirty="0" smtClean="0"/>
              <a:t>permet la mise à jour de l’interface graphique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3139217"/>
            <a:ext cx="8280920" cy="1200331"/>
            <a:chOff x="755576" y="5085182"/>
            <a:chExt cx="7848872" cy="926961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Récupération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2"/>
              <a:ext cx="7848872" cy="6417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main_queue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dispatch_get_main_queue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()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91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 - serial queue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743994"/>
          </a:xfrm>
        </p:spPr>
        <p:txBody>
          <a:bodyPr/>
          <a:lstStyle/>
          <a:p>
            <a:r>
              <a:rPr lang="fr-FR" dirty="0" smtClean="0"/>
              <a:t>pour effectuer des tâches dans un ordre précis</a:t>
            </a:r>
          </a:p>
          <a:p>
            <a:r>
              <a:rPr lang="fr-FR" dirty="0" smtClean="0"/>
              <a:t>permet d’éviter l’utilisation de « </a:t>
            </a:r>
            <a:r>
              <a:rPr lang="fr-FR" dirty="0" err="1" smtClean="0"/>
              <a:t>lock</a:t>
            </a:r>
            <a:r>
              <a:rPr lang="fr-FR" dirty="0" smtClean="0"/>
              <a:t> » sur des ressources</a:t>
            </a:r>
          </a:p>
          <a:p>
            <a:r>
              <a:rPr lang="fr-FR" dirty="0" smtClean="0"/>
              <a:t>doivent être créées explicitement, et </a:t>
            </a:r>
            <a:r>
              <a:rPr lang="fr-FR" u="sng" dirty="0" smtClean="0"/>
              <a:t>relâchées</a:t>
            </a:r>
            <a:r>
              <a:rPr lang="fr-FR" dirty="0" smtClean="0"/>
              <a:t> quand on en a plus besoin</a:t>
            </a:r>
          </a:p>
        </p:txBody>
      </p:sp>
      <p:grpSp>
        <p:nvGrpSpPr>
          <p:cNvPr id="2" name="Groupe 10"/>
          <p:cNvGrpSpPr/>
          <p:nvPr/>
        </p:nvGrpSpPr>
        <p:grpSpPr>
          <a:xfrm>
            <a:off x="539230" y="3524806"/>
            <a:ext cx="8280920" cy="1200336"/>
            <a:chOff x="755576" y="5085182"/>
            <a:chExt cx="7848872" cy="926966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Création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6"/>
              <a:ext cx="7848872" cy="6417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serial_queue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serial_queue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dispatch_queue_create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"com.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exemple.myQueue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NULL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le paramètre NULL peut être remplacé par DISPATCH_QUEUE_SERIAL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71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 - global queue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743994"/>
          </a:xfrm>
        </p:spPr>
        <p:txBody>
          <a:bodyPr/>
          <a:lstStyle/>
          <a:p>
            <a:r>
              <a:rPr lang="fr-FR" dirty="0" smtClean="0"/>
              <a:t>pour effectuer des tâches en même temps</a:t>
            </a:r>
          </a:p>
          <a:p>
            <a:r>
              <a:rPr lang="fr-FR" dirty="0" smtClean="0"/>
              <a:t>possibilité d’en créer soi-même mais peu utiliser (utilisation de la fonction </a:t>
            </a:r>
            <a:r>
              <a:rPr lang="fr-FR" dirty="0" err="1" smtClean="0">
                <a:latin typeface="Courier" pitchFamily="49" charset="0"/>
                <a:sym typeface="Wingdings" pitchFamily="2" charset="2"/>
              </a:rPr>
              <a:t>dispatch_queue_create</a:t>
            </a:r>
            <a:r>
              <a:rPr lang="fr-FR" dirty="0" smtClean="0">
                <a:sym typeface="Wingdings" pitchFamily="2" charset="2"/>
              </a:rPr>
              <a:t> en mettant en second paramètre </a:t>
            </a:r>
            <a:r>
              <a:rPr lang="fr-FR" dirty="0" smtClean="0">
                <a:latin typeface="Courier" pitchFamily="49" charset="0"/>
              </a:rPr>
              <a:t>DISPATCH_QUEUE_CONCURRENT</a:t>
            </a:r>
            <a:r>
              <a:rPr lang="fr-FR" dirty="0" smtClean="0">
                <a:sym typeface="Wingdings" pitchFamily="2" charset="2"/>
              </a:rPr>
              <a:t>)</a:t>
            </a:r>
            <a:endParaRPr lang="fr-FR" dirty="0" smtClean="0"/>
          </a:p>
          <a:p>
            <a:r>
              <a:rPr lang="fr-FR" dirty="0" smtClean="0"/>
              <a:t>des queues globales existent par niveau de priorité :</a:t>
            </a:r>
          </a:p>
          <a:p>
            <a:pPr lvl="1"/>
            <a:r>
              <a:rPr lang="fr-FR" dirty="0" smtClean="0"/>
              <a:t>DISPATCH_QUEUE_PRIORITY_HIGH</a:t>
            </a:r>
          </a:p>
          <a:p>
            <a:pPr lvl="1"/>
            <a:r>
              <a:rPr lang="fr-FR" dirty="0" smtClean="0"/>
              <a:t>DISPATCH_QUEUE_PRIORITY_DEFAULT</a:t>
            </a:r>
          </a:p>
          <a:p>
            <a:pPr lvl="1"/>
            <a:r>
              <a:rPr lang="fr-FR" dirty="0" smtClean="0"/>
              <a:t>DISPATCH_QUEUE_PRIORITY_LOW</a:t>
            </a:r>
          </a:p>
          <a:p>
            <a:pPr lvl="1"/>
            <a:r>
              <a:rPr lang="fr-FR" dirty="0" smtClean="0"/>
              <a:t>DISPATCH_QUEUE_PRIORITY_BACKGROUND</a:t>
            </a:r>
          </a:p>
        </p:txBody>
      </p:sp>
      <p:grpSp>
        <p:nvGrpSpPr>
          <p:cNvPr id="2" name="Groupe 10"/>
          <p:cNvGrpSpPr/>
          <p:nvPr/>
        </p:nvGrpSpPr>
        <p:grpSpPr>
          <a:xfrm>
            <a:off x="539230" y="5283194"/>
            <a:ext cx="8280920" cy="954118"/>
            <a:chOff x="755576" y="5085182"/>
            <a:chExt cx="7848872" cy="736823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9"/>
              <a:ext cx="7848872" cy="4515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globale_queue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dispatch_get_global_queue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	(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DISPATCH_QUEUE_PRIORITY_LOW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NULL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98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 - utilisation</a:t>
            </a:r>
            <a:endParaRPr lang="fr-FR" dirty="0"/>
          </a:p>
        </p:txBody>
      </p:sp>
      <p:grpSp>
        <p:nvGrpSpPr>
          <p:cNvPr id="9" name="Groupe 10"/>
          <p:cNvGrpSpPr/>
          <p:nvPr/>
        </p:nvGrpSpPr>
        <p:grpSpPr>
          <a:xfrm>
            <a:off x="539230" y="1772815"/>
            <a:ext cx="8280920" cy="2923887"/>
            <a:chOff x="755576" y="5085182"/>
            <a:chExt cx="7848872" cy="2257988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370408"/>
              <a:ext cx="7848872" cy="19727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...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serial_queue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dispatch_queue_create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"com.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exemple.myQueue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NULL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appel synchrone</a:t>
              </a:r>
            </a:p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dispatch_sync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queue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^{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block de code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});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appel asynchrone</a:t>
              </a:r>
            </a:p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dispatch_async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queue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^{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block de code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});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91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 - utilisation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772816"/>
            <a:ext cx="8280920" cy="3908772"/>
            <a:chOff x="755576" y="5085182"/>
            <a:chExt cx="7848872" cy="3018570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avec un block de complétion pour une addition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370408"/>
              <a:ext cx="7848872" cy="27333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addition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float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*data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size_t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len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, 	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(^callback)(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)) {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  <a:sym typeface="Wingdings" pitchFamily="2" charset="2"/>
                </a:rPr>
                <a:t>// on retient la queue pour qu’elle ne disparaisse pas</a:t>
              </a: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dispatch_retain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(queue);</a:t>
              </a: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total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= 0.f;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for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size_t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=0;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&lt;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len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++) {</a:t>
              </a:r>
            </a:p>
            <a:p>
              <a:pPr marL="914400" lvl="4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total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+= data[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dispatch_async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(queue, ^{</a:t>
              </a:r>
            </a:p>
            <a:p>
              <a:pPr marL="914400" lvl="4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callback(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total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);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});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  <a:sym typeface="Wingdings" pitchFamily="2" charset="2"/>
                </a:rPr>
                <a:t>// on relâche la queue une fois fini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dispatch_release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(queue);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48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opérations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permettent d’effectuer des traitements asynchrones</a:t>
            </a:r>
          </a:p>
          <a:p>
            <a:r>
              <a:rPr lang="fr-FR" dirty="0" smtClean="0"/>
              <a:t>gèrent une priorité</a:t>
            </a:r>
          </a:p>
          <a:p>
            <a:r>
              <a:rPr lang="fr-FR" dirty="0" smtClean="0"/>
              <a:t>gèrent l’annulation</a:t>
            </a:r>
          </a:p>
          <a:p>
            <a:r>
              <a:rPr lang="fr-FR" dirty="0" smtClean="0"/>
              <a:t>gèrent des dépendances entre elles</a:t>
            </a:r>
          </a:p>
          <a:p>
            <a:r>
              <a:rPr lang="fr-FR" dirty="0" smtClean="0"/>
              <a:t>peuvent être </a:t>
            </a:r>
            <a:r>
              <a:rPr lang="fr-FR" dirty="0" err="1" smtClean="0"/>
              <a:t>monitorées</a:t>
            </a:r>
            <a:r>
              <a:rPr lang="fr-FR" dirty="0" smtClean="0"/>
              <a:t>, i.e. on peut connaître leur état d’exécution</a:t>
            </a:r>
          </a:p>
        </p:txBody>
      </p:sp>
    </p:spTree>
    <p:extLst>
      <p:ext uri="{BB962C8B-B14F-4D97-AF65-F5344CB8AC3E}">
        <p14:creationId xmlns:p14="http://schemas.microsoft.com/office/powerpoint/2010/main" val="121021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opérations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classe de base </a:t>
            </a:r>
            <a:r>
              <a:rPr lang="fr-FR" dirty="0" err="1" smtClean="0">
                <a:latin typeface="Courier" pitchFamily="49" charset="0"/>
              </a:rPr>
              <a:t>NSOperation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la </a:t>
            </a:r>
            <a:r>
              <a:rPr lang="fr-FR" dirty="0" smtClean="0"/>
              <a:t>classe </a:t>
            </a:r>
            <a:r>
              <a:rPr lang="fr-FR" dirty="0" err="1" smtClean="0">
                <a:latin typeface="Courier" pitchFamily="49" charset="0"/>
              </a:rPr>
              <a:t>NSOperationQueue</a:t>
            </a:r>
            <a:r>
              <a:rPr lang="fr-FR" dirty="0" smtClean="0"/>
              <a:t> gère une file d’opérations</a:t>
            </a:r>
          </a:p>
        </p:txBody>
      </p:sp>
    </p:spTree>
    <p:extLst>
      <p:ext uri="{BB962C8B-B14F-4D97-AF65-F5344CB8AC3E}">
        <p14:creationId xmlns:p14="http://schemas.microsoft.com/office/powerpoint/2010/main" val="289942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opérations - définition d’une opération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chaque opération doit posséder au minimum :</a:t>
            </a:r>
          </a:p>
          <a:p>
            <a:pPr lvl="1"/>
            <a:r>
              <a:rPr lang="fr-FR" dirty="0" smtClean="0"/>
              <a:t>une méthode d’initialisation</a:t>
            </a:r>
          </a:p>
          <a:p>
            <a:pPr lvl="1"/>
            <a:r>
              <a:rPr lang="fr-FR" dirty="0" smtClean="0"/>
              <a:t>une méthode </a:t>
            </a:r>
            <a:r>
              <a:rPr lang="fr-FR" dirty="0" smtClean="0">
                <a:latin typeface="Courier" pitchFamily="49" charset="0"/>
              </a:rPr>
              <a:t>main</a:t>
            </a:r>
            <a:r>
              <a:rPr lang="fr-FR" dirty="0" smtClean="0"/>
              <a:t> qui contient le code d’exécution de l’opération</a:t>
            </a:r>
          </a:p>
          <a:p>
            <a:r>
              <a:rPr lang="fr-FR" dirty="0" smtClean="0"/>
              <a:t>l’annulation est gérée via la méthode </a:t>
            </a:r>
            <a:r>
              <a:rPr lang="fr-FR" dirty="0" err="1" smtClean="0">
                <a:latin typeface="Courier" pitchFamily="49" charset="0"/>
              </a:rPr>
              <a:t>isCancelled</a:t>
            </a:r>
            <a:r>
              <a:rPr lang="fr-FR" dirty="0" smtClean="0"/>
              <a:t>, l’opération doit appeler celle-ci régulièrement pour pouvoir s’interrompre le plus vite possible</a:t>
            </a:r>
          </a:p>
          <a:p>
            <a:r>
              <a:rPr lang="fr-FR" dirty="0" smtClean="0"/>
              <a:t>on démarre une opération avec la méthode </a:t>
            </a:r>
            <a:r>
              <a:rPr lang="fr-FR" dirty="0" err="1" smtClean="0">
                <a:latin typeface="Courier" pitchFamily="49" charset="0"/>
              </a:rPr>
              <a:t>start</a:t>
            </a:r>
            <a:endParaRPr lang="fr-FR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6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9"/>
            <a:ext cx="7808912" cy="2302892"/>
          </a:xfrm>
        </p:spPr>
        <p:txBody>
          <a:bodyPr/>
          <a:lstStyle/>
          <a:p>
            <a:r>
              <a:rPr lang="fr-FR" dirty="0" smtClean="0"/>
              <a:t>un sélecteur permet de sélectionner une méthode par rapport à sa signature, ou une chaîne de caractères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on peut ensuite appeler une méthode grâce à un sélecteur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appel de méthode - les sélecteurs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755576" y="4356393"/>
            <a:ext cx="7848872" cy="954107"/>
            <a:chOff x="755576" y="5085184"/>
            <a:chExt cx="7848872" cy="954107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584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perfomSelector: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selector1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perfomSelector: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selector2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withObject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  <p:grpSp>
        <p:nvGrpSpPr>
          <p:cNvPr id="10" name="Groupe 10"/>
          <p:cNvGrpSpPr/>
          <p:nvPr/>
        </p:nvGrpSpPr>
        <p:grpSpPr>
          <a:xfrm>
            <a:off x="755576" y="2564904"/>
            <a:ext cx="7848872" cy="1200329"/>
            <a:chOff x="755576" y="5085184"/>
            <a:chExt cx="7848872" cy="1200329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SEL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selector1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SEL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selector2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doSomethingWithParam1: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SEL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selector1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NSSelectorFromString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opérations - définition d’une opération</a:t>
            </a:r>
            <a:endParaRPr lang="fr-FR" dirty="0"/>
          </a:p>
        </p:txBody>
      </p:sp>
      <p:grpSp>
        <p:nvGrpSpPr>
          <p:cNvPr id="6" name="Groupe 10"/>
          <p:cNvGrpSpPr/>
          <p:nvPr/>
        </p:nvGrpSpPr>
        <p:grpSpPr>
          <a:xfrm>
            <a:off x="539230" y="1700805"/>
            <a:ext cx="8280920" cy="4401206"/>
            <a:chOff x="755576" y="5085182"/>
            <a:chExt cx="7848872" cy="3398850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d’implémentation de main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31136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main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crée un pool car on est dans un thread secondaire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try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code d’exécution de l’opération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@catch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NSException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*e) {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finally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nettoyage du pool dans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finally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au cas où une 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exception aurait été levée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914400" lvl="4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drain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06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opérations - les files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7"/>
            <a:ext cx="7808912" cy="1365981"/>
          </a:xfrm>
        </p:spPr>
        <p:txBody>
          <a:bodyPr/>
          <a:lstStyle/>
          <a:p>
            <a:r>
              <a:rPr lang="fr-FR" dirty="0" smtClean="0"/>
              <a:t>permettent d’exécuter plusieurs opérations en même temps</a:t>
            </a:r>
          </a:p>
          <a:p>
            <a:r>
              <a:rPr lang="fr-FR" dirty="0" smtClean="0"/>
              <a:t>peut annuler toutes ses opérations en cours</a:t>
            </a:r>
          </a:p>
          <a:p>
            <a:r>
              <a:rPr lang="fr-FR" dirty="0" smtClean="0"/>
              <a:t>peut être suspendue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3139218"/>
            <a:ext cx="8280920" cy="2677658"/>
            <a:chOff x="755576" y="5085182"/>
            <a:chExt cx="7848872" cy="2067833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2"/>
              <a:ext cx="7848872" cy="178261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NSOperationQueue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queue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NSOperationQueue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indique que la file ne peut pas exécuter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plus de 2 opérations en même temps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queue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.maxConcurrentOperationCount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MyOperation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operation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MyOperation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l’opération démarre dès son ajout à la file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queue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addOperation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operation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52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synchronisation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utilisation de la directive 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synchronized</a:t>
            </a:r>
            <a:endParaRPr lang="fr-FR" b="1" dirty="0" smtClean="0">
              <a:solidFill>
                <a:srgbClr val="EE7CE6"/>
              </a:solidFill>
              <a:latin typeface="Courier" pitchFamily="49" charset="0"/>
            </a:endParaRPr>
          </a:p>
          <a:p>
            <a:endParaRPr lang="fr-FR" b="1" dirty="0" smtClean="0">
              <a:solidFill>
                <a:srgbClr val="EE7CE6"/>
              </a:solidFill>
              <a:latin typeface="Courier" pitchFamily="49" charset="0"/>
            </a:endParaRPr>
          </a:p>
          <a:p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/>
            </a:r>
            <a:b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</a:br>
            <a:endParaRPr lang="fr-FR" b="1" dirty="0" smtClean="0">
              <a:solidFill>
                <a:srgbClr val="EE7CE6"/>
              </a:solidFill>
              <a:latin typeface="Courier" pitchFamily="49" charset="0"/>
            </a:endParaRPr>
          </a:p>
          <a:p>
            <a:r>
              <a:rPr lang="fr-FR" dirty="0" smtClean="0"/>
              <a:t>utilisation de la classe </a:t>
            </a:r>
            <a:r>
              <a:rPr lang="fr-FR" dirty="0" err="1" smtClean="0">
                <a:latin typeface="Courier" pitchFamily="49" charset="0"/>
              </a:rPr>
              <a:t>NSLock</a:t>
            </a:r>
            <a:endParaRPr lang="fr-FR" dirty="0" smtClean="0">
              <a:latin typeface="Courier" pitchFamily="49" charset="0"/>
            </a:endParaRPr>
          </a:p>
          <a:p>
            <a:pPr lvl="1"/>
            <a:endParaRPr lang="fr-FR" dirty="0" smtClean="0"/>
          </a:p>
        </p:txBody>
      </p:sp>
      <p:grpSp>
        <p:nvGrpSpPr>
          <p:cNvPr id="6" name="Groupe 10"/>
          <p:cNvGrpSpPr/>
          <p:nvPr/>
        </p:nvGrpSpPr>
        <p:grpSpPr>
          <a:xfrm>
            <a:off x="539230" y="3789037"/>
            <a:ext cx="8280920" cy="1938991"/>
            <a:chOff x="755576" y="5085182"/>
            <a:chExt cx="7848872" cy="149739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0"/>
              <a:ext cx="7848872" cy="1212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NSLock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lock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NSLock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pPr marL="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lock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lock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verrouillage</a:t>
              </a:r>
            </a:p>
            <a:p>
              <a:pPr marL="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/* Section critique */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lock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unlock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déverrouillage</a:t>
              </a:r>
            </a:p>
            <a:p>
              <a:pPr marL="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  <p:grpSp>
        <p:nvGrpSpPr>
          <p:cNvPr id="9" name="Groupe 10"/>
          <p:cNvGrpSpPr/>
          <p:nvPr/>
        </p:nvGrpSpPr>
        <p:grpSpPr>
          <a:xfrm>
            <a:off x="539230" y="2060848"/>
            <a:ext cx="8280920" cy="1200330"/>
            <a:chOff x="755576" y="5085182"/>
            <a:chExt cx="7848872" cy="926960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370401"/>
              <a:ext cx="7848872" cy="6417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synchronized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unObjet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{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verrou sur cet objet</a:t>
              </a:r>
            </a:p>
            <a:p>
              <a:pPr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/* Section critique */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02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26637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361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599978"/>
          </a:xfrm>
        </p:spPr>
        <p:txBody>
          <a:bodyPr/>
          <a:lstStyle/>
          <a:p>
            <a:r>
              <a:rPr lang="fr-FR" dirty="0" smtClean="0"/>
              <a:t>disponible à partir de Xcode 4.4 (LLVM Compiler 4.0)</a:t>
            </a:r>
          </a:p>
          <a:p>
            <a:r>
              <a:rPr lang="fr-FR" dirty="0" smtClean="0"/>
              <a:t>simplifie la création d’objets de type :</a:t>
            </a:r>
          </a:p>
          <a:p>
            <a:pPr lvl="1"/>
            <a:r>
              <a:rPr lang="fr-FR" dirty="0" smtClean="0"/>
              <a:t>nombre</a:t>
            </a:r>
          </a:p>
          <a:p>
            <a:pPr lvl="1"/>
            <a:r>
              <a:rPr lang="fr-FR" dirty="0" smtClean="0"/>
              <a:t>tableau</a:t>
            </a:r>
          </a:p>
          <a:p>
            <a:pPr lvl="1"/>
            <a:r>
              <a:rPr lang="fr-FR" dirty="0" smtClean="0"/>
              <a:t>dictionnaire</a:t>
            </a:r>
          </a:p>
          <a:p>
            <a:r>
              <a:rPr lang="fr-FR" dirty="0" smtClean="0"/>
              <a:t>utilisation du symbole </a:t>
            </a:r>
            <a:r>
              <a:rPr lang="fr-FR" dirty="0" smtClean="0">
                <a:solidFill>
                  <a:schemeClr val="tx2"/>
                </a:solidFill>
              </a:rPr>
              <a:t>@</a:t>
            </a:r>
            <a:r>
              <a:rPr lang="fr-FR" dirty="0" smtClean="0"/>
              <a:t> comme pour les chaînes de caractères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les objets créés ne sont pas modifiables, il faut utiliser 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mutableCopy</a:t>
            </a:r>
            <a:r>
              <a:rPr lang="fr-FR" dirty="0" smtClean="0"/>
              <a:t> pour les transformer en objet modifiables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6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4077072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942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nombres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700808"/>
            <a:ext cx="5184898" cy="3416319"/>
            <a:chOff x="755576" y="5085182"/>
            <a:chExt cx="7848872" cy="2638266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23530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numberWithBool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numberWithBool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numberWithUnsignedInteger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:5];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:49];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numberWithLong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:1205];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numberWithLongLong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:42];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:12.78f];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numberWithDouble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:87.63f];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  <p:grpSp>
        <p:nvGrpSpPr>
          <p:cNvPr id="9" name="Groupe 10"/>
          <p:cNvGrpSpPr/>
          <p:nvPr/>
        </p:nvGrpSpPr>
        <p:grpSpPr>
          <a:xfrm>
            <a:off x="5940152" y="1700804"/>
            <a:ext cx="2879998" cy="3416321"/>
            <a:chOff x="755576" y="5085182"/>
            <a:chExt cx="7848872" cy="2638269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1"/>
              <a:ext cx="7848872" cy="23530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@5U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@49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@1205L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@42LL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@12.78F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@87.63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06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nombres - expressions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2676986"/>
            <a:ext cx="5184898" cy="707882"/>
            <a:chOff x="755576" y="5085182"/>
            <a:chExt cx="7848872" cy="54666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7"/>
              <a:ext cx="7848872" cy="2614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numberWithDouble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M_PI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/ 12.0];</a:t>
              </a:r>
            </a:p>
          </p:txBody>
        </p:sp>
      </p:grpSp>
      <p:grpSp>
        <p:nvGrpSpPr>
          <p:cNvPr id="3" name="Groupe 10"/>
          <p:cNvGrpSpPr/>
          <p:nvPr/>
        </p:nvGrpSpPr>
        <p:grpSpPr>
          <a:xfrm>
            <a:off x="5940152" y="2676971"/>
            <a:ext cx="2879998" cy="707887"/>
            <a:chOff x="755576" y="5085182"/>
            <a:chExt cx="7848872" cy="546669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1"/>
              <a:ext cx="7848872" cy="2614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M_PI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/ 12.0);</a:t>
              </a:r>
            </a:p>
          </p:txBody>
        </p:sp>
      </p:grp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575642"/>
          </a:xfrm>
        </p:spPr>
        <p:txBody>
          <a:bodyPr/>
          <a:lstStyle/>
          <a:p>
            <a:r>
              <a:rPr lang="fr-FR" dirty="0" smtClean="0"/>
              <a:t>possibilité de faire des opérations</a:t>
            </a:r>
          </a:p>
          <a:p>
            <a:r>
              <a:rPr lang="fr-FR" dirty="0" smtClean="0"/>
              <a:t>exemple pour calculer PI sur 12</a:t>
            </a:r>
          </a:p>
        </p:txBody>
      </p:sp>
    </p:spTree>
    <p:extLst>
      <p:ext uri="{BB962C8B-B14F-4D97-AF65-F5344CB8AC3E}">
        <p14:creationId xmlns:p14="http://schemas.microsoft.com/office/powerpoint/2010/main" val="153606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nombres - </a:t>
            </a:r>
            <a:r>
              <a:rPr lang="fr-FR" dirty="0" err="1" smtClean="0"/>
              <a:t>enumérés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4953365"/>
            <a:ext cx="5184898" cy="954103"/>
            <a:chOff x="755576" y="5085182"/>
            <a:chExt cx="7848872" cy="736809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7"/>
              <a:ext cx="7848872" cy="45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numberWithInt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</p:txBody>
        </p:sp>
      </p:grpSp>
      <p:grpSp>
        <p:nvGrpSpPr>
          <p:cNvPr id="3" name="Groupe 10"/>
          <p:cNvGrpSpPr/>
          <p:nvPr/>
        </p:nvGrpSpPr>
        <p:grpSpPr>
          <a:xfrm>
            <a:off x="5940152" y="4953349"/>
            <a:ext cx="2879998" cy="954106"/>
            <a:chOff x="755576" y="5085182"/>
            <a:chExt cx="7848872" cy="736813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0"/>
              <a:ext cx="7848872" cy="4515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		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575642"/>
          </a:xfrm>
        </p:spPr>
        <p:txBody>
          <a:bodyPr/>
          <a:lstStyle/>
          <a:p>
            <a:r>
              <a:rPr lang="fr-FR" dirty="0" smtClean="0"/>
              <a:t>création directe d’un nombre en fonction du type de l’énuméré</a:t>
            </a:r>
          </a:p>
        </p:txBody>
      </p:sp>
      <p:grpSp>
        <p:nvGrpSpPr>
          <p:cNvPr id="13" name="Groupe 10"/>
          <p:cNvGrpSpPr/>
          <p:nvPr/>
        </p:nvGrpSpPr>
        <p:grpSpPr>
          <a:xfrm>
            <a:off x="539230" y="2348881"/>
            <a:ext cx="8280920" cy="1692768"/>
            <a:chOff x="755576" y="5085182"/>
            <a:chExt cx="7848872" cy="1307245"/>
          </a:xfrm>
        </p:grpSpPr>
        <p:sp>
          <p:nvSpPr>
            <p:cNvPr id="14" name="ZoneTexte 13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d’énuméré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370397"/>
              <a:ext cx="7848872" cy="1022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typedef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enum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Green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06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nombres - </a:t>
            </a:r>
            <a:r>
              <a:rPr lang="fr-FR" dirty="0" err="1" smtClean="0"/>
              <a:t>enumérés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4953365"/>
            <a:ext cx="5184898" cy="954103"/>
            <a:chOff x="755576" y="5085182"/>
            <a:chExt cx="7848872" cy="736809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7"/>
              <a:ext cx="7848872" cy="45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numberWithUnsignedChar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</p:txBody>
        </p:sp>
      </p:grpSp>
      <p:grpSp>
        <p:nvGrpSpPr>
          <p:cNvPr id="3" name="Groupe 10"/>
          <p:cNvGrpSpPr/>
          <p:nvPr/>
        </p:nvGrpSpPr>
        <p:grpSpPr>
          <a:xfrm>
            <a:off x="5940152" y="4953354"/>
            <a:ext cx="2879998" cy="954108"/>
            <a:chOff x="755576" y="5085182"/>
            <a:chExt cx="7848872" cy="736814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1"/>
              <a:ext cx="7848872" cy="4515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		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575642"/>
          </a:xfrm>
        </p:spPr>
        <p:txBody>
          <a:bodyPr/>
          <a:lstStyle/>
          <a:p>
            <a:r>
              <a:rPr lang="fr-FR" dirty="0" smtClean="0"/>
              <a:t>si le type d’énuméré est </a:t>
            </a:r>
            <a:r>
              <a:rPr lang="fr-FR" dirty="0" err="1" smtClean="0"/>
              <a:t>unsigned</a:t>
            </a:r>
            <a:r>
              <a:rPr lang="fr-FR" dirty="0" smtClean="0"/>
              <a:t> char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2348881"/>
            <a:ext cx="8280920" cy="1692768"/>
            <a:chOff x="755576" y="5085182"/>
            <a:chExt cx="7848872" cy="1307245"/>
          </a:xfrm>
        </p:grpSpPr>
        <p:sp>
          <p:nvSpPr>
            <p:cNvPr id="14" name="ZoneTexte 13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d’énuméré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370397"/>
              <a:ext cx="7848872" cy="1022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typedef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enum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unsigned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char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Green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06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700808"/>
            <a:ext cx="5184898" cy="2677655"/>
            <a:chOff x="755576" y="5085182"/>
            <a:chExt cx="7848872" cy="2067830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178261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NSArray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array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NSArray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arrayWithObjects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</a:p>
            <a:p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numberWithBool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numberWithBool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:5.f],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:49],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nil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  <p:grpSp>
        <p:nvGrpSpPr>
          <p:cNvPr id="3" name="Groupe 10"/>
          <p:cNvGrpSpPr/>
          <p:nvPr/>
        </p:nvGrpSpPr>
        <p:grpSpPr>
          <a:xfrm>
            <a:off x="5940152" y="1700805"/>
            <a:ext cx="2879998" cy="2185214"/>
            <a:chOff x="755576" y="5085182"/>
            <a:chExt cx="7848872" cy="1687541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0"/>
              <a:ext cx="7848872" cy="14023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NSArray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array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	@YES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	@NO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	@5F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	@49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06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 Orange">
  <a:themeElements>
    <a:clrScheme name="Personnalisée 2">
      <a:dk1>
        <a:srgbClr val="000000"/>
      </a:dk1>
      <a:lt1>
        <a:srgbClr val="FFFFFF"/>
      </a:lt1>
      <a:dk2>
        <a:srgbClr val="FF6600"/>
      </a:dk2>
      <a:lt2>
        <a:srgbClr val="DDDDDD"/>
      </a:lt2>
      <a:accent1>
        <a:srgbClr val="000000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E7E7"/>
      </a:accent6>
      <a:hlink>
        <a:srgbClr val="000000"/>
      </a:hlink>
      <a:folHlink>
        <a:srgbClr val="000000"/>
      </a:folHlink>
    </a:clrScheme>
    <a:fontScheme name="presentation template Orange">
      <a:majorFont>
        <a:latin typeface="Helvetica 65 Medium"/>
        <a:ea typeface=""/>
        <a:cs typeface=""/>
      </a:majorFont>
      <a:minorFont>
        <a:latin typeface="Helvetica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template Orange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range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7A9F562297B43BFE886B4F0F9B14F" ma:contentTypeVersion="5" ma:contentTypeDescription="Crée un document." ma:contentTypeScope="" ma:versionID="20e06c9c2040f5fb6304706971ec35a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e0d8590ec9cddc833747e903fdabf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9" nillable="true" ma:displayName="Largeur de l'image" ma:internalName="ImageWidth" ma:readOnly="true">
      <xsd:simpleType>
        <xsd:restriction base="dms:Unknown"/>
      </xsd:simpleType>
    </xsd:element>
    <xsd:element name="ImageHeight" ma:index="10" nillable="true" ma:displayName="Hauteur de l'image" ma:internalName="ImageHeight" ma:readOnly="true">
      <xsd:simpleType>
        <xsd:restriction base="dms:Unknown"/>
      </xsd:simpleType>
    </xsd:element>
    <xsd:element name="PublishingStartDate" ma:index="12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13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992A473-4D5E-4DAD-BA27-60638587DE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D7F93B-2B1A-4585-A3FE-D575004D4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B7A71A0-FCEC-45E6-B3D3-F085FC7685A6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6998</TotalTime>
  <Words>8758</Words>
  <Application>Microsoft Macintosh PowerPoint</Application>
  <PresentationFormat>Présentation à l'écran (4:3)</PresentationFormat>
  <Paragraphs>1832</Paragraphs>
  <Slides>121</Slides>
  <Notes>121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121</vt:i4>
      </vt:variant>
    </vt:vector>
  </HeadingPairs>
  <TitlesOfParts>
    <vt:vector size="123" baseType="lpstr">
      <vt:lpstr>presentation template Orange</vt:lpstr>
      <vt:lpstr>Conception personnalisée</vt:lpstr>
      <vt:lpstr>Le langage</vt:lpstr>
      <vt:lpstr>sommaire</vt:lpstr>
      <vt:lpstr>introduction</vt:lpstr>
      <vt:lpstr>sommaire</vt:lpstr>
      <vt:lpstr>les bases de la syntaxe</vt:lpstr>
      <vt:lpstr>les bases de la syntaxe</vt:lpstr>
      <vt:lpstr>les bases de la syntaxe</vt:lpstr>
      <vt:lpstr>les bases de la syntaxe</vt:lpstr>
      <vt:lpstr>les bases de la syntaxe</vt:lpstr>
      <vt:lpstr>les bases de la syntaxe</vt:lpstr>
      <vt:lpstr>les bases de la syntaxe</vt:lpstr>
      <vt:lpstr>sommaire</vt:lpstr>
      <vt:lpstr>gestion de la mémoire</vt:lpstr>
      <vt:lpstr>gestion de la mémoire</vt:lpstr>
      <vt:lpstr>gestion de la mémoire</vt:lpstr>
      <vt:lpstr>gestion de la mémoire</vt:lpstr>
      <vt:lpstr>gestion de la mémoire</vt:lpstr>
      <vt:lpstr>gestion de la mémoire</vt:lpstr>
      <vt:lpstr>gestion de la mémoire</vt:lpstr>
      <vt:lpstr>gestion de la mémoire</vt:lpstr>
      <vt:lpstr>sommaire</vt:lpstr>
      <vt:lpstr>ARC (Automatic Reference Counting)</vt:lpstr>
      <vt:lpstr>ARC (Automatic Reference Counting)</vt:lpstr>
      <vt:lpstr>ARC (Automatic Reference Counting)</vt:lpstr>
      <vt:lpstr>ARC (Automatic Reference Counting)</vt:lpstr>
      <vt:lpstr>ARC (Automatic Reference Counting)</vt:lpstr>
      <vt:lpstr>ARC (Automatic Reference Counting)</vt:lpstr>
      <vt:lpstr>sommaire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sommaire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sommaire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sommaire</vt:lpstr>
      <vt:lpstr>les blocks</vt:lpstr>
      <vt:lpstr>les blocks</vt:lpstr>
      <vt:lpstr>les blocks</vt:lpstr>
      <vt:lpstr>les blocks</vt:lpstr>
      <vt:lpstr>les blocks</vt:lpstr>
      <vt:lpstr>les blocks</vt:lpstr>
      <vt:lpstr>les blocks</vt:lpstr>
      <vt:lpstr>sommaire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sommaire</vt:lpstr>
      <vt:lpstr>modern Objective-C</vt:lpstr>
      <vt:lpstr>modern Objective-C</vt:lpstr>
      <vt:lpstr>modern Objective-C</vt:lpstr>
      <vt:lpstr>modern Objective-C</vt:lpstr>
      <vt:lpstr>modern Objective-C</vt:lpstr>
      <vt:lpstr>modern Objective-C</vt:lpstr>
      <vt:lpstr>modern Objective-C</vt:lpstr>
      <vt:lpstr>sommaire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références</vt:lpstr>
      <vt:lpstr>questions ?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développement iOS </dc:title>
  <dc:creator>Brendan GUEGAN</dc:creator>
  <dc:description>Initiation développement iOS</dc:description>
  <cp:lastModifiedBy>Brendan GUEGAN</cp:lastModifiedBy>
  <cp:revision>1605</cp:revision>
  <cp:lastPrinted>2006-12-15T12:06:31Z</cp:lastPrinted>
  <dcterms:created xsi:type="dcterms:W3CDTF">2006-10-05T10:59:47Z</dcterms:created>
  <dcterms:modified xsi:type="dcterms:W3CDTF">2014-02-10T15:01:38Z</dcterms:modified>
</cp:coreProperties>
</file>