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Default Extension="wdp" ContentType="image/vnd.ms-photo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8"/>
  </p:notesMasterIdLst>
  <p:handoutMasterIdLst>
    <p:handoutMasterId r:id="rId159"/>
  </p:handoutMasterIdLst>
  <p:sldIdLst>
    <p:sldId id="760" r:id="rId5"/>
    <p:sldId id="884" r:id="rId6"/>
    <p:sldId id="763" r:id="rId7"/>
    <p:sldId id="733" r:id="rId8"/>
    <p:sldId id="885" r:id="rId9"/>
    <p:sldId id="771" r:id="rId10"/>
    <p:sldId id="772" r:id="rId11"/>
    <p:sldId id="773" r:id="rId12"/>
    <p:sldId id="774" r:id="rId13"/>
    <p:sldId id="775" r:id="rId14"/>
    <p:sldId id="886" r:id="rId15"/>
    <p:sldId id="778" r:id="rId16"/>
    <p:sldId id="777" r:id="rId17"/>
    <p:sldId id="779" r:id="rId18"/>
    <p:sldId id="788" r:id="rId19"/>
    <p:sldId id="789" r:id="rId20"/>
    <p:sldId id="790" r:id="rId21"/>
    <p:sldId id="828" r:id="rId22"/>
    <p:sldId id="791" r:id="rId23"/>
    <p:sldId id="794" r:id="rId24"/>
    <p:sldId id="795" r:id="rId25"/>
    <p:sldId id="893" r:id="rId26"/>
    <p:sldId id="894" r:id="rId27"/>
    <p:sldId id="830" r:id="rId28"/>
    <p:sldId id="829" r:id="rId29"/>
    <p:sldId id="792" r:id="rId30"/>
    <p:sldId id="780" r:id="rId31"/>
    <p:sldId id="831" r:id="rId32"/>
    <p:sldId id="833" r:id="rId33"/>
    <p:sldId id="832" r:id="rId34"/>
    <p:sldId id="896" r:id="rId35"/>
    <p:sldId id="897" r:id="rId36"/>
    <p:sldId id="898" r:id="rId37"/>
    <p:sldId id="899" r:id="rId38"/>
    <p:sldId id="900" r:id="rId39"/>
    <p:sldId id="901" r:id="rId40"/>
    <p:sldId id="902" r:id="rId41"/>
    <p:sldId id="903" r:id="rId42"/>
    <p:sldId id="904" r:id="rId43"/>
    <p:sldId id="905" r:id="rId44"/>
    <p:sldId id="906" r:id="rId45"/>
    <p:sldId id="907" r:id="rId46"/>
    <p:sldId id="908" r:id="rId47"/>
    <p:sldId id="909" r:id="rId48"/>
    <p:sldId id="910" r:id="rId49"/>
    <p:sldId id="911" r:id="rId50"/>
    <p:sldId id="912" r:id="rId51"/>
    <p:sldId id="913" r:id="rId52"/>
    <p:sldId id="914" r:id="rId53"/>
    <p:sldId id="915" r:id="rId54"/>
    <p:sldId id="916" r:id="rId55"/>
    <p:sldId id="917" r:id="rId56"/>
    <p:sldId id="918" r:id="rId57"/>
    <p:sldId id="919" r:id="rId58"/>
    <p:sldId id="920" r:id="rId59"/>
    <p:sldId id="921" r:id="rId60"/>
    <p:sldId id="922" r:id="rId61"/>
    <p:sldId id="781" r:id="rId62"/>
    <p:sldId id="782" r:id="rId63"/>
    <p:sldId id="783" r:id="rId64"/>
    <p:sldId id="924" r:id="rId65"/>
    <p:sldId id="925" r:id="rId66"/>
    <p:sldId id="784" r:id="rId67"/>
    <p:sldId id="927" r:id="rId68"/>
    <p:sldId id="928" r:id="rId69"/>
    <p:sldId id="785" r:id="rId70"/>
    <p:sldId id="786" r:id="rId71"/>
    <p:sldId id="930" r:id="rId72"/>
    <p:sldId id="931" r:id="rId73"/>
    <p:sldId id="883" r:id="rId74"/>
    <p:sldId id="874" r:id="rId75"/>
    <p:sldId id="875" r:id="rId76"/>
    <p:sldId id="876" r:id="rId77"/>
    <p:sldId id="877" r:id="rId78"/>
    <p:sldId id="878" r:id="rId79"/>
    <p:sldId id="879" r:id="rId80"/>
    <p:sldId id="880" r:id="rId81"/>
    <p:sldId id="881" r:id="rId82"/>
    <p:sldId id="882" r:id="rId83"/>
    <p:sldId id="887" r:id="rId84"/>
    <p:sldId id="812" r:id="rId85"/>
    <p:sldId id="813" r:id="rId86"/>
    <p:sldId id="814" r:id="rId87"/>
    <p:sldId id="834" r:id="rId88"/>
    <p:sldId id="835" r:id="rId89"/>
    <p:sldId id="933" r:id="rId90"/>
    <p:sldId id="934" r:id="rId91"/>
    <p:sldId id="935" r:id="rId92"/>
    <p:sldId id="836" r:id="rId93"/>
    <p:sldId id="937" r:id="rId94"/>
    <p:sldId id="938" r:id="rId95"/>
    <p:sldId id="939" r:id="rId96"/>
    <p:sldId id="837" r:id="rId97"/>
    <p:sldId id="941" r:id="rId98"/>
    <p:sldId id="942" r:id="rId99"/>
    <p:sldId id="943" r:id="rId100"/>
    <p:sldId id="815" r:id="rId101"/>
    <p:sldId id="816" r:id="rId102"/>
    <p:sldId id="817" r:id="rId103"/>
    <p:sldId id="818" r:id="rId104"/>
    <p:sldId id="819" r:id="rId105"/>
    <p:sldId id="945" r:id="rId106"/>
    <p:sldId id="946" r:id="rId107"/>
    <p:sldId id="947" r:id="rId108"/>
    <p:sldId id="948" r:id="rId109"/>
    <p:sldId id="949" r:id="rId110"/>
    <p:sldId id="950" r:id="rId111"/>
    <p:sldId id="951" r:id="rId112"/>
    <p:sldId id="820" r:id="rId113"/>
    <p:sldId id="821" r:id="rId114"/>
    <p:sldId id="824" r:id="rId115"/>
    <p:sldId id="822" r:id="rId116"/>
    <p:sldId id="823" r:id="rId117"/>
    <p:sldId id="825" r:id="rId118"/>
    <p:sldId id="838" r:id="rId119"/>
    <p:sldId id="840" r:id="rId120"/>
    <p:sldId id="841" r:id="rId121"/>
    <p:sldId id="888" r:id="rId122"/>
    <p:sldId id="797" r:id="rId123"/>
    <p:sldId id="798" r:id="rId124"/>
    <p:sldId id="799" r:id="rId125"/>
    <p:sldId id="800" r:id="rId126"/>
    <p:sldId id="801" r:id="rId127"/>
    <p:sldId id="889" r:id="rId128"/>
    <p:sldId id="848" r:id="rId129"/>
    <p:sldId id="891" r:id="rId130"/>
    <p:sldId id="849" r:id="rId131"/>
    <p:sldId id="850" r:id="rId132"/>
    <p:sldId id="851" r:id="rId133"/>
    <p:sldId id="852" r:id="rId134"/>
    <p:sldId id="853" r:id="rId135"/>
    <p:sldId id="855" r:id="rId136"/>
    <p:sldId id="854" r:id="rId137"/>
    <p:sldId id="856" r:id="rId138"/>
    <p:sldId id="953" r:id="rId139"/>
    <p:sldId id="954" r:id="rId140"/>
    <p:sldId id="890" r:id="rId141"/>
    <p:sldId id="858" r:id="rId142"/>
    <p:sldId id="859" r:id="rId143"/>
    <p:sldId id="860" r:id="rId144"/>
    <p:sldId id="861" r:id="rId145"/>
    <p:sldId id="862" r:id="rId146"/>
    <p:sldId id="863" r:id="rId147"/>
    <p:sldId id="864" r:id="rId148"/>
    <p:sldId id="865" r:id="rId149"/>
    <p:sldId id="866" r:id="rId150"/>
    <p:sldId id="867" r:id="rId151"/>
    <p:sldId id="868" r:id="rId152"/>
    <p:sldId id="869" r:id="rId153"/>
    <p:sldId id="870" r:id="rId154"/>
    <p:sldId id="871" r:id="rId155"/>
    <p:sldId id="872" r:id="rId156"/>
    <p:sldId id="807" r:id="rId157"/>
  </p:sldIdLst>
  <p:sldSz cx="9144000" cy="6858000" type="screen4x3"/>
  <p:notesSz cx="6851650" cy="9747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66"/>
    <a:srgbClr val="FF0080"/>
    <a:srgbClr val="A70000"/>
    <a:srgbClr val="3D5363"/>
    <a:srgbClr val="005426"/>
    <a:srgbClr val="EE7CE6"/>
    <a:srgbClr val="A6BED1"/>
    <a:srgbClr val="A8ADB0"/>
    <a:srgbClr val="282B34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7011" autoAdjust="0"/>
  </p:normalViewPr>
  <p:slideViewPr>
    <p:cSldViewPr snapToObjects="1">
      <p:cViewPr varScale="1">
        <p:scale>
          <a:sx n="114" d="100"/>
          <a:sy n="114" d="100"/>
        </p:scale>
        <p:origin x="-1530" y="-102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notesViewPr>
    <p:cSldViewPr snapToObjects="1">
      <p:cViewPr varScale="1">
        <p:scale>
          <a:sx n="78" d="100"/>
          <a:sy n="78" d="100"/>
        </p:scale>
        <p:origin x="-2154" y="-90"/>
      </p:cViewPr>
      <p:guideLst>
        <p:guide orient="horz" pos="3070"/>
        <p:guide pos="215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54" Type="http://schemas.openxmlformats.org/officeDocument/2006/relationships/slide" Target="slides/slide150.xml"/><Relationship Id="rId15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tableStyles" Target="tableStyle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6B6741FD-D63B-463E-A193-11E175A79D5D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43670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598C1813-43EC-4565-B23C-937ABF6B94C3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46468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0D1D8-6B2C-471F-A82E-F2EC06627FBE}" type="slidenum">
              <a:rPr lang="en-GB"/>
              <a:pPr/>
              <a:t>1</a:t>
            </a:fld>
            <a:endParaRPr lang="en-GB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150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151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152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61870-1AD2-4E05-968F-526D9AFD0537}" type="slidenum">
              <a:rPr lang="en-GB"/>
              <a:pPr/>
              <a:t>153</a:t>
            </a:fld>
            <a:endParaRPr lang="en-GB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9" name="Picture 29" descr="C:\Documents and Settings\vsrt4641\Mes documents\Formations\iOS - 2013\Orange Business Solutions Logo\JPEG\O BS logo bottom right_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0563" y="5876925"/>
            <a:ext cx="1779587" cy="758825"/>
          </a:xfrm>
          <a:prstGeom prst="rect">
            <a:avLst/>
          </a:prstGeom>
          <a:noFill/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3644900"/>
            <a:ext cx="7808912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1773238"/>
            <a:ext cx="7808912" cy="1871662"/>
          </a:xfrm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1951037" cy="52562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1238" y="404813"/>
            <a:ext cx="5705475" cy="52562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11238" y="1773238"/>
            <a:ext cx="3827462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773238"/>
            <a:ext cx="382905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  <p:sp>
        <p:nvSpPr>
          <p:cNvPr id="6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73238"/>
            <a:ext cx="780891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04813"/>
            <a:ext cx="78089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782" name="Rectangle 758"/>
          <p:cNvSpPr>
            <a:spLocks noChangeArrowheads="1"/>
          </p:cNvSpPr>
          <p:nvPr/>
        </p:nvSpPr>
        <p:spPr bwMode="auto">
          <a:xfrm>
            <a:off x="4283968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900" dirty="0" smtClean="0">
                <a:latin typeface="Helvetica 55 Roman" pitchFamily="34" charset="0"/>
              </a:rPr>
              <a:t>Page </a:t>
            </a:r>
            <a:fld id="{FE85A582-B7FF-4FAF-A2A3-748424794871}" type="slidenum">
              <a:rPr lang="en-GB" sz="900" smtClean="0">
                <a:latin typeface="Helvetica 55 Roman" pitchFamily="34" charset="0"/>
              </a:rPr>
              <a:pPr algn="ctr"/>
              <a:t>‹N°›</a:t>
            </a:fld>
            <a:endParaRPr lang="en-GB" sz="900" dirty="0">
              <a:latin typeface="Helvetica 55 Roman" pitchFamily="34" charset="0"/>
            </a:endParaRPr>
          </a:p>
        </p:txBody>
      </p:sp>
      <p:sp>
        <p:nvSpPr>
          <p:cNvPr id="1783" name="Rectangle 75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1238" y="6407150"/>
            <a:ext cx="248761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Helvetica 55 Roman" pitchFamily="34" charset="0"/>
              </a:defRPr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fontAlgn="base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rendan.guegan@orange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 8"/>
          <p:cNvSpPr/>
          <p:nvPr/>
        </p:nvSpPr>
        <p:spPr>
          <a:xfrm>
            <a:off x="0" y="-27384"/>
            <a:ext cx="9144000" cy="3573016"/>
          </a:xfrm>
          <a:prstGeom prst="rect">
            <a:avLst/>
          </a:prstGeom>
          <a:solidFill>
            <a:srgbClr val="282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 descr=" 14"/>
          <p:cNvSpPr/>
          <p:nvPr/>
        </p:nvSpPr>
        <p:spPr>
          <a:xfrm>
            <a:off x="0" y="3645024"/>
            <a:ext cx="9144000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6690" name="Rectangle 2" descr=" 626690"/>
          <p:cNvSpPr>
            <a:spLocks noGrp="1" noChangeArrowheads="1"/>
          </p:cNvSpPr>
          <p:nvPr>
            <p:ph type="ctrTitle"/>
          </p:nvPr>
        </p:nvSpPr>
        <p:spPr>
          <a:xfrm>
            <a:off x="323850" y="3645024"/>
            <a:ext cx="8496622" cy="864096"/>
          </a:xfrm>
        </p:spPr>
        <p:txBody>
          <a:bodyPr/>
          <a:lstStyle/>
          <a:p>
            <a:r>
              <a:rPr lang="fr-FR" sz="4400" dirty="0" smtClean="0"/>
              <a:t>L’environnement de développement </a:t>
            </a:r>
            <a:r>
              <a:rPr lang="fr-FR" sz="4400" dirty="0" err="1" smtClean="0"/>
              <a:t>iOS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6691" name="Rectangle 3" descr=" 626691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733256"/>
            <a:ext cx="6336704" cy="864096"/>
          </a:xfrm>
          <a:noFill/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Brendan GUEGAN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Segment « Multi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Devices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 »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Développeur iOS – Référent technique iOS.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  <a:hlinkClick r:id="rId3"/>
              </a:rPr>
              <a:t>brendan.guegan@orange.com</a:t>
            </a:r>
            <a:endParaRPr lang="fr-FR" sz="1100" dirty="0" smtClean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+33 2 99 87 92 83</a:t>
            </a:r>
            <a:endParaRPr lang="fr-FR" dirty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</p:txBody>
      </p:sp>
      <p:pic>
        <p:nvPicPr>
          <p:cNvPr id="754696" name="Picture 8" descr=" 75469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04664"/>
            <a:ext cx="1728192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692" name="Picture 4" descr=" 754692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1072210" y="548680"/>
            <a:ext cx="2160239" cy="2160239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48393" lon="19204409" rev="256096"/>
            </a:camera>
            <a:lightRig rig="harsh" dir="t">
              <a:rot lat="0" lon="0" rev="3000000"/>
            </a:lightRig>
          </a:scene3d>
          <a:sp3d extrusionH="25400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754695" name="Picture 7" descr=" 7546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7170" y="404664"/>
            <a:ext cx="1605310" cy="160531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21237644" lon="20004600" rev="20737725"/>
            </a:camera>
            <a:lightRig rig="threePt" dir="t"/>
          </a:scene3d>
        </p:spPr>
      </p:pic>
      <p:pic>
        <p:nvPicPr>
          <p:cNvPr id="754694" name="Picture 6" descr=" 75469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3520" y="404664"/>
            <a:ext cx="2116832" cy="211683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7200000">
              <a:rot lat="1200000" lon="1800000" rev="21000000"/>
            </a:camera>
            <a:lightRig rig="harsh" dir="t">
              <a:rot lat="0" lon="0" rev="3000000"/>
            </a:lightRig>
          </a:scene3d>
          <a:sp3d extrusionH="25400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754691" name="Picture 3" descr=" 75469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627784" y="-27383"/>
            <a:ext cx="3566230" cy="3566230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</a:p>
          <a:p>
            <a:endParaRPr lang="fr-FR" dirty="0"/>
          </a:p>
        </p:txBody>
      </p:sp>
      <p:pic>
        <p:nvPicPr>
          <p:cNvPr id="1027" name="Picture 3" descr="Z:\Desktop\Capture d’écran 2013-12-13 à 12.02.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50" y="1278606"/>
            <a:ext cx="7834788" cy="4896743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106250" y="5229200"/>
            <a:ext cx="1872208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Arborescence de fichiers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8" idx="0"/>
          </p:cNvCxnSpPr>
          <p:nvPr/>
        </p:nvCxnSpPr>
        <p:spPr>
          <a:xfrm flipV="1">
            <a:off x="2042354" y="4581128"/>
            <a:ext cx="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436096" y="2132856"/>
            <a:ext cx="1872208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Editeur de code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283968" y="5229200"/>
            <a:ext cx="187220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Console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220072" y="4227185"/>
            <a:ext cx="1872208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Infos fichier ou aide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7" idx="3"/>
          </p:cNvCxnSpPr>
          <p:nvPr/>
        </p:nvCxnSpPr>
        <p:spPr>
          <a:xfrm flipV="1">
            <a:off x="7092280" y="3645024"/>
            <a:ext cx="864096" cy="93610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une requête :</a:t>
            </a:r>
          </a:p>
          <a:p>
            <a:pPr lvl="1"/>
            <a:r>
              <a:rPr lang="fr-FR" dirty="0" smtClean="0"/>
              <a:t>doit être faite sur une entité</a:t>
            </a:r>
          </a:p>
          <a:p>
            <a:pPr lvl="1"/>
            <a:r>
              <a:rPr lang="fr-FR" dirty="0" smtClean="0"/>
              <a:t>peut filtrer des objets de cette entité (à l’aide d’un prédicat)</a:t>
            </a:r>
          </a:p>
          <a:p>
            <a:pPr lvl="1"/>
            <a:r>
              <a:rPr lang="fr-FR" dirty="0" smtClean="0"/>
              <a:t>peut trier le résultat</a:t>
            </a:r>
          </a:p>
          <a:p>
            <a:r>
              <a:rPr lang="fr-FR" dirty="0" smtClean="0"/>
              <a:t>la classe permettant de faire une requête est </a:t>
            </a:r>
            <a:r>
              <a:rPr lang="fr-FR" dirty="0" smtClean="0">
                <a:latin typeface="Courier" pitchFamily="49" charset="0"/>
              </a:rPr>
              <a:t>NSFetchRequest</a:t>
            </a:r>
          </a:p>
          <a:p>
            <a:r>
              <a:rPr lang="fr-FR" dirty="0" smtClean="0"/>
              <a:t>une requête s’effectue obligatoirement dans un </a:t>
            </a:r>
            <a:r>
              <a:rPr lang="fr-FR" dirty="0" smtClean="0">
                <a:solidFill>
                  <a:schemeClr val="tx2"/>
                </a:solidFill>
              </a:rPr>
              <a:t>managed object context</a:t>
            </a:r>
          </a:p>
          <a:p>
            <a:r>
              <a:rPr lang="fr-FR" dirty="0" smtClean="0"/>
              <a:t>on prend pour exemple, une liste de messages. Un message a un titre, un contenu et une date. On va faire une requête pour récupérer les titres dont le contenu commence par « Le » et les trier par date du plus récent au plus ancien</a:t>
            </a:r>
          </a:p>
        </p:txBody>
      </p:sp>
    </p:spTree>
    <p:extLst>
      <p:ext uri="{BB962C8B-B14F-4D97-AF65-F5344CB8AC3E}">
        <p14:creationId xmlns:p14="http://schemas.microsoft.com/office/powerpoint/2010/main" xmlns="" val="41582130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8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2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8" name="Rectangle 10" descr=" 1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552" y="2420888"/>
                </a:moveTo>
                <a:lnTo>
                  <a:pt x="539552" y="2924944"/>
                </a:lnTo>
                <a:lnTo>
                  <a:pt x="8820150" y="2924944"/>
                </a:lnTo>
                <a:lnTo>
                  <a:pt x="8820150" y="2420888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80000"/>
                </a:schemeClr>
              </a:gs>
              <a:gs pos="80000">
                <a:schemeClr val="accent1">
                  <a:shade val="93000"/>
                  <a:satMod val="130000"/>
                  <a:alpha val="80000"/>
                </a:schemeClr>
              </a:gs>
              <a:gs pos="100000">
                <a:schemeClr val="accent1">
                  <a:shade val="94000"/>
                  <a:satMod val="135000"/>
                  <a:alpha val="8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2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11" name="Rectangle 2" descr="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552" y="2924944"/>
                </a:moveTo>
                <a:lnTo>
                  <a:pt x="539552" y="3429000"/>
                </a:lnTo>
                <a:lnTo>
                  <a:pt x="8820150" y="3429000"/>
                </a:lnTo>
                <a:lnTo>
                  <a:pt x="8820150" y="2924944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2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11" name="Rectangle 2" descr="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552" y="2924944"/>
                </a:moveTo>
                <a:lnTo>
                  <a:pt x="539552" y="3429000"/>
                </a:lnTo>
                <a:lnTo>
                  <a:pt x="8820150" y="3429000"/>
                </a:lnTo>
                <a:lnTo>
                  <a:pt x="8820150" y="2924944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r 13" descr=" 14"/>
          <p:cNvGrpSpPr/>
          <p:nvPr/>
        </p:nvGrpSpPr>
        <p:grpSpPr>
          <a:xfrm>
            <a:off x="1475655" y="3356992"/>
            <a:ext cx="1296144" cy="698013"/>
            <a:chOff x="1475656" y="3356992"/>
            <a:chExt cx="1296144" cy="698014"/>
          </a:xfrm>
        </p:grpSpPr>
        <p:sp>
          <p:nvSpPr>
            <p:cNvPr id="13" name="ZoneTexte 12"/>
            <p:cNvSpPr txBox="1"/>
            <p:nvPr/>
          </p:nvSpPr>
          <p:spPr>
            <a:xfrm>
              <a:off x="1475656" y="377800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</a:t>
              </a:r>
              <a:r>
                <a:rPr lang="fr-FR" sz="1200" dirty="0" smtClean="0">
                  <a:solidFill>
                    <a:schemeClr val="bg1"/>
                  </a:solidFill>
                </a:rPr>
                <a:t>ommence par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V="1">
              <a:off x="2123728" y="3356992"/>
              <a:ext cx="0" cy="42101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2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11" name="Rectangle 2" descr="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552" y="2924944"/>
                </a:moveTo>
                <a:lnTo>
                  <a:pt x="539552" y="3429000"/>
                </a:lnTo>
                <a:lnTo>
                  <a:pt x="8820150" y="3429000"/>
                </a:lnTo>
                <a:lnTo>
                  <a:pt x="8820150" y="2924944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r 13" descr=" 14"/>
          <p:cNvGrpSpPr/>
          <p:nvPr/>
        </p:nvGrpSpPr>
        <p:grpSpPr>
          <a:xfrm>
            <a:off x="1475655" y="3356992"/>
            <a:ext cx="1296144" cy="698013"/>
            <a:chOff x="1475656" y="3356992"/>
            <a:chExt cx="1296144" cy="698014"/>
          </a:xfrm>
        </p:grpSpPr>
        <p:sp>
          <p:nvSpPr>
            <p:cNvPr id="13" name="ZoneTexte 12"/>
            <p:cNvSpPr txBox="1"/>
            <p:nvPr/>
          </p:nvSpPr>
          <p:spPr>
            <a:xfrm>
              <a:off x="1475656" y="377800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</a:t>
              </a:r>
              <a:r>
                <a:rPr lang="fr-FR" sz="1200" dirty="0" smtClean="0">
                  <a:solidFill>
                    <a:schemeClr val="bg1"/>
                  </a:solidFill>
                </a:rPr>
                <a:t>ommence par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V="1">
              <a:off x="2123728" y="3356992"/>
              <a:ext cx="0" cy="42101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r 15" descr=" 16"/>
          <p:cNvGrpSpPr/>
          <p:nvPr/>
        </p:nvGrpSpPr>
        <p:grpSpPr>
          <a:xfrm>
            <a:off x="2308562" y="3356991"/>
            <a:ext cx="1296144" cy="1296144"/>
            <a:chOff x="1475656" y="3306217"/>
            <a:chExt cx="1296144" cy="1296144"/>
          </a:xfrm>
        </p:grpSpPr>
        <p:sp>
          <p:nvSpPr>
            <p:cNvPr id="15" name="ZoneTexte 14"/>
            <p:cNvSpPr txBox="1"/>
            <p:nvPr/>
          </p:nvSpPr>
          <p:spPr>
            <a:xfrm>
              <a:off x="1475656" y="41406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</a:t>
              </a:r>
              <a:r>
                <a:rPr lang="fr-FR" sz="1200" dirty="0" smtClean="0">
                  <a:solidFill>
                    <a:schemeClr val="bg1"/>
                  </a:solidFill>
                </a:rPr>
                <a:t>eut importe la casse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V="1">
              <a:off x="2123728" y="3306217"/>
              <a:ext cx="0" cy="83448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2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11" name="Rectangle 2" descr="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552" y="2924944"/>
                </a:moveTo>
                <a:lnTo>
                  <a:pt x="539552" y="3429000"/>
                </a:lnTo>
                <a:lnTo>
                  <a:pt x="8820150" y="3429000"/>
                </a:lnTo>
                <a:lnTo>
                  <a:pt x="8820150" y="2924944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r 13" descr=" 14"/>
          <p:cNvGrpSpPr/>
          <p:nvPr/>
        </p:nvGrpSpPr>
        <p:grpSpPr>
          <a:xfrm>
            <a:off x="1475655" y="3356992"/>
            <a:ext cx="1296144" cy="698013"/>
            <a:chOff x="1475656" y="3356992"/>
            <a:chExt cx="1296144" cy="698014"/>
          </a:xfrm>
        </p:grpSpPr>
        <p:sp>
          <p:nvSpPr>
            <p:cNvPr id="13" name="ZoneTexte 12"/>
            <p:cNvSpPr txBox="1"/>
            <p:nvPr/>
          </p:nvSpPr>
          <p:spPr>
            <a:xfrm>
              <a:off x="1475656" y="377800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</a:t>
              </a:r>
              <a:r>
                <a:rPr lang="fr-FR" sz="1200" dirty="0" smtClean="0">
                  <a:solidFill>
                    <a:schemeClr val="bg1"/>
                  </a:solidFill>
                </a:rPr>
                <a:t>ommence par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V="1">
              <a:off x="2123728" y="3356992"/>
              <a:ext cx="0" cy="42101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r 15" descr=" 16"/>
          <p:cNvGrpSpPr/>
          <p:nvPr/>
        </p:nvGrpSpPr>
        <p:grpSpPr>
          <a:xfrm>
            <a:off x="2308562" y="3356991"/>
            <a:ext cx="1296144" cy="1296144"/>
            <a:chOff x="1475656" y="3306217"/>
            <a:chExt cx="1296144" cy="1296144"/>
          </a:xfrm>
        </p:grpSpPr>
        <p:sp>
          <p:nvSpPr>
            <p:cNvPr id="15" name="ZoneTexte 14"/>
            <p:cNvSpPr txBox="1"/>
            <p:nvPr/>
          </p:nvSpPr>
          <p:spPr>
            <a:xfrm>
              <a:off x="1475656" y="41406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</a:t>
              </a:r>
              <a:r>
                <a:rPr lang="fr-FR" sz="1200" dirty="0" smtClean="0">
                  <a:solidFill>
                    <a:schemeClr val="bg1"/>
                  </a:solidFill>
                </a:rPr>
                <a:t>eut importe la casse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V="1">
              <a:off x="2123728" y="3306217"/>
              <a:ext cx="0" cy="83448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r 19" descr=" 20"/>
          <p:cNvGrpSpPr/>
          <p:nvPr/>
        </p:nvGrpSpPr>
        <p:grpSpPr>
          <a:xfrm>
            <a:off x="3059848" y="3357002"/>
            <a:ext cx="1296127" cy="916674"/>
            <a:chOff x="1331656" y="3501020"/>
            <a:chExt cx="1296128" cy="916675"/>
          </a:xfrm>
        </p:grpSpPr>
        <p:sp>
          <p:nvSpPr>
            <p:cNvPr id="18" name="ZoneTexte 17"/>
            <p:cNvSpPr txBox="1"/>
            <p:nvPr/>
          </p:nvSpPr>
          <p:spPr>
            <a:xfrm>
              <a:off x="1691680" y="414069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bg1"/>
                  </a:solidFill>
                </a:rPr>
                <a:t>diacritique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Connecteur droit avec flèche 21"/>
            <p:cNvCxnSpPr>
              <a:stCxn id="18" idx="1"/>
            </p:cNvCxnSpPr>
            <p:nvPr/>
          </p:nvCxnSpPr>
          <p:spPr>
            <a:xfrm rot="10800000">
              <a:off x="1331656" y="3501020"/>
              <a:ext cx="360025" cy="778177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2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20" name="Rectangle 533506" descr=" 53350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230" y="3429000"/>
                </a:moveTo>
                <a:lnTo>
                  <a:pt x="539230" y="3861048"/>
                </a:lnTo>
                <a:lnTo>
                  <a:pt x="8820472" y="3861048"/>
                </a:lnTo>
                <a:lnTo>
                  <a:pt x="8820472" y="34290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69000"/>
                </a:schemeClr>
              </a:gs>
              <a:gs pos="80000">
                <a:schemeClr val="accent1">
                  <a:shade val="93000"/>
                  <a:satMod val="130000"/>
                  <a:alpha val="69000"/>
                </a:schemeClr>
              </a:gs>
              <a:gs pos="100000">
                <a:schemeClr val="accent1">
                  <a:shade val="94000"/>
                  <a:satMod val="135000"/>
                  <a:alpha val="6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2" name="Groupe 10" descr=" 8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11" name="Rectangle 533510" descr=" 53351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230" y="3861048"/>
                </a:moveTo>
                <a:lnTo>
                  <a:pt x="539230" y="4653136"/>
                </a:lnTo>
                <a:lnTo>
                  <a:pt x="8820150" y="4653136"/>
                </a:lnTo>
                <a:lnTo>
                  <a:pt x="8820150" y="3861048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6361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via l’éditeur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4941168"/>
            <a:ext cx="8025258" cy="719857"/>
          </a:xfrm>
        </p:spPr>
        <p:txBody>
          <a:bodyPr/>
          <a:lstStyle/>
          <a:p>
            <a:r>
              <a:rPr lang="fr-FR" dirty="0" smtClean="0"/>
              <a:t>le tri n’est pas possible directement , il faut le faire en code</a:t>
            </a:r>
          </a:p>
        </p:txBody>
      </p:sp>
      <p:pic>
        <p:nvPicPr>
          <p:cNvPr id="3074" name="Picture 2" descr="Z:\Desktop\Capture d’écran 2013-01-16 à 17.45.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484784"/>
            <a:ext cx="8343900" cy="1285875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476250" y="2770659"/>
            <a:ext cx="1472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nom de la requête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1212515" y="1700808"/>
            <a:ext cx="1127237" cy="10698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01180" y="3478545"/>
            <a:ext cx="1472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propriété de filtrage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10" idx="0"/>
          </p:cNvCxnSpPr>
          <p:nvPr/>
        </p:nvCxnSpPr>
        <p:spPr>
          <a:xfrm flipV="1">
            <a:off x="2837445" y="2348880"/>
            <a:ext cx="0" cy="11296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131840" y="2923059"/>
            <a:ext cx="147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opérateur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4" idx="0"/>
          </p:cNvCxnSpPr>
          <p:nvPr/>
        </p:nvCxnSpPr>
        <p:spPr>
          <a:xfrm flipV="1">
            <a:off x="3868105" y="2348880"/>
            <a:ext cx="0" cy="574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756770" y="2923059"/>
            <a:ext cx="147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valeur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9" idx="0"/>
          </p:cNvCxnSpPr>
          <p:nvPr/>
        </p:nvCxnSpPr>
        <p:spPr>
          <a:xfrm flipV="1">
            <a:off x="5493035" y="2348880"/>
            <a:ext cx="0" cy="574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80283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b="1" dirty="0"/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6376736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via l’éditeur</a:t>
            </a:r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515552"/>
            <a:ext cx="8281242" cy="3160809"/>
            <a:chOff x="755576" y="5085184"/>
            <a:chExt cx="7849177" cy="2440948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1629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NSManagedObjectModel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model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model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fetchRequestTemplateForName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@"filtreMessages"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311416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sauvegarde</a:t>
            </a:r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72816"/>
            <a:ext cx="8281242" cy="2175925"/>
            <a:chOff x="755576" y="5085184"/>
            <a:chExt cx="7849177" cy="1680367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14023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(![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 save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 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NSLog(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@"erreur lors de la suppression"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localizedDescription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393366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insertion</a:t>
            </a:r>
          </a:p>
          <a:p>
            <a:endParaRPr lang="fr-FR" dirty="0"/>
          </a:p>
        </p:txBody>
      </p:sp>
      <p:grpSp>
        <p:nvGrpSpPr>
          <p:cNvPr id="8" name="Groupe 10"/>
          <p:cNvGrpSpPr/>
          <p:nvPr/>
        </p:nvGrpSpPr>
        <p:grpSpPr>
          <a:xfrm>
            <a:off x="539230" y="3501008"/>
            <a:ext cx="8281242" cy="2668369"/>
            <a:chOff x="755576" y="5085184"/>
            <a:chExt cx="7849177" cy="2060659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30"/>
              <a:ext cx="7848872" cy="17826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NSManagedObjectModel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model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NSEntityDescription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insertNewObjectForEntityForName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inManagedObjectContext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message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.titre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l’insertion d’un objet se fait en utilisant la classe </a:t>
            </a:r>
            <a:r>
              <a:rPr lang="fr-FR" dirty="0" err="1" smtClean="0">
                <a:latin typeface="Courier New"/>
                <a:cs typeface="Courier New"/>
              </a:rPr>
              <a:t>NSEntityDescription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/>
              <a:t>Il faut penser à sauvegarder l’objet ajouté</a:t>
            </a:r>
          </a:p>
        </p:txBody>
      </p:sp>
    </p:spTree>
    <p:extLst>
      <p:ext uri="{BB962C8B-B14F-4D97-AF65-F5344CB8AC3E}">
        <p14:creationId xmlns:p14="http://schemas.microsoft.com/office/powerpoint/2010/main" xmlns="" val="996284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suppression</a:t>
            </a:r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3501012"/>
            <a:ext cx="8281242" cy="1437257"/>
            <a:chOff x="755576" y="5085184"/>
            <a:chExt cx="7849177" cy="1109927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6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suppression 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deleteObject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message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</p:txBody>
        </p:sp>
      </p:grp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la suppression d’un objet se fait au niveau du contexte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on ne peut pas supprimer un objet qui ne fait pas partie du contexte (par exemple en environnement </a:t>
            </a:r>
            <a:r>
              <a:rPr lang="fr-FR" dirty="0" err="1" smtClean="0"/>
              <a:t>multithreadé</a:t>
            </a:r>
            <a:r>
              <a:rPr lang="fr-FR" dirty="0" smtClean="0"/>
              <a:t>)</a:t>
            </a:r>
          </a:p>
        </p:txBody>
      </p:sp>
      <p:pic>
        <p:nvPicPr>
          <p:cNvPr id="12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132856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33309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points importants</a:t>
            </a:r>
          </a:p>
          <a:p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un contexte ne doit être </a:t>
            </a:r>
            <a:r>
              <a:rPr lang="fr-FR" dirty="0" smtClean="0">
                <a:solidFill>
                  <a:schemeClr val="tx2"/>
                </a:solidFill>
              </a:rPr>
              <a:t>utilisé que dans un seul thread</a:t>
            </a:r>
            <a:r>
              <a:rPr lang="fr-FR" dirty="0" smtClean="0"/>
              <a:t>, chaque thread devant donc gérer son propre contexte</a:t>
            </a:r>
          </a:p>
          <a:p>
            <a:r>
              <a:rPr lang="fr-FR" dirty="0" smtClean="0"/>
              <a:t>un </a:t>
            </a:r>
            <a:r>
              <a:rPr lang="fr-FR" dirty="0" smtClean="0">
                <a:latin typeface="Courier" pitchFamily="49" charset="0"/>
              </a:rPr>
              <a:t>NSManagedObject</a:t>
            </a:r>
            <a:r>
              <a:rPr lang="fr-FR" dirty="0" smtClean="0"/>
              <a:t> ne doit </a:t>
            </a:r>
            <a:r>
              <a:rPr lang="fr-FR" dirty="0" smtClean="0">
                <a:solidFill>
                  <a:srgbClr val="FF6600"/>
                </a:solidFill>
              </a:rPr>
              <a:t>pas être transmis d’un thread à un autre</a:t>
            </a:r>
            <a:r>
              <a:rPr lang="fr-FR" dirty="0" smtClean="0"/>
              <a:t>, ni manipulé par un autre contexte que celui qui l’a créé ou récupéré via une requête</a:t>
            </a:r>
          </a:p>
          <a:p>
            <a:r>
              <a:rPr lang="fr-FR" dirty="0" smtClean="0"/>
              <a:t>pour transmettre un </a:t>
            </a:r>
            <a:r>
              <a:rPr lang="fr-FR" dirty="0" smtClean="0">
                <a:latin typeface="Courier" pitchFamily="49" charset="0"/>
              </a:rPr>
              <a:t>NSManagedObject</a:t>
            </a:r>
            <a:r>
              <a:rPr lang="fr-FR" dirty="0" smtClean="0"/>
              <a:t> dans un autre thread ou contexte, on utilise son </a:t>
            </a:r>
            <a:r>
              <a:rPr lang="fr-FR" dirty="0" smtClean="0">
                <a:latin typeface="Courier" pitchFamily="49" charset="0"/>
              </a:rPr>
              <a:t>objectID</a:t>
            </a:r>
            <a:r>
              <a:rPr lang="fr-FR" dirty="0" smtClean="0"/>
              <a:t> qui est un </a:t>
            </a:r>
            <a:r>
              <a:rPr lang="fr-FR" dirty="0" smtClean="0">
                <a:solidFill>
                  <a:srgbClr val="FF6600"/>
                </a:solidFill>
              </a:rPr>
              <a:t>identifiant unique </a:t>
            </a:r>
            <a:r>
              <a:rPr lang="fr-FR" dirty="0" smtClean="0"/>
              <a:t>géré par Core Data</a:t>
            </a:r>
          </a:p>
          <a:p>
            <a:r>
              <a:rPr lang="fr-FR" dirty="0" smtClean="0"/>
              <a:t>il est possible de faire du « merge » entre deux contextes afin d’éviter les conflits</a:t>
            </a:r>
          </a:p>
        </p:txBody>
      </p:sp>
    </p:spTree>
    <p:extLst>
      <p:ext uri="{BB962C8B-B14F-4D97-AF65-F5344CB8AC3E}">
        <p14:creationId xmlns:p14="http://schemas.microsoft.com/office/powerpoint/2010/main" xmlns="" val="11182537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- exemple</a:t>
            </a:r>
          </a:p>
          <a:p>
            <a:endParaRPr lang="fr-FR" dirty="0"/>
          </a:p>
        </p:txBody>
      </p: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application possède un contexte principal que </a:t>
            </a:r>
            <a:r>
              <a:rPr lang="fr-FR" dirty="0"/>
              <a:t>l’on nomme </a:t>
            </a:r>
            <a:r>
              <a:rPr lang="fr-FR" dirty="0" err="1" smtClean="0">
                <a:solidFill>
                  <a:srgbClr val="FF6600"/>
                </a:solidFill>
              </a:rPr>
              <a:t>mainCtx</a:t>
            </a:r>
            <a:endParaRPr lang="fr-FR" dirty="0" smtClean="0"/>
          </a:p>
          <a:p>
            <a:r>
              <a:rPr lang="fr-FR" dirty="0" smtClean="0"/>
              <a:t>l’application effectue une requête en asynchrone qui insère des objets dans un thread secondaire, donc avec un autre contexte nommé </a:t>
            </a:r>
            <a:r>
              <a:rPr lang="fr-FR" dirty="0" err="1" smtClean="0">
                <a:solidFill>
                  <a:srgbClr val="FF6600"/>
                </a:solidFill>
              </a:rPr>
              <a:t>webCtx</a:t>
            </a:r>
            <a:endParaRPr lang="fr-FR" dirty="0" smtClean="0">
              <a:solidFill>
                <a:srgbClr val="FF6600"/>
              </a:solidFill>
            </a:endParaRPr>
          </a:p>
          <a:p>
            <a:r>
              <a:rPr lang="fr-FR" dirty="0" smtClean="0"/>
              <a:t>à la fin de la requête, il faut </a:t>
            </a:r>
            <a:r>
              <a:rPr lang="fr-FR" dirty="0" err="1" smtClean="0"/>
              <a:t>merger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6600"/>
                </a:solidFill>
              </a:rPr>
              <a:t>webCtx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avec </a:t>
            </a:r>
            <a:r>
              <a:rPr lang="fr-FR" dirty="0" err="1" smtClean="0">
                <a:solidFill>
                  <a:schemeClr val="tx2"/>
                </a:solidFill>
              </a:rPr>
              <a:t>mainCtx</a:t>
            </a:r>
            <a:r>
              <a:rPr lang="fr-FR" dirty="0" smtClean="0"/>
              <a:t>, et donc insérer les nouveaux objets dans </a:t>
            </a:r>
            <a:r>
              <a:rPr lang="fr-FR" dirty="0" err="1" smtClean="0">
                <a:solidFill>
                  <a:srgbClr val="FF6600"/>
                </a:solidFill>
              </a:rPr>
              <a:t>mainCtx</a:t>
            </a:r>
            <a:endParaRPr lang="fr-FR" dirty="0" smtClean="0">
              <a:solidFill>
                <a:srgbClr val="FF6600"/>
              </a:solidFill>
            </a:endParaRPr>
          </a:p>
          <a:p>
            <a:r>
              <a:rPr lang="fr-FR" dirty="0" smtClean="0"/>
              <a:t>pour cela, on utilise la </a:t>
            </a:r>
            <a:r>
              <a:rPr lang="fr-FR" dirty="0"/>
              <a:t>notification </a:t>
            </a:r>
            <a:r>
              <a:rPr lang="fr-FR" dirty="0" err="1" smtClean="0">
                <a:latin typeface="Courier New"/>
                <a:cs typeface="Courier New"/>
              </a:rPr>
              <a:t>NSManagedObjectContextDidSaveNotification</a:t>
            </a:r>
            <a:r>
              <a:rPr lang="fr-FR" dirty="0" smtClean="0"/>
              <a:t> envoyée automatiquement par </a:t>
            </a:r>
            <a:r>
              <a:rPr lang="fr-FR" dirty="0" err="1" smtClean="0">
                <a:solidFill>
                  <a:srgbClr val="FF6600"/>
                </a:solidFill>
              </a:rPr>
              <a:t>webCtx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lors de la sauvegarde</a:t>
            </a:r>
          </a:p>
        </p:txBody>
      </p:sp>
    </p:spTree>
    <p:extLst>
      <p:ext uri="{BB962C8B-B14F-4D97-AF65-F5344CB8AC3E}">
        <p14:creationId xmlns:p14="http://schemas.microsoft.com/office/powerpoint/2010/main" xmlns="" val="402027439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merge</a:t>
            </a:r>
            <a:r>
              <a:rPr lang="fr-FR" dirty="0"/>
              <a:t> - exemple</a:t>
            </a:r>
          </a:p>
          <a:p>
            <a:endParaRPr lang="fr-FR" dirty="0"/>
          </a:p>
        </p:txBody>
      </p:sp>
      <p:grpSp>
        <p:nvGrpSpPr>
          <p:cNvPr id="2" name="Groupe 6"/>
          <p:cNvGrpSpPr/>
          <p:nvPr/>
        </p:nvGrpSpPr>
        <p:grpSpPr>
          <a:xfrm>
            <a:off x="755576" y="1772816"/>
            <a:ext cx="7848872" cy="1938992"/>
            <a:chOff x="755576" y="5085184"/>
            <a:chExt cx="7848872" cy="1938992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à faire avant le lancement de la requête et après</a:t>
              </a:r>
            </a:p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la création de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webCtx</a:t>
              </a:r>
              <a:endParaRPr lang="fr-FR" sz="1600" b="1" dirty="0" smtClean="0">
                <a:solidFill>
                  <a:srgbClr val="008000"/>
                </a:solidFill>
                <a:latin typeface="Courier" pitchFamily="49" charset="0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[[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NSNotificationCenter</a:t>
              </a:r>
              <a:r>
                <a:rPr lang="fr-FR" sz="1600" b="1" dirty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addObserver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webCtxDidSave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NSManagedObjectContextDidSaveNotification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webCtx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6620514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merge</a:t>
            </a:r>
            <a:r>
              <a:rPr lang="fr-FR" dirty="0"/>
              <a:t> - exemple</a:t>
            </a:r>
          </a:p>
          <a:p>
            <a:endParaRPr lang="fr-FR" dirty="0"/>
          </a:p>
        </p:txBody>
      </p:sp>
      <p:grpSp>
        <p:nvGrpSpPr>
          <p:cNvPr id="2" name="Groupe 6"/>
          <p:cNvGrpSpPr/>
          <p:nvPr/>
        </p:nvGrpSpPr>
        <p:grpSpPr>
          <a:xfrm>
            <a:off x="755576" y="1772816"/>
            <a:ext cx="7848872" cy="3416320"/>
            <a:chOff x="755576" y="5085184"/>
            <a:chExt cx="7848872" cy="341632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méthode recevant la notification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webCtxDidSave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/>
                </a:rPr>
                <a:t>NSNotification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*)</a:t>
              </a:r>
              <a:r>
                <a:rPr lang="fr-FR" sz="1600" b="1" dirty="0" smtClean="0">
                  <a:solidFill>
                    <a:srgbClr val="FF6600"/>
                  </a:solidFill>
                  <a:latin typeface="Courier" pitchFamily="49" charset="0"/>
                  <a:sym typeface="Wingdings"/>
                </a:rPr>
                <a:t>notification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  </a:t>
              </a:r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appel de la méthode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mergeChangesFromContextDidSaveNotification</a:t>
              </a:r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: dans le thread principal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/>
                </a:rPr>
                <a:t>mainCtx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/>
                </a:rPr>
                <a:t>performSelectorOnMainThread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/>
                </a:rPr>
                <a:t>@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/>
                </a:rPr>
                <a:t>selector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(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mergeChangesFromContextDidSaveNotification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:)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/>
                </a:rPr>
                <a:t>withObject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  <a:sym typeface="Wingdings"/>
                </a:rPr>
                <a:t>notification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/>
                </a:rPr>
                <a:t>waitUntilDone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</a:t>
              </a:r>
              <a:r>
                <a:rPr lang="fr-FR" sz="1600" b="1" dirty="0" err="1">
                  <a:solidFill>
                    <a:srgbClr val="FF0000"/>
                  </a:solidFill>
                  <a:latin typeface="Courier" pitchFamily="49" charset="0"/>
                  <a:sym typeface="Wingdings"/>
                </a:rPr>
                <a:t>YES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}</a:t>
              </a:r>
              <a:endParaRPr lang="fr-FR" sz="1600" b="1" dirty="0" smtClean="0">
                <a:solidFill>
                  <a:srgbClr val="008000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012725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b="1" dirty="0"/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6376736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Foundation</a:t>
            </a:r>
            <a:r>
              <a:rPr lang="fr-FR" dirty="0" smtClean="0"/>
              <a:t> - contenu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objets et structures de base 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NSArray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NSDictionary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NSSet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err="1" smtClean="0">
                <a:latin typeface="Courier" pitchFamily="49" charset="0"/>
              </a:rPr>
              <a:t>NSNumber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NSString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NSData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NSDate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NSTimer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les structures et objets de base ne sont pas forcément modifiables par défaut, il faut utiliser des versions « mutables » : </a:t>
            </a:r>
            <a:r>
              <a:rPr lang="fr-FR" dirty="0" err="1" smtClean="0">
                <a:latin typeface="Courier" pitchFamily="49" charset="0"/>
              </a:rPr>
              <a:t>NSMutableArray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NSMutableDictionary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NSMutableString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NSMutableData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NSMutableSet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le préfixe « NS » provient de </a:t>
            </a:r>
            <a:r>
              <a:rPr lang="fr-FR" dirty="0" err="1" smtClean="0"/>
              <a:t>NeXTStep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pattern MVC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séparation de la vue et du métier</a:t>
            </a:r>
          </a:p>
          <a:p>
            <a:r>
              <a:rPr lang="fr-FR" dirty="0" smtClean="0"/>
              <a:t>c’est un contrôleur qui gère l’interaction entre la vue et le modèle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27584" y="2924944"/>
            <a:ext cx="1872208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Vue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940152" y="2924944"/>
            <a:ext cx="1872208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Modèle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98850" y="4613066"/>
            <a:ext cx="1872208" cy="40011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Contrôleur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  <a:endCxn id="7" idx="2"/>
          </p:cNvCxnSpPr>
          <p:nvPr/>
        </p:nvCxnSpPr>
        <p:spPr>
          <a:xfrm flipH="1" flipV="1">
            <a:off x="1763688" y="3325054"/>
            <a:ext cx="1735162" cy="1488067"/>
          </a:xfrm>
          <a:prstGeom prst="straightConnector1">
            <a:avLst/>
          </a:prstGeom>
          <a:ln w="317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" idx="3"/>
            <a:endCxn id="8" idx="2"/>
          </p:cNvCxnSpPr>
          <p:nvPr/>
        </p:nvCxnSpPr>
        <p:spPr>
          <a:xfrm flipV="1">
            <a:off x="5371058" y="3325054"/>
            <a:ext cx="1505198" cy="1488067"/>
          </a:xfrm>
          <a:prstGeom prst="straightConnector1">
            <a:avLst/>
          </a:prstGeom>
          <a:ln w="317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Foundation</a:t>
            </a:r>
            <a:r>
              <a:rPr lang="fr-FR" dirty="0" smtClean="0"/>
              <a:t> - contenu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err="1" smtClean="0"/>
              <a:t>NSFileManager</a:t>
            </a:r>
            <a:r>
              <a:rPr lang="fr-FR" dirty="0" smtClean="0"/>
              <a:t> : gestionnaire de fichiers et dossiers (création, suppression déplacement, copie)</a:t>
            </a:r>
          </a:p>
          <a:p>
            <a:r>
              <a:rPr lang="fr-FR" dirty="0" err="1" smtClean="0"/>
              <a:t>NSBundle</a:t>
            </a:r>
            <a:r>
              <a:rPr lang="fr-FR" dirty="0" smtClean="0"/>
              <a:t> : permet d’accéder aux ressources de l’application</a:t>
            </a:r>
          </a:p>
          <a:p>
            <a:r>
              <a:rPr lang="fr-FR" dirty="0" smtClean="0"/>
              <a:t>NSURL* : classes permettant d’effectuer des requêtes</a:t>
            </a:r>
          </a:p>
          <a:p>
            <a:r>
              <a:rPr lang="fr-FR" dirty="0" err="1" smtClean="0"/>
              <a:t>NSXMLParser</a:t>
            </a:r>
            <a:r>
              <a:rPr lang="fr-FR" dirty="0" smtClean="0"/>
              <a:t> : pour </a:t>
            </a:r>
            <a:r>
              <a:rPr lang="fr-FR" dirty="0" err="1" smtClean="0"/>
              <a:t>parser</a:t>
            </a:r>
            <a:r>
              <a:rPr lang="fr-FR" dirty="0" smtClean="0"/>
              <a:t> du XML</a:t>
            </a:r>
          </a:p>
          <a:p>
            <a:r>
              <a:rPr lang="fr-FR" dirty="0" err="1" smtClean="0"/>
              <a:t>NSThread</a:t>
            </a:r>
            <a:r>
              <a:rPr lang="fr-FR" dirty="0" smtClean="0"/>
              <a:t>, </a:t>
            </a:r>
            <a:r>
              <a:rPr lang="fr-FR" dirty="0" err="1" smtClean="0"/>
              <a:t>NSOperation</a:t>
            </a:r>
            <a:r>
              <a:rPr lang="fr-FR" dirty="0" smtClean="0"/>
              <a:t>* : pour du </a:t>
            </a:r>
            <a:r>
              <a:rPr lang="fr-FR" dirty="0" err="1" smtClean="0"/>
              <a:t>multi-threading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Foundation</a:t>
            </a:r>
            <a:r>
              <a:rPr lang="fr-FR" dirty="0" smtClean="0"/>
              <a:t> - contenu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presque tous les objets de </a:t>
            </a:r>
            <a:r>
              <a:rPr lang="fr-FR" dirty="0" err="1" smtClean="0"/>
              <a:t>Foundation</a:t>
            </a:r>
            <a:r>
              <a:rPr lang="fr-FR" dirty="0" smtClean="0"/>
              <a:t> ont une correspondance avec le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CoreFoundation</a:t>
            </a:r>
            <a:r>
              <a:rPr lang="fr-FR" dirty="0" smtClean="0"/>
              <a:t> qui définit des structures équivalentes en C</a:t>
            </a:r>
          </a:p>
          <a:p>
            <a:pPr lvl="1">
              <a:buNone/>
            </a:pPr>
            <a:endParaRPr lang="fr-FR" dirty="0" smtClean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780923"/>
            <a:ext cx="8281242" cy="2668370"/>
            <a:chOff x="755576" y="5085184"/>
            <a:chExt cx="7849177" cy="2060661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881" y="5363231"/>
              <a:ext cx="7848872" cy="178261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CF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StringRef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CF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StringRef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str2 contient @"blabla" peut être manipulée par les fonctions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CFString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CF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StringRef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str3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CFStringCreateWithCString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"ma chaine"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kCFStringEncodingUTF8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str4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str3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str4 contient @"ma chaine" peut être manipulée par les méthodes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NSString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CoreGraphics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permet le dessin de formes (rectangles, ellipses, arcs, lignes) dans des contextes graphiques</a:t>
            </a:r>
          </a:p>
          <a:p>
            <a:r>
              <a:rPr lang="fr-FR" dirty="0" smtClean="0"/>
              <a:t>permet de dessiner les pages d’un document </a:t>
            </a:r>
            <a:r>
              <a:rPr lang="fr-FR" dirty="0" err="1" smtClean="0"/>
              <a:t>pdf</a:t>
            </a:r>
            <a:endParaRPr lang="fr-FR" dirty="0" smtClean="0"/>
          </a:p>
          <a:p>
            <a:r>
              <a:rPr lang="fr-FR" dirty="0" smtClean="0"/>
              <a:t>permet d’examiner le contenu des </a:t>
            </a:r>
            <a:r>
              <a:rPr lang="fr-FR" dirty="0" err="1" smtClean="0"/>
              <a:t>méta-données</a:t>
            </a:r>
            <a:r>
              <a:rPr lang="fr-FR" dirty="0" smtClean="0"/>
              <a:t> d’un document </a:t>
            </a:r>
            <a:r>
              <a:rPr lang="fr-FR" dirty="0" err="1" smtClean="0"/>
              <a:t>pdf</a:t>
            </a:r>
            <a:r>
              <a:rPr lang="fr-FR" dirty="0" smtClean="0"/>
              <a:t> (sommaire, orientation, …)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l’axe Y dans </a:t>
            </a:r>
            <a:r>
              <a:rPr lang="fr-FR" dirty="0" err="1" smtClean="0"/>
              <a:t>CoreGraphics</a:t>
            </a:r>
            <a:r>
              <a:rPr lang="fr-FR" dirty="0" smtClean="0"/>
              <a:t> est inversé par rapport aux vues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83768" y="5465971"/>
            <a:ext cx="3600400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483768" y="4541057"/>
            <a:ext cx="0" cy="92491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943708" y="491706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y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2886" y="511712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x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13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364596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autres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Kit : </a:t>
            </a:r>
            <a:r>
              <a:rPr lang="fr-FR" dirty="0" err="1" smtClean="0"/>
              <a:t>géolocalisation</a:t>
            </a:r>
            <a:r>
              <a:rPr lang="fr-FR" dirty="0" smtClean="0"/>
              <a:t> et résolution d’adresse à partir de coordonnées et inversement</a:t>
            </a:r>
          </a:p>
          <a:p>
            <a:r>
              <a:rPr lang="fr-FR" dirty="0" smtClean="0"/>
              <a:t>Media Player : lecture audio et vidéo</a:t>
            </a:r>
          </a:p>
          <a:p>
            <a:r>
              <a:rPr lang="fr-FR" dirty="0" smtClean="0"/>
              <a:t>Quick Look : prévisualisation de documents (office, </a:t>
            </a:r>
            <a:r>
              <a:rPr lang="fr-FR" dirty="0" err="1" smtClean="0"/>
              <a:t>pdf</a:t>
            </a:r>
            <a:r>
              <a:rPr lang="fr-FR" dirty="0" smtClean="0"/>
              <a:t>, image, </a:t>
            </a:r>
            <a:r>
              <a:rPr lang="fr-FR" dirty="0" err="1" smtClean="0"/>
              <a:t>rtf</a:t>
            </a:r>
            <a:r>
              <a:rPr lang="fr-FR" dirty="0" smtClean="0"/>
              <a:t>, …)</a:t>
            </a:r>
          </a:p>
          <a:p>
            <a:r>
              <a:rPr lang="fr-FR" dirty="0" err="1" smtClean="0"/>
              <a:t>OpenGL</a:t>
            </a:r>
            <a:r>
              <a:rPr lang="fr-FR" dirty="0" smtClean="0"/>
              <a:t> ES : pour faire de la 3D</a:t>
            </a:r>
          </a:p>
          <a:p>
            <a:r>
              <a:rPr lang="fr-FR" dirty="0" smtClean="0"/>
              <a:t>Quartz </a:t>
            </a:r>
            <a:r>
              <a:rPr lang="fr-FR" dirty="0" err="1" smtClean="0"/>
              <a:t>Core</a:t>
            </a:r>
            <a:r>
              <a:rPr lang="fr-FR" dirty="0" smtClean="0"/>
              <a:t> : pour gérer des animations et des filtres</a:t>
            </a:r>
          </a:p>
          <a:p>
            <a:r>
              <a:rPr lang="fr-FR" dirty="0" err="1" smtClean="0"/>
              <a:t>Core</a:t>
            </a:r>
            <a:r>
              <a:rPr lang="fr-FR" dirty="0" smtClean="0"/>
              <a:t> Data : gestion de données</a:t>
            </a:r>
          </a:p>
          <a:p>
            <a:r>
              <a:rPr lang="fr-FR" dirty="0" err="1" smtClean="0"/>
              <a:t>PassKit</a:t>
            </a:r>
            <a:r>
              <a:rPr lang="fr-FR" dirty="0" smtClean="0"/>
              <a:t> : gestion de passes (cartes de fidélité, billets d’avion, …)</a:t>
            </a:r>
          </a:p>
          <a:p>
            <a:r>
              <a:rPr lang="fr-FR" dirty="0" smtClean="0"/>
              <a:t>…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b="1" dirty="0"/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6376736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de chaînes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fichiers dont l’extension est </a:t>
            </a:r>
            <a:r>
              <a:rPr lang="fr-FR" dirty="0" smtClean="0">
                <a:latin typeface="Courier New"/>
                <a:cs typeface="Courier New"/>
              </a:rPr>
              <a:t>.strings</a:t>
            </a:r>
          </a:p>
          <a:p>
            <a:r>
              <a:rPr lang="fr-FR" dirty="0" smtClean="0"/>
              <a:t>fichiers localisables</a:t>
            </a:r>
          </a:p>
          <a:p>
            <a:r>
              <a:rPr lang="fr-FR" dirty="0" smtClean="0"/>
              <a:t>association d’une clé avec une valeur</a:t>
            </a:r>
          </a:p>
          <a:p>
            <a:r>
              <a:rPr lang="fr-FR" dirty="0"/>
              <a:t>f</a:t>
            </a:r>
            <a:r>
              <a:rPr lang="fr-FR" dirty="0" smtClean="0"/>
              <a:t>ormat textuel ou "</a:t>
            </a:r>
            <a:r>
              <a:rPr lang="fr-FR" dirty="0" err="1" smtClean="0"/>
              <a:t>json</a:t>
            </a:r>
            <a:r>
              <a:rPr lang="fr-FR" dirty="0" smtClean="0"/>
              <a:t>"</a:t>
            </a:r>
          </a:p>
          <a:p>
            <a:pPr>
              <a:buNone/>
            </a:pPr>
            <a:endParaRPr lang="fr-FR" dirty="0" smtClean="0"/>
          </a:p>
        </p:txBody>
      </p:sp>
      <p:grpSp>
        <p:nvGrpSpPr>
          <p:cNvPr id="10" name="Groupe 7"/>
          <p:cNvGrpSpPr/>
          <p:nvPr/>
        </p:nvGrpSpPr>
        <p:grpSpPr>
          <a:xfrm>
            <a:off x="539230" y="3573016"/>
            <a:ext cx="8280920" cy="954108"/>
            <a:chOff x="755576" y="5085184"/>
            <a:chExt cx="7848872" cy="954108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format textuel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5847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OneKey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"Un exemple de label"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MainController.Button.Title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"Titre du bouton"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13" name="Groupe 7"/>
          <p:cNvGrpSpPr/>
          <p:nvPr/>
        </p:nvGrpSpPr>
        <p:grpSpPr>
          <a:xfrm>
            <a:off x="515572" y="4737808"/>
            <a:ext cx="8280920" cy="1446550"/>
            <a:chOff x="755576" y="5085184"/>
            <a:chExt cx="7848872" cy="1446550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4"/>
              <a:ext cx="7848872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format </a:t>
              </a:r>
              <a:r>
                <a:rPr lang="fr-FR" sz="1800" dirty="0">
                  <a:solidFill>
                    <a:schemeClr val="accent5">
                      <a:lumMod val="50000"/>
                    </a:schemeClr>
                  </a:solidFill>
                </a:rPr>
                <a:t>"</a:t>
              </a:r>
              <a:r>
                <a:rPr lang="fr-FR" sz="1800" dirty="0" err="1">
                  <a:solidFill>
                    <a:schemeClr val="accent5">
                      <a:lumMod val="50000"/>
                    </a:schemeClr>
                  </a:solidFill>
                </a:rPr>
                <a:t>json</a:t>
              </a:r>
              <a:r>
                <a:rPr lang="fr-FR" sz="1800" dirty="0">
                  <a:solidFill>
                    <a:schemeClr val="accent5">
                      <a:lumMod val="50000"/>
                    </a:schemeClr>
                  </a:solidFill>
                </a:rPr>
                <a:t>"</a:t>
              </a:r>
            </a:p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{</a:t>
              </a:r>
              <a:endParaRPr lang="fr-FR" sz="1600" b="1" dirty="0" smtClean="0">
                <a:solidFill>
                  <a:srgbClr val="00000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OneKey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"Un exemple de label"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MainController.Button.Title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"Titre du bouton"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284939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de chaînes - utilisation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2807889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tilisation de la fonction </a:t>
            </a:r>
            <a:r>
              <a:rPr lang="fr-FR" dirty="0" err="1" smtClean="0">
                <a:latin typeface="Courier New"/>
                <a:cs typeface="Courier New"/>
              </a:rPr>
              <a:t>NSLocalizedStringFromTable</a:t>
            </a:r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/>
              <a:t>paramètres : </a:t>
            </a:r>
          </a:p>
          <a:p>
            <a:pPr lvl="1"/>
            <a:r>
              <a:rPr lang="fr-FR" dirty="0" smtClean="0"/>
              <a:t>clé dans le fichier .strings</a:t>
            </a:r>
          </a:p>
          <a:p>
            <a:pPr lvl="1"/>
            <a:r>
              <a:rPr lang="fr-FR" dirty="0" smtClean="0"/>
              <a:t>nom du fichier .strings dans extension</a:t>
            </a:r>
          </a:p>
          <a:p>
            <a:pPr lvl="1"/>
            <a:r>
              <a:rPr lang="fr-FR" dirty="0" smtClean="0"/>
              <a:t>un commentaire qui sert uniquement pour la compréhension du traducteur</a:t>
            </a:r>
            <a:endParaRPr lang="fr-FR" dirty="0"/>
          </a:p>
          <a:p>
            <a:r>
              <a:rPr lang="fr-FR" dirty="0" smtClean="0"/>
              <a:t>autre fonction </a:t>
            </a:r>
            <a:r>
              <a:rPr lang="fr-FR" dirty="0" err="1" smtClean="0">
                <a:latin typeface="Courier New"/>
                <a:cs typeface="Courier New"/>
              </a:rPr>
              <a:t>NSLocalizedString</a:t>
            </a:r>
            <a:r>
              <a:rPr lang="fr-FR" dirty="0" smtClean="0"/>
              <a:t> qui va directement rechercher dans un fichier nommé </a:t>
            </a:r>
            <a:r>
              <a:rPr lang="fr-FR" dirty="0" err="1" smtClean="0">
                <a:latin typeface="Courier New"/>
                <a:cs typeface="Courier New"/>
              </a:rPr>
              <a:t>Localizable.strings</a:t>
            </a:r>
            <a:endParaRPr lang="fr-FR" dirty="0">
              <a:latin typeface="Courier New"/>
              <a:cs typeface="Courier New"/>
            </a:endParaRPr>
          </a:p>
          <a:p>
            <a:endParaRPr lang="fr-FR" dirty="0" smtClean="0"/>
          </a:p>
        </p:txBody>
      </p:sp>
      <p:grpSp>
        <p:nvGrpSpPr>
          <p:cNvPr id="13" name="Groupe 7"/>
          <p:cNvGrpSpPr/>
          <p:nvPr/>
        </p:nvGrpSpPr>
        <p:grpSpPr>
          <a:xfrm>
            <a:off x="515572" y="4737808"/>
            <a:ext cx="8280920" cy="1692771"/>
            <a:chOff x="755576" y="5085184"/>
            <a:chExt cx="7848872" cy="1692771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8000"/>
                  </a:solidFill>
                  <a:latin typeface="Courier" pitchFamily="49" charset="0"/>
                </a:rPr>
                <a:t>//utilisation d’un fichier nommé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Localizable.strings</a:t>
              </a:r>
              <a:endParaRPr lang="fr-FR" sz="1600" b="1" dirty="0">
                <a:solidFill>
                  <a:srgbClr val="008000"/>
                </a:solidFill>
                <a:latin typeface="Courier" pitchFamily="49" charset="0"/>
              </a:endParaRPr>
            </a:p>
            <a:p>
              <a:r>
                <a:rPr lang="fr-FR" sz="1600" b="1" dirty="0" err="1" smtClean="0">
                  <a:solidFill>
                    <a:srgbClr val="660066"/>
                  </a:solidFill>
                  <a:latin typeface="Courier New"/>
                  <a:cs typeface="Courier New"/>
                </a:rPr>
                <a:t>NSLocalizedString</a:t>
              </a:r>
              <a:r>
                <a:rPr lang="fr-FR" sz="1600" dirty="0" smtClean="0">
                  <a:solidFill>
                    <a:srgbClr val="660066"/>
                  </a:solidFill>
                </a:rPr>
                <a:t> </a:t>
              </a:r>
              <a:r>
                <a:rPr lang="fr-FR" sz="1600" b="1" dirty="0" smtClean="0">
                  <a:latin typeface="Courier New"/>
                  <a:cs typeface="Courier New"/>
                </a:rPr>
                <a:t>(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FF0000"/>
                  </a:solidFill>
                  <a:latin typeface="Courier" pitchFamily="49" charset="0"/>
                </a:rPr>
                <a:t>OneKey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", @"Commentaire pour le traducteur"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//utilisation d’un fichier nommé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MainController.strings</a:t>
              </a:r>
              <a:endParaRPr lang="fr-FR" sz="1600" b="1" dirty="0" smtClean="0">
                <a:solidFill>
                  <a:srgbClr val="008000"/>
                </a:solidFill>
                <a:latin typeface="Courier" pitchFamily="49" charset="0"/>
              </a:endParaRPr>
            </a:p>
            <a:p>
              <a:r>
                <a:rPr lang="fr-FR" sz="1600" b="1" dirty="0" err="1" smtClean="0">
                  <a:solidFill>
                    <a:srgbClr val="660066"/>
                  </a:solidFill>
                  <a:latin typeface="Courier New"/>
                  <a:cs typeface="Courier New"/>
                </a:rPr>
                <a:t>NSLocalizedStringFromTable</a:t>
              </a:r>
              <a:r>
                <a:rPr lang="fr-FR" sz="1600" dirty="0" smtClean="0">
                  <a:solidFill>
                    <a:srgbClr val="660066"/>
                  </a:solidFill>
                </a:rPr>
                <a:t> </a:t>
              </a:r>
              <a:r>
                <a:rPr lang="fr-FR" sz="1600" b="1" dirty="0">
                  <a:latin typeface="Courier New"/>
                  <a:cs typeface="Courier New"/>
                </a:rPr>
                <a:t>(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Button.Title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, @"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MainController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", @"Le premier bouton"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0032146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plist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fichiers </a:t>
            </a:r>
            <a:r>
              <a:rPr lang="fr-FR" dirty="0" err="1" smtClean="0"/>
              <a:t>xml</a:t>
            </a:r>
            <a:r>
              <a:rPr lang="fr-FR" dirty="0" smtClean="0"/>
              <a:t> permettant de déclarer des objets basiques </a:t>
            </a:r>
            <a:r>
              <a:rPr lang="fr-FR" dirty="0" err="1" smtClean="0"/>
              <a:t>Cocoa</a:t>
            </a:r>
            <a:r>
              <a:rPr lang="fr-FR" dirty="0" smtClean="0"/>
              <a:t>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ictionnaires</a:t>
            </a:r>
          </a:p>
          <a:p>
            <a:pPr lvl="1"/>
            <a:r>
              <a:rPr lang="fr-FR" dirty="0" smtClean="0"/>
              <a:t>Tableaux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haînes</a:t>
            </a:r>
          </a:p>
          <a:p>
            <a:pPr lvl="1"/>
            <a:r>
              <a:rPr lang="fr-FR" dirty="0"/>
              <a:t>n</a:t>
            </a:r>
            <a:r>
              <a:rPr lang="fr-FR" dirty="0" smtClean="0"/>
              <a:t>ombres</a:t>
            </a:r>
          </a:p>
          <a:p>
            <a:pPr lvl="1"/>
            <a:r>
              <a:rPr lang="fr-FR" dirty="0" smtClean="0"/>
              <a:t>booléens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données brutes</a:t>
            </a:r>
          </a:p>
          <a:p>
            <a:r>
              <a:rPr lang="fr-FR" dirty="0" err="1" smtClean="0"/>
              <a:t>parsing</a:t>
            </a:r>
            <a:r>
              <a:rPr lang="fr-FR" dirty="0" smtClean="0"/>
              <a:t> natif par les classes </a:t>
            </a:r>
            <a:r>
              <a:rPr lang="fr-FR" dirty="0" err="1" smtClean="0">
                <a:latin typeface="Courier New"/>
                <a:cs typeface="Courier New"/>
              </a:rPr>
              <a:t>NSArray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/>
                <a:cs typeface="Courier New"/>
              </a:rPr>
              <a:t>NSDictionary</a:t>
            </a:r>
            <a:endParaRPr lang="fr-FR" dirty="0" smtClean="0">
              <a:latin typeface="Courier New"/>
              <a:cs typeface="Courier New"/>
            </a:endParaRP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42095180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plist</a:t>
            </a:r>
            <a:endParaRPr lang="fr-FR" dirty="0"/>
          </a:p>
        </p:txBody>
      </p:sp>
      <p:grpSp>
        <p:nvGrpSpPr>
          <p:cNvPr id="16" name="Groupe 10"/>
          <p:cNvGrpSpPr/>
          <p:nvPr/>
        </p:nvGrpSpPr>
        <p:grpSpPr>
          <a:xfrm>
            <a:off x="539230" y="1515551"/>
            <a:ext cx="8281242" cy="4884359"/>
            <a:chOff x="755576" y="5085184"/>
            <a:chExt cx="7849177" cy="3771967"/>
          </a:xfrm>
        </p:grpSpPr>
        <p:sp>
          <p:nvSpPr>
            <p:cNvPr id="17" name="ZoneTexte 16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55881" y="5363229"/>
              <a:ext cx="7848872" cy="34939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&lt;?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xml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version="1.0" 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encoding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="UTF-8"?&gt;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&lt;!DOCTYPE 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PUBLIC "-//Apple//DTD PLIST 1.0//EN" "http://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www.apple.com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DTDs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/PropertyList-1.0.dtd"&gt;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version="1.0"&gt;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&gt;Test&lt;/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&lt;string&gt;Test&lt;/string&gt;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&gt;Une Date&lt;/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&lt;date&gt;2013-12-19T16:52:01Z&lt;/date&gt;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&gt;Un nombre&lt;/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&lt;real&gt;23.56&lt;/real&gt;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&gt;Tableau&lt;/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	&lt;data&gt;&lt;/data&gt;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true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/&gt;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9025109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réglages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43608" y="1773238"/>
            <a:ext cx="8025258" cy="4320058"/>
          </a:xfrm>
        </p:spPr>
        <p:txBody>
          <a:bodyPr/>
          <a:lstStyle/>
          <a:p>
            <a:r>
              <a:rPr lang="fr-FR" dirty="0" smtClean="0"/>
              <a:t>dossier (bundle) contenant un fichier </a:t>
            </a:r>
            <a:r>
              <a:rPr lang="fr-FR" dirty="0" err="1" smtClean="0"/>
              <a:t>plist</a:t>
            </a:r>
            <a:r>
              <a:rPr lang="fr-FR" dirty="0" smtClean="0"/>
              <a:t> et un fichier de chaînes</a:t>
            </a:r>
            <a:endParaRPr lang="fr-FR" dirty="0"/>
          </a:p>
          <a:p>
            <a:r>
              <a:rPr lang="fr-FR" dirty="0" smtClean="0"/>
              <a:t>le fichier </a:t>
            </a:r>
            <a:r>
              <a:rPr lang="fr-FR" dirty="0" err="1" smtClean="0"/>
              <a:t>plist</a:t>
            </a:r>
            <a:r>
              <a:rPr lang="fr-FR" dirty="0" smtClean="0"/>
              <a:t> contient une liste de réglages disponibles pour l’application</a:t>
            </a:r>
          </a:p>
          <a:p>
            <a:r>
              <a:rPr lang="fr-FR" dirty="0" smtClean="0"/>
              <a:t>types de réglage :</a:t>
            </a:r>
          </a:p>
          <a:p>
            <a:pPr lvl="1"/>
            <a:r>
              <a:rPr lang="fr-FR" dirty="0" smtClean="0"/>
              <a:t>groupe</a:t>
            </a:r>
          </a:p>
          <a:p>
            <a:pPr lvl="1"/>
            <a:r>
              <a:rPr lang="fr-FR" dirty="0" smtClean="0"/>
              <a:t>libellé</a:t>
            </a:r>
          </a:p>
          <a:p>
            <a:pPr lvl="1"/>
            <a:r>
              <a:rPr lang="fr-FR" dirty="0" smtClean="0"/>
              <a:t>champ de texte</a:t>
            </a:r>
          </a:p>
          <a:p>
            <a:pPr lvl="1"/>
            <a:r>
              <a:rPr lang="fr-FR" dirty="0" err="1" smtClean="0"/>
              <a:t>switch</a:t>
            </a:r>
            <a:r>
              <a:rPr lang="fr-FR" dirty="0" smtClean="0"/>
              <a:t> (booléen)</a:t>
            </a:r>
          </a:p>
          <a:p>
            <a:pPr lvl="1"/>
            <a:r>
              <a:rPr lang="fr-FR" dirty="0" smtClean="0"/>
              <a:t>réglette (</a:t>
            </a:r>
            <a:r>
              <a:rPr lang="fr-FR" dirty="0" err="1" smtClean="0"/>
              <a:t>slider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sélection parmi une liste de valeurs</a:t>
            </a:r>
          </a:p>
          <a:p>
            <a:r>
              <a:rPr lang="fr-FR" dirty="0" smtClean="0"/>
              <a:t>modifiables via l’application </a:t>
            </a:r>
            <a:r>
              <a:rPr lang="fr-FR" dirty="0" smtClean="0">
                <a:solidFill>
                  <a:schemeClr val="tx2"/>
                </a:solidFill>
              </a:rPr>
              <a:t>Réglages</a:t>
            </a:r>
            <a:r>
              <a:rPr lang="fr-FR" dirty="0" smtClean="0"/>
              <a:t> de l’appareil</a:t>
            </a:r>
          </a:p>
        </p:txBody>
      </p:sp>
    </p:spTree>
    <p:extLst>
      <p:ext uri="{BB962C8B-B14F-4D97-AF65-F5344CB8AC3E}">
        <p14:creationId xmlns:p14="http://schemas.microsoft.com/office/powerpoint/2010/main" xmlns="" val="299077125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3023914"/>
          </a:xfrm>
        </p:spPr>
        <p:txBody>
          <a:bodyPr/>
          <a:lstStyle/>
          <a:p>
            <a:r>
              <a:rPr lang="fr-FR" dirty="0" smtClean="0"/>
              <a:t>classe de base d’une vue sur </a:t>
            </a:r>
            <a:r>
              <a:rPr lang="fr-FR" dirty="0" err="1" smtClean="0"/>
              <a:t>iOS</a:t>
            </a:r>
            <a:r>
              <a:rPr lang="fr-FR" dirty="0" smtClean="0"/>
              <a:t> : </a:t>
            </a:r>
            <a:r>
              <a:rPr lang="fr-FR" dirty="0" err="1" smtClean="0">
                <a:latin typeface="Courier" pitchFamily="49" charset="0"/>
              </a:rPr>
              <a:t>UIView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hérite de </a:t>
            </a:r>
            <a:r>
              <a:rPr lang="fr-FR" dirty="0" err="1" smtClean="0">
                <a:latin typeface="Courier" pitchFamily="49" charset="0"/>
              </a:rPr>
              <a:t>UIResponder</a:t>
            </a:r>
            <a:r>
              <a:rPr lang="fr-FR" dirty="0" smtClean="0"/>
              <a:t> pour la gestion de l’interaction utilisateur (touches, secousses, …)</a:t>
            </a:r>
          </a:p>
          <a:p>
            <a:r>
              <a:rPr lang="fr-FR" dirty="0" smtClean="0"/>
              <a:t>une vue :</a:t>
            </a:r>
          </a:p>
          <a:p>
            <a:pPr lvl="1"/>
            <a:r>
              <a:rPr lang="fr-FR" dirty="0" smtClean="0"/>
              <a:t>est un rectangle, qui correspond à sa </a:t>
            </a:r>
            <a:r>
              <a:rPr lang="fr-FR" dirty="0" smtClean="0">
                <a:latin typeface="Courier" pitchFamily="49" charset="0"/>
              </a:rPr>
              <a:t>frame</a:t>
            </a:r>
          </a:p>
          <a:p>
            <a:pPr lvl="1"/>
            <a:r>
              <a:rPr lang="fr-FR" dirty="0" smtClean="0"/>
              <a:t>reçoit des évènements</a:t>
            </a:r>
          </a:p>
          <a:p>
            <a:pPr lvl="1"/>
            <a:r>
              <a:rPr lang="fr-FR" dirty="0" smtClean="0"/>
              <a:t>gère des sous-vues dans un sous-rectangle nommé </a:t>
            </a:r>
            <a:r>
              <a:rPr lang="fr-FR" dirty="0" err="1" smtClean="0">
                <a:latin typeface="Courier" pitchFamily="49" charset="0"/>
              </a:rPr>
              <a:t>bounds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peut être animée (position, taille, transparence, transformation 2D/3D, …)</a:t>
            </a:r>
          </a:p>
          <a:p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95736" y="5237018"/>
            <a:ext cx="3528392" cy="1170132"/>
          </a:xfrm>
          <a:prstGeom prst="rect">
            <a:avLst/>
          </a:prstGeom>
          <a:solidFill>
            <a:schemeClr val="accent6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11760" y="5373216"/>
            <a:ext cx="3168352" cy="864096"/>
          </a:xfrm>
          <a:prstGeom prst="rect">
            <a:avLst/>
          </a:prstGeom>
          <a:solidFill>
            <a:srgbClr val="A6B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>
            <a:endCxn id="20" idx="1"/>
          </p:cNvCxnSpPr>
          <p:nvPr/>
        </p:nvCxnSpPr>
        <p:spPr>
          <a:xfrm>
            <a:off x="5724128" y="5346057"/>
            <a:ext cx="16561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380312" y="514600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frame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6" idx="3"/>
            <a:endCxn id="22" idx="1"/>
          </p:cNvCxnSpPr>
          <p:nvPr/>
        </p:nvCxnSpPr>
        <p:spPr>
          <a:xfrm>
            <a:off x="5580112" y="5805264"/>
            <a:ext cx="5040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084168" y="560520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bounds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1979712" y="5146002"/>
            <a:ext cx="3600400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979712" y="5146002"/>
            <a:ext cx="0" cy="126114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619672" y="554611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y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318830" y="479715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x</a:t>
            </a:r>
            <a:endParaRPr lang="fr-F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réglages - exemple de fichier </a:t>
            </a:r>
            <a:r>
              <a:rPr lang="fr-FR" dirty="0" err="1" smtClean="0"/>
              <a:t>plist</a:t>
            </a:r>
            <a:endParaRPr lang="fr-FR" dirty="0"/>
          </a:p>
        </p:txBody>
      </p:sp>
      <p:grpSp>
        <p:nvGrpSpPr>
          <p:cNvPr id="7" name="Groupe 10"/>
          <p:cNvGrpSpPr/>
          <p:nvPr/>
        </p:nvGrpSpPr>
        <p:grpSpPr>
          <a:xfrm>
            <a:off x="539230" y="1515550"/>
            <a:ext cx="8281242" cy="4607360"/>
            <a:chOff x="755576" y="5085184"/>
            <a:chExt cx="7849177" cy="3558053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881" y="5363229"/>
              <a:ext cx="7848872" cy="3280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&lt;?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xml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 version="1.0" 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encoding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="UTF-8"?&gt;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&lt;!DOCTYPE 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 PUBLIC "-//Apple//DTD PLIST 1.0//EN" "http://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www.apple.com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DTDs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/PropertyList-1.0.dtd"&gt;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 version="1.0"&gt;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PreferenceSpecifiers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</a:t>
              </a:r>
              <a:r>
                <a:rPr lang="fr-FR" sz="1000" b="1" dirty="0" smtClean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Title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&lt;string&gt;Group&lt;/string&gt;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&gt;Type&lt;/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PSGroupSpecifier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 smtClean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DefaultValue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true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/&gt;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&gt;Key&lt;/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enabled_preference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Title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Enabled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&gt;Type&lt;/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PSToggleSwitchSpecifier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 smtClean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StringsTable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Root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9077125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réglages - fichier de chaînes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d’associer des titres localisés aux différents réglages déclarés</a:t>
            </a:r>
          </a:p>
          <a:p>
            <a:r>
              <a:rPr lang="fr-FR" dirty="0" smtClean="0"/>
              <a:t>il faut donc utiliser des identifiants de ces chaînes dans le fichier </a:t>
            </a:r>
            <a:r>
              <a:rPr lang="fr-FR" dirty="0" err="1" smtClean="0"/>
              <a:t>plist</a:t>
            </a:r>
            <a:r>
              <a:rPr lang="fr-FR" dirty="0" smtClean="0"/>
              <a:t> des réglages</a:t>
            </a:r>
          </a:p>
        </p:txBody>
      </p:sp>
      <p:grpSp>
        <p:nvGrpSpPr>
          <p:cNvPr id="7" name="Groupe 7"/>
          <p:cNvGrpSpPr/>
          <p:nvPr/>
        </p:nvGrpSpPr>
        <p:grpSpPr>
          <a:xfrm>
            <a:off x="539230" y="3573016"/>
            <a:ext cx="8280920" cy="954108"/>
            <a:chOff x="755576" y="5085184"/>
            <a:chExt cx="7848872" cy="954108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format textuel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5847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"Group" 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Groupe"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Enabled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 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"Activé";</a:t>
              </a:r>
              <a:endParaRPr lang="fr-FR" sz="1600" b="1" dirty="0">
                <a:solidFill>
                  <a:srgbClr val="FF000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991289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églages - accès depuis le code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l’accès et la modification sont possibles depuis l’application</a:t>
            </a:r>
          </a:p>
          <a:p>
            <a:r>
              <a:rPr lang="fr-FR" dirty="0" smtClean="0"/>
              <a:t>utilisation de la classe </a:t>
            </a:r>
            <a:r>
              <a:rPr lang="fr-FR" dirty="0" err="1" smtClean="0">
                <a:latin typeface="Courier New"/>
                <a:cs typeface="Courier New"/>
              </a:rPr>
              <a:t>NSUserDefaults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/>
              <a:t>possibilité pour l’application d’être informée si l’utilisateur modifie les réglages</a:t>
            </a:r>
          </a:p>
          <a:p>
            <a:pPr>
              <a:buClr>
                <a:schemeClr val="bg1"/>
              </a:buClr>
            </a:pPr>
            <a:r>
              <a:rPr lang="fr-FR" dirty="0"/>
              <a:t>la valeur par défaut n’est pas récupérée automatiquement à la première lecture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3429000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76927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</a:rPr>
              <a:t>chaque ressource </a:t>
            </a:r>
            <a:r>
              <a:rPr lang="fr-FR" dirty="0" smtClean="0"/>
              <a:t>peut être localisée</a:t>
            </a:r>
          </a:p>
          <a:p>
            <a:r>
              <a:rPr lang="fr-FR" dirty="0" smtClean="0"/>
              <a:t>les réglages sont localisés </a:t>
            </a:r>
            <a:r>
              <a:rPr lang="fr-FR" dirty="0" smtClean="0">
                <a:solidFill>
                  <a:srgbClr val="FF6600"/>
                </a:solidFill>
              </a:rPr>
              <a:t>automatiquement</a:t>
            </a:r>
          </a:p>
          <a:p>
            <a:r>
              <a:rPr lang="fr-FR" dirty="0" smtClean="0"/>
              <a:t>les ressources localisées sont placées dans des dossiers dont l’extension </a:t>
            </a:r>
            <a:r>
              <a:rPr lang="fr-FR" dirty="0" smtClean="0">
                <a:solidFill>
                  <a:schemeClr val="tx2"/>
                </a:solidFill>
              </a:rPr>
              <a:t>.</a:t>
            </a:r>
            <a:r>
              <a:rPr lang="fr-FR" dirty="0" err="1" smtClean="0">
                <a:solidFill>
                  <a:schemeClr val="tx2"/>
                </a:solidFill>
              </a:rPr>
              <a:t>lproj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/>
              <a:t>et dont le nom est le code de la langue, par exemple :</a:t>
            </a:r>
          </a:p>
          <a:p>
            <a:pPr lvl="1"/>
            <a:r>
              <a:rPr lang="fr-FR" dirty="0" err="1" smtClean="0"/>
              <a:t>en.lproj</a:t>
            </a:r>
            <a:endParaRPr lang="fr-FR" dirty="0" smtClean="0"/>
          </a:p>
          <a:p>
            <a:pPr lvl="1"/>
            <a:r>
              <a:rPr lang="fr-FR" dirty="0" err="1" smtClean="0"/>
              <a:t>fr.lproj</a:t>
            </a:r>
            <a:endParaRPr lang="fr-FR" dirty="0" smtClean="0"/>
          </a:p>
          <a:p>
            <a:r>
              <a:rPr lang="fr-FR" dirty="0"/>
              <a:t>p</a:t>
            </a:r>
            <a:r>
              <a:rPr lang="fr-FR" dirty="0" smtClean="0"/>
              <a:t>our localiser une ressource, il suffit d’utiliser</a:t>
            </a:r>
            <a:br>
              <a:rPr lang="fr-FR" dirty="0" smtClean="0"/>
            </a:br>
            <a:r>
              <a:rPr lang="fr-FR" dirty="0" smtClean="0"/>
              <a:t>le bouton</a:t>
            </a:r>
          </a:p>
          <a:p>
            <a:endParaRPr lang="fr-FR" dirty="0" smtClean="0"/>
          </a:p>
        </p:txBody>
      </p:sp>
      <p:pic>
        <p:nvPicPr>
          <p:cNvPr id="2" name="Image 1" descr="Capture d’écran 2013-12-19 à 18.10.3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2661" y="3717032"/>
            <a:ext cx="2397489" cy="24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70576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6" name="Espace réservé du contenu 5" descr=" 6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pour ajouter une nouvelle langue, il faut aller dans les </a:t>
            </a:r>
            <a:r>
              <a:rPr lang="fr-FR" dirty="0" smtClean="0">
                <a:solidFill>
                  <a:schemeClr val="tx2"/>
                </a:solidFill>
              </a:rPr>
              <a:t>réglages du projet</a:t>
            </a:r>
            <a:r>
              <a:rPr lang="fr-FR" dirty="0" smtClean="0"/>
              <a:t> et ajouter une </a:t>
            </a:r>
            <a:r>
              <a:rPr lang="fr-FR" dirty="0" smtClean="0">
                <a:solidFill>
                  <a:srgbClr val="FF6600"/>
                </a:solidFill>
              </a:rPr>
              <a:t>localisation</a:t>
            </a:r>
          </a:p>
          <a:p>
            <a:endParaRPr lang="fr-FR" dirty="0" smtClean="0"/>
          </a:p>
        </p:txBody>
      </p:sp>
      <p:pic>
        <p:nvPicPr>
          <p:cNvPr id="3" name="Image 2" descr="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3212976"/>
            <a:ext cx="4865767" cy="26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21831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6" name="Espace réservé du contenu 5" descr=" 6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pour ajouter une nouvelle langue, il faut aller dans les </a:t>
            </a:r>
            <a:r>
              <a:rPr lang="fr-FR" dirty="0" smtClean="0">
                <a:solidFill>
                  <a:schemeClr val="tx2"/>
                </a:solidFill>
              </a:rPr>
              <a:t>réglages du projet</a:t>
            </a:r>
            <a:r>
              <a:rPr lang="fr-FR" dirty="0" smtClean="0"/>
              <a:t> et ajouter une </a:t>
            </a:r>
            <a:r>
              <a:rPr lang="fr-FR" dirty="0" smtClean="0">
                <a:solidFill>
                  <a:srgbClr val="FF6600"/>
                </a:solidFill>
              </a:rPr>
              <a:t>localisation</a:t>
            </a:r>
          </a:p>
          <a:p>
            <a:endParaRPr lang="fr-FR" dirty="0" smtClean="0"/>
          </a:p>
        </p:txBody>
      </p:sp>
      <p:pic>
        <p:nvPicPr>
          <p:cNvPr id="3" name="Image 2" descr="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3212976"/>
            <a:ext cx="4865767" cy="2615456"/>
          </a:xfrm>
          <a:prstGeom prst="rect">
            <a:avLst/>
          </a:prstGeom>
        </p:spPr>
      </p:pic>
      <p:cxnSp>
        <p:nvCxnSpPr>
          <p:cNvPr id="7" name="Connecteur droit avec flèche 6" descr=" 8"/>
          <p:cNvCxnSpPr/>
          <p:nvPr/>
        </p:nvCxnSpPr>
        <p:spPr>
          <a:xfrm>
            <a:off x="1547663" y="2420889"/>
            <a:ext cx="1008112" cy="864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21831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6" name="Espace réservé du contenu 5" descr=" 6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pour ajouter une nouvelle langue, il faut aller dans les </a:t>
            </a:r>
            <a:r>
              <a:rPr lang="fr-FR" dirty="0" smtClean="0">
                <a:solidFill>
                  <a:schemeClr val="tx2"/>
                </a:solidFill>
              </a:rPr>
              <a:t>réglages du projet</a:t>
            </a:r>
            <a:r>
              <a:rPr lang="fr-FR" dirty="0" smtClean="0"/>
              <a:t> et ajouter une </a:t>
            </a:r>
            <a:r>
              <a:rPr lang="fr-FR" dirty="0" smtClean="0">
                <a:solidFill>
                  <a:srgbClr val="FF6600"/>
                </a:solidFill>
              </a:rPr>
              <a:t>localisation</a:t>
            </a:r>
          </a:p>
          <a:p>
            <a:endParaRPr lang="fr-FR" dirty="0" smtClean="0"/>
          </a:p>
        </p:txBody>
      </p:sp>
      <p:pic>
        <p:nvPicPr>
          <p:cNvPr id="3" name="Image 2" descr="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3212976"/>
            <a:ext cx="4865767" cy="2615456"/>
          </a:xfrm>
          <a:prstGeom prst="rect">
            <a:avLst/>
          </a:prstGeom>
        </p:spPr>
      </p:pic>
      <p:cxnSp>
        <p:nvCxnSpPr>
          <p:cNvPr id="7" name="Connecteur droit avec flèche 6" descr=" 8"/>
          <p:cNvCxnSpPr/>
          <p:nvPr/>
        </p:nvCxnSpPr>
        <p:spPr>
          <a:xfrm>
            <a:off x="1547663" y="2420889"/>
            <a:ext cx="1008112" cy="864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 descr=" 10"/>
          <p:cNvCxnSpPr/>
          <p:nvPr/>
        </p:nvCxnSpPr>
        <p:spPr>
          <a:xfrm flipH="1">
            <a:off x="2627784" y="2420889"/>
            <a:ext cx="1440159" cy="302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21831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b="1" dirty="0"/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6376736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trois types de licence :</a:t>
            </a:r>
          </a:p>
          <a:p>
            <a:pPr lvl="1"/>
            <a:r>
              <a:rPr lang="fr-FR" dirty="0" err="1" smtClean="0"/>
              <a:t>developer</a:t>
            </a:r>
            <a:r>
              <a:rPr lang="fr-FR" dirty="0" smtClean="0"/>
              <a:t> program (99$/an)</a:t>
            </a:r>
          </a:p>
          <a:p>
            <a:pPr lvl="1"/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enterprise</a:t>
            </a:r>
            <a:r>
              <a:rPr lang="fr-FR" dirty="0" smtClean="0"/>
              <a:t> program (299$/an)</a:t>
            </a:r>
          </a:p>
          <a:p>
            <a:pPr lvl="1"/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university</a:t>
            </a:r>
            <a:r>
              <a:rPr lang="fr-FR" dirty="0" smtClean="0"/>
              <a:t> program (gratuit)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4286054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</a:t>
            </a:r>
            <a:r>
              <a:rPr lang="fr-FR" dirty="0"/>
              <a:t>-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program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 sur mobile avec déploiement :</a:t>
            </a:r>
          </a:p>
          <a:p>
            <a:pPr lvl="1"/>
            <a:r>
              <a:rPr lang="fr-FR" dirty="0" smtClean="0"/>
              <a:t>développeur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d hoc</a:t>
            </a:r>
          </a:p>
          <a:p>
            <a:r>
              <a:rPr lang="fr-FR" dirty="0" smtClean="0"/>
              <a:t>enregistrement de 100 appareils pour déploiement</a:t>
            </a:r>
          </a:p>
          <a:p>
            <a:r>
              <a:rPr lang="fr-FR" dirty="0" smtClean="0"/>
              <a:t>distribution sur App Store</a:t>
            </a:r>
          </a:p>
        </p:txBody>
      </p:sp>
    </p:spTree>
    <p:extLst>
      <p:ext uri="{BB962C8B-B14F-4D97-AF65-F5344CB8AC3E}">
        <p14:creationId xmlns:p14="http://schemas.microsoft.com/office/powerpoint/2010/main" xmlns="" val="27709893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principales classes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composants classiques : </a:t>
            </a:r>
            <a:r>
              <a:rPr lang="fr-FR" dirty="0" err="1" smtClean="0">
                <a:latin typeface="Courier" pitchFamily="49" charset="0"/>
              </a:rPr>
              <a:t>UIButton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UILabel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UITextField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UITextView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UIImageView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UISlider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UIPickerView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conteneurs : </a:t>
            </a:r>
            <a:r>
              <a:rPr lang="fr-FR" dirty="0" err="1" smtClean="0">
                <a:latin typeface="Courier" pitchFamily="49" charset="0"/>
              </a:rPr>
              <a:t>UICollectionView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UITableView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UIScrollView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UIWindow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UIWebView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autres : 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UIGestureRecognizer</a:t>
            </a:r>
            <a:r>
              <a:rPr lang="fr-FR" dirty="0" smtClean="0"/>
              <a:t> : reconnaissance de « </a:t>
            </a:r>
            <a:r>
              <a:rPr lang="fr-FR" dirty="0" err="1" smtClean="0"/>
              <a:t>gestures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UIFont</a:t>
            </a:r>
            <a:r>
              <a:rPr lang="fr-FR" dirty="0" smtClean="0"/>
              <a:t> : police utilisée dans un label ou champ de texte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UIDevice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UIScreen</a:t>
            </a:r>
            <a:r>
              <a:rPr lang="fr-FR" dirty="0" smtClean="0"/>
              <a:t> : pour accéder à des données du périphérique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enterprise</a:t>
            </a:r>
            <a:r>
              <a:rPr lang="fr-FR" dirty="0" smtClean="0"/>
              <a:t> program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 sur mobile avec déploiement :</a:t>
            </a:r>
          </a:p>
          <a:p>
            <a:pPr lvl="1"/>
            <a:r>
              <a:rPr lang="fr-FR" dirty="0" smtClean="0"/>
              <a:t>développeur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d hoc</a:t>
            </a:r>
          </a:p>
          <a:p>
            <a:r>
              <a:rPr lang="fr-FR" dirty="0"/>
              <a:t>enregistrement de 100 appareils pour déploiement</a:t>
            </a:r>
          </a:p>
          <a:p>
            <a:r>
              <a:rPr lang="fr-FR" dirty="0" smtClean="0"/>
              <a:t>distribution interne entreprise avec déploiement In House</a:t>
            </a:r>
          </a:p>
          <a:p>
            <a:r>
              <a:rPr lang="fr-FR" dirty="0" smtClean="0"/>
              <a:t>accès au support technique</a:t>
            </a:r>
          </a:p>
          <a:p>
            <a:r>
              <a:rPr lang="fr-FR" dirty="0" smtClean="0"/>
              <a:t>accès au forum de développeurs</a:t>
            </a:r>
          </a:p>
        </p:txBody>
      </p:sp>
    </p:spTree>
    <p:extLst>
      <p:ext uri="{BB962C8B-B14F-4D97-AF65-F5344CB8AC3E}">
        <p14:creationId xmlns:p14="http://schemas.microsoft.com/office/powerpoint/2010/main" xmlns="" val="320268621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/>
              <a:t>university</a:t>
            </a:r>
            <a:r>
              <a:rPr lang="fr-FR" dirty="0" smtClean="0"/>
              <a:t> program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création d’une équipe de maximum 200 personnes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 sur mobile avec déploiement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éveloppeur</a:t>
            </a:r>
          </a:p>
          <a:p>
            <a:r>
              <a:rPr lang="fr-FR" dirty="0" smtClean="0"/>
              <a:t>partage d’applications au sein de la même équipe </a:t>
            </a:r>
          </a:p>
          <a:p>
            <a:pPr lvl="1"/>
            <a:r>
              <a:rPr lang="fr-FR" dirty="0" smtClean="0"/>
              <a:t>par mail</a:t>
            </a:r>
          </a:p>
          <a:p>
            <a:pPr lvl="1"/>
            <a:r>
              <a:rPr lang="fr-FR" dirty="0" smtClean="0"/>
              <a:t>par site privé</a:t>
            </a:r>
          </a:p>
        </p:txBody>
      </p:sp>
    </p:spTree>
    <p:extLst>
      <p:ext uri="{BB962C8B-B14F-4D97-AF65-F5344CB8AC3E}">
        <p14:creationId xmlns:p14="http://schemas.microsoft.com/office/powerpoint/2010/main" xmlns="" val="19581179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rôles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trois rôles existent :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gent</a:t>
            </a:r>
          </a:p>
          <a:p>
            <a:pPr lvl="1"/>
            <a:r>
              <a:rPr lang="fr-FR" dirty="0" err="1" smtClean="0"/>
              <a:t>admin</a:t>
            </a:r>
            <a:endParaRPr lang="fr-FR" dirty="0" smtClean="0"/>
          </a:p>
          <a:p>
            <a:pPr lvl="1"/>
            <a:r>
              <a:rPr lang="fr-FR" dirty="0" smtClean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xmlns="" val="259716774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rôles</a:t>
            </a:r>
            <a:endParaRPr lang="fr-FR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29192217"/>
              </p:ext>
            </p:extLst>
          </p:nvPr>
        </p:nvGraphicFramePr>
        <p:xfrm>
          <a:off x="1011238" y="1773238"/>
          <a:ext cx="7808911" cy="381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914"/>
                <a:gridCol w="959999"/>
                <a:gridCol w="959999"/>
                <a:gridCol w="95999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privilège</a:t>
                      </a:r>
                      <a:endParaRPr lang="fr-F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agent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admin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membre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the team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the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contact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prerelease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Apple content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Enroll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programs and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renew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Invite team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team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distribution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Mac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certain technologies and services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distribution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provisioning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profiles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SSL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Apple Push Notification service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provisioning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profiles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App Store or Mac App Store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In</a:t>
                      </a:r>
                      <a:r>
                        <a:rPr lang="fr-FR" sz="1100" kern="9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House Distribution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32353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certificats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deux types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éveloppement</a:t>
            </a:r>
          </a:p>
          <a:p>
            <a:pPr lvl="1"/>
            <a:r>
              <a:rPr lang="fr-FR" dirty="0" smtClean="0"/>
              <a:t>distribution</a:t>
            </a:r>
          </a:p>
          <a:p>
            <a:r>
              <a:rPr lang="fr-FR" dirty="0" smtClean="0"/>
              <a:t>est associé à une </a:t>
            </a:r>
            <a:r>
              <a:rPr lang="fr-FR" dirty="0" smtClean="0">
                <a:solidFill>
                  <a:schemeClr val="tx2"/>
                </a:solidFill>
              </a:rPr>
              <a:t>personne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nécessaire pour signer une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79888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certificats - création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création d’une demande de certificat avec l’application </a:t>
            </a:r>
            <a:br>
              <a:rPr lang="fr-FR" dirty="0" smtClean="0"/>
            </a:br>
            <a:r>
              <a:rPr lang="fr-FR" dirty="0" smtClean="0">
                <a:solidFill>
                  <a:schemeClr val="tx2"/>
                </a:solidFill>
              </a:rPr>
              <a:t>Trousseau d’accès</a:t>
            </a:r>
            <a:r>
              <a:rPr lang="fr-FR" dirty="0" smtClean="0"/>
              <a:t> 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la demande est nominative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envoi de la demande pour création du certificat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téléchargement du certificat créé et installation sur la machine</a:t>
            </a:r>
          </a:p>
          <a:p>
            <a:pPr>
              <a:buClr>
                <a:schemeClr val="bg1"/>
              </a:buClr>
            </a:pPr>
            <a:r>
              <a:rPr lang="fr-FR" dirty="0" smtClean="0">
                <a:solidFill>
                  <a:srgbClr val="000000"/>
                </a:solidFill>
              </a:rPr>
              <a:t>le certificat lie l’utilisateur </a:t>
            </a:r>
            <a:r>
              <a:rPr lang="fr-FR" dirty="0" smtClean="0">
                <a:solidFill>
                  <a:srgbClr val="FF6600"/>
                </a:solidFill>
              </a:rPr>
              <a:t>et</a:t>
            </a:r>
            <a:r>
              <a:rPr lang="fr-FR" dirty="0" smtClean="0">
                <a:solidFill>
                  <a:srgbClr val="000000"/>
                </a:solidFill>
              </a:rPr>
              <a:t> la machine, il peut donc être utile d’en garder une version exportée pour l’utiliser sur une autre machine,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pour cela, il faut l’exporter au format </a:t>
            </a:r>
            <a:r>
              <a:rPr lang="fr-FR" dirty="0" smtClean="0">
                <a:solidFill>
                  <a:srgbClr val="FF6600"/>
                </a:solidFill>
              </a:rPr>
              <a:t>p12</a:t>
            </a:r>
            <a:r>
              <a:rPr lang="fr-FR" dirty="0" smtClean="0">
                <a:solidFill>
                  <a:srgbClr val="000000"/>
                </a:solidFill>
              </a:rPr>
              <a:t> à partir du </a:t>
            </a:r>
            <a:r>
              <a:rPr lang="fr-FR" dirty="0" smtClean="0">
                <a:solidFill>
                  <a:srgbClr val="FF6600"/>
                </a:solidFill>
              </a:rPr>
              <a:t>Trousseau d’accès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1546436"/>
            <a:ext cx="884808" cy="884808"/>
          </a:xfrm>
          <a:prstGeom prst="rect">
            <a:avLst/>
          </a:prstGeom>
        </p:spPr>
      </p:pic>
      <p:pic>
        <p:nvPicPr>
          <p:cNvPr id="7" name="Picture 2" descr="erro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116" y="3716561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348571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App ID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d’identifier les applications et les fonctionnalités disponibles</a:t>
            </a:r>
          </a:p>
          <a:p>
            <a:r>
              <a:rPr lang="fr-FR" dirty="0" smtClean="0"/>
              <a:t>possède un </a:t>
            </a:r>
            <a:r>
              <a:rPr lang="fr-FR" dirty="0" smtClean="0">
                <a:solidFill>
                  <a:srgbClr val="FF6600"/>
                </a:solidFill>
              </a:rPr>
              <a:t>Bundle ID</a:t>
            </a:r>
            <a:r>
              <a:rPr lang="fr-FR" dirty="0" smtClean="0"/>
              <a:t> qui identifie la ou les applications</a:t>
            </a:r>
          </a:p>
          <a:p>
            <a:r>
              <a:rPr lang="fr-FR" dirty="0" smtClean="0"/>
              <a:t>deux types :</a:t>
            </a:r>
          </a:p>
          <a:p>
            <a:pPr lvl="1"/>
            <a:r>
              <a:rPr lang="fr-FR" dirty="0"/>
              <a:t>explicite : pour identifier une application </a:t>
            </a:r>
            <a:r>
              <a:rPr lang="fr-FR" dirty="0" smtClean="0"/>
              <a:t>unique, le Bundle ID est en général de la forme </a:t>
            </a:r>
            <a:r>
              <a:rPr lang="fr-FR" dirty="0" err="1" smtClean="0"/>
              <a:t>com.company.appName</a:t>
            </a:r>
            <a:endParaRPr lang="fr-FR" dirty="0" smtClean="0"/>
          </a:p>
          <a:p>
            <a:pPr lvl="1"/>
            <a:r>
              <a:rPr lang="fr-FR" dirty="0" err="1" smtClean="0"/>
              <a:t>wildcard</a:t>
            </a:r>
            <a:r>
              <a:rPr lang="fr-FR" dirty="0" smtClean="0"/>
              <a:t> : pour identifier un groupe d’applications, le Bundle ID se termine par le caractère </a:t>
            </a:r>
            <a:r>
              <a:rPr lang="fr-FR" dirty="0" smtClean="0">
                <a:solidFill>
                  <a:srgbClr val="FF6600"/>
                </a:solidFill>
              </a:rPr>
              <a:t>*</a:t>
            </a:r>
            <a:r>
              <a:rPr lang="fr-FR" dirty="0" smtClean="0"/>
              <a:t>, par exemple, </a:t>
            </a:r>
            <a:r>
              <a:rPr lang="fr-FR" dirty="0" err="1" smtClean="0"/>
              <a:t>com.company</a:t>
            </a:r>
            <a:r>
              <a:rPr lang="fr-FR" dirty="0" smtClean="0"/>
              <a:t>.*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78585755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App ID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certaines fonctionnalités nécessitent obligatoirement un App ID explicite :</a:t>
            </a:r>
          </a:p>
          <a:p>
            <a:pPr lvl="1"/>
            <a:r>
              <a:rPr lang="fr-FR" dirty="0" smtClean="0"/>
              <a:t>Game Center</a:t>
            </a:r>
          </a:p>
          <a:p>
            <a:pPr lvl="1"/>
            <a:r>
              <a:rPr lang="fr-FR" dirty="0" smtClean="0"/>
              <a:t>In-App </a:t>
            </a:r>
            <a:r>
              <a:rPr lang="fr-FR" dirty="0" err="1" smtClean="0"/>
              <a:t>Purchase</a:t>
            </a:r>
            <a:endParaRPr lang="fr-FR" dirty="0" smtClean="0"/>
          </a:p>
          <a:p>
            <a:pPr lvl="1"/>
            <a:r>
              <a:rPr lang="fr-FR" dirty="0" smtClean="0"/>
              <a:t>Push Notifications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3609008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associe un certificat, un App ID et éventuellement une liste d’appareils autorisés</a:t>
            </a:r>
          </a:p>
          <a:p>
            <a:r>
              <a:rPr lang="fr-FR" dirty="0" smtClean="0"/>
              <a:t>quatre types :	</a:t>
            </a:r>
          </a:p>
          <a:p>
            <a:pPr lvl="1"/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distribution ad hoc</a:t>
            </a:r>
          </a:p>
          <a:p>
            <a:pPr lvl="1"/>
            <a:r>
              <a:rPr lang="fr-FR" dirty="0" smtClean="0"/>
              <a:t>distribution App Store</a:t>
            </a:r>
          </a:p>
          <a:p>
            <a:pPr lvl="1"/>
            <a:r>
              <a:rPr lang="fr-FR" dirty="0" smtClean="0"/>
              <a:t>distribution In House</a:t>
            </a:r>
          </a:p>
        </p:txBody>
      </p:sp>
    </p:spTree>
    <p:extLst>
      <p:ext uri="{BB962C8B-B14F-4D97-AF65-F5344CB8AC3E}">
        <p14:creationId xmlns:p14="http://schemas.microsoft.com/office/powerpoint/2010/main" xmlns="" val="261443743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développement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à un développeur d’installer sur un appareil </a:t>
            </a:r>
            <a:r>
              <a:rPr lang="fr-FR" dirty="0" err="1" smtClean="0"/>
              <a:t>iPad</a:t>
            </a:r>
            <a:r>
              <a:rPr lang="fr-FR" dirty="0" smtClean="0"/>
              <a:t>, iPhone ou iPod</a:t>
            </a:r>
          </a:p>
          <a:p>
            <a:r>
              <a:rPr lang="fr-FR" dirty="0" smtClean="0"/>
              <a:t>l’application est utilisable 3 mois</a:t>
            </a:r>
          </a:p>
          <a:p>
            <a:r>
              <a:rPr lang="fr-FR" dirty="0" smtClean="0"/>
              <a:t>l’application n’est installable que sur une liste définie d’appareils</a:t>
            </a:r>
          </a:p>
          <a:p>
            <a:r>
              <a:rPr lang="fr-FR" dirty="0" smtClean="0"/>
              <a:t>disponibles avec tous les types de licence</a:t>
            </a:r>
          </a:p>
        </p:txBody>
      </p:sp>
    </p:spTree>
    <p:extLst>
      <p:ext uri="{BB962C8B-B14F-4D97-AF65-F5344CB8AC3E}">
        <p14:creationId xmlns:p14="http://schemas.microsoft.com/office/powerpoint/2010/main" xmlns="" val="17355019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gère une liste de cellules regroupées en section qui défilent verticalement ou horizontalement avec pour principes :</a:t>
            </a:r>
          </a:p>
          <a:p>
            <a:pPr lvl="1"/>
            <a:r>
              <a:rPr lang="fr-FR" dirty="0" smtClean="0"/>
              <a:t>on ne crée pas autant de cellules qu’il y a d’éléments à afficher, mais seulement les cellules qui sont visibles</a:t>
            </a:r>
          </a:p>
          <a:p>
            <a:pPr lvl="1"/>
            <a:r>
              <a:rPr lang="fr-FR" dirty="0" smtClean="0"/>
              <a:t>les cellules qui deviennent non visibles sont réutilisées pour afficher d’autres éléments → diminution de la mémoire utilisée</a:t>
            </a:r>
          </a:p>
          <a:p>
            <a:pPr lvl="1"/>
            <a:r>
              <a:rPr lang="fr-FR" dirty="0" smtClean="0"/>
              <a:t>la liste peut être de taille infinie et conserver un affichage fluide (les cellules ne doivent cependant pas être trop complexes)</a:t>
            </a:r>
          </a:p>
          <a:p>
            <a:r>
              <a:rPr lang="fr-FR" dirty="0" smtClean="0"/>
              <a:t>le contenu des cellules et l’interaction sont gérés via les mécanismes de délégation et data source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ad hoc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à d’installer sur une liste d’appareils </a:t>
            </a:r>
            <a:r>
              <a:rPr lang="fr-FR" dirty="0" err="1" smtClean="0"/>
              <a:t>iPad</a:t>
            </a:r>
            <a:r>
              <a:rPr lang="fr-FR" dirty="0" smtClean="0"/>
              <a:t>, iPhone ou iPod</a:t>
            </a:r>
          </a:p>
          <a:p>
            <a:r>
              <a:rPr lang="fr-FR" dirty="0" smtClean="0"/>
              <a:t>souvent utilisé pour des livraisons de tests aux clients</a:t>
            </a:r>
          </a:p>
          <a:p>
            <a:r>
              <a:rPr lang="fr-FR" dirty="0" smtClean="0"/>
              <a:t>installation possible en OTA</a:t>
            </a:r>
          </a:p>
          <a:p>
            <a:r>
              <a:rPr lang="fr-FR" dirty="0"/>
              <a:t>uniquement avec une licence </a:t>
            </a:r>
            <a:r>
              <a:rPr lang="fr-FR" dirty="0" err="1">
                <a:solidFill>
                  <a:schemeClr val="tx2"/>
                </a:solidFill>
              </a:rPr>
              <a:t>Developer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Program </a:t>
            </a:r>
            <a:r>
              <a:rPr lang="fr-FR" dirty="0" smtClean="0"/>
              <a:t>et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D</a:t>
            </a:r>
            <a:r>
              <a:rPr lang="fr-FR" dirty="0" err="1" smtClean="0">
                <a:solidFill>
                  <a:schemeClr val="tx2"/>
                </a:solidFill>
              </a:rPr>
              <a:t>eveloper</a:t>
            </a:r>
            <a:r>
              <a:rPr lang="fr-FR" dirty="0" smtClean="0">
                <a:solidFill>
                  <a:schemeClr val="tx2"/>
                </a:solidFill>
              </a:rPr>
              <a:t> Enterprise Program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9880852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App Store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de compiler l’application pour soumission à l’App Store</a:t>
            </a:r>
          </a:p>
          <a:p>
            <a:r>
              <a:rPr lang="fr-FR" dirty="0" smtClean="0"/>
              <a:t>installation impossible sur appareil</a:t>
            </a:r>
          </a:p>
          <a:p>
            <a:r>
              <a:rPr lang="fr-FR" dirty="0" smtClean="0"/>
              <a:t>uniquement avec une licence </a:t>
            </a:r>
            <a:r>
              <a:rPr lang="fr-FR" dirty="0" err="1" smtClean="0">
                <a:solidFill>
                  <a:schemeClr val="tx2"/>
                </a:solidFill>
              </a:rPr>
              <a:t>Developer</a:t>
            </a:r>
            <a:r>
              <a:rPr lang="fr-FR" dirty="0" smtClean="0">
                <a:solidFill>
                  <a:schemeClr val="tx2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267924235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In House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à d’installer sur n’importe quel appareil</a:t>
            </a:r>
          </a:p>
          <a:p>
            <a:r>
              <a:rPr lang="fr-FR" dirty="0" smtClean="0"/>
              <a:t>installation possible en OTA</a:t>
            </a:r>
          </a:p>
          <a:p>
            <a:r>
              <a:rPr lang="fr-FR" dirty="0"/>
              <a:t>uniquement avec une licence </a:t>
            </a:r>
            <a:r>
              <a:rPr lang="fr-FR" dirty="0" err="1" smtClean="0">
                <a:solidFill>
                  <a:schemeClr val="tx2"/>
                </a:solidFill>
              </a:rPr>
              <a:t>Developer</a:t>
            </a:r>
            <a:r>
              <a:rPr lang="fr-FR" dirty="0" smtClean="0">
                <a:solidFill>
                  <a:schemeClr val="tx2"/>
                </a:solidFill>
              </a:rPr>
              <a:t> Enterprise Program</a:t>
            </a:r>
          </a:p>
          <a:p>
            <a:r>
              <a:rPr lang="fr-FR" dirty="0" smtClean="0"/>
              <a:t>la diffusion des applications doit rester interne à l’entreprise, sinon cela peut être un motif de révocation de la licence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67924235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délégation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principe utilisé dans beaucoup de classes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iOS</a:t>
            </a:r>
            <a:endParaRPr lang="fr-FR" dirty="0" smtClean="0"/>
          </a:p>
          <a:p>
            <a:r>
              <a:rPr lang="fr-FR" dirty="0" smtClean="0"/>
              <a:t>protocole décrivant des méthodes que la vue va utiliser pour son affichage ou pour indiquer un évènement, par exemple dans le cas de la collection </a:t>
            </a:r>
            <a:r>
              <a:rPr lang="fr-FR" dirty="0" err="1" smtClean="0"/>
              <a:t>view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l’utilisateur a sélectionné/</a:t>
            </a:r>
            <a:r>
              <a:rPr lang="fr-FR" dirty="0" err="1" smtClean="0"/>
              <a:t>déselectionné</a:t>
            </a:r>
            <a:r>
              <a:rPr lang="fr-FR" dirty="0" smtClean="0"/>
              <a:t> une cellule</a:t>
            </a:r>
          </a:p>
          <a:p>
            <a:pPr lvl="1"/>
            <a:r>
              <a:rPr lang="fr-FR" dirty="0" smtClean="0"/>
              <a:t>une cellule a été surlignée (</a:t>
            </a:r>
            <a:r>
              <a:rPr lang="fr-FR" dirty="0" err="1" smtClean="0"/>
              <a:t>highlight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en général, le délégué d’une vue est déclaré via une propriété non retenue (</a:t>
            </a:r>
            <a:r>
              <a:rPr lang="fr-FR" dirty="0" err="1" smtClean="0">
                <a:latin typeface="Courier" pitchFamily="49" charset="0"/>
              </a:rPr>
              <a:t>assign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) de la manière suivante :</a:t>
            </a:r>
          </a:p>
          <a:p>
            <a:pPr lvl="1">
              <a:buNone/>
            </a:pP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property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 </a:t>
            </a:r>
            <a:r>
              <a:rPr lang="fr-FR" b="1" dirty="0" smtClean="0">
                <a:latin typeface="Courier" pitchFamily="49" charset="0"/>
              </a:rPr>
              <a:t>(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nonatomic</a:t>
            </a:r>
            <a:r>
              <a:rPr lang="fr-FR" b="1" dirty="0" smtClean="0">
                <a:latin typeface="Courier" pitchFamily="49" charset="0"/>
              </a:rPr>
              <a:t>, 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assign</a:t>
            </a:r>
            <a:r>
              <a:rPr lang="fr-FR" b="1" dirty="0" smtClean="0">
                <a:latin typeface="Courier" pitchFamily="49" charset="0"/>
              </a:rPr>
              <a:t>) 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id</a:t>
            </a:r>
            <a:r>
              <a:rPr lang="fr-FR" b="1" dirty="0" smtClean="0">
                <a:latin typeface="Courier" pitchFamily="49" charset="0"/>
              </a:rPr>
              <a:t>&lt;</a:t>
            </a:r>
            <a:r>
              <a:rPr lang="fr-FR" b="1" dirty="0" err="1" smtClean="0">
                <a:latin typeface="Courier" pitchFamily="49" charset="0"/>
              </a:rPr>
              <a:t>UCollectionViewDelegate</a:t>
            </a:r>
            <a:r>
              <a:rPr lang="fr-FR" b="1" dirty="0" smtClean="0">
                <a:latin typeface="Courier" pitchFamily="49" charset="0"/>
              </a:rPr>
              <a:t>&gt; 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delegate</a:t>
            </a:r>
            <a:r>
              <a:rPr lang="fr-FR" b="1" dirty="0" smtClean="0">
                <a:latin typeface="Courier" pitchFamily="49" charset="0"/>
              </a:rPr>
              <a:t>;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data source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utilisation similaire au mécanisme de délégation</a:t>
            </a:r>
          </a:p>
          <a:p>
            <a:r>
              <a:rPr lang="fr-FR" dirty="0" smtClean="0"/>
              <a:t>le data source a le contrôle sur les données affichées par la vue par exemple dans le cas de la collection </a:t>
            </a:r>
            <a:r>
              <a:rPr lang="fr-FR" dirty="0" err="1" smtClean="0"/>
              <a:t>view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combien y’a-t-il de sections, de cellules dans telle section ?</a:t>
            </a:r>
          </a:p>
          <a:p>
            <a:pPr lvl="1"/>
            <a:r>
              <a:rPr lang="fr-FR" dirty="0" smtClean="0"/>
              <a:t>quelle cellule afficher à tel endroit?</a:t>
            </a:r>
          </a:p>
          <a:p>
            <a:r>
              <a:rPr lang="fr-FR" dirty="0" smtClean="0"/>
              <a:t>en général, le </a:t>
            </a:r>
            <a:r>
              <a:rPr lang="fr-FR" dirty="0" err="1" smtClean="0"/>
              <a:t>dataSource</a:t>
            </a:r>
            <a:r>
              <a:rPr lang="fr-FR" dirty="0" smtClean="0"/>
              <a:t> d’une vue est déclaré via une propriété non retenue (</a:t>
            </a:r>
            <a:r>
              <a:rPr lang="fr-FR" dirty="0" err="1" smtClean="0">
                <a:latin typeface="Courier" pitchFamily="49" charset="0"/>
              </a:rPr>
              <a:t>assign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) de la manière suivante :</a:t>
            </a:r>
          </a:p>
          <a:p>
            <a:pPr lvl="1">
              <a:buNone/>
            </a:pP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property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 </a:t>
            </a:r>
            <a:r>
              <a:rPr lang="fr-FR" b="1" dirty="0" smtClean="0">
                <a:latin typeface="Courier" pitchFamily="49" charset="0"/>
              </a:rPr>
              <a:t>(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nonatomic</a:t>
            </a:r>
            <a:r>
              <a:rPr lang="fr-FR" b="1" dirty="0" smtClean="0">
                <a:latin typeface="Courier" pitchFamily="49" charset="0"/>
              </a:rPr>
              <a:t>, 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assign</a:t>
            </a:r>
            <a:r>
              <a:rPr lang="fr-FR" b="1" dirty="0" smtClean="0">
                <a:latin typeface="Courier" pitchFamily="49" charset="0"/>
              </a:rPr>
              <a:t>) 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id</a:t>
            </a:r>
            <a:r>
              <a:rPr lang="fr-FR" b="1" dirty="0" smtClean="0">
                <a:latin typeface="Courier" pitchFamily="49" charset="0"/>
              </a:rPr>
              <a:t>&lt;</a:t>
            </a:r>
            <a:r>
              <a:rPr lang="fr-FR" b="1" dirty="0" err="1" smtClean="0">
                <a:latin typeface="Courier" pitchFamily="49" charset="0"/>
              </a:rPr>
              <a:t>UICollectionViewDataSource</a:t>
            </a:r>
            <a:r>
              <a:rPr lang="fr-FR" b="1" dirty="0" smtClean="0">
                <a:latin typeface="Courier" pitchFamily="49" charset="0"/>
              </a:rPr>
              <a:t>&gt; 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dataSource</a:t>
            </a:r>
            <a:r>
              <a:rPr lang="fr-FR" b="1" dirty="0" smtClean="0">
                <a:latin typeface="Courier" pitchFamily="49" charset="0"/>
              </a:rPr>
              <a:t>;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</a:t>
            </a:r>
            <a:r>
              <a:rPr lang="fr-FR" dirty="0" err="1" smtClean="0"/>
              <a:t>layout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responsable des positionnement, taille et attributs visuels des cellules</a:t>
            </a:r>
          </a:p>
          <a:p>
            <a:r>
              <a:rPr lang="fr-FR" dirty="0" smtClean="0"/>
              <a:t>classe de base 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UICollectionViewLayout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à ne </a:t>
            </a:r>
            <a:r>
              <a:rPr lang="fr-FR" dirty="0" err="1" smtClean="0"/>
              <a:t>sous-classer</a:t>
            </a:r>
            <a:r>
              <a:rPr lang="fr-FR" dirty="0" smtClean="0"/>
              <a:t> </a:t>
            </a:r>
            <a:r>
              <a:rPr lang="fr-FR" b="1" u="sng" dirty="0" smtClean="0"/>
              <a:t>que</a:t>
            </a:r>
            <a:r>
              <a:rPr lang="fr-FR" dirty="0" smtClean="0"/>
              <a:t> si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UICollectionViewFlowLayout</a:t>
            </a:r>
            <a:r>
              <a:rPr lang="fr-FR" dirty="0" smtClean="0"/>
              <a:t> n’est pas suffisant car la mécanique est complexe</a:t>
            </a:r>
          </a:p>
          <a:p>
            <a:r>
              <a:rPr lang="fr-FR" dirty="0" smtClean="0"/>
              <a:t>la classe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UICollectionViewFlowLayout</a:t>
            </a:r>
            <a:r>
              <a:rPr lang="fr-FR" dirty="0" smtClean="0"/>
              <a:t> permet d’afficher sous forme d’une grille ou d’une liste avec un élément par ligne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schéma récapitulatif</a:t>
            </a:r>
          </a:p>
          <a:p>
            <a:endParaRPr lang="fr-FR" dirty="0"/>
          </a:p>
        </p:txBody>
      </p:sp>
      <p:sp>
        <p:nvSpPr>
          <p:cNvPr id="81922" name="AutoShape 2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4" name="AutoShape 4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6" name="AutoShape 6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8" name="AutoShape 8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29" name="Picture 9" descr="C:\Documents and Settings\vsrt4641\Bureau\cv_objects_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556792"/>
            <a:ext cx="5570561" cy="469417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b="1" dirty="0"/>
              <a:t>introduction</a:t>
            </a: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Xcode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0667361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voici un exemple d’implémentation : la classe qui implémente </a:t>
            </a:r>
            <a:r>
              <a:rPr lang="fr-FR" dirty="0" err="1" smtClean="0">
                <a:latin typeface="Courier" pitchFamily="49" charset="0"/>
              </a:rPr>
              <a:t>UICollectionViewDataSource</a:t>
            </a:r>
            <a:r>
              <a:rPr lang="fr-FR" dirty="0" smtClean="0"/>
              <a:t> possède une variable membre nommée </a:t>
            </a:r>
            <a:r>
              <a:rPr lang="fr-FR" dirty="0" err="1" smtClean="0">
                <a:latin typeface="Courier" pitchFamily="49" charset="0"/>
              </a:rPr>
              <a:t>texts</a:t>
            </a:r>
            <a:r>
              <a:rPr lang="fr-FR" dirty="0" smtClean="0"/>
              <a:t> qui est un tableau de chaînes</a:t>
            </a:r>
            <a:endParaRPr lang="fr-FR" dirty="0" smtClean="0">
              <a:latin typeface="Courier" pitchFamily="49" charset="0"/>
            </a:endParaRPr>
          </a:p>
        </p:txBody>
      </p:sp>
      <p:grpSp>
        <p:nvGrpSpPr>
          <p:cNvPr id="2" name="Groupe 6"/>
          <p:cNvGrpSpPr/>
          <p:nvPr/>
        </p:nvGrpSpPr>
        <p:grpSpPr>
          <a:xfrm>
            <a:off x="755576" y="2874714"/>
            <a:ext cx="7848872" cy="1446550"/>
            <a:chOff x="755576" y="5085184"/>
            <a:chExt cx="7848872" cy="144655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numberOfItemsInSection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)section{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texts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count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2" name="Groupe 6" descr=" 2"/>
          <p:cNvGrpSpPr/>
          <p:nvPr/>
        </p:nvGrpSpPr>
        <p:grpSpPr>
          <a:xfrm>
            <a:off x="755576" y="1772816"/>
            <a:ext cx="7848872" cy="3416320"/>
            <a:chOff x="755576" y="5085184"/>
            <a:chExt cx="7848872" cy="341632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cellForItemAtIndexPath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identifiant du type de cellule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 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demande une cellule réutilisable à la vue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dequeueReusableCellWithReuseIdentifier: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forIndexPath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.textLabel.text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texts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objectAtIndex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.row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2" name="Groupe 6" descr=" 2"/>
          <p:cNvGrpSpPr/>
          <p:nvPr/>
        </p:nvGrpSpPr>
        <p:grpSpPr>
          <a:xfrm>
            <a:off x="755576" y="1772816"/>
            <a:ext cx="7848872" cy="3416320"/>
            <a:chOff x="755576" y="5085184"/>
            <a:chExt cx="7848872" cy="341632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cellForItemAtIndexPath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identifiant du type de cellule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 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demande une cellule réutilisable à la vue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dequeueReusableCellWithReuseIdentifier: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forIndexPath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.textLabel.text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texts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objectAtIndex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.row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  <p:sp>
        <p:nvSpPr>
          <p:cNvPr id="10" name="Forme libre 9" descr=" 10"/>
          <p:cNvSpPr/>
          <p:nvPr/>
        </p:nvSpPr>
        <p:spPr>
          <a:xfrm>
            <a:off x="0" y="-6006"/>
            <a:ext cx="9144000" cy="6894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755576" y="2924944"/>
                </a:moveTo>
                <a:lnTo>
                  <a:pt x="755576" y="3429000"/>
                </a:lnTo>
                <a:lnTo>
                  <a:pt x="8604448" y="3429000"/>
                </a:lnTo>
                <a:lnTo>
                  <a:pt x="8604448" y="2924944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2" name="Groupe 6" descr=" 2"/>
          <p:cNvGrpSpPr/>
          <p:nvPr/>
        </p:nvGrpSpPr>
        <p:grpSpPr>
          <a:xfrm>
            <a:off x="755576" y="1772816"/>
            <a:ext cx="7848872" cy="3416320"/>
            <a:chOff x="755576" y="5085184"/>
            <a:chExt cx="7848872" cy="341632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cellForItemAtIndexPath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identifiant du type de cellule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 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demande une cellule réutilisable à la vue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dequeueReusableCellWithReuseIdentifier: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forIndexPath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.textLabel.text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texts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objectAtIndex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.row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  <p:sp>
        <p:nvSpPr>
          <p:cNvPr id="11" name="Rectangle 6" descr=" 7"/>
          <p:cNvSpPr/>
          <p:nvPr/>
        </p:nvSpPr>
        <p:spPr>
          <a:xfrm>
            <a:off x="0" y="-6006"/>
            <a:ext cx="9144000" cy="6894000"/>
          </a:xfrm>
          <a:custGeom>
            <a:avLst/>
            <a:gdLst/>
            <a:ahLst/>
            <a:cxnLst/>
            <a:rect l="l" t="t" r="r" b="b"/>
            <a:pathLst>
              <a:path w="9144000" h="6894000">
                <a:moveTo>
                  <a:pt x="755576" y="3435007"/>
                </a:moveTo>
                <a:lnTo>
                  <a:pt x="755576" y="4402161"/>
                </a:lnTo>
                <a:lnTo>
                  <a:pt x="8604448" y="4402161"/>
                </a:lnTo>
                <a:lnTo>
                  <a:pt x="8604448" y="343500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94000"/>
                </a:lnTo>
                <a:lnTo>
                  <a:pt x="0" y="6894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>
                <a:latin typeface="Courier" pitchFamily="49" charset="0"/>
              </a:rPr>
              <a:t>dequeueReusableCellWithReuseIdentifier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err="1" smtClean="0">
                <a:latin typeface="Courier" pitchFamily="49" charset="0"/>
              </a:rPr>
              <a:t>forIndexPath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permet de récupérer un type de cellule enregistré auprès de la collection </a:t>
            </a:r>
            <a:r>
              <a:rPr lang="fr-FR" dirty="0" err="1" smtClean="0"/>
              <a:t>view</a:t>
            </a:r>
            <a:endParaRPr lang="fr-FR" dirty="0" smtClean="0"/>
          </a:p>
          <a:p>
            <a:r>
              <a:rPr lang="fr-FR" dirty="0" smtClean="0"/>
              <a:t>3 méthodes pour enregistrer un type de cellule :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registerClass:forCellWithReuseIdentifier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registerNib:forCellWithReuseIdentifier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par interface </a:t>
            </a:r>
            <a:r>
              <a:rPr lang="fr-FR" dirty="0" err="1" smtClean="0">
                <a:cs typeface="Courier New" pitchFamily="49" charset="0"/>
              </a:rPr>
              <a:t>builder</a:t>
            </a:r>
            <a:endParaRPr lang="fr-FR" dirty="0" smtClean="0">
              <a:cs typeface="Courier New" pitchFamily="49" charset="0"/>
            </a:endParaRPr>
          </a:p>
          <a:p>
            <a:r>
              <a:rPr lang="fr-FR" dirty="0" smtClean="0">
                <a:cs typeface="Courier New" pitchFamily="49" charset="0"/>
              </a:rPr>
              <a:t>les 2 premières méthode sont en général appelées dans le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viewDidLoad</a:t>
            </a:r>
            <a:r>
              <a:rPr lang="fr-FR" dirty="0" smtClean="0">
                <a:cs typeface="Courier New" pitchFamily="49" charset="0"/>
              </a:rPr>
              <a:t> de la classe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UIViewController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l’identifiant de réutilisation identifie un </a:t>
            </a:r>
            <a:r>
              <a:rPr lang="fr-FR" b="1" u="sng" dirty="0" smtClean="0"/>
              <a:t>type de cellule</a:t>
            </a:r>
            <a:endParaRPr lang="fr-FR" b="1" u="sng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2" name="Groupe 6"/>
          <p:cNvGrpSpPr/>
          <p:nvPr/>
        </p:nvGrpSpPr>
        <p:grpSpPr>
          <a:xfrm>
            <a:off x="755576" y="1772816"/>
            <a:ext cx="7848872" cy="1938992"/>
            <a:chOff x="755576" y="5085184"/>
            <a:chExt cx="7848872" cy="1938992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viewDidLoad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myCollectionView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registerClass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MyCustomCell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class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forReuseIdentifier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 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délégué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le délégué est facultatif et doit être conforme au protocole </a:t>
            </a:r>
            <a:r>
              <a:rPr lang="fr-FR" dirty="0" err="1" smtClean="0">
                <a:latin typeface="Courier" pitchFamily="49" charset="0"/>
              </a:rPr>
              <a:t>UICollectionViewDelegate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le délégué indique :</a:t>
            </a:r>
          </a:p>
          <a:p>
            <a:pPr lvl="1"/>
            <a:r>
              <a:rPr lang="fr-FR" dirty="0" smtClean="0"/>
              <a:t>la sélection/désélection d’une cellule par l’utilisateur</a:t>
            </a:r>
          </a:p>
          <a:p>
            <a:pPr lvl="1"/>
            <a:r>
              <a:rPr lang="fr-FR" dirty="0" smtClean="0"/>
              <a:t>gestion du menu (copier-coller)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tout contrôleur est un </a:t>
            </a:r>
            <a:r>
              <a:rPr lang="fr-FR" dirty="0" err="1" smtClean="0">
                <a:latin typeface="Courier" pitchFamily="49" charset="0"/>
              </a:rPr>
              <a:t>UIViewController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gestion de l’interaction entre vues et données</a:t>
            </a:r>
          </a:p>
          <a:p>
            <a:r>
              <a:rPr lang="fr-FR" dirty="0" smtClean="0"/>
              <a:t>gère des sous-contrôleurs</a:t>
            </a:r>
          </a:p>
          <a:p>
            <a:r>
              <a:rPr lang="fr-FR" dirty="0" smtClean="0"/>
              <a:t>reçoit les évènements du cycle de vie de sa vue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viewDidLoad</a:t>
            </a:r>
            <a:r>
              <a:rPr lang="fr-FR" dirty="0" smtClean="0"/>
              <a:t> : la vue a été chargée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viewDidAppear</a:t>
            </a:r>
            <a:r>
              <a:rPr lang="fr-FR" dirty="0" smtClean="0"/>
              <a:t>/</a:t>
            </a:r>
            <a:r>
              <a:rPr lang="fr-FR" dirty="0" err="1" smtClean="0">
                <a:latin typeface="Courier" pitchFamily="49" charset="0"/>
              </a:rPr>
              <a:t>Disappear</a:t>
            </a:r>
            <a:r>
              <a:rPr lang="fr-FR" dirty="0" smtClean="0"/>
              <a:t> : la vue a été affichée/masquée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viewWillAppear</a:t>
            </a:r>
            <a:r>
              <a:rPr lang="fr-FR" dirty="0" smtClean="0"/>
              <a:t>/</a:t>
            </a:r>
            <a:r>
              <a:rPr lang="fr-FR" dirty="0" err="1" smtClean="0">
                <a:latin typeface="Courier" pitchFamily="49" charset="0"/>
              </a:rPr>
              <a:t>Disappear</a:t>
            </a:r>
            <a:r>
              <a:rPr lang="fr-FR" dirty="0" smtClean="0"/>
              <a:t> : la vue va être affichée/masquée</a:t>
            </a:r>
          </a:p>
          <a:p>
            <a:r>
              <a:rPr lang="fr-FR" dirty="0" smtClean="0"/>
              <a:t>2 possibilités pour créer sa vue :</a:t>
            </a:r>
          </a:p>
          <a:p>
            <a:pPr lvl="1"/>
            <a:r>
              <a:rPr lang="fr-FR" dirty="0" smtClean="0"/>
              <a:t>soit en code (via </a:t>
            </a:r>
            <a:r>
              <a:rPr lang="fr-FR" dirty="0" err="1" smtClean="0">
                <a:latin typeface="Courier" pitchFamily="49" charset="0"/>
              </a:rPr>
              <a:t>viewDidLoad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loadView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soit via Interface </a:t>
            </a:r>
            <a:r>
              <a:rPr lang="fr-FR" dirty="0" err="1" smtClean="0"/>
              <a:t>Builder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gestion des sauvegarde et restauration de l’état</a:t>
            </a:r>
          </a:p>
          <a:p>
            <a:r>
              <a:rPr lang="fr-FR" dirty="0" smtClean="0"/>
              <a:t>gestion des contraintes d’affichage</a:t>
            </a:r>
          </a:p>
          <a:p>
            <a:r>
              <a:rPr lang="fr-FR" dirty="0" smtClean="0"/>
              <a:t>gestion d’alertes mémoire</a:t>
            </a:r>
          </a:p>
          <a:p>
            <a:pPr lvl="1"/>
            <a:r>
              <a:rPr lang="fr-FR" dirty="0" smtClean="0"/>
              <a:t>méthode </a:t>
            </a:r>
            <a:r>
              <a:rPr lang="fr-FR" dirty="0" err="1" smtClean="0">
                <a:latin typeface="Courier New"/>
                <a:cs typeface="Courier New"/>
              </a:rPr>
              <a:t>didReceiveMemoryWarning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relâchement des objets graphiques</a:t>
            </a:r>
          </a:p>
          <a:p>
            <a:pPr lvl="1"/>
            <a:r>
              <a:rPr lang="fr-FR" dirty="0" smtClean="0"/>
              <a:t>relâchement des objets non-critiques, i.e. qui peuvent être recréés par le contrôleur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5394176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gestion mémoire</a:t>
            </a:r>
          </a:p>
          <a:p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772816"/>
            <a:ext cx="7848872" cy="3908762"/>
            <a:chOff x="755576" y="5085184"/>
            <a:chExt cx="7848872" cy="3908762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5394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didReceiveMemoryWarning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{</a:t>
              </a:r>
            </a:p>
            <a:p>
              <a:r>
                <a:rPr lang="fr-FR" sz="1600" b="1" dirty="0" smtClean="0">
                  <a:latin typeface="Courier New"/>
                  <a:cs typeface="Courier New"/>
                </a:rPr>
                <a:t>    [</a:t>
              </a:r>
              <a:r>
                <a:rPr lang="fr-FR" sz="1600" b="1" dirty="0">
                  <a:solidFill>
                    <a:srgbClr val="EE7CE6"/>
                  </a:solidFill>
                  <a:latin typeface="Courier New"/>
                  <a:cs typeface="Courier New"/>
                </a:rPr>
                <a:t>super</a:t>
              </a:r>
              <a:r>
                <a:rPr lang="fr-FR" sz="1600" b="1" dirty="0"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 New"/>
                  <a:cs typeface="Courier New"/>
                </a:rPr>
                <a:t>didReceiveMemoryWarning</a:t>
              </a:r>
              <a:r>
                <a:rPr lang="fr-FR" sz="1600" b="1" dirty="0">
                  <a:latin typeface="Courier New"/>
                  <a:cs typeface="Courier New"/>
                </a:rPr>
                <a:t>]</a:t>
              </a:r>
              <a:r>
                <a:rPr lang="fr-FR" sz="1600" b="1" dirty="0" smtClean="0">
                  <a:latin typeface="Courier New"/>
                  <a:cs typeface="Courier New"/>
                </a:rPr>
                <a:t>;</a:t>
              </a:r>
              <a:endParaRPr lang="fr-FR" sz="1600" b="1" dirty="0">
                <a:latin typeface="Courier New"/>
                <a:cs typeface="Courier New"/>
              </a:endParaRPr>
            </a:p>
            <a:p>
              <a:r>
                <a:rPr lang="fr-FR" sz="1600" b="1" dirty="0">
                  <a:latin typeface="Courier New"/>
                  <a:cs typeface="Courier New"/>
                </a:rPr>
                <a:t>   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//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Add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code to clean up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any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of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your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own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resources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that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are </a:t>
              </a:r>
              <a:endParaRPr lang="fr-FR" sz="1600" b="1" dirty="0" smtClean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   // no 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longer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necessary</a:t>
              </a:r>
              <a:r>
                <a:rPr lang="fr-FR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.</a:t>
              </a:r>
              <a:r>
                <a:rPr lang="fr-FR" sz="1600" b="1" dirty="0">
                  <a:latin typeface="Courier New"/>
                  <a:cs typeface="Courier New"/>
                </a:rPr>
                <a:t>	</a:t>
              </a:r>
            </a:p>
            <a:p>
              <a:r>
                <a:rPr lang="fr-FR" sz="1600" b="1" dirty="0">
                  <a:latin typeface="Courier New"/>
                  <a:cs typeface="Courier New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 New"/>
                  <a:cs typeface="Courier New"/>
                </a:rPr>
                <a:t>if</a:t>
              </a:r>
              <a:r>
                <a:rPr lang="fr-FR" sz="1600" b="1" dirty="0">
                  <a:latin typeface="Courier New"/>
                  <a:cs typeface="Courier New"/>
                </a:rPr>
                <a:t> ([</a:t>
              </a:r>
              <a:r>
                <a:rPr lang="fr-FR" sz="1600" b="1" dirty="0" err="1">
                  <a:solidFill>
                    <a:srgbClr val="EE7CE6"/>
                  </a:solidFill>
                  <a:latin typeface="Courier New"/>
                  <a:cs typeface="Courier New"/>
                </a:rPr>
                <a:t>self</a:t>
              </a:r>
              <a:r>
                <a:rPr lang="fr-FR" sz="1600" b="1" dirty="0" err="1">
                  <a:latin typeface="Courier New"/>
                  <a:cs typeface="Courier New"/>
                </a:rPr>
                <a:t>.view</a:t>
              </a:r>
              <a:r>
                <a:rPr lang="fr-FR" sz="1600" b="1" dirty="0"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 New"/>
                  <a:cs typeface="Courier New"/>
                </a:rPr>
                <a:t>window</a:t>
              </a:r>
              <a:r>
                <a:rPr lang="fr-FR" sz="1600" b="1" dirty="0">
                  <a:latin typeface="Courier New"/>
                  <a:cs typeface="Courier New"/>
                </a:rPr>
                <a:t>] == </a:t>
              </a:r>
              <a:r>
                <a:rPr lang="fr-FR" sz="1600" b="1" dirty="0" err="1">
                  <a:solidFill>
                    <a:srgbClr val="EE7CE6"/>
                  </a:solidFill>
                  <a:latin typeface="Courier New"/>
                  <a:cs typeface="Courier New"/>
                </a:rPr>
                <a:t>nil</a:t>
              </a:r>
              <a:r>
                <a:rPr lang="fr-FR" sz="1600" b="1" dirty="0">
                  <a:latin typeface="Courier New"/>
                  <a:cs typeface="Courier New"/>
                </a:rPr>
                <a:t>)</a:t>
              </a:r>
            </a:p>
            <a:p>
              <a:r>
                <a:rPr lang="fr-FR" sz="1600" b="1" dirty="0" smtClean="0">
                  <a:latin typeface="Courier New"/>
                  <a:cs typeface="Courier New"/>
                </a:rPr>
                <a:t>    {</a:t>
              </a:r>
              <a:endParaRPr lang="fr-FR" sz="1600" b="1" dirty="0">
                <a:latin typeface="Courier New"/>
                <a:cs typeface="Courier New"/>
              </a:endParaRPr>
            </a:p>
            <a:p>
              <a:r>
                <a:rPr lang="fr-FR" sz="1600" b="1" dirty="0">
                  <a:latin typeface="Courier New"/>
                  <a:cs typeface="Courier New"/>
                </a:rPr>
                <a:t>        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//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Add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code to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preserve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data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stored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in the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views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 New"/>
                  <a:cs typeface="Courier New"/>
                </a:rPr>
                <a:t>that</a:t>
              </a:r>
              <a:endParaRPr lang="fr-FR" sz="1600" b="1" dirty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       //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might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 New"/>
                  <a:cs typeface="Courier New"/>
                </a:rPr>
                <a:t>be</a:t>
              </a:r>
              <a:r>
                <a:rPr lang="fr-FR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needed later.</a:t>
              </a: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...</a:t>
              </a:r>
              <a:endParaRPr lang="en-US" sz="16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       // Add code to clean up other strong references to 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the</a:t>
              </a:r>
              <a:endParaRPr lang="en-US" sz="1600" b="1" dirty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       // view 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in the </a:t>
              </a:r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view hierarchy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.</a:t>
              </a:r>
              <a:endParaRPr lang="en-US" sz="1600" b="1" dirty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latin typeface="Courier New"/>
                  <a:cs typeface="Courier New"/>
                </a:rPr>
                <a:t>        </a:t>
              </a:r>
              <a:r>
                <a:rPr lang="en-US" sz="1600" b="1" dirty="0" err="1">
                  <a:solidFill>
                    <a:srgbClr val="EE7CE6"/>
                  </a:solidFill>
                  <a:latin typeface="Courier New"/>
                  <a:cs typeface="Courier New"/>
                </a:rPr>
                <a:t>self</a:t>
              </a:r>
              <a:r>
                <a:rPr lang="en-US" sz="1600" b="1" dirty="0" err="1">
                  <a:latin typeface="Courier New"/>
                  <a:cs typeface="Courier New"/>
                </a:rPr>
                <a:t>.view</a:t>
              </a:r>
              <a:r>
                <a:rPr lang="en-US" sz="1600" b="1" dirty="0">
                  <a:latin typeface="Courier New"/>
                  <a:cs typeface="Courier New"/>
                </a:rPr>
                <a:t> = </a:t>
              </a:r>
              <a:r>
                <a:rPr lang="en-US" sz="1600" b="1" dirty="0">
                  <a:solidFill>
                    <a:srgbClr val="EE7CE6"/>
                  </a:solidFill>
                  <a:latin typeface="Courier New"/>
                  <a:cs typeface="Courier New"/>
                </a:rPr>
                <a:t>nil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  <a:endParaRPr lang="en-US" sz="1600" b="1" dirty="0">
                <a:latin typeface="Courier New"/>
                <a:cs typeface="Courier New"/>
              </a:endParaRPr>
            </a:p>
            <a:p>
              <a:r>
                <a:rPr lang="en-US" sz="1600" b="1" dirty="0">
                  <a:latin typeface="Courier New"/>
                  <a:cs typeface="Courier New"/>
                </a:rPr>
                <a:t>    }	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836980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 smtClean="0">
                <a:solidFill>
                  <a:schemeClr val="tx2"/>
                </a:solidFill>
              </a:rPr>
              <a:t>2007</a:t>
            </a:r>
            <a:r>
              <a:rPr lang="fr-FR" dirty="0"/>
              <a:t>	</a:t>
            </a:r>
            <a:r>
              <a:rPr lang="fr-FR" dirty="0" smtClean="0"/>
              <a:t>sortie de l’</a:t>
            </a:r>
            <a:r>
              <a:rPr lang="fr-FR" dirty="0" err="1" smtClean="0"/>
              <a:t>iPhone</a:t>
            </a:r>
            <a:r>
              <a:rPr lang="fr-FR" dirty="0" smtClean="0"/>
              <a:t> sous </a:t>
            </a:r>
            <a:r>
              <a:rPr lang="fr-FR" dirty="0" err="1" smtClean="0"/>
              <a:t>iOS</a:t>
            </a:r>
            <a:r>
              <a:rPr lang="fr-FR" dirty="0" smtClean="0"/>
              <a:t> 1 avec une mise à jour majeure tous les ans depuis</a:t>
            </a:r>
            <a:endParaRPr lang="fr-FR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 smtClean="0">
                <a:solidFill>
                  <a:schemeClr val="tx2"/>
                </a:solidFill>
              </a:rPr>
              <a:t>2010</a:t>
            </a:r>
            <a:r>
              <a:rPr lang="fr-FR" dirty="0"/>
              <a:t>	s</a:t>
            </a:r>
            <a:r>
              <a:rPr lang="fr-FR" dirty="0" smtClean="0"/>
              <a:t>ortie de l’</a:t>
            </a:r>
            <a:r>
              <a:rPr lang="fr-FR" dirty="0" err="1" smtClean="0"/>
              <a:t>iPad</a:t>
            </a:r>
            <a:r>
              <a:rPr lang="fr-FR" dirty="0" smtClean="0"/>
              <a:t> sous </a:t>
            </a:r>
            <a:r>
              <a:rPr lang="fr-FR" dirty="0" err="1" smtClean="0"/>
              <a:t>iOS</a:t>
            </a:r>
            <a:r>
              <a:rPr lang="fr-FR" dirty="0" smtClean="0"/>
              <a:t> 3.2</a:t>
            </a:r>
            <a:endParaRPr lang="fr-FR" dirty="0"/>
          </a:p>
          <a:p>
            <a:pPr>
              <a:buFont typeface="Wingdings" pitchFamily="2" charset="2"/>
              <a:buNone/>
            </a:pPr>
            <a:r>
              <a:rPr lang="fr-FR" dirty="0" smtClean="0">
                <a:solidFill>
                  <a:schemeClr val="tx2"/>
                </a:solidFill>
              </a:rPr>
              <a:t>2013</a:t>
            </a:r>
            <a:r>
              <a:rPr lang="fr-FR" dirty="0" smtClean="0"/>
              <a:t>	version actuelle : iOS 7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principaux outils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r>
              <a:rPr lang="fr-FR" dirty="0" smtClean="0"/>
              <a:t> : IDE pour développer sur </a:t>
            </a:r>
            <a:r>
              <a:rPr lang="fr-FR" dirty="0" err="1" smtClean="0"/>
              <a:t>iOS</a:t>
            </a:r>
            <a:endParaRPr lang="fr-FR" dirty="0" smtClean="0"/>
          </a:p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r>
              <a:rPr lang="fr-FR" dirty="0" smtClean="0"/>
              <a:t> : l’outil pour définir les interfaces graphiques (intégré à </a:t>
            </a:r>
            <a:r>
              <a:rPr lang="fr-FR" dirty="0" err="1" smtClean="0"/>
              <a:t>Xcode</a:t>
            </a:r>
            <a:r>
              <a:rPr lang="fr-FR" dirty="0" smtClean="0"/>
              <a:t> depuis la version 4.0)</a:t>
            </a:r>
          </a:p>
          <a:p>
            <a:r>
              <a:rPr lang="fr-FR" dirty="0" err="1" smtClean="0"/>
              <a:t>iOS</a:t>
            </a:r>
            <a:r>
              <a:rPr lang="fr-FR" dirty="0" smtClean="0"/>
              <a:t> Simulator : pour simuler un </a:t>
            </a:r>
            <a:r>
              <a:rPr lang="fr-FR" dirty="0" err="1" smtClean="0"/>
              <a:t>iPhone</a:t>
            </a:r>
            <a:r>
              <a:rPr lang="fr-FR" dirty="0" smtClean="0"/>
              <a:t> ou un </a:t>
            </a:r>
            <a:r>
              <a:rPr lang="fr-FR" dirty="0" err="1" smtClean="0"/>
              <a:t>iPad</a:t>
            </a:r>
            <a:r>
              <a:rPr lang="fr-FR" dirty="0" smtClean="0"/>
              <a:t> sur sa machine (le simulateur n’a pas de ressources limitées, i.e. il utilise le processeur de la machine sans limitation)</a:t>
            </a:r>
          </a:p>
          <a:p>
            <a:r>
              <a:rPr lang="fr-FR" dirty="0" smtClean="0"/>
              <a:t>Instruments : pour détecter les fuites mémoires et observer les performances d’une application</a:t>
            </a:r>
          </a:p>
          <a:p>
            <a:r>
              <a:rPr lang="fr-FR" dirty="0" smtClean="0"/>
              <a:t>Application Loader : pour uploader des application vers l’</a:t>
            </a:r>
            <a:r>
              <a:rPr lang="fr-FR" dirty="0" err="1" smtClean="0"/>
              <a:t>AppStore</a:t>
            </a:r>
            <a:endParaRPr lang="fr-FR" dirty="0" smtClean="0"/>
          </a:p>
          <a:p>
            <a:r>
              <a:rPr lang="fr-FR" dirty="0" smtClean="0"/>
              <a:t>Printer Simulateur : pour simuler une imprimante </a:t>
            </a:r>
            <a:r>
              <a:rPr lang="fr-FR" dirty="0" err="1" smtClean="0"/>
              <a:t>AirPrint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b="1" dirty="0"/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0667361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45" name="Rectangle à coins arrondis 44" descr=" 134"/>
          <p:cNvSpPr/>
          <p:nvPr/>
        </p:nvSpPr>
        <p:spPr>
          <a:xfrm>
            <a:off x="360307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dealloc</a:t>
            </a:r>
            <a:endParaRPr lang="fr-FR" sz="1000" dirty="0"/>
          </a:p>
        </p:txBody>
      </p:sp>
      <p:cxnSp>
        <p:nvCxnSpPr>
          <p:cNvPr id="44" name="Connecteur droit avec flèche 43" descr=" 533543"/>
          <p:cNvCxnSpPr/>
          <p:nvPr/>
        </p:nvCxnSpPr>
        <p:spPr>
          <a:xfrm flipH="1">
            <a:off x="1649482" y="5517231"/>
            <a:ext cx="870908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45" name="Rectangle à coins arrondis 44" descr=" 134"/>
          <p:cNvSpPr/>
          <p:nvPr/>
        </p:nvSpPr>
        <p:spPr>
          <a:xfrm>
            <a:off x="360307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dealloc</a:t>
            </a:r>
            <a:endParaRPr lang="fr-FR" sz="1000" dirty="0"/>
          </a:p>
        </p:txBody>
      </p:sp>
      <p:cxnSp>
        <p:nvCxnSpPr>
          <p:cNvPr id="44" name="Connecteur droit avec flèche 43" descr=" 533543"/>
          <p:cNvCxnSpPr/>
          <p:nvPr/>
        </p:nvCxnSpPr>
        <p:spPr>
          <a:xfrm flipH="1">
            <a:off x="1649482" y="5517231"/>
            <a:ext cx="870908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240" descr=" 241"/>
          <p:cNvCxnSpPr/>
          <p:nvPr/>
        </p:nvCxnSpPr>
        <p:spPr>
          <a:xfrm rot="10800000">
            <a:off x="1004896" y="5733257"/>
            <a:ext cx="1584019" cy="473839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 descr=" 243"/>
          <p:cNvSpPr txBox="1"/>
          <p:nvPr/>
        </p:nvSpPr>
        <p:spPr>
          <a:xfrm>
            <a:off x="993245" y="5944689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Vue non visible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45" name="Rectangle à coins arrondis 44" descr=" 134"/>
          <p:cNvSpPr/>
          <p:nvPr/>
        </p:nvSpPr>
        <p:spPr>
          <a:xfrm>
            <a:off x="360307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dealloc</a:t>
            </a:r>
            <a:endParaRPr lang="fr-FR" sz="1000" dirty="0"/>
          </a:p>
        </p:txBody>
      </p:sp>
      <p:cxnSp>
        <p:nvCxnSpPr>
          <p:cNvPr id="44" name="Connecteur droit avec flèche 43" descr=" 533543"/>
          <p:cNvCxnSpPr/>
          <p:nvPr/>
        </p:nvCxnSpPr>
        <p:spPr>
          <a:xfrm flipH="1">
            <a:off x="1649482" y="5517231"/>
            <a:ext cx="870908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 descr=" 138"/>
          <p:cNvSpPr txBox="1"/>
          <p:nvPr/>
        </p:nvSpPr>
        <p:spPr>
          <a:xfrm>
            <a:off x="464058" y="3600067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Alerte 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mémoire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240" descr=" 241"/>
          <p:cNvCxnSpPr/>
          <p:nvPr/>
        </p:nvCxnSpPr>
        <p:spPr>
          <a:xfrm rot="10800000">
            <a:off x="1004896" y="5733257"/>
            <a:ext cx="1584019" cy="473839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 descr=" 243"/>
          <p:cNvSpPr txBox="1"/>
          <p:nvPr/>
        </p:nvSpPr>
        <p:spPr>
          <a:xfrm>
            <a:off x="993245" y="5944689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Vue non visible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45" name="Rectangle à coins arrondis 44" descr=" 134"/>
          <p:cNvSpPr/>
          <p:nvPr/>
        </p:nvSpPr>
        <p:spPr>
          <a:xfrm>
            <a:off x="360307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dealloc</a:t>
            </a:r>
            <a:endParaRPr lang="fr-FR" sz="1000" dirty="0"/>
          </a:p>
        </p:txBody>
      </p:sp>
      <p:cxnSp>
        <p:nvCxnSpPr>
          <p:cNvPr id="44" name="Connecteur droit avec flèche 43" descr=" 533543"/>
          <p:cNvCxnSpPr/>
          <p:nvPr/>
        </p:nvCxnSpPr>
        <p:spPr>
          <a:xfrm flipH="1">
            <a:off x="1649482" y="5517231"/>
            <a:ext cx="870908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 descr=" 137"/>
          <p:cNvSpPr/>
          <p:nvPr/>
        </p:nvSpPr>
        <p:spPr>
          <a:xfrm>
            <a:off x="395536" y="4365105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didReceive</a:t>
            </a:r>
            <a:r>
              <a:rPr lang="fr-FR" sz="1000" dirty="0" smtClean="0"/>
              <a:t> </a:t>
            </a:r>
            <a:r>
              <a:rPr lang="fr-FR" sz="1000" dirty="0" err="1" smtClean="0"/>
              <a:t>MemoryWarning</a:t>
            </a:r>
            <a:endParaRPr lang="fr-FR" sz="1000" dirty="0"/>
          </a:p>
        </p:txBody>
      </p:sp>
      <p:sp>
        <p:nvSpPr>
          <p:cNvPr id="48" name="ZoneTexte 47" descr=" 138"/>
          <p:cNvSpPr txBox="1"/>
          <p:nvPr/>
        </p:nvSpPr>
        <p:spPr>
          <a:xfrm>
            <a:off x="464058" y="3600067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Alerte 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mémoire</a:t>
            </a:r>
            <a:endParaRPr lang="fr-FR" sz="1000" b="1" dirty="0">
              <a:solidFill>
                <a:srgbClr val="FF0000"/>
              </a:solidFill>
            </a:endParaRPr>
          </a:p>
        </p:txBody>
      </p:sp>
      <p:cxnSp>
        <p:nvCxnSpPr>
          <p:cNvPr id="49" name="Connecteur droit avec flèche 48" descr=" 533548"/>
          <p:cNvCxnSpPr/>
          <p:nvPr/>
        </p:nvCxnSpPr>
        <p:spPr>
          <a:xfrm>
            <a:off x="1040123" y="4000177"/>
            <a:ext cx="1587" cy="364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240" descr=" 241"/>
          <p:cNvCxnSpPr/>
          <p:nvPr/>
        </p:nvCxnSpPr>
        <p:spPr>
          <a:xfrm rot="10800000">
            <a:off x="1004896" y="5733257"/>
            <a:ext cx="1584019" cy="473839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 descr=" 243"/>
          <p:cNvSpPr txBox="1"/>
          <p:nvPr/>
        </p:nvSpPr>
        <p:spPr>
          <a:xfrm>
            <a:off x="993245" y="5944689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Vue non visible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45" name="Rectangle à coins arrondis 44" descr=" 134"/>
          <p:cNvSpPr/>
          <p:nvPr/>
        </p:nvSpPr>
        <p:spPr>
          <a:xfrm>
            <a:off x="360307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dealloc</a:t>
            </a:r>
            <a:endParaRPr lang="fr-FR" sz="1000" dirty="0"/>
          </a:p>
        </p:txBody>
      </p:sp>
      <p:cxnSp>
        <p:nvCxnSpPr>
          <p:cNvPr id="44" name="Connecteur droit avec flèche 43" descr=" 533543"/>
          <p:cNvCxnSpPr/>
          <p:nvPr/>
        </p:nvCxnSpPr>
        <p:spPr>
          <a:xfrm flipH="1">
            <a:off x="1649482" y="5517231"/>
            <a:ext cx="870908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 descr=" 137"/>
          <p:cNvSpPr/>
          <p:nvPr/>
        </p:nvSpPr>
        <p:spPr>
          <a:xfrm>
            <a:off x="395536" y="4365105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didReceive</a:t>
            </a:r>
            <a:r>
              <a:rPr lang="fr-FR" sz="1000" dirty="0" smtClean="0"/>
              <a:t> </a:t>
            </a:r>
            <a:r>
              <a:rPr lang="fr-FR" sz="1000" dirty="0" err="1" smtClean="0"/>
              <a:t>MemoryWarning</a:t>
            </a:r>
            <a:endParaRPr lang="fr-FR" sz="1000" dirty="0"/>
          </a:p>
        </p:txBody>
      </p:sp>
      <p:sp>
        <p:nvSpPr>
          <p:cNvPr id="48" name="ZoneTexte 47" descr=" 138"/>
          <p:cNvSpPr txBox="1"/>
          <p:nvPr/>
        </p:nvSpPr>
        <p:spPr>
          <a:xfrm>
            <a:off x="464058" y="3600067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Alerte 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mémoire</a:t>
            </a:r>
            <a:endParaRPr lang="fr-FR" sz="1000" b="1" dirty="0">
              <a:solidFill>
                <a:srgbClr val="FF0000"/>
              </a:solidFill>
            </a:endParaRPr>
          </a:p>
        </p:txBody>
      </p:sp>
      <p:cxnSp>
        <p:nvCxnSpPr>
          <p:cNvPr id="51" name="Connecteur droit avec flèche 50" descr=" 533545"/>
          <p:cNvCxnSpPr/>
          <p:nvPr/>
        </p:nvCxnSpPr>
        <p:spPr>
          <a:xfrm>
            <a:off x="1684709" y="4581128"/>
            <a:ext cx="904204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 descr=" 533548"/>
          <p:cNvCxnSpPr/>
          <p:nvPr/>
        </p:nvCxnSpPr>
        <p:spPr>
          <a:xfrm>
            <a:off x="1040123" y="4000177"/>
            <a:ext cx="1587" cy="364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240" descr=" 241"/>
          <p:cNvCxnSpPr/>
          <p:nvPr/>
        </p:nvCxnSpPr>
        <p:spPr>
          <a:xfrm rot="10800000">
            <a:off x="1004896" y="5733257"/>
            <a:ext cx="1584019" cy="473839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 descr=" 243"/>
          <p:cNvSpPr txBox="1"/>
          <p:nvPr/>
        </p:nvSpPr>
        <p:spPr>
          <a:xfrm>
            <a:off x="993245" y="5944689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Vue non visible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8" name="Losange 7" descr=" 2"/>
          <p:cNvSpPr/>
          <p:nvPr/>
        </p:nvSpPr>
        <p:spPr>
          <a:xfrm>
            <a:off x="1966180" y="1340768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6" name="ZoneTexte 5" descr=" 3"/>
          <p:cNvSpPr txBox="1"/>
          <p:nvPr/>
        </p:nvSpPr>
        <p:spPr>
          <a:xfrm>
            <a:off x="203037" y="1577697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7" name="Connecteur droit avec flèche 6" descr=" 8"/>
          <p:cNvCxnSpPr/>
          <p:nvPr/>
        </p:nvCxnSpPr>
        <p:spPr>
          <a:xfrm>
            <a:off x="1355166" y="1700808"/>
            <a:ext cx="61101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 descr=" 9"/>
          <p:cNvSpPr/>
          <p:nvPr/>
        </p:nvSpPr>
        <p:spPr>
          <a:xfrm>
            <a:off x="3995935" y="2708920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1" name="Rectangle à coins arrondis 10" descr=" 14"/>
          <p:cNvSpPr/>
          <p:nvPr/>
        </p:nvSpPr>
        <p:spPr>
          <a:xfrm>
            <a:off x="3995935" y="1484784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0" name="Connecteur en angle 14" descr=" 15"/>
          <p:cNvCxnSpPr/>
          <p:nvPr/>
        </p:nvCxnSpPr>
        <p:spPr>
          <a:xfrm>
            <a:off x="3118309" y="1700808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 descr=" 17"/>
          <p:cNvSpPr txBox="1"/>
          <p:nvPr/>
        </p:nvSpPr>
        <p:spPr>
          <a:xfrm>
            <a:off x="3148258" y="1442972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3" name="Losange 12" descr=" 18"/>
          <p:cNvSpPr/>
          <p:nvPr/>
        </p:nvSpPr>
        <p:spPr>
          <a:xfrm>
            <a:off x="5690989" y="1340768"/>
            <a:ext cx="1296144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2" name="Connecteur droit avec flèche 11" descr=" 19"/>
          <p:cNvCxnSpPr/>
          <p:nvPr/>
        </p:nvCxnSpPr>
        <p:spPr>
          <a:xfrm>
            <a:off x="5220072" y="1700808"/>
            <a:ext cx="47091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 descr=" 22"/>
          <p:cNvSpPr/>
          <p:nvPr/>
        </p:nvSpPr>
        <p:spPr>
          <a:xfrm>
            <a:off x="7164288" y="2276873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 descr=" 21"/>
          <p:cNvSpPr/>
          <p:nvPr/>
        </p:nvSpPr>
        <p:spPr>
          <a:xfrm>
            <a:off x="5724265" y="2276873"/>
            <a:ext cx="1223999" cy="432047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19" name="Connecteur droit avec flèche 18" descr=" 25"/>
          <p:cNvCxnSpPr/>
          <p:nvPr/>
        </p:nvCxnSpPr>
        <p:spPr>
          <a:xfrm flipH="1">
            <a:off x="6336264" y="2060849"/>
            <a:ext cx="2798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27" descr=" 28"/>
          <p:cNvCxnSpPr/>
          <p:nvPr/>
        </p:nvCxnSpPr>
        <p:spPr>
          <a:xfrm>
            <a:off x="6987134" y="1700808"/>
            <a:ext cx="789221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 descr=" 30"/>
          <p:cNvSpPr txBox="1"/>
          <p:nvPr/>
        </p:nvSpPr>
        <p:spPr>
          <a:xfrm>
            <a:off x="5796136" y="1988840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4" name="ZoneTexte 13" descr=" 31"/>
          <p:cNvSpPr txBox="1"/>
          <p:nvPr/>
        </p:nvSpPr>
        <p:spPr>
          <a:xfrm>
            <a:off x="7140164" y="1484783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22" name="Connecteur en angle 533503" descr=" 533504"/>
          <p:cNvCxnSpPr/>
          <p:nvPr/>
        </p:nvCxnSpPr>
        <p:spPr>
          <a:xfrm rot="5400000">
            <a:off x="5670156" y="2258835"/>
            <a:ext cx="216023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533505" descr=" 533506"/>
          <p:cNvCxnSpPr/>
          <p:nvPr/>
        </p:nvCxnSpPr>
        <p:spPr>
          <a:xfrm rot="5400000">
            <a:off x="6390202" y="1538789"/>
            <a:ext cx="216023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 descr=" 48"/>
          <p:cNvSpPr/>
          <p:nvPr/>
        </p:nvSpPr>
        <p:spPr>
          <a:xfrm>
            <a:off x="3995935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33" name="Rectangle à coins arrondis 32" descr=" 49"/>
          <p:cNvSpPr/>
          <p:nvPr/>
        </p:nvSpPr>
        <p:spPr>
          <a:xfrm>
            <a:off x="6541306" y="3573017"/>
            <a:ext cx="1224136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37" name="Rectangle à coins arrondis 36" descr=" 50"/>
          <p:cNvSpPr/>
          <p:nvPr/>
        </p:nvSpPr>
        <p:spPr>
          <a:xfrm>
            <a:off x="4712073" y="5301208"/>
            <a:ext cx="1300087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39" name="Rectangle à coins arrondis 38" descr=" 51"/>
          <p:cNvSpPr/>
          <p:nvPr/>
        </p:nvSpPr>
        <p:spPr>
          <a:xfrm>
            <a:off x="2520390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35" name="Losange 34" descr=" 52"/>
          <p:cNvSpPr/>
          <p:nvPr/>
        </p:nvSpPr>
        <p:spPr>
          <a:xfrm>
            <a:off x="6588224" y="494116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28" name="Connecteur droit avec flèche 27" descr=" 533521"/>
          <p:cNvCxnSpPr/>
          <p:nvPr/>
        </p:nvCxnSpPr>
        <p:spPr>
          <a:xfrm>
            <a:off x="4608004" y="3140968"/>
            <a:ext cx="1587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533522" descr=" 533523"/>
          <p:cNvCxnSpPr/>
          <p:nvPr/>
        </p:nvCxnSpPr>
        <p:spPr>
          <a:xfrm>
            <a:off x="5220072" y="3789040"/>
            <a:ext cx="1321234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533524" descr=" 533525"/>
          <p:cNvCxnSpPr/>
          <p:nvPr/>
        </p:nvCxnSpPr>
        <p:spPr>
          <a:xfrm>
            <a:off x="7153374" y="4005064"/>
            <a:ext cx="1091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533533" descr=" 533534"/>
          <p:cNvCxnSpPr/>
          <p:nvPr/>
        </p:nvCxnSpPr>
        <p:spPr>
          <a:xfrm rot="10800000" flipV="1">
            <a:off x="6012160" y="5301208"/>
            <a:ext cx="576064" cy="216023"/>
          </a:xfrm>
          <a:prstGeom prst="bentConnector3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1" descr=" 32"/>
          <p:cNvCxnSpPr/>
          <p:nvPr/>
        </p:nvCxnSpPr>
        <p:spPr>
          <a:xfrm flipH="1">
            <a:off x="3809565" y="5517231"/>
            <a:ext cx="902507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3" descr=" 34"/>
          <p:cNvCxnSpPr/>
          <p:nvPr/>
        </p:nvCxnSpPr>
        <p:spPr>
          <a:xfrm flipV="1">
            <a:off x="3164977" y="4941169"/>
            <a:ext cx="1587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osange 40" descr=" 92"/>
          <p:cNvSpPr/>
          <p:nvPr/>
        </p:nvSpPr>
        <p:spPr>
          <a:xfrm>
            <a:off x="2588914" y="4221089"/>
            <a:ext cx="1152128" cy="720079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45" name="Rectangle à coins arrondis 44" descr=" 134"/>
          <p:cNvSpPr/>
          <p:nvPr/>
        </p:nvSpPr>
        <p:spPr>
          <a:xfrm>
            <a:off x="360307" y="5301208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dealloc</a:t>
            </a:r>
            <a:endParaRPr lang="fr-FR" sz="1000" dirty="0"/>
          </a:p>
        </p:txBody>
      </p:sp>
      <p:cxnSp>
        <p:nvCxnSpPr>
          <p:cNvPr id="44" name="Connecteur droit avec flèche 43" descr=" 533543"/>
          <p:cNvCxnSpPr/>
          <p:nvPr/>
        </p:nvCxnSpPr>
        <p:spPr>
          <a:xfrm flipH="1">
            <a:off x="1649482" y="5517231"/>
            <a:ext cx="870908" cy="1587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 descr=" 137"/>
          <p:cNvSpPr/>
          <p:nvPr/>
        </p:nvSpPr>
        <p:spPr>
          <a:xfrm>
            <a:off x="395536" y="4365105"/>
            <a:ext cx="1289174" cy="432047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didReceive</a:t>
            </a:r>
            <a:r>
              <a:rPr lang="fr-FR" sz="1000" dirty="0" smtClean="0"/>
              <a:t> </a:t>
            </a:r>
            <a:r>
              <a:rPr lang="fr-FR" sz="1000" dirty="0" err="1" smtClean="0"/>
              <a:t>MemoryWarning</a:t>
            </a:r>
            <a:endParaRPr lang="fr-FR" sz="1000" dirty="0"/>
          </a:p>
        </p:txBody>
      </p:sp>
      <p:sp>
        <p:nvSpPr>
          <p:cNvPr id="48" name="ZoneTexte 47" descr=" 138"/>
          <p:cNvSpPr txBox="1"/>
          <p:nvPr/>
        </p:nvSpPr>
        <p:spPr>
          <a:xfrm>
            <a:off x="464058" y="3600067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Alerte 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mémoire</a:t>
            </a:r>
            <a:endParaRPr lang="fr-FR" sz="1000" b="1" dirty="0">
              <a:solidFill>
                <a:srgbClr val="FF0000"/>
              </a:solidFill>
            </a:endParaRPr>
          </a:p>
        </p:txBody>
      </p:sp>
      <p:cxnSp>
        <p:nvCxnSpPr>
          <p:cNvPr id="51" name="Connecteur droit avec flèche 50" descr=" 533545"/>
          <p:cNvCxnSpPr/>
          <p:nvPr/>
        </p:nvCxnSpPr>
        <p:spPr>
          <a:xfrm>
            <a:off x="1684709" y="4581128"/>
            <a:ext cx="904204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 descr=" 533548"/>
          <p:cNvCxnSpPr/>
          <p:nvPr/>
        </p:nvCxnSpPr>
        <p:spPr>
          <a:xfrm>
            <a:off x="1040123" y="4000177"/>
            <a:ext cx="1587" cy="364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175"/>
          <p:cNvSpPr txBox="1"/>
          <p:nvPr/>
        </p:nvSpPr>
        <p:spPr>
          <a:xfrm>
            <a:off x="1966180" y="2801833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23" name="Connecteur droit avec flèche 22" descr=" 141"/>
          <p:cNvCxnSpPr/>
          <p:nvPr/>
        </p:nvCxnSpPr>
        <p:spPr>
          <a:xfrm flipH="1">
            <a:off x="3118309" y="2924943"/>
            <a:ext cx="877626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 descr=" 149"/>
          <p:cNvCxnSpPr/>
          <p:nvPr/>
        </p:nvCxnSpPr>
        <p:spPr>
          <a:xfrm>
            <a:off x="2542245" y="2060848"/>
            <a:ext cx="1587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 descr=" 188"/>
          <p:cNvSpPr txBox="1"/>
          <p:nvPr/>
        </p:nvSpPr>
        <p:spPr>
          <a:xfrm>
            <a:off x="2051719" y="2297776"/>
            <a:ext cx="57606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27" name="ZoneTexte 26" descr=" 190"/>
          <p:cNvSpPr txBox="1"/>
          <p:nvPr/>
        </p:nvSpPr>
        <p:spPr>
          <a:xfrm>
            <a:off x="4523614" y="3140967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30" name="ZoneTexte 29" descr=" 191"/>
          <p:cNvSpPr txBox="1"/>
          <p:nvPr/>
        </p:nvSpPr>
        <p:spPr>
          <a:xfrm>
            <a:off x="2977664" y="3172905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31" name="Connecteur en angle 154" descr=" 155"/>
          <p:cNvCxnSpPr/>
          <p:nvPr/>
        </p:nvCxnSpPr>
        <p:spPr>
          <a:xfrm rot="16200000" flipH="1">
            <a:off x="3616627" y="3409729"/>
            <a:ext cx="216023" cy="5425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33544" descr=" 222"/>
          <p:cNvCxnSpPr/>
          <p:nvPr/>
        </p:nvCxnSpPr>
        <p:spPr>
          <a:xfrm rot="16200000" flipV="1">
            <a:off x="2376996" y="3433105"/>
            <a:ext cx="372233" cy="12037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52" descr=" 225"/>
          <p:cNvSpPr txBox="1"/>
          <p:nvPr/>
        </p:nvSpPr>
        <p:spPr>
          <a:xfrm>
            <a:off x="1385182" y="3140967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La vue a été </a:t>
            </a:r>
            <a:r>
              <a:rPr lang="fr-FR" sz="1000" b="1" dirty="0" err="1" smtClean="0">
                <a:solidFill>
                  <a:srgbClr val="FF0000"/>
                </a:solidFill>
              </a:rPr>
              <a:t>désallouée</a:t>
            </a:r>
            <a:r>
              <a:rPr lang="fr-FR" sz="1000" b="1" dirty="0" smtClean="0">
                <a:solidFill>
                  <a:srgbClr val="FF0000"/>
                </a:solidFill>
              </a:rPr>
              <a:t>, le </a:t>
            </a:r>
            <a:r>
              <a:rPr lang="fr-FR" sz="1000" b="1" dirty="0" err="1" smtClean="0">
                <a:solidFill>
                  <a:srgbClr val="FF0000"/>
                </a:solidFill>
              </a:rPr>
              <a:t>contrôleut</a:t>
            </a:r>
            <a:r>
              <a:rPr lang="fr-FR" sz="1000" b="1" dirty="0" smtClean="0">
                <a:solidFill>
                  <a:srgbClr val="FF0000"/>
                </a:solidFill>
              </a:rPr>
              <a:t> peut encore exister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42" name="ZoneTexte 41" descr=" 238"/>
          <p:cNvSpPr txBox="1"/>
          <p:nvPr/>
        </p:nvSpPr>
        <p:spPr>
          <a:xfrm>
            <a:off x="2588914" y="600703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43" name="Connecteur en angle 238" descr=" 239"/>
          <p:cNvCxnSpPr/>
          <p:nvPr/>
        </p:nvCxnSpPr>
        <p:spPr>
          <a:xfrm flipV="1">
            <a:off x="3741042" y="5661247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240" descr=" 241"/>
          <p:cNvCxnSpPr/>
          <p:nvPr/>
        </p:nvCxnSpPr>
        <p:spPr>
          <a:xfrm rot="10800000">
            <a:off x="1004896" y="5733257"/>
            <a:ext cx="1584019" cy="473839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 descr=" 243"/>
          <p:cNvSpPr txBox="1"/>
          <p:nvPr/>
        </p:nvSpPr>
        <p:spPr>
          <a:xfrm>
            <a:off x="993245" y="5944689"/>
            <a:ext cx="115212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Vue non visible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8421794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principales classes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err="1" smtClean="0">
                <a:latin typeface="Courier" pitchFamily="49" charset="0"/>
              </a:rPr>
              <a:t>UINavigationController</a:t>
            </a:r>
            <a:r>
              <a:rPr lang="fr-FR" dirty="0" smtClean="0"/>
              <a:t> : pour gérer une pile de contrôleurs</a:t>
            </a:r>
          </a:p>
          <a:p>
            <a:r>
              <a:rPr lang="fr-FR" dirty="0" err="1" smtClean="0">
                <a:latin typeface="Courier" pitchFamily="49" charset="0"/>
              </a:rPr>
              <a:t>UITabBarController</a:t>
            </a:r>
            <a:r>
              <a:rPr lang="fr-FR" dirty="0" smtClean="0"/>
              <a:t> : gère une collection de contrôleurs sous forme d’onglets</a:t>
            </a:r>
          </a:p>
          <a:p>
            <a:r>
              <a:rPr lang="fr-FR" dirty="0" err="1" smtClean="0">
                <a:latin typeface="Courier" pitchFamily="49" charset="0"/>
              </a:rPr>
              <a:t>UISplitViewController</a:t>
            </a:r>
            <a:r>
              <a:rPr lang="fr-FR" dirty="0" smtClean="0"/>
              <a:t> : gère 2 contrôleurs et divise l’écran en 2 (sur </a:t>
            </a:r>
            <a:r>
              <a:rPr lang="fr-FR" dirty="0" err="1" smtClean="0"/>
              <a:t>iPad</a:t>
            </a:r>
            <a:r>
              <a:rPr lang="fr-FR" dirty="0" smtClean="0"/>
              <a:t> seulement)</a:t>
            </a:r>
          </a:p>
          <a:p>
            <a:r>
              <a:rPr lang="fr-FR" dirty="0" err="1" smtClean="0">
                <a:latin typeface="Courier" pitchFamily="49" charset="0"/>
              </a:rPr>
              <a:t>UIPopoverController</a:t>
            </a:r>
            <a:r>
              <a:rPr lang="fr-FR" dirty="0" smtClean="0"/>
              <a:t> : affiche un contrôleur temporaire par-dessus le contrôleur actuel (</a:t>
            </a:r>
            <a:r>
              <a:rPr lang="fr-FR" dirty="0" err="1" smtClean="0"/>
              <a:t>iPad</a:t>
            </a:r>
            <a:r>
              <a:rPr lang="fr-FR" dirty="0" smtClean="0"/>
              <a:t> seulement)</a:t>
            </a:r>
          </a:p>
          <a:p>
            <a:r>
              <a:rPr lang="fr-FR" dirty="0" err="1" smtClean="0">
                <a:latin typeface="Courier" pitchFamily="49" charset="0"/>
              </a:rPr>
              <a:t>UICollectionViewController</a:t>
            </a:r>
            <a:r>
              <a:rPr lang="fr-FR" dirty="0" smtClean="0"/>
              <a:t> : contrôleur qui gère une </a:t>
            </a:r>
            <a:r>
              <a:rPr lang="fr-FR" dirty="0" err="1" smtClean="0">
                <a:latin typeface="Courier" pitchFamily="49" charset="0"/>
              </a:rPr>
              <a:t>UICollectionView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err="1" smtClean="0">
                <a:latin typeface="Courier" pitchFamily="49" charset="0"/>
              </a:rPr>
              <a:t>UISearchDisplayController</a:t>
            </a:r>
            <a:r>
              <a:rPr lang="fr-FR" dirty="0" smtClean="0"/>
              <a:t> : contrôleur qui gère un champ de recherche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gère une </a:t>
            </a:r>
            <a:r>
              <a:rPr lang="fr-FR" dirty="0" smtClean="0">
                <a:solidFill>
                  <a:srgbClr val="FF6600"/>
                </a:solidFill>
              </a:rPr>
              <a:t>pile de contrôleurs</a:t>
            </a:r>
          </a:p>
          <a:p>
            <a:r>
              <a:rPr lang="fr-FR" dirty="0" smtClean="0"/>
              <a:t>pour ajouter un contrôleur, on « push », celui-ci est alors retenu</a:t>
            </a:r>
          </a:p>
          <a:p>
            <a:r>
              <a:rPr lang="fr-FR" dirty="0" smtClean="0"/>
              <a:t>pour revenir, on « pop », le contrôleur est alors relâché</a:t>
            </a:r>
            <a:endParaRPr lang="fr-FR" dirty="0"/>
          </a:p>
        </p:txBody>
      </p:sp>
      <p:grpSp>
        <p:nvGrpSpPr>
          <p:cNvPr id="7" name="Groupe 7"/>
          <p:cNvGrpSpPr/>
          <p:nvPr/>
        </p:nvGrpSpPr>
        <p:grpSpPr>
          <a:xfrm>
            <a:off x="755576" y="3086670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UINavigationController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navCtrl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UINavigationController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initWithRootViewController: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- </a:t>
            </a:r>
            <a:r>
              <a:rPr lang="fr-FR" dirty="0" err="1" smtClean="0"/>
              <a:t>main.m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 d’entrée de l’application</a:t>
            </a:r>
          </a:p>
          <a:p>
            <a:r>
              <a:rPr lang="fr-FR" dirty="0" smtClean="0"/>
              <a:t>contient le pool d’</a:t>
            </a:r>
            <a:r>
              <a:rPr lang="fr-FR" dirty="0" err="1" smtClean="0"/>
              <a:t>autorelease</a:t>
            </a:r>
            <a:r>
              <a:rPr lang="fr-FR" dirty="0" smtClean="0"/>
              <a:t> principal de l’application</a:t>
            </a:r>
          </a:p>
          <a:p>
            <a:r>
              <a:rPr lang="fr-FR" dirty="0" smtClean="0"/>
              <a:t>à ne modifier que très rarement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push</a:t>
            </a:r>
          </a:p>
          <a:p>
            <a:endParaRPr lang="fr-FR" dirty="0"/>
          </a:p>
        </p:txBody>
      </p:sp>
      <p:grpSp>
        <p:nvGrpSpPr>
          <p:cNvPr id="2" name="Groupe 7" descr=" 2"/>
          <p:cNvGrpSpPr/>
          <p:nvPr/>
        </p:nvGrpSpPr>
        <p:grpSpPr>
          <a:xfrm>
            <a:off x="755576" y="1736229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ajout d’un nouveau contrôleur à la navigation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navCtrl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pushViewController: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animated: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pic>
        <p:nvPicPr>
          <p:cNvPr id="16" name="Image 15" descr="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890526"/>
            <a:ext cx="1148304" cy="2038239"/>
          </a:xfrm>
          <a:prstGeom prst="rect">
            <a:avLst/>
          </a:prstGeom>
          <a:ln w="6350" cmpd="sng">
            <a:noFill/>
          </a:ln>
        </p:spPr>
      </p:pic>
      <p:sp>
        <p:nvSpPr>
          <p:cNvPr id="7" name="Rectangle 6" descr=" 7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 descr=" 23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Rectangle 26" descr=" 27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push</a:t>
            </a:r>
          </a:p>
          <a:p>
            <a:endParaRPr lang="fr-FR" dirty="0"/>
          </a:p>
        </p:txBody>
      </p:sp>
      <p:grpSp>
        <p:nvGrpSpPr>
          <p:cNvPr id="2" name="Groupe 7" descr=" 2"/>
          <p:cNvGrpSpPr/>
          <p:nvPr/>
        </p:nvGrpSpPr>
        <p:grpSpPr>
          <a:xfrm>
            <a:off x="755576" y="1736229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ajout d’un nouveau contrôleur à la navigation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navCtrl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pushViewController: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animated: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pic>
        <p:nvPicPr>
          <p:cNvPr id="16" name="Image 15" descr="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890526"/>
            <a:ext cx="1148304" cy="2038239"/>
          </a:xfrm>
          <a:prstGeom prst="rect">
            <a:avLst/>
          </a:prstGeom>
          <a:ln w="6350" cmpd="sng">
            <a:noFill/>
          </a:ln>
        </p:spPr>
      </p:pic>
      <p:sp>
        <p:nvSpPr>
          <p:cNvPr id="7" name="Rectangle 6" descr=" 7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 descr=" 11"/>
          <p:cNvSpPr/>
          <p:nvPr/>
        </p:nvSpPr>
        <p:spPr>
          <a:xfrm>
            <a:off x="4783702" y="5710213"/>
            <a:ext cx="176147" cy="176329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>
            <a:glow rad="139700">
              <a:srgbClr val="FFFF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 descr=" 23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Rectangle 26" descr=" 27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push</a:t>
            </a:r>
          </a:p>
          <a:p>
            <a:endParaRPr lang="fr-FR" dirty="0"/>
          </a:p>
        </p:txBody>
      </p:sp>
      <p:grpSp>
        <p:nvGrpSpPr>
          <p:cNvPr id="2" name="Groupe 7" descr=" 2"/>
          <p:cNvGrpSpPr/>
          <p:nvPr/>
        </p:nvGrpSpPr>
        <p:grpSpPr>
          <a:xfrm>
            <a:off x="755576" y="1736229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ajout d’un nouveau contrôleur à la navigation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navCtrl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pushViewController: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animated: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pic>
        <p:nvPicPr>
          <p:cNvPr id="13" name="Image 12" descr="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6670" y="3890526"/>
            <a:ext cx="1148303" cy="2038238"/>
          </a:xfrm>
          <a:prstGeom prst="rect">
            <a:avLst/>
          </a:prstGeom>
          <a:ln w="3175" cmpd="sng">
            <a:solidFill>
              <a:schemeClr val="bg1"/>
            </a:solidFill>
          </a:ln>
        </p:spPr>
      </p:pic>
      <p:sp>
        <p:nvSpPr>
          <p:cNvPr id="7" name="Rectangle 6" descr=" 7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 descr=" 23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Rectangle 26" descr=" 27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pop</a:t>
            </a:r>
          </a:p>
          <a:p>
            <a:endParaRPr lang="fr-FR" dirty="0"/>
          </a:p>
        </p:txBody>
      </p:sp>
      <p:sp>
        <p:nvSpPr>
          <p:cNvPr id="6" name="Espace réservé du contenu 5" descr=" 6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439737"/>
          </a:xfrm>
        </p:spPr>
        <p:txBody>
          <a:bodyPr/>
          <a:lstStyle/>
          <a:p>
            <a:r>
              <a:rPr lang="fr-FR" dirty="0" smtClean="0"/>
              <a:t>par le bouton « back »</a:t>
            </a:r>
          </a:p>
          <a:p>
            <a:r>
              <a:rPr lang="fr-FR" dirty="0" smtClean="0"/>
              <a:t>ou par la commande : </a:t>
            </a:r>
          </a:p>
          <a:p>
            <a:pPr lvl="1">
              <a:buNone/>
            </a:pPr>
            <a:r>
              <a:rPr lang="fr-FR" b="1" dirty="0" smtClean="0">
                <a:latin typeface="Courier" pitchFamily="49" charset="0"/>
              </a:rPr>
              <a:t>[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navCtrl</a:t>
            </a:r>
            <a:r>
              <a:rPr lang="fr-FR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fr-FR" b="1" dirty="0" err="1" smtClean="0">
                <a:solidFill>
                  <a:srgbClr val="005426"/>
                </a:solidFill>
                <a:latin typeface="Courier" pitchFamily="49" charset="0"/>
              </a:rPr>
              <a:t>popViewControllerAnimated: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YES</a:t>
            </a:r>
            <a:r>
              <a:rPr lang="fr-FR" b="1" dirty="0" smtClean="0">
                <a:latin typeface="Courier" pitchFamily="49" charset="0"/>
              </a:rPr>
              <a:t>];</a:t>
            </a:r>
            <a:endParaRPr lang="fr-FR" b="1" dirty="0" smtClean="0">
              <a:solidFill>
                <a:srgbClr val="00B050"/>
              </a:solidFill>
              <a:latin typeface="Courier" pitchFamily="49" charset="0"/>
            </a:endParaRPr>
          </a:p>
          <a:p>
            <a:endParaRPr lang="fr-FR" dirty="0"/>
          </a:p>
        </p:txBody>
      </p:sp>
      <p:pic>
        <p:nvPicPr>
          <p:cNvPr id="19" name="Image 18" descr="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6670" y="3890526"/>
            <a:ext cx="1148304" cy="2038239"/>
          </a:xfrm>
          <a:prstGeom prst="rect">
            <a:avLst/>
          </a:prstGeom>
          <a:ln w="3175" cmpd="sng">
            <a:solidFill>
              <a:schemeClr val="bg1"/>
            </a:solidFill>
          </a:ln>
        </p:spPr>
      </p:pic>
      <p:sp>
        <p:nvSpPr>
          <p:cNvPr id="21" name="Rectangle 6" descr=" 21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 descr=" 23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Rectangle 23" descr=" 24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pop</a:t>
            </a:r>
          </a:p>
          <a:p>
            <a:endParaRPr lang="fr-FR" dirty="0"/>
          </a:p>
        </p:txBody>
      </p:sp>
      <p:sp>
        <p:nvSpPr>
          <p:cNvPr id="6" name="Espace réservé du contenu 5" descr=" 6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439737"/>
          </a:xfrm>
        </p:spPr>
        <p:txBody>
          <a:bodyPr/>
          <a:lstStyle/>
          <a:p>
            <a:r>
              <a:rPr lang="fr-FR" dirty="0" smtClean="0"/>
              <a:t>par le bouton « back »</a:t>
            </a:r>
          </a:p>
          <a:p>
            <a:r>
              <a:rPr lang="fr-FR" dirty="0" smtClean="0"/>
              <a:t>ou par la commande : </a:t>
            </a:r>
          </a:p>
          <a:p>
            <a:pPr lvl="1">
              <a:buNone/>
            </a:pPr>
            <a:r>
              <a:rPr lang="fr-FR" b="1" dirty="0" smtClean="0">
                <a:latin typeface="Courier" pitchFamily="49" charset="0"/>
              </a:rPr>
              <a:t>[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navCtrl</a:t>
            </a:r>
            <a:r>
              <a:rPr lang="fr-FR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fr-FR" b="1" dirty="0" err="1" smtClean="0">
                <a:solidFill>
                  <a:srgbClr val="005426"/>
                </a:solidFill>
                <a:latin typeface="Courier" pitchFamily="49" charset="0"/>
              </a:rPr>
              <a:t>popViewControllerAnimated: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YES</a:t>
            </a:r>
            <a:r>
              <a:rPr lang="fr-FR" b="1" dirty="0" smtClean="0">
                <a:latin typeface="Courier" pitchFamily="49" charset="0"/>
              </a:rPr>
              <a:t>];</a:t>
            </a:r>
            <a:endParaRPr lang="fr-FR" b="1" dirty="0" smtClean="0">
              <a:solidFill>
                <a:srgbClr val="00B050"/>
              </a:solidFill>
              <a:latin typeface="Courier" pitchFamily="49" charset="0"/>
            </a:endParaRPr>
          </a:p>
          <a:p>
            <a:endParaRPr lang="fr-FR" dirty="0"/>
          </a:p>
        </p:txBody>
      </p:sp>
      <p:pic>
        <p:nvPicPr>
          <p:cNvPr id="19" name="Image 18" descr="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6670" y="3890526"/>
            <a:ext cx="1148304" cy="2038239"/>
          </a:xfrm>
          <a:prstGeom prst="rect">
            <a:avLst/>
          </a:prstGeom>
          <a:ln w="3175" cmpd="sng">
            <a:solidFill>
              <a:schemeClr val="bg1"/>
            </a:solidFill>
          </a:ln>
        </p:spPr>
      </p:pic>
      <p:sp>
        <p:nvSpPr>
          <p:cNvPr id="21" name="Rectangle 6" descr=" 21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 descr=" 22"/>
          <p:cNvSpPr/>
          <p:nvPr/>
        </p:nvSpPr>
        <p:spPr>
          <a:xfrm>
            <a:off x="4098822" y="3963966"/>
            <a:ext cx="154267" cy="154426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>
            <a:glow rad="139700">
              <a:srgbClr val="FFFF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 descr=" 23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Rectangle 23" descr=" 24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pop</a:t>
            </a:r>
          </a:p>
          <a:p>
            <a:endParaRPr lang="fr-FR" dirty="0"/>
          </a:p>
        </p:txBody>
      </p:sp>
      <p:sp>
        <p:nvSpPr>
          <p:cNvPr id="6" name="Espace réservé du contenu 5" descr=" 6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439737"/>
          </a:xfrm>
        </p:spPr>
        <p:txBody>
          <a:bodyPr/>
          <a:lstStyle/>
          <a:p>
            <a:r>
              <a:rPr lang="fr-FR" dirty="0" smtClean="0"/>
              <a:t>par le bouton « back »</a:t>
            </a:r>
          </a:p>
          <a:p>
            <a:r>
              <a:rPr lang="fr-FR" dirty="0" smtClean="0"/>
              <a:t>ou par la commande : </a:t>
            </a:r>
          </a:p>
          <a:p>
            <a:pPr lvl="1">
              <a:buNone/>
            </a:pPr>
            <a:r>
              <a:rPr lang="fr-FR" b="1" dirty="0" smtClean="0">
                <a:latin typeface="Courier" pitchFamily="49" charset="0"/>
              </a:rPr>
              <a:t>[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navCtrl</a:t>
            </a:r>
            <a:r>
              <a:rPr lang="fr-FR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fr-FR" b="1" dirty="0" err="1" smtClean="0">
                <a:solidFill>
                  <a:srgbClr val="005426"/>
                </a:solidFill>
                <a:latin typeface="Courier" pitchFamily="49" charset="0"/>
              </a:rPr>
              <a:t>popViewControllerAnimated: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YES</a:t>
            </a:r>
            <a:r>
              <a:rPr lang="fr-FR" b="1" dirty="0" smtClean="0">
                <a:latin typeface="Courier" pitchFamily="49" charset="0"/>
              </a:rPr>
              <a:t>];</a:t>
            </a:r>
            <a:endParaRPr lang="fr-FR" b="1" dirty="0" smtClean="0">
              <a:solidFill>
                <a:srgbClr val="00B050"/>
              </a:solidFill>
              <a:latin typeface="Courier" pitchFamily="49" charset="0"/>
            </a:endParaRPr>
          </a:p>
          <a:p>
            <a:endParaRPr lang="fr-FR" dirty="0"/>
          </a:p>
        </p:txBody>
      </p:sp>
      <p:pic>
        <p:nvPicPr>
          <p:cNvPr id="11" name="Image 10" descr="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890526"/>
            <a:ext cx="1148303" cy="2038238"/>
          </a:xfrm>
          <a:prstGeom prst="rect">
            <a:avLst/>
          </a:prstGeom>
          <a:ln w="6350" cmpd="sng">
            <a:noFill/>
          </a:ln>
        </p:spPr>
      </p:pic>
      <p:sp>
        <p:nvSpPr>
          <p:cNvPr id="21" name="Rectangle 6" descr=" 21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 descr=" 23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Rectangle 23" descr=" 24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 descr=" 16"/>
          <p:cNvSpPr txBox="1"/>
          <p:nvPr/>
        </p:nvSpPr>
        <p:spPr>
          <a:xfrm>
            <a:off x="5270203" y="4505078"/>
            <a:ext cx="1553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 contrôleur dépilé </a:t>
            </a:r>
          </a:p>
          <a:p>
            <a:pPr algn="ctr"/>
            <a:r>
              <a:rPr lang="fr-FR" sz="1600" dirty="0" smtClean="0"/>
              <a:t>est détruit</a:t>
            </a:r>
            <a:endParaRPr lang="fr-FR" sz="16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</a:t>
            </a:r>
            <a:r>
              <a:rPr lang="fr-FR" dirty="0" err="1" smtClean="0"/>
              <a:t>tabbar</a:t>
            </a:r>
            <a:r>
              <a:rPr lang="fr-FR" dirty="0" smtClean="0"/>
              <a:t> -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gère une </a:t>
            </a:r>
            <a:r>
              <a:rPr lang="fr-FR" dirty="0" smtClean="0">
                <a:solidFill>
                  <a:srgbClr val="FF6600"/>
                </a:solidFill>
              </a:rPr>
              <a:t>collection de contrôleurs</a:t>
            </a:r>
          </a:p>
          <a:p>
            <a:r>
              <a:rPr lang="fr-FR" dirty="0" smtClean="0"/>
              <a:t>équivalent à une liste d’onglets, chaque contrôleur étant accessible via un bouton dans la tab bar</a:t>
            </a:r>
          </a:p>
          <a:p>
            <a:r>
              <a:rPr lang="fr-FR" dirty="0" smtClean="0"/>
              <a:t>chaque contrôleur dans la collection possède un item avec une image et/ou un texte</a:t>
            </a:r>
          </a:p>
          <a:p>
            <a:r>
              <a:rPr lang="fr-FR" dirty="0" smtClean="0"/>
              <a:t>contrôleur principal d’une application, n’est pas censé être placé en sous-contrôleur (sauf dans un </a:t>
            </a:r>
            <a:r>
              <a:rPr lang="fr-FR" dirty="0" err="1" smtClean="0">
                <a:latin typeface="Courier New"/>
                <a:cs typeface="Courier New"/>
              </a:rPr>
              <a:t>UISplitViewController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</a:t>
            </a:r>
            <a:r>
              <a:rPr lang="fr-FR" dirty="0" err="1" smtClean="0"/>
              <a:t>tabbar</a:t>
            </a:r>
            <a:r>
              <a:rPr lang="fr-FR" dirty="0" smtClean="0"/>
              <a:t> - création</a:t>
            </a:r>
          </a:p>
          <a:p>
            <a:endParaRPr lang="fr-FR" dirty="0"/>
          </a:p>
        </p:txBody>
      </p:sp>
      <p:grpSp>
        <p:nvGrpSpPr>
          <p:cNvPr id="8" name="Groupe 7" descr=" 8"/>
          <p:cNvGrpSpPr/>
          <p:nvPr/>
        </p:nvGrpSpPr>
        <p:grpSpPr>
          <a:xfrm>
            <a:off x="755576" y="1340768"/>
            <a:ext cx="8136904" cy="1938992"/>
            <a:chOff x="755576" y="5085184"/>
            <a:chExt cx="7848872" cy="1938992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.tabBarItem </a:t>
              </a:r>
              <a:r>
                <a:rPr lang="fr-FR" sz="1600" b="1" dirty="0" smtClean="0">
                  <a:latin typeface="Courier" pitchFamily="49" charset="0"/>
                </a:rPr>
                <a:t>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UITabBarItem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initWithTitle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@"item1"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image: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UIImage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imageNamed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@"image"</a:t>
              </a:r>
              <a:r>
                <a:rPr lang="fr-FR" sz="1600" b="1" dirty="0"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tag: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1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... création d’autres contrôleurs ... */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err="1" smtClean="0">
                  <a:latin typeface="Courier" pitchFamily="49" charset="0"/>
                </a:rPr>
                <a:t>.viewControllers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,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 ctrl2</a:t>
              </a:r>
              <a:r>
                <a:rPr lang="fr-FR" sz="1600" b="1" dirty="0">
                  <a:latin typeface="Courier" pitchFamily="49" charset="0"/>
                </a:rPr>
                <a:t>, ..., 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</a:rPr>
                <a:t>ctrlN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pic>
        <p:nvPicPr>
          <p:cNvPr id="15" name="Image 14" descr="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1375" y="4050943"/>
            <a:ext cx="1130779" cy="2007135"/>
          </a:xfrm>
          <a:prstGeom prst="rect">
            <a:avLst/>
          </a:prstGeom>
          <a:ln w="6350" cmpd="sng">
            <a:noFill/>
          </a:ln>
        </p:spPr>
      </p:pic>
      <p:sp>
        <p:nvSpPr>
          <p:cNvPr id="16" name="Rectangle 6" descr=" 16"/>
          <p:cNvSpPr/>
          <p:nvPr/>
        </p:nvSpPr>
        <p:spPr>
          <a:xfrm>
            <a:off x="3995936" y="3639269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</a:t>
            </a:r>
            <a:r>
              <a:rPr lang="fr-FR" dirty="0" err="1" smtClean="0"/>
              <a:t>tabbar</a:t>
            </a:r>
            <a:r>
              <a:rPr lang="fr-FR" dirty="0" smtClean="0"/>
              <a:t> - création</a:t>
            </a:r>
          </a:p>
          <a:p>
            <a:endParaRPr lang="fr-FR" dirty="0"/>
          </a:p>
        </p:txBody>
      </p:sp>
      <p:grpSp>
        <p:nvGrpSpPr>
          <p:cNvPr id="2" name="Groupe 7" descr=" 8"/>
          <p:cNvGrpSpPr/>
          <p:nvPr/>
        </p:nvGrpSpPr>
        <p:grpSpPr>
          <a:xfrm>
            <a:off x="755576" y="1340768"/>
            <a:ext cx="8136904" cy="1938992"/>
            <a:chOff x="755576" y="5085184"/>
            <a:chExt cx="7848872" cy="1938992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.tabBarItem </a:t>
              </a:r>
              <a:r>
                <a:rPr lang="fr-FR" sz="1600" b="1" dirty="0" smtClean="0">
                  <a:latin typeface="Courier" pitchFamily="49" charset="0"/>
                </a:rPr>
                <a:t>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UITabBarItem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initWithTitle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@"item1"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image: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UIImage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imageNamed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@"image"</a:t>
              </a:r>
              <a:r>
                <a:rPr lang="fr-FR" sz="1600" b="1" dirty="0"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tag: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1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... création d’autres contrôleurs ... */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err="1" smtClean="0">
                  <a:latin typeface="Courier" pitchFamily="49" charset="0"/>
                </a:rPr>
                <a:t>.viewControllers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,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 ctrl2</a:t>
              </a:r>
              <a:r>
                <a:rPr lang="fr-FR" sz="1600" b="1" dirty="0">
                  <a:latin typeface="Courier" pitchFamily="49" charset="0"/>
                </a:rPr>
                <a:t>, ..., 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</a:rPr>
                <a:t>ctrlN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pic>
        <p:nvPicPr>
          <p:cNvPr id="15" name="Image 14" descr="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1375" y="4050943"/>
            <a:ext cx="1130779" cy="2007135"/>
          </a:xfrm>
          <a:prstGeom prst="rect">
            <a:avLst/>
          </a:prstGeom>
          <a:ln w="6350" cmpd="sng">
            <a:noFill/>
          </a:ln>
        </p:spPr>
      </p:pic>
      <p:sp>
        <p:nvSpPr>
          <p:cNvPr id="16" name="Rectangle 6" descr=" 16"/>
          <p:cNvSpPr/>
          <p:nvPr/>
        </p:nvSpPr>
        <p:spPr>
          <a:xfrm>
            <a:off x="3995936" y="3639269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 descr=" 17"/>
          <p:cNvSpPr/>
          <p:nvPr/>
        </p:nvSpPr>
        <p:spPr>
          <a:xfrm>
            <a:off x="4876440" y="5890764"/>
            <a:ext cx="150249" cy="150405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>
            <a:glow rad="139700">
              <a:srgbClr val="FFFF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</a:t>
            </a:r>
            <a:r>
              <a:rPr lang="fr-FR" dirty="0" err="1" smtClean="0"/>
              <a:t>tabbar</a:t>
            </a:r>
            <a:r>
              <a:rPr lang="fr-FR" dirty="0" smtClean="0"/>
              <a:t> - création</a:t>
            </a:r>
          </a:p>
          <a:p>
            <a:endParaRPr lang="fr-FR" dirty="0"/>
          </a:p>
        </p:txBody>
      </p:sp>
      <p:grpSp>
        <p:nvGrpSpPr>
          <p:cNvPr id="2" name="Groupe 7" descr=" 8"/>
          <p:cNvGrpSpPr/>
          <p:nvPr/>
        </p:nvGrpSpPr>
        <p:grpSpPr>
          <a:xfrm>
            <a:off x="755576" y="1340768"/>
            <a:ext cx="8136904" cy="1938992"/>
            <a:chOff x="755576" y="5085184"/>
            <a:chExt cx="7848872" cy="1938992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.tabBarItem </a:t>
              </a:r>
              <a:r>
                <a:rPr lang="fr-FR" sz="1600" b="1" dirty="0" smtClean="0">
                  <a:latin typeface="Courier" pitchFamily="49" charset="0"/>
                </a:rPr>
                <a:t>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UITabBarItem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initWithTitle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@"item1"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image: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UIImage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imageNamed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@"image"</a:t>
              </a:r>
              <a:r>
                <a:rPr lang="fr-FR" sz="1600" b="1" dirty="0"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tag: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1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... création d’autres contrôleurs ... */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err="1" smtClean="0">
                  <a:latin typeface="Courier" pitchFamily="49" charset="0"/>
                </a:rPr>
                <a:t>.viewControllers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,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 ctrl2</a:t>
              </a:r>
              <a:r>
                <a:rPr lang="fr-FR" sz="1600" b="1" dirty="0">
                  <a:latin typeface="Courier" pitchFamily="49" charset="0"/>
                </a:rPr>
                <a:t>, ..., 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</a:rPr>
                <a:t>ctrlN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pic>
        <p:nvPicPr>
          <p:cNvPr id="12" name="Image 11" descr="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3354" y="4047754"/>
            <a:ext cx="1131718" cy="2008800"/>
          </a:xfrm>
          <a:prstGeom prst="rect">
            <a:avLst/>
          </a:prstGeom>
          <a:ln w="6350" cmpd="sng">
            <a:noFill/>
          </a:ln>
        </p:spPr>
      </p:pic>
      <p:sp>
        <p:nvSpPr>
          <p:cNvPr id="16" name="Rectangle 6" descr=" 16"/>
          <p:cNvSpPr/>
          <p:nvPr/>
        </p:nvSpPr>
        <p:spPr>
          <a:xfrm>
            <a:off x="3995936" y="3639269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- Prefix.pch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header principal de l’application</a:t>
            </a:r>
          </a:p>
          <a:p>
            <a:r>
              <a:rPr lang="fr-FR" dirty="0" smtClean="0"/>
              <a:t>importé automatiquement dans tous les fichiers sources de l’application</a:t>
            </a:r>
          </a:p>
          <a:p>
            <a:r>
              <a:rPr lang="fr-FR" dirty="0" smtClean="0"/>
              <a:t>contient les imports à utiliser dans toute l’application</a:t>
            </a:r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Xcode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b="1" dirty="0"/>
              <a:t>Interface </a:t>
            </a:r>
            <a:r>
              <a:rPr lang="fr-FR" b="1" dirty="0" err="1"/>
              <a:t>Builder</a:t>
            </a:r>
            <a:endParaRPr lang="fr-FR" b="1" dirty="0"/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70123414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permet l’édition de vues via WYSIWYG :</a:t>
            </a:r>
          </a:p>
          <a:p>
            <a:pPr lvl="1"/>
            <a:r>
              <a:rPr lang="fr-FR" dirty="0" smtClean="0"/>
              <a:t>taille</a:t>
            </a:r>
          </a:p>
          <a:p>
            <a:pPr lvl="1"/>
            <a:r>
              <a:rPr lang="fr-FR" dirty="0" smtClean="0"/>
              <a:t>position</a:t>
            </a:r>
          </a:p>
          <a:p>
            <a:pPr lvl="1"/>
            <a:r>
              <a:rPr lang="fr-FR" dirty="0" smtClean="0"/>
              <a:t>ancrage</a:t>
            </a:r>
          </a:p>
          <a:p>
            <a:pPr lvl="1"/>
            <a:r>
              <a:rPr lang="fr-FR" dirty="0" smtClean="0"/>
              <a:t>…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1601314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36448" y="1412776"/>
            <a:ext cx="7884024" cy="4532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43052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011238" y="1340768"/>
            <a:ext cx="2029536" cy="4884772"/>
            <a:chOff x="1011238" y="1773238"/>
            <a:chExt cx="2029536" cy="44523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317456" y="1773238"/>
              <a:ext cx="1417100" cy="3744416"/>
            </a:xfrm>
            <a:prstGeom prst="rect">
              <a:avLst/>
            </a:prstGeom>
            <a:noFill/>
          </p:spPr>
        </p:pic>
        <p:sp>
          <p:nvSpPr>
            <p:cNvPr id="7" name="ZoneTexte 6"/>
            <p:cNvSpPr txBox="1"/>
            <p:nvPr/>
          </p:nvSpPr>
          <p:spPr>
            <a:xfrm>
              <a:off x="1011238" y="5517654"/>
              <a:ext cx="2029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réglages de l’élément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557232" y="1340768"/>
            <a:ext cx="2029536" cy="4816012"/>
            <a:chOff x="1011238" y="1773238"/>
            <a:chExt cx="2029536" cy="438963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248631" y="1773238"/>
              <a:ext cx="1554749" cy="3744416"/>
            </a:xfrm>
            <a:prstGeom prst="rect">
              <a:avLst/>
            </a:prstGeom>
            <a:noFill/>
          </p:spPr>
        </p:pic>
        <p:sp>
          <p:nvSpPr>
            <p:cNvPr id="11" name="ZoneTexte 10"/>
            <p:cNvSpPr txBox="1"/>
            <p:nvPr/>
          </p:nvSpPr>
          <p:spPr>
            <a:xfrm>
              <a:off x="1011238" y="5517654"/>
              <a:ext cx="2029536" cy="64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position, taille et contraintes</a:t>
              </a:r>
              <a:endParaRPr lang="fr-FR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156176" y="1340768"/>
            <a:ext cx="2029536" cy="4839115"/>
            <a:chOff x="1011238" y="1809568"/>
            <a:chExt cx="2029536" cy="4343467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251919" y="1809568"/>
              <a:ext cx="1548173" cy="3671755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1011238" y="5517654"/>
              <a:ext cx="2029536" cy="63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branchements</a:t>
              </a:r>
            </a:p>
            <a:p>
              <a:pPr algn="ctr"/>
              <a:r>
                <a:rPr lang="fr-FR" dirty="0" smtClean="0"/>
                <a:t>(</a:t>
              </a:r>
              <a:r>
                <a:rPr lang="fr-FR" dirty="0" err="1" smtClean="0"/>
                <a:t>outlets</a:t>
              </a:r>
              <a:r>
                <a:rPr lang="fr-FR" dirty="0" smtClean="0"/>
                <a:t>)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430917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storyboard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permet d’afficher tous les écrans de l’application ainsi que les transitions entre eux</a:t>
            </a:r>
          </a:p>
          <a:p>
            <a:r>
              <a:rPr lang="fr-FR" dirty="0" smtClean="0"/>
              <a:t>une transition entre deux écrans est un </a:t>
            </a:r>
            <a:r>
              <a:rPr lang="fr-FR" dirty="0" err="1" smtClean="0">
                <a:solidFill>
                  <a:srgbClr val="FF6600"/>
                </a:solidFill>
              </a:rPr>
              <a:t>segue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qui peut être de type :</a:t>
            </a:r>
          </a:p>
          <a:p>
            <a:pPr lvl="1"/>
            <a:r>
              <a:rPr lang="fr-FR" dirty="0" smtClean="0"/>
              <a:t>push : à utiliser dans un contrôleur de navigation pour pousser l’écran suivant</a:t>
            </a:r>
          </a:p>
          <a:p>
            <a:pPr lvl="1"/>
            <a:r>
              <a:rPr lang="fr-FR" dirty="0" smtClean="0"/>
              <a:t>modal : à utiliser pour afficher un écran par-dessus l’écran courant</a:t>
            </a:r>
          </a:p>
          <a:p>
            <a:pPr lvl="1"/>
            <a:r>
              <a:rPr lang="fr-FR" dirty="0" smtClean="0"/>
              <a:t>custom : pour implémenter soi-même la transition</a:t>
            </a:r>
          </a:p>
          <a:p>
            <a:pPr lvl="1"/>
            <a:r>
              <a:rPr lang="fr-FR" dirty="0" err="1" smtClean="0"/>
              <a:t>popover</a:t>
            </a:r>
            <a:r>
              <a:rPr lang="fr-FR" dirty="0"/>
              <a:t> : pour afficher un écran dans un </a:t>
            </a:r>
            <a:r>
              <a:rPr lang="fr-FR" dirty="0" err="1" smtClean="0"/>
              <a:t>popover</a:t>
            </a:r>
            <a:endParaRPr lang="fr-FR" dirty="0" smtClean="0"/>
          </a:p>
          <a:p>
            <a:pPr lvl="1"/>
            <a:r>
              <a:rPr lang="fr-FR" dirty="0" smtClean="0"/>
              <a:t>replace : utilisé en général dans un split pour remplacer la partie droite après sélection d’un élément dans la partie gauche</a:t>
            </a:r>
          </a:p>
          <a:p>
            <a:pPr lvl="1"/>
            <a:r>
              <a:rPr lang="fr-FR" dirty="0" err="1" smtClean="0"/>
              <a:t>embed</a:t>
            </a:r>
            <a:r>
              <a:rPr lang="fr-FR" dirty="0" smtClean="0"/>
              <a:t> : pour intégrer un sous-contrôleur (utilisation de Container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5761592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storyboard</a:t>
            </a:r>
            <a:r>
              <a:rPr lang="fr-FR" dirty="0" smtClean="0"/>
              <a:t> - custom </a:t>
            </a:r>
            <a:r>
              <a:rPr lang="fr-FR" dirty="0" err="1" smtClean="0"/>
              <a:t>segue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segue</a:t>
            </a:r>
            <a:r>
              <a:rPr lang="fr-FR" dirty="0" smtClean="0"/>
              <a:t> doit avoir un </a:t>
            </a:r>
            <a:r>
              <a:rPr lang="fr-FR" dirty="0" smtClean="0">
                <a:solidFill>
                  <a:schemeClr val="tx2"/>
                </a:solidFill>
              </a:rPr>
              <a:t>identifiant unique</a:t>
            </a:r>
            <a:r>
              <a:rPr lang="fr-FR" dirty="0" smtClean="0"/>
              <a:t> pour permettre sa reconnaissance</a:t>
            </a:r>
          </a:p>
          <a:p>
            <a:r>
              <a:rPr lang="fr-FR" dirty="0" smtClean="0"/>
              <a:t>le déclenchement d’un </a:t>
            </a:r>
            <a:r>
              <a:rPr lang="fr-FR" dirty="0" err="1" smtClean="0"/>
              <a:t>segue</a:t>
            </a:r>
            <a:r>
              <a:rPr lang="fr-FR" dirty="0" smtClean="0"/>
              <a:t> se fait de la manière suivante :</a:t>
            </a:r>
          </a:p>
          <a:p>
            <a:pPr marL="825500" lvl="1" indent="-342900"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réation du contrôleur final</a:t>
            </a:r>
          </a:p>
          <a:p>
            <a:pPr marL="825500" lvl="1" indent="-342900">
              <a:buFont typeface="+mj-lt"/>
              <a:buAutoNum type="arabicPeriod"/>
            </a:pPr>
            <a:r>
              <a:rPr lang="fr-FR" dirty="0" smtClean="0"/>
              <a:t>création du </a:t>
            </a:r>
            <a:r>
              <a:rPr lang="fr-FR" dirty="0" err="1" smtClean="0"/>
              <a:t>segue</a:t>
            </a:r>
            <a:endParaRPr lang="fr-FR" dirty="0" smtClean="0"/>
          </a:p>
          <a:p>
            <a:pPr marL="825500" lvl="1" indent="-342900">
              <a:buFont typeface="+mj-lt"/>
              <a:buAutoNum type="arabicPeriod"/>
            </a:pPr>
            <a:r>
              <a:rPr lang="fr-FR" dirty="0" smtClean="0"/>
              <a:t>appel de la méthode </a:t>
            </a:r>
            <a:r>
              <a:rPr lang="fr-FR" dirty="0" err="1" smtClean="0">
                <a:latin typeface="Courier New"/>
                <a:cs typeface="Courier New"/>
              </a:rPr>
              <a:t>prepareForSegue:sender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/>
              <a:t> dans le contrôleur source</a:t>
            </a:r>
          </a:p>
          <a:p>
            <a:pPr marL="825500" lvl="1" indent="-342900">
              <a:buFont typeface="+mj-lt"/>
              <a:buAutoNum type="arabicPeriod"/>
            </a:pPr>
            <a:r>
              <a:rPr lang="fr-FR" dirty="0"/>
              <a:t>a</a:t>
            </a:r>
            <a:r>
              <a:rPr lang="fr-FR" dirty="0" smtClean="0"/>
              <a:t>ppel de la méthode </a:t>
            </a:r>
            <a:r>
              <a:rPr lang="fr-FR" dirty="0" err="1" smtClean="0">
                <a:latin typeface="Courier New"/>
                <a:cs typeface="Courier New"/>
              </a:rPr>
              <a:t>perform</a:t>
            </a:r>
            <a:r>
              <a:rPr lang="fr-FR" dirty="0" smtClean="0"/>
              <a:t> du </a:t>
            </a:r>
            <a:r>
              <a:rPr lang="fr-FR" dirty="0" err="1" smtClean="0"/>
              <a:t>segue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0071042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storyboard</a:t>
            </a:r>
            <a:r>
              <a:rPr lang="fr-FR" dirty="0"/>
              <a:t> - custom </a:t>
            </a:r>
            <a:r>
              <a:rPr lang="fr-FR" dirty="0" err="1"/>
              <a:t>segue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’appel </a:t>
            </a:r>
            <a:r>
              <a:rPr lang="fr-FR" dirty="0"/>
              <a:t>de la méthode </a:t>
            </a:r>
            <a:r>
              <a:rPr lang="fr-FR" dirty="0" err="1">
                <a:latin typeface="Courier New"/>
                <a:cs typeface="Courier New"/>
              </a:rPr>
              <a:t>prepareForSegue:sender</a:t>
            </a:r>
            <a:r>
              <a:rPr lang="fr-FR" dirty="0">
                <a:latin typeface="Courier New"/>
                <a:cs typeface="Courier New"/>
              </a:rPr>
              <a:t>:</a:t>
            </a:r>
            <a:r>
              <a:rPr lang="fr-FR" dirty="0"/>
              <a:t> </a:t>
            </a:r>
            <a:r>
              <a:rPr lang="fr-FR" dirty="0" smtClean="0"/>
              <a:t>permet de configurer le contrôleur final, par exemple :</a:t>
            </a:r>
          </a:p>
          <a:p>
            <a:pPr lvl="1"/>
            <a:r>
              <a:rPr lang="fr-FR" dirty="0" smtClean="0"/>
              <a:t>fournir l’objet lié à la cellule sélectionnée</a:t>
            </a:r>
          </a:p>
          <a:p>
            <a:pPr lvl="1"/>
            <a:r>
              <a:rPr lang="fr-FR" dirty="0" smtClean="0"/>
              <a:t>indiquer au contrôleur final que le contrôleur est son délégué</a:t>
            </a:r>
          </a:p>
          <a:p>
            <a:r>
              <a:rPr lang="fr-FR" dirty="0"/>
              <a:t>l</a:t>
            </a:r>
            <a:r>
              <a:rPr lang="fr-FR" dirty="0" smtClean="0"/>
              <a:t>a méthode </a:t>
            </a:r>
            <a:r>
              <a:rPr lang="fr-FR" dirty="0" err="1" smtClean="0"/>
              <a:t>perform</a:t>
            </a:r>
            <a:r>
              <a:rPr lang="fr-FR" dirty="0" smtClean="0"/>
              <a:t> permet de customiser l’apparition du contrôleur final en ajoutant des animations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276876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</a:t>
            </a:r>
            <a:r>
              <a:rPr lang="fr-FR" dirty="0" err="1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storyboard</a:t>
            </a:r>
            <a:r>
              <a:rPr lang="fr-FR" dirty="0"/>
              <a:t> - custom </a:t>
            </a:r>
            <a:r>
              <a:rPr lang="fr-FR" dirty="0" err="1"/>
              <a:t>segue</a:t>
            </a:r>
            <a:endParaRPr lang="fr-FR" dirty="0"/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515553"/>
            <a:ext cx="8281242" cy="4391917"/>
            <a:chOff x="755576" y="5085184"/>
            <a:chExt cx="7849177" cy="3391676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31136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MyCustomSegue</a:t>
              </a:r>
              <a:endParaRPr lang="fr-FR" sz="1600" b="1" dirty="0">
                <a:solidFill>
                  <a:srgbClr val="660066"/>
                </a:solidFill>
                <a:latin typeface="Courier" pitchFamily="49" charset="0"/>
              </a:endParaRPr>
            </a:p>
            <a:p>
              <a:pPr marL="0" lvl="1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perform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marL="0" lvl="1"/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    // fait apparaître le contrôleur final par fade-in</a:t>
              </a:r>
              <a:endParaRPr lang="fr-FR" sz="1600" b="1" dirty="0">
                <a:solidFill>
                  <a:srgbClr val="00800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.sourceViewController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addChildViewController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.sourceViewController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addSubview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]];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].alpha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0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UIView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animateWithDuration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1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animations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:^{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    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].alpha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1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}];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1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794045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storyboard</a:t>
            </a:r>
            <a:r>
              <a:rPr lang="fr-FR" dirty="0" smtClean="0"/>
              <a:t> - limitations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1 seul fichier pour tous les écrans </a:t>
            </a:r>
            <a:r>
              <a:rPr lang="fr-FR" dirty="0" smtClean="0">
                <a:sym typeface="Wingdings"/>
              </a:rPr>
              <a:t> risque de conflit si on travaille à plusieurs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Apple préconise de faire plusieurs </a:t>
            </a:r>
            <a:r>
              <a:rPr lang="fr-FR" dirty="0" err="1" smtClean="0">
                <a:sym typeface="Wingdings"/>
              </a:rPr>
              <a:t>storyboards</a:t>
            </a:r>
            <a:r>
              <a:rPr lang="fr-FR" dirty="0" smtClean="0">
                <a:sym typeface="Wingdings"/>
              </a:rPr>
              <a:t> dans ce cas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Il est également possible d’utiliser des fichiers </a:t>
            </a:r>
            <a:r>
              <a:rPr lang="fr-FR" dirty="0" err="1" smtClean="0">
                <a:sym typeface="Wingdings"/>
              </a:rPr>
              <a:t>xib</a:t>
            </a:r>
            <a:endParaRPr lang="fr-FR" dirty="0" smtClean="0">
              <a:sym typeface="Wingdings"/>
            </a:endParaRPr>
          </a:p>
          <a:p>
            <a:pPr>
              <a:buFont typeface="Wingdings" charset="2"/>
              <a:buChar char="§"/>
            </a:pPr>
            <a:r>
              <a:rPr lang="fr-FR" dirty="0" smtClean="0">
                <a:sym typeface="Wingdings"/>
              </a:rPr>
              <a:t>un </a:t>
            </a:r>
            <a:r>
              <a:rPr lang="fr-FR" dirty="0" err="1" smtClean="0">
                <a:sym typeface="Wingdings"/>
              </a:rPr>
              <a:t>storyboard</a:t>
            </a:r>
            <a:r>
              <a:rPr lang="fr-FR" dirty="0" smtClean="0">
                <a:sym typeface="Wingdings"/>
              </a:rPr>
              <a:t> complexe peut ralentir </a:t>
            </a:r>
            <a:r>
              <a:rPr lang="fr-FR" dirty="0" err="1" smtClean="0">
                <a:sym typeface="Wingdings"/>
              </a:rPr>
              <a:t>Xcode</a:t>
            </a:r>
            <a:r>
              <a:rPr lang="fr-FR" dirty="0" smtClean="0">
                <a:sym typeface="Wingdings"/>
              </a:rPr>
              <a:t> (cela dépend de la machine)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1623606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des branchements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outlets</a:t>
            </a:r>
            <a:r>
              <a:rPr lang="fr-FR" dirty="0" smtClean="0"/>
              <a:t> permettent de relier une propriété d’une classe à un élément</a:t>
            </a:r>
          </a:p>
          <a:p>
            <a:r>
              <a:rPr lang="fr-FR" dirty="0" smtClean="0"/>
              <a:t>les actions permettent de relier une action sur un élément à une méthode d’une classe (la méthode doit retourner le type </a:t>
            </a:r>
            <a:r>
              <a:rPr lang="fr-FR" dirty="0" err="1" smtClean="0">
                <a:latin typeface="Courier" pitchFamily="49" charset="0"/>
              </a:rPr>
              <a:t>IBAction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/>
          </a:p>
        </p:txBody>
      </p:sp>
      <p:grpSp>
        <p:nvGrpSpPr>
          <p:cNvPr id="7" name="Groupe 7"/>
          <p:cNvGrpSpPr/>
          <p:nvPr/>
        </p:nvGrpSpPr>
        <p:grpSpPr>
          <a:xfrm>
            <a:off x="539230" y="3956863"/>
            <a:ext cx="8280920" cy="954107"/>
            <a:chOff x="755576" y="5085184"/>
            <a:chExt cx="7848872" cy="95410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retain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IBOutlet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UILabel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textLabel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IBAction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onTapButton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UIButton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button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921652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– </a:t>
            </a:r>
            <a:r>
              <a:rPr lang="fr-FR" dirty="0" err="1" smtClean="0"/>
              <a:t>Info.plist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des réglages de l’application 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version</a:t>
            </a:r>
          </a:p>
          <a:p>
            <a:pPr lvl="1"/>
            <a:r>
              <a:rPr lang="fr-FR" dirty="0" smtClean="0"/>
              <a:t>identifiant (bundle identifier)</a:t>
            </a:r>
          </a:p>
          <a:p>
            <a:pPr lvl="1"/>
            <a:r>
              <a:rPr lang="fr-FR" dirty="0" smtClean="0"/>
              <a:t>orientations supportées</a:t>
            </a:r>
          </a:p>
          <a:p>
            <a:pPr lvl="1"/>
            <a:r>
              <a:rPr lang="fr-FR" dirty="0" smtClean="0"/>
              <a:t>…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b="1" dirty="0" err="1"/>
              <a:t>Core</a:t>
            </a:r>
            <a:r>
              <a:rPr lang="fr-FR" b="1" dirty="0"/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6376736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’est quoi ?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persistance de données et mapping relationnel objet</a:t>
            </a:r>
          </a:p>
          <a:p>
            <a:r>
              <a:rPr lang="fr-FR" dirty="0" smtClean="0"/>
              <a:t>enregistre dans un fichier SQLite (XML et binaire disponibles sur OS X seulement)</a:t>
            </a:r>
          </a:p>
          <a:p>
            <a:r>
              <a:rPr lang="fr-FR" dirty="0" smtClean="0"/>
              <a:t>simple à mettre en place</a:t>
            </a:r>
          </a:p>
          <a:p>
            <a:r>
              <a:rPr lang="fr-FR" dirty="0" smtClean="0"/>
              <a:t>conçu pour les applications desktop (et mobile pour iOS), mais pas sur les serveurs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5726435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persistent store coordinator : abstraction entre l’API et le format de fichier dans lequel sont stockées les données (SQLite, XML, binaire ou mémoire)</a:t>
            </a:r>
          </a:p>
          <a:p>
            <a:r>
              <a:rPr lang="fr-FR" dirty="0" smtClean="0"/>
              <a:t>managed object model : représente le modèle de données</a:t>
            </a:r>
          </a:p>
          <a:p>
            <a:r>
              <a:rPr lang="fr-FR" dirty="0" smtClean="0"/>
              <a:t>managed object context : représente le contenu du modèle de données (les objets qui le peuplent)</a:t>
            </a:r>
          </a:p>
          <a:p>
            <a:r>
              <a:rPr lang="fr-FR" dirty="0" smtClean="0"/>
              <a:t>un modèle est composé d’entités qui possèdent :</a:t>
            </a:r>
          </a:p>
          <a:p>
            <a:pPr lvl="1"/>
            <a:r>
              <a:rPr lang="fr-FR" dirty="0" smtClean="0"/>
              <a:t>des attributs</a:t>
            </a:r>
          </a:p>
          <a:p>
            <a:pPr lvl="1"/>
            <a:r>
              <a:rPr lang="fr-FR" dirty="0" smtClean="0"/>
              <a:t>des relations (pour faire un lien avec d’autres entités)</a:t>
            </a:r>
          </a:p>
          <a:p>
            <a:pPr lvl="1"/>
            <a:r>
              <a:rPr lang="fr-FR" dirty="0" smtClean="0"/>
              <a:t>des propriétés récupérées (fetched properties), elles sont peu utilisées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397264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une relation est </a:t>
            </a:r>
            <a:r>
              <a:rPr lang="fr-FR" dirty="0" smtClean="0">
                <a:solidFill>
                  <a:schemeClr val="tx2"/>
                </a:solidFill>
              </a:rPr>
              <a:t>bidirectionnelle</a:t>
            </a:r>
            <a:r>
              <a:rPr lang="fr-FR" dirty="0" smtClean="0"/>
              <a:t> et possède une </a:t>
            </a:r>
            <a:r>
              <a:rPr lang="fr-FR" dirty="0" smtClean="0">
                <a:solidFill>
                  <a:srgbClr val="FF6600"/>
                </a:solidFill>
              </a:rPr>
              <a:t>multiplicité</a:t>
            </a:r>
          </a:p>
          <a:p>
            <a:pPr lvl="1"/>
            <a:r>
              <a:rPr lang="fr-FR" dirty="0" smtClean="0"/>
              <a:t>1 : un objet d’une entité est lié à un seul objet maximum d’une autre</a:t>
            </a:r>
          </a:p>
          <a:p>
            <a:pPr lvl="1"/>
            <a:r>
              <a:rPr lang="fr-FR" dirty="0" smtClean="0"/>
              <a:t>n : un objet d’une entité est lié à plusieurs objets d’une autre</a:t>
            </a:r>
          </a:p>
          <a:p>
            <a:r>
              <a:rPr lang="fr-FR" dirty="0" smtClean="0"/>
              <a:t>relations et attributs peuvent être définis obligatoires ou non</a:t>
            </a:r>
          </a:p>
          <a:p>
            <a:r>
              <a:rPr lang="fr-FR" dirty="0" smtClean="0"/>
              <a:t>à l’exécution : </a:t>
            </a:r>
          </a:p>
          <a:p>
            <a:pPr lvl="1"/>
            <a:r>
              <a:rPr lang="fr-FR" dirty="0" smtClean="0"/>
              <a:t>une entité devient une classe (qui hérite de </a:t>
            </a:r>
            <a:r>
              <a:rPr lang="fr-FR" dirty="0" smtClean="0">
                <a:latin typeface="Courier" pitchFamily="49" charset="0"/>
              </a:rPr>
              <a:t>NSManagedObject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 attribut devient une propriété</a:t>
            </a:r>
          </a:p>
          <a:p>
            <a:pPr lvl="1"/>
            <a:r>
              <a:rPr lang="fr-FR" dirty="0" smtClean="0"/>
              <a:t>une relation devient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une propriété si elle est de multiplicité 1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des méthodes si elle est de multiplicité 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394411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une relation possède une </a:t>
            </a:r>
            <a:r>
              <a:rPr lang="fr-FR" dirty="0" smtClean="0">
                <a:solidFill>
                  <a:srgbClr val="FF6600"/>
                </a:solidFill>
              </a:rPr>
              <a:t>règle de suppression</a:t>
            </a:r>
            <a:r>
              <a:rPr lang="fr-FR" dirty="0" smtClean="0"/>
              <a:t> avec les valeurs possibles :</a:t>
            </a:r>
          </a:p>
          <a:p>
            <a:pPr lvl="1"/>
            <a:r>
              <a:rPr lang="fr-FR" dirty="0" err="1" smtClean="0"/>
              <a:t>Nullify</a:t>
            </a:r>
            <a:r>
              <a:rPr lang="fr-FR" dirty="0" smtClean="0"/>
              <a:t> : la suppression d’un objet entraîne la nullité de la relation inverse</a:t>
            </a:r>
          </a:p>
          <a:p>
            <a:pPr lvl="1"/>
            <a:r>
              <a:rPr lang="fr-FR" dirty="0" smtClean="0"/>
              <a:t>Cascade : la suppression de l’objet entraîne également la suppression de ou des objets liés</a:t>
            </a:r>
          </a:p>
          <a:p>
            <a:pPr lvl="1"/>
            <a:r>
              <a:rPr lang="fr-FR" dirty="0" err="1" smtClean="0"/>
              <a:t>Deny</a:t>
            </a:r>
            <a:r>
              <a:rPr lang="fr-FR" dirty="0" smtClean="0"/>
              <a:t> : la suppression de l’objet est interdite si la relation inverse n’est pas nulle</a:t>
            </a:r>
          </a:p>
          <a:p>
            <a:pPr lvl="1"/>
            <a:r>
              <a:rPr lang="fr-FR" dirty="0" smtClean="0"/>
              <a:t>No Action : la suppression de l’objet n’entraîne aucune 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856404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99778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personne</a:t>
            </a:r>
            <a:r>
              <a:rPr lang="fr-FR" dirty="0" smtClean="0"/>
              <a:t> de Adresse vers Personne est de type </a:t>
            </a:r>
            <a:r>
              <a:rPr lang="fr-FR" dirty="0" err="1" smtClean="0">
                <a:solidFill>
                  <a:srgbClr val="FF6600"/>
                </a:solidFill>
              </a:rPr>
              <a:t>nullify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nullify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Rectangle à coins arrondis 1" descr=" 2"/>
          <p:cNvSpPr/>
          <p:nvPr/>
        </p:nvSpPr>
        <p:spPr>
          <a:xfrm>
            <a:off x="1691680" y="3707160"/>
            <a:ext cx="151216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6000"/>
                </a:schemeClr>
              </a:gs>
              <a:gs pos="80000">
                <a:schemeClr val="accent1">
                  <a:shade val="93000"/>
                  <a:satMod val="130000"/>
                  <a:alpha val="46000"/>
                </a:schemeClr>
              </a:gs>
              <a:gs pos="100000">
                <a:schemeClr val="accent1">
                  <a:shade val="94000"/>
                  <a:satMod val="135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/>
              <a:t>Personne</a:t>
            </a:r>
            <a:endParaRPr lang="fr-FR" sz="1400" dirty="0"/>
          </a:p>
        </p:txBody>
      </p:sp>
      <p:sp>
        <p:nvSpPr>
          <p:cNvPr id="9" name="ZoneTexte 8" descr=" 9"/>
          <p:cNvSpPr txBox="1"/>
          <p:nvPr/>
        </p:nvSpPr>
        <p:spPr>
          <a:xfrm>
            <a:off x="1691680" y="406720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nom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14" descr=" 15"/>
          <p:cNvCxnSpPr/>
          <p:nvPr/>
        </p:nvCxnSpPr>
        <p:spPr>
          <a:xfrm>
            <a:off x="1691680" y="40672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 descr=" 17"/>
          <p:cNvCxnSpPr/>
          <p:nvPr/>
        </p:nvCxnSpPr>
        <p:spPr>
          <a:xfrm>
            <a:off x="1691680" y="432881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 descr=" 22"/>
          <p:cNvCxnSpPr/>
          <p:nvPr/>
        </p:nvCxnSpPr>
        <p:spPr>
          <a:xfrm>
            <a:off x="1691680" y="4623834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24"/>
          <p:cNvSpPr txBox="1"/>
          <p:nvPr/>
        </p:nvSpPr>
        <p:spPr>
          <a:xfrm>
            <a:off x="1691680" y="436086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chemeClr val="bg1"/>
                </a:solidFill>
              </a:rPr>
              <a:t>prenom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5" name="ZoneTexte 24" descr=" 25"/>
          <p:cNvSpPr txBox="1"/>
          <p:nvPr/>
        </p:nvSpPr>
        <p:spPr>
          <a:xfrm>
            <a:off x="1691680" y="4643265"/>
            <a:ext cx="1512168" cy="287999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adresse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22" descr=" 23"/>
          <p:cNvCxnSpPr/>
          <p:nvPr/>
        </p:nvCxnSpPr>
        <p:spPr>
          <a:xfrm>
            <a:off x="1691680" y="49133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3507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3513" name="Grouper 533512" descr=" 533513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87265"/>
              <a:ext cx="2016224" cy="27480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370749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99778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personne</a:t>
            </a:r>
            <a:r>
              <a:rPr lang="fr-FR" dirty="0" smtClean="0"/>
              <a:t> de Adresse vers Personne est de type </a:t>
            </a:r>
            <a:r>
              <a:rPr lang="fr-FR" dirty="0" err="1" smtClean="0">
                <a:solidFill>
                  <a:srgbClr val="FF6600"/>
                </a:solidFill>
              </a:rPr>
              <a:t>nullify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nullify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Rectangle à coins arrondis 1" descr=" 2"/>
          <p:cNvSpPr/>
          <p:nvPr/>
        </p:nvSpPr>
        <p:spPr>
          <a:xfrm>
            <a:off x="1691680" y="3707160"/>
            <a:ext cx="151216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6000"/>
                </a:schemeClr>
              </a:gs>
              <a:gs pos="80000">
                <a:schemeClr val="accent1">
                  <a:shade val="93000"/>
                  <a:satMod val="130000"/>
                  <a:alpha val="46000"/>
                </a:schemeClr>
              </a:gs>
              <a:gs pos="100000">
                <a:schemeClr val="accent1">
                  <a:shade val="94000"/>
                  <a:satMod val="135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/>
              <a:t>Personne</a:t>
            </a:r>
            <a:endParaRPr lang="fr-FR" sz="1400" dirty="0"/>
          </a:p>
        </p:txBody>
      </p:sp>
      <p:sp>
        <p:nvSpPr>
          <p:cNvPr id="9" name="ZoneTexte 8" descr=" 9"/>
          <p:cNvSpPr txBox="1"/>
          <p:nvPr/>
        </p:nvSpPr>
        <p:spPr>
          <a:xfrm>
            <a:off x="1691680" y="406720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nom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14" descr=" 15"/>
          <p:cNvCxnSpPr/>
          <p:nvPr/>
        </p:nvCxnSpPr>
        <p:spPr>
          <a:xfrm>
            <a:off x="1691680" y="40672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 descr=" 17"/>
          <p:cNvCxnSpPr/>
          <p:nvPr/>
        </p:nvCxnSpPr>
        <p:spPr>
          <a:xfrm>
            <a:off x="1691680" y="432881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 descr=" 22"/>
          <p:cNvCxnSpPr/>
          <p:nvPr/>
        </p:nvCxnSpPr>
        <p:spPr>
          <a:xfrm>
            <a:off x="1691680" y="4623834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24"/>
          <p:cNvSpPr txBox="1"/>
          <p:nvPr/>
        </p:nvSpPr>
        <p:spPr>
          <a:xfrm>
            <a:off x="1691680" y="436086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chemeClr val="bg1"/>
                </a:solidFill>
              </a:rPr>
              <a:t>prenom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5" name="ZoneTexte 24" descr=" 25"/>
          <p:cNvSpPr txBox="1"/>
          <p:nvPr/>
        </p:nvSpPr>
        <p:spPr>
          <a:xfrm>
            <a:off x="1691680" y="4643265"/>
            <a:ext cx="1512168" cy="287999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adresse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22" descr=" 23"/>
          <p:cNvCxnSpPr/>
          <p:nvPr/>
        </p:nvCxnSpPr>
        <p:spPr>
          <a:xfrm>
            <a:off x="1691680" y="49133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er 533512" descr=" 533513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87265"/>
              <a:ext cx="2016224" cy="27480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</p:grpSp>
      <p:sp>
        <p:nvSpPr>
          <p:cNvPr id="28" name="ZoneTexte 27" descr=" 533514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l’adresse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370749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99778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personne</a:t>
            </a:r>
            <a:r>
              <a:rPr lang="fr-FR" dirty="0" smtClean="0"/>
              <a:t> de Adresse vers Personne est de type </a:t>
            </a:r>
            <a:r>
              <a:rPr lang="fr-FR" dirty="0" err="1" smtClean="0">
                <a:solidFill>
                  <a:srgbClr val="FF6600"/>
                </a:solidFill>
              </a:rPr>
              <a:t>nullify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nullify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Rectangle à coins arrondis 1" descr=" 2"/>
          <p:cNvSpPr/>
          <p:nvPr/>
        </p:nvSpPr>
        <p:spPr>
          <a:xfrm>
            <a:off x="1691680" y="3707160"/>
            <a:ext cx="151216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6000"/>
                </a:schemeClr>
              </a:gs>
              <a:gs pos="80000">
                <a:schemeClr val="accent1">
                  <a:shade val="93000"/>
                  <a:satMod val="130000"/>
                  <a:alpha val="46000"/>
                </a:schemeClr>
              </a:gs>
              <a:gs pos="100000">
                <a:schemeClr val="accent1">
                  <a:shade val="94000"/>
                  <a:satMod val="135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/>
              <a:t>Personne</a:t>
            </a:r>
            <a:endParaRPr lang="fr-FR" sz="1400" dirty="0"/>
          </a:p>
        </p:txBody>
      </p:sp>
      <p:sp>
        <p:nvSpPr>
          <p:cNvPr id="9" name="ZoneTexte 8" descr=" 9"/>
          <p:cNvSpPr txBox="1"/>
          <p:nvPr/>
        </p:nvSpPr>
        <p:spPr>
          <a:xfrm>
            <a:off x="1691680" y="406720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nom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14" descr=" 15"/>
          <p:cNvCxnSpPr/>
          <p:nvPr/>
        </p:nvCxnSpPr>
        <p:spPr>
          <a:xfrm>
            <a:off x="1691680" y="40672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 descr=" 17"/>
          <p:cNvCxnSpPr/>
          <p:nvPr/>
        </p:nvCxnSpPr>
        <p:spPr>
          <a:xfrm>
            <a:off x="1691680" y="432881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 descr=" 22"/>
          <p:cNvCxnSpPr/>
          <p:nvPr/>
        </p:nvCxnSpPr>
        <p:spPr>
          <a:xfrm>
            <a:off x="1691680" y="4623834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24"/>
          <p:cNvSpPr txBox="1"/>
          <p:nvPr/>
        </p:nvSpPr>
        <p:spPr>
          <a:xfrm>
            <a:off x="1691680" y="436086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chemeClr val="bg1"/>
                </a:solidFill>
              </a:rPr>
              <a:t>prenom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5" name="ZoneTexte 24" descr=" 25"/>
          <p:cNvSpPr txBox="1"/>
          <p:nvPr/>
        </p:nvSpPr>
        <p:spPr>
          <a:xfrm>
            <a:off x="1691680" y="4643265"/>
            <a:ext cx="1512168" cy="287999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adresse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22" descr=" 23"/>
          <p:cNvCxnSpPr/>
          <p:nvPr/>
        </p:nvCxnSpPr>
        <p:spPr>
          <a:xfrm>
            <a:off x="1691680" y="49133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 descr=" 533514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l’adresse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370749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99778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personne</a:t>
            </a:r>
            <a:r>
              <a:rPr lang="fr-FR" dirty="0" smtClean="0"/>
              <a:t> de Adresse vers Personne est de type </a:t>
            </a:r>
            <a:r>
              <a:rPr lang="fr-FR" dirty="0" err="1" smtClean="0">
                <a:solidFill>
                  <a:srgbClr val="FF6600"/>
                </a:solidFill>
              </a:rPr>
              <a:t>nullify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nullify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Rectangle à coins arrondis 1" descr=" 2"/>
          <p:cNvSpPr/>
          <p:nvPr/>
        </p:nvSpPr>
        <p:spPr>
          <a:xfrm>
            <a:off x="1691680" y="3707160"/>
            <a:ext cx="151216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6000"/>
                </a:schemeClr>
              </a:gs>
              <a:gs pos="80000">
                <a:schemeClr val="accent1">
                  <a:shade val="93000"/>
                  <a:satMod val="130000"/>
                  <a:alpha val="46000"/>
                </a:schemeClr>
              </a:gs>
              <a:gs pos="100000">
                <a:schemeClr val="accent1">
                  <a:shade val="94000"/>
                  <a:satMod val="135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/>
              <a:t>Personne</a:t>
            </a:r>
            <a:endParaRPr lang="fr-FR" sz="1400" dirty="0"/>
          </a:p>
        </p:txBody>
      </p:sp>
      <p:sp>
        <p:nvSpPr>
          <p:cNvPr id="9" name="ZoneTexte 8" descr=" 9"/>
          <p:cNvSpPr txBox="1"/>
          <p:nvPr/>
        </p:nvSpPr>
        <p:spPr>
          <a:xfrm>
            <a:off x="1691680" y="406720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nom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14" descr=" 15"/>
          <p:cNvCxnSpPr/>
          <p:nvPr/>
        </p:nvCxnSpPr>
        <p:spPr>
          <a:xfrm>
            <a:off x="1691680" y="40672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 descr=" 17"/>
          <p:cNvCxnSpPr/>
          <p:nvPr/>
        </p:nvCxnSpPr>
        <p:spPr>
          <a:xfrm>
            <a:off x="1691680" y="432881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 descr=" 22"/>
          <p:cNvCxnSpPr/>
          <p:nvPr/>
        </p:nvCxnSpPr>
        <p:spPr>
          <a:xfrm>
            <a:off x="1691680" y="4623834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 descr=" 24"/>
          <p:cNvSpPr txBox="1"/>
          <p:nvPr/>
        </p:nvSpPr>
        <p:spPr>
          <a:xfrm>
            <a:off x="1691680" y="436086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chemeClr val="bg1"/>
                </a:solidFill>
              </a:rPr>
              <a:t>prenom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5" name="ZoneTexte 24" descr=" 25"/>
          <p:cNvSpPr txBox="1"/>
          <p:nvPr/>
        </p:nvSpPr>
        <p:spPr>
          <a:xfrm>
            <a:off x="1691680" y="4643265"/>
            <a:ext cx="1512168" cy="287999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adresse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22" descr=" 23"/>
          <p:cNvCxnSpPr/>
          <p:nvPr/>
        </p:nvCxnSpPr>
        <p:spPr>
          <a:xfrm>
            <a:off x="1691680" y="49133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 descr=" 40"/>
          <p:cNvSpPr txBox="1"/>
          <p:nvPr/>
        </p:nvSpPr>
        <p:spPr>
          <a:xfrm>
            <a:off x="5234644" y="4664833"/>
            <a:ext cx="351656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 err="1" smtClean="0">
                <a:solidFill>
                  <a:srgbClr val="EE7CE6"/>
                </a:solidFill>
              </a:rPr>
              <a:t>nil</a:t>
            </a:r>
            <a:endParaRPr lang="fr-FR" sz="1100" b="1" dirty="0">
              <a:solidFill>
                <a:srgbClr val="EE7CE6"/>
              </a:solidFill>
            </a:endParaRPr>
          </a:p>
        </p:txBody>
      </p:sp>
      <p:cxnSp>
        <p:nvCxnSpPr>
          <p:cNvPr id="16" name="Connecteur droit avec flèche 15" descr=" 533510"/>
          <p:cNvCxnSpPr/>
          <p:nvPr/>
        </p:nvCxnSpPr>
        <p:spPr>
          <a:xfrm>
            <a:off x="3203848" y="4787266"/>
            <a:ext cx="2030796" cy="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 descr=" 533514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l’adresse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370749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smtClean="0">
                <a:solidFill>
                  <a:srgbClr val="FF6600"/>
                </a:solidFill>
              </a:rPr>
              <a:t>cascade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cascade</a:t>
            </a:r>
          </a:p>
          <a:p>
            <a:endParaRPr lang="fr-FR" dirty="0"/>
          </a:p>
        </p:txBody>
      </p:sp>
      <p:grpSp>
        <p:nvGrpSpPr>
          <p:cNvPr id="3" name="Grouper 2" descr=" 3"/>
          <p:cNvGrpSpPr/>
          <p:nvPr/>
        </p:nvGrpSpPr>
        <p:grpSpPr>
          <a:xfrm>
            <a:off x="1691680" y="3707160"/>
            <a:ext cx="1512168" cy="1512168"/>
            <a:chOff x="1691680" y="3707160"/>
            <a:chExt cx="1512168" cy="151216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691680" y="3707160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691680" y="406720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91680" y="40672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691680" y="432881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691680" y="462383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1691680" y="436086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prenom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691680" y="4643265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adresses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1691680" y="49133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507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3513" name="Grouper 533512" descr=" 533513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74070"/>
              <a:ext cx="2016224" cy="28799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54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011512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- </a:t>
            </a:r>
            <a:r>
              <a:rPr lang="fr-FR" dirty="0" err="1" smtClean="0"/>
              <a:t>AppDelegate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classe qui reçoit les principaux évènements du cycle de vie de l’application et les notifications</a:t>
            </a:r>
          </a:p>
          <a:p>
            <a:r>
              <a:rPr lang="fr-FR" dirty="0" err="1" smtClean="0">
                <a:latin typeface="Courier" pitchFamily="49" charset="0"/>
              </a:rPr>
              <a:t>application:didFinishLaunchingWithOptions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lancement de l’application</a:t>
            </a:r>
          </a:p>
          <a:p>
            <a:r>
              <a:rPr lang="fr-FR" dirty="0" err="1" smtClean="0">
                <a:latin typeface="Courier" pitchFamily="49" charset="0"/>
              </a:rPr>
              <a:t>applicationWillResignActive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: l’application devient inactive, par exemple lors de la réception d’un appel</a:t>
            </a:r>
          </a:p>
          <a:p>
            <a:r>
              <a:rPr lang="fr-FR" dirty="0" err="1" smtClean="0">
                <a:latin typeface="Courier" pitchFamily="49" charset="0"/>
              </a:rPr>
              <a:t>applicationDidBecomeActive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l’application redevient active</a:t>
            </a:r>
          </a:p>
          <a:p>
            <a:r>
              <a:rPr lang="fr-FR" dirty="0" err="1" smtClean="0">
                <a:latin typeface="Courier" pitchFamily="49" charset="0"/>
              </a:rPr>
              <a:t>applicationDidEnterBackground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l’application passe en arrière-plan</a:t>
            </a:r>
          </a:p>
          <a:p>
            <a:r>
              <a:rPr lang="fr-FR" dirty="0" err="1" smtClean="0">
                <a:latin typeface="Courier" pitchFamily="49" charset="0"/>
              </a:rPr>
              <a:t>applicationWillEnterForeground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retour au premier plan</a:t>
            </a:r>
          </a:p>
          <a:p>
            <a:r>
              <a:rPr lang="fr-FR" dirty="0" err="1" smtClean="0">
                <a:latin typeface="Courier" pitchFamily="49" charset="0"/>
              </a:rPr>
              <a:t>applicationWillTerminate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fin d’exécution (plus appelée par les applications supportant l’arrière plan)</a:t>
            </a:r>
          </a:p>
          <a:p>
            <a:endParaRPr lang="fr-FR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smtClean="0">
                <a:solidFill>
                  <a:srgbClr val="FF6600"/>
                </a:solidFill>
              </a:rPr>
              <a:t>cascade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cascade</a:t>
            </a:r>
          </a:p>
          <a:p>
            <a:endParaRPr lang="fr-FR" dirty="0"/>
          </a:p>
        </p:txBody>
      </p:sp>
      <p:grpSp>
        <p:nvGrpSpPr>
          <p:cNvPr id="3" name="Grouper 2" descr=" 3"/>
          <p:cNvGrpSpPr/>
          <p:nvPr/>
        </p:nvGrpSpPr>
        <p:grpSpPr>
          <a:xfrm>
            <a:off x="1691680" y="3707160"/>
            <a:ext cx="1512168" cy="1512168"/>
            <a:chOff x="1691680" y="3707160"/>
            <a:chExt cx="1512168" cy="151216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691680" y="3707160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691680" y="406720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91680" y="40672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691680" y="432881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691680" y="462383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1691680" y="436086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prenom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691680" y="4643265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adresses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1691680" y="49133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er 533512" descr=" 533513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74070"/>
              <a:ext cx="2016224" cy="28799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54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*</a:t>
              </a:r>
            </a:p>
          </p:txBody>
        </p:sp>
      </p:grpSp>
      <p:sp>
        <p:nvSpPr>
          <p:cNvPr id="30" name="ZoneTexte 29" descr=" 31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la personne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011512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smtClean="0">
                <a:solidFill>
                  <a:srgbClr val="FF6600"/>
                </a:solidFill>
              </a:rPr>
              <a:t>cascade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cascade</a:t>
            </a:r>
          </a:p>
          <a:p>
            <a:endParaRPr lang="fr-FR" dirty="0"/>
          </a:p>
        </p:txBody>
      </p:sp>
      <p:grpSp>
        <p:nvGrpSpPr>
          <p:cNvPr id="6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ZoneTexte 29" descr=" 31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la personne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011512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smtClean="0">
                <a:solidFill>
                  <a:srgbClr val="FF6600"/>
                </a:solidFill>
              </a:rPr>
              <a:t>cascade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cascade</a:t>
            </a:r>
          </a:p>
          <a:p>
            <a:endParaRPr lang="fr-FR" dirty="0"/>
          </a:p>
        </p:txBody>
      </p:sp>
      <p:sp>
        <p:nvSpPr>
          <p:cNvPr id="30" name="ZoneTexte 29" descr=" 31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la personne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011512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adresses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err="1" smtClean="0">
                <a:solidFill>
                  <a:srgbClr val="FF6600"/>
                </a:solidFill>
              </a:rPr>
              <a:t>deny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deny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3" name="Grouper 2" descr=" 3"/>
          <p:cNvGrpSpPr/>
          <p:nvPr/>
        </p:nvGrpSpPr>
        <p:grpSpPr>
          <a:xfrm>
            <a:off x="1691680" y="3707160"/>
            <a:ext cx="1512168" cy="1512168"/>
            <a:chOff x="1691680" y="3707160"/>
            <a:chExt cx="1512168" cy="151216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691680" y="3707160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691680" y="406720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91680" y="40672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691680" y="432881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691680" y="462383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1691680" y="436086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prenom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691680" y="4643265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adresses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1691680" y="49133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507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3513" name="Grouper 533512" descr=" 533513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74070"/>
              <a:ext cx="2016224" cy="28799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54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504822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adresses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err="1" smtClean="0">
                <a:solidFill>
                  <a:srgbClr val="FF6600"/>
                </a:solidFill>
              </a:rPr>
              <a:t>deny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deny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3" name="Grouper 2" descr=" 3"/>
          <p:cNvGrpSpPr/>
          <p:nvPr/>
        </p:nvGrpSpPr>
        <p:grpSpPr>
          <a:xfrm>
            <a:off x="1691680" y="3707160"/>
            <a:ext cx="1512168" cy="1512168"/>
            <a:chOff x="1691680" y="3707160"/>
            <a:chExt cx="1512168" cy="151216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691680" y="3707160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691680" y="406720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91680" y="40672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691680" y="432881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691680" y="462383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1691680" y="436086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prenom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691680" y="4643265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adresses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1691680" y="49133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er 533512" descr=" 533513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74070"/>
              <a:ext cx="2016224" cy="28799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54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*</a:t>
              </a:r>
            </a:p>
          </p:txBody>
        </p:sp>
      </p:grpSp>
      <p:sp>
        <p:nvSpPr>
          <p:cNvPr id="30" name="ZoneTexte 29" descr=" 31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d’une personne qui possèdent 2 adresses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504822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adresses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err="1" smtClean="0">
                <a:solidFill>
                  <a:srgbClr val="FF6600"/>
                </a:solidFill>
              </a:rPr>
              <a:t>deny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deny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6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ZoneTexte 29" descr=" 31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d’une personne qui possèdent 2 adresses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504822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 descr=" 38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adresses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err="1" smtClean="0">
                <a:solidFill>
                  <a:srgbClr val="FF6600"/>
                </a:solidFill>
              </a:rPr>
              <a:t>deny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 descr=" 5335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 descr="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 descr="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deny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2" name="Grouper 533506" descr=" 533507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ZoneTexte 29" descr=" 31"/>
          <p:cNvSpPr txBox="1"/>
          <p:nvPr/>
        </p:nvSpPr>
        <p:spPr>
          <a:xfrm>
            <a:off x="0" y="28369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d’une personne qui possèdent 2 adresses</a:t>
            </a:r>
            <a:endParaRPr lang="fr-FR" dirty="0"/>
          </a:p>
        </p:txBody>
      </p:sp>
      <p:sp>
        <p:nvSpPr>
          <p:cNvPr id="17" name="ZoneTexte 16" descr=" 30"/>
          <p:cNvSpPr txBox="1"/>
          <p:nvPr/>
        </p:nvSpPr>
        <p:spPr>
          <a:xfrm>
            <a:off x="0" y="573325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Erreur lors de la sauvegarde car les adresses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n’ont pas été retirées de la relation au préalable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4822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via l’outil disponible dans Xcode qui permet :</a:t>
            </a:r>
          </a:p>
          <a:p>
            <a:pPr lvl="1"/>
            <a:r>
              <a:rPr lang="fr-FR" dirty="0" smtClean="0"/>
              <a:t>l’édition du modèle</a:t>
            </a:r>
          </a:p>
          <a:p>
            <a:pPr lvl="1"/>
            <a:r>
              <a:rPr lang="fr-FR" dirty="0" smtClean="0"/>
              <a:t>la génération des classes issues des entités du modèle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959671"/>
            <a:ext cx="5700702" cy="344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47200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75" y="1771650"/>
            <a:ext cx="58864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106393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Présentation de la plateforme 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pour récupérer des objets dans le modèle, il faut utiliser une requête (</a:t>
            </a:r>
            <a:r>
              <a:rPr lang="fr-FR" dirty="0" smtClean="0">
                <a:latin typeface="Courier" pitchFamily="49" charset="0"/>
              </a:rPr>
              <a:t>NSFetchRequest</a:t>
            </a:r>
            <a:r>
              <a:rPr lang="fr-FR" dirty="0" smtClean="0"/>
              <a:t>). Pour cela, deux possibilités :</a:t>
            </a:r>
          </a:p>
          <a:p>
            <a:pPr lvl="1"/>
            <a:r>
              <a:rPr lang="fr-FR" dirty="0" smtClean="0"/>
              <a:t>en code</a:t>
            </a:r>
          </a:p>
          <a:p>
            <a:pPr lvl="1"/>
            <a:r>
              <a:rPr lang="fr-FR" dirty="0" smtClean="0"/>
              <a:t>via l’éditeur de Xcode on crée la requête, et on l’appelle en code</a:t>
            </a:r>
          </a:p>
        </p:txBody>
      </p:sp>
    </p:spTree>
    <p:extLst>
      <p:ext uri="{BB962C8B-B14F-4D97-AF65-F5344CB8AC3E}">
        <p14:creationId xmlns:p14="http://schemas.microsoft.com/office/powerpoint/2010/main" xmlns="" val="14159411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Orange">
  <a:themeElements>
    <a:clrScheme name="presentation template Orang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shade val="51000"/>
                <a:satMod val="130000"/>
                <a:alpha val="46000"/>
              </a:schemeClr>
            </a:gs>
            <a:gs pos="80000">
              <a:schemeClr val="accent1">
                <a:shade val="93000"/>
                <a:satMod val="130000"/>
                <a:alpha val="46000"/>
              </a:schemeClr>
            </a:gs>
            <a:gs pos="100000">
              <a:schemeClr val="accent1">
                <a:shade val="94000"/>
                <a:satMod val="135000"/>
                <a:alpha val="46000"/>
              </a:schemeClr>
            </a:gs>
          </a:gsLst>
          <a:lin ang="16200000" scaled="0"/>
          <a:tileRect/>
        </a:gra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7A9F562297B43BFE886B4F0F9B14F" ma:contentTypeVersion="5" ma:contentTypeDescription="Crée un document." ma:contentTypeScope="" ma:versionID="20e06c9c2040f5fb6304706971ec35a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e0d8590ec9cddc833747e903fdabf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Largeur de l'image" ma:internalName="ImageWidth" ma:readOnly="true">
      <xsd:simpleType>
        <xsd:restriction base="dms:Unknown"/>
      </xsd:simpleType>
    </xsd:element>
    <xsd:element name="ImageHeight" ma:index="10" nillable="true" ma:displayName="Hauteur de l'image" ma:internalName="ImageHeight" ma:readOnly="true">
      <xsd:simpleType>
        <xsd:restriction base="dms:Unknown"/>
      </xsd:simpleType>
    </xsd:element>
    <xsd:element name="PublishingStartDate" ma:index="12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13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7A71A0-FCEC-45E6-B3D3-F085FC7685A6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6D7F93B-2B1A-4585-A3FE-D575004D4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992A473-4D5E-4DAD-BA27-60638587DE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7874</Words>
  <Application>Microsoft Office PowerPoint</Application>
  <PresentationFormat>Affichage à l'écran (4:3)</PresentationFormat>
  <Paragraphs>2125</Paragraphs>
  <Slides>153</Slides>
  <Notes>153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153</vt:i4>
      </vt:variant>
    </vt:vector>
  </HeadingPairs>
  <TitlesOfParts>
    <vt:vector size="154" baseType="lpstr">
      <vt:lpstr>presentation template Orange</vt:lpstr>
      <vt:lpstr>L’environnement de développement iOS</vt:lpstr>
      <vt:lpstr>sommaire</vt:lpstr>
      <vt:lpstr>introduction</vt:lpstr>
      <vt:lpstr>introduction</vt:lpstr>
      <vt:lpstr>sommaire</vt:lpstr>
      <vt:lpstr>Xcode</vt:lpstr>
      <vt:lpstr>Xcode</vt:lpstr>
      <vt:lpstr>Xcode</vt:lpstr>
      <vt:lpstr>Xcode</vt:lpstr>
      <vt:lpstr>Xcode</vt:lpstr>
      <vt:lpstr>sommaire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sommaire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sommaire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sommaire</vt:lpstr>
      <vt:lpstr>autres frameworks</vt:lpstr>
      <vt:lpstr>autres frameworks</vt:lpstr>
      <vt:lpstr>autres frameworks</vt:lpstr>
      <vt:lpstr>autres frameworks</vt:lpstr>
      <vt:lpstr>autres frameworks</vt:lpstr>
      <vt:lpstr>sommaire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sommaire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questions 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développement iOS </dc:title>
  <dc:creator>Brendan GUEGAN</dc:creator>
  <dc:description>Initiation développement iOS</dc:description>
  <cp:lastModifiedBy>Brendan GUEGAN</cp:lastModifiedBy>
  <cp:revision>1621</cp:revision>
  <cp:lastPrinted>2006-12-15T12:06:31Z</cp:lastPrinted>
  <dcterms:created xsi:type="dcterms:W3CDTF">2006-10-05T10:59:47Z</dcterms:created>
  <dcterms:modified xsi:type="dcterms:W3CDTF">2014-02-11T09:57:27Z</dcterms:modified>
</cp:coreProperties>
</file>