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63" r:id="rId6"/>
    <p:sldId id="264" r:id="rId7"/>
    <p:sldId id="268" r:id="rId8"/>
    <p:sldId id="265" r:id="rId9"/>
    <p:sldId id="266" r:id="rId10"/>
    <p:sldId id="267" r:id="rId11"/>
    <p:sldId id="259" r:id="rId12"/>
    <p:sldId id="260" r:id="rId13"/>
    <p:sldId id="262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B4F5-5531-4BA8-9F2F-F65189F2F4DB}" type="datetimeFigureOut">
              <a:rPr lang="es-ES" smtClean="0"/>
              <a:t>02/10/2025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75BC-6966-4D5E-8903-DE02F081C82B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6935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B4F5-5531-4BA8-9F2F-F65189F2F4DB}" type="datetimeFigureOut">
              <a:rPr lang="es-ES" smtClean="0"/>
              <a:t>02/10/2025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75BC-6966-4D5E-8903-DE02F081C8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2209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B4F5-5531-4BA8-9F2F-F65189F2F4DB}" type="datetimeFigureOut">
              <a:rPr lang="es-ES" smtClean="0"/>
              <a:t>02/10/2025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75BC-6966-4D5E-8903-DE02F081C8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0842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B4F5-5531-4BA8-9F2F-F65189F2F4DB}" type="datetimeFigureOut">
              <a:rPr lang="es-ES" smtClean="0"/>
              <a:t>02/10/2025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75BC-6966-4D5E-8903-DE02F081C8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0896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B4F5-5531-4BA8-9F2F-F65189F2F4DB}" type="datetimeFigureOut">
              <a:rPr lang="es-ES" smtClean="0"/>
              <a:t>02/10/2025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75BC-6966-4D5E-8903-DE02F081C82B}" type="slidenum">
              <a:rPr lang="es-ES" smtClean="0"/>
              <a:t>‹Nº›</a:t>
            </a:fld>
            <a:endParaRPr lang="es-E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0382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B4F5-5531-4BA8-9F2F-F65189F2F4DB}" type="datetimeFigureOut">
              <a:rPr lang="es-ES" smtClean="0"/>
              <a:t>02/10/2025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75BC-6966-4D5E-8903-DE02F081C8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237002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B4F5-5531-4BA8-9F2F-F65189F2F4DB}" type="datetimeFigureOut">
              <a:rPr lang="es-ES" smtClean="0"/>
              <a:t>02/10/2025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75BC-6966-4D5E-8903-DE02F081C8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76250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B4F5-5531-4BA8-9F2F-F65189F2F4DB}" type="datetimeFigureOut">
              <a:rPr lang="es-ES" smtClean="0"/>
              <a:t>02/10/2025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75BC-6966-4D5E-8903-DE02F081C8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8591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B4F5-5531-4BA8-9F2F-F65189F2F4DB}" type="datetimeFigureOut">
              <a:rPr lang="es-ES" smtClean="0"/>
              <a:t>02/10/2025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75BC-6966-4D5E-8903-DE02F081C8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3217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3AB4F5-5531-4BA8-9F2F-F65189F2F4DB}" type="datetimeFigureOut">
              <a:rPr lang="es-ES" smtClean="0"/>
              <a:t>02/10/2025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C3275BC-6966-4D5E-8903-DE02F081C8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22287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B4F5-5531-4BA8-9F2F-F65189F2F4DB}" type="datetimeFigureOut">
              <a:rPr lang="es-ES" smtClean="0"/>
              <a:t>02/10/2025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275BC-6966-4D5E-8903-DE02F081C8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44817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3AB4F5-5531-4BA8-9F2F-F65189F2F4DB}" type="datetimeFigureOut">
              <a:rPr lang="es-ES" smtClean="0"/>
              <a:t>02/10/2025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C3275BC-6966-4D5E-8903-DE02F081C82B}" type="slidenum">
              <a:rPr lang="es-ES" smtClean="0"/>
              <a:t>‹Nº›</a:t>
            </a:fld>
            <a:endParaRPr lang="es-E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0721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68EDA-27D7-9497-3637-E74DA66DF3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02-10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460F86-48F7-4A0B-8831-1182763697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61618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288E3E-4AD5-B0A2-3809-A0DC1EAB1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Explore </a:t>
            </a:r>
            <a:r>
              <a:rPr lang="es-ES" dirty="0" err="1"/>
              <a:t>Causality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2E36A1-4890-7A95-5881-29711E8F90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Ethan </a:t>
            </a:r>
            <a:r>
              <a:rPr lang="es-ES" dirty="0" err="1"/>
              <a:t>shared</a:t>
            </a:r>
            <a:r>
              <a:rPr lang="es-ES" dirty="0"/>
              <a:t> </a:t>
            </a:r>
            <a:r>
              <a:rPr lang="es-ES" dirty="0" err="1"/>
              <a:t>his</a:t>
            </a:r>
            <a:r>
              <a:rPr lang="es-ES" dirty="0"/>
              <a:t> </a:t>
            </a:r>
            <a:r>
              <a:rPr lang="es-ES" dirty="0" err="1"/>
              <a:t>report</a:t>
            </a:r>
            <a:r>
              <a:rPr lang="es-ES" dirty="0"/>
              <a:t> </a:t>
            </a:r>
            <a:r>
              <a:rPr lang="es-ES" dirty="0" err="1"/>
              <a:t>on</a:t>
            </a:r>
            <a:r>
              <a:rPr lang="es-ES" dirty="0"/>
              <a:t> </a:t>
            </a:r>
            <a:r>
              <a:rPr lang="es-ES" dirty="0" err="1"/>
              <a:t>causality</a:t>
            </a:r>
            <a:r>
              <a:rPr lang="es-ES" dirty="0"/>
              <a:t> </a:t>
            </a:r>
            <a:r>
              <a:rPr lang="es-ES" dirty="0" err="1"/>
              <a:t>algorithms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Explore </a:t>
            </a:r>
            <a:r>
              <a:rPr lang="es-ES" dirty="0" err="1"/>
              <a:t>additional</a:t>
            </a:r>
            <a:r>
              <a:rPr lang="es-ES" dirty="0"/>
              <a:t> variables (</a:t>
            </a:r>
            <a:r>
              <a:rPr lang="es-ES" dirty="0" err="1"/>
              <a:t>wind</a:t>
            </a:r>
            <a:r>
              <a:rPr lang="es-ES" dirty="0"/>
              <a:t> </a:t>
            </a:r>
            <a:r>
              <a:rPr lang="es-ES" dirty="0" err="1"/>
              <a:t>speed</a:t>
            </a:r>
            <a:r>
              <a:rPr lang="es-ES" dirty="0"/>
              <a:t> and </a:t>
            </a:r>
            <a:r>
              <a:rPr lang="es-ES" dirty="0" err="1"/>
              <a:t>relativeHumidityPercentage</a:t>
            </a:r>
            <a:r>
              <a:rPr lang="es-ES" dirty="0"/>
              <a:t>)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justify</a:t>
            </a:r>
            <a:r>
              <a:rPr lang="es-ES" dirty="0"/>
              <a:t> </a:t>
            </a:r>
            <a:r>
              <a:rPr lang="es-ES" dirty="0" err="1"/>
              <a:t>including</a:t>
            </a:r>
            <a:r>
              <a:rPr lang="es-ES" dirty="0"/>
              <a:t> </a:t>
            </a:r>
            <a:r>
              <a:rPr lang="es-ES" dirty="0" err="1"/>
              <a:t>them</a:t>
            </a:r>
            <a:r>
              <a:rPr lang="es-ES" dirty="0"/>
              <a:t> as input variables.</a:t>
            </a:r>
          </a:p>
        </p:txBody>
      </p:sp>
    </p:spTree>
    <p:extLst>
      <p:ext uri="{BB962C8B-B14F-4D97-AF65-F5344CB8AC3E}">
        <p14:creationId xmlns:p14="http://schemas.microsoft.com/office/powerpoint/2010/main" val="4202774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0E3D98-C041-CA13-6B2B-ED6230CD7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Issues </a:t>
            </a:r>
            <a:r>
              <a:rPr lang="es-ES" dirty="0" err="1"/>
              <a:t>with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D491D1-6EF0-EF73-AFE0-5552E5070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Sometimes</a:t>
            </a:r>
            <a:r>
              <a:rPr lang="es-ES" dirty="0"/>
              <a:t> </a:t>
            </a:r>
            <a:r>
              <a:rPr lang="es-ES" dirty="0" err="1"/>
              <a:t>ambient</a:t>
            </a:r>
            <a:r>
              <a:rPr lang="es-ES" dirty="0"/>
              <a:t> T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missing</a:t>
            </a:r>
            <a:r>
              <a:rPr lang="es-ES" dirty="0"/>
              <a:t> (=0.0)</a:t>
            </a:r>
          </a:p>
          <a:p>
            <a:endParaRPr lang="es-ES" dirty="0"/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B3FA828-3669-1005-B97A-E10A17DB03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8019" y="2162148"/>
            <a:ext cx="8735961" cy="4121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22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0D3F22-CF58-0CCD-FCC9-9DA3A1740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CA9154-A4DD-F15A-17A7-702D32AD44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5785"/>
            <a:ext cx="10515600" cy="4351338"/>
          </a:xfrm>
        </p:spPr>
        <p:txBody>
          <a:bodyPr/>
          <a:lstStyle/>
          <a:p>
            <a:r>
              <a:rPr lang="es-ES" dirty="0" err="1"/>
              <a:t>Outliers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2971414-461A-A9E3-5C54-E491131958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67" y="1429793"/>
            <a:ext cx="10621133" cy="4731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4042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C0498-49A3-41B4-FCB1-CFB3A3A096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5ADA1-2154-F964-B06D-34B78F532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EDB900-CA9A-4E77-A4A5-A75A724CE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65785"/>
            <a:ext cx="10515600" cy="4351338"/>
          </a:xfrm>
        </p:spPr>
        <p:txBody>
          <a:bodyPr/>
          <a:lstStyle/>
          <a:p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limitations</a:t>
            </a:r>
            <a:r>
              <a:rPr lang="es-ES" dirty="0"/>
              <a:t> (</a:t>
            </a:r>
            <a:r>
              <a:rPr lang="es-ES" dirty="0" err="1"/>
              <a:t>energized</a:t>
            </a:r>
            <a:r>
              <a:rPr lang="es-ES" dirty="0"/>
              <a:t> </a:t>
            </a:r>
            <a:r>
              <a:rPr lang="es-ES" dirty="0" err="1"/>
              <a:t>transformer</a:t>
            </a:r>
            <a:r>
              <a:rPr lang="es-ES" dirty="0"/>
              <a:t> </a:t>
            </a:r>
            <a:r>
              <a:rPr lang="es-ES" dirty="0" err="1"/>
              <a:t>assumption</a:t>
            </a:r>
            <a:r>
              <a:rPr lang="es-ES" dirty="0"/>
              <a:t>)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C7849AF-41DE-D46C-C42C-38234B126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392" y="1123206"/>
            <a:ext cx="10576568" cy="5192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92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8863BA-9DC0-C513-1327-394DF0A08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Data </a:t>
            </a:r>
            <a:r>
              <a:rPr lang="es-ES" dirty="0" err="1"/>
              <a:t>Exploration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CF9444-3006-99BA-DFAA-E85173912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 dirty="0"/>
          </a:p>
          <a:p>
            <a:r>
              <a:rPr lang="es-ES" dirty="0"/>
              <a:t>I </a:t>
            </a:r>
            <a:r>
              <a:rPr lang="es-ES" dirty="0" err="1"/>
              <a:t>found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</a:t>
            </a:r>
            <a:r>
              <a:rPr lang="es-ES" dirty="0" err="1"/>
              <a:t>could</a:t>
            </a:r>
            <a:r>
              <a:rPr lang="es-ES" dirty="0"/>
              <a:t> be </a:t>
            </a:r>
            <a:r>
              <a:rPr lang="es-ES" dirty="0" err="1"/>
              <a:t>improved</a:t>
            </a:r>
            <a:endParaRPr lang="es-ES" dirty="0"/>
          </a:p>
          <a:p>
            <a:pPr lvl="1"/>
            <a:r>
              <a:rPr lang="es-ES" dirty="0"/>
              <a:t>MAE: 7,54ºC</a:t>
            </a:r>
          </a:p>
          <a:p>
            <a:pPr lvl="1"/>
            <a:r>
              <a:rPr lang="es-ES" dirty="0" err="1"/>
              <a:t>Bias</a:t>
            </a:r>
            <a:r>
              <a:rPr lang="es-ES" dirty="0"/>
              <a:t>: -7.16ºC</a:t>
            </a:r>
          </a:p>
          <a:p>
            <a:pPr lvl="1"/>
            <a:r>
              <a:rPr lang="es-ES" dirty="0"/>
              <a:t>Nominal load </a:t>
            </a:r>
            <a:r>
              <a:rPr lang="es-ES" dirty="0" err="1"/>
              <a:t>assumed</a:t>
            </a:r>
            <a:r>
              <a:rPr lang="es-ES" dirty="0"/>
              <a:t> PF = 1</a:t>
            </a:r>
          </a:p>
          <a:p>
            <a:pPr lvl="1"/>
            <a:r>
              <a:rPr lang="es-ES" dirty="0"/>
              <a:t>R </a:t>
            </a:r>
            <a:r>
              <a:rPr lang="es-ES" dirty="0" err="1"/>
              <a:t>assumed</a:t>
            </a:r>
            <a:r>
              <a:rPr lang="es-ES" dirty="0"/>
              <a:t> </a:t>
            </a:r>
            <a:r>
              <a:rPr lang="es-ES" dirty="0" err="1"/>
              <a:t>copper</a:t>
            </a:r>
            <a:r>
              <a:rPr lang="es-ES" dirty="0"/>
              <a:t> </a:t>
            </a:r>
            <a:r>
              <a:rPr lang="es-ES" dirty="0" err="1"/>
              <a:t>losses</a:t>
            </a:r>
            <a:r>
              <a:rPr lang="es-ES" dirty="0"/>
              <a:t> = </a:t>
            </a:r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losses</a:t>
            </a:r>
            <a:r>
              <a:rPr lang="es-ES" dirty="0"/>
              <a:t> -&gt; s = 0</a:t>
            </a:r>
          </a:p>
          <a:p>
            <a:pPr lvl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142977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9A81AF-A80D-19D1-69BE-40F9A987E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Adding</a:t>
            </a:r>
            <a:r>
              <a:rPr lang="es-ES" dirty="0"/>
              <a:t> PF and 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C84EEF-754D-124A-8B77-66F8AC826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Adding</a:t>
            </a:r>
            <a:r>
              <a:rPr lang="es-ES" dirty="0"/>
              <a:t> PF and s </a:t>
            </a:r>
            <a:r>
              <a:rPr lang="es-ES" dirty="0" err="1"/>
              <a:t>into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 and </a:t>
            </a:r>
            <a:r>
              <a:rPr lang="es-ES" dirty="0" err="1"/>
              <a:t>computing</a:t>
            </a:r>
            <a:r>
              <a:rPr lang="es-ES" dirty="0"/>
              <a:t> </a:t>
            </a:r>
            <a:r>
              <a:rPr lang="es-ES" dirty="0" err="1"/>
              <a:t>least</a:t>
            </a:r>
            <a:r>
              <a:rPr lang="es-ES" dirty="0"/>
              <a:t> </a:t>
            </a:r>
            <a:r>
              <a:rPr lang="es-ES" dirty="0" err="1"/>
              <a:t>square</a:t>
            </a:r>
            <a:r>
              <a:rPr lang="es-ES" dirty="0"/>
              <a:t> </a:t>
            </a:r>
            <a:r>
              <a:rPr lang="es-ES" dirty="0" err="1"/>
              <a:t>errors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find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optimal</a:t>
            </a:r>
            <a:r>
              <a:rPr lang="es-ES" dirty="0"/>
              <a:t> </a:t>
            </a:r>
            <a:r>
              <a:rPr lang="es-ES" dirty="0" err="1"/>
              <a:t>values</a:t>
            </a:r>
            <a:r>
              <a:rPr lang="es-ES" dirty="0"/>
              <a:t> </a:t>
            </a:r>
            <a:r>
              <a:rPr lang="es-ES" dirty="0" err="1"/>
              <a:t>found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PF = 0.85</a:t>
            </a:r>
          </a:p>
          <a:p>
            <a:pPr lvl="1"/>
            <a:r>
              <a:rPr lang="es-ES" dirty="0"/>
              <a:t>s = -1.4</a:t>
            </a:r>
          </a:p>
          <a:p>
            <a:pPr lvl="1"/>
            <a:endParaRPr lang="es-ES" dirty="0"/>
          </a:p>
          <a:p>
            <a:r>
              <a:rPr lang="es-ES" dirty="0"/>
              <a:t>A negative </a:t>
            </a:r>
            <a:r>
              <a:rPr lang="es-ES" dirty="0" err="1"/>
              <a:t>value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s </a:t>
            </a:r>
            <a:r>
              <a:rPr lang="es-ES" dirty="0" err="1"/>
              <a:t>makes</a:t>
            </a:r>
            <a:r>
              <a:rPr lang="es-ES" dirty="0"/>
              <a:t> no </a:t>
            </a:r>
            <a:r>
              <a:rPr lang="es-ES" dirty="0" err="1"/>
              <a:t>physical</a:t>
            </a:r>
            <a:r>
              <a:rPr lang="es-ES" dirty="0"/>
              <a:t> </a:t>
            </a:r>
            <a:r>
              <a:rPr lang="es-ES" dirty="0" err="1"/>
              <a:t>sense</a:t>
            </a:r>
            <a:endParaRPr lang="es-ES" dirty="0"/>
          </a:p>
          <a:p>
            <a:r>
              <a:rPr lang="es-ES" dirty="0" err="1"/>
              <a:t>Thus</a:t>
            </a:r>
            <a:r>
              <a:rPr lang="es-ES" dirty="0"/>
              <a:t>, I </a:t>
            </a:r>
            <a:r>
              <a:rPr lang="es-ES" dirty="0" err="1"/>
              <a:t>concluded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factory</a:t>
            </a:r>
            <a:r>
              <a:rPr lang="es-ES" dirty="0"/>
              <a:t> </a:t>
            </a:r>
            <a:r>
              <a:rPr lang="es-ES" dirty="0" err="1"/>
              <a:t>parameters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drifted</a:t>
            </a:r>
            <a:r>
              <a:rPr lang="es-ES" dirty="0"/>
              <a:t> </a:t>
            </a:r>
            <a:r>
              <a:rPr lang="es-ES" dirty="0" err="1"/>
              <a:t>over</a:t>
            </a:r>
            <a:r>
              <a:rPr lang="es-ES" dirty="0"/>
              <a:t> time</a:t>
            </a:r>
          </a:p>
        </p:txBody>
      </p:sp>
    </p:spTree>
    <p:extLst>
      <p:ext uri="{BB962C8B-B14F-4D97-AF65-F5344CB8AC3E}">
        <p14:creationId xmlns:p14="http://schemas.microsoft.com/office/powerpoint/2010/main" val="1041927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E32C1-C1E2-6123-8717-99D309CC9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Fitting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whole</a:t>
            </a:r>
            <a:r>
              <a:rPr lang="es-ES" dirty="0"/>
              <a:t> </a:t>
            </a:r>
            <a:r>
              <a:rPr lang="es-ES" dirty="0" err="1"/>
              <a:t>model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8C2858-707E-44F8-D473-61EAFC425C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 </a:t>
            </a:r>
            <a:r>
              <a:rPr lang="es-ES" dirty="0" err="1"/>
              <a:t>assumed</a:t>
            </a:r>
            <a:r>
              <a:rPr lang="es-ES" dirty="0"/>
              <a:t> </a:t>
            </a:r>
            <a:r>
              <a:rPr lang="es-ES" dirty="0" err="1"/>
              <a:t>that</a:t>
            </a:r>
            <a:r>
              <a:rPr lang="es-ES" dirty="0"/>
              <a:t> I </a:t>
            </a:r>
            <a:r>
              <a:rPr lang="es-ES" dirty="0" err="1"/>
              <a:t>would</a:t>
            </a:r>
            <a:r>
              <a:rPr lang="es-ES" dirty="0"/>
              <a:t> </a:t>
            </a:r>
            <a:r>
              <a:rPr lang="es-ES" dirty="0" err="1"/>
              <a:t>have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fit</a:t>
            </a:r>
            <a:r>
              <a:rPr lang="es-ES" dirty="0"/>
              <a:t> </a:t>
            </a:r>
            <a:r>
              <a:rPr lang="es-ES" dirty="0" err="1"/>
              <a:t>all</a:t>
            </a:r>
            <a:r>
              <a:rPr lang="es-ES" dirty="0"/>
              <a:t> variables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data.</a:t>
            </a:r>
          </a:p>
          <a:p>
            <a:r>
              <a:rPr lang="es-ES" dirty="0" err="1"/>
              <a:t>First</a:t>
            </a:r>
            <a:r>
              <a:rPr lang="es-ES" dirty="0"/>
              <a:t> I </a:t>
            </a:r>
            <a:r>
              <a:rPr lang="es-ES" dirty="0" err="1"/>
              <a:t>tried</a:t>
            </a:r>
            <a:r>
              <a:rPr lang="es-ES" dirty="0"/>
              <a:t> </a:t>
            </a:r>
            <a:r>
              <a:rPr lang="es-ES" dirty="0" err="1"/>
              <a:t>fitting</a:t>
            </a:r>
            <a:r>
              <a:rPr lang="es-ES" dirty="0"/>
              <a:t> </a:t>
            </a:r>
            <a:r>
              <a:rPr lang="es-ES" dirty="0" err="1"/>
              <a:t>one</a:t>
            </a:r>
            <a:r>
              <a:rPr lang="es-ES" dirty="0"/>
              <a:t> variable at a time </a:t>
            </a:r>
            <a:r>
              <a:rPr lang="es-ES" dirty="0" err="1"/>
              <a:t>to</a:t>
            </a:r>
            <a:r>
              <a:rPr lang="es-ES" dirty="0"/>
              <a:t> </a:t>
            </a:r>
            <a:r>
              <a:rPr lang="es-ES" dirty="0" err="1"/>
              <a:t>find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most</a:t>
            </a:r>
            <a:r>
              <a:rPr lang="es-ES" dirty="0"/>
              <a:t> </a:t>
            </a:r>
            <a:r>
              <a:rPr lang="es-ES" dirty="0" err="1"/>
              <a:t>relevant</a:t>
            </a:r>
            <a:r>
              <a:rPr lang="es-ES" dirty="0"/>
              <a:t> variables</a:t>
            </a:r>
          </a:p>
          <a:p>
            <a:r>
              <a:rPr lang="es-ES" dirty="0" err="1"/>
              <a:t>They</a:t>
            </a:r>
            <a:r>
              <a:rPr lang="es-ES" dirty="0"/>
              <a:t> </a:t>
            </a:r>
            <a:r>
              <a:rPr lang="es-ES" dirty="0" err="1"/>
              <a:t>turned</a:t>
            </a:r>
            <a:r>
              <a:rPr lang="es-ES" dirty="0"/>
              <a:t> </a:t>
            </a:r>
            <a:r>
              <a:rPr lang="es-ES" dirty="0" err="1"/>
              <a:t>out</a:t>
            </a:r>
            <a:r>
              <a:rPr lang="es-ES" dirty="0"/>
              <a:t> </a:t>
            </a:r>
            <a:r>
              <a:rPr lang="es-ES" dirty="0" err="1"/>
              <a:t>to</a:t>
            </a:r>
            <a:r>
              <a:rPr lang="es-ES" dirty="0"/>
              <a:t> be:</a:t>
            </a:r>
          </a:p>
          <a:p>
            <a:pPr marL="0" indent="0">
              <a:buNone/>
            </a:pPr>
            <a:r>
              <a:rPr lang="es-ES" dirty="0"/>
              <a:t> (</a:t>
            </a:r>
            <a:r>
              <a:rPr lang="es-ES" dirty="0" err="1"/>
              <a:t>metric</a:t>
            </a:r>
            <a:r>
              <a:rPr lang="es-ES" dirty="0"/>
              <a:t> </a:t>
            </a:r>
            <a:r>
              <a:rPr lang="es-ES" dirty="0" err="1"/>
              <a:t>is</a:t>
            </a:r>
            <a:r>
              <a:rPr lang="es-ES" dirty="0"/>
              <a:t> MAE)</a:t>
            </a:r>
          </a:p>
          <a:p>
            <a:pPr lvl="1"/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5E4155B-E8E2-D54E-1F78-8A895C6B6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960" y="3001785"/>
            <a:ext cx="5582166" cy="3175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553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FF601D-EDC7-1505-7E29-DF67D448A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Approaches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fitting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model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F39031-4A74-3F7C-AF4E-A04F60B41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3769"/>
            <a:ext cx="11353800" cy="3447415"/>
          </a:xfrm>
        </p:spPr>
        <p:txBody>
          <a:bodyPr numCol="3"/>
          <a:lstStyle/>
          <a:p>
            <a:r>
              <a:rPr lang="es-ES" dirty="0" err="1"/>
              <a:t>Fitting</a:t>
            </a:r>
            <a:r>
              <a:rPr lang="es-ES" dirty="0"/>
              <a:t> top 4 </a:t>
            </a:r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endParaRPr lang="es-ES" dirty="0"/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74A4165-E89B-11D8-C19F-E801DF53AF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338" y="2884037"/>
            <a:ext cx="2353003" cy="94310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231343D-BC4A-D10C-5C78-A57201CAF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8618" y="2811714"/>
            <a:ext cx="2353003" cy="93358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FE616232-9D7D-ABF5-AA75-2772DE12C2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1323" y="2971332"/>
            <a:ext cx="4448796" cy="1667108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4B29DECA-6648-A261-3A07-4ED5E8BE8FC0}"/>
              </a:ext>
            </a:extLst>
          </p:cNvPr>
          <p:cNvSpPr txBox="1"/>
          <p:nvPr/>
        </p:nvSpPr>
        <p:spPr>
          <a:xfrm>
            <a:off x="4100051" y="2179188"/>
            <a:ext cx="150433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 err="1"/>
              <a:t>Fitting</a:t>
            </a:r>
            <a:r>
              <a:rPr lang="es-ES" sz="2000" dirty="0"/>
              <a:t> </a:t>
            </a:r>
            <a:r>
              <a:rPr lang="es-ES" sz="2000" dirty="0" err="1"/>
              <a:t>all</a:t>
            </a:r>
            <a:endParaRPr lang="es-ES" sz="2000" dirty="0"/>
          </a:p>
          <a:p>
            <a:pPr algn="ctr"/>
            <a:endParaRPr lang="es-ES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454D013-81E0-5A1A-62A0-0B0408BF6CBE}"/>
              </a:ext>
            </a:extLst>
          </p:cNvPr>
          <p:cNvSpPr txBox="1"/>
          <p:nvPr/>
        </p:nvSpPr>
        <p:spPr>
          <a:xfrm>
            <a:off x="7624543" y="2249643"/>
            <a:ext cx="2547300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 err="1"/>
              <a:t>Correcting</a:t>
            </a:r>
            <a:r>
              <a:rPr lang="es-ES" sz="2000" dirty="0"/>
              <a:t> </a:t>
            </a:r>
            <a:r>
              <a:rPr lang="es-ES" sz="2000" dirty="0" err="1"/>
              <a:t>Bias</a:t>
            </a:r>
            <a:r>
              <a:rPr lang="es-ES" sz="2000" dirty="0"/>
              <a:t> (+7.16)</a:t>
            </a:r>
          </a:p>
          <a:p>
            <a:endParaRPr lang="es-ES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B13FBB3-5EB7-5385-7D41-73ECF1B46BA8}"/>
              </a:ext>
            </a:extLst>
          </p:cNvPr>
          <p:cNvSpPr txBox="1"/>
          <p:nvPr/>
        </p:nvSpPr>
        <p:spPr>
          <a:xfrm>
            <a:off x="934720" y="5049520"/>
            <a:ext cx="5032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R2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much</a:t>
            </a:r>
            <a:r>
              <a:rPr lang="es-ES" dirty="0"/>
              <a:t> more </a:t>
            </a:r>
            <a:r>
              <a:rPr lang="es-ES" dirty="0" err="1"/>
              <a:t>promising</a:t>
            </a:r>
            <a:r>
              <a:rPr lang="es-ES" dirty="0"/>
              <a:t>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</a:t>
            </a:r>
            <a:r>
              <a:rPr lang="es-ES" dirty="0" err="1"/>
              <a:t>last</a:t>
            </a:r>
            <a:r>
              <a:rPr lang="es-ES" dirty="0"/>
              <a:t> </a:t>
            </a:r>
            <a:r>
              <a:rPr lang="es-ES" dirty="0" err="1"/>
              <a:t>model</a:t>
            </a:r>
            <a:r>
              <a:rPr lang="es-ES" dirty="0"/>
              <a:t>? BUG</a:t>
            </a:r>
          </a:p>
        </p:txBody>
      </p:sp>
    </p:spTree>
    <p:extLst>
      <p:ext uri="{BB962C8B-B14F-4D97-AF65-F5344CB8AC3E}">
        <p14:creationId xmlns:p14="http://schemas.microsoft.com/office/powerpoint/2010/main" val="140911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6AA88-6AD0-2C7C-8807-4B1CCF041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types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models</a:t>
            </a:r>
            <a:r>
              <a:rPr lang="es-ES" dirty="0"/>
              <a:t>: full data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DD24981D-D1A7-A41E-0277-EE8604D7A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811" y="2321675"/>
            <a:ext cx="6830378" cy="2905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7456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4AC4F-D2AC-1E7A-D6B1-5203DD38A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41116D-19D7-29E5-EA47-A02C6BAC6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All</a:t>
            </a:r>
            <a:r>
              <a:rPr lang="es-ES" dirty="0"/>
              <a:t> </a:t>
            </a:r>
            <a:r>
              <a:rPr lang="es-ES" dirty="0" err="1"/>
              <a:t>types</a:t>
            </a:r>
            <a:r>
              <a:rPr lang="es-ES" dirty="0"/>
              <a:t> </a:t>
            </a:r>
            <a:r>
              <a:rPr lang="es-ES" dirty="0" err="1"/>
              <a:t>of</a:t>
            </a:r>
            <a:r>
              <a:rPr lang="es-ES" dirty="0"/>
              <a:t> </a:t>
            </a:r>
            <a:r>
              <a:rPr lang="es-ES" dirty="0" err="1"/>
              <a:t>models</a:t>
            </a:r>
            <a:r>
              <a:rPr lang="es-ES" dirty="0"/>
              <a:t>: </a:t>
            </a:r>
            <a:r>
              <a:rPr lang="es-ES" dirty="0" err="1"/>
              <a:t>train</a:t>
            </a:r>
            <a:r>
              <a:rPr lang="es-ES" dirty="0"/>
              <a:t> and test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471BFE8-BD4E-0574-2905-4D0BC6F736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3238" y="2324847"/>
            <a:ext cx="6506483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2696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780540C5-46F2-1303-10E1-132A44B1D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Next </a:t>
            </a:r>
            <a:r>
              <a:rPr lang="es-ES" dirty="0" err="1"/>
              <a:t>Steps</a:t>
            </a:r>
            <a:endParaRPr lang="es-ES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20B5AC-4801-574C-5D8D-35E0B0803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46791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356E0F4C-998B-5E25-404D-4144BF499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Difusion</a:t>
            </a:r>
            <a:r>
              <a:rPr lang="es-ES" dirty="0"/>
              <a:t> </a:t>
            </a:r>
            <a:r>
              <a:rPr lang="es-ES" dirty="0" err="1"/>
              <a:t>Term</a:t>
            </a:r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9D3E0A2A-B6D7-8940-990C-8DDD01F58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6347" y="1769892"/>
            <a:ext cx="9419305" cy="455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478208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ción">
  <a:themeElements>
    <a:clrScheme name="Retrospección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ció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ción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357</TotalTime>
  <Words>221</Words>
  <Application>Microsoft Office PowerPoint</Application>
  <PresentationFormat>Panorámica</PresentationFormat>
  <Paragraphs>46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Calibri</vt:lpstr>
      <vt:lpstr>Calibri Light</vt:lpstr>
      <vt:lpstr>Retrospección</vt:lpstr>
      <vt:lpstr>02-10</vt:lpstr>
      <vt:lpstr>Data Exploration</vt:lpstr>
      <vt:lpstr>Adding PF and s</vt:lpstr>
      <vt:lpstr>Fitting the whole model</vt:lpstr>
      <vt:lpstr>Approaches for fitting the model</vt:lpstr>
      <vt:lpstr>All types of models: full data</vt:lpstr>
      <vt:lpstr>All types of models: train and test</vt:lpstr>
      <vt:lpstr>Next Steps</vt:lpstr>
      <vt:lpstr>Difusion Term</vt:lpstr>
      <vt:lpstr>Explore Causality</vt:lpstr>
      <vt:lpstr>Issues with the data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Real Enrique, Mario (Stud. DACS)</dc:creator>
  <cp:lastModifiedBy>Real Enrique, Mario (Stud. DACS)</cp:lastModifiedBy>
  <cp:revision>5</cp:revision>
  <dcterms:created xsi:type="dcterms:W3CDTF">2025-09-23T12:26:35Z</dcterms:created>
  <dcterms:modified xsi:type="dcterms:W3CDTF">2025-10-02T10:04:36Z</dcterms:modified>
</cp:coreProperties>
</file>