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C65A7-255E-4328-BE3A-7504B7B9CBD9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AC6FF-B512-44A7-BB85-60767CB517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81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AC6FF-B512-44A7-BB85-60767CB517F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421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B14C1-4461-DD7B-8052-27290AAC1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927FAB-1810-C913-5AED-513221C10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4C342-D4B2-086F-3F34-1343D5949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829BD-04CF-1251-68BC-3B66F2C5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B216C-FC1C-03B4-DAE3-1D1921A9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60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33AC6-399E-523C-626B-0158A45A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AB9952-249F-60EC-B496-DABDB291C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3AC52-C46D-0ECD-5F6C-106374E9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44023-2CE1-6CA0-4E53-1D145249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EC35B0-AAC0-0721-205E-34138D63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58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B4A844C-F673-5EA1-4F98-1EE30CEF7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A80173-B525-FB94-8F6F-7A437F9BA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9CCA1-69DE-C854-E3E0-E19B8F9C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221685-87E8-54CD-9D6D-C845C0A3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F339C-1D91-C837-CB8F-3F97AB46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63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7D9E6-B647-11A5-B14C-60556F8D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5B5C94-F320-17DE-A853-86D5BF40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DC8380-32E4-5179-5A3E-B19B5F7B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C92A19-5626-A4D7-71B1-522B0C59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0BD8B-C5D1-23BE-9D74-234E44D4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16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66979-0ADA-C0F1-A567-D26BFEFB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9B792-6F9A-5633-AC82-89304983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8FCAF-A2CF-A701-EF5B-544F1A2B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217C5C-BE05-7D5C-D386-06FBE6F9A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2D8F33-26DA-0613-B4C9-08432455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11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0B8BF-9612-EC6A-88A6-A7C02856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5C0E8-3F8C-C3E7-2489-3BB5E75FD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29DB34-B584-14CF-E294-034D4909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5A64BB-BF04-6360-B1E7-235D12DB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089CEE-2AB7-4155-8E0B-B21B930F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84E7DC-9051-E02E-7EDD-619EE84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407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D5005A-0135-B579-10A2-624C455E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296687-5DC9-4D05-09C9-68F9C707E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4E9F7E-4906-6455-3E47-F307448FE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335A233-A1CC-2C7F-48C2-051521EC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CDAE49-1935-C09A-280F-4FD78E8A3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C7AFD8-17B7-84F4-D401-868E51A9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D66DE7-78F4-A916-63D9-1C009FE4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85AD7DB-47AE-F4E3-BDF9-8377D63F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75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86AE22-A147-9054-D649-A1935FF4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E5C783-0F5E-B414-6211-ECC8E6D4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853891-C3FE-22D4-6959-F17EFFBA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B1E6F2-E037-8CCE-F3B4-A30C34C8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97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B41D65-9E95-325B-80CD-F5A65257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EA8806-FCBA-79F3-46FE-F7789FF2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C0FC1E-9C13-FB7F-420D-1C15F838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86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7308D-C27C-AF5F-FA05-48E5AAB9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974CC-63A5-0A52-79F4-095D3B2E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229F22-7E53-09CC-DC66-F2D50139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F99A1E-64C3-AEF6-6EA4-CE2A0A02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A957A1-F9DA-B0CA-364A-0F402E0D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331E8-0250-773B-2648-46E0C38C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685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20278-5F1C-1F9E-6BF1-DE2892FD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D4362C-DBFC-8AE8-8B1A-589DB7D62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16C0F5-031D-2E88-7296-2EE43CE91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3093B2-074B-F8B1-178B-8EA33BB7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8ACC5-61EC-0443-6938-CCE61FD6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728093-729D-55DE-C67B-CED730D2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634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81A34C-A5BC-4923-6D64-C09D4344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502171-EEDA-7362-09CF-06D04B82D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4F79F-FDF2-1A62-8AA0-7700BFBC6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D07E2-6E13-4259-918C-416F6590343F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7BE50A-1336-1D53-0F88-54F85D95E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FA518-2D0E-B615-0C77-B6402E03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209E34-E12B-4E3B-AB69-98BFBC102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80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1DBF0-EE09-63F0-C9F2-E98E28976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F75015-349F-1A44-A8D1-B4CEBF52D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60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7409F-7F12-A514-6A76-093D8DB5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Whitebox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AB8F887-193D-D8A0-20E5-95FB7FA4B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337" y="1917369"/>
            <a:ext cx="7173326" cy="107647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64155DB-4178-7C8F-F894-ABA988D4F13D}"/>
              </a:ext>
            </a:extLst>
          </p:cNvPr>
          <p:cNvSpPr txBox="1"/>
          <p:nvPr/>
        </p:nvSpPr>
        <p:spPr>
          <a:xfrm>
            <a:off x="4906026" y="3059668"/>
            <a:ext cx="23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Top-</a:t>
            </a:r>
            <a:r>
              <a:rPr lang="es-ES" dirty="0" err="1"/>
              <a:t>oil</a:t>
            </a:r>
            <a:r>
              <a:rPr lang="es-ES" dirty="0"/>
              <a:t> </a:t>
            </a:r>
            <a:r>
              <a:rPr lang="es-ES" dirty="0" err="1"/>
              <a:t>rise</a:t>
            </a:r>
            <a:r>
              <a:rPr lang="es-ES" dirty="0"/>
              <a:t> </a:t>
            </a:r>
            <a:r>
              <a:rPr lang="es-ES" dirty="0" err="1"/>
              <a:t>under</a:t>
            </a:r>
            <a:r>
              <a:rPr lang="es-ES" dirty="0"/>
              <a:t> load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C175C46-7257-F711-0DF4-FF9364F165CD}"/>
              </a:ext>
            </a:extLst>
          </p:cNvPr>
          <p:cNvSpPr txBox="1"/>
          <p:nvPr/>
        </p:nvSpPr>
        <p:spPr>
          <a:xfrm>
            <a:off x="7452852" y="3035859"/>
            <a:ext cx="2802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Hot-spot </a:t>
            </a:r>
            <a:r>
              <a:rPr lang="es-ES" dirty="0" err="1"/>
              <a:t>rise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top-</a:t>
            </a:r>
            <a:r>
              <a:rPr lang="es-ES" dirty="0" err="1"/>
              <a:t>oil</a:t>
            </a:r>
            <a:endParaRPr lang="es-ES" dirty="0"/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761812B4-7C61-0508-1104-53AE0F168189}"/>
              </a:ext>
            </a:extLst>
          </p:cNvPr>
          <p:cNvSpPr/>
          <p:nvPr/>
        </p:nvSpPr>
        <p:spPr>
          <a:xfrm rot="16200000">
            <a:off x="6088342" y="1695154"/>
            <a:ext cx="182196" cy="254682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CE5068E9-E48D-26A7-86DC-5863E5235B21}"/>
              </a:ext>
            </a:extLst>
          </p:cNvPr>
          <p:cNvSpPr/>
          <p:nvPr/>
        </p:nvSpPr>
        <p:spPr>
          <a:xfrm rot="16200000">
            <a:off x="8386248" y="2110955"/>
            <a:ext cx="158389" cy="169141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8C75025-0DCA-CB48-BFA6-49697E2E8839}"/>
                  </a:ext>
                </a:extLst>
              </p:cNvPr>
              <p:cNvSpPr txBox="1"/>
              <p:nvPr/>
            </p:nvSpPr>
            <p:spPr>
              <a:xfrm>
                <a:off x="1061884" y="4100052"/>
                <a:ext cx="433602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s-ES" b="0" i="1" dirty="0">
                    <a:latin typeface="Cambria Math" panose="02040503050406030204" pitchFamily="18" charset="0"/>
                  </a:rPr>
                  <a:t>: </a:t>
                </a:r>
                <a:r>
                  <a:rPr lang="es-ES" b="0" dirty="0" err="1">
                    <a:latin typeface="Cambria Math" panose="02040503050406030204" pitchFamily="18" charset="0"/>
                  </a:rPr>
                  <a:t>deltaTopOil</a:t>
                </a:r>
                <a:endParaRPr lang="es-E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s-ES" b="0" i="1" dirty="0">
                    <a:latin typeface="Cambria Math" panose="02040503050406030204" pitchFamily="18" charset="0"/>
                  </a:rPr>
                  <a:t> </a:t>
                </a:r>
                <a:r>
                  <a:rPr lang="es-ES" b="0" dirty="0" err="1">
                    <a:latin typeface="Cambria Math" panose="02040503050406030204" pitchFamily="18" charset="0"/>
                  </a:rPr>
                  <a:t>deltaHotspot</a:t>
                </a:r>
                <a:r>
                  <a:rPr lang="es-ES" b="0" dirty="0">
                    <a:latin typeface="Cambria Math" panose="02040503050406030204" pitchFamily="18" charset="0"/>
                  </a:rPr>
                  <a:t> – </a:t>
                </a:r>
                <a:r>
                  <a:rPr lang="es-ES" b="0" dirty="0" err="1">
                    <a:latin typeface="Cambria Math" panose="02040503050406030204" pitchFamily="18" charset="0"/>
                  </a:rPr>
                  <a:t>deltaTopOil</a:t>
                </a:r>
                <a:endParaRPr lang="es-ES" b="0" dirty="0">
                  <a:latin typeface="Cambria Math" panose="02040503050406030204" pitchFamily="18" charset="0"/>
                </a:endParaRPr>
              </a:p>
              <a:p>
                <a:r>
                  <a:rPr lang="es-ES" i="1" dirty="0">
                    <a:latin typeface="Cambria Math" panose="02040503050406030204" pitchFamily="18" charset="0"/>
                  </a:rPr>
                  <a:t>R:</a:t>
                </a:r>
                <a:r>
                  <a:rPr lang="es-ES" dirty="0">
                    <a:latin typeface="Cambria Math" panose="02040503050406030204" pitchFamily="18" charset="0"/>
                  </a:rPr>
                  <a:t> </a:t>
                </a:r>
                <a:r>
                  <a:rPr lang="es-ES" dirty="0" err="1">
                    <a:latin typeface="Cambria Math" panose="02040503050406030204" pitchFamily="18" charset="0"/>
                  </a:rPr>
                  <a:t>copperLosses</a:t>
                </a:r>
                <a:r>
                  <a:rPr lang="es-ES" dirty="0">
                    <a:latin typeface="Cambria Math" panose="02040503050406030204" pitchFamily="18" charset="0"/>
                  </a:rPr>
                  <a:t> / </a:t>
                </a:r>
                <a:r>
                  <a:rPr lang="es-ES" dirty="0" err="1">
                    <a:latin typeface="Cambria Math" panose="02040503050406030204" pitchFamily="18" charset="0"/>
                  </a:rPr>
                  <a:t>noLoadLosses</a:t>
                </a:r>
                <a:endParaRPr lang="es-ES" dirty="0">
                  <a:latin typeface="Cambria Math" panose="02040503050406030204" pitchFamily="18" charset="0"/>
                </a:endParaRPr>
              </a:p>
              <a:p>
                <a:r>
                  <a:rPr lang="es-ES" b="0" i="1" dirty="0">
                    <a:latin typeface="Cambria Math" panose="02040503050406030204" pitchFamily="18" charset="0"/>
                  </a:rPr>
                  <a:t>K: </a:t>
                </a:r>
                <a:r>
                  <a:rPr lang="es-ES" b="0" dirty="0">
                    <a:latin typeface="Cambria Math" panose="02040503050406030204" pitchFamily="18" charset="0"/>
                  </a:rPr>
                  <a:t>load / </a:t>
                </a:r>
                <a:r>
                  <a:rPr lang="es-ES" b="0" dirty="0" err="1">
                    <a:latin typeface="Cambria Math" panose="02040503050406030204" pitchFamily="18" charset="0"/>
                  </a:rPr>
                  <a:t>nominalLoad</a:t>
                </a:r>
                <a:r>
                  <a:rPr lang="es-ES" b="0" dirty="0">
                    <a:latin typeface="Cambria Math" panose="02040503050406030204" pitchFamily="18" charset="0"/>
                  </a:rPr>
                  <a:t> * 1000</a:t>
                </a:r>
                <a:endParaRPr lang="es-E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8C75025-0DCA-CB48-BFA6-49697E2E8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884" y="4100052"/>
                <a:ext cx="4336026" cy="1477328"/>
              </a:xfrm>
              <a:prstGeom prst="rect">
                <a:avLst/>
              </a:prstGeom>
              <a:blipFill>
                <a:blip r:embed="rId4"/>
                <a:stretch>
                  <a:fillRect l="-1125" t="-289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7274AD87-345C-A428-B773-233409EFCD87}"/>
              </a:ext>
            </a:extLst>
          </p:cNvPr>
          <p:cNvSpPr txBox="1"/>
          <p:nvPr/>
        </p:nvSpPr>
        <p:spPr>
          <a:xfrm>
            <a:off x="5686061" y="4654050"/>
            <a:ext cx="5188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PROBLEMS: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Is</a:t>
            </a:r>
            <a:r>
              <a:rPr lang="es-ES" dirty="0"/>
              <a:t> nominal load </a:t>
            </a:r>
            <a:r>
              <a:rPr lang="es-ES" dirty="0" err="1"/>
              <a:t>measured</a:t>
            </a:r>
            <a:r>
              <a:rPr lang="es-ES" dirty="0"/>
              <a:t> in Watts </a:t>
            </a:r>
            <a:r>
              <a:rPr lang="es-ES" dirty="0" err="1"/>
              <a:t>or</a:t>
            </a:r>
            <a:r>
              <a:rPr lang="es-ES" dirty="0"/>
              <a:t> V 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Should</a:t>
            </a:r>
            <a:r>
              <a:rPr lang="es-ES" dirty="0"/>
              <a:t> R use </a:t>
            </a:r>
          </a:p>
        </p:txBody>
      </p:sp>
    </p:spTree>
    <p:extLst>
      <p:ext uri="{BB962C8B-B14F-4D97-AF65-F5344CB8AC3E}">
        <p14:creationId xmlns:p14="http://schemas.microsoft.com/office/powerpoint/2010/main" val="87721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51</Words>
  <Application>Microsoft Office PowerPoint</Application>
  <PresentationFormat>Panorámica</PresentationFormat>
  <Paragraphs>12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Whitebox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Real Enrique, Mario (Stud. DACS)</dc:creator>
  <cp:lastModifiedBy>Real Enrique, Mario (Stud. DACS)</cp:lastModifiedBy>
  <cp:revision>1</cp:revision>
  <dcterms:created xsi:type="dcterms:W3CDTF">2025-09-17T07:41:00Z</dcterms:created>
  <dcterms:modified xsi:type="dcterms:W3CDTF">2025-09-17T09:19:30Z</dcterms:modified>
</cp:coreProperties>
</file>