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761" r:id="rId3"/>
    <p:sldId id="789" r:id="rId4"/>
    <p:sldId id="781" r:id="rId5"/>
    <p:sldId id="782" r:id="rId6"/>
    <p:sldId id="793" r:id="rId7"/>
    <p:sldId id="762" r:id="rId8"/>
    <p:sldId id="767" r:id="rId9"/>
    <p:sldId id="796" r:id="rId10"/>
    <p:sldId id="787" r:id="rId11"/>
    <p:sldId id="788" r:id="rId12"/>
    <p:sldId id="769" r:id="rId13"/>
    <p:sldId id="802" r:id="rId14"/>
    <p:sldId id="771" r:id="rId15"/>
    <p:sldId id="775" r:id="rId16"/>
    <p:sldId id="772" r:id="rId17"/>
    <p:sldId id="763" r:id="rId18"/>
    <p:sldId id="764" r:id="rId19"/>
    <p:sldId id="765" r:id="rId20"/>
    <p:sldId id="790" r:id="rId21"/>
    <p:sldId id="783" r:id="rId22"/>
    <p:sldId id="794" r:id="rId23"/>
    <p:sldId id="784" r:id="rId24"/>
    <p:sldId id="785" r:id="rId25"/>
    <p:sldId id="795" r:id="rId26"/>
    <p:sldId id="791" r:id="rId27"/>
    <p:sldId id="777" r:id="rId28"/>
    <p:sldId id="797" r:id="rId29"/>
    <p:sldId id="776" r:id="rId30"/>
    <p:sldId id="778" r:id="rId31"/>
    <p:sldId id="770" r:id="rId32"/>
    <p:sldId id="780" r:id="rId33"/>
    <p:sldId id="801" r:id="rId34"/>
    <p:sldId id="799" r:id="rId35"/>
    <p:sldId id="798" r:id="rId36"/>
    <p:sldId id="766" r:id="rId37"/>
    <p:sldId id="270" r:id="rId38"/>
    <p:sldId id="261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6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821949"/>
            <a:ext cx="12192000" cy="45719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1375" y="6410427"/>
            <a:ext cx="907252" cy="273152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0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37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Relationship Id="rId22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i="1" dirty="0"/>
              <a:t>Stock Price Prediction and Portfolio Optimization Using Recurrent Neural Networks and Autoencoders</a:t>
            </a:r>
            <a:endParaRPr lang="de-DE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0" y="2536116"/>
            <a:ext cx="11360075" cy="892884"/>
          </a:xfrm>
        </p:spPr>
        <p:txBody>
          <a:bodyPr>
            <a:normAutofit/>
          </a:bodyPr>
          <a:lstStyle/>
          <a:p>
            <a:r>
              <a:rPr lang="de-DE" sz="1600" dirty="0" err="1"/>
              <a:t>Predictive</a:t>
            </a:r>
            <a:r>
              <a:rPr lang="de-DE" sz="1600" dirty="0"/>
              <a:t> Analytics World  2020 Berlin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8836" y="2314575"/>
                <a:ext cx="10601610" cy="3956916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tIns="72000" rIns="72000" bIns="72000" numCol="1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𝑖𝑚𝑖𝑧𝑒</m:t>
                          </m:r>
                        </m:fNam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sz="14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200" b="0" i="0" dirty="0" err="1">
                    <a:latin typeface="Cambria Math" panose="02040503050406030204" pitchFamily="18" charset="0"/>
                  </a:rPr>
                  <a:t>where</a:t>
                </a:r>
                <a:endParaRPr lang="de-DE" sz="1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isdefined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as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expected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defines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de-DE" sz="1200" b="0" i="0" dirty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stocks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portfolio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de-DE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covariance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returns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equals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2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2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𝑠𝑡𝑜𝑐𝑘𝑠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400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8836" y="2314575"/>
                <a:ext cx="10601610" cy="3956916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618836" y="1849866"/>
            <a:ext cx="8310354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formulation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19" y="2314575"/>
            <a:ext cx="5505779" cy="2451389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The covariance looks for a linear relationship between two variables. Hence it can be fallacious in situations where two variable have a relationship, but it is nonlinear.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Covariance is strongly influence by outliers.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Heteroscedasticity, a situation in which the one variable has unequal variability across the range of values of the second variable, leads to misleading covariance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Pitfalls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covariance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matrices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45E0B1-641A-4C41-9B26-13F549842A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26" y="2220666"/>
            <a:ext cx="4270837" cy="31051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88DDD79-1930-4C20-B566-A33A94AF2988}"/>
              </a:ext>
            </a:extLst>
          </p:cNvPr>
          <p:cNvSpPr txBox="1"/>
          <p:nvPr/>
        </p:nvSpPr>
        <p:spPr>
          <a:xfrm>
            <a:off x="6781799" y="5688813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Anscombe's quartet: All four sets are identical when examined using simple summary statistics but vary considerably when graphed.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510986C-5843-461A-ABDB-A3915026734A}"/>
              </a:ext>
            </a:extLst>
          </p:cNvPr>
          <p:cNvSpPr txBox="1">
            <a:spLocks/>
          </p:cNvSpPr>
          <p:nvPr/>
        </p:nvSpPr>
        <p:spPr>
          <a:xfrm flipH="1">
            <a:off x="590218" y="5039302"/>
            <a:ext cx="5505779" cy="1410541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Corbel" panose="020B0503020204020204" pitchFamily="34" charset="0"/>
              </a:rPr>
              <a:t>Random </a:t>
            </a:r>
            <a:r>
              <a:rPr lang="de-DE" sz="1400" dirty="0" err="1">
                <a:latin typeface="Corbel" panose="020B0503020204020204" pitchFamily="34" charset="0"/>
              </a:rPr>
              <a:t>matrix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(RMT). </a:t>
            </a:r>
          </a:p>
          <a:p>
            <a:pPr lvl="1"/>
            <a:r>
              <a:rPr lang="de-DE" sz="1200" dirty="0">
                <a:latin typeface="Corbel" panose="020B0503020204020204" pitchFamily="34" charset="0"/>
              </a:rPr>
              <a:t>RMT </a:t>
            </a:r>
            <a:r>
              <a:rPr lang="de-DE" sz="1200" dirty="0" err="1">
                <a:latin typeface="Corbel" panose="020B0503020204020204" pitchFamily="34" charset="0"/>
              </a:rPr>
              <a:t>assumes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that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obly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largest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eigenvalue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of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matrix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provide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valueable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information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about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cross-correlation</a:t>
            </a:r>
            <a:r>
              <a:rPr lang="de-DE" sz="1200" dirty="0">
                <a:latin typeface="Corbel" panose="020B0503020204020204" pitchFamily="34" charset="0"/>
              </a:rPr>
              <a:t> and </a:t>
            </a:r>
            <a:r>
              <a:rPr lang="de-DE" sz="1200" dirty="0" err="1">
                <a:latin typeface="Corbel" panose="020B0503020204020204" pitchFamily="34" charset="0"/>
              </a:rPr>
              <a:t>that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remmaining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is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random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noise</a:t>
            </a:r>
            <a:r>
              <a:rPr lang="de-DE" sz="1200" dirty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>
                <a:latin typeface="Corbel" panose="020B0503020204020204" pitchFamily="34" charset="0"/>
              </a:rPr>
              <a:t>Shrinkage</a:t>
            </a:r>
            <a:endParaRPr lang="de-DE" sz="14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2" name="Textplatzhalter 91">
            <a:extLst>
              <a:ext uri="{FF2B5EF4-FFF2-40B4-BE49-F238E27FC236}">
                <a16:creationId xmlns:a16="http://schemas.microsoft.com/office/drawing/2014/main" id="{02A00FDE-C981-471B-B327-A14B65F20C1B}"/>
              </a:ext>
            </a:extLst>
          </p:cNvPr>
          <p:cNvSpPr txBox="1">
            <a:spLocks/>
          </p:cNvSpPr>
          <p:nvPr/>
        </p:nvSpPr>
        <p:spPr>
          <a:xfrm>
            <a:off x="590222" y="4580564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2170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22B800A-D835-49DB-8C6D-DCBF3B149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Split the data into training data and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model based on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the model to forecast for the test 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between forecasted and actual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backtesting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B9C135A2-B939-4E8D-BD96-9E7DCD467BEC}"/>
              </a:ext>
            </a:extLst>
          </p:cNvPr>
          <p:cNvSpPr/>
          <p:nvPr/>
        </p:nvSpPr>
        <p:spPr>
          <a:xfrm>
            <a:off x="9199520" y="2943514"/>
            <a:ext cx="1135103" cy="25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1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A323DA7F-8706-4C67-9E0E-F0F7E02420F0}"/>
              </a:ext>
            </a:extLst>
          </p:cNvPr>
          <p:cNvSpPr/>
          <p:nvPr/>
        </p:nvSpPr>
        <p:spPr>
          <a:xfrm>
            <a:off x="6670679" y="2947939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1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5AD0A99-A8A5-4BD9-AC86-276072F4E45A}"/>
              </a:ext>
            </a:extLst>
          </p:cNvPr>
          <p:cNvSpPr/>
          <p:nvPr/>
        </p:nvSpPr>
        <p:spPr>
          <a:xfrm>
            <a:off x="9532895" y="3302984"/>
            <a:ext cx="1135103" cy="259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671146B-AB4C-43EB-B2F0-801D5FA89051}"/>
              </a:ext>
            </a:extLst>
          </p:cNvPr>
          <p:cNvSpPr/>
          <p:nvPr/>
        </p:nvSpPr>
        <p:spPr>
          <a:xfrm>
            <a:off x="7004054" y="3310246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4F78EA0-8B57-494E-B542-D65836EA870D}"/>
              </a:ext>
            </a:extLst>
          </p:cNvPr>
          <p:cNvSpPr/>
          <p:nvPr/>
        </p:nvSpPr>
        <p:spPr>
          <a:xfrm>
            <a:off x="9900560" y="3673541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0D45F15-08DA-40C3-B736-5E1D506035D5}"/>
              </a:ext>
            </a:extLst>
          </p:cNvPr>
          <p:cNvSpPr/>
          <p:nvPr/>
        </p:nvSpPr>
        <p:spPr>
          <a:xfrm>
            <a:off x="7371719" y="3672553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10D91E59-0495-4F16-A5A5-0E5C55A60966}"/>
              </a:ext>
            </a:extLst>
          </p:cNvPr>
          <p:cNvSpPr/>
          <p:nvPr/>
        </p:nvSpPr>
        <p:spPr>
          <a:xfrm>
            <a:off x="10308753" y="4034862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4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705C5A4-5FE1-40D2-8AED-6D95CADA58F1}"/>
              </a:ext>
            </a:extLst>
          </p:cNvPr>
          <p:cNvSpPr/>
          <p:nvPr/>
        </p:nvSpPr>
        <p:spPr>
          <a:xfrm>
            <a:off x="7779912" y="4034861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4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CD768FC-D68E-45D4-8274-61F2590C5E71}"/>
              </a:ext>
            </a:extLst>
          </p:cNvPr>
          <p:cNvCxnSpPr>
            <a:cxnSpLocks/>
          </p:cNvCxnSpPr>
          <p:nvPr/>
        </p:nvCxnSpPr>
        <p:spPr>
          <a:xfrm>
            <a:off x="6779399" y="4563134"/>
            <a:ext cx="471063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D5C2717F-3CE9-4C81-A745-54F8D49FC89E}"/>
              </a:ext>
            </a:extLst>
          </p:cNvPr>
          <p:cNvSpPr txBox="1"/>
          <p:nvPr/>
        </p:nvSpPr>
        <p:spPr>
          <a:xfrm>
            <a:off x="8836796" y="466383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23A921-4FD2-48FE-947A-D67DE5237E11}"/>
              </a:ext>
            </a:extLst>
          </p:cNvPr>
          <p:cNvSpPr/>
          <p:nvPr/>
        </p:nvSpPr>
        <p:spPr>
          <a:xfrm>
            <a:off x="6670679" y="2455988"/>
            <a:ext cx="4819357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42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Time Series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9535BB1-FB33-433B-9263-7257984DC029}"/>
                  </a:ext>
                </a:extLst>
              </p:cNvPr>
              <p:cNvSpPr/>
              <p:nvPr/>
            </p:nvSpPr>
            <p:spPr>
              <a:xfrm>
                <a:off x="5254194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9535BB1-FB33-433B-9263-7257984DC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94" y="2068074"/>
                <a:ext cx="407697" cy="381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40D29-3D9B-41F6-939F-F5D48141837C}"/>
                  </a:ext>
                </a:extLst>
              </p:cNvPr>
              <p:cNvSpPr/>
              <p:nvPr/>
            </p:nvSpPr>
            <p:spPr>
              <a:xfrm>
                <a:off x="5892151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40D29-3D9B-41F6-939F-F5D481418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51" y="2068074"/>
                <a:ext cx="407697" cy="381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1208D67-3E4D-4683-A761-FA797DB7DBF3}"/>
                  </a:ext>
                </a:extLst>
              </p:cNvPr>
              <p:cNvSpPr/>
              <p:nvPr/>
            </p:nvSpPr>
            <p:spPr>
              <a:xfrm>
                <a:off x="6530108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1208D67-3E4D-4683-A761-FA797DB7D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8" y="2068074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4328CD9-15EA-4B68-91AC-3B9CF5DFA037}"/>
                  </a:ext>
                </a:extLst>
              </p:cNvPr>
              <p:cNvSpPr/>
              <p:nvPr/>
            </p:nvSpPr>
            <p:spPr>
              <a:xfrm>
                <a:off x="7168065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4328CD9-15EA-4B68-91AC-3B9CF5D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65" y="2068074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D635C6E-716B-4F46-B27D-34DE32272282}"/>
                  </a:ext>
                </a:extLst>
              </p:cNvPr>
              <p:cNvSpPr/>
              <p:nvPr/>
            </p:nvSpPr>
            <p:spPr>
              <a:xfrm>
                <a:off x="7806022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D635C6E-716B-4F46-B27D-34DE32272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22" y="2068074"/>
                <a:ext cx="407697" cy="381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47329B4-8A62-4F8A-A08C-D40E229D72A1}"/>
                  </a:ext>
                </a:extLst>
              </p:cNvPr>
              <p:cNvSpPr/>
              <p:nvPr/>
            </p:nvSpPr>
            <p:spPr>
              <a:xfrm>
                <a:off x="8443979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47329B4-8A62-4F8A-A08C-D40E229D7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79" y="2068074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C628251-E59A-48B4-B5C2-268DD1655C63}"/>
                  </a:ext>
                </a:extLst>
              </p:cNvPr>
              <p:cNvSpPr/>
              <p:nvPr/>
            </p:nvSpPr>
            <p:spPr>
              <a:xfrm>
                <a:off x="9081936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C628251-E59A-48B4-B5C2-268DD1655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36" y="2068074"/>
                <a:ext cx="407697" cy="381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3609098-B2DC-47A9-98DF-2A9EF427BE48}"/>
                  </a:ext>
                </a:extLst>
              </p:cNvPr>
              <p:cNvSpPr/>
              <p:nvPr/>
            </p:nvSpPr>
            <p:spPr>
              <a:xfrm>
                <a:off x="9719893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3609098-B2DC-47A9-98DF-2A9EF427B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93" y="2068074"/>
                <a:ext cx="407697" cy="381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9113C01-F587-4485-9CA6-A8AF802D8198}"/>
              </a:ext>
            </a:extLst>
          </p:cNvPr>
          <p:cNvCxnSpPr>
            <a:cxnSpLocks/>
          </p:cNvCxnSpPr>
          <p:nvPr/>
        </p:nvCxnSpPr>
        <p:spPr>
          <a:xfrm>
            <a:off x="5254194" y="2834500"/>
            <a:ext cx="22557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52C77C5-2719-42D6-A630-38C9A60ABEB5}"/>
              </a:ext>
            </a:extLst>
          </p:cNvPr>
          <p:cNvSpPr txBox="1"/>
          <p:nvPr/>
        </p:nvSpPr>
        <p:spPr>
          <a:xfrm>
            <a:off x="8785817" y="281517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Sliding</a:t>
            </a: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11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windows</a:t>
            </a:r>
            <a:endParaRPr lang="de-DE" sz="11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AB5515-4251-450C-8146-A12B8A527746}"/>
              </a:ext>
            </a:extLst>
          </p:cNvPr>
          <p:cNvCxnSpPr>
            <a:cxnSpLocks/>
          </p:cNvCxnSpPr>
          <p:nvPr/>
        </p:nvCxnSpPr>
        <p:spPr>
          <a:xfrm>
            <a:off x="5850031" y="3089979"/>
            <a:ext cx="22557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A6EFF9C-A52F-4091-BE3D-94BF50C62B4D}"/>
              </a:ext>
            </a:extLst>
          </p:cNvPr>
          <p:cNvCxnSpPr>
            <a:cxnSpLocks/>
          </p:cNvCxnSpPr>
          <p:nvPr/>
        </p:nvCxnSpPr>
        <p:spPr>
          <a:xfrm>
            <a:off x="6530108" y="3363282"/>
            <a:ext cx="22557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31E7CE2-9ACF-48AB-9DF4-471AAF23B75A}"/>
                  </a:ext>
                </a:extLst>
              </p:cNvPr>
              <p:cNvSpPr/>
              <p:nvPr/>
            </p:nvSpPr>
            <p:spPr>
              <a:xfrm>
                <a:off x="6666702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31E7CE2-9ACF-48AB-9DF4-471AAF23B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3992789"/>
                <a:ext cx="407697" cy="381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9D881F5-C433-47CA-BCC9-C37B0A61EE74}"/>
                  </a:ext>
                </a:extLst>
              </p:cNvPr>
              <p:cNvSpPr/>
              <p:nvPr/>
            </p:nvSpPr>
            <p:spPr>
              <a:xfrm>
                <a:off x="7304659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9D881F5-C433-47CA-BCC9-C37B0A61E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3992789"/>
                <a:ext cx="407697" cy="3816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DEEE8E8-AD09-44F6-92BE-2561E18DF8C0}"/>
                  </a:ext>
                </a:extLst>
              </p:cNvPr>
              <p:cNvSpPr/>
              <p:nvPr/>
            </p:nvSpPr>
            <p:spPr>
              <a:xfrm>
                <a:off x="7942616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DEEE8E8-AD09-44F6-92BE-2561E18DF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3992789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4B8E1A4-AAEC-4375-8F19-9A383703C9C3}"/>
                  </a:ext>
                </a:extLst>
              </p:cNvPr>
              <p:cNvSpPr/>
              <p:nvPr/>
            </p:nvSpPr>
            <p:spPr>
              <a:xfrm>
                <a:off x="8635989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4B8E1A4-AAEC-4375-8F19-9A383703C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3992789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E65CEE1-207D-42A4-AE6C-6DF3B0C0B139}"/>
                  </a:ext>
                </a:extLst>
              </p:cNvPr>
              <p:cNvSpPr/>
              <p:nvPr/>
            </p:nvSpPr>
            <p:spPr>
              <a:xfrm>
                <a:off x="6666702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E65CEE1-207D-42A4-AE6C-6DF3B0C0B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4447936"/>
                <a:ext cx="407697" cy="3816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3D2B983-1470-4913-BFB2-5FE9930D720E}"/>
                  </a:ext>
                </a:extLst>
              </p:cNvPr>
              <p:cNvSpPr/>
              <p:nvPr/>
            </p:nvSpPr>
            <p:spPr>
              <a:xfrm>
                <a:off x="7304659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3D2B983-1470-4913-BFB2-5FE9930D7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4447936"/>
                <a:ext cx="407697" cy="3816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F22A06AE-4E38-469E-972A-CE9D51B36E83}"/>
                  </a:ext>
                </a:extLst>
              </p:cNvPr>
              <p:cNvSpPr/>
              <p:nvPr/>
            </p:nvSpPr>
            <p:spPr>
              <a:xfrm>
                <a:off x="7942616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F22A06AE-4E38-469E-972A-CE9D51B36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4447936"/>
                <a:ext cx="407697" cy="3816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0E66C08B-600C-449A-A922-550B3B5F8656}"/>
                  </a:ext>
                </a:extLst>
              </p:cNvPr>
              <p:cNvSpPr/>
              <p:nvPr/>
            </p:nvSpPr>
            <p:spPr>
              <a:xfrm>
                <a:off x="8635989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0E66C08B-600C-449A-A922-550B3B5F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4447936"/>
                <a:ext cx="407697" cy="3816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2A8F4E5-7457-48AC-A5E1-98AF7EC6BF2C}"/>
                  </a:ext>
                </a:extLst>
              </p:cNvPr>
              <p:cNvSpPr/>
              <p:nvPr/>
            </p:nvSpPr>
            <p:spPr>
              <a:xfrm>
                <a:off x="6666702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2A8F4E5-7457-48AC-A5E1-98AF7EC6B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4903083"/>
                <a:ext cx="407697" cy="3816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68E4CCE-743D-47F8-8852-CB0093BA3750}"/>
                  </a:ext>
                </a:extLst>
              </p:cNvPr>
              <p:cNvSpPr/>
              <p:nvPr/>
            </p:nvSpPr>
            <p:spPr>
              <a:xfrm>
                <a:off x="7304659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68E4CCE-743D-47F8-8852-CB0093BA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4903083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CCF15D90-8A0C-45A6-B15A-F0537F6FBB74}"/>
                  </a:ext>
                </a:extLst>
              </p:cNvPr>
              <p:cNvSpPr/>
              <p:nvPr/>
            </p:nvSpPr>
            <p:spPr>
              <a:xfrm>
                <a:off x="7942616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CCF15D90-8A0C-45A6-B15A-F0537F6FB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4903083"/>
                <a:ext cx="407697" cy="381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F1A1E586-22CD-4A9E-A7BF-9EED99138F22}"/>
                  </a:ext>
                </a:extLst>
              </p:cNvPr>
              <p:cNvSpPr/>
              <p:nvPr/>
            </p:nvSpPr>
            <p:spPr>
              <a:xfrm>
                <a:off x="8635989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F1A1E586-22CD-4A9E-A7BF-9EED9913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4903083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556FB65-1679-4B11-9F2E-A1F99B5C25F3}"/>
                  </a:ext>
                </a:extLst>
              </p:cNvPr>
              <p:cNvSpPr/>
              <p:nvPr/>
            </p:nvSpPr>
            <p:spPr>
              <a:xfrm>
                <a:off x="6666702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556FB65-1679-4B11-9F2E-A1F99B5C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5358230"/>
                <a:ext cx="407697" cy="3816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7136E50-E2AD-42CC-83B0-F609F1883A63}"/>
                  </a:ext>
                </a:extLst>
              </p:cNvPr>
              <p:cNvSpPr/>
              <p:nvPr/>
            </p:nvSpPr>
            <p:spPr>
              <a:xfrm>
                <a:off x="7304659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7136E50-E2AD-42CC-83B0-F609F188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5358230"/>
                <a:ext cx="407697" cy="381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9C32BFB-424C-49C2-959B-0A320FF778FC}"/>
                  </a:ext>
                </a:extLst>
              </p:cNvPr>
              <p:cNvSpPr/>
              <p:nvPr/>
            </p:nvSpPr>
            <p:spPr>
              <a:xfrm>
                <a:off x="7942616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9C32BFB-424C-49C2-959B-0A320FF7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5358230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4D9FF61-F66D-4546-889E-E4A91E8BC7B3}"/>
                  </a:ext>
                </a:extLst>
              </p:cNvPr>
              <p:cNvSpPr/>
              <p:nvPr/>
            </p:nvSpPr>
            <p:spPr>
              <a:xfrm>
                <a:off x="8635989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4D9FF61-F66D-4546-889E-E4A91E8B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5358230"/>
                <a:ext cx="407697" cy="381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>
            <a:extLst>
              <a:ext uri="{FF2B5EF4-FFF2-40B4-BE49-F238E27FC236}">
                <a16:creationId xmlns:a16="http://schemas.microsoft.com/office/drawing/2014/main" id="{5638AB61-49B4-46E1-AF1C-443F39142A95}"/>
              </a:ext>
            </a:extLst>
          </p:cNvPr>
          <p:cNvSpPr/>
          <p:nvPr/>
        </p:nvSpPr>
        <p:spPr>
          <a:xfrm>
            <a:off x="6520217" y="3839783"/>
            <a:ext cx="1930401" cy="2079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44451D6-7F94-42A1-9435-E617A9435654}"/>
              </a:ext>
            </a:extLst>
          </p:cNvPr>
          <p:cNvSpPr/>
          <p:nvPr/>
        </p:nvSpPr>
        <p:spPr>
          <a:xfrm>
            <a:off x="8544275" y="3839783"/>
            <a:ext cx="589834" cy="2079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DA35BB-5FFA-423B-810E-4A9A0AC9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208521" cy="4273961"/>
          </a:xfrm>
        </p:spPr>
        <p:txBody>
          <a:bodyPr>
            <a:normAutofit/>
          </a:bodyPr>
          <a:lstStyle/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process sequential data. </a:t>
            </a: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E26FF-2066-443E-9742-4ADBCA4E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The recurrent neuron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here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1400" b="1" dirty="0">
                    <a:latin typeface="Corbel" panose="020B0503020204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the activation function (e.g. sigmoid, tanh, 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are weight matrices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a bias term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current input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prior state</a:t>
                </a:r>
              </a:p>
              <a:p>
                <a:pPr marL="0" indent="0">
                  <a:buNone/>
                </a:pPr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Training an RNN is only possible with Backward Propagation Through Time (BPTT), which in some cases can lead to the vanishing or exploding gradient problem.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  <a:blipFill>
                <a:blip r:embed="rId2"/>
                <a:stretch>
                  <a:fillRect l="-454" t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50139A-CA4B-4D35-A3B8-0F500C7A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8A999262-AB86-43D8-BE24-189B5C6D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an RNN?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The objective of the BPTT algorithm [</a:t>
                </a:r>
                <a:r>
                  <a:rPr lang="en-US" sz="1400" dirty="0" err="1"/>
                  <a:t>Werbos</a:t>
                </a:r>
                <a:r>
                  <a:rPr lang="en-US" sz="1400" dirty="0"/>
                  <a:t>, 1990]</a:t>
                </a:r>
                <a:br>
                  <a:rPr lang="en-US" sz="1400" dirty="0"/>
                </a:br>
                <a:r>
                  <a:rPr lang="en-US" sz="1400" dirty="0"/>
                  <a:t>is to update the weight matrix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dirty="0"/>
                  <a:t> at any timepoint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to minimize the global loss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, defined by the sum of the loss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The gradient of the global loss is then defined by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/>
                  <a:t>Applying the chain rule and some substitutions we obtain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den>
                        </m:f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  <a:blipFill>
                <a:blip r:embed="rId3"/>
                <a:stretch>
                  <a:fillRect l="-446" t="-551" b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A6B52B3-F141-424B-9446-163AEE6AB0A3}"/>
              </a:ext>
            </a:extLst>
          </p:cNvPr>
          <p:cNvSpPr/>
          <p:nvPr/>
        </p:nvSpPr>
        <p:spPr>
          <a:xfrm>
            <a:off x="2609701" y="4973550"/>
            <a:ext cx="479639" cy="899885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5F36D3-F73C-4C39-BA62-E776CEBAF28F}"/>
              </a:ext>
            </a:extLst>
          </p:cNvPr>
          <p:cNvSpPr/>
          <p:nvPr/>
        </p:nvSpPr>
        <p:spPr>
          <a:xfrm>
            <a:off x="3089340" y="4972616"/>
            <a:ext cx="479639" cy="899885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327E2D-FB81-4411-9FFA-2C1411675929}"/>
              </a:ext>
            </a:extLst>
          </p:cNvPr>
          <p:cNvSpPr/>
          <p:nvPr/>
        </p:nvSpPr>
        <p:spPr>
          <a:xfrm>
            <a:off x="3568979" y="4972615"/>
            <a:ext cx="479639" cy="899885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0910D7-E01E-4FF7-AA8B-D3B969F1A94A}"/>
              </a:ext>
            </a:extLst>
          </p:cNvPr>
          <p:cNvSpPr txBox="1"/>
          <p:nvPr/>
        </p:nvSpPr>
        <p:spPr>
          <a:xfrm>
            <a:off x="488948" y="2717628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06A23E-687F-4252-AC5D-D7E46AAEBA1C}"/>
              </a:ext>
            </a:extLst>
          </p:cNvPr>
          <p:cNvSpPr txBox="1"/>
          <p:nvPr/>
        </p:nvSpPr>
        <p:spPr>
          <a:xfrm>
            <a:off x="488948" y="3801819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88404-07AB-485C-A58B-5A2185B3381C}"/>
              </a:ext>
            </a:extLst>
          </p:cNvPr>
          <p:cNvSpPr txBox="1"/>
          <p:nvPr/>
        </p:nvSpPr>
        <p:spPr>
          <a:xfrm>
            <a:off x="438935" y="5280607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2DFA5F-DAF7-4676-8428-E32CDC7AB3EB}"/>
              </a:ext>
            </a:extLst>
          </p:cNvPr>
          <p:cNvSpPr/>
          <p:nvPr/>
        </p:nvSpPr>
        <p:spPr>
          <a:xfrm>
            <a:off x="10273027" y="3291589"/>
            <a:ext cx="1010922" cy="431223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EF6655-DC7F-41DF-A893-F2062B731C2B}"/>
              </a:ext>
            </a:extLst>
          </p:cNvPr>
          <p:cNvSpPr/>
          <p:nvPr/>
        </p:nvSpPr>
        <p:spPr>
          <a:xfrm>
            <a:off x="10814050" y="2774219"/>
            <a:ext cx="393702" cy="948594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37F971-2291-48DE-8180-78C7DDD12754}"/>
              </a:ext>
            </a:extLst>
          </p:cNvPr>
          <p:cNvSpPr/>
          <p:nvPr/>
        </p:nvSpPr>
        <p:spPr>
          <a:xfrm>
            <a:off x="10750550" y="2273300"/>
            <a:ext cx="533399" cy="1001837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also applied in combination with recurrent neural networks (RNN) on timeseries data (e.g. (Bao et al., 2017)).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Autoencoders?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B69CB2-31B5-48EC-9994-7F0C19BA0BC8}"/>
              </a:ext>
            </a:extLst>
          </p:cNvPr>
          <p:cNvGrpSpPr/>
          <p:nvPr/>
        </p:nvGrpSpPr>
        <p:grpSpPr>
          <a:xfrm>
            <a:off x="6956143" y="4956037"/>
            <a:ext cx="2651611" cy="369332"/>
            <a:chOff x="6928914" y="5199956"/>
            <a:chExt cx="265161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2F222BB-074E-43D2-8D6C-12A07D0C35BB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F05B7D87-51BB-4057-89EA-4EA3C9AFB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3C55805-DCFE-4B82-AD74-C5D4C6ADB225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6A6B5A98-955E-480C-9AF1-0AFF851D5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15F0144-89B3-4021-AAD1-B84722E901F1}"/>
              </a:ext>
            </a:extLst>
          </p:cNvPr>
          <p:cNvGrpSpPr/>
          <p:nvPr/>
        </p:nvGrpSpPr>
        <p:grpSpPr>
          <a:xfrm>
            <a:off x="6556778" y="2091808"/>
            <a:ext cx="5799978" cy="2641303"/>
            <a:chOff x="-12132000" y="-446665"/>
            <a:chExt cx="12765899" cy="5472000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8F00D61-D3EC-4D22-BAEC-B5F0E67DE660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7B072E8-8DA3-4890-A7DB-97A6D2A34238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B650B61-D4ED-4D9D-AEC8-45F50B1430A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BA2F806-CBB4-4AF6-AFF5-0C5F486C3CF9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8A359E0-196F-4789-90A0-6413B6162019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4A7EFC5-40F1-4D74-B922-E16E68B7276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0574EB1-D7F1-4DD6-81C1-D99561C4AD65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99424ED-78B1-4B7A-AF05-0CD71852C05C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7870AC6-4485-4F2B-AA48-C4918E807F62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00A17D5-52DA-4C51-8C2B-02E52AAE71CC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2F7C9CE-E3CF-481C-A578-944F29C0CB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513EF82-C3D3-4864-8CEC-2AA7F7D512CA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CE1DA70-0335-4440-9EF9-B22A7F0F9F92}"/>
                </a:ext>
              </a:extLst>
            </p:cNvPr>
            <p:cNvCxnSpPr>
              <a:cxnSpLocks/>
              <a:stCxn id="37" idx="2"/>
              <a:endCxn id="4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6597E08-85BD-4E7F-AB74-0C33C7D51E1C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13498E6-3A1A-49D5-B543-110CFC022BB9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19A0105-FE90-4B7A-96EC-A31BB5DA7815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31AE7E3F-E056-401F-A603-BDD9013B4D58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F2AAD49-33DC-4640-A0AB-CE5194CF62F6}"/>
                </a:ext>
              </a:extLst>
            </p:cNvPr>
            <p:cNvCxnSpPr>
              <a:cxnSpLocks/>
              <a:stCxn id="44" idx="2"/>
              <a:endCxn id="4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C1263C3-00A4-4A38-95C0-AAA29F0B7290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054D06C-C28B-4CA3-9EAD-E16C5ED71BE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4724761-6485-4F9F-8A04-8B9893DC46B3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93B0495-4AEF-4699-8FB0-0AF69FB963CC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CE3F543-886F-4163-AA52-13555E7928DE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3C6BACF-BE81-4DEB-97B5-73EF84E9E626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9E27D5C-18F3-44A9-995A-C358F42C9F84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C0681E9-1B48-465D-A26A-A5803A5322B2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88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An autoencoder may be viewed as consisting of two parts:</a:t>
                </a:r>
              </a:p>
              <a:p>
                <a:pPr lvl="1"/>
                <a:r>
                  <a:rPr lang="en-US" sz="1400" dirty="0"/>
                  <a:t>Encoder function: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Decoder function: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Both functions are of the form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dirty="0"/>
                  <a:t> where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an activation function,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a weight matrix and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the bias.</a:t>
                </a:r>
              </a:p>
              <a:p>
                <a:r>
                  <a:rPr lang="en-US" sz="1400" dirty="0"/>
                  <a:t>The hidden layer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describes a code that is used to represent the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During the learning process, the autoencoder adjusts the values of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through minimizing the reconstruction error/loss function:</a:t>
                </a:r>
                <a:endParaRPr lang="en-US" sz="1400" i="1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)                    	(1)</a:t>
                </a: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  <a:blipFill>
                <a:blip r:embed="rId2"/>
                <a:stretch>
                  <a:fillRect l="-397" t="-56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76DB8-4D9A-4A87-A4BF-E344F4F49C67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6A0124B-766E-45BA-845B-79F5BF61E68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97484CC-2056-4557-B686-FDC06D4E2972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01AEA4C-DA4D-457C-A4A2-A11F73045504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2B879834-F948-40BC-9C8B-6D88363095BE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4842A11-230F-409F-9FBA-0144E05F4979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A4AD769-1839-45BC-ADDE-EB687578ACCA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7594C0C3-834F-4BE0-A74B-2D4A0458ACAA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4293D27-FE6B-4A2F-A21B-DB2AF463DF25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8F0D8E8D-C5C5-47B4-9218-F38F9F735B6E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3E52EDA6-AE5E-488B-A6A2-3EBBA05B1C00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0CD1A6E9-01C0-4D02-8471-CDEECF7AB3C1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28A68A4-6B65-46A8-8B56-43214989BA4D}"/>
                </a:ext>
              </a:extLst>
            </p:cNvPr>
            <p:cNvCxnSpPr>
              <a:cxnSpLocks/>
              <a:stCxn id="70" idx="2"/>
              <a:endCxn id="76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4CC12A-8738-4D4E-9DF1-4B08FDB5ED2A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700FD8B3-7025-494A-BF6C-801E004D4AE8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9D8A4CE-BD8C-4A5B-801F-0A7C8B060799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1372C32D-C8B7-4F58-9C6A-A2AEA42B5635}"/>
                </a:ext>
              </a:extLst>
            </p:cNvPr>
            <p:cNvCxnSpPr>
              <a:cxnSpLocks/>
              <a:stCxn id="70" idx="2"/>
              <a:endCxn id="77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59C624F-EBC8-40F0-A1BC-660BBE08C7FD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D92E3EB8-5CD6-42BF-AD51-8E4A9E0A1E67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077BC66-2A12-4A97-95DB-FF11BD38EFE8}"/>
                </a:ext>
              </a:extLst>
            </p:cNvPr>
            <p:cNvCxnSpPr>
              <a:cxnSpLocks/>
              <a:stCxn id="76" idx="2"/>
              <a:endCxn id="75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1C943F8-9090-4C8E-8A36-CBB1E3814F7B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5949DE9-A340-45D0-BA50-767B359C7C01}"/>
                </a:ext>
              </a:extLst>
            </p:cNvPr>
            <p:cNvCxnSpPr>
              <a:cxnSpLocks/>
              <a:stCxn id="77" idx="2"/>
              <a:endCxn id="74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139B5F1-D73B-4FF4-83C8-FDAE3277C7FB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24958593-B549-4A88-8BDA-85284B0F116D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458B835-F9E3-4118-995A-D9F0F8C939B8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C0289B3-4C00-4602-9998-9346A9B953EF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BA9D7E8-B479-4F44-BEC7-1C2852447C30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0E6F2D1-CD82-497D-AD61-27A008050404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DC5445A-EC4E-4A0B-94CD-F96DF52321EA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3D8E943-DADB-4A65-AE20-E7550050E44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88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The encoder stage maps the encoder vector to the decoder stage by identifying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	        	 (2)</a:t>
                </a:r>
              </a:p>
              <a:p>
                <a:r>
                  <a:rPr lang="en-US" sz="1400" dirty="0"/>
                  <a:t>The decoder stage maps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to the decoder result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	                    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                       	 (3)</a:t>
                </a:r>
              </a:p>
              <a:p>
                <a:pPr algn="ctr"/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By making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a function of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(substitute (2) in (3)) and subtracting it from the input vector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, we can minimize the reconstruction error by calculating</a:t>
                </a:r>
              </a:p>
              <a:p>
                <a:r>
                  <a:rPr lang="en-US" sz="1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   	     (4)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E743CD1-691E-4C05-B8C4-FDD8FAC40DC5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A74833-3E4B-459F-AF75-938B590D7BC3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B0EA894-EB8D-4E1D-A0EA-2027CB425893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036F49D-B8EF-44F9-B742-C716CA513985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66B641E-331F-42AA-8001-BCAAAA06E579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B28151E-BB75-496E-BA06-C54C18AD987D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8B04A4B1-EB07-4655-ABBA-D746C8D790A5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094D8251-84C6-4A91-8382-CF6C49870AB3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714ED5B-30C8-4082-987F-885600F128BD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295E178D-B8CF-41E7-825D-A0F60522C0E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89D1664-796D-4DDC-AE02-8895F3CD9602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28469AD6-16A2-4FFE-990F-E2E830AB474D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DB3AA58C-96DA-4D4A-A5A9-4584C4B8C9C5}"/>
                </a:ext>
              </a:extLst>
            </p:cNvPr>
            <p:cNvCxnSpPr>
              <a:cxnSpLocks/>
              <a:stCxn id="78" idx="2"/>
              <a:endCxn id="84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E9245853-4B7C-44F7-A5EB-3EC10D8A26A5}"/>
                </a:ext>
              </a:extLst>
            </p:cNvPr>
            <p:cNvCxnSpPr>
              <a:cxnSpLocks/>
              <a:stCxn id="79" idx="2"/>
              <a:endCxn id="84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37C9228-A604-47C0-BC33-FDC6097D5D4E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1F1B4CF-4E26-45D1-9539-F8C4ECAE0527}"/>
                </a:ext>
              </a:extLst>
            </p:cNvPr>
            <p:cNvCxnSpPr>
              <a:cxnSpLocks/>
              <a:stCxn id="79" idx="2"/>
              <a:endCxn id="85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6159EB6-A1D5-4618-A939-6451B9B8EAB3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9F3A4B3-D781-4400-A910-611D8B270373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F8AB9C-FA6B-4DCF-A43E-990254699E77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E01B3A2-26FB-4C5C-9F8F-9EE353EA48E3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BB8A4CBF-D5EC-460D-AE8B-F30D25EEC73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BCF8C43-546A-4A45-9895-F1C79772E9A1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651887C-727B-4E9B-A2F0-AD684A475806}"/>
                </a:ext>
              </a:extLst>
            </p:cNvPr>
            <p:cNvCxnSpPr>
              <a:cxnSpLocks/>
              <a:stCxn id="85" idx="2"/>
              <a:endCxn id="81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01C25AF5-6848-4006-A1F9-F03FAAB0DF0C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F382A7A2-B7EB-4DCD-B275-9ED5884E01B0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3EABDDE-CDEE-4C70-AA2A-AFA938A0300E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99B709F8-CC8C-4321-A613-A5E4CBB7240D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0811573-42F0-463A-9714-78B59C9B5E4F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BB4F2C2-4D1D-48DE-91C3-3F7865D0E1FD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B6FD463-2C8D-407D-B003-15785B1D62A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2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7468-14B4-4658-83DE-02BEF69F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Introduction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Literature</a:t>
            </a:r>
            <a:r>
              <a:rPr lang="de-DE" dirty="0"/>
              <a:t>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02A67F7-72C2-46E4-9E78-B4FE3D5F5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071-F083-47B5-98A1-544C277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20C311C-EDE3-4E0F-BAB3-354B4B1DA8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Open, High, Low, </a:t>
            </a:r>
            <a:r>
              <a:rPr lang="de-DE" dirty="0" err="1"/>
              <a:t>Closed</a:t>
            </a:r>
            <a:r>
              <a:rPr lang="de-DE" dirty="0"/>
              <a:t>, Volume (OHLCV) 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CC6978-9390-401C-8696-E7FD3D10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41367"/>
            <a:ext cx="11087100" cy="4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AF1B0-DD38-4AAD-B4E4-CB10D90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DCDD18A-A2B0-46CA-8B9D-0C02130A53D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91">
            <a:extLst>
              <a:ext uri="{FF2B5EF4-FFF2-40B4-BE49-F238E27FC236}">
                <a16:creationId xmlns:a16="http://schemas.microsoft.com/office/drawing/2014/main" id="{38CF0853-AAFF-4AFD-807B-2D376119DD54}"/>
              </a:ext>
            </a:extLst>
          </p:cNvPr>
          <p:cNvSpPr txBox="1">
            <a:spLocks/>
          </p:cNvSpPr>
          <p:nvPr/>
        </p:nvSpPr>
        <p:spPr>
          <a:xfrm>
            <a:off x="637847" y="2002266"/>
            <a:ext cx="5915353" cy="357938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>
                <a:latin typeface="Corbel" panose="020B0503020204020204" pitchFamily="34" charset="0"/>
              </a:rPr>
              <a:t>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6" name="Textplatzhalter 91">
            <a:extLst>
              <a:ext uri="{FF2B5EF4-FFF2-40B4-BE49-F238E27FC236}">
                <a16:creationId xmlns:a16="http://schemas.microsoft.com/office/drawing/2014/main" id="{4205AA68-EB97-4128-8066-9A1039875C8B}"/>
              </a:ext>
            </a:extLst>
          </p:cNvPr>
          <p:cNvSpPr txBox="1">
            <a:spLocks/>
          </p:cNvSpPr>
          <p:nvPr/>
        </p:nvSpPr>
        <p:spPr>
          <a:xfrm>
            <a:off x="3389231" y="2202291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9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different stocks from NYSE and NASDAQ.</a:t>
            </a:r>
          </a:p>
          <a:p>
            <a:r>
              <a:rPr lang="en-US" sz="1400" dirty="0"/>
              <a:t>4 years of daily stock prices</a:t>
            </a:r>
          </a:p>
          <a:p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xx</a:t>
            </a:r>
            <a:r>
              <a:rPr lang="en-US" sz="1400" dirty="0"/>
              <a:t> stocks we calculate the difference between input cells and output cells by taking the L2-norm.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The stocks with the lowest recreation error (L2-norm)  represent the market better. They are less volatile and are considered to be similar to large cap stocks.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262492" y="2091808"/>
            <a:ext cx="1072985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C9340DFC-F1FB-43CD-8030-D316602E8899}"/>
              </a:ext>
            </a:extLst>
          </p:cNvPr>
          <p:cNvSpPr txBox="1"/>
          <p:nvPr/>
        </p:nvSpPr>
        <p:spPr>
          <a:xfrm>
            <a:off x="6401723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D4A5B37-06DC-4901-92B9-EF42045A44A9}"/>
              </a:ext>
            </a:extLst>
          </p:cNvPr>
          <p:cNvSpPr txBox="1"/>
          <p:nvPr/>
        </p:nvSpPr>
        <p:spPr>
          <a:xfrm>
            <a:off x="6632410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…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EC49CFC7-D7CB-4A0C-A040-4EC10574527F}"/>
              </a:ext>
            </a:extLst>
          </p:cNvPr>
          <p:cNvSpPr txBox="1"/>
          <p:nvPr/>
        </p:nvSpPr>
        <p:spPr>
          <a:xfrm>
            <a:off x="6993658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S_n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D9C3979-ECFA-4354-ABAA-336F4464D3E8}"/>
              </a:ext>
            </a:extLst>
          </p:cNvPr>
          <p:cNvSpPr txBox="1"/>
          <p:nvPr/>
        </p:nvSpPr>
        <p:spPr>
          <a:xfrm>
            <a:off x="621477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t1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6F15100-1765-450D-A7EF-1CF2F80DBE34}"/>
              </a:ext>
            </a:extLst>
          </p:cNvPr>
          <p:cNvSpPr txBox="1"/>
          <p:nvPr/>
        </p:nvSpPr>
        <p:spPr>
          <a:xfrm>
            <a:off x="6198903" y="460674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t_n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3A2964F-3057-4413-AD35-F2A04D071CA1}"/>
              </a:ext>
            </a:extLst>
          </p:cNvPr>
          <p:cNvSpPr txBox="1"/>
          <p:nvPr/>
        </p:nvSpPr>
        <p:spPr>
          <a:xfrm>
            <a:off x="7795353" y="1754158"/>
            <a:ext cx="1187624" cy="3077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9"/>
            <a:ext cx="2373002" cy="1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We transpose the input matrix and get a compressed time series in form of latent features. </a:t>
            </a:r>
          </a:p>
          <a:p>
            <a:r>
              <a:rPr lang="en-US" sz="1400" dirty="0"/>
              <a:t>Calculating the covariance of the latent feature vectors, we are able to compare stocks with each other over time.</a:t>
            </a:r>
          </a:p>
          <a:p>
            <a:r>
              <a:rPr lang="en-US" sz="1400" dirty="0"/>
              <a:t>In comparison to PCA analysis, the similarity score obtained from latent features better captures non-linearities in the input data. </a:t>
            </a:r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Stocks with different similarity scores, have different stock price movements over time. 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5843759" y="5688813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9394400" y="2091808"/>
            <a:ext cx="658044" cy="1373103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11087" y="2789636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11087" y="249490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091633" y="2536093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091632" y="2832177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119826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8791490" y="2646295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2" y="2321299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2" y="251190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2" y="2702503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2" y="2893105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8" y="3083707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9629991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983003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931874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931874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931874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9318740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9327976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939440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960396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960396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937041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933348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933348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933348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933348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9981575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933348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933348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933348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933348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A396EFD-8A2C-4251-99A3-924C053064B2}"/>
              </a:ext>
            </a:extLst>
          </p:cNvPr>
          <p:cNvCxnSpPr>
            <a:stCxn id="6" idx="1"/>
            <a:endCxn id="74" idx="0"/>
          </p:cNvCxnSpPr>
          <p:nvPr/>
        </p:nvCxnSpPr>
        <p:spPr>
          <a:xfrm rot="10800000" flipV="1">
            <a:off x="6053125" y="1908038"/>
            <a:ext cx="333844" cy="2117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7244F1D-7C8E-4B29-B04B-06C701A5C283}"/>
              </a:ext>
            </a:extLst>
          </p:cNvPr>
          <p:cNvCxnSpPr>
            <a:cxnSpLocks/>
          </p:cNvCxnSpPr>
          <p:nvPr/>
        </p:nvCxnSpPr>
        <p:spPr>
          <a:xfrm>
            <a:off x="72300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9AE15C97-E789-47DA-AA3F-18D9F2DC4C00}"/>
              </a:ext>
            </a:extLst>
          </p:cNvPr>
          <p:cNvCxnSpPr>
            <a:cxnSpLocks/>
          </p:cNvCxnSpPr>
          <p:nvPr/>
        </p:nvCxnSpPr>
        <p:spPr>
          <a:xfrm>
            <a:off x="74425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7B47C15-A11B-454A-A6A0-5C42778FA222}"/>
              </a:ext>
            </a:extLst>
          </p:cNvPr>
          <p:cNvCxnSpPr>
            <a:cxnSpLocks/>
          </p:cNvCxnSpPr>
          <p:nvPr/>
        </p:nvCxnSpPr>
        <p:spPr>
          <a:xfrm>
            <a:off x="76425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DB858652-A13B-4C90-AD20-D0862FB47CD2}"/>
              </a:ext>
            </a:extLst>
          </p:cNvPr>
          <p:cNvCxnSpPr>
            <a:cxnSpLocks/>
          </p:cNvCxnSpPr>
          <p:nvPr/>
        </p:nvCxnSpPr>
        <p:spPr>
          <a:xfrm>
            <a:off x="78365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2F58DBB9-363B-4C76-A241-0A898DF24412}"/>
              </a:ext>
            </a:extLst>
          </p:cNvPr>
          <p:cNvCxnSpPr>
            <a:cxnSpLocks/>
          </p:cNvCxnSpPr>
          <p:nvPr/>
        </p:nvCxnSpPr>
        <p:spPr>
          <a:xfrm>
            <a:off x="80174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CEE6DB97-1E95-475F-869A-DF524F3031B8}"/>
              </a:ext>
            </a:extLst>
          </p:cNvPr>
          <p:cNvCxnSpPr>
            <a:cxnSpLocks/>
          </p:cNvCxnSpPr>
          <p:nvPr/>
        </p:nvCxnSpPr>
        <p:spPr>
          <a:xfrm>
            <a:off x="82299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471FA3E8-6BA4-4CBA-B779-05C9E87DBBFF}"/>
              </a:ext>
            </a:extLst>
          </p:cNvPr>
          <p:cNvCxnSpPr>
            <a:cxnSpLocks/>
          </p:cNvCxnSpPr>
          <p:nvPr/>
        </p:nvCxnSpPr>
        <p:spPr>
          <a:xfrm>
            <a:off x="84299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E3E299E7-1C34-4AA8-AF74-9F232F0B841D}"/>
              </a:ext>
            </a:extLst>
          </p:cNvPr>
          <p:cNvCxnSpPr>
            <a:cxnSpLocks/>
          </p:cNvCxnSpPr>
          <p:nvPr/>
        </p:nvCxnSpPr>
        <p:spPr>
          <a:xfrm>
            <a:off x="86239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30BF9E6E-735C-4B5F-9AC3-A6B3935991C8}"/>
              </a:ext>
            </a:extLst>
          </p:cNvPr>
          <p:cNvSpPr/>
          <p:nvPr/>
        </p:nvSpPr>
        <p:spPr>
          <a:xfrm rot="5400000">
            <a:off x="9669460" y="3280956"/>
            <a:ext cx="114272" cy="6516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4BAFB3-2C68-433F-887A-8D0CE8E38C4F}"/>
              </a:ext>
            </a:extLst>
          </p:cNvPr>
          <p:cNvSpPr txBox="1"/>
          <p:nvPr/>
        </p:nvSpPr>
        <p:spPr>
          <a:xfrm>
            <a:off x="9318740" y="3811428"/>
            <a:ext cx="1331915" cy="134610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5694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548FB4-BC9F-4627-9748-D28469F9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025" y="1696529"/>
            <a:ext cx="3473617" cy="429577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64AEFA3-EF3B-4AE6-BDD0-5BA0C80836EC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esentially</a:t>
            </a:r>
            <a:r>
              <a:rPr lang="de-DE" sz="1400" dirty="0"/>
              <a:t> </a:t>
            </a:r>
            <a:r>
              <a:rPr lang="de-DE" sz="1400" dirty="0" err="1"/>
              <a:t>makes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a </a:t>
            </a:r>
            <a:r>
              <a:rPr lang="de-DE" sz="1400" dirty="0" err="1"/>
              <a:t>denoising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,</a:t>
            </a:r>
            <a:r>
              <a:rPr lang="en-US" sz="1400" dirty="0"/>
              <a:t> with the goal of producing a network that is more robust to noise.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327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1. Selection of least volatile stocks using autoencoders</a:t>
            </a:r>
          </a:p>
        </p:txBody>
      </p:sp>
      <p:pic>
        <p:nvPicPr>
          <p:cNvPr id="10" name="Grafik 9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7561CD99-DA4E-4B85-8BFF-B1BB8C7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13000"/>
            <a:ext cx="5511800" cy="2968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FAC9D8-3616-4026-858F-82D63D05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2" y="2413000"/>
            <a:ext cx="5511800" cy="29686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922A7A-7CDD-4C30-B15A-CC2D9073AE68}"/>
              </a:ext>
            </a:extLst>
          </p:cNvPr>
          <p:cNvSpPr txBox="1"/>
          <p:nvPr/>
        </p:nvSpPr>
        <p:spPr>
          <a:xfrm>
            <a:off x="504497" y="5653492"/>
            <a:ext cx="9082848" cy="51723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Unstable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stocks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tend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volatile and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unexpected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spikes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0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19D751-0232-4059-919C-ECE416D1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4797177" cy="4273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b="1" dirty="0"/>
              <a:t>Model Design: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multi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Keras </a:t>
            </a:r>
            <a:r>
              <a:rPr lang="de-DE" sz="1400" dirty="0" err="1"/>
              <a:t>functional</a:t>
            </a:r>
            <a:r>
              <a:rPr lang="de-DE" sz="1400" dirty="0"/>
              <a:t> API,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include</a:t>
            </a:r>
            <a:r>
              <a:rPr lang="de-DE" sz="1400" dirty="0"/>
              <a:t>: </a:t>
            </a:r>
          </a:p>
          <a:p>
            <a:pPr lvl="1"/>
            <a:r>
              <a:rPr lang="de-DE" sz="1400" dirty="0" err="1"/>
              <a:t>historic</a:t>
            </a:r>
            <a:r>
              <a:rPr lang="de-DE" sz="1400" dirty="0"/>
              <a:t> stock </a:t>
            </a:r>
            <a:r>
              <a:rPr lang="de-DE" sz="1400" dirty="0" err="1"/>
              <a:t>prices</a:t>
            </a:r>
            <a:endParaRPr lang="de-DE" sz="1400" dirty="0"/>
          </a:p>
          <a:p>
            <a:pPr lvl="1"/>
            <a:r>
              <a:rPr lang="de-DE" sz="1400" dirty="0"/>
              <a:t>additional </a:t>
            </a:r>
            <a:r>
              <a:rPr lang="de-DE" sz="1400" dirty="0" err="1"/>
              <a:t>technical</a:t>
            </a:r>
            <a:r>
              <a:rPr lang="de-DE" sz="1400" dirty="0"/>
              <a:t> </a:t>
            </a:r>
            <a:r>
              <a:rPr lang="de-DE" sz="1400" dirty="0" err="1"/>
              <a:t>indicators</a:t>
            </a:r>
            <a:r>
              <a:rPr lang="de-DE" sz="1400" dirty="0"/>
              <a:t> e.g. </a:t>
            </a:r>
            <a:r>
              <a:rPr lang="de-DE" sz="1400" dirty="0" err="1"/>
              <a:t>exponential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average</a:t>
            </a:r>
            <a:endParaRPr lang="de-DE" sz="1400" dirty="0"/>
          </a:p>
          <a:p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  <a:p>
            <a:r>
              <a:rPr lang="de-DE" sz="1400" dirty="0"/>
              <a:t>Sigmoid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concatentation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Linear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pooling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prevent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overfitting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0A029F-5219-4FA4-B938-FAE5AE1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3" y="972064"/>
            <a:ext cx="5602063" cy="50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B1C609F1-0B03-4E19-B0CF-2B4505C87431}"/>
              </a:ext>
            </a:extLst>
          </p:cNvPr>
          <p:cNvSpPr txBox="1">
            <a:spLocks/>
          </p:cNvSpPr>
          <p:nvPr/>
        </p:nvSpPr>
        <p:spPr>
          <a:xfrm>
            <a:off x="307814" y="22206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“Prediction is very difficult, especially if it’s about the future.”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Nils Bohr, Nobel laureate in Physics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7C45E12F-C2AF-445E-AE20-1DB049A16491}"/>
              </a:ext>
            </a:extLst>
          </p:cNvPr>
          <p:cNvSpPr txBox="1">
            <a:spLocks/>
          </p:cNvSpPr>
          <p:nvPr/>
        </p:nvSpPr>
        <p:spPr>
          <a:xfrm>
            <a:off x="307814" y="43161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“Only the  clairvoyant could hope to predict with certainty.”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Harry M. Markowitz, Nobel price winner in Economics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1EC274D-359E-4E89-8DD1-B55BD0E7A6EB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Model </a:t>
            </a:r>
            <a:r>
              <a:rPr lang="de-DE" sz="1400" dirty="0" err="1">
                <a:solidFill>
                  <a:srgbClr val="FF0000"/>
                </a:solidFill>
              </a:rPr>
              <a:t>performance</a:t>
            </a:r>
            <a:r>
              <a:rPr lang="de-DE" sz="1400" dirty="0">
                <a:solidFill>
                  <a:srgbClr val="FF0000"/>
                </a:solidFill>
              </a:rPr>
              <a:t> was </a:t>
            </a:r>
            <a:r>
              <a:rPr lang="de-DE" sz="1400" dirty="0" err="1">
                <a:solidFill>
                  <a:srgbClr val="FF0000"/>
                </a:solidFill>
              </a:rPr>
              <a:t>measured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mean</a:t>
            </a:r>
            <a:r>
              <a:rPr lang="de-DE" sz="1400" dirty="0">
                <a:solidFill>
                  <a:srgbClr val="FF0000"/>
                </a:solidFill>
              </a:rPr>
              <a:t> absolute </a:t>
            </a:r>
            <a:r>
              <a:rPr lang="de-DE" sz="1400" dirty="0" err="1">
                <a:solidFill>
                  <a:srgbClr val="FF0000"/>
                </a:solidFill>
              </a:rPr>
              <a:t>scaled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error</a:t>
            </a:r>
            <a:r>
              <a:rPr lang="de-DE" sz="1400" dirty="0">
                <a:solidFill>
                  <a:srgbClr val="FF0000"/>
                </a:solidFill>
              </a:rPr>
              <a:t> (MASE),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primarily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its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interpretability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MASE values greater than one indicate that in-sample one-step forecasts from the naïve method perform better than the forecast values under consideration.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498B66-5E03-4BA3-8AFF-3DD87D3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84" y="1481794"/>
            <a:ext cx="6322466" cy="4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4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F979-EEE4-46C3-9C84-77851AE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098714F-DBBB-4510-AAF3-ACE3C36139A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25BC5-711D-4034-862E-5F483C6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5" y="1696529"/>
            <a:ext cx="10846225" cy="4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8640F7-7B15-4FC9-9B0E-9F26385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48" y="1581690"/>
            <a:ext cx="4810125" cy="3857625"/>
          </a:xfrm>
          <a:prstGeom prst="rect">
            <a:avLst/>
          </a:prstGeom>
        </p:spPr>
      </p:pic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CDA7F0A-6AE7-45B7-8BB0-73F1A672A2A1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The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850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equals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trading</a:t>
            </a:r>
            <a:r>
              <a:rPr lang="de-DE" sz="1400" dirty="0"/>
              <a:t> </a:t>
            </a:r>
            <a:r>
              <a:rPr lang="de-DE" sz="1400" dirty="0" err="1"/>
              <a:t>days</a:t>
            </a:r>
            <a:r>
              <a:rPr lang="de-DE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decoder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compressing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FF0000"/>
                </a:solidFill>
              </a:rPr>
              <a:t>5 </a:t>
            </a:r>
            <a:r>
              <a:rPr lang="de-DE" sz="1400" dirty="0" err="1">
                <a:solidFill>
                  <a:srgbClr val="FF0000"/>
                </a:solidFill>
              </a:rPr>
              <a:t>output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nodes</a:t>
            </a:r>
            <a:r>
              <a:rPr lang="de-DE" sz="14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Other </a:t>
            </a:r>
            <a:r>
              <a:rPr lang="de-DE" sz="1400" dirty="0" err="1"/>
              <a:t>paramteres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first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545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3FCAB-15B5-4CAF-9EC6-A1DC61FE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 (Example ‘APPL’)</a:t>
            </a:r>
          </a:p>
        </p:txBody>
      </p:sp>
    </p:spTree>
    <p:extLst>
      <p:ext uri="{BB962C8B-B14F-4D97-AF65-F5344CB8AC3E}">
        <p14:creationId xmlns:p14="http://schemas.microsoft.com/office/powerpoint/2010/main" val="306218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C01D08E-03C2-44C7-A384-137D2BC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 (Example ‘GOOGL’)</a:t>
            </a:r>
          </a:p>
        </p:txBody>
      </p:sp>
    </p:spTree>
    <p:extLst>
      <p:ext uri="{BB962C8B-B14F-4D97-AF65-F5344CB8AC3E}">
        <p14:creationId xmlns:p14="http://schemas.microsoft.com/office/powerpoint/2010/main" val="168656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707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E28A-698C-45EB-AF96-554B815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478-1F05-489F-9E01-DCD6BC3C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J. B. Heaton, N. G. Polson, &amp; J. H. Witte. (2016). Deep Portfolio Theory.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Werbos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Retrieved from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46A2270-3801-4828-BBFA-8DDBD337EA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BC5D4-2970-4AD8-B9FD-AEA2C912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6"/>
            <a:ext cx="5515304" cy="1046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1: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E6727E-035C-4FC7-8831-D3F54E4DE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2: </a:t>
            </a:r>
          </a:p>
          <a:p>
            <a:pPr lvl="1"/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B881AF7F-E68E-49D2-8C84-598F2D69906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D5ABA07-9FC1-4244-A7CA-C6F41B86E5B4}"/>
              </a:ext>
            </a:extLst>
          </p:cNvPr>
          <p:cNvSpPr txBox="1">
            <a:spLocks/>
          </p:cNvSpPr>
          <p:nvPr/>
        </p:nvSpPr>
        <p:spPr>
          <a:xfrm flipH="1">
            <a:off x="504496" y="2872510"/>
            <a:ext cx="4861830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predict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price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few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networks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401FA56E-CC40-4551-9987-31909C25DBBE}"/>
              </a:ext>
            </a:extLst>
          </p:cNvPr>
          <p:cNvSpPr txBox="1">
            <a:spLocks/>
          </p:cNvSpPr>
          <p:nvPr/>
        </p:nvSpPr>
        <p:spPr>
          <a:xfrm flipH="1">
            <a:off x="6172199" y="2872510"/>
            <a:ext cx="4861830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construct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investment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Deep Portfolio Theory (Heaton et.al, 2018)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that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incoprerates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forecasting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results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returns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diversified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risk</a:t>
            </a:r>
            <a:endParaRPr lang="de-DE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Setup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353819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automatically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reduce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number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stocks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used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selection</a:t>
            </a:r>
            <a:r>
              <a:rPr lang="de-DE" sz="1400" dirty="0">
                <a:latin typeface="Corbel" panose="020B0503020204020204" pitchFamily="34" charset="0"/>
              </a:rPr>
              <a:t>? </a:t>
            </a: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380672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1. </a:t>
            </a: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3AF1463-83C5-45FB-8B62-6453C4CDF5A7}"/>
              </a:ext>
            </a:extLst>
          </p:cNvPr>
          <p:cNvSpPr txBox="1">
            <a:spLocks/>
          </p:cNvSpPr>
          <p:nvPr/>
        </p:nvSpPr>
        <p:spPr>
          <a:xfrm flipH="1">
            <a:off x="3362378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forecast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value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a stock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</a:rPr>
              <a:t> 5 </a:t>
            </a:r>
            <a:r>
              <a:rPr lang="de-DE" sz="1400" dirty="0" err="1">
                <a:latin typeface="Corbel" panose="020B050302020402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8" name="Textplatzhalter 91">
            <a:extLst>
              <a:ext uri="{FF2B5EF4-FFF2-40B4-BE49-F238E27FC236}">
                <a16:creationId xmlns:a16="http://schemas.microsoft.com/office/drawing/2014/main" id="{5338D0B4-D78C-45F7-B869-CFF6E4D2E0E0}"/>
              </a:ext>
            </a:extLst>
          </p:cNvPr>
          <p:cNvSpPr txBox="1">
            <a:spLocks/>
          </p:cNvSpPr>
          <p:nvPr/>
        </p:nvSpPr>
        <p:spPr>
          <a:xfrm>
            <a:off x="3389231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2. </a:t>
            </a: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E8EB005-7099-44B7-BE36-AFA6C2FAD333}"/>
              </a:ext>
            </a:extLst>
          </p:cNvPr>
          <p:cNvSpPr txBox="1">
            <a:spLocks/>
          </p:cNvSpPr>
          <p:nvPr/>
        </p:nvSpPr>
        <p:spPr>
          <a:xfrm flipH="1">
            <a:off x="6366122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What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are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pitfalls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modern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with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regard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better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  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0" name="Textplatzhalter 91">
            <a:extLst>
              <a:ext uri="{FF2B5EF4-FFF2-40B4-BE49-F238E27FC236}">
                <a16:creationId xmlns:a16="http://schemas.microsoft.com/office/drawing/2014/main" id="{3193BDC9-0CE4-4130-989D-5590C5662973}"/>
              </a:ext>
            </a:extLst>
          </p:cNvPr>
          <p:cNvSpPr txBox="1">
            <a:spLocks/>
          </p:cNvSpPr>
          <p:nvPr/>
        </p:nvSpPr>
        <p:spPr>
          <a:xfrm>
            <a:off x="6392975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3. </a:t>
            </a: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EE2989C-42B6-4BDD-8AF8-A72E4D4FE475}"/>
              </a:ext>
            </a:extLst>
          </p:cNvPr>
          <p:cNvSpPr txBox="1">
            <a:spLocks/>
          </p:cNvSpPr>
          <p:nvPr/>
        </p:nvSpPr>
        <p:spPr>
          <a:xfrm flipH="1">
            <a:off x="9368584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How to formulate a linear programming problem to identify an optimal portfolio that includes the results of steps 1-3?</a:t>
            </a:r>
          </a:p>
        </p:txBody>
      </p:sp>
      <p:sp>
        <p:nvSpPr>
          <p:cNvPr id="22" name="Textplatzhalter 91">
            <a:extLst>
              <a:ext uri="{FF2B5EF4-FFF2-40B4-BE49-F238E27FC236}">
                <a16:creationId xmlns:a16="http://schemas.microsoft.com/office/drawing/2014/main" id="{D41443FE-C6BC-4BBE-92A4-476B8D280426}"/>
              </a:ext>
            </a:extLst>
          </p:cNvPr>
          <p:cNvSpPr txBox="1">
            <a:spLocks/>
          </p:cNvSpPr>
          <p:nvPr/>
        </p:nvSpPr>
        <p:spPr>
          <a:xfrm>
            <a:off x="9395437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4.Portfolio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0D5ECE6-0191-4D10-8836-BBC897E875AF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BEBE60-F953-4E9A-9ACC-A004161BAAD3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D1AE17-127B-4EE5-B09F-B1AF1DF1E7FD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8D4595-4A18-417F-968E-9FBFDF4DE0AA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773D49-46EB-4503-938C-01F518421269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9C9B3-8FBF-44DD-9595-A83DDBD331A4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B281E3B-45BA-4AC3-B906-50E3CAE3EDC9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1501C0-C24F-4211-8673-9642A3BAEC51}"/>
              </a:ext>
            </a:extLst>
          </p:cNvPr>
          <p:cNvSpPr/>
          <p:nvPr/>
        </p:nvSpPr>
        <p:spPr>
          <a:xfrm>
            <a:off x="5439853" y="335188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Chamberlain and Rothschild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(Factor Model)</a:t>
            </a:r>
            <a:endParaRPr lang="en-US" sz="12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3AAA9-05E9-40B1-9AA3-33433AE37EBC}"/>
              </a:ext>
            </a:extLst>
          </p:cNvPr>
          <p:cNvCxnSpPr>
            <a:cxnSpLocks/>
          </p:cNvCxnSpPr>
          <p:nvPr/>
        </p:nvCxnSpPr>
        <p:spPr>
          <a:xfrm flipV="1">
            <a:off x="5465323" y="3429000"/>
            <a:ext cx="0" cy="16784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F8BFEE-4C69-4E87-B904-6FBF59F59B0A}"/>
              </a:ext>
            </a:extLst>
          </p:cNvPr>
          <p:cNvSpPr/>
          <p:nvPr/>
        </p:nvSpPr>
        <p:spPr>
          <a:xfrm>
            <a:off x="5239273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1983</a:t>
            </a:r>
            <a:endParaRPr lang="en-US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10D9-339C-45EC-BD99-9F71ACC5C0FE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180937A-B400-4ADE-8E3D-F68C316CB572}"/>
              </a:ext>
            </a:extLst>
          </p:cNvPr>
          <p:cNvCxnSpPr>
            <a:cxnSpLocks/>
          </p:cNvCxnSpPr>
          <p:nvPr/>
        </p:nvCxnSpPr>
        <p:spPr>
          <a:xfrm flipV="1">
            <a:off x="7392371" y="2775398"/>
            <a:ext cx="0" cy="2332064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809E2009-5578-495A-B6CB-1A9CF8CEB123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95E320-7E12-449F-88A1-CD7285347916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FB1D53-E9D0-40B4-9D02-6FF786806026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FA587DE-72F5-4268-952E-AC361651FA78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A4D11E5-5389-4D54-824F-61A31097E5FB}"/>
              </a:ext>
            </a:extLst>
          </p:cNvPr>
          <p:cNvCxnSpPr>
            <a:cxnSpLocks/>
          </p:cNvCxnSpPr>
          <p:nvPr/>
        </p:nvCxnSpPr>
        <p:spPr>
          <a:xfrm flipH="1" flipV="1">
            <a:off x="10092988" y="2038526"/>
            <a:ext cx="22654" cy="3068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DA38D06-2068-4238-9BAE-2FAB654534E1}"/>
              </a:ext>
            </a:extLst>
          </p:cNvPr>
          <p:cNvSpPr/>
          <p:nvPr/>
        </p:nvSpPr>
        <p:spPr>
          <a:xfrm>
            <a:off x="10122984" y="1961648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0E48C1-8D0E-4F9B-8924-2917458EFD42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  <p:sp>
        <p:nvSpPr>
          <p:cNvPr id="27" name="Untertitel 4">
            <a:extLst>
              <a:ext uri="{FF2B5EF4-FFF2-40B4-BE49-F238E27FC236}">
                <a16:creationId xmlns:a16="http://schemas.microsoft.com/office/drawing/2014/main" id="{971AA81B-943D-422E-BCAD-13A3DE15FDF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2A2E5-CC95-4948-B64D-246B63B7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85043" y="1949077"/>
            <a:ext cx="11680948" cy="365182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BA741DA1-0B78-4071-B792-8854B7A941EE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0E3773-22F6-4B14-812C-6D78C8F88C09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D2A9F7-3BD2-4C43-857D-15BD3030DF3D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5EBA29FB-AC09-458C-A07D-D227A79B8563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D97257-2AED-4694-AF0E-7C27AFEB8AA2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EA9E31F-6667-4787-B3D3-0618681249E3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BB227C0-0C31-4781-B1BC-85DE3CB1AF1B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8DC659E-6A05-4DBA-A807-3C12473A3B5A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93B617E0-280E-434E-8D9C-B61FFE5992A3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CC4027-2489-4561-9A9C-400711A9D31A}"/>
              </a:ext>
            </a:extLst>
          </p:cNvPr>
          <p:cNvSpPr/>
          <p:nvPr/>
        </p:nvSpPr>
        <p:spPr>
          <a:xfrm>
            <a:off x="9956369" y="550199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B995D51A-2E8F-4F9C-8AF7-35AF839DF978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55D94D-EF71-4DA5-B6F3-2AF97CF591BC}"/>
              </a:ext>
            </a:extLst>
          </p:cNvPr>
          <p:cNvCxnSpPr>
            <a:cxnSpLocks/>
          </p:cNvCxnSpPr>
          <p:nvPr/>
        </p:nvCxnSpPr>
        <p:spPr>
          <a:xfrm flipH="1">
            <a:off x="10079652" y="1074114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15C9C24-0C1D-4856-96AB-FDFBA533CA83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239A794-466F-4DA9-A298-C9F69B21075F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6E3BE52-0F49-45D8-B7A7-1E8EE6A3383F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24D435DE-D0FF-40CC-921D-8E81380E22A6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4">
            <a:extLst>
              <a:ext uri="{FF2B5EF4-FFF2-40B4-BE49-F238E27FC236}">
                <a16:creationId xmlns:a16="http://schemas.microsoft.com/office/drawing/2014/main" id="{437AB02A-F0C5-4611-8EF3-15EFBE9F78C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3719FC7C-4299-4766-B8FF-9D712AFD384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0220" y="2314575"/>
                <a:ext cx="448054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tIns="72000" rIns="72000" bIns="72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</a:rPr>
                  <a:t>MPT shows that an investor can construct a portfolio of multiple assets that will maximize returns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Corbel" panose="020B0503020204020204" pitchFamily="34" charset="0"/>
                  </a:rPr>
                  <a:t>) for a given level of portfolio risk, which is the sum of covariance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Corbel" panose="020B0503020204020204" pitchFamily="34" charset="0"/>
                  </a:rPr>
                  <a:t>) of the selected stocks.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</a:rPr>
                  <a:t>Likewise, given a desired level of expected return, an investor can construct a portfolio with the lowest possible risk. </a:t>
                </a:r>
                <a:endParaRPr lang="de-DE" sz="14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3719FC7C-4299-4766-B8FF-9D712AFD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220" y="2314575"/>
                <a:ext cx="448054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271"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3AB02E-B135-4B47-96ED-14E38337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37" y="2144123"/>
            <a:ext cx="4994743" cy="36661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9824EE-76E8-4B02-84C0-1D17783A7162}"/>
              </a:ext>
            </a:extLst>
          </p:cNvPr>
          <p:cNvSpPr txBox="1"/>
          <p:nvPr/>
        </p:nvSpPr>
        <p:spPr>
          <a:xfrm>
            <a:off x="6343362" y="5810250"/>
            <a:ext cx="477289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Efficient frontier: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Microsoft Office PowerPoint</Application>
  <PresentationFormat>Breitbild</PresentationFormat>
  <Paragraphs>432</Paragraphs>
  <Slides>38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7" baseType="lpstr">
      <vt:lpstr>Arial</vt:lpstr>
      <vt:lpstr>BMW Group Condensed</vt:lpstr>
      <vt:lpstr>Calibri</vt:lpstr>
      <vt:lpstr>Calibri Light</vt:lpstr>
      <vt:lpstr>Cambria Math</vt:lpstr>
      <vt:lpstr>Corbel</vt:lpstr>
      <vt:lpstr>Roboto</vt:lpstr>
      <vt:lpstr>URWPalladioL-Roma</vt:lpstr>
      <vt:lpstr>Office-Design</vt:lpstr>
      <vt:lpstr>Stock Price Prediction and Portfolio Optimization Using Recurrent Neural Networks and Autoencoders</vt:lpstr>
      <vt:lpstr>Agenda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Data and Methodology</vt:lpstr>
      <vt:lpstr>Data and Methodology</vt:lpstr>
      <vt:lpstr>Data and Methodology</vt:lpstr>
      <vt:lpstr>Data and Methodology</vt:lpstr>
      <vt:lpstr>Data and Methodology</vt:lpstr>
      <vt:lpstr>Data and Methodology</vt:lpstr>
      <vt:lpstr>Results</vt:lpstr>
      <vt:lpstr>Results</vt:lpstr>
      <vt:lpstr>Results</vt:lpstr>
      <vt:lpstr>Data and Methodology</vt:lpstr>
      <vt:lpstr>Results</vt:lpstr>
      <vt:lpstr>Results</vt:lpstr>
      <vt:lpstr>Results</vt:lpstr>
      <vt:lpstr>Results</vt:lpstr>
      <vt:lpstr>Results</vt:lpstr>
      <vt:lpstr>Results</vt:lpstr>
      <vt:lpstr>References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and Portfolio Optimization Using Recurrent Neural Networks and Autoencoders</dc:title>
  <dc:creator>Julian Quernheim, mVISE AG</dc:creator>
  <cp:lastModifiedBy>Julian Quernheim, mVISE AG</cp:lastModifiedBy>
  <cp:revision>23</cp:revision>
  <dcterms:created xsi:type="dcterms:W3CDTF">2020-06-04T13:24:26Z</dcterms:created>
  <dcterms:modified xsi:type="dcterms:W3CDTF">2020-07-24T10:02:57Z</dcterms:modified>
</cp:coreProperties>
</file>