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5" r:id="rId4"/>
    <p:sldId id="271" r:id="rId5"/>
    <p:sldId id="261" r:id="rId6"/>
    <p:sldId id="27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51"/>
  </p:normalViewPr>
  <p:slideViewPr>
    <p:cSldViewPr snapToGrid="0" snapToObjects="1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26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2DC2-11C8-F949-BEF7-E8A2F77D8086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BFC8-D0FF-5C45-B488-13D2F5BCF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29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1" b="-1"/>
          <a:stretch/>
        </p:blipFill>
        <p:spPr>
          <a:xfrm>
            <a:off x="-2" y="1159496"/>
            <a:ext cx="12192002" cy="5698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 b="0" i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8791" y="2248346"/>
            <a:ext cx="11360075" cy="8928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5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59496"/>
            <a:ext cx="12192000" cy="5698504"/>
          </a:xfrm>
          <a:prstGeom prst="rect">
            <a:avLst/>
          </a:prstGeom>
          <a:solidFill>
            <a:srgbClr val="06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408791" y="1570616"/>
            <a:ext cx="11360075" cy="55939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08791" y="2130014"/>
            <a:ext cx="7713233" cy="4260028"/>
          </a:xfrm>
        </p:spPr>
        <p:txBody>
          <a:bodyPr>
            <a:normAutofit/>
          </a:bodyPr>
          <a:lstStyle>
            <a:lvl1pPr marL="0" indent="-3600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Aufzählungspunkt hinzufügen</a:t>
            </a:r>
          </a:p>
          <a:p>
            <a:r>
              <a:rPr lang="de-DE" dirty="0"/>
              <a:t>Aufzählungspunkt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8283388" y="3238052"/>
            <a:ext cx="3908612" cy="36199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722" y="265489"/>
            <a:ext cx="1653087" cy="4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25625"/>
            <a:ext cx="11189064" cy="429547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56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496" y="1825625"/>
            <a:ext cx="5515304" cy="427396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21361" cy="42739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20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0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496" y="1839559"/>
            <a:ext cx="5493079" cy="34424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496" y="2302137"/>
            <a:ext cx="5493079" cy="37974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199" y="1839558"/>
            <a:ext cx="5521361" cy="34424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02137"/>
            <a:ext cx="5521360" cy="37974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7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9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83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497" y="1807285"/>
            <a:ext cx="7456162" cy="45182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8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4496" y="1807284"/>
            <a:ext cx="7456163" cy="451821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497" y="408157"/>
            <a:ext cx="11189065" cy="625423"/>
          </a:xfrm>
          <a:prstGeom prst="rect">
            <a:avLst/>
          </a:prstGeo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04496" y="1148419"/>
            <a:ext cx="11189065" cy="4332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8154297" y="1807284"/>
            <a:ext cx="3539264" cy="42600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latin typeface="Corbel" charset="0"/>
                <a:ea typeface="Corbel" charset="0"/>
                <a:cs typeface="Corbe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6520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791" y="1825625"/>
            <a:ext cx="11458094" cy="42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0" y="6736224"/>
            <a:ext cx="12192000" cy="128466"/>
            <a:chOff x="1117406" y="3970421"/>
            <a:chExt cx="5563185" cy="1720516"/>
          </a:xfrm>
        </p:grpSpPr>
        <p:sp>
          <p:nvSpPr>
            <p:cNvPr id="8" name="Rechteck 7"/>
            <p:cNvSpPr/>
            <p:nvPr/>
          </p:nvSpPr>
          <p:spPr>
            <a:xfrm>
              <a:off x="4826196" y="3970421"/>
              <a:ext cx="1854395" cy="1720516"/>
            </a:xfrm>
            <a:prstGeom prst="rect">
              <a:avLst/>
            </a:prstGeom>
            <a:solidFill>
              <a:srgbClr val="229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971801" y="3970421"/>
              <a:ext cx="1854395" cy="1720516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117406" y="3970421"/>
              <a:ext cx="1854395" cy="1720516"/>
            </a:xfrm>
            <a:prstGeom prst="rect">
              <a:avLst/>
            </a:prstGeom>
            <a:solidFill>
              <a:srgbClr val="F59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59605"/>
                </a:solidFill>
              </a:endParaRPr>
            </a:p>
          </p:txBody>
        </p:sp>
      </p:grp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34243" y="6169586"/>
            <a:ext cx="1232642" cy="371118"/>
          </a:xfrm>
          <a:prstGeom prst="rect">
            <a:avLst/>
          </a:prstGeom>
        </p:spPr>
      </p:pic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408791" y="354367"/>
            <a:ext cx="11458094" cy="6082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850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Corbel" charset="0"/>
                <a:ea typeface="Corbel" charset="0"/>
                <a:cs typeface="Corbel" charset="0"/>
              </a:rPr>
              <a:t>Ihr Partner für digitale Transformation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Mobility, </a:t>
            </a:r>
            <a:r>
              <a:rPr lang="de-DE" dirty="0" err="1"/>
              <a:t>Virtualization</a:t>
            </a:r>
            <a:r>
              <a:rPr lang="de-DE" dirty="0"/>
              <a:t> &amp; Security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Introduction</a:t>
            </a:r>
            <a:endParaRPr lang="de-DE" dirty="0"/>
          </a:p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" b="3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734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" b="3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07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43F69C9-13D7-4F93-AEB5-431CA0899D4A}"/>
              </a:ext>
            </a:extLst>
          </p:cNvPr>
          <p:cNvSpPr/>
          <p:nvPr/>
        </p:nvSpPr>
        <p:spPr>
          <a:xfrm>
            <a:off x="445062" y="315589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Introduction</a:t>
            </a:r>
            <a:r>
              <a:rPr lang="de-DE" sz="60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sz="600" dirty="0" err="1"/>
              <a:t>What</a:t>
            </a:r>
            <a:r>
              <a:rPr lang="de-DE" sz="600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sz="600" dirty="0" err="1"/>
              <a:t>Why</a:t>
            </a:r>
            <a:r>
              <a:rPr lang="de-DE" sz="600" dirty="0"/>
              <a:t>?</a:t>
            </a:r>
            <a:endParaRPr lang="en-US" sz="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D672BC-EBC3-40B4-8FA3-852E149D83DD}"/>
              </a:ext>
            </a:extLst>
          </p:cNvPr>
          <p:cNvSpPr/>
          <p:nvPr/>
        </p:nvSpPr>
        <p:spPr>
          <a:xfrm>
            <a:off x="2337360" y="315589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Literature</a:t>
            </a:r>
            <a:r>
              <a:rPr lang="de-DE" sz="600" dirty="0"/>
              <a:t> Review</a:t>
            </a:r>
          </a:p>
          <a:p>
            <a:pPr marL="171450" indent="-171450">
              <a:buFontTx/>
              <a:buChar char="-"/>
            </a:pPr>
            <a:r>
              <a:rPr lang="de-DE" sz="600" dirty="0"/>
              <a:t>Markowitz Model</a:t>
            </a:r>
          </a:p>
          <a:p>
            <a:pPr marL="171450" indent="-171450">
              <a:buFontTx/>
              <a:buChar char="-"/>
            </a:pPr>
            <a:r>
              <a:rPr lang="de-DE" sz="600" dirty="0"/>
              <a:t>LSTM</a:t>
            </a:r>
          </a:p>
          <a:p>
            <a:pPr marL="171450" indent="-171450">
              <a:buFontTx/>
              <a:buChar char="-"/>
            </a:pPr>
            <a:r>
              <a:rPr lang="de-DE" sz="600" dirty="0"/>
              <a:t>Autoencoder</a:t>
            </a:r>
            <a:endParaRPr lang="en-US" sz="6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77AA51-65B6-4195-A80F-FE288C1C1CD9}"/>
              </a:ext>
            </a:extLst>
          </p:cNvPr>
          <p:cNvSpPr/>
          <p:nvPr/>
        </p:nvSpPr>
        <p:spPr>
          <a:xfrm>
            <a:off x="4229658" y="315589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Literature</a:t>
            </a:r>
            <a:r>
              <a:rPr lang="de-DE" sz="600" dirty="0"/>
              <a:t> Review:</a:t>
            </a:r>
          </a:p>
          <a:p>
            <a:r>
              <a:rPr lang="de-DE" sz="600" dirty="0"/>
              <a:t>- </a:t>
            </a:r>
            <a:r>
              <a:rPr lang="de-DE" sz="600" dirty="0" err="1"/>
              <a:t>Drawbacks</a:t>
            </a:r>
            <a:r>
              <a:rPr lang="de-DE" sz="600" dirty="0"/>
              <a:t> </a:t>
            </a:r>
            <a:r>
              <a:rPr lang="de-DE" sz="600" dirty="0" err="1"/>
              <a:t>of</a:t>
            </a:r>
            <a:r>
              <a:rPr lang="de-DE" sz="600" dirty="0"/>
              <a:t> Markowitz</a:t>
            </a:r>
          </a:p>
          <a:p>
            <a:pPr marL="171450" indent="-171450">
              <a:buFontTx/>
              <a:buChar char="-"/>
            </a:pPr>
            <a:r>
              <a:rPr lang="de-DE" sz="600" dirty="0" err="1"/>
              <a:t>Usaga</a:t>
            </a:r>
            <a:r>
              <a:rPr lang="de-DE" sz="600" dirty="0"/>
              <a:t> </a:t>
            </a:r>
            <a:r>
              <a:rPr lang="de-DE" sz="600" dirty="0" err="1"/>
              <a:t>of</a:t>
            </a:r>
            <a:r>
              <a:rPr lang="de-DE" sz="600" dirty="0"/>
              <a:t> </a:t>
            </a:r>
            <a:r>
              <a:rPr lang="de-DE" sz="600" dirty="0" err="1"/>
              <a:t>covariance</a:t>
            </a:r>
            <a:r>
              <a:rPr lang="de-DE" sz="600" dirty="0"/>
              <a:t> </a:t>
            </a:r>
          </a:p>
          <a:p>
            <a:pPr marL="361950" lvl="1" indent="-171450">
              <a:buFontTx/>
              <a:buChar char="-"/>
            </a:pPr>
            <a:r>
              <a:rPr lang="de-DE" sz="600" dirty="0" err="1"/>
              <a:t>mean</a:t>
            </a:r>
            <a:r>
              <a:rPr lang="de-DE" sz="600" dirty="0"/>
              <a:t> </a:t>
            </a:r>
            <a:r>
              <a:rPr lang="de-DE" sz="600" dirty="0" err="1"/>
              <a:t>variance</a:t>
            </a:r>
            <a:r>
              <a:rPr lang="de-DE" sz="600" dirty="0"/>
              <a:t> </a:t>
            </a:r>
            <a:r>
              <a:rPr lang="de-DE" sz="600" dirty="0" err="1"/>
              <a:t>calculated</a:t>
            </a:r>
            <a:r>
              <a:rPr lang="de-DE" sz="600" dirty="0"/>
              <a:t> </a:t>
            </a:r>
            <a:r>
              <a:rPr lang="de-DE" sz="600" dirty="0" err="1"/>
              <a:t>randomly</a:t>
            </a:r>
            <a:endParaRPr lang="de-DE" sz="600" dirty="0"/>
          </a:p>
          <a:p>
            <a:pPr marL="361950" lvl="1" indent="-171450">
              <a:buFontTx/>
              <a:buChar char="-"/>
            </a:pPr>
            <a:r>
              <a:rPr lang="de-DE" sz="600" dirty="0" err="1"/>
              <a:t>Covariance</a:t>
            </a:r>
            <a:r>
              <a:rPr lang="de-DE" sz="600" dirty="0"/>
              <a:t> </a:t>
            </a:r>
            <a:r>
              <a:rPr lang="de-DE" sz="600" dirty="0" err="1"/>
              <a:t>shows</a:t>
            </a:r>
            <a:r>
              <a:rPr lang="de-DE" sz="600" dirty="0"/>
              <a:t> </a:t>
            </a:r>
            <a:r>
              <a:rPr lang="de-DE" sz="600" dirty="0" err="1"/>
              <a:t>only</a:t>
            </a:r>
            <a:r>
              <a:rPr lang="de-DE" sz="600" dirty="0"/>
              <a:t> </a:t>
            </a:r>
            <a:r>
              <a:rPr lang="de-DE" sz="600" dirty="0" err="1"/>
              <a:t>sign</a:t>
            </a:r>
            <a:r>
              <a:rPr lang="de-DE" sz="600" dirty="0"/>
              <a:t>, </a:t>
            </a:r>
            <a:r>
              <a:rPr lang="de-DE" sz="600" dirty="0" err="1"/>
              <a:t>no</a:t>
            </a:r>
            <a:r>
              <a:rPr lang="de-DE" sz="600" dirty="0"/>
              <a:t> </a:t>
            </a:r>
            <a:r>
              <a:rPr lang="de-DE" sz="600" dirty="0" err="1"/>
              <a:t>stregth</a:t>
            </a:r>
            <a:r>
              <a:rPr lang="de-DE" sz="600" dirty="0"/>
              <a:t> </a:t>
            </a:r>
            <a:r>
              <a:rPr lang="de-DE" sz="600" dirty="0" err="1"/>
              <a:t>of</a:t>
            </a:r>
            <a:r>
              <a:rPr lang="de-DE" sz="600" dirty="0"/>
              <a:t> </a:t>
            </a:r>
            <a:r>
              <a:rPr lang="de-DE" sz="600" dirty="0" err="1"/>
              <a:t>movement</a:t>
            </a:r>
            <a:endParaRPr lang="de-DE" sz="600" dirty="0"/>
          </a:p>
          <a:p>
            <a:pPr marL="171450" indent="-171450">
              <a:buFontTx/>
              <a:buChar char="-"/>
            </a:pPr>
            <a:r>
              <a:rPr lang="de-DE" sz="600" dirty="0"/>
              <a:t>Linear </a:t>
            </a:r>
            <a:r>
              <a:rPr lang="de-DE" sz="600" dirty="0" err="1"/>
              <a:t>optimization</a:t>
            </a:r>
            <a:r>
              <a:rPr lang="de-DE" sz="600" dirty="0"/>
              <a:t> </a:t>
            </a:r>
            <a:r>
              <a:rPr lang="de-DE" sz="600" dirty="0" err="1"/>
              <a:t>problem</a:t>
            </a:r>
            <a:endParaRPr lang="de-DE" sz="600" dirty="0"/>
          </a:p>
          <a:p>
            <a:pPr marL="171450" indent="-171450">
              <a:buFontTx/>
              <a:buChar char="-"/>
            </a:pPr>
            <a:r>
              <a:rPr lang="de-DE" sz="600" dirty="0"/>
              <a:t>Manual </a:t>
            </a:r>
            <a:r>
              <a:rPr lang="de-DE" sz="600" dirty="0" err="1"/>
              <a:t>selection</a:t>
            </a:r>
            <a:r>
              <a:rPr lang="de-DE" sz="600" dirty="0"/>
              <a:t> </a:t>
            </a:r>
            <a:r>
              <a:rPr lang="de-DE" sz="600" dirty="0" err="1"/>
              <a:t>of</a:t>
            </a:r>
            <a:r>
              <a:rPr lang="de-DE" sz="600" dirty="0"/>
              <a:t> </a:t>
            </a:r>
            <a:r>
              <a:rPr lang="de-DE" sz="600" dirty="0" err="1"/>
              <a:t>risk</a:t>
            </a:r>
            <a:r>
              <a:rPr lang="de-DE" sz="600" dirty="0"/>
              <a:t> vs. </a:t>
            </a:r>
            <a:r>
              <a:rPr lang="de-DE" sz="600" dirty="0" err="1"/>
              <a:t>return</a:t>
            </a:r>
            <a:endParaRPr lang="de-DE" sz="600" dirty="0"/>
          </a:p>
          <a:p>
            <a:pPr marL="171450" indent="-171450">
              <a:buFontTx/>
              <a:buChar char="-"/>
            </a:pPr>
            <a:endParaRPr lang="en-US" sz="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B4947E-436A-409C-A3B4-A416020DD878}"/>
              </a:ext>
            </a:extLst>
          </p:cNvPr>
          <p:cNvSpPr/>
          <p:nvPr/>
        </p:nvSpPr>
        <p:spPr>
          <a:xfrm>
            <a:off x="6121956" y="315588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Literature</a:t>
            </a:r>
            <a:r>
              <a:rPr lang="de-DE" sz="600" dirty="0"/>
              <a:t> Review:</a:t>
            </a:r>
          </a:p>
          <a:p>
            <a:r>
              <a:rPr lang="de-DE" sz="600" dirty="0"/>
              <a:t>- </a:t>
            </a:r>
            <a:r>
              <a:rPr lang="de-DE" sz="600" dirty="0" err="1"/>
              <a:t>Drawbakcs</a:t>
            </a:r>
            <a:r>
              <a:rPr lang="de-DE" sz="600" dirty="0"/>
              <a:t> </a:t>
            </a:r>
            <a:r>
              <a:rPr lang="de-DE" sz="600" dirty="0" err="1"/>
              <a:t>of</a:t>
            </a:r>
            <a:r>
              <a:rPr lang="de-DE" sz="600" dirty="0"/>
              <a:t> Deep Portfolio</a:t>
            </a:r>
          </a:p>
          <a:p>
            <a:pPr marL="171450" indent="-171450">
              <a:buFontTx/>
              <a:buChar char="-"/>
            </a:pPr>
            <a:r>
              <a:rPr lang="de-DE" sz="600" dirty="0" err="1"/>
              <a:t>No</a:t>
            </a:r>
            <a:r>
              <a:rPr lang="de-DE" sz="600" dirty="0"/>
              <a:t> </a:t>
            </a:r>
            <a:r>
              <a:rPr lang="de-DE" sz="600" dirty="0" err="1"/>
              <a:t>forecast</a:t>
            </a:r>
            <a:r>
              <a:rPr lang="de-DE" sz="600" dirty="0"/>
              <a:t> </a:t>
            </a:r>
            <a:r>
              <a:rPr lang="de-DE" sz="600" dirty="0" err="1"/>
              <a:t>of</a:t>
            </a:r>
            <a:r>
              <a:rPr lang="de-DE" sz="600" dirty="0"/>
              <a:t> </a:t>
            </a:r>
            <a:r>
              <a:rPr lang="de-DE" sz="600" dirty="0" err="1"/>
              <a:t>assets</a:t>
            </a:r>
            <a:endParaRPr lang="de-DE" sz="600" dirty="0"/>
          </a:p>
          <a:p>
            <a:pPr marL="171450" indent="-171450">
              <a:buFontTx/>
              <a:buChar char="-"/>
            </a:pPr>
            <a:r>
              <a:rPr lang="de-DE" sz="600" dirty="0" err="1"/>
              <a:t>Diversification</a:t>
            </a:r>
            <a:r>
              <a:rPr lang="de-DE" sz="600" dirty="0"/>
              <a:t> </a:t>
            </a:r>
            <a:r>
              <a:rPr lang="de-DE" sz="600" dirty="0" err="1"/>
              <a:t>is</a:t>
            </a:r>
            <a:r>
              <a:rPr lang="de-DE" sz="600" dirty="0"/>
              <a:t> </a:t>
            </a:r>
            <a:r>
              <a:rPr lang="de-DE" sz="600" dirty="0" err="1"/>
              <a:t>choosen</a:t>
            </a:r>
            <a:r>
              <a:rPr lang="de-DE" sz="600" dirty="0"/>
              <a:t> </a:t>
            </a:r>
            <a:r>
              <a:rPr lang="de-DE" sz="600" dirty="0" err="1"/>
              <a:t>randomly</a:t>
            </a:r>
            <a:endParaRPr lang="de-DE" sz="600" dirty="0"/>
          </a:p>
          <a:p>
            <a:pPr marL="171450" indent="-171450">
              <a:buFontTx/>
              <a:buChar char="-"/>
            </a:pPr>
            <a:endParaRPr lang="en-US" sz="6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7287BD9-9CED-4278-B7A9-1DF055547D07}"/>
              </a:ext>
            </a:extLst>
          </p:cNvPr>
          <p:cNvSpPr/>
          <p:nvPr/>
        </p:nvSpPr>
        <p:spPr>
          <a:xfrm>
            <a:off x="445061" y="1642738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Methodology</a:t>
            </a:r>
            <a:endParaRPr lang="en-US" sz="6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A50CB9-9A7D-4BD0-869A-63B5B688B3C7}"/>
              </a:ext>
            </a:extLst>
          </p:cNvPr>
          <p:cNvSpPr/>
          <p:nvPr/>
        </p:nvSpPr>
        <p:spPr>
          <a:xfrm>
            <a:off x="2337361" y="1642738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Methodology</a:t>
            </a:r>
            <a:endParaRPr lang="en-US" sz="600" dirty="0"/>
          </a:p>
          <a:p>
            <a:endParaRPr lang="en-US" sz="6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DF5C51-E503-40A5-B882-0099AA15E589}"/>
              </a:ext>
            </a:extLst>
          </p:cNvPr>
          <p:cNvSpPr/>
          <p:nvPr/>
        </p:nvSpPr>
        <p:spPr>
          <a:xfrm>
            <a:off x="445062" y="2963089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Results</a:t>
            </a:r>
            <a:r>
              <a:rPr lang="de-DE" sz="600" dirty="0"/>
              <a:t>:</a:t>
            </a:r>
            <a:endParaRPr lang="en-US" sz="600" dirty="0"/>
          </a:p>
          <a:p>
            <a:endParaRPr lang="en-US" sz="6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30A39A0-AB90-49CC-A501-E81DD7066E9E}"/>
              </a:ext>
            </a:extLst>
          </p:cNvPr>
          <p:cNvSpPr/>
          <p:nvPr/>
        </p:nvSpPr>
        <p:spPr>
          <a:xfrm>
            <a:off x="2337361" y="2969887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600" dirty="0" err="1"/>
              <a:t>Results</a:t>
            </a:r>
            <a:r>
              <a:rPr lang="de-DE" sz="600" dirty="0"/>
              <a:t>:</a:t>
            </a:r>
            <a:endParaRPr lang="en-US" sz="600" dirty="0"/>
          </a:p>
          <a:p>
            <a:endParaRPr lang="en-US" sz="6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F6D436C-82B2-4489-9224-751C502B8417}"/>
              </a:ext>
            </a:extLst>
          </p:cNvPr>
          <p:cNvSpPr/>
          <p:nvPr/>
        </p:nvSpPr>
        <p:spPr>
          <a:xfrm>
            <a:off x="445062" y="4283440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/>
              <a:t>Limitations:</a:t>
            </a:r>
          </a:p>
          <a:p>
            <a:endParaRPr lang="en-US" sz="6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ECF5C3-AC10-40F6-8F02-9E141FEDBAD5}"/>
              </a:ext>
            </a:extLst>
          </p:cNvPr>
          <p:cNvSpPr/>
          <p:nvPr/>
        </p:nvSpPr>
        <p:spPr>
          <a:xfrm>
            <a:off x="2337361" y="4283439"/>
            <a:ext cx="1505119" cy="995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/>
              <a:t>Acknowledgement and References: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660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1DDF3238-1C44-4215-9BB3-47A5A7773E59}"/>
              </a:ext>
            </a:extLst>
          </p:cNvPr>
          <p:cNvSpPr/>
          <p:nvPr/>
        </p:nvSpPr>
        <p:spPr>
          <a:xfrm>
            <a:off x="-32505444" y="-4038806"/>
            <a:ext cx="30824130" cy="1783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8098B6C7-313D-4866-86AB-FEEBA8D3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9" y="0"/>
            <a:ext cx="10858606" cy="628407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3DE3A24-9C74-4865-969C-4FA06DCF1B53}"/>
              </a:ext>
            </a:extLst>
          </p:cNvPr>
          <p:cNvSpPr/>
          <p:nvPr/>
        </p:nvSpPr>
        <p:spPr>
          <a:xfrm>
            <a:off x="-21003885" y="8109626"/>
            <a:ext cx="4350033" cy="1655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323355-051A-488F-A982-83C50E80F468}"/>
              </a:ext>
            </a:extLst>
          </p:cNvPr>
          <p:cNvSpPr/>
          <p:nvPr/>
        </p:nvSpPr>
        <p:spPr>
          <a:xfrm>
            <a:off x="-30608299" y="8109626"/>
            <a:ext cx="7636011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CBBCA50-7B70-4ED1-AE0B-D4F7F5651ECE}"/>
              </a:ext>
            </a:extLst>
          </p:cNvPr>
          <p:cNvSpPr/>
          <p:nvPr/>
        </p:nvSpPr>
        <p:spPr>
          <a:xfrm>
            <a:off x="-26606096" y="5308862"/>
            <a:ext cx="7669738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4CE2CA48-10A2-4E89-85C3-5DE32AA73321}"/>
              </a:ext>
            </a:extLst>
          </p:cNvPr>
          <p:cNvSpPr/>
          <p:nvPr/>
        </p:nvSpPr>
        <p:spPr>
          <a:xfrm>
            <a:off x="-20935701" y="-40164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y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66B37677-7BAA-4B44-87A0-0CAEC8099204}"/>
              </a:ext>
            </a:extLst>
          </p:cNvPr>
          <p:cNvSpPr/>
          <p:nvPr/>
        </p:nvSpPr>
        <p:spPr>
          <a:xfrm>
            <a:off x="-20935701" y="347411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o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896F11AC-3D71-41DC-8EFC-4DFC66F21CA5}"/>
              </a:ext>
            </a:extLst>
          </p:cNvPr>
          <p:cNvSpPr/>
          <p:nvPr/>
        </p:nvSpPr>
        <p:spPr>
          <a:xfrm>
            <a:off x="-19074484" y="125168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6E830E9-1185-4509-97D0-1FFA1006C278}"/>
              </a:ext>
            </a:extLst>
          </p:cNvPr>
          <p:cNvSpPr/>
          <p:nvPr/>
        </p:nvSpPr>
        <p:spPr>
          <a:xfrm>
            <a:off x="-23120322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A8C7A6DF-E090-433B-85D6-DA34204BE87F}"/>
              </a:ext>
            </a:extLst>
          </p:cNvPr>
          <p:cNvSpPr/>
          <p:nvPr/>
        </p:nvSpPr>
        <p:spPr>
          <a:xfrm>
            <a:off x="-26742811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81EC37E-194A-4234-93AF-BA9E1E811107}"/>
              </a:ext>
            </a:extLst>
          </p:cNvPr>
          <p:cNvSpPr txBox="1"/>
          <p:nvPr/>
        </p:nvSpPr>
        <p:spPr>
          <a:xfrm>
            <a:off x="-26101655" y="12521396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Target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E60EED-B57B-4304-AB9D-EF0F67C557AE}"/>
              </a:ext>
            </a:extLst>
          </p:cNvPr>
          <p:cNvSpPr txBox="1"/>
          <p:nvPr/>
        </p:nvSpPr>
        <p:spPr>
          <a:xfrm>
            <a:off x="-22444321" y="12541511"/>
            <a:ext cx="291641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Loss/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error</a:t>
            </a: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AB7EED-667A-4B86-ADBC-B57A4EF9B7AA}"/>
              </a:ext>
            </a:extLst>
          </p:cNvPr>
          <p:cNvSpPr txBox="1"/>
          <p:nvPr/>
        </p:nvSpPr>
        <p:spPr>
          <a:xfrm>
            <a:off x="-18456994" y="125415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Output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0A6E8DD8-9339-4867-8612-9386AC848031}"/>
              </a:ext>
            </a:extLst>
          </p:cNvPr>
          <p:cNvSpPr/>
          <p:nvPr/>
        </p:nvSpPr>
        <p:spPr>
          <a:xfrm>
            <a:off x="-20935701" y="1536235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/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𝑈𝑛𝑓</m:t>
                      </m:r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𝑜𝑙𝑑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310AE6C-E058-48CF-B434-2E3EF5A99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B5FABFF-3855-457B-B891-2F167794F894}"/>
              </a:ext>
            </a:extLst>
          </p:cNvPr>
          <p:cNvSpPr/>
          <p:nvPr/>
        </p:nvSpPr>
        <p:spPr>
          <a:xfrm>
            <a:off x="-20935701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4A15F19-E03F-46F4-B9C2-42D305312931}"/>
              </a:ext>
            </a:extLst>
          </p:cNvPr>
          <p:cNvSpPr/>
          <p:nvPr/>
        </p:nvSpPr>
        <p:spPr>
          <a:xfrm>
            <a:off x="-15478414" y="12527219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AA158D-23A1-4E9F-965E-CEAF0259FCBF}"/>
              </a:ext>
            </a:extLst>
          </p:cNvPr>
          <p:cNvSpPr txBox="1"/>
          <p:nvPr/>
        </p:nvSpPr>
        <p:spPr>
          <a:xfrm>
            <a:off x="-14860924" y="125336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State at time t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3A5834B-3B81-455C-B20C-A66011EA8FFE}"/>
              </a:ext>
            </a:extLst>
          </p:cNvPr>
          <p:cNvSpPr/>
          <p:nvPr/>
        </p:nvSpPr>
        <p:spPr>
          <a:xfrm>
            <a:off x="-12030975" y="12544778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2B01BEE-4D48-4569-B333-8425F3CE1939}"/>
              </a:ext>
            </a:extLst>
          </p:cNvPr>
          <p:cNvSpPr txBox="1"/>
          <p:nvPr/>
        </p:nvSpPr>
        <p:spPr>
          <a:xfrm>
            <a:off x="-11413485" y="12569458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Input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AADE76A-E437-4C1A-AE51-AEEA8D3B64BA}"/>
              </a:ext>
            </a:extLst>
          </p:cNvPr>
          <p:cNvSpPr/>
          <p:nvPr/>
        </p:nvSpPr>
        <p:spPr>
          <a:xfrm>
            <a:off x="-20935701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A55EE2D-CC79-4CC0-B2B3-059EDE66F68D}"/>
              </a:ext>
            </a:extLst>
          </p:cNvPr>
          <p:cNvCxnSpPr>
            <a:cxnSpLocks/>
          </p:cNvCxnSpPr>
          <p:nvPr/>
        </p:nvCxnSpPr>
        <p:spPr>
          <a:xfrm>
            <a:off x="-20228267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78E9A5-374F-4826-8F42-3ACEF86A4345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2CEDD4D-0B31-4262-8350-D93880D9BBE9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418772-F03B-4DCE-87FC-4755076CDD43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V="1">
            <a:off x="-20215701" y="6851993"/>
            <a:ext cx="0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/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774D2F71-E6CC-4583-88CA-1DC299961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/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9E316A7D-129B-4FD0-BBE5-F900444FF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/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C69B9186-0B02-4646-8684-CB3395CC9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/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F4EB065B-9768-4BD9-B773-DF693511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/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21893032-CDE8-4075-99A0-9A20AEA11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DBDE033-2BFA-4C4D-A636-12CC490A8148}"/>
              </a:ext>
            </a:extLst>
          </p:cNvPr>
          <p:cNvCxnSpPr>
            <a:cxnSpLocks/>
          </p:cNvCxnSpPr>
          <p:nvPr/>
        </p:nvCxnSpPr>
        <p:spPr>
          <a:xfrm>
            <a:off x="-9766809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7197923-8563-49B6-9C13-3AC5AD8CE97F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76BE4B4-701E-4539-8950-D2076427A1DB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2C37A0E-BA0F-4C73-B7C9-D6BABF7E034A}"/>
              </a:ext>
            </a:extLst>
          </p:cNvPr>
          <p:cNvCxnSpPr>
            <a:cxnSpLocks/>
          </p:cNvCxnSpPr>
          <p:nvPr/>
        </p:nvCxnSpPr>
        <p:spPr>
          <a:xfrm flipV="1">
            <a:off x="-9720933" y="6721475"/>
            <a:ext cx="0" cy="1523053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/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Freihandform: Form 44">
                <a:extLst>
                  <a:ext uri="{FF2B5EF4-FFF2-40B4-BE49-F238E27FC236}">
                    <a16:creationId xmlns:a16="http://schemas.microsoft.com/office/drawing/2014/main" id="{BEB60B6A-EAB4-4C56-94A5-F9AA3B75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/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>
          <p:sp>
            <p:nvSpPr>
              <p:cNvPr id="46" name="Freihandform: Form 45">
                <a:extLst>
                  <a:ext uri="{FF2B5EF4-FFF2-40B4-BE49-F238E27FC236}">
                    <a16:creationId xmlns:a16="http://schemas.microsoft.com/office/drawing/2014/main" id="{7C253E5A-6C9C-4474-87C5-D6044E78D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/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1D5451D0-6CDE-4804-8EB1-DA7938926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/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8C9FF7DC-C027-4476-AB1B-92E8BAAF2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/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952053F6-5E9F-4F7D-9428-52AA728C4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6302A68-719A-48BD-ADE6-D5E7CB10FB3F}"/>
              </a:ext>
            </a:extLst>
          </p:cNvPr>
          <p:cNvCxnSpPr>
            <a:cxnSpLocks/>
          </p:cNvCxnSpPr>
          <p:nvPr/>
        </p:nvCxnSpPr>
        <p:spPr>
          <a:xfrm>
            <a:off x="-7528896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C81BABC-C3FB-4CFD-A742-F8CD314B02B6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8B162CF-96E7-4861-80E4-73AB2FFD5F73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189F84E-525E-4513-96B1-10A24FB10A94}"/>
              </a:ext>
            </a:extLst>
          </p:cNvPr>
          <p:cNvCxnSpPr>
            <a:cxnSpLocks/>
          </p:cNvCxnSpPr>
          <p:nvPr/>
        </p:nvCxnSpPr>
        <p:spPr>
          <a:xfrm flipH="1" flipV="1">
            <a:off x="-7549639" y="6721474"/>
            <a:ext cx="45875" cy="1469675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/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0693AF52-E55C-440F-AA82-AF6FDDBFB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/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E5D833BB-35A8-4818-988C-9BBED5501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/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3DB9202B-A7EF-49FC-94C8-8F90F4FBF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/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70568146-4FA0-45C6-BCC3-5D21FD9D8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/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46CB585A-4658-442F-87EE-3476D85EC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B67A96E6-FF65-4684-818F-FDA50B2DFBE2}"/>
              </a:ext>
            </a:extLst>
          </p:cNvPr>
          <p:cNvCxnSpPr>
            <a:cxnSpLocks/>
          </p:cNvCxnSpPr>
          <p:nvPr/>
        </p:nvCxnSpPr>
        <p:spPr>
          <a:xfrm>
            <a:off x="-5425010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4FDBBAB-066C-4910-9114-DC9F0867F09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0573CD5-4E53-4E1C-A6FE-199F6F2D7A4A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2E8B837-7C4E-4EE7-AB96-93376BCE9EBD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-5425010" y="6721475"/>
            <a:ext cx="12566" cy="1469674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894D7754-6D44-49E3-8946-D5B20F9EB317}"/>
              </a:ext>
            </a:extLst>
          </p:cNvPr>
          <p:cNvCxnSpPr>
            <a:cxnSpLocks/>
          </p:cNvCxnSpPr>
          <p:nvPr/>
        </p:nvCxnSpPr>
        <p:spPr>
          <a:xfrm flipV="1">
            <a:off x="-9034353" y="6119427"/>
            <a:ext cx="798133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901A023-A771-47E0-A6A7-93C0D55AA0FD}"/>
              </a:ext>
            </a:extLst>
          </p:cNvPr>
          <p:cNvCxnSpPr>
            <a:cxnSpLocks/>
          </p:cNvCxnSpPr>
          <p:nvPr/>
        </p:nvCxnSpPr>
        <p:spPr>
          <a:xfrm flipV="1">
            <a:off x="-6796440" y="6119427"/>
            <a:ext cx="66410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/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DDC47551-8122-481A-93D0-9F528CE73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C39125F-6980-4990-A8AB-41BFF8AAE611}"/>
              </a:ext>
            </a:extLst>
          </p:cNvPr>
          <p:cNvCxnSpPr>
            <a:cxnSpLocks/>
          </p:cNvCxnSpPr>
          <p:nvPr/>
        </p:nvCxnSpPr>
        <p:spPr>
          <a:xfrm flipV="1">
            <a:off x="-10983689" y="6119427"/>
            <a:ext cx="509556" cy="14538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/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</p:txBody>
          </p:sp>
        </mc:Choice>
        <mc:Fallback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594C60CC-5913-4122-BFDE-F55D12A4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F6080E5-599B-45AD-A3F8-649C532CF0FA}"/>
              </a:ext>
            </a:extLst>
          </p:cNvPr>
          <p:cNvCxnSpPr>
            <a:cxnSpLocks/>
          </p:cNvCxnSpPr>
          <p:nvPr/>
        </p:nvCxnSpPr>
        <p:spPr>
          <a:xfrm flipV="1">
            <a:off x="-4692554" y="6119427"/>
            <a:ext cx="51878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4166A00D-054E-4DA2-A29F-C9DD527863DE}"/>
              </a:ext>
            </a:extLst>
          </p:cNvPr>
          <p:cNvSpPr txBox="1"/>
          <p:nvPr/>
        </p:nvSpPr>
        <p:spPr>
          <a:xfrm>
            <a:off x="-31740835" y="7148534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A30D5FE-33A3-439E-B05C-5F5A3772E7D6}"/>
              </a:ext>
            </a:extLst>
          </p:cNvPr>
          <p:cNvSpPr txBox="1"/>
          <p:nvPr/>
        </p:nvSpPr>
        <p:spPr>
          <a:xfrm>
            <a:off x="-18636787" y="7163373"/>
            <a:ext cx="1010260" cy="615553"/>
          </a:xfrm>
          <a:prstGeom prst="rect">
            <a:avLst/>
          </a:prstGeom>
          <a:noFill/>
          <a:ln w="69850">
            <a:noFill/>
            <a:headEnd type="triangle" w="med" len="med"/>
            <a:tailEnd type="triangle" w="med" len="med"/>
          </a:ln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8C3F89F-830D-4B36-9293-143678F2E766}"/>
              </a:ext>
            </a:extLst>
          </p:cNvPr>
          <p:cNvSpPr txBox="1"/>
          <p:nvPr/>
        </p:nvSpPr>
        <p:spPr>
          <a:xfrm>
            <a:off x="-20046684" y="4908578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A3801AE-9A96-4B7C-BA32-4FF40F03466A}"/>
              </a:ext>
            </a:extLst>
          </p:cNvPr>
          <p:cNvSpPr txBox="1"/>
          <p:nvPr/>
        </p:nvSpPr>
        <p:spPr>
          <a:xfrm>
            <a:off x="-8567886" y="12656550"/>
            <a:ext cx="289360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U, V, W =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weights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067C765-0E47-4739-90A9-15D656799B4B}"/>
              </a:ext>
            </a:extLst>
          </p:cNvPr>
          <p:cNvSpPr txBox="1"/>
          <p:nvPr/>
        </p:nvSpPr>
        <p:spPr>
          <a:xfrm>
            <a:off x="-8960708" y="5482090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10860D3-3B87-49CD-B793-B44943CA7129}"/>
              </a:ext>
            </a:extLst>
          </p:cNvPr>
          <p:cNvSpPr txBox="1"/>
          <p:nvPr/>
        </p:nvSpPr>
        <p:spPr>
          <a:xfrm>
            <a:off x="-6748327" y="5464217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86ED08E-665B-4B8D-B281-D32E0F4CEEE8}"/>
              </a:ext>
            </a:extLst>
          </p:cNvPr>
          <p:cNvSpPr txBox="1"/>
          <p:nvPr/>
        </p:nvSpPr>
        <p:spPr>
          <a:xfrm>
            <a:off x="-4720838" y="541199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273FC4FF-C9F2-4483-9377-4FE31DB68AF6}"/>
              </a:ext>
            </a:extLst>
          </p:cNvPr>
          <p:cNvSpPr txBox="1"/>
          <p:nvPr/>
        </p:nvSpPr>
        <p:spPr>
          <a:xfrm>
            <a:off x="-11050796" y="546794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A1514FB-2830-4E3F-8CA3-C4059CCB3A68}"/>
              </a:ext>
            </a:extLst>
          </p:cNvPr>
          <p:cNvSpPr txBox="1"/>
          <p:nvPr/>
        </p:nvSpPr>
        <p:spPr>
          <a:xfrm>
            <a:off x="-9661939" y="7270023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507999FC-98FC-4A4C-84C3-5AF210D29C99}"/>
              </a:ext>
            </a:extLst>
          </p:cNvPr>
          <p:cNvSpPr txBox="1"/>
          <p:nvPr/>
        </p:nvSpPr>
        <p:spPr>
          <a:xfrm>
            <a:off x="-7343183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74EC4CC8-2410-4BDD-AF11-DCDC5BAF1245}"/>
              </a:ext>
            </a:extLst>
          </p:cNvPr>
          <p:cNvSpPr txBox="1"/>
          <p:nvPr/>
        </p:nvSpPr>
        <p:spPr>
          <a:xfrm>
            <a:off x="-5283710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550E5DE8-7A27-491D-B25E-E01B73AA5CC4}"/>
              </a:ext>
            </a:extLst>
          </p:cNvPr>
          <p:cNvSpPr txBox="1"/>
          <p:nvPr/>
        </p:nvSpPr>
        <p:spPr>
          <a:xfrm>
            <a:off x="-10358795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69E0CE1-8231-4B5C-B24D-D308AB33C00F}"/>
              </a:ext>
            </a:extLst>
          </p:cNvPr>
          <p:cNvSpPr txBox="1"/>
          <p:nvPr/>
        </p:nvSpPr>
        <p:spPr>
          <a:xfrm>
            <a:off x="-8347053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799D6AD-A7F6-49B2-B962-B40903D7989B}"/>
              </a:ext>
            </a:extLst>
          </p:cNvPr>
          <p:cNvSpPr txBox="1"/>
          <p:nvPr/>
        </p:nvSpPr>
        <p:spPr>
          <a:xfrm>
            <a:off x="-6267752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CE5D6349-19F7-42B0-8E7A-EFD424818996}"/>
              </a:ext>
            </a:extLst>
          </p:cNvPr>
          <p:cNvSpPr/>
          <p:nvPr/>
        </p:nvSpPr>
        <p:spPr>
          <a:xfrm>
            <a:off x="-22854820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30C9BAB5-28E1-460D-B023-B981F8C44465}"/>
              </a:ext>
            </a:extLst>
          </p:cNvPr>
          <p:cNvSpPr/>
          <p:nvPr/>
        </p:nvSpPr>
        <p:spPr>
          <a:xfrm>
            <a:off x="-25009546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5" name="Freihandform: Form 84">
            <a:extLst>
              <a:ext uri="{FF2B5EF4-FFF2-40B4-BE49-F238E27FC236}">
                <a16:creationId xmlns:a16="http://schemas.microsoft.com/office/drawing/2014/main" id="{B5189536-07C1-4C6E-B9BC-42F2B804E8A2}"/>
              </a:ext>
            </a:extLst>
          </p:cNvPr>
          <p:cNvSpPr/>
          <p:nvPr/>
        </p:nvSpPr>
        <p:spPr>
          <a:xfrm>
            <a:off x="-24683623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FD0DDD32-63D2-4BCF-8341-4DCA87F202A0}"/>
              </a:ext>
            </a:extLst>
          </p:cNvPr>
          <p:cNvSpPr/>
          <p:nvPr/>
        </p:nvSpPr>
        <p:spPr>
          <a:xfrm>
            <a:off x="-26838349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EB897AFF-5B1C-41AF-A496-9D790C7DAE7D}"/>
              </a:ext>
            </a:extLst>
          </p:cNvPr>
          <p:cNvSpPr/>
          <p:nvPr/>
        </p:nvSpPr>
        <p:spPr>
          <a:xfrm>
            <a:off x="-28882955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40EBFAE6-9BDA-4B19-AB5B-887BA9D5A2C3}"/>
              </a:ext>
            </a:extLst>
          </p:cNvPr>
          <p:cNvSpPr/>
          <p:nvPr/>
        </p:nvSpPr>
        <p:spPr>
          <a:xfrm>
            <a:off x="-19092538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/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060AB0BE-1CBF-4218-9582-8E951E77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blipFill>
                <a:blip r:embed="rId21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/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8D54FE09-4AB3-4A85-9448-4A38B1B1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blipFill>
                <a:blip r:embed="rId22"/>
                <a:stretch>
                  <a:fillRect r="-1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E1616FF1-23FE-4AE5-BD84-47F546778AED}"/>
              </a:ext>
            </a:extLst>
          </p:cNvPr>
          <p:cNvCxnSpPr>
            <a:cxnSpLocks/>
            <a:stCxn id="88" idx="1"/>
            <a:endCxn id="26" idx="3"/>
          </p:cNvCxnSpPr>
          <p:nvPr/>
        </p:nvCxnSpPr>
        <p:spPr>
          <a:xfrm flipH="1" flipV="1">
            <a:off x="-20215701" y="6851993"/>
            <a:ext cx="1843163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9728D705-9A20-4439-A29D-92D94D24B55B}"/>
              </a:ext>
            </a:extLst>
          </p:cNvPr>
          <p:cNvCxnSpPr>
            <a:cxnSpLocks/>
            <a:stCxn id="88" idx="1"/>
            <a:endCxn id="83" idx="3"/>
          </p:cNvCxnSpPr>
          <p:nvPr/>
        </p:nvCxnSpPr>
        <p:spPr>
          <a:xfrm flipH="1" flipV="1">
            <a:off x="-22134820" y="6851993"/>
            <a:ext cx="3762282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C0DEE05E-9A9A-47C2-83D3-CE51AB82F3C0}"/>
              </a:ext>
            </a:extLst>
          </p:cNvPr>
          <p:cNvCxnSpPr>
            <a:cxnSpLocks/>
            <a:stCxn id="88" idx="1"/>
            <a:endCxn id="84" idx="3"/>
          </p:cNvCxnSpPr>
          <p:nvPr/>
        </p:nvCxnSpPr>
        <p:spPr>
          <a:xfrm flipH="1" flipV="1">
            <a:off x="-24289546" y="6851993"/>
            <a:ext cx="5917008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E4979E1-86C8-4BA9-874F-9464433304B4}"/>
              </a:ext>
            </a:extLst>
          </p:cNvPr>
          <p:cNvCxnSpPr>
            <a:cxnSpLocks/>
            <a:stCxn id="31" idx="1"/>
            <a:endCxn id="83" idx="3"/>
          </p:cNvCxnSpPr>
          <p:nvPr/>
        </p:nvCxnSpPr>
        <p:spPr>
          <a:xfrm flipH="1" flipV="1">
            <a:off x="-22134820" y="6851993"/>
            <a:ext cx="1919119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FC1DDCE-6623-472A-BEB3-760134DB786A}"/>
              </a:ext>
            </a:extLst>
          </p:cNvPr>
          <p:cNvCxnSpPr>
            <a:cxnSpLocks/>
            <a:stCxn id="31" idx="1"/>
            <a:endCxn id="84" idx="3"/>
          </p:cNvCxnSpPr>
          <p:nvPr/>
        </p:nvCxnSpPr>
        <p:spPr>
          <a:xfrm flipH="1" flipV="1">
            <a:off x="-24289546" y="6851993"/>
            <a:ext cx="4073845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5BECB988-B8CD-4C06-B44B-AB15E4BC73CD}"/>
              </a:ext>
            </a:extLst>
          </p:cNvPr>
          <p:cNvCxnSpPr>
            <a:cxnSpLocks/>
            <a:stCxn id="85" idx="1"/>
            <a:endCxn id="26" idx="3"/>
          </p:cNvCxnSpPr>
          <p:nvPr/>
        </p:nvCxnSpPr>
        <p:spPr>
          <a:xfrm flipV="1">
            <a:off x="-23963623" y="6851993"/>
            <a:ext cx="3747922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3D60710-343C-44EB-BF8A-A5B80B8DD30B}"/>
              </a:ext>
            </a:extLst>
          </p:cNvPr>
          <p:cNvCxnSpPr>
            <a:cxnSpLocks/>
            <a:stCxn id="86" idx="1"/>
            <a:endCxn id="26" idx="3"/>
          </p:cNvCxnSpPr>
          <p:nvPr/>
        </p:nvCxnSpPr>
        <p:spPr>
          <a:xfrm flipV="1">
            <a:off x="-26118349" y="6851993"/>
            <a:ext cx="5902648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0F0A9AB-80F5-45C0-9561-4B832BEC9219}"/>
              </a:ext>
            </a:extLst>
          </p:cNvPr>
          <p:cNvCxnSpPr>
            <a:cxnSpLocks/>
            <a:stCxn id="87" idx="1"/>
            <a:endCxn id="26" idx="3"/>
          </p:cNvCxnSpPr>
          <p:nvPr/>
        </p:nvCxnSpPr>
        <p:spPr>
          <a:xfrm flipV="1">
            <a:off x="-28162955" y="6851993"/>
            <a:ext cx="7947254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E7BA1E7C-4EF8-454A-A60C-F6DCFADD2A2C}"/>
              </a:ext>
            </a:extLst>
          </p:cNvPr>
          <p:cNvCxnSpPr>
            <a:cxnSpLocks/>
            <a:stCxn id="87" idx="1"/>
            <a:endCxn id="83" idx="3"/>
          </p:cNvCxnSpPr>
          <p:nvPr/>
        </p:nvCxnSpPr>
        <p:spPr>
          <a:xfrm flipV="1">
            <a:off x="-28162955" y="6851993"/>
            <a:ext cx="6028135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12ED08F3-AFE1-4670-AD46-F9465A2B56DF}"/>
              </a:ext>
            </a:extLst>
          </p:cNvPr>
          <p:cNvCxnSpPr>
            <a:cxnSpLocks/>
            <a:stCxn id="86" idx="1"/>
            <a:endCxn id="83" idx="3"/>
          </p:cNvCxnSpPr>
          <p:nvPr/>
        </p:nvCxnSpPr>
        <p:spPr>
          <a:xfrm flipV="1">
            <a:off x="-26118349" y="6851993"/>
            <a:ext cx="398352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BDB4E9FF-EA28-4394-AB59-FE5B36C5259F}"/>
              </a:ext>
            </a:extLst>
          </p:cNvPr>
          <p:cNvCxnSpPr>
            <a:cxnSpLocks/>
            <a:stCxn id="85" idx="1"/>
            <a:endCxn id="83" idx="3"/>
          </p:cNvCxnSpPr>
          <p:nvPr/>
        </p:nvCxnSpPr>
        <p:spPr>
          <a:xfrm flipV="1">
            <a:off x="-23963623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29A04D4-15B4-4560-BF03-987FEA37938C}"/>
              </a:ext>
            </a:extLst>
          </p:cNvPr>
          <p:cNvCxnSpPr>
            <a:cxnSpLocks/>
            <a:stCxn id="85" idx="1"/>
            <a:endCxn id="84" idx="3"/>
          </p:cNvCxnSpPr>
          <p:nvPr/>
        </p:nvCxnSpPr>
        <p:spPr>
          <a:xfrm flipH="1" flipV="1">
            <a:off x="-24289546" y="6851993"/>
            <a:ext cx="32592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DEF8D15-5301-4E35-A12A-1487F2CAF821}"/>
              </a:ext>
            </a:extLst>
          </p:cNvPr>
          <p:cNvCxnSpPr>
            <a:cxnSpLocks/>
            <a:stCxn id="86" idx="1"/>
            <a:endCxn id="84" idx="3"/>
          </p:cNvCxnSpPr>
          <p:nvPr/>
        </p:nvCxnSpPr>
        <p:spPr>
          <a:xfrm flipV="1">
            <a:off x="-26118349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8314DFEE-E8E7-41C9-A06D-B54F0A8EED6D}"/>
              </a:ext>
            </a:extLst>
          </p:cNvPr>
          <p:cNvCxnSpPr>
            <a:cxnSpLocks/>
            <a:stCxn id="87" idx="1"/>
            <a:endCxn id="84" idx="3"/>
          </p:cNvCxnSpPr>
          <p:nvPr/>
        </p:nvCxnSpPr>
        <p:spPr>
          <a:xfrm flipV="1">
            <a:off x="-28162955" y="6851993"/>
            <a:ext cx="387340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ogen 104">
            <a:extLst>
              <a:ext uri="{FF2B5EF4-FFF2-40B4-BE49-F238E27FC236}">
                <a16:creationId xmlns:a16="http://schemas.microsoft.com/office/drawing/2014/main" id="{28C3EF0A-0915-4D28-9829-223E325F7D69}"/>
              </a:ext>
            </a:extLst>
          </p:cNvPr>
          <p:cNvSpPr/>
          <p:nvPr/>
        </p:nvSpPr>
        <p:spPr>
          <a:xfrm>
            <a:off x="-29208578" y="3339665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ogen 105">
            <a:extLst>
              <a:ext uri="{FF2B5EF4-FFF2-40B4-BE49-F238E27FC236}">
                <a16:creationId xmlns:a16="http://schemas.microsoft.com/office/drawing/2014/main" id="{B1759DC8-3038-4F55-88AE-9F2F8FDE61E8}"/>
              </a:ext>
            </a:extLst>
          </p:cNvPr>
          <p:cNvSpPr/>
          <p:nvPr/>
        </p:nvSpPr>
        <p:spPr>
          <a:xfrm>
            <a:off x="-31209447" y="3256089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Bogen 106">
            <a:extLst>
              <a:ext uri="{FF2B5EF4-FFF2-40B4-BE49-F238E27FC236}">
                <a16:creationId xmlns:a16="http://schemas.microsoft.com/office/drawing/2014/main" id="{B01ECBDD-B2EA-40DA-BA78-CE32A8DBF166}"/>
              </a:ext>
            </a:extLst>
          </p:cNvPr>
          <p:cNvSpPr/>
          <p:nvPr/>
        </p:nvSpPr>
        <p:spPr>
          <a:xfrm>
            <a:off x="-27374859" y="3315083"/>
            <a:ext cx="6911001" cy="5266741"/>
          </a:xfrm>
          <a:prstGeom prst="arc">
            <a:avLst>
              <a:gd name="adj1" fmla="val 646201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Pfeil: nach rechts 107">
            <a:extLst>
              <a:ext uri="{FF2B5EF4-FFF2-40B4-BE49-F238E27FC236}">
                <a16:creationId xmlns:a16="http://schemas.microsoft.com/office/drawing/2014/main" id="{1CE9889A-4A6F-4033-9915-B03FDBFC79F6}"/>
              </a:ext>
            </a:extLst>
          </p:cNvPr>
          <p:cNvSpPr/>
          <p:nvPr/>
        </p:nvSpPr>
        <p:spPr>
          <a:xfrm>
            <a:off x="-15693391" y="6196461"/>
            <a:ext cx="2471899" cy="498569"/>
          </a:xfrm>
          <a:prstGeom prst="rightArrow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340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FA6F91D1-7157-4908-A1F4-8A1C757FD2A7}"/>
              </a:ext>
            </a:extLst>
          </p:cNvPr>
          <p:cNvSpPr txBox="1"/>
          <p:nvPr/>
        </p:nvSpPr>
        <p:spPr>
          <a:xfrm>
            <a:off x="-31962143" y="-3632122"/>
            <a:ext cx="1921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Recurrent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Networks</a:t>
            </a:r>
          </a:p>
          <a:p>
            <a:endParaRPr lang="de-DE" sz="2800" dirty="0"/>
          </a:p>
          <a:p>
            <a:r>
              <a:rPr lang="de-DE" sz="2400" dirty="0" err="1"/>
              <a:t>Folded</a:t>
            </a:r>
            <a:r>
              <a:rPr lang="de-DE" sz="2400" dirty="0"/>
              <a:t> = </a:t>
            </a:r>
            <a:r>
              <a:rPr lang="de-DE" sz="2400" dirty="0" err="1"/>
              <a:t>left</a:t>
            </a:r>
            <a:endParaRPr lang="de-DE" sz="2400" dirty="0"/>
          </a:p>
          <a:p>
            <a:r>
              <a:rPr lang="de-DE" sz="2400" dirty="0" err="1"/>
              <a:t>Unfolded</a:t>
            </a:r>
            <a:r>
              <a:rPr lang="de-DE" sz="2400" dirty="0"/>
              <a:t> = </a:t>
            </a:r>
            <a:r>
              <a:rPr lang="de-DE" sz="2400" dirty="0" err="1"/>
              <a:t>right</a:t>
            </a:r>
            <a:endParaRPr lang="de-DE" sz="2400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F0E8DE5-E1D1-44F6-819A-AE30A4965BD3}"/>
              </a:ext>
            </a:extLst>
          </p:cNvPr>
          <p:cNvSpPr txBox="1"/>
          <p:nvPr/>
        </p:nvSpPr>
        <p:spPr>
          <a:xfrm>
            <a:off x="-29441763" y="12521271"/>
            <a:ext cx="1921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Legend: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6473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dirty="0"/>
              <a:t>Q &amp; 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" b="3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7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VISE">
      <a:dk1>
        <a:srgbClr val="000000"/>
      </a:dk1>
      <a:lt1>
        <a:srgbClr val="FFFFFF"/>
      </a:lt1>
      <a:dk2>
        <a:srgbClr val="062646"/>
      </a:dk2>
      <a:lt2>
        <a:srgbClr val="E7E6E6"/>
      </a:lt2>
      <a:accent1>
        <a:srgbClr val="2195CA"/>
      </a:accent1>
      <a:accent2>
        <a:srgbClr val="F49605"/>
      </a:accent2>
      <a:accent3>
        <a:srgbClr val="B3B4B3"/>
      </a:accent3>
      <a:accent4>
        <a:srgbClr val="F4C47A"/>
      </a:accent4>
      <a:accent5>
        <a:srgbClr val="65AACA"/>
      </a:accent5>
      <a:accent6>
        <a:srgbClr val="D6D6D6"/>
      </a:accent6>
      <a:hlink>
        <a:srgbClr val="0563C1"/>
      </a:hlink>
      <a:folHlink>
        <a:srgbClr val="954F72"/>
      </a:folHlink>
    </a:clrScheme>
    <a:fontScheme name="mVISE Standardschriftarten">
      <a:majorFont>
        <a:latin typeface="AmpleAlt-Regular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E366EFE8-2FDA-4840-8719-CF0744721C69}" vid="{CB7B89C4-728F-C141-9CD0-DDFE0F98A6A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mVISE 2018 Universal Corbel</Template>
  <TotalTime>0</TotalTime>
  <Words>161</Words>
  <Application>Microsoft Office PowerPoint</Application>
  <PresentationFormat>Breitbild</PresentationFormat>
  <Paragraphs>80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BMW Group Condensed</vt:lpstr>
      <vt:lpstr>Calibri</vt:lpstr>
      <vt:lpstr>Cambria Math</vt:lpstr>
      <vt:lpstr>Corbel</vt:lpstr>
      <vt:lpstr>Roboto</vt:lpstr>
      <vt:lpstr>Office-Design</vt:lpstr>
      <vt:lpstr>Ihr Partner für digitale Transformation</vt:lpstr>
      <vt:lpstr>Agenda</vt:lpstr>
      <vt:lpstr>1. Introduction</vt:lpstr>
      <vt:lpstr>PowerPoint-Präsentation</vt:lpstr>
      <vt:lpstr>PowerPoint-Präsentation</vt:lpstr>
      <vt:lpstr>Q &amp; A</vt:lpstr>
    </vt:vector>
  </TitlesOfParts>
  <Manager/>
  <Company>mVISE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Ihr Partner für digitale Transformation</dc:title>
  <dc:subject/>
  <dc:creator>Julian Quernheim, mVISE AG</dc:creator>
  <cp:keywords/>
  <dc:description/>
  <cp:lastModifiedBy>Julian Quernheim, mVISE AG</cp:lastModifiedBy>
  <cp:revision>4</cp:revision>
  <dcterms:created xsi:type="dcterms:W3CDTF">2020-02-26T07:52:13Z</dcterms:created>
  <dcterms:modified xsi:type="dcterms:W3CDTF">2020-02-26T11:40:18Z</dcterms:modified>
  <cp:category/>
</cp:coreProperties>
</file>