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789" r:id="rId3"/>
    <p:sldId id="782" r:id="rId4"/>
    <p:sldId id="793" r:id="rId5"/>
    <p:sldId id="762" r:id="rId6"/>
    <p:sldId id="767" r:id="rId7"/>
    <p:sldId id="796" r:id="rId8"/>
    <p:sldId id="787" r:id="rId9"/>
    <p:sldId id="788" r:id="rId10"/>
    <p:sldId id="769" r:id="rId11"/>
    <p:sldId id="802" r:id="rId12"/>
    <p:sldId id="771" r:id="rId13"/>
    <p:sldId id="775" r:id="rId14"/>
    <p:sldId id="772" r:id="rId15"/>
    <p:sldId id="763" r:id="rId16"/>
    <p:sldId id="764" r:id="rId17"/>
    <p:sldId id="765" r:id="rId18"/>
    <p:sldId id="804" r:id="rId19"/>
    <p:sldId id="790" r:id="rId20"/>
    <p:sldId id="783" r:id="rId21"/>
    <p:sldId id="794" r:id="rId22"/>
    <p:sldId id="784" r:id="rId23"/>
    <p:sldId id="777" r:id="rId24"/>
    <p:sldId id="807" r:id="rId25"/>
    <p:sldId id="797" r:id="rId26"/>
    <p:sldId id="795" r:id="rId27"/>
    <p:sldId id="776" r:id="rId28"/>
    <p:sldId id="806" r:id="rId29"/>
    <p:sldId id="778" r:id="rId30"/>
    <p:sldId id="770" r:id="rId31"/>
    <p:sldId id="780" r:id="rId32"/>
    <p:sldId id="809" r:id="rId33"/>
    <p:sldId id="801" r:id="rId34"/>
    <p:sldId id="803" r:id="rId35"/>
    <p:sldId id="808" r:id="rId36"/>
    <p:sldId id="791" r:id="rId37"/>
    <p:sldId id="766" r:id="rId38"/>
    <p:sldId id="270" r:id="rId39"/>
    <p:sldId id="261" r:id="rId40"/>
    <p:sldId id="785" r:id="rId41"/>
    <p:sldId id="761" r:id="rId42"/>
    <p:sldId id="781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876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26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2DC2-11C8-F949-BEF7-E8A2F77D80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BFC8-D0FF-5C45-B488-13D2F5BC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2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1" b="-1"/>
          <a:stretch/>
        </p:blipFill>
        <p:spPr>
          <a:xfrm>
            <a:off x="-2" y="1159496"/>
            <a:ext cx="12192002" cy="5698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1" y="2248346"/>
            <a:ext cx="11360075" cy="8928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5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59496"/>
            <a:ext cx="12192000" cy="5698504"/>
          </a:xfrm>
          <a:prstGeom prst="rect">
            <a:avLst/>
          </a:prstGeom>
          <a:solidFill>
            <a:srgbClr val="06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08791" y="2130014"/>
            <a:ext cx="7713233" cy="4260028"/>
          </a:xfrm>
        </p:spPr>
        <p:txBody>
          <a:bodyPr>
            <a:normAutofit/>
          </a:bodyPr>
          <a:lstStyle>
            <a:lvl1pPr marL="0" indent="-3600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Aufzählungspunkt hinzufügen</a:t>
            </a:r>
          </a:p>
          <a:p>
            <a:r>
              <a:rPr lang="de-DE" dirty="0"/>
              <a:t>Aufzählungspunkt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8283388" y="3238052"/>
            <a:ext cx="3908612" cy="36199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25625"/>
            <a:ext cx="11189064" cy="429547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5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5515304" cy="427396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1361" cy="42739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496" y="1839559"/>
            <a:ext cx="5493079" cy="34424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496" y="2302137"/>
            <a:ext cx="5493079" cy="37974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199" y="1839558"/>
            <a:ext cx="5521361" cy="34424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02137"/>
            <a:ext cx="5521360" cy="37974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7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9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07285"/>
            <a:ext cx="7456162" cy="45182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8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4496" y="1807284"/>
            <a:ext cx="7456163" cy="451821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52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791" y="1825625"/>
            <a:ext cx="11458094" cy="42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0" y="6821949"/>
            <a:ext cx="12192000" cy="45719"/>
            <a:chOff x="1117406" y="3970421"/>
            <a:chExt cx="5563185" cy="1720516"/>
          </a:xfrm>
        </p:grpSpPr>
        <p:sp>
          <p:nvSpPr>
            <p:cNvPr id="8" name="Rechteck 7"/>
            <p:cNvSpPr/>
            <p:nvPr/>
          </p:nvSpPr>
          <p:spPr>
            <a:xfrm>
              <a:off x="4826196" y="3970421"/>
              <a:ext cx="1854395" cy="1720516"/>
            </a:xfrm>
            <a:prstGeom prst="rect">
              <a:avLst/>
            </a:prstGeom>
            <a:solidFill>
              <a:srgbClr val="229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971801" y="3970421"/>
              <a:ext cx="1854395" cy="1720516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117406" y="3970421"/>
              <a:ext cx="1854395" cy="1720516"/>
            </a:xfrm>
            <a:prstGeom prst="rect">
              <a:avLst/>
            </a:prstGeom>
            <a:solidFill>
              <a:srgbClr val="F59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59605"/>
                </a:solidFill>
              </a:endParaRPr>
            </a:p>
          </p:txBody>
        </p:sp>
      </p:grp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01375" y="6410427"/>
            <a:ext cx="907252" cy="273152"/>
          </a:xfrm>
          <a:prstGeom prst="rect">
            <a:avLst/>
          </a:prstGeom>
        </p:spPr>
      </p:pic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408791" y="354367"/>
            <a:ext cx="11458094" cy="6082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850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2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xon.cs.byu.edu/~martinez/classes/678/Papers/Werbos_BPTT.pdf" TargetMode="External"/><Relationship Id="rId2" Type="http://schemas.openxmlformats.org/officeDocument/2006/relationships/hyperlink" Target="https://doi.org/10.1109/5.58337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18" Type="http://schemas.openxmlformats.org/officeDocument/2006/relationships/image" Target="../media/image210.png"/><Relationship Id="rId3" Type="http://schemas.openxmlformats.org/officeDocument/2006/relationships/image" Target="../media/image60.png"/><Relationship Id="rId21" Type="http://schemas.openxmlformats.org/officeDocument/2006/relationships/image" Target="../media/image24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0.png"/><Relationship Id="rId2" Type="http://schemas.openxmlformats.org/officeDocument/2006/relationships/image" Target="../media/image55.png"/><Relationship Id="rId16" Type="http://schemas.openxmlformats.org/officeDocument/2006/relationships/image" Target="../media/image190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Relationship Id="rId22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i="1" dirty="0"/>
              <a:t>Stock Price Prediction and Portfolio Optimization Using Recurrent Neural Networks and Autoencoders</a:t>
            </a:r>
            <a:endParaRPr lang="de-DE" sz="2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0" y="2536116"/>
            <a:ext cx="11360075" cy="892884"/>
          </a:xfrm>
        </p:spPr>
        <p:txBody>
          <a:bodyPr>
            <a:normAutofit/>
          </a:bodyPr>
          <a:lstStyle/>
          <a:p>
            <a:r>
              <a:rPr lang="de-DE" sz="1600" dirty="0" err="1"/>
              <a:t>Predictive</a:t>
            </a:r>
            <a:r>
              <a:rPr lang="de-DE" sz="1600" dirty="0"/>
              <a:t> Analytics World  2020 Berlin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60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22B800A-D835-49DB-8C6D-DCBF3B149A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Split the data into training data and test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model based on the training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the model to forecast for the test 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Compare between forecasted and actual values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backtesting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B9C135A2-B939-4E8D-BD96-9E7DCD467BEC}"/>
              </a:ext>
            </a:extLst>
          </p:cNvPr>
          <p:cNvSpPr/>
          <p:nvPr/>
        </p:nvSpPr>
        <p:spPr>
          <a:xfrm>
            <a:off x="9199520" y="2943514"/>
            <a:ext cx="1135103" cy="250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1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A323DA7F-8706-4C67-9E0E-F0F7E02420F0}"/>
              </a:ext>
            </a:extLst>
          </p:cNvPr>
          <p:cNvSpPr/>
          <p:nvPr/>
        </p:nvSpPr>
        <p:spPr>
          <a:xfrm>
            <a:off x="6670679" y="2947939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1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25AD0A99-A8A5-4BD9-AC86-276072F4E45A}"/>
              </a:ext>
            </a:extLst>
          </p:cNvPr>
          <p:cNvSpPr/>
          <p:nvPr/>
        </p:nvSpPr>
        <p:spPr>
          <a:xfrm>
            <a:off x="9532895" y="3302984"/>
            <a:ext cx="1135103" cy="259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9671146B-AB4C-43EB-B2F0-801D5FA89051}"/>
              </a:ext>
            </a:extLst>
          </p:cNvPr>
          <p:cNvSpPr/>
          <p:nvPr/>
        </p:nvSpPr>
        <p:spPr>
          <a:xfrm>
            <a:off x="7004054" y="3310246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94F78EA0-8B57-494E-B542-D65836EA870D}"/>
              </a:ext>
            </a:extLst>
          </p:cNvPr>
          <p:cNvSpPr/>
          <p:nvPr/>
        </p:nvSpPr>
        <p:spPr>
          <a:xfrm>
            <a:off x="9900560" y="3673541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0D45F15-08DA-40C3-B736-5E1D506035D5}"/>
              </a:ext>
            </a:extLst>
          </p:cNvPr>
          <p:cNvSpPr/>
          <p:nvPr/>
        </p:nvSpPr>
        <p:spPr>
          <a:xfrm>
            <a:off x="7371719" y="3672553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10D91E59-0495-4F16-A5A5-0E5C55A60966}"/>
              </a:ext>
            </a:extLst>
          </p:cNvPr>
          <p:cNvSpPr/>
          <p:nvPr/>
        </p:nvSpPr>
        <p:spPr>
          <a:xfrm>
            <a:off x="10308753" y="4034862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4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705C5A4-5FE1-40D2-8AED-6D95CADA58F1}"/>
              </a:ext>
            </a:extLst>
          </p:cNvPr>
          <p:cNvSpPr/>
          <p:nvPr/>
        </p:nvSpPr>
        <p:spPr>
          <a:xfrm>
            <a:off x="7779912" y="4034861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4</a:t>
            </a: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CD768FC-D68E-45D4-8274-61F2590C5E71}"/>
              </a:ext>
            </a:extLst>
          </p:cNvPr>
          <p:cNvCxnSpPr>
            <a:cxnSpLocks/>
          </p:cNvCxnSpPr>
          <p:nvPr/>
        </p:nvCxnSpPr>
        <p:spPr>
          <a:xfrm>
            <a:off x="6779399" y="4563134"/>
            <a:ext cx="471063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D5C2717F-3CE9-4C81-A745-54F8D49FC89E}"/>
              </a:ext>
            </a:extLst>
          </p:cNvPr>
          <p:cNvSpPr txBox="1"/>
          <p:nvPr/>
        </p:nvSpPr>
        <p:spPr>
          <a:xfrm>
            <a:off x="8836796" y="4663831"/>
            <a:ext cx="186055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Time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23A921-4FD2-48FE-947A-D67DE5237E11}"/>
              </a:ext>
            </a:extLst>
          </p:cNvPr>
          <p:cNvSpPr/>
          <p:nvPr/>
        </p:nvSpPr>
        <p:spPr>
          <a:xfrm>
            <a:off x="6670679" y="2455988"/>
            <a:ext cx="4819357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1420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Convert</a:t>
            </a:r>
            <a:r>
              <a:rPr lang="de-DE" dirty="0"/>
              <a:t> Time Series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A9535BB1-FB33-433B-9263-7257984DC029}"/>
                  </a:ext>
                </a:extLst>
              </p:cNvPr>
              <p:cNvSpPr/>
              <p:nvPr/>
            </p:nvSpPr>
            <p:spPr>
              <a:xfrm>
                <a:off x="3991346" y="297202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A9535BB1-FB33-433B-9263-7257984DC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46" y="2972020"/>
                <a:ext cx="407697" cy="381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3C40D29-3D9B-41F6-939F-F5D48141837C}"/>
                  </a:ext>
                </a:extLst>
              </p:cNvPr>
              <p:cNvSpPr/>
              <p:nvPr/>
            </p:nvSpPr>
            <p:spPr>
              <a:xfrm>
                <a:off x="3991346" y="3553412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3C40D29-3D9B-41F6-939F-F5D481418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46" y="3553412"/>
                <a:ext cx="407697" cy="381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1208D67-3E4D-4683-A761-FA797DB7DBF3}"/>
                  </a:ext>
                </a:extLst>
              </p:cNvPr>
              <p:cNvSpPr/>
              <p:nvPr/>
            </p:nvSpPr>
            <p:spPr>
              <a:xfrm>
                <a:off x="3991346" y="413480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1208D67-3E4D-4683-A761-FA797DB7D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46" y="4134804"/>
                <a:ext cx="407697" cy="381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74328CD9-15EA-4B68-91AC-3B9CF5DFA037}"/>
                  </a:ext>
                </a:extLst>
              </p:cNvPr>
              <p:cNvSpPr/>
              <p:nvPr/>
            </p:nvSpPr>
            <p:spPr>
              <a:xfrm>
                <a:off x="3991346" y="471619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74328CD9-15EA-4B68-91AC-3B9CF5DFA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46" y="4716196"/>
                <a:ext cx="407697" cy="381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8D635C6E-716B-4F46-B27D-34DE32272282}"/>
                  </a:ext>
                </a:extLst>
              </p:cNvPr>
              <p:cNvSpPr/>
              <p:nvPr/>
            </p:nvSpPr>
            <p:spPr>
              <a:xfrm>
                <a:off x="3991346" y="5297588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8D635C6E-716B-4F46-B27D-34DE32272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46" y="5297588"/>
                <a:ext cx="407697" cy="381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947329B4-8A62-4F8A-A08C-D40E229D72A1}"/>
                  </a:ext>
                </a:extLst>
              </p:cNvPr>
              <p:cNvSpPr/>
              <p:nvPr/>
            </p:nvSpPr>
            <p:spPr>
              <a:xfrm>
                <a:off x="3991346" y="587898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947329B4-8A62-4F8A-A08C-D40E229D7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46" y="5878980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C52C77C5-2719-42D6-A630-38C9A60ABEB5}"/>
              </a:ext>
            </a:extLst>
          </p:cNvPr>
          <p:cNvSpPr txBox="1"/>
          <p:nvPr/>
        </p:nvSpPr>
        <p:spPr>
          <a:xfrm>
            <a:off x="4694293" y="4366539"/>
            <a:ext cx="186055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Sliding</a:t>
            </a:r>
            <a:r>
              <a:rPr lang="de-DE" sz="11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11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windows</a:t>
            </a:r>
            <a:endParaRPr lang="de-DE" sz="11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1D3B8F63-96D4-4F67-B618-68C53A2065A0}"/>
                  </a:ext>
                </a:extLst>
              </p:cNvPr>
              <p:cNvSpPr/>
              <p:nvPr/>
            </p:nvSpPr>
            <p:spPr>
              <a:xfrm>
                <a:off x="5896910" y="2972020"/>
                <a:ext cx="407697" cy="38164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1D3B8F63-96D4-4F67-B618-68C53A206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10" y="2972020"/>
                <a:ext cx="407697" cy="381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588038AD-B0E0-468F-97D3-567296B5E9DD}"/>
                  </a:ext>
                </a:extLst>
              </p:cNvPr>
              <p:cNvSpPr/>
              <p:nvPr/>
            </p:nvSpPr>
            <p:spPr>
              <a:xfrm>
                <a:off x="5896910" y="3553412"/>
                <a:ext cx="407697" cy="38164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588038AD-B0E0-468F-97D3-567296B5E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10" y="3553412"/>
                <a:ext cx="407697" cy="3816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69564541-ADD1-4117-8F29-1610A8865A03}"/>
                  </a:ext>
                </a:extLst>
              </p:cNvPr>
              <p:cNvSpPr/>
              <p:nvPr/>
            </p:nvSpPr>
            <p:spPr>
              <a:xfrm>
                <a:off x="5896910" y="413480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69564541-ADD1-4117-8F29-1610A8865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10" y="4134804"/>
                <a:ext cx="407697" cy="381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2C5A66E3-5F58-4BDF-A22C-5EBAC6E7D9BC}"/>
                  </a:ext>
                </a:extLst>
              </p:cNvPr>
              <p:cNvSpPr/>
              <p:nvPr/>
            </p:nvSpPr>
            <p:spPr>
              <a:xfrm>
                <a:off x="5896910" y="471619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2C5A66E3-5F58-4BDF-A22C-5EBAC6E7D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10" y="4716196"/>
                <a:ext cx="407697" cy="381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D15A0BCA-E65D-4E93-BA12-4BC28DEAAA3F}"/>
                  </a:ext>
                </a:extLst>
              </p:cNvPr>
              <p:cNvSpPr/>
              <p:nvPr/>
            </p:nvSpPr>
            <p:spPr>
              <a:xfrm>
                <a:off x="5896910" y="5297588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D15A0BCA-E65D-4E93-BA12-4BC28DEAA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10" y="5297588"/>
                <a:ext cx="407697" cy="381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F5AB6447-6C0B-4FA0-8784-49CC866FB0B2}"/>
                  </a:ext>
                </a:extLst>
              </p:cNvPr>
              <p:cNvSpPr/>
              <p:nvPr/>
            </p:nvSpPr>
            <p:spPr>
              <a:xfrm>
                <a:off x="5896910" y="587898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F5AB6447-6C0B-4FA0-8784-49CC866FB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10" y="5878980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EF5B4F33-1BA3-4677-B6F4-DA853A42209F}"/>
                  </a:ext>
                </a:extLst>
              </p:cNvPr>
              <p:cNvSpPr/>
              <p:nvPr/>
            </p:nvSpPr>
            <p:spPr>
              <a:xfrm>
                <a:off x="6473026" y="240339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EF5B4F33-1BA3-4677-B6F4-DA853A422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26" y="2403399"/>
                <a:ext cx="407697" cy="3816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AD4B5EB6-2E02-4C32-B896-AD83170BC4E4}"/>
                  </a:ext>
                </a:extLst>
              </p:cNvPr>
              <p:cNvSpPr/>
              <p:nvPr/>
            </p:nvSpPr>
            <p:spPr>
              <a:xfrm>
                <a:off x="6473026" y="2984791"/>
                <a:ext cx="407697" cy="38164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AD4B5EB6-2E02-4C32-B896-AD83170BC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26" y="2984791"/>
                <a:ext cx="407697" cy="3816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CD362A8F-12DC-4BDC-92BA-F308A48799BC}"/>
                  </a:ext>
                </a:extLst>
              </p:cNvPr>
              <p:cNvSpPr/>
              <p:nvPr/>
            </p:nvSpPr>
            <p:spPr>
              <a:xfrm>
                <a:off x="6473026" y="3566183"/>
                <a:ext cx="407697" cy="38164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CD362A8F-12DC-4BDC-92BA-F308A4879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26" y="3566183"/>
                <a:ext cx="407697" cy="3816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C69B5A7D-93D0-4C95-BA10-B85B288086DB}"/>
                  </a:ext>
                </a:extLst>
              </p:cNvPr>
              <p:cNvSpPr/>
              <p:nvPr/>
            </p:nvSpPr>
            <p:spPr>
              <a:xfrm>
                <a:off x="6473026" y="4147575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C69B5A7D-93D0-4C95-BA10-B85B28808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26" y="4147575"/>
                <a:ext cx="407697" cy="3816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371F4DC9-8E9E-4C3B-93D4-9F45EB3396CF}"/>
                  </a:ext>
                </a:extLst>
              </p:cNvPr>
              <p:cNvSpPr/>
              <p:nvPr/>
            </p:nvSpPr>
            <p:spPr>
              <a:xfrm>
                <a:off x="6473026" y="4728967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371F4DC9-8E9E-4C3B-93D4-9F45EB339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26" y="4728967"/>
                <a:ext cx="407697" cy="3816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0E4E0D0E-FB42-4906-9CD3-C5D05DF34E8D}"/>
                  </a:ext>
                </a:extLst>
              </p:cNvPr>
              <p:cNvSpPr/>
              <p:nvPr/>
            </p:nvSpPr>
            <p:spPr>
              <a:xfrm>
                <a:off x="6473026" y="531035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0E4E0D0E-FB42-4906-9CD3-C5D05DF34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26" y="5310359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A096D25C-AF4F-47E4-8339-D6FBCE1419F8}"/>
                  </a:ext>
                </a:extLst>
              </p:cNvPr>
              <p:cNvSpPr/>
              <p:nvPr/>
            </p:nvSpPr>
            <p:spPr>
              <a:xfrm>
                <a:off x="7035384" y="1811638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A096D25C-AF4F-47E4-8339-D6FBCE141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84" y="1811638"/>
                <a:ext cx="407697" cy="3816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FBB3BB6C-4083-412B-87B8-AE76028BB8B5}"/>
                  </a:ext>
                </a:extLst>
              </p:cNvPr>
              <p:cNvSpPr/>
              <p:nvPr/>
            </p:nvSpPr>
            <p:spPr>
              <a:xfrm>
                <a:off x="7035384" y="239303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FBB3BB6C-4083-412B-87B8-AE76028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84" y="2393030"/>
                <a:ext cx="407697" cy="3816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336AAC98-DED7-41FF-867F-62FBFF720BD8}"/>
                  </a:ext>
                </a:extLst>
              </p:cNvPr>
              <p:cNvSpPr/>
              <p:nvPr/>
            </p:nvSpPr>
            <p:spPr>
              <a:xfrm>
                <a:off x="7035384" y="2974422"/>
                <a:ext cx="407697" cy="38164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336AAC98-DED7-41FF-867F-62FBFF720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84" y="2974422"/>
                <a:ext cx="407697" cy="3816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9791E6C5-DB50-4CB7-B187-0ED37041CF88}"/>
                  </a:ext>
                </a:extLst>
              </p:cNvPr>
              <p:cNvSpPr/>
              <p:nvPr/>
            </p:nvSpPr>
            <p:spPr>
              <a:xfrm>
                <a:off x="7035384" y="3555814"/>
                <a:ext cx="407697" cy="38164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9791E6C5-DB50-4CB7-B187-0ED37041C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84" y="3555814"/>
                <a:ext cx="407697" cy="3816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57859736-1EBF-4A43-A360-7DDE7CDFE1BE}"/>
                  </a:ext>
                </a:extLst>
              </p:cNvPr>
              <p:cNvSpPr/>
              <p:nvPr/>
            </p:nvSpPr>
            <p:spPr>
              <a:xfrm>
                <a:off x="7035384" y="4137206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57859736-1EBF-4A43-A360-7DDE7CDFE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84" y="4137206"/>
                <a:ext cx="407697" cy="3816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EBBB92EA-7972-48E0-9F90-9A401BB0AD82}"/>
                  </a:ext>
                </a:extLst>
              </p:cNvPr>
              <p:cNvSpPr/>
              <p:nvPr/>
            </p:nvSpPr>
            <p:spPr>
              <a:xfrm>
                <a:off x="7035384" y="4718598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EBBB92EA-7972-48E0-9F90-9A401BB0A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84" y="4718598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8FD69C0B-248F-48A9-ACD2-1FE5C1F7BFA7}"/>
                  </a:ext>
                </a:extLst>
              </p:cNvPr>
              <p:cNvSpPr/>
              <p:nvPr/>
            </p:nvSpPr>
            <p:spPr>
              <a:xfrm>
                <a:off x="7609151" y="120874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8FD69C0B-248F-48A9-ACD2-1FE5C1F7B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51" y="1208740"/>
                <a:ext cx="407697" cy="3816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6E21123F-C6CF-4F6D-A2A9-288850A74E9B}"/>
                  </a:ext>
                </a:extLst>
              </p:cNvPr>
              <p:cNvSpPr/>
              <p:nvPr/>
            </p:nvSpPr>
            <p:spPr>
              <a:xfrm>
                <a:off x="7609151" y="1790132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6E21123F-C6CF-4F6D-A2A9-288850A74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51" y="1790132"/>
                <a:ext cx="407697" cy="3816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388CA347-8DC6-41A2-AB3E-28BDAB027F06}"/>
                  </a:ext>
                </a:extLst>
              </p:cNvPr>
              <p:cNvSpPr/>
              <p:nvPr/>
            </p:nvSpPr>
            <p:spPr>
              <a:xfrm>
                <a:off x="7609151" y="2371524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388CA347-8DC6-41A2-AB3E-28BDAB027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51" y="2371524"/>
                <a:ext cx="407697" cy="381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452907D5-D13E-432C-9E02-EA240DA92659}"/>
                  </a:ext>
                </a:extLst>
              </p:cNvPr>
              <p:cNvSpPr/>
              <p:nvPr/>
            </p:nvSpPr>
            <p:spPr>
              <a:xfrm>
                <a:off x="7609151" y="2952916"/>
                <a:ext cx="407697" cy="38164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452907D5-D13E-432C-9E02-EA240DA92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51" y="2952916"/>
                <a:ext cx="407697" cy="3816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993DBFD9-6DBE-4319-9FC6-C72F8D209B15}"/>
                  </a:ext>
                </a:extLst>
              </p:cNvPr>
              <p:cNvSpPr/>
              <p:nvPr/>
            </p:nvSpPr>
            <p:spPr>
              <a:xfrm>
                <a:off x="7609151" y="3534308"/>
                <a:ext cx="407697" cy="38164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993DBFD9-6DBE-4319-9FC6-C72F8D209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51" y="3534308"/>
                <a:ext cx="407697" cy="3816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DE7AF6B0-5375-48FB-A90C-48169C64FA95}"/>
                  </a:ext>
                </a:extLst>
              </p:cNvPr>
              <p:cNvSpPr/>
              <p:nvPr/>
            </p:nvSpPr>
            <p:spPr>
              <a:xfrm>
                <a:off x="7609151" y="4115700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DE7AF6B0-5375-48FB-A90C-48169C64F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51" y="4115700"/>
                <a:ext cx="407697" cy="381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DDBD3029-93EC-492D-8E1F-8DDF37725B90}"/>
                  </a:ext>
                </a:extLst>
              </p:cNvPr>
              <p:cNvSpPr/>
              <p:nvPr/>
            </p:nvSpPr>
            <p:spPr>
              <a:xfrm>
                <a:off x="8311102" y="629899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DDBD3029-93EC-492D-8E1F-8DDF37725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102" y="629899"/>
                <a:ext cx="407697" cy="3816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8B547DD6-289F-4999-A756-3F7247258A6A}"/>
                  </a:ext>
                </a:extLst>
              </p:cNvPr>
              <p:cNvSpPr/>
              <p:nvPr/>
            </p:nvSpPr>
            <p:spPr>
              <a:xfrm>
                <a:off x="8311102" y="1211291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8B547DD6-289F-4999-A756-3F7247258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102" y="1211291"/>
                <a:ext cx="407697" cy="3816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BDB3B3C4-6FD4-4A63-9823-81E783DE4447}"/>
                  </a:ext>
                </a:extLst>
              </p:cNvPr>
              <p:cNvSpPr/>
              <p:nvPr/>
            </p:nvSpPr>
            <p:spPr>
              <a:xfrm>
                <a:off x="8311102" y="1792683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BDB3B3C4-6FD4-4A63-9823-81E783DE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102" y="1792683"/>
                <a:ext cx="407697" cy="381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5555949A-3D8C-41E2-A4F6-6D1EEB0914CB}"/>
                  </a:ext>
                </a:extLst>
              </p:cNvPr>
              <p:cNvSpPr/>
              <p:nvPr/>
            </p:nvSpPr>
            <p:spPr>
              <a:xfrm>
                <a:off x="8311102" y="2374075"/>
                <a:ext cx="407697" cy="38164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5555949A-3D8C-41E2-A4F6-6D1EEB091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102" y="2374075"/>
                <a:ext cx="407697" cy="3816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840CB029-4584-48FD-975E-47A89521E65A}"/>
                  </a:ext>
                </a:extLst>
              </p:cNvPr>
              <p:cNvSpPr/>
              <p:nvPr/>
            </p:nvSpPr>
            <p:spPr>
              <a:xfrm>
                <a:off x="8311102" y="2955467"/>
                <a:ext cx="407697" cy="38164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840CB029-4584-48FD-975E-47A89521E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102" y="2955467"/>
                <a:ext cx="407697" cy="3816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894A52AA-B5E7-4EB2-95BB-440A63547124}"/>
                  </a:ext>
                </a:extLst>
              </p:cNvPr>
              <p:cNvSpPr/>
              <p:nvPr/>
            </p:nvSpPr>
            <p:spPr>
              <a:xfrm>
                <a:off x="8311102" y="3536859"/>
                <a:ext cx="407697" cy="38164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894A52AA-B5E7-4EB2-95BB-440A63547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102" y="3536859"/>
                <a:ext cx="407697" cy="3816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9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en-US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LSTM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0CDA35BB-5FFA-423B-810E-4A9A0AC9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3208521" cy="4273961"/>
          </a:xfrm>
        </p:spPr>
        <p:txBody>
          <a:bodyPr>
            <a:normAutofit/>
          </a:bodyPr>
          <a:lstStyle/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 (RNNs) process sequential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Each state of the RNN is therefore a function depending on its previous states.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164BEF-1A2B-409B-BF78-EB538F61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93" y="1825625"/>
            <a:ext cx="6944609" cy="32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5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4496" y="1825625"/>
                <a:ext cx="4347590" cy="42739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The recurrent neuron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here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sz="1400" b="1" dirty="0">
                    <a:latin typeface="Corbel" panose="020B050302020402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the activation function (e.g. sigmoid, tanh, 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ReLU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are weight matrices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a bias term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current input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prior state</a:t>
                </a:r>
              </a:p>
              <a:p>
                <a:pPr marL="0" indent="0">
                  <a:buNone/>
                </a:pPr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Training an RNN is only possible with Backward Propagation Through Time (BPTT), which in some cases can lead to the vanishing or exploding gradient problem.</a:t>
                </a:r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4496" y="1825625"/>
                <a:ext cx="4347590" cy="4273961"/>
              </a:xfrm>
              <a:blipFill>
                <a:blip r:embed="rId2"/>
                <a:stretch>
                  <a:fillRect l="-421" t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RNNs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50139A-CA4B-4D35-A3B8-0F500C7A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93" y="1825625"/>
            <a:ext cx="6944609" cy="32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4DEB39E-B6D7-4A5B-888B-DEC7C83F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an RNN?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The objective of the BPTT algorithm [</a:t>
                </a:r>
                <a:r>
                  <a:rPr lang="en-US" sz="1400" dirty="0" err="1"/>
                  <a:t>Werbos</a:t>
                </a:r>
                <a:r>
                  <a:rPr lang="en-US" sz="1400" dirty="0"/>
                  <a:t>, 1990]</a:t>
                </a:r>
                <a:br>
                  <a:rPr lang="en-US" sz="1400" dirty="0"/>
                </a:br>
                <a:r>
                  <a:rPr lang="en-US" sz="1400" dirty="0"/>
                  <a:t>is to update the weight matrix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dirty="0"/>
                  <a:t> at any timepoint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to minimize the global loss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/>
                  <a:t>, defined by the sum of the loss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The gradient of the global loss is then defined by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/>
                  <a:t>Applying the chain rule and some substitutions we obtain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den>
                        </m:f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  <a:blipFill>
                <a:blip r:embed="rId3"/>
                <a:stretch>
                  <a:fillRect l="-446" t="-551" b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7A6B52B3-F141-424B-9446-163AEE6AB0A3}"/>
              </a:ext>
            </a:extLst>
          </p:cNvPr>
          <p:cNvSpPr/>
          <p:nvPr/>
        </p:nvSpPr>
        <p:spPr>
          <a:xfrm>
            <a:off x="2609701" y="4973550"/>
            <a:ext cx="479639" cy="899885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5F36D3-F73C-4C39-BA62-E776CEBAF28F}"/>
              </a:ext>
            </a:extLst>
          </p:cNvPr>
          <p:cNvSpPr/>
          <p:nvPr/>
        </p:nvSpPr>
        <p:spPr>
          <a:xfrm>
            <a:off x="3089340" y="4972616"/>
            <a:ext cx="479639" cy="899885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327E2D-FB81-4411-9FFA-2C1411675929}"/>
              </a:ext>
            </a:extLst>
          </p:cNvPr>
          <p:cNvSpPr/>
          <p:nvPr/>
        </p:nvSpPr>
        <p:spPr>
          <a:xfrm>
            <a:off x="3568979" y="4972615"/>
            <a:ext cx="479639" cy="899885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0910D7-E01E-4FF7-AA8B-D3B969F1A94A}"/>
              </a:ext>
            </a:extLst>
          </p:cNvPr>
          <p:cNvSpPr txBox="1"/>
          <p:nvPr/>
        </p:nvSpPr>
        <p:spPr>
          <a:xfrm>
            <a:off x="488948" y="2717628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D06A23E-687F-4252-AC5D-D7E46AAEBA1C}"/>
              </a:ext>
            </a:extLst>
          </p:cNvPr>
          <p:cNvSpPr txBox="1"/>
          <p:nvPr/>
        </p:nvSpPr>
        <p:spPr>
          <a:xfrm>
            <a:off x="488948" y="3801819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D88404-07AB-485C-A58B-5A2185B3381C}"/>
              </a:ext>
            </a:extLst>
          </p:cNvPr>
          <p:cNvSpPr txBox="1"/>
          <p:nvPr/>
        </p:nvSpPr>
        <p:spPr>
          <a:xfrm>
            <a:off x="438935" y="5280607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(4)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2DFA5F-DAF7-4676-8428-E32CDC7AB3EB}"/>
              </a:ext>
            </a:extLst>
          </p:cNvPr>
          <p:cNvSpPr/>
          <p:nvPr/>
        </p:nvSpPr>
        <p:spPr>
          <a:xfrm>
            <a:off x="10273027" y="3291589"/>
            <a:ext cx="1010922" cy="431223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6EF6655-DC7F-41DF-A893-F2062B731C2B}"/>
              </a:ext>
            </a:extLst>
          </p:cNvPr>
          <p:cNvSpPr/>
          <p:nvPr/>
        </p:nvSpPr>
        <p:spPr>
          <a:xfrm>
            <a:off x="10814050" y="2774219"/>
            <a:ext cx="393702" cy="948594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37F971-2291-48DE-8180-78C7DDD12754}"/>
              </a:ext>
            </a:extLst>
          </p:cNvPr>
          <p:cNvSpPr/>
          <p:nvPr/>
        </p:nvSpPr>
        <p:spPr>
          <a:xfrm>
            <a:off x="10750550" y="2273300"/>
            <a:ext cx="533399" cy="1001837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6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An autoencoder is an unsupervised neural network that is trained to attempt to copy its input to its output [Goodfellow et al., 2016].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used for: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/>
              <a:t>dimensionality reduction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removing structural noise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feature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outlier detection</a:t>
            </a:r>
            <a:r>
              <a:rPr lang="en-US" sz="14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also applied in combination with recurrent neural networks (RNN) on timeseries data (e.g. (Bao et al., 2017)).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Autoencoders?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15F0144-89B3-4021-AAD1-B84722E901F1}"/>
              </a:ext>
            </a:extLst>
          </p:cNvPr>
          <p:cNvGrpSpPr/>
          <p:nvPr/>
        </p:nvGrpSpPr>
        <p:grpSpPr>
          <a:xfrm>
            <a:off x="6313165" y="3276306"/>
            <a:ext cx="6004232" cy="2254898"/>
            <a:chOff x="-12132000" y="-446665"/>
            <a:chExt cx="12765899" cy="5472000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8F00D61-D3EC-4D22-BAEC-B5F0E67DE660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57B072E8-8DA3-4890-A7DB-97A6D2A34238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B650B61-D4ED-4D9D-AEC8-45F50B1430A6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BA2F806-CBB4-4AF6-AFF5-0C5F486C3CF9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E8A359E0-196F-4789-90A0-6413B6162019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F4A7EFC5-40F1-4D74-B922-E16E68B72761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E0574EB1-D7F1-4DD6-81C1-D99561C4AD65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99424ED-78B1-4B7A-AF05-0CD71852C05C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7870AC6-4485-4F2B-AA48-C4918E807F62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00A17D5-52DA-4C51-8C2B-02E52AAE71CC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B2F7C9CE-E3CF-481C-A578-944F29C0CBBA}"/>
                </a:ext>
              </a:extLst>
            </p:cNvPr>
            <p:cNvCxnSpPr>
              <a:cxnSpLocks/>
              <a:stCxn id="39" idx="2"/>
              <a:endCxn id="43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0513EF82-C3D3-4864-8CEC-2AA7F7D512CA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CE1DA70-0335-4440-9EF9-B22A7F0F9F92}"/>
                </a:ext>
              </a:extLst>
            </p:cNvPr>
            <p:cNvCxnSpPr>
              <a:cxnSpLocks/>
              <a:stCxn id="37" idx="2"/>
              <a:endCxn id="44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6597E08-85BD-4E7F-AB74-0C33C7D51E1C}"/>
                </a:ext>
              </a:extLst>
            </p:cNvPr>
            <p:cNvCxnSpPr>
              <a:cxnSpLocks/>
              <a:stCxn id="43" idx="2"/>
              <a:endCxn id="40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13498E6-3A1A-49D5-B543-110CFC022BB9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19A0105-FE90-4B7A-96EC-A31BB5DA7815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31AE7E3F-E056-401F-A603-BDD9013B4D58}"/>
                </a:ext>
              </a:extLst>
            </p:cNvPr>
            <p:cNvCxnSpPr>
              <a:cxnSpLocks/>
              <a:stCxn id="44" idx="2"/>
              <a:endCxn id="42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F2AAD49-33DC-4640-A0AB-CE5194CF62F6}"/>
                </a:ext>
              </a:extLst>
            </p:cNvPr>
            <p:cNvCxnSpPr>
              <a:cxnSpLocks/>
              <a:stCxn id="44" idx="2"/>
              <a:endCxn id="41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C1263C3-00A4-4A38-95C0-AAA29F0B7290}"/>
                </a:ext>
              </a:extLst>
            </p:cNvPr>
            <p:cNvCxnSpPr>
              <a:cxnSpLocks/>
              <a:stCxn id="44" idx="2"/>
              <a:endCxn id="40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8054D06C-C28B-4CA3-9EAD-E16C5ED71BE4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74724761-6485-4F9F-8A04-8B9893DC46B3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193B0495-4AEF-4699-8FB0-0AF69FB963CC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CE3F543-886F-4163-AA52-13555E7928DE}"/>
                </a:ext>
              </a:extLst>
            </p:cNvPr>
            <p:cNvSpPr txBox="1"/>
            <p:nvPr/>
          </p:nvSpPr>
          <p:spPr>
            <a:xfrm>
              <a:off x="-3285840" y="-59190"/>
              <a:ext cx="2373682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3C6BACF-BE81-4DEB-97B5-73EF84E9E626}"/>
                </a:ext>
              </a:extLst>
            </p:cNvPr>
            <p:cNvSpPr txBox="1"/>
            <p:nvPr/>
          </p:nvSpPr>
          <p:spPr>
            <a:xfrm>
              <a:off x="-3285843" y="554209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9E27D5C-18F3-44A9-995A-C358F42C9F84}"/>
                </a:ext>
              </a:extLst>
            </p:cNvPr>
            <p:cNvSpPr txBox="1"/>
            <p:nvPr/>
          </p:nvSpPr>
          <p:spPr>
            <a:xfrm>
              <a:off x="-3285843" y="1235516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8C0681E9-1B48-465D-A26A-A5803A5322B2}"/>
                </a:ext>
              </a:extLst>
            </p:cNvPr>
            <p:cNvCxnSpPr>
              <a:cxnSpLocks/>
              <a:stCxn id="39" idx="2"/>
              <a:endCxn id="44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729745E-69A9-446C-BA01-32367326ABDF}"/>
              </a:ext>
            </a:extLst>
          </p:cNvPr>
          <p:cNvGrpSpPr/>
          <p:nvPr/>
        </p:nvGrpSpPr>
        <p:grpSpPr>
          <a:xfrm>
            <a:off x="1998121" y="10099992"/>
            <a:ext cx="15088614" cy="2115503"/>
            <a:chOff x="-13736454" y="10758456"/>
            <a:chExt cx="12166179" cy="19536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AEFC7AE3-2E5C-4641-81BF-0B9918EAE522}"/>
                </a:ext>
              </a:extLst>
            </p:cNvPr>
            <p:cNvCxnSpPr>
              <a:cxnSpLocks/>
              <a:stCxn id="82" idx="3"/>
              <a:endCxn id="70" idx="1"/>
            </p:cNvCxnSpPr>
            <p:nvPr/>
          </p:nvCxnSpPr>
          <p:spPr>
            <a:xfrm>
              <a:off x="-12312070" y="11519666"/>
              <a:ext cx="1780266" cy="0"/>
            </a:xfrm>
            <a:prstGeom prst="line">
              <a:avLst/>
            </a:prstGeom>
            <a:ln w="57150">
              <a:solidFill>
                <a:srgbClr val="92A2BD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DA1BC082-D72D-4EF0-9C66-5D001EDAB63B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-7591828" y="11519667"/>
              <a:ext cx="751579" cy="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2681B21F-E137-4686-9B0D-BDEF3D410050}"/>
                </a:ext>
              </a:extLst>
            </p:cNvPr>
            <p:cNvSpPr txBox="1"/>
            <p:nvPr/>
          </p:nvSpPr>
          <p:spPr>
            <a:xfrm>
              <a:off x="-3943958" y="10846589"/>
              <a:ext cx="2373683" cy="4831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Input </a:t>
              </a:r>
              <a:r>
                <a:rPr lang="de-DE" sz="280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V</a:t>
              </a: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ector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86081257-B73E-4676-BFF5-E3690D74A6F1}"/>
                </a:ext>
              </a:extLst>
            </p:cNvPr>
            <p:cNvSpPr txBox="1"/>
            <p:nvPr/>
          </p:nvSpPr>
          <p:spPr>
            <a:xfrm>
              <a:off x="-3943958" y="11527895"/>
              <a:ext cx="2373682" cy="4831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Output </a:t>
              </a:r>
              <a:r>
                <a:rPr lang="de-DE" sz="280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V</a:t>
              </a: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ector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51D26AF-5622-4A9F-9357-D0FC4CA3771A}"/>
                </a:ext>
              </a:extLst>
            </p:cNvPr>
            <p:cNvSpPr/>
            <p:nvPr/>
          </p:nvSpPr>
          <p:spPr>
            <a:xfrm>
              <a:off x="-10531804" y="10758456"/>
              <a:ext cx="1424384" cy="15224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0" i="0" u="none" baseline="0" dirty="0">
                  <a:solidFill>
                    <a:srgbClr val="666666"/>
                  </a:solidFill>
                  <a:latin typeface="BMW Group Condensed" panose="020B0606020202020204" pitchFamily="34" charset="0"/>
                </a:rPr>
                <a:t>z</a:t>
              </a:r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2F10EC9-6450-4203-B9C3-DE36A4B388C5}"/>
                </a:ext>
              </a:extLst>
            </p:cNvPr>
            <p:cNvCxnSpPr>
              <a:cxnSpLocks/>
              <a:stCxn id="70" idx="3"/>
              <a:endCxn id="84" idx="1"/>
            </p:cNvCxnSpPr>
            <p:nvPr/>
          </p:nvCxnSpPr>
          <p:spPr>
            <a:xfrm>
              <a:off x="-9107420" y="11519667"/>
              <a:ext cx="2267170" cy="0"/>
            </a:xfrm>
            <a:prstGeom prst="line">
              <a:avLst/>
            </a:prstGeom>
            <a:ln w="57150">
              <a:solidFill>
                <a:srgbClr val="92A2BD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FE0D3968-B450-4BE3-982F-D22C1BF4462D}"/>
                </a:ext>
              </a:extLst>
            </p:cNvPr>
            <p:cNvSpPr/>
            <p:nvPr/>
          </p:nvSpPr>
          <p:spPr>
            <a:xfrm>
              <a:off x="-4517474" y="12173292"/>
              <a:ext cx="488621" cy="47360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800" b="0" i="0" u="none" baseline="0" dirty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889D2231-1842-4149-AF1F-2F5C4079CAF3}"/>
                </a:ext>
              </a:extLst>
            </p:cNvPr>
            <p:cNvSpPr txBox="1"/>
            <p:nvPr/>
          </p:nvSpPr>
          <p:spPr>
            <a:xfrm>
              <a:off x="-3943958" y="12228888"/>
              <a:ext cx="2373683" cy="4831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80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H</a:t>
              </a: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idden Vector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0EB49E6-24A9-4B98-B477-E195D6FC93D8}"/>
                </a:ext>
              </a:extLst>
            </p:cNvPr>
            <p:cNvSpPr/>
            <p:nvPr/>
          </p:nvSpPr>
          <p:spPr>
            <a:xfrm>
              <a:off x="-13736454" y="10758456"/>
              <a:ext cx="1424384" cy="15224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0" i="0" u="none" baseline="0" dirty="0">
                  <a:solidFill>
                    <a:schemeClr val="bg1"/>
                  </a:solidFill>
                  <a:latin typeface="BMW Group Condensed" panose="020B0606020202020204" pitchFamily="34" charset="0"/>
                </a:rPr>
                <a:t>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703E74D1-A15F-48D2-A350-D327E44B22AC}"/>
                    </a:ext>
                  </a:extLst>
                </p:cNvPr>
                <p:cNvSpPr/>
                <p:nvPr/>
              </p:nvSpPr>
              <p:spPr>
                <a:xfrm>
                  <a:off x="-6840249" y="10758456"/>
                  <a:ext cx="1424384" cy="152242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u="none" baseline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u="none" baseline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2800" b="0" i="1" u="none" baseline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de-DE" sz="2800" b="0" i="0" u="none" baseline="0" dirty="0">
                    <a:solidFill>
                      <a:srgbClr val="666666"/>
                    </a:solidFill>
                    <a:latin typeface="BMW Group Condensed" panose="020B0606020202020204" pitchFamily="34" charset="0"/>
                  </a:endParaRPr>
                </a:p>
              </p:txBody>
            </p:sp>
          </mc:Choice>
          <mc:Fallback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703E74D1-A15F-48D2-A350-D327E44B22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840249" y="10758456"/>
                  <a:ext cx="1424384" cy="15224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0175B5DA-865C-4991-913B-5D8D48502F51}"/>
                </a:ext>
              </a:extLst>
            </p:cNvPr>
            <p:cNvSpPr/>
            <p:nvPr/>
          </p:nvSpPr>
          <p:spPr>
            <a:xfrm>
              <a:off x="-4527950" y="11451209"/>
              <a:ext cx="473004" cy="4736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800" b="0" i="0" u="none" baseline="0" dirty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5595C84-401D-4F22-87A7-8C77516078EB}"/>
                </a:ext>
              </a:extLst>
            </p:cNvPr>
            <p:cNvSpPr/>
            <p:nvPr/>
          </p:nvSpPr>
          <p:spPr>
            <a:xfrm>
              <a:off x="-4527950" y="10828384"/>
              <a:ext cx="473004" cy="4736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800" b="0" i="0" u="none" baseline="0" dirty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0510CFCE-9AB0-4BD4-8BF9-C12862D50C98}"/>
              </a:ext>
            </a:extLst>
          </p:cNvPr>
          <p:cNvGrpSpPr/>
          <p:nvPr/>
        </p:nvGrpSpPr>
        <p:grpSpPr>
          <a:xfrm>
            <a:off x="2095279" y="9057652"/>
            <a:ext cx="9776884" cy="438229"/>
            <a:chOff x="7461143" y="5189130"/>
            <a:chExt cx="1006351" cy="68858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997CB5E4-0CE1-4DF7-839F-67E6023D4730}"/>
                </a:ext>
              </a:extLst>
            </p:cNvPr>
            <p:cNvSpPr/>
            <p:nvPr/>
          </p:nvSpPr>
          <p:spPr>
            <a:xfrm>
              <a:off x="7461143" y="5189130"/>
              <a:ext cx="688578" cy="58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/>
              <a:r>
                <a:rPr lang="de-DE" b="0" dirty="0">
                  <a:latin typeface="Corbel" panose="020B0503020204020204" pitchFamily="34" charset="0"/>
                </a:rPr>
                <a:t>            Encoder</a:t>
              </a:r>
              <a:endParaRPr lang="de-DE" dirty="0">
                <a:latin typeface="Corbel" panose="020B0503020204020204" pitchFamily="34" charset="0"/>
                <a:cs typeface="Calibri Light" panose="020F03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hteck 90">
                  <a:extLst>
                    <a:ext uri="{FF2B5EF4-FFF2-40B4-BE49-F238E27FC236}">
                      <a16:creationId xmlns:a16="http://schemas.microsoft.com/office/drawing/2014/main" id="{28DA069D-E125-4906-B097-E7FC9261C443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112754" cy="580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𝐷𝑒𝑐𝑜𝑑𝑒𝑟</m:t>
                        </m:r>
                      </m:oMath>
                    </m:oMathPara>
                  </a14:m>
                  <a:endParaRPr lang="de-DE" dirty="0">
                    <a:latin typeface="Corbel" panose="020B050302020402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91" name="Rechteck 90">
                  <a:extLst>
                    <a:ext uri="{FF2B5EF4-FFF2-40B4-BE49-F238E27FC236}">
                      <a16:creationId xmlns:a16="http://schemas.microsoft.com/office/drawing/2014/main" id="{28DA069D-E125-4906-B097-E7FC9261C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112754" cy="580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hteck 91">
                  <a:extLst>
                    <a:ext uri="{FF2B5EF4-FFF2-40B4-BE49-F238E27FC236}">
                      <a16:creationId xmlns:a16="http://schemas.microsoft.com/office/drawing/2014/main" id="{6F966F17-86D8-4A6D-BB50-54CE1B3C0A03}"/>
                    </a:ext>
                  </a:extLst>
                </p:cNvPr>
                <p:cNvSpPr/>
                <p:nvPr/>
              </p:nvSpPr>
              <p:spPr>
                <a:xfrm>
                  <a:off x="7756619" y="5199956"/>
                  <a:ext cx="422630" cy="580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𝐻𝑖𝑑𝑑𝑒𝑛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𝑉𝑒𝑐𝑡𝑜𝑟</m:t>
                        </m:r>
                      </m:oMath>
                    </m:oMathPara>
                  </a14:m>
                  <a:endParaRPr lang="de-DE" dirty="0">
                    <a:latin typeface="Corbel" panose="020B050302020402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92" name="Rechteck 91">
                  <a:extLst>
                    <a:ext uri="{FF2B5EF4-FFF2-40B4-BE49-F238E27FC236}">
                      <a16:creationId xmlns:a16="http://schemas.microsoft.com/office/drawing/2014/main" id="{6F966F17-86D8-4A6D-BB50-54CE1B3C0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619" y="5199956"/>
                  <a:ext cx="422630" cy="580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1166ACAB-0EBF-4696-8A4A-F463CC01D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242" y="1539531"/>
            <a:ext cx="5390993" cy="12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8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An autoencoder may be viewed as consisting of two parts:</a:t>
                </a:r>
              </a:p>
              <a:p>
                <a:pPr lvl="1"/>
                <a:r>
                  <a:rPr lang="en-US" sz="1400" dirty="0"/>
                  <a:t>Encoder function: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Decoder function: </a:t>
                </a:r>
                <a14:m>
                  <m:oMath xmlns:m="http://schemas.openxmlformats.org/officeDocument/2006/math">
                    <m:r>
                      <a:rPr lang="de-DE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Both functions are of the form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400" dirty="0"/>
                  <a:t> where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 is an activation function,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 is a weight matrix and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is the bias.</a:t>
                </a:r>
              </a:p>
              <a:p>
                <a:r>
                  <a:rPr lang="en-US" sz="1400" dirty="0"/>
                  <a:t>The hidden layer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describes a code that is used to represent the input.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During the learning process, the autoencoder adjusts the values of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through minimizing the reconstruction error/loss function:</a:t>
                </a:r>
                <a:endParaRPr lang="en-US" sz="1400" i="1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)                    	(1)</a:t>
                </a:r>
              </a:p>
              <a:p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  <a:blipFill>
                <a:blip r:embed="rId2"/>
                <a:stretch>
                  <a:fillRect l="-397" t="-567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Autoencoders</a:t>
            </a:r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176DB8-4D9A-4A87-A4BF-E344F4F49C67}"/>
              </a:ext>
            </a:extLst>
          </p:cNvPr>
          <p:cNvGrpSpPr>
            <a:grpSpLocks noChangeAspect="1"/>
          </p:cNvGrpSpPr>
          <p:nvPr/>
        </p:nvGrpSpPr>
        <p:grpSpPr>
          <a:xfrm>
            <a:off x="6796215" y="1542507"/>
            <a:ext cx="3458433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6A0124B-766E-45BA-845B-79F5BF61E686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097484CC-2056-4557-B686-FDC06D4E2972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526C5082-6553-4917-8091-BAFACA868F3A}"/>
              </a:ext>
            </a:extLst>
          </p:cNvPr>
          <p:cNvGrpSpPr/>
          <p:nvPr/>
        </p:nvGrpSpPr>
        <p:grpSpPr>
          <a:xfrm>
            <a:off x="6862120" y="2091808"/>
            <a:ext cx="5494636" cy="2439003"/>
            <a:chOff x="-12132000" y="-446665"/>
            <a:chExt cx="12765899" cy="5472000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EC90C79B-F9BB-4871-BCE8-78546F60B60E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3BD946A2-7577-4B8D-AFA2-2BC990E43955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9F9B89EA-1E42-4B20-B5B4-18F0592B11A7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DA678C4E-219E-4469-8C75-F0B653B57FC2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18BD2452-E80D-46F6-B3D5-D1B7CEFE12BE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78099C1-494A-41F4-94B1-0074A685EA71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8B680F8E-22C2-46B4-95CF-075E043CAB44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4FE0341-7E21-43CA-9D9E-81A1C8A6A716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DF6BD02A-AE77-4C30-BC11-4587A24CC0B1}"/>
                </a:ext>
              </a:extLst>
            </p:cNvPr>
            <p:cNvCxnSpPr>
              <a:cxnSpLocks/>
              <a:stCxn id="41" idx="2"/>
              <a:endCxn id="47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99E63BA-4375-4367-8BA3-E81BAEB6979E}"/>
                </a:ext>
              </a:extLst>
            </p:cNvPr>
            <p:cNvCxnSpPr>
              <a:cxnSpLocks/>
              <a:stCxn id="42" idx="2"/>
              <a:endCxn id="47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D43F52E-DB43-4AB3-86AA-77F3345A2AB2}"/>
                </a:ext>
              </a:extLst>
            </p:cNvPr>
            <p:cNvCxnSpPr>
              <a:cxnSpLocks/>
              <a:stCxn id="43" idx="2"/>
              <a:endCxn id="47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C8F7FDD-FD18-4483-9DC5-D4A414C49BB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1FC3A10E-3FAE-4D2A-B693-E21DE6D94E24}"/>
                </a:ext>
              </a:extLst>
            </p:cNvPr>
            <p:cNvCxnSpPr>
              <a:cxnSpLocks/>
              <a:stCxn id="41" idx="2"/>
              <a:endCxn id="48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A92D5E9-0215-496A-9077-4F128C0F2675}"/>
                </a:ext>
              </a:extLst>
            </p:cNvPr>
            <p:cNvCxnSpPr>
              <a:cxnSpLocks/>
              <a:stCxn id="47" idx="2"/>
              <a:endCxn id="44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1A1FF3B5-0DB8-4F56-8388-FFA10BD84823}"/>
                </a:ext>
              </a:extLst>
            </p:cNvPr>
            <p:cNvCxnSpPr>
              <a:cxnSpLocks/>
              <a:stCxn id="47" idx="2"/>
              <a:endCxn id="45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0E76C4AD-7A8F-460F-85D7-6BF44C24FED2}"/>
                </a:ext>
              </a:extLst>
            </p:cNvPr>
            <p:cNvCxnSpPr>
              <a:cxnSpLocks/>
              <a:stCxn id="47" idx="2"/>
              <a:endCxn id="46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58A900-5CF7-48CB-99EF-618C7D699359}"/>
                </a:ext>
              </a:extLst>
            </p:cNvPr>
            <p:cNvCxnSpPr>
              <a:cxnSpLocks/>
              <a:stCxn id="48" idx="2"/>
              <a:endCxn id="46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93C46BD-E868-4FBC-A43F-9770A63E34E8}"/>
                </a:ext>
              </a:extLst>
            </p:cNvPr>
            <p:cNvCxnSpPr>
              <a:cxnSpLocks/>
              <a:stCxn id="48" idx="2"/>
              <a:endCxn id="45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6BCC79A-45E5-4D34-81E0-632D89F5562A}"/>
                </a:ext>
              </a:extLst>
            </p:cNvPr>
            <p:cNvCxnSpPr>
              <a:cxnSpLocks/>
              <a:stCxn id="48" idx="2"/>
              <a:endCxn id="44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C6B720D-1C46-4449-86F8-AE122A3BAD19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5DFCAF4E-45A5-4027-A905-39C9DFE3BDF2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B5E32822-7ABA-4ECE-943B-00EB88BA9D3E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46EDC2E4-7D50-4A27-95C6-D02C138180A0}"/>
                </a:ext>
              </a:extLst>
            </p:cNvPr>
            <p:cNvSpPr txBox="1"/>
            <p:nvPr/>
          </p:nvSpPr>
          <p:spPr>
            <a:xfrm>
              <a:off x="-3285840" y="-59190"/>
              <a:ext cx="2373682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139E606-CE0A-46BE-BFC4-5A945E073967}"/>
                </a:ext>
              </a:extLst>
            </p:cNvPr>
            <p:cNvSpPr txBox="1"/>
            <p:nvPr/>
          </p:nvSpPr>
          <p:spPr>
            <a:xfrm>
              <a:off x="-3285843" y="554209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75EB3FB8-FE34-40E7-B990-E673FD8BF36C}"/>
                </a:ext>
              </a:extLst>
            </p:cNvPr>
            <p:cNvSpPr txBox="1"/>
            <p:nvPr/>
          </p:nvSpPr>
          <p:spPr>
            <a:xfrm>
              <a:off x="-3285843" y="1235516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98B117D0-A7B5-4BE9-8D93-08075CFD57E5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88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The encoder stage maps the encoder vector to the decoder stage by identifying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	        	 (2)</a:t>
                </a:r>
              </a:p>
              <a:p>
                <a:r>
                  <a:rPr lang="en-US" sz="1400" dirty="0"/>
                  <a:t>The decoder stage maps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to the decoder result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	                    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                       	 (3)</a:t>
                </a:r>
              </a:p>
              <a:p>
                <a:pPr algn="ctr"/>
                <a:r>
                  <a:rPr lang="en-US" sz="1400" dirty="0"/>
                  <a:t> </a:t>
                </a:r>
              </a:p>
              <a:p>
                <a:r>
                  <a:rPr lang="en-US" sz="1400" dirty="0"/>
                  <a:t>By making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a function of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/>
                  <a:t> (substitute (2) in (3)) and subtracting it from the input vector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, we can minimize the reconstruction error by calculating</a:t>
                </a:r>
              </a:p>
              <a:p>
                <a:r>
                  <a:rPr lang="en-US" sz="1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   	     (4)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  <a:blipFill>
                <a:blip r:embed="rId2"/>
                <a:stretch>
                  <a:fillRect l="-351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Autoencoders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F40CEC6-0511-45B2-87B0-FDB65EA8CDAF}"/>
              </a:ext>
            </a:extLst>
          </p:cNvPr>
          <p:cNvGrpSpPr>
            <a:grpSpLocks noChangeAspect="1"/>
          </p:cNvGrpSpPr>
          <p:nvPr/>
        </p:nvGrpSpPr>
        <p:grpSpPr>
          <a:xfrm>
            <a:off x="6796215" y="1542507"/>
            <a:ext cx="3458433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4BF3DADC-1EE5-497E-88DC-56B24A32B738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F14D036-E734-4ADB-B3B0-A01C029E147A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794CF10-D553-4681-B461-129C953CD356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68CF554-708B-49AA-B82F-241F1C781C59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69980988-4D3A-471E-BAFF-86F990E9CD7E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56E5E5DA-1160-4234-A9F1-2EDACBDE6C91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0A245BAD-A16B-40D5-9F52-86F94BBD706C}"/>
              </a:ext>
            </a:extLst>
          </p:cNvPr>
          <p:cNvGrpSpPr/>
          <p:nvPr/>
        </p:nvGrpSpPr>
        <p:grpSpPr>
          <a:xfrm>
            <a:off x="6862120" y="2091808"/>
            <a:ext cx="5494636" cy="2439003"/>
            <a:chOff x="-12132000" y="-446665"/>
            <a:chExt cx="12765899" cy="5472000"/>
          </a:xfrm>
        </p:grpSpPr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6E46C48F-FFA9-4810-B563-26F9F8E5B952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ED21C2A6-FBE6-4BA7-A73A-1EBD9D3F81A5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43C824F-740B-4341-9943-F94D557B9DB6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5A63928C-904D-4B43-A06E-E77BB4F10332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F468A42B-7A8F-45C7-A5C1-954CFEBC7501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4FEAC827-DA9E-4F06-B1F6-02C13F3FC897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09C87752-3A00-4DB3-B560-078E5A409653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2BE8B81-F2F8-494E-A46D-61CD873BE334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621AE1AB-3424-4CEF-AC97-ADE68AEBC6DA}"/>
                </a:ext>
              </a:extLst>
            </p:cNvPr>
            <p:cNvCxnSpPr>
              <a:cxnSpLocks/>
              <a:stCxn id="48" idx="2"/>
              <a:endCxn id="54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8BA53E1-9A3B-4185-8E49-89E984126482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B8C449AA-B95A-4FA1-8481-5173938A5C5C}"/>
                </a:ext>
              </a:extLst>
            </p:cNvPr>
            <p:cNvCxnSpPr>
              <a:cxnSpLocks/>
              <a:stCxn id="50" idx="2"/>
              <a:endCxn id="54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D6A44F05-A46E-4DFA-8BEA-72D8094335A6}"/>
                </a:ext>
              </a:extLst>
            </p:cNvPr>
            <p:cNvCxnSpPr>
              <a:cxnSpLocks/>
              <a:stCxn id="49" idx="2"/>
              <a:endCxn id="55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2F3DC426-697F-44C3-BD2D-2557A6BB9901}"/>
                </a:ext>
              </a:extLst>
            </p:cNvPr>
            <p:cNvCxnSpPr>
              <a:cxnSpLocks/>
              <a:stCxn id="48" idx="2"/>
              <a:endCxn id="55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CF25F231-E37E-4BEB-B280-9342B00478D8}"/>
                </a:ext>
              </a:extLst>
            </p:cNvPr>
            <p:cNvCxnSpPr>
              <a:cxnSpLocks/>
              <a:stCxn id="54" idx="2"/>
              <a:endCxn id="51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680A7EE0-EDC0-407A-8CAA-865F84EF9202}"/>
                </a:ext>
              </a:extLst>
            </p:cNvPr>
            <p:cNvCxnSpPr>
              <a:cxnSpLocks/>
              <a:stCxn id="54" idx="2"/>
              <a:endCxn id="52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217C05A5-D725-44D7-AD8E-EB14C2B2FE8B}"/>
                </a:ext>
              </a:extLst>
            </p:cNvPr>
            <p:cNvCxnSpPr>
              <a:cxnSpLocks/>
              <a:stCxn id="54" idx="2"/>
              <a:endCxn id="53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9109B3D-CF77-4C25-A57C-45166FC61418}"/>
                </a:ext>
              </a:extLst>
            </p:cNvPr>
            <p:cNvCxnSpPr>
              <a:cxnSpLocks/>
              <a:stCxn id="55" idx="2"/>
              <a:endCxn id="53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DE141F9-C07C-487C-BA45-BA5603A36D2A}"/>
                </a:ext>
              </a:extLst>
            </p:cNvPr>
            <p:cNvCxnSpPr>
              <a:cxnSpLocks/>
              <a:stCxn id="55" idx="2"/>
              <a:endCxn id="52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9A1F148C-75FB-42B7-8C48-82B2C87E3495}"/>
                </a:ext>
              </a:extLst>
            </p:cNvPr>
            <p:cNvCxnSpPr>
              <a:cxnSpLocks/>
              <a:stCxn id="55" idx="2"/>
              <a:endCxn id="51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65D927D4-2ED8-4A8B-AF4B-20776D75BEC4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BAC103C3-F082-4110-94D1-A1B238B3A35C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E66575E7-11FF-4A3A-A680-5B4C9EE25C68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E0EC6387-1902-46A0-854D-6D512A045EC5}"/>
                </a:ext>
              </a:extLst>
            </p:cNvPr>
            <p:cNvSpPr txBox="1"/>
            <p:nvPr/>
          </p:nvSpPr>
          <p:spPr>
            <a:xfrm>
              <a:off x="-3285840" y="-59190"/>
              <a:ext cx="2373682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D46BB4C3-2DF2-458A-9BE4-049E3B1F50E9}"/>
                </a:ext>
              </a:extLst>
            </p:cNvPr>
            <p:cNvSpPr txBox="1"/>
            <p:nvPr/>
          </p:nvSpPr>
          <p:spPr>
            <a:xfrm>
              <a:off x="-3285843" y="554209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A864FD68-D060-4A13-B779-E66B49F13E2C}"/>
                </a:ext>
              </a:extLst>
            </p:cNvPr>
            <p:cNvSpPr txBox="1"/>
            <p:nvPr/>
          </p:nvSpPr>
          <p:spPr>
            <a:xfrm>
              <a:off x="-3285843" y="1235516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80809B4C-32C9-44BA-BE69-8BEEC1A2BB37}"/>
                </a:ext>
              </a:extLst>
            </p:cNvPr>
            <p:cNvCxnSpPr>
              <a:cxnSpLocks/>
              <a:stCxn id="50" idx="2"/>
              <a:endCxn id="55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28575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28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</p:spPr>
            <p:txBody>
              <a:bodyPr>
                <a:normAutofit/>
              </a:bodyPr>
              <a:lstStyle/>
              <a:p>
                <a:r>
                  <a:rPr lang="de-DE" sz="1400" b="1" dirty="0"/>
                  <a:t>Generative Models:</a:t>
                </a:r>
                <a:r>
                  <a:rPr lang="de-DE" sz="1400" dirty="0"/>
                  <a:t> </a:t>
                </a:r>
                <a:r>
                  <a:rPr lang="en-US" sz="1400" b="1" dirty="0"/>
                  <a:t>Variational Autoencoder (VAE)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variational autoencoder </a:t>
                </a:r>
                <a:r>
                  <a:rPr lang="de-DE" sz="1400" dirty="0"/>
                  <a:t>[Bayer and </a:t>
                </a:r>
                <a:r>
                  <a:rPr lang="de-DE" sz="1400" dirty="0" err="1"/>
                  <a:t>Osendorfer</a:t>
                </a:r>
                <a:r>
                  <a:rPr lang="de-DE" sz="1400" dirty="0"/>
                  <a:t>, 2015] </a:t>
                </a:r>
                <a:r>
                  <a:rPr lang="en-US" sz="1400" dirty="0"/>
                  <a:t>adds a constraint to the encoder function forcing it to generate a latent vector 𝒛 that follows a gaussian distribution (mean and standard deviation vector).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Hence, rather than building an encoder that outputs a signal value for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of </a:t>
                </a:r>
                <a14:m>
                  <m:oMath xmlns:m="http://schemas.openxmlformats.org/officeDocument/2006/math">
                    <m:r>
                      <a:rPr lang="de-DE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, the VAR model generates an encoder that describes the probability distribution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+mj-lt"/>
                  </a:rPr>
                  <a:t>This  </a:t>
                </a:r>
                <a:r>
                  <a:rPr lang="en-US" sz="1400" dirty="0"/>
                  <a:t>probability distribution might yield better results in anomaly detection than the deterministic reconstruction error of classic autoencoder methods. [An and Cho, 2015]</a:t>
                </a:r>
                <a:endParaRPr lang="en-US" sz="14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  <a:blipFill>
                <a:blip r:embed="rId2"/>
                <a:stretch>
                  <a:fillRect l="-351" t="-567" r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Variational</a:t>
            </a:r>
            <a:r>
              <a:rPr lang="de-DE" dirty="0"/>
              <a:t> Autoencoder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 variational autoencoder with three input and output layers and two hidden layers. 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14E2E6C-BB4F-41D7-B001-4DCEFA8D103A}"/>
              </a:ext>
            </a:extLst>
          </p:cNvPr>
          <p:cNvGrpSpPr/>
          <p:nvPr/>
        </p:nvGrpSpPr>
        <p:grpSpPr>
          <a:xfrm>
            <a:off x="289638" y="10099987"/>
            <a:ext cx="16797097" cy="5797103"/>
            <a:chOff x="-15114029" y="10758456"/>
            <a:chExt cx="13543754" cy="5353476"/>
          </a:xfrm>
        </p:grpSpPr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CE6EE0B6-FDAA-4318-AF54-9F63ACD687C4}"/>
                </a:ext>
              </a:extLst>
            </p:cNvPr>
            <p:cNvCxnSpPr>
              <a:cxnSpLocks/>
              <a:stCxn id="159" idx="3"/>
              <a:endCxn id="66" idx="1"/>
            </p:cNvCxnSpPr>
            <p:nvPr/>
          </p:nvCxnSpPr>
          <p:spPr>
            <a:xfrm>
              <a:off x="-13689645" y="11519667"/>
              <a:ext cx="1508627" cy="0"/>
            </a:xfrm>
            <a:prstGeom prst="line">
              <a:avLst/>
            </a:prstGeom>
            <a:ln w="57150">
              <a:solidFill>
                <a:srgbClr val="92A2BD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51E1D2C7-EB1E-4949-82FE-EA003797478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-13763422" y="11405238"/>
              <a:ext cx="1566788" cy="1957563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AB0F712C-1626-46E1-BE38-85433B7A77D1}"/>
                </a:ext>
              </a:extLst>
            </p:cNvPr>
            <p:cNvCxnSpPr>
              <a:cxnSpLocks/>
              <a:stCxn id="155" idx="3"/>
              <a:endCxn id="171" idx="1"/>
            </p:cNvCxnSpPr>
            <p:nvPr/>
          </p:nvCxnSpPr>
          <p:spPr>
            <a:xfrm>
              <a:off x="-7591828" y="11519667"/>
              <a:ext cx="751579" cy="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74A156CF-91E1-4575-BF9E-798E146BCDD7}"/>
                </a:ext>
              </a:extLst>
            </p:cNvPr>
            <p:cNvCxnSpPr>
              <a:cxnSpLocks/>
              <a:stCxn id="161" idx="3"/>
              <a:endCxn id="155" idx="2"/>
            </p:cNvCxnSpPr>
            <p:nvPr/>
          </p:nvCxnSpPr>
          <p:spPr>
            <a:xfrm flipV="1">
              <a:off x="-8673714" y="12280877"/>
              <a:ext cx="369695" cy="1111375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9C9518CE-3069-4C2C-A665-C2D4EF8E4750}"/>
                </a:ext>
              </a:extLst>
            </p:cNvPr>
            <p:cNvSpPr txBox="1"/>
            <p:nvPr/>
          </p:nvSpPr>
          <p:spPr>
            <a:xfrm>
              <a:off x="-3943958" y="10846589"/>
              <a:ext cx="2373683" cy="4831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Input </a:t>
              </a:r>
              <a:r>
                <a:rPr lang="de-DE" sz="280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V</a:t>
              </a: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ector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2A122D6-B9FF-4AD2-B0D3-E46A8E18F82B}"/>
                </a:ext>
              </a:extLst>
            </p:cNvPr>
            <p:cNvSpPr txBox="1"/>
            <p:nvPr/>
          </p:nvSpPr>
          <p:spPr>
            <a:xfrm>
              <a:off x="-3943958" y="11527895"/>
              <a:ext cx="2373682" cy="4831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Output </a:t>
              </a:r>
              <a:r>
                <a:rPr lang="de-DE" sz="280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V</a:t>
              </a: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C6DDE075-8828-4B57-8509-B4AC5206ABD4}"/>
                    </a:ext>
                  </a:extLst>
                </p:cNvPr>
                <p:cNvSpPr/>
                <p:nvPr/>
              </p:nvSpPr>
              <p:spPr>
                <a:xfrm>
                  <a:off x="-12181018" y="10758456"/>
                  <a:ext cx="1424384" cy="1522421"/>
                </a:xfrm>
                <a:prstGeom prst="rect">
                  <a:avLst/>
                </a:prstGeom>
                <a:solidFill>
                  <a:srgbClr val="8BA6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u="non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de-DE" sz="2800" b="0" i="0" u="none" baseline="0" dirty="0">
                    <a:solidFill>
                      <a:srgbClr val="666666"/>
                    </a:solidFill>
                    <a:latin typeface="BMW Group Condensed" panose="020B0606020202020204" pitchFamily="34" charset="0"/>
                  </a:endParaRPr>
                </a:p>
              </p:txBody>
            </p:sp>
          </mc:Choice>
          <mc:Fallback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C6DDE075-8828-4B57-8509-B4AC5206A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81018" y="10758456"/>
                  <a:ext cx="1424384" cy="15224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6F2D6D06-2855-4A74-A59E-3991BE28A720}"/>
                    </a:ext>
                  </a:extLst>
                </p:cNvPr>
                <p:cNvSpPr/>
                <p:nvPr/>
              </p:nvSpPr>
              <p:spPr>
                <a:xfrm>
                  <a:off x="-12196634" y="12579074"/>
                  <a:ext cx="1424384" cy="1567454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de-DE" sz="28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sz="2800" b="0" i="0" u="none" baseline="0" dirty="0">
                    <a:solidFill>
                      <a:srgbClr val="666666"/>
                    </a:solidFill>
                    <a:latin typeface="BMW Group Condensed" panose="020B0606020202020204" pitchFamily="34" charset="0"/>
                  </a:endParaRPr>
                </a:p>
              </p:txBody>
            </p:sp>
          </mc:Choice>
          <mc:Fallback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6F2D6D06-2855-4A74-A59E-3991BE28A7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96634" y="12579074"/>
                  <a:ext cx="1424384" cy="15674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14556E82-D421-473F-82C4-92AE10775138}"/>
                </a:ext>
              </a:extLst>
            </p:cNvPr>
            <p:cNvCxnSpPr>
              <a:cxnSpLocks/>
              <a:stCxn id="66" idx="3"/>
              <a:endCxn id="155" idx="1"/>
            </p:cNvCxnSpPr>
            <p:nvPr/>
          </p:nvCxnSpPr>
          <p:spPr>
            <a:xfrm>
              <a:off x="-10756634" y="11519667"/>
              <a:ext cx="1740422" cy="0"/>
            </a:xfrm>
            <a:prstGeom prst="line">
              <a:avLst/>
            </a:prstGeom>
            <a:ln w="57150">
              <a:solidFill>
                <a:srgbClr val="92A2BD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2F4BF813-C147-4A4B-B6C5-ECBA0D2CEF30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 flipH="1">
              <a:off x="-10772250" y="13345662"/>
              <a:ext cx="840555" cy="17139"/>
            </a:xfrm>
            <a:prstGeom prst="line">
              <a:avLst/>
            </a:prstGeom>
            <a:ln w="57150">
              <a:solidFill>
                <a:srgbClr val="92A2BD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4FFB0AD1-6533-4635-A295-7EFA261DE565}"/>
                </a:ext>
              </a:extLst>
            </p:cNvPr>
            <p:cNvSpPr/>
            <p:nvPr/>
          </p:nvSpPr>
          <p:spPr>
            <a:xfrm>
              <a:off x="-4527950" y="12105466"/>
              <a:ext cx="473004" cy="473608"/>
            </a:xfrm>
            <a:prstGeom prst="rect">
              <a:avLst/>
            </a:prstGeom>
            <a:solidFill>
              <a:srgbClr val="8BA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800" b="0" i="0" u="none" baseline="0" dirty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F59EA76D-DB8E-4A11-A633-73BFAFBBAE8C}"/>
                </a:ext>
              </a:extLst>
            </p:cNvPr>
            <p:cNvSpPr/>
            <p:nvPr/>
          </p:nvSpPr>
          <p:spPr>
            <a:xfrm>
              <a:off x="-4517474" y="12751053"/>
              <a:ext cx="488621" cy="47360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800" b="0" i="0" u="none" baseline="0" dirty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9F059FCA-291A-458D-AF91-7958482AA3C7}"/>
                </a:ext>
              </a:extLst>
            </p:cNvPr>
            <p:cNvSpPr txBox="1"/>
            <p:nvPr/>
          </p:nvSpPr>
          <p:spPr>
            <a:xfrm>
              <a:off x="-3943958" y="12125344"/>
              <a:ext cx="2373682" cy="4831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Mean </a:t>
              </a:r>
              <a:r>
                <a:rPr lang="de-DE" sz="280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V</a:t>
              </a: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ector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A165A419-7F73-489D-BE48-9019FAF35200}"/>
                </a:ext>
              </a:extLst>
            </p:cNvPr>
            <p:cNvSpPr txBox="1"/>
            <p:nvPr/>
          </p:nvSpPr>
          <p:spPr>
            <a:xfrm>
              <a:off x="-3943958" y="12806650"/>
              <a:ext cx="2373683" cy="4831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800" b="0" i="0" u="none" baseline="0" dirty="0" err="1">
                  <a:solidFill>
                    <a:srgbClr val="000000"/>
                  </a:solidFill>
                  <a:latin typeface="BMW Group Condensed" panose="020B0606020202020204" pitchFamily="34" charset="0"/>
                </a:rPr>
                <a:t>Variance</a:t>
              </a: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hteck 148">
                  <a:extLst>
                    <a:ext uri="{FF2B5EF4-FFF2-40B4-BE49-F238E27FC236}">
                      <a16:creationId xmlns:a16="http://schemas.microsoft.com/office/drawing/2014/main" id="{A613A0EF-4751-4C38-AA10-D12C65459F9E}"/>
                    </a:ext>
                  </a:extLst>
                </p:cNvPr>
                <p:cNvSpPr/>
                <p:nvPr/>
              </p:nvSpPr>
              <p:spPr>
                <a:xfrm>
                  <a:off x="-12196634" y="14544478"/>
                  <a:ext cx="1424384" cy="156745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de-DE" sz="2800" b="0" i="0" u="none" baseline="0" dirty="0">
                    <a:solidFill>
                      <a:srgbClr val="666666"/>
                    </a:solidFill>
                    <a:latin typeface="BMW Group Condensed" panose="020B0606020202020204" pitchFamily="34" charset="0"/>
                  </a:endParaRPr>
                </a:p>
              </p:txBody>
            </p:sp>
          </mc:Choice>
          <mc:Fallback>
            <p:sp>
              <p:nvSpPr>
                <p:cNvPr id="149" name="Rechteck 148">
                  <a:extLst>
                    <a:ext uri="{FF2B5EF4-FFF2-40B4-BE49-F238E27FC236}">
                      <a16:creationId xmlns:a16="http://schemas.microsoft.com/office/drawing/2014/main" id="{A613A0EF-4751-4C38-AA10-D12C65459F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96634" y="14544478"/>
                  <a:ext cx="1424384" cy="15674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E54FE36D-EEF9-413B-9CFC-1FEC19646BF6}"/>
                </a:ext>
              </a:extLst>
            </p:cNvPr>
            <p:cNvSpPr/>
            <p:nvPr/>
          </p:nvSpPr>
          <p:spPr>
            <a:xfrm>
              <a:off x="-4517474" y="13461113"/>
              <a:ext cx="488621" cy="473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800" b="0" i="0" u="none" baseline="0" dirty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D15ED292-8025-48E7-9BE2-EBEBDA2A0020}"/>
                </a:ext>
              </a:extLst>
            </p:cNvPr>
            <p:cNvSpPr txBox="1"/>
            <p:nvPr/>
          </p:nvSpPr>
          <p:spPr>
            <a:xfrm>
              <a:off x="-3943958" y="13461113"/>
              <a:ext cx="2373683" cy="4831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Error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FD656D32-A93B-42A1-9545-CA77086A50FD}"/>
                    </a:ext>
                  </a:extLst>
                </p:cNvPr>
                <p:cNvSpPr/>
                <p:nvPr/>
              </p:nvSpPr>
              <p:spPr>
                <a:xfrm>
                  <a:off x="-9016212" y="10758456"/>
                  <a:ext cx="1424384" cy="152242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u="none" baseline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de-DE" sz="2800" b="0" i="0" u="none" baseline="0" dirty="0">
                    <a:solidFill>
                      <a:srgbClr val="666666"/>
                    </a:solidFill>
                    <a:latin typeface="BMW Group Condensed" panose="020B0606020202020204" pitchFamily="34" charset="0"/>
                  </a:endParaRPr>
                </a:p>
              </p:txBody>
            </p:sp>
          </mc:Choice>
          <mc:Fallback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FD656D32-A93B-42A1-9545-CA77086A5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016212" y="10758456"/>
                  <a:ext cx="1424384" cy="15224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6E0E26CD-B55F-4751-A5D1-D72F137C3700}"/>
                </a:ext>
              </a:extLst>
            </p:cNvPr>
            <p:cNvSpPr/>
            <p:nvPr/>
          </p:nvSpPr>
          <p:spPr>
            <a:xfrm>
              <a:off x="-15114029" y="10758456"/>
              <a:ext cx="1424384" cy="15224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0" i="0" u="none" baseline="0" dirty="0">
                  <a:solidFill>
                    <a:schemeClr val="bg1"/>
                  </a:solidFill>
                  <a:latin typeface="BMW Group Condensed" panose="020B0606020202020204" pitchFamily="34" charset="0"/>
                </a:rPr>
                <a:t>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hteck 160">
                  <a:extLst>
                    <a:ext uri="{FF2B5EF4-FFF2-40B4-BE49-F238E27FC236}">
                      <a16:creationId xmlns:a16="http://schemas.microsoft.com/office/drawing/2014/main" id="{D2531DB8-AF14-4D93-88CF-80D96E316454}"/>
                    </a:ext>
                  </a:extLst>
                </p:cNvPr>
                <p:cNvSpPr/>
                <p:nvPr/>
              </p:nvSpPr>
              <p:spPr>
                <a:xfrm>
                  <a:off x="-10098098" y="12608525"/>
                  <a:ext cx="1424384" cy="1567454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de-DE" sz="280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sz="2800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80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⨀</m:t>
                            </m:r>
                            <m:r>
                              <a:rPr lang="de-DE" sz="280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de-DE" sz="280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800" dirty="0" smtClean="0"/>
                              <m:t> </m:t>
                            </m:r>
                          </m:e>
                          <m:sup>
                            <m:r>
                              <a:rPr lang="de-DE" sz="28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sz="2800" b="0" i="0" u="none" baseline="0" dirty="0">
                    <a:solidFill>
                      <a:srgbClr val="666666"/>
                    </a:solidFill>
                    <a:latin typeface="BMW Group Condensed" panose="020B0606020202020204" pitchFamily="34" charset="0"/>
                  </a:endParaRPr>
                </a:p>
              </p:txBody>
            </p:sp>
          </mc:Choice>
          <mc:Fallback>
            <p:sp>
              <p:nvSpPr>
                <p:cNvPr id="161" name="Rechteck 160">
                  <a:extLst>
                    <a:ext uri="{FF2B5EF4-FFF2-40B4-BE49-F238E27FC236}">
                      <a16:creationId xmlns:a16="http://schemas.microsoft.com/office/drawing/2014/main" id="{D2531DB8-AF14-4D93-88CF-80D96E316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098098" y="12608525"/>
                  <a:ext cx="1424384" cy="15674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hteck 170">
                  <a:extLst>
                    <a:ext uri="{FF2B5EF4-FFF2-40B4-BE49-F238E27FC236}">
                      <a16:creationId xmlns:a16="http://schemas.microsoft.com/office/drawing/2014/main" id="{027872F4-9AF5-4FCB-9177-18D908543A3E}"/>
                    </a:ext>
                  </a:extLst>
                </p:cNvPr>
                <p:cNvSpPr/>
                <p:nvPr/>
              </p:nvSpPr>
              <p:spPr>
                <a:xfrm>
                  <a:off x="-6840249" y="10758456"/>
                  <a:ext cx="1424384" cy="152242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u="none" baseline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u="none" baseline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2800" b="0" i="1" u="none" baseline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de-DE" sz="2800" b="0" i="0" u="none" baseline="0" dirty="0">
                    <a:solidFill>
                      <a:srgbClr val="666666"/>
                    </a:solidFill>
                    <a:latin typeface="BMW Group Condensed" panose="020B0606020202020204" pitchFamily="34" charset="0"/>
                  </a:endParaRPr>
                </a:p>
              </p:txBody>
            </p:sp>
          </mc:Choice>
          <mc:Fallback>
            <p:sp>
              <p:nvSpPr>
                <p:cNvPr id="171" name="Rechteck 170">
                  <a:extLst>
                    <a:ext uri="{FF2B5EF4-FFF2-40B4-BE49-F238E27FC236}">
                      <a16:creationId xmlns:a16="http://schemas.microsoft.com/office/drawing/2014/main" id="{027872F4-9AF5-4FCB-9177-18D908543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840249" y="10758456"/>
                  <a:ext cx="1424384" cy="15224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671F053F-B30A-4003-9796-C309DFD93C78}"/>
                </a:ext>
              </a:extLst>
            </p:cNvPr>
            <p:cNvSpPr/>
            <p:nvPr/>
          </p:nvSpPr>
          <p:spPr>
            <a:xfrm>
              <a:off x="-4527950" y="11451209"/>
              <a:ext cx="473004" cy="4736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800" b="0" i="0" u="none" baseline="0" dirty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220A35D3-00F3-41EE-B5DA-8B47C1F35388}"/>
                </a:ext>
              </a:extLst>
            </p:cNvPr>
            <p:cNvSpPr/>
            <p:nvPr/>
          </p:nvSpPr>
          <p:spPr>
            <a:xfrm>
              <a:off x="-4527950" y="10828384"/>
              <a:ext cx="473004" cy="4736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800" b="0" i="0" u="none" baseline="0" dirty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94BD12B8-8B11-48C7-B36B-BBA29AEEFDF1}"/>
                </a:ext>
              </a:extLst>
            </p:cNvPr>
            <p:cNvSpPr/>
            <p:nvPr/>
          </p:nvSpPr>
          <p:spPr>
            <a:xfrm>
              <a:off x="-4517474" y="14218363"/>
              <a:ext cx="488621" cy="4736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800" b="0" i="0" u="none" baseline="0" dirty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324FC39F-780A-47E2-9D25-F2ED79D70358}"/>
                </a:ext>
              </a:extLst>
            </p:cNvPr>
            <p:cNvSpPr txBox="1"/>
            <p:nvPr/>
          </p:nvSpPr>
          <p:spPr>
            <a:xfrm>
              <a:off x="-3943958" y="14218363"/>
              <a:ext cx="2373683" cy="4831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800" b="0" i="0" u="none" baseline="0" dirty="0" err="1">
                  <a:solidFill>
                    <a:srgbClr val="000000"/>
                  </a:solidFill>
                  <a:latin typeface="BMW Group Condensed" panose="020B0606020202020204" pitchFamily="34" charset="0"/>
                </a:rPr>
                <a:t>Sampled</a:t>
              </a:r>
              <a:r>
                <a:rPr lang="de-DE" sz="2800" b="0" i="0" u="none" baseline="0" dirty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 Vector</a:t>
              </a:r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23506A8D-D3BD-4886-9AF4-4410A26A0957}"/>
              </a:ext>
            </a:extLst>
          </p:cNvPr>
          <p:cNvGrpSpPr/>
          <p:nvPr/>
        </p:nvGrpSpPr>
        <p:grpSpPr>
          <a:xfrm>
            <a:off x="2095281" y="9057648"/>
            <a:ext cx="9224943" cy="413108"/>
            <a:chOff x="7461143" y="5189130"/>
            <a:chExt cx="1226771" cy="102163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27DFFBBA-164B-46E6-8ACE-98A911F1C57C}"/>
                </a:ext>
              </a:extLst>
            </p:cNvPr>
            <p:cNvSpPr/>
            <p:nvPr/>
          </p:nvSpPr>
          <p:spPr>
            <a:xfrm>
              <a:off x="7461143" y="5189130"/>
              <a:ext cx="688578" cy="91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/>
              <a:r>
                <a:rPr lang="de-DE" b="0" dirty="0" err="1">
                  <a:latin typeface="Corbel" panose="020B0503020204020204" pitchFamily="34" charset="0"/>
                </a:rPr>
                <a:t>Probabilistic</a:t>
              </a:r>
              <a:r>
                <a:rPr lang="de-DE" b="0" dirty="0">
                  <a:latin typeface="Corbel" panose="020B0503020204020204" pitchFamily="34" charset="0"/>
                </a:rPr>
                <a:t> Encoder</a:t>
              </a:r>
              <a:endParaRPr lang="de-DE" dirty="0">
                <a:latin typeface="Corbel" panose="020B0503020204020204" pitchFamily="34" charset="0"/>
                <a:cs typeface="Calibri Light" panose="020F03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hteck 146">
                  <a:extLst>
                    <a:ext uri="{FF2B5EF4-FFF2-40B4-BE49-F238E27FC236}">
                      <a16:creationId xmlns:a16="http://schemas.microsoft.com/office/drawing/2014/main" id="{8021FA7C-067B-4B02-97BE-27C9C919233F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333174" cy="91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𝑃𝑟𝑜𝑏𝑎𝑏𝑖𝑙𝑖𝑠𝑡𝑖𝑐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𝐷𝑒𝑐𝑜𝑑𝑒𝑟</m:t>
                        </m:r>
                      </m:oMath>
                    </m:oMathPara>
                  </a14:m>
                  <a:endParaRPr lang="de-DE" dirty="0">
                    <a:latin typeface="Corbel" panose="020B050302020402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147" name="Rechteck 146">
                  <a:extLst>
                    <a:ext uri="{FF2B5EF4-FFF2-40B4-BE49-F238E27FC236}">
                      <a16:creationId xmlns:a16="http://schemas.microsoft.com/office/drawing/2014/main" id="{8021FA7C-067B-4B02-97BE-27C9C9192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333174" cy="913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hteck 147">
                  <a:extLst>
                    <a:ext uri="{FF2B5EF4-FFF2-40B4-BE49-F238E27FC236}">
                      <a16:creationId xmlns:a16="http://schemas.microsoft.com/office/drawing/2014/main" id="{6951AB53-0959-42F8-B815-94E0DECA0C62}"/>
                    </a:ext>
                  </a:extLst>
                </p:cNvPr>
                <p:cNvSpPr/>
                <p:nvPr/>
              </p:nvSpPr>
              <p:spPr>
                <a:xfrm>
                  <a:off x="7756619" y="5199956"/>
                  <a:ext cx="728338" cy="913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𝑆𝑎𝑚𝑝𝑙𝑒𝑑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𝐿𝑎𝑡𝑒𝑛𝑡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𝑉𝑒𝑐𝑡𝑜𝑟</m:t>
                        </m:r>
                      </m:oMath>
                    </m:oMathPara>
                  </a14:m>
                  <a:endParaRPr lang="de-DE" dirty="0">
                    <a:latin typeface="Corbel" panose="020B050302020402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148" name="Rechteck 147">
                  <a:extLst>
                    <a:ext uri="{FF2B5EF4-FFF2-40B4-BE49-F238E27FC236}">
                      <a16:creationId xmlns:a16="http://schemas.microsoft.com/office/drawing/2014/main" id="{6951AB53-0959-42F8-B815-94E0DECA0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619" y="5199956"/>
                  <a:ext cx="728338" cy="91337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76EC1D2F-F02D-4884-BFE9-6AAF252DD45E}"/>
              </a:ext>
            </a:extLst>
          </p:cNvPr>
          <p:cNvCxnSpPr>
            <a:cxnSpLocks/>
            <a:stCxn id="161" idx="2"/>
            <a:endCxn id="149" idx="3"/>
          </p:cNvCxnSpPr>
          <p:nvPr/>
        </p:nvCxnSpPr>
        <p:spPr>
          <a:xfrm flipH="1">
            <a:off x="5674355" y="13800708"/>
            <a:ext cx="1719358" cy="1247708"/>
          </a:xfrm>
          <a:prstGeom prst="line">
            <a:avLst/>
          </a:prstGeom>
          <a:ln w="57150">
            <a:solidFill>
              <a:srgbClr val="92A2BD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Grafik 214">
            <a:extLst>
              <a:ext uri="{FF2B5EF4-FFF2-40B4-BE49-F238E27FC236}">
                <a16:creationId xmlns:a16="http://schemas.microsoft.com/office/drawing/2014/main" id="{3DAE8A71-3A3C-497E-A880-FFB6E4CAB8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2058402"/>
            <a:ext cx="6095999" cy="2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2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Data,Methodology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94D126B-927D-4446-9CB9-5B4CE5D99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321BB3B-2E5B-48F5-A213-E1C098108D1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Inhaltsplatzhalter 9">
            <a:extLst>
              <a:ext uri="{FF2B5EF4-FFF2-40B4-BE49-F238E27FC236}">
                <a16:creationId xmlns:a16="http://schemas.microsoft.com/office/drawing/2014/main" id="{B1C609F1-0B03-4E19-B0CF-2B4505C87431}"/>
              </a:ext>
            </a:extLst>
          </p:cNvPr>
          <p:cNvSpPr txBox="1">
            <a:spLocks/>
          </p:cNvSpPr>
          <p:nvPr/>
        </p:nvSpPr>
        <p:spPr>
          <a:xfrm>
            <a:off x="307814" y="2220643"/>
            <a:ext cx="11189065" cy="1120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“Prediction is very difficult, especially if it’s about the future.”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Nils Bohr, Nobel laureate in Physics</a:t>
            </a:r>
          </a:p>
          <a:p>
            <a:pPr marL="0" indent="0" algn="ctr">
              <a:buFont typeface="Arial"/>
              <a:buNone/>
            </a:pP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Inhaltsplatzhalter 9">
            <a:extLst>
              <a:ext uri="{FF2B5EF4-FFF2-40B4-BE49-F238E27FC236}">
                <a16:creationId xmlns:a16="http://schemas.microsoft.com/office/drawing/2014/main" id="{7C45E12F-C2AF-445E-AE20-1DB049A16491}"/>
              </a:ext>
            </a:extLst>
          </p:cNvPr>
          <p:cNvSpPr txBox="1">
            <a:spLocks/>
          </p:cNvSpPr>
          <p:nvPr/>
        </p:nvSpPr>
        <p:spPr>
          <a:xfrm>
            <a:off x="307814" y="4316143"/>
            <a:ext cx="11189065" cy="1120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“Only the  clairvoyant could hope to predict with certainty.”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Harry M. Markowitz, Nobel price winner in Economics</a:t>
            </a:r>
          </a:p>
          <a:p>
            <a:pPr marL="0" indent="0" algn="ctr">
              <a:buFont typeface="Arial"/>
              <a:buNone/>
            </a:pP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6A38124-A41C-47AE-8574-039CB402C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5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0071-F083-47B5-98A1-544C2775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20C311C-EDE3-4E0F-BAB3-354B4B1DA84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Open, High, Low, </a:t>
            </a:r>
            <a:r>
              <a:rPr lang="de-DE" dirty="0" err="1"/>
              <a:t>Closed</a:t>
            </a:r>
            <a:r>
              <a:rPr lang="de-DE" dirty="0"/>
              <a:t>, Volume (OHLCV) 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CC6978-9390-401C-8696-E7FD3D10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41367"/>
            <a:ext cx="11087100" cy="43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2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AF1B0-DD38-4AAD-B4E4-CB10D906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DCDD18A-A2B0-46CA-8B9D-0C02130A53D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91">
            <a:extLst>
              <a:ext uri="{FF2B5EF4-FFF2-40B4-BE49-F238E27FC236}">
                <a16:creationId xmlns:a16="http://schemas.microsoft.com/office/drawing/2014/main" id="{38CF0853-AAFF-4AFD-807B-2D376119DD54}"/>
              </a:ext>
            </a:extLst>
          </p:cNvPr>
          <p:cNvSpPr txBox="1">
            <a:spLocks/>
          </p:cNvSpPr>
          <p:nvPr/>
        </p:nvSpPr>
        <p:spPr>
          <a:xfrm>
            <a:off x="637847" y="2002266"/>
            <a:ext cx="5915353" cy="357938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Selection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least volatile </a:t>
            </a:r>
            <a:r>
              <a:rPr lang="de-DE" sz="1400" b="1" dirty="0" err="1">
                <a:latin typeface="Corbel" panose="020B0503020204020204" pitchFamily="34" charset="0"/>
              </a:rPr>
              <a:t>stocks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autoencoders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Forecasting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recurrent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neural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networks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 err="1">
                <a:latin typeface="Corbel" panose="020B0503020204020204" pitchFamily="34" charset="0"/>
              </a:rPr>
              <a:t>Improving</a:t>
            </a:r>
            <a:r>
              <a:rPr lang="de-DE" sz="1400" b="1" dirty="0">
                <a:latin typeface="Corbel" panose="020B0503020204020204" pitchFamily="34" charset="0"/>
              </a:rPr>
              <a:t> stock </a:t>
            </a:r>
            <a:r>
              <a:rPr lang="de-DE" sz="1400" b="1" dirty="0" err="1">
                <a:latin typeface="Corbel" panose="020B0503020204020204" pitchFamily="34" charset="0"/>
              </a:rPr>
              <a:t>risk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calculation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portfolio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diversification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de-DE" sz="1400" b="1" dirty="0">
                <a:latin typeface="Corbel" panose="020B0503020204020204" pitchFamily="34" charset="0"/>
              </a:rPr>
              <a:t>Portfolio </a:t>
            </a:r>
            <a:r>
              <a:rPr lang="de-DE" sz="1400" b="1" dirty="0" err="1">
                <a:latin typeface="Corbel" panose="020B0503020204020204" pitchFamily="34" charset="0"/>
              </a:rPr>
              <a:t>optimization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6" name="Textplatzhalter 91">
            <a:extLst>
              <a:ext uri="{FF2B5EF4-FFF2-40B4-BE49-F238E27FC236}">
                <a16:creationId xmlns:a16="http://schemas.microsoft.com/office/drawing/2014/main" id="{4205AA68-EB97-4128-8066-9A1039875C8B}"/>
              </a:ext>
            </a:extLst>
          </p:cNvPr>
          <p:cNvSpPr txBox="1">
            <a:spLocks/>
          </p:cNvSpPr>
          <p:nvPr/>
        </p:nvSpPr>
        <p:spPr>
          <a:xfrm>
            <a:off x="3389231" y="2202291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4816365-A2A8-4E2F-8F62-EC192F646D93}"/>
              </a:ext>
            </a:extLst>
          </p:cNvPr>
          <p:cNvSpPr/>
          <p:nvPr/>
        </p:nvSpPr>
        <p:spPr>
          <a:xfrm>
            <a:off x="452418" y="264004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3791AAD-1D5D-4DAA-BA14-2CBD244EE189}"/>
              </a:ext>
            </a:extLst>
          </p:cNvPr>
          <p:cNvSpPr/>
          <p:nvPr/>
        </p:nvSpPr>
        <p:spPr>
          <a:xfrm>
            <a:off x="452418" y="306900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8E34DB5-65E4-49AC-BF8A-A41F32ACE469}"/>
              </a:ext>
            </a:extLst>
          </p:cNvPr>
          <p:cNvSpPr/>
          <p:nvPr/>
        </p:nvSpPr>
        <p:spPr>
          <a:xfrm>
            <a:off x="452418" y="3536365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F32620-CECB-4D39-8ED9-0999D9ED0D63}"/>
              </a:ext>
            </a:extLst>
          </p:cNvPr>
          <p:cNvSpPr/>
          <p:nvPr/>
        </p:nvSpPr>
        <p:spPr>
          <a:xfrm>
            <a:off x="444180" y="3956941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1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xxx</a:t>
            </a:r>
            <a:r>
              <a:rPr lang="en-US" sz="1400" dirty="0"/>
              <a:t> different stocks from NYSE and NASDAQ.</a:t>
            </a:r>
          </a:p>
          <a:p>
            <a:r>
              <a:rPr lang="en-US" sz="1400" dirty="0"/>
              <a:t>4 years of daily stock prices</a:t>
            </a:r>
          </a:p>
          <a:p>
            <a:r>
              <a:rPr lang="en-US" sz="1400" dirty="0"/>
              <a:t>For the </a:t>
            </a:r>
            <a:r>
              <a:rPr lang="en-US" sz="1400" dirty="0">
                <a:solidFill>
                  <a:srgbClr val="FF0000"/>
                </a:solidFill>
              </a:rPr>
              <a:t>xx</a:t>
            </a:r>
            <a:r>
              <a:rPr lang="en-US" sz="1400" dirty="0"/>
              <a:t> stocks we calculate the difference between input cells and output cells by taking the L2-norm.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The stocks with the lowest recreation error (L2-norm)  represent the market better. They are less volatile and are considered to be similar to large cap stocks.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15068" y="1148419"/>
            <a:ext cx="10678493" cy="433271"/>
          </a:xfrm>
        </p:spPr>
        <p:txBody>
          <a:bodyPr/>
          <a:lstStyle/>
          <a:p>
            <a:r>
              <a:rPr lang="en-US" dirty="0"/>
              <a:t>Selection of least volatile stocks using autoencoders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262492" y="2091808"/>
            <a:ext cx="1072985" cy="286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7953528" y="2091808"/>
            <a:ext cx="658044" cy="286422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F81A9DC-0BCC-47B4-AE49-0C2DD4CB7424}"/>
              </a:ext>
            </a:extLst>
          </p:cNvPr>
          <p:cNvSpPr/>
          <p:nvPr/>
        </p:nvSpPr>
        <p:spPr>
          <a:xfrm>
            <a:off x="9235943" y="2091808"/>
            <a:ext cx="891313" cy="2864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A58DAE2B-6960-4DD2-87E4-4A9D5678C9D2}"/>
              </a:ext>
            </a:extLst>
          </p:cNvPr>
          <p:cNvSpPr/>
          <p:nvPr/>
        </p:nvSpPr>
        <p:spPr>
          <a:xfrm>
            <a:off x="10833010" y="366129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kern="1200" dirty="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33010" y="335477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33010" y="306003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113556" y="3101229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113555" y="3397313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A64DB90-EFDC-4C67-850B-D633C7E78B7B}"/>
              </a:ext>
            </a:extLst>
          </p:cNvPr>
          <p:cNvSpPr txBox="1"/>
          <p:nvPr/>
        </p:nvSpPr>
        <p:spPr>
          <a:xfrm>
            <a:off x="11113555" y="3726176"/>
            <a:ext cx="178087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4B2B619-7807-48D1-B2C1-7D80CD083740}"/>
              </a:ext>
            </a:extLst>
          </p:cNvPr>
          <p:cNvSpPr txBox="1"/>
          <p:nvPr/>
        </p:nvSpPr>
        <p:spPr>
          <a:xfrm>
            <a:off x="9338887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99987C4-3D5A-4264-A963-01EFBFAAADDA}"/>
              </a:ext>
            </a:extLst>
          </p:cNvPr>
          <p:cNvSpPr txBox="1"/>
          <p:nvPr/>
        </p:nvSpPr>
        <p:spPr>
          <a:xfrm>
            <a:off x="10179013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F9B926CE-0277-4C11-8685-20DB782C3C7A}"/>
              </a:ext>
            </a:extLst>
          </p:cNvPr>
          <p:cNvSpPr/>
          <p:nvPr/>
        </p:nvSpPr>
        <p:spPr>
          <a:xfrm>
            <a:off x="8699056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7350618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3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3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3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3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9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7092E602-2D0A-4937-8FB2-23772A4C772A}"/>
              </a:ext>
            </a:extLst>
          </p:cNvPr>
          <p:cNvCxnSpPr>
            <a:cxnSpLocks/>
          </p:cNvCxnSpPr>
          <p:nvPr/>
        </p:nvCxnSpPr>
        <p:spPr>
          <a:xfrm>
            <a:off x="633529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116E3A0-7AE6-4CB4-B405-6F123D8B32DA}"/>
              </a:ext>
            </a:extLst>
          </p:cNvPr>
          <p:cNvCxnSpPr>
            <a:cxnSpLocks/>
          </p:cNvCxnSpPr>
          <p:nvPr/>
        </p:nvCxnSpPr>
        <p:spPr>
          <a:xfrm>
            <a:off x="633529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6F07412-8C5C-4EAA-81DB-F7B8DFB43BFD}"/>
              </a:ext>
            </a:extLst>
          </p:cNvPr>
          <p:cNvCxnSpPr>
            <a:cxnSpLocks/>
          </p:cNvCxnSpPr>
          <p:nvPr/>
        </p:nvCxnSpPr>
        <p:spPr>
          <a:xfrm>
            <a:off x="633529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B26EF36-8456-4CF5-8F8B-6931E86BC32E}"/>
              </a:ext>
            </a:extLst>
          </p:cNvPr>
          <p:cNvCxnSpPr>
            <a:cxnSpLocks/>
          </p:cNvCxnSpPr>
          <p:nvPr/>
        </p:nvCxnSpPr>
        <p:spPr>
          <a:xfrm>
            <a:off x="633529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B645D220-72D9-480A-91B8-A04B58AB4BDD}"/>
              </a:ext>
            </a:extLst>
          </p:cNvPr>
          <p:cNvCxnSpPr>
            <a:cxnSpLocks/>
          </p:cNvCxnSpPr>
          <p:nvPr/>
        </p:nvCxnSpPr>
        <p:spPr>
          <a:xfrm>
            <a:off x="633529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75276AA8-99D1-4F1E-931E-28DF77B7FD75}"/>
              </a:ext>
            </a:extLst>
          </p:cNvPr>
          <p:cNvCxnSpPr>
            <a:cxnSpLocks/>
          </p:cNvCxnSpPr>
          <p:nvPr/>
        </p:nvCxnSpPr>
        <p:spPr>
          <a:xfrm>
            <a:off x="633529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4350DFF-2E14-484B-ADD0-53B7C4B17B7D}"/>
              </a:ext>
            </a:extLst>
          </p:cNvPr>
          <p:cNvCxnSpPr>
            <a:cxnSpLocks/>
          </p:cNvCxnSpPr>
          <p:nvPr/>
        </p:nvCxnSpPr>
        <p:spPr>
          <a:xfrm>
            <a:off x="633529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94AFB60F-C228-41AC-9E18-EAF7F8BA9A67}"/>
              </a:ext>
            </a:extLst>
          </p:cNvPr>
          <p:cNvCxnSpPr>
            <a:cxnSpLocks/>
          </p:cNvCxnSpPr>
          <p:nvPr/>
        </p:nvCxnSpPr>
        <p:spPr>
          <a:xfrm>
            <a:off x="633529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C9E536B-2529-4C95-9602-82D1D063CE0C}"/>
              </a:ext>
            </a:extLst>
          </p:cNvPr>
          <p:cNvCxnSpPr>
            <a:cxnSpLocks/>
          </p:cNvCxnSpPr>
          <p:nvPr/>
        </p:nvCxnSpPr>
        <p:spPr>
          <a:xfrm>
            <a:off x="633529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D3A79D28-A6D4-4412-B992-BB1836311083}"/>
              </a:ext>
            </a:extLst>
          </p:cNvPr>
          <p:cNvCxnSpPr>
            <a:cxnSpLocks/>
          </p:cNvCxnSpPr>
          <p:nvPr/>
        </p:nvCxnSpPr>
        <p:spPr>
          <a:xfrm>
            <a:off x="9390952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DF9CB98A-3665-492A-8196-534E843BB5E4}"/>
              </a:ext>
            </a:extLst>
          </p:cNvPr>
          <p:cNvCxnSpPr>
            <a:cxnSpLocks/>
          </p:cNvCxnSpPr>
          <p:nvPr/>
        </p:nvCxnSpPr>
        <p:spPr>
          <a:xfrm>
            <a:off x="960338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EFD0581-0062-4A7F-9DC7-FFF5F39FBAC3}"/>
              </a:ext>
            </a:extLst>
          </p:cNvPr>
          <p:cNvCxnSpPr>
            <a:cxnSpLocks/>
          </p:cNvCxnSpPr>
          <p:nvPr/>
        </p:nvCxnSpPr>
        <p:spPr>
          <a:xfrm>
            <a:off x="980343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7DC4E515-60A7-4453-B470-1FB7A9B3A7E0}"/>
              </a:ext>
            </a:extLst>
          </p:cNvPr>
          <p:cNvCxnSpPr>
            <a:cxnSpLocks/>
          </p:cNvCxnSpPr>
          <p:nvPr/>
        </p:nvCxnSpPr>
        <p:spPr>
          <a:xfrm>
            <a:off x="9997398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69662E88-EB4A-4BC3-80AA-4A2FBF024BA5}"/>
              </a:ext>
            </a:extLst>
          </p:cNvPr>
          <p:cNvCxnSpPr>
            <a:cxnSpLocks/>
          </p:cNvCxnSpPr>
          <p:nvPr/>
        </p:nvCxnSpPr>
        <p:spPr>
          <a:xfrm>
            <a:off x="9293101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A04F6BB6-501D-4669-98D0-6BE57E920A07}"/>
              </a:ext>
            </a:extLst>
          </p:cNvPr>
          <p:cNvCxnSpPr>
            <a:cxnSpLocks/>
          </p:cNvCxnSpPr>
          <p:nvPr/>
        </p:nvCxnSpPr>
        <p:spPr>
          <a:xfrm>
            <a:off x="9293101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2E32EF7-4A96-4479-8343-48ADD2EECB7E}"/>
              </a:ext>
            </a:extLst>
          </p:cNvPr>
          <p:cNvCxnSpPr>
            <a:cxnSpLocks/>
          </p:cNvCxnSpPr>
          <p:nvPr/>
        </p:nvCxnSpPr>
        <p:spPr>
          <a:xfrm>
            <a:off x="9293101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9516898E-61A5-4B10-9948-00CEE6EDAE50}"/>
              </a:ext>
            </a:extLst>
          </p:cNvPr>
          <p:cNvCxnSpPr>
            <a:cxnSpLocks/>
          </p:cNvCxnSpPr>
          <p:nvPr/>
        </p:nvCxnSpPr>
        <p:spPr>
          <a:xfrm>
            <a:off x="9293101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7C0E93F4-074E-4CCE-AF14-5C0A9B5457B4}"/>
              </a:ext>
            </a:extLst>
          </p:cNvPr>
          <p:cNvCxnSpPr>
            <a:cxnSpLocks/>
          </p:cNvCxnSpPr>
          <p:nvPr/>
        </p:nvCxnSpPr>
        <p:spPr>
          <a:xfrm>
            <a:off x="9293101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C8372149-AD00-4D20-8A17-2CB47F0A35D6}"/>
              </a:ext>
            </a:extLst>
          </p:cNvPr>
          <p:cNvCxnSpPr>
            <a:cxnSpLocks/>
          </p:cNvCxnSpPr>
          <p:nvPr/>
        </p:nvCxnSpPr>
        <p:spPr>
          <a:xfrm>
            <a:off x="929310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22F3E324-B1BB-401B-B219-7F5FF0C3394F}"/>
              </a:ext>
            </a:extLst>
          </p:cNvPr>
          <p:cNvCxnSpPr>
            <a:cxnSpLocks/>
          </p:cNvCxnSpPr>
          <p:nvPr/>
        </p:nvCxnSpPr>
        <p:spPr>
          <a:xfrm>
            <a:off x="929310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52DCAF9-1D87-4D7D-B8E0-13B5CFFC833E}"/>
              </a:ext>
            </a:extLst>
          </p:cNvPr>
          <p:cNvCxnSpPr>
            <a:cxnSpLocks/>
          </p:cNvCxnSpPr>
          <p:nvPr/>
        </p:nvCxnSpPr>
        <p:spPr>
          <a:xfrm>
            <a:off x="929310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70B1449-D1B7-43DC-9254-59D9A0905029}"/>
              </a:ext>
            </a:extLst>
          </p:cNvPr>
          <p:cNvCxnSpPr>
            <a:cxnSpLocks/>
          </p:cNvCxnSpPr>
          <p:nvPr/>
        </p:nvCxnSpPr>
        <p:spPr>
          <a:xfrm>
            <a:off x="929310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7402131B-9812-42DE-8C76-41DB80C308E5}"/>
              </a:ext>
            </a:extLst>
          </p:cNvPr>
          <p:cNvCxnSpPr>
            <a:cxnSpLocks/>
          </p:cNvCxnSpPr>
          <p:nvPr/>
        </p:nvCxnSpPr>
        <p:spPr>
          <a:xfrm>
            <a:off x="9293101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82CEF6B6-105E-45E1-8DC4-7A2B3C0FBA60}"/>
              </a:ext>
            </a:extLst>
          </p:cNvPr>
          <p:cNvCxnSpPr>
            <a:cxnSpLocks/>
          </p:cNvCxnSpPr>
          <p:nvPr/>
        </p:nvCxnSpPr>
        <p:spPr>
          <a:xfrm>
            <a:off x="929310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E48B7594-E2DB-4505-B2B3-092B668C7E82}"/>
              </a:ext>
            </a:extLst>
          </p:cNvPr>
          <p:cNvCxnSpPr>
            <a:cxnSpLocks/>
          </p:cNvCxnSpPr>
          <p:nvPr/>
        </p:nvCxnSpPr>
        <p:spPr>
          <a:xfrm>
            <a:off x="929310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78DEF5B-9B56-4F5C-AEB6-069393F11DE5}"/>
              </a:ext>
            </a:extLst>
          </p:cNvPr>
          <p:cNvCxnSpPr>
            <a:cxnSpLocks/>
          </p:cNvCxnSpPr>
          <p:nvPr/>
        </p:nvCxnSpPr>
        <p:spPr>
          <a:xfrm>
            <a:off x="929310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D583211-A9C6-4B3A-BB82-0B5DB4D529BF}"/>
              </a:ext>
            </a:extLst>
          </p:cNvPr>
          <p:cNvCxnSpPr>
            <a:cxnSpLocks/>
          </p:cNvCxnSpPr>
          <p:nvPr/>
        </p:nvCxnSpPr>
        <p:spPr>
          <a:xfrm>
            <a:off x="929310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3EC325C-8586-415F-B3AE-EAC969314EBA}"/>
              </a:ext>
            </a:extLst>
          </p:cNvPr>
          <p:cNvCxnSpPr>
            <a:cxnSpLocks/>
          </p:cNvCxnSpPr>
          <p:nvPr/>
        </p:nvCxnSpPr>
        <p:spPr>
          <a:xfrm>
            <a:off x="927072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75F7EC5D-5862-42D0-927A-1C590D6AE732}"/>
              </a:ext>
            </a:extLst>
          </p:cNvPr>
          <p:cNvCxnSpPr>
            <a:cxnSpLocks/>
          </p:cNvCxnSpPr>
          <p:nvPr/>
        </p:nvCxnSpPr>
        <p:spPr>
          <a:xfrm>
            <a:off x="927072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9805B86D-AC73-49C7-88A7-2CD0731DFB22}"/>
              </a:ext>
            </a:extLst>
          </p:cNvPr>
          <p:cNvCxnSpPr>
            <a:cxnSpLocks/>
          </p:cNvCxnSpPr>
          <p:nvPr/>
        </p:nvCxnSpPr>
        <p:spPr>
          <a:xfrm>
            <a:off x="927072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093534B0-A37E-424A-A36F-E4D17FCFD844}"/>
              </a:ext>
            </a:extLst>
          </p:cNvPr>
          <p:cNvSpPr txBox="1"/>
          <p:nvPr/>
        </p:nvSpPr>
        <p:spPr>
          <a:xfrm>
            <a:off x="934638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296336BC-9C1B-4F7F-B181-EA1F9D6D3926}"/>
              </a:ext>
            </a:extLst>
          </p:cNvPr>
          <p:cNvSpPr txBox="1"/>
          <p:nvPr/>
        </p:nvSpPr>
        <p:spPr>
          <a:xfrm>
            <a:off x="955594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C71C108E-6DB3-44BB-9B1D-1332C9313E8B}"/>
              </a:ext>
            </a:extLst>
          </p:cNvPr>
          <p:cNvSpPr txBox="1"/>
          <p:nvPr/>
        </p:nvSpPr>
        <p:spPr>
          <a:xfrm>
            <a:off x="955594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A1B4506-6C45-4B3F-B36A-ECA12B5BFA79}"/>
              </a:ext>
            </a:extLst>
          </p:cNvPr>
          <p:cNvSpPr txBox="1"/>
          <p:nvPr/>
        </p:nvSpPr>
        <p:spPr>
          <a:xfrm>
            <a:off x="932239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818911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838916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7877868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7877868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7877868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7877868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7887104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795352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8163096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8163096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792953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789260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789260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789260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789260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789260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789260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789260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789260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789260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C9340DFC-F1FB-43CD-8030-D316602E8899}"/>
              </a:ext>
            </a:extLst>
          </p:cNvPr>
          <p:cNvSpPr txBox="1"/>
          <p:nvPr/>
        </p:nvSpPr>
        <p:spPr>
          <a:xfrm>
            <a:off x="6401723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s1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D4A5B37-06DC-4901-92B9-EF42045A44A9}"/>
              </a:ext>
            </a:extLst>
          </p:cNvPr>
          <p:cNvSpPr txBox="1"/>
          <p:nvPr/>
        </p:nvSpPr>
        <p:spPr>
          <a:xfrm>
            <a:off x="6632410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…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EC49CFC7-D7CB-4A0C-A040-4EC10574527F}"/>
              </a:ext>
            </a:extLst>
          </p:cNvPr>
          <p:cNvSpPr txBox="1"/>
          <p:nvPr/>
        </p:nvSpPr>
        <p:spPr>
          <a:xfrm>
            <a:off x="6993658" y="21288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chemeClr val="bg1"/>
                </a:solidFill>
              </a:rPr>
              <a:t>S_n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4D9C3979-ECFA-4354-ABAA-336F4464D3E8}"/>
              </a:ext>
            </a:extLst>
          </p:cNvPr>
          <p:cNvSpPr txBox="1"/>
          <p:nvPr/>
        </p:nvSpPr>
        <p:spPr>
          <a:xfrm>
            <a:off x="621477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t1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86F15100-1765-450D-A7EF-1CF2F80DBE34}"/>
              </a:ext>
            </a:extLst>
          </p:cNvPr>
          <p:cNvSpPr txBox="1"/>
          <p:nvPr/>
        </p:nvSpPr>
        <p:spPr>
          <a:xfrm>
            <a:off x="6198903" y="460674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chemeClr val="bg1"/>
                </a:solidFill>
              </a:rPr>
              <a:t>t_n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3A2964F-3057-4413-AD35-F2A04D071CA1}"/>
              </a:ext>
            </a:extLst>
          </p:cNvPr>
          <p:cNvSpPr txBox="1"/>
          <p:nvPr/>
        </p:nvSpPr>
        <p:spPr>
          <a:xfrm>
            <a:off x="7795353" y="1754158"/>
            <a:ext cx="1187624" cy="30776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85C6DA-DABA-4CC9-A960-1F2E3C2E9615}"/>
              </a:ext>
            </a:extLst>
          </p:cNvPr>
          <p:cNvSpPr/>
          <p:nvPr/>
        </p:nvSpPr>
        <p:spPr>
          <a:xfrm>
            <a:off x="655068" y="11484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5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548FB4-BC9F-4627-9748-D28469F91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025" y="1696529"/>
            <a:ext cx="3473617" cy="4295775"/>
          </a:xfrm>
          <a:prstGeom prst="rect">
            <a:avLst/>
          </a:prstGeom>
        </p:spPr>
      </p:pic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64AEFA3-EF3B-4AE6-BDD0-5BA0C80836EC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Model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esentially</a:t>
            </a:r>
            <a:r>
              <a:rPr lang="de-DE" sz="1400" dirty="0"/>
              <a:t> </a:t>
            </a:r>
            <a:r>
              <a:rPr lang="de-DE" sz="1400" dirty="0" err="1"/>
              <a:t>makes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a </a:t>
            </a:r>
            <a:r>
              <a:rPr lang="de-DE" sz="1400" dirty="0" err="1"/>
              <a:t>denoising</a:t>
            </a:r>
            <a:r>
              <a:rPr lang="de-DE" sz="1400" dirty="0"/>
              <a:t> </a:t>
            </a:r>
            <a:r>
              <a:rPr lang="de-DE" sz="1400" dirty="0" err="1"/>
              <a:t>autoencoder</a:t>
            </a:r>
            <a:r>
              <a:rPr lang="de-DE" sz="1400" dirty="0"/>
              <a:t>,</a:t>
            </a:r>
            <a:r>
              <a:rPr lang="en-US" sz="1400" dirty="0"/>
              <a:t> with the goal of producing a network that is more robust to noise.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endParaRPr lang="en-US" sz="1400" dirty="0"/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3E9A655C-179E-4A03-BD30-E7776B0299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15068" y="1148419"/>
            <a:ext cx="10678493" cy="433271"/>
          </a:xfrm>
        </p:spPr>
        <p:txBody>
          <a:bodyPr/>
          <a:lstStyle/>
          <a:p>
            <a:r>
              <a:rPr lang="en-US" dirty="0"/>
              <a:t>Selection of least volatile stocks using autoencoders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5271C0-E460-4EE4-B0FE-9597F76554EF}"/>
              </a:ext>
            </a:extLst>
          </p:cNvPr>
          <p:cNvSpPr/>
          <p:nvPr/>
        </p:nvSpPr>
        <p:spPr>
          <a:xfrm>
            <a:off x="655068" y="11484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7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0957E8-F3EE-4936-9A27-E966895D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128837"/>
            <a:ext cx="9124950" cy="2600325"/>
          </a:xfrm>
          <a:prstGeom prst="rect">
            <a:avLst/>
          </a:prstGeom>
        </p:spPr>
      </p:pic>
      <p:sp>
        <p:nvSpPr>
          <p:cNvPr id="11" name="Untertitel 3">
            <a:extLst>
              <a:ext uri="{FF2B5EF4-FFF2-40B4-BE49-F238E27FC236}">
                <a16:creationId xmlns:a16="http://schemas.microsoft.com/office/drawing/2014/main" id="{1DCA9977-E396-4135-AF67-F56BC5EE42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15068" y="1148419"/>
            <a:ext cx="10678493" cy="433271"/>
          </a:xfrm>
        </p:spPr>
        <p:txBody>
          <a:bodyPr/>
          <a:lstStyle/>
          <a:p>
            <a:r>
              <a:rPr lang="en-US" dirty="0"/>
              <a:t>Selection of least volatile stocks using autoencoders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FC04424-5317-443C-9B37-26A7F8D795A7}"/>
              </a:ext>
            </a:extLst>
          </p:cNvPr>
          <p:cNvSpPr/>
          <p:nvPr/>
        </p:nvSpPr>
        <p:spPr>
          <a:xfrm>
            <a:off x="655068" y="11484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13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 fontScale="90000"/>
          </a:bodyPr>
          <a:lstStyle/>
          <a:p>
            <a:r>
              <a:rPr lang="de-DE" sz="4000" dirty="0"/>
              <a:t>Data, </a:t>
            </a:r>
            <a:r>
              <a:rPr lang="de-DE" sz="4000" dirty="0" err="1"/>
              <a:t>Methodology</a:t>
            </a:r>
            <a:r>
              <a:rPr lang="de-DE" sz="4000" dirty="0"/>
              <a:t> &amp; </a:t>
            </a:r>
            <a:r>
              <a:rPr lang="de-DE" sz="4000" dirty="0" err="1"/>
              <a:t>Results</a:t>
            </a:r>
            <a:endParaRPr lang="en-US" sz="3700" dirty="0"/>
          </a:p>
        </p:txBody>
      </p:sp>
      <p:pic>
        <p:nvPicPr>
          <p:cNvPr id="10" name="Grafik 9" descr="Ein Bild, das Bleistift enthält.&#10;&#10;Automatisch generierte Beschreibung">
            <a:extLst>
              <a:ext uri="{FF2B5EF4-FFF2-40B4-BE49-F238E27FC236}">
                <a16:creationId xmlns:a16="http://schemas.microsoft.com/office/drawing/2014/main" id="{7561CD99-DA4E-4B85-8BFF-B1BB8C7A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413000"/>
            <a:ext cx="5511800" cy="29686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7FAC9D8-3616-4026-858F-82D63D05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62" y="2413000"/>
            <a:ext cx="5511800" cy="29686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922A7A-7CDD-4C30-B15A-CC2D9073AE68}"/>
              </a:ext>
            </a:extLst>
          </p:cNvPr>
          <p:cNvSpPr txBox="1"/>
          <p:nvPr/>
        </p:nvSpPr>
        <p:spPr>
          <a:xfrm>
            <a:off x="504497" y="5653492"/>
            <a:ext cx="9082848" cy="51723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Unstable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stocks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tend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more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volatile and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have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more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unexpected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spikes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Untertitel 3">
            <a:extLst>
              <a:ext uri="{FF2B5EF4-FFF2-40B4-BE49-F238E27FC236}">
                <a16:creationId xmlns:a16="http://schemas.microsoft.com/office/drawing/2014/main" id="{B5345771-D975-4CA1-A9B3-28B470E07E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15068" y="1148419"/>
            <a:ext cx="10678493" cy="433271"/>
          </a:xfrm>
        </p:spPr>
        <p:txBody>
          <a:bodyPr/>
          <a:lstStyle/>
          <a:p>
            <a:r>
              <a:rPr lang="en-US" dirty="0"/>
              <a:t>Selection of least volatile stocks using autoencoders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3C7DA07-6B66-488D-9790-B5C013092710}"/>
              </a:ext>
            </a:extLst>
          </p:cNvPr>
          <p:cNvSpPr/>
          <p:nvPr/>
        </p:nvSpPr>
        <p:spPr>
          <a:xfrm>
            <a:off x="655068" y="114841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5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0000"/>
                </a:solidFill>
                <a:highlight>
                  <a:srgbClr val="FFFF00"/>
                </a:highlight>
              </a:rPr>
              <a:t>DATA SAMPLE!!!</a:t>
            </a:r>
            <a:endParaRPr 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73791" y="1148419"/>
            <a:ext cx="10619770" cy="433271"/>
          </a:xfrm>
        </p:spPr>
        <p:txBody>
          <a:bodyPr/>
          <a:lstStyle/>
          <a:p>
            <a:r>
              <a:rPr lang="de-DE" sz="2000" dirty="0" err="1">
                <a:latin typeface="Corbel" panose="020B0503020204020204" pitchFamily="34" charset="0"/>
              </a:rPr>
              <a:t>Forecasting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using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recurrent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neural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networks</a:t>
            </a:r>
            <a:endParaRPr lang="de-DE" sz="2000" dirty="0">
              <a:latin typeface="Corbel" panose="020B0503020204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796F17E-8880-4C96-9D8C-D74D92C24BC2}"/>
              </a:ext>
            </a:extLst>
          </p:cNvPr>
          <p:cNvSpPr/>
          <p:nvPr/>
        </p:nvSpPr>
        <p:spPr>
          <a:xfrm>
            <a:off x="632418" y="114841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4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19D751-0232-4059-919C-ECE416D1E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4797177" cy="4273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400" b="1" dirty="0"/>
              <a:t>Model Design: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multi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applied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Keras </a:t>
            </a:r>
            <a:r>
              <a:rPr lang="de-DE" sz="1400" dirty="0" err="1"/>
              <a:t>functional</a:t>
            </a:r>
            <a:r>
              <a:rPr lang="de-DE" sz="1400" dirty="0"/>
              <a:t> API,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include</a:t>
            </a:r>
            <a:r>
              <a:rPr lang="de-DE" sz="1400" dirty="0"/>
              <a:t>: </a:t>
            </a:r>
          </a:p>
          <a:p>
            <a:pPr lvl="1"/>
            <a:r>
              <a:rPr lang="de-DE" sz="1400" dirty="0" err="1"/>
              <a:t>historic</a:t>
            </a:r>
            <a:r>
              <a:rPr lang="de-DE" sz="1400" dirty="0"/>
              <a:t> stock </a:t>
            </a:r>
            <a:r>
              <a:rPr lang="de-DE" sz="1400" dirty="0" err="1"/>
              <a:t>prices</a:t>
            </a:r>
            <a:endParaRPr lang="de-DE" sz="1400" dirty="0"/>
          </a:p>
          <a:p>
            <a:pPr lvl="1"/>
            <a:r>
              <a:rPr lang="de-DE" sz="1400" dirty="0"/>
              <a:t>additional </a:t>
            </a:r>
            <a:r>
              <a:rPr lang="de-DE" sz="1400" dirty="0" err="1"/>
              <a:t>technical</a:t>
            </a:r>
            <a:r>
              <a:rPr lang="de-DE" sz="1400" dirty="0"/>
              <a:t> </a:t>
            </a:r>
            <a:r>
              <a:rPr lang="de-DE" sz="1400" dirty="0" err="1"/>
              <a:t>indicators</a:t>
            </a:r>
            <a:r>
              <a:rPr lang="de-DE" sz="1400" dirty="0"/>
              <a:t> e.g. </a:t>
            </a:r>
            <a:r>
              <a:rPr lang="de-DE" sz="1400" dirty="0" err="1"/>
              <a:t>exponential</a:t>
            </a:r>
            <a:r>
              <a:rPr lang="de-DE" sz="1400" dirty="0"/>
              <a:t> </a:t>
            </a:r>
            <a:r>
              <a:rPr lang="de-DE" sz="1400" dirty="0" err="1"/>
              <a:t>moving</a:t>
            </a:r>
            <a:r>
              <a:rPr lang="de-DE" sz="1400" dirty="0"/>
              <a:t> </a:t>
            </a:r>
            <a:r>
              <a:rPr lang="de-DE" sz="1400" dirty="0" err="1"/>
              <a:t>average</a:t>
            </a:r>
            <a:endParaRPr lang="de-DE" sz="1400" dirty="0"/>
          </a:p>
          <a:p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branch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r>
              <a:rPr lang="de-DE" sz="1400" dirty="0"/>
              <a:t>.</a:t>
            </a:r>
          </a:p>
          <a:p>
            <a:r>
              <a:rPr lang="de-DE" sz="1400" dirty="0"/>
              <a:t>Sigmoid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were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concatentation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Linear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pooling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added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prevent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overfitting</a:t>
            </a:r>
            <a:r>
              <a:rPr lang="de-DE" sz="1400" dirty="0"/>
              <a:t>.</a:t>
            </a:r>
          </a:p>
          <a:p>
            <a:endParaRPr lang="de-DE" sz="1400" dirty="0"/>
          </a:p>
          <a:p>
            <a:pPr marL="0" indent="0">
              <a:buNone/>
            </a:pPr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pPr marL="0" indent="0">
              <a:buNone/>
            </a:pPr>
            <a:r>
              <a:rPr lang="de-DE" sz="1400" dirty="0"/>
              <a:t>	</a:t>
            </a: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0A029F-5219-4FA4-B938-FAE5AE10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3" y="972064"/>
            <a:ext cx="5602063" cy="5041173"/>
          </a:xfrm>
          <a:prstGeom prst="rect">
            <a:avLst/>
          </a:prstGeom>
        </p:spPr>
      </p:pic>
      <p:sp>
        <p:nvSpPr>
          <p:cNvPr id="10" name="Untertitel 3">
            <a:extLst>
              <a:ext uri="{FF2B5EF4-FFF2-40B4-BE49-F238E27FC236}">
                <a16:creationId xmlns:a16="http://schemas.microsoft.com/office/drawing/2014/main" id="{E6490BDA-FFD0-4720-A54F-7E9B4D70BF18}"/>
              </a:ext>
            </a:extLst>
          </p:cNvPr>
          <p:cNvSpPr txBox="1">
            <a:spLocks/>
          </p:cNvSpPr>
          <p:nvPr/>
        </p:nvSpPr>
        <p:spPr>
          <a:xfrm>
            <a:off x="1073791" y="1148419"/>
            <a:ext cx="10619770" cy="43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Corbel" panose="020B0503020204020204" pitchFamily="34" charset="0"/>
              </a:rPr>
              <a:t>Forecasting using recurrent neural networks</a:t>
            </a: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A45B522-422A-4DD0-8B11-909B80E43C8A}"/>
              </a:ext>
            </a:extLst>
          </p:cNvPr>
          <p:cNvSpPr/>
          <p:nvPr/>
        </p:nvSpPr>
        <p:spPr>
          <a:xfrm>
            <a:off x="632418" y="114841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E8DB70D-A836-4797-8A4D-60F39E63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6" y="1781174"/>
            <a:ext cx="9027549" cy="4544843"/>
          </a:xfrm>
          <a:prstGeom prst="rect">
            <a:avLst/>
          </a:prstGeom>
        </p:spPr>
      </p:pic>
      <p:sp>
        <p:nvSpPr>
          <p:cNvPr id="11" name="Untertitel 3">
            <a:extLst>
              <a:ext uri="{FF2B5EF4-FFF2-40B4-BE49-F238E27FC236}">
                <a16:creationId xmlns:a16="http://schemas.microsoft.com/office/drawing/2014/main" id="{2B609139-7D68-48DB-9486-F777566A4C8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73791" y="1148419"/>
            <a:ext cx="10619770" cy="433271"/>
          </a:xfrm>
        </p:spPr>
        <p:txBody>
          <a:bodyPr/>
          <a:lstStyle/>
          <a:p>
            <a:r>
              <a:rPr lang="de-DE" sz="2000" dirty="0" err="1">
                <a:latin typeface="Corbel" panose="020B0503020204020204" pitchFamily="34" charset="0"/>
              </a:rPr>
              <a:t>Forecasting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using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recurrent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neural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networks</a:t>
            </a:r>
            <a:endParaRPr lang="de-DE" sz="2000" dirty="0">
              <a:latin typeface="Corbel" panose="020B0503020204020204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1554A86-0A00-41F2-899E-DF59B5D4FAE6}"/>
              </a:ext>
            </a:extLst>
          </p:cNvPr>
          <p:cNvSpPr/>
          <p:nvPr/>
        </p:nvSpPr>
        <p:spPr>
          <a:xfrm>
            <a:off x="632418" y="114841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3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1EC274D-359E-4E89-8DD1-B55BD0E7A6EB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FF0000"/>
                </a:solidFill>
              </a:rPr>
              <a:t>Model </a:t>
            </a:r>
            <a:r>
              <a:rPr lang="de-DE" sz="1400" dirty="0" err="1">
                <a:solidFill>
                  <a:srgbClr val="FF0000"/>
                </a:solidFill>
              </a:rPr>
              <a:t>performance</a:t>
            </a:r>
            <a:r>
              <a:rPr lang="de-DE" sz="1400" dirty="0">
                <a:solidFill>
                  <a:srgbClr val="FF0000"/>
                </a:solidFill>
              </a:rPr>
              <a:t> was </a:t>
            </a:r>
            <a:r>
              <a:rPr lang="de-DE" sz="1400" dirty="0" err="1">
                <a:solidFill>
                  <a:srgbClr val="FF0000"/>
                </a:solidFill>
              </a:rPr>
              <a:t>measured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using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mean</a:t>
            </a:r>
            <a:r>
              <a:rPr lang="de-DE" sz="1400" dirty="0">
                <a:solidFill>
                  <a:srgbClr val="FF0000"/>
                </a:solidFill>
              </a:rPr>
              <a:t> absolute </a:t>
            </a:r>
            <a:r>
              <a:rPr lang="de-DE" sz="1400" dirty="0" err="1">
                <a:solidFill>
                  <a:srgbClr val="FF0000"/>
                </a:solidFill>
              </a:rPr>
              <a:t>scaled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error</a:t>
            </a:r>
            <a:r>
              <a:rPr lang="de-DE" sz="1400" dirty="0">
                <a:solidFill>
                  <a:srgbClr val="FF0000"/>
                </a:solidFill>
              </a:rPr>
              <a:t> (MASE), </a:t>
            </a:r>
            <a:r>
              <a:rPr lang="de-DE" sz="1400" dirty="0" err="1">
                <a:solidFill>
                  <a:srgbClr val="FF0000"/>
                </a:solidFill>
              </a:rPr>
              <a:t>which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primarily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because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of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its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interpretability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MASE values greater than one indicate that in-sample one-step forecasts from the naïve method perform better than the forecast values under consideration.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endParaRPr lang="de-DE" sz="1400" dirty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498B66-5E03-4BA3-8AFF-3DD87D39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84" y="1481794"/>
            <a:ext cx="6322466" cy="4425726"/>
          </a:xfrm>
          <a:prstGeom prst="rect">
            <a:avLst/>
          </a:prstGeom>
        </p:spPr>
      </p:pic>
      <p:sp>
        <p:nvSpPr>
          <p:cNvPr id="8" name="Untertitel 3">
            <a:extLst>
              <a:ext uri="{FF2B5EF4-FFF2-40B4-BE49-F238E27FC236}">
                <a16:creationId xmlns:a16="http://schemas.microsoft.com/office/drawing/2014/main" id="{1D0BC228-3AB6-4D4C-BBBE-D9D8842A1BEE}"/>
              </a:ext>
            </a:extLst>
          </p:cNvPr>
          <p:cNvSpPr txBox="1">
            <a:spLocks/>
          </p:cNvSpPr>
          <p:nvPr/>
        </p:nvSpPr>
        <p:spPr>
          <a:xfrm>
            <a:off x="1073791" y="1148419"/>
            <a:ext cx="10619770" cy="43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Corbel" panose="020B0503020204020204" pitchFamily="34" charset="0"/>
              </a:rPr>
              <a:t>Forecasting using recurrent neural networks</a:t>
            </a: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49946B1-9D15-4088-8706-B0D084FAB2FE}"/>
              </a:ext>
            </a:extLst>
          </p:cNvPr>
          <p:cNvSpPr/>
          <p:nvPr/>
        </p:nvSpPr>
        <p:spPr>
          <a:xfrm>
            <a:off x="632418" y="114841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6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Setup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353819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automatically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reduce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number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stocks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used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for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selection</a:t>
            </a:r>
            <a:r>
              <a:rPr lang="de-DE" sz="1400" dirty="0">
                <a:latin typeface="Corbel" panose="020B0503020204020204" pitchFamily="34" charset="0"/>
              </a:rPr>
              <a:t>? </a:t>
            </a: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840259" y="2211816"/>
            <a:ext cx="2105748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Selection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least volatile </a:t>
            </a:r>
            <a:r>
              <a:rPr lang="de-DE" sz="1400" b="1" dirty="0" err="1">
                <a:latin typeface="Corbel" panose="020B0503020204020204" pitchFamily="34" charset="0"/>
              </a:rPr>
              <a:t>stocks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autoencoders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33AF1463-83C5-45FB-8B62-6453C4CDF5A7}"/>
              </a:ext>
            </a:extLst>
          </p:cNvPr>
          <p:cNvSpPr txBox="1">
            <a:spLocks/>
          </p:cNvSpPr>
          <p:nvPr/>
        </p:nvSpPr>
        <p:spPr>
          <a:xfrm flipH="1">
            <a:off x="3362378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forecast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value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a stock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</a:rPr>
              <a:t> 10 </a:t>
            </a:r>
            <a:r>
              <a:rPr lang="de-DE" sz="1400" dirty="0" err="1">
                <a:latin typeface="Corbel" panose="020B050302020402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18" name="Textplatzhalter 91">
            <a:extLst>
              <a:ext uri="{FF2B5EF4-FFF2-40B4-BE49-F238E27FC236}">
                <a16:creationId xmlns:a16="http://schemas.microsoft.com/office/drawing/2014/main" id="{5338D0B4-D78C-45F7-B869-CFF6E4D2E0E0}"/>
              </a:ext>
            </a:extLst>
          </p:cNvPr>
          <p:cNvSpPr txBox="1">
            <a:spLocks/>
          </p:cNvSpPr>
          <p:nvPr/>
        </p:nvSpPr>
        <p:spPr>
          <a:xfrm>
            <a:off x="3848818" y="2211816"/>
            <a:ext cx="2105748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Forecasting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recurrent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neural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networks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E8EB005-7099-44B7-BE36-AFA6C2FAD333}"/>
              </a:ext>
            </a:extLst>
          </p:cNvPr>
          <p:cNvSpPr txBox="1">
            <a:spLocks/>
          </p:cNvSpPr>
          <p:nvPr/>
        </p:nvSpPr>
        <p:spPr>
          <a:xfrm flipH="1">
            <a:off x="6366122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What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are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pitfalls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</a:rPr>
              <a:t> modern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theory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with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regard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calculating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risk</a:t>
            </a:r>
            <a:r>
              <a:rPr lang="de-DE" sz="1400" dirty="0">
                <a:latin typeface="Corbel" panose="020B0503020204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rbel" panose="020B0503020204020204" pitchFamily="34" charset="0"/>
              </a:rPr>
              <a:t>How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to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better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calculate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risk</a:t>
            </a:r>
            <a:r>
              <a:rPr lang="de-DE" sz="1400" dirty="0">
                <a:latin typeface="Corbel" panose="020B0503020204020204" pitchFamily="34" charset="0"/>
              </a:rPr>
              <a:t>?  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0" name="Textplatzhalter 91">
            <a:extLst>
              <a:ext uri="{FF2B5EF4-FFF2-40B4-BE49-F238E27FC236}">
                <a16:creationId xmlns:a16="http://schemas.microsoft.com/office/drawing/2014/main" id="{3193BDC9-0CE4-4130-989D-5590C5662973}"/>
              </a:ext>
            </a:extLst>
          </p:cNvPr>
          <p:cNvSpPr txBox="1">
            <a:spLocks/>
          </p:cNvSpPr>
          <p:nvPr/>
        </p:nvSpPr>
        <p:spPr>
          <a:xfrm>
            <a:off x="6852562" y="2211816"/>
            <a:ext cx="2105748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Calculating</a:t>
            </a:r>
            <a:r>
              <a:rPr lang="de-DE" sz="1400" b="1" dirty="0">
                <a:latin typeface="Corbel" panose="020B0503020204020204" pitchFamily="34" charset="0"/>
              </a:rPr>
              <a:t> stock </a:t>
            </a:r>
            <a:r>
              <a:rPr lang="de-DE" sz="1400" b="1" dirty="0" err="1">
                <a:latin typeface="Corbel" panose="020B0503020204020204" pitchFamily="34" charset="0"/>
              </a:rPr>
              <a:t>risk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portfolio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diversification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EE2989C-42B6-4BDD-8AF8-A72E4D4FE475}"/>
              </a:ext>
            </a:extLst>
          </p:cNvPr>
          <p:cNvSpPr txBox="1">
            <a:spLocks/>
          </p:cNvSpPr>
          <p:nvPr/>
        </p:nvSpPr>
        <p:spPr>
          <a:xfrm flipH="1">
            <a:off x="9368584" y="2683388"/>
            <a:ext cx="2609797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rbel" panose="020B0503020204020204" pitchFamily="34" charset="0"/>
              </a:rPr>
              <a:t>How to formulate a linear programming problem to identify an optimal portfolio that includes the results of steps 1-3?</a:t>
            </a:r>
          </a:p>
        </p:txBody>
      </p:sp>
      <p:sp>
        <p:nvSpPr>
          <p:cNvPr id="22" name="Textplatzhalter 91">
            <a:extLst>
              <a:ext uri="{FF2B5EF4-FFF2-40B4-BE49-F238E27FC236}">
                <a16:creationId xmlns:a16="http://schemas.microsoft.com/office/drawing/2014/main" id="{D41443FE-C6BC-4BBE-92A4-476B8D280426}"/>
              </a:ext>
            </a:extLst>
          </p:cNvPr>
          <p:cNvSpPr txBox="1">
            <a:spLocks/>
          </p:cNvSpPr>
          <p:nvPr/>
        </p:nvSpPr>
        <p:spPr>
          <a:xfrm>
            <a:off x="9855024" y="2211816"/>
            <a:ext cx="2105748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Portfolio </a:t>
            </a:r>
            <a:r>
              <a:rPr lang="de-DE" sz="1400" b="1" dirty="0" err="1">
                <a:latin typeface="Corbel" panose="020B0503020204020204" pitchFamily="34" charset="0"/>
              </a:rPr>
              <a:t>optimization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using</a:t>
            </a:r>
            <a:r>
              <a:rPr lang="de-DE" sz="1400" b="1" dirty="0">
                <a:latin typeface="Corbel" panose="020B0503020204020204" pitchFamily="34" charset="0"/>
              </a:rPr>
              <a:t> 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AEAA8E4-C87C-492A-AC0A-9AAB61BA76FD}"/>
              </a:ext>
            </a:extLst>
          </p:cNvPr>
          <p:cNvSpPr/>
          <p:nvPr/>
        </p:nvSpPr>
        <p:spPr>
          <a:xfrm>
            <a:off x="363036" y="217048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52F2FA-23DA-40D4-8B03-02F39A981E83}"/>
              </a:ext>
            </a:extLst>
          </p:cNvPr>
          <p:cNvSpPr/>
          <p:nvPr/>
        </p:nvSpPr>
        <p:spPr>
          <a:xfrm>
            <a:off x="3362378" y="217048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D440091-CDAD-4920-A46C-820274A3C2E9}"/>
              </a:ext>
            </a:extLst>
          </p:cNvPr>
          <p:cNvSpPr/>
          <p:nvPr/>
        </p:nvSpPr>
        <p:spPr>
          <a:xfrm>
            <a:off x="6428701" y="217048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9FE99E8-CD2C-4D9E-9415-5A37D40E7BBA}"/>
              </a:ext>
            </a:extLst>
          </p:cNvPr>
          <p:cNvSpPr/>
          <p:nvPr/>
        </p:nvSpPr>
        <p:spPr>
          <a:xfrm>
            <a:off x="9368584" y="217048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23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F979-EEE4-46C3-9C84-77851AE7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025BC5-711D-4034-862E-5F483C62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5" y="1696529"/>
            <a:ext cx="10846225" cy="4217976"/>
          </a:xfrm>
          <a:prstGeom prst="rect">
            <a:avLst/>
          </a:prstGeom>
        </p:spPr>
      </p:pic>
      <p:sp>
        <p:nvSpPr>
          <p:cNvPr id="8" name="Untertitel 3">
            <a:extLst>
              <a:ext uri="{FF2B5EF4-FFF2-40B4-BE49-F238E27FC236}">
                <a16:creationId xmlns:a16="http://schemas.microsoft.com/office/drawing/2014/main" id="{F754EBFC-F6C1-4EB1-8382-D71E16B8C6C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73791" y="1148419"/>
            <a:ext cx="10619770" cy="433271"/>
          </a:xfrm>
        </p:spPr>
        <p:txBody>
          <a:bodyPr/>
          <a:lstStyle/>
          <a:p>
            <a:r>
              <a:rPr lang="de-DE" sz="2000" dirty="0" err="1">
                <a:latin typeface="Corbel" panose="020B0503020204020204" pitchFamily="34" charset="0"/>
              </a:rPr>
              <a:t>Forecasting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using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recurrent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neural</a:t>
            </a:r>
            <a:r>
              <a:rPr lang="de-DE" sz="2000" dirty="0">
                <a:latin typeface="Corbel" panose="020B0503020204020204" pitchFamily="34" charset="0"/>
              </a:rPr>
              <a:t> </a:t>
            </a:r>
            <a:r>
              <a:rPr lang="de-DE" sz="2000" dirty="0" err="1">
                <a:latin typeface="Corbel" panose="020B0503020204020204" pitchFamily="34" charset="0"/>
              </a:rPr>
              <a:t>networks</a:t>
            </a:r>
            <a:endParaRPr lang="de-DE" sz="2000" dirty="0">
              <a:latin typeface="Corbel" panose="020B0503020204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49EEDD-459B-4E57-82BA-4234F924CA29}"/>
              </a:ext>
            </a:extLst>
          </p:cNvPr>
          <p:cNvSpPr/>
          <p:nvPr/>
        </p:nvSpPr>
        <p:spPr>
          <a:xfrm>
            <a:off x="632418" y="114841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08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8640F7-7B15-4FC9-9B0E-9F26385C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48" y="1581690"/>
            <a:ext cx="4810125" cy="3857625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6" name="Inhaltsplatzhalter 8">
            <a:extLst>
              <a:ext uri="{FF2B5EF4-FFF2-40B4-BE49-F238E27FC236}">
                <a16:creationId xmlns:a16="http://schemas.microsoft.com/office/drawing/2014/main" id="{FCDA7F0A-6AE7-45B7-8BB0-73F1A672A2A1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rgbClr val="FF0000"/>
                </a:solidFill>
              </a:rPr>
              <a:t>Model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</a:rPr>
              <a:t>The </a:t>
            </a:r>
            <a:r>
              <a:rPr lang="de-DE" sz="1400" dirty="0" err="1">
                <a:solidFill>
                  <a:srgbClr val="FF0000"/>
                </a:solidFill>
              </a:rPr>
              <a:t>model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has</a:t>
            </a:r>
            <a:r>
              <a:rPr lang="de-DE" sz="1400" dirty="0">
                <a:solidFill>
                  <a:srgbClr val="FF0000"/>
                </a:solidFill>
              </a:rPr>
              <a:t> 850 </a:t>
            </a:r>
            <a:r>
              <a:rPr lang="de-DE" sz="1400" dirty="0" err="1">
                <a:solidFill>
                  <a:srgbClr val="FF0000"/>
                </a:solidFill>
              </a:rPr>
              <a:t>input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nodes</a:t>
            </a:r>
            <a:r>
              <a:rPr lang="de-DE" sz="1400" dirty="0">
                <a:solidFill>
                  <a:srgbClr val="FF0000"/>
                </a:solidFill>
              </a:rPr>
              <a:t>, </a:t>
            </a:r>
            <a:r>
              <a:rPr lang="de-DE" sz="1400" dirty="0" err="1">
                <a:solidFill>
                  <a:srgbClr val="FF0000"/>
                </a:solidFill>
              </a:rPr>
              <a:t>which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equals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number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of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selected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trading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days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FF0000"/>
                </a:solidFill>
              </a:rPr>
              <a:t>Only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decoder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model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used</a:t>
            </a:r>
            <a:r>
              <a:rPr lang="de-DE" sz="1400" dirty="0">
                <a:solidFill>
                  <a:srgbClr val="FF0000"/>
                </a:solidFill>
              </a:rPr>
              <a:t>, </a:t>
            </a:r>
            <a:r>
              <a:rPr lang="de-DE" sz="1400" dirty="0" err="1">
                <a:solidFill>
                  <a:srgbClr val="FF0000"/>
                </a:solidFill>
              </a:rPr>
              <a:t>compressing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input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to</a:t>
            </a:r>
            <a:r>
              <a:rPr lang="de-DE" sz="1400" dirty="0">
                <a:solidFill>
                  <a:srgbClr val="FF0000"/>
                </a:solidFill>
              </a:rPr>
              <a:t> 5 </a:t>
            </a:r>
            <a:r>
              <a:rPr lang="de-DE" sz="1400" dirty="0" err="1">
                <a:solidFill>
                  <a:srgbClr val="FF0000"/>
                </a:solidFill>
              </a:rPr>
              <a:t>output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nodes</a:t>
            </a:r>
            <a:r>
              <a:rPr lang="de-DE" sz="1400" dirty="0">
                <a:solidFill>
                  <a:srgbClr val="FF0000"/>
                </a:solidFill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</a:rPr>
              <a:t>Other </a:t>
            </a:r>
            <a:r>
              <a:rPr lang="de-DE" sz="1400" dirty="0" err="1">
                <a:solidFill>
                  <a:srgbClr val="FF0000"/>
                </a:solidFill>
              </a:rPr>
              <a:t>paramteres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are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equivalent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to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first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autoencoder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model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de-DE" sz="1400" b="1" dirty="0">
                <a:solidFill>
                  <a:srgbClr val="FF0000"/>
                </a:solidFill>
              </a:rPr>
              <a:t>Training </a:t>
            </a:r>
            <a:r>
              <a:rPr lang="de-DE" sz="1400" b="1" dirty="0" err="1">
                <a:solidFill>
                  <a:srgbClr val="FF0000"/>
                </a:solidFill>
              </a:rPr>
              <a:t>Optimization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parameters</a:t>
            </a:r>
            <a:r>
              <a:rPr lang="de-DE" sz="1400" b="1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</a:rPr>
              <a:t>500 </a:t>
            </a:r>
            <a:r>
              <a:rPr lang="de-DE" sz="1400" dirty="0" err="1">
                <a:solidFill>
                  <a:srgbClr val="FF0000"/>
                </a:solidFill>
              </a:rPr>
              <a:t>epochs</a:t>
            </a:r>
            <a:r>
              <a:rPr lang="de-DE" sz="1400" dirty="0">
                <a:solidFill>
                  <a:srgbClr val="FF0000"/>
                </a:solidFill>
              </a:rPr>
              <a:t> per </a:t>
            </a:r>
            <a:r>
              <a:rPr lang="de-DE" sz="1400" dirty="0" err="1">
                <a:solidFill>
                  <a:srgbClr val="FF0000"/>
                </a:solidFill>
              </a:rPr>
              <a:t>model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training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</a:rPr>
              <a:t>Adam Optimizer was </a:t>
            </a:r>
            <a:r>
              <a:rPr lang="de-DE" sz="1400" dirty="0" err="1">
                <a:solidFill>
                  <a:srgbClr val="FF0000"/>
                </a:solidFill>
              </a:rPr>
              <a:t>used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</a:rPr>
              <a:t>Mean </a:t>
            </a:r>
            <a:r>
              <a:rPr lang="de-DE" sz="1400" dirty="0" err="1">
                <a:solidFill>
                  <a:srgbClr val="FF0000"/>
                </a:solidFill>
              </a:rPr>
              <a:t>Squared</a:t>
            </a:r>
            <a:r>
              <a:rPr lang="de-DE" sz="1400" dirty="0">
                <a:solidFill>
                  <a:srgbClr val="FF0000"/>
                </a:solidFill>
              </a:rPr>
              <a:t> Error </a:t>
            </a:r>
            <a:r>
              <a:rPr lang="de-DE" sz="1400" dirty="0" err="1">
                <a:solidFill>
                  <a:srgbClr val="FF0000"/>
                </a:solidFill>
              </a:rPr>
              <a:t>as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loss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function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49024B28-6996-48FA-9154-6BCAF971E78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62681" y="1148419"/>
            <a:ext cx="10630880" cy="433271"/>
          </a:xfrm>
        </p:spPr>
        <p:txBody>
          <a:bodyPr/>
          <a:lstStyle/>
          <a:p>
            <a:r>
              <a:rPr lang="en-US" dirty="0"/>
              <a:t>Improving stock risk calculation for portfolio diversification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CE89E3D-6BC1-4711-84AC-1ACC723EEF1E}"/>
              </a:ext>
            </a:extLst>
          </p:cNvPr>
          <p:cNvSpPr/>
          <p:nvPr/>
        </p:nvSpPr>
        <p:spPr>
          <a:xfrm>
            <a:off x="632418" y="1148419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49024B28-6996-48FA-9154-6BCAF971E78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62681" y="1148419"/>
            <a:ext cx="10630880" cy="433271"/>
          </a:xfrm>
        </p:spPr>
        <p:txBody>
          <a:bodyPr/>
          <a:lstStyle/>
          <a:p>
            <a:r>
              <a:rPr lang="en-US" dirty="0"/>
              <a:t>Improving stock risk calculation for portfolio diversification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CE89E3D-6BC1-4711-84AC-1ACC723EEF1E}"/>
              </a:ext>
            </a:extLst>
          </p:cNvPr>
          <p:cNvSpPr/>
          <p:nvPr/>
        </p:nvSpPr>
        <p:spPr>
          <a:xfrm>
            <a:off x="632418" y="1148419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FD6ADD-D16B-468E-8B06-9EED619E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8" y="1623258"/>
            <a:ext cx="7288763" cy="50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55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</p:spPr>
        <p:txBody>
          <a:bodyPr anchor="t">
            <a:normAutofit fontScale="90000"/>
          </a:bodyPr>
          <a:lstStyle/>
          <a:p>
            <a:r>
              <a:rPr lang="de-DE" sz="4000" dirty="0"/>
              <a:t>Data, </a:t>
            </a:r>
            <a:r>
              <a:rPr lang="de-DE" sz="4000" dirty="0" err="1"/>
              <a:t>Methodology</a:t>
            </a:r>
            <a:r>
              <a:rPr lang="de-DE" sz="4000" dirty="0"/>
              <a:t> &amp; </a:t>
            </a:r>
            <a:r>
              <a:rPr lang="de-DE" sz="4000" dirty="0" err="1"/>
              <a:t>Results</a:t>
            </a:r>
            <a:endParaRPr lang="en-US" sz="37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63FCAB-15B5-4CAF-9EC6-A1DC61FE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0" y="1825625"/>
            <a:ext cx="7739597" cy="429547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</p:pic>
      <p:sp>
        <p:nvSpPr>
          <p:cNvPr id="7" name="Untertitel 3">
            <a:extLst>
              <a:ext uri="{FF2B5EF4-FFF2-40B4-BE49-F238E27FC236}">
                <a16:creationId xmlns:a16="http://schemas.microsoft.com/office/drawing/2014/main" id="{8470ABDD-B0A8-4A02-BC88-F01A03A79A6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62681" y="1148419"/>
            <a:ext cx="10630880" cy="433271"/>
          </a:xfrm>
        </p:spPr>
        <p:txBody>
          <a:bodyPr/>
          <a:lstStyle/>
          <a:p>
            <a:r>
              <a:rPr lang="en-US" dirty="0"/>
              <a:t>Improving stock risk calculation for portfolio diversification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4DFFCC4-53BF-493D-90F6-60FD245EA4F1}"/>
              </a:ext>
            </a:extLst>
          </p:cNvPr>
          <p:cNvSpPr/>
          <p:nvPr/>
        </p:nvSpPr>
        <p:spPr>
          <a:xfrm>
            <a:off x="632418" y="1148419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89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90569" y="1148419"/>
            <a:ext cx="10602992" cy="433271"/>
          </a:xfrm>
        </p:spPr>
        <p:txBody>
          <a:bodyPr/>
          <a:lstStyle/>
          <a:p>
            <a:r>
              <a:rPr lang="en-US" dirty="0"/>
              <a:t>Portfolio optimization using linear programming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306421E-2F54-4CEF-B0E9-E7DACFB4CA99}"/>
              </a:ext>
            </a:extLst>
          </p:cNvPr>
          <p:cNvSpPr/>
          <p:nvPr/>
        </p:nvSpPr>
        <p:spPr>
          <a:xfrm>
            <a:off x="624180" y="1148419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4C3D92-1FFE-455A-BAF1-CACFA693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0" y="1751986"/>
            <a:ext cx="7624762" cy="477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99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90569" y="1148419"/>
            <a:ext cx="10602992" cy="433271"/>
          </a:xfrm>
        </p:spPr>
        <p:txBody>
          <a:bodyPr/>
          <a:lstStyle/>
          <a:p>
            <a:r>
              <a:rPr lang="en-US" dirty="0"/>
              <a:t>Portfolio optimization using linear programming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306421E-2F54-4CEF-B0E9-E7DACFB4CA99}"/>
              </a:ext>
            </a:extLst>
          </p:cNvPr>
          <p:cNvSpPr/>
          <p:nvPr/>
        </p:nvSpPr>
        <p:spPr>
          <a:xfrm>
            <a:off x="624180" y="1148419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FE9A122-9BA9-40BE-B130-42617836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0000"/>
                </a:solidFill>
                <a:highlight>
                  <a:srgbClr val="FFFF00"/>
                </a:highlight>
              </a:rPr>
              <a:t>RESULTS!!!</a:t>
            </a:r>
            <a:endParaRPr 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2488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3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1E28A-698C-45EB-AF96-554B815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6E478-1F05-489F-9E01-DCD6BC3C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J. B. Heaton, N. G. Polson, &amp; J. H. Witte. (2016). Deep Portfolio Theory.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Werbos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P. (1990): Backpropagation Through Time: What It does and How to Do It.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https://doi.org/10.1109/5.58337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Retrieved from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http://axon.cs.byu.edu/~martinez/classes/678/Papers/Werbos_BPTT.pdf </a:t>
            </a:r>
            <a:endParaRPr 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46A2270-3801-4828-BBFA-8DDBD337EAC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5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/>
              <a:t>Q &amp; 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 b="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4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1DDF3238-1C44-4215-9BB3-47A5A7773E59}"/>
              </a:ext>
            </a:extLst>
          </p:cNvPr>
          <p:cNvSpPr/>
          <p:nvPr/>
        </p:nvSpPr>
        <p:spPr>
          <a:xfrm>
            <a:off x="-32505444" y="-4038806"/>
            <a:ext cx="30824130" cy="1783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8098B6C7-313D-4866-86AB-FEEBA8D3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" y="0"/>
            <a:ext cx="10858606" cy="628407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3DE3A24-9C74-4865-969C-4FA06DCF1B53}"/>
              </a:ext>
            </a:extLst>
          </p:cNvPr>
          <p:cNvSpPr/>
          <p:nvPr/>
        </p:nvSpPr>
        <p:spPr>
          <a:xfrm>
            <a:off x="-21003885" y="8109626"/>
            <a:ext cx="4350033" cy="1655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323355-051A-488F-A982-83C50E80F468}"/>
              </a:ext>
            </a:extLst>
          </p:cNvPr>
          <p:cNvSpPr/>
          <p:nvPr/>
        </p:nvSpPr>
        <p:spPr>
          <a:xfrm>
            <a:off x="-30608299" y="8109626"/>
            <a:ext cx="7636011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CBBCA50-7B70-4ED1-AE0B-D4F7F5651ECE}"/>
              </a:ext>
            </a:extLst>
          </p:cNvPr>
          <p:cNvSpPr/>
          <p:nvPr/>
        </p:nvSpPr>
        <p:spPr>
          <a:xfrm>
            <a:off x="-26606096" y="5308862"/>
            <a:ext cx="7669738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4CE2CA48-10A2-4E89-85C3-5DE32AA73321}"/>
              </a:ext>
            </a:extLst>
          </p:cNvPr>
          <p:cNvSpPr/>
          <p:nvPr/>
        </p:nvSpPr>
        <p:spPr>
          <a:xfrm>
            <a:off x="-20935701" y="-4016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y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6B37677-7BAA-4B44-87A0-0CAEC8099204}"/>
              </a:ext>
            </a:extLst>
          </p:cNvPr>
          <p:cNvSpPr/>
          <p:nvPr/>
        </p:nvSpPr>
        <p:spPr>
          <a:xfrm>
            <a:off x="-20935701" y="347411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o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96F11AC-3D71-41DC-8EFC-4DFC66F21CA5}"/>
              </a:ext>
            </a:extLst>
          </p:cNvPr>
          <p:cNvSpPr/>
          <p:nvPr/>
        </p:nvSpPr>
        <p:spPr>
          <a:xfrm>
            <a:off x="-19074484" y="125168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6E830E9-1185-4509-97D0-1FFA1006C278}"/>
              </a:ext>
            </a:extLst>
          </p:cNvPr>
          <p:cNvSpPr/>
          <p:nvPr/>
        </p:nvSpPr>
        <p:spPr>
          <a:xfrm>
            <a:off x="-23120322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8C7A6DF-E090-433B-85D6-DA34204BE87F}"/>
              </a:ext>
            </a:extLst>
          </p:cNvPr>
          <p:cNvSpPr/>
          <p:nvPr/>
        </p:nvSpPr>
        <p:spPr>
          <a:xfrm>
            <a:off x="-26742811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1EC37E-194A-4234-93AF-BA9E1E811107}"/>
              </a:ext>
            </a:extLst>
          </p:cNvPr>
          <p:cNvSpPr txBox="1"/>
          <p:nvPr/>
        </p:nvSpPr>
        <p:spPr>
          <a:xfrm>
            <a:off x="-26101655" y="12521396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Target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E60EED-B57B-4304-AB9D-EF0F67C557AE}"/>
              </a:ext>
            </a:extLst>
          </p:cNvPr>
          <p:cNvSpPr txBox="1"/>
          <p:nvPr/>
        </p:nvSpPr>
        <p:spPr>
          <a:xfrm>
            <a:off x="-22444321" y="12541511"/>
            <a:ext cx="291641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Loss/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error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AB7EED-667A-4B86-ADBC-B57A4EF9B7AA}"/>
              </a:ext>
            </a:extLst>
          </p:cNvPr>
          <p:cNvSpPr txBox="1"/>
          <p:nvPr/>
        </p:nvSpPr>
        <p:spPr>
          <a:xfrm>
            <a:off x="-18456994" y="125415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Output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0A6E8DD8-9339-4867-8612-9386AC848031}"/>
              </a:ext>
            </a:extLst>
          </p:cNvPr>
          <p:cNvSpPr/>
          <p:nvPr/>
        </p:nvSpPr>
        <p:spPr>
          <a:xfrm>
            <a:off x="-20935701" y="153623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/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𝑈𝑛𝑓</m:t>
                      </m:r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𝑜𝑙𝑑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B5FABFF-3855-457B-B891-2F167794F894}"/>
              </a:ext>
            </a:extLst>
          </p:cNvPr>
          <p:cNvSpPr/>
          <p:nvPr/>
        </p:nvSpPr>
        <p:spPr>
          <a:xfrm>
            <a:off x="-20935701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4A15F19-E03F-46F4-B9C2-42D305312931}"/>
              </a:ext>
            </a:extLst>
          </p:cNvPr>
          <p:cNvSpPr/>
          <p:nvPr/>
        </p:nvSpPr>
        <p:spPr>
          <a:xfrm>
            <a:off x="-15478414" y="12527219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AA158D-23A1-4E9F-965E-CEAF0259FCBF}"/>
              </a:ext>
            </a:extLst>
          </p:cNvPr>
          <p:cNvSpPr txBox="1"/>
          <p:nvPr/>
        </p:nvSpPr>
        <p:spPr>
          <a:xfrm>
            <a:off x="-14860924" y="125336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State at time t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3A5834B-3B81-455C-B20C-A66011EA8FFE}"/>
              </a:ext>
            </a:extLst>
          </p:cNvPr>
          <p:cNvSpPr/>
          <p:nvPr/>
        </p:nvSpPr>
        <p:spPr>
          <a:xfrm>
            <a:off x="-12030975" y="12544778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2B01BEE-4D48-4569-B333-8425F3CE1939}"/>
              </a:ext>
            </a:extLst>
          </p:cNvPr>
          <p:cNvSpPr txBox="1"/>
          <p:nvPr/>
        </p:nvSpPr>
        <p:spPr>
          <a:xfrm>
            <a:off x="-11413485" y="12569458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Input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AADE76A-E437-4C1A-AE51-AEEA8D3B64BA}"/>
              </a:ext>
            </a:extLst>
          </p:cNvPr>
          <p:cNvSpPr/>
          <p:nvPr/>
        </p:nvSpPr>
        <p:spPr>
          <a:xfrm>
            <a:off x="-20935701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A55EE2D-CC79-4CC0-B2B3-059EDE66F68D}"/>
              </a:ext>
            </a:extLst>
          </p:cNvPr>
          <p:cNvCxnSpPr>
            <a:cxnSpLocks/>
          </p:cNvCxnSpPr>
          <p:nvPr/>
        </p:nvCxnSpPr>
        <p:spPr>
          <a:xfrm>
            <a:off x="-20228267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78E9A5-374F-4826-8F42-3ACEF86A4345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2CEDD4D-0B31-4262-8350-D93880D9BBE9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418772-F03B-4DCE-87FC-4755076CDD4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V="1">
            <a:off x="-20215701" y="6851993"/>
            <a:ext cx="0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/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/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/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/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/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DBDE033-2BFA-4C4D-A636-12CC490A8148}"/>
              </a:ext>
            </a:extLst>
          </p:cNvPr>
          <p:cNvCxnSpPr>
            <a:cxnSpLocks/>
          </p:cNvCxnSpPr>
          <p:nvPr/>
        </p:nvCxnSpPr>
        <p:spPr>
          <a:xfrm>
            <a:off x="-9766809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7197923-8563-49B6-9C13-3AC5AD8CE97F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76BE4B4-701E-4539-8950-D2076427A1DB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2C37A0E-BA0F-4C73-B7C9-D6BABF7E034A}"/>
              </a:ext>
            </a:extLst>
          </p:cNvPr>
          <p:cNvCxnSpPr>
            <a:cxnSpLocks/>
          </p:cNvCxnSpPr>
          <p:nvPr/>
        </p:nvCxnSpPr>
        <p:spPr>
          <a:xfrm flipV="1">
            <a:off x="-9720933" y="6721475"/>
            <a:ext cx="0" cy="1523053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/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/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/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/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/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6302A68-719A-48BD-ADE6-D5E7CB10FB3F}"/>
              </a:ext>
            </a:extLst>
          </p:cNvPr>
          <p:cNvCxnSpPr>
            <a:cxnSpLocks/>
          </p:cNvCxnSpPr>
          <p:nvPr/>
        </p:nvCxnSpPr>
        <p:spPr>
          <a:xfrm>
            <a:off x="-7528896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C81BABC-C3FB-4CFD-A742-F8CD314B02B6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8B162CF-96E7-4861-80E4-73AB2FFD5F73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189F84E-525E-4513-96B1-10A24FB10A94}"/>
              </a:ext>
            </a:extLst>
          </p:cNvPr>
          <p:cNvCxnSpPr>
            <a:cxnSpLocks/>
          </p:cNvCxnSpPr>
          <p:nvPr/>
        </p:nvCxnSpPr>
        <p:spPr>
          <a:xfrm flipH="1" flipV="1">
            <a:off x="-7549639" y="6721474"/>
            <a:ext cx="45875" cy="1469675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/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/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/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/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/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67A96E6-FF65-4684-818F-FDA50B2DFBE2}"/>
              </a:ext>
            </a:extLst>
          </p:cNvPr>
          <p:cNvCxnSpPr>
            <a:cxnSpLocks/>
          </p:cNvCxnSpPr>
          <p:nvPr/>
        </p:nvCxnSpPr>
        <p:spPr>
          <a:xfrm>
            <a:off x="-5425010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4FDBBAB-066C-4910-9114-DC9F0867F09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0573CD5-4E53-4E1C-A6FE-199F6F2D7A4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2E8B837-7C4E-4EE7-AB96-93376BCE9EB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-5425010" y="6721475"/>
            <a:ext cx="12566" cy="1469674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94D7754-6D44-49E3-8946-D5B20F9EB317}"/>
              </a:ext>
            </a:extLst>
          </p:cNvPr>
          <p:cNvCxnSpPr>
            <a:cxnSpLocks/>
          </p:cNvCxnSpPr>
          <p:nvPr/>
        </p:nvCxnSpPr>
        <p:spPr>
          <a:xfrm flipV="1">
            <a:off x="-9034353" y="6119427"/>
            <a:ext cx="798133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901A023-A771-47E0-A6A7-93C0D55AA0FD}"/>
              </a:ext>
            </a:extLst>
          </p:cNvPr>
          <p:cNvCxnSpPr>
            <a:cxnSpLocks/>
          </p:cNvCxnSpPr>
          <p:nvPr/>
        </p:nvCxnSpPr>
        <p:spPr>
          <a:xfrm flipV="1">
            <a:off x="-6796440" y="6119427"/>
            <a:ext cx="66410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/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C39125F-6980-4990-A8AB-41BFF8AAE611}"/>
              </a:ext>
            </a:extLst>
          </p:cNvPr>
          <p:cNvCxnSpPr>
            <a:cxnSpLocks/>
          </p:cNvCxnSpPr>
          <p:nvPr/>
        </p:nvCxnSpPr>
        <p:spPr>
          <a:xfrm flipV="1">
            <a:off x="-10983689" y="6119427"/>
            <a:ext cx="509556" cy="14538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/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</p:txBody>
          </p:sp>
        </mc:Choice>
        <mc:Fallback xmlns="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F6080E5-599B-45AD-A3F8-649C532CF0FA}"/>
              </a:ext>
            </a:extLst>
          </p:cNvPr>
          <p:cNvCxnSpPr>
            <a:cxnSpLocks/>
          </p:cNvCxnSpPr>
          <p:nvPr/>
        </p:nvCxnSpPr>
        <p:spPr>
          <a:xfrm flipV="1">
            <a:off x="-4692554" y="6119427"/>
            <a:ext cx="51878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4166A00D-054E-4DA2-A29F-C9DD527863DE}"/>
              </a:ext>
            </a:extLst>
          </p:cNvPr>
          <p:cNvSpPr txBox="1"/>
          <p:nvPr/>
        </p:nvSpPr>
        <p:spPr>
          <a:xfrm>
            <a:off x="-31740835" y="7148534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A30D5FE-33A3-439E-B05C-5F5A3772E7D6}"/>
              </a:ext>
            </a:extLst>
          </p:cNvPr>
          <p:cNvSpPr txBox="1"/>
          <p:nvPr/>
        </p:nvSpPr>
        <p:spPr>
          <a:xfrm>
            <a:off x="-18636787" y="7163373"/>
            <a:ext cx="1010260" cy="615553"/>
          </a:xfrm>
          <a:prstGeom prst="rect">
            <a:avLst/>
          </a:prstGeom>
          <a:noFill/>
          <a:ln w="69850">
            <a:noFill/>
            <a:headEnd type="triangle" w="med" len="med"/>
            <a:tailEnd type="triangle" w="med" len="med"/>
          </a:ln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8C3F89F-830D-4B36-9293-143678F2E766}"/>
              </a:ext>
            </a:extLst>
          </p:cNvPr>
          <p:cNvSpPr txBox="1"/>
          <p:nvPr/>
        </p:nvSpPr>
        <p:spPr>
          <a:xfrm>
            <a:off x="-20046684" y="4908578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A3801AE-9A96-4B7C-BA32-4FF40F03466A}"/>
              </a:ext>
            </a:extLst>
          </p:cNvPr>
          <p:cNvSpPr txBox="1"/>
          <p:nvPr/>
        </p:nvSpPr>
        <p:spPr>
          <a:xfrm>
            <a:off x="-8567886" y="12656550"/>
            <a:ext cx="28936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U, V, W =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weights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067C765-0E47-4739-90A9-15D656799B4B}"/>
              </a:ext>
            </a:extLst>
          </p:cNvPr>
          <p:cNvSpPr txBox="1"/>
          <p:nvPr/>
        </p:nvSpPr>
        <p:spPr>
          <a:xfrm>
            <a:off x="-8960708" y="5482090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10860D3-3B87-49CD-B793-B44943CA7129}"/>
              </a:ext>
            </a:extLst>
          </p:cNvPr>
          <p:cNvSpPr txBox="1"/>
          <p:nvPr/>
        </p:nvSpPr>
        <p:spPr>
          <a:xfrm>
            <a:off x="-6748327" y="5464217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86ED08E-665B-4B8D-B281-D32E0F4CEEE8}"/>
              </a:ext>
            </a:extLst>
          </p:cNvPr>
          <p:cNvSpPr txBox="1"/>
          <p:nvPr/>
        </p:nvSpPr>
        <p:spPr>
          <a:xfrm>
            <a:off x="-4720838" y="541199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73FC4FF-C9F2-4483-9377-4FE31DB68AF6}"/>
              </a:ext>
            </a:extLst>
          </p:cNvPr>
          <p:cNvSpPr txBox="1"/>
          <p:nvPr/>
        </p:nvSpPr>
        <p:spPr>
          <a:xfrm>
            <a:off x="-11050796" y="546794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A1514FB-2830-4E3F-8CA3-C4059CCB3A68}"/>
              </a:ext>
            </a:extLst>
          </p:cNvPr>
          <p:cNvSpPr txBox="1"/>
          <p:nvPr/>
        </p:nvSpPr>
        <p:spPr>
          <a:xfrm>
            <a:off x="-9661939" y="7270023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07999FC-98FC-4A4C-84C3-5AF210D29C99}"/>
              </a:ext>
            </a:extLst>
          </p:cNvPr>
          <p:cNvSpPr txBox="1"/>
          <p:nvPr/>
        </p:nvSpPr>
        <p:spPr>
          <a:xfrm>
            <a:off x="-7343183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4EC4CC8-2410-4BDD-AF11-DCDC5BAF1245}"/>
              </a:ext>
            </a:extLst>
          </p:cNvPr>
          <p:cNvSpPr txBox="1"/>
          <p:nvPr/>
        </p:nvSpPr>
        <p:spPr>
          <a:xfrm>
            <a:off x="-5283710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50E5DE8-7A27-491D-B25E-E01B73AA5CC4}"/>
              </a:ext>
            </a:extLst>
          </p:cNvPr>
          <p:cNvSpPr txBox="1"/>
          <p:nvPr/>
        </p:nvSpPr>
        <p:spPr>
          <a:xfrm>
            <a:off x="-10358795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69E0CE1-8231-4B5C-B24D-D308AB33C00F}"/>
              </a:ext>
            </a:extLst>
          </p:cNvPr>
          <p:cNvSpPr txBox="1"/>
          <p:nvPr/>
        </p:nvSpPr>
        <p:spPr>
          <a:xfrm>
            <a:off x="-8347053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799D6AD-A7F6-49B2-B962-B40903D7989B}"/>
              </a:ext>
            </a:extLst>
          </p:cNvPr>
          <p:cNvSpPr txBox="1"/>
          <p:nvPr/>
        </p:nvSpPr>
        <p:spPr>
          <a:xfrm>
            <a:off x="-6267752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E5D6349-19F7-42B0-8E7A-EFD424818996}"/>
              </a:ext>
            </a:extLst>
          </p:cNvPr>
          <p:cNvSpPr/>
          <p:nvPr/>
        </p:nvSpPr>
        <p:spPr>
          <a:xfrm>
            <a:off x="-22854820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30C9BAB5-28E1-460D-B023-B981F8C44465}"/>
              </a:ext>
            </a:extLst>
          </p:cNvPr>
          <p:cNvSpPr/>
          <p:nvPr/>
        </p:nvSpPr>
        <p:spPr>
          <a:xfrm>
            <a:off x="-25009546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B5189536-07C1-4C6E-B9BC-42F2B804E8A2}"/>
              </a:ext>
            </a:extLst>
          </p:cNvPr>
          <p:cNvSpPr/>
          <p:nvPr/>
        </p:nvSpPr>
        <p:spPr>
          <a:xfrm>
            <a:off x="-24683623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FD0DDD32-63D2-4BCF-8341-4DCA87F202A0}"/>
              </a:ext>
            </a:extLst>
          </p:cNvPr>
          <p:cNvSpPr/>
          <p:nvPr/>
        </p:nvSpPr>
        <p:spPr>
          <a:xfrm>
            <a:off x="-26838349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EB897AFF-5B1C-41AF-A496-9D790C7DAE7D}"/>
              </a:ext>
            </a:extLst>
          </p:cNvPr>
          <p:cNvSpPr/>
          <p:nvPr/>
        </p:nvSpPr>
        <p:spPr>
          <a:xfrm>
            <a:off x="-28882955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40EBFAE6-9BDA-4B19-AB5B-887BA9D5A2C3}"/>
              </a:ext>
            </a:extLst>
          </p:cNvPr>
          <p:cNvSpPr/>
          <p:nvPr/>
        </p:nvSpPr>
        <p:spPr>
          <a:xfrm>
            <a:off x="-19092538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/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blipFill>
                <a:blip r:embed="rId21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/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blipFill>
                <a:blip r:embed="rId22"/>
                <a:stretch>
                  <a:fillRect r="-1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E1616FF1-23FE-4AE5-BD84-47F546778AED}"/>
              </a:ext>
            </a:extLst>
          </p:cNvPr>
          <p:cNvCxnSpPr>
            <a:cxnSpLocks/>
            <a:stCxn id="88" idx="1"/>
            <a:endCxn id="26" idx="3"/>
          </p:cNvCxnSpPr>
          <p:nvPr/>
        </p:nvCxnSpPr>
        <p:spPr>
          <a:xfrm flipH="1" flipV="1">
            <a:off x="-20215701" y="6851993"/>
            <a:ext cx="1843163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728D705-9A20-4439-A29D-92D94D24B55B}"/>
              </a:ext>
            </a:extLst>
          </p:cNvPr>
          <p:cNvCxnSpPr>
            <a:cxnSpLocks/>
            <a:stCxn id="88" idx="1"/>
            <a:endCxn id="83" idx="3"/>
          </p:cNvCxnSpPr>
          <p:nvPr/>
        </p:nvCxnSpPr>
        <p:spPr>
          <a:xfrm flipH="1" flipV="1">
            <a:off x="-22134820" y="6851993"/>
            <a:ext cx="3762282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0DEE05E-9A9A-47C2-83D3-CE51AB82F3C0}"/>
              </a:ext>
            </a:extLst>
          </p:cNvPr>
          <p:cNvCxnSpPr>
            <a:cxnSpLocks/>
            <a:stCxn id="88" idx="1"/>
            <a:endCxn id="84" idx="3"/>
          </p:cNvCxnSpPr>
          <p:nvPr/>
        </p:nvCxnSpPr>
        <p:spPr>
          <a:xfrm flipH="1" flipV="1">
            <a:off x="-24289546" y="6851993"/>
            <a:ext cx="5917008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E4979E1-86C8-4BA9-874F-9464433304B4}"/>
              </a:ext>
            </a:extLst>
          </p:cNvPr>
          <p:cNvCxnSpPr>
            <a:cxnSpLocks/>
            <a:stCxn id="31" idx="1"/>
            <a:endCxn id="83" idx="3"/>
          </p:cNvCxnSpPr>
          <p:nvPr/>
        </p:nvCxnSpPr>
        <p:spPr>
          <a:xfrm flipH="1" flipV="1">
            <a:off x="-22134820" y="6851993"/>
            <a:ext cx="1919119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FC1DDCE-6623-472A-BEB3-760134DB786A}"/>
              </a:ext>
            </a:extLst>
          </p:cNvPr>
          <p:cNvCxnSpPr>
            <a:cxnSpLocks/>
            <a:stCxn id="31" idx="1"/>
            <a:endCxn id="84" idx="3"/>
          </p:cNvCxnSpPr>
          <p:nvPr/>
        </p:nvCxnSpPr>
        <p:spPr>
          <a:xfrm flipH="1" flipV="1">
            <a:off x="-24289546" y="6851993"/>
            <a:ext cx="4073845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BECB988-B8CD-4C06-B44B-AB15E4BC73CD}"/>
              </a:ext>
            </a:extLst>
          </p:cNvPr>
          <p:cNvCxnSpPr>
            <a:cxnSpLocks/>
            <a:stCxn id="85" idx="1"/>
            <a:endCxn id="26" idx="3"/>
          </p:cNvCxnSpPr>
          <p:nvPr/>
        </p:nvCxnSpPr>
        <p:spPr>
          <a:xfrm flipV="1">
            <a:off x="-23963623" y="6851993"/>
            <a:ext cx="3747922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3D60710-343C-44EB-BF8A-A5B80B8DD30B}"/>
              </a:ext>
            </a:extLst>
          </p:cNvPr>
          <p:cNvCxnSpPr>
            <a:cxnSpLocks/>
            <a:stCxn id="86" idx="1"/>
            <a:endCxn id="26" idx="3"/>
          </p:cNvCxnSpPr>
          <p:nvPr/>
        </p:nvCxnSpPr>
        <p:spPr>
          <a:xfrm flipV="1">
            <a:off x="-26118349" y="6851993"/>
            <a:ext cx="5902648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0F0A9AB-80F5-45C0-9561-4B832BEC9219}"/>
              </a:ext>
            </a:extLst>
          </p:cNvPr>
          <p:cNvCxnSpPr>
            <a:cxnSpLocks/>
            <a:stCxn id="87" idx="1"/>
            <a:endCxn id="26" idx="3"/>
          </p:cNvCxnSpPr>
          <p:nvPr/>
        </p:nvCxnSpPr>
        <p:spPr>
          <a:xfrm flipV="1">
            <a:off x="-28162955" y="6851993"/>
            <a:ext cx="7947254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E7BA1E7C-4EF8-454A-A60C-F6DCFADD2A2C}"/>
              </a:ext>
            </a:extLst>
          </p:cNvPr>
          <p:cNvCxnSpPr>
            <a:cxnSpLocks/>
            <a:stCxn id="87" idx="1"/>
            <a:endCxn id="83" idx="3"/>
          </p:cNvCxnSpPr>
          <p:nvPr/>
        </p:nvCxnSpPr>
        <p:spPr>
          <a:xfrm flipV="1">
            <a:off x="-28162955" y="6851993"/>
            <a:ext cx="6028135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2ED08F3-AFE1-4670-AD46-F9465A2B56DF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>
          <a:xfrm flipV="1">
            <a:off x="-26118349" y="6851993"/>
            <a:ext cx="398352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BDB4E9FF-EA28-4394-AB59-FE5B36C5259F}"/>
              </a:ext>
            </a:extLst>
          </p:cNvPr>
          <p:cNvCxnSpPr>
            <a:cxnSpLocks/>
            <a:stCxn id="85" idx="1"/>
            <a:endCxn id="83" idx="3"/>
          </p:cNvCxnSpPr>
          <p:nvPr/>
        </p:nvCxnSpPr>
        <p:spPr>
          <a:xfrm flipV="1">
            <a:off x="-23963623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29A04D4-15B4-4560-BF03-987FEA37938C}"/>
              </a:ext>
            </a:extLst>
          </p:cNvPr>
          <p:cNvCxnSpPr>
            <a:cxnSpLocks/>
            <a:stCxn id="85" idx="1"/>
            <a:endCxn id="84" idx="3"/>
          </p:cNvCxnSpPr>
          <p:nvPr/>
        </p:nvCxnSpPr>
        <p:spPr>
          <a:xfrm flipH="1" flipV="1">
            <a:off x="-24289546" y="6851993"/>
            <a:ext cx="32592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DEF8D15-5301-4E35-A12A-1487F2CAF821}"/>
              </a:ext>
            </a:extLst>
          </p:cNvPr>
          <p:cNvCxnSpPr>
            <a:cxnSpLocks/>
            <a:stCxn id="86" idx="1"/>
            <a:endCxn id="84" idx="3"/>
          </p:cNvCxnSpPr>
          <p:nvPr/>
        </p:nvCxnSpPr>
        <p:spPr>
          <a:xfrm flipV="1">
            <a:off x="-26118349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8314DFEE-E8E7-41C9-A06D-B54F0A8EED6D}"/>
              </a:ext>
            </a:extLst>
          </p:cNvPr>
          <p:cNvCxnSpPr>
            <a:cxnSpLocks/>
            <a:stCxn id="87" idx="1"/>
            <a:endCxn id="84" idx="3"/>
          </p:cNvCxnSpPr>
          <p:nvPr/>
        </p:nvCxnSpPr>
        <p:spPr>
          <a:xfrm flipV="1">
            <a:off x="-28162955" y="6851993"/>
            <a:ext cx="387340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ogen 104">
            <a:extLst>
              <a:ext uri="{FF2B5EF4-FFF2-40B4-BE49-F238E27FC236}">
                <a16:creationId xmlns:a16="http://schemas.microsoft.com/office/drawing/2014/main" id="{28C3EF0A-0915-4D28-9829-223E325F7D69}"/>
              </a:ext>
            </a:extLst>
          </p:cNvPr>
          <p:cNvSpPr/>
          <p:nvPr/>
        </p:nvSpPr>
        <p:spPr>
          <a:xfrm>
            <a:off x="-29208578" y="3339665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ogen 105">
            <a:extLst>
              <a:ext uri="{FF2B5EF4-FFF2-40B4-BE49-F238E27FC236}">
                <a16:creationId xmlns:a16="http://schemas.microsoft.com/office/drawing/2014/main" id="{B1759DC8-3038-4F55-88AE-9F2F8FDE61E8}"/>
              </a:ext>
            </a:extLst>
          </p:cNvPr>
          <p:cNvSpPr/>
          <p:nvPr/>
        </p:nvSpPr>
        <p:spPr>
          <a:xfrm>
            <a:off x="-31209447" y="3256089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Bogen 106">
            <a:extLst>
              <a:ext uri="{FF2B5EF4-FFF2-40B4-BE49-F238E27FC236}">
                <a16:creationId xmlns:a16="http://schemas.microsoft.com/office/drawing/2014/main" id="{B01ECBDD-B2EA-40DA-BA78-CE32A8DBF166}"/>
              </a:ext>
            </a:extLst>
          </p:cNvPr>
          <p:cNvSpPr/>
          <p:nvPr/>
        </p:nvSpPr>
        <p:spPr>
          <a:xfrm>
            <a:off x="-27374859" y="3315083"/>
            <a:ext cx="6911001" cy="5266741"/>
          </a:xfrm>
          <a:prstGeom prst="arc">
            <a:avLst>
              <a:gd name="adj1" fmla="val 646201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1CE9889A-4A6F-4033-9915-B03FDBFC79F6}"/>
              </a:ext>
            </a:extLst>
          </p:cNvPr>
          <p:cNvSpPr/>
          <p:nvPr/>
        </p:nvSpPr>
        <p:spPr>
          <a:xfrm>
            <a:off x="-15693391" y="6196461"/>
            <a:ext cx="2471899" cy="498569"/>
          </a:xfrm>
          <a:prstGeom prst="rightArrow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340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A6F91D1-7157-4908-A1F4-8A1C757FD2A7}"/>
              </a:ext>
            </a:extLst>
          </p:cNvPr>
          <p:cNvSpPr txBox="1"/>
          <p:nvPr/>
        </p:nvSpPr>
        <p:spPr>
          <a:xfrm>
            <a:off x="-31962143" y="-3632122"/>
            <a:ext cx="1921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Recurrent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Networks</a:t>
            </a:r>
          </a:p>
          <a:p>
            <a:endParaRPr lang="de-DE" sz="2800" dirty="0"/>
          </a:p>
          <a:p>
            <a:r>
              <a:rPr lang="de-DE" sz="2400" dirty="0" err="1"/>
              <a:t>Folded</a:t>
            </a:r>
            <a:r>
              <a:rPr lang="de-DE" sz="2400" dirty="0"/>
              <a:t> = </a:t>
            </a:r>
            <a:r>
              <a:rPr lang="de-DE" sz="2400" dirty="0" err="1"/>
              <a:t>left</a:t>
            </a:r>
            <a:endParaRPr lang="de-DE" sz="2400" dirty="0"/>
          </a:p>
          <a:p>
            <a:r>
              <a:rPr lang="de-DE" sz="2400" dirty="0" err="1"/>
              <a:t>Unfolded</a:t>
            </a:r>
            <a:r>
              <a:rPr lang="de-DE" sz="2400" dirty="0"/>
              <a:t> = </a:t>
            </a:r>
            <a:r>
              <a:rPr lang="de-DE" sz="2400" dirty="0" err="1"/>
              <a:t>right</a:t>
            </a:r>
            <a:endParaRPr lang="de-DE" sz="2400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F0E8DE5-E1D1-44F6-819A-AE30A4965BD3}"/>
              </a:ext>
            </a:extLst>
          </p:cNvPr>
          <p:cNvSpPr txBox="1"/>
          <p:nvPr/>
        </p:nvSpPr>
        <p:spPr>
          <a:xfrm>
            <a:off x="-29441763" y="12521271"/>
            <a:ext cx="1921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Legend: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47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7" y="2970382"/>
            <a:ext cx="11189065" cy="6254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26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302103" y="2091809"/>
            <a:ext cx="2373002" cy="135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We transpose the input matrix and get a compressed time series in form of latent features. </a:t>
            </a:r>
          </a:p>
          <a:p>
            <a:r>
              <a:rPr lang="en-US" sz="1400" dirty="0"/>
              <a:t>Calculating the covariance of the latent feature vectors, we are able to compare stocks with each other over time.</a:t>
            </a:r>
          </a:p>
          <a:p>
            <a:r>
              <a:rPr lang="en-US" sz="1400" dirty="0"/>
              <a:t>In comparison to PCA analysis, the similarity score obtained from latent features better captures non-linearities in the input data. </a:t>
            </a:r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Stocks with different similarity scores, have different stock price movements over time. 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3. Calculating stock risk for portfolio diversification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5843759" y="5688813"/>
            <a:ext cx="571093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9394400" y="2091808"/>
            <a:ext cx="658044" cy="1373103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11087" y="2789636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11087" y="249490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091633" y="2536093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091632" y="2832177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119826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8791490" y="2646295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2" y="2321299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2" y="2511901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2" y="2702503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2" y="2893105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8" y="3083707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9629991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983003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931874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931874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931874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9318740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9327976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939440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960396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960396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937041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933348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933348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933348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933348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9981575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933348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933348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933348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933348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FA396EFD-8A2C-4251-99A3-924C053064B2}"/>
              </a:ext>
            </a:extLst>
          </p:cNvPr>
          <p:cNvCxnSpPr>
            <a:stCxn id="6" idx="1"/>
            <a:endCxn id="74" idx="0"/>
          </p:cNvCxnSpPr>
          <p:nvPr/>
        </p:nvCxnSpPr>
        <p:spPr>
          <a:xfrm rot="10800000" flipV="1">
            <a:off x="6053125" y="1908038"/>
            <a:ext cx="333844" cy="2117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67244F1D-7C8E-4B29-B04B-06C701A5C283}"/>
              </a:ext>
            </a:extLst>
          </p:cNvPr>
          <p:cNvCxnSpPr>
            <a:cxnSpLocks/>
          </p:cNvCxnSpPr>
          <p:nvPr/>
        </p:nvCxnSpPr>
        <p:spPr>
          <a:xfrm>
            <a:off x="7230075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9AE15C97-E789-47DA-AA3F-18D9F2DC4C00}"/>
              </a:ext>
            </a:extLst>
          </p:cNvPr>
          <p:cNvCxnSpPr>
            <a:cxnSpLocks/>
          </p:cNvCxnSpPr>
          <p:nvPr/>
        </p:nvCxnSpPr>
        <p:spPr>
          <a:xfrm>
            <a:off x="7442512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B7B47C15-A11B-454A-A6A0-5C42778FA222}"/>
              </a:ext>
            </a:extLst>
          </p:cNvPr>
          <p:cNvCxnSpPr>
            <a:cxnSpLocks/>
          </p:cNvCxnSpPr>
          <p:nvPr/>
        </p:nvCxnSpPr>
        <p:spPr>
          <a:xfrm>
            <a:off x="7642558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DB858652-A13B-4C90-AD20-D0862FB47CD2}"/>
              </a:ext>
            </a:extLst>
          </p:cNvPr>
          <p:cNvCxnSpPr>
            <a:cxnSpLocks/>
          </p:cNvCxnSpPr>
          <p:nvPr/>
        </p:nvCxnSpPr>
        <p:spPr>
          <a:xfrm>
            <a:off x="7836521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2F58DBB9-363B-4C76-A241-0A898DF24412}"/>
              </a:ext>
            </a:extLst>
          </p:cNvPr>
          <p:cNvCxnSpPr>
            <a:cxnSpLocks/>
          </p:cNvCxnSpPr>
          <p:nvPr/>
        </p:nvCxnSpPr>
        <p:spPr>
          <a:xfrm>
            <a:off x="8017475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CEE6DB97-1E95-475F-869A-DF524F3031B8}"/>
              </a:ext>
            </a:extLst>
          </p:cNvPr>
          <p:cNvCxnSpPr>
            <a:cxnSpLocks/>
          </p:cNvCxnSpPr>
          <p:nvPr/>
        </p:nvCxnSpPr>
        <p:spPr>
          <a:xfrm>
            <a:off x="8229912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471FA3E8-6BA4-4CBA-B779-05C9E87DBBFF}"/>
              </a:ext>
            </a:extLst>
          </p:cNvPr>
          <p:cNvCxnSpPr>
            <a:cxnSpLocks/>
          </p:cNvCxnSpPr>
          <p:nvPr/>
        </p:nvCxnSpPr>
        <p:spPr>
          <a:xfrm>
            <a:off x="8429958" y="2207491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E3E299E7-1C34-4AA8-AF74-9F232F0B841D}"/>
              </a:ext>
            </a:extLst>
          </p:cNvPr>
          <p:cNvCxnSpPr>
            <a:cxnSpLocks/>
          </p:cNvCxnSpPr>
          <p:nvPr/>
        </p:nvCxnSpPr>
        <p:spPr>
          <a:xfrm>
            <a:off x="8623921" y="2207492"/>
            <a:ext cx="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30BF9E6E-735C-4B5F-9AC3-A6B3935991C8}"/>
              </a:ext>
            </a:extLst>
          </p:cNvPr>
          <p:cNvSpPr/>
          <p:nvPr/>
        </p:nvSpPr>
        <p:spPr>
          <a:xfrm rot="5400000">
            <a:off x="9669460" y="3280956"/>
            <a:ext cx="114272" cy="6516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4BAFB3-2C68-433F-887A-8D0CE8E38C4F}"/>
              </a:ext>
            </a:extLst>
          </p:cNvPr>
          <p:cNvSpPr txBox="1"/>
          <p:nvPr/>
        </p:nvSpPr>
        <p:spPr>
          <a:xfrm>
            <a:off x="9318740" y="3811428"/>
            <a:ext cx="1331915" cy="134610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96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77468-14B4-4658-83DE-02BEF69F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Literature</a:t>
            </a:r>
            <a:r>
              <a:rPr lang="de-DE" dirty="0"/>
              <a:t> Review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Data and </a:t>
            </a:r>
            <a:r>
              <a:rPr lang="de-DE" dirty="0" err="1"/>
              <a:t>Methodology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02A67F7-72C2-46E4-9E78-B4FE3D5F58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BC5D4-2970-4AD8-B9FD-AEA2C912A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6"/>
            <a:ext cx="5515304" cy="1046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1: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EE6727E-035C-4FC7-8831-D3F54E4DE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2: </a:t>
            </a:r>
          </a:p>
          <a:p>
            <a:pPr lvl="1"/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B881AF7F-E68E-49D2-8C84-598F2D69906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D5ABA07-9FC1-4244-A7CA-C6F41B86E5B4}"/>
              </a:ext>
            </a:extLst>
          </p:cNvPr>
          <p:cNvSpPr txBox="1">
            <a:spLocks/>
          </p:cNvSpPr>
          <p:nvPr/>
        </p:nvSpPr>
        <p:spPr>
          <a:xfrm flipH="1">
            <a:off x="504496" y="2872510"/>
            <a:ext cx="4861830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predict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price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few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recurrent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neural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networks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401FA56E-CC40-4551-9987-31909C25DBBE}"/>
              </a:ext>
            </a:extLst>
          </p:cNvPr>
          <p:cNvSpPr txBox="1">
            <a:spLocks/>
          </p:cNvSpPr>
          <p:nvPr/>
        </p:nvSpPr>
        <p:spPr>
          <a:xfrm flipH="1">
            <a:off x="6172199" y="2872510"/>
            <a:ext cx="4861830" cy="24505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construct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investment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Deep Portfolio Theory (Heaton et.al, 2018)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that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incoprerates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forecasting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results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returns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diversified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risk</a:t>
            </a:r>
            <a:endParaRPr lang="de-DE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0D5ECE6-0191-4D10-8836-BBC897E875AF}"/>
              </a:ext>
            </a:extLst>
          </p:cNvPr>
          <p:cNvCxnSpPr/>
          <p:nvPr/>
        </p:nvCxnSpPr>
        <p:spPr>
          <a:xfrm>
            <a:off x="584886" y="5107459"/>
            <a:ext cx="10791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BEBE60-F953-4E9A-9ACC-A004161BAAD3}"/>
              </a:ext>
            </a:extLst>
          </p:cNvPr>
          <p:cNvSpPr/>
          <p:nvPr/>
        </p:nvSpPr>
        <p:spPr>
          <a:xfrm>
            <a:off x="2305848" y="4096542"/>
            <a:ext cx="1408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Markowitz, Sharpe (CAPM)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D1AE17-127B-4EE5-B09F-B1AF1DF1E7FD}"/>
              </a:ext>
            </a:extLst>
          </p:cNvPr>
          <p:cNvSpPr/>
          <p:nvPr/>
        </p:nvSpPr>
        <p:spPr>
          <a:xfrm>
            <a:off x="2135596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1964</a:t>
            </a:r>
            <a:endParaRPr lang="en-US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8D4595-4A18-417F-968E-9FBFDF4DE0AA}"/>
              </a:ext>
            </a:extLst>
          </p:cNvPr>
          <p:cNvCxnSpPr>
            <a:cxnSpLocks/>
          </p:cNvCxnSpPr>
          <p:nvPr/>
        </p:nvCxnSpPr>
        <p:spPr>
          <a:xfrm flipV="1">
            <a:off x="2331316" y="4184822"/>
            <a:ext cx="0" cy="922637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B8773D49-46EB-4503-938C-01F518421269}"/>
              </a:ext>
            </a:extLst>
          </p:cNvPr>
          <p:cNvSpPr/>
          <p:nvPr/>
        </p:nvSpPr>
        <p:spPr>
          <a:xfrm>
            <a:off x="3895750" y="3745949"/>
            <a:ext cx="1103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McKibbon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and Rose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(APT)</a:t>
            </a:r>
            <a:endParaRPr lang="en-US" sz="12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9C9B3-8FBF-44DD-9595-A83DDBD331A4}"/>
              </a:ext>
            </a:extLst>
          </p:cNvPr>
          <p:cNvCxnSpPr>
            <a:cxnSpLocks/>
          </p:cNvCxnSpPr>
          <p:nvPr/>
        </p:nvCxnSpPr>
        <p:spPr>
          <a:xfrm flipV="1">
            <a:off x="3921219" y="3847070"/>
            <a:ext cx="0" cy="126039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2B281E3B-45BA-4AC3-B906-50E3CAE3EDC9}"/>
              </a:ext>
            </a:extLst>
          </p:cNvPr>
          <p:cNvSpPr/>
          <p:nvPr/>
        </p:nvSpPr>
        <p:spPr>
          <a:xfrm>
            <a:off x="3660751" y="5231781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1973-1976</a:t>
            </a:r>
            <a:endParaRPr lang="en-US" sz="14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1501C0-C24F-4211-8673-9642A3BAEC51}"/>
              </a:ext>
            </a:extLst>
          </p:cNvPr>
          <p:cNvSpPr/>
          <p:nvPr/>
        </p:nvSpPr>
        <p:spPr>
          <a:xfrm>
            <a:off x="5439853" y="3351887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Chamberlain and Rothschild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(Factor Model)</a:t>
            </a:r>
            <a:endParaRPr lang="en-US" sz="1200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FE3AAA9-05E9-40B1-9AA3-33433AE37EBC}"/>
              </a:ext>
            </a:extLst>
          </p:cNvPr>
          <p:cNvCxnSpPr>
            <a:cxnSpLocks/>
          </p:cNvCxnSpPr>
          <p:nvPr/>
        </p:nvCxnSpPr>
        <p:spPr>
          <a:xfrm flipV="1">
            <a:off x="5465323" y="3429000"/>
            <a:ext cx="0" cy="167846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9F8BFEE-4C69-4E87-B904-6FBF59F59B0A}"/>
              </a:ext>
            </a:extLst>
          </p:cNvPr>
          <p:cNvSpPr/>
          <p:nvPr/>
        </p:nvSpPr>
        <p:spPr>
          <a:xfrm>
            <a:off x="5239273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1983</a:t>
            </a:r>
            <a:endParaRPr lang="en-US" sz="14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F010D9-339C-45EC-BD99-9F71ACC5C0FE}"/>
              </a:ext>
            </a:extLst>
          </p:cNvPr>
          <p:cNvSpPr/>
          <p:nvPr/>
        </p:nvSpPr>
        <p:spPr>
          <a:xfrm>
            <a:off x="7341734" y="2717572"/>
            <a:ext cx="2141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 Black-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Litterman</a:t>
            </a:r>
            <a:endParaRPr lang="en-US" sz="120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180937A-B400-4ADE-8E3D-F68C316CB572}"/>
              </a:ext>
            </a:extLst>
          </p:cNvPr>
          <p:cNvCxnSpPr>
            <a:cxnSpLocks/>
          </p:cNvCxnSpPr>
          <p:nvPr/>
        </p:nvCxnSpPr>
        <p:spPr>
          <a:xfrm flipV="1">
            <a:off x="7392371" y="2775398"/>
            <a:ext cx="0" cy="2332064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809E2009-5578-495A-B6CB-1A9CF8CEB123}"/>
              </a:ext>
            </a:extLst>
          </p:cNvPr>
          <p:cNvSpPr/>
          <p:nvPr/>
        </p:nvSpPr>
        <p:spPr>
          <a:xfrm>
            <a:off x="7199877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URWPalladioL-Roma"/>
              </a:rPr>
              <a:t>991</a:t>
            </a:r>
            <a:endParaRPr lang="en-US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695E320-7E12-449F-88A1-CD7285347916}"/>
              </a:ext>
            </a:extLst>
          </p:cNvPr>
          <p:cNvSpPr/>
          <p:nvPr/>
        </p:nvSpPr>
        <p:spPr>
          <a:xfrm>
            <a:off x="886890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1952</a:t>
            </a:r>
            <a:endParaRPr lang="en-US" sz="1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8FB1D53-E9D0-40B4-9D02-6FF786806026}"/>
              </a:ext>
            </a:extLst>
          </p:cNvPr>
          <p:cNvSpPr/>
          <p:nvPr/>
        </p:nvSpPr>
        <p:spPr>
          <a:xfrm>
            <a:off x="886553" y="4343680"/>
            <a:ext cx="1408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</a:t>
            </a:r>
            <a:endParaRPr lang="en-US" sz="1200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FA587DE-72F5-4268-952E-AC361651FA78}"/>
              </a:ext>
            </a:extLst>
          </p:cNvPr>
          <p:cNvCxnSpPr/>
          <p:nvPr/>
        </p:nvCxnSpPr>
        <p:spPr>
          <a:xfrm flipV="1">
            <a:off x="912021" y="4461127"/>
            <a:ext cx="0" cy="646332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A4D11E5-5389-4D54-824F-61A31097E5FB}"/>
              </a:ext>
            </a:extLst>
          </p:cNvPr>
          <p:cNvCxnSpPr>
            <a:cxnSpLocks/>
          </p:cNvCxnSpPr>
          <p:nvPr/>
        </p:nvCxnSpPr>
        <p:spPr>
          <a:xfrm flipH="1" flipV="1">
            <a:off x="10092988" y="2038526"/>
            <a:ext cx="22654" cy="306893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DA38D06-2068-4238-9BAE-2FAB654534E1}"/>
              </a:ext>
            </a:extLst>
          </p:cNvPr>
          <p:cNvSpPr/>
          <p:nvPr/>
        </p:nvSpPr>
        <p:spPr>
          <a:xfrm>
            <a:off x="10122984" y="1961648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Heaton et.al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(Deep Portfolio)</a:t>
            </a:r>
            <a:endParaRPr lang="en-US" sz="12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E0E48C1-8D0E-4F9B-8924-2917458EFD42}"/>
              </a:ext>
            </a:extLst>
          </p:cNvPr>
          <p:cNvSpPr/>
          <p:nvPr/>
        </p:nvSpPr>
        <p:spPr>
          <a:xfrm>
            <a:off x="9956251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2016</a:t>
            </a:r>
            <a:endParaRPr lang="en-US" sz="1400" dirty="0"/>
          </a:p>
        </p:txBody>
      </p:sp>
      <p:sp>
        <p:nvSpPr>
          <p:cNvPr id="27" name="Untertitel 4">
            <a:extLst>
              <a:ext uri="{FF2B5EF4-FFF2-40B4-BE49-F238E27FC236}">
                <a16:creationId xmlns:a16="http://schemas.microsoft.com/office/drawing/2014/main" id="{971AA81B-943D-422E-BCAD-13A3DE15FDF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6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2A2E5-CC95-4948-B64D-246B63B7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585043" y="1949077"/>
            <a:ext cx="11680948" cy="3651821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BA741DA1-0B78-4071-B792-8854B7A941EE}"/>
              </a:ext>
            </a:extLst>
          </p:cNvPr>
          <p:cNvSpPr/>
          <p:nvPr/>
        </p:nvSpPr>
        <p:spPr>
          <a:xfrm>
            <a:off x="4225686" y="4955222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0E3773-22F6-4B14-812C-6D78C8F88C09}"/>
              </a:ext>
            </a:extLst>
          </p:cNvPr>
          <p:cNvSpPr/>
          <p:nvPr/>
        </p:nvSpPr>
        <p:spPr>
          <a:xfrm>
            <a:off x="422568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Backpropagation 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1974)</a:t>
            </a:r>
            <a:endParaRPr lang="en-US" sz="12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D2A9F7-3BD2-4C43-857D-15BD3030DF3D}"/>
              </a:ext>
            </a:extLst>
          </p:cNvPr>
          <p:cNvCxnSpPr>
            <a:cxnSpLocks/>
          </p:cNvCxnSpPr>
          <p:nvPr/>
        </p:nvCxnSpPr>
        <p:spPr>
          <a:xfrm>
            <a:off x="4291914" y="5099222"/>
            <a:ext cx="0" cy="79455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5EBA29FB-AC09-458C-A07D-D227A79B8563}"/>
              </a:ext>
            </a:extLst>
          </p:cNvPr>
          <p:cNvSpPr/>
          <p:nvPr/>
        </p:nvSpPr>
        <p:spPr>
          <a:xfrm>
            <a:off x="5931245" y="459083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EFD97257-2AED-4694-AF0E-7C27AFEB8AA2}"/>
              </a:ext>
            </a:extLst>
          </p:cNvPr>
          <p:cNvCxnSpPr>
            <a:cxnSpLocks/>
          </p:cNvCxnSpPr>
          <p:nvPr/>
        </p:nvCxnSpPr>
        <p:spPr>
          <a:xfrm>
            <a:off x="5997473" y="4685406"/>
            <a:ext cx="5772" cy="118465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1EA9E31F-6667-4787-B3D3-0618681249E3}"/>
              </a:ext>
            </a:extLst>
          </p:cNvPr>
          <p:cNvSpPr/>
          <p:nvPr/>
        </p:nvSpPr>
        <p:spPr>
          <a:xfrm>
            <a:off x="593124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RNN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(Jordan, 1986)</a:t>
            </a:r>
            <a:endParaRPr lang="en-US" sz="1200" dirty="0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BB227C0-0C31-4781-B1BC-85DE3CB1AF1B}"/>
              </a:ext>
            </a:extLst>
          </p:cNvPr>
          <p:cNvSpPr/>
          <p:nvPr/>
        </p:nvSpPr>
        <p:spPr>
          <a:xfrm>
            <a:off x="8077693" y="384942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8DC659E-6A05-4DBA-A807-3C12473A3B5A}"/>
              </a:ext>
            </a:extLst>
          </p:cNvPr>
          <p:cNvCxnSpPr>
            <a:cxnSpLocks/>
          </p:cNvCxnSpPr>
          <p:nvPr/>
        </p:nvCxnSpPr>
        <p:spPr>
          <a:xfrm>
            <a:off x="8138149" y="1094830"/>
            <a:ext cx="5772" cy="2754597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93B617E0-280E-434E-8D9C-B61FFE5992A3}"/>
              </a:ext>
            </a:extLst>
          </p:cNvPr>
          <p:cNvSpPr/>
          <p:nvPr/>
        </p:nvSpPr>
        <p:spPr>
          <a:xfrm>
            <a:off x="7885590" y="612449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LSTMs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Hochreiter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1997)</a:t>
            </a:r>
            <a:endParaRPr lang="en-US" sz="12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9CC4027-2489-4561-9A9C-400711A9D31A}"/>
              </a:ext>
            </a:extLst>
          </p:cNvPr>
          <p:cNvSpPr/>
          <p:nvPr/>
        </p:nvSpPr>
        <p:spPr>
          <a:xfrm>
            <a:off x="9956369" y="550199"/>
            <a:ext cx="197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Autoencoder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(Goodfellow et al., 2016)</a:t>
            </a:r>
            <a:endParaRPr lang="en-US" sz="1200" dirty="0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B995D51A-2E8F-4F9C-8AF7-35AF839DF978}"/>
              </a:ext>
            </a:extLst>
          </p:cNvPr>
          <p:cNvSpPr/>
          <p:nvPr/>
        </p:nvSpPr>
        <p:spPr>
          <a:xfrm>
            <a:off x="10013424" y="194907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455D94D-EF71-4DA5-B6F3-2AF97CF591BC}"/>
              </a:ext>
            </a:extLst>
          </p:cNvPr>
          <p:cNvCxnSpPr>
            <a:cxnSpLocks/>
          </p:cNvCxnSpPr>
          <p:nvPr/>
        </p:nvCxnSpPr>
        <p:spPr>
          <a:xfrm flipH="1">
            <a:off x="10079652" y="1074114"/>
            <a:ext cx="5772" cy="96408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815C9C24-0C1D-4856-96AB-FDFBA533CA83}"/>
              </a:ext>
            </a:extLst>
          </p:cNvPr>
          <p:cNvSpPr/>
          <p:nvPr/>
        </p:nvSpPr>
        <p:spPr>
          <a:xfrm>
            <a:off x="7114844" y="432090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3239A794-466F-4DA9-A298-C9F69B21075F}"/>
              </a:ext>
            </a:extLst>
          </p:cNvPr>
          <p:cNvCxnSpPr>
            <a:cxnSpLocks/>
            <a:stCxn id="101" idx="4"/>
          </p:cNvCxnSpPr>
          <p:nvPr/>
        </p:nvCxnSpPr>
        <p:spPr>
          <a:xfrm flipH="1">
            <a:off x="7181072" y="4464908"/>
            <a:ext cx="5772" cy="14051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A6E3BE52-0F49-45D8-B7A7-1E8EE6A3383F}"/>
              </a:ext>
            </a:extLst>
          </p:cNvPr>
          <p:cNvSpPr/>
          <p:nvPr/>
        </p:nvSpPr>
        <p:spPr>
          <a:xfrm>
            <a:off x="7120616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BBT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1990)</a:t>
            </a:r>
            <a:endParaRPr lang="en-US" sz="1200" dirty="0"/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24D435DE-D0FF-40CC-921D-8E81380E22A6}"/>
              </a:ext>
            </a:extLst>
          </p:cNvPr>
          <p:cNvSpPr/>
          <p:nvPr/>
        </p:nvSpPr>
        <p:spPr>
          <a:xfrm>
            <a:off x="3113903" y="1057691"/>
            <a:ext cx="7697323" cy="4028302"/>
          </a:xfrm>
          <a:custGeom>
            <a:avLst/>
            <a:gdLst>
              <a:gd name="connsiteX0" fmla="*/ 0 w 7697323"/>
              <a:gd name="connsiteY0" fmla="*/ 4028302 h 4028302"/>
              <a:gd name="connsiteX1" fmla="*/ 881448 w 7697323"/>
              <a:gd name="connsiteY1" fmla="*/ 4020065 h 4028302"/>
              <a:gd name="connsiteX2" fmla="*/ 1210962 w 7697323"/>
              <a:gd name="connsiteY2" fmla="*/ 3945924 h 4028302"/>
              <a:gd name="connsiteX3" fmla="*/ 2899719 w 7697323"/>
              <a:gd name="connsiteY3" fmla="*/ 3575221 h 4028302"/>
              <a:gd name="connsiteX4" fmla="*/ 4085967 w 7697323"/>
              <a:gd name="connsiteY4" fmla="*/ 3278659 h 4028302"/>
              <a:gd name="connsiteX5" fmla="*/ 5041556 w 7697323"/>
              <a:gd name="connsiteY5" fmla="*/ 2825578 h 4028302"/>
              <a:gd name="connsiteX6" fmla="*/ 6969211 w 7697323"/>
              <a:gd name="connsiteY6" fmla="*/ 947351 h 4028302"/>
              <a:gd name="connsiteX7" fmla="*/ 7587048 w 7697323"/>
              <a:gd name="connsiteY7" fmla="*/ 222421 h 4028302"/>
              <a:gd name="connsiteX8" fmla="*/ 7694140 w 7697323"/>
              <a:gd name="connsiteY8" fmla="*/ 0 h 402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97323" h="4028302">
                <a:moveTo>
                  <a:pt x="0" y="4028302"/>
                </a:moveTo>
                <a:lnTo>
                  <a:pt x="881448" y="4020065"/>
                </a:lnTo>
                <a:cubicBezTo>
                  <a:pt x="1083275" y="4006335"/>
                  <a:pt x="1210962" y="3945924"/>
                  <a:pt x="1210962" y="3945924"/>
                </a:cubicBezTo>
                <a:lnTo>
                  <a:pt x="2899719" y="3575221"/>
                </a:lnTo>
                <a:cubicBezTo>
                  <a:pt x="3378886" y="3464010"/>
                  <a:pt x="3728994" y="3403599"/>
                  <a:pt x="4085967" y="3278659"/>
                </a:cubicBezTo>
                <a:cubicBezTo>
                  <a:pt x="4442940" y="3153719"/>
                  <a:pt x="4561015" y="3214129"/>
                  <a:pt x="5041556" y="2825578"/>
                </a:cubicBezTo>
                <a:cubicBezTo>
                  <a:pt x="5522097" y="2437027"/>
                  <a:pt x="6544962" y="1381210"/>
                  <a:pt x="6969211" y="947351"/>
                </a:cubicBezTo>
                <a:cubicBezTo>
                  <a:pt x="7393460" y="513492"/>
                  <a:pt x="7466227" y="380313"/>
                  <a:pt x="7587048" y="222421"/>
                </a:cubicBezTo>
                <a:cubicBezTo>
                  <a:pt x="7707870" y="64529"/>
                  <a:pt x="7701005" y="32264"/>
                  <a:pt x="769414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tertitel 4">
            <a:extLst>
              <a:ext uri="{FF2B5EF4-FFF2-40B4-BE49-F238E27FC236}">
                <a16:creationId xmlns:a16="http://schemas.microsoft.com/office/drawing/2014/main" id="{437AB02A-F0C5-4611-8EF3-15EFBE9F78C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7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3719FC7C-4299-4766-B8FF-9D712AFD384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590220" y="2314575"/>
                <a:ext cx="4480543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tIns="72000" rIns="72000" bIns="72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</a:rPr>
                  <a:t>MPT shows that an investor can construct a portfolio of multiple assets that will maximize returns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Corbel" panose="020B0503020204020204" pitchFamily="34" charset="0"/>
                  </a:rPr>
                  <a:t>) for a given level of portfolio risk, which is the sum of covariance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cov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400">
                                <a:latin typeface="Corbel" panose="020B0503020204020204" pitchFamily="34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400">
                                <a:latin typeface="Corbel" panose="020B0503020204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DE" sz="1400">
                            <a:latin typeface="Corbel" panose="020B05030202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400">
                                <a:latin typeface="Corbel" panose="020B0503020204020204" pitchFamily="34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400">
                                <a:latin typeface="Corbel" panose="020B0503020204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latin typeface="Corbel" panose="020B0503020204020204" pitchFamily="34" charset="0"/>
                  </a:rPr>
                  <a:t>) of the selected stocks. 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</a:rPr>
                  <a:t>Likewise, given a desired level of expected return, an investor can construct a portfolio with the lowest possible risk. </a:t>
                </a:r>
                <a:endParaRPr lang="de-DE" sz="1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3719FC7C-4299-4766-B8FF-9D712AFD3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0220" y="2314575"/>
                <a:ext cx="4480543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 l="-271"/>
                </a:stretch>
              </a:blip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What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is</a:t>
            </a:r>
            <a:r>
              <a:rPr lang="de-DE" sz="1400" b="1" dirty="0">
                <a:latin typeface="Corbel" panose="020B0503020204020204" pitchFamily="34" charset="0"/>
              </a:rPr>
              <a:t> MPT?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D3AB02E-B135-4B47-96ED-14E38337F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37" y="2144123"/>
            <a:ext cx="4994743" cy="366612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9824EE-76E8-4B02-84C0-1D17783A7162}"/>
              </a:ext>
            </a:extLst>
          </p:cNvPr>
          <p:cNvSpPr txBox="1"/>
          <p:nvPr/>
        </p:nvSpPr>
        <p:spPr>
          <a:xfrm>
            <a:off x="6343362" y="5810250"/>
            <a:ext cx="477289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XX: Efficient frontier: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8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6DEF5A29-8F39-4C39-9C84-2C0072868EC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8836" y="2314575"/>
                <a:ext cx="5674872" cy="4135268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tIns="72000" rIns="72000" bIns="72000" numCol="1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40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𝑖𝑚𝑖𝑧𝑒</m:t>
                          </m:r>
                        </m:fName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sz="14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de-DE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400" b="0" i="0" dirty="0" err="1">
                    <a:latin typeface="Corbel" panose="020B0503020204020204" pitchFamily="34" charset="0"/>
                  </a:rPr>
                  <a:t>Where</a:t>
                </a:r>
                <a:r>
                  <a:rPr lang="de-DE" sz="1400" b="0" i="0" dirty="0">
                    <a:latin typeface="Corbel" panose="020B0503020204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return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stock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i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400">
                            <a:latin typeface="Corbel" panose="020B0503020204020204" pitchFamily="34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de-DE" sz="1400">
                            <a:latin typeface="Corbel" panose="020B0503020204020204" pitchFamily="34" charset="0"/>
                          </a:rPr>
                          <m:t>n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as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400" b="0" i="0" smtClean="0">
                            <a:latin typeface="Corbel" panose="020B0503020204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sz="1400">
                            <a:latin typeface="Corbel" panose="020B050302020402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400">
                            <a:latin typeface="Corbel" panose="020B0503020204020204" pitchFamily="34" charset="0"/>
                          </a:rPr>
                          <m:t>i</m:t>
                        </m:r>
                      </m:sub>
                    </m:sSub>
                  </m:oMath>
                </a14:m>
                <a:endParaRPr lang="de-DE" sz="1400" b="0" i="1" dirty="0">
                  <a:latin typeface="Corbel" panose="020B05030202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expected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return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vector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defines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de-DE" sz="1400" b="0" i="0" dirty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e-DE" sz="1400" b="0" i="0" smtClean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400" i="0">
                                      <a:latin typeface="Corbel" panose="020B0503020204020204" pitchFamily="34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400" b="0" i="0" smtClean="0">
                                      <a:latin typeface="Corbel" panose="020B0503020204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latin typeface="Corbel" panose="020B050302020402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sz="1400" i="0" smtClean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e-DE" sz="1400" i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de-DE" sz="1400" i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400" i="0">
                                      <a:latin typeface="Corbel" panose="020B0503020204020204" pitchFamily="34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400" b="0" i="0" smtClean="0">
                                      <a:latin typeface="Corbel" panose="020B0503020204020204" pitchFamily="34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1400" i="0">
                                  <a:latin typeface="Corbel" panose="020B050302020402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400" b="0" i="1" dirty="0">
                  <a:latin typeface="Corbel" panose="020B05030202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weights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stocks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portfolio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400" b="0" i="0" smtClean="0">
                                      <a:latin typeface="Corbel" panose="020B0503020204020204" pitchFamily="34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400" i="0">
                                      <a:latin typeface="Corbel" panose="020B0503020204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sz="1400" i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400" i="0">
                                      <a:latin typeface="Corbel" panose="020B0503020204020204" pitchFamily="34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400" b="0" i="0" smtClean="0">
                                      <a:latin typeface="Corbel" panose="020B0503020204020204" pitchFamily="34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de-DE" sz="1400" i="1" dirty="0">
                  <a:latin typeface="Corbel" panose="020B05030202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covariance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two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stock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returns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 1 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 2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equals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>
                        <a:latin typeface="Corbel" panose="020B0503020204020204" pitchFamily="34" charset="0"/>
                      </a:rPr>
                      <m:t>cov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400" i="0">
                                <a:latin typeface="Corbel" panose="020B0503020204020204" pitchFamily="34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400" i="0">
                                <a:latin typeface="Corbel" panose="020B0503020204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DE" sz="1400" b="0" i="0" smtClean="0">
                            <a:latin typeface="Corbel" panose="020B05030202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1400" i="0">
                                <a:latin typeface="Corbel" panose="020B0503020204020204" pitchFamily="34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400" b="0" i="0" smtClean="0">
                                <a:latin typeface="Corbel" panose="020B0503020204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𝑠𝑡𝑜𝑐𝑘𝑠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cov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400" b="0" i="0" smtClean="0">
                            <a:latin typeface="Corbel" panose="020B050302020402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sz="1400" b="0" i="0" smtClean="0">
                            <a:latin typeface="Corbel" panose="020B0503020204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1400" b="0" i="0" smtClean="0">
                            <a:latin typeface="Corbel" panose="020B0503020204020204" pitchFamily="34" charset="0"/>
                          </a:rPr>
                          <m:t>r</m:t>
                        </m:r>
                      </m:e>
                    </m:d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 = </m:t>
                    </m:r>
                    <m:r>
                      <m:rPr>
                        <m:nor/>
                      </m:rPr>
                      <a:rPr lang="de-DE" sz="1400" b="0" i="0" smtClean="0">
                        <a:latin typeface="Corbel" panose="020B0503020204020204" pitchFamily="34" charset="0"/>
                      </a:rPr>
                      <m:t>C</m:t>
                    </m:r>
                  </m:oMath>
                </a14:m>
                <a:endParaRPr lang="de-DE" sz="1400" b="0" i="1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400" i="1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400" b="0" i="1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400" dirty="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6DEF5A29-8F39-4C39-9C84-2C007286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8836" y="2314575"/>
                <a:ext cx="5674872" cy="4135268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 l="-215"/>
                </a:stretch>
              </a:blip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F2EF5F0F-E80F-4088-A733-BC394637D81C}"/>
              </a:ext>
            </a:extLst>
          </p:cNvPr>
          <p:cNvSpPr txBox="1">
            <a:spLocks/>
          </p:cNvSpPr>
          <p:nvPr/>
        </p:nvSpPr>
        <p:spPr>
          <a:xfrm>
            <a:off x="618836" y="1849866"/>
            <a:ext cx="8310354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Linear </a:t>
            </a:r>
            <a:r>
              <a:rPr lang="de-DE" sz="1400" b="1" dirty="0" err="1">
                <a:latin typeface="Corbel" panose="020B0503020204020204" pitchFamily="34" charset="0"/>
              </a:rPr>
              <a:t>programming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formulation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81FA88-62CC-4AB2-8098-6817F8BBF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5" y="2220666"/>
            <a:ext cx="4673944" cy="31159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0FCA1D4-D2E7-4079-9E8A-D423117CC19B}"/>
              </a:ext>
            </a:extLst>
          </p:cNvPr>
          <p:cNvSpPr txBox="1"/>
          <p:nvPr/>
        </p:nvSpPr>
        <p:spPr>
          <a:xfrm>
            <a:off x="6837405" y="5476595"/>
            <a:ext cx="4278848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XX: Source: https://medium.com/datadriveninvestor/simple-portfolio-optimization-harry-markowitz-mean-variance-model-using-excel-part-1-efc3f19a347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9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Markowitz, 1952)</a:t>
            </a: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19FC7C-4299-4766-B8FF-9D712AFD3840}"/>
              </a:ext>
            </a:extLst>
          </p:cNvPr>
          <p:cNvSpPr txBox="1">
            <a:spLocks/>
          </p:cNvSpPr>
          <p:nvPr/>
        </p:nvSpPr>
        <p:spPr>
          <a:xfrm flipH="1">
            <a:off x="590219" y="2314575"/>
            <a:ext cx="5505779" cy="2451389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The covariance looks for a linear relationship between two variables. Hence it can be fallacious in situations where two variable have a relationship, but it is nonlinear.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Covariance is strongly influence by outliers.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Heteroscedasticity, a situation in which the one variable has unequal variability across the range of values of the second variable, leads to misleading covariance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16" name="Textplatzhalter 91">
            <a:extLst>
              <a:ext uri="{FF2B5EF4-FFF2-40B4-BE49-F238E27FC236}">
                <a16:creationId xmlns:a16="http://schemas.microsoft.com/office/drawing/2014/main" id="{8D5293BB-83ED-436C-9AD3-3C04E57F2F11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Pitfalls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covariance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matrices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F2EF5F0F-E80F-4088-A733-BC394637D81C}"/>
              </a:ext>
            </a:extLst>
          </p:cNvPr>
          <p:cNvSpPr txBox="1">
            <a:spLocks/>
          </p:cNvSpPr>
          <p:nvPr/>
        </p:nvSpPr>
        <p:spPr>
          <a:xfrm>
            <a:off x="430497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45E0B1-641A-4C41-9B26-13F549842A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26" y="2220666"/>
            <a:ext cx="4270837" cy="31051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88DDD79-1930-4C20-B566-A33A94AF2988}"/>
              </a:ext>
            </a:extLst>
          </p:cNvPr>
          <p:cNvSpPr txBox="1"/>
          <p:nvPr/>
        </p:nvSpPr>
        <p:spPr>
          <a:xfrm>
            <a:off x="6781799" y="5688813"/>
            <a:ext cx="4772891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XX: Anscombe's quartet: All four sets are identical when examined using simple summary statistics but vary considerably when graphed.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510986C-5843-461A-ABDB-A3915026734A}"/>
              </a:ext>
            </a:extLst>
          </p:cNvPr>
          <p:cNvSpPr txBox="1">
            <a:spLocks/>
          </p:cNvSpPr>
          <p:nvPr/>
        </p:nvSpPr>
        <p:spPr>
          <a:xfrm flipH="1">
            <a:off x="590218" y="5039302"/>
            <a:ext cx="5505779" cy="1410541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400" dirty="0">
                <a:solidFill>
                  <a:srgbClr val="FF0000"/>
                </a:solidFill>
                <a:latin typeface="Corbel" panose="020B0503020204020204" pitchFamily="34" charset="0"/>
              </a:rPr>
              <a:t>Random </a:t>
            </a:r>
            <a:r>
              <a:rPr lang="de-DE" sz="1400" dirty="0" err="1">
                <a:solidFill>
                  <a:srgbClr val="FF0000"/>
                </a:solidFill>
                <a:latin typeface="Corbel" panose="020B0503020204020204" pitchFamily="34" charset="0"/>
              </a:rPr>
              <a:t>matrix</a:t>
            </a:r>
            <a:r>
              <a:rPr lang="de-DE" sz="14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Corbel" panose="020B0503020204020204" pitchFamily="34" charset="0"/>
              </a:rPr>
              <a:t>theory</a:t>
            </a:r>
            <a:r>
              <a:rPr lang="de-DE" sz="1400" dirty="0">
                <a:solidFill>
                  <a:srgbClr val="FF0000"/>
                </a:solidFill>
                <a:latin typeface="Corbel" panose="020B0503020204020204" pitchFamily="34" charset="0"/>
              </a:rPr>
              <a:t> (RMT). </a:t>
            </a:r>
          </a:p>
          <a:p>
            <a:pPr lvl="1"/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RMT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assumes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that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obly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the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largest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eigenvalue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of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the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matrix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provide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valueable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information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about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the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cross-correlation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and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that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the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remmaining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is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random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rbel" panose="020B0503020204020204" pitchFamily="34" charset="0"/>
              </a:rPr>
              <a:t>noise</a:t>
            </a:r>
            <a:r>
              <a:rPr lang="de-DE" sz="1200" dirty="0">
                <a:solidFill>
                  <a:srgbClr val="FF0000"/>
                </a:solidFill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err="1">
                <a:solidFill>
                  <a:srgbClr val="FF0000"/>
                </a:solidFill>
                <a:latin typeface="Corbel" panose="020B0503020204020204" pitchFamily="34" charset="0"/>
              </a:rPr>
              <a:t>Shrinkage</a:t>
            </a:r>
            <a:endParaRPr lang="de-DE" sz="14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1400" dirty="0">
              <a:latin typeface="Corbel" panose="020B0503020204020204" pitchFamily="34" charset="0"/>
            </a:endParaRPr>
          </a:p>
        </p:txBody>
      </p:sp>
      <p:sp>
        <p:nvSpPr>
          <p:cNvPr id="12" name="Textplatzhalter 91">
            <a:extLst>
              <a:ext uri="{FF2B5EF4-FFF2-40B4-BE49-F238E27FC236}">
                <a16:creationId xmlns:a16="http://schemas.microsoft.com/office/drawing/2014/main" id="{02A00FDE-C981-471B-B327-A14B65F20C1B}"/>
              </a:ext>
            </a:extLst>
          </p:cNvPr>
          <p:cNvSpPr txBox="1">
            <a:spLocks/>
          </p:cNvSpPr>
          <p:nvPr/>
        </p:nvSpPr>
        <p:spPr>
          <a:xfrm>
            <a:off x="590222" y="4580564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2170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VISE">
      <a:dk1>
        <a:srgbClr val="000000"/>
      </a:dk1>
      <a:lt1>
        <a:srgbClr val="FFFFFF"/>
      </a:lt1>
      <a:dk2>
        <a:srgbClr val="062646"/>
      </a:dk2>
      <a:lt2>
        <a:srgbClr val="E7E6E6"/>
      </a:lt2>
      <a:accent1>
        <a:srgbClr val="2195CA"/>
      </a:accent1>
      <a:accent2>
        <a:srgbClr val="F49605"/>
      </a:accent2>
      <a:accent3>
        <a:srgbClr val="B3B4B3"/>
      </a:accent3>
      <a:accent4>
        <a:srgbClr val="F4C47A"/>
      </a:accent4>
      <a:accent5>
        <a:srgbClr val="65AACA"/>
      </a:accent5>
      <a:accent6>
        <a:srgbClr val="D6D6D6"/>
      </a:accent6>
      <a:hlink>
        <a:srgbClr val="0563C1"/>
      </a:hlink>
      <a:folHlink>
        <a:srgbClr val="954F72"/>
      </a:folHlink>
    </a:clrScheme>
    <a:fontScheme name="mVISE Standardschriftarten">
      <a:majorFont>
        <a:latin typeface="AmpleAlt-Regular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E366EFE8-2FDA-4840-8719-CF0744721C69}" vid="{CB7B89C4-728F-C141-9CD0-DDFE0F98A6A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2412</Words>
  <Application>Microsoft Office PowerPoint</Application>
  <PresentationFormat>Breitbild</PresentationFormat>
  <Paragraphs>503</Paragraphs>
  <Slides>42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52" baseType="lpstr">
      <vt:lpstr>AmpleAlt-Regular</vt:lpstr>
      <vt:lpstr>Arial</vt:lpstr>
      <vt:lpstr>BMW Group Condensed</vt:lpstr>
      <vt:lpstr>Calibri</vt:lpstr>
      <vt:lpstr>Calibri Light</vt:lpstr>
      <vt:lpstr>Cambria Math</vt:lpstr>
      <vt:lpstr>Corbel</vt:lpstr>
      <vt:lpstr>Roboto</vt:lpstr>
      <vt:lpstr>URWPalladioL-Roma</vt:lpstr>
      <vt:lpstr>Office-Design</vt:lpstr>
      <vt:lpstr>Stock Price Prediction and Portfolio Optimization Using Recurrent Neural Networks and Autoencoders</vt:lpstr>
      <vt:lpstr>PowerPoint-Präsentation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Data,Methodology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Data, Methodology &amp; Results</vt:lpstr>
      <vt:lpstr>Results</vt:lpstr>
      <vt:lpstr>References</vt:lpstr>
      <vt:lpstr>Q &amp; A</vt:lpstr>
      <vt:lpstr>PowerPoint-Präsentation</vt:lpstr>
      <vt:lpstr>Data and Methodology</vt:lpstr>
      <vt:lpstr>Agenda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and Portfolio Optimization Using Recurrent Neural Networks and Autoencoders</dc:title>
  <dc:creator>Julian Quernheim, mVISE AG</dc:creator>
  <cp:lastModifiedBy>Julian Quernheim, mVISE AG</cp:lastModifiedBy>
  <cp:revision>40</cp:revision>
  <dcterms:created xsi:type="dcterms:W3CDTF">2020-06-04T13:24:26Z</dcterms:created>
  <dcterms:modified xsi:type="dcterms:W3CDTF">2020-08-30T12:49:34Z</dcterms:modified>
</cp:coreProperties>
</file>