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761" r:id="rId4"/>
    <p:sldId id="781" r:id="rId5"/>
    <p:sldId id="782" r:id="rId6"/>
    <p:sldId id="762" r:id="rId7"/>
    <p:sldId id="767" r:id="rId8"/>
    <p:sldId id="769" r:id="rId9"/>
    <p:sldId id="771" r:id="rId10"/>
    <p:sldId id="775" r:id="rId11"/>
    <p:sldId id="772" r:id="rId12"/>
    <p:sldId id="763" r:id="rId13"/>
    <p:sldId id="764" r:id="rId14"/>
    <p:sldId id="765" r:id="rId15"/>
    <p:sldId id="784" r:id="rId16"/>
    <p:sldId id="785" r:id="rId17"/>
    <p:sldId id="783" r:id="rId18"/>
    <p:sldId id="776" r:id="rId19"/>
    <p:sldId id="777" r:id="rId20"/>
    <p:sldId id="778" r:id="rId21"/>
    <p:sldId id="770" r:id="rId22"/>
    <p:sldId id="779" r:id="rId23"/>
    <p:sldId id="780" r:id="rId24"/>
    <p:sldId id="766" r:id="rId25"/>
    <p:sldId id="270" r:id="rId26"/>
    <p:sldId id="26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23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26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2DC2-11C8-F949-BEF7-E8A2F77D8086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BFC8-D0FF-5C45-B488-13D2F5BC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29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1" b="-1"/>
          <a:stretch/>
        </p:blipFill>
        <p:spPr>
          <a:xfrm>
            <a:off x="-2" y="1159496"/>
            <a:ext cx="12192002" cy="5698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1" y="2248346"/>
            <a:ext cx="11360075" cy="8928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5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59496"/>
            <a:ext cx="12192000" cy="5698504"/>
          </a:xfrm>
          <a:prstGeom prst="rect">
            <a:avLst/>
          </a:prstGeom>
          <a:solidFill>
            <a:srgbClr val="06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08791" y="2130014"/>
            <a:ext cx="7713233" cy="4260028"/>
          </a:xfrm>
        </p:spPr>
        <p:txBody>
          <a:bodyPr>
            <a:normAutofit/>
          </a:bodyPr>
          <a:lstStyle>
            <a:lvl1pPr marL="0" indent="-3600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Aufzählungspunkt hinzufügen</a:t>
            </a:r>
          </a:p>
          <a:p>
            <a:r>
              <a:rPr lang="de-DE" dirty="0"/>
              <a:t>Aufzählungspunkt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8283388" y="3238052"/>
            <a:ext cx="3908612" cy="36199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25625"/>
            <a:ext cx="11189064" cy="429547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56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5515304" cy="427396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21361" cy="42739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496" y="1839559"/>
            <a:ext cx="5493079" cy="34424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496" y="2302137"/>
            <a:ext cx="5493079" cy="37974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199" y="1839558"/>
            <a:ext cx="5521361" cy="34424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02137"/>
            <a:ext cx="5521360" cy="37974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7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9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8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07285"/>
            <a:ext cx="7456162" cy="45182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8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4496" y="1807284"/>
            <a:ext cx="7456163" cy="451821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520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791" y="1825625"/>
            <a:ext cx="11458094" cy="42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0" y="6821949"/>
            <a:ext cx="12192000" cy="45719"/>
            <a:chOff x="1117406" y="3970421"/>
            <a:chExt cx="5563185" cy="1720516"/>
          </a:xfrm>
        </p:grpSpPr>
        <p:sp>
          <p:nvSpPr>
            <p:cNvPr id="8" name="Rechteck 7"/>
            <p:cNvSpPr/>
            <p:nvPr/>
          </p:nvSpPr>
          <p:spPr>
            <a:xfrm>
              <a:off x="4826196" y="3970421"/>
              <a:ext cx="1854395" cy="1720516"/>
            </a:xfrm>
            <a:prstGeom prst="rect">
              <a:avLst/>
            </a:prstGeom>
            <a:solidFill>
              <a:srgbClr val="229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971801" y="3970421"/>
              <a:ext cx="1854395" cy="1720516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117406" y="3970421"/>
              <a:ext cx="1854395" cy="1720516"/>
            </a:xfrm>
            <a:prstGeom prst="rect">
              <a:avLst/>
            </a:prstGeom>
            <a:solidFill>
              <a:srgbClr val="F59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59605"/>
                </a:solidFill>
              </a:endParaRPr>
            </a:p>
          </p:txBody>
        </p:sp>
      </p:grp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01375" y="6410427"/>
            <a:ext cx="907252" cy="273152"/>
          </a:xfrm>
          <a:prstGeom prst="rect">
            <a:avLst/>
          </a:prstGeom>
        </p:spPr>
      </p:pic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408791" y="354367"/>
            <a:ext cx="11458094" cy="6082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850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7" Type="http://schemas.openxmlformats.org/officeDocument/2006/relationships/image" Target="../media/image13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xon.cs.byu.edu/~martinez/classes/678/Papers/Werbos_BPTT.pdf" TargetMode="External"/><Relationship Id="rId2" Type="http://schemas.openxmlformats.org/officeDocument/2006/relationships/hyperlink" Target="https://doi.org/10.1109/5.58337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18" Type="http://schemas.openxmlformats.org/officeDocument/2006/relationships/image" Target="../media/image210.png"/><Relationship Id="rId3" Type="http://schemas.openxmlformats.org/officeDocument/2006/relationships/image" Target="../media/image60.png"/><Relationship Id="rId21" Type="http://schemas.openxmlformats.org/officeDocument/2006/relationships/image" Target="../media/image24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00.png"/><Relationship Id="rId2" Type="http://schemas.openxmlformats.org/officeDocument/2006/relationships/image" Target="../media/image21.png"/><Relationship Id="rId16" Type="http://schemas.openxmlformats.org/officeDocument/2006/relationships/image" Target="../media/image19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i="1" dirty="0"/>
              <a:t>Stock Price Prediction and Portfolio Optimization Using Recurrent Neural Networks and Autoencoders</a:t>
            </a:r>
            <a:endParaRPr lang="de-DE" sz="2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0" y="2536116"/>
            <a:ext cx="11360075" cy="892884"/>
          </a:xfrm>
        </p:spPr>
        <p:txBody>
          <a:bodyPr>
            <a:normAutofit/>
          </a:bodyPr>
          <a:lstStyle/>
          <a:p>
            <a:r>
              <a:rPr lang="de-DE" sz="1600" dirty="0" err="1"/>
              <a:t>Predictive</a:t>
            </a:r>
            <a:r>
              <a:rPr lang="de-DE" sz="1600" dirty="0"/>
              <a:t> Analytics World  2020 Berlin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60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4496" y="1825625"/>
                <a:ext cx="4030559" cy="42739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The recurrent neuron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defined as:</a:t>
                </a: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here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sz="1400" b="1" dirty="0">
                    <a:latin typeface="Corbel" panose="020B050302020402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the activation function (e.g. sigmoid, tanh, </a:t>
                </a:r>
                <a:r>
                  <a:rPr lang="en-US" sz="1400" dirty="0" err="1">
                    <a:latin typeface="Corbel" panose="020B0503020204020204" pitchFamily="34" charset="0"/>
                    <a:cs typeface="Calibri" panose="020F0502020204030204" pitchFamily="34" charset="0"/>
                  </a:rPr>
                  <a:t>ReLU</a:t>
                </a: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are weight matrices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is a bias term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current input</a:t>
                </a:r>
              </a:p>
              <a:p>
                <a:pPr marL="92075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 is the prior state</a:t>
                </a:r>
              </a:p>
              <a:p>
                <a:pPr marL="0" indent="0">
                  <a:buNone/>
                </a:pPr>
                <a:endParaRPr lang="en-US" sz="1400" dirty="0">
                  <a:latin typeface="Corbel" panose="020B050302020402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orbel" panose="020B0503020204020204" pitchFamily="34" charset="0"/>
                    <a:cs typeface="Calibri" panose="020F0502020204030204" pitchFamily="34" charset="0"/>
                  </a:rPr>
                  <a:t>Training an RNN is only possible with Backward Propagation Through Time (BPTT), which in some cases can lead to the vanishing or exploding gradient problem.</a:t>
                </a:r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022B800A-D835-49DB-8C6D-DCBF3B14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4496" y="1825625"/>
                <a:ext cx="4030559" cy="4273961"/>
              </a:xfrm>
              <a:blipFill>
                <a:blip r:embed="rId2"/>
                <a:stretch>
                  <a:fillRect l="-454" t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forecasting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50139A-CA4B-4D35-A3B8-0F500C7A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2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8A999262-AB86-43D8-BE24-189B5C6D9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forecasting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The objective of the BPTT algorithm [</a:t>
                </a:r>
                <a:r>
                  <a:rPr lang="en-US" sz="1400" dirty="0" err="1"/>
                  <a:t>Werbos</a:t>
                </a:r>
                <a:r>
                  <a:rPr lang="en-US" sz="1400" dirty="0"/>
                  <a:t>, 1990]</a:t>
                </a:r>
                <a:br>
                  <a:rPr lang="en-US" sz="1400" dirty="0"/>
                </a:br>
                <a:r>
                  <a:rPr lang="en-US" sz="1400" dirty="0"/>
                  <a:t>is to update the weight matrix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400" dirty="0"/>
                  <a:t> at any timepoint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to minimize the global loss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/>
                  <a:t>, defined by the sum of the loss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The gradient of the global loss is then defined by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400" dirty="0"/>
                  <a:t>Applying the chain rule and some substitutions we obtain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den>
                        </m:f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495D97BB-BF3B-4743-87F7-31240295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48" y="1696531"/>
                <a:ext cx="4101525" cy="4424868"/>
              </a:xfrm>
              <a:prstGeom prst="rect">
                <a:avLst/>
              </a:prstGeom>
              <a:blipFill>
                <a:blip r:embed="rId3"/>
                <a:stretch>
                  <a:fillRect l="-446" t="-551" b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7A6B52B3-F141-424B-9446-163AEE6AB0A3}"/>
              </a:ext>
            </a:extLst>
          </p:cNvPr>
          <p:cNvSpPr/>
          <p:nvPr/>
        </p:nvSpPr>
        <p:spPr>
          <a:xfrm>
            <a:off x="2609701" y="4973550"/>
            <a:ext cx="479639" cy="899885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5F36D3-F73C-4C39-BA62-E776CEBAF28F}"/>
              </a:ext>
            </a:extLst>
          </p:cNvPr>
          <p:cNvSpPr/>
          <p:nvPr/>
        </p:nvSpPr>
        <p:spPr>
          <a:xfrm>
            <a:off x="3089340" y="4972616"/>
            <a:ext cx="479639" cy="899885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3327E2D-FB81-4411-9FFA-2C1411675929}"/>
              </a:ext>
            </a:extLst>
          </p:cNvPr>
          <p:cNvSpPr/>
          <p:nvPr/>
        </p:nvSpPr>
        <p:spPr>
          <a:xfrm>
            <a:off x="3568979" y="4972615"/>
            <a:ext cx="479639" cy="899885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0910D7-E01E-4FF7-AA8B-D3B969F1A94A}"/>
              </a:ext>
            </a:extLst>
          </p:cNvPr>
          <p:cNvSpPr txBox="1"/>
          <p:nvPr/>
        </p:nvSpPr>
        <p:spPr>
          <a:xfrm>
            <a:off x="488948" y="2717628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(2)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D06A23E-687F-4252-AC5D-D7E46AAEBA1C}"/>
              </a:ext>
            </a:extLst>
          </p:cNvPr>
          <p:cNvSpPr txBox="1"/>
          <p:nvPr/>
        </p:nvSpPr>
        <p:spPr>
          <a:xfrm>
            <a:off x="488948" y="3801819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D88404-07AB-485C-A58B-5A2185B3381C}"/>
              </a:ext>
            </a:extLst>
          </p:cNvPr>
          <p:cNvSpPr txBox="1"/>
          <p:nvPr/>
        </p:nvSpPr>
        <p:spPr>
          <a:xfrm>
            <a:off x="438935" y="5280607"/>
            <a:ext cx="413896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(4)</a:t>
            </a:r>
            <a:endParaRPr lang="en-US" sz="1600" b="0" i="0" u="non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2DFA5F-DAF7-4676-8428-E32CDC7AB3EB}"/>
              </a:ext>
            </a:extLst>
          </p:cNvPr>
          <p:cNvSpPr/>
          <p:nvPr/>
        </p:nvSpPr>
        <p:spPr>
          <a:xfrm>
            <a:off x="10273027" y="3291589"/>
            <a:ext cx="1010922" cy="431223"/>
          </a:xfrm>
          <a:prstGeom prst="rect">
            <a:avLst/>
          </a:prstGeom>
          <a:noFill/>
          <a:ln w="12700">
            <a:solidFill>
              <a:srgbClr val="7C0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6EF6655-DC7F-41DF-A893-F2062B731C2B}"/>
              </a:ext>
            </a:extLst>
          </p:cNvPr>
          <p:cNvSpPr/>
          <p:nvPr/>
        </p:nvSpPr>
        <p:spPr>
          <a:xfrm>
            <a:off x="10814050" y="2774219"/>
            <a:ext cx="393702" cy="948594"/>
          </a:xfrm>
          <a:prstGeom prst="rect">
            <a:avLst/>
          </a:prstGeom>
          <a:noFill/>
          <a:ln w="12700"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ln>
                <a:solidFill>
                  <a:srgbClr val="3F7BFD"/>
                </a:solidFill>
              </a:ln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37F971-2291-48DE-8180-78C7DDD12754}"/>
              </a:ext>
            </a:extLst>
          </p:cNvPr>
          <p:cNvSpPr/>
          <p:nvPr/>
        </p:nvSpPr>
        <p:spPr>
          <a:xfrm>
            <a:off x="10750550" y="2273300"/>
            <a:ext cx="533399" cy="1001837"/>
          </a:xfrm>
          <a:prstGeom prst="rect">
            <a:avLst/>
          </a:prstGeom>
          <a:noFill/>
          <a:ln w="12700">
            <a:solidFill>
              <a:srgbClr val="3D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>
              <a:solidFill>
                <a:srgbClr val="6666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6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An autoencoder is an unsupervised neural network that is trained to attempt to copy its input to its output [Goodfellow et al., 2016].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able to learn useful properties of a data set during the copying process and are used for: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dirty="0"/>
              <a:t>dimensionality reduction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removing structural noise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feature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outlier detection</a:t>
            </a:r>
            <a:r>
              <a:rPr lang="en-US" sz="1400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Autoencoders are also applied in combination with recurrent neural networks (RNN) on timeseries data (e.g. (Bao et al., 2017)).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Autoencoders</a:t>
            </a:r>
            <a:endParaRPr lang="en-US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6B69CB2-31B5-48EC-9994-7F0C19BA0BC8}"/>
              </a:ext>
            </a:extLst>
          </p:cNvPr>
          <p:cNvGrpSpPr/>
          <p:nvPr/>
        </p:nvGrpSpPr>
        <p:grpSpPr>
          <a:xfrm>
            <a:off x="6956143" y="4956037"/>
            <a:ext cx="2651611" cy="369332"/>
            <a:chOff x="6928914" y="5199956"/>
            <a:chExt cx="265161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2F222BB-074E-43D2-8D6C-12A07D0C35BB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12289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Rechteck 119">
                  <a:extLst>
                    <a:ext uri="{FF2B5EF4-FFF2-40B4-BE49-F238E27FC236}">
                      <a16:creationId xmlns:a16="http://schemas.microsoft.com/office/drawing/2014/main" id="{F05B7D87-51BB-4057-89EA-4EA3C9AFBC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122899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13C55805-DCFE-4B82-AD74-C5D4C6ADB225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1225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Rechteck 120">
                  <a:extLst>
                    <a:ext uri="{FF2B5EF4-FFF2-40B4-BE49-F238E27FC236}">
                      <a16:creationId xmlns:a16="http://schemas.microsoft.com/office/drawing/2014/main" id="{6A6B5A98-955E-480C-9AF1-0AFF851D5F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122578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15F0144-89B3-4021-AAD1-B84722E901F1}"/>
              </a:ext>
            </a:extLst>
          </p:cNvPr>
          <p:cNvGrpSpPr/>
          <p:nvPr/>
        </p:nvGrpSpPr>
        <p:grpSpPr>
          <a:xfrm>
            <a:off x="6556778" y="2091808"/>
            <a:ext cx="5799978" cy="2641303"/>
            <a:chOff x="-12132000" y="-446665"/>
            <a:chExt cx="12765899" cy="5472000"/>
          </a:xfrm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8F00D61-D3EC-4D22-BAEC-B5F0E67DE660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57B072E8-8DA3-4890-A7DB-97A6D2A34238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B650B61-D4ED-4D9D-AEC8-45F50B1430A6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BA2F806-CBB4-4AF6-AFF5-0C5F486C3CF9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E8A359E0-196F-4789-90A0-6413B6162019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F4A7EFC5-40F1-4D74-B922-E16E68B72761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E0574EB1-D7F1-4DD6-81C1-D99561C4AD65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99424ED-78B1-4B7A-AF05-0CD71852C05C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7870AC6-4485-4F2B-AA48-C4918E807F62}"/>
                </a:ext>
              </a:extLst>
            </p:cNvPr>
            <p:cNvCxnSpPr>
              <a:cxnSpLocks/>
              <a:stCxn id="37" idx="2"/>
              <a:endCxn id="43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00A17D5-52DA-4C51-8C2B-02E52AAE71CC}"/>
                </a:ext>
              </a:extLst>
            </p:cNvPr>
            <p:cNvCxnSpPr>
              <a:cxnSpLocks/>
              <a:stCxn id="38" idx="2"/>
              <a:endCxn id="43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B2F7C9CE-E3CF-481C-A578-944F29C0CBBA}"/>
                </a:ext>
              </a:extLst>
            </p:cNvPr>
            <p:cNvCxnSpPr>
              <a:cxnSpLocks/>
              <a:stCxn id="39" idx="2"/>
              <a:endCxn id="43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0513EF82-C3D3-4864-8CEC-2AA7F7D512CA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CE1DA70-0335-4440-9EF9-B22A7F0F9F92}"/>
                </a:ext>
              </a:extLst>
            </p:cNvPr>
            <p:cNvCxnSpPr>
              <a:cxnSpLocks/>
              <a:stCxn id="37" idx="2"/>
              <a:endCxn id="44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6597E08-85BD-4E7F-AB74-0C33C7D51E1C}"/>
                </a:ext>
              </a:extLst>
            </p:cNvPr>
            <p:cNvCxnSpPr>
              <a:cxnSpLocks/>
              <a:stCxn id="43" idx="2"/>
              <a:endCxn id="40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13498E6-3A1A-49D5-B543-110CFC022BB9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19A0105-FE90-4B7A-96EC-A31BB5DA7815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31AE7E3F-E056-401F-A603-BDD9013B4D58}"/>
                </a:ext>
              </a:extLst>
            </p:cNvPr>
            <p:cNvCxnSpPr>
              <a:cxnSpLocks/>
              <a:stCxn id="44" idx="2"/>
              <a:endCxn id="42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F2AAD49-33DC-4640-A0AB-CE5194CF62F6}"/>
                </a:ext>
              </a:extLst>
            </p:cNvPr>
            <p:cNvCxnSpPr>
              <a:cxnSpLocks/>
              <a:stCxn id="44" idx="2"/>
              <a:endCxn id="41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C1263C3-00A4-4A38-95C0-AAA29F0B7290}"/>
                </a:ext>
              </a:extLst>
            </p:cNvPr>
            <p:cNvCxnSpPr>
              <a:cxnSpLocks/>
              <a:stCxn id="44" idx="2"/>
              <a:endCxn id="40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8054D06C-C28B-4CA3-9EAD-E16C5ED71BE4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74724761-6485-4F9F-8A04-8B9893DC46B3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193B0495-4AEF-4699-8FB0-0AF69FB963CC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CE3F543-886F-4163-AA52-13555E7928DE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93C6BACF-BE81-4DEB-97B5-73EF84E9E626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9E27D5C-18F3-44A9-995A-C358F42C9F84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8C0681E9-1B48-465D-A26A-A5803A5322B2}"/>
                </a:ext>
              </a:extLst>
            </p:cNvPr>
            <p:cNvCxnSpPr>
              <a:cxnSpLocks/>
              <a:stCxn id="39" idx="2"/>
              <a:endCxn id="44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088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Methodology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An autoencoder may be viewed as consisting of two parts:</a:t>
                </a:r>
              </a:p>
              <a:p>
                <a:pPr lvl="1"/>
                <a:r>
                  <a:rPr lang="en-US" sz="1400" dirty="0"/>
                  <a:t>Encoder function: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Decoder function: </a:t>
                </a:r>
                <a14:m>
                  <m:oMath xmlns:m="http://schemas.openxmlformats.org/officeDocument/2006/math">
                    <m:r>
                      <a:rPr lang="de-DE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Both functions are of the form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400" dirty="0"/>
                  <a:t> where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 is an activation function,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400" dirty="0"/>
                  <a:t> is a weight matrix and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/>
                  <a:t> is the bias.</a:t>
                </a:r>
              </a:p>
              <a:p>
                <a:r>
                  <a:rPr lang="en-US" sz="1400" dirty="0"/>
                  <a:t>The hidden layer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describes a code that is used to represent the input.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During the learning process, the autoencoder adjusts the values of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through minimizing the reconstruction error/loss function:</a:t>
                </a:r>
                <a:endParaRPr lang="en-US" sz="1400" i="1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)                    	(1)</a:t>
                </a:r>
              </a:p>
              <a:p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4600903" cy="4295476"/>
              </a:xfrm>
              <a:blipFill>
                <a:blip r:embed="rId2"/>
                <a:stretch>
                  <a:fillRect l="-397" t="-567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Autoencoders – Deep </a:t>
            </a:r>
            <a:r>
              <a:rPr lang="de-DE" dirty="0" err="1"/>
              <a:t>Dive</a:t>
            </a:r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E176DB8-4D9A-4A87-A4BF-E344F4F49C67}"/>
              </a:ext>
            </a:extLst>
          </p:cNvPr>
          <p:cNvGrpSpPr>
            <a:grpSpLocks noChangeAspect="1"/>
          </p:cNvGrpSpPr>
          <p:nvPr/>
        </p:nvGrpSpPr>
        <p:grpSpPr>
          <a:xfrm>
            <a:off x="6492481" y="1542507"/>
            <a:ext cx="3762168" cy="509367"/>
            <a:chOff x="6480000" y="877817"/>
            <a:chExt cx="3762168" cy="4052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6A0124B-766E-45BA-845B-79F5BF61E686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097484CC-2056-4557-B686-FDC06D4E2972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01AEA4C-DA4D-457C-A4A2-A11F73045504}"/>
              </a:ext>
            </a:extLst>
          </p:cNvPr>
          <p:cNvGrpSpPr/>
          <p:nvPr/>
        </p:nvGrpSpPr>
        <p:grpSpPr>
          <a:xfrm>
            <a:off x="6548375" y="2077572"/>
            <a:ext cx="5799978" cy="2641303"/>
            <a:chOff x="-12132000" y="-446665"/>
            <a:chExt cx="12765899" cy="5472000"/>
          </a:xfrm>
        </p:grpSpPr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2B879834-F948-40BC-9C8B-6D88363095BE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4842A11-230F-409F-9FBA-0144E05F4979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8A4AD769-1839-45BC-ADDE-EB687578ACCA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7594C0C3-834F-4BE0-A74B-2D4A0458ACAA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64293D27-FE6B-4A2F-A21B-DB2AF463DF25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8F0D8E8D-C5C5-47B4-9218-F38F9F735B6E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3E52EDA6-AE5E-488B-A6A2-3EBBA05B1C00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0CD1A6E9-01C0-4D02-8471-CDEECF7AB3C1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028A68A4-6B65-46A8-8B56-43214989BA4D}"/>
                </a:ext>
              </a:extLst>
            </p:cNvPr>
            <p:cNvCxnSpPr>
              <a:cxnSpLocks/>
              <a:stCxn id="70" idx="2"/>
              <a:endCxn id="76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4CC12A-8738-4D4E-9DF1-4B08FDB5ED2A}"/>
                </a:ext>
              </a:extLst>
            </p:cNvPr>
            <p:cNvCxnSpPr>
              <a:cxnSpLocks/>
              <a:stCxn id="71" idx="2"/>
              <a:endCxn id="76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700FD8B3-7025-494A-BF6C-801E004D4AE8}"/>
                </a:ext>
              </a:extLst>
            </p:cNvPr>
            <p:cNvCxnSpPr>
              <a:cxnSpLocks/>
              <a:stCxn id="72" idx="2"/>
              <a:endCxn id="76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9D8A4CE-BD8C-4A5B-801F-0A7C8B060799}"/>
                </a:ext>
              </a:extLst>
            </p:cNvPr>
            <p:cNvCxnSpPr>
              <a:cxnSpLocks/>
              <a:stCxn id="71" idx="2"/>
              <a:endCxn id="77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1372C32D-C8B7-4F58-9C6A-A2AEA42B5635}"/>
                </a:ext>
              </a:extLst>
            </p:cNvPr>
            <p:cNvCxnSpPr>
              <a:cxnSpLocks/>
              <a:stCxn id="70" idx="2"/>
              <a:endCxn id="77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D59C624F-EBC8-40F0-A1BC-660BBE08C7FD}"/>
                </a:ext>
              </a:extLst>
            </p:cNvPr>
            <p:cNvCxnSpPr>
              <a:cxnSpLocks/>
              <a:stCxn id="76" idx="2"/>
              <a:endCxn id="73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D92E3EB8-5CD6-42BF-AD51-8E4A9E0A1E67}"/>
                </a:ext>
              </a:extLst>
            </p:cNvPr>
            <p:cNvCxnSpPr>
              <a:cxnSpLocks/>
              <a:stCxn id="76" idx="2"/>
              <a:endCxn id="74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B077BC66-2A12-4A97-95DB-FF11BD38EFE8}"/>
                </a:ext>
              </a:extLst>
            </p:cNvPr>
            <p:cNvCxnSpPr>
              <a:cxnSpLocks/>
              <a:stCxn id="76" idx="2"/>
              <a:endCxn id="75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1C943F8-9090-4C8E-8A36-CBB1E3814F7B}"/>
                </a:ext>
              </a:extLst>
            </p:cNvPr>
            <p:cNvCxnSpPr>
              <a:cxnSpLocks/>
              <a:stCxn id="77" idx="2"/>
              <a:endCxn id="75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C5949DE9-A340-45D0-BA50-767B359C7C01}"/>
                </a:ext>
              </a:extLst>
            </p:cNvPr>
            <p:cNvCxnSpPr>
              <a:cxnSpLocks/>
              <a:stCxn id="77" idx="2"/>
              <a:endCxn id="74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139B5F1-D73B-4FF4-83C8-FDAE3277C7FB}"/>
                </a:ext>
              </a:extLst>
            </p:cNvPr>
            <p:cNvCxnSpPr>
              <a:cxnSpLocks/>
              <a:stCxn id="77" idx="2"/>
              <a:endCxn id="73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24958593-B549-4A88-8BDA-85284B0F116D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1458B835-F9E3-4118-995A-D9F0F8C939B8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C0289B3-4C00-4602-9998-9346A9B953EF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2BA9D7E8-B479-4F44-BEC7-1C2852447C30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0E6F2D1-CD82-497D-AD61-27A008050404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DC5445A-EC4E-4A0B-94CD-F96DF52321EA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3D8E943-DADB-4A65-AE20-E7550050E440}"/>
                </a:ext>
              </a:extLst>
            </p:cNvPr>
            <p:cNvCxnSpPr>
              <a:cxnSpLocks/>
              <a:stCxn id="72" idx="2"/>
              <a:endCxn id="77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88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Methodology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The encoder stage maps the encoder vector to the decoder stage by identifying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	        	 (2)</a:t>
                </a:r>
              </a:p>
              <a:p>
                <a:r>
                  <a:rPr lang="en-US" sz="1400" dirty="0"/>
                  <a:t>The decoder stage maps the latent variables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400" dirty="0"/>
                  <a:t> to the decoder result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                         	                    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                           	 (3)</a:t>
                </a:r>
              </a:p>
              <a:p>
                <a:pPr algn="ctr"/>
                <a:r>
                  <a:rPr lang="en-US" sz="1400" dirty="0"/>
                  <a:t> </a:t>
                </a:r>
              </a:p>
              <a:p>
                <a:r>
                  <a:rPr lang="en-US" sz="1400" dirty="0"/>
                  <a:t>By making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a function of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/>
                  <a:t> (substitute (2) in (3)) and subtracting it from the input vector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, we can minimize the reconstruction error by calculating</a:t>
                </a:r>
              </a:p>
              <a:p>
                <a:r>
                  <a:rPr lang="en-US" sz="1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́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acc>
                      <m:accPr>
                        <m:chr m:val="́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   	     (4)</a:t>
                </a:r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2BF860-0507-4BEB-845B-0747C676A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497" y="1825625"/>
                <a:ext cx="5212432" cy="4295476"/>
              </a:xfrm>
              <a:blipFill>
                <a:blip r:embed="rId2"/>
                <a:stretch>
                  <a:fillRect l="-351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Autoencoders – Deep </a:t>
            </a:r>
            <a:r>
              <a:rPr lang="de-DE" dirty="0" err="1"/>
              <a:t>Dive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Example of an undercomplete autoencoder with three input and output layers and two hidden layers. 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E743CD1-691E-4C05-B8C4-FDD8FAC40DC5}"/>
              </a:ext>
            </a:extLst>
          </p:cNvPr>
          <p:cNvGrpSpPr>
            <a:grpSpLocks noChangeAspect="1"/>
          </p:cNvGrpSpPr>
          <p:nvPr/>
        </p:nvGrpSpPr>
        <p:grpSpPr>
          <a:xfrm>
            <a:off x="6492481" y="1542507"/>
            <a:ext cx="3762168" cy="509367"/>
            <a:chOff x="6480000" y="877817"/>
            <a:chExt cx="3762168" cy="4052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FB3CA5EB-53B5-4955-9717-5DBA7A5FE666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FB3CA5EB-53B5-4955-9717-5DBA7A5FE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CEFCC952-E2D9-41DB-927B-E0A4A7975C57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CEFCC952-E2D9-41DB-927B-E0A4A7975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DA74833-3E4B-459F-AF75-938B590D7BC3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BB0EA894-EB8D-4E1D-A0EA-2027CB425893}"/>
              </a:ext>
            </a:extLst>
          </p:cNvPr>
          <p:cNvGrpSpPr/>
          <p:nvPr/>
        </p:nvGrpSpPr>
        <p:grpSpPr>
          <a:xfrm>
            <a:off x="7162824" y="4941801"/>
            <a:ext cx="2421483" cy="307777"/>
            <a:chOff x="6928914" y="5199956"/>
            <a:chExt cx="2421483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0211D303-F39A-4FA7-AE50-024494610603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0211D303-F39A-4FA7-AE50-024494610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26F67AC-7605-44A0-BE2E-DB34E5DC18E3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76" name="Rechteck 75">
                  <a:extLst>
                    <a:ext uri="{FF2B5EF4-FFF2-40B4-BE49-F238E27FC236}">
                      <a16:creationId xmlns:a16="http://schemas.microsoft.com/office/drawing/2014/main" id="{B26F67AC-7605-44A0-BE2E-DB34E5DC1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036F49D-B8EF-44F9-B742-C716CA513985}"/>
              </a:ext>
            </a:extLst>
          </p:cNvPr>
          <p:cNvGrpSpPr/>
          <p:nvPr/>
        </p:nvGrpSpPr>
        <p:grpSpPr>
          <a:xfrm>
            <a:off x="6548375" y="2077572"/>
            <a:ext cx="5799978" cy="2641303"/>
            <a:chOff x="-12132000" y="-446665"/>
            <a:chExt cx="12765899" cy="5472000"/>
          </a:xfrm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C66B641E-331F-42AA-8001-BCAAAA06E579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0B28151E-BB75-496E-BA06-C54C18AD987D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8B04A4B1-EB07-4655-ABBA-D746C8D790A5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094D8251-84C6-4A91-8382-CF6C49870AB3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714ED5B-30C8-4082-987F-885600F128BD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295E178D-B8CF-41E7-825D-A0F60522C0E7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D89D1664-796D-4DDC-AE02-8895F3CD9602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28469AD6-16A2-4FFE-990F-E2E830AB474D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DB3AA58C-96DA-4D4A-A5A9-4584C4B8C9C5}"/>
                </a:ext>
              </a:extLst>
            </p:cNvPr>
            <p:cNvCxnSpPr>
              <a:cxnSpLocks/>
              <a:stCxn id="78" idx="2"/>
              <a:endCxn id="84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E9245853-4B7C-44F7-A5EB-3EC10D8A26A5}"/>
                </a:ext>
              </a:extLst>
            </p:cNvPr>
            <p:cNvCxnSpPr>
              <a:cxnSpLocks/>
              <a:stCxn id="79" idx="2"/>
              <a:endCxn id="84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37C9228-A604-47C0-BC33-FDC6097D5D4E}"/>
                </a:ext>
              </a:extLst>
            </p:cNvPr>
            <p:cNvCxnSpPr>
              <a:cxnSpLocks/>
              <a:stCxn id="80" idx="2"/>
              <a:endCxn id="84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E1F1B4CF-4E26-45D1-9539-F8C4ECAE0527}"/>
                </a:ext>
              </a:extLst>
            </p:cNvPr>
            <p:cNvCxnSpPr>
              <a:cxnSpLocks/>
              <a:stCxn id="79" idx="2"/>
              <a:endCxn id="85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6159EB6-A1D5-4618-A939-6451B9B8EAB3}"/>
                </a:ext>
              </a:extLst>
            </p:cNvPr>
            <p:cNvCxnSpPr>
              <a:cxnSpLocks/>
              <a:stCxn id="78" idx="2"/>
              <a:endCxn id="85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59F3A4B3-D781-4400-A910-611D8B270373}"/>
                </a:ext>
              </a:extLst>
            </p:cNvPr>
            <p:cNvCxnSpPr>
              <a:cxnSpLocks/>
              <a:stCxn id="84" idx="2"/>
              <a:endCxn id="81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A3F8AB9C-FA6B-4DCF-A43E-990254699E77}"/>
                </a:ext>
              </a:extLst>
            </p:cNvPr>
            <p:cNvCxnSpPr>
              <a:cxnSpLocks/>
              <a:stCxn id="84" idx="2"/>
              <a:endCxn id="82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E01B3A2-26FB-4C5C-9F8F-9EE353EA48E3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BB8A4CBF-D5EC-460D-AE8B-F30D25EEC73C}"/>
                </a:ext>
              </a:extLst>
            </p:cNvPr>
            <p:cNvCxnSpPr>
              <a:cxnSpLocks/>
              <a:stCxn id="85" idx="2"/>
              <a:endCxn id="83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BCF8C43-546A-4A45-9895-F1C79772E9A1}"/>
                </a:ext>
              </a:extLst>
            </p:cNvPr>
            <p:cNvCxnSpPr>
              <a:cxnSpLocks/>
              <a:stCxn id="85" idx="2"/>
              <a:endCxn id="82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651887C-727B-4E9B-A2F0-AD684A475806}"/>
                </a:ext>
              </a:extLst>
            </p:cNvPr>
            <p:cNvCxnSpPr>
              <a:cxnSpLocks/>
              <a:stCxn id="85" idx="2"/>
              <a:endCxn id="81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01C25AF5-6848-4006-A1F9-F03FAAB0DF0C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F382A7A2-B7EB-4DCD-B275-9ED5884E01B0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B3EABDDE-CDEE-4C70-AA2A-AFA938A0300E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99B709F8-CC8C-4321-A613-A5E4CBB7240D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0811573-42F0-463A-9714-78B59C9B5E4F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BB4F2C2-4D1D-48DE-91C3-3F7865D0E1FD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4B6FD463-2C8D-407D-B003-15785B1D62A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28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xxx</a:t>
            </a:r>
            <a:r>
              <a:rPr lang="en-US" sz="1400" dirty="0"/>
              <a:t> different stocks from NYSE and NASDAQ.</a:t>
            </a:r>
          </a:p>
          <a:p>
            <a:r>
              <a:rPr lang="en-US" sz="1400" dirty="0"/>
              <a:t>4 years of daily stock prices</a:t>
            </a:r>
          </a:p>
          <a:p>
            <a:r>
              <a:rPr lang="en-US" sz="1400" dirty="0"/>
              <a:t>For the </a:t>
            </a:r>
            <a:r>
              <a:rPr lang="en-US" sz="1400" dirty="0">
                <a:solidFill>
                  <a:srgbClr val="FF0000"/>
                </a:solidFill>
              </a:rPr>
              <a:t>xx</a:t>
            </a:r>
            <a:r>
              <a:rPr lang="en-US" sz="1400" dirty="0"/>
              <a:t> stocks we calculate the difference between input cells and output cells by taking the L2-norm.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The stocks with the lowest recreation error (L2-norm)  represent the market better. They are less volatile and are considered to be similar to large cap stocks.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Autoencoders –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recreation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302103" y="2091808"/>
            <a:ext cx="891313" cy="286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7953528" y="2091808"/>
            <a:ext cx="658044" cy="286422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F81A9DC-0BCC-47B4-AE49-0C2DD4CB7424}"/>
              </a:ext>
            </a:extLst>
          </p:cNvPr>
          <p:cNvSpPr/>
          <p:nvPr/>
        </p:nvSpPr>
        <p:spPr>
          <a:xfrm>
            <a:off x="9235943" y="2091808"/>
            <a:ext cx="891313" cy="2864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A58DAE2B-6960-4DD2-87E4-4A9D5678C9D2}"/>
              </a:ext>
            </a:extLst>
          </p:cNvPr>
          <p:cNvSpPr/>
          <p:nvPr/>
        </p:nvSpPr>
        <p:spPr>
          <a:xfrm>
            <a:off x="10833010" y="366129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kern="1200" dirty="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33010" y="335477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33010" y="306003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113556" y="3101229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113555" y="3397313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A64DB90-EFDC-4C67-850B-D633C7E78B7B}"/>
              </a:ext>
            </a:extLst>
          </p:cNvPr>
          <p:cNvSpPr txBox="1"/>
          <p:nvPr/>
        </p:nvSpPr>
        <p:spPr>
          <a:xfrm>
            <a:off x="11113555" y="3726176"/>
            <a:ext cx="178087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de-D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4B2B619-7807-48D1-B2C1-7D80CD083740}"/>
              </a:ext>
            </a:extLst>
          </p:cNvPr>
          <p:cNvSpPr txBox="1"/>
          <p:nvPr/>
        </p:nvSpPr>
        <p:spPr>
          <a:xfrm>
            <a:off x="9338887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99987C4-3D5A-4264-A963-01EFBFAAADDA}"/>
              </a:ext>
            </a:extLst>
          </p:cNvPr>
          <p:cNvSpPr txBox="1"/>
          <p:nvPr/>
        </p:nvSpPr>
        <p:spPr>
          <a:xfrm>
            <a:off x="10179013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F9B926CE-0277-4C11-8685-20DB782C3C7A}"/>
              </a:ext>
            </a:extLst>
          </p:cNvPr>
          <p:cNvSpPr/>
          <p:nvPr/>
        </p:nvSpPr>
        <p:spPr>
          <a:xfrm>
            <a:off x="8699056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7350618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3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3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3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3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9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7092E602-2D0A-4937-8FB2-23772A4C772A}"/>
              </a:ext>
            </a:extLst>
          </p:cNvPr>
          <p:cNvCxnSpPr>
            <a:cxnSpLocks/>
          </p:cNvCxnSpPr>
          <p:nvPr/>
        </p:nvCxnSpPr>
        <p:spPr>
          <a:xfrm>
            <a:off x="633529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116E3A0-7AE6-4CB4-B405-6F123D8B32DA}"/>
              </a:ext>
            </a:extLst>
          </p:cNvPr>
          <p:cNvCxnSpPr>
            <a:cxnSpLocks/>
          </p:cNvCxnSpPr>
          <p:nvPr/>
        </p:nvCxnSpPr>
        <p:spPr>
          <a:xfrm>
            <a:off x="633529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6F07412-8C5C-4EAA-81DB-F7B8DFB43BFD}"/>
              </a:ext>
            </a:extLst>
          </p:cNvPr>
          <p:cNvCxnSpPr>
            <a:cxnSpLocks/>
          </p:cNvCxnSpPr>
          <p:nvPr/>
        </p:nvCxnSpPr>
        <p:spPr>
          <a:xfrm>
            <a:off x="633529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B26EF36-8456-4CF5-8F8B-6931E86BC32E}"/>
              </a:ext>
            </a:extLst>
          </p:cNvPr>
          <p:cNvCxnSpPr>
            <a:cxnSpLocks/>
          </p:cNvCxnSpPr>
          <p:nvPr/>
        </p:nvCxnSpPr>
        <p:spPr>
          <a:xfrm>
            <a:off x="633529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B645D220-72D9-480A-91B8-A04B58AB4BDD}"/>
              </a:ext>
            </a:extLst>
          </p:cNvPr>
          <p:cNvCxnSpPr>
            <a:cxnSpLocks/>
          </p:cNvCxnSpPr>
          <p:nvPr/>
        </p:nvCxnSpPr>
        <p:spPr>
          <a:xfrm>
            <a:off x="633529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75276AA8-99D1-4F1E-931E-28DF77B7FD75}"/>
              </a:ext>
            </a:extLst>
          </p:cNvPr>
          <p:cNvCxnSpPr>
            <a:cxnSpLocks/>
          </p:cNvCxnSpPr>
          <p:nvPr/>
        </p:nvCxnSpPr>
        <p:spPr>
          <a:xfrm>
            <a:off x="633529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4350DFF-2E14-484B-ADD0-53B7C4B17B7D}"/>
              </a:ext>
            </a:extLst>
          </p:cNvPr>
          <p:cNvCxnSpPr>
            <a:cxnSpLocks/>
          </p:cNvCxnSpPr>
          <p:nvPr/>
        </p:nvCxnSpPr>
        <p:spPr>
          <a:xfrm>
            <a:off x="633529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94AFB60F-C228-41AC-9E18-EAF7F8BA9A67}"/>
              </a:ext>
            </a:extLst>
          </p:cNvPr>
          <p:cNvCxnSpPr>
            <a:cxnSpLocks/>
          </p:cNvCxnSpPr>
          <p:nvPr/>
        </p:nvCxnSpPr>
        <p:spPr>
          <a:xfrm>
            <a:off x="633529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C9E536B-2529-4C95-9602-82D1D063CE0C}"/>
              </a:ext>
            </a:extLst>
          </p:cNvPr>
          <p:cNvCxnSpPr>
            <a:cxnSpLocks/>
          </p:cNvCxnSpPr>
          <p:nvPr/>
        </p:nvCxnSpPr>
        <p:spPr>
          <a:xfrm>
            <a:off x="633529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D3A79D28-A6D4-4412-B992-BB1836311083}"/>
              </a:ext>
            </a:extLst>
          </p:cNvPr>
          <p:cNvCxnSpPr>
            <a:cxnSpLocks/>
          </p:cNvCxnSpPr>
          <p:nvPr/>
        </p:nvCxnSpPr>
        <p:spPr>
          <a:xfrm>
            <a:off x="9390952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DF9CB98A-3665-492A-8196-534E843BB5E4}"/>
              </a:ext>
            </a:extLst>
          </p:cNvPr>
          <p:cNvCxnSpPr>
            <a:cxnSpLocks/>
          </p:cNvCxnSpPr>
          <p:nvPr/>
        </p:nvCxnSpPr>
        <p:spPr>
          <a:xfrm>
            <a:off x="960338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EFD0581-0062-4A7F-9DC7-FFF5F39FBAC3}"/>
              </a:ext>
            </a:extLst>
          </p:cNvPr>
          <p:cNvCxnSpPr>
            <a:cxnSpLocks/>
          </p:cNvCxnSpPr>
          <p:nvPr/>
        </p:nvCxnSpPr>
        <p:spPr>
          <a:xfrm>
            <a:off x="980343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7DC4E515-60A7-4453-B470-1FB7A9B3A7E0}"/>
              </a:ext>
            </a:extLst>
          </p:cNvPr>
          <p:cNvCxnSpPr>
            <a:cxnSpLocks/>
          </p:cNvCxnSpPr>
          <p:nvPr/>
        </p:nvCxnSpPr>
        <p:spPr>
          <a:xfrm>
            <a:off x="9997398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69662E88-EB4A-4BC3-80AA-4A2FBF024BA5}"/>
              </a:ext>
            </a:extLst>
          </p:cNvPr>
          <p:cNvCxnSpPr>
            <a:cxnSpLocks/>
          </p:cNvCxnSpPr>
          <p:nvPr/>
        </p:nvCxnSpPr>
        <p:spPr>
          <a:xfrm>
            <a:off x="9293101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A04F6BB6-501D-4669-98D0-6BE57E920A07}"/>
              </a:ext>
            </a:extLst>
          </p:cNvPr>
          <p:cNvCxnSpPr>
            <a:cxnSpLocks/>
          </p:cNvCxnSpPr>
          <p:nvPr/>
        </p:nvCxnSpPr>
        <p:spPr>
          <a:xfrm>
            <a:off x="9293101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E2E32EF7-4A96-4479-8343-48ADD2EECB7E}"/>
              </a:ext>
            </a:extLst>
          </p:cNvPr>
          <p:cNvCxnSpPr>
            <a:cxnSpLocks/>
          </p:cNvCxnSpPr>
          <p:nvPr/>
        </p:nvCxnSpPr>
        <p:spPr>
          <a:xfrm>
            <a:off x="9293101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9516898E-61A5-4B10-9948-00CEE6EDAE50}"/>
              </a:ext>
            </a:extLst>
          </p:cNvPr>
          <p:cNvCxnSpPr>
            <a:cxnSpLocks/>
          </p:cNvCxnSpPr>
          <p:nvPr/>
        </p:nvCxnSpPr>
        <p:spPr>
          <a:xfrm>
            <a:off x="9293101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7C0E93F4-074E-4CCE-AF14-5C0A9B5457B4}"/>
              </a:ext>
            </a:extLst>
          </p:cNvPr>
          <p:cNvCxnSpPr>
            <a:cxnSpLocks/>
          </p:cNvCxnSpPr>
          <p:nvPr/>
        </p:nvCxnSpPr>
        <p:spPr>
          <a:xfrm>
            <a:off x="9293101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C8372149-AD00-4D20-8A17-2CB47F0A35D6}"/>
              </a:ext>
            </a:extLst>
          </p:cNvPr>
          <p:cNvCxnSpPr>
            <a:cxnSpLocks/>
          </p:cNvCxnSpPr>
          <p:nvPr/>
        </p:nvCxnSpPr>
        <p:spPr>
          <a:xfrm>
            <a:off x="929310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22F3E324-B1BB-401B-B219-7F5FF0C3394F}"/>
              </a:ext>
            </a:extLst>
          </p:cNvPr>
          <p:cNvCxnSpPr>
            <a:cxnSpLocks/>
          </p:cNvCxnSpPr>
          <p:nvPr/>
        </p:nvCxnSpPr>
        <p:spPr>
          <a:xfrm>
            <a:off x="929310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52DCAF9-1D87-4D7D-B8E0-13B5CFFC833E}"/>
              </a:ext>
            </a:extLst>
          </p:cNvPr>
          <p:cNvCxnSpPr>
            <a:cxnSpLocks/>
          </p:cNvCxnSpPr>
          <p:nvPr/>
        </p:nvCxnSpPr>
        <p:spPr>
          <a:xfrm>
            <a:off x="929310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70B1449-D1B7-43DC-9254-59D9A0905029}"/>
              </a:ext>
            </a:extLst>
          </p:cNvPr>
          <p:cNvCxnSpPr>
            <a:cxnSpLocks/>
          </p:cNvCxnSpPr>
          <p:nvPr/>
        </p:nvCxnSpPr>
        <p:spPr>
          <a:xfrm>
            <a:off x="929310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7402131B-9812-42DE-8C76-41DB80C308E5}"/>
              </a:ext>
            </a:extLst>
          </p:cNvPr>
          <p:cNvCxnSpPr>
            <a:cxnSpLocks/>
          </p:cNvCxnSpPr>
          <p:nvPr/>
        </p:nvCxnSpPr>
        <p:spPr>
          <a:xfrm>
            <a:off x="9293101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82CEF6B6-105E-45E1-8DC4-7A2B3C0FBA60}"/>
              </a:ext>
            </a:extLst>
          </p:cNvPr>
          <p:cNvCxnSpPr>
            <a:cxnSpLocks/>
          </p:cNvCxnSpPr>
          <p:nvPr/>
        </p:nvCxnSpPr>
        <p:spPr>
          <a:xfrm>
            <a:off x="929310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E48B7594-E2DB-4505-B2B3-092B668C7E82}"/>
              </a:ext>
            </a:extLst>
          </p:cNvPr>
          <p:cNvCxnSpPr>
            <a:cxnSpLocks/>
          </p:cNvCxnSpPr>
          <p:nvPr/>
        </p:nvCxnSpPr>
        <p:spPr>
          <a:xfrm>
            <a:off x="929310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78DEF5B-9B56-4F5C-AEB6-069393F11DE5}"/>
              </a:ext>
            </a:extLst>
          </p:cNvPr>
          <p:cNvCxnSpPr>
            <a:cxnSpLocks/>
          </p:cNvCxnSpPr>
          <p:nvPr/>
        </p:nvCxnSpPr>
        <p:spPr>
          <a:xfrm>
            <a:off x="929310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D583211-A9C6-4B3A-BB82-0B5DB4D529BF}"/>
              </a:ext>
            </a:extLst>
          </p:cNvPr>
          <p:cNvCxnSpPr>
            <a:cxnSpLocks/>
          </p:cNvCxnSpPr>
          <p:nvPr/>
        </p:nvCxnSpPr>
        <p:spPr>
          <a:xfrm>
            <a:off x="929310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3EC325C-8586-415F-B3AE-EAC969314EBA}"/>
              </a:ext>
            </a:extLst>
          </p:cNvPr>
          <p:cNvCxnSpPr>
            <a:cxnSpLocks/>
          </p:cNvCxnSpPr>
          <p:nvPr/>
        </p:nvCxnSpPr>
        <p:spPr>
          <a:xfrm>
            <a:off x="927072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75F7EC5D-5862-42D0-927A-1C590D6AE732}"/>
              </a:ext>
            </a:extLst>
          </p:cNvPr>
          <p:cNvCxnSpPr>
            <a:cxnSpLocks/>
          </p:cNvCxnSpPr>
          <p:nvPr/>
        </p:nvCxnSpPr>
        <p:spPr>
          <a:xfrm>
            <a:off x="927072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9805B86D-AC73-49C7-88A7-2CD0731DFB22}"/>
              </a:ext>
            </a:extLst>
          </p:cNvPr>
          <p:cNvCxnSpPr>
            <a:cxnSpLocks/>
          </p:cNvCxnSpPr>
          <p:nvPr/>
        </p:nvCxnSpPr>
        <p:spPr>
          <a:xfrm>
            <a:off x="927072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093534B0-A37E-424A-A36F-E4D17FCFD844}"/>
              </a:ext>
            </a:extLst>
          </p:cNvPr>
          <p:cNvSpPr txBox="1"/>
          <p:nvPr/>
        </p:nvSpPr>
        <p:spPr>
          <a:xfrm>
            <a:off x="934638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296336BC-9C1B-4F7F-B181-EA1F9D6D3926}"/>
              </a:ext>
            </a:extLst>
          </p:cNvPr>
          <p:cNvSpPr txBox="1"/>
          <p:nvPr/>
        </p:nvSpPr>
        <p:spPr>
          <a:xfrm>
            <a:off x="955594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C71C108E-6DB3-44BB-9B1D-1332C9313E8B}"/>
              </a:ext>
            </a:extLst>
          </p:cNvPr>
          <p:cNvSpPr txBox="1"/>
          <p:nvPr/>
        </p:nvSpPr>
        <p:spPr>
          <a:xfrm>
            <a:off x="955594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A1B4506-6C45-4B3F-B36A-ECA12B5BFA79}"/>
              </a:ext>
            </a:extLst>
          </p:cNvPr>
          <p:cNvSpPr txBox="1"/>
          <p:nvPr/>
        </p:nvSpPr>
        <p:spPr>
          <a:xfrm>
            <a:off x="932239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818911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838916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7877868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7877868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7877868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7877868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7887104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795352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8163096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8163096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792953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789260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789260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789260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789260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789260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789260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789260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789260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789260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5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BF860-0507-4BEB-845B-0747C67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600903" cy="4295476"/>
          </a:xfrm>
        </p:spPr>
        <p:txBody>
          <a:bodyPr>
            <a:normAutofit/>
          </a:bodyPr>
          <a:lstStyle/>
          <a:p>
            <a:r>
              <a:rPr lang="en-US" sz="1400" dirty="0"/>
              <a:t>We transpose the input matrix and get a compressed time series in form of latent features. </a:t>
            </a:r>
          </a:p>
          <a:p>
            <a:r>
              <a:rPr lang="en-US" sz="1400" dirty="0"/>
              <a:t>Taking again the L2-Norm we can represent the history of a stock as a single number. Now we can compare stocks with each other over time.</a:t>
            </a:r>
          </a:p>
          <a:p>
            <a:r>
              <a:rPr lang="en-US" sz="1400" dirty="0"/>
              <a:t>In comparison to PCA analysis, the similarity score obtained from latent features can better capture non-linearities in the input data. </a:t>
            </a:r>
          </a:p>
          <a:p>
            <a:endParaRPr lang="en-US" sz="1400" dirty="0"/>
          </a:p>
          <a:p>
            <a:r>
              <a:rPr lang="en-US" sz="1400" b="1" dirty="0"/>
              <a:t>Intuition:</a:t>
            </a:r>
          </a:p>
          <a:p>
            <a:r>
              <a:rPr lang="en-US" sz="1400" dirty="0"/>
              <a:t>Stocks with different similarity scores, have different stock price movements over time. 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Autoencoders –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score</a:t>
            </a:r>
            <a:endParaRPr lang="en-US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F2EACC2-2061-4ED5-9F29-CC7B8071C724}"/>
              </a:ext>
            </a:extLst>
          </p:cNvPr>
          <p:cNvSpPr txBox="1"/>
          <p:nvPr/>
        </p:nvSpPr>
        <p:spPr>
          <a:xfrm>
            <a:off x="6457139" y="5688813"/>
            <a:ext cx="509755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Figure: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58E27B-EE56-483B-BD1A-3E0D9FDEF483}"/>
              </a:ext>
            </a:extLst>
          </p:cNvPr>
          <p:cNvSpPr/>
          <p:nvPr/>
        </p:nvSpPr>
        <p:spPr>
          <a:xfrm>
            <a:off x="6302103" y="2091808"/>
            <a:ext cx="891313" cy="286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4DBB6ED-E346-478E-A1C1-A2F9E3B59ECC}"/>
              </a:ext>
            </a:extLst>
          </p:cNvPr>
          <p:cNvSpPr/>
          <p:nvPr/>
        </p:nvSpPr>
        <p:spPr>
          <a:xfrm>
            <a:off x="7953528" y="2091808"/>
            <a:ext cx="658044" cy="286422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F81A9DC-0BCC-47B4-AE49-0C2DD4CB7424}"/>
              </a:ext>
            </a:extLst>
          </p:cNvPr>
          <p:cNvSpPr/>
          <p:nvPr/>
        </p:nvSpPr>
        <p:spPr>
          <a:xfrm>
            <a:off x="9235943" y="2091808"/>
            <a:ext cx="891313" cy="2864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A58DAE2B-6960-4DD2-87E4-4A9D5678C9D2}"/>
              </a:ext>
            </a:extLst>
          </p:cNvPr>
          <p:cNvSpPr/>
          <p:nvPr/>
        </p:nvSpPr>
        <p:spPr>
          <a:xfrm>
            <a:off x="10833010" y="366129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kern="1200" dirty="0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5A04C0B6-9C71-4FE3-AA42-98F8FFBEA6BF}"/>
              </a:ext>
            </a:extLst>
          </p:cNvPr>
          <p:cNvSpPr/>
          <p:nvPr/>
        </p:nvSpPr>
        <p:spPr>
          <a:xfrm>
            <a:off x="10833010" y="335477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A6D26687-BB12-418E-9125-59AAFD4D250B}"/>
              </a:ext>
            </a:extLst>
          </p:cNvPr>
          <p:cNvSpPr/>
          <p:nvPr/>
        </p:nvSpPr>
        <p:spPr>
          <a:xfrm>
            <a:off x="10833010" y="306003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D37503E-8F4F-47BE-AFB7-974DEB4B3915}"/>
              </a:ext>
            </a:extLst>
          </p:cNvPr>
          <p:cNvSpPr txBox="1"/>
          <p:nvPr/>
        </p:nvSpPr>
        <p:spPr>
          <a:xfrm>
            <a:off x="11113556" y="3101229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AB817F8-E419-4BB2-AC60-E1DBE0DD7155}"/>
              </a:ext>
            </a:extLst>
          </p:cNvPr>
          <p:cNvSpPr txBox="1"/>
          <p:nvPr/>
        </p:nvSpPr>
        <p:spPr>
          <a:xfrm>
            <a:off x="11113555" y="3397313"/>
            <a:ext cx="135250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A64DB90-EFDC-4C67-850B-D633C7E78B7B}"/>
              </a:ext>
            </a:extLst>
          </p:cNvPr>
          <p:cNvSpPr txBox="1"/>
          <p:nvPr/>
        </p:nvSpPr>
        <p:spPr>
          <a:xfrm>
            <a:off x="11113555" y="3726176"/>
            <a:ext cx="178087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</a:t>
            </a:r>
            <a:r>
              <a:rPr lang="de-D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de-DE" sz="1400" b="0" i="0" u="non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F6CE01-2BC1-470C-92E6-D9066E5FE012}"/>
              </a:ext>
            </a:extLst>
          </p:cNvPr>
          <p:cNvSpPr txBox="1"/>
          <p:nvPr/>
        </p:nvSpPr>
        <p:spPr>
          <a:xfrm>
            <a:off x="6386969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4B2B619-7807-48D1-B2C1-7D80CD083740}"/>
              </a:ext>
            </a:extLst>
          </p:cNvPr>
          <p:cNvSpPr txBox="1"/>
          <p:nvPr/>
        </p:nvSpPr>
        <p:spPr>
          <a:xfrm>
            <a:off x="9338887" y="1754158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C21E153-BE40-4588-A8DE-1EA9DE703BE8}"/>
              </a:ext>
            </a:extLst>
          </p:cNvPr>
          <p:cNvSpPr txBox="1"/>
          <p:nvPr/>
        </p:nvSpPr>
        <p:spPr>
          <a:xfrm>
            <a:off x="5843758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99987C4-3D5A-4264-A963-01EFBFAAADDA}"/>
              </a:ext>
            </a:extLst>
          </p:cNvPr>
          <p:cNvSpPr txBox="1"/>
          <p:nvPr/>
        </p:nvSpPr>
        <p:spPr>
          <a:xfrm>
            <a:off x="10179013" y="26462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F9B926CE-0277-4C11-8685-20DB782C3C7A}"/>
              </a:ext>
            </a:extLst>
          </p:cNvPr>
          <p:cNvSpPr/>
          <p:nvPr/>
        </p:nvSpPr>
        <p:spPr>
          <a:xfrm>
            <a:off x="8699056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5F9C9619-36CC-426E-B02C-5C92E17E8E2C}"/>
              </a:ext>
            </a:extLst>
          </p:cNvPr>
          <p:cNvSpPr/>
          <p:nvPr/>
        </p:nvSpPr>
        <p:spPr>
          <a:xfrm>
            <a:off x="7350618" y="3320693"/>
            <a:ext cx="445707" cy="24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32E8B5-E873-4059-A89A-F22888D862EF}"/>
              </a:ext>
            </a:extLst>
          </p:cNvPr>
          <p:cNvCxnSpPr>
            <a:cxnSpLocks/>
          </p:cNvCxnSpPr>
          <p:nvPr/>
        </p:nvCxnSpPr>
        <p:spPr>
          <a:xfrm>
            <a:off x="6433150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98B02334-78B8-4235-BFD5-C45063601FBC}"/>
              </a:ext>
            </a:extLst>
          </p:cNvPr>
          <p:cNvCxnSpPr>
            <a:cxnSpLocks/>
          </p:cNvCxnSpPr>
          <p:nvPr/>
        </p:nvCxnSpPr>
        <p:spPr>
          <a:xfrm>
            <a:off x="6645587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EFFBEFA5-4F9B-4752-BC05-E9CC50008C9D}"/>
              </a:ext>
            </a:extLst>
          </p:cNvPr>
          <p:cNvCxnSpPr>
            <a:cxnSpLocks/>
          </p:cNvCxnSpPr>
          <p:nvPr/>
        </p:nvCxnSpPr>
        <p:spPr>
          <a:xfrm>
            <a:off x="6845633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936D26B-B968-4587-ADF5-7495A1209333}"/>
              </a:ext>
            </a:extLst>
          </p:cNvPr>
          <p:cNvCxnSpPr>
            <a:cxnSpLocks/>
          </p:cNvCxnSpPr>
          <p:nvPr/>
        </p:nvCxnSpPr>
        <p:spPr>
          <a:xfrm>
            <a:off x="7039596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8A0BE07-CA98-467F-A9A7-8D5BB349EDDC}"/>
              </a:ext>
            </a:extLst>
          </p:cNvPr>
          <p:cNvCxnSpPr>
            <a:cxnSpLocks/>
          </p:cNvCxnSpPr>
          <p:nvPr/>
        </p:nvCxnSpPr>
        <p:spPr>
          <a:xfrm>
            <a:off x="6326063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831D961-BC24-4613-A2FE-C51CA9385A2D}"/>
              </a:ext>
            </a:extLst>
          </p:cNvPr>
          <p:cNvCxnSpPr>
            <a:cxnSpLocks/>
          </p:cNvCxnSpPr>
          <p:nvPr/>
        </p:nvCxnSpPr>
        <p:spPr>
          <a:xfrm>
            <a:off x="6326063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4EAD85CE-8418-4D66-A1EF-F65427E5D089}"/>
              </a:ext>
            </a:extLst>
          </p:cNvPr>
          <p:cNvCxnSpPr>
            <a:cxnSpLocks/>
          </p:cNvCxnSpPr>
          <p:nvPr/>
        </p:nvCxnSpPr>
        <p:spPr>
          <a:xfrm>
            <a:off x="6326063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981D6BF-16AD-4435-BDA7-1226C8937604}"/>
              </a:ext>
            </a:extLst>
          </p:cNvPr>
          <p:cNvCxnSpPr>
            <a:cxnSpLocks/>
          </p:cNvCxnSpPr>
          <p:nvPr/>
        </p:nvCxnSpPr>
        <p:spPr>
          <a:xfrm>
            <a:off x="6326063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2690097-A65A-4549-9687-B928956BD8AF}"/>
              </a:ext>
            </a:extLst>
          </p:cNvPr>
          <p:cNvCxnSpPr>
            <a:cxnSpLocks/>
          </p:cNvCxnSpPr>
          <p:nvPr/>
        </p:nvCxnSpPr>
        <p:spPr>
          <a:xfrm>
            <a:off x="6335299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7092E602-2D0A-4937-8FB2-23772A4C772A}"/>
              </a:ext>
            </a:extLst>
          </p:cNvPr>
          <p:cNvCxnSpPr>
            <a:cxnSpLocks/>
          </p:cNvCxnSpPr>
          <p:nvPr/>
        </p:nvCxnSpPr>
        <p:spPr>
          <a:xfrm>
            <a:off x="633529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116E3A0-7AE6-4CB4-B405-6F123D8B32DA}"/>
              </a:ext>
            </a:extLst>
          </p:cNvPr>
          <p:cNvCxnSpPr>
            <a:cxnSpLocks/>
          </p:cNvCxnSpPr>
          <p:nvPr/>
        </p:nvCxnSpPr>
        <p:spPr>
          <a:xfrm>
            <a:off x="633529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6F07412-8C5C-4EAA-81DB-F7B8DFB43BFD}"/>
              </a:ext>
            </a:extLst>
          </p:cNvPr>
          <p:cNvCxnSpPr>
            <a:cxnSpLocks/>
          </p:cNvCxnSpPr>
          <p:nvPr/>
        </p:nvCxnSpPr>
        <p:spPr>
          <a:xfrm>
            <a:off x="633529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B26EF36-8456-4CF5-8F8B-6931E86BC32E}"/>
              </a:ext>
            </a:extLst>
          </p:cNvPr>
          <p:cNvCxnSpPr>
            <a:cxnSpLocks/>
          </p:cNvCxnSpPr>
          <p:nvPr/>
        </p:nvCxnSpPr>
        <p:spPr>
          <a:xfrm>
            <a:off x="633529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B645D220-72D9-480A-91B8-A04B58AB4BDD}"/>
              </a:ext>
            </a:extLst>
          </p:cNvPr>
          <p:cNvCxnSpPr>
            <a:cxnSpLocks/>
          </p:cNvCxnSpPr>
          <p:nvPr/>
        </p:nvCxnSpPr>
        <p:spPr>
          <a:xfrm>
            <a:off x="633529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75276AA8-99D1-4F1E-931E-28DF77B7FD75}"/>
              </a:ext>
            </a:extLst>
          </p:cNvPr>
          <p:cNvCxnSpPr>
            <a:cxnSpLocks/>
          </p:cNvCxnSpPr>
          <p:nvPr/>
        </p:nvCxnSpPr>
        <p:spPr>
          <a:xfrm>
            <a:off x="633529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4350DFF-2E14-484B-ADD0-53B7C4B17B7D}"/>
              </a:ext>
            </a:extLst>
          </p:cNvPr>
          <p:cNvCxnSpPr>
            <a:cxnSpLocks/>
          </p:cNvCxnSpPr>
          <p:nvPr/>
        </p:nvCxnSpPr>
        <p:spPr>
          <a:xfrm>
            <a:off x="633529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94AFB60F-C228-41AC-9E18-EAF7F8BA9A67}"/>
              </a:ext>
            </a:extLst>
          </p:cNvPr>
          <p:cNvCxnSpPr>
            <a:cxnSpLocks/>
          </p:cNvCxnSpPr>
          <p:nvPr/>
        </p:nvCxnSpPr>
        <p:spPr>
          <a:xfrm>
            <a:off x="633529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C9E536B-2529-4C95-9602-82D1D063CE0C}"/>
              </a:ext>
            </a:extLst>
          </p:cNvPr>
          <p:cNvCxnSpPr>
            <a:cxnSpLocks/>
          </p:cNvCxnSpPr>
          <p:nvPr/>
        </p:nvCxnSpPr>
        <p:spPr>
          <a:xfrm>
            <a:off x="633529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D3A79D28-A6D4-4412-B992-BB1836311083}"/>
              </a:ext>
            </a:extLst>
          </p:cNvPr>
          <p:cNvCxnSpPr>
            <a:cxnSpLocks/>
          </p:cNvCxnSpPr>
          <p:nvPr/>
        </p:nvCxnSpPr>
        <p:spPr>
          <a:xfrm>
            <a:off x="9390952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DF9CB98A-3665-492A-8196-534E843BB5E4}"/>
              </a:ext>
            </a:extLst>
          </p:cNvPr>
          <p:cNvCxnSpPr>
            <a:cxnSpLocks/>
          </p:cNvCxnSpPr>
          <p:nvPr/>
        </p:nvCxnSpPr>
        <p:spPr>
          <a:xfrm>
            <a:off x="960338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EEFD0581-0062-4A7F-9DC7-FFF5F39FBAC3}"/>
              </a:ext>
            </a:extLst>
          </p:cNvPr>
          <p:cNvCxnSpPr>
            <a:cxnSpLocks/>
          </p:cNvCxnSpPr>
          <p:nvPr/>
        </p:nvCxnSpPr>
        <p:spPr>
          <a:xfrm>
            <a:off x="980343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7DC4E515-60A7-4453-B470-1FB7A9B3A7E0}"/>
              </a:ext>
            </a:extLst>
          </p:cNvPr>
          <p:cNvCxnSpPr>
            <a:cxnSpLocks/>
          </p:cNvCxnSpPr>
          <p:nvPr/>
        </p:nvCxnSpPr>
        <p:spPr>
          <a:xfrm>
            <a:off x="9997398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69662E88-EB4A-4BC3-80AA-4A2FBF024BA5}"/>
              </a:ext>
            </a:extLst>
          </p:cNvPr>
          <p:cNvCxnSpPr>
            <a:cxnSpLocks/>
          </p:cNvCxnSpPr>
          <p:nvPr/>
        </p:nvCxnSpPr>
        <p:spPr>
          <a:xfrm>
            <a:off x="9293101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A04F6BB6-501D-4669-98D0-6BE57E920A07}"/>
              </a:ext>
            </a:extLst>
          </p:cNvPr>
          <p:cNvCxnSpPr>
            <a:cxnSpLocks/>
          </p:cNvCxnSpPr>
          <p:nvPr/>
        </p:nvCxnSpPr>
        <p:spPr>
          <a:xfrm>
            <a:off x="9293101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E2E32EF7-4A96-4479-8343-48ADD2EECB7E}"/>
              </a:ext>
            </a:extLst>
          </p:cNvPr>
          <p:cNvCxnSpPr>
            <a:cxnSpLocks/>
          </p:cNvCxnSpPr>
          <p:nvPr/>
        </p:nvCxnSpPr>
        <p:spPr>
          <a:xfrm>
            <a:off x="9293101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9516898E-61A5-4B10-9948-00CEE6EDAE50}"/>
              </a:ext>
            </a:extLst>
          </p:cNvPr>
          <p:cNvCxnSpPr>
            <a:cxnSpLocks/>
          </p:cNvCxnSpPr>
          <p:nvPr/>
        </p:nvCxnSpPr>
        <p:spPr>
          <a:xfrm>
            <a:off x="9293101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7C0E93F4-074E-4CCE-AF14-5C0A9B5457B4}"/>
              </a:ext>
            </a:extLst>
          </p:cNvPr>
          <p:cNvCxnSpPr>
            <a:cxnSpLocks/>
          </p:cNvCxnSpPr>
          <p:nvPr/>
        </p:nvCxnSpPr>
        <p:spPr>
          <a:xfrm>
            <a:off x="9293101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C8372149-AD00-4D20-8A17-2CB47F0A35D6}"/>
              </a:ext>
            </a:extLst>
          </p:cNvPr>
          <p:cNvCxnSpPr>
            <a:cxnSpLocks/>
          </p:cNvCxnSpPr>
          <p:nvPr/>
        </p:nvCxnSpPr>
        <p:spPr>
          <a:xfrm>
            <a:off x="9293101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22F3E324-B1BB-401B-B219-7F5FF0C3394F}"/>
              </a:ext>
            </a:extLst>
          </p:cNvPr>
          <p:cNvCxnSpPr>
            <a:cxnSpLocks/>
          </p:cNvCxnSpPr>
          <p:nvPr/>
        </p:nvCxnSpPr>
        <p:spPr>
          <a:xfrm>
            <a:off x="9293101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52DCAF9-1D87-4D7D-B8E0-13B5CFFC833E}"/>
              </a:ext>
            </a:extLst>
          </p:cNvPr>
          <p:cNvCxnSpPr>
            <a:cxnSpLocks/>
          </p:cNvCxnSpPr>
          <p:nvPr/>
        </p:nvCxnSpPr>
        <p:spPr>
          <a:xfrm>
            <a:off x="9293101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70B1449-D1B7-43DC-9254-59D9A0905029}"/>
              </a:ext>
            </a:extLst>
          </p:cNvPr>
          <p:cNvCxnSpPr>
            <a:cxnSpLocks/>
          </p:cNvCxnSpPr>
          <p:nvPr/>
        </p:nvCxnSpPr>
        <p:spPr>
          <a:xfrm>
            <a:off x="9293101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7402131B-9812-42DE-8C76-41DB80C308E5}"/>
              </a:ext>
            </a:extLst>
          </p:cNvPr>
          <p:cNvCxnSpPr>
            <a:cxnSpLocks/>
          </p:cNvCxnSpPr>
          <p:nvPr/>
        </p:nvCxnSpPr>
        <p:spPr>
          <a:xfrm>
            <a:off x="9293101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82CEF6B6-105E-45E1-8DC4-7A2B3C0FBA60}"/>
              </a:ext>
            </a:extLst>
          </p:cNvPr>
          <p:cNvCxnSpPr>
            <a:cxnSpLocks/>
          </p:cNvCxnSpPr>
          <p:nvPr/>
        </p:nvCxnSpPr>
        <p:spPr>
          <a:xfrm>
            <a:off x="9293101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E48B7594-E2DB-4505-B2B3-092B668C7E82}"/>
              </a:ext>
            </a:extLst>
          </p:cNvPr>
          <p:cNvCxnSpPr>
            <a:cxnSpLocks/>
          </p:cNvCxnSpPr>
          <p:nvPr/>
        </p:nvCxnSpPr>
        <p:spPr>
          <a:xfrm>
            <a:off x="9293101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78DEF5B-9B56-4F5C-AEB6-069393F11DE5}"/>
              </a:ext>
            </a:extLst>
          </p:cNvPr>
          <p:cNvCxnSpPr>
            <a:cxnSpLocks/>
          </p:cNvCxnSpPr>
          <p:nvPr/>
        </p:nvCxnSpPr>
        <p:spPr>
          <a:xfrm>
            <a:off x="9293101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D583211-A9C6-4B3A-BB82-0B5DB4D529BF}"/>
              </a:ext>
            </a:extLst>
          </p:cNvPr>
          <p:cNvCxnSpPr>
            <a:cxnSpLocks/>
          </p:cNvCxnSpPr>
          <p:nvPr/>
        </p:nvCxnSpPr>
        <p:spPr>
          <a:xfrm>
            <a:off x="9293101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CBB0A06-8BCC-448A-BC10-84AE93D4D8FE}"/>
              </a:ext>
            </a:extLst>
          </p:cNvPr>
          <p:cNvSpPr txBox="1"/>
          <p:nvPr/>
        </p:nvSpPr>
        <p:spPr>
          <a:xfrm>
            <a:off x="6401723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12ADED7-554D-4878-BC14-C306950339BC}"/>
              </a:ext>
            </a:extLst>
          </p:cNvPr>
          <p:cNvSpPr txBox="1"/>
          <p:nvPr/>
        </p:nvSpPr>
        <p:spPr>
          <a:xfrm>
            <a:off x="6611291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0D0B11A-8B18-4CEF-A804-1E29C07DB93A}"/>
              </a:ext>
            </a:extLst>
          </p:cNvPr>
          <p:cNvSpPr txBox="1"/>
          <p:nvPr/>
        </p:nvSpPr>
        <p:spPr>
          <a:xfrm>
            <a:off x="6611291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00B0D-5977-41E9-91F0-313C7AD279AD}"/>
              </a:ext>
            </a:extLst>
          </p:cNvPr>
          <p:cNvSpPr txBox="1"/>
          <p:nvPr/>
        </p:nvSpPr>
        <p:spPr>
          <a:xfrm>
            <a:off x="6377733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3EC325C-8586-415F-B3AE-EAC969314EBA}"/>
              </a:ext>
            </a:extLst>
          </p:cNvPr>
          <p:cNvCxnSpPr>
            <a:cxnSpLocks/>
          </p:cNvCxnSpPr>
          <p:nvPr/>
        </p:nvCxnSpPr>
        <p:spPr>
          <a:xfrm>
            <a:off x="9270720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75F7EC5D-5862-42D0-927A-1C590D6AE732}"/>
              </a:ext>
            </a:extLst>
          </p:cNvPr>
          <p:cNvCxnSpPr>
            <a:cxnSpLocks/>
          </p:cNvCxnSpPr>
          <p:nvPr/>
        </p:nvCxnSpPr>
        <p:spPr>
          <a:xfrm>
            <a:off x="9270720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9805B86D-AC73-49C7-88A7-2CD0731DFB22}"/>
              </a:ext>
            </a:extLst>
          </p:cNvPr>
          <p:cNvCxnSpPr>
            <a:cxnSpLocks/>
          </p:cNvCxnSpPr>
          <p:nvPr/>
        </p:nvCxnSpPr>
        <p:spPr>
          <a:xfrm>
            <a:off x="9270720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093534B0-A37E-424A-A36F-E4D17FCFD844}"/>
              </a:ext>
            </a:extLst>
          </p:cNvPr>
          <p:cNvSpPr txBox="1"/>
          <p:nvPr/>
        </p:nvSpPr>
        <p:spPr>
          <a:xfrm>
            <a:off x="9346380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296336BC-9C1B-4F7F-B181-EA1F9D6D3926}"/>
              </a:ext>
            </a:extLst>
          </p:cNvPr>
          <p:cNvSpPr txBox="1"/>
          <p:nvPr/>
        </p:nvSpPr>
        <p:spPr>
          <a:xfrm>
            <a:off x="955594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0.4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C71C108E-6DB3-44BB-9B1D-1332C9313E8B}"/>
              </a:ext>
            </a:extLst>
          </p:cNvPr>
          <p:cNvSpPr txBox="1"/>
          <p:nvPr/>
        </p:nvSpPr>
        <p:spPr>
          <a:xfrm>
            <a:off x="955594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A1B4506-6C45-4B3F-B36A-ECA12B5BFA79}"/>
              </a:ext>
            </a:extLst>
          </p:cNvPr>
          <p:cNvSpPr txBox="1"/>
          <p:nvPr/>
        </p:nvSpPr>
        <p:spPr>
          <a:xfrm>
            <a:off x="9322390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8CF0296-4AEE-4D86-8399-D6FCFA73827B}"/>
              </a:ext>
            </a:extLst>
          </p:cNvPr>
          <p:cNvCxnSpPr>
            <a:cxnSpLocks/>
          </p:cNvCxnSpPr>
          <p:nvPr/>
        </p:nvCxnSpPr>
        <p:spPr>
          <a:xfrm>
            <a:off x="8189119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A9F4B0A-2EDC-4DA2-8436-03A5046798D2}"/>
              </a:ext>
            </a:extLst>
          </p:cNvPr>
          <p:cNvCxnSpPr>
            <a:cxnSpLocks/>
          </p:cNvCxnSpPr>
          <p:nvPr/>
        </p:nvCxnSpPr>
        <p:spPr>
          <a:xfrm>
            <a:off x="8389165" y="2207492"/>
            <a:ext cx="0" cy="268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EE722158-039C-4DB2-A2D4-C017E21844CB}"/>
              </a:ext>
            </a:extLst>
          </p:cNvPr>
          <p:cNvCxnSpPr>
            <a:cxnSpLocks/>
          </p:cNvCxnSpPr>
          <p:nvPr/>
        </p:nvCxnSpPr>
        <p:spPr>
          <a:xfrm>
            <a:off x="7877868" y="232129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719E19EE-6E34-4044-AC5F-E46CC3159EB1}"/>
              </a:ext>
            </a:extLst>
          </p:cNvPr>
          <p:cNvCxnSpPr>
            <a:cxnSpLocks/>
          </p:cNvCxnSpPr>
          <p:nvPr/>
        </p:nvCxnSpPr>
        <p:spPr>
          <a:xfrm>
            <a:off x="7877868" y="251190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E661E76C-C209-4407-8F20-F2F377055631}"/>
              </a:ext>
            </a:extLst>
          </p:cNvPr>
          <p:cNvCxnSpPr>
            <a:cxnSpLocks/>
          </p:cNvCxnSpPr>
          <p:nvPr/>
        </p:nvCxnSpPr>
        <p:spPr>
          <a:xfrm>
            <a:off x="7877868" y="270250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E4018A5-6B00-4DBF-939A-FFA1C03671F2}"/>
              </a:ext>
            </a:extLst>
          </p:cNvPr>
          <p:cNvCxnSpPr>
            <a:cxnSpLocks/>
          </p:cNvCxnSpPr>
          <p:nvPr/>
        </p:nvCxnSpPr>
        <p:spPr>
          <a:xfrm>
            <a:off x="7877868" y="289310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A7267FF-598E-41EC-8B19-6ED78BF6CA95}"/>
              </a:ext>
            </a:extLst>
          </p:cNvPr>
          <p:cNvCxnSpPr>
            <a:cxnSpLocks/>
          </p:cNvCxnSpPr>
          <p:nvPr/>
        </p:nvCxnSpPr>
        <p:spPr>
          <a:xfrm>
            <a:off x="7887104" y="308370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B8E6725-F3EC-4A75-A3EF-00C3F790C9AF}"/>
              </a:ext>
            </a:extLst>
          </p:cNvPr>
          <p:cNvSpPr txBox="1"/>
          <p:nvPr/>
        </p:nvSpPr>
        <p:spPr>
          <a:xfrm>
            <a:off x="7953528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0EEF56C5-F1A2-4FCD-9229-83A8FCAEF2C8}"/>
              </a:ext>
            </a:extLst>
          </p:cNvPr>
          <p:cNvSpPr txBox="1"/>
          <p:nvPr/>
        </p:nvSpPr>
        <p:spPr>
          <a:xfrm>
            <a:off x="8163096" y="23212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526592C-E323-47F6-934F-9ADA6AA4FB80}"/>
              </a:ext>
            </a:extLst>
          </p:cNvPr>
          <p:cNvSpPr txBox="1"/>
          <p:nvPr/>
        </p:nvSpPr>
        <p:spPr>
          <a:xfrm>
            <a:off x="8163096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0.3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DC75F875-AB59-4881-BA8C-CC4F7B8189AF}"/>
              </a:ext>
            </a:extLst>
          </p:cNvPr>
          <p:cNvSpPr txBox="1"/>
          <p:nvPr/>
        </p:nvSpPr>
        <p:spPr>
          <a:xfrm>
            <a:off x="7929538" y="25145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-2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D166C13B-4270-48FD-A4BE-EABE75E9CEA4}"/>
              </a:ext>
            </a:extLst>
          </p:cNvPr>
          <p:cNvCxnSpPr>
            <a:cxnSpLocks/>
          </p:cNvCxnSpPr>
          <p:nvPr/>
        </p:nvCxnSpPr>
        <p:spPr>
          <a:xfrm>
            <a:off x="7892609" y="327430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A7B8A96B-7DB5-4017-ADDF-6C6557FE3CD8}"/>
              </a:ext>
            </a:extLst>
          </p:cNvPr>
          <p:cNvCxnSpPr>
            <a:cxnSpLocks/>
          </p:cNvCxnSpPr>
          <p:nvPr/>
        </p:nvCxnSpPr>
        <p:spPr>
          <a:xfrm>
            <a:off x="7892609" y="346491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D117EEBB-0CBF-4355-B41C-0187803E97B5}"/>
              </a:ext>
            </a:extLst>
          </p:cNvPr>
          <p:cNvCxnSpPr>
            <a:cxnSpLocks/>
          </p:cNvCxnSpPr>
          <p:nvPr/>
        </p:nvCxnSpPr>
        <p:spPr>
          <a:xfrm>
            <a:off x="7892609" y="365551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BB396FA-FFAE-4920-8E78-4CA9AF09840B}"/>
              </a:ext>
            </a:extLst>
          </p:cNvPr>
          <p:cNvCxnSpPr>
            <a:cxnSpLocks/>
          </p:cNvCxnSpPr>
          <p:nvPr/>
        </p:nvCxnSpPr>
        <p:spPr>
          <a:xfrm>
            <a:off x="7892609" y="3846115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99BD8834-1A0F-442A-B977-693B2FF5D372}"/>
              </a:ext>
            </a:extLst>
          </p:cNvPr>
          <p:cNvCxnSpPr>
            <a:cxnSpLocks/>
          </p:cNvCxnSpPr>
          <p:nvPr/>
        </p:nvCxnSpPr>
        <p:spPr>
          <a:xfrm>
            <a:off x="7892609" y="4036717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33B5A86D-6476-4902-A127-C61C17319A5C}"/>
              </a:ext>
            </a:extLst>
          </p:cNvPr>
          <p:cNvCxnSpPr>
            <a:cxnSpLocks/>
          </p:cNvCxnSpPr>
          <p:nvPr/>
        </p:nvCxnSpPr>
        <p:spPr>
          <a:xfrm>
            <a:off x="7892609" y="4227319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E879F6B8-9467-4EF1-A29D-5386FC01BC76}"/>
              </a:ext>
            </a:extLst>
          </p:cNvPr>
          <p:cNvCxnSpPr>
            <a:cxnSpLocks/>
          </p:cNvCxnSpPr>
          <p:nvPr/>
        </p:nvCxnSpPr>
        <p:spPr>
          <a:xfrm>
            <a:off x="7892609" y="4417921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561648F9-1208-4ECB-8E20-1034B2CCFBED}"/>
              </a:ext>
            </a:extLst>
          </p:cNvPr>
          <p:cNvCxnSpPr>
            <a:cxnSpLocks/>
          </p:cNvCxnSpPr>
          <p:nvPr/>
        </p:nvCxnSpPr>
        <p:spPr>
          <a:xfrm>
            <a:off x="7892609" y="4608523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8568EDD-EB95-4CF3-A4AF-2A07CE99EC3D}"/>
              </a:ext>
            </a:extLst>
          </p:cNvPr>
          <p:cNvCxnSpPr>
            <a:cxnSpLocks/>
          </p:cNvCxnSpPr>
          <p:nvPr/>
        </p:nvCxnSpPr>
        <p:spPr>
          <a:xfrm>
            <a:off x="7892609" y="4799120"/>
            <a:ext cx="806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FA396EFD-8A2C-4251-99A3-924C053064B2}"/>
              </a:ext>
            </a:extLst>
          </p:cNvPr>
          <p:cNvCxnSpPr>
            <a:stCxn id="6" idx="1"/>
            <a:endCxn id="74" idx="0"/>
          </p:cNvCxnSpPr>
          <p:nvPr/>
        </p:nvCxnSpPr>
        <p:spPr>
          <a:xfrm rot="10800000" flipV="1">
            <a:off x="6053125" y="1908039"/>
            <a:ext cx="333844" cy="73825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9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0071-F083-47B5-98A1-544C2775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Dataset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5A7C9-D885-4EE1-B9DD-6500517B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20C311C-EDE3-4E0F-BAB3-354B4B1DA84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CC6978-9390-401C-8696-E7FD3D10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263" y="2189018"/>
            <a:ext cx="7017737" cy="27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1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619D751-0232-4059-919C-ECE416D1E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4797177" cy="4273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400" b="1" dirty="0"/>
              <a:t>Model Design: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multi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applied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Keras </a:t>
            </a:r>
            <a:r>
              <a:rPr lang="de-DE" sz="1400" dirty="0" err="1"/>
              <a:t>functional</a:t>
            </a:r>
            <a:r>
              <a:rPr lang="de-DE" sz="1400" dirty="0"/>
              <a:t> API,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include</a:t>
            </a:r>
            <a:r>
              <a:rPr lang="de-DE" sz="1400" dirty="0"/>
              <a:t>: </a:t>
            </a:r>
          </a:p>
          <a:p>
            <a:pPr lvl="1"/>
            <a:r>
              <a:rPr lang="de-DE" sz="1400" dirty="0" err="1"/>
              <a:t>historic</a:t>
            </a:r>
            <a:r>
              <a:rPr lang="de-DE" sz="1400" dirty="0"/>
              <a:t> stock </a:t>
            </a:r>
            <a:r>
              <a:rPr lang="de-DE" sz="1400" dirty="0" err="1"/>
              <a:t>prices</a:t>
            </a:r>
            <a:endParaRPr lang="de-DE" sz="1400" dirty="0"/>
          </a:p>
          <a:p>
            <a:pPr lvl="1"/>
            <a:r>
              <a:rPr lang="de-DE" sz="1400" dirty="0"/>
              <a:t>additional </a:t>
            </a:r>
            <a:r>
              <a:rPr lang="de-DE" sz="1400" dirty="0" err="1"/>
              <a:t>technical</a:t>
            </a:r>
            <a:r>
              <a:rPr lang="de-DE" sz="1400" dirty="0"/>
              <a:t> </a:t>
            </a:r>
            <a:r>
              <a:rPr lang="de-DE" sz="1400" dirty="0" err="1"/>
              <a:t>indicators</a:t>
            </a:r>
            <a:r>
              <a:rPr lang="de-DE" sz="1400" dirty="0"/>
              <a:t> e.g. </a:t>
            </a:r>
            <a:r>
              <a:rPr lang="de-DE" sz="1400" dirty="0" err="1"/>
              <a:t>exponential</a:t>
            </a:r>
            <a:r>
              <a:rPr lang="de-DE" sz="1400" dirty="0"/>
              <a:t> </a:t>
            </a:r>
            <a:r>
              <a:rPr lang="de-DE" sz="1400" dirty="0" err="1"/>
              <a:t>moving</a:t>
            </a:r>
            <a:r>
              <a:rPr lang="de-DE" sz="1400" dirty="0"/>
              <a:t> </a:t>
            </a:r>
            <a:r>
              <a:rPr lang="de-DE" sz="1400" dirty="0" err="1"/>
              <a:t>average</a:t>
            </a:r>
            <a:endParaRPr lang="de-DE" sz="1400" dirty="0"/>
          </a:p>
          <a:p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branch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r>
              <a:rPr lang="de-DE" sz="1400" dirty="0"/>
              <a:t>.</a:t>
            </a:r>
          </a:p>
          <a:p>
            <a:r>
              <a:rPr lang="de-DE" sz="1400" dirty="0"/>
              <a:t>Sigmoid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were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concatentation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Linear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pooling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.</a:t>
            </a:r>
          </a:p>
          <a:p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added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prevent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overfitting</a:t>
            </a:r>
            <a:r>
              <a:rPr lang="de-DE" sz="1400" dirty="0"/>
              <a:t>.</a:t>
            </a:r>
          </a:p>
          <a:p>
            <a:endParaRPr lang="de-DE" sz="1400" dirty="0"/>
          </a:p>
          <a:p>
            <a:pPr marL="0" indent="0">
              <a:buNone/>
            </a:pPr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pPr marL="0" indent="0">
              <a:buNone/>
            </a:pPr>
            <a:r>
              <a:rPr lang="de-DE" sz="1400" dirty="0"/>
              <a:t>	</a:t>
            </a: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6614EC-C59A-44E9-BE6F-AA2E73B7BF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Forecasting</a:t>
            </a:r>
            <a:r>
              <a:rPr lang="de-DE" dirty="0"/>
              <a:t> Model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D0A029F-5219-4FA4-B938-FAE5AE10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38" y="972064"/>
            <a:ext cx="5602063" cy="50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548FB4-BC9F-4627-9748-D28469F91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025" y="1696529"/>
            <a:ext cx="3473617" cy="4295775"/>
          </a:xfrm>
          <a:prstGeom prst="rect">
            <a:avLst/>
          </a:prstGeo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Autoencoder Model</a:t>
            </a:r>
            <a:endParaRPr lang="en-US" dirty="0"/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64AEFA3-EF3B-4AE6-BDD0-5BA0C80836EC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Model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ReLU</a:t>
            </a:r>
            <a:r>
              <a:rPr lang="de-DE" sz="1400" dirty="0"/>
              <a:t> </a:t>
            </a:r>
            <a:r>
              <a:rPr lang="de-DE" sz="1400" dirty="0" err="1"/>
              <a:t>activation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was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guarantee</a:t>
            </a:r>
            <a:r>
              <a:rPr lang="de-DE" sz="1400" dirty="0"/>
              <a:t> fast </a:t>
            </a:r>
            <a:r>
              <a:rPr lang="de-DE" sz="1400" dirty="0" err="1"/>
              <a:t>convergence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 </a:t>
            </a:r>
            <a:r>
              <a:rPr lang="de-DE" sz="1400" dirty="0" err="1"/>
              <a:t>dropout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esentially</a:t>
            </a:r>
            <a:r>
              <a:rPr lang="de-DE" sz="1400" dirty="0"/>
              <a:t> </a:t>
            </a:r>
            <a:r>
              <a:rPr lang="de-DE" sz="1400" dirty="0" err="1"/>
              <a:t>makes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a </a:t>
            </a:r>
            <a:r>
              <a:rPr lang="de-DE" sz="1400" dirty="0" err="1"/>
              <a:t>denoising</a:t>
            </a:r>
            <a:r>
              <a:rPr lang="de-DE" sz="1400" dirty="0"/>
              <a:t> </a:t>
            </a:r>
            <a:r>
              <a:rPr lang="de-DE" sz="1400" dirty="0" err="1"/>
              <a:t>autoencoder</a:t>
            </a:r>
            <a:r>
              <a:rPr lang="de-DE" sz="1400" dirty="0"/>
              <a:t>,</a:t>
            </a:r>
            <a:r>
              <a:rPr lang="en-US" sz="1400" dirty="0"/>
              <a:t> with the goal of producing a network that is more robust to noise.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de-DE" sz="1400" b="1" dirty="0"/>
              <a:t>Training </a:t>
            </a:r>
            <a:r>
              <a:rPr lang="de-DE" sz="1400" b="1" dirty="0" err="1"/>
              <a:t>Optimization</a:t>
            </a:r>
            <a:r>
              <a:rPr lang="de-DE" sz="1400" b="1" dirty="0"/>
              <a:t> </a:t>
            </a:r>
            <a:r>
              <a:rPr lang="de-DE" sz="1400" b="1" dirty="0" err="1"/>
              <a:t>parameters</a:t>
            </a:r>
            <a:r>
              <a:rPr lang="de-DE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500 </a:t>
            </a:r>
            <a:r>
              <a:rPr lang="de-DE" sz="1400" dirty="0" err="1"/>
              <a:t>epochs</a:t>
            </a:r>
            <a:r>
              <a:rPr lang="de-DE" sz="1400" dirty="0"/>
              <a:t> per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Adam Optimizer was </a:t>
            </a:r>
            <a:r>
              <a:rPr lang="de-DE" sz="1400" dirty="0" err="1"/>
              <a:t>used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Mean </a:t>
            </a:r>
            <a:r>
              <a:rPr lang="de-DE" sz="1400" dirty="0" err="1"/>
              <a:t>Squared</a:t>
            </a:r>
            <a:r>
              <a:rPr lang="de-DE" sz="1400" dirty="0"/>
              <a:t> Error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932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43F69C9-13D7-4F93-AEB5-431CA0899D4A}"/>
              </a:ext>
            </a:extLst>
          </p:cNvPr>
          <p:cNvSpPr/>
          <p:nvPr/>
        </p:nvSpPr>
        <p:spPr>
          <a:xfrm>
            <a:off x="445062" y="315589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Introduction</a:t>
            </a:r>
            <a:r>
              <a:rPr lang="de-DE" sz="60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sz="600" dirty="0" err="1"/>
              <a:t>What</a:t>
            </a:r>
            <a:r>
              <a:rPr lang="de-DE" sz="600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sz="600" dirty="0" err="1"/>
              <a:t>Why</a:t>
            </a:r>
            <a:r>
              <a:rPr lang="de-DE" sz="600" dirty="0"/>
              <a:t>?</a:t>
            </a:r>
            <a:endParaRPr lang="en-US" sz="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D672BC-EBC3-40B4-8FA3-852E149D83DD}"/>
              </a:ext>
            </a:extLst>
          </p:cNvPr>
          <p:cNvSpPr/>
          <p:nvPr/>
        </p:nvSpPr>
        <p:spPr>
          <a:xfrm>
            <a:off x="2337360" y="315589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Literature</a:t>
            </a:r>
            <a:r>
              <a:rPr lang="de-DE" sz="600" dirty="0"/>
              <a:t> Review</a:t>
            </a:r>
          </a:p>
          <a:p>
            <a:pPr marL="171450" indent="-171450">
              <a:buFontTx/>
              <a:buChar char="-"/>
            </a:pPr>
            <a:r>
              <a:rPr lang="de-DE" sz="600" dirty="0"/>
              <a:t>Markowitz Model</a:t>
            </a:r>
          </a:p>
          <a:p>
            <a:pPr marL="171450" indent="-171450">
              <a:buFontTx/>
              <a:buChar char="-"/>
            </a:pPr>
            <a:r>
              <a:rPr lang="de-DE" sz="600" dirty="0"/>
              <a:t>LSTM</a:t>
            </a:r>
          </a:p>
          <a:p>
            <a:pPr marL="171450" indent="-171450">
              <a:buFontTx/>
              <a:buChar char="-"/>
            </a:pPr>
            <a:r>
              <a:rPr lang="de-DE" sz="600" dirty="0"/>
              <a:t>Autoencoder</a:t>
            </a:r>
            <a:endParaRPr lang="en-US" sz="6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77AA51-65B6-4195-A80F-FE288C1C1CD9}"/>
              </a:ext>
            </a:extLst>
          </p:cNvPr>
          <p:cNvSpPr/>
          <p:nvPr/>
        </p:nvSpPr>
        <p:spPr>
          <a:xfrm>
            <a:off x="4229658" y="315589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Literature</a:t>
            </a:r>
            <a:r>
              <a:rPr lang="de-DE" sz="600" dirty="0"/>
              <a:t> Review:</a:t>
            </a:r>
          </a:p>
          <a:p>
            <a:r>
              <a:rPr lang="de-DE" sz="600" dirty="0"/>
              <a:t>- </a:t>
            </a:r>
            <a:r>
              <a:rPr lang="de-DE" sz="600" dirty="0" err="1"/>
              <a:t>Drawbacks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Markowitz</a:t>
            </a:r>
          </a:p>
          <a:p>
            <a:pPr marL="171450" indent="-171450">
              <a:buFontTx/>
              <a:buChar char="-"/>
            </a:pPr>
            <a:r>
              <a:rPr lang="de-DE" sz="600" dirty="0" err="1"/>
              <a:t>Usaga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</a:t>
            </a:r>
            <a:r>
              <a:rPr lang="de-DE" sz="600" dirty="0" err="1"/>
              <a:t>covariance</a:t>
            </a:r>
            <a:r>
              <a:rPr lang="de-DE" sz="600" dirty="0"/>
              <a:t> </a:t>
            </a:r>
          </a:p>
          <a:p>
            <a:pPr marL="361950" lvl="1" indent="-171450">
              <a:buFontTx/>
              <a:buChar char="-"/>
            </a:pPr>
            <a:r>
              <a:rPr lang="de-DE" sz="600" dirty="0" err="1"/>
              <a:t>mean</a:t>
            </a:r>
            <a:r>
              <a:rPr lang="de-DE" sz="600" dirty="0"/>
              <a:t> </a:t>
            </a:r>
            <a:r>
              <a:rPr lang="de-DE" sz="600" dirty="0" err="1"/>
              <a:t>variance</a:t>
            </a:r>
            <a:r>
              <a:rPr lang="de-DE" sz="600" dirty="0"/>
              <a:t> </a:t>
            </a:r>
            <a:r>
              <a:rPr lang="de-DE" sz="600" dirty="0" err="1"/>
              <a:t>calculated</a:t>
            </a:r>
            <a:r>
              <a:rPr lang="de-DE" sz="600" dirty="0"/>
              <a:t> </a:t>
            </a:r>
            <a:r>
              <a:rPr lang="de-DE" sz="600" dirty="0" err="1"/>
              <a:t>randomly</a:t>
            </a:r>
            <a:endParaRPr lang="de-DE" sz="600" dirty="0"/>
          </a:p>
          <a:p>
            <a:pPr marL="361950" lvl="1" indent="-171450">
              <a:buFontTx/>
              <a:buChar char="-"/>
            </a:pPr>
            <a:r>
              <a:rPr lang="de-DE" sz="600" dirty="0" err="1"/>
              <a:t>Covariance</a:t>
            </a:r>
            <a:r>
              <a:rPr lang="de-DE" sz="600" dirty="0"/>
              <a:t> </a:t>
            </a:r>
            <a:r>
              <a:rPr lang="de-DE" sz="600" dirty="0" err="1"/>
              <a:t>shows</a:t>
            </a:r>
            <a:r>
              <a:rPr lang="de-DE" sz="600" dirty="0"/>
              <a:t> </a:t>
            </a:r>
            <a:r>
              <a:rPr lang="de-DE" sz="600" dirty="0" err="1"/>
              <a:t>only</a:t>
            </a:r>
            <a:r>
              <a:rPr lang="de-DE" sz="600" dirty="0"/>
              <a:t> </a:t>
            </a:r>
            <a:r>
              <a:rPr lang="de-DE" sz="600" dirty="0" err="1"/>
              <a:t>sign</a:t>
            </a:r>
            <a:r>
              <a:rPr lang="de-DE" sz="600" dirty="0"/>
              <a:t>, </a:t>
            </a:r>
            <a:r>
              <a:rPr lang="de-DE" sz="600" dirty="0" err="1"/>
              <a:t>no</a:t>
            </a:r>
            <a:r>
              <a:rPr lang="de-DE" sz="600" dirty="0"/>
              <a:t> </a:t>
            </a:r>
            <a:r>
              <a:rPr lang="de-DE" sz="600" dirty="0" err="1"/>
              <a:t>stregth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</a:t>
            </a:r>
            <a:r>
              <a:rPr lang="de-DE" sz="600" dirty="0" err="1"/>
              <a:t>movement</a:t>
            </a:r>
            <a:endParaRPr lang="de-DE" sz="600" dirty="0"/>
          </a:p>
          <a:p>
            <a:pPr marL="171450" indent="-171450">
              <a:buFontTx/>
              <a:buChar char="-"/>
            </a:pPr>
            <a:r>
              <a:rPr lang="de-DE" sz="600" dirty="0"/>
              <a:t>Linear </a:t>
            </a:r>
            <a:r>
              <a:rPr lang="de-DE" sz="600" dirty="0" err="1"/>
              <a:t>optimization</a:t>
            </a:r>
            <a:r>
              <a:rPr lang="de-DE" sz="600" dirty="0"/>
              <a:t> </a:t>
            </a:r>
            <a:r>
              <a:rPr lang="de-DE" sz="600" dirty="0" err="1"/>
              <a:t>problem</a:t>
            </a:r>
            <a:endParaRPr lang="de-DE" sz="600" dirty="0"/>
          </a:p>
          <a:p>
            <a:pPr marL="171450" indent="-171450">
              <a:buFontTx/>
              <a:buChar char="-"/>
            </a:pPr>
            <a:r>
              <a:rPr lang="de-DE" sz="600" dirty="0"/>
              <a:t>Manual </a:t>
            </a:r>
            <a:r>
              <a:rPr lang="de-DE" sz="600" dirty="0" err="1"/>
              <a:t>selection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</a:t>
            </a:r>
            <a:r>
              <a:rPr lang="de-DE" sz="600" dirty="0" err="1"/>
              <a:t>risk</a:t>
            </a:r>
            <a:r>
              <a:rPr lang="de-DE" sz="600" dirty="0"/>
              <a:t> vs. </a:t>
            </a:r>
            <a:r>
              <a:rPr lang="de-DE" sz="600" dirty="0" err="1"/>
              <a:t>return</a:t>
            </a:r>
            <a:endParaRPr lang="de-DE" sz="600" dirty="0"/>
          </a:p>
          <a:p>
            <a:pPr marL="171450" indent="-171450">
              <a:buFontTx/>
              <a:buChar char="-"/>
            </a:pPr>
            <a:endParaRPr lang="en-US" sz="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B4947E-436A-409C-A3B4-A416020DD878}"/>
              </a:ext>
            </a:extLst>
          </p:cNvPr>
          <p:cNvSpPr/>
          <p:nvPr/>
        </p:nvSpPr>
        <p:spPr>
          <a:xfrm>
            <a:off x="6121956" y="315588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Literature</a:t>
            </a:r>
            <a:r>
              <a:rPr lang="de-DE" sz="600" dirty="0"/>
              <a:t> Review:</a:t>
            </a:r>
          </a:p>
          <a:p>
            <a:r>
              <a:rPr lang="de-DE" sz="600" dirty="0"/>
              <a:t>- </a:t>
            </a:r>
            <a:r>
              <a:rPr lang="de-DE" sz="600" dirty="0" err="1"/>
              <a:t>Drawbakcs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Deep Portfolio</a:t>
            </a:r>
          </a:p>
          <a:p>
            <a:pPr marL="171450" indent="-171450">
              <a:buFontTx/>
              <a:buChar char="-"/>
            </a:pPr>
            <a:r>
              <a:rPr lang="de-DE" sz="600" dirty="0" err="1"/>
              <a:t>No</a:t>
            </a:r>
            <a:r>
              <a:rPr lang="de-DE" sz="600" dirty="0"/>
              <a:t> </a:t>
            </a:r>
            <a:r>
              <a:rPr lang="de-DE" sz="600" dirty="0" err="1"/>
              <a:t>forecast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</a:t>
            </a:r>
            <a:r>
              <a:rPr lang="de-DE" sz="600" dirty="0" err="1"/>
              <a:t>assets</a:t>
            </a:r>
            <a:endParaRPr lang="de-DE" sz="600" dirty="0"/>
          </a:p>
          <a:p>
            <a:pPr marL="171450" indent="-171450">
              <a:buFontTx/>
              <a:buChar char="-"/>
            </a:pPr>
            <a:r>
              <a:rPr lang="de-DE" sz="600" dirty="0" err="1"/>
              <a:t>Diversification</a:t>
            </a:r>
            <a:r>
              <a:rPr lang="de-DE" sz="600" dirty="0"/>
              <a:t> </a:t>
            </a:r>
            <a:r>
              <a:rPr lang="de-DE" sz="600" dirty="0" err="1"/>
              <a:t>is</a:t>
            </a:r>
            <a:r>
              <a:rPr lang="de-DE" sz="600" dirty="0"/>
              <a:t> </a:t>
            </a:r>
            <a:r>
              <a:rPr lang="de-DE" sz="600" dirty="0" err="1"/>
              <a:t>choosen</a:t>
            </a:r>
            <a:r>
              <a:rPr lang="de-DE" sz="600" dirty="0"/>
              <a:t> </a:t>
            </a:r>
            <a:r>
              <a:rPr lang="de-DE" sz="600" dirty="0" err="1"/>
              <a:t>randomly</a:t>
            </a:r>
            <a:endParaRPr lang="de-DE" sz="600" dirty="0"/>
          </a:p>
          <a:p>
            <a:pPr marL="171450" indent="-171450">
              <a:buFontTx/>
              <a:buChar char="-"/>
            </a:pPr>
            <a:endParaRPr lang="en-US" sz="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7287BD9-9CED-4278-B7A9-1DF055547D07}"/>
              </a:ext>
            </a:extLst>
          </p:cNvPr>
          <p:cNvSpPr/>
          <p:nvPr/>
        </p:nvSpPr>
        <p:spPr>
          <a:xfrm>
            <a:off x="445061" y="1642738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Methodology</a:t>
            </a:r>
            <a:endParaRPr lang="en-US" sz="6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A50CB9-9A7D-4BD0-869A-63B5B688B3C7}"/>
              </a:ext>
            </a:extLst>
          </p:cNvPr>
          <p:cNvSpPr/>
          <p:nvPr/>
        </p:nvSpPr>
        <p:spPr>
          <a:xfrm>
            <a:off x="2337361" y="1642738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Methodology</a:t>
            </a:r>
            <a:endParaRPr lang="en-US" sz="600" dirty="0"/>
          </a:p>
          <a:p>
            <a:endParaRPr lang="en-US" sz="6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DF5C51-E503-40A5-B882-0099AA15E589}"/>
              </a:ext>
            </a:extLst>
          </p:cNvPr>
          <p:cNvSpPr/>
          <p:nvPr/>
        </p:nvSpPr>
        <p:spPr>
          <a:xfrm>
            <a:off x="445062" y="2963089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Results</a:t>
            </a:r>
            <a:r>
              <a:rPr lang="de-DE" sz="600" dirty="0"/>
              <a:t>:</a:t>
            </a:r>
            <a:endParaRPr lang="en-US" sz="600" dirty="0"/>
          </a:p>
          <a:p>
            <a:endParaRPr lang="en-US" sz="6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0A39A0-AB90-49CC-A501-E81DD7066E9E}"/>
              </a:ext>
            </a:extLst>
          </p:cNvPr>
          <p:cNvSpPr/>
          <p:nvPr/>
        </p:nvSpPr>
        <p:spPr>
          <a:xfrm>
            <a:off x="2337361" y="2969887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Results</a:t>
            </a:r>
            <a:r>
              <a:rPr lang="de-DE" sz="600" dirty="0"/>
              <a:t>:</a:t>
            </a:r>
            <a:endParaRPr lang="en-US" sz="600" dirty="0"/>
          </a:p>
          <a:p>
            <a:endParaRPr lang="en-US" sz="6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F6D436C-82B2-4489-9224-751C502B8417}"/>
              </a:ext>
            </a:extLst>
          </p:cNvPr>
          <p:cNvSpPr/>
          <p:nvPr/>
        </p:nvSpPr>
        <p:spPr>
          <a:xfrm>
            <a:off x="445062" y="4283440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/>
              <a:t>Limitations:</a:t>
            </a:r>
          </a:p>
          <a:p>
            <a:endParaRPr lang="en-US" sz="6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ECF5C3-AC10-40F6-8F02-9E141FEDBAD5}"/>
              </a:ext>
            </a:extLst>
          </p:cNvPr>
          <p:cNvSpPr/>
          <p:nvPr/>
        </p:nvSpPr>
        <p:spPr>
          <a:xfrm>
            <a:off x="2337361" y="4283439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/>
              <a:t>Acknowledgement and References: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660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D506E-E635-41AA-9CB5-EC4B89E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06614EC-C59A-44E9-BE6F-AA2E73B7BF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Forecasting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C1EC274D-359E-4E89-8DD1-B55BD0E7A6EB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FF0000"/>
                </a:solidFill>
              </a:rPr>
              <a:t>Model </a:t>
            </a:r>
            <a:r>
              <a:rPr lang="de-DE" sz="1400" dirty="0" err="1">
                <a:solidFill>
                  <a:srgbClr val="FF0000"/>
                </a:solidFill>
              </a:rPr>
              <a:t>performance</a:t>
            </a:r>
            <a:r>
              <a:rPr lang="de-DE" sz="1400" dirty="0">
                <a:solidFill>
                  <a:srgbClr val="FF0000"/>
                </a:solidFill>
              </a:rPr>
              <a:t> was </a:t>
            </a:r>
            <a:r>
              <a:rPr lang="de-DE" sz="1400" dirty="0" err="1">
                <a:solidFill>
                  <a:srgbClr val="FF0000"/>
                </a:solidFill>
              </a:rPr>
              <a:t>measured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using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the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mean</a:t>
            </a:r>
            <a:r>
              <a:rPr lang="de-DE" sz="1400" dirty="0">
                <a:solidFill>
                  <a:srgbClr val="FF0000"/>
                </a:solidFill>
              </a:rPr>
              <a:t> absolute </a:t>
            </a:r>
            <a:r>
              <a:rPr lang="de-DE" sz="1400" dirty="0" err="1">
                <a:solidFill>
                  <a:srgbClr val="FF0000"/>
                </a:solidFill>
              </a:rPr>
              <a:t>scaled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error</a:t>
            </a:r>
            <a:r>
              <a:rPr lang="de-DE" sz="1400" dirty="0">
                <a:solidFill>
                  <a:srgbClr val="FF0000"/>
                </a:solidFill>
              </a:rPr>
              <a:t> (MASE), </a:t>
            </a:r>
            <a:r>
              <a:rPr lang="de-DE" sz="1400" dirty="0" err="1">
                <a:solidFill>
                  <a:srgbClr val="FF0000"/>
                </a:solidFill>
              </a:rPr>
              <a:t>which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is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primarily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because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FF0000"/>
                </a:solidFill>
              </a:rPr>
              <a:t>of</a:t>
            </a:r>
            <a:r>
              <a:rPr lang="de-DE" sz="1400" dirty="0">
                <a:solidFill>
                  <a:srgbClr val="FF0000"/>
                </a:solidFill>
              </a:rPr>
              <a:t> ist </a:t>
            </a:r>
            <a:r>
              <a:rPr lang="de-DE" sz="1400" dirty="0" err="1">
                <a:solidFill>
                  <a:srgbClr val="FF0000"/>
                </a:solidFill>
              </a:rPr>
              <a:t>interpretability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MASE values greater than one indicate that in-sample one-step forecasts from the naïve method perform better than the forecast values under consideration.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endParaRPr lang="de-DE" sz="1400" dirty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498B66-5E03-4BA3-8AFF-3DD87D39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84" y="1148419"/>
            <a:ext cx="6322466" cy="44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64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F979-EEE4-46C3-9C84-77851AE7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098714F-DBBB-4510-AAF3-ACE3C36139A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Stock </a:t>
            </a:r>
            <a:r>
              <a:rPr lang="de-DE" dirty="0" err="1"/>
              <a:t>forecasting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025BC5-711D-4034-862E-5F483C62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5" y="1696529"/>
            <a:ext cx="10846225" cy="4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0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C9A50-4222-4259-914C-5BB77B68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Recreation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Autoencoder Model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1CA035-7B11-43DE-8FE1-20DA5AFE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95" y="1696529"/>
            <a:ext cx="5797742" cy="347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68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003F-882C-430F-822C-06CE78A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C9A50-4222-4259-914C-5BB77B68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Recreation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D6A67-34A1-4608-8251-AFD2F1ECDC1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Autoencoder Model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8640F7-7B15-4FC9-9B0E-9F26385C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48" y="1581690"/>
            <a:ext cx="4810125" cy="3857625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12BA9BD-C56E-482A-B345-AA946B0318F9}"/>
              </a:ext>
            </a:extLst>
          </p:cNvPr>
          <p:cNvGrpSpPr/>
          <p:nvPr/>
        </p:nvGrpSpPr>
        <p:grpSpPr>
          <a:xfrm>
            <a:off x="611805" y="2642324"/>
            <a:ext cx="5799978" cy="2641303"/>
            <a:chOff x="-12132000" y="-446665"/>
            <a:chExt cx="12765899" cy="5472000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7DC31915-9AE5-4F19-B996-23034FB3F281}"/>
                </a:ext>
              </a:extLst>
            </p:cNvPr>
            <p:cNvSpPr/>
            <p:nvPr/>
          </p:nvSpPr>
          <p:spPr>
            <a:xfrm>
              <a:off x="-12132000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50650602-7C79-4F5D-A256-66E2F0C7B356}"/>
                </a:ext>
              </a:extLst>
            </p:cNvPr>
            <p:cNvSpPr/>
            <p:nvPr/>
          </p:nvSpPr>
          <p:spPr>
            <a:xfrm>
              <a:off x="-12132000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147ECA3B-D96C-4070-8D0B-CBE9DAB8EC1B}"/>
                </a:ext>
              </a:extLst>
            </p:cNvPr>
            <p:cNvSpPr/>
            <p:nvPr/>
          </p:nvSpPr>
          <p:spPr>
            <a:xfrm>
              <a:off x="-12132000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3024A715-9198-49C4-B8BE-9E42776C8065}"/>
                </a:ext>
              </a:extLst>
            </p:cNvPr>
            <p:cNvSpPr/>
            <p:nvPr/>
          </p:nvSpPr>
          <p:spPr>
            <a:xfrm>
              <a:off x="-6083244" y="-44666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77CA5646-7AE7-46F7-A320-433C9037154E}"/>
                </a:ext>
              </a:extLst>
            </p:cNvPr>
            <p:cNvSpPr/>
            <p:nvPr/>
          </p:nvSpPr>
          <p:spPr>
            <a:xfrm>
              <a:off x="-6083244" y="1569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C90409B-1324-428F-AFBE-F29C51E2AD07}"/>
                </a:ext>
              </a:extLst>
            </p:cNvPr>
            <p:cNvSpPr/>
            <p:nvPr/>
          </p:nvSpPr>
          <p:spPr>
            <a:xfrm>
              <a:off x="-6083244" y="3585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DD27BBF-6BAE-435A-A9D8-28E87C0AB897}"/>
                </a:ext>
              </a:extLst>
            </p:cNvPr>
            <p:cNvSpPr/>
            <p:nvPr/>
          </p:nvSpPr>
          <p:spPr>
            <a:xfrm>
              <a:off x="-9107244" y="561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C26C1808-9EE1-494D-AAB1-F28F17A3424D}"/>
                </a:ext>
              </a:extLst>
            </p:cNvPr>
            <p:cNvSpPr/>
            <p:nvPr/>
          </p:nvSpPr>
          <p:spPr>
            <a:xfrm>
              <a:off x="-9107244" y="2577335"/>
              <a:ext cx="1440000" cy="14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C3FD392-2CEE-454F-B52D-61546E4F1798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-10692000" y="273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6FC1BE-2D8A-40B9-8947-22D803DF8CFA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V="1">
              <a:off x="-10692000" y="1281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66CACEB-D21A-4CC3-8968-1E0480857BB2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V="1">
              <a:off x="-10692000" y="1281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7F6BA7E-7443-4D12-AFB8-C65C0DF7683F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-10692000" y="2289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0E0AB367-CFE5-4E72-83AD-23943D6C6C33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>
              <a:off x="-10692000" y="273335"/>
              <a:ext cx="1584756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76B7BC1-CE1A-46C8-BF51-1AA91C187432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 flipV="1">
              <a:off x="-7667244" y="273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EEF87E6-44BF-47A7-ADEC-10DF9D8B1B56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>
              <a:off x="-7667244" y="1281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7C14DA0-A624-4CBF-ADF5-8948BE3BD377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>
              <a:off x="-7667244" y="1281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AED999B1-071E-468D-A00E-352B2F2EA1B0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>
              <a:off x="-7667244" y="3297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894B0CF2-538F-4DF3-8700-0D3258839A1F}"/>
                </a:ext>
              </a:extLst>
            </p:cNvPr>
            <p:cNvCxnSpPr>
              <a:cxnSpLocks/>
              <a:stCxn id="14" idx="2"/>
              <a:endCxn id="11" idx="0"/>
            </p:cNvCxnSpPr>
            <p:nvPr/>
          </p:nvCxnSpPr>
          <p:spPr>
            <a:xfrm flipV="1">
              <a:off x="-7667244" y="2289335"/>
              <a:ext cx="1584000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D795FCA-3DE0-4F9D-A121-AE5AF74CBE3F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 flipV="1">
              <a:off x="-7667244" y="273335"/>
              <a:ext cx="1584000" cy="3024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F6497FF5-5684-4B27-A543-796F17C5E411}"/>
                </a:ext>
              </a:extLst>
            </p:cNvPr>
            <p:cNvSpPr/>
            <p:nvPr/>
          </p:nvSpPr>
          <p:spPr>
            <a:xfrm>
              <a:off x="-3903330" y="1248968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kern="1200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C5D295DB-1EDC-490D-8CD7-C9B380858708}"/>
                </a:ext>
              </a:extLst>
            </p:cNvPr>
            <p:cNvSpPr/>
            <p:nvPr/>
          </p:nvSpPr>
          <p:spPr>
            <a:xfrm>
              <a:off x="-3903330" y="613937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A76868C7-B54F-4758-A8AF-157A184F2755}"/>
                </a:ext>
              </a:extLst>
            </p:cNvPr>
            <p:cNvSpPr/>
            <p:nvPr/>
          </p:nvSpPr>
          <p:spPr>
            <a:xfrm>
              <a:off x="-3903330" y="3335"/>
              <a:ext cx="540000" cy="540000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7718" tIns="287718" rIns="287718" bIns="28771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800" kern="12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BE50750-FD30-4970-A4BB-CDAA4E1F9780}"/>
                </a:ext>
              </a:extLst>
            </p:cNvPr>
            <p:cNvSpPr txBox="1"/>
            <p:nvPr/>
          </p:nvSpPr>
          <p:spPr>
            <a:xfrm>
              <a:off x="-3285841" y="88669"/>
              <a:ext cx="2373683" cy="59495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Cells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01BC734-D684-49A6-ACEE-BE0E714F7F8E}"/>
                </a:ext>
              </a:extLst>
            </p:cNvPr>
            <p:cNvSpPr txBox="1"/>
            <p:nvPr/>
          </p:nvSpPr>
          <p:spPr>
            <a:xfrm>
              <a:off x="-3285843" y="702068"/>
              <a:ext cx="2976893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Hidden Cells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5C66527-56C3-4F8B-923D-6234CAE80934}"/>
                </a:ext>
              </a:extLst>
            </p:cNvPr>
            <p:cNvSpPr txBox="1"/>
            <p:nvPr/>
          </p:nvSpPr>
          <p:spPr>
            <a:xfrm>
              <a:off x="-3285843" y="1383375"/>
              <a:ext cx="3919742" cy="63762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</a:t>
              </a:r>
              <a:r>
                <a:rPr lang="de-DE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de-DE" sz="1400" b="0" i="0" u="none" baseline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ells</a:t>
              </a: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43BFE1F-A15F-42EC-84F6-A38607426850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flipV="1">
              <a:off x="-10692000" y="3297335"/>
              <a:ext cx="1584756" cy="1008000"/>
            </a:xfrm>
            <a:prstGeom prst="line">
              <a:avLst/>
            </a:prstGeom>
            <a:ln w="57150">
              <a:solidFill>
                <a:srgbClr val="92A2BD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456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1E28A-698C-45EB-AF96-554B815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6E478-1F05-489F-9E01-DCD6BC3C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J. B. Heaton, N. G. Polson, &amp; J. H. Witte. (2016). Deep Portfolio Theory.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Werbos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P. (1990): Backpropagation Through Time: What It does and How to Do It.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https://doi.org/10.1109/5.58337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Retrieved from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http://axon.cs.byu.edu/~martinez/classes/678/Papers/Werbos_BPTT.pdf </a:t>
            </a:r>
            <a:endParaRPr lang="en-US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46A2270-3801-4828-BBFA-8DDBD337EAC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5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/>
              <a:t>Q &amp; 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" b="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7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1DDF3238-1C44-4215-9BB3-47A5A7773E59}"/>
              </a:ext>
            </a:extLst>
          </p:cNvPr>
          <p:cNvSpPr/>
          <p:nvPr/>
        </p:nvSpPr>
        <p:spPr>
          <a:xfrm>
            <a:off x="-32505444" y="-4038806"/>
            <a:ext cx="30824130" cy="1783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8098B6C7-313D-4866-86AB-FEEBA8D3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9" y="0"/>
            <a:ext cx="10858606" cy="628407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3DE3A24-9C74-4865-969C-4FA06DCF1B53}"/>
              </a:ext>
            </a:extLst>
          </p:cNvPr>
          <p:cNvSpPr/>
          <p:nvPr/>
        </p:nvSpPr>
        <p:spPr>
          <a:xfrm>
            <a:off x="-21003885" y="8109626"/>
            <a:ext cx="4350033" cy="1655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323355-051A-488F-A982-83C50E80F468}"/>
              </a:ext>
            </a:extLst>
          </p:cNvPr>
          <p:cNvSpPr/>
          <p:nvPr/>
        </p:nvSpPr>
        <p:spPr>
          <a:xfrm>
            <a:off x="-30608299" y="8109626"/>
            <a:ext cx="7636011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CBBCA50-7B70-4ED1-AE0B-D4F7F5651ECE}"/>
              </a:ext>
            </a:extLst>
          </p:cNvPr>
          <p:cNvSpPr/>
          <p:nvPr/>
        </p:nvSpPr>
        <p:spPr>
          <a:xfrm>
            <a:off x="-26606096" y="5308862"/>
            <a:ext cx="7669738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4CE2CA48-10A2-4E89-85C3-5DE32AA73321}"/>
              </a:ext>
            </a:extLst>
          </p:cNvPr>
          <p:cNvSpPr/>
          <p:nvPr/>
        </p:nvSpPr>
        <p:spPr>
          <a:xfrm>
            <a:off x="-20935701" y="-40164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y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6B37677-7BAA-4B44-87A0-0CAEC8099204}"/>
              </a:ext>
            </a:extLst>
          </p:cNvPr>
          <p:cNvSpPr/>
          <p:nvPr/>
        </p:nvSpPr>
        <p:spPr>
          <a:xfrm>
            <a:off x="-20935701" y="347411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o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96F11AC-3D71-41DC-8EFC-4DFC66F21CA5}"/>
              </a:ext>
            </a:extLst>
          </p:cNvPr>
          <p:cNvSpPr/>
          <p:nvPr/>
        </p:nvSpPr>
        <p:spPr>
          <a:xfrm>
            <a:off x="-19074484" y="125168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6E830E9-1185-4509-97D0-1FFA1006C278}"/>
              </a:ext>
            </a:extLst>
          </p:cNvPr>
          <p:cNvSpPr/>
          <p:nvPr/>
        </p:nvSpPr>
        <p:spPr>
          <a:xfrm>
            <a:off x="-23120322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A8C7A6DF-E090-433B-85D6-DA34204BE87F}"/>
              </a:ext>
            </a:extLst>
          </p:cNvPr>
          <p:cNvSpPr/>
          <p:nvPr/>
        </p:nvSpPr>
        <p:spPr>
          <a:xfrm>
            <a:off x="-26742811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1EC37E-194A-4234-93AF-BA9E1E811107}"/>
              </a:ext>
            </a:extLst>
          </p:cNvPr>
          <p:cNvSpPr txBox="1"/>
          <p:nvPr/>
        </p:nvSpPr>
        <p:spPr>
          <a:xfrm>
            <a:off x="-26101655" y="12521396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Target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E60EED-B57B-4304-AB9D-EF0F67C557AE}"/>
              </a:ext>
            </a:extLst>
          </p:cNvPr>
          <p:cNvSpPr txBox="1"/>
          <p:nvPr/>
        </p:nvSpPr>
        <p:spPr>
          <a:xfrm>
            <a:off x="-22444321" y="12541511"/>
            <a:ext cx="291641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Loss/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error</a:t>
            </a: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AB7EED-667A-4B86-ADBC-B57A4EF9B7AA}"/>
              </a:ext>
            </a:extLst>
          </p:cNvPr>
          <p:cNvSpPr txBox="1"/>
          <p:nvPr/>
        </p:nvSpPr>
        <p:spPr>
          <a:xfrm>
            <a:off x="-18456994" y="125415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Output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0A6E8DD8-9339-4867-8612-9386AC848031}"/>
              </a:ext>
            </a:extLst>
          </p:cNvPr>
          <p:cNvSpPr/>
          <p:nvPr/>
        </p:nvSpPr>
        <p:spPr>
          <a:xfrm>
            <a:off x="-20935701" y="153623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/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𝑈𝑛𝑓</m:t>
                      </m:r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𝑜𝑙𝑑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B5FABFF-3855-457B-B891-2F167794F894}"/>
              </a:ext>
            </a:extLst>
          </p:cNvPr>
          <p:cNvSpPr/>
          <p:nvPr/>
        </p:nvSpPr>
        <p:spPr>
          <a:xfrm>
            <a:off x="-20935701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4A15F19-E03F-46F4-B9C2-42D305312931}"/>
              </a:ext>
            </a:extLst>
          </p:cNvPr>
          <p:cNvSpPr/>
          <p:nvPr/>
        </p:nvSpPr>
        <p:spPr>
          <a:xfrm>
            <a:off x="-15478414" y="12527219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AA158D-23A1-4E9F-965E-CEAF0259FCBF}"/>
              </a:ext>
            </a:extLst>
          </p:cNvPr>
          <p:cNvSpPr txBox="1"/>
          <p:nvPr/>
        </p:nvSpPr>
        <p:spPr>
          <a:xfrm>
            <a:off x="-14860924" y="125336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State at time t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3A5834B-3B81-455C-B20C-A66011EA8FFE}"/>
              </a:ext>
            </a:extLst>
          </p:cNvPr>
          <p:cNvSpPr/>
          <p:nvPr/>
        </p:nvSpPr>
        <p:spPr>
          <a:xfrm>
            <a:off x="-12030975" y="12544778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2B01BEE-4D48-4569-B333-8425F3CE1939}"/>
              </a:ext>
            </a:extLst>
          </p:cNvPr>
          <p:cNvSpPr txBox="1"/>
          <p:nvPr/>
        </p:nvSpPr>
        <p:spPr>
          <a:xfrm>
            <a:off x="-11413485" y="12569458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Input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AADE76A-E437-4C1A-AE51-AEEA8D3B64BA}"/>
              </a:ext>
            </a:extLst>
          </p:cNvPr>
          <p:cNvSpPr/>
          <p:nvPr/>
        </p:nvSpPr>
        <p:spPr>
          <a:xfrm>
            <a:off x="-20935701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A55EE2D-CC79-4CC0-B2B3-059EDE66F68D}"/>
              </a:ext>
            </a:extLst>
          </p:cNvPr>
          <p:cNvCxnSpPr>
            <a:cxnSpLocks/>
          </p:cNvCxnSpPr>
          <p:nvPr/>
        </p:nvCxnSpPr>
        <p:spPr>
          <a:xfrm>
            <a:off x="-20228267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78E9A5-374F-4826-8F42-3ACEF86A4345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2CEDD4D-0B31-4262-8350-D93880D9BBE9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418772-F03B-4DCE-87FC-4755076CDD43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V="1">
            <a:off x="-20215701" y="6851993"/>
            <a:ext cx="0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/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/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/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/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/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DBDE033-2BFA-4C4D-A636-12CC490A8148}"/>
              </a:ext>
            </a:extLst>
          </p:cNvPr>
          <p:cNvCxnSpPr>
            <a:cxnSpLocks/>
          </p:cNvCxnSpPr>
          <p:nvPr/>
        </p:nvCxnSpPr>
        <p:spPr>
          <a:xfrm>
            <a:off x="-9766809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7197923-8563-49B6-9C13-3AC5AD8CE97F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76BE4B4-701E-4539-8950-D2076427A1DB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2C37A0E-BA0F-4C73-B7C9-D6BABF7E034A}"/>
              </a:ext>
            </a:extLst>
          </p:cNvPr>
          <p:cNvCxnSpPr>
            <a:cxnSpLocks/>
          </p:cNvCxnSpPr>
          <p:nvPr/>
        </p:nvCxnSpPr>
        <p:spPr>
          <a:xfrm flipV="1">
            <a:off x="-9720933" y="6721475"/>
            <a:ext cx="0" cy="1523053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/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/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/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/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/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6302A68-719A-48BD-ADE6-D5E7CB10FB3F}"/>
              </a:ext>
            </a:extLst>
          </p:cNvPr>
          <p:cNvCxnSpPr>
            <a:cxnSpLocks/>
          </p:cNvCxnSpPr>
          <p:nvPr/>
        </p:nvCxnSpPr>
        <p:spPr>
          <a:xfrm>
            <a:off x="-7528896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C81BABC-C3FB-4CFD-A742-F8CD314B02B6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8B162CF-96E7-4861-80E4-73AB2FFD5F73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189F84E-525E-4513-96B1-10A24FB10A94}"/>
              </a:ext>
            </a:extLst>
          </p:cNvPr>
          <p:cNvCxnSpPr>
            <a:cxnSpLocks/>
          </p:cNvCxnSpPr>
          <p:nvPr/>
        </p:nvCxnSpPr>
        <p:spPr>
          <a:xfrm flipH="1" flipV="1">
            <a:off x="-7549639" y="6721474"/>
            <a:ext cx="45875" cy="1469675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/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/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/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/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/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67A96E6-FF65-4684-818F-FDA50B2DFBE2}"/>
              </a:ext>
            </a:extLst>
          </p:cNvPr>
          <p:cNvCxnSpPr>
            <a:cxnSpLocks/>
          </p:cNvCxnSpPr>
          <p:nvPr/>
        </p:nvCxnSpPr>
        <p:spPr>
          <a:xfrm>
            <a:off x="-5425010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4FDBBAB-066C-4910-9114-DC9F0867F09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0573CD5-4E53-4E1C-A6FE-199F6F2D7A4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2E8B837-7C4E-4EE7-AB96-93376BCE9EBD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-5425010" y="6721475"/>
            <a:ext cx="12566" cy="1469674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94D7754-6D44-49E3-8946-D5B20F9EB317}"/>
              </a:ext>
            </a:extLst>
          </p:cNvPr>
          <p:cNvCxnSpPr>
            <a:cxnSpLocks/>
          </p:cNvCxnSpPr>
          <p:nvPr/>
        </p:nvCxnSpPr>
        <p:spPr>
          <a:xfrm flipV="1">
            <a:off x="-9034353" y="6119427"/>
            <a:ext cx="798133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901A023-A771-47E0-A6A7-93C0D55AA0FD}"/>
              </a:ext>
            </a:extLst>
          </p:cNvPr>
          <p:cNvCxnSpPr>
            <a:cxnSpLocks/>
          </p:cNvCxnSpPr>
          <p:nvPr/>
        </p:nvCxnSpPr>
        <p:spPr>
          <a:xfrm flipV="1">
            <a:off x="-6796440" y="6119427"/>
            <a:ext cx="66410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/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C39125F-6980-4990-A8AB-41BFF8AAE611}"/>
              </a:ext>
            </a:extLst>
          </p:cNvPr>
          <p:cNvCxnSpPr>
            <a:cxnSpLocks/>
          </p:cNvCxnSpPr>
          <p:nvPr/>
        </p:nvCxnSpPr>
        <p:spPr>
          <a:xfrm flipV="1">
            <a:off x="-10983689" y="6119427"/>
            <a:ext cx="509556" cy="14538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/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</p:txBody>
          </p:sp>
        </mc:Choice>
        <mc:Fallback xmlns="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F6080E5-599B-45AD-A3F8-649C532CF0FA}"/>
              </a:ext>
            </a:extLst>
          </p:cNvPr>
          <p:cNvCxnSpPr>
            <a:cxnSpLocks/>
          </p:cNvCxnSpPr>
          <p:nvPr/>
        </p:nvCxnSpPr>
        <p:spPr>
          <a:xfrm flipV="1">
            <a:off x="-4692554" y="6119427"/>
            <a:ext cx="51878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4166A00D-054E-4DA2-A29F-C9DD527863DE}"/>
              </a:ext>
            </a:extLst>
          </p:cNvPr>
          <p:cNvSpPr txBox="1"/>
          <p:nvPr/>
        </p:nvSpPr>
        <p:spPr>
          <a:xfrm>
            <a:off x="-31740835" y="7148534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A30D5FE-33A3-439E-B05C-5F5A3772E7D6}"/>
              </a:ext>
            </a:extLst>
          </p:cNvPr>
          <p:cNvSpPr txBox="1"/>
          <p:nvPr/>
        </p:nvSpPr>
        <p:spPr>
          <a:xfrm>
            <a:off x="-18636787" y="7163373"/>
            <a:ext cx="1010260" cy="615553"/>
          </a:xfrm>
          <a:prstGeom prst="rect">
            <a:avLst/>
          </a:prstGeom>
          <a:noFill/>
          <a:ln w="69850">
            <a:noFill/>
            <a:headEnd type="triangle" w="med" len="med"/>
            <a:tailEnd type="triangle" w="med" len="med"/>
          </a:ln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8C3F89F-830D-4B36-9293-143678F2E766}"/>
              </a:ext>
            </a:extLst>
          </p:cNvPr>
          <p:cNvSpPr txBox="1"/>
          <p:nvPr/>
        </p:nvSpPr>
        <p:spPr>
          <a:xfrm>
            <a:off x="-20046684" y="4908578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A3801AE-9A96-4B7C-BA32-4FF40F03466A}"/>
              </a:ext>
            </a:extLst>
          </p:cNvPr>
          <p:cNvSpPr txBox="1"/>
          <p:nvPr/>
        </p:nvSpPr>
        <p:spPr>
          <a:xfrm>
            <a:off x="-8567886" y="12656550"/>
            <a:ext cx="28936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U, V, W =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weights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067C765-0E47-4739-90A9-15D656799B4B}"/>
              </a:ext>
            </a:extLst>
          </p:cNvPr>
          <p:cNvSpPr txBox="1"/>
          <p:nvPr/>
        </p:nvSpPr>
        <p:spPr>
          <a:xfrm>
            <a:off x="-8960708" y="5482090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10860D3-3B87-49CD-B793-B44943CA7129}"/>
              </a:ext>
            </a:extLst>
          </p:cNvPr>
          <p:cNvSpPr txBox="1"/>
          <p:nvPr/>
        </p:nvSpPr>
        <p:spPr>
          <a:xfrm>
            <a:off x="-6748327" y="5464217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86ED08E-665B-4B8D-B281-D32E0F4CEEE8}"/>
              </a:ext>
            </a:extLst>
          </p:cNvPr>
          <p:cNvSpPr txBox="1"/>
          <p:nvPr/>
        </p:nvSpPr>
        <p:spPr>
          <a:xfrm>
            <a:off x="-4720838" y="541199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73FC4FF-C9F2-4483-9377-4FE31DB68AF6}"/>
              </a:ext>
            </a:extLst>
          </p:cNvPr>
          <p:cNvSpPr txBox="1"/>
          <p:nvPr/>
        </p:nvSpPr>
        <p:spPr>
          <a:xfrm>
            <a:off x="-11050796" y="546794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A1514FB-2830-4E3F-8CA3-C4059CCB3A68}"/>
              </a:ext>
            </a:extLst>
          </p:cNvPr>
          <p:cNvSpPr txBox="1"/>
          <p:nvPr/>
        </p:nvSpPr>
        <p:spPr>
          <a:xfrm>
            <a:off x="-9661939" y="7270023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07999FC-98FC-4A4C-84C3-5AF210D29C99}"/>
              </a:ext>
            </a:extLst>
          </p:cNvPr>
          <p:cNvSpPr txBox="1"/>
          <p:nvPr/>
        </p:nvSpPr>
        <p:spPr>
          <a:xfrm>
            <a:off x="-7343183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4EC4CC8-2410-4BDD-AF11-DCDC5BAF1245}"/>
              </a:ext>
            </a:extLst>
          </p:cNvPr>
          <p:cNvSpPr txBox="1"/>
          <p:nvPr/>
        </p:nvSpPr>
        <p:spPr>
          <a:xfrm>
            <a:off x="-5283710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50E5DE8-7A27-491D-B25E-E01B73AA5CC4}"/>
              </a:ext>
            </a:extLst>
          </p:cNvPr>
          <p:cNvSpPr txBox="1"/>
          <p:nvPr/>
        </p:nvSpPr>
        <p:spPr>
          <a:xfrm>
            <a:off x="-10358795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69E0CE1-8231-4B5C-B24D-D308AB33C00F}"/>
              </a:ext>
            </a:extLst>
          </p:cNvPr>
          <p:cNvSpPr txBox="1"/>
          <p:nvPr/>
        </p:nvSpPr>
        <p:spPr>
          <a:xfrm>
            <a:off x="-8347053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799D6AD-A7F6-49B2-B962-B40903D7989B}"/>
              </a:ext>
            </a:extLst>
          </p:cNvPr>
          <p:cNvSpPr txBox="1"/>
          <p:nvPr/>
        </p:nvSpPr>
        <p:spPr>
          <a:xfrm>
            <a:off x="-6267752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CE5D6349-19F7-42B0-8E7A-EFD424818996}"/>
              </a:ext>
            </a:extLst>
          </p:cNvPr>
          <p:cNvSpPr/>
          <p:nvPr/>
        </p:nvSpPr>
        <p:spPr>
          <a:xfrm>
            <a:off x="-22854820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30C9BAB5-28E1-460D-B023-B981F8C44465}"/>
              </a:ext>
            </a:extLst>
          </p:cNvPr>
          <p:cNvSpPr/>
          <p:nvPr/>
        </p:nvSpPr>
        <p:spPr>
          <a:xfrm>
            <a:off x="-25009546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B5189536-07C1-4C6E-B9BC-42F2B804E8A2}"/>
              </a:ext>
            </a:extLst>
          </p:cNvPr>
          <p:cNvSpPr/>
          <p:nvPr/>
        </p:nvSpPr>
        <p:spPr>
          <a:xfrm>
            <a:off x="-24683623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FD0DDD32-63D2-4BCF-8341-4DCA87F202A0}"/>
              </a:ext>
            </a:extLst>
          </p:cNvPr>
          <p:cNvSpPr/>
          <p:nvPr/>
        </p:nvSpPr>
        <p:spPr>
          <a:xfrm>
            <a:off x="-26838349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EB897AFF-5B1C-41AF-A496-9D790C7DAE7D}"/>
              </a:ext>
            </a:extLst>
          </p:cNvPr>
          <p:cNvSpPr/>
          <p:nvPr/>
        </p:nvSpPr>
        <p:spPr>
          <a:xfrm>
            <a:off x="-28882955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40EBFAE6-9BDA-4B19-AB5B-887BA9D5A2C3}"/>
              </a:ext>
            </a:extLst>
          </p:cNvPr>
          <p:cNvSpPr/>
          <p:nvPr/>
        </p:nvSpPr>
        <p:spPr>
          <a:xfrm>
            <a:off x="-19092538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/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blipFill>
                <a:blip r:embed="rId21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/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blipFill>
                <a:blip r:embed="rId22"/>
                <a:stretch>
                  <a:fillRect r="-1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E1616FF1-23FE-4AE5-BD84-47F546778AED}"/>
              </a:ext>
            </a:extLst>
          </p:cNvPr>
          <p:cNvCxnSpPr>
            <a:cxnSpLocks/>
            <a:stCxn id="88" idx="1"/>
            <a:endCxn id="26" idx="3"/>
          </p:cNvCxnSpPr>
          <p:nvPr/>
        </p:nvCxnSpPr>
        <p:spPr>
          <a:xfrm flipH="1" flipV="1">
            <a:off x="-20215701" y="6851993"/>
            <a:ext cx="1843163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728D705-9A20-4439-A29D-92D94D24B55B}"/>
              </a:ext>
            </a:extLst>
          </p:cNvPr>
          <p:cNvCxnSpPr>
            <a:cxnSpLocks/>
            <a:stCxn id="88" idx="1"/>
            <a:endCxn id="83" idx="3"/>
          </p:cNvCxnSpPr>
          <p:nvPr/>
        </p:nvCxnSpPr>
        <p:spPr>
          <a:xfrm flipH="1" flipV="1">
            <a:off x="-22134820" y="6851993"/>
            <a:ext cx="3762282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0DEE05E-9A9A-47C2-83D3-CE51AB82F3C0}"/>
              </a:ext>
            </a:extLst>
          </p:cNvPr>
          <p:cNvCxnSpPr>
            <a:cxnSpLocks/>
            <a:stCxn id="88" idx="1"/>
            <a:endCxn id="84" idx="3"/>
          </p:cNvCxnSpPr>
          <p:nvPr/>
        </p:nvCxnSpPr>
        <p:spPr>
          <a:xfrm flipH="1" flipV="1">
            <a:off x="-24289546" y="6851993"/>
            <a:ext cx="5917008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E4979E1-86C8-4BA9-874F-9464433304B4}"/>
              </a:ext>
            </a:extLst>
          </p:cNvPr>
          <p:cNvCxnSpPr>
            <a:cxnSpLocks/>
            <a:stCxn id="31" idx="1"/>
            <a:endCxn id="83" idx="3"/>
          </p:cNvCxnSpPr>
          <p:nvPr/>
        </p:nvCxnSpPr>
        <p:spPr>
          <a:xfrm flipH="1" flipV="1">
            <a:off x="-22134820" y="6851993"/>
            <a:ext cx="1919119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FC1DDCE-6623-472A-BEB3-760134DB786A}"/>
              </a:ext>
            </a:extLst>
          </p:cNvPr>
          <p:cNvCxnSpPr>
            <a:cxnSpLocks/>
            <a:stCxn id="31" idx="1"/>
            <a:endCxn id="84" idx="3"/>
          </p:cNvCxnSpPr>
          <p:nvPr/>
        </p:nvCxnSpPr>
        <p:spPr>
          <a:xfrm flipH="1" flipV="1">
            <a:off x="-24289546" y="6851993"/>
            <a:ext cx="4073845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BECB988-B8CD-4C06-B44B-AB15E4BC73CD}"/>
              </a:ext>
            </a:extLst>
          </p:cNvPr>
          <p:cNvCxnSpPr>
            <a:cxnSpLocks/>
            <a:stCxn id="85" idx="1"/>
            <a:endCxn id="26" idx="3"/>
          </p:cNvCxnSpPr>
          <p:nvPr/>
        </p:nvCxnSpPr>
        <p:spPr>
          <a:xfrm flipV="1">
            <a:off x="-23963623" y="6851993"/>
            <a:ext cx="3747922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3D60710-343C-44EB-BF8A-A5B80B8DD30B}"/>
              </a:ext>
            </a:extLst>
          </p:cNvPr>
          <p:cNvCxnSpPr>
            <a:cxnSpLocks/>
            <a:stCxn id="86" idx="1"/>
            <a:endCxn id="26" idx="3"/>
          </p:cNvCxnSpPr>
          <p:nvPr/>
        </p:nvCxnSpPr>
        <p:spPr>
          <a:xfrm flipV="1">
            <a:off x="-26118349" y="6851993"/>
            <a:ext cx="5902648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0F0A9AB-80F5-45C0-9561-4B832BEC9219}"/>
              </a:ext>
            </a:extLst>
          </p:cNvPr>
          <p:cNvCxnSpPr>
            <a:cxnSpLocks/>
            <a:stCxn id="87" idx="1"/>
            <a:endCxn id="26" idx="3"/>
          </p:cNvCxnSpPr>
          <p:nvPr/>
        </p:nvCxnSpPr>
        <p:spPr>
          <a:xfrm flipV="1">
            <a:off x="-28162955" y="6851993"/>
            <a:ext cx="7947254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E7BA1E7C-4EF8-454A-A60C-F6DCFADD2A2C}"/>
              </a:ext>
            </a:extLst>
          </p:cNvPr>
          <p:cNvCxnSpPr>
            <a:cxnSpLocks/>
            <a:stCxn id="87" idx="1"/>
            <a:endCxn id="83" idx="3"/>
          </p:cNvCxnSpPr>
          <p:nvPr/>
        </p:nvCxnSpPr>
        <p:spPr>
          <a:xfrm flipV="1">
            <a:off x="-28162955" y="6851993"/>
            <a:ext cx="6028135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2ED08F3-AFE1-4670-AD46-F9465A2B56DF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>
          <a:xfrm flipV="1">
            <a:off x="-26118349" y="6851993"/>
            <a:ext cx="398352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BDB4E9FF-EA28-4394-AB59-FE5B36C5259F}"/>
              </a:ext>
            </a:extLst>
          </p:cNvPr>
          <p:cNvCxnSpPr>
            <a:cxnSpLocks/>
            <a:stCxn id="85" idx="1"/>
            <a:endCxn id="83" idx="3"/>
          </p:cNvCxnSpPr>
          <p:nvPr/>
        </p:nvCxnSpPr>
        <p:spPr>
          <a:xfrm flipV="1">
            <a:off x="-23963623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29A04D4-15B4-4560-BF03-987FEA37938C}"/>
              </a:ext>
            </a:extLst>
          </p:cNvPr>
          <p:cNvCxnSpPr>
            <a:cxnSpLocks/>
            <a:stCxn id="85" idx="1"/>
            <a:endCxn id="84" idx="3"/>
          </p:cNvCxnSpPr>
          <p:nvPr/>
        </p:nvCxnSpPr>
        <p:spPr>
          <a:xfrm flipH="1" flipV="1">
            <a:off x="-24289546" y="6851993"/>
            <a:ext cx="32592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DEF8D15-5301-4E35-A12A-1487F2CAF821}"/>
              </a:ext>
            </a:extLst>
          </p:cNvPr>
          <p:cNvCxnSpPr>
            <a:cxnSpLocks/>
            <a:stCxn id="86" idx="1"/>
            <a:endCxn id="84" idx="3"/>
          </p:cNvCxnSpPr>
          <p:nvPr/>
        </p:nvCxnSpPr>
        <p:spPr>
          <a:xfrm flipV="1">
            <a:off x="-26118349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8314DFEE-E8E7-41C9-A06D-B54F0A8EED6D}"/>
              </a:ext>
            </a:extLst>
          </p:cNvPr>
          <p:cNvCxnSpPr>
            <a:cxnSpLocks/>
            <a:stCxn id="87" idx="1"/>
            <a:endCxn id="84" idx="3"/>
          </p:cNvCxnSpPr>
          <p:nvPr/>
        </p:nvCxnSpPr>
        <p:spPr>
          <a:xfrm flipV="1">
            <a:off x="-28162955" y="6851993"/>
            <a:ext cx="387340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ogen 104">
            <a:extLst>
              <a:ext uri="{FF2B5EF4-FFF2-40B4-BE49-F238E27FC236}">
                <a16:creationId xmlns:a16="http://schemas.microsoft.com/office/drawing/2014/main" id="{28C3EF0A-0915-4D28-9829-223E325F7D69}"/>
              </a:ext>
            </a:extLst>
          </p:cNvPr>
          <p:cNvSpPr/>
          <p:nvPr/>
        </p:nvSpPr>
        <p:spPr>
          <a:xfrm>
            <a:off x="-29208578" y="3339665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ogen 105">
            <a:extLst>
              <a:ext uri="{FF2B5EF4-FFF2-40B4-BE49-F238E27FC236}">
                <a16:creationId xmlns:a16="http://schemas.microsoft.com/office/drawing/2014/main" id="{B1759DC8-3038-4F55-88AE-9F2F8FDE61E8}"/>
              </a:ext>
            </a:extLst>
          </p:cNvPr>
          <p:cNvSpPr/>
          <p:nvPr/>
        </p:nvSpPr>
        <p:spPr>
          <a:xfrm>
            <a:off x="-31209447" y="3256089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Bogen 106">
            <a:extLst>
              <a:ext uri="{FF2B5EF4-FFF2-40B4-BE49-F238E27FC236}">
                <a16:creationId xmlns:a16="http://schemas.microsoft.com/office/drawing/2014/main" id="{B01ECBDD-B2EA-40DA-BA78-CE32A8DBF166}"/>
              </a:ext>
            </a:extLst>
          </p:cNvPr>
          <p:cNvSpPr/>
          <p:nvPr/>
        </p:nvSpPr>
        <p:spPr>
          <a:xfrm>
            <a:off x="-27374859" y="3315083"/>
            <a:ext cx="6911001" cy="5266741"/>
          </a:xfrm>
          <a:prstGeom prst="arc">
            <a:avLst>
              <a:gd name="adj1" fmla="val 646201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1CE9889A-4A6F-4033-9915-B03FDBFC79F6}"/>
              </a:ext>
            </a:extLst>
          </p:cNvPr>
          <p:cNvSpPr/>
          <p:nvPr/>
        </p:nvSpPr>
        <p:spPr>
          <a:xfrm>
            <a:off x="-15693391" y="6196461"/>
            <a:ext cx="2471899" cy="498569"/>
          </a:xfrm>
          <a:prstGeom prst="rightArrow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340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A6F91D1-7157-4908-A1F4-8A1C757FD2A7}"/>
              </a:ext>
            </a:extLst>
          </p:cNvPr>
          <p:cNvSpPr txBox="1"/>
          <p:nvPr/>
        </p:nvSpPr>
        <p:spPr>
          <a:xfrm>
            <a:off x="-31962143" y="-3632122"/>
            <a:ext cx="1921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Recurrent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Networks</a:t>
            </a:r>
          </a:p>
          <a:p>
            <a:endParaRPr lang="de-DE" sz="2800" dirty="0"/>
          </a:p>
          <a:p>
            <a:r>
              <a:rPr lang="de-DE" sz="2400" dirty="0" err="1"/>
              <a:t>Folded</a:t>
            </a:r>
            <a:r>
              <a:rPr lang="de-DE" sz="2400" dirty="0"/>
              <a:t> = </a:t>
            </a:r>
            <a:r>
              <a:rPr lang="de-DE" sz="2400" dirty="0" err="1"/>
              <a:t>left</a:t>
            </a:r>
            <a:endParaRPr lang="de-DE" sz="2400" dirty="0"/>
          </a:p>
          <a:p>
            <a:r>
              <a:rPr lang="de-DE" sz="2400" dirty="0" err="1"/>
              <a:t>Unfolded</a:t>
            </a:r>
            <a:r>
              <a:rPr lang="de-DE" sz="2400" dirty="0"/>
              <a:t> = </a:t>
            </a:r>
            <a:r>
              <a:rPr lang="de-DE" sz="2400" dirty="0" err="1"/>
              <a:t>right</a:t>
            </a:r>
            <a:endParaRPr lang="de-DE" sz="2400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F0E8DE5-E1D1-44F6-819A-AE30A4965BD3}"/>
              </a:ext>
            </a:extLst>
          </p:cNvPr>
          <p:cNvSpPr txBox="1"/>
          <p:nvPr/>
        </p:nvSpPr>
        <p:spPr>
          <a:xfrm>
            <a:off x="-29441763" y="12521271"/>
            <a:ext cx="1921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Legend: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473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5" name="Inhaltsplatzhalter 9">
            <a:extLst>
              <a:ext uri="{FF2B5EF4-FFF2-40B4-BE49-F238E27FC236}">
                <a16:creationId xmlns:a16="http://schemas.microsoft.com/office/drawing/2014/main" id="{B1C609F1-0B03-4E19-B0CF-2B4505C87431}"/>
              </a:ext>
            </a:extLst>
          </p:cNvPr>
          <p:cNvSpPr txBox="1">
            <a:spLocks/>
          </p:cNvSpPr>
          <p:nvPr/>
        </p:nvSpPr>
        <p:spPr>
          <a:xfrm>
            <a:off x="307814" y="2220643"/>
            <a:ext cx="11576372" cy="1120288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“Prediction is very difficult, especially if it’s about the future.” </a:t>
            </a:r>
          </a:p>
          <a:p>
            <a:pPr marL="0" indent="0" algn="ctr">
              <a:buFont typeface="Arial"/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 Nils Bohr, Nobel laureate in Physics</a:t>
            </a: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/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BC5D4-2970-4AD8-B9FD-AEA2C912A6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de-DE" sz="1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1:</a:t>
            </a:r>
          </a:p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predict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price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of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next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few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days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recurrent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neural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networks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?</a:t>
            </a:r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EE6727E-035C-4FC7-8831-D3F54E4DE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de-DE" sz="1400" b="1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rbel" panose="020B0503020204020204" pitchFamily="34" charset="0"/>
                <a:cs typeface="Calibri Light" panose="020F0302020204030204" pitchFamily="34" charset="0"/>
              </a:rPr>
              <a:t>Research Question 2: </a:t>
            </a:r>
          </a:p>
          <a:p>
            <a:pPr marL="0" indent="0">
              <a:buNone/>
            </a:pP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Can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we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construct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an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investment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portfolio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Deep Portfolio Theory (Heaton et.al, 2018)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that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incoprerates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forecasting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results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,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returns</a:t>
            </a:r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 and</a:t>
            </a:r>
          </a:p>
          <a:p>
            <a:pPr lvl="1"/>
            <a:r>
              <a:rPr lang="de-DE" sz="1400" dirty="0">
                <a:latin typeface="Corbel" panose="020B0503020204020204" pitchFamily="34" charset="0"/>
                <a:cs typeface="Calibri Light" panose="020F0302020204030204" pitchFamily="34" charset="0"/>
              </a:rPr>
              <a:t>stock </a:t>
            </a:r>
            <a:r>
              <a:rPr lang="de-DE" sz="1400" dirty="0" err="1">
                <a:latin typeface="Corbel" panose="020B0503020204020204" pitchFamily="34" charset="0"/>
                <a:cs typeface="Calibri Light" panose="020F0302020204030204" pitchFamily="34" charset="0"/>
              </a:rPr>
              <a:t>similarity</a:t>
            </a:r>
            <a:endParaRPr lang="de-DE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pPr lvl="1"/>
            <a:endParaRPr lang="en-US" sz="1400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B881AF7F-E68E-49D2-8C84-598F2D69906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7F21-AE60-44AA-9E0F-A2BD0EF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00342E0-F24D-43E0-8AA9-822E8EA5FB9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Research Setup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D6F0F4-EF86-4C92-BB51-E7DC0DD2E8E2}"/>
              </a:ext>
            </a:extLst>
          </p:cNvPr>
          <p:cNvSpPr/>
          <p:nvPr/>
        </p:nvSpPr>
        <p:spPr>
          <a:xfrm>
            <a:off x="679987" y="2715491"/>
            <a:ext cx="1998559" cy="1874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orbel" panose="020B0503020204020204" pitchFamily="34" charset="0"/>
              </a:rPr>
              <a:t>Stock (OHLCV) </a:t>
            </a:r>
            <a:r>
              <a:rPr lang="de-DE" sz="1400" dirty="0" err="1">
                <a:latin typeface="Corbel" panose="020B0503020204020204" pitchFamily="34" charset="0"/>
              </a:rPr>
              <a:t>dataset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1CF325-B26F-457B-B7DB-158CB590B149}"/>
              </a:ext>
            </a:extLst>
          </p:cNvPr>
          <p:cNvSpPr/>
          <p:nvPr/>
        </p:nvSpPr>
        <p:spPr>
          <a:xfrm>
            <a:off x="3386241" y="2715491"/>
            <a:ext cx="1998559" cy="1874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Corbel" panose="020B0503020204020204" pitchFamily="34" charset="0"/>
              </a:rPr>
              <a:t>Forecasting</a:t>
            </a:r>
            <a:endParaRPr lang="de-DE" sz="1400" dirty="0">
              <a:latin typeface="Corbel" panose="020B0503020204020204" pitchFamily="34" charset="0"/>
            </a:endParaRPr>
          </a:p>
          <a:p>
            <a:pPr algn="ctr"/>
            <a:r>
              <a:rPr lang="de-DE" sz="1400" dirty="0" err="1">
                <a:latin typeface="Corbel" panose="020B050302020402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recurrent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neural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networks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71CA3E-BD31-4074-AB0A-0C34BF0F8113}"/>
              </a:ext>
            </a:extLst>
          </p:cNvPr>
          <p:cNvSpPr/>
          <p:nvPr/>
        </p:nvSpPr>
        <p:spPr>
          <a:xfrm>
            <a:off x="6092495" y="2715491"/>
            <a:ext cx="1998559" cy="1874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orbel" panose="020B0503020204020204" pitchFamily="34" charset="0"/>
              </a:rPr>
              <a:t>Latent feature </a:t>
            </a:r>
            <a:r>
              <a:rPr lang="de-DE" sz="1400" dirty="0" err="1">
                <a:latin typeface="Corbel" panose="020B0503020204020204" pitchFamily="34" charset="0"/>
              </a:rPr>
              <a:t>generation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autoencoders</a:t>
            </a:r>
            <a:r>
              <a:rPr lang="de-DE" sz="1400" dirty="0">
                <a:latin typeface="Corbel" panose="020B0503020204020204" pitchFamily="34" charset="0"/>
              </a:rPr>
              <a:t>   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2CAF78-E3B6-4610-BD79-DD9F38402371}"/>
              </a:ext>
            </a:extLst>
          </p:cNvPr>
          <p:cNvSpPr/>
          <p:nvPr/>
        </p:nvSpPr>
        <p:spPr>
          <a:xfrm>
            <a:off x="8798749" y="2733964"/>
            <a:ext cx="1998559" cy="1874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orbel" panose="020B0503020204020204" pitchFamily="34" charset="0"/>
              </a:rPr>
              <a:t>Portfolio </a:t>
            </a:r>
            <a:r>
              <a:rPr lang="de-DE" sz="1400" dirty="0" err="1">
                <a:latin typeface="Corbel" panose="020B0503020204020204" pitchFamily="34" charset="0"/>
              </a:rPr>
              <a:t>optimization</a:t>
            </a:r>
            <a:r>
              <a:rPr lang="de-DE" sz="1400" dirty="0">
                <a:latin typeface="Corbel" panose="020B0503020204020204" pitchFamily="34" charset="0"/>
              </a:rPr>
              <a:t> </a:t>
            </a:r>
            <a:r>
              <a:rPr lang="de-DE" sz="1400" dirty="0" err="1">
                <a:latin typeface="Corbel" panose="020B0503020204020204" pitchFamily="34" charset="0"/>
              </a:rPr>
              <a:t>using</a:t>
            </a:r>
            <a:r>
              <a:rPr lang="de-DE" sz="1400" dirty="0">
                <a:latin typeface="Corbel" panose="020B0503020204020204" pitchFamily="34" charset="0"/>
              </a:rPr>
              <a:t> linear </a:t>
            </a:r>
            <a:r>
              <a:rPr lang="de-DE" sz="1400" dirty="0" err="1">
                <a:latin typeface="Corbel" panose="020B0503020204020204" pitchFamily="34" charset="0"/>
              </a:rPr>
              <a:t>programming</a:t>
            </a:r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738937D-4DD8-4E0B-AAB0-136D51D64DA2}"/>
              </a:ext>
            </a:extLst>
          </p:cNvPr>
          <p:cNvSpPr/>
          <p:nvPr/>
        </p:nvSpPr>
        <p:spPr>
          <a:xfrm>
            <a:off x="2785878" y="3581397"/>
            <a:ext cx="489527" cy="15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rbel" panose="020B0503020204020204" pitchFamily="34" charset="0"/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4CA2684-AE31-4EC8-A9E3-A3032E35A506}"/>
              </a:ext>
            </a:extLst>
          </p:cNvPr>
          <p:cNvSpPr/>
          <p:nvPr/>
        </p:nvSpPr>
        <p:spPr>
          <a:xfrm>
            <a:off x="5493884" y="3581397"/>
            <a:ext cx="489527" cy="15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rbel" panose="020B0503020204020204" pitchFamily="34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67A92B14-972E-47E0-9542-CB37501451B0}"/>
              </a:ext>
            </a:extLst>
          </p:cNvPr>
          <p:cNvSpPr/>
          <p:nvPr/>
        </p:nvSpPr>
        <p:spPr>
          <a:xfrm>
            <a:off x="8200138" y="3581397"/>
            <a:ext cx="489527" cy="15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0D5ECE6-0191-4D10-8836-BBC897E875AF}"/>
              </a:ext>
            </a:extLst>
          </p:cNvPr>
          <p:cNvCxnSpPr/>
          <p:nvPr/>
        </p:nvCxnSpPr>
        <p:spPr>
          <a:xfrm>
            <a:off x="584886" y="5107459"/>
            <a:ext cx="10791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EBEBE60-F953-4E9A-9ACC-A004161BAAD3}"/>
              </a:ext>
            </a:extLst>
          </p:cNvPr>
          <p:cNvSpPr/>
          <p:nvPr/>
        </p:nvSpPr>
        <p:spPr>
          <a:xfrm>
            <a:off x="2305848" y="4096542"/>
            <a:ext cx="1408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Markowitz, Sharpe (CAPM)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D1AE17-127B-4EE5-B09F-B1AF1DF1E7FD}"/>
              </a:ext>
            </a:extLst>
          </p:cNvPr>
          <p:cNvSpPr/>
          <p:nvPr/>
        </p:nvSpPr>
        <p:spPr>
          <a:xfrm>
            <a:off x="2135596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1964</a:t>
            </a:r>
            <a:endParaRPr lang="en-US" sz="14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8D4595-4A18-417F-968E-9FBFDF4DE0AA}"/>
              </a:ext>
            </a:extLst>
          </p:cNvPr>
          <p:cNvCxnSpPr>
            <a:cxnSpLocks/>
          </p:cNvCxnSpPr>
          <p:nvPr/>
        </p:nvCxnSpPr>
        <p:spPr>
          <a:xfrm flipV="1">
            <a:off x="2331316" y="4184822"/>
            <a:ext cx="0" cy="922637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B8773D49-46EB-4503-938C-01F518421269}"/>
              </a:ext>
            </a:extLst>
          </p:cNvPr>
          <p:cNvSpPr/>
          <p:nvPr/>
        </p:nvSpPr>
        <p:spPr>
          <a:xfrm>
            <a:off x="3895750" y="3745949"/>
            <a:ext cx="1103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McKibbon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and Rose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(APT)</a:t>
            </a:r>
            <a:endParaRPr lang="en-US" sz="12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09C9B3-8FBF-44DD-9595-A83DDBD331A4}"/>
              </a:ext>
            </a:extLst>
          </p:cNvPr>
          <p:cNvCxnSpPr>
            <a:cxnSpLocks/>
          </p:cNvCxnSpPr>
          <p:nvPr/>
        </p:nvCxnSpPr>
        <p:spPr>
          <a:xfrm flipV="1">
            <a:off x="3921219" y="3847070"/>
            <a:ext cx="0" cy="126039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2B281E3B-45BA-4AC3-B906-50E3CAE3EDC9}"/>
              </a:ext>
            </a:extLst>
          </p:cNvPr>
          <p:cNvSpPr/>
          <p:nvPr/>
        </p:nvSpPr>
        <p:spPr>
          <a:xfrm>
            <a:off x="3660751" y="5231781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1973-1976</a:t>
            </a:r>
            <a:endParaRPr lang="en-US" sz="14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1501C0-C24F-4211-8673-9642A3BAEC51}"/>
              </a:ext>
            </a:extLst>
          </p:cNvPr>
          <p:cNvSpPr/>
          <p:nvPr/>
        </p:nvSpPr>
        <p:spPr>
          <a:xfrm>
            <a:off x="5439853" y="3351887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Chamberlain and Rothschild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(Factor Model)</a:t>
            </a:r>
            <a:endParaRPr lang="en-US" sz="1200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FE3AAA9-05E9-40B1-9AA3-33433AE37EBC}"/>
              </a:ext>
            </a:extLst>
          </p:cNvPr>
          <p:cNvCxnSpPr>
            <a:cxnSpLocks/>
          </p:cNvCxnSpPr>
          <p:nvPr/>
        </p:nvCxnSpPr>
        <p:spPr>
          <a:xfrm flipV="1">
            <a:off x="5465323" y="3429000"/>
            <a:ext cx="0" cy="167846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9F8BFEE-4C69-4E87-B904-6FBF59F59B0A}"/>
              </a:ext>
            </a:extLst>
          </p:cNvPr>
          <p:cNvSpPr/>
          <p:nvPr/>
        </p:nvSpPr>
        <p:spPr>
          <a:xfrm>
            <a:off x="5239273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1983</a:t>
            </a:r>
            <a:endParaRPr lang="en-US" sz="14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F010D9-339C-45EC-BD99-9F71ACC5C0FE}"/>
              </a:ext>
            </a:extLst>
          </p:cNvPr>
          <p:cNvSpPr/>
          <p:nvPr/>
        </p:nvSpPr>
        <p:spPr>
          <a:xfrm>
            <a:off x="7341734" y="2717572"/>
            <a:ext cx="2141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 Black-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Litterman</a:t>
            </a:r>
            <a:endParaRPr lang="en-US" sz="120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180937A-B400-4ADE-8E3D-F68C316CB572}"/>
              </a:ext>
            </a:extLst>
          </p:cNvPr>
          <p:cNvCxnSpPr>
            <a:cxnSpLocks/>
          </p:cNvCxnSpPr>
          <p:nvPr/>
        </p:nvCxnSpPr>
        <p:spPr>
          <a:xfrm flipV="1">
            <a:off x="7392371" y="2775398"/>
            <a:ext cx="0" cy="2332064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809E2009-5578-495A-B6CB-1A9CF8CEB123}"/>
              </a:ext>
            </a:extLst>
          </p:cNvPr>
          <p:cNvSpPr/>
          <p:nvPr/>
        </p:nvSpPr>
        <p:spPr>
          <a:xfrm>
            <a:off x="7199877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URWPalladioL-Roma"/>
              </a:rPr>
              <a:t>991</a:t>
            </a:r>
            <a:endParaRPr lang="en-US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695E320-7E12-449F-88A1-CD7285347916}"/>
              </a:ext>
            </a:extLst>
          </p:cNvPr>
          <p:cNvSpPr/>
          <p:nvPr/>
        </p:nvSpPr>
        <p:spPr>
          <a:xfrm>
            <a:off x="886890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1952</a:t>
            </a:r>
            <a:endParaRPr lang="en-US" sz="14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8FB1D53-E9D0-40B4-9D02-6FF786806026}"/>
              </a:ext>
            </a:extLst>
          </p:cNvPr>
          <p:cNvSpPr/>
          <p:nvPr/>
        </p:nvSpPr>
        <p:spPr>
          <a:xfrm>
            <a:off x="886553" y="4343680"/>
            <a:ext cx="1408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</a:t>
            </a:r>
            <a:endParaRPr lang="en-US" sz="1200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FA587DE-72F5-4268-952E-AC361651FA78}"/>
              </a:ext>
            </a:extLst>
          </p:cNvPr>
          <p:cNvCxnSpPr/>
          <p:nvPr/>
        </p:nvCxnSpPr>
        <p:spPr>
          <a:xfrm flipV="1">
            <a:off x="912021" y="4461127"/>
            <a:ext cx="0" cy="646332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A4D11E5-5389-4D54-824F-61A31097E5FB}"/>
              </a:ext>
            </a:extLst>
          </p:cNvPr>
          <p:cNvCxnSpPr>
            <a:cxnSpLocks/>
          </p:cNvCxnSpPr>
          <p:nvPr/>
        </p:nvCxnSpPr>
        <p:spPr>
          <a:xfrm flipH="1" flipV="1">
            <a:off x="10092988" y="2038526"/>
            <a:ext cx="22654" cy="306893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DA38D06-2068-4238-9BAE-2FAB654534E1}"/>
              </a:ext>
            </a:extLst>
          </p:cNvPr>
          <p:cNvSpPr/>
          <p:nvPr/>
        </p:nvSpPr>
        <p:spPr>
          <a:xfrm>
            <a:off x="10122984" y="1961648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Heaton et.al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(Deep Portfolio)</a:t>
            </a:r>
            <a:endParaRPr lang="en-US" sz="12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E0E48C1-8D0E-4F9B-8924-2917458EFD42}"/>
              </a:ext>
            </a:extLst>
          </p:cNvPr>
          <p:cNvSpPr/>
          <p:nvPr/>
        </p:nvSpPr>
        <p:spPr>
          <a:xfrm>
            <a:off x="9956251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066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92A2E5-CC95-4948-B64D-246B63B7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585043" y="1949077"/>
            <a:ext cx="11680948" cy="3651821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BA741DA1-0B78-4071-B792-8854B7A941EE}"/>
              </a:ext>
            </a:extLst>
          </p:cNvPr>
          <p:cNvSpPr/>
          <p:nvPr/>
        </p:nvSpPr>
        <p:spPr>
          <a:xfrm>
            <a:off x="4225686" y="4955222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0E3773-22F6-4B14-812C-6D78C8F88C09}"/>
              </a:ext>
            </a:extLst>
          </p:cNvPr>
          <p:cNvSpPr/>
          <p:nvPr/>
        </p:nvSpPr>
        <p:spPr>
          <a:xfrm>
            <a:off x="422568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Backpropagation 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1974)</a:t>
            </a:r>
            <a:endParaRPr lang="en-US" sz="120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D2A9F7-3BD2-4C43-857D-15BD3030DF3D}"/>
              </a:ext>
            </a:extLst>
          </p:cNvPr>
          <p:cNvCxnSpPr>
            <a:cxnSpLocks/>
          </p:cNvCxnSpPr>
          <p:nvPr/>
        </p:nvCxnSpPr>
        <p:spPr>
          <a:xfrm>
            <a:off x="4291914" y="5099222"/>
            <a:ext cx="0" cy="79455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5EBA29FB-AC09-458C-A07D-D227A79B8563}"/>
              </a:ext>
            </a:extLst>
          </p:cNvPr>
          <p:cNvSpPr/>
          <p:nvPr/>
        </p:nvSpPr>
        <p:spPr>
          <a:xfrm>
            <a:off x="5931245" y="459083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EFD97257-2AED-4694-AF0E-7C27AFEB8AA2}"/>
              </a:ext>
            </a:extLst>
          </p:cNvPr>
          <p:cNvCxnSpPr>
            <a:cxnSpLocks/>
          </p:cNvCxnSpPr>
          <p:nvPr/>
        </p:nvCxnSpPr>
        <p:spPr>
          <a:xfrm>
            <a:off x="5997473" y="4685406"/>
            <a:ext cx="5772" cy="118465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1EA9E31F-6667-4787-B3D3-0618681249E3}"/>
              </a:ext>
            </a:extLst>
          </p:cNvPr>
          <p:cNvSpPr/>
          <p:nvPr/>
        </p:nvSpPr>
        <p:spPr>
          <a:xfrm>
            <a:off x="593124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RNN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(Jordan, 1986)</a:t>
            </a:r>
            <a:endParaRPr lang="en-US" sz="1200" dirty="0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BB227C0-0C31-4781-B1BC-85DE3CB1AF1B}"/>
              </a:ext>
            </a:extLst>
          </p:cNvPr>
          <p:cNvSpPr/>
          <p:nvPr/>
        </p:nvSpPr>
        <p:spPr>
          <a:xfrm>
            <a:off x="8077693" y="384942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08DC659E-6A05-4DBA-A807-3C12473A3B5A}"/>
              </a:ext>
            </a:extLst>
          </p:cNvPr>
          <p:cNvCxnSpPr>
            <a:cxnSpLocks/>
          </p:cNvCxnSpPr>
          <p:nvPr/>
        </p:nvCxnSpPr>
        <p:spPr>
          <a:xfrm>
            <a:off x="8138149" y="1094830"/>
            <a:ext cx="5772" cy="2754597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93B617E0-280E-434E-8D9C-B61FFE5992A3}"/>
              </a:ext>
            </a:extLst>
          </p:cNvPr>
          <p:cNvSpPr/>
          <p:nvPr/>
        </p:nvSpPr>
        <p:spPr>
          <a:xfrm>
            <a:off x="7885590" y="612449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LSTMs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Hochreiter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1997)</a:t>
            </a:r>
            <a:endParaRPr lang="en-US" sz="12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9CC4027-2489-4561-9A9C-400711A9D31A}"/>
              </a:ext>
            </a:extLst>
          </p:cNvPr>
          <p:cNvSpPr/>
          <p:nvPr/>
        </p:nvSpPr>
        <p:spPr>
          <a:xfrm>
            <a:off x="9956369" y="550199"/>
            <a:ext cx="197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Autoencoder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(Goodfellow et al., 2016)</a:t>
            </a:r>
            <a:endParaRPr lang="en-US" sz="1200" dirty="0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B995D51A-2E8F-4F9C-8AF7-35AF839DF978}"/>
              </a:ext>
            </a:extLst>
          </p:cNvPr>
          <p:cNvSpPr/>
          <p:nvPr/>
        </p:nvSpPr>
        <p:spPr>
          <a:xfrm>
            <a:off x="10013424" y="194907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455D94D-EF71-4DA5-B6F3-2AF97CF591BC}"/>
              </a:ext>
            </a:extLst>
          </p:cNvPr>
          <p:cNvCxnSpPr>
            <a:cxnSpLocks/>
          </p:cNvCxnSpPr>
          <p:nvPr/>
        </p:nvCxnSpPr>
        <p:spPr>
          <a:xfrm flipH="1">
            <a:off x="10079652" y="1074114"/>
            <a:ext cx="5772" cy="96408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815C9C24-0C1D-4856-96AB-FDFBA533CA83}"/>
              </a:ext>
            </a:extLst>
          </p:cNvPr>
          <p:cNvSpPr/>
          <p:nvPr/>
        </p:nvSpPr>
        <p:spPr>
          <a:xfrm>
            <a:off x="7114844" y="4320908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3239A794-466F-4DA9-A298-C9F69B21075F}"/>
              </a:ext>
            </a:extLst>
          </p:cNvPr>
          <p:cNvCxnSpPr>
            <a:cxnSpLocks/>
            <a:stCxn id="101" idx="4"/>
          </p:cNvCxnSpPr>
          <p:nvPr/>
        </p:nvCxnSpPr>
        <p:spPr>
          <a:xfrm flipH="1">
            <a:off x="7181072" y="4464908"/>
            <a:ext cx="5772" cy="14051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A6E3BE52-0F49-45D8-B7A7-1E8EE6A3383F}"/>
              </a:ext>
            </a:extLst>
          </p:cNvPr>
          <p:cNvSpPr/>
          <p:nvPr/>
        </p:nvSpPr>
        <p:spPr>
          <a:xfrm>
            <a:off x="7120616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BBT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1990)</a:t>
            </a:r>
            <a:endParaRPr lang="en-US" sz="1200" dirty="0"/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24D435DE-D0FF-40CC-921D-8E81380E22A6}"/>
              </a:ext>
            </a:extLst>
          </p:cNvPr>
          <p:cNvSpPr/>
          <p:nvPr/>
        </p:nvSpPr>
        <p:spPr>
          <a:xfrm>
            <a:off x="3113903" y="1057691"/>
            <a:ext cx="7697323" cy="4028302"/>
          </a:xfrm>
          <a:custGeom>
            <a:avLst/>
            <a:gdLst>
              <a:gd name="connsiteX0" fmla="*/ 0 w 7697323"/>
              <a:gd name="connsiteY0" fmla="*/ 4028302 h 4028302"/>
              <a:gd name="connsiteX1" fmla="*/ 881448 w 7697323"/>
              <a:gd name="connsiteY1" fmla="*/ 4020065 h 4028302"/>
              <a:gd name="connsiteX2" fmla="*/ 1210962 w 7697323"/>
              <a:gd name="connsiteY2" fmla="*/ 3945924 h 4028302"/>
              <a:gd name="connsiteX3" fmla="*/ 2899719 w 7697323"/>
              <a:gd name="connsiteY3" fmla="*/ 3575221 h 4028302"/>
              <a:gd name="connsiteX4" fmla="*/ 4085967 w 7697323"/>
              <a:gd name="connsiteY4" fmla="*/ 3278659 h 4028302"/>
              <a:gd name="connsiteX5" fmla="*/ 5041556 w 7697323"/>
              <a:gd name="connsiteY5" fmla="*/ 2825578 h 4028302"/>
              <a:gd name="connsiteX6" fmla="*/ 6969211 w 7697323"/>
              <a:gd name="connsiteY6" fmla="*/ 947351 h 4028302"/>
              <a:gd name="connsiteX7" fmla="*/ 7587048 w 7697323"/>
              <a:gd name="connsiteY7" fmla="*/ 222421 h 4028302"/>
              <a:gd name="connsiteX8" fmla="*/ 7694140 w 7697323"/>
              <a:gd name="connsiteY8" fmla="*/ 0 h 402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97323" h="4028302">
                <a:moveTo>
                  <a:pt x="0" y="4028302"/>
                </a:moveTo>
                <a:lnTo>
                  <a:pt x="881448" y="4020065"/>
                </a:lnTo>
                <a:cubicBezTo>
                  <a:pt x="1083275" y="4006335"/>
                  <a:pt x="1210962" y="3945924"/>
                  <a:pt x="1210962" y="3945924"/>
                </a:cubicBezTo>
                <a:lnTo>
                  <a:pt x="2899719" y="3575221"/>
                </a:lnTo>
                <a:cubicBezTo>
                  <a:pt x="3378886" y="3464010"/>
                  <a:pt x="3728994" y="3403599"/>
                  <a:pt x="4085967" y="3278659"/>
                </a:cubicBezTo>
                <a:cubicBezTo>
                  <a:pt x="4442940" y="3153719"/>
                  <a:pt x="4561015" y="3214129"/>
                  <a:pt x="5041556" y="2825578"/>
                </a:cubicBezTo>
                <a:cubicBezTo>
                  <a:pt x="5522097" y="2437027"/>
                  <a:pt x="6544962" y="1381210"/>
                  <a:pt x="6969211" y="947351"/>
                </a:cubicBezTo>
                <a:cubicBezTo>
                  <a:pt x="7393460" y="513492"/>
                  <a:pt x="7466227" y="380313"/>
                  <a:pt x="7587048" y="222421"/>
                </a:cubicBezTo>
                <a:cubicBezTo>
                  <a:pt x="7707870" y="64529"/>
                  <a:pt x="7701005" y="32264"/>
                  <a:pt x="769414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22B800A-D835-49DB-8C6D-DCBF3B149A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b="1" dirty="0" err="1"/>
              <a:t>How</a:t>
            </a:r>
            <a:r>
              <a:rPr lang="de-DE" sz="1400" b="1" dirty="0"/>
              <a:t> </a:t>
            </a:r>
            <a:r>
              <a:rPr lang="de-DE" sz="1400" b="1" dirty="0" err="1"/>
              <a:t>does</a:t>
            </a:r>
            <a:r>
              <a:rPr lang="de-DE" sz="1400" b="1" dirty="0"/>
              <a:t> </a:t>
            </a:r>
            <a:r>
              <a:rPr lang="de-DE" sz="1400" b="1" dirty="0" err="1"/>
              <a:t>backtesting</a:t>
            </a:r>
            <a:r>
              <a:rPr lang="de-DE" sz="1400" b="1" dirty="0"/>
              <a:t> </a:t>
            </a:r>
            <a:r>
              <a:rPr lang="de-DE" sz="1400" b="1" dirty="0" err="1"/>
              <a:t>work</a:t>
            </a:r>
            <a:r>
              <a:rPr lang="de-DE" sz="1400" b="1" dirty="0"/>
              <a:t>?</a:t>
            </a:r>
          </a:p>
          <a:p>
            <a:pPr marL="0" indent="0">
              <a:buNone/>
            </a:pP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Split the data into Training data and Test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Build a model based on the training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 the model to forecast for the Test 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Compare between Forecasted and Actual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Backtest</a:t>
            </a:r>
            <a:endParaRPr lang="en-US" dirty="0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B9C135A2-B939-4E8D-BD96-9E7DCD467BEC}"/>
              </a:ext>
            </a:extLst>
          </p:cNvPr>
          <p:cNvSpPr/>
          <p:nvPr/>
        </p:nvSpPr>
        <p:spPr>
          <a:xfrm>
            <a:off x="9199520" y="2943514"/>
            <a:ext cx="1135103" cy="250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1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A323DA7F-8706-4C67-9E0E-F0F7E02420F0}"/>
              </a:ext>
            </a:extLst>
          </p:cNvPr>
          <p:cNvSpPr/>
          <p:nvPr/>
        </p:nvSpPr>
        <p:spPr>
          <a:xfrm>
            <a:off x="6670679" y="2947939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1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25AD0A99-A8A5-4BD9-AC86-276072F4E45A}"/>
              </a:ext>
            </a:extLst>
          </p:cNvPr>
          <p:cNvSpPr/>
          <p:nvPr/>
        </p:nvSpPr>
        <p:spPr>
          <a:xfrm>
            <a:off x="9532895" y="3302984"/>
            <a:ext cx="1135103" cy="259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9671146B-AB4C-43EB-B2F0-801D5FA89051}"/>
              </a:ext>
            </a:extLst>
          </p:cNvPr>
          <p:cNvSpPr/>
          <p:nvPr/>
        </p:nvSpPr>
        <p:spPr>
          <a:xfrm>
            <a:off x="7004054" y="3310246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94F78EA0-8B57-494E-B542-D65836EA870D}"/>
              </a:ext>
            </a:extLst>
          </p:cNvPr>
          <p:cNvSpPr/>
          <p:nvPr/>
        </p:nvSpPr>
        <p:spPr>
          <a:xfrm>
            <a:off x="9900560" y="3673541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3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0D45F15-08DA-40C3-B736-5E1D506035D5}"/>
              </a:ext>
            </a:extLst>
          </p:cNvPr>
          <p:cNvSpPr/>
          <p:nvPr/>
        </p:nvSpPr>
        <p:spPr>
          <a:xfrm>
            <a:off x="7371719" y="3672553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3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10D91E59-0495-4F16-A5A5-0E5C55A60966}"/>
              </a:ext>
            </a:extLst>
          </p:cNvPr>
          <p:cNvSpPr/>
          <p:nvPr/>
        </p:nvSpPr>
        <p:spPr>
          <a:xfrm>
            <a:off x="10308753" y="4034862"/>
            <a:ext cx="1135103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Test Set 4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705C5A4-5FE1-40D2-8AED-6D95CADA58F1}"/>
              </a:ext>
            </a:extLst>
          </p:cNvPr>
          <p:cNvSpPr/>
          <p:nvPr/>
        </p:nvSpPr>
        <p:spPr>
          <a:xfrm>
            <a:off x="7779912" y="4034861"/>
            <a:ext cx="2528841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Train Set 4</a:t>
            </a: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CD768FC-D68E-45D4-8274-61F2590C5E71}"/>
              </a:ext>
            </a:extLst>
          </p:cNvPr>
          <p:cNvCxnSpPr>
            <a:cxnSpLocks/>
          </p:cNvCxnSpPr>
          <p:nvPr/>
        </p:nvCxnSpPr>
        <p:spPr>
          <a:xfrm>
            <a:off x="6779399" y="4563134"/>
            <a:ext cx="4710637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D5C2717F-3CE9-4C81-A745-54F8D49FC89E}"/>
              </a:ext>
            </a:extLst>
          </p:cNvPr>
          <p:cNvSpPr txBox="1"/>
          <p:nvPr/>
        </p:nvSpPr>
        <p:spPr>
          <a:xfrm>
            <a:off x="8836796" y="4663831"/>
            <a:ext cx="186055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Time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23A921-4FD2-48FE-947A-D67DE5237E11}"/>
              </a:ext>
            </a:extLst>
          </p:cNvPr>
          <p:cNvSpPr/>
          <p:nvPr/>
        </p:nvSpPr>
        <p:spPr>
          <a:xfrm>
            <a:off x="6670679" y="2455988"/>
            <a:ext cx="4819357" cy="25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1420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078E-EA94-43F5-867A-6584B304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Methodology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9B276A5-1CAA-40E5-BEE9-2537C23B55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RNNs </a:t>
            </a:r>
            <a:r>
              <a:rPr lang="de-DE" dirty="0" err="1"/>
              <a:t>with</a:t>
            </a:r>
            <a:r>
              <a:rPr lang="de-DE" dirty="0"/>
              <a:t> LSTM </a:t>
            </a:r>
            <a:r>
              <a:rPr lang="de-DE" dirty="0" err="1"/>
              <a:t>cells</a:t>
            </a:r>
            <a:endParaRPr lang="en-US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0CDA35BB-5FFA-423B-810E-4A9A0AC9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3208521" cy="4273961"/>
          </a:xfrm>
        </p:spPr>
        <p:txBody>
          <a:bodyPr>
            <a:normAutofit/>
          </a:bodyPr>
          <a:lstStyle/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 (RNNs) process sequential data. </a:t>
            </a:r>
          </a:p>
          <a:p>
            <a:r>
              <a:rPr lang="en-US" sz="1400" dirty="0">
                <a:latin typeface="Corbel" panose="020B0503020204020204" pitchFamily="34" charset="0"/>
                <a:cs typeface="Calibri" panose="020F0502020204030204" pitchFamily="34" charset="0"/>
              </a:rPr>
              <a:t>Each state of the RNN is therefore a function depending on its previous states.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CE26FF-2066-443E-9742-4ADBCA4E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9" y="1825625"/>
            <a:ext cx="7354493" cy="3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5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VISE">
      <a:dk1>
        <a:srgbClr val="000000"/>
      </a:dk1>
      <a:lt1>
        <a:srgbClr val="FFFFFF"/>
      </a:lt1>
      <a:dk2>
        <a:srgbClr val="062646"/>
      </a:dk2>
      <a:lt2>
        <a:srgbClr val="E7E6E6"/>
      </a:lt2>
      <a:accent1>
        <a:srgbClr val="2195CA"/>
      </a:accent1>
      <a:accent2>
        <a:srgbClr val="F49605"/>
      </a:accent2>
      <a:accent3>
        <a:srgbClr val="B3B4B3"/>
      </a:accent3>
      <a:accent4>
        <a:srgbClr val="F4C47A"/>
      </a:accent4>
      <a:accent5>
        <a:srgbClr val="65AACA"/>
      </a:accent5>
      <a:accent6>
        <a:srgbClr val="D6D6D6"/>
      </a:accent6>
      <a:hlink>
        <a:srgbClr val="0563C1"/>
      </a:hlink>
      <a:folHlink>
        <a:srgbClr val="954F72"/>
      </a:folHlink>
    </a:clrScheme>
    <a:fontScheme name="mVISE Standardschriftarten">
      <a:majorFont>
        <a:latin typeface="AmpleAlt-Regular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E366EFE8-2FDA-4840-8719-CF0744721C69}" vid="{CB7B89C4-728F-C141-9CD0-DDFE0F98A6A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mVISE 2018 Universal Corbel</Template>
  <TotalTime>0</TotalTime>
  <Words>1545</Words>
  <Application>Microsoft Office PowerPoint</Application>
  <PresentationFormat>Breitbild</PresentationFormat>
  <Paragraphs>344</Paragraphs>
  <Slides>26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5" baseType="lpstr">
      <vt:lpstr>Arial</vt:lpstr>
      <vt:lpstr>BMW Group Condensed</vt:lpstr>
      <vt:lpstr>Calibri</vt:lpstr>
      <vt:lpstr>Calibri Light</vt:lpstr>
      <vt:lpstr>Cambria Math</vt:lpstr>
      <vt:lpstr>Corbel</vt:lpstr>
      <vt:lpstr>Roboto</vt:lpstr>
      <vt:lpstr>URWPalladioL-Roma</vt:lpstr>
      <vt:lpstr>Office-Design</vt:lpstr>
      <vt:lpstr>Stock Price Prediction and Portfolio Optimization Using Recurrent Neural Networks and Autoencoders</vt:lpstr>
      <vt:lpstr>PowerPoint-Präsentation</vt:lpstr>
      <vt:lpstr>Introduction</vt:lpstr>
      <vt:lpstr>Introduction</vt:lpstr>
      <vt:lpstr>Introduction</vt:lpstr>
      <vt:lpstr>Literature Review</vt:lpstr>
      <vt:lpstr>Literature Review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Dataset</vt:lpstr>
      <vt:lpstr>Model</vt:lpstr>
      <vt:lpstr>Model</vt:lpstr>
      <vt:lpstr>Results</vt:lpstr>
      <vt:lpstr>Results</vt:lpstr>
      <vt:lpstr>Results</vt:lpstr>
      <vt:lpstr>Results</vt:lpstr>
      <vt:lpstr>References</vt:lpstr>
      <vt:lpstr>Q &amp; A</vt:lpstr>
      <vt:lpstr>PowerPoint-Präsentation</vt:lpstr>
    </vt:vector>
  </TitlesOfParts>
  <Manager/>
  <Company>mVISE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Ihr Partner für digitale Transformation</dc:title>
  <dc:subject/>
  <dc:creator>Julian Quernheim, mVISE AG</dc:creator>
  <cp:keywords/>
  <dc:description/>
  <cp:lastModifiedBy>Julian Quernheim, mVISE AG</cp:lastModifiedBy>
  <cp:revision>50</cp:revision>
  <dcterms:created xsi:type="dcterms:W3CDTF">2020-02-26T07:52:13Z</dcterms:created>
  <dcterms:modified xsi:type="dcterms:W3CDTF">2020-04-15T13:41:35Z</dcterms:modified>
  <cp:category/>
</cp:coreProperties>
</file>