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761" r:id="rId3"/>
    <p:sldId id="789" r:id="rId4"/>
    <p:sldId id="781" r:id="rId5"/>
    <p:sldId id="782" r:id="rId6"/>
    <p:sldId id="793" r:id="rId7"/>
    <p:sldId id="762" r:id="rId8"/>
    <p:sldId id="767" r:id="rId9"/>
    <p:sldId id="796" r:id="rId10"/>
    <p:sldId id="787" r:id="rId11"/>
    <p:sldId id="788" r:id="rId12"/>
    <p:sldId id="769" r:id="rId13"/>
    <p:sldId id="802" r:id="rId14"/>
    <p:sldId id="771" r:id="rId15"/>
    <p:sldId id="775" r:id="rId16"/>
    <p:sldId id="772" r:id="rId17"/>
    <p:sldId id="763" r:id="rId18"/>
    <p:sldId id="764" r:id="rId19"/>
    <p:sldId id="765" r:id="rId20"/>
    <p:sldId id="790" r:id="rId21"/>
    <p:sldId id="783" r:id="rId22"/>
    <p:sldId id="794" r:id="rId23"/>
    <p:sldId id="784" r:id="rId24"/>
    <p:sldId id="785" r:id="rId25"/>
    <p:sldId id="795" r:id="rId26"/>
    <p:sldId id="791" r:id="rId27"/>
    <p:sldId id="777" r:id="rId28"/>
    <p:sldId id="797" r:id="rId29"/>
    <p:sldId id="776" r:id="rId30"/>
    <p:sldId id="778" r:id="rId31"/>
    <p:sldId id="770" r:id="rId32"/>
    <p:sldId id="780" r:id="rId33"/>
    <p:sldId id="801" r:id="rId34"/>
    <p:sldId id="799" r:id="rId35"/>
    <p:sldId id="798" r:id="rId36"/>
    <p:sldId id="766" r:id="rId37"/>
    <p:sldId id="270" r:id="rId38"/>
    <p:sldId id="261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6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37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8836" y="2314575"/>
                <a:ext cx="10601610" cy="3956916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𝑖𝑚𝑖𝑧𝑒</m:t>
                          </m:r>
                        </m:fNam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4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200" b="0" i="0" dirty="0" err="1">
                    <a:latin typeface="Cambria Math" panose="02040503050406030204" pitchFamily="18" charset="0"/>
                  </a:rPr>
                  <a:t>where</a:t>
                </a:r>
                <a:endParaRPr lang="de-DE" sz="1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isdefined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as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expected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defines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dirty="0">
                        <a:ea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de-DE" sz="1200" b="0" i="0" dirty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stocks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portfolio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de-DE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covariance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returns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equals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20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𝑠𝑡𝑜𝑐𝑘𝑠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8836" y="2314575"/>
                <a:ext cx="10601610" cy="3956916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618836" y="1849866"/>
            <a:ext cx="8310354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formulation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19" y="2314575"/>
            <a:ext cx="5505779" cy="2451389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The covariance looks for a linear relationship between two variables. Hence it can be fallacious in situations where two variable have a relationship, but it is nonlinear.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Covariance is strongly influence by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Heteroscedasticity, a situation in which the one variable has unequal variability across the range of values of the second variable, leads to misleading covariance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covariance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matrices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45E0B1-641A-4C41-9B26-13F549842A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88DDD79-1930-4C20-B566-A33A94AF2988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Anscombe's quartet: All four sets are identical when examined using simple summary statistics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510986C-5843-461A-ABDB-A3915026734A}"/>
              </a:ext>
            </a:extLst>
          </p:cNvPr>
          <p:cNvSpPr txBox="1">
            <a:spLocks/>
          </p:cNvSpPr>
          <p:nvPr/>
        </p:nvSpPr>
        <p:spPr>
          <a:xfrm flipH="1">
            <a:off x="590218" y="5039302"/>
            <a:ext cx="5505779" cy="1410541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Corbel" panose="020B0503020204020204" pitchFamily="34" charset="0"/>
              </a:rPr>
              <a:t>Random </a:t>
            </a:r>
            <a:r>
              <a:rPr lang="de-DE" sz="1400" dirty="0" err="1">
                <a:latin typeface="Corbel" panose="020B0503020204020204" pitchFamily="34" charset="0"/>
              </a:rPr>
              <a:t>matrix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(RMT). </a:t>
            </a:r>
          </a:p>
          <a:p>
            <a:pPr lvl="1"/>
            <a:r>
              <a:rPr lang="de-DE" sz="1200" dirty="0">
                <a:latin typeface="Corbel" panose="020B0503020204020204" pitchFamily="34" charset="0"/>
              </a:rPr>
              <a:t>RMT </a:t>
            </a:r>
            <a:r>
              <a:rPr lang="de-DE" sz="1200" dirty="0" err="1">
                <a:latin typeface="Corbel" panose="020B0503020204020204" pitchFamily="34" charset="0"/>
              </a:rPr>
              <a:t>assumes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that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obly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largest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eigenvalue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of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matrix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provide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valueable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information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about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cross-correlation</a:t>
            </a:r>
            <a:r>
              <a:rPr lang="de-DE" sz="1200" dirty="0">
                <a:latin typeface="Corbel" panose="020B0503020204020204" pitchFamily="34" charset="0"/>
              </a:rPr>
              <a:t> and </a:t>
            </a:r>
            <a:r>
              <a:rPr lang="de-DE" sz="1200" dirty="0" err="1">
                <a:latin typeface="Corbel" panose="020B0503020204020204" pitchFamily="34" charset="0"/>
              </a:rPr>
              <a:t>that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the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remmaining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is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random</a:t>
            </a:r>
            <a:r>
              <a:rPr lang="de-DE" sz="1200" dirty="0">
                <a:latin typeface="Corbel" panose="020B0503020204020204" pitchFamily="34" charset="0"/>
              </a:rPr>
              <a:t> </a:t>
            </a:r>
            <a:r>
              <a:rPr lang="de-DE" sz="1200" dirty="0" err="1">
                <a:latin typeface="Corbel" panose="020B0503020204020204" pitchFamily="34" charset="0"/>
              </a:rPr>
              <a:t>noise</a:t>
            </a:r>
            <a:r>
              <a:rPr lang="de-DE" sz="1200" dirty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>
                <a:latin typeface="Corbel" panose="020B0503020204020204" pitchFamily="34" charset="0"/>
              </a:rPr>
              <a:t>Shrinkage</a:t>
            </a:r>
            <a:endParaRPr lang="de-DE" sz="1400" dirty="0"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2" name="Textplatzhalter 91">
            <a:extLst>
              <a:ext uri="{FF2B5EF4-FFF2-40B4-BE49-F238E27FC236}">
                <a16:creationId xmlns:a16="http://schemas.microsoft.com/office/drawing/2014/main" id="{02A00FDE-C981-471B-B327-A14B65F20C1B}"/>
              </a:ext>
            </a:extLst>
          </p:cNvPr>
          <p:cNvSpPr txBox="1">
            <a:spLocks/>
          </p:cNvSpPr>
          <p:nvPr/>
        </p:nvSpPr>
        <p:spPr>
          <a:xfrm>
            <a:off x="590222" y="4580564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217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backtesting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Time Series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/>
              <p:nvPr/>
            </p:nvSpPr>
            <p:spPr>
              <a:xfrm>
                <a:off x="5254194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94" y="2068074"/>
                <a:ext cx="407697" cy="381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/>
              <p:nvPr/>
            </p:nvSpPr>
            <p:spPr>
              <a:xfrm>
                <a:off x="5892151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51" y="2068074"/>
                <a:ext cx="407697" cy="381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/>
              <p:nvPr/>
            </p:nvSpPr>
            <p:spPr>
              <a:xfrm>
                <a:off x="6530108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8" y="2068074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/>
              <p:nvPr/>
            </p:nvSpPr>
            <p:spPr>
              <a:xfrm>
                <a:off x="7168065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65" y="2068074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/>
              <p:nvPr/>
            </p:nvSpPr>
            <p:spPr>
              <a:xfrm>
                <a:off x="7806022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22" y="2068074"/>
                <a:ext cx="407697" cy="381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/>
              <p:nvPr/>
            </p:nvSpPr>
            <p:spPr>
              <a:xfrm>
                <a:off x="8443979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79" y="2068074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C628251-E59A-48B4-B5C2-268DD1655C63}"/>
                  </a:ext>
                </a:extLst>
              </p:cNvPr>
              <p:cNvSpPr/>
              <p:nvPr/>
            </p:nvSpPr>
            <p:spPr>
              <a:xfrm>
                <a:off x="9081936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C628251-E59A-48B4-B5C2-268DD1655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36" y="2068074"/>
                <a:ext cx="407697" cy="381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3609098-B2DC-47A9-98DF-2A9EF427BE48}"/>
                  </a:ext>
                </a:extLst>
              </p:cNvPr>
              <p:cNvSpPr/>
              <p:nvPr/>
            </p:nvSpPr>
            <p:spPr>
              <a:xfrm>
                <a:off x="9719893" y="206807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3609098-B2DC-47A9-98DF-2A9EF427B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93" y="2068074"/>
                <a:ext cx="407697" cy="381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9113C01-F587-4485-9CA6-A8AF802D8198}"/>
              </a:ext>
            </a:extLst>
          </p:cNvPr>
          <p:cNvCxnSpPr>
            <a:cxnSpLocks/>
          </p:cNvCxnSpPr>
          <p:nvPr/>
        </p:nvCxnSpPr>
        <p:spPr>
          <a:xfrm>
            <a:off x="5254194" y="2834500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52C77C5-2719-42D6-A630-38C9A60ABEB5}"/>
              </a:ext>
            </a:extLst>
          </p:cNvPr>
          <p:cNvSpPr txBox="1"/>
          <p:nvPr/>
        </p:nvSpPr>
        <p:spPr>
          <a:xfrm>
            <a:off x="8785817" y="281517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Sliding</a:t>
            </a: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windows</a:t>
            </a:r>
            <a:endParaRPr lang="de-DE" sz="11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AB5515-4251-450C-8146-A12B8A527746}"/>
              </a:ext>
            </a:extLst>
          </p:cNvPr>
          <p:cNvCxnSpPr>
            <a:cxnSpLocks/>
          </p:cNvCxnSpPr>
          <p:nvPr/>
        </p:nvCxnSpPr>
        <p:spPr>
          <a:xfrm>
            <a:off x="5850031" y="3089979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A6EFF9C-A52F-4091-BE3D-94BF50C62B4D}"/>
              </a:ext>
            </a:extLst>
          </p:cNvPr>
          <p:cNvCxnSpPr>
            <a:cxnSpLocks/>
          </p:cNvCxnSpPr>
          <p:nvPr/>
        </p:nvCxnSpPr>
        <p:spPr>
          <a:xfrm>
            <a:off x="6530108" y="3363282"/>
            <a:ext cx="22557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31E7CE2-9ACF-48AB-9DF4-471AAF23B75A}"/>
                  </a:ext>
                </a:extLst>
              </p:cNvPr>
              <p:cNvSpPr/>
              <p:nvPr/>
            </p:nvSpPr>
            <p:spPr>
              <a:xfrm>
                <a:off x="6666702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31E7CE2-9ACF-48AB-9DF4-471AAF23B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3992789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9D881F5-C433-47CA-BCC9-C37B0A61EE74}"/>
                  </a:ext>
                </a:extLst>
              </p:cNvPr>
              <p:cNvSpPr/>
              <p:nvPr/>
            </p:nvSpPr>
            <p:spPr>
              <a:xfrm>
                <a:off x="7304659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9D881F5-C433-47CA-BCC9-C37B0A61E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3992789"/>
                <a:ext cx="407697" cy="3816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EEE8E8-AD09-44F6-92BE-2561E18DF8C0}"/>
                  </a:ext>
                </a:extLst>
              </p:cNvPr>
              <p:cNvSpPr/>
              <p:nvPr/>
            </p:nvSpPr>
            <p:spPr>
              <a:xfrm>
                <a:off x="7942616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EEE8E8-AD09-44F6-92BE-2561E18DF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3992789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4B8E1A4-AAEC-4375-8F19-9A383703C9C3}"/>
                  </a:ext>
                </a:extLst>
              </p:cNvPr>
              <p:cNvSpPr/>
              <p:nvPr/>
            </p:nvSpPr>
            <p:spPr>
              <a:xfrm>
                <a:off x="8635989" y="399278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4B8E1A4-AAEC-4375-8F19-9A383703C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3992789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E65CEE1-207D-42A4-AE6C-6DF3B0C0B139}"/>
                  </a:ext>
                </a:extLst>
              </p:cNvPr>
              <p:cNvSpPr/>
              <p:nvPr/>
            </p:nvSpPr>
            <p:spPr>
              <a:xfrm>
                <a:off x="6666702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E65CEE1-207D-42A4-AE6C-6DF3B0C0B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4447936"/>
                <a:ext cx="407697" cy="38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3D2B983-1470-4913-BFB2-5FE9930D720E}"/>
                  </a:ext>
                </a:extLst>
              </p:cNvPr>
              <p:cNvSpPr/>
              <p:nvPr/>
            </p:nvSpPr>
            <p:spPr>
              <a:xfrm>
                <a:off x="7304659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3D2B983-1470-4913-BFB2-5FE9930D7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4447936"/>
                <a:ext cx="407697" cy="3816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F22A06AE-4E38-469E-972A-CE9D51B36E83}"/>
                  </a:ext>
                </a:extLst>
              </p:cNvPr>
              <p:cNvSpPr/>
              <p:nvPr/>
            </p:nvSpPr>
            <p:spPr>
              <a:xfrm>
                <a:off x="7942616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F22A06AE-4E38-469E-972A-CE9D51B36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4447936"/>
                <a:ext cx="407697" cy="38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0E66C08B-600C-449A-A922-550B3B5F8656}"/>
                  </a:ext>
                </a:extLst>
              </p:cNvPr>
              <p:cNvSpPr/>
              <p:nvPr/>
            </p:nvSpPr>
            <p:spPr>
              <a:xfrm>
                <a:off x="8635989" y="444793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0E66C08B-600C-449A-A922-550B3B5F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4447936"/>
                <a:ext cx="407697" cy="3816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2A8F4E5-7457-48AC-A5E1-98AF7EC6BF2C}"/>
                  </a:ext>
                </a:extLst>
              </p:cNvPr>
              <p:cNvSpPr/>
              <p:nvPr/>
            </p:nvSpPr>
            <p:spPr>
              <a:xfrm>
                <a:off x="6666702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2A8F4E5-7457-48AC-A5E1-98AF7EC6B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4903083"/>
                <a:ext cx="407697" cy="3816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68E4CCE-743D-47F8-8852-CB0093BA3750}"/>
                  </a:ext>
                </a:extLst>
              </p:cNvPr>
              <p:cNvSpPr/>
              <p:nvPr/>
            </p:nvSpPr>
            <p:spPr>
              <a:xfrm>
                <a:off x="7304659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68E4CCE-743D-47F8-8852-CB0093BA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4903083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CCF15D90-8A0C-45A6-B15A-F0537F6FBB74}"/>
                  </a:ext>
                </a:extLst>
              </p:cNvPr>
              <p:cNvSpPr/>
              <p:nvPr/>
            </p:nvSpPr>
            <p:spPr>
              <a:xfrm>
                <a:off x="7942616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CCF15D90-8A0C-45A6-B15A-F0537F6FB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4903083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F1A1E586-22CD-4A9E-A7BF-9EED99138F22}"/>
                  </a:ext>
                </a:extLst>
              </p:cNvPr>
              <p:cNvSpPr/>
              <p:nvPr/>
            </p:nvSpPr>
            <p:spPr>
              <a:xfrm>
                <a:off x="8635989" y="49030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F1A1E586-22CD-4A9E-A7BF-9EED9913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4903083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556FB65-1679-4B11-9F2E-A1F99B5C25F3}"/>
                  </a:ext>
                </a:extLst>
              </p:cNvPr>
              <p:cNvSpPr/>
              <p:nvPr/>
            </p:nvSpPr>
            <p:spPr>
              <a:xfrm>
                <a:off x="6666702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556FB65-1679-4B11-9F2E-A1F99B5C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702" y="5358230"/>
                <a:ext cx="407697" cy="3816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7136E50-E2AD-42CC-83B0-F609F1883A63}"/>
                  </a:ext>
                </a:extLst>
              </p:cNvPr>
              <p:cNvSpPr/>
              <p:nvPr/>
            </p:nvSpPr>
            <p:spPr>
              <a:xfrm>
                <a:off x="7304659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7136E50-E2AD-42CC-83B0-F609F188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59" y="5358230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9C32BFB-424C-49C2-959B-0A320FF778FC}"/>
                  </a:ext>
                </a:extLst>
              </p:cNvPr>
              <p:cNvSpPr/>
              <p:nvPr/>
            </p:nvSpPr>
            <p:spPr>
              <a:xfrm>
                <a:off x="7942616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9C32BFB-424C-49C2-959B-0A320FF7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16" y="5358230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4D9FF61-F66D-4546-889E-E4A91E8BC7B3}"/>
                  </a:ext>
                </a:extLst>
              </p:cNvPr>
              <p:cNvSpPr/>
              <p:nvPr/>
            </p:nvSpPr>
            <p:spPr>
              <a:xfrm>
                <a:off x="8635989" y="53582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4D9FF61-F66D-4546-889E-E4A91E8B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89" y="5358230"/>
                <a:ext cx="407697" cy="381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>
            <a:extLst>
              <a:ext uri="{FF2B5EF4-FFF2-40B4-BE49-F238E27FC236}">
                <a16:creationId xmlns:a16="http://schemas.microsoft.com/office/drawing/2014/main" id="{5638AB61-49B4-46E1-AF1C-443F39142A95}"/>
              </a:ext>
            </a:extLst>
          </p:cNvPr>
          <p:cNvSpPr/>
          <p:nvPr/>
        </p:nvSpPr>
        <p:spPr>
          <a:xfrm>
            <a:off x="6520217" y="3839783"/>
            <a:ext cx="1930401" cy="2079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44451D6-7F94-42A1-9435-E617A9435654}"/>
              </a:ext>
            </a:extLst>
          </p:cNvPr>
          <p:cNvSpPr/>
          <p:nvPr/>
        </p:nvSpPr>
        <p:spPr>
          <a:xfrm>
            <a:off x="8544275" y="3839783"/>
            <a:ext cx="589834" cy="2079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E26FF-2066-443E-9742-4ADBCA4E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  <a:blipFill>
                <a:blip r:embed="rId2"/>
                <a:stretch>
                  <a:fillRect l="-454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8A999262-AB86-43D8-BE24-189B5C6D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an RNN?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B69CB2-31B5-48EC-9994-7F0C19BA0BC8}"/>
              </a:ext>
            </a:extLst>
          </p:cNvPr>
          <p:cNvGrpSpPr/>
          <p:nvPr/>
        </p:nvGrpSpPr>
        <p:grpSpPr>
          <a:xfrm>
            <a:off x="6956143" y="4956037"/>
            <a:ext cx="2651611" cy="369332"/>
            <a:chOff x="6928914" y="5199956"/>
            <a:chExt cx="265161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2F222BB-074E-43D2-8D6C-12A07D0C35BB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F05B7D87-51BB-4057-89EA-4EA3C9AFB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3C55805-DCFE-4B82-AD74-C5D4C6ADB225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6A6B5A98-955E-480C-9AF1-0AFF851D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556778" y="2091808"/>
            <a:ext cx="5799978" cy="2641303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01AEA4C-DA4D-457C-A4A2-A11F73045504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B879834-F948-40BC-9C8B-6D88363095B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4842A11-230F-409F-9FBA-0144E05F4979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A4AD769-1839-45BC-ADDE-EB687578ACCA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7594C0C3-834F-4BE0-A74B-2D4A0458ACAA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293D27-FE6B-4A2F-A21B-DB2AF463DF25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8F0D8E8D-C5C5-47B4-9218-F38F9F735B6E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3E52EDA6-AE5E-488B-A6A2-3EBBA05B1C00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CD1A6E9-01C0-4D02-8471-CDEECF7AB3C1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A68A4-6B65-46A8-8B56-43214989BA4D}"/>
                </a:ext>
              </a:extLst>
            </p:cNvPr>
            <p:cNvCxnSpPr>
              <a:cxnSpLocks/>
              <a:stCxn id="70" idx="2"/>
              <a:endCxn id="76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4CC12A-8738-4D4E-9DF1-4B08FDB5ED2A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00FD8B3-7025-494A-BF6C-801E004D4AE8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9D8A4CE-BD8C-4A5B-801F-0A7C8B060799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372C32D-C8B7-4F58-9C6A-A2AEA42B5635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59C624F-EBC8-40F0-A1BC-660BBE08C7FD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92E3EB8-5CD6-42BF-AD51-8E4A9E0A1E67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077BC66-2A12-4A97-95DB-FF11BD38EFE8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1C943F8-9090-4C8E-8A36-CBB1E3814F7B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5949DE9-A340-45D0-BA50-767B359C7C01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139B5F1-D73B-4FF4-83C8-FDAE3277C7FB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4958593-B549-4A88-8BDA-85284B0F116D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458B835-F9E3-4118-995A-D9F0F8C939B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C0289B3-4C00-4602-9998-9346A9B953EF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BA9D7E8-B479-4F44-BEC7-1C2852447C3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0E6F2D1-CD82-497D-AD61-27A008050404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DC5445A-EC4E-4A0B-94CD-F96DF52321EA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3D8E943-DADB-4A65-AE20-E7550050E44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E743CD1-691E-4C05-B8C4-FDD8FAC40DC5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A74833-3E4B-459F-AF75-938B590D7BC3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B0EA894-EB8D-4E1D-A0EA-2027CB425893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036F49D-B8EF-44F9-B742-C716CA513985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66B641E-331F-42AA-8001-BCAAAA06E579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B28151E-BB75-496E-BA06-C54C18AD987D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B04A4B1-EB07-4655-ABBA-D746C8D790A5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94D8251-84C6-4A91-8382-CF6C49870AB3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714ED5B-30C8-4082-987F-885600F128BD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295E178D-B8CF-41E7-825D-A0F60522C0E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89D1664-796D-4DDC-AE02-8895F3CD9602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8469AD6-16A2-4FFE-990F-E2E830AB47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DB3AA58C-96DA-4D4A-A5A9-4584C4B8C9C5}"/>
                </a:ext>
              </a:extLst>
            </p:cNvPr>
            <p:cNvCxnSpPr>
              <a:cxnSpLocks/>
              <a:stCxn id="78" idx="2"/>
              <a:endCxn id="8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E9245853-4B7C-44F7-A5EB-3EC10D8A26A5}"/>
                </a:ext>
              </a:extLst>
            </p:cNvPr>
            <p:cNvCxnSpPr>
              <a:cxnSpLocks/>
              <a:stCxn id="79" idx="2"/>
              <a:endCxn id="8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37C9228-A604-47C0-BC33-FDC6097D5D4E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1F1B4CF-4E26-45D1-9539-F8C4ECAE0527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6159EB6-A1D5-4618-A939-6451B9B8EAB3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9F3A4B3-D781-4400-A910-611D8B270373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F8AB9C-FA6B-4DCF-A43E-990254699E77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E01B3A2-26FB-4C5C-9F8F-9EE353EA48E3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B8A4CBF-D5EC-460D-AE8B-F30D25EEC73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CF8C43-546A-4A45-9895-F1C79772E9A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651887C-727B-4E9B-A2F0-AD684A475806}"/>
                </a:ext>
              </a:extLst>
            </p:cNvPr>
            <p:cNvCxnSpPr>
              <a:cxnSpLocks/>
              <a:stCxn id="85" idx="2"/>
              <a:endCxn id="8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01C25AF5-6848-4006-A1F9-F03FAAB0DF0C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F382A7A2-B7EB-4DCD-B275-9ED5884E01B0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3EABDDE-CDEE-4C70-AA2A-AFA938A0300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9B709F8-CC8C-4321-A613-A5E4CBB7240D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0811573-42F0-463A-9714-78B59C9B5E4F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BB4F2C2-4D1D-48DE-91C3-3F7865D0E1FD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B6FD463-2C8D-407D-B003-15785B1D62A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7468-14B4-4658-83DE-02BEF69F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Literature</a:t>
            </a:r>
            <a:r>
              <a:rPr lang="de-DE" dirty="0"/>
              <a:t>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02A67F7-72C2-46E4-9E78-B4FE3D5F5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Open, High, Low, </a:t>
            </a:r>
            <a:r>
              <a:rPr lang="de-DE" dirty="0" err="1"/>
              <a:t>Closed</a:t>
            </a:r>
            <a:r>
              <a:rPr lang="de-DE" dirty="0"/>
              <a:t>, Volume (OHLCV) 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1367"/>
            <a:ext cx="11087100" cy="4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AF1B0-DD38-4AAD-B4E4-CB10D90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CDD18A-A2B0-46CA-8B9D-0C02130A53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91">
            <a:extLst>
              <a:ext uri="{FF2B5EF4-FFF2-40B4-BE49-F238E27FC236}">
                <a16:creationId xmlns:a16="http://schemas.microsoft.com/office/drawing/2014/main" id="{38CF0853-AAFF-4AFD-807B-2D376119DD54}"/>
              </a:ext>
            </a:extLst>
          </p:cNvPr>
          <p:cNvSpPr txBox="1">
            <a:spLocks/>
          </p:cNvSpPr>
          <p:nvPr/>
        </p:nvSpPr>
        <p:spPr>
          <a:xfrm>
            <a:off x="637847" y="2002266"/>
            <a:ext cx="5915353" cy="357938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6" name="Textplatzhalter 91">
            <a:extLst>
              <a:ext uri="{FF2B5EF4-FFF2-40B4-BE49-F238E27FC236}">
                <a16:creationId xmlns:a16="http://schemas.microsoft.com/office/drawing/2014/main" id="{4205AA68-EB97-4128-8066-9A1039875C8B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262492" y="2091808"/>
            <a:ext cx="1072985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9340DFC-F1FB-43CD-8030-D316602E8899}"/>
              </a:ext>
            </a:extLst>
          </p:cNvPr>
          <p:cNvSpPr txBox="1"/>
          <p:nvPr/>
        </p:nvSpPr>
        <p:spPr>
          <a:xfrm>
            <a:off x="6401723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D4A5B37-06DC-4901-92B9-EF42045A44A9}"/>
              </a:ext>
            </a:extLst>
          </p:cNvPr>
          <p:cNvSpPr txBox="1"/>
          <p:nvPr/>
        </p:nvSpPr>
        <p:spPr>
          <a:xfrm>
            <a:off x="6632410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…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EC49CFC7-D7CB-4A0C-A040-4EC10574527F}"/>
              </a:ext>
            </a:extLst>
          </p:cNvPr>
          <p:cNvSpPr txBox="1"/>
          <p:nvPr/>
        </p:nvSpPr>
        <p:spPr>
          <a:xfrm>
            <a:off x="6993658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S_n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D9C3979-ECFA-4354-ABAA-336F4464D3E8}"/>
              </a:ext>
            </a:extLst>
          </p:cNvPr>
          <p:cNvSpPr txBox="1"/>
          <p:nvPr/>
        </p:nvSpPr>
        <p:spPr>
          <a:xfrm>
            <a:off x="621477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t1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6F15100-1765-450D-A7EF-1CF2F80DBE34}"/>
              </a:ext>
            </a:extLst>
          </p:cNvPr>
          <p:cNvSpPr txBox="1"/>
          <p:nvPr/>
        </p:nvSpPr>
        <p:spPr>
          <a:xfrm>
            <a:off x="6198903" y="46067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t_n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3A2964F-3057-4413-AD35-F2A04D071CA1}"/>
              </a:ext>
            </a:extLst>
          </p:cNvPr>
          <p:cNvSpPr txBox="1"/>
          <p:nvPr/>
        </p:nvSpPr>
        <p:spPr>
          <a:xfrm>
            <a:off x="7795353" y="1754158"/>
            <a:ext cx="1187624" cy="3077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9"/>
            <a:ext cx="2373002" cy="1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Calculating the covariance of the latent feature vectors, we are able to compare stocks with each other over time.</a:t>
            </a:r>
          </a:p>
          <a:p>
            <a:r>
              <a:rPr lang="en-US" sz="1400" dirty="0"/>
              <a:t>In comparison to PCA analysis, the similarity score obtained from latent features better captures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9394400" y="2091808"/>
            <a:ext cx="658044" cy="137310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11087" y="2789636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11087" y="249490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091633" y="2536093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091632" y="2832177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119826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8791490" y="2646295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2" y="2321299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2" y="251190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2" y="2702503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2" y="2893105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8" y="3083707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9629991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983003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931874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931874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931874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9318740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9327976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939440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960396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960396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937041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933348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933348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933348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933348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9981575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933348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933348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933348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933348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8"/>
            <a:ext cx="333844" cy="2117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7244F1D-7C8E-4B29-B04B-06C701A5C283}"/>
              </a:ext>
            </a:extLst>
          </p:cNvPr>
          <p:cNvCxnSpPr>
            <a:cxnSpLocks/>
          </p:cNvCxnSpPr>
          <p:nvPr/>
        </p:nvCxnSpPr>
        <p:spPr>
          <a:xfrm>
            <a:off x="72300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9AE15C97-E789-47DA-AA3F-18D9F2DC4C00}"/>
              </a:ext>
            </a:extLst>
          </p:cNvPr>
          <p:cNvCxnSpPr>
            <a:cxnSpLocks/>
          </p:cNvCxnSpPr>
          <p:nvPr/>
        </p:nvCxnSpPr>
        <p:spPr>
          <a:xfrm>
            <a:off x="74425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7B47C15-A11B-454A-A6A0-5C42778FA222}"/>
              </a:ext>
            </a:extLst>
          </p:cNvPr>
          <p:cNvCxnSpPr>
            <a:cxnSpLocks/>
          </p:cNvCxnSpPr>
          <p:nvPr/>
        </p:nvCxnSpPr>
        <p:spPr>
          <a:xfrm>
            <a:off x="76425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DB858652-A13B-4C90-AD20-D0862FB47CD2}"/>
              </a:ext>
            </a:extLst>
          </p:cNvPr>
          <p:cNvCxnSpPr>
            <a:cxnSpLocks/>
          </p:cNvCxnSpPr>
          <p:nvPr/>
        </p:nvCxnSpPr>
        <p:spPr>
          <a:xfrm>
            <a:off x="78365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F58DBB9-363B-4C76-A241-0A898DF24412}"/>
              </a:ext>
            </a:extLst>
          </p:cNvPr>
          <p:cNvCxnSpPr>
            <a:cxnSpLocks/>
          </p:cNvCxnSpPr>
          <p:nvPr/>
        </p:nvCxnSpPr>
        <p:spPr>
          <a:xfrm>
            <a:off x="80174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EE6DB97-1E95-475F-869A-DF524F3031B8}"/>
              </a:ext>
            </a:extLst>
          </p:cNvPr>
          <p:cNvCxnSpPr>
            <a:cxnSpLocks/>
          </p:cNvCxnSpPr>
          <p:nvPr/>
        </p:nvCxnSpPr>
        <p:spPr>
          <a:xfrm>
            <a:off x="82299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471FA3E8-6BA4-4CBA-B779-05C9E87DBBFF}"/>
              </a:ext>
            </a:extLst>
          </p:cNvPr>
          <p:cNvCxnSpPr>
            <a:cxnSpLocks/>
          </p:cNvCxnSpPr>
          <p:nvPr/>
        </p:nvCxnSpPr>
        <p:spPr>
          <a:xfrm>
            <a:off x="84299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3E299E7-1C34-4AA8-AF74-9F232F0B841D}"/>
              </a:ext>
            </a:extLst>
          </p:cNvPr>
          <p:cNvCxnSpPr>
            <a:cxnSpLocks/>
          </p:cNvCxnSpPr>
          <p:nvPr/>
        </p:nvCxnSpPr>
        <p:spPr>
          <a:xfrm>
            <a:off x="86239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0BF9E6E-735C-4B5F-9AC3-A6B3935991C8}"/>
              </a:ext>
            </a:extLst>
          </p:cNvPr>
          <p:cNvSpPr/>
          <p:nvPr/>
        </p:nvSpPr>
        <p:spPr>
          <a:xfrm rot="5400000">
            <a:off x="9669460" y="3280956"/>
            <a:ext cx="114272" cy="651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4BAFB3-2C68-433F-887A-8D0CE8E38C4F}"/>
              </a:ext>
            </a:extLst>
          </p:cNvPr>
          <p:cNvSpPr txBox="1"/>
          <p:nvPr/>
        </p:nvSpPr>
        <p:spPr>
          <a:xfrm>
            <a:off x="9318740" y="3811428"/>
            <a:ext cx="1331915" cy="134610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5694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1. Selection of least volatile stocks using autoencoders</a:t>
            </a:r>
          </a:p>
        </p:txBody>
      </p:sp>
      <p:pic>
        <p:nvPicPr>
          <p:cNvPr id="10" name="Grafik 9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7561CD99-DA4E-4B85-8BFF-B1BB8C7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FAC9D8-3616-4026-858F-82D63D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922A7A-7CDD-4C30-B15A-CC2D9073AE68}"/>
              </a:ext>
            </a:extLst>
          </p:cNvPr>
          <p:cNvSpPr txBox="1"/>
          <p:nvPr/>
        </p:nvSpPr>
        <p:spPr>
          <a:xfrm>
            <a:off x="504497" y="5653492"/>
            <a:ext cx="9082848" cy="51723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Unstable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stocks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tend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volatile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unexpected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spikes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3" y="972064"/>
            <a:ext cx="5602063" cy="50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7C45E12F-C2AF-445E-AE20-1DB049A16491}"/>
              </a:ext>
            </a:extLst>
          </p:cNvPr>
          <p:cNvSpPr txBox="1">
            <a:spLocks/>
          </p:cNvSpPr>
          <p:nvPr/>
        </p:nvSpPr>
        <p:spPr>
          <a:xfrm>
            <a:off x="307814" y="43161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“Only the  clairvoyant could hope to predict with certainty.”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Harry M. Markowitz, Nobel price winner in Economics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its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481794"/>
            <a:ext cx="632246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098714F-DBBB-4510-AAF3-ACE3C36139A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</p:spPr>
      </p:pic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CDA7F0A-6AE7-45B7-8BB0-73F1A672A2A1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The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850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equals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trading</a:t>
            </a:r>
            <a:r>
              <a:rPr lang="de-DE" sz="1400" dirty="0"/>
              <a:t> </a:t>
            </a:r>
            <a:r>
              <a:rPr lang="de-DE" sz="1400" dirty="0" err="1"/>
              <a:t>days</a:t>
            </a:r>
            <a:r>
              <a:rPr lang="de-DE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decoder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compressing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FF0000"/>
                </a:solidFill>
              </a:rPr>
              <a:t>5 </a:t>
            </a:r>
            <a:r>
              <a:rPr lang="de-DE" sz="1400" dirty="0" err="1">
                <a:solidFill>
                  <a:srgbClr val="FF0000"/>
                </a:solidFill>
              </a:rPr>
              <a:t>output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nodes</a:t>
            </a:r>
            <a:r>
              <a:rPr lang="de-DE" sz="1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Other </a:t>
            </a:r>
            <a:r>
              <a:rPr lang="de-DE" sz="1400" dirty="0" err="1"/>
              <a:t>paramteres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3FCAB-15B5-4CAF-9EC6-A1DC61F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 (Example ‘APPL’)</a:t>
            </a:r>
          </a:p>
        </p:txBody>
      </p:sp>
    </p:spTree>
    <p:extLst>
      <p:ext uri="{BB962C8B-B14F-4D97-AF65-F5344CB8AC3E}">
        <p14:creationId xmlns:p14="http://schemas.microsoft.com/office/powerpoint/2010/main" val="306218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C01D08E-03C2-44C7-A384-137D2BC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 (Example ‘GOOGL’)</a:t>
            </a:r>
          </a:p>
        </p:txBody>
      </p:sp>
    </p:spTree>
    <p:extLst>
      <p:ext uri="{BB962C8B-B14F-4D97-AF65-F5344CB8AC3E}">
        <p14:creationId xmlns:p14="http://schemas.microsoft.com/office/powerpoint/2010/main" val="168656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707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6"/>
            <a:ext cx="5515304" cy="1046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D5ABA07-9FC1-4244-A7CA-C6F41B86E5B4}"/>
              </a:ext>
            </a:extLst>
          </p:cNvPr>
          <p:cNvSpPr txBox="1">
            <a:spLocks/>
          </p:cNvSpPr>
          <p:nvPr/>
        </p:nvSpPr>
        <p:spPr>
          <a:xfrm flipH="1">
            <a:off x="504496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401FA56E-CC40-4551-9987-31909C25DBBE}"/>
              </a:ext>
            </a:extLst>
          </p:cNvPr>
          <p:cNvSpPr txBox="1">
            <a:spLocks/>
          </p:cNvSpPr>
          <p:nvPr/>
        </p:nvSpPr>
        <p:spPr>
          <a:xfrm flipH="1">
            <a:off x="6172199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diversified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risk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353819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automatically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reduce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number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stocks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used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selection</a:t>
            </a:r>
            <a:r>
              <a:rPr lang="de-DE" sz="1400" dirty="0">
                <a:latin typeface="Corbel" panose="020B0503020204020204" pitchFamily="34" charset="0"/>
              </a:rPr>
              <a:t>? </a:t>
            </a: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380672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1. </a:t>
            </a: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3AF1463-83C5-45FB-8B62-6453C4CDF5A7}"/>
              </a:ext>
            </a:extLst>
          </p:cNvPr>
          <p:cNvSpPr txBox="1">
            <a:spLocks/>
          </p:cNvSpPr>
          <p:nvPr/>
        </p:nvSpPr>
        <p:spPr>
          <a:xfrm flipH="1">
            <a:off x="3362378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forecast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value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a stock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</a:rPr>
              <a:t> 5 </a:t>
            </a:r>
            <a:r>
              <a:rPr lang="de-DE" sz="1400" dirty="0" err="1">
                <a:latin typeface="Corbel" panose="020B050302020402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8" name="Textplatzhalter 91">
            <a:extLst>
              <a:ext uri="{FF2B5EF4-FFF2-40B4-BE49-F238E27FC236}">
                <a16:creationId xmlns:a16="http://schemas.microsoft.com/office/drawing/2014/main" id="{5338D0B4-D78C-45F7-B869-CFF6E4D2E0E0}"/>
              </a:ext>
            </a:extLst>
          </p:cNvPr>
          <p:cNvSpPr txBox="1">
            <a:spLocks/>
          </p:cNvSpPr>
          <p:nvPr/>
        </p:nvSpPr>
        <p:spPr>
          <a:xfrm>
            <a:off x="3389231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2. </a:t>
            </a: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E8EB005-7099-44B7-BE36-AFA6C2FAD333}"/>
              </a:ext>
            </a:extLst>
          </p:cNvPr>
          <p:cNvSpPr txBox="1">
            <a:spLocks/>
          </p:cNvSpPr>
          <p:nvPr/>
        </p:nvSpPr>
        <p:spPr>
          <a:xfrm flipH="1">
            <a:off x="6366122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What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are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pitfalls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modern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with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regard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better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0" name="Textplatzhalter 91">
            <a:extLst>
              <a:ext uri="{FF2B5EF4-FFF2-40B4-BE49-F238E27FC236}">
                <a16:creationId xmlns:a16="http://schemas.microsoft.com/office/drawing/2014/main" id="{3193BDC9-0CE4-4130-989D-5590C5662973}"/>
              </a:ext>
            </a:extLst>
          </p:cNvPr>
          <p:cNvSpPr txBox="1">
            <a:spLocks/>
          </p:cNvSpPr>
          <p:nvPr/>
        </p:nvSpPr>
        <p:spPr>
          <a:xfrm>
            <a:off x="6392975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3. </a:t>
            </a: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EE2989C-42B6-4BDD-8AF8-A72E4D4FE475}"/>
              </a:ext>
            </a:extLst>
          </p:cNvPr>
          <p:cNvSpPr txBox="1">
            <a:spLocks/>
          </p:cNvSpPr>
          <p:nvPr/>
        </p:nvSpPr>
        <p:spPr>
          <a:xfrm flipH="1">
            <a:off x="9368584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How to formulate a linear programming problem to identify an optimal portfolio that includes the results of steps 1-3?</a:t>
            </a:r>
          </a:p>
        </p:txBody>
      </p:sp>
      <p:sp>
        <p:nvSpPr>
          <p:cNvPr id="22" name="Textplatzhalter 91">
            <a:extLst>
              <a:ext uri="{FF2B5EF4-FFF2-40B4-BE49-F238E27FC236}">
                <a16:creationId xmlns:a16="http://schemas.microsoft.com/office/drawing/2014/main" id="{D41443FE-C6BC-4BBE-92A4-476B8D280426}"/>
              </a:ext>
            </a:extLst>
          </p:cNvPr>
          <p:cNvSpPr txBox="1">
            <a:spLocks/>
          </p:cNvSpPr>
          <p:nvPr/>
        </p:nvSpPr>
        <p:spPr>
          <a:xfrm>
            <a:off x="9395437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4.Portfolio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sp>
        <p:nvSpPr>
          <p:cNvPr id="27" name="Untertitel 4">
            <a:extLst>
              <a:ext uri="{FF2B5EF4-FFF2-40B4-BE49-F238E27FC236}">
                <a16:creationId xmlns:a16="http://schemas.microsoft.com/office/drawing/2014/main" id="{971AA81B-943D-422E-BCAD-13A3DE15FD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4">
            <a:extLst>
              <a:ext uri="{FF2B5EF4-FFF2-40B4-BE49-F238E27FC236}">
                <a16:creationId xmlns:a16="http://schemas.microsoft.com/office/drawing/2014/main" id="{437AB02A-F0C5-4611-8EF3-15EFBE9F78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MPT shows that an investor can construct a portfolio of multiple assets that will maximize returns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for a given level of portfolio risk, which is the sum of covariance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of the selected stocks.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Likewise, given a desired level of expected return, an investor can construct a portfolio with the lowest possible risk. </a:t>
                </a:r>
                <a:endParaRPr lang="de-DE" sz="1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271"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3AB02E-B135-4B47-96ED-14E38337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37" y="2144123"/>
            <a:ext cx="4994743" cy="36661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9824EE-76E8-4B02-84C0-1D17783A7162}"/>
              </a:ext>
            </a:extLst>
          </p:cNvPr>
          <p:cNvSpPr txBox="1"/>
          <p:nvPr/>
        </p:nvSpPr>
        <p:spPr>
          <a:xfrm>
            <a:off x="6343362" y="5810250"/>
            <a:ext cx="477289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Efficient frontier: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Microsoft Office PowerPoint</Application>
  <PresentationFormat>Breitbild</PresentationFormat>
  <Paragraphs>432</Paragraphs>
  <Slides>38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Agenda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 and Methodology</vt:lpstr>
      <vt:lpstr>Data and Methodology</vt:lpstr>
      <vt:lpstr>Data and Methodology</vt:lpstr>
      <vt:lpstr>Data and Methodology</vt:lpstr>
      <vt:lpstr>Data and Methodology</vt:lpstr>
      <vt:lpstr>Data and Methodology</vt:lpstr>
      <vt:lpstr>Results</vt:lpstr>
      <vt:lpstr>Results</vt:lpstr>
      <vt:lpstr>Results</vt:lpstr>
      <vt:lpstr>Data and Methodology</vt:lpstr>
      <vt:lpstr>Results</vt:lpstr>
      <vt:lpstr>Results</vt:lpstr>
      <vt:lpstr>Results</vt:lpstr>
      <vt:lpstr>Results</vt:lpstr>
      <vt:lpstr>Results</vt:lpstr>
      <vt:lpstr>Results</vt:lpstr>
      <vt:lpstr>References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and Portfolio Optimization Using Recurrent Neural Networks and Autoencoders</dc:title>
  <dc:creator>Julian Quernheim, mVISE AG</dc:creator>
  <cp:lastModifiedBy>Julian Quernheim, mVISE AG</cp:lastModifiedBy>
  <cp:revision>21</cp:revision>
  <dcterms:created xsi:type="dcterms:W3CDTF">2020-06-04T13:24:26Z</dcterms:created>
  <dcterms:modified xsi:type="dcterms:W3CDTF">2020-07-21T07:44:09Z</dcterms:modified>
</cp:coreProperties>
</file>