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Garamond-regular.fntdata"/><Relationship Id="rId21" Type="http://schemas.openxmlformats.org/officeDocument/2006/relationships/slide" Target="slides/slide17.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grpSp>
        <p:nvGrpSpPr>
          <p:cNvPr id="17" name="Shape 17"/>
          <p:cNvGrpSpPr/>
          <p:nvPr/>
        </p:nvGrpSpPr>
        <p:grpSpPr>
          <a:xfrm>
            <a:off x="-16934" y="0"/>
            <a:ext cx="12231160" cy="6856214"/>
            <a:chOff x="-16934" y="0"/>
            <a:chExt cx="12231160" cy="6856214"/>
          </a:xfrm>
        </p:grpSpPr>
        <p:pic>
          <p:nvPicPr>
            <p:cNvPr descr="HD-PanelTitleR1.png" id="18" name="Shape 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Shape 19"/>
            <p:cNvSpPr/>
            <p:nvPr/>
          </p:nvSpPr>
          <p:spPr>
            <a:xfrm>
              <a:off x="2328332" y="1540931"/>
              <a:ext cx="7543802" cy="3835401"/>
            </a:xfrm>
            <a:prstGeom prst="rect">
              <a:avLst/>
            </a:prstGeom>
            <a:noFill/>
            <a:ln cap="flat" cmpd="sng" w="15875">
              <a:solidFill>
                <a:schemeClr val="accent1"/>
              </a:solidFill>
              <a:prstDash val="solid"/>
              <a:miter lim="800000"/>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HDRibbonTitle-UniformTrim.png" id="20" name="Shape 20"/>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Shape 21"/>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Shape 22"/>
          <p:cNvSpPr txBox="1"/>
          <p:nvPr>
            <p:ph type="ctrTitle"/>
          </p:nvPr>
        </p:nvSpPr>
        <p:spPr>
          <a:xfrm>
            <a:off x="2692398" y="1871131"/>
            <a:ext cx="6815669" cy="1515533"/>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5400"/>
              <a:buFont typeface="Garamond"/>
              <a:buNone/>
              <a:defRPr b="0" i="0" sz="5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Shape 23"/>
          <p:cNvSpPr txBox="1"/>
          <p:nvPr>
            <p:ph idx="1" type="subTitle"/>
          </p:nvPr>
        </p:nvSpPr>
        <p:spPr>
          <a:xfrm>
            <a:off x="2692398" y="3657597"/>
            <a:ext cx="6815669" cy="1320802"/>
          </a:xfrm>
          <a:prstGeom prst="rect">
            <a:avLst/>
          </a:prstGeom>
          <a:noFill/>
          <a:ln>
            <a:noFill/>
          </a:ln>
        </p:spPr>
        <p:txBody>
          <a:bodyPr anchorCtr="0" anchor="t" bIns="91425" lIns="91425" spcFirstLastPara="1" rIns="91425" wrap="square" tIns="91425"/>
          <a:lstStyle>
            <a:lvl1pPr lvl="0" marR="0" rtl="0" algn="ctr">
              <a:spcBef>
                <a:spcPts val="420"/>
              </a:spcBef>
              <a:spcAft>
                <a:spcPts val="0"/>
              </a:spcAft>
              <a:buClr>
                <a:schemeClr val="accent1"/>
              </a:buClr>
              <a:buSzPts val="2415"/>
              <a:buFont typeface="Arial"/>
              <a:buNone/>
              <a:defRPr b="0" i="0" sz="2100" u="none" cap="none" strike="noStrike">
                <a:solidFill>
                  <a:schemeClr val="dk1"/>
                </a:solidFill>
                <a:latin typeface="Garamond"/>
                <a:ea typeface="Garamond"/>
                <a:cs typeface="Garamond"/>
                <a:sym typeface="Garamond"/>
              </a:defRPr>
            </a:lvl1pPr>
            <a:lvl2pPr lvl="1" marR="0" rtl="0" algn="ctr">
              <a:spcBef>
                <a:spcPts val="600"/>
              </a:spcBef>
              <a:spcAft>
                <a:spcPts val="0"/>
              </a:spcAft>
              <a:buClr>
                <a:schemeClr val="accent1"/>
              </a:buClr>
              <a:buSzPts val="2300"/>
              <a:buFont typeface="Arial"/>
              <a:buNone/>
              <a:defRPr b="0" i="0" sz="2000" u="none" cap="none" strike="noStrike">
                <a:solidFill>
                  <a:srgbClr val="888888"/>
                </a:solidFill>
                <a:latin typeface="Garamond"/>
                <a:ea typeface="Garamond"/>
                <a:cs typeface="Garamond"/>
                <a:sym typeface="Garamond"/>
              </a:defRPr>
            </a:lvl2pPr>
            <a:lvl3pPr lvl="2" marR="0" rtl="0" algn="ctr">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3pPr>
            <a:lvl4pPr lvl="3" marR="0" rtl="0" algn="ctr">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4pPr>
            <a:lvl5pPr lvl="4"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lvl="5"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lvl="6"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lvl="7" marR="0" rtl="0" algn="ctr">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lvl="8" marR="0" rtl="0" algn="ctr">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24" name="Shape 24"/>
          <p:cNvSpPr txBox="1"/>
          <p:nvPr>
            <p:ph idx="10" type="dt"/>
          </p:nvPr>
        </p:nvSpPr>
        <p:spPr>
          <a:xfrm>
            <a:off x="7983232" y="5037663"/>
            <a:ext cx="897467"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5" name="Shape 25"/>
          <p:cNvSpPr txBox="1"/>
          <p:nvPr>
            <p:ph idx="11" type="ftr"/>
          </p:nvPr>
        </p:nvSpPr>
        <p:spPr>
          <a:xfrm>
            <a:off x="2692397" y="5037663"/>
            <a:ext cx="5214635"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26" name="Shape 26"/>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27" name="Shape 27"/>
          <p:cNvCxnSpPr/>
          <p:nvPr/>
        </p:nvCxnSpPr>
        <p:spPr>
          <a:xfrm>
            <a:off x="2692399" y="3522131"/>
            <a:ext cx="681566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5" name="Shape 85"/>
        <p:cNvGrpSpPr/>
        <p:nvPr/>
      </p:nvGrpSpPr>
      <p:grpSpPr>
        <a:xfrm>
          <a:off x="0" y="0"/>
          <a:ext cx="0" cy="0"/>
          <a:chOff x="0" y="0"/>
          <a:chExt cx="0" cy="0"/>
        </a:xfrm>
      </p:grpSpPr>
      <p:sp>
        <p:nvSpPr>
          <p:cNvPr id="86" name="Shape 86"/>
          <p:cNvSpPr txBox="1"/>
          <p:nvPr>
            <p:ph type="title"/>
          </p:nvPr>
        </p:nvSpPr>
        <p:spPr>
          <a:xfrm>
            <a:off x="1295401" y="4815415"/>
            <a:ext cx="9609666" cy="566738"/>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2400"/>
              <a:buFont typeface="Garamond"/>
              <a:buNone/>
              <a:defRPr b="0" i="0" sz="2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7" name="Shape 87"/>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med" w="med" type="none"/>
            <a:tailEnd len="med" w="med" type="none"/>
          </a:ln>
        </p:spPr>
        <p:txBody>
          <a:bodyPr anchorCtr="0" anchor="t" bIns="91425" lIns="91425" spcFirstLastPara="1" rIns="91425" wrap="square" tIns="91425"/>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Shape 88"/>
          <p:cNvSpPr txBox="1"/>
          <p:nvPr>
            <p:ph idx="1" type="body"/>
          </p:nvPr>
        </p:nvSpPr>
        <p:spPr>
          <a:xfrm>
            <a:off x="1295401" y="5382153"/>
            <a:ext cx="9609666" cy="493712"/>
          </a:xfrm>
          <a:prstGeom prst="rect">
            <a:avLst/>
          </a:prstGeom>
          <a:noFill/>
          <a:ln>
            <a:noFill/>
          </a:ln>
        </p:spPr>
        <p:txBody>
          <a:bodyPr anchorCtr="0" anchor="t" bIns="91425" lIns="91425" spcFirstLastPara="1" rIns="91425" wrap="square" tIns="91425"/>
          <a:lstStyle>
            <a:lvl1pPr indent="-228600" lvl="0" marL="457200" marR="0" rtl="0" algn="ctr">
              <a:spcBef>
                <a:spcPts val="280"/>
              </a:spcBef>
              <a:spcAft>
                <a:spcPts val="0"/>
              </a:spcAft>
              <a:buClr>
                <a:schemeClr val="accent1"/>
              </a:buClr>
              <a:buSzPts val="1610"/>
              <a:buFont typeface="Arial"/>
              <a:buNone/>
              <a:defRPr b="0" i="0" sz="14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9pPr>
          </a:lstStyle>
          <a:p/>
        </p:txBody>
      </p:sp>
      <p:sp>
        <p:nvSpPr>
          <p:cNvPr id="89" name="Shape 8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0" name="Shape 9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1" name="Shape 9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2" name="Shape 92"/>
        <p:cNvGrpSpPr/>
        <p:nvPr/>
      </p:nvGrpSpPr>
      <p:grpSpPr>
        <a:xfrm>
          <a:off x="0" y="0"/>
          <a:ext cx="0" cy="0"/>
          <a:chOff x="0" y="0"/>
          <a:chExt cx="0" cy="0"/>
        </a:xfrm>
      </p:grpSpPr>
      <p:sp>
        <p:nvSpPr>
          <p:cNvPr id="93" name="Shape 93"/>
          <p:cNvSpPr txBox="1"/>
          <p:nvPr>
            <p:ph type="title"/>
          </p:nvPr>
        </p:nvSpPr>
        <p:spPr>
          <a:xfrm>
            <a:off x="1303868" y="982132"/>
            <a:ext cx="9592732" cy="29548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3200"/>
              <a:buFont typeface="Garamond"/>
              <a:buNone/>
              <a:defRPr b="0" i="0" sz="32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4" name="Shape 94"/>
          <p:cNvSpPr txBox="1"/>
          <p:nvPr>
            <p:ph idx="1" type="body"/>
          </p:nvPr>
        </p:nvSpPr>
        <p:spPr>
          <a:xfrm>
            <a:off x="1303868" y="4343399"/>
            <a:ext cx="9592732" cy="1532467"/>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2300"/>
              <a:buFont typeface="Arial"/>
              <a:buNone/>
              <a:defRPr b="0" i="0" sz="20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95" name="Shape 95"/>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6" name="Shape 96"/>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7" name="Shape 9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98" name="Shape 98"/>
          <p:cNvCxnSpPr/>
          <p:nvPr/>
        </p:nvCxnSpPr>
        <p:spPr>
          <a:xfrm>
            <a:off x="1396169" y="4140199"/>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Shape 100"/>
          <p:cNvSpPr txBox="1"/>
          <p:nvPr>
            <p:ph type="title"/>
          </p:nvPr>
        </p:nvSpPr>
        <p:spPr>
          <a:xfrm>
            <a:off x="1446213" y="982132"/>
            <a:ext cx="9296398" cy="23706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3200"/>
              <a:buFont typeface="Garamond"/>
              <a:buNone/>
              <a:defRPr b="0" i="0" sz="3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01" name="Shape 101"/>
          <p:cNvSpPr txBox="1"/>
          <p:nvPr>
            <p:ph idx="1" type="body"/>
          </p:nvPr>
        </p:nvSpPr>
        <p:spPr>
          <a:xfrm>
            <a:off x="1674812" y="3352800"/>
            <a:ext cx="8839202" cy="584200"/>
          </a:xfrm>
          <a:prstGeom prst="rect">
            <a:avLst/>
          </a:prstGeom>
          <a:noFill/>
          <a:ln>
            <a:noFill/>
          </a:ln>
        </p:spPr>
        <p:txBody>
          <a:bodyPr anchorCtr="0" anchor="ctr" bIns="91425" lIns="91425" spcFirstLastPara="1" rIns="91425" wrap="square" tIns="91425"/>
          <a:lstStyle>
            <a:lvl1pPr indent="-228600" lvl="0" marL="457200" marR="0" rtl="0" algn="r">
              <a:spcBef>
                <a:spcPts val="400"/>
              </a:spcBef>
              <a:spcAft>
                <a:spcPts val="0"/>
              </a:spcAft>
              <a:buClr>
                <a:schemeClr val="accent1"/>
              </a:buClr>
              <a:buSzPts val="2300"/>
              <a:buFont typeface="Arial"/>
              <a:buNone/>
              <a:defRPr b="0" i="0" sz="20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300"/>
              <a:buFont typeface="Arial"/>
              <a:buNone/>
              <a:defRPr b="0" i="0" sz="20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2070"/>
              <a:buFont typeface="Arial"/>
              <a:buNone/>
              <a:defRPr b="0" i="0" sz="18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02" name="Shape 102"/>
          <p:cNvSpPr txBox="1"/>
          <p:nvPr>
            <p:ph idx="2" type="body"/>
          </p:nvPr>
        </p:nvSpPr>
        <p:spPr>
          <a:xfrm>
            <a:off x="1295401" y="4343399"/>
            <a:ext cx="9609666" cy="1532467"/>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2300"/>
              <a:buFont typeface="Arial"/>
              <a:buNone/>
              <a:defRPr b="0" i="0" sz="20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03" name="Shape 10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04" name="Shape 10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05" name="Shape 10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
        <p:nvSpPr>
          <p:cNvPr id="106" name="Shape 10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Shape 107"/>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Shape 108"/>
          <p:cNvCxnSpPr/>
          <p:nvPr/>
        </p:nvCxnSpPr>
        <p:spPr>
          <a:xfrm>
            <a:off x="1396169" y="4140199"/>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Shape 110"/>
          <p:cNvSpPr txBox="1"/>
          <p:nvPr>
            <p:ph type="title"/>
          </p:nvPr>
        </p:nvSpPr>
        <p:spPr>
          <a:xfrm>
            <a:off x="1295402" y="3308581"/>
            <a:ext cx="9609668" cy="1468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rgbClr val="262626"/>
              </a:buClr>
              <a:buSzPts val="3200"/>
              <a:buFont typeface="Garamond"/>
              <a:buNone/>
              <a:defRPr b="0" i="0" sz="32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1" name="Shape 111"/>
          <p:cNvSpPr txBox="1"/>
          <p:nvPr>
            <p:ph idx="1" type="body"/>
          </p:nvPr>
        </p:nvSpPr>
        <p:spPr>
          <a:xfrm>
            <a:off x="1295401" y="4777381"/>
            <a:ext cx="9609668" cy="86040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2300"/>
              <a:buFont typeface="Arial"/>
              <a:buNone/>
              <a:defRPr b="0" i="0" sz="20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12" name="Shape 112"/>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3" name="Shape 113"/>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4" name="Shape 1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Shape 116"/>
          <p:cNvSpPr txBox="1"/>
          <p:nvPr>
            <p:ph type="title"/>
          </p:nvPr>
        </p:nvSpPr>
        <p:spPr>
          <a:xfrm>
            <a:off x="1446213" y="982132"/>
            <a:ext cx="9296398" cy="22436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3200"/>
              <a:buFont typeface="Garamond"/>
              <a:buNone/>
              <a:defRPr b="0" i="0" sz="3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7" name="Shape 117"/>
          <p:cNvSpPr txBox="1"/>
          <p:nvPr>
            <p:ph idx="1" type="body"/>
          </p:nvPr>
        </p:nvSpPr>
        <p:spPr>
          <a:xfrm>
            <a:off x="1295401" y="3639312"/>
            <a:ext cx="9609668" cy="886968"/>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accent1"/>
              </a:buClr>
              <a:buSzPts val="2760"/>
              <a:buFont typeface="Arial"/>
              <a:buNone/>
              <a:defRPr b="0" i="0" sz="24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18" name="Shape 118"/>
          <p:cNvSpPr txBox="1"/>
          <p:nvPr>
            <p:ph idx="2" type="body"/>
          </p:nvPr>
        </p:nvSpPr>
        <p:spPr>
          <a:xfrm>
            <a:off x="1295401" y="4529667"/>
            <a:ext cx="9609668" cy="13462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2070"/>
              <a:buFont typeface="Arial"/>
              <a:buNone/>
              <a:defRPr b="0" i="0" sz="18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19" name="Shape 11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0" name="Shape 12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1" name="Shape 1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
        <p:nvSpPr>
          <p:cNvPr id="122" name="Shape 122"/>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Shape 123"/>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Shape 124"/>
          <p:cNvCxnSpPr/>
          <p:nvPr/>
        </p:nvCxnSpPr>
        <p:spPr>
          <a:xfrm>
            <a:off x="1396169" y="3429000"/>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5" name="Shape 125"/>
        <p:cNvGrpSpPr/>
        <p:nvPr/>
      </p:nvGrpSpPr>
      <p:grpSpPr>
        <a:xfrm>
          <a:off x="0" y="0"/>
          <a:ext cx="0" cy="0"/>
          <a:chOff x="0" y="0"/>
          <a:chExt cx="0" cy="0"/>
        </a:xfrm>
      </p:grpSpPr>
      <p:sp>
        <p:nvSpPr>
          <p:cNvPr id="126" name="Shape 126"/>
          <p:cNvSpPr txBox="1"/>
          <p:nvPr>
            <p:ph type="title"/>
          </p:nvPr>
        </p:nvSpPr>
        <p:spPr>
          <a:xfrm>
            <a:off x="1295401" y="982132"/>
            <a:ext cx="9609666" cy="2243668"/>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7" name="Shape 127"/>
          <p:cNvSpPr txBox="1"/>
          <p:nvPr>
            <p:ph idx="1" type="body"/>
          </p:nvPr>
        </p:nvSpPr>
        <p:spPr>
          <a:xfrm>
            <a:off x="1295401" y="3630168"/>
            <a:ext cx="9609668" cy="841248"/>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accent1"/>
              </a:buClr>
              <a:buSzPts val="3220"/>
              <a:buFont typeface="Arial"/>
              <a:buNone/>
              <a:defRPr b="0" i="0" sz="28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28" name="Shape 128"/>
          <p:cNvSpPr txBox="1"/>
          <p:nvPr>
            <p:ph idx="2" type="body"/>
          </p:nvPr>
        </p:nvSpPr>
        <p:spPr>
          <a:xfrm>
            <a:off x="1295400" y="4470399"/>
            <a:ext cx="9609670" cy="1405467"/>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1"/>
              </a:buClr>
              <a:buSzPts val="2070"/>
              <a:buFont typeface="Arial"/>
              <a:buNone/>
              <a:defRPr b="0" i="0" sz="18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129" name="Shape 12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0" name="Shape 13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1" name="Shape 1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132" name="Shape 132"/>
          <p:cNvCxnSpPr/>
          <p:nvPr/>
        </p:nvCxnSpPr>
        <p:spPr>
          <a:xfrm>
            <a:off x="1396169" y="3429000"/>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Shape 134"/>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5" name="Shape 135"/>
          <p:cNvSpPr txBox="1"/>
          <p:nvPr>
            <p:ph idx="1" type="body"/>
          </p:nvPr>
        </p:nvSpPr>
        <p:spPr>
          <a:xfrm rot="5400000">
            <a:off x="4436531" y="-584198"/>
            <a:ext cx="3318936" cy="9601196"/>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6" name="Shape 136"/>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7" name="Shape 137"/>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8" name="Shape 13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139" name="Shape 139"/>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Shape 141"/>
          <p:cNvSpPr txBox="1"/>
          <p:nvPr>
            <p:ph type="title"/>
          </p:nvPr>
        </p:nvSpPr>
        <p:spPr>
          <a:xfrm rot="5400000">
            <a:off x="7497936" y="2483551"/>
            <a:ext cx="4893735" cy="189089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2" name="Shape 142"/>
          <p:cNvSpPr txBox="1"/>
          <p:nvPr>
            <p:ph idx="1" type="body"/>
          </p:nvPr>
        </p:nvSpPr>
        <p:spPr>
          <a:xfrm rot="5400000">
            <a:off x="2565043" y="-287513"/>
            <a:ext cx="4893734" cy="7433025"/>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43" name="Shape 14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4" name="Shape 14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5" name="Shape 14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146" name="Shape 146"/>
          <p:cNvCxnSpPr/>
          <p:nvPr/>
        </p:nvCxnSpPr>
        <p:spPr>
          <a:xfrm>
            <a:off x="8863890" y="990600"/>
            <a:ext cx="0" cy="487680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Shape 29"/>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0" name="Shape 30"/>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1" name="Shape 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cxnSp>
        <p:nvCxnSpPr>
          <p:cNvPr id="33" name="Shape 33"/>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
        <p:nvSpPr>
          <p:cNvPr id="34" name="Shape 34"/>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Shape 35"/>
          <p:cNvSpPr txBox="1"/>
          <p:nvPr>
            <p:ph idx="1" type="body"/>
          </p:nvPr>
        </p:nvSpPr>
        <p:spPr>
          <a:xfrm>
            <a:off x="1295401" y="2556932"/>
            <a:ext cx="9601196" cy="3318936"/>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36" name="Shape 36"/>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7" name="Shape 37"/>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8" name="Shape 3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Shape 40"/>
          <p:cNvSpPr txBox="1"/>
          <p:nvPr>
            <p:ph type="title"/>
          </p:nvPr>
        </p:nvSpPr>
        <p:spPr>
          <a:xfrm>
            <a:off x="2015069" y="1752606"/>
            <a:ext cx="8158688" cy="1822514"/>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 name="Shape 41"/>
          <p:cNvSpPr txBox="1"/>
          <p:nvPr>
            <p:ph idx="1" type="body"/>
          </p:nvPr>
        </p:nvSpPr>
        <p:spPr>
          <a:xfrm>
            <a:off x="2015067" y="3846051"/>
            <a:ext cx="8158690" cy="954547"/>
          </a:xfrm>
          <a:prstGeom prst="rect">
            <a:avLst/>
          </a:prstGeom>
          <a:noFill/>
          <a:ln>
            <a:noFill/>
          </a:ln>
        </p:spPr>
        <p:txBody>
          <a:bodyPr anchorCtr="0" anchor="t" bIns="91425" lIns="91425" spcFirstLastPara="1" rIns="91425" wrap="square" tIns="91425"/>
          <a:lstStyle>
            <a:lvl1pPr indent="-228600" lvl="0" marL="457200" marR="0" rtl="0" algn="ctr">
              <a:spcBef>
                <a:spcPts val="480"/>
              </a:spcBef>
              <a:spcAft>
                <a:spcPts val="0"/>
              </a:spcAft>
              <a:buClr>
                <a:schemeClr val="accent1"/>
              </a:buClr>
              <a:buSzPts val="2760"/>
              <a:buFont typeface="Arial"/>
              <a:buNone/>
              <a:defRPr b="0" i="0" sz="2400" u="none" cap="none" strike="noStrike">
                <a:solidFill>
                  <a:schemeClr val="dk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070"/>
              <a:buFont typeface="Arial"/>
              <a:buNone/>
              <a:defRPr b="0" i="0" sz="1800" u="none" cap="none" strike="noStrike">
                <a:solidFill>
                  <a:srgbClr val="888888"/>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840"/>
              <a:buFont typeface="Arial"/>
              <a:buNone/>
              <a:defRPr b="0" i="0" sz="1600" u="none" cap="none" strike="noStrike">
                <a:solidFill>
                  <a:srgbClr val="888888"/>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610"/>
              <a:buFont typeface="Arial"/>
              <a:buNone/>
              <a:defRPr b="0" i="0" sz="1400" u="none" cap="none" strike="noStrike">
                <a:solidFill>
                  <a:srgbClr val="888888"/>
                </a:solidFill>
                <a:latin typeface="Garamond"/>
                <a:ea typeface="Garamond"/>
                <a:cs typeface="Garamond"/>
                <a:sym typeface="Garamond"/>
              </a:defRPr>
            </a:lvl9pPr>
          </a:lstStyle>
          <a:p/>
        </p:txBody>
      </p:sp>
      <p:sp>
        <p:nvSpPr>
          <p:cNvPr id="42" name="Shape 42"/>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3" name="Shape 43"/>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44" name="Shape 4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45" name="Shape 45"/>
          <p:cNvCxnSpPr/>
          <p:nvPr/>
        </p:nvCxnSpPr>
        <p:spPr>
          <a:xfrm>
            <a:off x="2012723" y="3710585"/>
            <a:ext cx="8163380"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cxnSp>
        <p:nvCxnSpPr>
          <p:cNvPr id="47" name="Shape 47"/>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
        <p:nvSpPr>
          <p:cNvPr id="48" name="Shape 48"/>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Shape 49"/>
          <p:cNvSpPr txBox="1"/>
          <p:nvPr>
            <p:ph idx="1" type="body"/>
          </p:nvPr>
        </p:nvSpPr>
        <p:spPr>
          <a:xfrm>
            <a:off x="1298448" y="2560320"/>
            <a:ext cx="4718304" cy="3310128"/>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0" name="Shape 50"/>
          <p:cNvSpPr txBox="1"/>
          <p:nvPr>
            <p:ph idx="2" type="body"/>
          </p:nvPr>
        </p:nvSpPr>
        <p:spPr>
          <a:xfrm>
            <a:off x="6181344" y="2560320"/>
            <a:ext cx="4718304" cy="3310128"/>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1" name="Shape 51"/>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2" name="Shape 52"/>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53" name="Shape 5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4" name="Shape 54"/>
        <p:cNvGrpSpPr/>
        <p:nvPr/>
      </p:nvGrpSpPr>
      <p:grpSpPr>
        <a:xfrm>
          <a:off x="0" y="0"/>
          <a:ext cx="0" cy="0"/>
          <a:chOff x="0" y="0"/>
          <a:chExt cx="0" cy="0"/>
        </a:xfrm>
      </p:grpSpPr>
      <p:sp>
        <p:nvSpPr>
          <p:cNvPr id="55" name="Shape 55"/>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6" name="Shape 56"/>
          <p:cNvSpPr txBox="1"/>
          <p:nvPr>
            <p:ph idx="1" type="body"/>
          </p:nvPr>
        </p:nvSpPr>
        <p:spPr>
          <a:xfrm>
            <a:off x="1295400" y="2658533"/>
            <a:ext cx="4718304" cy="576262"/>
          </a:xfrm>
          <a:prstGeom prst="rect">
            <a:avLst/>
          </a:prstGeom>
          <a:noFill/>
          <a:ln>
            <a:noFill/>
          </a:ln>
        </p:spPr>
        <p:txBody>
          <a:bodyPr anchorCtr="0" anchor="b" bIns="91425" lIns="91425" spcFirstLastPara="1" rIns="91425" wrap="square" tIns="91425"/>
          <a:lstStyle>
            <a:lvl1pPr indent="-228600" lvl="0" marL="457200" marR="0" rtl="0" algn="l">
              <a:spcBef>
                <a:spcPts val="672"/>
              </a:spcBef>
              <a:spcAft>
                <a:spcPts val="0"/>
              </a:spcAft>
              <a:buClr>
                <a:schemeClr val="accent1"/>
              </a:buClr>
              <a:buSzPts val="3220"/>
              <a:buFont typeface="Arial"/>
              <a:buNone/>
              <a:defRPr b="0" i="0" sz="2800" u="none" cap="none" strike="noStrike">
                <a:solidFill>
                  <a:schemeClr val="accent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300"/>
              <a:buFont typeface="Arial"/>
              <a:buNone/>
              <a:defRPr b="1" i="0" sz="20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2070"/>
              <a:buFont typeface="Arial"/>
              <a:buNone/>
              <a:defRPr b="1" i="0" sz="18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9pPr>
          </a:lstStyle>
          <a:p/>
        </p:txBody>
      </p:sp>
      <p:sp>
        <p:nvSpPr>
          <p:cNvPr id="57" name="Shape 57"/>
          <p:cNvSpPr txBox="1"/>
          <p:nvPr>
            <p:ph idx="2" type="body"/>
          </p:nvPr>
        </p:nvSpPr>
        <p:spPr>
          <a:xfrm>
            <a:off x="1295400" y="3243262"/>
            <a:ext cx="4718304" cy="2632605"/>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58" name="Shape 58"/>
          <p:cNvSpPr txBox="1"/>
          <p:nvPr>
            <p:ph idx="3" type="body"/>
          </p:nvPr>
        </p:nvSpPr>
        <p:spPr>
          <a:xfrm>
            <a:off x="6180670" y="2658533"/>
            <a:ext cx="4718304" cy="576262"/>
          </a:xfrm>
          <a:prstGeom prst="rect">
            <a:avLst/>
          </a:prstGeom>
          <a:noFill/>
          <a:ln>
            <a:noFill/>
          </a:ln>
        </p:spPr>
        <p:txBody>
          <a:bodyPr anchorCtr="0" anchor="b" bIns="91425" lIns="91425" spcFirstLastPara="1" rIns="91425" wrap="square" tIns="91425"/>
          <a:lstStyle>
            <a:lvl1pPr indent="-228600" lvl="0" marL="457200" marR="0" rtl="0" algn="l">
              <a:spcBef>
                <a:spcPts val="672"/>
              </a:spcBef>
              <a:spcAft>
                <a:spcPts val="0"/>
              </a:spcAft>
              <a:buClr>
                <a:schemeClr val="accent1"/>
              </a:buClr>
              <a:buSzPts val="3220"/>
              <a:buFont typeface="Arial"/>
              <a:buNone/>
              <a:defRPr b="0" i="0" sz="2800" u="none" cap="none" strike="noStrike">
                <a:solidFill>
                  <a:schemeClr val="accent1"/>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2300"/>
              <a:buFont typeface="Arial"/>
              <a:buNone/>
              <a:defRPr b="1" i="0" sz="20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2070"/>
              <a:buFont typeface="Arial"/>
              <a:buNone/>
              <a:defRPr b="1" i="0" sz="18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840"/>
              <a:buFont typeface="Arial"/>
              <a:buNone/>
              <a:defRPr b="1" i="0" sz="1600" u="none" cap="none" strike="noStrike">
                <a:solidFill>
                  <a:srgbClr val="262626"/>
                </a:solidFill>
                <a:latin typeface="Garamond"/>
                <a:ea typeface="Garamond"/>
                <a:cs typeface="Garamond"/>
                <a:sym typeface="Garamond"/>
              </a:defRPr>
            </a:lvl9pPr>
          </a:lstStyle>
          <a:p/>
        </p:txBody>
      </p:sp>
      <p:sp>
        <p:nvSpPr>
          <p:cNvPr id="59" name="Shape 59"/>
          <p:cNvSpPr txBox="1"/>
          <p:nvPr>
            <p:ph idx="4" type="body"/>
          </p:nvPr>
        </p:nvSpPr>
        <p:spPr>
          <a:xfrm>
            <a:off x="6180670" y="3243262"/>
            <a:ext cx="4718304" cy="2632605"/>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60" name="Shape 60"/>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1" name="Shape 61"/>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2" name="Shape 6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63" name="Shape 63"/>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Shape 65"/>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6" name="Shape 66"/>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7" name="Shape 67"/>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68" name="Shape 6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69" name="Shape 69"/>
          <p:cNvCxnSpPr/>
          <p:nvPr/>
        </p:nvCxnSpPr>
        <p:spPr>
          <a:xfrm>
            <a:off x="1396169" y="2421466"/>
            <a:ext cx="94072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Shape 71"/>
          <p:cNvSpPr txBox="1"/>
          <p:nvPr>
            <p:ph type="title"/>
          </p:nvPr>
        </p:nvSpPr>
        <p:spPr>
          <a:xfrm>
            <a:off x="1293811" y="1388534"/>
            <a:ext cx="3718455" cy="1371600"/>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2400"/>
              <a:buFont typeface="Garamond"/>
              <a:buNone/>
              <a:defRPr b="0" i="0" sz="2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2" name="Shape 72"/>
          <p:cNvSpPr txBox="1"/>
          <p:nvPr>
            <p:ph idx="1" type="body"/>
          </p:nvPr>
        </p:nvSpPr>
        <p:spPr>
          <a:xfrm>
            <a:off x="5418668" y="982131"/>
            <a:ext cx="5469466" cy="4893735"/>
          </a:xfrm>
          <a:prstGeom prst="rect">
            <a:avLst/>
          </a:prstGeom>
          <a:noFill/>
          <a:ln>
            <a:noFill/>
          </a:ln>
        </p:spPr>
        <p:txBody>
          <a:bodyPr anchorCtr="0" anchor="ctr"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73" name="Shape 73"/>
          <p:cNvSpPr txBox="1"/>
          <p:nvPr>
            <p:ph idx="2" type="body"/>
          </p:nvPr>
        </p:nvSpPr>
        <p:spPr>
          <a:xfrm>
            <a:off x="1293811" y="3031065"/>
            <a:ext cx="3718455" cy="2438404"/>
          </a:xfrm>
          <a:prstGeom prst="rect">
            <a:avLst/>
          </a:prstGeom>
          <a:noFill/>
          <a:ln>
            <a:noFill/>
          </a:ln>
        </p:spPr>
        <p:txBody>
          <a:bodyPr anchorCtr="0" anchor="t" bIns="91425" lIns="91425" spcFirstLastPara="1" rIns="91425" wrap="square" tIns="91425"/>
          <a:lstStyle>
            <a:lvl1pPr indent="-228600" lvl="0" marL="45720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9pPr>
          </a:lstStyle>
          <a:p/>
        </p:txBody>
      </p:sp>
      <p:sp>
        <p:nvSpPr>
          <p:cNvPr id="74" name="Shape 74"/>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75" name="Shape 75"/>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76" name="Shape 7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cxnSp>
        <p:nvCxnSpPr>
          <p:cNvPr id="77" name="Shape 77"/>
          <p:cNvCxnSpPr/>
          <p:nvPr/>
        </p:nvCxnSpPr>
        <p:spPr>
          <a:xfrm>
            <a:off x="1396169" y="2912533"/>
            <a:ext cx="3514498" cy="0"/>
          </a:xfrm>
          <a:prstGeom prst="straightConnector1">
            <a:avLst/>
          </a:prstGeom>
          <a:noFill/>
          <a:ln cap="flat" cmpd="sng" w="15875">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Shape 79"/>
          <p:cNvSpPr txBox="1"/>
          <p:nvPr>
            <p:ph type="title"/>
          </p:nvPr>
        </p:nvSpPr>
        <p:spPr>
          <a:xfrm>
            <a:off x="1295399" y="1883832"/>
            <a:ext cx="6241816" cy="1371600"/>
          </a:xfrm>
          <a:prstGeom prst="rect">
            <a:avLst/>
          </a:prstGeom>
          <a:noFill/>
          <a:ln>
            <a:noFill/>
          </a:ln>
        </p:spPr>
        <p:txBody>
          <a:bodyPr anchorCtr="0" anchor="b" bIns="91425" lIns="91425" spcFirstLastPara="1" rIns="91425" wrap="square" tIns="91425"/>
          <a:lstStyle>
            <a:lvl1pPr lvl="0" marR="0" rtl="0" algn="ctr">
              <a:spcBef>
                <a:spcPts val="0"/>
              </a:spcBef>
              <a:spcAft>
                <a:spcPts val="0"/>
              </a:spcAft>
              <a:buClr>
                <a:srgbClr val="262626"/>
              </a:buClr>
              <a:buSzPts val="2800"/>
              <a:buFont typeface="Garamond"/>
              <a:buNone/>
              <a:defRPr b="0" i="0" sz="28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0" name="Shape 8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med" w="med" type="none"/>
            <a:tailEnd len="med" w="med" type="none"/>
          </a:ln>
        </p:spPr>
        <p:txBody>
          <a:bodyPr anchorCtr="0" anchor="t" bIns="91425" lIns="91425" spcFirstLastPara="1" rIns="91425" wrap="square" tIns="91425"/>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Shape 81"/>
          <p:cNvSpPr txBox="1"/>
          <p:nvPr>
            <p:ph idx="1" type="body"/>
          </p:nvPr>
        </p:nvSpPr>
        <p:spPr>
          <a:xfrm>
            <a:off x="1295399" y="3255432"/>
            <a:ext cx="6241816" cy="1828800"/>
          </a:xfrm>
          <a:prstGeom prst="rect">
            <a:avLst/>
          </a:prstGeom>
          <a:noFill/>
          <a:ln>
            <a:noFill/>
          </a:ln>
        </p:spPr>
        <p:txBody>
          <a:bodyPr anchorCtr="0" anchor="t" bIns="91425" lIns="91425" spcFirstLastPara="1" rIns="91425" wrap="square" tIns="91425"/>
          <a:lstStyle>
            <a:lvl1pPr indent="-228600" lvl="0" marL="457200" marR="0" rtl="0" algn="ctr">
              <a:spcBef>
                <a:spcPts val="360"/>
              </a:spcBef>
              <a:spcAft>
                <a:spcPts val="0"/>
              </a:spcAft>
              <a:buClr>
                <a:schemeClr val="accent1"/>
              </a:buClr>
              <a:buSzPts val="2070"/>
              <a:buFont typeface="Arial"/>
              <a:buNone/>
              <a:defRPr b="0" i="0" sz="1800" u="none" cap="none" strike="noStrike">
                <a:solidFill>
                  <a:srgbClr val="262626"/>
                </a:solidFill>
                <a:latin typeface="Garamond"/>
                <a:ea typeface="Garamond"/>
                <a:cs typeface="Garamond"/>
                <a:sym typeface="Garamond"/>
              </a:defRPr>
            </a:lvl1pPr>
            <a:lvl2pPr indent="-228600" lvl="1" marL="914400" marR="0" rtl="0" algn="l">
              <a:spcBef>
                <a:spcPts val="60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indent="-228600" lvl="2" marL="1371600" marR="0" rtl="0" algn="l">
              <a:spcBef>
                <a:spcPts val="600"/>
              </a:spcBef>
              <a:spcAft>
                <a:spcPts val="0"/>
              </a:spcAft>
              <a:buClr>
                <a:schemeClr val="accent1"/>
              </a:buClr>
              <a:buSzPts val="1150"/>
              <a:buFont typeface="Arial"/>
              <a:buNone/>
              <a:defRPr b="0" i="0" sz="1000" u="none" cap="none" strike="noStrike">
                <a:solidFill>
                  <a:srgbClr val="262626"/>
                </a:solidFill>
                <a:latin typeface="Garamond"/>
                <a:ea typeface="Garamond"/>
                <a:cs typeface="Garamond"/>
                <a:sym typeface="Garamond"/>
              </a:defRPr>
            </a:lvl3pPr>
            <a:lvl4pPr indent="-228600" lvl="3" marL="18288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4pPr>
            <a:lvl5pPr indent="-228600" lvl="4" marL="22860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5pPr>
            <a:lvl6pPr indent="-228600" lvl="5" marL="27432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6pPr>
            <a:lvl7pPr indent="-228600" lvl="6" marL="32004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7pPr>
            <a:lvl8pPr indent="-228600" lvl="7" marL="3657600" marR="0" rtl="0" algn="l">
              <a:spcBef>
                <a:spcPts val="600"/>
              </a:spcBef>
              <a:spcAft>
                <a:spcPts val="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8pPr>
            <a:lvl9pPr indent="-228600" lvl="8" marL="4114800" marR="0" rtl="0" algn="l">
              <a:spcBef>
                <a:spcPts val="600"/>
              </a:spcBef>
              <a:spcAft>
                <a:spcPts val="600"/>
              </a:spcAft>
              <a:buClr>
                <a:schemeClr val="accent1"/>
              </a:buClr>
              <a:buSzPts val="1035"/>
              <a:buFont typeface="Arial"/>
              <a:buNone/>
              <a:defRPr b="0" i="0" sz="900" u="none" cap="none" strike="noStrike">
                <a:solidFill>
                  <a:srgbClr val="262626"/>
                </a:solidFill>
                <a:latin typeface="Garamond"/>
                <a:ea typeface="Garamond"/>
                <a:cs typeface="Garamond"/>
                <a:sym typeface="Garamond"/>
              </a:defRPr>
            </a:lvl9pPr>
          </a:lstStyle>
          <a:p/>
        </p:txBody>
      </p:sp>
      <p:sp>
        <p:nvSpPr>
          <p:cNvPr id="82" name="Shape 82"/>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3" name="Shape 83"/>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4" name="Shape 8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a:solidFill>
                  <a:schemeClr val="dk1"/>
                </a:solidFill>
                <a:latin typeface="Garamond"/>
                <a:ea typeface="Garamond"/>
                <a:cs typeface="Garamond"/>
                <a:sym typeface="Garamond"/>
              </a:defRPr>
            </a:lvl1pPr>
            <a:lvl2pPr indent="0" lvl="1" marL="0" marR="0" rtl="0" algn="r">
              <a:spcBef>
                <a:spcPts val="0"/>
              </a:spcBef>
              <a:buNone/>
              <a:defRPr b="0" i="0" sz="1000">
                <a:solidFill>
                  <a:schemeClr val="dk1"/>
                </a:solidFill>
                <a:latin typeface="Garamond"/>
                <a:ea typeface="Garamond"/>
                <a:cs typeface="Garamond"/>
                <a:sym typeface="Garamond"/>
              </a:defRPr>
            </a:lvl2pPr>
            <a:lvl3pPr indent="0" lvl="2" marL="0" marR="0" rtl="0" algn="r">
              <a:spcBef>
                <a:spcPts val="0"/>
              </a:spcBef>
              <a:buNone/>
              <a:defRPr b="0" i="0" sz="1000">
                <a:solidFill>
                  <a:schemeClr val="dk1"/>
                </a:solidFill>
                <a:latin typeface="Garamond"/>
                <a:ea typeface="Garamond"/>
                <a:cs typeface="Garamond"/>
                <a:sym typeface="Garamond"/>
              </a:defRPr>
            </a:lvl3pPr>
            <a:lvl4pPr indent="0" lvl="3" marL="0" marR="0" rtl="0" algn="r">
              <a:spcBef>
                <a:spcPts val="0"/>
              </a:spcBef>
              <a:buNone/>
              <a:defRPr b="0" i="0" sz="1000">
                <a:solidFill>
                  <a:schemeClr val="dk1"/>
                </a:solidFill>
                <a:latin typeface="Garamond"/>
                <a:ea typeface="Garamond"/>
                <a:cs typeface="Garamond"/>
                <a:sym typeface="Garamond"/>
              </a:defRPr>
            </a:lvl4pPr>
            <a:lvl5pPr indent="0" lvl="4" marL="0" marR="0" rtl="0" algn="r">
              <a:spcBef>
                <a:spcPts val="0"/>
              </a:spcBef>
              <a:buNone/>
              <a:defRPr b="0" i="0" sz="1000">
                <a:solidFill>
                  <a:schemeClr val="dk1"/>
                </a:solidFill>
                <a:latin typeface="Garamond"/>
                <a:ea typeface="Garamond"/>
                <a:cs typeface="Garamond"/>
                <a:sym typeface="Garamond"/>
              </a:defRPr>
            </a:lvl5pPr>
            <a:lvl6pPr indent="0" lvl="5" marL="0" marR="0" rtl="0" algn="r">
              <a:spcBef>
                <a:spcPts val="0"/>
              </a:spcBef>
              <a:buNone/>
              <a:defRPr b="0" i="0" sz="1000">
                <a:solidFill>
                  <a:schemeClr val="dk1"/>
                </a:solidFill>
                <a:latin typeface="Garamond"/>
                <a:ea typeface="Garamond"/>
                <a:cs typeface="Garamond"/>
                <a:sym typeface="Garamond"/>
              </a:defRPr>
            </a:lvl6pPr>
            <a:lvl7pPr indent="0" lvl="6" marL="0" marR="0" rtl="0" algn="r">
              <a:spcBef>
                <a:spcPts val="0"/>
              </a:spcBef>
              <a:buNone/>
              <a:defRPr b="0" i="0" sz="1000">
                <a:solidFill>
                  <a:schemeClr val="dk1"/>
                </a:solidFill>
                <a:latin typeface="Garamond"/>
                <a:ea typeface="Garamond"/>
                <a:cs typeface="Garamond"/>
                <a:sym typeface="Garamond"/>
              </a:defRPr>
            </a:lvl7pPr>
            <a:lvl8pPr indent="0" lvl="7" marL="0" marR="0" rtl="0" algn="r">
              <a:spcBef>
                <a:spcPts val="0"/>
              </a:spcBef>
              <a:buNone/>
              <a:defRPr b="0" i="0" sz="1000">
                <a:solidFill>
                  <a:schemeClr val="dk1"/>
                </a:solidFill>
                <a:latin typeface="Garamond"/>
                <a:ea typeface="Garamond"/>
                <a:cs typeface="Garamond"/>
                <a:sym typeface="Garamond"/>
              </a:defRPr>
            </a:lvl8pPr>
            <a:lvl9pPr indent="0" lvl="8" marL="0" marR="0" rtl="0" algn="r">
              <a:spcBef>
                <a:spcPts val="0"/>
              </a:spcBef>
              <a:buNone/>
              <a:defRPr b="0" i="0" sz="1000">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grpSp>
        <p:nvGrpSpPr>
          <p:cNvPr id="6" name="Shape 6"/>
          <p:cNvGrpSpPr/>
          <p:nvPr/>
        </p:nvGrpSpPr>
        <p:grpSpPr>
          <a:xfrm>
            <a:off x="-15736" y="0"/>
            <a:ext cx="12229962" cy="6856214"/>
            <a:chOff x="-15736" y="0"/>
            <a:chExt cx="12229962" cy="6856214"/>
          </a:xfrm>
        </p:grpSpPr>
        <p:pic>
          <p:nvPicPr>
            <p:cNvPr descr="HD-PanelContent.png" id="7" name="Shape 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Shape 8"/>
            <p:cNvSpPr/>
            <p:nvPr/>
          </p:nvSpPr>
          <p:spPr>
            <a:xfrm>
              <a:off x="608012" y="609600"/>
              <a:ext cx="10972800" cy="5638800"/>
            </a:xfrm>
            <a:prstGeom prst="rect">
              <a:avLst/>
            </a:prstGeom>
            <a:noFill/>
            <a:ln cap="flat" cmpd="sng" w="15875">
              <a:solidFill>
                <a:schemeClr val="accent1"/>
              </a:solidFill>
              <a:prstDash val="solid"/>
              <a:miter lim="800000"/>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HDRibbonContent-UniformTrim.png" id="9" name="Shape 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Shape 10"/>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Shape 11"/>
          <p:cNvSpPr txBox="1"/>
          <p:nvPr>
            <p:ph type="title"/>
          </p:nvPr>
        </p:nvSpPr>
        <p:spPr>
          <a:xfrm>
            <a:off x="1295402" y="982132"/>
            <a:ext cx="9601196" cy="1303867"/>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Shape 12"/>
          <p:cNvSpPr txBox="1"/>
          <p:nvPr>
            <p:ph idx="1" type="body"/>
          </p:nvPr>
        </p:nvSpPr>
        <p:spPr>
          <a:xfrm>
            <a:off x="1295401" y="2556932"/>
            <a:ext cx="9601196" cy="3318936"/>
          </a:xfrm>
          <a:prstGeom prst="rect">
            <a:avLst/>
          </a:prstGeom>
          <a:noFill/>
          <a:ln>
            <a:noFill/>
          </a:ln>
        </p:spPr>
        <p:txBody>
          <a:bodyPr anchorCtr="0" anchor="t" bIns="91425" lIns="91425" spcFirstLastPara="1" rIns="91425" wrap="square" tIns="91425"/>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Shape 13"/>
          <p:cNvSpPr txBox="1"/>
          <p:nvPr>
            <p:ph idx="10" type="dt"/>
          </p:nvPr>
        </p:nvSpPr>
        <p:spPr>
          <a:xfrm>
            <a:off x="8677501" y="5969000"/>
            <a:ext cx="1600200" cy="2794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Shape 14"/>
          <p:cNvSpPr txBox="1"/>
          <p:nvPr>
            <p:ph idx="11" type="ftr"/>
          </p:nvPr>
        </p:nvSpPr>
        <p:spPr>
          <a:xfrm>
            <a:off x="1295401" y="5969000"/>
            <a:ext cx="7305900" cy="27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Shape 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toddhayton.com/2015/01/16/scraping-by-example-json-data/" TargetMode="External"/><Relationship Id="rId4" Type="http://schemas.openxmlformats.org/officeDocument/2006/relationships/hyperlink" Target="https://www.stat.berkeley.edu/~statcur/Workshop2/Presentations/XML.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kaggle.com/datasets" TargetMode="External"/><Relationship Id="rId4" Type="http://schemas.openxmlformats.org/officeDocument/2006/relationships/hyperlink" Target="http://archive.ics.uci.edu/ml/datasets" TargetMode="External"/><Relationship Id="rId9" Type="http://schemas.openxmlformats.org/officeDocument/2006/relationships/hyperlink" Target="https://relational.fit.cvut.cz/" TargetMode="External"/><Relationship Id="rId5" Type="http://schemas.openxmlformats.org/officeDocument/2006/relationships/hyperlink" Target="https://elitedatascience.com/datasets" TargetMode="External"/><Relationship Id="rId6" Type="http://schemas.openxmlformats.org/officeDocument/2006/relationships/hyperlink" Target="https://www.quandl.com/" TargetMode="External"/><Relationship Id="rId7" Type="http://schemas.openxmlformats.org/officeDocument/2006/relationships/hyperlink" Target="https://www.data.gov/" TargetMode="External"/><Relationship Id="rId8" Type="http://schemas.openxmlformats.org/officeDocument/2006/relationships/hyperlink" Target="https://www.census.gov/data.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5400"/>
              <a:buFont typeface="Garamond"/>
              <a:buNone/>
            </a:pPr>
            <a:r>
              <a:rPr b="0" i="0" lang="en-US" sz="5400" u="none" cap="none" strike="noStrike">
                <a:solidFill>
                  <a:srgbClr val="262626"/>
                </a:solidFill>
                <a:latin typeface="Garamond"/>
                <a:ea typeface="Garamond"/>
                <a:cs typeface="Garamond"/>
                <a:sym typeface="Garamond"/>
              </a:rPr>
              <a:t>DATA SCIENCE</a:t>
            </a:r>
            <a:br>
              <a:rPr b="0" i="0" lang="en-US" sz="5400" u="none" cap="none" strike="noStrike">
                <a:solidFill>
                  <a:srgbClr val="262626"/>
                </a:solidFill>
                <a:latin typeface="Garamond"/>
                <a:ea typeface="Garamond"/>
                <a:cs typeface="Garamond"/>
                <a:sym typeface="Garamond"/>
              </a:rPr>
            </a:br>
            <a:endParaRPr b="0" i="0" sz="5400" u="none" cap="none" strike="noStrike">
              <a:solidFill>
                <a:srgbClr val="262626"/>
              </a:solidFill>
              <a:latin typeface="Garamond"/>
              <a:ea typeface="Garamond"/>
              <a:cs typeface="Garamond"/>
              <a:sym typeface="Garamond"/>
            </a:endParaRPr>
          </a:p>
        </p:txBody>
      </p:sp>
      <p:sp>
        <p:nvSpPr>
          <p:cNvPr id="152" name="Shape 15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760"/>
              <a:buFont typeface="Arial"/>
              <a:buNone/>
            </a:pPr>
            <a:r>
              <a:rPr b="1" i="1" lang="en-US" sz="2400" u="none" cap="none" strike="noStrike">
                <a:solidFill>
                  <a:schemeClr val="dk1"/>
                </a:solidFill>
                <a:latin typeface="Garamond"/>
                <a:ea typeface="Garamond"/>
                <a:cs typeface="Garamond"/>
                <a:sym typeface="Garamond"/>
              </a:rPr>
              <a:t>For FinTech Industries(Cryptocurrency</a:t>
            </a:r>
            <a:r>
              <a:rPr b="0" i="0" lang="en-US" sz="2100" u="none" cap="none" strike="noStrike">
                <a:solidFill>
                  <a:schemeClr val="dk1"/>
                </a:solidFill>
                <a:latin typeface="Garamond"/>
                <a:ea typeface="Garamond"/>
                <a:cs typeface="Garamond"/>
                <a:sym typeface="Garamond"/>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5402" y="982132"/>
            <a:ext cx="9601200" cy="1303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DATA FORMATS</a:t>
            </a:r>
            <a:endParaRPr/>
          </a:p>
        </p:txBody>
      </p:sp>
      <p:sp>
        <p:nvSpPr>
          <p:cNvPr id="203" name="Shape 203"/>
          <p:cNvSpPr txBox="1"/>
          <p:nvPr>
            <p:ph idx="1" type="body"/>
          </p:nvPr>
        </p:nvSpPr>
        <p:spPr>
          <a:xfrm>
            <a:off x="1210050" y="2788725"/>
            <a:ext cx="9601200" cy="2831400"/>
          </a:xfrm>
          <a:prstGeom prst="rect">
            <a:avLst/>
          </a:prstGeom>
        </p:spPr>
        <p:txBody>
          <a:bodyPr anchorCtr="0" anchor="t" bIns="91425" lIns="91425" spcFirstLastPara="1" rIns="91425" wrap="square" tIns="91425">
            <a:noAutofit/>
          </a:bodyPr>
          <a:lstStyle/>
          <a:p>
            <a:pPr indent="-381000" lvl="0" marL="457200" rtl="0">
              <a:spcBef>
                <a:spcPts val="480"/>
              </a:spcBef>
              <a:spcAft>
                <a:spcPts val="0"/>
              </a:spcAft>
              <a:buSzPts val="2400"/>
              <a:buChar char="•"/>
            </a:pPr>
            <a:r>
              <a:rPr b="1" lang="en-US"/>
              <a:t>Kaggle.com : </a:t>
            </a:r>
            <a:r>
              <a:rPr b="1" lang="en-US"/>
              <a:t>csv , JSON,SQlite</a:t>
            </a:r>
            <a:endParaRPr b="1"/>
          </a:p>
          <a:p>
            <a:pPr indent="-381000" lvl="0" marL="457200" rtl="0">
              <a:spcBef>
                <a:spcPts val="0"/>
              </a:spcBef>
              <a:spcAft>
                <a:spcPts val="0"/>
              </a:spcAft>
              <a:buSzPts val="2400"/>
              <a:buChar char="•"/>
            </a:pPr>
            <a:r>
              <a:rPr b="1" lang="en-US"/>
              <a:t>archive.ics.uci.edu : csv</a:t>
            </a:r>
            <a:endParaRPr b="1"/>
          </a:p>
          <a:p>
            <a:pPr indent="-381000" lvl="0" marL="457200" rtl="0">
              <a:spcBef>
                <a:spcPts val="0"/>
              </a:spcBef>
              <a:spcAft>
                <a:spcPts val="0"/>
              </a:spcAft>
              <a:buSzPts val="2400"/>
              <a:buChar char="•"/>
            </a:pPr>
            <a:r>
              <a:rPr b="1" lang="en-US"/>
              <a:t>Quandl.com : csv,JSON,xml</a:t>
            </a:r>
            <a:endParaRPr b="1"/>
          </a:p>
          <a:p>
            <a:pPr indent="-381000" lvl="0" marL="457200" rtl="0">
              <a:spcBef>
                <a:spcPts val="0"/>
              </a:spcBef>
              <a:spcAft>
                <a:spcPts val="0"/>
              </a:spcAft>
              <a:buSzPts val="2400"/>
              <a:buChar char="•"/>
            </a:pPr>
            <a:r>
              <a:rPr b="1" lang="en-US"/>
              <a:t>Data.gov : </a:t>
            </a:r>
            <a:r>
              <a:rPr b="1" lang="en-US"/>
              <a:t>Txt , HTML</a:t>
            </a:r>
            <a:endParaRPr b="1"/>
          </a:p>
          <a:p>
            <a:pPr indent="-381000" lvl="0" marL="457200" rtl="0">
              <a:spcBef>
                <a:spcPts val="0"/>
              </a:spcBef>
              <a:spcAft>
                <a:spcPts val="0"/>
              </a:spcAft>
              <a:buSzPts val="2400"/>
              <a:buChar char="•"/>
            </a:pPr>
            <a:r>
              <a:rPr b="1" lang="en-US"/>
              <a:t>census . gov :</a:t>
            </a:r>
            <a:r>
              <a:rPr b="1" lang="en-US"/>
              <a:t> csv , sas</a:t>
            </a:r>
            <a:endParaRPr b="1"/>
          </a:p>
          <a:p>
            <a:pPr indent="-381000" lvl="0" marL="457200" rtl="0">
              <a:spcBef>
                <a:spcPts val="0"/>
              </a:spcBef>
              <a:spcAft>
                <a:spcPts val="0"/>
              </a:spcAft>
              <a:buSzPts val="2400"/>
              <a:buChar char="•"/>
            </a:pPr>
            <a:r>
              <a:rPr b="1" lang="en-US"/>
              <a:t>r</a:t>
            </a:r>
            <a:r>
              <a:rPr b="1" lang="en-US"/>
              <a:t>elational.fit.cvut.cz : MySQL database</a:t>
            </a:r>
            <a:endParaRPr b="1"/>
          </a:p>
          <a:p>
            <a:pPr indent="0" lvl="0" marL="0" rtl="0">
              <a:spcBef>
                <a:spcPts val="600"/>
              </a:spcBef>
              <a:spcAft>
                <a:spcPts val="0"/>
              </a:spcAft>
              <a:buNone/>
            </a:pPr>
            <a:r>
              <a:t/>
            </a:r>
            <a:endParaRPr sz="1800"/>
          </a:p>
          <a:p>
            <a:pPr indent="0" lvl="0" marL="0">
              <a:spcBef>
                <a:spcPts val="600"/>
              </a:spcBef>
              <a:spcAft>
                <a:spcPts val="600"/>
              </a:spcAft>
              <a:buNone/>
            </a:pPr>
            <a:r>
              <a:rPr lang="en-US" sz="1800"/>
              <a:t>               </a:t>
            </a:r>
            <a:r>
              <a:rPr lang="en-U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nvSpPr>
        <p:spPr>
          <a:xfrm>
            <a:off x="825225" y="768325"/>
            <a:ext cx="10614300" cy="536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400"/>
              <a:t>JSON format :</a:t>
            </a:r>
            <a:endParaRPr b="1" sz="2400"/>
          </a:p>
          <a:p>
            <a:pPr indent="0" lvl="0" marL="0">
              <a:spcBef>
                <a:spcPts val="0"/>
              </a:spcBef>
              <a:spcAft>
                <a:spcPts val="0"/>
              </a:spcAft>
              <a:buNone/>
            </a:pPr>
            <a:r>
              <a:t/>
            </a:r>
            <a:endParaRPr sz="2400"/>
          </a:p>
          <a:p>
            <a:pPr indent="0" lvl="0" marL="0">
              <a:spcBef>
                <a:spcPts val="0"/>
              </a:spcBef>
              <a:spcAft>
                <a:spcPts val="0"/>
              </a:spcAft>
              <a:buNone/>
            </a:pPr>
            <a:r>
              <a:rPr lang="en-US" sz="2400" u="sng">
                <a:solidFill>
                  <a:schemeClr val="hlink"/>
                </a:solidFill>
                <a:hlinkClick r:id="rId3"/>
              </a:rPr>
              <a:t>http://toddhayton.com/2015/01/16/scraping-by-example-json-data/</a:t>
            </a:r>
            <a:endParaRPr sz="2400"/>
          </a:p>
          <a:p>
            <a:pPr indent="0" lvl="0" marL="0">
              <a:spcBef>
                <a:spcPts val="0"/>
              </a:spcBef>
              <a:spcAft>
                <a:spcPts val="0"/>
              </a:spcAft>
              <a:buNone/>
            </a:pPr>
            <a:r>
              <a:t/>
            </a:r>
            <a:endParaRPr sz="2400"/>
          </a:p>
          <a:p>
            <a:pPr indent="0" lvl="0" marL="0">
              <a:spcBef>
                <a:spcPts val="0"/>
              </a:spcBef>
              <a:spcAft>
                <a:spcPts val="0"/>
              </a:spcAft>
              <a:buNone/>
            </a:pPr>
            <a:r>
              <a:rPr b="1" lang="en-US" sz="2400"/>
              <a:t>XML format :</a:t>
            </a:r>
            <a:endParaRPr b="1" sz="2400"/>
          </a:p>
          <a:p>
            <a:pPr indent="0" lvl="0" marL="0">
              <a:spcBef>
                <a:spcPts val="0"/>
              </a:spcBef>
              <a:spcAft>
                <a:spcPts val="0"/>
              </a:spcAft>
              <a:buNone/>
            </a:pPr>
            <a:r>
              <a:t/>
            </a:r>
            <a:endParaRPr sz="2400"/>
          </a:p>
          <a:p>
            <a:pPr indent="0" lvl="0" marL="0">
              <a:spcBef>
                <a:spcPts val="0"/>
              </a:spcBef>
              <a:spcAft>
                <a:spcPts val="0"/>
              </a:spcAft>
              <a:buNone/>
            </a:pPr>
            <a:r>
              <a:rPr lang="en-US" sz="2400" u="sng">
                <a:solidFill>
                  <a:schemeClr val="hlink"/>
                </a:solidFill>
                <a:hlinkClick r:id="rId4"/>
              </a:rPr>
              <a:t>https://www.stat.berkeley.edu/~statcur/Workshop2/Presentations/XML.pdf</a:t>
            </a:r>
            <a:endParaRPr sz="2400"/>
          </a:p>
          <a:p>
            <a:pPr indent="0" lvl="0" marL="0">
              <a:spcBef>
                <a:spcPts val="0"/>
              </a:spcBef>
              <a:spcAft>
                <a:spcPts val="0"/>
              </a:spcAft>
              <a:buNone/>
            </a:pPr>
            <a:r>
              <a:t/>
            </a:r>
            <a:endParaRPr/>
          </a:p>
          <a:p>
            <a:pPr indent="0" lvl="0" marL="0" rtl="0">
              <a:spcBef>
                <a:spcPts val="0"/>
              </a:spcBef>
              <a:spcAft>
                <a:spcPts val="0"/>
              </a:spcAft>
              <a:buClr>
                <a:schemeClr val="dk1"/>
              </a:buClr>
              <a:buSzPts val="1100"/>
              <a:buFont typeface="Arial"/>
              <a:buNone/>
            </a:pPr>
            <a:r>
              <a:t/>
            </a:r>
            <a:endParaRPr sz="2400">
              <a:solidFill>
                <a:schemeClr val="dk1"/>
              </a:solidFill>
            </a:endParaRPr>
          </a:p>
          <a:p>
            <a:pPr indent="0" lvl="0" marL="0" rtl="0">
              <a:spcBef>
                <a:spcPts val="0"/>
              </a:spcBef>
              <a:spcAft>
                <a:spcPts val="0"/>
              </a:spcAft>
              <a:buClr>
                <a:schemeClr val="dk1"/>
              </a:buClr>
              <a:buSzPts val="1100"/>
              <a:buFont typeface="Arial"/>
              <a:buNone/>
            </a:pPr>
            <a:r>
              <a:rPr lang="en-US" sz="2400">
                <a:solidFill>
                  <a:schemeClr val="dk1"/>
                </a:solidFill>
              </a:rPr>
              <a:t>MySQL format ( specially for relational.fit.cvut.cz) :</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Open any MySQL client.</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Use the credentials provided by the site.</a:t>
            </a:r>
            <a:endParaRPr sz="2400">
              <a:solidFill>
                <a:schemeClr val="dk1"/>
              </a:solidFill>
            </a:endParaRPr>
          </a:p>
          <a:p>
            <a:pPr indent="-381000" lvl="0" marL="457200" rtl="0">
              <a:spcBef>
                <a:spcPts val="0"/>
              </a:spcBef>
              <a:spcAft>
                <a:spcPts val="0"/>
              </a:spcAft>
              <a:buClr>
                <a:schemeClr val="dk1"/>
              </a:buClr>
              <a:buSzPts val="2400"/>
              <a:buChar char="●"/>
            </a:pPr>
            <a:r>
              <a:rPr lang="en-US" sz="2400">
                <a:solidFill>
                  <a:schemeClr val="dk1"/>
                </a:solidFill>
              </a:rPr>
              <a:t>Export the database in any format that you want.</a:t>
            </a:r>
            <a:endParaRPr sz="1200">
              <a:solidFill>
                <a:schemeClr val="dk1"/>
              </a:solidFill>
              <a:highlight>
                <a:srgbClr val="EEEEEE"/>
              </a:highlight>
              <a:latin typeface="Verdana"/>
              <a:ea typeface="Verdana"/>
              <a:cs typeface="Verdana"/>
              <a:sym typeface="Verdana"/>
            </a:endParaRPr>
          </a:p>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nvSpPr>
        <p:spPr>
          <a:xfrm>
            <a:off x="782550" y="2092900"/>
            <a:ext cx="10656900" cy="402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algn="l">
              <a:spcBef>
                <a:spcPts val="0"/>
              </a:spcBef>
              <a:spcAft>
                <a:spcPts val="0"/>
              </a:spcAft>
              <a:buNone/>
            </a:pPr>
            <a:r>
              <a:t/>
            </a:r>
            <a:endParaRPr sz="2400"/>
          </a:p>
        </p:txBody>
      </p:sp>
      <p:sp>
        <p:nvSpPr>
          <p:cNvPr id="214" name="Shape 214"/>
          <p:cNvSpPr txBox="1"/>
          <p:nvPr/>
        </p:nvSpPr>
        <p:spPr>
          <a:xfrm>
            <a:off x="782550" y="1233325"/>
            <a:ext cx="10146900" cy="4111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1800">
                <a:solidFill>
                  <a:schemeClr val="dk1"/>
                </a:solidFill>
              </a:rPr>
              <a:t>HTML format :</a:t>
            </a:r>
            <a:endParaRPr b="1" sz="1800">
              <a:solidFill>
                <a:schemeClr val="dk1"/>
              </a:solidFill>
            </a:endParaRPr>
          </a:p>
          <a:p>
            <a:pPr indent="0" lvl="0" marL="0" rtl="0">
              <a:spcBef>
                <a:spcPts val="0"/>
              </a:spcBef>
              <a:spcAft>
                <a:spcPts val="0"/>
              </a:spcAft>
              <a:buNone/>
            </a:pPr>
            <a:r>
              <a:t/>
            </a:r>
            <a:endParaRPr sz="1800">
              <a:solidFill>
                <a:schemeClr val="dk1"/>
              </a:solidFill>
            </a:endParaRPr>
          </a:p>
          <a:p>
            <a:pPr indent="0" lvl="0" marL="292100" marR="292100" rtl="0">
              <a:lnSpc>
                <a:spcPct val="130000"/>
              </a:lnSpc>
              <a:spcBef>
                <a:spcPts val="1100"/>
              </a:spcBef>
              <a:spcAft>
                <a:spcPts val="0"/>
              </a:spcAft>
              <a:buNone/>
            </a:pPr>
            <a:r>
              <a:rPr b="1" lang="en-US" sz="1800">
                <a:solidFill>
                  <a:srgbClr val="004461"/>
                </a:solidFill>
                <a:highlight>
                  <a:srgbClr val="EEEEEE"/>
                </a:highlight>
                <a:latin typeface="Verdana"/>
                <a:ea typeface="Verdana"/>
                <a:cs typeface="Verdana"/>
                <a:sym typeface="Verdana"/>
              </a:rPr>
              <a:t>from</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lxml</a:t>
            </a:r>
            <a:r>
              <a:rPr lang="en-US" sz="1800">
                <a:solidFill>
                  <a:srgbClr val="3E4349"/>
                </a:solidFill>
                <a:highlight>
                  <a:srgbClr val="EEEEEE"/>
                </a:highlight>
                <a:latin typeface="Verdana"/>
                <a:ea typeface="Verdana"/>
                <a:cs typeface="Verdana"/>
                <a:sym typeface="Verdana"/>
              </a:rPr>
              <a:t> </a:t>
            </a:r>
            <a:r>
              <a:rPr b="1" lang="en-US" sz="1800">
                <a:solidFill>
                  <a:srgbClr val="004461"/>
                </a:solidFill>
                <a:highlight>
                  <a:srgbClr val="EEEEEE"/>
                </a:highlight>
                <a:latin typeface="Verdana"/>
                <a:ea typeface="Verdana"/>
                <a:cs typeface="Verdana"/>
                <a:sym typeface="Verdana"/>
              </a:rPr>
              <a:t>import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html</a:t>
            </a:r>
            <a:br>
              <a:rPr lang="en-US" sz="1800">
                <a:solidFill>
                  <a:srgbClr val="3E4349"/>
                </a:solidFill>
                <a:highlight>
                  <a:srgbClr val="EEEEEE"/>
                </a:highlight>
                <a:latin typeface="Verdana"/>
                <a:ea typeface="Verdana"/>
                <a:cs typeface="Verdana"/>
                <a:sym typeface="Verdana"/>
              </a:rPr>
            </a:br>
            <a:r>
              <a:rPr b="1" lang="en-US" sz="1800">
                <a:solidFill>
                  <a:srgbClr val="004461"/>
                </a:solidFill>
                <a:highlight>
                  <a:srgbClr val="EEEEEE"/>
                </a:highlight>
                <a:latin typeface="Verdana"/>
                <a:ea typeface="Verdana"/>
                <a:cs typeface="Verdana"/>
                <a:sym typeface="Verdana"/>
              </a:rPr>
              <a:t>import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requests</a:t>
            </a:r>
            <a:endParaRPr sz="1800">
              <a:solidFill>
                <a:schemeClr val="dk1"/>
              </a:solidFill>
              <a:highlight>
                <a:srgbClr val="EEEEEE"/>
              </a:highlight>
              <a:latin typeface="Verdana"/>
              <a:ea typeface="Verdana"/>
              <a:cs typeface="Verdana"/>
              <a:sym typeface="Verdana"/>
            </a:endParaRPr>
          </a:p>
          <a:p>
            <a:pPr indent="0" lvl="0" marL="292100" marR="292100" rtl="0">
              <a:lnSpc>
                <a:spcPct val="130000"/>
              </a:lnSpc>
              <a:spcBef>
                <a:spcPts val="1100"/>
              </a:spcBef>
              <a:spcAft>
                <a:spcPts val="0"/>
              </a:spcAft>
              <a:buNone/>
            </a:pPr>
            <a:r>
              <a:rPr lang="en-US" sz="1800">
                <a:solidFill>
                  <a:schemeClr val="dk1"/>
                </a:solidFill>
                <a:highlight>
                  <a:srgbClr val="EEEEEE"/>
                </a:highlight>
                <a:latin typeface="Verdana"/>
                <a:ea typeface="Verdana"/>
                <a:cs typeface="Verdana"/>
                <a:sym typeface="Verdana"/>
              </a:rPr>
              <a:t>page</a:t>
            </a:r>
            <a:r>
              <a:rPr lang="en-US" sz="1800">
                <a:solidFill>
                  <a:srgbClr val="3E4349"/>
                </a:solidFill>
                <a:highlight>
                  <a:srgbClr val="EEEEEE"/>
                </a:highlight>
                <a:latin typeface="Verdana"/>
                <a:ea typeface="Verdana"/>
                <a:cs typeface="Verdana"/>
                <a:sym typeface="Verdana"/>
              </a:rPr>
              <a:t> </a:t>
            </a:r>
            <a:r>
              <a:rPr lang="en-US" sz="1800">
                <a:solidFill>
                  <a:srgbClr val="582800"/>
                </a:solidFill>
                <a:highlight>
                  <a:srgbClr val="EEEEEE"/>
                </a:highlight>
                <a:latin typeface="Verdana"/>
                <a:ea typeface="Verdana"/>
                <a:cs typeface="Verdana"/>
                <a:sym typeface="Verdana"/>
              </a:rPr>
              <a: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requests</a:t>
            </a:r>
            <a:r>
              <a:rPr lang="en-US" sz="1800">
                <a:solidFill>
                  <a:srgbClr val="582800"/>
                </a:solidFill>
                <a:highlight>
                  <a:srgbClr val="EEEEEE"/>
                </a:highlight>
                <a:latin typeface="Verdana"/>
                <a:ea typeface="Verdana"/>
                <a:cs typeface="Verdana"/>
                <a:sym typeface="Verdana"/>
              </a:rPr>
              <a:t>.</a:t>
            </a:r>
            <a:r>
              <a:rPr lang="en-US" sz="1800">
                <a:solidFill>
                  <a:schemeClr val="dk1"/>
                </a:solidFill>
                <a:highlight>
                  <a:srgbClr val="EEEEEE"/>
                </a:highlight>
                <a:latin typeface="Verdana"/>
                <a:ea typeface="Verdana"/>
                <a:cs typeface="Verdana"/>
                <a:sym typeface="Verdana"/>
              </a:rPr>
              <a:t>get</a:t>
            </a:r>
            <a:r>
              <a:rPr b="1" lang="en-US" sz="1800">
                <a:solidFill>
                  <a:schemeClr val="dk1"/>
                </a:solidFill>
                <a:highlight>
                  <a:srgbClr val="EEEEEE"/>
                </a:highlight>
                <a:latin typeface="Verdana"/>
                <a:ea typeface="Verdana"/>
                <a:cs typeface="Verdana"/>
                <a:sym typeface="Verdana"/>
              </a:rPr>
              <a:t>(</a:t>
            </a:r>
            <a:r>
              <a:rPr lang="en-US" sz="1800">
                <a:solidFill>
                  <a:srgbClr val="4E9A06"/>
                </a:solidFill>
                <a:highlight>
                  <a:srgbClr val="EEEEEE"/>
                </a:highlight>
                <a:latin typeface="Verdana"/>
                <a:ea typeface="Verdana"/>
                <a:cs typeface="Verdana"/>
                <a:sym typeface="Verdana"/>
              </a:rPr>
              <a:t>'http://econpy.pythonanywhere.com/ex/001.html'</a:t>
            </a:r>
            <a:r>
              <a:rPr b="1" lang="en-US" sz="1800">
                <a:solidFill>
                  <a:schemeClr val="dk1"/>
                </a:solidFill>
                <a:highlight>
                  <a:srgbClr val="EEEEEE"/>
                </a:highlight>
                <a:latin typeface="Verdana"/>
                <a:ea typeface="Verdana"/>
                <a:cs typeface="Verdana"/>
                <a:sym typeface="Verdana"/>
              </a:rPr>
              <a:t>)</a:t>
            </a:r>
            <a:br>
              <a:rPr lang="en-US" sz="1800">
                <a:solidFill>
                  <a:srgbClr val="3E4349"/>
                </a:solidFill>
                <a:highlight>
                  <a:srgbClr val="EEEEEE"/>
                </a:highlight>
                <a:latin typeface="Verdana"/>
                <a:ea typeface="Verdana"/>
                <a:cs typeface="Verdana"/>
                <a:sym typeface="Verdana"/>
              </a:rPr>
            </a:br>
            <a:r>
              <a:rPr lang="en-US" sz="1800">
                <a:solidFill>
                  <a:schemeClr val="dk1"/>
                </a:solidFill>
                <a:highlight>
                  <a:srgbClr val="EEEEEE"/>
                </a:highlight>
                <a:latin typeface="Verdana"/>
                <a:ea typeface="Verdana"/>
                <a:cs typeface="Verdana"/>
                <a:sym typeface="Verdana"/>
              </a:rPr>
              <a:t>tree</a:t>
            </a:r>
            <a:r>
              <a:rPr lang="en-US" sz="1800">
                <a:solidFill>
                  <a:srgbClr val="3E4349"/>
                </a:solidFill>
                <a:highlight>
                  <a:srgbClr val="EEEEEE"/>
                </a:highlight>
                <a:latin typeface="Verdana"/>
                <a:ea typeface="Verdana"/>
                <a:cs typeface="Verdana"/>
                <a:sym typeface="Verdana"/>
              </a:rPr>
              <a:t> </a:t>
            </a:r>
            <a:r>
              <a:rPr lang="en-US" sz="1800">
                <a:solidFill>
                  <a:srgbClr val="582800"/>
                </a:solidFill>
                <a:highlight>
                  <a:srgbClr val="EEEEEE"/>
                </a:highlight>
                <a:latin typeface="Verdana"/>
                <a:ea typeface="Verdana"/>
                <a:cs typeface="Verdana"/>
                <a:sym typeface="Verdana"/>
              </a:rPr>
              <a: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html</a:t>
            </a:r>
            <a:r>
              <a:rPr lang="en-US" sz="1800">
                <a:solidFill>
                  <a:srgbClr val="582800"/>
                </a:solidFill>
                <a:highlight>
                  <a:srgbClr val="EEEEEE"/>
                </a:highlight>
                <a:latin typeface="Verdana"/>
                <a:ea typeface="Verdana"/>
                <a:cs typeface="Verdana"/>
                <a:sym typeface="Verdana"/>
              </a:rPr>
              <a:t>.</a:t>
            </a:r>
            <a:r>
              <a:rPr lang="en-US" sz="1800">
                <a:solidFill>
                  <a:schemeClr val="dk1"/>
                </a:solidFill>
                <a:highlight>
                  <a:srgbClr val="EEEEEE"/>
                </a:highlight>
                <a:latin typeface="Verdana"/>
                <a:ea typeface="Verdana"/>
                <a:cs typeface="Verdana"/>
                <a:sym typeface="Verdana"/>
              </a:rPr>
              <a:t>fromstring</a:t>
            </a:r>
            <a:r>
              <a:rPr b="1" lang="en-US" sz="1800">
                <a:solidFill>
                  <a:schemeClr val="dk1"/>
                </a:solidFill>
                <a:highlight>
                  <a:srgbClr val="EEEEEE"/>
                </a:highlight>
                <a:latin typeface="Verdana"/>
                <a:ea typeface="Verdana"/>
                <a:cs typeface="Verdana"/>
                <a:sym typeface="Verdana"/>
              </a:rPr>
              <a:t>(</a:t>
            </a:r>
            <a:r>
              <a:rPr lang="en-US" sz="1800">
                <a:solidFill>
                  <a:schemeClr val="dk1"/>
                </a:solidFill>
                <a:highlight>
                  <a:srgbClr val="EEEEEE"/>
                </a:highlight>
                <a:latin typeface="Verdana"/>
                <a:ea typeface="Verdana"/>
                <a:cs typeface="Verdana"/>
                <a:sym typeface="Verdana"/>
              </a:rPr>
              <a:t>page</a:t>
            </a:r>
            <a:r>
              <a:rPr lang="en-US" sz="1800">
                <a:solidFill>
                  <a:srgbClr val="582800"/>
                </a:solidFill>
                <a:highlight>
                  <a:srgbClr val="EEEEEE"/>
                </a:highlight>
                <a:latin typeface="Verdana"/>
                <a:ea typeface="Verdana"/>
                <a:cs typeface="Verdana"/>
                <a:sym typeface="Verdana"/>
              </a:rPr>
              <a:t>.</a:t>
            </a:r>
            <a:r>
              <a:rPr lang="en-US" sz="1800">
                <a:solidFill>
                  <a:schemeClr val="dk1"/>
                </a:solidFill>
                <a:highlight>
                  <a:srgbClr val="EEEEEE"/>
                </a:highlight>
                <a:latin typeface="Verdana"/>
                <a:ea typeface="Verdana"/>
                <a:cs typeface="Verdana"/>
                <a:sym typeface="Verdana"/>
              </a:rPr>
              <a:t>content</a:t>
            </a:r>
            <a:r>
              <a:rPr b="1" lang="en-US" sz="1800">
                <a:solidFill>
                  <a:schemeClr val="dk1"/>
                </a:solidFill>
                <a:highlight>
                  <a:srgbClr val="EEEEEE"/>
                </a:highlight>
                <a:latin typeface="Verdana"/>
                <a:ea typeface="Verdana"/>
                <a:cs typeface="Verdana"/>
                <a:sym typeface="Verdana"/>
              </a:rPr>
              <a:t>)</a:t>
            </a:r>
            <a:endParaRPr b="1" sz="1800">
              <a:solidFill>
                <a:schemeClr val="dk1"/>
              </a:solidFill>
              <a:highlight>
                <a:srgbClr val="EEEEEE"/>
              </a:highlight>
              <a:latin typeface="Verdana"/>
              <a:ea typeface="Verdana"/>
              <a:cs typeface="Verdana"/>
              <a:sym typeface="Verdana"/>
            </a:endParaRPr>
          </a:p>
          <a:p>
            <a:pPr indent="0" lvl="0" marL="292100" marR="292100" rtl="0">
              <a:lnSpc>
                <a:spcPct val="130000"/>
              </a:lnSpc>
              <a:spcBef>
                <a:spcPts val="1100"/>
              </a:spcBef>
              <a:spcAft>
                <a:spcPts val="0"/>
              </a:spcAft>
              <a:buNone/>
            </a:pPr>
            <a:r>
              <a:rPr b="1" lang="en-US" sz="1800">
                <a:solidFill>
                  <a:schemeClr val="dk1"/>
                </a:solidFill>
                <a:highlight>
                  <a:srgbClr val="EEEEEE"/>
                </a:highlight>
                <a:latin typeface="Verdana"/>
                <a:ea typeface="Verdana"/>
                <a:cs typeface="Verdana"/>
                <a:sym typeface="Verdana"/>
              </a:rPr>
              <a:t>&lt;</a:t>
            </a:r>
            <a:r>
              <a:rPr b="1" lang="en-US" sz="1800">
                <a:solidFill>
                  <a:srgbClr val="004461"/>
                </a:solidFill>
                <a:highlight>
                  <a:srgbClr val="EEEEEE"/>
                </a:highlight>
                <a:latin typeface="Verdana"/>
                <a:ea typeface="Verdana"/>
                <a:cs typeface="Verdana"/>
                <a:sym typeface="Verdana"/>
              </a:rPr>
              <a:t>div</a:t>
            </a:r>
            <a:r>
              <a:rPr lang="en-US" sz="1800">
                <a:solidFill>
                  <a:srgbClr val="3E4349"/>
                </a:solidFill>
                <a:highlight>
                  <a:srgbClr val="EEEEEE"/>
                </a:highlight>
                <a:latin typeface="Verdana"/>
                <a:ea typeface="Verdana"/>
                <a:cs typeface="Verdana"/>
                <a:sym typeface="Verdana"/>
              </a:rPr>
              <a:t> </a:t>
            </a:r>
            <a:r>
              <a:rPr lang="en-US" sz="1800">
                <a:solidFill>
                  <a:srgbClr val="C4A000"/>
                </a:solidFill>
                <a:highlight>
                  <a:srgbClr val="EEEEEE"/>
                </a:highlight>
                <a:latin typeface="Verdana"/>
                <a:ea typeface="Verdana"/>
                <a:cs typeface="Verdana"/>
                <a:sym typeface="Verdana"/>
              </a:rPr>
              <a:t>title</a:t>
            </a:r>
            <a:r>
              <a:rPr lang="en-US" sz="1800">
                <a:solidFill>
                  <a:srgbClr val="582800"/>
                </a:solidFill>
                <a:highlight>
                  <a:srgbClr val="EEEEEE"/>
                </a:highlight>
                <a:latin typeface="Verdana"/>
                <a:ea typeface="Verdana"/>
                <a:cs typeface="Verdana"/>
                <a:sym typeface="Verdana"/>
              </a:rPr>
              <a:t>=</a:t>
            </a:r>
            <a:r>
              <a:rPr lang="en-US" sz="1800">
                <a:solidFill>
                  <a:srgbClr val="4E9A06"/>
                </a:solidFill>
                <a:highlight>
                  <a:srgbClr val="EEEEEE"/>
                </a:highlight>
                <a:latin typeface="Verdana"/>
                <a:ea typeface="Verdana"/>
                <a:cs typeface="Verdana"/>
                <a:sym typeface="Verdana"/>
              </a:rPr>
              <a:t>"buyer-name"</a:t>
            </a:r>
            <a:r>
              <a:rPr b="1" lang="en-US" sz="1800">
                <a:solidFill>
                  <a:schemeClr val="dk1"/>
                </a:solidFill>
                <a:highlight>
                  <a:srgbClr val="EEEEEE"/>
                </a:highlight>
                <a:latin typeface="Verdana"/>
                <a:ea typeface="Verdana"/>
                <a:cs typeface="Verdana"/>
                <a:sym typeface="Verdana"/>
              </a:rPr>
              <a:t>&gt;</a:t>
            </a:r>
            <a:r>
              <a:rPr lang="en-US" sz="1800">
                <a:solidFill>
                  <a:srgbClr val="3E4349"/>
                </a:solidFill>
                <a:highlight>
                  <a:srgbClr val="EEEEEE"/>
                </a:highlight>
                <a:latin typeface="Verdana"/>
                <a:ea typeface="Verdana"/>
                <a:cs typeface="Verdana"/>
                <a:sym typeface="Verdana"/>
              </a:rPr>
              <a:t>Carson Busses</a:t>
            </a:r>
            <a:r>
              <a:rPr b="1" lang="en-US" sz="1800">
                <a:solidFill>
                  <a:schemeClr val="dk1"/>
                </a:solidFill>
                <a:highlight>
                  <a:srgbClr val="EEEEEE"/>
                </a:highlight>
                <a:latin typeface="Verdana"/>
                <a:ea typeface="Verdana"/>
                <a:cs typeface="Verdana"/>
                <a:sym typeface="Verdana"/>
              </a:rPr>
              <a:t>&lt;/</a:t>
            </a:r>
            <a:r>
              <a:rPr b="1" lang="en-US" sz="1800">
                <a:solidFill>
                  <a:srgbClr val="004461"/>
                </a:solidFill>
                <a:highlight>
                  <a:srgbClr val="EEEEEE"/>
                </a:highlight>
                <a:latin typeface="Verdana"/>
                <a:ea typeface="Verdana"/>
                <a:cs typeface="Verdana"/>
                <a:sym typeface="Verdana"/>
              </a:rPr>
              <a:t>div</a:t>
            </a:r>
            <a:r>
              <a:rPr b="1" lang="en-US" sz="1800">
                <a:solidFill>
                  <a:schemeClr val="dk1"/>
                </a:solidFill>
                <a:highlight>
                  <a:srgbClr val="EEEEEE"/>
                </a:highlight>
                <a:latin typeface="Verdana"/>
                <a:ea typeface="Verdana"/>
                <a:cs typeface="Verdana"/>
                <a:sym typeface="Verdana"/>
              </a:rPr>
              <a:t>&gt;</a:t>
            </a:r>
            <a:br>
              <a:rPr lang="en-US" sz="1800">
                <a:solidFill>
                  <a:srgbClr val="3E4349"/>
                </a:solidFill>
                <a:highlight>
                  <a:srgbClr val="EEEEEE"/>
                </a:highlight>
                <a:latin typeface="Verdana"/>
                <a:ea typeface="Verdana"/>
                <a:cs typeface="Verdana"/>
                <a:sym typeface="Verdana"/>
              </a:rPr>
            </a:br>
            <a:r>
              <a:rPr b="1" lang="en-US" sz="1800">
                <a:solidFill>
                  <a:schemeClr val="dk1"/>
                </a:solidFill>
                <a:highlight>
                  <a:srgbClr val="EEEEEE"/>
                </a:highlight>
                <a:latin typeface="Verdana"/>
                <a:ea typeface="Verdana"/>
                <a:cs typeface="Verdana"/>
                <a:sym typeface="Verdana"/>
              </a:rPr>
              <a:t>&lt;</a:t>
            </a:r>
            <a:r>
              <a:rPr b="1" lang="en-US" sz="1800">
                <a:solidFill>
                  <a:srgbClr val="004461"/>
                </a:solidFill>
                <a:highlight>
                  <a:srgbClr val="EEEEEE"/>
                </a:highlight>
                <a:latin typeface="Verdana"/>
                <a:ea typeface="Verdana"/>
                <a:cs typeface="Verdana"/>
                <a:sym typeface="Verdana"/>
              </a:rPr>
              <a:t>span</a:t>
            </a:r>
            <a:r>
              <a:rPr lang="en-US" sz="1800">
                <a:solidFill>
                  <a:srgbClr val="3E4349"/>
                </a:solidFill>
                <a:highlight>
                  <a:srgbClr val="EEEEEE"/>
                </a:highlight>
                <a:latin typeface="Verdana"/>
                <a:ea typeface="Verdana"/>
                <a:cs typeface="Verdana"/>
                <a:sym typeface="Verdana"/>
              </a:rPr>
              <a:t> </a:t>
            </a:r>
            <a:r>
              <a:rPr lang="en-US" sz="1800">
                <a:solidFill>
                  <a:srgbClr val="C4A000"/>
                </a:solidFill>
                <a:highlight>
                  <a:srgbClr val="EEEEEE"/>
                </a:highlight>
                <a:latin typeface="Verdana"/>
                <a:ea typeface="Verdana"/>
                <a:cs typeface="Verdana"/>
                <a:sym typeface="Verdana"/>
              </a:rPr>
              <a:t>class</a:t>
            </a:r>
            <a:r>
              <a:rPr lang="en-US" sz="1800">
                <a:solidFill>
                  <a:srgbClr val="582800"/>
                </a:solidFill>
                <a:highlight>
                  <a:srgbClr val="EEEEEE"/>
                </a:highlight>
                <a:latin typeface="Verdana"/>
                <a:ea typeface="Verdana"/>
                <a:cs typeface="Verdana"/>
                <a:sym typeface="Verdana"/>
              </a:rPr>
              <a:t>=</a:t>
            </a:r>
            <a:r>
              <a:rPr lang="en-US" sz="1800">
                <a:solidFill>
                  <a:srgbClr val="4E9A06"/>
                </a:solidFill>
                <a:highlight>
                  <a:srgbClr val="EEEEEE"/>
                </a:highlight>
                <a:latin typeface="Verdana"/>
                <a:ea typeface="Verdana"/>
                <a:cs typeface="Verdana"/>
                <a:sym typeface="Verdana"/>
              </a:rPr>
              <a:t>"item-price"</a:t>
            </a:r>
            <a:r>
              <a:rPr b="1" lang="en-US" sz="1800">
                <a:solidFill>
                  <a:schemeClr val="dk1"/>
                </a:solidFill>
                <a:highlight>
                  <a:srgbClr val="EEEEEE"/>
                </a:highlight>
                <a:latin typeface="Verdana"/>
                <a:ea typeface="Verdana"/>
                <a:cs typeface="Verdana"/>
                <a:sym typeface="Verdana"/>
              </a:rPr>
              <a:t>&gt;</a:t>
            </a:r>
            <a:r>
              <a:rPr lang="en-US" sz="1800">
                <a:solidFill>
                  <a:srgbClr val="3E4349"/>
                </a:solidFill>
                <a:highlight>
                  <a:srgbClr val="EEEEEE"/>
                </a:highlight>
                <a:latin typeface="Verdana"/>
                <a:ea typeface="Verdana"/>
                <a:cs typeface="Verdana"/>
                <a:sym typeface="Verdana"/>
              </a:rPr>
              <a:t>$29.95</a:t>
            </a:r>
            <a:r>
              <a:rPr b="1" lang="en-US" sz="1800">
                <a:solidFill>
                  <a:schemeClr val="dk1"/>
                </a:solidFill>
                <a:highlight>
                  <a:srgbClr val="EEEEEE"/>
                </a:highlight>
                <a:latin typeface="Verdana"/>
                <a:ea typeface="Verdana"/>
                <a:cs typeface="Verdana"/>
                <a:sym typeface="Verdana"/>
              </a:rPr>
              <a:t>&lt;/</a:t>
            </a:r>
            <a:r>
              <a:rPr b="1" lang="en-US" sz="1800">
                <a:solidFill>
                  <a:srgbClr val="004461"/>
                </a:solidFill>
                <a:highlight>
                  <a:srgbClr val="EEEEEE"/>
                </a:highlight>
                <a:latin typeface="Verdana"/>
                <a:ea typeface="Verdana"/>
                <a:cs typeface="Verdana"/>
                <a:sym typeface="Verdana"/>
              </a:rPr>
              <a:t>span</a:t>
            </a:r>
            <a:r>
              <a:rPr b="1" lang="en-US" sz="1800">
                <a:solidFill>
                  <a:schemeClr val="dk1"/>
                </a:solidFill>
                <a:highlight>
                  <a:srgbClr val="EEEEEE"/>
                </a:highlight>
                <a:latin typeface="Verdana"/>
                <a:ea typeface="Verdana"/>
                <a:cs typeface="Verdana"/>
                <a:sym typeface="Verdana"/>
              </a:rPr>
              <a:t>&gt;</a:t>
            </a:r>
            <a:br>
              <a:rPr lang="en-US" sz="1800">
                <a:solidFill>
                  <a:srgbClr val="3E4349"/>
                </a:solidFill>
                <a:highlight>
                  <a:srgbClr val="EEEEEE"/>
                </a:highlight>
                <a:latin typeface="Verdana"/>
                <a:ea typeface="Verdana"/>
                <a:cs typeface="Verdana"/>
                <a:sym typeface="Verdana"/>
              </a:rPr>
            </a:br>
            <a:r>
              <a:rPr lang="en-US" sz="1800">
                <a:solidFill>
                  <a:schemeClr val="dk1"/>
                </a:solidFill>
                <a:highlight>
                  <a:srgbClr val="EEEEEE"/>
                </a:highlight>
                <a:latin typeface="Verdana"/>
                <a:ea typeface="Verdana"/>
                <a:cs typeface="Verdana"/>
                <a:sym typeface="Verdana"/>
              </a:rPr>
              <a:t>buyers</a:t>
            </a:r>
            <a:r>
              <a:rPr lang="en-US" sz="1800">
                <a:solidFill>
                  <a:srgbClr val="3E4349"/>
                </a:solidFill>
                <a:highlight>
                  <a:srgbClr val="EEEEEE"/>
                </a:highlight>
                <a:latin typeface="Verdana"/>
                <a:ea typeface="Verdana"/>
                <a:cs typeface="Verdana"/>
                <a:sym typeface="Verdana"/>
              </a:rPr>
              <a:t> </a:t>
            </a:r>
            <a:r>
              <a:rPr lang="en-US" sz="1800">
                <a:solidFill>
                  <a:srgbClr val="582800"/>
                </a:solidFill>
                <a:highlight>
                  <a:srgbClr val="EEEEEE"/>
                </a:highlight>
                <a:latin typeface="Verdana"/>
                <a:ea typeface="Verdana"/>
                <a:cs typeface="Verdana"/>
                <a:sym typeface="Verdana"/>
              </a:rPr>
              <a: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tree</a:t>
            </a:r>
            <a:r>
              <a:rPr lang="en-US" sz="1800">
                <a:solidFill>
                  <a:srgbClr val="582800"/>
                </a:solidFill>
                <a:highlight>
                  <a:srgbClr val="EEEEEE"/>
                </a:highlight>
                <a:latin typeface="Verdana"/>
                <a:ea typeface="Verdana"/>
                <a:cs typeface="Verdana"/>
                <a:sym typeface="Verdana"/>
              </a:rPr>
              <a:t>.</a:t>
            </a:r>
            <a:r>
              <a:rPr lang="en-US" sz="1800">
                <a:solidFill>
                  <a:schemeClr val="dk1"/>
                </a:solidFill>
                <a:highlight>
                  <a:srgbClr val="EEEEEE"/>
                </a:highlight>
                <a:latin typeface="Verdana"/>
                <a:ea typeface="Verdana"/>
                <a:cs typeface="Verdana"/>
                <a:sym typeface="Verdana"/>
              </a:rPr>
              <a:t>xpath</a:t>
            </a:r>
            <a:r>
              <a:rPr b="1" lang="en-US" sz="1800">
                <a:solidFill>
                  <a:schemeClr val="dk1"/>
                </a:solidFill>
                <a:highlight>
                  <a:srgbClr val="EEEEEE"/>
                </a:highlight>
                <a:latin typeface="Verdana"/>
                <a:ea typeface="Verdana"/>
                <a:cs typeface="Verdana"/>
                <a:sym typeface="Verdana"/>
              </a:rPr>
              <a:t>(</a:t>
            </a:r>
            <a:r>
              <a:rPr lang="en-US" sz="1800">
                <a:solidFill>
                  <a:srgbClr val="4E9A06"/>
                </a:solidFill>
                <a:highlight>
                  <a:srgbClr val="EEEEEE"/>
                </a:highlight>
                <a:latin typeface="Verdana"/>
                <a:ea typeface="Verdana"/>
                <a:cs typeface="Verdana"/>
                <a:sym typeface="Verdana"/>
              </a:rPr>
              <a:t>'//div[@title="buyer-name"]/text()'</a:t>
            </a:r>
            <a:r>
              <a:rPr b="1" lang="en-US" sz="1800">
                <a:solidFill>
                  <a:schemeClr val="dk1"/>
                </a:solidFill>
                <a:highlight>
                  <a:srgbClr val="EEEEEE"/>
                </a:highlight>
                <a:latin typeface="Verdana"/>
                <a:ea typeface="Verdana"/>
                <a:cs typeface="Verdana"/>
                <a:sym typeface="Verdana"/>
              </a:rPr>
              <a:t>)</a:t>
            </a:r>
            <a:br>
              <a:rPr lang="en-US" sz="1800">
                <a:solidFill>
                  <a:srgbClr val="3E4349"/>
                </a:solidFill>
                <a:highlight>
                  <a:srgbClr val="EEEEEE"/>
                </a:highlight>
                <a:latin typeface="Verdana"/>
                <a:ea typeface="Verdana"/>
                <a:cs typeface="Verdana"/>
                <a:sym typeface="Verdana"/>
              </a:rPr>
            </a:br>
            <a:r>
              <a:rPr lang="en-US" sz="1800">
                <a:solidFill>
                  <a:schemeClr val="dk1"/>
                </a:solidFill>
                <a:highlight>
                  <a:srgbClr val="EEEEEE"/>
                </a:highlight>
                <a:latin typeface="Verdana"/>
                <a:ea typeface="Verdana"/>
                <a:cs typeface="Verdana"/>
                <a:sym typeface="Verdana"/>
              </a:rPr>
              <a:t>prices</a:t>
            </a:r>
            <a:r>
              <a:rPr lang="en-US" sz="1800">
                <a:solidFill>
                  <a:srgbClr val="3E4349"/>
                </a:solidFill>
                <a:highlight>
                  <a:srgbClr val="EEEEEE"/>
                </a:highlight>
                <a:latin typeface="Verdana"/>
                <a:ea typeface="Verdana"/>
                <a:cs typeface="Verdana"/>
                <a:sym typeface="Verdana"/>
              </a:rPr>
              <a:t> </a:t>
            </a:r>
            <a:r>
              <a:rPr lang="en-US" sz="1800">
                <a:solidFill>
                  <a:srgbClr val="582800"/>
                </a:solidFill>
                <a:highlight>
                  <a:srgbClr val="EEEEEE"/>
                </a:highlight>
                <a:latin typeface="Verdana"/>
                <a:ea typeface="Verdana"/>
                <a:cs typeface="Verdana"/>
                <a:sym typeface="Verdana"/>
              </a:rPr>
              <a: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tree</a:t>
            </a:r>
            <a:r>
              <a:rPr lang="en-US" sz="1800">
                <a:solidFill>
                  <a:srgbClr val="582800"/>
                </a:solidFill>
                <a:highlight>
                  <a:srgbClr val="EEEEEE"/>
                </a:highlight>
                <a:latin typeface="Verdana"/>
                <a:ea typeface="Verdana"/>
                <a:cs typeface="Verdana"/>
                <a:sym typeface="Verdana"/>
              </a:rPr>
              <a:t>.</a:t>
            </a:r>
            <a:r>
              <a:rPr lang="en-US" sz="1800">
                <a:solidFill>
                  <a:schemeClr val="dk1"/>
                </a:solidFill>
                <a:highlight>
                  <a:srgbClr val="EEEEEE"/>
                </a:highlight>
                <a:latin typeface="Verdana"/>
                <a:ea typeface="Verdana"/>
                <a:cs typeface="Verdana"/>
                <a:sym typeface="Verdana"/>
              </a:rPr>
              <a:t>xpath</a:t>
            </a:r>
            <a:r>
              <a:rPr b="1" lang="en-US" sz="1800">
                <a:solidFill>
                  <a:schemeClr val="dk1"/>
                </a:solidFill>
                <a:highlight>
                  <a:srgbClr val="EEEEEE"/>
                </a:highlight>
                <a:latin typeface="Verdana"/>
                <a:ea typeface="Verdana"/>
                <a:cs typeface="Verdana"/>
                <a:sym typeface="Verdana"/>
              </a:rPr>
              <a:t>(</a:t>
            </a:r>
            <a:r>
              <a:rPr lang="en-US" sz="1800">
                <a:solidFill>
                  <a:srgbClr val="4E9A06"/>
                </a:solidFill>
                <a:highlight>
                  <a:srgbClr val="EEEEEE"/>
                </a:highlight>
                <a:latin typeface="Verdana"/>
                <a:ea typeface="Verdana"/>
                <a:cs typeface="Verdana"/>
                <a:sym typeface="Verdana"/>
              </a:rPr>
              <a:t>'//span[@class="item-price"]/text()'</a:t>
            </a:r>
            <a:r>
              <a:rPr b="1" lang="en-US" sz="1800">
                <a:solidFill>
                  <a:schemeClr val="dk1"/>
                </a:solidFill>
                <a:highlight>
                  <a:srgbClr val="EEEEEE"/>
                </a:highlight>
                <a:latin typeface="Verdana"/>
                <a:ea typeface="Verdana"/>
                <a:cs typeface="Verdana"/>
                <a:sym typeface="Verdana"/>
              </a:rPr>
              <a:t>)</a:t>
            </a:r>
            <a:endParaRPr sz="1800">
              <a:solidFill>
                <a:srgbClr val="3E4349"/>
              </a:solidFill>
              <a:latin typeface="Georgia"/>
              <a:ea typeface="Georgia"/>
              <a:cs typeface="Georgia"/>
              <a:sym typeface="Georgia"/>
            </a:endParaRPr>
          </a:p>
          <a:p>
            <a:pPr indent="0" lvl="0" marL="292100" marR="292100" rtl="0">
              <a:lnSpc>
                <a:spcPct val="130000"/>
              </a:lnSpc>
              <a:spcBef>
                <a:spcPts val="1100"/>
              </a:spcBef>
              <a:spcAft>
                <a:spcPts val="1100"/>
              </a:spcAft>
              <a:buNone/>
            </a:pPr>
            <a:r>
              <a:rPr b="1" lang="en-US" sz="1800">
                <a:solidFill>
                  <a:srgbClr val="004461"/>
                </a:solidFill>
                <a:highlight>
                  <a:srgbClr val="EEEEEE"/>
                </a:highlight>
                <a:latin typeface="Verdana"/>
                <a:ea typeface="Verdana"/>
                <a:cs typeface="Verdana"/>
                <a:sym typeface="Verdana"/>
              </a:rPr>
              <a:t>print</a:t>
            </a:r>
            <a:r>
              <a:rPr lang="en-US" sz="1800">
                <a:solidFill>
                  <a:srgbClr val="3E4349"/>
                </a:solidFill>
                <a:highlight>
                  <a:srgbClr val="EEEEEE"/>
                </a:highlight>
                <a:latin typeface="Verdana"/>
                <a:ea typeface="Verdana"/>
                <a:cs typeface="Verdana"/>
                <a:sym typeface="Verdana"/>
              </a:rPr>
              <a:t> </a:t>
            </a:r>
            <a:r>
              <a:rPr lang="en-US" sz="1800">
                <a:solidFill>
                  <a:srgbClr val="4E9A06"/>
                </a:solidFill>
                <a:highlight>
                  <a:srgbClr val="EEEEEE"/>
                </a:highlight>
                <a:latin typeface="Verdana"/>
                <a:ea typeface="Verdana"/>
                <a:cs typeface="Verdana"/>
                <a:sym typeface="Verdana"/>
              </a:rPr>
              <a:t>'Buyers: '</a:t>
            </a:r>
            <a:r>
              <a:rPr b="1" lang="en-US" sz="1800">
                <a:solidFill>
                  <a:schemeClr val="dk1"/>
                </a:solidFill>
                <a:highlight>
                  <a:srgbClr val="EEEEEE"/>
                </a:highlight>
                <a:latin typeface="Verdana"/>
                <a:ea typeface="Verdana"/>
                <a:cs typeface="Verdana"/>
                <a:sym typeface="Verdana"/>
              </a:rPr>
              <a: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buyers</a:t>
            </a:r>
            <a:br>
              <a:rPr lang="en-US" sz="1800">
                <a:solidFill>
                  <a:srgbClr val="3E4349"/>
                </a:solidFill>
                <a:highlight>
                  <a:srgbClr val="EEEEEE"/>
                </a:highlight>
                <a:latin typeface="Verdana"/>
                <a:ea typeface="Verdana"/>
                <a:cs typeface="Verdana"/>
                <a:sym typeface="Verdana"/>
              </a:rPr>
            </a:br>
            <a:r>
              <a:rPr b="1" lang="en-US" sz="1800">
                <a:solidFill>
                  <a:srgbClr val="004461"/>
                </a:solidFill>
                <a:highlight>
                  <a:srgbClr val="EEEEEE"/>
                </a:highlight>
                <a:latin typeface="Verdana"/>
                <a:ea typeface="Verdana"/>
                <a:cs typeface="Verdana"/>
                <a:sym typeface="Verdana"/>
              </a:rPr>
              <a:t>print</a:t>
            </a:r>
            <a:r>
              <a:rPr lang="en-US" sz="1800">
                <a:solidFill>
                  <a:srgbClr val="3E4349"/>
                </a:solidFill>
                <a:highlight>
                  <a:srgbClr val="EEEEEE"/>
                </a:highlight>
                <a:latin typeface="Verdana"/>
                <a:ea typeface="Verdana"/>
                <a:cs typeface="Verdana"/>
                <a:sym typeface="Verdana"/>
              </a:rPr>
              <a:t> </a:t>
            </a:r>
            <a:r>
              <a:rPr lang="en-US" sz="1800">
                <a:solidFill>
                  <a:srgbClr val="4E9A06"/>
                </a:solidFill>
                <a:highlight>
                  <a:srgbClr val="EEEEEE"/>
                </a:highlight>
                <a:latin typeface="Verdana"/>
                <a:ea typeface="Verdana"/>
                <a:cs typeface="Verdana"/>
                <a:sym typeface="Verdana"/>
              </a:rPr>
              <a:t>'Prices: '</a:t>
            </a:r>
            <a:r>
              <a:rPr b="1" lang="en-US" sz="1800">
                <a:solidFill>
                  <a:schemeClr val="dk1"/>
                </a:solidFill>
                <a:highlight>
                  <a:srgbClr val="EEEEEE"/>
                </a:highlight>
                <a:latin typeface="Verdana"/>
                <a:ea typeface="Verdana"/>
                <a:cs typeface="Verdana"/>
                <a:sym typeface="Verdana"/>
              </a:rPr>
              <a:t>,</a:t>
            </a:r>
            <a:r>
              <a:rPr lang="en-US" sz="1800">
                <a:solidFill>
                  <a:srgbClr val="3E4349"/>
                </a:solidFill>
                <a:highlight>
                  <a:srgbClr val="EEEEEE"/>
                </a:highlight>
                <a:latin typeface="Verdana"/>
                <a:ea typeface="Verdana"/>
                <a:cs typeface="Verdana"/>
                <a:sym typeface="Verdana"/>
              </a:rPr>
              <a:t> </a:t>
            </a:r>
            <a:r>
              <a:rPr lang="en-US" sz="1800">
                <a:solidFill>
                  <a:schemeClr val="dk1"/>
                </a:solidFill>
                <a:highlight>
                  <a:srgbClr val="EEEEEE"/>
                </a:highlight>
                <a:latin typeface="Verdana"/>
                <a:ea typeface="Verdana"/>
                <a:cs typeface="Verdana"/>
                <a:sym typeface="Verdana"/>
              </a:rPr>
              <a:t>prices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HOW???</a:t>
            </a:r>
            <a:endParaRPr/>
          </a:p>
        </p:txBody>
      </p:sp>
      <p:sp>
        <p:nvSpPr>
          <p:cNvPr id="220" name="Shape 22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DATA INGESTION/SCRAPING (searching for the data)</a:t>
            </a:r>
            <a:endParaRPr/>
          </a:p>
          <a:p>
            <a:pPr indent="-285750" lvl="0" marL="285750" marR="0" rtl="0" algn="l">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DATA MUNGING (Clean the data)</a:t>
            </a:r>
            <a:endParaRPr/>
          </a:p>
          <a:p>
            <a:pPr indent="-285750" lvl="0" marL="285750" marR="0" rtl="0" algn="l">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EDA(Know your data)</a:t>
            </a:r>
            <a:endParaRPr/>
          </a:p>
          <a:p>
            <a:pPr indent="-285750" lvl="0" marL="285750" marR="0" rtl="0" algn="l">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FEATURE ENGINEERING(Enhance the predictive power)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What is Data Ingestion/</a:t>
            </a:r>
            <a:r>
              <a:rPr lang="en-US"/>
              <a:t>Scraping</a:t>
            </a:r>
            <a:endParaRPr/>
          </a:p>
        </p:txBody>
      </p:sp>
      <p:sp>
        <p:nvSpPr>
          <p:cNvPr id="226" name="Shape 22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Extracting content from a webpage programmatically</a:t>
            </a:r>
            <a:endParaRPr/>
          </a:p>
          <a:p>
            <a:pPr indent="-285750" lvl="0" marL="285750" marR="0" rtl="0" algn="l">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Digging up dirt from the social media</a:t>
            </a:r>
            <a:endParaRPr/>
          </a:p>
          <a:p>
            <a:pPr indent="-285750" lvl="0" marL="285750" marR="0" rtl="0" algn="l">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Converting data from human readable to machine readable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295400" y="982129"/>
            <a:ext cx="9601200" cy="609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How to Extract the Data using API </a:t>
            </a:r>
            <a:endParaRPr/>
          </a:p>
        </p:txBody>
      </p:sp>
      <p:sp>
        <p:nvSpPr>
          <p:cNvPr id="232" name="Shape 232"/>
          <p:cNvSpPr txBox="1"/>
          <p:nvPr>
            <p:ph idx="1" type="body"/>
          </p:nvPr>
        </p:nvSpPr>
        <p:spPr>
          <a:xfrm>
            <a:off x="1295400" y="1714498"/>
            <a:ext cx="9601200" cy="4161300"/>
          </a:xfrm>
          <a:prstGeom prst="rect">
            <a:avLst/>
          </a:prstGeom>
        </p:spPr>
        <p:txBody>
          <a:bodyPr anchorCtr="0" anchor="t" bIns="91425" lIns="91425" spcFirstLastPara="1" rIns="91425" wrap="square" tIns="91425">
            <a:noAutofit/>
          </a:bodyPr>
          <a:lstStyle/>
          <a:p>
            <a:pPr indent="0" lvl="0" marL="0" marR="0" rtl="0" algn="l">
              <a:lnSpc>
                <a:spcPct val="80000"/>
              </a:lnSpc>
              <a:spcBef>
                <a:spcPts val="0"/>
              </a:spcBef>
              <a:spcAft>
                <a:spcPts val="0"/>
              </a:spcAft>
              <a:buNone/>
            </a:pPr>
            <a:r>
              <a:rPr b="1" lang="en-US" sz="2405"/>
              <a:t>Retrieve Bitcoin data using Quandl API</a:t>
            </a:r>
            <a:endParaRPr b="1" sz="2405"/>
          </a:p>
          <a:p>
            <a:pPr indent="0" lvl="0" marL="0" marR="0" rtl="0" algn="l">
              <a:lnSpc>
                <a:spcPct val="80000"/>
              </a:lnSpc>
              <a:spcBef>
                <a:spcPts val="0"/>
              </a:spcBef>
              <a:spcAft>
                <a:spcPts val="0"/>
              </a:spcAft>
              <a:buNone/>
            </a:pPr>
            <a:r>
              <a:t/>
            </a:r>
            <a:endParaRPr b="1" sz="2405"/>
          </a:p>
          <a:p>
            <a:pPr indent="-285750" lvl="0" marL="285750" marR="0" rtl="0" algn="l">
              <a:lnSpc>
                <a:spcPct val="80000"/>
              </a:lnSpc>
              <a:spcBef>
                <a:spcPts val="0"/>
              </a:spcBef>
              <a:spcAft>
                <a:spcPts val="0"/>
              </a:spcAft>
              <a:buSzPts val="2766"/>
              <a:buChar char="•"/>
            </a:pPr>
            <a:r>
              <a:rPr b="1" lang="en-US" sz="2405"/>
              <a:t>Quandl offers free Bitcoin exchange rates for 30+ currencies from a variety of exchanges. </a:t>
            </a:r>
            <a:endParaRPr b="1" sz="2405"/>
          </a:p>
          <a:p>
            <a:pPr indent="0" lvl="0" marL="0" marR="0" rtl="0" algn="l">
              <a:lnSpc>
                <a:spcPct val="80000"/>
              </a:lnSpc>
              <a:spcBef>
                <a:spcPts val="0"/>
              </a:spcBef>
              <a:spcAft>
                <a:spcPts val="0"/>
              </a:spcAft>
              <a:buNone/>
            </a:pPr>
            <a:r>
              <a:t/>
            </a:r>
            <a:endParaRPr b="1" sz="2405"/>
          </a:p>
          <a:p>
            <a:pPr indent="-285750" lvl="0" marL="285750" marR="0" rtl="0" algn="l">
              <a:lnSpc>
                <a:spcPct val="80000"/>
              </a:lnSpc>
              <a:spcBef>
                <a:spcPts val="0"/>
              </a:spcBef>
              <a:spcAft>
                <a:spcPts val="0"/>
              </a:spcAft>
              <a:buSzPts val="2766"/>
              <a:buChar char="•"/>
            </a:pPr>
            <a:r>
              <a:rPr b="1" lang="en-US" sz="2405"/>
              <a:t>Quandl’s simple API gives access to Bitcoin exchanges and daily Bitcoin values. Accessing Bitcoin data via the API is no</a:t>
            </a:r>
            <a:r>
              <a:rPr b="1" lang="en-US"/>
              <a:t> different than the mechanism for all data on Quandl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EDA(Exploratory Data Analysis)</a:t>
            </a:r>
            <a:br>
              <a:rPr b="0" i="0" lang="en-US" sz="4400" u="none" cap="none" strike="noStrike">
                <a:solidFill>
                  <a:srgbClr val="262626"/>
                </a:solidFill>
                <a:latin typeface="Garamond"/>
                <a:ea typeface="Garamond"/>
                <a:cs typeface="Garamond"/>
                <a:sym typeface="Garamond"/>
              </a:rPr>
            </a:br>
            <a:endParaRPr b="0" i="0" sz="2700" u="none" cap="none" strike="noStrike">
              <a:solidFill>
                <a:srgbClr val="262626"/>
              </a:solidFill>
              <a:latin typeface="Garamond"/>
              <a:ea typeface="Garamond"/>
              <a:cs typeface="Garamond"/>
              <a:sym typeface="Garamond"/>
            </a:endParaRPr>
          </a:p>
        </p:txBody>
      </p:sp>
      <p:sp>
        <p:nvSpPr>
          <p:cNvPr id="238" name="Shape 23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Data profiling is concerned with summarizing your dataset through descriptive statistics. EDA indeed makes sure that you explore the data in such a way that interesting features and relationships between features will become more clear.</a:t>
            </a:r>
            <a:endParaRPr/>
          </a:p>
          <a:p>
            <a:pPr indent="0" lvl="0" marL="0" marR="0" rtl="0" algn="l">
              <a:lnSpc>
                <a:spcPct val="80000"/>
              </a:lnSpc>
              <a:spcBef>
                <a:spcPts val="720"/>
              </a:spcBef>
              <a:spcAft>
                <a:spcPts val="0"/>
              </a:spcAft>
              <a:buClr>
                <a:schemeClr val="accent1"/>
              </a:buClr>
              <a:buSzPts val="690"/>
              <a:buFont typeface="Arial"/>
              <a:buNone/>
            </a:pPr>
            <a:r>
              <a:t/>
            </a:r>
            <a:endParaRPr b="0" i="0" sz="600" u="none" cap="none" strike="noStrike">
              <a:solidFill>
                <a:srgbClr val="262626"/>
              </a:solidFill>
              <a:latin typeface="Garamond"/>
              <a:ea typeface="Garamond"/>
              <a:cs typeface="Garamond"/>
              <a:sym typeface="Garamond"/>
            </a:endParaRPr>
          </a:p>
          <a:p>
            <a:pPr indent="0" lvl="0" marL="0" marR="0" rtl="0" algn="l">
              <a:lnSpc>
                <a:spcPct val="80000"/>
              </a:lnSpc>
              <a:spcBef>
                <a:spcPts val="720"/>
              </a:spcBef>
              <a:spcAft>
                <a:spcPts val="0"/>
              </a:spcAft>
              <a:buClr>
                <a:schemeClr val="accent1"/>
              </a:buClr>
              <a:buSzPts val="690"/>
              <a:buFont typeface="Arial"/>
              <a:buNone/>
            </a:pPr>
            <a:r>
              <a:t/>
            </a:r>
            <a:endParaRPr b="0" i="0" sz="600" u="none" cap="none" strike="noStrike">
              <a:solidFill>
                <a:srgbClr val="262626"/>
              </a:solidFill>
              <a:latin typeface="Garamond"/>
              <a:ea typeface="Garamond"/>
              <a:cs typeface="Garamond"/>
              <a:sym typeface="Garamond"/>
            </a:endParaRPr>
          </a:p>
          <a:p>
            <a:pPr indent="0" lvl="0" marL="0" marR="0" rtl="0" algn="l">
              <a:lnSpc>
                <a:spcPct val="80000"/>
              </a:lnSpc>
              <a:spcBef>
                <a:spcPts val="720"/>
              </a:spcBef>
              <a:spcAft>
                <a:spcPts val="0"/>
              </a:spcAft>
              <a:buClr>
                <a:schemeClr val="accent1"/>
              </a:buClr>
              <a:buSzPts val="690"/>
              <a:buFont typeface="Arial"/>
              <a:buNone/>
            </a:pPr>
            <a:r>
              <a:rPr b="0" i="0" lang="en-US" sz="600" u="none" cap="none" strike="noStrike">
                <a:solidFill>
                  <a:srgbClr val="262626"/>
                </a:solidFill>
                <a:latin typeface="Garamond"/>
                <a:ea typeface="Garamond"/>
                <a:cs typeface="Garamond"/>
                <a:sym typeface="Garamond"/>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FEATURE ENGINEERING</a:t>
            </a:r>
            <a:endParaRPr/>
          </a:p>
        </p:txBody>
      </p:sp>
      <p:sp>
        <p:nvSpPr>
          <p:cNvPr id="244" name="Shape 24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Using the knowledge of the data and coming  up with a feature that will work well with the ML algorithm that you are using which you can analyze the date better and predict the future.</a:t>
            </a:r>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The important aspect of feature learning is creating a column for the new variable.</a:t>
            </a:r>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To add a column :</a:t>
            </a:r>
            <a:endParaRPr/>
          </a:p>
          <a:p>
            <a:pPr indent="0" lvl="0" marL="0" marR="0" rtl="0" algn="l">
              <a:lnSpc>
                <a:spcPct val="80000"/>
              </a:lnSpc>
              <a:spcBef>
                <a:spcPts val="1081"/>
              </a:spcBef>
              <a:spcAft>
                <a:spcPts val="0"/>
              </a:spcAft>
              <a:buClr>
                <a:schemeClr val="accent1"/>
              </a:buClr>
              <a:buSzPts val="2766"/>
              <a:buFont typeface="Arial"/>
              <a:buNone/>
            </a:pPr>
            <a:r>
              <a:rPr b="1" i="0" lang="en-US" sz="2405" u="none" cap="none" strike="noStrike">
                <a:solidFill>
                  <a:srgbClr val="262626"/>
                </a:solidFill>
                <a:latin typeface="Garamond"/>
                <a:ea typeface="Garamond"/>
                <a:cs typeface="Garamond"/>
                <a:sym typeface="Garamond"/>
              </a:rPr>
              <a:t>                                (in R) : use dplyr’s mutate() </a:t>
            </a:r>
            <a:endParaRPr/>
          </a:p>
          <a:p>
            <a:pPr indent="0" lvl="0" marL="0" marR="0" rtl="0" algn="l">
              <a:lnSpc>
                <a:spcPct val="80000"/>
              </a:lnSpc>
              <a:spcBef>
                <a:spcPts val="1081"/>
              </a:spcBef>
              <a:spcAft>
                <a:spcPts val="0"/>
              </a:spcAft>
              <a:buClr>
                <a:schemeClr val="accent1"/>
              </a:buClr>
              <a:buSzPts val="2766"/>
              <a:buFont typeface="Arial"/>
              <a:buNone/>
            </a:pPr>
            <a:r>
              <a:rPr b="1" i="0" lang="en-US" sz="2405" u="none" cap="none" strike="noStrike">
                <a:solidFill>
                  <a:srgbClr val="262626"/>
                </a:solidFill>
                <a:latin typeface="Garamond"/>
                <a:ea typeface="Garamond"/>
                <a:cs typeface="Garamond"/>
                <a:sym typeface="Garamond"/>
              </a:rPr>
              <a:t>                               (in python) : use pandas </a:t>
            </a:r>
            <a:endParaRPr/>
          </a:p>
          <a:p>
            <a:pPr indent="-123634" lvl="0" marL="285750" marR="0" rtl="0" algn="l">
              <a:lnSpc>
                <a:spcPct val="80000"/>
              </a:lnSpc>
              <a:spcBef>
                <a:spcPts val="1044"/>
              </a:spcBef>
              <a:spcAft>
                <a:spcPts val="0"/>
              </a:spcAft>
              <a:buClr>
                <a:schemeClr val="accent1"/>
              </a:buClr>
              <a:buSzPts val="2553"/>
              <a:buFont typeface="Arial"/>
              <a:buNone/>
            </a:pPr>
            <a:r>
              <a:t/>
            </a:r>
            <a:endParaRPr b="0" i="0" sz="2220" u="none" cap="none" strike="noStrike">
              <a:solidFill>
                <a:srgbClr val="262626"/>
              </a:solidFill>
              <a:latin typeface="Garamond"/>
              <a:ea typeface="Garamond"/>
              <a:cs typeface="Garamond"/>
              <a:sym typeface="Garamond"/>
            </a:endParaRPr>
          </a:p>
          <a:p>
            <a:pPr indent="0" lvl="0" marL="0" marR="0" rtl="0" algn="l">
              <a:lnSpc>
                <a:spcPct val="80000"/>
              </a:lnSpc>
              <a:spcBef>
                <a:spcPts val="1044"/>
              </a:spcBef>
              <a:spcAft>
                <a:spcPts val="0"/>
              </a:spcAft>
              <a:buClr>
                <a:schemeClr val="accent1"/>
              </a:buClr>
              <a:buSzPts val="2553"/>
              <a:buFont typeface="Arial"/>
              <a:buNone/>
            </a:pPr>
            <a:r>
              <a:t/>
            </a:r>
            <a:endParaRPr b="0" i="0" sz="2220" u="none" cap="none" strike="noStrike">
              <a:solidFill>
                <a:srgbClr val="262626"/>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795130" y="1126435"/>
            <a:ext cx="10137913" cy="338554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sng"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b="1" i="0" sz="1800" u="sng"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b="1" i="0" sz="1800" u="sng"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b="1" i="0" sz="1800" u="sng"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b="1" i="0" sz="1800" u="sng"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t/>
            </a:r>
            <a:endParaRPr b="1" i="0" sz="1800" u="sng"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rPr b="1" i="0" lang="en-US" sz="4400" u="sng" cap="none" strike="noStrike">
                <a:solidFill>
                  <a:schemeClr val="dk1"/>
                </a:solidFill>
                <a:latin typeface="Garamond"/>
                <a:ea typeface="Garamond"/>
                <a:cs typeface="Garamond"/>
                <a:sym typeface="Garamond"/>
              </a:rPr>
              <a:t>FinTech and Cryptocurrency</a:t>
            </a:r>
            <a:br>
              <a:rPr b="1" i="0" lang="en-US" sz="4400" u="sng" cap="none" strike="noStrike">
                <a:solidFill>
                  <a:schemeClr val="dk1"/>
                </a:solidFill>
                <a:latin typeface="Garamond"/>
                <a:ea typeface="Garamond"/>
                <a:cs typeface="Garamond"/>
                <a:sym typeface="Garamond"/>
              </a:rPr>
            </a:br>
            <a:r>
              <a:rPr b="1" i="0" lang="en-US" sz="4400" u="sng" cap="none" strike="noStrike">
                <a:solidFill>
                  <a:schemeClr val="dk1"/>
                </a:solidFill>
                <a:latin typeface="Garamond"/>
                <a:ea typeface="Garamond"/>
                <a:cs typeface="Garamond"/>
                <a:sym typeface="Garamond"/>
              </a:rPr>
              <a:t>In Brief</a:t>
            </a:r>
            <a:endParaRPr/>
          </a:p>
          <a:p>
            <a:pPr indent="0" lvl="0" marL="0" marR="0" rtl="0" algn="ctr">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body"/>
          </p:nvPr>
        </p:nvSpPr>
        <p:spPr>
          <a:xfrm>
            <a:off x="1295401" y="731520"/>
            <a:ext cx="9601196" cy="514434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760"/>
              <a:buFont typeface="Arial"/>
              <a:buNone/>
            </a:pPr>
            <a:r>
              <a:rPr b="0" i="0" lang="en-US" sz="2400" u="none" cap="none" strike="noStrike">
                <a:solidFill>
                  <a:schemeClr val="lt1"/>
                </a:solidFill>
                <a:latin typeface="Garamond"/>
                <a:ea typeface="Garamond"/>
                <a:cs typeface="Garamond"/>
                <a:sym typeface="Garamond"/>
              </a:rPr>
              <a:t> </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chemeClr val="lt1"/>
                </a:solidFill>
                <a:latin typeface="Garamond"/>
                <a:ea typeface="Garamond"/>
                <a:cs typeface="Garamond"/>
                <a:sym typeface="Garamond"/>
              </a:rPr>
              <a:t> </a:t>
            </a:r>
            <a:r>
              <a:rPr b="0" i="0" lang="en-US" sz="2400" u="none" cap="none" strike="noStrike">
                <a:solidFill>
                  <a:schemeClr val="lt1"/>
                </a:solidFill>
                <a:highlight>
                  <a:srgbClr val="000080"/>
                </a:highlight>
                <a:latin typeface="Garamond"/>
                <a:ea typeface="Garamond"/>
                <a:cs typeface="Garamond"/>
                <a:sym typeface="Garamond"/>
              </a:rPr>
              <a:t>FinTech stands for Financial Technologies, and in its broadest definition, that’s exactly what it is: technologies used and applied in the financial services sector, chiefly used by financial institutions themselves on the back end of their businesses. </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chemeClr val="lt1"/>
                </a:solidFill>
                <a:highlight>
                  <a:srgbClr val="000080"/>
                </a:highlight>
                <a:latin typeface="Garamond"/>
                <a:ea typeface="Garamond"/>
                <a:cs typeface="Garamond"/>
                <a:sym typeface="Garamond"/>
              </a:rPr>
              <a:t>FinTech like crowdfunding, mobile payments, and money transfer services is revolutionizing the way small businesses start up, accept payments, and go global, and they are making it easier than ever to start and run a business.</a:t>
            </a:r>
            <a:endParaRPr/>
          </a:p>
          <a:p>
            <a:pPr indent="0" lvl="0" marL="0" marR="0" rtl="0" algn="l">
              <a:spcBef>
                <a:spcPts val="1080"/>
              </a:spcBef>
              <a:spcAft>
                <a:spcPts val="0"/>
              </a:spcAft>
              <a:buClr>
                <a:schemeClr val="accent1"/>
              </a:buClr>
              <a:buSzPts val="2760"/>
              <a:buFont typeface="Arial"/>
              <a:buNone/>
            </a:pPr>
            <a:r>
              <a:t/>
            </a:r>
            <a:endParaRPr b="0" i="0" sz="2400" u="none" cap="none" strike="noStrike">
              <a:solidFill>
                <a:schemeClr val="lt1"/>
              </a:solidFill>
              <a:latin typeface="Garamond"/>
              <a:ea typeface="Garamond"/>
              <a:cs typeface="Garamond"/>
              <a:sym typeface="Garamond"/>
            </a:endParaRPr>
          </a:p>
          <a:p>
            <a:pPr indent="-110490" lvl="0" marL="285750" marR="0" rtl="0" algn="l">
              <a:spcBef>
                <a:spcPts val="1080"/>
              </a:spcBef>
              <a:spcAft>
                <a:spcPts val="0"/>
              </a:spcAft>
              <a:buClr>
                <a:schemeClr val="accent1"/>
              </a:buClr>
              <a:buSzPts val="2760"/>
              <a:buFont typeface="Arial"/>
              <a:buNone/>
            </a:pPr>
            <a:r>
              <a:t/>
            </a:r>
            <a:endParaRPr b="0" i="0" sz="2400" u="none" cap="none" strike="noStrike">
              <a:solidFill>
                <a:schemeClr val="lt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t/>
            </a:r>
            <a:endParaRPr b="0" i="0" sz="4400" u="none" cap="none" strike="noStrike">
              <a:solidFill>
                <a:srgbClr val="262626"/>
              </a:solidFill>
              <a:latin typeface="Garamond"/>
              <a:ea typeface="Garamond"/>
              <a:cs typeface="Garamond"/>
              <a:sym typeface="Garamond"/>
            </a:endParaRPr>
          </a:p>
        </p:txBody>
      </p:sp>
      <p:sp>
        <p:nvSpPr>
          <p:cNvPr id="168" name="Shape 168"/>
          <p:cNvSpPr txBox="1"/>
          <p:nvPr>
            <p:ph idx="1" type="body"/>
          </p:nvPr>
        </p:nvSpPr>
        <p:spPr>
          <a:xfrm>
            <a:off x="787791" y="731521"/>
            <a:ext cx="10607040" cy="5359790"/>
          </a:xfrm>
          <a:prstGeom prst="rect">
            <a:avLst/>
          </a:prstGeom>
          <a:blipFill rotWithShape="1">
            <a:blip r:embed="rId3">
              <a:alphaModFix/>
            </a:blip>
            <a:stretch>
              <a:fillRect b="0" l="0" r="0" t="0"/>
            </a:stretch>
          </a:blipFill>
          <a:ln>
            <a:noFill/>
          </a:ln>
          <a:effectLst>
            <a:outerShdw blurRad="368300" rotWithShape="0" algn="ctr" dir="5400000" dist="50800">
              <a:srgbClr val="000000">
                <a:alpha val="0"/>
              </a:srgbClr>
            </a:outerShdw>
            <a:reflection blurRad="0" dir="5400000" dist="50800" endA="0" endPos="65000" fadeDir="5400000" kx="0" rotWithShape="0" algn="bl" stA="3000" stPos="0" sy="-100000" ky="0"/>
          </a:effectLst>
        </p:spPr>
        <p:txBody>
          <a:bodyPr anchorCtr="0" anchor="t" bIns="45700" lIns="91425" spcFirstLastPara="1" rIns="91425" wrap="square" tIns="45700">
            <a:noAutofit/>
          </a:bodyPr>
          <a:lstStyle/>
          <a:p>
            <a:pPr indent="-285750" lvl="0" marL="285750" marR="0" rtl="0" algn="l">
              <a:spcBef>
                <a:spcPts val="0"/>
              </a:spcBef>
              <a:spcAft>
                <a:spcPts val="0"/>
              </a:spcAft>
              <a:buClr>
                <a:schemeClr val="accent1"/>
              </a:buClr>
              <a:buSzPts val="2760"/>
              <a:buFont typeface="Arial"/>
              <a:buChar char="•"/>
            </a:pPr>
            <a:r>
              <a:rPr b="0" i="0" lang="en-US" sz="2400" u="none" cap="none" strike="noStrike">
                <a:solidFill>
                  <a:schemeClr val="lt1"/>
                </a:solidFill>
                <a:highlight>
                  <a:srgbClr val="000000"/>
                </a:highlight>
                <a:latin typeface="Garamond"/>
                <a:ea typeface="Garamond"/>
                <a:cs typeface="Garamond"/>
                <a:sym typeface="Garamond"/>
              </a:rPr>
              <a:t>The term cryptocurrency is a combination of the words 'crypto' and 'currency’.</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chemeClr val="lt1"/>
                </a:solidFill>
                <a:highlight>
                  <a:srgbClr val="000000"/>
                </a:highlight>
                <a:latin typeface="Garamond"/>
                <a:ea typeface="Garamond"/>
                <a:cs typeface="Garamond"/>
                <a:sym typeface="Garamond"/>
              </a:rPr>
              <a:t>The word crypto comes from the fact that most of the cryptocurrencies (Yes there's more than one!), </a:t>
            </a:r>
            <a:r>
              <a:rPr b="1" i="0" lang="en-US" sz="2400" u="none" cap="none" strike="noStrike">
                <a:solidFill>
                  <a:schemeClr val="lt1"/>
                </a:solidFill>
                <a:highlight>
                  <a:srgbClr val="000000"/>
                </a:highlight>
                <a:latin typeface="Garamond"/>
                <a:ea typeface="Garamond"/>
                <a:cs typeface="Garamond"/>
                <a:sym typeface="Garamond"/>
              </a:rPr>
              <a:t>use</a:t>
            </a:r>
            <a:r>
              <a:rPr b="0" i="0" lang="en-US" sz="2400" u="none" cap="none" strike="noStrike">
                <a:solidFill>
                  <a:schemeClr val="lt1"/>
                </a:solidFill>
                <a:highlight>
                  <a:srgbClr val="000000"/>
                </a:highlight>
                <a:latin typeface="Garamond"/>
                <a:ea typeface="Garamond"/>
                <a:cs typeface="Garamond"/>
                <a:sym typeface="Garamond"/>
              </a:rPr>
              <a:t> cryptography principles for generation, transfers etc. Cryptography is a branch of computer science that deals with encryption, decryption, passwords, and all that secret and safety stuff!</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chemeClr val="lt1"/>
                </a:solidFill>
                <a:highlight>
                  <a:srgbClr val="000000"/>
                </a:highlight>
                <a:latin typeface="Garamond"/>
                <a:ea typeface="Garamond"/>
                <a:cs typeface="Garamond"/>
                <a:sym typeface="Garamond"/>
              </a:rPr>
              <a:t>In simple words cryptocurrencies are digital, decentralized currencies, that rely upon cryptographic principles for generation, distribution, transferring etc.</a:t>
            </a:r>
            <a:endParaRPr/>
          </a:p>
          <a:p>
            <a:pPr indent="-285750" lvl="0" marL="285750" marR="0" rtl="0" algn="l">
              <a:spcBef>
                <a:spcPts val="1080"/>
              </a:spcBef>
              <a:spcAft>
                <a:spcPts val="0"/>
              </a:spcAft>
              <a:buClr>
                <a:schemeClr val="accent1"/>
              </a:buClr>
              <a:buSzPts val="2760"/>
              <a:buFont typeface="Arial"/>
              <a:buChar char="•"/>
            </a:pPr>
            <a:r>
              <a:rPr b="0" i="0" lang="en-US" sz="2400" u="none" cap="none" strike="noStrike">
                <a:solidFill>
                  <a:schemeClr val="lt1"/>
                </a:solidFill>
                <a:highlight>
                  <a:srgbClr val="000000"/>
                </a:highlight>
                <a:latin typeface="Garamond"/>
                <a:ea typeface="Garamond"/>
                <a:cs typeface="Garamond"/>
                <a:sym typeface="Garamond"/>
              </a:rPr>
              <a:t>A new cryptocurrency can be created at any time. Bitcoin is currently (January 6, 2018) the largest blockchain network</a:t>
            </a:r>
            <a:endParaRPr/>
          </a:p>
          <a:p>
            <a:pPr indent="-110490" lvl="0" marL="285750" marR="0" rtl="0" algn="l">
              <a:spcBef>
                <a:spcPts val="1080"/>
              </a:spcBef>
              <a:spcAft>
                <a:spcPts val="0"/>
              </a:spcAft>
              <a:buClr>
                <a:schemeClr val="accent1"/>
              </a:buClr>
              <a:buSzPts val="2760"/>
              <a:buFont typeface="Arial"/>
              <a:buNone/>
            </a:pPr>
            <a:r>
              <a:t/>
            </a:r>
            <a:endParaRPr b="0" i="0" sz="2400" u="none" cap="none" strike="noStrike">
              <a:solidFill>
                <a:schemeClr val="lt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759656" y="745587"/>
            <a:ext cx="10677378" cy="543012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5060"/>
              <a:buFont typeface="Arial"/>
              <a:buNone/>
            </a:pPr>
            <a:r>
              <a:rPr b="1" i="0" lang="en-US" sz="4400" u="none" cap="none" strike="noStrike">
                <a:solidFill>
                  <a:schemeClr val="lt1"/>
                </a:solidFill>
                <a:highlight>
                  <a:srgbClr val="000000"/>
                </a:highlight>
                <a:latin typeface="Garamond"/>
                <a:ea typeface="Garamond"/>
                <a:cs typeface="Garamond"/>
                <a:sym typeface="Garamond"/>
              </a:rPr>
              <a:t>Data Science in FinTech is The “New Oil”</a:t>
            </a:r>
            <a:endParaRPr/>
          </a:p>
          <a:p>
            <a:pPr indent="0" lvl="0" marL="0" marR="0" rtl="0" algn="ctr">
              <a:spcBef>
                <a:spcPts val="1320"/>
              </a:spcBef>
              <a:spcAft>
                <a:spcPts val="0"/>
              </a:spcAft>
              <a:buClr>
                <a:schemeClr val="accent1"/>
              </a:buClr>
              <a:buSzPts val="3680"/>
              <a:buFont typeface="Arial"/>
              <a:buNone/>
            </a:pPr>
            <a:r>
              <a:rPr b="0" i="0" lang="en-US" sz="3200" u="none" cap="none" strike="noStrike">
                <a:solidFill>
                  <a:schemeClr val="lt1"/>
                </a:solidFill>
                <a:latin typeface="Garamond"/>
                <a:ea typeface="Garamond"/>
                <a:cs typeface="Garamond"/>
                <a:sym typeface="Garamond"/>
              </a:rPr>
              <a:t>                                                                                 </a:t>
            </a:r>
            <a:r>
              <a:rPr b="1" i="0" lang="en-US" sz="3600" u="none" cap="none" strike="noStrike">
                <a:solidFill>
                  <a:schemeClr val="lt1"/>
                </a:solidFill>
                <a:latin typeface="Garamond"/>
                <a:ea typeface="Garamond"/>
                <a:cs typeface="Garamond"/>
                <a:sym typeface="Garamond"/>
              </a:rPr>
              <a:t>WHY????</a:t>
            </a:r>
            <a:endParaRPr/>
          </a:p>
          <a:p>
            <a:pPr indent="0" lvl="0" marL="0" marR="0" rtl="0" algn="ctr">
              <a:spcBef>
                <a:spcPts val="1320"/>
              </a:spcBef>
              <a:spcAft>
                <a:spcPts val="0"/>
              </a:spcAft>
              <a:buClr>
                <a:schemeClr val="accent1"/>
              </a:buClr>
              <a:buSzPts val="4140"/>
              <a:buFont typeface="Arial"/>
              <a:buNone/>
            </a:pPr>
            <a:r>
              <a:rPr b="1" i="0" lang="en-US" sz="3600" u="none" cap="none" strike="noStrike">
                <a:solidFill>
                  <a:schemeClr val="lt1"/>
                </a:solidFill>
                <a:latin typeface="Garamond"/>
                <a:ea typeface="Garamond"/>
                <a:cs typeface="Garamond"/>
                <a:sym typeface="Garamond"/>
              </a:rPr>
              <a:t>                                                                       WHAT???</a:t>
            </a:r>
            <a:endParaRPr/>
          </a:p>
          <a:p>
            <a:pPr indent="0" lvl="0" marL="0" marR="0" rtl="0" algn="ctr">
              <a:spcBef>
                <a:spcPts val="1320"/>
              </a:spcBef>
              <a:spcAft>
                <a:spcPts val="0"/>
              </a:spcAft>
              <a:buClr>
                <a:schemeClr val="accent1"/>
              </a:buClr>
              <a:buSzPts val="4140"/>
              <a:buFont typeface="Arial"/>
              <a:buNone/>
            </a:pPr>
            <a:r>
              <a:rPr b="1" i="0" lang="en-US" sz="3600" u="none" cap="none" strike="noStrike">
                <a:solidFill>
                  <a:schemeClr val="lt1"/>
                </a:solidFill>
                <a:latin typeface="Garamond"/>
                <a:ea typeface="Garamond"/>
                <a:cs typeface="Garamond"/>
                <a:sym typeface="Garamond"/>
              </a:rPr>
              <a:t>                                                                         HOW???</a:t>
            </a:r>
            <a:br>
              <a:rPr b="0" i="0" lang="en-US" sz="3600" u="none" cap="none" strike="noStrike">
                <a:solidFill>
                  <a:schemeClr val="lt1"/>
                </a:solidFill>
                <a:latin typeface="Garamond"/>
                <a:ea typeface="Garamond"/>
                <a:cs typeface="Garamond"/>
                <a:sym typeface="Garamond"/>
              </a:rPr>
            </a:br>
            <a:br>
              <a:rPr b="0" i="0" lang="en-US" sz="3600" u="none" cap="none" strike="noStrike">
                <a:solidFill>
                  <a:schemeClr val="lt1"/>
                </a:solidFill>
                <a:latin typeface="Garamond"/>
                <a:ea typeface="Garamond"/>
                <a:cs typeface="Garamond"/>
                <a:sym typeface="Garamond"/>
              </a:rPr>
            </a:br>
            <a:endParaRPr b="0" i="0" sz="3600" u="none" cap="none" strike="noStrike">
              <a:solidFill>
                <a:schemeClr val="lt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5401" y="1406769"/>
            <a:ext cx="9601196" cy="78779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7 Reasons WHY ???</a:t>
            </a:r>
            <a:endParaRPr/>
          </a:p>
        </p:txBody>
      </p:sp>
      <p:sp>
        <p:nvSpPr>
          <p:cNvPr id="179" name="Shape 179"/>
          <p:cNvSpPr txBox="1"/>
          <p:nvPr>
            <p:ph idx="1" type="body"/>
          </p:nvPr>
        </p:nvSpPr>
        <p:spPr>
          <a:xfrm>
            <a:off x="1295401" y="1406769"/>
            <a:ext cx="9601196" cy="4469099"/>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2553"/>
              <a:buFont typeface="Arial"/>
              <a:buNone/>
            </a:pPr>
            <a:r>
              <a:t/>
            </a:r>
            <a:endParaRPr b="0" i="0" sz="2220" u="none" cap="none" strike="noStrike">
              <a:solidFill>
                <a:srgbClr val="262626"/>
              </a:solidFill>
              <a:latin typeface="Garamond"/>
              <a:ea typeface="Garamond"/>
              <a:cs typeface="Garamond"/>
              <a:sym typeface="Garamond"/>
            </a:endParaRPr>
          </a:p>
          <a:p>
            <a:pPr indent="-123634" lvl="0" marL="285750" marR="0" rtl="0" algn="l">
              <a:lnSpc>
                <a:spcPct val="80000"/>
              </a:lnSpc>
              <a:spcBef>
                <a:spcPts val="1044"/>
              </a:spcBef>
              <a:spcAft>
                <a:spcPts val="0"/>
              </a:spcAft>
              <a:buClr>
                <a:schemeClr val="accent1"/>
              </a:buClr>
              <a:buSzPts val="2553"/>
              <a:buFont typeface="Arial"/>
              <a:buNone/>
            </a:pPr>
            <a:r>
              <a:t/>
            </a:r>
            <a:endParaRPr b="1" i="0" sz="2220" u="none" cap="none" strike="noStrike">
              <a:solidFill>
                <a:srgbClr val="262626"/>
              </a:solidFill>
              <a:latin typeface="Garamond"/>
              <a:ea typeface="Garamond"/>
              <a:cs typeface="Garamond"/>
              <a:sym typeface="Garamond"/>
            </a:endParaRPr>
          </a:p>
          <a:p>
            <a:pPr indent="-123634" lvl="0" marL="285750" marR="0" rtl="0" algn="l">
              <a:lnSpc>
                <a:spcPct val="80000"/>
              </a:lnSpc>
              <a:spcBef>
                <a:spcPts val="1044"/>
              </a:spcBef>
              <a:spcAft>
                <a:spcPts val="0"/>
              </a:spcAft>
              <a:buClr>
                <a:schemeClr val="accent1"/>
              </a:buClr>
              <a:buSzPts val="2553"/>
              <a:buFont typeface="Arial"/>
              <a:buNone/>
            </a:pPr>
            <a:r>
              <a:t/>
            </a:r>
            <a:endParaRPr b="1" i="0" sz="2220" u="none" cap="none" strike="noStrike">
              <a:solidFill>
                <a:srgbClr val="262626"/>
              </a:solidFill>
              <a:latin typeface="Garamond"/>
              <a:ea typeface="Garamond"/>
              <a:cs typeface="Garamond"/>
              <a:sym typeface="Garamond"/>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Payment and Transactions</a:t>
            </a:r>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Credit Risk Evaluation</a:t>
            </a:r>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Fraud Detection and Prevention</a:t>
            </a:r>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Portfolio Optimization and Asset Management</a:t>
            </a:r>
            <a:endParaRPr/>
          </a:p>
          <a:p>
            <a:pPr indent="-285750" lvl="0" marL="285750" marR="0" rtl="0" algn="l">
              <a:lnSpc>
                <a:spcPct val="80000"/>
              </a:lnSpc>
              <a:spcBef>
                <a:spcPts val="1081"/>
              </a:spcBef>
              <a:spcAft>
                <a:spcPts val="0"/>
              </a:spcAft>
              <a:buClr>
                <a:schemeClr val="accent1"/>
              </a:buClr>
              <a:buSzPts val="2766"/>
              <a:buFont typeface="Arial"/>
              <a:buChar char="•"/>
            </a:pPr>
            <a:r>
              <a:rPr b="1" i="0" lang="en-US" sz="2405" u="none" cap="none" strike="noStrike">
                <a:solidFill>
                  <a:srgbClr val="262626"/>
                </a:solidFill>
                <a:latin typeface="Garamond"/>
                <a:ea typeface="Garamond"/>
                <a:cs typeface="Garamond"/>
                <a:sym typeface="Garamond"/>
              </a:rPr>
              <a:t>Corporate Compliance &amp; Service Qualit</a:t>
            </a:r>
            <a:r>
              <a:rPr b="1" i="0" lang="en-US" sz="2220" u="none" cap="none" strike="noStrike">
                <a:solidFill>
                  <a:srgbClr val="262626"/>
                </a:solidFill>
                <a:latin typeface="Garamond"/>
                <a:ea typeface="Garamond"/>
                <a:cs typeface="Garamond"/>
                <a:sym typeface="Garamond"/>
              </a:rPr>
              <a:t>y</a:t>
            </a:r>
            <a:endParaRPr/>
          </a:p>
          <a:p>
            <a:pPr indent="-123634" lvl="0" marL="285750" marR="0" rtl="0" algn="l">
              <a:lnSpc>
                <a:spcPct val="80000"/>
              </a:lnSpc>
              <a:spcBef>
                <a:spcPts val="1044"/>
              </a:spcBef>
              <a:spcAft>
                <a:spcPts val="0"/>
              </a:spcAft>
              <a:buClr>
                <a:schemeClr val="accent1"/>
              </a:buClr>
              <a:buSzPts val="2553"/>
              <a:buFont typeface="Arial"/>
              <a:buNone/>
            </a:pPr>
            <a:r>
              <a:t/>
            </a:r>
            <a:endParaRPr b="0" i="0" sz="2220" u="none" cap="none" strike="noStrike">
              <a:solidFill>
                <a:srgbClr val="262626"/>
              </a:solidFill>
              <a:latin typeface="Garamond"/>
              <a:ea typeface="Garamond"/>
              <a:cs typeface="Garamond"/>
              <a:sym typeface="Garamond"/>
            </a:endParaRPr>
          </a:p>
          <a:p>
            <a:pPr indent="-123634" lvl="0" marL="285750" marR="0" rtl="0" algn="l">
              <a:lnSpc>
                <a:spcPct val="80000"/>
              </a:lnSpc>
              <a:spcBef>
                <a:spcPts val="1044"/>
              </a:spcBef>
              <a:spcAft>
                <a:spcPts val="0"/>
              </a:spcAft>
              <a:buClr>
                <a:schemeClr val="accent1"/>
              </a:buClr>
              <a:buSzPts val="2553"/>
              <a:buFont typeface="Arial"/>
              <a:buNone/>
            </a:pPr>
            <a:r>
              <a:t/>
            </a:r>
            <a:endParaRPr b="0" i="0" sz="2220" u="none" cap="none" strike="noStrike">
              <a:solidFill>
                <a:srgbClr val="262626"/>
              </a:solidFill>
              <a:latin typeface="Garamond"/>
              <a:ea typeface="Garamond"/>
              <a:cs typeface="Garamond"/>
              <a:sym typeface="Garamond"/>
            </a:endParaRPr>
          </a:p>
          <a:p>
            <a:pPr indent="-123634" lvl="0" marL="285750" marR="0" rtl="0" algn="l">
              <a:lnSpc>
                <a:spcPct val="80000"/>
              </a:lnSpc>
              <a:spcBef>
                <a:spcPts val="1044"/>
              </a:spcBef>
              <a:spcAft>
                <a:spcPts val="0"/>
              </a:spcAft>
              <a:buClr>
                <a:schemeClr val="accent1"/>
              </a:buClr>
              <a:buSzPts val="2553"/>
              <a:buFont typeface="Arial"/>
              <a:buNone/>
            </a:pPr>
            <a:r>
              <a:t/>
            </a:r>
            <a:endParaRPr b="0" i="0" sz="2220" u="none" cap="none" strike="noStrike">
              <a:solidFill>
                <a:srgbClr val="262626"/>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62626"/>
              </a:buClr>
              <a:buSzPts val="4400"/>
              <a:buFont typeface="Garamond"/>
              <a:buNone/>
            </a:pPr>
            <a:r>
              <a:rPr b="0" i="0" lang="en-US" sz="4400" u="none" cap="none" strike="noStrike">
                <a:solidFill>
                  <a:srgbClr val="262626"/>
                </a:solidFill>
                <a:latin typeface="Garamond"/>
                <a:ea typeface="Garamond"/>
                <a:cs typeface="Garamond"/>
                <a:sym typeface="Garamond"/>
              </a:rPr>
              <a:t>WHAT we are dealing with??</a:t>
            </a:r>
            <a:endParaRPr/>
          </a:p>
        </p:txBody>
      </p:sp>
      <p:sp>
        <p:nvSpPr>
          <p:cNvPr id="185" name="Shape 18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accent1"/>
              </a:buClr>
              <a:buSzPts val="2760"/>
              <a:buFont typeface="Arial"/>
              <a:buChar char="•"/>
            </a:pPr>
            <a:r>
              <a:rPr b="0" i="0" lang="en-US" sz="2400" u="none" cap="none" strike="noStrike">
                <a:solidFill>
                  <a:srgbClr val="262626"/>
                </a:solidFill>
                <a:latin typeface="Garamond"/>
                <a:ea typeface="Garamond"/>
                <a:cs typeface="Garamond"/>
                <a:sym typeface="Garamond"/>
              </a:rPr>
              <a:t> </a:t>
            </a:r>
            <a:r>
              <a:rPr b="1" i="0" lang="en-US" sz="2400" u="none" cap="none" strike="noStrike">
                <a:solidFill>
                  <a:srgbClr val="262626"/>
                </a:solidFill>
                <a:latin typeface="Garamond"/>
                <a:ea typeface="Garamond"/>
                <a:cs typeface="Garamond"/>
                <a:sym typeface="Garamond"/>
              </a:rPr>
              <a:t>Predictive analysis on dataset. </a:t>
            </a:r>
            <a:endParaRPr/>
          </a:p>
          <a:p>
            <a:pPr indent="-285750" lvl="0" marL="285750" marR="0" rtl="0" algn="l">
              <a:lnSpc>
                <a:spcPct val="90000"/>
              </a:lnSpc>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Different types of datasets in this case is :</a:t>
            </a:r>
            <a:endParaRPr/>
          </a:p>
          <a:p>
            <a:pPr indent="-457200" lvl="1" marL="914400" marR="0" rtl="0" algn="l">
              <a:lnSpc>
                <a:spcPct val="90000"/>
              </a:lnSpc>
              <a:spcBef>
                <a:spcPts val="1080"/>
              </a:spcBef>
              <a:spcAft>
                <a:spcPts val="0"/>
              </a:spcAft>
              <a:buClr>
                <a:schemeClr val="accent1"/>
              </a:buClr>
              <a:buSzPts val="2760"/>
              <a:buFont typeface="Garamond"/>
              <a:buAutoNum type="arabicPeriod"/>
            </a:pPr>
            <a:r>
              <a:rPr b="1" i="0" lang="en-US" sz="2400" u="none" cap="none" strike="noStrike">
                <a:solidFill>
                  <a:srgbClr val="262626"/>
                </a:solidFill>
                <a:latin typeface="Garamond"/>
                <a:ea typeface="Garamond"/>
                <a:cs typeface="Garamond"/>
                <a:sym typeface="Garamond"/>
              </a:rPr>
              <a:t>Cross-sectional</a:t>
            </a:r>
            <a:endParaRPr/>
          </a:p>
          <a:p>
            <a:pPr indent="-457200" lvl="1" marL="914400" marR="0" rtl="0" algn="l">
              <a:lnSpc>
                <a:spcPct val="90000"/>
              </a:lnSpc>
              <a:spcBef>
                <a:spcPts val="1080"/>
              </a:spcBef>
              <a:spcAft>
                <a:spcPts val="0"/>
              </a:spcAft>
              <a:buClr>
                <a:schemeClr val="accent1"/>
              </a:buClr>
              <a:buSzPts val="2760"/>
              <a:buFont typeface="Garamond"/>
              <a:buAutoNum type="arabicPeriod"/>
            </a:pPr>
            <a:r>
              <a:rPr b="1" i="0" lang="en-US" sz="2400" u="none" cap="none" strike="noStrike">
                <a:solidFill>
                  <a:srgbClr val="262626"/>
                </a:solidFill>
                <a:latin typeface="Garamond"/>
                <a:ea typeface="Garamond"/>
                <a:cs typeface="Garamond"/>
                <a:sym typeface="Garamond"/>
              </a:rPr>
              <a:t>Time-series</a:t>
            </a:r>
            <a:endParaRPr/>
          </a:p>
          <a:p>
            <a:pPr indent="-457200" lvl="1" marL="914400" marR="0" rtl="0" algn="l">
              <a:lnSpc>
                <a:spcPct val="90000"/>
              </a:lnSpc>
              <a:spcBef>
                <a:spcPts val="1080"/>
              </a:spcBef>
              <a:spcAft>
                <a:spcPts val="0"/>
              </a:spcAft>
              <a:buClr>
                <a:schemeClr val="accent1"/>
              </a:buClr>
              <a:buSzPts val="2760"/>
              <a:buFont typeface="Garamond"/>
              <a:buAutoNum type="arabicPeriod"/>
            </a:pPr>
            <a:r>
              <a:rPr b="1" i="0" lang="en-US" sz="2400" u="none" cap="none" strike="noStrike">
                <a:solidFill>
                  <a:srgbClr val="262626"/>
                </a:solidFill>
                <a:latin typeface="Garamond"/>
                <a:ea typeface="Garamond"/>
                <a:cs typeface="Garamond"/>
                <a:sym typeface="Garamond"/>
              </a:rPr>
              <a:t>Panel       </a:t>
            </a:r>
            <a:endParaRPr/>
          </a:p>
          <a:p>
            <a:pPr indent="-285750" lvl="0" marL="285750" marR="0" rtl="0" algn="l">
              <a:lnSpc>
                <a:spcPct val="90000"/>
              </a:lnSpc>
              <a:spcBef>
                <a:spcPts val="1080"/>
              </a:spcBef>
              <a:spcAft>
                <a:spcPts val="0"/>
              </a:spcAft>
              <a:buClr>
                <a:schemeClr val="accent1"/>
              </a:buClr>
              <a:buSzPts val="2760"/>
              <a:buFont typeface="Arial"/>
              <a:buChar char="•"/>
            </a:pPr>
            <a:r>
              <a:rPr b="1" i="0" lang="en-US" sz="2400" u="none" cap="none" strike="noStrike">
                <a:solidFill>
                  <a:srgbClr val="262626"/>
                </a:solidFill>
                <a:latin typeface="Garamond"/>
                <a:ea typeface="Garamond"/>
                <a:cs typeface="Garamond"/>
                <a:sym typeface="Garamond"/>
              </a:rPr>
              <a:t>In Fin-Tech industry all the datasets are either time-series or cross-sectional</a:t>
            </a:r>
            <a:r>
              <a:rPr b="0" i="0" lang="en-US" sz="2400" u="none" cap="none" strike="noStrike">
                <a:solidFill>
                  <a:srgbClr val="262626"/>
                </a:solidFill>
                <a:latin typeface="Garamond"/>
                <a:ea typeface="Garamond"/>
                <a:cs typeface="Garamond"/>
                <a:sym typeface="Garamond"/>
              </a:rPr>
              <a:t>.</a:t>
            </a:r>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110490" lvl="0" marL="28575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a:p>
            <a:pPr indent="0" lvl="0" marL="0" marR="0" rtl="0" algn="l">
              <a:lnSpc>
                <a:spcPct val="90000"/>
              </a:lnSpc>
              <a:spcBef>
                <a:spcPts val="1080"/>
              </a:spcBef>
              <a:spcAft>
                <a:spcPts val="0"/>
              </a:spcAft>
              <a:buClr>
                <a:schemeClr val="accent1"/>
              </a:buClr>
              <a:buSzPts val="2760"/>
              <a:buFont typeface="Arial"/>
              <a:buNone/>
            </a:pPr>
            <a:r>
              <a:t/>
            </a:r>
            <a:endParaRPr b="0" i="0" sz="2400" u="none" cap="none" strike="noStrike">
              <a:solidFill>
                <a:srgbClr val="262626"/>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673331" y="714895"/>
            <a:ext cx="10764981" cy="510909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Garamond"/>
                <a:ea typeface="Garamond"/>
                <a:cs typeface="Garamond"/>
                <a:sym typeface="Garamond"/>
              </a:rPr>
              <a:t>Cross-sectional dataset </a:t>
            </a:r>
            <a:r>
              <a:rPr b="0" i="0" lang="en-US" sz="1800" u="none" cap="none" strike="noStrike">
                <a:solidFill>
                  <a:schemeClr val="dk1"/>
                </a:solidFill>
                <a:latin typeface="Garamond"/>
                <a:ea typeface="Garamond"/>
                <a:cs typeface="Garamond"/>
                <a:sym typeface="Garamond"/>
              </a:rPr>
              <a:t>:</a:t>
            </a:r>
            <a:endParaRPr/>
          </a:p>
          <a:p>
            <a:pPr indent="0" lvl="0" marL="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            </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It groups the available data into groups based on the similarities in the data and builds the model.</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In statistical terms , it is a dataset that is taken at a particular time.</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The error between 2 observations will be zero.</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The predicted output will be numeric.</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Example : the consumption expenditure </a:t>
            </a:r>
            <a:r>
              <a:rPr b="1" i="0" lang="en-US" sz="2000" u="none" cap="none" strike="noStrike">
                <a:solidFill>
                  <a:schemeClr val="dk1"/>
                </a:solidFill>
                <a:latin typeface="Garamond"/>
                <a:ea typeface="Garamond"/>
                <a:cs typeface="Garamond"/>
                <a:sym typeface="Garamond"/>
              </a:rPr>
              <a:t>of individuals for a period of one month.</a:t>
            </a:r>
            <a:endParaRPr/>
          </a:p>
          <a:p>
            <a:pPr indent="0" lvl="2" marL="91440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aramond"/>
                <a:ea typeface="Garamond"/>
                <a:cs typeface="Garamond"/>
                <a:sym typeface="Garamond"/>
              </a:rPr>
              <a:t>Time-series dataset :  </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It refers to the data that is taken over a period of time at specific and equal-intervals of time.  </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The observations made are independent of one another.</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The predicted output is numeric.</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Usually regression method is used to create a model.</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This mainly has 4 subtypes : Date , Date Time ,Time, Timestamp .</a:t>
            </a:r>
            <a:endParaRPr/>
          </a:p>
          <a:p>
            <a:pPr indent="-342900" lvl="2" marL="1257300" marR="0" rtl="0" algn="l">
              <a:spcBef>
                <a:spcPts val="0"/>
              </a:spcBef>
              <a:spcAft>
                <a:spcPts val="0"/>
              </a:spcAft>
              <a:buClr>
                <a:schemeClr val="dk1"/>
              </a:buClr>
              <a:buSzPts val="1800"/>
              <a:buFont typeface="Garamond"/>
              <a:buAutoNum type="arabicPeriod"/>
            </a:pPr>
            <a:r>
              <a:rPr b="1" i="0" lang="en-US" sz="1800" u="none" cap="none" strike="noStrike">
                <a:solidFill>
                  <a:schemeClr val="dk1"/>
                </a:solidFill>
                <a:latin typeface="Garamond"/>
                <a:ea typeface="Garamond"/>
                <a:cs typeface="Garamond"/>
                <a:sym typeface="Garamond"/>
              </a:rPr>
              <a:t>Example : Stock market closing rate for a time span of one year.</a:t>
            </a:r>
            <a:r>
              <a:rPr b="0" i="0" lang="en-US" sz="1800" u="none" cap="none" strike="noStrike">
                <a:solidFill>
                  <a:schemeClr val="dk1"/>
                </a:solidFill>
                <a:latin typeface="Garamond"/>
                <a:ea typeface="Garamond"/>
                <a:cs typeface="Garamond"/>
                <a:sym typeface="Garamond"/>
              </a:rPr>
              <a:t>      </a:t>
            </a:r>
            <a:endParaRPr/>
          </a:p>
          <a:p>
            <a:pPr indent="0" lvl="2" marL="91440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a:p>
            <a:pPr indent="0" lvl="2" marL="91440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91" name="Shape 191"/>
          <p:cNvSpPr txBox="1"/>
          <p:nvPr/>
        </p:nvSpPr>
        <p:spPr>
          <a:xfrm>
            <a:off x="756458" y="5237018"/>
            <a:ext cx="9258753" cy="923330"/>
          </a:xfrm>
          <a:prstGeom prst="rect">
            <a:avLst/>
          </a:prstGeom>
          <a:noFill/>
          <a:ln>
            <a:noFill/>
          </a:ln>
        </p:spPr>
        <p:txBody>
          <a:bodyPr anchorCtr="0" anchor="t" bIns="45700" lIns="91425" spcFirstLastPara="1" rIns="91425" wrap="square" tIns="45700">
            <a:noAutofit/>
          </a:bodyPr>
          <a:lstStyle/>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Garamond"/>
              <a:ea typeface="Garamond"/>
              <a:cs typeface="Garamond"/>
              <a:sym typeface="Garamond"/>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aramond"/>
                <a:ea typeface="Garamond"/>
                <a:cs typeface="Garamond"/>
                <a:sym typeface="Garamond"/>
              </a:rPr>
              <a:t>For our presentation , we have taken a cryptocurrency data which is a time-series data set</a:t>
            </a:r>
            <a:r>
              <a:rPr lang="en-US" sz="1800">
                <a:solidFill>
                  <a:schemeClr val="dk1"/>
                </a:solidFill>
                <a:latin typeface="Garamond"/>
                <a:ea typeface="Garamond"/>
                <a:cs typeface="Garamond"/>
                <a:sym typeface="Garamond"/>
              </a:rPr>
              <a:t>.</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295402" y="982132"/>
            <a:ext cx="9601200" cy="1303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DATA PROVIDERS</a:t>
            </a:r>
            <a:endParaRPr/>
          </a:p>
        </p:txBody>
      </p:sp>
      <p:sp>
        <p:nvSpPr>
          <p:cNvPr id="197" name="Shape 197"/>
          <p:cNvSpPr txBox="1"/>
          <p:nvPr>
            <p:ph idx="1" type="body"/>
          </p:nvPr>
        </p:nvSpPr>
        <p:spPr>
          <a:xfrm>
            <a:off x="1295400" y="2556924"/>
            <a:ext cx="9601200" cy="3575400"/>
          </a:xfrm>
          <a:prstGeom prst="rect">
            <a:avLst/>
          </a:prstGeom>
        </p:spPr>
        <p:txBody>
          <a:bodyPr anchorCtr="0" anchor="t" bIns="91425" lIns="91425" spcFirstLastPara="1" rIns="91425" wrap="square" tIns="91425">
            <a:noAutofit/>
          </a:bodyPr>
          <a:lstStyle/>
          <a:p>
            <a:pPr indent="-403860" lvl="0" marL="457200" rtl="0">
              <a:spcBef>
                <a:spcPts val="480"/>
              </a:spcBef>
              <a:spcAft>
                <a:spcPts val="0"/>
              </a:spcAft>
              <a:buSzPts val="2760"/>
              <a:buChar char="•"/>
            </a:pPr>
            <a:r>
              <a:rPr lang="en-US" u="sng">
                <a:solidFill>
                  <a:schemeClr val="hlink"/>
                </a:solidFill>
                <a:hlinkClick r:id="rId3"/>
              </a:rPr>
              <a:t>www.Kaggle.com/datasets</a:t>
            </a:r>
            <a:endParaRPr/>
          </a:p>
          <a:p>
            <a:pPr indent="-403860" lvl="0" marL="457200" rtl="0">
              <a:spcBef>
                <a:spcPts val="0"/>
              </a:spcBef>
              <a:spcAft>
                <a:spcPts val="0"/>
              </a:spcAft>
              <a:buSzPts val="2760"/>
              <a:buChar char="•"/>
            </a:pPr>
            <a:r>
              <a:rPr lang="en-US" u="sng">
                <a:solidFill>
                  <a:schemeClr val="hlink"/>
                </a:solidFill>
                <a:hlinkClick r:id="rId4"/>
              </a:rPr>
              <a:t>http://archive.ics.uci.edu/ml/datasets</a:t>
            </a:r>
            <a:endParaRPr/>
          </a:p>
          <a:p>
            <a:pPr indent="-403860" lvl="0" marL="457200" rtl="0">
              <a:spcBef>
                <a:spcPts val="0"/>
              </a:spcBef>
              <a:spcAft>
                <a:spcPts val="0"/>
              </a:spcAft>
              <a:buSzPts val="2760"/>
              <a:buChar char="•"/>
            </a:pPr>
            <a:r>
              <a:rPr lang="en-US" u="sng">
                <a:solidFill>
                  <a:schemeClr val="hlink"/>
                </a:solidFill>
                <a:hlinkClick r:id="rId5"/>
              </a:rPr>
              <a:t>https://elitedatascience.com/datasets</a:t>
            </a:r>
            <a:endParaRPr/>
          </a:p>
          <a:p>
            <a:pPr indent="-403860" lvl="0" marL="457200" rtl="0">
              <a:spcBef>
                <a:spcPts val="0"/>
              </a:spcBef>
              <a:spcAft>
                <a:spcPts val="0"/>
              </a:spcAft>
              <a:buSzPts val="2760"/>
              <a:buChar char="•"/>
            </a:pPr>
            <a:r>
              <a:rPr lang="en-US" u="sng">
                <a:solidFill>
                  <a:schemeClr val="hlink"/>
                </a:solidFill>
                <a:hlinkClick r:id="rId6"/>
              </a:rPr>
              <a:t>https://www.quandl.com/</a:t>
            </a:r>
            <a:endParaRPr/>
          </a:p>
          <a:p>
            <a:pPr indent="-403860" lvl="0" marL="457200" rtl="0">
              <a:spcBef>
                <a:spcPts val="0"/>
              </a:spcBef>
              <a:spcAft>
                <a:spcPts val="0"/>
              </a:spcAft>
              <a:buSzPts val="2760"/>
              <a:buChar char="•"/>
            </a:pPr>
            <a:r>
              <a:rPr lang="en-US" u="sng">
                <a:solidFill>
                  <a:schemeClr val="hlink"/>
                </a:solidFill>
                <a:hlinkClick r:id="rId7"/>
              </a:rPr>
              <a:t>https://www.data.gov/</a:t>
            </a:r>
            <a:endParaRPr/>
          </a:p>
          <a:p>
            <a:pPr indent="-403860" lvl="0" marL="457200" rtl="0">
              <a:spcBef>
                <a:spcPts val="0"/>
              </a:spcBef>
              <a:spcAft>
                <a:spcPts val="0"/>
              </a:spcAft>
              <a:buSzPts val="2760"/>
              <a:buChar char="•"/>
            </a:pPr>
            <a:r>
              <a:rPr lang="en-US" u="sng">
                <a:solidFill>
                  <a:schemeClr val="hlink"/>
                </a:solidFill>
                <a:hlinkClick r:id="rId8"/>
              </a:rPr>
              <a:t>https://www.census.gov/data.html</a:t>
            </a:r>
            <a:endParaRPr/>
          </a:p>
          <a:p>
            <a:pPr indent="-403860" lvl="0" marL="457200" rtl="0">
              <a:spcBef>
                <a:spcPts val="0"/>
              </a:spcBef>
              <a:spcAft>
                <a:spcPts val="0"/>
              </a:spcAft>
              <a:buSzPts val="2760"/>
              <a:buChar char="•"/>
            </a:pPr>
            <a:r>
              <a:rPr lang="en-US" u="sng">
                <a:solidFill>
                  <a:schemeClr val="hlink"/>
                </a:solidFill>
                <a:hlinkClick r:id="rId9"/>
              </a:rPr>
              <a:t>https://relational.fit.cvut.cz/</a:t>
            </a:r>
            <a:endParaRPr/>
          </a:p>
          <a:p>
            <a:pPr indent="0" lvl="0" marL="0" rtl="0">
              <a:spcBef>
                <a:spcPts val="600"/>
              </a:spcBef>
              <a:spcAft>
                <a:spcPts val="0"/>
              </a:spcAft>
              <a:buNone/>
            </a:pPr>
            <a:r>
              <a:t/>
            </a:r>
            <a:endParaRPr/>
          </a:p>
          <a:p>
            <a:pPr indent="0" lvl="0" marL="0">
              <a:spcBef>
                <a:spcPts val="600"/>
              </a:spcBef>
              <a:spcAft>
                <a:spcPts val="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