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sldIdLst>
    <p:sldId id="346" r:id="rId2"/>
    <p:sldId id="347" r:id="rId3"/>
    <p:sldId id="329" r:id="rId4"/>
    <p:sldId id="330" r:id="rId5"/>
    <p:sldId id="332" r:id="rId6"/>
    <p:sldId id="331" r:id="rId7"/>
    <p:sldId id="335" r:id="rId8"/>
    <p:sldId id="336" r:id="rId9"/>
    <p:sldId id="337" r:id="rId10"/>
    <p:sldId id="338" r:id="rId11"/>
    <p:sldId id="339" r:id="rId12"/>
    <p:sldId id="341" r:id="rId13"/>
    <p:sldId id="342" r:id="rId14"/>
    <p:sldId id="348" r:id="rId15"/>
    <p:sldId id="344" r:id="rId16"/>
    <p:sldId id="349" r:id="rId17"/>
    <p:sldId id="345" r:id="rId18"/>
    <p:sldId id="343" r:id="rId19"/>
    <p:sldId id="340" r:id="rId20"/>
    <p:sldId id="350" r:id="rId2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11" autoAdjust="0"/>
  </p:normalViewPr>
  <p:slideViewPr>
    <p:cSldViewPr>
      <p:cViewPr varScale="1">
        <p:scale>
          <a:sx n="86" d="100"/>
          <a:sy n="86" d="100"/>
        </p:scale>
        <p:origin x="23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9B5E4-6C39-424F-93CD-2F655550E260}" type="datetimeFigureOut">
              <a:rPr lang="es-ES" smtClean="0"/>
              <a:t>22/03/2022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E64C7-A94F-4985-9181-52B7BEF660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705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367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640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080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42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898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963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228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34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207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807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331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00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624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01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116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95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46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471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437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E64C7-A94F-4985-9181-52B7BEF660B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09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840 w 2780"/>
                <a:gd name="T1" fmla="*/ 18 h 953"/>
                <a:gd name="T2" fmla="*/ 2750 w 2780"/>
                <a:gd name="T3" fmla="*/ 24 h 953"/>
                <a:gd name="T4" fmla="*/ 2683 w 2780"/>
                <a:gd name="T5" fmla="*/ 102 h 953"/>
                <a:gd name="T6" fmla="*/ 2575 w 2780"/>
                <a:gd name="T7" fmla="*/ 156 h 953"/>
                <a:gd name="T8" fmla="*/ 2569 w 2780"/>
                <a:gd name="T9" fmla="*/ 222 h 953"/>
                <a:gd name="T10" fmla="*/ 2551 w 2780"/>
                <a:gd name="T11" fmla="*/ 246 h 953"/>
                <a:gd name="T12" fmla="*/ 2533 w 2780"/>
                <a:gd name="T13" fmla="*/ 252 h 953"/>
                <a:gd name="T14" fmla="*/ 2461 w 2780"/>
                <a:gd name="T15" fmla="*/ 210 h 953"/>
                <a:gd name="T16" fmla="*/ 2316 w 2780"/>
                <a:gd name="T17" fmla="*/ 192 h 953"/>
                <a:gd name="T18" fmla="*/ 2292 w 2780"/>
                <a:gd name="T19" fmla="*/ 186 h 953"/>
                <a:gd name="T20" fmla="*/ 2274 w 2780"/>
                <a:gd name="T21" fmla="*/ 192 h 953"/>
                <a:gd name="T22" fmla="*/ 2202 w 2780"/>
                <a:gd name="T23" fmla="*/ 228 h 953"/>
                <a:gd name="T24" fmla="*/ 2166 w 2780"/>
                <a:gd name="T25" fmla="*/ 240 h 953"/>
                <a:gd name="T26" fmla="*/ 2142 w 2780"/>
                <a:gd name="T27" fmla="*/ 246 h 953"/>
                <a:gd name="T28" fmla="*/ 2130 w 2780"/>
                <a:gd name="T29" fmla="*/ 258 h 953"/>
                <a:gd name="T30" fmla="*/ 2130 w 2780"/>
                <a:gd name="T31" fmla="*/ 276 h 953"/>
                <a:gd name="T32" fmla="*/ 2107 w 2780"/>
                <a:gd name="T33" fmla="*/ 300 h 953"/>
                <a:gd name="T34" fmla="*/ 2089 w 2780"/>
                <a:gd name="T35" fmla="*/ 312 h 953"/>
                <a:gd name="T36" fmla="*/ 2077 w 2780"/>
                <a:gd name="T37" fmla="*/ 324 h 953"/>
                <a:gd name="T38" fmla="*/ 2065 w 2780"/>
                <a:gd name="T39" fmla="*/ 336 h 953"/>
                <a:gd name="T40" fmla="*/ 2030 w 2780"/>
                <a:gd name="T41" fmla="*/ 342 h 953"/>
                <a:gd name="T42" fmla="*/ 1961 w 2780"/>
                <a:gd name="T43" fmla="*/ 336 h 953"/>
                <a:gd name="T44" fmla="*/ 1925 w 2780"/>
                <a:gd name="T45" fmla="*/ 330 h 953"/>
                <a:gd name="T46" fmla="*/ 1913 w 2780"/>
                <a:gd name="T47" fmla="*/ 342 h 953"/>
                <a:gd name="T48" fmla="*/ 1901 w 2780"/>
                <a:gd name="T49" fmla="*/ 354 h 953"/>
                <a:gd name="T50" fmla="*/ 1871 w 2780"/>
                <a:gd name="T51" fmla="*/ 360 h 953"/>
                <a:gd name="T52" fmla="*/ 1812 w 2780"/>
                <a:gd name="T53" fmla="*/ 342 h 953"/>
                <a:gd name="T54" fmla="*/ 1788 w 2780"/>
                <a:gd name="T55" fmla="*/ 342 h 953"/>
                <a:gd name="T56" fmla="*/ 1764 w 2780"/>
                <a:gd name="T57" fmla="*/ 354 h 953"/>
                <a:gd name="T58" fmla="*/ 1696 w 2780"/>
                <a:gd name="T59" fmla="*/ 425 h 953"/>
                <a:gd name="T60" fmla="*/ 1654 w 2780"/>
                <a:gd name="T61" fmla="*/ 569 h 953"/>
                <a:gd name="T62" fmla="*/ 1654 w 2780"/>
                <a:gd name="T63" fmla="*/ 593 h 953"/>
                <a:gd name="T64" fmla="*/ 1660 w 2780"/>
                <a:gd name="T65" fmla="*/ 641 h 953"/>
                <a:gd name="T66" fmla="*/ 1678 w 2780"/>
                <a:gd name="T67" fmla="*/ 659 h 953"/>
                <a:gd name="T68" fmla="*/ 1672 w 2780"/>
                <a:gd name="T69" fmla="*/ 671 h 953"/>
                <a:gd name="T70" fmla="*/ 1660 w 2780"/>
                <a:gd name="T71" fmla="*/ 683 h 953"/>
                <a:gd name="T72" fmla="*/ 1582 w 2780"/>
                <a:gd name="T73" fmla="*/ 689 h 953"/>
                <a:gd name="T74" fmla="*/ 1505 w 2780"/>
                <a:gd name="T75" fmla="*/ 629 h 953"/>
                <a:gd name="T76" fmla="*/ 1365 w 2780"/>
                <a:gd name="T77" fmla="*/ 587 h 953"/>
                <a:gd name="T78" fmla="*/ 1216 w 2780"/>
                <a:gd name="T79" fmla="*/ 671 h 953"/>
                <a:gd name="T80" fmla="*/ 1040 w 2780"/>
                <a:gd name="T81" fmla="*/ 731 h 953"/>
                <a:gd name="T82" fmla="*/ 837 w 2780"/>
                <a:gd name="T83" fmla="*/ 743 h 953"/>
                <a:gd name="T84" fmla="*/ 644 w 2780"/>
                <a:gd name="T85" fmla="*/ 701 h 953"/>
                <a:gd name="T86" fmla="*/ 584 w 2780"/>
                <a:gd name="T87" fmla="*/ 695 h 953"/>
                <a:gd name="T88" fmla="*/ 572 w 2780"/>
                <a:gd name="T89" fmla="*/ 701 h 953"/>
                <a:gd name="T90" fmla="*/ 536 w 2780"/>
                <a:gd name="T91" fmla="*/ 731 h 953"/>
                <a:gd name="T92" fmla="*/ 444 w 2780"/>
                <a:gd name="T93" fmla="*/ 809 h 953"/>
                <a:gd name="T94" fmla="*/ 414 w 2780"/>
                <a:gd name="T95" fmla="*/ 821 h 953"/>
                <a:gd name="T96" fmla="*/ 390 w 2780"/>
                <a:gd name="T97" fmla="*/ 821 h 953"/>
                <a:gd name="T98" fmla="*/ 343 w 2780"/>
                <a:gd name="T99" fmla="*/ 827 h 953"/>
                <a:gd name="T100" fmla="*/ 217 w 2780"/>
                <a:gd name="T101" fmla="*/ 851 h 953"/>
                <a:gd name="T102" fmla="*/ 181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852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12 w 12"/>
                <a:gd name="T3" fmla="*/ 12 h 18"/>
                <a:gd name="T4" fmla="*/ 6 w 12"/>
                <a:gd name="T5" fmla="*/ 6 h 18"/>
                <a:gd name="T6" fmla="*/ 6 w 12"/>
                <a:gd name="T7" fmla="*/ 6 h 18"/>
                <a:gd name="T8" fmla="*/ 0 w 12"/>
                <a:gd name="T9" fmla="*/ 0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>
                <a:gd name="T0" fmla="*/ 0 w 6"/>
                <a:gd name="T1" fmla="*/ 12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12 h 18"/>
                <a:gd name="T8" fmla="*/ 0 w 6"/>
                <a:gd name="T9" fmla="*/ 12 h 18"/>
                <a:gd name="T10" fmla="*/ 0 w 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>
                <a:gd name="T0" fmla="*/ 280 w 304"/>
                <a:gd name="T1" fmla="*/ 42 h 741"/>
                <a:gd name="T2" fmla="*/ 274 w 304"/>
                <a:gd name="T3" fmla="*/ 42 h 741"/>
                <a:gd name="T4" fmla="*/ 268 w 304"/>
                <a:gd name="T5" fmla="*/ 42 h 741"/>
                <a:gd name="T6" fmla="*/ 256 w 304"/>
                <a:gd name="T7" fmla="*/ 42 h 741"/>
                <a:gd name="T8" fmla="*/ 238 w 304"/>
                <a:gd name="T9" fmla="*/ 48 h 741"/>
                <a:gd name="T10" fmla="*/ 214 w 304"/>
                <a:gd name="T11" fmla="*/ 12 h 741"/>
                <a:gd name="T12" fmla="*/ 196 w 304"/>
                <a:gd name="T13" fmla="*/ 0 h 741"/>
                <a:gd name="T14" fmla="*/ 196 w 304"/>
                <a:gd name="T15" fmla="*/ 0 h 741"/>
                <a:gd name="T16" fmla="*/ 164 w 304"/>
                <a:gd name="T17" fmla="*/ 167 h 741"/>
                <a:gd name="T18" fmla="*/ 144 w 304"/>
                <a:gd name="T19" fmla="*/ 217 h 741"/>
                <a:gd name="T20" fmla="*/ 110 w 304"/>
                <a:gd name="T21" fmla="*/ 281 h 741"/>
                <a:gd name="T22" fmla="*/ 96 w 304"/>
                <a:gd name="T23" fmla="*/ 327 h 741"/>
                <a:gd name="T24" fmla="*/ 124 w 304"/>
                <a:gd name="T25" fmla="*/ 405 h 741"/>
                <a:gd name="T26" fmla="*/ 100 w 304"/>
                <a:gd name="T27" fmla="*/ 463 h 741"/>
                <a:gd name="T28" fmla="*/ 68 w 304"/>
                <a:gd name="T29" fmla="*/ 503 h 741"/>
                <a:gd name="T30" fmla="*/ 30 w 304"/>
                <a:gd name="T31" fmla="*/ 539 h 741"/>
                <a:gd name="T32" fmla="*/ 24 w 304"/>
                <a:gd name="T33" fmla="*/ 613 h 741"/>
                <a:gd name="T34" fmla="*/ 0 w 304"/>
                <a:gd name="T35" fmla="*/ 741 h 741"/>
                <a:gd name="T36" fmla="*/ 202 w 304"/>
                <a:gd name="T37" fmla="*/ 741 h 741"/>
                <a:gd name="T38" fmla="*/ 180 w 304"/>
                <a:gd name="T39" fmla="*/ 639 h 741"/>
                <a:gd name="T40" fmla="*/ 192 w 304"/>
                <a:gd name="T41" fmla="*/ 589 h 741"/>
                <a:gd name="T42" fmla="*/ 178 w 304"/>
                <a:gd name="T43" fmla="*/ 539 h 741"/>
                <a:gd name="T44" fmla="*/ 190 w 304"/>
                <a:gd name="T45" fmla="*/ 499 h 741"/>
                <a:gd name="T46" fmla="*/ 184 w 304"/>
                <a:gd name="T47" fmla="*/ 465 h 741"/>
                <a:gd name="T48" fmla="*/ 192 w 304"/>
                <a:gd name="T49" fmla="*/ 391 h 741"/>
                <a:gd name="T50" fmla="*/ 216 w 304"/>
                <a:gd name="T51" fmla="*/ 313 h 741"/>
                <a:gd name="T52" fmla="*/ 238 w 304"/>
                <a:gd name="T53" fmla="*/ 249 h 741"/>
                <a:gd name="T54" fmla="*/ 268 w 304"/>
                <a:gd name="T55" fmla="*/ 185 h 741"/>
                <a:gd name="T56" fmla="*/ 284 w 304"/>
                <a:gd name="T57" fmla="*/ 159 h 741"/>
                <a:gd name="T58" fmla="*/ 304 w 304"/>
                <a:gd name="T59" fmla="*/ 12 h 741"/>
                <a:gd name="T60" fmla="*/ 298 w 304"/>
                <a:gd name="T61" fmla="*/ 24 h 741"/>
                <a:gd name="T62" fmla="*/ 292 w 304"/>
                <a:gd name="T63" fmla="*/ 30 h 741"/>
                <a:gd name="T64" fmla="*/ 292 w 304"/>
                <a:gd name="T65" fmla="*/ 36 h 741"/>
                <a:gd name="T66" fmla="*/ 286 w 304"/>
                <a:gd name="T67" fmla="*/ 36 h 741"/>
                <a:gd name="T68" fmla="*/ 286 w 304"/>
                <a:gd name="T69" fmla="*/ 42 h 741"/>
                <a:gd name="T70" fmla="*/ 280 w 304"/>
                <a:gd name="T71" fmla="*/ 42 h 741"/>
                <a:gd name="T72" fmla="*/ 280 w 304"/>
                <a:gd name="T73" fmla="*/ 42 h 741"/>
                <a:gd name="T74" fmla="*/ 280 w 304"/>
                <a:gd name="T75" fmla="*/ 4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>
                <a:gd name="T0" fmla="*/ 284 w 314"/>
                <a:gd name="T1" fmla="*/ 6 h 767"/>
                <a:gd name="T2" fmla="*/ 278 w 314"/>
                <a:gd name="T3" fmla="*/ 6 h 767"/>
                <a:gd name="T4" fmla="*/ 272 w 314"/>
                <a:gd name="T5" fmla="*/ 12 h 767"/>
                <a:gd name="T6" fmla="*/ 254 w 314"/>
                <a:gd name="T7" fmla="*/ 18 h 767"/>
                <a:gd name="T8" fmla="*/ 230 w 314"/>
                <a:gd name="T9" fmla="*/ 24 h 767"/>
                <a:gd name="T10" fmla="*/ 206 w 314"/>
                <a:gd name="T11" fmla="*/ 42 h 767"/>
                <a:gd name="T12" fmla="*/ 188 w 314"/>
                <a:gd name="T13" fmla="*/ 48 h 767"/>
                <a:gd name="T14" fmla="*/ 176 w 314"/>
                <a:gd name="T15" fmla="*/ 54 h 767"/>
                <a:gd name="T16" fmla="*/ 170 w 314"/>
                <a:gd name="T17" fmla="*/ 54 h 767"/>
                <a:gd name="T18" fmla="*/ 150 w 314"/>
                <a:gd name="T19" fmla="*/ 169 h 767"/>
                <a:gd name="T20" fmla="*/ 110 w 314"/>
                <a:gd name="T21" fmla="*/ 225 h 767"/>
                <a:gd name="T22" fmla="*/ 54 w 314"/>
                <a:gd name="T23" fmla="*/ 383 h 767"/>
                <a:gd name="T24" fmla="*/ 82 w 314"/>
                <a:gd name="T25" fmla="*/ 555 h 767"/>
                <a:gd name="T26" fmla="*/ 40 w 314"/>
                <a:gd name="T27" fmla="*/ 679 h 767"/>
                <a:gd name="T28" fmla="*/ 0 w 314"/>
                <a:gd name="T29" fmla="*/ 767 h 767"/>
                <a:gd name="T30" fmla="*/ 108 w 314"/>
                <a:gd name="T31" fmla="*/ 767 h 767"/>
                <a:gd name="T32" fmla="*/ 120 w 314"/>
                <a:gd name="T33" fmla="*/ 611 h 767"/>
                <a:gd name="T34" fmla="*/ 148 w 314"/>
                <a:gd name="T35" fmla="*/ 499 h 767"/>
                <a:gd name="T36" fmla="*/ 160 w 314"/>
                <a:gd name="T37" fmla="*/ 367 h 767"/>
                <a:gd name="T38" fmla="*/ 218 w 314"/>
                <a:gd name="T39" fmla="*/ 327 h 767"/>
                <a:gd name="T40" fmla="*/ 238 w 314"/>
                <a:gd name="T41" fmla="*/ 221 h 767"/>
                <a:gd name="T42" fmla="*/ 296 w 314"/>
                <a:gd name="T43" fmla="*/ 135 h 767"/>
                <a:gd name="T44" fmla="*/ 314 w 314"/>
                <a:gd name="T45" fmla="*/ 0 h 767"/>
                <a:gd name="T46" fmla="*/ 302 w 314"/>
                <a:gd name="T47" fmla="*/ 0 h 767"/>
                <a:gd name="T48" fmla="*/ 296 w 314"/>
                <a:gd name="T49" fmla="*/ 0 h 767"/>
                <a:gd name="T50" fmla="*/ 290 w 314"/>
                <a:gd name="T51" fmla="*/ 0 h 767"/>
                <a:gd name="T52" fmla="*/ 284 w 314"/>
                <a:gd name="T53" fmla="*/ 6 h 767"/>
                <a:gd name="T54" fmla="*/ 284 w 314"/>
                <a:gd name="T55" fmla="*/ 6 h 767"/>
                <a:gd name="T56" fmla="*/ 284 w 314"/>
                <a:gd name="T57" fmla="*/ 6 h 767"/>
                <a:gd name="T58" fmla="*/ 284 w 314"/>
                <a:gd name="T59" fmla="*/ 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>
                <a:gd name="T0" fmla="*/ 257 w 275"/>
                <a:gd name="T1" fmla="*/ 12 h 623"/>
                <a:gd name="T2" fmla="*/ 239 w 275"/>
                <a:gd name="T3" fmla="*/ 6 h 623"/>
                <a:gd name="T4" fmla="*/ 203 w 275"/>
                <a:gd name="T5" fmla="*/ 6 h 623"/>
                <a:gd name="T6" fmla="*/ 203 w 275"/>
                <a:gd name="T7" fmla="*/ 6 h 623"/>
                <a:gd name="T8" fmla="*/ 197 w 275"/>
                <a:gd name="T9" fmla="*/ 6 h 623"/>
                <a:gd name="T10" fmla="*/ 185 w 275"/>
                <a:gd name="T11" fmla="*/ 0 h 623"/>
                <a:gd name="T12" fmla="*/ 173 w 275"/>
                <a:gd name="T13" fmla="*/ 0 h 623"/>
                <a:gd name="T14" fmla="*/ 166 w 275"/>
                <a:gd name="T15" fmla="*/ 0 h 623"/>
                <a:gd name="T16" fmla="*/ 160 w 275"/>
                <a:gd name="T17" fmla="*/ 0 h 623"/>
                <a:gd name="T18" fmla="*/ 144 w 275"/>
                <a:gd name="T19" fmla="*/ 117 h 623"/>
                <a:gd name="T20" fmla="*/ 128 w 275"/>
                <a:gd name="T21" fmla="*/ 185 h 623"/>
                <a:gd name="T22" fmla="*/ 58 w 275"/>
                <a:gd name="T23" fmla="*/ 299 h 623"/>
                <a:gd name="T24" fmla="*/ 54 w 275"/>
                <a:gd name="T25" fmla="*/ 441 h 623"/>
                <a:gd name="T26" fmla="*/ 24 w 275"/>
                <a:gd name="T27" fmla="*/ 523 h 623"/>
                <a:gd name="T28" fmla="*/ 0 w 275"/>
                <a:gd name="T29" fmla="*/ 623 h 623"/>
                <a:gd name="T30" fmla="*/ 78 w 275"/>
                <a:gd name="T31" fmla="*/ 623 h 623"/>
                <a:gd name="T32" fmla="*/ 92 w 275"/>
                <a:gd name="T33" fmla="*/ 555 h 623"/>
                <a:gd name="T34" fmla="*/ 134 w 275"/>
                <a:gd name="T35" fmla="*/ 447 h 623"/>
                <a:gd name="T36" fmla="*/ 158 w 275"/>
                <a:gd name="T37" fmla="*/ 315 h 623"/>
                <a:gd name="T38" fmla="*/ 184 w 275"/>
                <a:gd name="T39" fmla="*/ 257 h 623"/>
                <a:gd name="T40" fmla="*/ 216 w 275"/>
                <a:gd name="T41" fmla="*/ 211 h 623"/>
                <a:gd name="T42" fmla="*/ 222 w 275"/>
                <a:gd name="T43" fmla="*/ 145 h 623"/>
                <a:gd name="T44" fmla="*/ 240 w 275"/>
                <a:gd name="T45" fmla="*/ 111 h 623"/>
                <a:gd name="T46" fmla="*/ 262 w 275"/>
                <a:gd name="T47" fmla="*/ 79 h 623"/>
                <a:gd name="T48" fmla="*/ 275 w 275"/>
                <a:gd name="T49" fmla="*/ 6 h 623"/>
                <a:gd name="T50" fmla="*/ 263 w 275"/>
                <a:gd name="T51" fmla="*/ 12 h 623"/>
                <a:gd name="T52" fmla="*/ 257 w 275"/>
                <a:gd name="T53" fmla="*/ 12 h 623"/>
                <a:gd name="T54" fmla="*/ 257 w 275"/>
                <a:gd name="T55" fmla="*/ 12 h 623"/>
                <a:gd name="T56" fmla="*/ 257 w 275"/>
                <a:gd name="T57" fmla="*/ 1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>
                <a:gd name="T0" fmla="*/ 171 w 213"/>
                <a:gd name="T1" fmla="*/ 12 h 611"/>
                <a:gd name="T2" fmla="*/ 159 w 213"/>
                <a:gd name="T3" fmla="*/ 24 h 611"/>
                <a:gd name="T4" fmla="*/ 153 w 213"/>
                <a:gd name="T5" fmla="*/ 36 h 611"/>
                <a:gd name="T6" fmla="*/ 128 w 213"/>
                <a:gd name="T7" fmla="*/ 60 h 611"/>
                <a:gd name="T8" fmla="*/ 110 w 213"/>
                <a:gd name="T9" fmla="*/ 83 h 611"/>
                <a:gd name="T10" fmla="*/ 86 w 213"/>
                <a:gd name="T11" fmla="*/ 119 h 611"/>
                <a:gd name="T12" fmla="*/ 68 w 213"/>
                <a:gd name="T13" fmla="*/ 167 h 611"/>
                <a:gd name="T14" fmla="*/ 68 w 213"/>
                <a:gd name="T15" fmla="*/ 221 h 611"/>
                <a:gd name="T16" fmla="*/ 68 w 213"/>
                <a:gd name="T17" fmla="*/ 227 h 611"/>
                <a:gd name="T18" fmla="*/ 68 w 213"/>
                <a:gd name="T19" fmla="*/ 233 h 611"/>
                <a:gd name="T20" fmla="*/ 68 w 213"/>
                <a:gd name="T21" fmla="*/ 239 h 611"/>
                <a:gd name="T22" fmla="*/ 68 w 213"/>
                <a:gd name="T23" fmla="*/ 245 h 611"/>
                <a:gd name="T24" fmla="*/ 68 w 213"/>
                <a:gd name="T25" fmla="*/ 251 h 611"/>
                <a:gd name="T26" fmla="*/ 68 w 213"/>
                <a:gd name="T27" fmla="*/ 251 h 611"/>
                <a:gd name="T28" fmla="*/ 68 w 213"/>
                <a:gd name="T29" fmla="*/ 257 h 611"/>
                <a:gd name="T30" fmla="*/ 68 w 213"/>
                <a:gd name="T31" fmla="*/ 269 h 611"/>
                <a:gd name="T32" fmla="*/ 74 w 213"/>
                <a:gd name="T33" fmla="*/ 287 h 611"/>
                <a:gd name="T34" fmla="*/ 80 w 213"/>
                <a:gd name="T35" fmla="*/ 305 h 611"/>
                <a:gd name="T36" fmla="*/ 86 w 213"/>
                <a:gd name="T37" fmla="*/ 311 h 611"/>
                <a:gd name="T38" fmla="*/ 86 w 213"/>
                <a:gd name="T39" fmla="*/ 311 h 611"/>
                <a:gd name="T40" fmla="*/ 92 w 213"/>
                <a:gd name="T41" fmla="*/ 317 h 611"/>
                <a:gd name="T42" fmla="*/ 92 w 213"/>
                <a:gd name="T43" fmla="*/ 323 h 611"/>
                <a:gd name="T44" fmla="*/ 92 w 213"/>
                <a:gd name="T45" fmla="*/ 323 h 611"/>
                <a:gd name="T46" fmla="*/ 24 w 213"/>
                <a:gd name="T47" fmla="*/ 437 h 611"/>
                <a:gd name="T48" fmla="*/ 18 w 213"/>
                <a:gd name="T49" fmla="*/ 471 h 611"/>
                <a:gd name="T50" fmla="*/ 0 w 213"/>
                <a:gd name="T51" fmla="*/ 547 h 611"/>
                <a:gd name="T52" fmla="*/ 50 w 213"/>
                <a:gd name="T53" fmla="*/ 611 h 611"/>
                <a:gd name="T54" fmla="*/ 114 w 213"/>
                <a:gd name="T55" fmla="*/ 611 h 611"/>
                <a:gd name="T56" fmla="*/ 104 w 213"/>
                <a:gd name="T57" fmla="*/ 555 h 611"/>
                <a:gd name="T58" fmla="*/ 120 w 213"/>
                <a:gd name="T59" fmla="*/ 515 h 611"/>
                <a:gd name="T60" fmla="*/ 150 w 213"/>
                <a:gd name="T61" fmla="*/ 449 h 611"/>
                <a:gd name="T62" fmla="*/ 166 w 213"/>
                <a:gd name="T63" fmla="*/ 377 h 611"/>
                <a:gd name="T64" fmla="*/ 156 w 213"/>
                <a:gd name="T65" fmla="*/ 295 h 611"/>
                <a:gd name="T66" fmla="*/ 170 w 213"/>
                <a:gd name="T67" fmla="*/ 203 h 611"/>
                <a:gd name="T68" fmla="*/ 212 w 213"/>
                <a:gd name="T69" fmla="*/ 95 h 611"/>
                <a:gd name="T70" fmla="*/ 213 w 213"/>
                <a:gd name="T71" fmla="*/ 0 h 611"/>
                <a:gd name="T72" fmla="*/ 207 w 213"/>
                <a:gd name="T73" fmla="*/ 0 h 611"/>
                <a:gd name="T74" fmla="*/ 201 w 213"/>
                <a:gd name="T75" fmla="*/ 0 h 611"/>
                <a:gd name="T76" fmla="*/ 195 w 213"/>
                <a:gd name="T77" fmla="*/ 0 h 611"/>
                <a:gd name="T78" fmla="*/ 189 w 213"/>
                <a:gd name="T79" fmla="*/ 0 h 611"/>
                <a:gd name="T80" fmla="*/ 183 w 213"/>
                <a:gd name="T81" fmla="*/ 6 h 611"/>
                <a:gd name="T82" fmla="*/ 177 w 213"/>
                <a:gd name="T83" fmla="*/ 6 h 611"/>
                <a:gd name="T84" fmla="*/ 171 w 213"/>
                <a:gd name="T85" fmla="*/ 12 h 611"/>
                <a:gd name="T86" fmla="*/ 171 w 213"/>
                <a:gd name="T87" fmla="*/ 12 h 611"/>
                <a:gd name="T88" fmla="*/ 171 w 213"/>
                <a:gd name="T89" fmla="*/ 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>
                <a:gd name="T0" fmla="*/ 149 w 167"/>
                <a:gd name="T1" fmla="*/ 60 h 384"/>
                <a:gd name="T2" fmla="*/ 119 w 167"/>
                <a:gd name="T3" fmla="*/ 30 h 384"/>
                <a:gd name="T4" fmla="*/ 89 w 167"/>
                <a:gd name="T5" fmla="*/ 12 h 384"/>
                <a:gd name="T6" fmla="*/ 59 w 167"/>
                <a:gd name="T7" fmla="*/ 0 h 384"/>
                <a:gd name="T8" fmla="*/ 54 w 167"/>
                <a:gd name="T9" fmla="*/ 70 h 384"/>
                <a:gd name="T10" fmla="*/ 46 w 167"/>
                <a:gd name="T11" fmla="*/ 112 h 384"/>
                <a:gd name="T12" fmla="*/ 52 w 167"/>
                <a:gd name="T13" fmla="*/ 168 h 384"/>
                <a:gd name="T14" fmla="*/ 24 w 167"/>
                <a:gd name="T15" fmla="*/ 194 h 384"/>
                <a:gd name="T16" fmla="*/ 16 w 167"/>
                <a:gd name="T17" fmla="*/ 258 h 384"/>
                <a:gd name="T18" fmla="*/ 2 w 167"/>
                <a:gd name="T19" fmla="*/ 300 h 384"/>
                <a:gd name="T20" fmla="*/ 0 w 167"/>
                <a:gd name="T21" fmla="*/ 352 h 384"/>
                <a:gd name="T22" fmla="*/ 47 w 167"/>
                <a:gd name="T23" fmla="*/ 384 h 384"/>
                <a:gd name="T24" fmla="*/ 149 w 167"/>
                <a:gd name="T25" fmla="*/ 384 h 384"/>
                <a:gd name="T26" fmla="*/ 134 w 167"/>
                <a:gd name="T27" fmla="*/ 350 h 384"/>
                <a:gd name="T28" fmla="*/ 104 w 167"/>
                <a:gd name="T29" fmla="*/ 324 h 384"/>
                <a:gd name="T30" fmla="*/ 138 w 167"/>
                <a:gd name="T31" fmla="*/ 274 h 384"/>
                <a:gd name="T32" fmla="*/ 122 w 167"/>
                <a:gd name="T33" fmla="*/ 220 h 384"/>
                <a:gd name="T34" fmla="*/ 132 w 167"/>
                <a:gd name="T35" fmla="*/ 186 h 384"/>
                <a:gd name="T36" fmla="*/ 140 w 167"/>
                <a:gd name="T37" fmla="*/ 154 h 384"/>
                <a:gd name="T38" fmla="*/ 167 w 167"/>
                <a:gd name="T39" fmla="*/ 90 h 384"/>
                <a:gd name="T40" fmla="*/ 149 w 167"/>
                <a:gd name="T41" fmla="*/ 60 h 384"/>
                <a:gd name="T42" fmla="*/ 149 w 167"/>
                <a:gd name="T43" fmla="*/ 60 h 384"/>
                <a:gd name="T44" fmla="*/ 149 w 167"/>
                <a:gd name="T45" fmla="*/ 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>
                <a:gd name="T0" fmla="*/ 136 w 166"/>
                <a:gd name="T1" fmla="*/ 12 h 300"/>
                <a:gd name="T2" fmla="*/ 100 w 166"/>
                <a:gd name="T3" fmla="*/ 0 h 300"/>
                <a:gd name="T4" fmla="*/ 78 w 166"/>
                <a:gd name="T5" fmla="*/ 64 h 300"/>
                <a:gd name="T6" fmla="*/ 70 w 166"/>
                <a:gd name="T7" fmla="*/ 126 h 300"/>
                <a:gd name="T8" fmla="*/ 46 w 166"/>
                <a:gd name="T9" fmla="*/ 184 h 300"/>
                <a:gd name="T10" fmla="*/ 58 w 166"/>
                <a:gd name="T11" fmla="*/ 232 h 300"/>
                <a:gd name="T12" fmla="*/ 38 w 166"/>
                <a:gd name="T13" fmla="*/ 268 h 300"/>
                <a:gd name="T14" fmla="*/ 0 w 166"/>
                <a:gd name="T15" fmla="*/ 300 h 300"/>
                <a:gd name="T16" fmla="*/ 160 w 166"/>
                <a:gd name="T17" fmla="*/ 300 h 300"/>
                <a:gd name="T18" fmla="*/ 136 w 166"/>
                <a:gd name="T19" fmla="*/ 272 h 300"/>
                <a:gd name="T20" fmla="*/ 98 w 166"/>
                <a:gd name="T21" fmla="*/ 234 h 300"/>
                <a:gd name="T22" fmla="*/ 130 w 166"/>
                <a:gd name="T23" fmla="*/ 188 h 300"/>
                <a:gd name="T24" fmla="*/ 138 w 166"/>
                <a:gd name="T25" fmla="*/ 134 h 300"/>
                <a:gd name="T26" fmla="*/ 144 w 166"/>
                <a:gd name="T27" fmla="*/ 94 h 300"/>
                <a:gd name="T28" fmla="*/ 164 w 166"/>
                <a:gd name="T29" fmla="*/ 60 h 300"/>
                <a:gd name="T30" fmla="*/ 166 w 166"/>
                <a:gd name="T31" fmla="*/ 0 h 300"/>
                <a:gd name="T32" fmla="*/ 136 w 166"/>
                <a:gd name="T33" fmla="*/ 12 h 300"/>
                <a:gd name="T34" fmla="*/ 136 w 166"/>
                <a:gd name="T35" fmla="*/ 12 h 300"/>
                <a:gd name="T36" fmla="*/ 136 w 166"/>
                <a:gd name="T37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>
                <a:gd name="T0" fmla="*/ 201 w 237"/>
                <a:gd name="T1" fmla="*/ 0 h 282"/>
                <a:gd name="T2" fmla="*/ 183 w 237"/>
                <a:gd name="T3" fmla="*/ 0 h 282"/>
                <a:gd name="T4" fmla="*/ 158 w 237"/>
                <a:gd name="T5" fmla="*/ 50 h 282"/>
                <a:gd name="T6" fmla="*/ 148 w 237"/>
                <a:gd name="T7" fmla="*/ 92 h 282"/>
                <a:gd name="T8" fmla="*/ 120 w 237"/>
                <a:gd name="T9" fmla="*/ 144 h 282"/>
                <a:gd name="T10" fmla="*/ 82 w 237"/>
                <a:gd name="T11" fmla="*/ 182 h 282"/>
                <a:gd name="T12" fmla="*/ 60 w 237"/>
                <a:gd name="T13" fmla="*/ 232 h 282"/>
                <a:gd name="T14" fmla="*/ 0 w 237"/>
                <a:gd name="T15" fmla="*/ 282 h 282"/>
                <a:gd name="T16" fmla="*/ 128 w 237"/>
                <a:gd name="T17" fmla="*/ 282 h 282"/>
                <a:gd name="T18" fmla="*/ 154 w 237"/>
                <a:gd name="T19" fmla="*/ 254 h 282"/>
                <a:gd name="T20" fmla="*/ 158 w 237"/>
                <a:gd name="T21" fmla="*/ 196 h 282"/>
                <a:gd name="T22" fmla="*/ 188 w 237"/>
                <a:gd name="T23" fmla="*/ 148 h 282"/>
                <a:gd name="T24" fmla="*/ 196 w 237"/>
                <a:gd name="T25" fmla="*/ 70 h 282"/>
                <a:gd name="T26" fmla="*/ 237 w 237"/>
                <a:gd name="T27" fmla="*/ 0 h 282"/>
                <a:gd name="T28" fmla="*/ 201 w 237"/>
                <a:gd name="T29" fmla="*/ 0 h 282"/>
                <a:gd name="T30" fmla="*/ 201 w 237"/>
                <a:gd name="T31" fmla="*/ 0 h 282"/>
                <a:gd name="T32" fmla="*/ 201 w 237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>
                <a:gd name="T0" fmla="*/ 167 w 196"/>
                <a:gd name="T1" fmla="*/ 54 h 234"/>
                <a:gd name="T2" fmla="*/ 113 w 196"/>
                <a:gd name="T3" fmla="*/ 24 h 234"/>
                <a:gd name="T4" fmla="*/ 83 w 196"/>
                <a:gd name="T5" fmla="*/ 0 h 234"/>
                <a:gd name="T6" fmla="*/ 80 w 196"/>
                <a:gd name="T7" fmla="*/ 62 h 234"/>
                <a:gd name="T8" fmla="*/ 58 w 196"/>
                <a:gd name="T9" fmla="*/ 100 h 234"/>
                <a:gd name="T10" fmla="*/ 54 w 196"/>
                <a:gd name="T11" fmla="*/ 160 h 234"/>
                <a:gd name="T12" fmla="*/ 36 w 196"/>
                <a:gd name="T13" fmla="*/ 202 h 234"/>
                <a:gd name="T14" fmla="*/ 0 w 196"/>
                <a:gd name="T15" fmla="*/ 234 h 234"/>
                <a:gd name="T16" fmla="*/ 146 w 196"/>
                <a:gd name="T17" fmla="*/ 234 h 234"/>
                <a:gd name="T18" fmla="*/ 170 w 196"/>
                <a:gd name="T19" fmla="*/ 198 h 234"/>
                <a:gd name="T20" fmla="*/ 158 w 196"/>
                <a:gd name="T21" fmla="*/ 138 h 234"/>
                <a:gd name="T22" fmla="*/ 196 w 196"/>
                <a:gd name="T23" fmla="*/ 100 h 234"/>
                <a:gd name="T24" fmla="*/ 191 w 196"/>
                <a:gd name="T25" fmla="*/ 54 h 234"/>
                <a:gd name="T26" fmla="*/ 167 w 196"/>
                <a:gd name="T27" fmla="*/ 54 h 234"/>
                <a:gd name="T28" fmla="*/ 167 w 196"/>
                <a:gd name="T29" fmla="*/ 54 h 234"/>
                <a:gd name="T30" fmla="*/ 167 w 196"/>
                <a:gd name="T31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>
                <a:gd name="T0" fmla="*/ 190 w 190"/>
                <a:gd name="T1" fmla="*/ 0 h 252"/>
                <a:gd name="T2" fmla="*/ 166 w 190"/>
                <a:gd name="T3" fmla="*/ 0 h 252"/>
                <a:gd name="T4" fmla="*/ 158 w 190"/>
                <a:gd name="T5" fmla="*/ 38 h 252"/>
                <a:gd name="T6" fmla="*/ 138 w 190"/>
                <a:gd name="T7" fmla="*/ 120 h 252"/>
                <a:gd name="T8" fmla="*/ 94 w 190"/>
                <a:gd name="T9" fmla="*/ 180 h 252"/>
                <a:gd name="T10" fmla="*/ 62 w 190"/>
                <a:gd name="T11" fmla="*/ 234 h 252"/>
                <a:gd name="T12" fmla="*/ 0 w 190"/>
                <a:gd name="T13" fmla="*/ 252 h 252"/>
                <a:gd name="T14" fmla="*/ 128 w 190"/>
                <a:gd name="T15" fmla="*/ 252 h 252"/>
                <a:gd name="T16" fmla="*/ 142 w 190"/>
                <a:gd name="T17" fmla="*/ 188 h 252"/>
                <a:gd name="T18" fmla="*/ 186 w 190"/>
                <a:gd name="T19" fmla="*/ 90 h 252"/>
                <a:gd name="T20" fmla="*/ 190 w 190"/>
                <a:gd name="T21" fmla="*/ 38 h 252"/>
                <a:gd name="T22" fmla="*/ 190 w 190"/>
                <a:gd name="T23" fmla="*/ 0 h 252"/>
                <a:gd name="T24" fmla="*/ 190 w 190"/>
                <a:gd name="T25" fmla="*/ 0 h 252"/>
                <a:gd name="T26" fmla="*/ 190 w 190"/>
                <a:gd name="T27" fmla="*/ 0 h 252"/>
                <a:gd name="T28" fmla="*/ 190 w 19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>
                <a:gd name="T0" fmla="*/ 197 w 230"/>
                <a:gd name="T1" fmla="*/ 0 h 132"/>
                <a:gd name="T2" fmla="*/ 191 w 230"/>
                <a:gd name="T3" fmla="*/ 0 h 132"/>
                <a:gd name="T4" fmla="*/ 185 w 230"/>
                <a:gd name="T5" fmla="*/ 0 h 132"/>
                <a:gd name="T6" fmla="*/ 173 w 230"/>
                <a:gd name="T7" fmla="*/ 0 h 132"/>
                <a:gd name="T8" fmla="*/ 161 w 230"/>
                <a:gd name="T9" fmla="*/ 0 h 132"/>
                <a:gd name="T10" fmla="*/ 155 w 230"/>
                <a:gd name="T11" fmla="*/ 0 h 132"/>
                <a:gd name="T12" fmla="*/ 138 w 230"/>
                <a:gd name="T13" fmla="*/ 6 h 132"/>
                <a:gd name="T14" fmla="*/ 132 w 230"/>
                <a:gd name="T15" fmla="*/ 6 h 132"/>
                <a:gd name="T16" fmla="*/ 35 w 230"/>
                <a:gd name="T17" fmla="*/ 18 h 132"/>
                <a:gd name="T18" fmla="*/ 11 w 230"/>
                <a:gd name="T19" fmla="*/ 30 h 132"/>
                <a:gd name="T20" fmla="*/ 23 w 230"/>
                <a:gd name="T21" fmla="*/ 54 h 132"/>
                <a:gd name="T22" fmla="*/ 0 w 230"/>
                <a:gd name="T23" fmla="*/ 100 h 132"/>
                <a:gd name="T24" fmla="*/ 0 w 230"/>
                <a:gd name="T25" fmla="*/ 132 h 132"/>
                <a:gd name="T26" fmla="*/ 162 w 230"/>
                <a:gd name="T27" fmla="*/ 132 h 132"/>
                <a:gd name="T28" fmla="*/ 204 w 230"/>
                <a:gd name="T29" fmla="*/ 88 h 132"/>
                <a:gd name="T30" fmla="*/ 230 w 230"/>
                <a:gd name="T31" fmla="*/ 46 h 132"/>
                <a:gd name="T32" fmla="*/ 214 w 230"/>
                <a:gd name="T33" fmla="*/ 24 h 132"/>
                <a:gd name="T34" fmla="*/ 215 w 230"/>
                <a:gd name="T35" fmla="*/ 0 h 132"/>
                <a:gd name="T36" fmla="*/ 209 w 230"/>
                <a:gd name="T37" fmla="*/ 0 h 132"/>
                <a:gd name="T38" fmla="*/ 203 w 230"/>
                <a:gd name="T39" fmla="*/ 0 h 132"/>
                <a:gd name="T40" fmla="*/ 203 w 230"/>
                <a:gd name="T41" fmla="*/ 0 h 132"/>
                <a:gd name="T42" fmla="*/ 197 w 230"/>
                <a:gd name="T43" fmla="*/ 0 h 132"/>
                <a:gd name="T44" fmla="*/ 197 w 230"/>
                <a:gd name="T45" fmla="*/ 0 h 132"/>
                <a:gd name="T46" fmla="*/ 197 w 23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>
                <a:gd name="T0" fmla="*/ 71 w 89"/>
                <a:gd name="T1" fmla="*/ 0 h 102"/>
                <a:gd name="T2" fmla="*/ 66 w 89"/>
                <a:gd name="T3" fmla="*/ 48 h 102"/>
                <a:gd name="T4" fmla="*/ 30 w 89"/>
                <a:gd name="T5" fmla="*/ 72 h 102"/>
                <a:gd name="T6" fmla="*/ 0 w 89"/>
                <a:gd name="T7" fmla="*/ 102 h 102"/>
                <a:gd name="T8" fmla="*/ 66 w 89"/>
                <a:gd name="T9" fmla="*/ 102 h 102"/>
                <a:gd name="T10" fmla="*/ 88 w 89"/>
                <a:gd name="T11" fmla="*/ 56 h 102"/>
                <a:gd name="T12" fmla="*/ 89 w 89"/>
                <a:gd name="T13" fmla="*/ 6 h 102"/>
                <a:gd name="T14" fmla="*/ 71 w 89"/>
                <a:gd name="T15" fmla="*/ 0 h 102"/>
                <a:gd name="T16" fmla="*/ 71 w 89"/>
                <a:gd name="T17" fmla="*/ 0 h 102"/>
                <a:gd name="T18" fmla="*/ 71 w 89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>
                <a:gd name="T0" fmla="*/ 278 w 278"/>
                <a:gd name="T1" fmla="*/ 24 h 953"/>
                <a:gd name="T2" fmla="*/ 272 w 278"/>
                <a:gd name="T3" fmla="*/ 24 h 953"/>
                <a:gd name="T4" fmla="*/ 272 w 278"/>
                <a:gd name="T5" fmla="*/ 18 h 953"/>
                <a:gd name="T6" fmla="*/ 266 w 278"/>
                <a:gd name="T7" fmla="*/ 18 h 953"/>
                <a:gd name="T8" fmla="*/ 254 w 278"/>
                <a:gd name="T9" fmla="*/ 12 h 953"/>
                <a:gd name="T10" fmla="*/ 236 w 278"/>
                <a:gd name="T11" fmla="*/ 6 h 953"/>
                <a:gd name="T12" fmla="*/ 212 w 278"/>
                <a:gd name="T13" fmla="*/ 0 h 953"/>
                <a:gd name="T14" fmla="*/ 206 w 278"/>
                <a:gd name="T15" fmla="*/ 6 h 953"/>
                <a:gd name="T16" fmla="*/ 198 w 278"/>
                <a:gd name="T17" fmla="*/ 129 h 953"/>
                <a:gd name="T18" fmla="*/ 184 w 278"/>
                <a:gd name="T19" fmla="*/ 209 h 953"/>
                <a:gd name="T20" fmla="*/ 182 w 278"/>
                <a:gd name="T21" fmla="*/ 249 h 953"/>
                <a:gd name="T22" fmla="*/ 200 w 278"/>
                <a:gd name="T23" fmla="*/ 339 h 953"/>
                <a:gd name="T24" fmla="*/ 186 w 278"/>
                <a:gd name="T25" fmla="*/ 481 h 953"/>
                <a:gd name="T26" fmla="*/ 176 w 278"/>
                <a:gd name="T27" fmla="*/ 521 h 953"/>
                <a:gd name="T28" fmla="*/ 156 w 278"/>
                <a:gd name="T29" fmla="*/ 601 h 953"/>
                <a:gd name="T30" fmla="*/ 172 w 278"/>
                <a:gd name="T31" fmla="*/ 681 h 953"/>
                <a:gd name="T32" fmla="*/ 138 w 278"/>
                <a:gd name="T33" fmla="*/ 765 h 953"/>
                <a:gd name="T34" fmla="*/ 96 w 278"/>
                <a:gd name="T35" fmla="*/ 847 h 953"/>
                <a:gd name="T36" fmla="*/ 50 w 278"/>
                <a:gd name="T37" fmla="*/ 899 h 953"/>
                <a:gd name="T38" fmla="*/ 0 w 278"/>
                <a:gd name="T39" fmla="*/ 953 h 953"/>
                <a:gd name="T40" fmla="*/ 278 w 278"/>
                <a:gd name="T41" fmla="*/ 953 h 953"/>
                <a:gd name="T42" fmla="*/ 278 w 278"/>
                <a:gd name="T43" fmla="*/ 24 h 953"/>
                <a:gd name="T44" fmla="*/ 278 w 278"/>
                <a:gd name="T45" fmla="*/ 24 h 953"/>
                <a:gd name="T46" fmla="*/ 278 w 278"/>
                <a:gd name="T47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3073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 anchor="b"/>
          <a:lstStyle>
            <a:lvl1pPr>
              <a:defRPr sz="5700"/>
            </a:lvl1pPr>
          </a:lstStyle>
          <a:p>
            <a:pPr lvl="0"/>
            <a:r>
              <a:rPr lang="es-ES" altLang="es-ES" noProof="0"/>
              <a:t>Haga clic para cambiar el estilo de título	</a:t>
            </a:r>
          </a:p>
        </p:txBody>
      </p:sp>
      <p:sp>
        <p:nvSpPr>
          <p:cNvPr id="30739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es-ES" altLang="es-ES" noProof="0"/>
              <a:t>Haga clic para modificar el estilo de subtítulo del patrón</a:t>
            </a:r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1" name="Rectangle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604E6-458F-4215-8C3F-29E1B9B5A24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5114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EFBBB-E5D3-4BB0-9B7E-9B1693A7D7E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175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21B8D-E21F-43CE-8A7D-2FDFAB7BB44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56136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C2EA8-2382-4042-B27A-99EDF24296A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65863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3A586-279A-4132-881D-9E9FF0D9B30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9010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9B89B-874A-47DE-9A91-40AC1EA43FA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5794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A9CA2-2136-4E3F-A578-89A22C3421A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2107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23A91-6EF5-4919-ACE4-480C821BF93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6967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81FD1-D164-4AC4-9F7E-09E6DB71BDA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0567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0F260-D95E-43FF-8FDB-81F71CFEF82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9918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05FEF-2895-40F0-A34E-E4D1BD18A40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929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CA8E1-7C93-45C5-97F9-B7092CFFF0E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363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F8193-CEE2-4313-BE16-7383CA9E2D9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1994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5D9E9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1034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840 w 2780"/>
                <a:gd name="T1" fmla="*/ 18 h 953"/>
                <a:gd name="T2" fmla="*/ 2750 w 2780"/>
                <a:gd name="T3" fmla="*/ 24 h 953"/>
                <a:gd name="T4" fmla="*/ 2683 w 2780"/>
                <a:gd name="T5" fmla="*/ 102 h 953"/>
                <a:gd name="T6" fmla="*/ 2575 w 2780"/>
                <a:gd name="T7" fmla="*/ 156 h 953"/>
                <a:gd name="T8" fmla="*/ 2569 w 2780"/>
                <a:gd name="T9" fmla="*/ 222 h 953"/>
                <a:gd name="T10" fmla="*/ 2551 w 2780"/>
                <a:gd name="T11" fmla="*/ 246 h 953"/>
                <a:gd name="T12" fmla="*/ 2533 w 2780"/>
                <a:gd name="T13" fmla="*/ 252 h 953"/>
                <a:gd name="T14" fmla="*/ 2461 w 2780"/>
                <a:gd name="T15" fmla="*/ 210 h 953"/>
                <a:gd name="T16" fmla="*/ 2316 w 2780"/>
                <a:gd name="T17" fmla="*/ 192 h 953"/>
                <a:gd name="T18" fmla="*/ 2292 w 2780"/>
                <a:gd name="T19" fmla="*/ 186 h 953"/>
                <a:gd name="T20" fmla="*/ 2274 w 2780"/>
                <a:gd name="T21" fmla="*/ 192 h 953"/>
                <a:gd name="T22" fmla="*/ 2202 w 2780"/>
                <a:gd name="T23" fmla="*/ 228 h 953"/>
                <a:gd name="T24" fmla="*/ 2166 w 2780"/>
                <a:gd name="T25" fmla="*/ 240 h 953"/>
                <a:gd name="T26" fmla="*/ 2142 w 2780"/>
                <a:gd name="T27" fmla="*/ 246 h 953"/>
                <a:gd name="T28" fmla="*/ 2130 w 2780"/>
                <a:gd name="T29" fmla="*/ 258 h 953"/>
                <a:gd name="T30" fmla="*/ 2130 w 2780"/>
                <a:gd name="T31" fmla="*/ 276 h 953"/>
                <a:gd name="T32" fmla="*/ 2107 w 2780"/>
                <a:gd name="T33" fmla="*/ 300 h 953"/>
                <a:gd name="T34" fmla="*/ 2089 w 2780"/>
                <a:gd name="T35" fmla="*/ 312 h 953"/>
                <a:gd name="T36" fmla="*/ 2077 w 2780"/>
                <a:gd name="T37" fmla="*/ 324 h 953"/>
                <a:gd name="T38" fmla="*/ 2065 w 2780"/>
                <a:gd name="T39" fmla="*/ 336 h 953"/>
                <a:gd name="T40" fmla="*/ 2030 w 2780"/>
                <a:gd name="T41" fmla="*/ 342 h 953"/>
                <a:gd name="T42" fmla="*/ 1961 w 2780"/>
                <a:gd name="T43" fmla="*/ 336 h 953"/>
                <a:gd name="T44" fmla="*/ 1925 w 2780"/>
                <a:gd name="T45" fmla="*/ 330 h 953"/>
                <a:gd name="T46" fmla="*/ 1913 w 2780"/>
                <a:gd name="T47" fmla="*/ 342 h 953"/>
                <a:gd name="T48" fmla="*/ 1901 w 2780"/>
                <a:gd name="T49" fmla="*/ 354 h 953"/>
                <a:gd name="T50" fmla="*/ 1871 w 2780"/>
                <a:gd name="T51" fmla="*/ 360 h 953"/>
                <a:gd name="T52" fmla="*/ 1812 w 2780"/>
                <a:gd name="T53" fmla="*/ 342 h 953"/>
                <a:gd name="T54" fmla="*/ 1788 w 2780"/>
                <a:gd name="T55" fmla="*/ 342 h 953"/>
                <a:gd name="T56" fmla="*/ 1764 w 2780"/>
                <a:gd name="T57" fmla="*/ 354 h 953"/>
                <a:gd name="T58" fmla="*/ 1696 w 2780"/>
                <a:gd name="T59" fmla="*/ 425 h 953"/>
                <a:gd name="T60" fmla="*/ 1654 w 2780"/>
                <a:gd name="T61" fmla="*/ 569 h 953"/>
                <a:gd name="T62" fmla="*/ 1654 w 2780"/>
                <a:gd name="T63" fmla="*/ 593 h 953"/>
                <a:gd name="T64" fmla="*/ 1660 w 2780"/>
                <a:gd name="T65" fmla="*/ 641 h 953"/>
                <a:gd name="T66" fmla="*/ 1678 w 2780"/>
                <a:gd name="T67" fmla="*/ 659 h 953"/>
                <a:gd name="T68" fmla="*/ 1672 w 2780"/>
                <a:gd name="T69" fmla="*/ 671 h 953"/>
                <a:gd name="T70" fmla="*/ 1660 w 2780"/>
                <a:gd name="T71" fmla="*/ 683 h 953"/>
                <a:gd name="T72" fmla="*/ 1582 w 2780"/>
                <a:gd name="T73" fmla="*/ 689 h 953"/>
                <a:gd name="T74" fmla="*/ 1505 w 2780"/>
                <a:gd name="T75" fmla="*/ 629 h 953"/>
                <a:gd name="T76" fmla="*/ 1365 w 2780"/>
                <a:gd name="T77" fmla="*/ 587 h 953"/>
                <a:gd name="T78" fmla="*/ 1216 w 2780"/>
                <a:gd name="T79" fmla="*/ 671 h 953"/>
                <a:gd name="T80" fmla="*/ 1040 w 2780"/>
                <a:gd name="T81" fmla="*/ 731 h 953"/>
                <a:gd name="T82" fmla="*/ 837 w 2780"/>
                <a:gd name="T83" fmla="*/ 743 h 953"/>
                <a:gd name="T84" fmla="*/ 644 w 2780"/>
                <a:gd name="T85" fmla="*/ 701 h 953"/>
                <a:gd name="T86" fmla="*/ 584 w 2780"/>
                <a:gd name="T87" fmla="*/ 695 h 953"/>
                <a:gd name="T88" fmla="*/ 572 w 2780"/>
                <a:gd name="T89" fmla="*/ 701 h 953"/>
                <a:gd name="T90" fmla="*/ 536 w 2780"/>
                <a:gd name="T91" fmla="*/ 731 h 953"/>
                <a:gd name="T92" fmla="*/ 444 w 2780"/>
                <a:gd name="T93" fmla="*/ 809 h 953"/>
                <a:gd name="T94" fmla="*/ 414 w 2780"/>
                <a:gd name="T95" fmla="*/ 821 h 953"/>
                <a:gd name="T96" fmla="*/ 390 w 2780"/>
                <a:gd name="T97" fmla="*/ 821 h 953"/>
                <a:gd name="T98" fmla="*/ 343 w 2780"/>
                <a:gd name="T99" fmla="*/ 827 h 953"/>
                <a:gd name="T100" fmla="*/ 217 w 2780"/>
                <a:gd name="T101" fmla="*/ 851 h 953"/>
                <a:gd name="T102" fmla="*/ 181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852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12 w 12"/>
                <a:gd name="T3" fmla="*/ 12 h 18"/>
                <a:gd name="T4" fmla="*/ 6 w 12"/>
                <a:gd name="T5" fmla="*/ 6 h 18"/>
                <a:gd name="T6" fmla="*/ 6 w 12"/>
                <a:gd name="T7" fmla="*/ 6 h 18"/>
                <a:gd name="T8" fmla="*/ 0 w 12"/>
                <a:gd name="T9" fmla="*/ 0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1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>
                <a:gd name="T0" fmla="*/ 0 w 6"/>
                <a:gd name="T1" fmla="*/ 12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12 h 18"/>
                <a:gd name="T8" fmla="*/ 0 w 6"/>
                <a:gd name="T9" fmla="*/ 12 h 18"/>
                <a:gd name="T10" fmla="*/ 0 w 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2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>
                <a:gd name="T0" fmla="*/ 280 w 304"/>
                <a:gd name="T1" fmla="*/ 42 h 741"/>
                <a:gd name="T2" fmla="*/ 274 w 304"/>
                <a:gd name="T3" fmla="*/ 42 h 741"/>
                <a:gd name="T4" fmla="*/ 268 w 304"/>
                <a:gd name="T5" fmla="*/ 42 h 741"/>
                <a:gd name="T6" fmla="*/ 256 w 304"/>
                <a:gd name="T7" fmla="*/ 42 h 741"/>
                <a:gd name="T8" fmla="*/ 238 w 304"/>
                <a:gd name="T9" fmla="*/ 48 h 741"/>
                <a:gd name="T10" fmla="*/ 214 w 304"/>
                <a:gd name="T11" fmla="*/ 12 h 741"/>
                <a:gd name="T12" fmla="*/ 196 w 304"/>
                <a:gd name="T13" fmla="*/ 0 h 741"/>
                <a:gd name="T14" fmla="*/ 196 w 304"/>
                <a:gd name="T15" fmla="*/ 0 h 741"/>
                <a:gd name="T16" fmla="*/ 164 w 304"/>
                <a:gd name="T17" fmla="*/ 167 h 741"/>
                <a:gd name="T18" fmla="*/ 144 w 304"/>
                <a:gd name="T19" fmla="*/ 217 h 741"/>
                <a:gd name="T20" fmla="*/ 110 w 304"/>
                <a:gd name="T21" fmla="*/ 281 h 741"/>
                <a:gd name="T22" fmla="*/ 96 w 304"/>
                <a:gd name="T23" fmla="*/ 327 h 741"/>
                <a:gd name="T24" fmla="*/ 124 w 304"/>
                <a:gd name="T25" fmla="*/ 405 h 741"/>
                <a:gd name="T26" fmla="*/ 100 w 304"/>
                <a:gd name="T27" fmla="*/ 463 h 741"/>
                <a:gd name="T28" fmla="*/ 68 w 304"/>
                <a:gd name="T29" fmla="*/ 503 h 741"/>
                <a:gd name="T30" fmla="*/ 30 w 304"/>
                <a:gd name="T31" fmla="*/ 539 h 741"/>
                <a:gd name="T32" fmla="*/ 24 w 304"/>
                <a:gd name="T33" fmla="*/ 613 h 741"/>
                <a:gd name="T34" fmla="*/ 0 w 304"/>
                <a:gd name="T35" fmla="*/ 741 h 741"/>
                <a:gd name="T36" fmla="*/ 202 w 304"/>
                <a:gd name="T37" fmla="*/ 741 h 741"/>
                <a:gd name="T38" fmla="*/ 180 w 304"/>
                <a:gd name="T39" fmla="*/ 639 h 741"/>
                <a:gd name="T40" fmla="*/ 192 w 304"/>
                <a:gd name="T41" fmla="*/ 589 h 741"/>
                <a:gd name="T42" fmla="*/ 178 w 304"/>
                <a:gd name="T43" fmla="*/ 539 h 741"/>
                <a:gd name="T44" fmla="*/ 190 w 304"/>
                <a:gd name="T45" fmla="*/ 499 h 741"/>
                <a:gd name="T46" fmla="*/ 184 w 304"/>
                <a:gd name="T47" fmla="*/ 465 h 741"/>
                <a:gd name="T48" fmla="*/ 192 w 304"/>
                <a:gd name="T49" fmla="*/ 391 h 741"/>
                <a:gd name="T50" fmla="*/ 216 w 304"/>
                <a:gd name="T51" fmla="*/ 313 h 741"/>
                <a:gd name="T52" fmla="*/ 238 w 304"/>
                <a:gd name="T53" fmla="*/ 249 h 741"/>
                <a:gd name="T54" fmla="*/ 268 w 304"/>
                <a:gd name="T55" fmla="*/ 185 h 741"/>
                <a:gd name="T56" fmla="*/ 284 w 304"/>
                <a:gd name="T57" fmla="*/ 159 h 741"/>
                <a:gd name="T58" fmla="*/ 304 w 304"/>
                <a:gd name="T59" fmla="*/ 12 h 741"/>
                <a:gd name="T60" fmla="*/ 298 w 304"/>
                <a:gd name="T61" fmla="*/ 24 h 741"/>
                <a:gd name="T62" fmla="*/ 292 w 304"/>
                <a:gd name="T63" fmla="*/ 30 h 741"/>
                <a:gd name="T64" fmla="*/ 292 w 304"/>
                <a:gd name="T65" fmla="*/ 36 h 741"/>
                <a:gd name="T66" fmla="*/ 286 w 304"/>
                <a:gd name="T67" fmla="*/ 36 h 741"/>
                <a:gd name="T68" fmla="*/ 286 w 304"/>
                <a:gd name="T69" fmla="*/ 42 h 741"/>
                <a:gd name="T70" fmla="*/ 280 w 304"/>
                <a:gd name="T71" fmla="*/ 42 h 741"/>
                <a:gd name="T72" fmla="*/ 280 w 304"/>
                <a:gd name="T73" fmla="*/ 42 h 741"/>
                <a:gd name="T74" fmla="*/ 280 w 304"/>
                <a:gd name="T75" fmla="*/ 4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3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>
                <a:gd name="T0" fmla="*/ 284 w 314"/>
                <a:gd name="T1" fmla="*/ 6 h 767"/>
                <a:gd name="T2" fmla="*/ 278 w 314"/>
                <a:gd name="T3" fmla="*/ 6 h 767"/>
                <a:gd name="T4" fmla="*/ 272 w 314"/>
                <a:gd name="T5" fmla="*/ 12 h 767"/>
                <a:gd name="T6" fmla="*/ 254 w 314"/>
                <a:gd name="T7" fmla="*/ 18 h 767"/>
                <a:gd name="T8" fmla="*/ 230 w 314"/>
                <a:gd name="T9" fmla="*/ 24 h 767"/>
                <a:gd name="T10" fmla="*/ 206 w 314"/>
                <a:gd name="T11" fmla="*/ 42 h 767"/>
                <a:gd name="T12" fmla="*/ 188 w 314"/>
                <a:gd name="T13" fmla="*/ 48 h 767"/>
                <a:gd name="T14" fmla="*/ 176 w 314"/>
                <a:gd name="T15" fmla="*/ 54 h 767"/>
                <a:gd name="T16" fmla="*/ 170 w 314"/>
                <a:gd name="T17" fmla="*/ 54 h 767"/>
                <a:gd name="T18" fmla="*/ 150 w 314"/>
                <a:gd name="T19" fmla="*/ 169 h 767"/>
                <a:gd name="T20" fmla="*/ 110 w 314"/>
                <a:gd name="T21" fmla="*/ 225 h 767"/>
                <a:gd name="T22" fmla="*/ 54 w 314"/>
                <a:gd name="T23" fmla="*/ 383 h 767"/>
                <a:gd name="T24" fmla="*/ 82 w 314"/>
                <a:gd name="T25" fmla="*/ 555 h 767"/>
                <a:gd name="T26" fmla="*/ 40 w 314"/>
                <a:gd name="T27" fmla="*/ 679 h 767"/>
                <a:gd name="T28" fmla="*/ 0 w 314"/>
                <a:gd name="T29" fmla="*/ 767 h 767"/>
                <a:gd name="T30" fmla="*/ 108 w 314"/>
                <a:gd name="T31" fmla="*/ 767 h 767"/>
                <a:gd name="T32" fmla="*/ 120 w 314"/>
                <a:gd name="T33" fmla="*/ 611 h 767"/>
                <a:gd name="T34" fmla="*/ 148 w 314"/>
                <a:gd name="T35" fmla="*/ 499 h 767"/>
                <a:gd name="T36" fmla="*/ 160 w 314"/>
                <a:gd name="T37" fmla="*/ 367 h 767"/>
                <a:gd name="T38" fmla="*/ 218 w 314"/>
                <a:gd name="T39" fmla="*/ 327 h 767"/>
                <a:gd name="T40" fmla="*/ 238 w 314"/>
                <a:gd name="T41" fmla="*/ 221 h 767"/>
                <a:gd name="T42" fmla="*/ 296 w 314"/>
                <a:gd name="T43" fmla="*/ 135 h 767"/>
                <a:gd name="T44" fmla="*/ 314 w 314"/>
                <a:gd name="T45" fmla="*/ 0 h 767"/>
                <a:gd name="T46" fmla="*/ 302 w 314"/>
                <a:gd name="T47" fmla="*/ 0 h 767"/>
                <a:gd name="T48" fmla="*/ 296 w 314"/>
                <a:gd name="T49" fmla="*/ 0 h 767"/>
                <a:gd name="T50" fmla="*/ 290 w 314"/>
                <a:gd name="T51" fmla="*/ 0 h 767"/>
                <a:gd name="T52" fmla="*/ 284 w 314"/>
                <a:gd name="T53" fmla="*/ 6 h 767"/>
                <a:gd name="T54" fmla="*/ 284 w 314"/>
                <a:gd name="T55" fmla="*/ 6 h 767"/>
                <a:gd name="T56" fmla="*/ 284 w 314"/>
                <a:gd name="T57" fmla="*/ 6 h 767"/>
                <a:gd name="T58" fmla="*/ 284 w 314"/>
                <a:gd name="T59" fmla="*/ 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4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>
                <a:gd name="T0" fmla="*/ 257 w 275"/>
                <a:gd name="T1" fmla="*/ 12 h 623"/>
                <a:gd name="T2" fmla="*/ 239 w 275"/>
                <a:gd name="T3" fmla="*/ 6 h 623"/>
                <a:gd name="T4" fmla="*/ 203 w 275"/>
                <a:gd name="T5" fmla="*/ 6 h 623"/>
                <a:gd name="T6" fmla="*/ 203 w 275"/>
                <a:gd name="T7" fmla="*/ 6 h 623"/>
                <a:gd name="T8" fmla="*/ 197 w 275"/>
                <a:gd name="T9" fmla="*/ 6 h 623"/>
                <a:gd name="T10" fmla="*/ 185 w 275"/>
                <a:gd name="T11" fmla="*/ 0 h 623"/>
                <a:gd name="T12" fmla="*/ 173 w 275"/>
                <a:gd name="T13" fmla="*/ 0 h 623"/>
                <a:gd name="T14" fmla="*/ 166 w 275"/>
                <a:gd name="T15" fmla="*/ 0 h 623"/>
                <a:gd name="T16" fmla="*/ 160 w 275"/>
                <a:gd name="T17" fmla="*/ 0 h 623"/>
                <a:gd name="T18" fmla="*/ 144 w 275"/>
                <a:gd name="T19" fmla="*/ 117 h 623"/>
                <a:gd name="T20" fmla="*/ 128 w 275"/>
                <a:gd name="T21" fmla="*/ 185 h 623"/>
                <a:gd name="T22" fmla="*/ 58 w 275"/>
                <a:gd name="T23" fmla="*/ 299 h 623"/>
                <a:gd name="T24" fmla="*/ 54 w 275"/>
                <a:gd name="T25" fmla="*/ 441 h 623"/>
                <a:gd name="T26" fmla="*/ 24 w 275"/>
                <a:gd name="T27" fmla="*/ 523 h 623"/>
                <a:gd name="T28" fmla="*/ 0 w 275"/>
                <a:gd name="T29" fmla="*/ 623 h 623"/>
                <a:gd name="T30" fmla="*/ 78 w 275"/>
                <a:gd name="T31" fmla="*/ 623 h 623"/>
                <a:gd name="T32" fmla="*/ 92 w 275"/>
                <a:gd name="T33" fmla="*/ 555 h 623"/>
                <a:gd name="T34" fmla="*/ 134 w 275"/>
                <a:gd name="T35" fmla="*/ 447 h 623"/>
                <a:gd name="T36" fmla="*/ 158 w 275"/>
                <a:gd name="T37" fmla="*/ 315 h 623"/>
                <a:gd name="T38" fmla="*/ 184 w 275"/>
                <a:gd name="T39" fmla="*/ 257 h 623"/>
                <a:gd name="T40" fmla="*/ 216 w 275"/>
                <a:gd name="T41" fmla="*/ 211 h 623"/>
                <a:gd name="T42" fmla="*/ 222 w 275"/>
                <a:gd name="T43" fmla="*/ 145 h 623"/>
                <a:gd name="T44" fmla="*/ 240 w 275"/>
                <a:gd name="T45" fmla="*/ 111 h 623"/>
                <a:gd name="T46" fmla="*/ 262 w 275"/>
                <a:gd name="T47" fmla="*/ 79 h 623"/>
                <a:gd name="T48" fmla="*/ 275 w 275"/>
                <a:gd name="T49" fmla="*/ 6 h 623"/>
                <a:gd name="T50" fmla="*/ 263 w 275"/>
                <a:gd name="T51" fmla="*/ 12 h 623"/>
                <a:gd name="T52" fmla="*/ 257 w 275"/>
                <a:gd name="T53" fmla="*/ 12 h 623"/>
                <a:gd name="T54" fmla="*/ 257 w 275"/>
                <a:gd name="T55" fmla="*/ 12 h 623"/>
                <a:gd name="T56" fmla="*/ 257 w 275"/>
                <a:gd name="T57" fmla="*/ 1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5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>
                <a:gd name="T0" fmla="*/ 171 w 213"/>
                <a:gd name="T1" fmla="*/ 12 h 611"/>
                <a:gd name="T2" fmla="*/ 159 w 213"/>
                <a:gd name="T3" fmla="*/ 24 h 611"/>
                <a:gd name="T4" fmla="*/ 153 w 213"/>
                <a:gd name="T5" fmla="*/ 36 h 611"/>
                <a:gd name="T6" fmla="*/ 128 w 213"/>
                <a:gd name="T7" fmla="*/ 60 h 611"/>
                <a:gd name="T8" fmla="*/ 110 w 213"/>
                <a:gd name="T9" fmla="*/ 83 h 611"/>
                <a:gd name="T10" fmla="*/ 86 w 213"/>
                <a:gd name="T11" fmla="*/ 119 h 611"/>
                <a:gd name="T12" fmla="*/ 68 w 213"/>
                <a:gd name="T13" fmla="*/ 167 h 611"/>
                <a:gd name="T14" fmla="*/ 68 w 213"/>
                <a:gd name="T15" fmla="*/ 221 h 611"/>
                <a:gd name="T16" fmla="*/ 68 w 213"/>
                <a:gd name="T17" fmla="*/ 227 h 611"/>
                <a:gd name="T18" fmla="*/ 68 w 213"/>
                <a:gd name="T19" fmla="*/ 233 h 611"/>
                <a:gd name="T20" fmla="*/ 68 w 213"/>
                <a:gd name="T21" fmla="*/ 239 h 611"/>
                <a:gd name="T22" fmla="*/ 68 w 213"/>
                <a:gd name="T23" fmla="*/ 245 h 611"/>
                <a:gd name="T24" fmla="*/ 68 w 213"/>
                <a:gd name="T25" fmla="*/ 251 h 611"/>
                <a:gd name="T26" fmla="*/ 68 w 213"/>
                <a:gd name="T27" fmla="*/ 251 h 611"/>
                <a:gd name="T28" fmla="*/ 68 w 213"/>
                <a:gd name="T29" fmla="*/ 257 h 611"/>
                <a:gd name="T30" fmla="*/ 68 w 213"/>
                <a:gd name="T31" fmla="*/ 269 h 611"/>
                <a:gd name="T32" fmla="*/ 74 w 213"/>
                <a:gd name="T33" fmla="*/ 287 h 611"/>
                <a:gd name="T34" fmla="*/ 80 w 213"/>
                <a:gd name="T35" fmla="*/ 305 h 611"/>
                <a:gd name="T36" fmla="*/ 86 w 213"/>
                <a:gd name="T37" fmla="*/ 311 h 611"/>
                <a:gd name="T38" fmla="*/ 86 w 213"/>
                <a:gd name="T39" fmla="*/ 311 h 611"/>
                <a:gd name="T40" fmla="*/ 92 w 213"/>
                <a:gd name="T41" fmla="*/ 317 h 611"/>
                <a:gd name="T42" fmla="*/ 92 w 213"/>
                <a:gd name="T43" fmla="*/ 323 h 611"/>
                <a:gd name="T44" fmla="*/ 92 w 213"/>
                <a:gd name="T45" fmla="*/ 323 h 611"/>
                <a:gd name="T46" fmla="*/ 24 w 213"/>
                <a:gd name="T47" fmla="*/ 437 h 611"/>
                <a:gd name="T48" fmla="*/ 18 w 213"/>
                <a:gd name="T49" fmla="*/ 471 h 611"/>
                <a:gd name="T50" fmla="*/ 0 w 213"/>
                <a:gd name="T51" fmla="*/ 547 h 611"/>
                <a:gd name="T52" fmla="*/ 50 w 213"/>
                <a:gd name="T53" fmla="*/ 611 h 611"/>
                <a:gd name="T54" fmla="*/ 114 w 213"/>
                <a:gd name="T55" fmla="*/ 611 h 611"/>
                <a:gd name="T56" fmla="*/ 104 w 213"/>
                <a:gd name="T57" fmla="*/ 555 h 611"/>
                <a:gd name="T58" fmla="*/ 120 w 213"/>
                <a:gd name="T59" fmla="*/ 515 h 611"/>
                <a:gd name="T60" fmla="*/ 150 w 213"/>
                <a:gd name="T61" fmla="*/ 449 h 611"/>
                <a:gd name="T62" fmla="*/ 166 w 213"/>
                <a:gd name="T63" fmla="*/ 377 h 611"/>
                <a:gd name="T64" fmla="*/ 156 w 213"/>
                <a:gd name="T65" fmla="*/ 295 h 611"/>
                <a:gd name="T66" fmla="*/ 170 w 213"/>
                <a:gd name="T67" fmla="*/ 203 h 611"/>
                <a:gd name="T68" fmla="*/ 212 w 213"/>
                <a:gd name="T69" fmla="*/ 95 h 611"/>
                <a:gd name="T70" fmla="*/ 213 w 213"/>
                <a:gd name="T71" fmla="*/ 0 h 611"/>
                <a:gd name="T72" fmla="*/ 207 w 213"/>
                <a:gd name="T73" fmla="*/ 0 h 611"/>
                <a:gd name="T74" fmla="*/ 201 w 213"/>
                <a:gd name="T75" fmla="*/ 0 h 611"/>
                <a:gd name="T76" fmla="*/ 195 w 213"/>
                <a:gd name="T77" fmla="*/ 0 h 611"/>
                <a:gd name="T78" fmla="*/ 189 w 213"/>
                <a:gd name="T79" fmla="*/ 0 h 611"/>
                <a:gd name="T80" fmla="*/ 183 w 213"/>
                <a:gd name="T81" fmla="*/ 6 h 611"/>
                <a:gd name="T82" fmla="*/ 177 w 213"/>
                <a:gd name="T83" fmla="*/ 6 h 611"/>
                <a:gd name="T84" fmla="*/ 171 w 213"/>
                <a:gd name="T85" fmla="*/ 12 h 611"/>
                <a:gd name="T86" fmla="*/ 171 w 213"/>
                <a:gd name="T87" fmla="*/ 12 h 611"/>
                <a:gd name="T88" fmla="*/ 171 w 213"/>
                <a:gd name="T89" fmla="*/ 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6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>
                <a:gd name="T0" fmla="*/ 149 w 167"/>
                <a:gd name="T1" fmla="*/ 60 h 384"/>
                <a:gd name="T2" fmla="*/ 119 w 167"/>
                <a:gd name="T3" fmla="*/ 30 h 384"/>
                <a:gd name="T4" fmla="*/ 89 w 167"/>
                <a:gd name="T5" fmla="*/ 12 h 384"/>
                <a:gd name="T6" fmla="*/ 59 w 167"/>
                <a:gd name="T7" fmla="*/ 0 h 384"/>
                <a:gd name="T8" fmla="*/ 54 w 167"/>
                <a:gd name="T9" fmla="*/ 70 h 384"/>
                <a:gd name="T10" fmla="*/ 46 w 167"/>
                <a:gd name="T11" fmla="*/ 112 h 384"/>
                <a:gd name="T12" fmla="*/ 52 w 167"/>
                <a:gd name="T13" fmla="*/ 168 h 384"/>
                <a:gd name="T14" fmla="*/ 24 w 167"/>
                <a:gd name="T15" fmla="*/ 194 h 384"/>
                <a:gd name="T16" fmla="*/ 16 w 167"/>
                <a:gd name="T17" fmla="*/ 258 h 384"/>
                <a:gd name="T18" fmla="*/ 2 w 167"/>
                <a:gd name="T19" fmla="*/ 300 h 384"/>
                <a:gd name="T20" fmla="*/ 0 w 167"/>
                <a:gd name="T21" fmla="*/ 352 h 384"/>
                <a:gd name="T22" fmla="*/ 47 w 167"/>
                <a:gd name="T23" fmla="*/ 384 h 384"/>
                <a:gd name="T24" fmla="*/ 149 w 167"/>
                <a:gd name="T25" fmla="*/ 384 h 384"/>
                <a:gd name="T26" fmla="*/ 134 w 167"/>
                <a:gd name="T27" fmla="*/ 350 h 384"/>
                <a:gd name="T28" fmla="*/ 104 w 167"/>
                <a:gd name="T29" fmla="*/ 324 h 384"/>
                <a:gd name="T30" fmla="*/ 138 w 167"/>
                <a:gd name="T31" fmla="*/ 274 h 384"/>
                <a:gd name="T32" fmla="*/ 122 w 167"/>
                <a:gd name="T33" fmla="*/ 220 h 384"/>
                <a:gd name="T34" fmla="*/ 132 w 167"/>
                <a:gd name="T35" fmla="*/ 186 h 384"/>
                <a:gd name="T36" fmla="*/ 140 w 167"/>
                <a:gd name="T37" fmla="*/ 154 h 384"/>
                <a:gd name="T38" fmla="*/ 167 w 167"/>
                <a:gd name="T39" fmla="*/ 90 h 384"/>
                <a:gd name="T40" fmla="*/ 149 w 167"/>
                <a:gd name="T41" fmla="*/ 60 h 384"/>
                <a:gd name="T42" fmla="*/ 149 w 167"/>
                <a:gd name="T43" fmla="*/ 60 h 384"/>
                <a:gd name="T44" fmla="*/ 149 w 167"/>
                <a:gd name="T45" fmla="*/ 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7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>
                <a:gd name="T0" fmla="*/ 136 w 166"/>
                <a:gd name="T1" fmla="*/ 12 h 300"/>
                <a:gd name="T2" fmla="*/ 100 w 166"/>
                <a:gd name="T3" fmla="*/ 0 h 300"/>
                <a:gd name="T4" fmla="*/ 78 w 166"/>
                <a:gd name="T5" fmla="*/ 64 h 300"/>
                <a:gd name="T6" fmla="*/ 70 w 166"/>
                <a:gd name="T7" fmla="*/ 126 h 300"/>
                <a:gd name="T8" fmla="*/ 46 w 166"/>
                <a:gd name="T9" fmla="*/ 184 h 300"/>
                <a:gd name="T10" fmla="*/ 58 w 166"/>
                <a:gd name="T11" fmla="*/ 232 h 300"/>
                <a:gd name="T12" fmla="*/ 38 w 166"/>
                <a:gd name="T13" fmla="*/ 268 h 300"/>
                <a:gd name="T14" fmla="*/ 0 w 166"/>
                <a:gd name="T15" fmla="*/ 300 h 300"/>
                <a:gd name="T16" fmla="*/ 160 w 166"/>
                <a:gd name="T17" fmla="*/ 300 h 300"/>
                <a:gd name="T18" fmla="*/ 136 w 166"/>
                <a:gd name="T19" fmla="*/ 272 h 300"/>
                <a:gd name="T20" fmla="*/ 98 w 166"/>
                <a:gd name="T21" fmla="*/ 234 h 300"/>
                <a:gd name="T22" fmla="*/ 130 w 166"/>
                <a:gd name="T23" fmla="*/ 188 h 300"/>
                <a:gd name="T24" fmla="*/ 138 w 166"/>
                <a:gd name="T25" fmla="*/ 134 h 300"/>
                <a:gd name="T26" fmla="*/ 144 w 166"/>
                <a:gd name="T27" fmla="*/ 94 h 300"/>
                <a:gd name="T28" fmla="*/ 164 w 166"/>
                <a:gd name="T29" fmla="*/ 60 h 300"/>
                <a:gd name="T30" fmla="*/ 166 w 166"/>
                <a:gd name="T31" fmla="*/ 0 h 300"/>
                <a:gd name="T32" fmla="*/ 136 w 166"/>
                <a:gd name="T33" fmla="*/ 12 h 300"/>
                <a:gd name="T34" fmla="*/ 136 w 166"/>
                <a:gd name="T35" fmla="*/ 12 h 300"/>
                <a:gd name="T36" fmla="*/ 136 w 166"/>
                <a:gd name="T37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8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>
                <a:gd name="T0" fmla="*/ 201 w 237"/>
                <a:gd name="T1" fmla="*/ 0 h 282"/>
                <a:gd name="T2" fmla="*/ 183 w 237"/>
                <a:gd name="T3" fmla="*/ 0 h 282"/>
                <a:gd name="T4" fmla="*/ 158 w 237"/>
                <a:gd name="T5" fmla="*/ 50 h 282"/>
                <a:gd name="T6" fmla="*/ 148 w 237"/>
                <a:gd name="T7" fmla="*/ 92 h 282"/>
                <a:gd name="T8" fmla="*/ 120 w 237"/>
                <a:gd name="T9" fmla="*/ 144 h 282"/>
                <a:gd name="T10" fmla="*/ 82 w 237"/>
                <a:gd name="T11" fmla="*/ 182 h 282"/>
                <a:gd name="T12" fmla="*/ 60 w 237"/>
                <a:gd name="T13" fmla="*/ 232 h 282"/>
                <a:gd name="T14" fmla="*/ 0 w 237"/>
                <a:gd name="T15" fmla="*/ 282 h 282"/>
                <a:gd name="T16" fmla="*/ 128 w 237"/>
                <a:gd name="T17" fmla="*/ 282 h 282"/>
                <a:gd name="T18" fmla="*/ 154 w 237"/>
                <a:gd name="T19" fmla="*/ 254 h 282"/>
                <a:gd name="T20" fmla="*/ 158 w 237"/>
                <a:gd name="T21" fmla="*/ 196 h 282"/>
                <a:gd name="T22" fmla="*/ 188 w 237"/>
                <a:gd name="T23" fmla="*/ 148 h 282"/>
                <a:gd name="T24" fmla="*/ 196 w 237"/>
                <a:gd name="T25" fmla="*/ 70 h 282"/>
                <a:gd name="T26" fmla="*/ 237 w 237"/>
                <a:gd name="T27" fmla="*/ 0 h 282"/>
                <a:gd name="T28" fmla="*/ 201 w 237"/>
                <a:gd name="T29" fmla="*/ 0 h 282"/>
                <a:gd name="T30" fmla="*/ 201 w 237"/>
                <a:gd name="T31" fmla="*/ 0 h 282"/>
                <a:gd name="T32" fmla="*/ 201 w 237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9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>
                <a:gd name="T0" fmla="*/ 167 w 196"/>
                <a:gd name="T1" fmla="*/ 54 h 234"/>
                <a:gd name="T2" fmla="*/ 113 w 196"/>
                <a:gd name="T3" fmla="*/ 24 h 234"/>
                <a:gd name="T4" fmla="*/ 83 w 196"/>
                <a:gd name="T5" fmla="*/ 0 h 234"/>
                <a:gd name="T6" fmla="*/ 80 w 196"/>
                <a:gd name="T7" fmla="*/ 62 h 234"/>
                <a:gd name="T8" fmla="*/ 58 w 196"/>
                <a:gd name="T9" fmla="*/ 100 h 234"/>
                <a:gd name="T10" fmla="*/ 54 w 196"/>
                <a:gd name="T11" fmla="*/ 160 h 234"/>
                <a:gd name="T12" fmla="*/ 36 w 196"/>
                <a:gd name="T13" fmla="*/ 202 h 234"/>
                <a:gd name="T14" fmla="*/ 0 w 196"/>
                <a:gd name="T15" fmla="*/ 234 h 234"/>
                <a:gd name="T16" fmla="*/ 146 w 196"/>
                <a:gd name="T17" fmla="*/ 234 h 234"/>
                <a:gd name="T18" fmla="*/ 170 w 196"/>
                <a:gd name="T19" fmla="*/ 198 h 234"/>
                <a:gd name="T20" fmla="*/ 158 w 196"/>
                <a:gd name="T21" fmla="*/ 138 h 234"/>
                <a:gd name="T22" fmla="*/ 196 w 196"/>
                <a:gd name="T23" fmla="*/ 100 h 234"/>
                <a:gd name="T24" fmla="*/ 191 w 196"/>
                <a:gd name="T25" fmla="*/ 54 h 234"/>
                <a:gd name="T26" fmla="*/ 167 w 196"/>
                <a:gd name="T27" fmla="*/ 54 h 234"/>
                <a:gd name="T28" fmla="*/ 167 w 196"/>
                <a:gd name="T29" fmla="*/ 54 h 234"/>
                <a:gd name="T30" fmla="*/ 167 w 196"/>
                <a:gd name="T31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0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>
                <a:gd name="T0" fmla="*/ 190 w 190"/>
                <a:gd name="T1" fmla="*/ 0 h 252"/>
                <a:gd name="T2" fmla="*/ 166 w 190"/>
                <a:gd name="T3" fmla="*/ 0 h 252"/>
                <a:gd name="T4" fmla="*/ 158 w 190"/>
                <a:gd name="T5" fmla="*/ 38 h 252"/>
                <a:gd name="T6" fmla="*/ 138 w 190"/>
                <a:gd name="T7" fmla="*/ 120 h 252"/>
                <a:gd name="T8" fmla="*/ 94 w 190"/>
                <a:gd name="T9" fmla="*/ 180 h 252"/>
                <a:gd name="T10" fmla="*/ 62 w 190"/>
                <a:gd name="T11" fmla="*/ 234 h 252"/>
                <a:gd name="T12" fmla="*/ 0 w 190"/>
                <a:gd name="T13" fmla="*/ 252 h 252"/>
                <a:gd name="T14" fmla="*/ 128 w 190"/>
                <a:gd name="T15" fmla="*/ 252 h 252"/>
                <a:gd name="T16" fmla="*/ 142 w 190"/>
                <a:gd name="T17" fmla="*/ 188 h 252"/>
                <a:gd name="T18" fmla="*/ 186 w 190"/>
                <a:gd name="T19" fmla="*/ 90 h 252"/>
                <a:gd name="T20" fmla="*/ 190 w 190"/>
                <a:gd name="T21" fmla="*/ 38 h 252"/>
                <a:gd name="T22" fmla="*/ 190 w 190"/>
                <a:gd name="T23" fmla="*/ 0 h 252"/>
                <a:gd name="T24" fmla="*/ 190 w 190"/>
                <a:gd name="T25" fmla="*/ 0 h 252"/>
                <a:gd name="T26" fmla="*/ 190 w 190"/>
                <a:gd name="T27" fmla="*/ 0 h 252"/>
                <a:gd name="T28" fmla="*/ 190 w 19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1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>
                <a:gd name="T0" fmla="*/ 197 w 230"/>
                <a:gd name="T1" fmla="*/ 0 h 132"/>
                <a:gd name="T2" fmla="*/ 191 w 230"/>
                <a:gd name="T3" fmla="*/ 0 h 132"/>
                <a:gd name="T4" fmla="*/ 185 w 230"/>
                <a:gd name="T5" fmla="*/ 0 h 132"/>
                <a:gd name="T6" fmla="*/ 173 w 230"/>
                <a:gd name="T7" fmla="*/ 0 h 132"/>
                <a:gd name="T8" fmla="*/ 161 w 230"/>
                <a:gd name="T9" fmla="*/ 0 h 132"/>
                <a:gd name="T10" fmla="*/ 155 w 230"/>
                <a:gd name="T11" fmla="*/ 0 h 132"/>
                <a:gd name="T12" fmla="*/ 138 w 230"/>
                <a:gd name="T13" fmla="*/ 6 h 132"/>
                <a:gd name="T14" fmla="*/ 132 w 230"/>
                <a:gd name="T15" fmla="*/ 6 h 132"/>
                <a:gd name="T16" fmla="*/ 35 w 230"/>
                <a:gd name="T17" fmla="*/ 18 h 132"/>
                <a:gd name="T18" fmla="*/ 11 w 230"/>
                <a:gd name="T19" fmla="*/ 30 h 132"/>
                <a:gd name="T20" fmla="*/ 23 w 230"/>
                <a:gd name="T21" fmla="*/ 54 h 132"/>
                <a:gd name="T22" fmla="*/ 0 w 230"/>
                <a:gd name="T23" fmla="*/ 100 h 132"/>
                <a:gd name="T24" fmla="*/ 0 w 230"/>
                <a:gd name="T25" fmla="*/ 132 h 132"/>
                <a:gd name="T26" fmla="*/ 162 w 230"/>
                <a:gd name="T27" fmla="*/ 132 h 132"/>
                <a:gd name="T28" fmla="*/ 204 w 230"/>
                <a:gd name="T29" fmla="*/ 88 h 132"/>
                <a:gd name="T30" fmla="*/ 230 w 230"/>
                <a:gd name="T31" fmla="*/ 46 h 132"/>
                <a:gd name="T32" fmla="*/ 214 w 230"/>
                <a:gd name="T33" fmla="*/ 24 h 132"/>
                <a:gd name="T34" fmla="*/ 215 w 230"/>
                <a:gd name="T35" fmla="*/ 0 h 132"/>
                <a:gd name="T36" fmla="*/ 209 w 230"/>
                <a:gd name="T37" fmla="*/ 0 h 132"/>
                <a:gd name="T38" fmla="*/ 203 w 230"/>
                <a:gd name="T39" fmla="*/ 0 h 132"/>
                <a:gd name="T40" fmla="*/ 203 w 230"/>
                <a:gd name="T41" fmla="*/ 0 h 132"/>
                <a:gd name="T42" fmla="*/ 197 w 230"/>
                <a:gd name="T43" fmla="*/ 0 h 132"/>
                <a:gd name="T44" fmla="*/ 197 w 230"/>
                <a:gd name="T45" fmla="*/ 0 h 132"/>
                <a:gd name="T46" fmla="*/ 197 w 23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2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>
                <a:gd name="T0" fmla="*/ 71 w 89"/>
                <a:gd name="T1" fmla="*/ 0 h 102"/>
                <a:gd name="T2" fmla="*/ 66 w 89"/>
                <a:gd name="T3" fmla="*/ 48 h 102"/>
                <a:gd name="T4" fmla="*/ 30 w 89"/>
                <a:gd name="T5" fmla="*/ 72 h 102"/>
                <a:gd name="T6" fmla="*/ 0 w 89"/>
                <a:gd name="T7" fmla="*/ 102 h 102"/>
                <a:gd name="T8" fmla="*/ 66 w 89"/>
                <a:gd name="T9" fmla="*/ 102 h 102"/>
                <a:gd name="T10" fmla="*/ 88 w 89"/>
                <a:gd name="T11" fmla="*/ 56 h 102"/>
                <a:gd name="T12" fmla="*/ 89 w 89"/>
                <a:gd name="T13" fmla="*/ 6 h 102"/>
                <a:gd name="T14" fmla="*/ 71 w 89"/>
                <a:gd name="T15" fmla="*/ 0 h 102"/>
                <a:gd name="T16" fmla="*/ 71 w 89"/>
                <a:gd name="T17" fmla="*/ 0 h 102"/>
                <a:gd name="T18" fmla="*/ 71 w 89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3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>
                <a:gd name="T0" fmla="*/ 278 w 278"/>
                <a:gd name="T1" fmla="*/ 24 h 953"/>
                <a:gd name="T2" fmla="*/ 272 w 278"/>
                <a:gd name="T3" fmla="*/ 24 h 953"/>
                <a:gd name="T4" fmla="*/ 272 w 278"/>
                <a:gd name="T5" fmla="*/ 18 h 953"/>
                <a:gd name="T6" fmla="*/ 266 w 278"/>
                <a:gd name="T7" fmla="*/ 18 h 953"/>
                <a:gd name="T8" fmla="*/ 254 w 278"/>
                <a:gd name="T9" fmla="*/ 12 h 953"/>
                <a:gd name="T10" fmla="*/ 236 w 278"/>
                <a:gd name="T11" fmla="*/ 6 h 953"/>
                <a:gd name="T12" fmla="*/ 212 w 278"/>
                <a:gd name="T13" fmla="*/ 0 h 953"/>
                <a:gd name="T14" fmla="*/ 206 w 278"/>
                <a:gd name="T15" fmla="*/ 6 h 953"/>
                <a:gd name="T16" fmla="*/ 198 w 278"/>
                <a:gd name="T17" fmla="*/ 129 h 953"/>
                <a:gd name="T18" fmla="*/ 184 w 278"/>
                <a:gd name="T19" fmla="*/ 209 h 953"/>
                <a:gd name="T20" fmla="*/ 182 w 278"/>
                <a:gd name="T21" fmla="*/ 249 h 953"/>
                <a:gd name="T22" fmla="*/ 200 w 278"/>
                <a:gd name="T23" fmla="*/ 339 h 953"/>
                <a:gd name="T24" fmla="*/ 186 w 278"/>
                <a:gd name="T25" fmla="*/ 481 h 953"/>
                <a:gd name="T26" fmla="*/ 176 w 278"/>
                <a:gd name="T27" fmla="*/ 521 h 953"/>
                <a:gd name="T28" fmla="*/ 156 w 278"/>
                <a:gd name="T29" fmla="*/ 601 h 953"/>
                <a:gd name="T30" fmla="*/ 172 w 278"/>
                <a:gd name="T31" fmla="*/ 681 h 953"/>
                <a:gd name="T32" fmla="*/ 138 w 278"/>
                <a:gd name="T33" fmla="*/ 765 h 953"/>
                <a:gd name="T34" fmla="*/ 96 w 278"/>
                <a:gd name="T35" fmla="*/ 847 h 953"/>
                <a:gd name="T36" fmla="*/ 50 w 278"/>
                <a:gd name="T37" fmla="*/ 899 h 953"/>
                <a:gd name="T38" fmla="*/ 0 w 278"/>
                <a:gd name="T39" fmla="*/ 953 h 953"/>
                <a:gd name="T40" fmla="*/ 278 w 278"/>
                <a:gd name="T41" fmla="*/ 953 h 953"/>
                <a:gd name="T42" fmla="*/ 278 w 278"/>
                <a:gd name="T43" fmla="*/ 24 h 953"/>
                <a:gd name="T44" fmla="*/ 278 w 278"/>
                <a:gd name="T45" fmla="*/ 24 h 953"/>
                <a:gd name="T46" fmla="*/ 278 w 278"/>
                <a:gd name="T47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29714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29715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9716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F50A8828-02CC-447E-824E-7E3A10DD568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2971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pic>
        <p:nvPicPr>
          <p:cNvPr id="1032" name="Picture 24" descr="logo_dsic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5972175"/>
            <a:ext cx="11906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1" name="Text Box 25"/>
          <p:cNvSpPr txBox="1">
            <a:spLocks noChangeArrowheads="1"/>
          </p:cNvSpPr>
          <p:nvPr userDrawn="1"/>
        </p:nvSpPr>
        <p:spPr bwMode="auto">
          <a:xfrm>
            <a:off x="7790423" y="0"/>
            <a:ext cx="13482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altLang="es-ES" sz="16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MUIinf</a:t>
            </a:r>
            <a:r>
              <a:rPr lang="es-ES" altLang="es-ES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-CAP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8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800" dirty="0">
                <a:effectLst/>
              </a:rPr>
              <a:t>Computación de Altas Prestaciones</a:t>
            </a:r>
            <a:br>
              <a:rPr lang="es-ES" altLang="es-ES" sz="3800" dirty="0">
                <a:effectLst/>
              </a:rPr>
            </a:br>
            <a:r>
              <a:rPr lang="es-ES" altLang="es-ES" sz="3800" dirty="0">
                <a:effectLst/>
              </a:rPr>
              <a:t>Seminario sobre </a:t>
            </a:r>
            <a:r>
              <a:rPr lang="es-ES" altLang="es-ES" sz="3800" dirty="0" err="1">
                <a:effectLst/>
              </a:rPr>
              <a:t>GPGPUs</a:t>
            </a:r>
            <a:endParaRPr lang="es-ES" altLang="es-ES" sz="3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9617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sz="3200" dirty="0"/>
              <a:t>Librerías aceleradas con CUDA</a:t>
            </a:r>
            <a:br>
              <a:rPr lang="es-ES" sz="3200" dirty="0"/>
            </a:b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1916832"/>
            <a:ext cx="87849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Hay muchos casos de librerías aceleradas con CUDA, para cuyo uso no es necesario usar CUDA en absoluto.</a:t>
            </a:r>
          </a:p>
          <a:p>
            <a:endParaRPr lang="es-ES" sz="2800" dirty="0"/>
          </a:p>
          <a:p>
            <a:r>
              <a:rPr lang="es-ES" sz="2800" dirty="0"/>
              <a:t>Lista actualizada en:</a:t>
            </a:r>
          </a:p>
          <a:p>
            <a:r>
              <a:rPr lang="es-ES" sz="2800" dirty="0"/>
              <a:t>https://developer.nvidia.com/gpu-accelerated-libraries#signal</a:t>
            </a:r>
          </a:p>
        </p:txBody>
      </p:sp>
    </p:spTree>
    <p:extLst>
      <p:ext uri="{BB962C8B-B14F-4D97-AF65-F5344CB8AC3E}">
        <p14:creationId xmlns:p14="http://schemas.microsoft.com/office/powerpoint/2010/main" val="410715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sz="3200" dirty="0"/>
              <a:t>Alternativas a CUDA</a:t>
            </a:r>
            <a:br>
              <a:rPr lang="es-ES" sz="3200" dirty="0"/>
            </a:b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51520" y="1196752"/>
            <a:ext cx="8892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OpenCL es un lenguaje bastante similar a CUDA.</a:t>
            </a:r>
          </a:p>
          <a:p>
            <a:r>
              <a:rPr lang="es-ES" sz="2400" dirty="0"/>
              <a:t>OpenCL es Open </a:t>
            </a:r>
            <a:r>
              <a:rPr lang="es-ES" sz="2400" dirty="0" err="1"/>
              <a:t>Source</a:t>
            </a:r>
            <a:r>
              <a:rPr lang="es-ES" sz="2400" dirty="0"/>
              <a:t> (apoyado sobre todo por AMD), mientras que CUDA es propiedad de </a:t>
            </a:r>
            <a:r>
              <a:rPr lang="es-ES" sz="2400" dirty="0" err="1"/>
              <a:t>Nvidia</a:t>
            </a:r>
            <a:r>
              <a:rPr lang="es-ES" sz="2400" dirty="0"/>
              <a:t>.</a:t>
            </a:r>
          </a:p>
          <a:p>
            <a:endParaRPr lang="es-ES" sz="2400" dirty="0"/>
          </a:p>
          <a:p>
            <a:r>
              <a:rPr lang="es-ES" sz="2400" dirty="0"/>
              <a:t>En general se considera que CUDA es una tecnología mas madura (y eficiente) que OpenCL. Por ejemplo, Matlab (a través del </a:t>
            </a:r>
            <a:r>
              <a:rPr lang="es-ES" sz="2400" dirty="0" err="1"/>
              <a:t>ParallelComputing</a:t>
            </a:r>
            <a:r>
              <a:rPr lang="es-ES" sz="2400" dirty="0"/>
              <a:t> </a:t>
            </a:r>
            <a:r>
              <a:rPr lang="es-ES" sz="2400" dirty="0" err="1"/>
              <a:t>Toolbox</a:t>
            </a:r>
            <a:r>
              <a:rPr lang="es-ES" sz="2400" dirty="0"/>
              <a:t>) soporta tarjetas gráficas que soporten CUDA. Las tarjetas </a:t>
            </a:r>
            <a:r>
              <a:rPr lang="es-ES" sz="2400" dirty="0" err="1"/>
              <a:t>Nvidia</a:t>
            </a:r>
            <a:r>
              <a:rPr lang="es-ES" sz="2400" dirty="0"/>
              <a:t> soportan también OpenCL</a:t>
            </a:r>
          </a:p>
        </p:txBody>
      </p:sp>
    </p:spTree>
    <p:extLst>
      <p:ext uri="{BB962C8B-B14F-4D97-AF65-F5344CB8AC3E}">
        <p14:creationId xmlns:p14="http://schemas.microsoft.com/office/powerpoint/2010/main" val="423336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48" y="638215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sz="3200" dirty="0"/>
              <a:t>Como podemos usar CUDA en  nuestro ordenador?</a:t>
            </a:r>
            <a:br>
              <a:rPr lang="es-ES" sz="3200" dirty="0"/>
            </a:b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67544" y="1340768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1) Necesitamos una GPU NVIDIA compatible con CUDA (Prácticamente todas las tarjetas </a:t>
            </a:r>
            <a:r>
              <a:rPr lang="es-ES" sz="2000" dirty="0" err="1"/>
              <a:t>Nvidia</a:t>
            </a:r>
            <a:r>
              <a:rPr lang="es-ES" sz="2000" dirty="0"/>
              <a:t> son ya compatibles con CUDA: GeForce, </a:t>
            </a:r>
            <a:r>
              <a:rPr lang="es-ES" sz="2000" dirty="0" err="1"/>
              <a:t>Quadro</a:t>
            </a:r>
            <a:r>
              <a:rPr lang="es-ES" sz="2000" dirty="0"/>
              <a:t>, Tesla…)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9196CD-CD01-4FA6-81AD-271C0D46D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448661"/>
            <a:ext cx="5257886" cy="42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60648"/>
            <a:ext cx="8589640" cy="1139825"/>
          </a:xfrm>
        </p:spPr>
        <p:txBody>
          <a:bodyPr/>
          <a:lstStyle/>
          <a:p>
            <a:br>
              <a:rPr lang="es-ES" sz="3200" dirty="0"/>
            </a:br>
            <a:r>
              <a:rPr lang="es-ES" sz="3200" dirty="0"/>
              <a:t>Como podemos usar CUDA en  nuestro ordenador?</a:t>
            </a:r>
            <a:br>
              <a:rPr lang="es-ES" sz="3200" dirty="0"/>
            </a:b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0" y="1400474"/>
            <a:ext cx="870006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r>
              <a:rPr lang="es-ES" sz="2000" dirty="0"/>
              <a:t>) Tenemos que instalar un “</a:t>
            </a:r>
            <a:r>
              <a:rPr lang="es-ES" sz="2000" dirty="0" err="1"/>
              <a:t>device</a:t>
            </a:r>
            <a:r>
              <a:rPr lang="es-ES" sz="2000" dirty="0"/>
              <a:t> driver” apropiado (el último disponible para la tarjeta servirá).</a:t>
            </a:r>
          </a:p>
          <a:p>
            <a:r>
              <a:rPr lang="es-ES" sz="2000" dirty="0"/>
              <a:t>Lo ideal es tener un sistema con una GPU para visualización y otra para cálculo, pero puede ser difícil de configurar.</a:t>
            </a:r>
          </a:p>
          <a:p>
            <a:endParaRPr lang="es-ES" sz="2000" dirty="0"/>
          </a:p>
          <a:p>
            <a:r>
              <a:rPr lang="es-ES" sz="2000" dirty="0"/>
              <a:t>3) Tenemos que descargar e instalar el “CUDA </a:t>
            </a:r>
            <a:r>
              <a:rPr lang="es-ES" sz="2000" dirty="0" err="1"/>
              <a:t>Toolkit</a:t>
            </a:r>
            <a:r>
              <a:rPr lang="es-ES" sz="2000" dirty="0"/>
              <a:t>” de la web de </a:t>
            </a:r>
            <a:r>
              <a:rPr lang="es-ES" sz="2000" dirty="0" err="1"/>
              <a:t>Nvidia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dirty="0"/>
              <a:t>4) Compilador de C compatible:</a:t>
            </a:r>
          </a:p>
          <a:p>
            <a:r>
              <a:rPr lang="es-ES" sz="2000" dirty="0"/>
              <a:t>-Windows: necesitamos tener instalada alguna versión apropiada de Visual Studio</a:t>
            </a:r>
          </a:p>
          <a:p>
            <a:r>
              <a:rPr lang="es-ES" sz="2000" dirty="0"/>
              <a:t>-En Linux no se necesita software “propietario”; hay que instalarlo en modo “</a:t>
            </a:r>
            <a:r>
              <a:rPr lang="es-ES" sz="2000" dirty="0" err="1"/>
              <a:t>root</a:t>
            </a:r>
            <a:r>
              <a:rPr lang="es-ES" sz="2000" dirty="0"/>
              <a:t>”</a:t>
            </a:r>
          </a:p>
          <a:p>
            <a:endParaRPr lang="es-ES" sz="2000" dirty="0"/>
          </a:p>
          <a:p>
            <a:r>
              <a:rPr lang="es-ES" sz="2000" dirty="0"/>
              <a:t>Podéis consultar “</a:t>
            </a:r>
            <a:r>
              <a:rPr lang="es-ES" sz="2000" dirty="0" err="1"/>
              <a:t>Cuda</a:t>
            </a:r>
            <a:r>
              <a:rPr lang="es-ES" sz="2000" dirty="0"/>
              <a:t> Quick </a:t>
            </a:r>
            <a:r>
              <a:rPr lang="es-ES" sz="2000" dirty="0" err="1"/>
              <a:t>Start</a:t>
            </a:r>
            <a:r>
              <a:rPr lang="es-ES" sz="2000" dirty="0"/>
              <a:t> </a:t>
            </a:r>
            <a:r>
              <a:rPr lang="es-ES" sz="2000" dirty="0" err="1"/>
              <a:t>Guide</a:t>
            </a:r>
            <a:r>
              <a:rPr lang="es-ES" sz="2000" dirty="0"/>
              <a:t>” en </a:t>
            </a:r>
            <a:r>
              <a:rPr lang="es-ES" sz="2000" dirty="0" err="1"/>
              <a:t>poliformat</a:t>
            </a:r>
            <a:endParaRPr lang="es-ES" sz="2000" dirty="0"/>
          </a:p>
          <a:p>
            <a:r>
              <a:rPr lang="es-ES" sz="2000" dirty="0"/>
              <a:t>NO podemos depurar programas CUDA con una GPU que se esté usando para controlar una interfaz gráfica de usuario.</a:t>
            </a:r>
          </a:p>
        </p:txBody>
      </p:sp>
    </p:spTree>
    <p:extLst>
      <p:ext uri="{BB962C8B-B14F-4D97-AF65-F5344CB8AC3E}">
        <p14:creationId xmlns:p14="http://schemas.microsoft.com/office/powerpoint/2010/main" val="3008186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Máquinas disponibles en el DSIC</a:t>
            </a: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67544" y="1340768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1) PCS de laboratorios 0,6,7,8</a:t>
            </a:r>
          </a:p>
          <a:p>
            <a:endParaRPr lang="es-ES" dirty="0"/>
          </a:p>
          <a:p>
            <a:r>
              <a:rPr lang="es-ES" dirty="0"/>
              <a:t>2) Máquinas knights.dsic.upv.es y gpu.dsic.upv.es, a la que </a:t>
            </a:r>
            <a:r>
              <a:rPr lang="es-ES" dirty="0" err="1"/>
              <a:t>podeis</a:t>
            </a:r>
            <a:r>
              <a:rPr lang="es-ES" dirty="0"/>
              <a:t>  acceder con </a:t>
            </a:r>
            <a:r>
              <a:rPr lang="es-ES" dirty="0" err="1"/>
              <a:t>ssh</a:t>
            </a:r>
            <a:r>
              <a:rPr lang="es-ES" dirty="0"/>
              <a:t> desde el dominio dsic.upv.es</a:t>
            </a:r>
          </a:p>
          <a:p>
            <a:endParaRPr lang="es-ES" dirty="0"/>
          </a:p>
          <a:p>
            <a:r>
              <a:rPr lang="es-ES" dirty="0"/>
              <a:t>-knights.dsic.upv.es: Intel Xeon con 24 </a:t>
            </a:r>
            <a:r>
              <a:rPr lang="es-ES" dirty="0" err="1"/>
              <a:t>cores</a:t>
            </a:r>
            <a:r>
              <a:rPr lang="es-ES" dirty="0"/>
              <a:t> + 1 Teslas K20c</a:t>
            </a:r>
          </a:p>
          <a:p>
            <a:r>
              <a:rPr lang="es-ES" dirty="0"/>
              <a:t>Tesla K20c: 5Gb memoria, 13 Multiprocesadores  con 192 </a:t>
            </a:r>
            <a:r>
              <a:rPr lang="es-ES" dirty="0" err="1"/>
              <a:t>cores</a:t>
            </a:r>
            <a:r>
              <a:rPr lang="es-ES" dirty="0"/>
              <a:t> cada uno: 2496 </a:t>
            </a:r>
            <a:r>
              <a:rPr lang="es-ES" dirty="0" err="1"/>
              <a:t>cores</a:t>
            </a:r>
            <a:endParaRPr lang="es-ES" dirty="0"/>
          </a:p>
          <a:p>
            <a:endParaRPr lang="es-ES" dirty="0"/>
          </a:p>
          <a:p>
            <a:r>
              <a:rPr lang="es-ES" dirty="0"/>
              <a:t>-gpu.dsic.upv.es : Core i9 (12 </a:t>
            </a:r>
            <a:r>
              <a:rPr lang="es-ES" dirty="0" err="1"/>
              <a:t>cores</a:t>
            </a:r>
            <a:r>
              <a:rPr lang="es-ES" dirty="0"/>
              <a:t>) + 2 </a:t>
            </a:r>
            <a:r>
              <a:rPr lang="es-ES" dirty="0" err="1"/>
              <a:t>Quadro</a:t>
            </a:r>
            <a:r>
              <a:rPr lang="es-ES" dirty="0"/>
              <a:t> RTX 5000 con 16 Gb y 3000 </a:t>
            </a:r>
            <a:r>
              <a:rPr lang="es-ES" dirty="0" err="1"/>
              <a:t>cores</a:t>
            </a:r>
            <a:r>
              <a:rPr lang="es-ES" dirty="0"/>
              <a:t> cada una</a:t>
            </a:r>
          </a:p>
          <a:p>
            <a:endParaRPr lang="es-ES" dirty="0"/>
          </a:p>
          <a:p>
            <a:r>
              <a:rPr lang="es-ES" dirty="0"/>
              <a:t>Para averiguar cuantas </a:t>
            </a:r>
            <a:r>
              <a:rPr lang="es-ES" dirty="0" err="1"/>
              <a:t>gpus</a:t>
            </a:r>
            <a:r>
              <a:rPr lang="es-ES" dirty="0"/>
              <a:t> tenemos en nuestro sistema, podemos ejecutar la aplicación </a:t>
            </a:r>
            <a:r>
              <a:rPr lang="es-ES" dirty="0" err="1"/>
              <a:t>deviceQuery</a:t>
            </a:r>
            <a:r>
              <a:rPr lang="es-ES" dirty="0"/>
              <a:t>(parte del conjunto de “</a:t>
            </a:r>
            <a:r>
              <a:rPr lang="es-ES" dirty="0" err="1"/>
              <a:t>Samples</a:t>
            </a:r>
            <a:r>
              <a:rPr lang="es-ES" dirty="0"/>
              <a:t>” que viene con el “CUDA </a:t>
            </a:r>
            <a:r>
              <a:rPr lang="es-ES" dirty="0" err="1"/>
              <a:t>Toolkit</a:t>
            </a:r>
            <a:r>
              <a:rPr lang="es-ES" dirty="0"/>
              <a:t>”). Tenéis el directorio </a:t>
            </a:r>
            <a:r>
              <a:rPr lang="es-ES" dirty="0" err="1"/>
              <a:t>devicequery</a:t>
            </a:r>
            <a:r>
              <a:rPr lang="es-ES" dirty="0"/>
              <a:t> comprimido en </a:t>
            </a:r>
            <a:r>
              <a:rPr lang="es-ES" dirty="0" err="1"/>
              <a:t>Poliformat</a:t>
            </a:r>
            <a:endParaRPr lang="es-ES" dirty="0"/>
          </a:p>
          <a:p>
            <a:endParaRPr lang="es-ES" dirty="0"/>
          </a:p>
          <a:p>
            <a:r>
              <a:rPr lang="es-ES" dirty="0"/>
              <a:t>-Descomprimir paquete en vuestro home y ejecutar el </a:t>
            </a:r>
            <a:r>
              <a:rPr lang="es-ES" dirty="0" err="1"/>
              <a:t>makefile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842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692696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/>
              <a:t>Averiguando características de </a:t>
            </a:r>
            <a:r>
              <a:rPr lang="pt-BR" sz="3200" dirty="0" err="1"/>
              <a:t>nuestra</a:t>
            </a:r>
            <a:r>
              <a:rPr lang="pt-BR" sz="3200" dirty="0"/>
              <a:t>(s) GPU(s)</a:t>
            </a:r>
            <a:br>
              <a:rPr lang="pt-BR" sz="3200" dirty="0"/>
            </a:b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07504" y="1340768"/>
            <a:ext cx="90364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Devicequery</a:t>
            </a:r>
            <a:r>
              <a:rPr lang="es-ES" sz="1600" dirty="0"/>
              <a:t> muestra por pantalla información sobre la(s) </a:t>
            </a:r>
            <a:r>
              <a:rPr lang="es-ES" sz="1600" dirty="0" err="1"/>
              <a:t>GPUs</a:t>
            </a:r>
            <a:r>
              <a:rPr lang="es-ES" sz="1600" dirty="0"/>
              <a:t> disponibles</a:t>
            </a:r>
          </a:p>
          <a:p>
            <a:endParaRPr lang="es-ES" sz="1600" dirty="0"/>
          </a:p>
          <a:p>
            <a:r>
              <a:rPr lang="es-ES" sz="1600" dirty="0"/>
              <a:t>CUDA </a:t>
            </a:r>
            <a:r>
              <a:rPr lang="es-ES" sz="1600" dirty="0" err="1"/>
              <a:t>DeviceQuery</a:t>
            </a:r>
            <a:r>
              <a:rPr lang="es-ES" sz="1600" dirty="0"/>
              <a:t> (</a:t>
            </a:r>
            <a:r>
              <a:rPr lang="es-ES" sz="1600" dirty="0" err="1"/>
              <a:t>Runtime</a:t>
            </a:r>
            <a:r>
              <a:rPr lang="es-ES" sz="1600" dirty="0"/>
              <a:t> API) versión (CUDART </a:t>
            </a:r>
            <a:r>
              <a:rPr lang="es-ES" sz="1600" dirty="0" err="1"/>
              <a:t>static</a:t>
            </a:r>
            <a:r>
              <a:rPr lang="es-ES" sz="1600" dirty="0"/>
              <a:t> </a:t>
            </a:r>
            <a:r>
              <a:rPr lang="es-ES" sz="1600" dirty="0" err="1"/>
              <a:t>linking</a:t>
            </a:r>
            <a:r>
              <a:rPr lang="es-ES" sz="1600" dirty="0"/>
              <a:t>)</a:t>
            </a:r>
          </a:p>
          <a:p>
            <a:r>
              <a:rPr lang="en-US" sz="1600" dirty="0"/>
              <a:t>Detected 1 CUDA </a:t>
            </a:r>
            <a:r>
              <a:rPr lang="en-US" sz="1600" dirty="0" err="1"/>
              <a:t>Capabledevice</a:t>
            </a:r>
            <a:r>
              <a:rPr lang="en-US" sz="1600" dirty="0"/>
              <a:t>(s)</a:t>
            </a:r>
          </a:p>
          <a:p>
            <a:r>
              <a:rPr lang="en-US" sz="1600" dirty="0"/>
              <a:t>Device0: "Tesla K20c"  </a:t>
            </a:r>
          </a:p>
          <a:p>
            <a:r>
              <a:rPr lang="sv-SE" sz="1600" dirty="0"/>
              <a:t>CUDA Driver Version/ RuntimeVersion7.0 / 7.0  </a:t>
            </a:r>
          </a:p>
          <a:p>
            <a:r>
              <a:rPr lang="es-ES" sz="1600" dirty="0"/>
              <a:t>CUDA </a:t>
            </a:r>
            <a:r>
              <a:rPr lang="es-ES" sz="1600" dirty="0" err="1"/>
              <a:t>Capability</a:t>
            </a:r>
            <a:r>
              <a:rPr lang="es-ES" sz="1600" dirty="0"/>
              <a:t> </a:t>
            </a:r>
            <a:r>
              <a:rPr lang="es-ES" sz="1600" dirty="0" err="1"/>
              <a:t>Major</a:t>
            </a:r>
            <a:r>
              <a:rPr lang="es-ES" sz="1600" dirty="0"/>
              <a:t>/</a:t>
            </a:r>
            <a:r>
              <a:rPr lang="es-ES" sz="1600" dirty="0" err="1"/>
              <a:t>Minor</a:t>
            </a:r>
            <a:r>
              <a:rPr lang="es-ES" sz="1600" dirty="0"/>
              <a:t> versión </a:t>
            </a:r>
            <a:r>
              <a:rPr lang="es-ES" sz="1600" dirty="0" err="1"/>
              <a:t>number</a:t>
            </a:r>
            <a:r>
              <a:rPr lang="es-ES" sz="1600" dirty="0"/>
              <a:t>:    3.5  </a:t>
            </a:r>
          </a:p>
          <a:p>
            <a:r>
              <a:rPr lang="en-US" sz="1600" dirty="0"/>
              <a:t>Total amount of global memory:   4800 </a:t>
            </a:r>
            <a:r>
              <a:rPr lang="en-US" sz="1600" dirty="0" err="1"/>
              <a:t>MBytes</a:t>
            </a:r>
            <a:r>
              <a:rPr lang="en-US" sz="1600" dirty="0"/>
              <a:t>(5032706048 bytes)  </a:t>
            </a:r>
          </a:p>
          <a:p>
            <a:r>
              <a:rPr lang="pt-BR" sz="1600" dirty="0"/>
              <a:t>(13) </a:t>
            </a:r>
            <a:r>
              <a:rPr lang="pt-BR" sz="1600" dirty="0" err="1"/>
              <a:t>Multiprocessors</a:t>
            </a:r>
            <a:r>
              <a:rPr lang="pt-BR" sz="1600" dirty="0"/>
              <a:t>, (192) CUDA Cores/MP:     2496 CUDA Cores</a:t>
            </a:r>
          </a:p>
          <a:p>
            <a:r>
              <a:rPr lang="es-ES" sz="1600" dirty="0"/>
              <a:t>GPU Max </a:t>
            </a:r>
            <a:r>
              <a:rPr lang="es-ES" sz="1600" dirty="0" err="1"/>
              <a:t>Clock</a:t>
            </a:r>
            <a:r>
              <a:rPr lang="es-ES" sz="1600" dirty="0"/>
              <a:t> </a:t>
            </a:r>
            <a:r>
              <a:rPr lang="es-ES" sz="1600" dirty="0" err="1"/>
              <a:t>rate</a:t>
            </a:r>
            <a:r>
              <a:rPr lang="es-ES" sz="1600" dirty="0"/>
              <a:t>:                            706 MHz (0.71 GHz)  </a:t>
            </a:r>
          </a:p>
          <a:p>
            <a:r>
              <a:rPr lang="es-ES" sz="1600" dirty="0" err="1"/>
              <a:t>Memory</a:t>
            </a:r>
            <a:r>
              <a:rPr lang="es-ES" sz="1600" dirty="0"/>
              <a:t> </a:t>
            </a:r>
            <a:r>
              <a:rPr lang="es-ES" sz="1600" dirty="0" err="1"/>
              <a:t>Clock</a:t>
            </a:r>
            <a:r>
              <a:rPr lang="es-ES" sz="1600" dirty="0"/>
              <a:t> </a:t>
            </a:r>
            <a:r>
              <a:rPr lang="es-ES" sz="1600" dirty="0" err="1"/>
              <a:t>rate</a:t>
            </a:r>
            <a:r>
              <a:rPr lang="es-ES" sz="1600" dirty="0"/>
              <a:t>:                             2600 </a:t>
            </a:r>
            <a:r>
              <a:rPr lang="es-ES" sz="1600" dirty="0" err="1"/>
              <a:t>Mhz</a:t>
            </a:r>
            <a:endParaRPr lang="es-ES" sz="1600" dirty="0"/>
          </a:p>
          <a:p>
            <a:r>
              <a:rPr lang="es-ES" sz="1600" dirty="0" err="1"/>
              <a:t>Memory</a:t>
            </a:r>
            <a:r>
              <a:rPr lang="es-ES" sz="1600" dirty="0"/>
              <a:t> Bus </a:t>
            </a:r>
            <a:r>
              <a:rPr lang="es-ES" sz="1600" dirty="0" err="1"/>
              <a:t>Width</a:t>
            </a:r>
            <a:r>
              <a:rPr lang="es-ES" sz="1600" dirty="0"/>
              <a:t>:                              320-bit  </a:t>
            </a:r>
          </a:p>
          <a:p>
            <a:r>
              <a:rPr lang="en-US" sz="1600" dirty="0"/>
              <a:t>L2 Cache Size:                                 1310720 bytes  </a:t>
            </a:r>
          </a:p>
          <a:p>
            <a:r>
              <a:rPr lang="es-ES" sz="1600" dirty="0" err="1"/>
              <a:t>Maximum</a:t>
            </a:r>
            <a:r>
              <a:rPr lang="es-ES" sz="1600" dirty="0"/>
              <a:t> </a:t>
            </a:r>
            <a:r>
              <a:rPr lang="es-ES" sz="1600" dirty="0" err="1"/>
              <a:t>Texture</a:t>
            </a:r>
            <a:r>
              <a:rPr lang="es-ES" sz="1600" dirty="0"/>
              <a:t> </a:t>
            </a:r>
            <a:r>
              <a:rPr lang="es-ES" sz="1600" dirty="0" err="1"/>
              <a:t>Dimension</a:t>
            </a:r>
            <a:r>
              <a:rPr lang="es-ES" sz="1600" dirty="0"/>
              <a:t> </a:t>
            </a:r>
            <a:r>
              <a:rPr lang="es-ES" sz="1600" dirty="0" err="1"/>
              <a:t>Size</a:t>
            </a:r>
            <a:r>
              <a:rPr lang="es-ES" sz="1600" dirty="0"/>
              <a:t>(</a:t>
            </a:r>
            <a:r>
              <a:rPr lang="es-ES" sz="1600" dirty="0" err="1"/>
              <a:t>x,y,z</a:t>
            </a:r>
            <a:r>
              <a:rPr lang="es-ES" sz="1600" dirty="0"/>
              <a:t>)         1D=(65536), 2D=(65536, 65536), 3D=(4096, 4096, 4096)  </a:t>
            </a:r>
          </a:p>
          <a:p>
            <a:r>
              <a:rPr lang="en-US" sz="1600" dirty="0"/>
              <a:t>Maximum Layered1D Texture Size, (num) layers1D=(16384), 2048 layers</a:t>
            </a:r>
          </a:p>
          <a:p>
            <a:r>
              <a:rPr lang="en-US" sz="1600" dirty="0"/>
              <a:t>Maximum Layered2D Texture Size, (num) layers2D=(16384, 16384), 2048 layers Total amount of constant memory:               65536 bytes  Total amount of shared memory per block:       49152 bytes</a:t>
            </a:r>
          </a:p>
          <a:p>
            <a:r>
              <a:rPr lang="es-E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366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sz="3200" dirty="0"/>
              <a:t>Programas CUDA</a:t>
            </a:r>
            <a:br>
              <a:rPr lang="es-ES" sz="3200" dirty="0"/>
            </a:b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67544" y="1340768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Aunque pueden hacerse programas en C, C++ o Fortran que acceden a las librerías, lo normal es hacer los programas con extensión .</a:t>
            </a:r>
            <a:r>
              <a:rPr lang="es-ES" dirty="0" err="1"/>
              <a:t>cu</a:t>
            </a:r>
            <a:endParaRPr lang="es-ES" dirty="0"/>
          </a:p>
          <a:p>
            <a:endParaRPr lang="es-ES" dirty="0"/>
          </a:p>
          <a:p>
            <a:r>
              <a:rPr lang="es-ES" dirty="0"/>
              <a:t>Se compila con el compilador </a:t>
            </a:r>
            <a:r>
              <a:rPr lang="es-ES" dirty="0" err="1"/>
              <a:t>nvcc</a:t>
            </a:r>
            <a:r>
              <a:rPr lang="es-ES" dirty="0"/>
              <a:t>, que hace uso del compilador </a:t>
            </a:r>
            <a:r>
              <a:rPr lang="es-ES" dirty="0" err="1"/>
              <a:t>gcc</a:t>
            </a:r>
            <a:r>
              <a:rPr lang="es-ES" dirty="0"/>
              <a:t> (en Linux) o del compilador de Microsoft </a:t>
            </a:r>
            <a:r>
              <a:rPr lang="es-ES" dirty="0" err="1"/>
              <a:t>cl</a:t>
            </a:r>
            <a:r>
              <a:rPr lang="es-ES" dirty="0"/>
              <a:t> (en Windows).</a:t>
            </a:r>
          </a:p>
          <a:p>
            <a:endParaRPr lang="es-ES" dirty="0"/>
          </a:p>
          <a:p>
            <a:r>
              <a:rPr lang="es-ES" dirty="0"/>
              <a:t>Hay un buen número de opciones de compilación específicas de CUDA, aunque las típicas suelen hacer la misma tarea (-g para depurar, -O3 para optimizar, -o para darle nombre al ejecutable)</a:t>
            </a:r>
          </a:p>
        </p:txBody>
      </p:sp>
    </p:spTree>
    <p:extLst>
      <p:ext uri="{BB962C8B-B14F-4D97-AF65-F5344CB8AC3E}">
        <p14:creationId xmlns:p14="http://schemas.microsoft.com/office/powerpoint/2010/main" val="378908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sz="3200" dirty="0">
                <a:solidFill>
                  <a:srgbClr val="FFFFCC"/>
                </a:solidFill>
                <a:latin typeface="Arial" panose="020B0604020202020204" pitchFamily="34" charset="0"/>
              </a:rPr>
              <a:t>Primer programa en CUDA: Hola mundo</a:t>
            </a:r>
            <a:endParaRPr lang="es-ES" altLang="es-ES" sz="3200" dirty="0">
              <a:effectLst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E07755B-5690-4037-BDF4-C3C47B466ACD}"/>
              </a:ext>
            </a:extLst>
          </p:cNvPr>
          <p:cNvSpPr/>
          <p:nvPr/>
        </p:nvSpPr>
        <p:spPr>
          <a:xfrm>
            <a:off x="251520" y="1360038"/>
            <a:ext cx="8496944" cy="5165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000" dirty="0">
              <a:latin typeface="Times New Roman" panose="02020603050405020304" pitchFamily="18" charset="0"/>
            </a:endParaRPr>
          </a:p>
          <a:p>
            <a:endParaRPr lang="es-ES" sz="1000" dirty="0">
              <a:latin typeface="Times New Roman" panose="02020603050405020304" pitchFamily="18" charset="0"/>
            </a:endParaRPr>
          </a:p>
          <a:p>
            <a:endParaRPr lang="es-ES" sz="1000" dirty="0">
              <a:latin typeface="Arial" panose="020B0604020202020204" pitchFamily="34" charset="0"/>
            </a:endParaRPr>
          </a:p>
          <a:p>
            <a:r>
              <a:rPr lang="es-ES" dirty="0">
                <a:solidFill>
                  <a:srgbClr val="EAEAEA"/>
                </a:solidFill>
              </a:rPr>
              <a:t>#</a:t>
            </a:r>
            <a:r>
              <a:rPr lang="es-ES" dirty="0" err="1">
                <a:solidFill>
                  <a:srgbClr val="EAEAEA"/>
                </a:solidFill>
              </a:rPr>
              <a:t>include</a:t>
            </a:r>
            <a:r>
              <a:rPr lang="es-ES" dirty="0">
                <a:solidFill>
                  <a:srgbClr val="EAEAEA"/>
                </a:solidFill>
              </a:rPr>
              <a:t> &lt;</a:t>
            </a:r>
            <a:r>
              <a:rPr lang="es-ES" dirty="0" err="1">
                <a:solidFill>
                  <a:srgbClr val="EAEAEA"/>
                </a:solidFill>
              </a:rPr>
              <a:t>stdio.h</a:t>
            </a:r>
            <a:r>
              <a:rPr lang="es-ES" dirty="0">
                <a:solidFill>
                  <a:srgbClr val="EAEAEA"/>
                </a:solidFill>
              </a:rPr>
              <a:t>&gt;</a:t>
            </a:r>
            <a:endParaRPr lang="es-ES" dirty="0">
              <a:solidFill>
                <a:srgbClr val="000000"/>
              </a:solidFill>
            </a:endParaRPr>
          </a:p>
          <a:p>
            <a:r>
              <a:rPr lang="es-ES" dirty="0">
                <a:solidFill>
                  <a:srgbClr val="EAEAEA"/>
                </a:solidFill>
              </a:rPr>
              <a:t>__global__   </a:t>
            </a:r>
            <a:r>
              <a:rPr lang="es-ES" dirty="0" err="1">
                <a:solidFill>
                  <a:srgbClr val="EAEAEA"/>
                </a:solidFill>
              </a:rPr>
              <a:t>void</a:t>
            </a:r>
            <a:r>
              <a:rPr lang="es-ES" dirty="0">
                <a:solidFill>
                  <a:srgbClr val="EAEAEA"/>
                </a:solidFill>
              </a:rPr>
              <a:t> </a:t>
            </a:r>
            <a:r>
              <a:rPr lang="es-ES" dirty="0" err="1">
                <a:solidFill>
                  <a:srgbClr val="EAEAEA"/>
                </a:solidFill>
              </a:rPr>
              <a:t>kernel</a:t>
            </a:r>
            <a:r>
              <a:rPr lang="es-ES" dirty="0">
                <a:solidFill>
                  <a:srgbClr val="EAEAEA"/>
                </a:solidFill>
              </a:rPr>
              <a:t>()</a:t>
            </a:r>
            <a:endParaRPr lang="es-ES" dirty="0">
              <a:solidFill>
                <a:srgbClr val="000000"/>
              </a:solidFill>
            </a:endParaRPr>
          </a:p>
          <a:p>
            <a:r>
              <a:rPr lang="es-ES" dirty="0">
                <a:solidFill>
                  <a:srgbClr val="EAEAEA"/>
                </a:solidFill>
              </a:rPr>
              <a:t>{</a:t>
            </a:r>
            <a:endParaRPr lang="es-ES" dirty="0">
              <a:solidFill>
                <a:srgbClr val="000000"/>
              </a:solidFill>
            </a:endParaRPr>
          </a:p>
          <a:p>
            <a:r>
              <a:rPr lang="es-ES" dirty="0">
                <a:solidFill>
                  <a:srgbClr val="EAEAEA"/>
                </a:solidFill>
              </a:rPr>
              <a:t>}</a:t>
            </a:r>
            <a:endParaRPr lang="es-ES" dirty="0">
              <a:solidFill>
                <a:srgbClr val="000000"/>
              </a:solidFill>
            </a:endParaRPr>
          </a:p>
          <a:p>
            <a:endParaRPr lang="es-ES" sz="1700" dirty="0"/>
          </a:p>
          <a:p>
            <a:r>
              <a:rPr lang="es-ES" dirty="0" err="1">
                <a:solidFill>
                  <a:srgbClr val="EAEAEA"/>
                </a:solidFill>
              </a:rPr>
              <a:t>int</a:t>
            </a:r>
            <a:r>
              <a:rPr lang="es-ES" dirty="0">
                <a:solidFill>
                  <a:srgbClr val="EAEAEA"/>
                </a:solidFill>
              </a:rPr>
              <a:t> </a:t>
            </a:r>
            <a:r>
              <a:rPr lang="es-ES" dirty="0" err="1">
                <a:solidFill>
                  <a:srgbClr val="EAEAEA"/>
                </a:solidFill>
              </a:rPr>
              <a:t>main</a:t>
            </a:r>
            <a:r>
              <a:rPr lang="es-ES" dirty="0">
                <a:solidFill>
                  <a:srgbClr val="EAEAEA"/>
                </a:solidFill>
              </a:rPr>
              <a:t>()</a:t>
            </a:r>
            <a:endParaRPr lang="es-ES" dirty="0">
              <a:solidFill>
                <a:srgbClr val="000000"/>
              </a:solidFill>
            </a:endParaRPr>
          </a:p>
          <a:p>
            <a:r>
              <a:rPr lang="es-ES" dirty="0">
                <a:solidFill>
                  <a:srgbClr val="EAEAEA"/>
                </a:solidFill>
              </a:rPr>
              <a:t>{</a:t>
            </a:r>
            <a:endParaRPr lang="es-ES" dirty="0">
              <a:solidFill>
                <a:srgbClr val="000000"/>
              </a:solidFill>
            </a:endParaRPr>
          </a:p>
          <a:p>
            <a:pPr marR="92550"/>
            <a:r>
              <a:rPr lang="en-US" dirty="0">
                <a:solidFill>
                  <a:srgbClr val="EAEAEA"/>
                </a:solidFill>
              </a:rPr>
              <a:t>kernel&lt;&lt;&lt;1,1&gt;&gt;&gt;(); </a:t>
            </a:r>
          </a:p>
          <a:p>
            <a:pPr marR="92550"/>
            <a:r>
              <a:rPr lang="en-US" dirty="0" err="1">
                <a:solidFill>
                  <a:srgbClr val="EAEAEA"/>
                </a:solidFill>
              </a:rPr>
              <a:t>printf</a:t>
            </a:r>
            <a:r>
              <a:rPr lang="en-US" dirty="0">
                <a:solidFill>
                  <a:srgbClr val="EAEAEA"/>
                </a:solidFill>
              </a:rPr>
              <a:t>("Hello world"); </a:t>
            </a:r>
          </a:p>
          <a:p>
            <a:pPr marR="92550"/>
            <a:r>
              <a:rPr lang="en-US" dirty="0">
                <a:solidFill>
                  <a:srgbClr val="EAEAEA"/>
                </a:solidFill>
              </a:rPr>
              <a:t>return 0;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s-ES" dirty="0">
                <a:solidFill>
                  <a:srgbClr val="EAEAEA"/>
                </a:solidFill>
              </a:rPr>
              <a:t>}</a:t>
            </a:r>
            <a:endParaRPr lang="es-ES" dirty="0">
              <a:solidFill>
                <a:srgbClr val="000000"/>
              </a:solidFill>
            </a:endParaRPr>
          </a:p>
          <a:p>
            <a:endParaRPr lang="es-ES" sz="1000" dirty="0"/>
          </a:p>
          <a:p>
            <a:endParaRPr lang="es-ES" sz="600" dirty="0"/>
          </a:p>
          <a:p>
            <a:pPr lvl="1"/>
            <a:endParaRPr lang="es-ES" sz="1000" dirty="0"/>
          </a:p>
          <a:p>
            <a:endParaRPr lang="es-ES" sz="1000" dirty="0"/>
          </a:p>
          <a:p>
            <a:pPr lvl="1"/>
            <a:endParaRPr lang="es-ES" sz="1000" dirty="0"/>
          </a:p>
          <a:p>
            <a:endParaRPr lang="es-ES" sz="1000" dirty="0"/>
          </a:p>
          <a:p>
            <a:r>
              <a:rPr lang="es-ES" dirty="0">
                <a:solidFill>
                  <a:srgbClr val="EAEAEA"/>
                </a:solidFill>
              </a:rPr>
              <a:t>En este caso, en la GPU no se hace nada. Se compila con el compilador de CUDA </a:t>
            </a:r>
            <a:r>
              <a:rPr lang="es-ES" dirty="0" err="1">
                <a:solidFill>
                  <a:srgbClr val="EAEAEA"/>
                </a:solidFill>
              </a:rPr>
              <a:t>nvcc</a:t>
            </a:r>
            <a:r>
              <a:rPr lang="es-ES" dirty="0">
                <a:solidFill>
                  <a:srgbClr val="EAEAEA"/>
                </a:solidFill>
              </a:rPr>
              <a:t> (que llama a </a:t>
            </a:r>
            <a:r>
              <a:rPr lang="es-ES" dirty="0" err="1">
                <a:solidFill>
                  <a:srgbClr val="EAEAEA"/>
                </a:solidFill>
              </a:rPr>
              <a:t>gcc</a:t>
            </a:r>
            <a:r>
              <a:rPr lang="es-ES" dirty="0">
                <a:solidFill>
                  <a:srgbClr val="EAEAEA"/>
                </a:solidFill>
              </a:rPr>
              <a:t> )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C817CE0-0F29-4207-AF1F-6179BDAA1590}"/>
              </a:ext>
            </a:extLst>
          </p:cNvPr>
          <p:cNvSpPr/>
          <p:nvPr/>
        </p:nvSpPr>
        <p:spPr>
          <a:xfrm>
            <a:off x="0" y="1484784"/>
            <a:ext cx="3779912" cy="3888432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9ED0404-B572-45FA-84B3-DE3E9BDC2949}"/>
              </a:ext>
            </a:extLst>
          </p:cNvPr>
          <p:cNvSpPr txBox="1"/>
          <p:nvPr/>
        </p:nvSpPr>
        <p:spPr>
          <a:xfrm>
            <a:off x="4860032" y="1772816"/>
            <a:ext cx="3600400" cy="923330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EAEAEA"/>
                </a:solidFill>
              </a:rPr>
              <a:t>__global__ indica código que se ejecuta en el “</a:t>
            </a:r>
            <a:r>
              <a:rPr lang="es-ES" dirty="0" err="1">
                <a:solidFill>
                  <a:srgbClr val="EAEAEA"/>
                </a:solidFill>
              </a:rPr>
              <a:t>device</a:t>
            </a:r>
            <a:r>
              <a:rPr lang="es-ES" dirty="0">
                <a:solidFill>
                  <a:srgbClr val="EAEAEA"/>
                </a:solidFill>
              </a:rPr>
              <a:t>” (GPU)</a:t>
            </a:r>
            <a:endParaRPr lang="es-ES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EBE1F26-1E1B-47F9-B9E6-0DAE0EACBFEA}"/>
              </a:ext>
            </a:extLst>
          </p:cNvPr>
          <p:cNvCxnSpPr>
            <a:cxnSpLocks/>
          </p:cNvCxnSpPr>
          <p:nvPr/>
        </p:nvCxnSpPr>
        <p:spPr>
          <a:xfrm flipH="1">
            <a:off x="3563888" y="2132856"/>
            <a:ext cx="1296144" cy="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868C6C-2933-43C9-9814-E73B847B21ED}"/>
              </a:ext>
            </a:extLst>
          </p:cNvPr>
          <p:cNvSpPr txBox="1"/>
          <p:nvPr/>
        </p:nvSpPr>
        <p:spPr>
          <a:xfrm>
            <a:off x="4716016" y="3208586"/>
            <a:ext cx="3600400" cy="923330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EAEAEA"/>
                </a:solidFill>
              </a:rPr>
              <a:t>El </a:t>
            </a:r>
            <a:r>
              <a:rPr lang="es-ES" dirty="0" err="1">
                <a:solidFill>
                  <a:srgbClr val="EAEAEA"/>
                </a:solidFill>
              </a:rPr>
              <a:t>main</a:t>
            </a:r>
            <a:r>
              <a:rPr lang="es-ES" dirty="0">
                <a:solidFill>
                  <a:srgbClr val="EAEAEA"/>
                </a:solidFill>
              </a:rPr>
              <a:t> se ejecuta en la CPU; el </a:t>
            </a:r>
            <a:r>
              <a:rPr lang="es-ES" dirty="0" err="1">
                <a:solidFill>
                  <a:srgbClr val="EAEAEA"/>
                </a:solidFill>
              </a:rPr>
              <a:t>kernel</a:t>
            </a:r>
            <a:r>
              <a:rPr lang="es-ES" dirty="0">
                <a:solidFill>
                  <a:srgbClr val="EAEAEA"/>
                </a:solidFill>
              </a:rPr>
              <a:t> se ejecuta en la GPU</a:t>
            </a:r>
            <a:endParaRPr lang="es-ES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C33E0EB-DBF5-453A-85E6-F7397A9577F7}"/>
              </a:ext>
            </a:extLst>
          </p:cNvPr>
          <p:cNvCxnSpPr>
            <a:cxnSpLocks/>
          </p:cNvCxnSpPr>
          <p:nvPr/>
        </p:nvCxnSpPr>
        <p:spPr>
          <a:xfrm flipH="1">
            <a:off x="3419872" y="3568626"/>
            <a:ext cx="1296144" cy="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549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r>
              <a:rPr lang="es-ES" sz="3200" dirty="0"/>
              <a:t>Estructura general (normal) de programa en CUDA: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23528" y="1267914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Los espacios de memoria de la CPU (HOST) y de la GPU (DEVICE) son diferentes; para poder usar la GPU necesitamos funciones para reservar memoria (</a:t>
            </a:r>
            <a:r>
              <a:rPr lang="es-ES" dirty="0" err="1"/>
              <a:t>CudaMalloc</a:t>
            </a:r>
            <a:r>
              <a:rPr lang="es-ES" dirty="0"/>
              <a:t>), liberar memoria (</a:t>
            </a:r>
            <a:r>
              <a:rPr lang="es-ES" dirty="0" err="1"/>
              <a:t>CudaFree</a:t>
            </a:r>
            <a:r>
              <a:rPr lang="es-ES" dirty="0"/>
              <a:t>), Copiar memoria de CPU a GPU y de GPU a CPU (</a:t>
            </a:r>
            <a:r>
              <a:rPr lang="es-ES" dirty="0" err="1"/>
              <a:t>CudaMemcpy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Programa CPU </a:t>
            </a:r>
          </a:p>
          <a:p>
            <a:r>
              <a:rPr lang="es-ES" dirty="0"/>
              <a:t>	(</a:t>
            </a:r>
            <a:r>
              <a:rPr lang="es-ES" dirty="0" err="1"/>
              <a:t>main</a:t>
            </a:r>
            <a:r>
              <a:rPr lang="es-ES" dirty="0"/>
              <a:t>)</a:t>
            </a:r>
          </a:p>
          <a:p>
            <a:r>
              <a:rPr lang="es-ES" dirty="0"/>
              <a:t>Inicializar memoria CPU</a:t>
            </a:r>
          </a:p>
          <a:p>
            <a:r>
              <a:rPr lang="es-ES" dirty="0"/>
              <a:t>	(</a:t>
            </a:r>
            <a:r>
              <a:rPr lang="es-ES" dirty="0" err="1"/>
              <a:t>malloc</a:t>
            </a:r>
            <a:r>
              <a:rPr lang="es-ES" dirty="0"/>
              <a:t>, leer ficheros,…)</a:t>
            </a:r>
          </a:p>
          <a:p>
            <a:r>
              <a:rPr lang="es-ES" dirty="0"/>
              <a:t>Reservar memoria GPU</a:t>
            </a:r>
          </a:p>
          <a:p>
            <a:r>
              <a:rPr lang="es-ES" dirty="0"/>
              <a:t>	(</a:t>
            </a:r>
            <a:r>
              <a:rPr lang="es-ES" dirty="0" err="1"/>
              <a:t>CudaMalloc</a:t>
            </a:r>
            <a:r>
              <a:rPr lang="es-ES" dirty="0"/>
              <a:t>)</a:t>
            </a:r>
          </a:p>
          <a:p>
            <a:r>
              <a:rPr lang="es-ES" dirty="0"/>
              <a:t>Enviar datos de CPU a GPU</a:t>
            </a:r>
          </a:p>
          <a:p>
            <a:r>
              <a:rPr lang="es-ES" dirty="0"/>
              <a:t>	(</a:t>
            </a:r>
            <a:r>
              <a:rPr lang="es-ES" dirty="0" err="1"/>
              <a:t>CudaMemcpy</a:t>
            </a:r>
            <a:r>
              <a:rPr lang="es-ES" dirty="0"/>
              <a:t>)</a:t>
            </a:r>
          </a:p>
          <a:p>
            <a:r>
              <a:rPr lang="es-ES" dirty="0"/>
              <a:t>Llamar a un </a:t>
            </a:r>
            <a:r>
              <a:rPr lang="es-ES" dirty="0" err="1"/>
              <a:t>kernel</a:t>
            </a:r>
            <a:r>
              <a:rPr lang="es-ES" dirty="0"/>
              <a:t>(se ejecuta en la GPU)</a:t>
            </a:r>
          </a:p>
          <a:p>
            <a:r>
              <a:rPr lang="es-ES" dirty="0"/>
              <a:t>	(</a:t>
            </a:r>
            <a:r>
              <a:rPr lang="es-ES" dirty="0" err="1"/>
              <a:t>nombre_de_kernel</a:t>
            </a:r>
            <a:r>
              <a:rPr lang="es-ES" dirty="0"/>
              <a:t>&lt;&lt;&lt;</a:t>
            </a:r>
            <a:r>
              <a:rPr lang="es-ES" dirty="0" err="1"/>
              <a:t>x,y</a:t>
            </a:r>
            <a:r>
              <a:rPr lang="es-ES" dirty="0"/>
              <a:t>&gt;&gt;&gt;(…</a:t>
            </a:r>
            <a:r>
              <a:rPr lang="es-ES" dirty="0" err="1"/>
              <a:t>parametros</a:t>
            </a:r>
            <a:r>
              <a:rPr lang="es-ES" dirty="0"/>
              <a:t>))</a:t>
            </a:r>
          </a:p>
          <a:p>
            <a:r>
              <a:rPr lang="es-ES" dirty="0"/>
              <a:t>Copiar resultados de la GPU a CPU</a:t>
            </a:r>
          </a:p>
          <a:p>
            <a:r>
              <a:rPr lang="es-ES" dirty="0"/>
              <a:t>	(</a:t>
            </a:r>
            <a:r>
              <a:rPr lang="es-ES" dirty="0" err="1"/>
              <a:t>CudaMemcpy</a:t>
            </a:r>
            <a:r>
              <a:rPr lang="es-ES" dirty="0"/>
              <a:t>)</a:t>
            </a:r>
          </a:p>
          <a:p>
            <a:r>
              <a:rPr lang="es-ES" dirty="0"/>
              <a:t>Liberar memoria</a:t>
            </a:r>
          </a:p>
          <a:p>
            <a:r>
              <a:rPr lang="es-ES" dirty="0"/>
              <a:t>	(</a:t>
            </a:r>
            <a:r>
              <a:rPr lang="es-ES" dirty="0" err="1"/>
              <a:t>CudaFree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5738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sz="3200" dirty="0"/>
              <a:t>Sumar dos enteros en CUDA</a:t>
            </a:r>
            <a:br>
              <a:rPr lang="es-ES" sz="3200" dirty="0"/>
            </a:b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60240" y="830560"/>
            <a:ext cx="81369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&lt;</a:t>
            </a:r>
            <a:r>
              <a:rPr lang="es-ES" dirty="0" err="1"/>
              <a:t>stdio.h</a:t>
            </a:r>
            <a:r>
              <a:rPr lang="es-ES" dirty="0"/>
              <a:t>&gt;</a:t>
            </a:r>
          </a:p>
          <a:p>
            <a:r>
              <a:rPr lang="es-ES" dirty="0"/>
              <a:t>__global__ </a:t>
            </a:r>
            <a:r>
              <a:rPr lang="es-ES" dirty="0" err="1"/>
              <a:t>void</a:t>
            </a:r>
            <a:r>
              <a:rPr lang="es-ES" dirty="0"/>
              <a:t> suma(</a:t>
            </a:r>
            <a:r>
              <a:rPr lang="es-ES" dirty="0" err="1"/>
              <a:t>int</a:t>
            </a:r>
            <a:r>
              <a:rPr lang="es-ES" dirty="0"/>
              <a:t> a, </a:t>
            </a:r>
            <a:r>
              <a:rPr lang="es-ES" dirty="0" err="1"/>
              <a:t>int</a:t>
            </a:r>
            <a:r>
              <a:rPr lang="es-ES" dirty="0"/>
              <a:t> b, </a:t>
            </a:r>
            <a:r>
              <a:rPr lang="es-ES" dirty="0" err="1"/>
              <a:t>int</a:t>
            </a:r>
            <a:r>
              <a:rPr lang="es-ES" dirty="0"/>
              <a:t> *c)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 *c=</a:t>
            </a:r>
            <a:r>
              <a:rPr lang="es-ES" dirty="0" err="1"/>
              <a:t>a+b</a:t>
            </a:r>
            <a:r>
              <a:rPr lang="es-ES" dirty="0"/>
              <a:t>;</a:t>
            </a:r>
          </a:p>
          <a:p>
            <a:r>
              <a:rPr lang="es-ES" dirty="0"/>
              <a:t>}</a:t>
            </a:r>
          </a:p>
          <a:p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 </a:t>
            </a:r>
            <a:r>
              <a:rPr lang="es-ES" dirty="0" err="1"/>
              <a:t>int</a:t>
            </a:r>
            <a:r>
              <a:rPr lang="es-ES" dirty="0"/>
              <a:t> c;</a:t>
            </a:r>
          </a:p>
          <a:p>
            <a:r>
              <a:rPr lang="es-ES" dirty="0"/>
              <a:t>   </a:t>
            </a:r>
            <a:r>
              <a:rPr lang="es-ES" dirty="0" err="1"/>
              <a:t>int</a:t>
            </a:r>
            <a:r>
              <a:rPr lang="es-ES" dirty="0"/>
              <a:t> *</a:t>
            </a:r>
            <a:r>
              <a:rPr lang="es-ES" dirty="0" err="1"/>
              <a:t>dev_c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n-US" dirty="0"/>
              <a:t>   </a:t>
            </a:r>
            <a:r>
              <a:rPr lang="en-US" dirty="0" err="1"/>
              <a:t>cudaMalloc</a:t>
            </a:r>
            <a:r>
              <a:rPr lang="en-US" dirty="0"/>
              <a:t> ( (void**)&amp;</a:t>
            </a:r>
            <a:r>
              <a:rPr lang="en-US" dirty="0" err="1"/>
              <a:t>dev_c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(int) );</a:t>
            </a:r>
          </a:p>
          <a:p>
            <a:endParaRPr lang="en-US" dirty="0"/>
          </a:p>
          <a:p>
            <a:r>
              <a:rPr lang="pt-BR" dirty="0"/>
              <a:t>   suma&lt;&lt;&lt;1,1&gt;&gt;&gt;(2,7,dev_c);</a:t>
            </a:r>
          </a:p>
          <a:p>
            <a:endParaRPr lang="pt-BR" dirty="0"/>
          </a:p>
          <a:p>
            <a:r>
              <a:rPr lang="es-ES" dirty="0"/>
              <a:t>   </a:t>
            </a:r>
            <a:r>
              <a:rPr lang="es-ES" dirty="0" err="1"/>
              <a:t>cudaMemcpy</a:t>
            </a:r>
            <a:r>
              <a:rPr lang="es-ES" dirty="0"/>
              <a:t>( &amp;c ,</a:t>
            </a:r>
            <a:r>
              <a:rPr lang="es-ES" dirty="0" err="1"/>
              <a:t>dev_c</a:t>
            </a:r>
            <a:r>
              <a:rPr lang="es-ES" dirty="0"/>
              <a:t>,  </a:t>
            </a:r>
            <a:r>
              <a:rPr lang="es-ES" dirty="0" err="1"/>
              <a:t>sizeof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), </a:t>
            </a:r>
            <a:r>
              <a:rPr lang="es-ES" dirty="0" err="1"/>
              <a:t>cudaMemcpyDeviceToHost</a:t>
            </a:r>
            <a:r>
              <a:rPr lang="es-ES" dirty="0"/>
              <a:t>);</a:t>
            </a:r>
          </a:p>
          <a:p>
            <a:endParaRPr lang="es-ES" dirty="0"/>
          </a:p>
          <a:p>
            <a:r>
              <a:rPr lang="pt-BR" dirty="0"/>
              <a:t>   </a:t>
            </a:r>
            <a:r>
              <a:rPr lang="pt-BR" dirty="0" err="1"/>
              <a:t>printf</a:t>
            </a:r>
            <a:r>
              <a:rPr lang="pt-BR" dirty="0"/>
              <a:t>("2+7 = %d\n", c);</a:t>
            </a:r>
          </a:p>
          <a:p>
            <a:endParaRPr lang="pt-BR" dirty="0"/>
          </a:p>
          <a:p>
            <a:r>
              <a:rPr lang="es-ES" dirty="0"/>
              <a:t>   </a:t>
            </a:r>
            <a:r>
              <a:rPr lang="es-ES" dirty="0" err="1"/>
              <a:t>cudaFree</a:t>
            </a:r>
            <a:r>
              <a:rPr lang="es-ES" dirty="0"/>
              <a:t>(</a:t>
            </a:r>
            <a:r>
              <a:rPr lang="es-ES" dirty="0" err="1"/>
              <a:t>dev_c</a:t>
            </a:r>
            <a:r>
              <a:rPr lang="es-ES" dirty="0"/>
              <a:t>);</a:t>
            </a:r>
          </a:p>
          <a:p>
            <a:r>
              <a:rPr lang="es-ES" dirty="0"/>
              <a:t>   </a:t>
            </a:r>
            <a:r>
              <a:rPr lang="es-ES" dirty="0" err="1"/>
              <a:t>return</a:t>
            </a:r>
            <a:r>
              <a:rPr lang="es-ES" dirty="0"/>
              <a:t> 0;</a:t>
            </a:r>
          </a:p>
          <a:p>
            <a:r>
              <a:rPr lang="es-ES" dirty="0"/>
              <a:t>} </a:t>
            </a:r>
            <a:endParaRPr lang="es-E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957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1366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Contenidos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29600" cy="453072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Sesión 1 Teoría: Introducción a Computación en </a:t>
            </a:r>
            <a:r>
              <a:rPr lang="es-ES" altLang="es-ES" sz="2400" dirty="0" err="1">
                <a:effectLst/>
              </a:rPr>
              <a:t>GPUs</a:t>
            </a:r>
            <a:r>
              <a:rPr lang="es-ES" altLang="es-ES" sz="2400" dirty="0">
                <a:effectLst/>
              </a:rPr>
              <a:t> con CUDA.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s-ES" altLang="es-ES" sz="2400" dirty="0">
              <a:effectLst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Sesión 2:Compilación, conceptos básicos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s-ES" altLang="es-ES" sz="2400" dirty="0">
              <a:effectLst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Sesión 3: Programación de algoritmos “trivialmente paralelos”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s-ES" altLang="es-ES" sz="2400" dirty="0">
              <a:effectLst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Sesión 4: Uso de la memoria “</a:t>
            </a:r>
            <a:r>
              <a:rPr lang="es-ES" altLang="es-ES" sz="2400" dirty="0" err="1">
                <a:effectLst/>
              </a:rPr>
              <a:t>Shared</a:t>
            </a:r>
            <a:r>
              <a:rPr lang="es-ES" altLang="es-ES" sz="2400" dirty="0">
                <a:effectLst/>
              </a:rPr>
              <a:t>”. “Reducciones” en </a:t>
            </a:r>
            <a:r>
              <a:rPr lang="es-ES" altLang="es-ES" sz="2400" dirty="0" err="1">
                <a:effectLst/>
              </a:rPr>
              <a:t>GPUs</a:t>
            </a:r>
            <a:endParaRPr lang="es-ES" altLang="es-ES" sz="2400" dirty="0">
              <a:effectLst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s-ES" altLang="es-ES" sz="2400" dirty="0">
              <a:effectLst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s-ES" altLang="es-ES" sz="2400" dirty="0">
                <a:effectLst/>
              </a:rPr>
              <a:t>Sesión 5: Optimización, temas avanzados, librerías</a:t>
            </a:r>
          </a:p>
        </p:txBody>
      </p:sp>
    </p:spTree>
    <p:extLst>
      <p:ext uri="{BB962C8B-B14F-4D97-AF65-F5344CB8AC3E}">
        <p14:creationId xmlns:p14="http://schemas.microsoft.com/office/powerpoint/2010/main" val="79431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sz="3200" dirty="0"/>
              <a:t>Sumar dos enteros en CUDA</a:t>
            </a:r>
            <a:br>
              <a:rPr lang="es-ES" sz="3200" dirty="0"/>
            </a:b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830560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Observaciones:</a:t>
            </a:r>
          </a:p>
          <a:p>
            <a:r>
              <a:rPr lang="es-ES" dirty="0"/>
              <a:t>1) </a:t>
            </a:r>
            <a:r>
              <a:rPr lang="es-ES" dirty="0" err="1"/>
              <a:t>CudaMalloc</a:t>
            </a:r>
            <a:r>
              <a:rPr lang="es-ES" dirty="0"/>
              <a:t> y </a:t>
            </a:r>
            <a:r>
              <a:rPr lang="es-ES" dirty="0" err="1"/>
              <a:t>CudaFree</a:t>
            </a:r>
            <a:r>
              <a:rPr lang="es-ES" dirty="0"/>
              <a:t> equivalen a </a:t>
            </a:r>
            <a:r>
              <a:rPr lang="es-ES" dirty="0" err="1"/>
              <a:t>malloc</a:t>
            </a:r>
            <a:r>
              <a:rPr lang="es-ES" dirty="0"/>
              <a:t> y free, pero para memoria de la GPU.</a:t>
            </a:r>
          </a:p>
          <a:p>
            <a:endParaRPr lang="es-ES" dirty="0"/>
          </a:p>
          <a:p>
            <a:r>
              <a:rPr lang="es-ES" dirty="0"/>
              <a:t>2) Los punteros a los que se le ha dado memoria con </a:t>
            </a:r>
            <a:r>
              <a:rPr lang="es-ES" dirty="0" err="1"/>
              <a:t>CudaMalloc</a:t>
            </a:r>
            <a:r>
              <a:rPr lang="es-ES" dirty="0"/>
              <a:t> no se pueden usar “correctamente“ en el código de la CPU (solo a través de llamadas a </a:t>
            </a:r>
            <a:r>
              <a:rPr lang="es-ES" dirty="0" err="1"/>
              <a:t>kernels</a:t>
            </a:r>
            <a:r>
              <a:rPr lang="es-ES" dirty="0"/>
              <a:t> y </a:t>
            </a:r>
            <a:r>
              <a:rPr lang="es-ES" dirty="0" err="1"/>
              <a:t>cudamemcpy</a:t>
            </a:r>
            <a:r>
              <a:rPr lang="es-ES" dirty="0"/>
              <a:t>).</a:t>
            </a:r>
          </a:p>
          <a:p>
            <a:endParaRPr lang="es-ES" dirty="0"/>
          </a:p>
          <a:p>
            <a:r>
              <a:rPr lang="es-ES" dirty="0"/>
              <a:t>3) De forma similar, un puntero al que se le da memoria con </a:t>
            </a:r>
            <a:r>
              <a:rPr lang="es-ES" dirty="0" err="1"/>
              <a:t>malloc</a:t>
            </a:r>
            <a:r>
              <a:rPr lang="es-ES" dirty="0"/>
              <a:t> no se debe usar en la GPU.</a:t>
            </a:r>
          </a:p>
          <a:p>
            <a:endParaRPr lang="es-ES" dirty="0"/>
          </a:p>
          <a:p>
            <a:r>
              <a:rPr lang="es-ES" dirty="0"/>
              <a:t>4) Podemos copiar memoria (datos) entre CPU y GPU usando </a:t>
            </a:r>
            <a:r>
              <a:rPr lang="es-ES" dirty="0" err="1"/>
              <a:t>CudaMemcpy</a:t>
            </a:r>
            <a:r>
              <a:rPr lang="es-ES" dirty="0"/>
              <a:t> con las opciones </a:t>
            </a:r>
            <a:r>
              <a:rPr lang="es-ES" dirty="0" err="1"/>
              <a:t>cudaMemcpyDeviceToHost</a:t>
            </a:r>
            <a:r>
              <a:rPr lang="es-ES" dirty="0"/>
              <a:t> o  </a:t>
            </a:r>
            <a:r>
              <a:rPr lang="es-ES" dirty="0" err="1"/>
              <a:t>cudaMemcpyHostToDevice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5) No hace falta reservar memoria para parámetros de tipo simple (no vectores) que se pasen por valor (</a:t>
            </a:r>
            <a:r>
              <a:rPr lang="es-ES" dirty="0" err="1"/>
              <a:t>a,b</a:t>
            </a:r>
            <a:r>
              <a:rPr lang="es-ES" dirty="0"/>
              <a:t> en el ejemplo anterior).</a:t>
            </a:r>
          </a:p>
          <a:p>
            <a:r>
              <a:rPr lang="es-ES" dirty="0"/>
              <a:t>Si los argumentos son vectores, sí que hay que reservar memoria</a:t>
            </a:r>
            <a:endParaRPr lang="es-E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608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Tarjeta gráfica y su GPU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1340768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El objetivo fundamental de la tarjeta gráfica es encargarse de la visualización.</a:t>
            </a:r>
          </a:p>
          <a:p>
            <a:r>
              <a:rPr lang="es-ES" sz="3200" dirty="0"/>
              <a:t>Toman mucha fuerza al surgir los sistemas operativos gráficos (Windows, Mac)</a:t>
            </a:r>
          </a:p>
          <a:p>
            <a:endParaRPr lang="es-ES" sz="3200" dirty="0"/>
          </a:p>
          <a:p>
            <a:r>
              <a:rPr lang="es-ES" sz="3200" dirty="0"/>
              <a:t>-Visualización 2D</a:t>
            </a:r>
          </a:p>
          <a:p>
            <a:r>
              <a:rPr lang="es-ES" sz="3200" dirty="0"/>
              <a:t>-Ejecución de video</a:t>
            </a:r>
          </a:p>
          <a:p>
            <a:r>
              <a:rPr lang="es-ES" sz="3200" dirty="0"/>
              <a:t>-Gráficos 3D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365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79580"/>
            <a:ext cx="8229600" cy="1139825"/>
          </a:xfrm>
        </p:spPr>
        <p:txBody>
          <a:bodyPr/>
          <a:lstStyle/>
          <a:p>
            <a:r>
              <a:rPr lang="es-ES" sz="3200" dirty="0"/>
              <a:t>Tarjeta gráfica y su GPU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1196752"/>
            <a:ext cx="813690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-A finales de los 90 y comienzos de los 2000, las </a:t>
            </a:r>
            <a:r>
              <a:rPr lang="es-ES" sz="2400" dirty="0" err="1"/>
              <a:t>GPUs</a:t>
            </a:r>
            <a:r>
              <a:rPr lang="es-ES" sz="2400" dirty="0"/>
              <a:t> se van haciendo cada vez más potentes.</a:t>
            </a:r>
          </a:p>
          <a:p>
            <a:r>
              <a:rPr lang="es-ES" sz="2400" dirty="0"/>
              <a:t>-Operaciones principales : </a:t>
            </a:r>
            <a:r>
              <a:rPr lang="es-ES" sz="2400" dirty="0" err="1"/>
              <a:t>rendering</a:t>
            </a:r>
            <a:r>
              <a:rPr lang="es-ES" sz="2400" dirty="0"/>
              <a:t>, </a:t>
            </a:r>
            <a:r>
              <a:rPr lang="es-ES" sz="2400" dirty="0" err="1"/>
              <a:t>shading</a:t>
            </a:r>
            <a:r>
              <a:rPr lang="es-ES" sz="2400" dirty="0"/>
              <a:t>,… operaciones sencillas que hay que realizar sobre muchos pixeles.</a:t>
            </a:r>
          </a:p>
          <a:p>
            <a:r>
              <a:rPr lang="es-ES" sz="2400" dirty="0"/>
              <a:t>-Se desarrollan </a:t>
            </a:r>
            <a:r>
              <a:rPr lang="es-ES" sz="2400" dirty="0" err="1"/>
              <a:t>GPUs</a:t>
            </a:r>
            <a:r>
              <a:rPr lang="es-ES" sz="2400" dirty="0"/>
              <a:t> con muchos elementos de computación, programables, relativamente sencillos (sin ejecución </a:t>
            </a:r>
            <a:r>
              <a:rPr lang="es-ES" sz="2400" dirty="0" err="1"/>
              <a:t>out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order</a:t>
            </a:r>
            <a:r>
              <a:rPr lang="es-ES" sz="2400" dirty="0"/>
              <a:t>, sin ejecución especulativa, sin caches).</a:t>
            </a:r>
          </a:p>
          <a:p>
            <a:r>
              <a:rPr lang="es-ES" sz="2400" dirty="0"/>
              <a:t>-Hasta ese momento, la CPU manda ordenes a GPU, que ejecuta ordenes gráficas. GPGPU surge cuando aparece la posibilidad de mandar resultados de vuelta a CPU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380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Tarjeta gráfica y su GPU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23528" y="1484784"/>
            <a:ext cx="871296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-La potencia de cálculo acumulada de todos esos </a:t>
            </a:r>
            <a:r>
              <a:rPr lang="es-ES" sz="2400" dirty="0" err="1"/>
              <a:t>cores</a:t>
            </a:r>
            <a:r>
              <a:rPr lang="es-ES" sz="2400" dirty="0"/>
              <a:t> empieza a ser mayor que la de las </a:t>
            </a:r>
            <a:r>
              <a:rPr lang="es-ES" sz="2400" dirty="0" err="1"/>
              <a:t>CPUs</a:t>
            </a:r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Surge la idea de usarla para computación de carácter general.</a:t>
            </a:r>
          </a:p>
          <a:p>
            <a:r>
              <a:rPr lang="es-ES" sz="2400" dirty="0"/>
              <a:t>Inicialmente:</a:t>
            </a:r>
          </a:p>
          <a:p>
            <a:r>
              <a:rPr lang="es-ES" sz="2400" dirty="0"/>
              <a:t>-difíciles de programar (</a:t>
            </a:r>
            <a:r>
              <a:rPr lang="es-ES" sz="2400" dirty="0" err="1"/>
              <a:t>OpenGl</a:t>
            </a:r>
            <a:r>
              <a:rPr lang="es-ES" sz="2400" dirty="0"/>
              <a:t>, DirectX), poca flexibilidad (programar otros cálculos como si fueran operaciones de gráficos)</a:t>
            </a:r>
          </a:p>
          <a:p>
            <a:endParaRPr lang="es-ES" sz="2400" dirty="0"/>
          </a:p>
          <a:p>
            <a:r>
              <a:rPr lang="es-ES" sz="2400" dirty="0"/>
              <a:t>-poca precisión (no había números </a:t>
            </a:r>
            <a:r>
              <a:rPr lang="es-ES" sz="2400"/>
              <a:t>reales)</a:t>
            </a:r>
          </a:p>
          <a:p>
            <a:endParaRPr lang="es-ES" sz="2400" dirty="0"/>
          </a:p>
          <a:p>
            <a:r>
              <a:rPr lang="es-ES" sz="2400" dirty="0"/>
              <a:t>-Sin medios de depurar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896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altLang="es-ES" sz="3200" dirty="0">
                <a:effectLst/>
              </a:rPr>
              <a:t>CUDA</a:t>
            </a: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67544" y="1124743"/>
            <a:ext cx="813690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sz="2800" dirty="0"/>
              <a:t>CUDA (</a:t>
            </a:r>
            <a:r>
              <a:rPr lang="es-ES" sz="2800" i="1" dirty="0"/>
              <a:t>Compute </a:t>
            </a:r>
            <a:r>
              <a:rPr lang="es-ES" sz="2800" i="1" dirty="0" err="1"/>
              <a:t>Unified</a:t>
            </a:r>
            <a:r>
              <a:rPr lang="es-ES" sz="2800" i="1" dirty="0"/>
              <a:t> </a:t>
            </a:r>
            <a:r>
              <a:rPr lang="es-ES" sz="2800" i="1" dirty="0" err="1"/>
              <a:t>Device</a:t>
            </a:r>
            <a:r>
              <a:rPr lang="es-ES" sz="2800" i="1" dirty="0"/>
              <a:t> </a:t>
            </a:r>
            <a:r>
              <a:rPr lang="es-ES" sz="2800" i="1" dirty="0" err="1"/>
              <a:t>Architecture</a:t>
            </a:r>
            <a:r>
              <a:rPr lang="es-ES" sz="2800" dirty="0"/>
              <a:t>) es (en el momento de presentación, 2006) una nueva arquitectura para tarjetas gráficas con elementos diseñados para cálculo general con </a:t>
            </a:r>
            <a:r>
              <a:rPr lang="es-ES" sz="2800" dirty="0" err="1"/>
              <a:t>GPUs</a:t>
            </a:r>
            <a:r>
              <a:rPr lang="es-ES" sz="2800" dirty="0"/>
              <a:t>.</a:t>
            </a:r>
          </a:p>
          <a:p>
            <a:endParaRPr lang="es-ES" sz="2800" dirty="0"/>
          </a:p>
          <a:p>
            <a:r>
              <a:rPr lang="es-ES" sz="2800" dirty="0"/>
              <a:t>-Para facilitar el acceso a esas tarjetas, </a:t>
            </a:r>
            <a:r>
              <a:rPr lang="es-ES" sz="2800" dirty="0" err="1"/>
              <a:t>Nvidia</a:t>
            </a:r>
            <a:r>
              <a:rPr lang="es-ES" sz="2800" dirty="0"/>
              <a:t> creó CUDA-C: Una serie de “añadidos” a C estándar para permitir el acceso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676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sz="3200" dirty="0"/>
              <a:t>CUDA:</a:t>
            </a:r>
            <a:br>
              <a:rPr lang="es-ES" sz="3200" dirty="0"/>
            </a:br>
            <a:br>
              <a:rPr lang="es-ES" altLang="es-ES" sz="3200" dirty="0"/>
            </a:br>
            <a:endParaRPr lang="es-ES" altLang="es-ES" sz="3200" dirty="0"/>
          </a:p>
        </p:txBody>
      </p:sp>
      <p:sp>
        <p:nvSpPr>
          <p:cNvPr id="2" name="1 CuadroTexto"/>
          <p:cNvSpPr txBox="1"/>
          <p:nvPr/>
        </p:nvSpPr>
        <p:spPr>
          <a:xfrm>
            <a:off x="381744" y="1004616"/>
            <a:ext cx="8352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Definición actual de CUDA:</a:t>
            </a:r>
          </a:p>
          <a:p>
            <a:r>
              <a:rPr lang="en-US" sz="2400" dirty="0"/>
              <a:t>“a general purpose parallel computing platform and programming model that leverages the parallel compute engine in NVIDIA GPUs to solve many complex computational problems in a more efficient way than on a CPU.”</a:t>
            </a:r>
          </a:p>
          <a:p>
            <a:endParaRPr lang="en-US" sz="2400" dirty="0"/>
          </a:p>
          <a:p>
            <a:r>
              <a:rPr lang="es-ES" sz="2400" dirty="0"/>
              <a:t>-La principal forma de programar </a:t>
            </a:r>
            <a:r>
              <a:rPr lang="es-ES" sz="2400" dirty="0" err="1"/>
              <a:t>GPUs</a:t>
            </a:r>
            <a:r>
              <a:rPr lang="es-ES" sz="2400" dirty="0"/>
              <a:t> de </a:t>
            </a:r>
            <a:r>
              <a:rPr lang="es-ES" sz="2400" dirty="0" err="1"/>
              <a:t>Nvidia</a:t>
            </a:r>
            <a:r>
              <a:rPr lang="es-ES" sz="2400" dirty="0"/>
              <a:t> es mediante CUDA-C. Sin embargo, hay otros lenguajes que lo permiten: FORTRAN, </a:t>
            </a:r>
            <a:r>
              <a:rPr lang="es-ES" sz="2400" dirty="0" err="1"/>
              <a:t>DirectCompute</a:t>
            </a:r>
            <a:r>
              <a:rPr lang="es-ES" sz="2400" dirty="0"/>
              <a:t>, </a:t>
            </a:r>
            <a:r>
              <a:rPr lang="es-ES" sz="2400" dirty="0" err="1"/>
              <a:t>OpenACC</a:t>
            </a:r>
            <a:r>
              <a:rPr lang="es-ES" sz="2400" dirty="0"/>
              <a:t>, o desde Matlab.</a:t>
            </a:r>
          </a:p>
        </p:txBody>
      </p:sp>
    </p:spTree>
    <p:extLst>
      <p:ext uri="{BB962C8B-B14F-4D97-AF65-F5344CB8AC3E}">
        <p14:creationId xmlns:p14="http://schemas.microsoft.com/office/powerpoint/2010/main" val="338665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sz="3200" dirty="0">
                <a:solidFill>
                  <a:srgbClr val="FFFFCC"/>
                </a:solidFill>
                <a:latin typeface="Arial" panose="020B0604020202020204" pitchFamily="34" charset="0"/>
              </a:rPr>
              <a:t>Porque CUDA?</a:t>
            </a:r>
            <a:br>
              <a:rPr lang="es-ES" sz="3200" dirty="0">
                <a:solidFill>
                  <a:srgbClr val="FFFFCC"/>
                </a:solidFill>
                <a:latin typeface="Arial" panose="020B0604020202020204" pitchFamily="34" charset="0"/>
              </a:rPr>
            </a:b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388E0D4-A9C4-4472-8E51-B926D4C0EDA9}"/>
              </a:ext>
            </a:extLst>
          </p:cNvPr>
          <p:cNvSpPr/>
          <p:nvPr/>
        </p:nvSpPr>
        <p:spPr>
          <a:xfrm>
            <a:off x="179512" y="6093296"/>
            <a:ext cx="9828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EAEAEA"/>
                </a:solidFill>
              </a:rPr>
              <a:t>http://docs.nvidia.com/cuda/cuda-c-programming-guide/index.html#introduction</a:t>
            </a:r>
            <a:endParaRPr lang="es-ES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8E312A6-A2B0-4723-83F7-C4ADE1B95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07181"/>
            <a:ext cx="6248400" cy="50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3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s-ES" sz="3200" dirty="0"/>
              <a:t>Aplicaciones de CUDA</a:t>
            </a:r>
            <a:br>
              <a:rPr lang="es-ES" sz="3200" dirty="0"/>
            </a:br>
            <a:br>
              <a:rPr lang="es-ES" altLang="es-ES" sz="3200" dirty="0">
                <a:effectLst/>
              </a:rPr>
            </a:br>
            <a:endParaRPr lang="es-ES" altLang="es-ES" sz="3200" dirty="0">
              <a:effectLst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67544" y="1124743"/>
            <a:ext cx="8136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Se han desarrollado aplicaciones de CUDA prácticamente en cualquier campo en el que sea necesaria computación masiva:</a:t>
            </a:r>
          </a:p>
          <a:p>
            <a:r>
              <a:rPr lang="es-ES" sz="2000" dirty="0"/>
              <a:t>-Medicina</a:t>
            </a:r>
          </a:p>
          <a:p>
            <a:r>
              <a:rPr lang="es-ES" sz="2000" dirty="0"/>
              <a:t>-Biología</a:t>
            </a:r>
          </a:p>
          <a:p>
            <a:r>
              <a:rPr lang="es-ES" sz="2000" dirty="0"/>
              <a:t>-Astrofísica</a:t>
            </a:r>
          </a:p>
          <a:p>
            <a:r>
              <a:rPr lang="es-ES" sz="2000" dirty="0"/>
              <a:t>-Dinámica de fluidos computacional</a:t>
            </a:r>
          </a:p>
          <a:p>
            <a:r>
              <a:rPr lang="es-ES" sz="2000" dirty="0"/>
              <a:t>-Estudio del clima</a:t>
            </a:r>
          </a:p>
          <a:p>
            <a:r>
              <a:rPr lang="es-ES" sz="2000" dirty="0"/>
              <a:t>-Geofísica</a:t>
            </a:r>
          </a:p>
          <a:p>
            <a:r>
              <a:rPr lang="es-ES" sz="2000" dirty="0"/>
              <a:t>-Economía</a:t>
            </a:r>
          </a:p>
          <a:p>
            <a:r>
              <a:rPr lang="es-ES" sz="2000" dirty="0"/>
              <a:t>-Big Data</a:t>
            </a:r>
          </a:p>
          <a:p>
            <a:r>
              <a:rPr lang="es-ES" sz="2000" dirty="0"/>
              <a:t>-Estadística</a:t>
            </a:r>
          </a:p>
          <a:p>
            <a:r>
              <a:rPr lang="es-ES" sz="2000" dirty="0"/>
              <a:t>-…</a:t>
            </a:r>
          </a:p>
          <a:p>
            <a:r>
              <a:rPr lang="es-ES" sz="2000" dirty="0"/>
              <a:t>La lista no acaba, porque crece cada día.</a:t>
            </a:r>
          </a:p>
        </p:txBody>
      </p:sp>
    </p:spTree>
    <p:extLst>
      <p:ext uri="{BB962C8B-B14F-4D97-AF65-F5344CB8AC3E}">
        <p14:creationId xmlns:p14="http://schemas.microsoft.com/office/powerpoint/2010/main" val="4003445395"/>
      </p:ext>
    </p:extLst>
  </p:cSld>
  <p:clrMapOvr>
    <a:masterClrMapping/>
  </p:clrMapOvr>
</p:sld>
</file>

<file path=ppt/theme/theme1.xml><?xml version="1.0" encoding="utf-8"?>
<a:theme xmlns:a="http://schemas.openxmlformats.org/drawingml/2006/main" name="Acantilado">
  <a:themeElements>
    <a:clrScheme name="Acantilado 5">
      <a:dk1>
        <a:srgbClr val="009999"/>
      </a:dk1>
      <a:lt1>
        <a:srgbClr val="EAEAEA"/>
      </a:lt1>
      <a:dk2>
        <a:srgbClr val="006666"/>
      </a:dk2>
      <a:lt2>
        <a:srgbClr val="FFFFCC"/>
      </a:lt2>
      <a:accent1>
        <a:srgbClr val="339966"/>
      </a:accent1>
      <a:accent2>
        <a:srgbClr val="5E855B"/>
      </a:accent2>
      <a:accent3>
        <a:srgbClr val="AAB8B8"/>
      </a:accent3>
      <a:accent4>
        <a:srgbClr val="C8C8C8"/>
      </a:accent4>
      <a:accent5>
        <a:srgbClr val="ADCAB8"/>
      </a:accent5>
      <a:accent6>
        <a:srgbClr val="547852"/>
      </a:accent6>
      <a:hlink>
        <a:srgbClr val="EEC85E"/>
      </a:hlink>
      <a:folHlink>
        <a:srgbClr val="AA8456"/>
      </a:folHlink>
    </a:clrScheme>
    <a:fontScheme name="Acantilad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antilado 1">
        <a:dk1>
          <a:srgbClr val="5B5B49"/>
        </a:dk1>
        <a:lt1>
          <a:srgbClr val="DDDDDD"/>
        </a:lt1>
        <a:dk2>
          <a:srgbClr val="2B2A00"/>
        </a:dk2>
        <a:lt2>
          <a:srgbClr val="E0DFBE"/>
        </a:lt2>
        <a:accent1>
          <a:srgbClr val="878543"/>
        </a:accent1>
        <a:accent2>
          <a:srgbClr val="716E00"/>
        </a:accent2>
        <a:accent3>
          <a:srgbClr val="ACACAA"/>
        </a:accent3>
        <a:accent4>
          <a:srgbClr val="BDBDBD"/>
        </a:accent4>
        <a:accent5>
          <a:srgbClr val="C3C2B0"/>
        </a:accent5>
        <a:accent6>
          <a:srgbClr val="666300"/>
        </a:accent6>
        <a:hlink>
          <a:srgbClr val="CC9900"/>
        </a:hlink>
        <a:folHlink>
          <a:srgbClr val="99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2">
        <a:dk1>
          <a:srgbClr val="746354"/>
        </a:dk1>
        <a:lt1>
          <a:srgbClr val="FFFFFF"/>
        </a:lt1>
        <a:dk2>
          <a:srgbClr val="523E26"/>
        </a:dk2>
        <a:lt2>
          <a:srgbClr val="E1DFAF"/>
        </a:lt2>
        <a:accent1>
          <a:srgbClr val="CC9900"/>
        </a:accent1>
        <a:accent2>
          <a:srgbClr val="669900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5C8A00"/>
        </a:accent6>
        <a:hlink>
          <a:srgbClr val="CCCC00"/>
        </a:hlink>
        <a:folHlink>
          <a:srgbClr val="AC793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3">
        <a:dk1>
          <a:srgbClr val="667B5B"/>
        </a:dk1>
        <a:lt1>
          <a:srgbClr val="E6E6DA"/>
        </a:lt1>
        <a:dk2>
          <a:srgbClr val="295200"/>
        </a:dk2>
        <a:lt2>
          <a:srgbClr val="F3F2D9"/>
        </a:lt2>
        <a:accent1>
          <a:srgbClr val="808000"/>
        </a:accent1>
        <a:accent2>
          <a:srgbClr val="838D75"/>
        </a:accent2>
        <a:accent3>
          <a:srgbClr val="ACB3AA"/>
        </a:accent3>
        <a:accent4>
          <a:srgbClr val="C4C4BA"/>
        </a:accent4>
        <a:accent5>
          <a:srgbClr val="C0C0AA"/>
        </a:accent5>
        <a:accent6>
          <a:srgbClr val="767F69"/>
        </a:accent6>
        <a:hlink>
          <a:srgbClr val="33CC33"/>
        </a:hlink>
        <a:folHlink>
          <a:srgbClr val="33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4">
        <a:dk1>
          <a:srgbClr val="86615A"/>
        </a:dk1>
        <a:lt1>
          <a:srgbClr val="FFFFFF"/>
        </a:lt1>
        <a:dk2>
          <a:srgbClr val="633427"/>
        </a:dk2>
        <a:lt2>
          <a:srgbClr val="E9DDCD"/>
        </a:lt2>
        <a:accent1>
          <a:srgbClr val="A34545"/>
        </a:accent1>
        <a:accent2>
          <a:srgbClr val="C86400"/>
        </a:accent2>
        <a:accent3>
          <a:srgbClr val="B7AEAC"/>
        </a:accent3>
        <a:accent4>
          <a:srgbClr val="DADADA"/>
        </a:accent4>
        <a:accent5>
          <a:srgbClr val="CEB0B0"/>
        </a:accent5>
        <a:accent6>
          <a:srgbClr val="B55A00"/>
        </a:accent6>
        <a:hlink>
          <a:srgbClr val="ECAE00"/>
        </a:hlink>
        <a:folHlink>
          <a:srgbClr val="BAA8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5">
        <a:dk1>
          <a:srgbClr val="009999"/>
        </a:dk1>
        <a:lt1>
          <a:srgbClr val="EAEAEA"/>
        </a:lt1>
        <a:dk2>
          <a:srgbClr val="006666"/>
        </a:dk2>
        <a:lt2>
          <a:srgbClr val="FFFFCC"/>
        </a:lt2>
        <a:accent1>
          <a:srgbClr val="339966"/>
        </a:accent1>
        <a:accent2>
          <a:srgbClr val="5E855B"/>
        </a:accent2>
        <a:accent3>
          <a:srgbClr val="AAB8B8"/>
        </a:accent3>
        <a:accent4>
          <a:srgbClr val="C8C8C8"/>
        </a:accent4>
        <a:accent5>
          <a:srgbClr val="ADCAB8"/>
        </a:accent5>
        <a:accent6>
          <a:srgbClr val="547852"/>
        </a:accent6>
        <a:hlink>
          <a:srgbClr val="EEC85E"/>
        </a:hlink>
        <a:folHlink>
          <a:srgbClr val="AA84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6">
        <a:dk1>
          <a:srgbClr val="B8A47C"/>
        </a:dk1>
        <a:lt1>
          <a:srgbClr val="FFFFFF"/>
        </a:lt1>
        <a:dk2>
          <a:srgbClr val="A68A58"/>
        </a:dk2>
        <a:lt2>
          <a:srgbClr val="DAD79C"/>
        </a:lt2>
        <a:accent1>
          <a:srgbClr val="816B35"/>
        </a:accent1>
        <a:accent2>
          <a:srgbClr val="FFCC00"/>
        </a:accent2>
        <a:accent3>
          <a:srgbClr val="D0C4B4"/>
        </a:accent3>
        <a:accent4>
          <a:srgbClr val="DADADA"/>
        </a:accent4>
        <a:accent5>
          <a:srgbClr val="C1BAAE"/>
        </a:accent5>
        <a:accent6>
          <a:srgbClr val="E7B900"/>
        </a:accent6>
        <a:hlink>
          <a:srgbClr val="0066CC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7">
        <a:dk1>
          <a:srgbClr val="336699"/>
        </a:dk1>
        <a:lt1>
          <a:srgbClr val="F8F8F8"/>
        </a:lt1>
        <a:dk2>
          <a:srgbClr val="003366"/>
        </a:dk2>
        <a:lt2>
          <a:srgbClr val="D1DDD4"/>
        </a:lt2>
        <a:accent1>
          <a:srgbClr val="3399FF"/>
        </a:accent1>
        <a:accent2>
          <a:srgbClr val="006699"/>
        </a:accent2>
        <a:accent3>
          <a:srgbClr val="AAADB8"/>
        </a:accent3>
        <a:accent4>
          <a:srgbClr val="D4D4D4"/>
        </a:accent4>
        <a:accent5>
          <a:srgbClr val="ADCAFF"/>
        </a:accent5>
        <a:accent6>
          <a:srgbClr val="005C8A"/>
        </a:accent6>
        <a:hlink>
          <a:srgbClr val="86C0CE"/>
        </a:hlink>
        <a:folHlink>
          <a:srgbClr val="0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Cliff</Template>
  <TotalTime>2609</TotalTime>
  <Words>1766</Words>
  <Application>Microsoft Office PowerPoint</Application>
  <PresentationFormat>Presentación en pantalla (4:3)</PresentationFormat>
  <Paragraphs>216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Verdana</vt:lpstr>
      <vt:lpstr>Wingdings</vt:lpstr>
      <vt:lpstr>Acantilado</vt:lpstr>
      <vt:lpstr>Computación de Altas Prestaciones Seminario sobre GPGPUs</vt:lpstr>
      <vt:lpstr>Contenidos</vt:lpstr>
      <vt:lpstr>Tarjeta gráfica y su GPU</vt:lpstr>
      <vt:lpstr>Tarjeta gráfica y su GPU</vt:lpstr>
      <vt:lpstr>Tarjeta gráfica y su GPU</vt:lpstr>
      <vt:lpstr>CUDA </vt:lpstr>
      <vt:lpstr>CUDA:  </vt:lpstr>
      <vt:lpstr>Porque CUDA?  </vt:lpstr>
      <vt:lpstr>Aplicaciones de CUDA  </vt:lpstr>
      <vt:lpstr>Librerías aceleradas con CUDA  </vt:lpstr>
      <vt:lpstr>Alternativas a CUDA  </vt:lpstr>
      <vt:lpstr>Como podemos usar CUDA en  nuestro ordenador?  </vt:lpstr>
      <vt:lpstr> Como podemos usar CUDA en  nuestro ordenador?  </vt:lpstr>
      <vt:lpstr>Máquinas disponibles en el DSIC </vt:lpstr>
      <vt:lpstr>Averiguando características de nuestra(s) GPU(s)  </vt:lpstr>
      <vt:lpstr>Programas CUDA  </vt:lpstr>
      <vt:lpstr>Primer programa en CUDA: Hola mundo</vt:lpstr>
      <vt:lpstr>Estructura general (normal) de programa en CUDA:</vt:lpstr>
      <vt:lpstr>Sumar dos enteros en CUDA  </vt:lpstr>
      <vt:lpstr>Sumar dos enteros en CUDA  </vt:lpstr>
    </vt:vector>
  </TitlesOfParts>
  <Company>UPV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para Computación de Altas Prestaciones</dc:title>
  <dc:creator>victor</dc:creator>
  <cp:lastModifiedBy>Víctor Manuel García Mollá</cp:lastModifiedBy>
  <cp:revision>138</cp:revision>
  <dcterms:created xsi:type="dcterms:W3CDTF">2006-08-25T17:03:14Z</dcterms:created>
  <dcterms:modified xsi:type="dcterms:W3CDTF">2022-03-22T11:16:52Z</dcterms:modified>
</cp:coreProperties>
</file>