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sldIdLst>
    <p:sldId id="346" r:id="rId2"/>
    <p:sldId id="347" r:id="rId3"/>
    <p:sldId id="329" r:id="rId4"/>
    <p:sldId id="330" r:id="rId5"/>
    <p:sldId id="332" r:id="rId6"/>
    <p:sldId id="331" r:id="rId7"/>
    <p:sldId id="335" r:id="rId8"/>
    <p:sldId id="336" r:id="rId9"/>
    <p:sldId id="337" r:id="rId10"/>
    <p:sldId id="338" r:id="rId11"/>
    <p:sldId id="339" r:id="rId12"/>
    <p:sldId id="341" r:id="rId13"/>
    <p:sldId id="342" r:id="rId14"/>
    <p:sldId id="348" r:id="rId15"/>
    <p:sldId id="344" r:id="rId16"/>
    <p:sldId id="349" r:id="rId17"/>
    <p:sldId id="345" r:id="rId18"/>
    <p:sldId id="343" r:id="rId19"/>
    <p:sldId id="340" r:id="rId20"/>
    <p:sldId id="350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11" autoAdjust="0"/>
  </p:normalViewPr>
  <p:slideViewPr>
    <p:cSldViewPr>
      <p:cViewPr varScale="1">
        <p:scale>
          <a:sx n="86" d="100"/>
          <a:sy n="86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9B5E4-6C39-424F-93CD-2F655550E260}" type="datetimeFigureOut">
              <a:rPr lang="es-ES" smtClean="0"/>
              <a:t>19/04/2023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64C7-A94F-4985-9181-52B7BEF660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70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36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640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08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42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98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963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228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34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20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807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31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00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22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0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1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95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46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47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43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0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40 w 2780"/>
                <a:gd name="T1" fmla="*/ 18 h 953"/>
                <a:gd name="T2" fmla="*/ 2750 w 2780"/>
                <a:gd name="T3" fmla="*/ 24 h 953"/>
                <a:gd name="T4" fmla="*/ 2683 w 2780"/>
                <a:gd name="T5" fmla="*/ 102 h 953"/>
                <a:gd name="T6" fmla="*/ 2575 w 2780"/>
                <a:gd name="T7" fmla="*/ 156 h 953"/>
                <a:gd name="T8" fmla="*/ 2569 w 2780"/>
                <a:gd name="T9" fmla="*/ 222 h 953"/>
                <a:gd name="T10" fmla="*/ 2551 w 2780"/>
                <a:gd name="T11" fmla="*/ 246 h 953"/>
                <a:gd name="T12" fmla="*/ 2533 w 2780"/>
                <a:gd name="T13" fmla="*/ 252 h 953"/>
                <a:gd name="T14" fmla="*/ 2461 w 2780"/>
                <a:gd name="T15" fmla="*/ 210 h 953"/>
                <a:gd name="T16" fmla="*/ 2316 w 2780"/>
                <a:gd name="T17" fmla="*/ 192 h 953"/>
                <a:gd name="T18" fmla="*/ 2292 w 2780"/>
                <a:gd name="T19" fmla="*/ 186 h 953"/>
                <a:gd name="T20" fmla="*/ 2274 w 2780"/>
                <a:gd name="T21" fmla="*/ 192 h 953"/>
                <a:gd name="T22" fmla="*/ 2202 w 2780"/>
                <a:gd name="T23" fmla="*/ 228 h 953"/>
                <a:gd name="T24" fmla="*/ 2166 w 2780"/>
                <a:gd name="T25" fmla="*/ 240 h 953"/>
                <a:gd name="T26" fmla="*/ 2142 w 2780"/>
                <a:gd name="T27" fmla="*/ 246 h 953"/>
                <a:gd name="T28" fmla="*/ 2130 w 2780"/>
                <a:gd name="T29" fmla="*/ 258 h 953"/>
                <a:gd name="T30" fmla="*/ 2130 w 2780"/>
                <a:gd name="T31" fmla="*/ 276 h 953"/>
                <a:gd name="T32" fmla="*/ 2107 w 2780"/>
                <a:gd name="T33" fmla="*/ 300 h 953"/>
                <a:gd name="T34" fmla="*/ 2089 w 2780"/>
                <a:gd name="T35" fmla="*/ 312 h 953"/>
                <a:gd name="T36" fmla="*/ 2077 w 2780"/>
                <a:gd name="T37" fmla="*/ 324 h 953"/>
                <a:gd name="T38" fmla="*/ 2065 w 2780"/>
                <a:gd name="T39" fmla="*/ 336 h 953"/>
                <a:gd name="T40" fmla="*/ 2030 w 2780"/>
                <a:gd name="T41" fmla="*/ 342 h 953"/>
                <a:gd name="T42" fmla="*/ 1961 w 2780"/>
                <a:gd name="T43" fmla="*/ 336 h 953"/>
                <a:gd name="T44" fmla="*/ 1925 w 2780"/>
                <a:gd name="T45" fmla="*/ 330 h 953"/>
                <a:gd name="T46" fmla="*/ 1913 w 2780"/>
                <a:gd name="T47" fmla="*/ 342 h 953"/>
                <a:gd name="T48" fmla="*/ 1901 w 2780"/>
                <a:gd name="T49" fmla="*/ 354 h 953"/>
                <a:gd name="T50" fmla="*/ 1871 w 2780"/>
                <a:gd name="T51" fmla="*/ 360 h 953"/>
                <a:gd name="T52" fmla="*/ 1812 w 2780"/>
                <a:gd name="T53" fmla="*/ 342 h 953"/>
                <a:gd name="T54" fmla="*/ 1788 w 2780"/>
                <a:gd name="T55" fmla="*/ 342 h 953"/>
                <a:gd name="T56" fmla="*/ 1764 w 2780"/>
                <a:gd name="T57" fmla="*/ 354 h 953"/>
                <a:gd name="T58" fmla="*/ 1696 w 2780"/>
                <a:gd name="T59" fmla="*/ 425 h 953"/>
                <a:gd name="T60" fmla="*/ 1654 w 2780"/>
                <a:gd name="T61" fmla="*/ 569 h 953"/>
                <a:gd name="T62" fmla="*/ 1654 w 2780"/>
                <a:gd name="T63" fmla="*/ 593 h 953"/>
                <a:gd name="T64" fmla="*/ 1660 w 2780"/>
                <a:gd name="T65" fmla="*/ 641 h 953"/>
                <a:gd name="T66" fmla="*/ 1678 w 2780"/>
                <a:gd name="T67" fmla="*/ 659 h 953"/>
                <a:gd name="T68" fmla="*/ 1672 w 2780"/>
                <a:gd name="T69" fmla="*/ 671 h 953"/>
                <a:gd name="T70" fmla="*/ 1660 w 2780"/>
                <a:gd name="T71" fmla="*/ 683 h 953"/>
                <a:gd name="T72" fmla="*/ 1582 w 2780"/>
                <a:gd name="T73" fmla="*/ 689 h 953"/>
                <a:gd name="T74" fmla="*/ 1505 w 2780"/>
                <a:gd name="T75" fmla="*/ 629 h 953"/>
                <a:gd name="T76" fmla="*/ 1365 w 2780"/>
                <a:gd name="T77" fmla="*/ 587 h 953"/>
                <a:gd name="T78" fmla="*/ 1216 w 2780"/>
                <a:gd name="T79" fmla="*/ 671 h 953"/>
                <a:gd name="T80" fmla="*/ 1040 w 2780"/>
                <a:gd name="T81" fmla="*/ 731 h 953"/>
                <a:gd name="T82" fmla="*/ 837 w 2780"/>
                <a:gd name="T83" fmla="*/ 743 h 953"/>
                <a:gd name="T84" fmla="*/ 644 w 2780"/>
                <a:gd name="T85" fmla="*/ 701 h 953"/>
                <a:gd name="T86" fmla="*/ 584 w 2780"/>
                <a:gd name="T87" fmla="*/ 695 h 953"/>
                <a:gd name="T88" fmla="*/ 572 w 2780"/>
                <a:gd name="T89" fmla="*/ 701 h 953"/>
                <a:gd name="T90" fmla="*/ 536 w 2780"/>
                <a:gd name="T91" fmla="*/ 731 h 953"/>
                <a:gd name="T92" fmla="*/ 444 w 2780"/>
                <a:gd name="T93" fmla="*/ 809 h 953"/>
                <a:gd name="T94" fmla="*/ 414 w 2780"/>
                <a:gd name="T95" fmla="*/ 821 h 953"/>
                <a:gd name="T96" fmla="*/ 390 w 2780"/>
                <a:gd name="T97" fmla="*/ 821 h 953"/>
                <a:gd name="T98" fmla="*/ 343 w 2780"/>
                <a:gd name="T99" fmla="*/ 827 h 953"/>
                <a:gd name="T100" fmla="*/ 217 w 2780"/>
                <a:gd name="T101" fmla="*/ 851 h 953"/>
                <a:gd name="T102" fmla="*/ 181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52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604E6-458F-4215-8C3F-29E1B9B5A24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5114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FBBB-E5D3-4BB0-9B7E-9B1693A7D7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175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21B8D-E21F-43CE-8A7D-2FDFAB7BB44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5613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C2EA8-2382-4042-B27A-99EDF24296A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6586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3A586-279A-4132-881D-9E9FF0D9B30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01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9B89B-874A-47DE-9A91-40AC1EA43FA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5794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A9CA2-2136-4E3F-A578-89A22C3421A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2107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23A91-6EF5-4919-ACE4-480C821BF93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696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81FD1-D164-4AC4-9F7E-09E6DB71BDA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0567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0F260-D95E-43FF-8FDB-81F71CFEF8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9918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5FEF-2895-40F0-A34E-E4D1BD18A40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929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CA8E1-7C93-45C5-97F9-B7092CFFF0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36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F8193-CEE2-4313-BE16-7383CA9E2D9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19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40 w 2780"/>
                <a:gd name="T1" fmla="*/ 18 h 953"/>
                <a:gd name="T2" fmla="*/ 2750 w 2780"/>
                <a:gd name="T3" fmla="*/ 24 h 953"/>
                <a:gd name="T4" fmla="*/ 2683 w 2780"/>
                <a:gd name="T5" fmla="*/ 102 h 953"/>
                <a:gd name="T6" fmla="*/ 2575 w 2780"/>
                <a:gd name="T7" fmla="*/ 156 h 953"/>
                <a:gd name="T8" fmla="*/ 2569 w 2780"/>
                <a:gd name="T9" fmla="*/ 222 h 953"/>
                <a:gd name="T10" fmla="*/ 2551 w 2780"/>
                <a:gd name="T11" fmla="*/ 246 h 953"/>
                <a:gd name="T12" fmla="*/ 2533 w 2780"/>
                <a:gd name="T13" fmla="*/ 252 h 953"/>
                <a:gd name="T14" fmla="*/ 2461 w 2780"/>
                <a:gd name="T15" fmla="*/ 210 h 953"/>
                <a:gd name="T16" fmla="*/ 2316 w 2780"/>
                <a:gd name="T17" fmla="*/ 192 h 953"/>
                <a:gd name="T18" fmla="*/ 2292 w 2780"/>
                <a:gd name="T19" fmla="*/ 186 h 953"/>
                <a:gd name="T20" fmla="*/ 2274 w 2780"/>
                <a:gd name="T21" fmla="*/ 192 h 953"/>
                <a:gd name="T22" fmla="*/ 2202 w 2780"/>
                <a:gd name="T23" fmla="*/ 228 h 953"/>
                <a:gd name="T24" fmla="*/ 2166 w 2780"/>
                <a:gd name="T25" fmla="*/ 240 h 953"/>
                <a:gd name="T26" fmla="*/ 2142 w 2780"/>
                <a:gd name="T27" fmla="*/ 246 h 953"/>
                <a:gd name="T28" fmla="*/ 2130 w 2780"/>
                <a:gd name="T29" fmla="*/ 258 h 953"/>
                <a:gd name="T30" fmla="*/ 2130 w 2780"/>
                <a:gd name="T31" fmla="*/ 276 h 953"/>
                <a:gd name="T32" fmla="*/ 2107 w 2780"/>
                <a:gd name="T33" fmla="*/ 300 h 953"/>
                <a:gd name="T34" fmla="*/ 2089 w 2780"/>
                <a:gd name="T35" fmla="*/ 312 h 953"/>
                <a:gd name="T36" fmla="*/ 2077 w 2780"/>
                <a:gd name="T37" fmla="*/ 324 h 953"/>
                <a:gd name="T38" fmla="*/ 2065 w 2780"/>
                <a:gd name="T39" fmla="*/ 336 h 953"/>
                <a:gd name="T40" fmla="*/ 2030 w 2780"/>
                <a:gd name="T41" fmla="*/ 342 h 953"/>
                <a:gd name="T42" fmla="*/ 1961 w 2780"/>
                <a:gd name="T43" fmla="*/ 336 h 953"/>
                <a:gd name="T44" fmla="*/ 1925 w 2780"/>
                <a:gd name="T45" fmla="*/ 330 h 953"/>
                <a:gd name="T46" fmla="*/ 1913 w 2780"/>
                <a:gd name="T47" fmla="*/ 342 h 953"/>
                <a:gd name="T48" fmla="*/ 1901 w 2780"/>
                <a:gd name="T49" fmla="*/ 354 h 953"/>
                <a:gd name="T50" fmla="*/ 1871 w 2780"/>
                <a:gd name="T51" fmla="*/ 360 h 953"/>
                <a:gd name="T52" fmla="*/ 1812 w 2780"/>
                <a:gd name="T53" fmla="*/ 342 h 953"/>
                <a:gd name="T54" fmla="*/ 1788 w 2780"/>
                <a:gd name="T55" fmla="*/ 342 h 953"/>
                <a:gd name="T56" fmla="*/ 1764 w 2780"/>
                <a:gd name="T57" fmla="*/ 354 h 953"/>
                <a:gd name="T58" fmla="*/ 1696 w 2780"/>
                <a:gd name="T59" fmla="*/ 425 h 953"/>
                <a:gd name="T60" fmla="*/ 1654 w 2780"/>
                <a:gd name="T61" fmla="*/ 569 h 953"/>
                <a:gd name="T62" fmla="*/ 1654 w 2780"/>
                <a:gd name="T63" fmla="*/ 593 h 953"/>
                <a:gd name="T64" fmla="*/ 1660 w 2780"/>
                <a:gd name="T65" fmla="*/ 641 h 953"/>
                <a:gd name="T66" fmla="*/ 1678 w 2780"/>
                <a:gd name="T67" fmla="*/ 659 h 953"/>
                <a:gd name="T68" fmla="*/ 1672 w 2780"/>
                <a:gd name="T69" fmla="*/ 671 h 953"/>
                <a:gd name="T70" fmla="*/ 1660 w 2780"/>
                <a:gd name="T71" fmla="*/ 683 h 953"/>
                <a:gd name="T72" fmla="*/ 1582 w 2780"/>
                <a:gd name="T73" fmla="*/ 689 h 953"/>
                <a:gd name="T74" fmla="*/ 1505 w 2780"/>
                <a:gd name="T75" fmla="*/ 629 h 953"/>
                <a:gd name="T76" fmla="*/ 1365 w 2780"/>
                <a:gd name="T77" fmla="*/ 587 h 953"/>
                <a:gd name="T78" fmla="*/ 1216 w 2780"/>
                <a:gd name="T79" fmla="*/ 671 h 953"/>
                <a:gd name="T80" fmla="*/ 1040 w 2780"/>
                <a:gd name="T81" fmla="*/ 731 h 953"/>
                <a:gd name="T82" fmla="*/ 837 w 2780"/>
                <a:gd name="T83" fmla="*/ 743 h 953"/>
                <a:gd name="T84" fmla="*/ 644 w 2780"/>
                <a:gd name="T85" fmla="*/ 701 h 953"/>
                <a:gd name="T86" fmla="*/ 584 w 2780"/>
                <a:gd name="T87" fmla="*/ 695 h 953"/>
                <a:gd name="T88" fmla="*/ 572 w 2780"/>
                <a:gd name="T89" fmla="*/ 701 h 953"/>
                <a:gd name="T90" fmla="*/ 536 w 2780"/>
                <a:gd name="T91" fmla="*/ 731 h 953"/>
                <a:gd name="T92" fmla="*/ 444 w 2780"/>
                <a:gd name="T93" fmla="*/ 809 h 953"/>
                <a:gd name="T94" fmla="*/ 414 w 2780"/>
                <a:gd name="T95" fmla="*/ 821 h 953"/>
                <a:gd name="T96" fmla="*/ 390 w 2780"/>
                <a:gd name="T97" fmla="*/ 821 h 953"/>
                <a:gd name="T98" fmla="*/ 343 w 2780"/>
                <a:gd name="T99" fmla="*/ 827 h 953"/>
                <a:gd name="T100" fmla="*/ 217 w 2780"/>
                <a:gd name="T101" fmla="*/ 851 h 953"/>
                <a:gd name="T102" fmla="*/ 181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52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50A8828-02CC-447E-824E-7E3A10DD568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7790423" y="0"/>
            <a:ext cx="1348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altLang="es-ES" sz="1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MUIinf</a:t>
            </a:r>
            <a:r>
              <a:rPr lang="es-ES" altLang="es-E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-CAP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8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800" dirty="0">
                <a:effectLst/>
              </a:rPr>
              <a:t>Computación de Altas Prestaciones</a:t>
            </a:r>
            <a:br>
              <a:rPr lang="es-ES" altLang="es-ES" sz="3800" dirty="0">
                <a:effectLst/>
              </a:rPr>
            </a:br>
            <a:r>
              <a:rPr lang="es-ES" altLang="es-ES" sz="3800" dirty="0">
                <a:effectLst/>
              </a:rPr>
              <a:t>Seminario sobre </a:t>
            </a:r>
            <a:r>
              <a:rPr lang="es-ES" altLang="es-ES" sz="3800" dirty="0" err="1">
                <a:effectLst/>
              </a:rPr>
              <a:t>GPGPUs</a:t>
            </a:r>
            <a:endParaRPr lang="es-ES" altLang="es-ES" sz="3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961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12474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CUDA, usando N bloques cada uno con un solo </a:t>
            </a:r>
            <a:r>
              <a:rPr lang="es-ES" dirty="0" err="1"/>
              <a:t>thread</a:t>
            </a:r>
            <a:r>
              <a:rPr lang="es-ES" dirty="0"/>
              <a:t>: </a:t>
            </a:r>
            <a:r>
              <a:rPr lang="es-ES" dirty="0" err="1"/>
              <a:t>main</a:t>
            </a:r>
            <a:r>
              <a:rPr lang="es-ES" dirty="0"/>
              <a:t>(2/2)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9592" y="1844824"/>
            <a:ext cx="6912767" cy="3139321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400" dirty="0"/>
              <a:t>//llamar al </a:t>
            </a:r>
            <a:r>
              <a:rPr lang="es-ES" sz="1400" dirty="0" err="1"/>
              <a:t>Kernel</a:t>
            </a:r>
            <a:endParaRPr lang="es-ES" sz="1400" dirty="0"/>
          </a:p>
          <a:p>
            <a:r>
              <a:rPr lang="es-ES" sz="1400" dirty="0"/>
              <a:t> </a:t>
            </a:r>
            <a:r>
              <a:rPr lang="es-ES" sz="1400" dirty="0" err="1"/>
              <a:t>add</a:t>
            </a:r>
            <a:r>
              <a:rPr lang="es-ES" sz="1400" dirty="0"/>
              <a:t>&lt;&lt;&lt;N,1&gt;&gt;&gt;(</a:t>
            </a:r>
            <a:r>
              <a:rPr lang="es-ES" sz="1400" dirty="0" err="1"/>
              <a:t>dev_a,dev_b,dev_c</a:t>
            </a:r>
            <a:r>
              <a:rPr lang="es-ES" sz="1400" dirty="0"/>
              <a:t>);</a:t>
            </a:r>
          </a:p>
          <a:p>
            <a:endParaRPr lang="es-ES" sz="1400" dirty="0"/>
          </a:p>
          <a:p>
            <a:r>
              <a:rPr lang="es-ES" sz="1400" dirty="0"/>
              <a:t> //obtener el resultado de vuelta en la CPU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cudaMemcpy</a:t>
            </a:r>
            <a:r>
              <a:rPr lang="es-ES" sz="1400" dirty="0"/>
              <a:t>( c, </a:t>
            </a:r>
            <a:r>
              <a:rPr lang="es-ES" sz="1400" dirty="0" err="1"/>
              <a:t>dev_c</a:t>
            </a:r>
            <a:r>
              <a:rPr lang="es-ES" sz="1400" dirty="0"/>
              <a:t>, N*</a:t>
            </a:r>
            <a:r>
              <a:rPr lang="es-ES" sz="1400" dirty="0" err="1"/>
              <a:t>sizeof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), </a:t>
            </a:r>
            <a:r>
              <a:rPr lang="es-ES" sz="1400" dirty="0" err="1"/>
              <a:t>cudaMemcpyDeviceToHost</a:t>
            </a:r>
            <a:r>
              <a:rPr lang="es-ES" sz="1400" dirty="0"/>
              <a:t> );</a:t>
            </a:r>
          </a:p>
          <a:p>
            <a:endParaRPr lang="es-ES" sz="1400" dirty="0"/>
          </a:p>
          <a:p>
            <a:r>
              <a:rPr lang="es-ES" sz="1400" dirty="0"/>
              <a:t>//imprimir resultado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(i=0;i&lt;</a:t>
            </a:r>
            <a:r>
              <a:rPr lang="es-ES" sz="1400" dirty="0" err="1"/>
              <a:t>N;i</a:t>
            </a:r>
            <a:r>
              <a:rPr lang="es-ES" sz="1400" dirty="0"/>
              <a:t>++)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 %d + %d = %d\n", a[i],b[i], c[i]);</a:t>
            </a:r>
          </a:p>
          <a:p>
            <a:r>
              <a:rPr lang="es-ES" sz="1400" dirty="0"/>
              <a:t>  </a:t>
            </a:r>
          </a:p>
          <a:p>
            <a:r>
              <a:rPr lang="es-ES" sz="1400" dirty="0"/>
              <a:t>//liberar memoria en la GPU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cudaFree</a:t>
            </a:r>
            <a:r>
              <a:rPr lang="es-ES" sz="1400" dirty="0"/>
              <a:t>(</a:t>
            </a:r>
            <a:r>
              <a:rPr lang="es-ES" sz="1400" dirty="0" err="1"/>
              <a:t>dev_a</a:t>
            </a:r>
            <a:r>
              <a:rPr lang="es-ES" sz="1400" dirty="0"/>
              <a:t>) 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cudaFree</a:t>
            </a:r>
            <a:r>
              <a:rPr lang="es-ES" sz="1400" dirty="0"/>
              <a:t>(</a:t>
            </a:r>
            <a:r>
              <a:rPr lang="es-ES" sz="1400" dirty="0" err="1"/>
              <a:t>dev_b</a:t>
            </a:r>
            <a:r>
              <a:rPr lang="es-ES" sz="1400" dirty="0"/>
              <a:t>) 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cudaFree</a:t>
            </a:r>
            <a:r>
              <a:rPr lang="es-ES" sz="1400" dirty="0"/>
              <a:t>(</a:t>
            </a:r>
            <a:r>
              <a:rPr lang="es-ES" sz="1400" dirty="0" err="1"/>
              <a:t>dev_c</a:t>
            </a:r>
            <a:r>
              <a:rPr lang="es-ES" sz="1400" dirty="0"/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410715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12474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Kernel</a:t>
            </a:r>
            <a:r>
              <a:rPr lang="es-ES" dirty="0"/>
              <a:t>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9592" y="1844824"/>
            <a:ext cx="6912767" cy="1815882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__global__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add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*a, </a:t>
            </a:r>
            <a:r>
              <a:rPr lang="es-ES" sz="1600" dirty="0" err="1"/>
              <a:t>int</a:t>
            </a:r>
            <a:r>
              <a:rPr lang="es-ES" sz="1600" dirty="0"/>
              <a:t> *b, </a:t>
            </a:r>
            <a:r>
              <a:rPr lang="es-ES" sz="1600" dirty="0" err="1"/>
              <a:t>int</a:t>
            </a:r>
            <a:r>
              <a:rPr lang="es-ES" sz="1600" dirty="0"/>
              <a:t> *c)</a:t>
            </a:r>
          </a:p>
          <a:p>
            <a:r>
              <a:rPr lang="es-ES" sz="1600" dirty="0"/>
              <a:t>{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tid</a:t>
            </a:r>
            <a:r>
              <a:rPr lang="es-ES" sz="1600" dirty="0"/>
              <a:t>=</a:t>
            </a:r>
            <a:r>
              <a:rPr lang="es-ES" sz="1600" dirty="0" err="1"/>
              <a:t>blockIdx.x</a:t>
            </a:r>
            <a:r>
              <a:rPr lang="es-ES" sz="1600" dirty="0"/>
              <a:t>; 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if</a:t>
            </a:r>
            <a:r>
              <a:rPr lang="es-ES" sz="1600" dirty="0"/>
              <a:t> (</a:t>
            </a:r>
            <a:r>
              <a:rPr lang="es-ES" sz="1600" dirty="0" err="1"/>
              <a:t>tid</a:t>
            </a:r>
            <a:r>
              <a:rPr lang="es-ES" sz="1600" dirty="0"/>
              <a:t> &lt;N) {</a:t>
            </a:r>
          </a:p>
          <a:p>
            <a:r>
              <a:rPr lang="es-ES" sz="1600" dirty="0"/>
              <a:t>  c[</a:t>
            </a:r>
            <a:r>
              <a:rPr lang="es-ES" sz="1600" dirty="0" err="1"/>
              <a:t>tid</a:t>
            </a:r>
            <a:r>
              <a:rPr lang="es-ES" sz="1600" dirty="0"/>
              <a:t>]=a[</a:t>
            </a:r>
            <a:r>
              <a:rPr lang="es-ES" sz="1600" dirty="0" err="1"/>
              <a:t>tid</a:t>
            </a:r>
            <a:r>
              <a:rPr lang="es-ES" sz="1600" dirty="0"/>
              <a:t>]+b[</a:t>
            </a:r>
            <a:r>
              <a:rPr lang="es-ES" sz="1600" dirty="0" err="1"/>
              <a:t>tid</a:t>
            </a:r>
            <a:r>
              <a:rPr lang="es-ES" sz="1600" dirty="0"/>
              <a:t>];</a:t>
            </a:r>
          </a:p>
          <a:p>
            <a:r>
              <a:rPr lang="es-ES" sz="1600" dirty="0"/>
              <a:t>  }</a:t>
            </a:r>
          </a:p>
          <a:p>
            <a:r>
              <a:rPr lang="es-ES" sz="1600" dirty="0"/>
              <a:t> }</a:t>
            </a:r>
            <a:endParaRPr lang="es-ES" sz="1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53375" y="407707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dirty="0" err="1"/>
              <a:t>linea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&lt;&lt;&lt;N,1&gt;&gt;&gt;(</a:t>
            </a:r>
            <a:r>
              <a:rPr lang="es-ES" dirty="0" err="1"/>
              <a:t>dev_a</a:t>
            </a:r>
            <a:r>
              <a:rPr lang="es-ES" dirty="0"/>
              <a:t>, </a:t>
            </a:r>
            <a:r>
              <a:rPr lang="es-ES" dirty="0" err="1"/>
              <a:t>dev_b</a:t>
            </a:r>
            <a:r>
              <a:rPr lang="es-ES" dirty="0"/>
              <a:t>, </a:t>
            </a:r>
            <a:r>
              <a:rPr lang="es-ES" dirty="0" err="1"/>
              <a:t>dev_c</a:t>
            </a:r>
            <a:r>
              <a:rPr lang="es-ES" dirty="0"/>
              <a:t>) lanza N bloques de </a:t>
            </a:r>
            <a:r>
              <a:rPr lang="es-ES" dirty="0" err="1"/>
              <a:t>Threads</a:t>
            </a:r>
            <a:r>
              <a:rPr lang="es-ES" dirty="0"/>
              <a:t>, cada uno con un solo </a:t>
            </a:r>
            <a:r>
              <a:rPr lang="es-ES" dirty="0" err="1"/>
              <a:t>thread</a:t>
            </a:r>
            <a:r>
              <a:rPr lang="es-ES" dirty="0"/>
              <a:t>. Cada </a:t>
            </a:r>
            <a:r>
              <a:rPr lang="es-ES" dirty="0" err="1"/>
              <a:t>thread</a:t>
            </a:r>
            <a:r>
              <a:rPr lang="es-ES" dirty="0"/>
              <a:t> ejecuta el mismo código, pero con datos diferentes.</a:t>
            </a:r>
          </a:p>
          <a:p>
            <a:endParaRPr lang="es-ES" dirty="0"/>
          </a:p>
          <a:p>
            <a:r>
              <a:rPr lang="es-ES" dirty="0"/>
              <a:t>La variable </a:t>
            </a:r>
            <a:r>
              <a:rPr lang="es-ES" dirty="0" err="1"/>
              <a:t>blockIdx.x</a:t>
            </a:r>
            <a:r>
              <a:rPr lang="es-ES" dirty="0"/>
              <a:t> me da el número de bloque que ejecuta esta instancia del </a:t>
            </a:r>
            <a:r>
              <a:rPr lang="es-ES" dirty="0" err="1"/>
              <a:t>kernel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Como mucho podemos lanzar 65535 bloques simultáneamente (En realidad se pueden más, lo veremos otro día). Y si necesitamos más?</a:t>
            </a:r>
          </a:p>
        </p:txBody>
      </p:sp>
    </p:spTree>
    <p:extLst>
      <p:ext uri="{BB962C8B-B14F-4D97-AF65-F5344CB8AC3E}">
        <p14:creationId xmlns:p14="http://schemas.microsoft.com/office/powerpoint/2010/main" val="423336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vectores;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 en vez de bloques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obtener una versión que usa 1 bloque de N </a:t>
            </a:r>
            <a:r>
              <a:rPr lang="es-ES" dirty="0" err="1"/>
              <a:t>threads</a:t>
            </a:r>
            <a:r>
              <a:rPr lang="es-ES" dirty="0"/>
              <a:t> (en vez de N bloques de 1 </a:t>
            </a:r>
            <a:r>
              <a:rPr lang="es-ES" dirty="0" err="1"/>
              <a:t>thread</a:t>
            </a:r>
            <a:r>
              <a:rPr lang="es-ES" dirty="0"/>
              <a:t>) sólo tenemos que hacer estos cambios: </a:t>
            </a:r>
          </a:p>
          <a:p>
            <a:endParaRPr lang="es-ES" dirty="0"/>
          </a:p>
          <a:p>
            <a:r>
              <a:rPr lang="es-ES" dirty="0"/>
              <a:t>En el </a:t>
            </a:r>
            <a:r>
              <a:rPr lang="es-ES" dirty="0" err="1"/>
              <a:t>main</a:t>
            </a:r>
            <a:r>
              <a:rPr lang="es-ES" dirty="0"/>
              <a:t>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71600" y="2554217"/>
            <a:ext cx="6912767" cy="1077218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…</a:t>
            </a:r>
          </a:p>
          <a:p>
            <a:r>
              <a:rPr lang="es-ES" sz="1600" dirty="0"/>
              <a:t>//llamar al </a:t>
            </a:r>
            <a:r>
              <a:rPr lang="es-ES" sz="1600" dirty="0" err="1"/>
              <a:t>Kernel</a:t>
            </a:r>
            <a:endParaRPr lang="es-ES" sz="1600" dirty="0"/>
          </a:p>
          <a:p>
            <a:r>
              <a:rPr lang="es-ES" sz="1600" dirty="0"/>
              <a:t> </a:t>
            </a:r>
            <a:r>
              <a:rPr lang="es-ES" sz="1600" dirty="0" err="1"/>
              <a:t>add</a:t>
            </a:r>
            <a:r>
              <a:rPr lang="es-ES" sz="1600" dirty="0"/>
              <a:t>&lt;&lt;&lt;1,N&gt;&gt;&gt;(</a:t>
            </a:r>
            <a:r>
              <a:rPr lang="es-ES" sz="1600" dirty="0" err="1"/>
              <a:t>dev_a,dev_b,dev_c</a:t>
            </a:r>
            <a:r>
              <a:rPr lang="es-ES" sz="1600" dirty="0"/>
              <a:t>);</a:t>
            </a:r>
          </a:p>
          <a:p>
            <a:r>
              <a:rPr lang="es-ES" sz="1600" dirty="0"/>
              <a:t>…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39552" y="3878075"/>
            <a:ext cx="166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En el </a:t>
            </a:r>
            <a:r>
              <a:rPr lang="es-ES" dirty="0" err="1"/>
              <a:t>kernel</a:t>
            </a:r>
            <a:r>
              <a:rPr lang="es-ES" dirty="0"/>
              <a:t>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54976" y="4365104"/>
            <a:ext cx="6912767" cy="830997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…</a:t>
            </a:r>
          </a:p>
          <a:p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tid</a:t>
            </a:r>
            <a:r>
              <a:rPr lang="es-ES" sz="1600" dirty="0"/>
              <a:t>=</a:t>
            </a:r>
            <a:r>
              <a:rPr lang="es-ES" sz="1600" dirty="0" err="1"/>
              <a:t>threadIdx.x</a:t>
            </a:r>
            <a:r>
              <a:rPr lang="es-ES" sz="1600" dirty="0"/>
              <a:t>; </a:t>
            </a:r>
          </a:p>
          <a:p>
            <a:r>
              <a:rPr lang="es-ES" sz="1600" dirty="0"/>
              <a:t>…</a:t>
            </a:r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691951" y="5589240"/>
            <a:ext cx="7204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Pero el número máximo de </a:t>
            </a:r>
            <a:r>
              <a:rPr lang="es-ES" dirty="0" err="1"/>
              <a:t>threads</a:t>
            </a:r>
            <a:r>
              <a:rPr lang="es-ES" dirty="0"/>
              <a:t> por bloque es 1024</a:t>
            </a:r>
          </a:p>
          <a:p>
            <a:r>
              <a:rPr lang="es-ES" dirty="0"/>
              <a:t>(tampoco vale así) Necesitamos combinar </a:t>
            </a:r>
            <a:r>
              <a:rPr lang="es-ES" dirty="0" err="1"/>
              <a:t>threads</a:t>
            </a:r>
            <a:r>
              <a:rPr lang="es-ES" dirty="0"/>
              <a:t> y bloques</a:t>
            </a:r>
          </a:p>
        </p:txBody>
      </p:sp>
    </p:spTree>
    <p:extLst>
      <p:ext uri="{BB962C8B-B14F-4D97-AF65-F5344CB8AC3E}">
        <p14:creationId xmlns:p14="http://schemas.microsoft.com/office/powerpoint/2010/main" val="159085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vectores;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 en vez de bloques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34076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obtener una versión que usa M bloques, cada uno con N </a:t>
            </a:r>
            <a:r>
              <a:rPr lang="es-ES" dirty="0" err="1"/>
              <a:t>threads</a:t>
            </a:r>
            <a:r>
              <a:rPr lang="es-ES" dirty="0"/>
              <a:t> tenemos que usar en el </a:t>
            </a:r>
            <a:r>
              <a:rPr lang="es-ES" dirty="0" err="1"/>
              <a:t>kernel</a:t>
            </a:r>
            <a:r>
              <a:rPr lang="es-ES" dirty="0"/>
              <a:t> una nueva variable de CUDA :</a:t>
            </a:r>
            <a:r>
              <a:rPr lang="es-ES" dirty="0" err="1"/>
              <a:t>blockDim.x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91951" y="2492896"/>
            <a:ext cx="6912767" cy="830997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…</a:t>
            </a:r>
          </a:p>
          <a:p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tid</a:t>
            </a:r>
            <a:r>
              <a:rPr lang="es-ES" sz="1600" dirty="0"/>
              <a:t>=</a:t>
            </a:r>
            <a:r>
              <a:rPr lang="es-ES" sz="1600" dirty="0" err="1"/>
              <a:t>threadIdx.x+blockIdx.x</a:t>
            </a:r>
            <a:r>
              <a:rPr lang="es-ES" sz="1600" dirty="0"/>
              <a:t> * </a:t>
            </a:r>
            <a:r>
              <a:rPr lang="es-ES" sz="1600" dirty="0" err="1"/>
              <a:t>blockDim.x</a:t>
            </a:r>
            <a:r>
              <a:rPr lang="es-ES" sz="1600" dirty="0"/>
              <a:t>; </a:t>
            </a:r>
          </a:p>
          <a:p>
            <a:r>
              <a:rPr lang="es-ES" sz="1600" dirty="0"/>
              <a:t>…</a:t>
            </a:r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467544" y="3573016"/>
            <a:ext cx="8483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BlockDim</a:t>
            </a:r>
            <a:r>
              <a:rPr lang="es-ES" dirty="0"/>
              <a:t> es una variable que vale lo mismo para todos los bloques, da el número de </a:t>
            </a:r>
            <a:r>
              <a:rPr lang="es-ES" dirty="0" err="1"/>
              <a:t>threads</a:t>
            </a:r>
            <a:r>
              <a:rPr lang="es-ES" dirty="0"/>
              <a:t> en un bloque.</a:t>
            </a:r>
          </a:p>
          <a:p>
            <a:endParaRPr lang="es-ES" dirty="0"/>
          </a:p>
          <a:p>
            <a:r>
              <a:rPr lang="es-ES" dirty="0"/>
              <a:t>Seleccionamos un número de </a:t>
            </a:r>
            <a:r>
              <a:rPr lang="es-ES" dirty="0" err="1"/>
              <a:t>threads</a:t>
            </a:r>
            <a:r>
              <a:rPr lang="es-ES" dirty="0"/>
              <a:t> por bloque (256, por ejemplo) y cambiamos la llamada en el </a:t>
            </a:r>
            <a:r>
              <a:rPr lang="es-ES" dirty="0" err="1"/>
              <a:t>main</a:t>
            </a:r>
            <a:r>
              <a:rPr lang="es-ES" dirty="0"/>
              <a:t>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92764" y="5157192"/>
            <a:ext cx="6912767" cy="1077218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…</a:t>
            </a:r>
          </a:p>
          <a:p>
            <a:r>
              <a:rPr lang="es-ES" sz="1600" dirty="0"/>
              <a:t>//llamar al </a:t>
            </a:r>
            <a:r>
              <a:rPr lang="es-ES" sz="1600" dirty="0" err="1"/>
              <a:t>Kernel</a:t>
            </a:r>
            <a:endParaRPr lang="es-ES" sz="1600" dirty="0"/>
          </a:p>
          <a:p>
            <a:r>
              <a:rPr lang="es-ES" sz="1600" dirty="0"/>
              <a:t> </a:t>
            </a:r>
            <a:r>
              <a:rPr lang="es-ES" sz="1600" dirty="0" err="1"/>
              <a:t>add</a:t>
            </a:r>
            <a:r>
              <a:rPr lang="es-ES" sz="1600" dirty="0"/>
              <a:t>&lt;&lt;&lt;(N+255)/256, 256&gt;&gt;&gt;(</a:t>
            </a:r>
            <a:r>
              <a:rPr lang="es-ES" sz="1600" dirty="0" err="1"/>
              <a:t>dev_a,dev_b,dev_c</a:t>
            </a:r>
            <a:r>
              <a:rPr lang="es-ES" sz="1600" dirty="0"/>
              <a:t>);</a:t>
            </a:r>
          </a:p>
          <a:p>
            <a:r>
              <a:rPr lang="es-E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818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vectores;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 + bloques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Ejemplo: vector de tamaño 12: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835696" y="3789040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0  1   2   3   0   1   2   3   0  1   2  3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835695" y="3260513"/>
            <a:ext cx="4536504" cy="4099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>
            <a:off x="2195736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55776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987824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3347864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77991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13995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49999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86003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22007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58011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594015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rir llave 13"/>
          <p:cNvSpPr/>
          <p:nvPr/>
        </p:nvSpPr>
        <p:spPr>
          <a:xfrm rot="5400000">
            <a:off x="2392102" y="2326631"/>
            <a:ext cx="347307" cy="1512168"/>
          </a:xfrm>
          <a:prstGeom prst="leftBrace">
            <a:avLst>
              <a:gd name="adj1" fmla="val 8332"/>
              <a:gd name="adj2" fmla="val 50000"/>
            </a:avLst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1809671" y="254994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Bloque 0</a:t>
            </a:r>
          </a:p>
        </p:txBody>
      </p:sp>
      <p:sp>
        <p:nvSpPr>
          <p:cNvPr id="28" name="Abrir llave 27"/>
          <p:cNvSpPr/>
          <p:nvPr/>
        </p:nvSpPr>
        <p:spPr>
          <a:xfrm rot="5400000">
            <a:off x="3950033" y="2319393"/>
            <a:ext cx="347307" cy="1472689"/>
          </a:xfrm>
          <a:prstGeom prst="leftBrac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3603808" y="2521425"/>
            <a:ext cx="120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1</a:t>
            </a:r>
          </a:p>
        </p:txBody>
      </p:sp>
      <p:sp>
        <p:nvSpPr>
          <p:cNvPr id="32" name="Abrir llave 31"/>
          <p:cNvSpPr/>
          <p:nvPr/>
        </p:nvSpPr>
        <p:spPr>
          <a:xfrm rot="5400000">
            <a:off x="5407675" y="2343113"/>
            <a:ext cx="347307" cy="1442596"/>
          </a:xfrm>
          <a:prstGeom prst="leftBrac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5150498" y="253164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Bloque 2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51520" y="251506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BlockIdx.x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809671" y="5373216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0   1   2   3   4   5   6   7  8  9  10  11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51520" y="378904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threadIdx.x</a:t>
            </a:r>
            <a:endParaRPr lang="es-ES" dirty="0"/>
          </a:p>
        </p:txBody>
      </p:sp>
      <p:sp>
        <p:nvSpPr>
          <p:cNvPr id="40" name="5 CuadroTexto"/>
          <p:cNvSpPr txBox="1"/>
          <p:nvPr/>
        </p:nvSpPr>
        <p:spPr>
          <a:xfrm>
            <a:off x="1547664" y="4418722"/>
            <a:ext cx="4963935" cy="584775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1600" dirty="0"/>
          </a:p>
          <a:p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tid</a:t>
            </a:r>
            <a:r>
              <a:rPr lang="es-ES" sz="1600" dirty="0"/>
              <a:t>=</a:t>
            </a:r>
            <a:r>
              <a:rPr lang="es-ES" sz="1600" dirty="0" err="1"/>
              <a:t>threadIdx.x+blockIdx.x</a:t>
            </a:r>
            <a:r>
              <a:rPr lang="es-ES" sz="1600" dirty="0"/>
              <a:t> * </a:t>
            </a:r>
            <a:r>
              <a:rPr lang="es-ES" sz="1600" dirty="0" err="1"/>
              <a:t>blockDim.x</a:t>
            </a:r>
            <a:r>
              <a:rPr lang="es-ES" sz="1600" dirty="0"/>
              <a:t>; 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479948" y="53732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tid</a:t>
            </a:r>
            <a:r>
              <a:rPr lang="es-ES" dirty="0"/>
              <a:t> =&gt;</a:t>
            </a:r>
          </a:p>
        </p:txBody>
      </p:sp>
    </p:spTree>
    <p:extLst>
      <p:ext uri="{BB962C8B-B14F-4D97-AF65-F5344CB8AC3E}">
        <p14:creationId xmlns:p14="http://schemas.microsoft.com/office/powerpoint/2010/main" val="414842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vectores;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 + bloques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07504" y="1340768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si todavía necesitamos un vector más grande?</a:t>
            </a:r>
          </a:p>
          <a:p>
            <a:r>
              <a:rPr lang="es-ES" dirty="0"/>
              <a:t>Recordemos la implementación en CPU para el caso de dos </a:t>
            </a:r>
            <a:r>
              <a:rPr lang="es-ES" dirty="0" err="1"/>
              <a:t>threads</a:t>
            </a:r>
            <a:r>
              <a:rPr lang="es-ES" dirty="0"/>
              <a:t>/</a:t>
            </a:r>
            <a:r>
              <a:rPr lang="es-ES" dirty="0" err="1"/>
              <a:t>cores</a:t>
            </a:r>
            <a:r>
              <a:rPr lang="es-ES" dirty="0"/>
              <a:t>: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67544" y="2300885"/>
            <a:ext cx="3110467" cy="2631490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500" dirty="0"/>
              <a:t>#</a:t>
            </a:r>
            <a:r>
              <a:rPr lang="es-ES" sz="1500" dirty="0" err="1"/>
              <a:t>include</a:t>
            </a:r>
            <a:r>
              <a:rPr lang="es-ES" sz="1500" dirty="0"/>
              <a:t> &lt;</a:t>
            </a:r>
            <a:r>
              <a:rPr lang="es-ES" sz="1500" dirty="0" err="1"/>
              <a:t>stdio.h</a:t>
            </a:r>
            <a:r>
              <a:rPr lang="es-ES" sz="1500" dirty="0"/>
              <a:t>&gt;</a:t>
            </a:r>
          </a:p>
          <a:p>
            <a:r>
              <a:rPr lang="es-ES" sz="1500" dirty="0"/>
              <a:t>#define N 10</a:t>
            </a:r>
          </a:p>
          <a:p>
            <a:endParaRPr lang="es-ES" sz="1500" dirty="0"/>
          </a:p>
          <a:p>
            <a:r>
              <a:rPr lang="en-US" sz="1500" dirty="0"/>
              <a:t>void add(</a:t>
            </a:r>
            <a:r>
              <a:rPr lang="en-US" sz="1500" dirty="0" err="1"/>
              <a:t>int</a:t>
            </a:r>
            <a:r>
              <a:rPr lang="en-US" sz="1500" dirty="0"/>
              <a:t> *a, </a:t>
            </a:r>
            <a:r>
              <a:rPr lang="en-US" sz="1500" dirty="0" err="1"/>
              <a:t>int</a:t>
            </a:r>
            <a:r>
              <a:rPr lang="en-US" sz="1500" dirty="0"/>
              <a:t> *b, </a:t>
            </a:r>
            <a:r>
              <a:rPr lang="en-US" sz="1500" dirty="0" err="1"/>
              <a:t>int</a:t>
            </a:r>
            <a:r>
              <a:rPr lang="en-US" sz="1500" dirty="0"/>
              <a:t> *c)</a:t>
            </a:r>
          </a:p>
          <a:p>
            <a:r>
              <a:rPr lang="es-ES" sz="1500" dirty="0"/>
              <a:t>{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int</a:t>
            </a:r>
            <a:r>
              <a:rPr lang="es-ES" sz="1500" dirty="0"/>
              <a:t> </a:t>
            </a:r>
            <a:r>
              <a:rPr lang="es-ES" sz="1500" dirty="0" err="1"/>
              <a:t>tid</a:t>
            </a:r>
            <a:r>
              <a:rPr lang="es-ES" sz="1500" dirty="0"/>
              <a:t>=0; 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while</a:t>
            </a:r>
            <a:r>
              <a:rPr lang="es-ES" sz="1500" dirty="0"/>
              <a:t> (</a:t>
            </a:r>
            <a:r>
              <a:rPr lang="es-ES" sz="1500" dirty="0" err="1"/>
              <a:t>tid</a:t>
            </a:r>
            <a:r>
              <a:rPr lang="es-ES" sz="1500" dirty="0"/>
              <a:t> &lt;N) {</a:t>
            </a:r>
          </a:p>
          <a:p>
            <a:r>
              <a:rPr lang="es-ES" sz="1500" dirty="0"/>
              <a:t>  c[</a:t>
            </a:r>
            <a:r>
              <a:rPr lang="es-ES" sz="1500" dirty="0" err="1"/>
              <a:t>tid</a:t>
            </a:r>
            <a:r>
              <a:rPr lang="es-ES" sz="1500" dirty="0"/>
              <a:t>]=a[</a:t>
            </a:r>
            <a:r>
              <a:rPr lang="es-ES" sz="1500" dirty="0" err="1"/>
              <a:t>tid</a:t>
            </a:r>
            <a:r>
              <a:rPr lang="es-ES" sz="1500" dirty="0"/>
              <a:t>]+b[</a:t>
            </a:r>
            <a:r>
              <a:rPr lang="es-ES" sz="1500" dirty="0" err="1"/>
              <a:t>tid</a:t>
            </a:r>
            <a:r>
              <a:rPr lang="es-ES" sz="1500" dirty="0"/>
              <a:t>];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tid</a:t>
            </a:r>
            <a:r>
              <a:rPr lang="es-ES" sz="1500" dirty="0"/>
              <a:t> +=2;</a:t>
            </a:r>
          </a:p>
          <a:p>
            <a:r>
              <a:rPr lang="es-ES" sz="1500" dirty="0"/>
              <a:t>  }</a:t>
            </a:r>
          </a:p>
          <a:p>
            <a:r>
              <a:rPr lang="es-ES" sz="1500" dirty="0"/>
              <a:t> }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1691680" y="1916832"/>
            <a:ext cx="5184576" cy="237626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58456" y="5373216"/>
            <a:ext cx="850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número de bloques lanzados se encuentra en la variable </a:t>
            </a:r>
            <a:r>
              <a:rPr lang="es-ES" dirty="0" err="1"/>
              <a:t>gridDim.x</a:t>
            </a:r>
            <a:r>
              <a:rPr lang="es-ES" dirty="0"/>
              <a:t>  </a:t>
            </a:r>
            <a:r>
              <a:rPr lang="es-ES" dirty="0">
                <a:sym typeface="Wingdings" panose="05000000000000000000" pitchFamily="2" charset="2"/>
              </a:rPr>
              <a:t> El número total de </a:t>
            </a:r>
            <a:r>
              <a:rPr lang="es-ES" dirty="0" err="1">
                <a:sym typeface="Wingdings" panose="05000000000000000000" pitchFamily="2" charset="2"/>
              </a:rPr>
              <a:t>threads</a:t>
            </a:r>
            <a:r>
              <a:rPr lang="es-ES" dirty="0">
                <a:sym typeface="Wingdings" panose="05000000000000000000" pitchFamily="2" charset="2"/>
              </a:rPr>
              <a:t> lanzados es </a:t>
            </a:r>
            <a:r>
              <a:rPr lang="es-ES" dirty="0" err="1">
                <a:sym typeface="Wingdings" panose="05000000000000000000" pitchFamily="2" charset="2"/>
              </a:rPr>
              <a:t>gridDim.x</a:t>
            </a:r>
            <a:r>
              <a:rPr lang="es-ES" dirty="0">
                <a:sym typeface="Wingdings" panose="05000000000000000000" pitchFamily="2" charset="2"/>
              </a:rPr>
              <a:t> * </a:t>
            </a:r>
            <a:r>
              <a:rPr lang="es-ES" dirty="0" err="1">
                <a:sym typeface="Wingdings" panose="05000000000000000000" pitchFamily="2" charset="2"/>
              </a:rPr>
              <a:t>blockDim.x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36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vectores;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 y bloques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Ejemplo: Imaginemos ahora que el trabajo se hace con dos bloques de tres </a:t>
            </a:r>
            <a:r>
              <a:rPr lang="es-ES" dirty="0" err="1"/>
              <a:t>threads</a:t>
            </a:r>
            <a:r>
              <a:rPr lang="es-ES" dirty="0"/>
              <a:t> cada uno: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835696" y="3789040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  1   2    0   1   2 …  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835695" y="3260513"/>
            <a:ext cx="4536504" cy="4099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>
            <a:off x="2195736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55776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987824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3347864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77991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13995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49999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86003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22007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58011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5940152" y="3260513"/>
            <a:ext cx="0" cy="409982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rir llave 13"/>
          <p:cNvSpPr/>
          <p:nvPr/>
        </p:nvSpPr>
        <p:spPr>
          <a:xfrm rot="5400000">
            <a:off x="2225094" y="2493640"/>
            <a:ext cx="347307" cy="1178152"/>
          </a:xfrm>
          <a:prstGeom prst="leftBrace">
            <a:avLst>
              <a:gd name="adj1" fmla="val 8332"/>
              <a:gd name="adj2" fmla="val 50000"/>
            </a:avLst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1809671" y="254994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Bloque 0</a:t>
            </a:r>
          </a:p>
        </p:txBody>
      </p:sp>
      <p:sp>
        <p:nvSpPr>
          <p:cNvPr id="28" name="Abrir llave 27"/>
          <p:cNvSpPr/>
          <p:nvPr/>
        </p:nvSpPr>
        <p:spPr>
          <a:xfrm rot="5400000">
            <a:off x="3403873" y="2483899"/>
            <a:ext cx="347307" cy="1124850"/>
          </a:xfrm>
          <a:prstGeom prst="leftBrac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3041124" y="2501267"/>
            <a:ext cx="120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1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51520" y="251506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BlockIdx.x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51520" y="378904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threadIdx.x</a:t>
            </a:r>
            <a:endParaRPr lang="es-ES" dirty="0"/>
          </a:p>
        </p:txBody>
      </p:sp>
      <p:sp>
        <p:nvSpPr>
          <p:cNvPr id="40" name="5 CuadroTexto"/>
          <p:cNvSpPr txBox="1"/>
          <p:nvPr/>
        </p:nvSpPr>
        <p:spPr>
          <a:xfrm>
            <a:off x="790179" y="4419051"/>
            <a:ext cx="7906965" cy="2062103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tid</a:t>
            </a:r>
            <a:r>
              <a:rPr lang="es-ES" sz="1600" dirty="0"/>
              <a:t>=</a:t>
            </a:r>
            <a:r>
              <a:rPr lang="es-ES" sz="1600" dirty="0" err="1"/>
              <a:t>threadIdx.x+blockIdx.x</a:t>
            </a:r>
            <a:r>
              <a:rPr lang="es-ES" sz="1600" dirty="0"/>
              <a:t> * </a:t>
            </a:r>
            <a:r>
              <a:rPr lang="es-ES" sz="1600" dirty="0" err="1"/>
              <a:t>blockDim.x</a:t>
            </a:r>
            <a:r>
              <a:rPr lang="es-ES" sz="1600" dirty="0"/>
              <a:t>;</a:t>
            </a:r>
          </a:p>
          <a:p>
            <a:r>
              <a:rPr lang="es-ES" sz="1600" dirty="0"/>
              <a:t>..</a:t>
            </a:r>
          </a:p>
          <a:p>
            <a:r>
              <a:rPr lang="es-ES" sz="1600" dirty="0" err="1"/>
              <a:t>tid</a:t>
            </a:r>
            <a:r>
              <a:rPr lang="es-ES" sz="1600" dirty="0"/>
              <a:t> += </a:t>
            </a:r>
            <a:r>
              <a:rPr lang="es-ES" sz="1600" dirty="0" err="1"/>
              <a:t>gridDim.x</a:t>
            </a:r>
            <a:r>
              <a:rPr lang="es-ES" sz="1600" dirty="0"/>
              <a:t> * </a:t>
            </a:r>
            <a:r>
              <a:rPr lang="es-ES" sz="1600" dirty="0" err="1"/>
              <a:t>blockDim.x</a:t>
            </a:r>
            <a:r>
              <a:rPr lang="es-ES" sz="1600" dirty="0"/>
              <a:t>; (</a:t>
            </a:r>
            <a:r>
              <a:rPr lang="es-ES" sz="1600" dirty="0" err="1"/>
              <a:t>gridDim</a:t>
            </a:r>
            <a:r>
              <a:rPr lang="es-ES" sz="1600" dirty="0"/>
              <a:t>*</a:t>
            </a:r>
            <a:r>
              <a:rPr lang="es-ES" sz="1600" dirty="0" err="1"/>
              <a:t>blockDim</a:t>
            </a:r>
            <a:r>
              <a:rPr lang="es-ES" sz="1600" dirty="0"/>
              <a:t>=numero total de </a:t>
            </a:r>
            <a:r>
              <a:rPr lang="es-ES" sz="1600" dirty="0" err="1"/>
              <a:t>threads</a:t>
            </a:r>
            <a:r>
              <a:rPr lang="es-ES" sz="1600" dirty="0"/>
              <a:t>, 6 en el ejemplo </a:t>
            </a:r>
          </a:p>
          <a:p>
            <a:endParaRPr lang="es-ES" sz="1600" dirty="0"/>
          </a:p>
          <a:p>
            <a:r>
              <a:rPr lang="es-ES" sz="1600" dirty="0"/>
              <a:t>El </a:t>
            </a:r>
            <a:r>
              <a:rPr lang="es-ES" sz="1600" dirty="0" err="1"/>
              <a:t>thread</a:t>
            </a:r>
            <a:r>
              <a:rPr lang="es-ES" sz="1600" dirty="0"/>
              <a:t> 0 del  bloque 0 hace el </a:t>
            </a:r>
            <a:r>
              <a:rPr lang="es-ES" sz="1600" dirty="0" err="1"/>
              <a:t>tid</a:t>
            </a:r>
            <a:r>
              <a:rPr lang="es-ES" sz="1600" dirty="0"/>
              <a:t>=0 y el </a:t>
            </a:r>
            <a:r>
              <a:rPr lang="es-ES" sz="1600" dirty="0" err="1"/>
              <a:t>tid</a:t>
            </a:r>
            <a:r>
              <a:rPr lang="es-ES" sz="1600" dirty="0"/>
              <a:t>=6</a:t>
            </a:r>
          </a:p>
          <a:p>
            <a:r>
              <a:rPr lang="es-ES" sz="1600" dirty="0"/>
              <a:t>El </a:t>
            </a:r>
            <a:r>
              <a:rPr lang="es-ES" sz="1600" dirty="0" err="1"/>
              <a:t>thread</a:t>
            </a:r>
            <a:r>
              <a:rPr lang="es-ES" sz="1600" dirty="0"/>
              <a:t> 1 del bloque 0 hace el </a:t>
            </a:r>
            <a:r>
              <a:rPr lang="es-ES" sz="1600" dirty="0" err="1"/>
              <a:t>tid</a:t>
            </a:r>
            <a:r>
              <a:rPr lang="es-ES" sz="1600" dirty="0"/>
              <a:t>=1 y el </a:t>
            </a:r>
            <a:r>
              <a:rPr lang="es-ES" sz="1600" dirty="0" err="1"/>
              <a:t>tid</a:t>
            </a:r>
            <a:r>
              <a:rPr lang="es-ES" sz="1600" dirty="0"/>
              <a:t>=7</a:t>
            </a:r>
          </a:p>
          <a:p>
            <a:r>
              <a:rPr lang="es-ES" sz="1600" dirty="0"/>
              <a:t>…</a:t>
            </a:r>
          </a:p>
        </p:txBody>
      </p:sp>
      <p:sp>
        <p:nvSpPr>
          <p:cNvPr id="30" name="Abrir llave 29"/>
          <p:cNvSpPr/>
          <p:nvPr/>
        </p:nvSpPr>
        <p:spPr>
          <a:xfrm rot="5400000">
            <a:off x="4506802" y="2533955"/>
            <a:ext cx="347307" cy="1079233"/>
          </a:xfrm>
          <a:prstGeom prst="leftBrace">
            <a:avLst>
              <a:gd name="adj1" fmla="val 8332"/>
              <a:gd name="adj2" fmla="val 50000"/>
            </a:avLst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4140837" y="2540801"/>
            <a:ext cx="12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0</a:t>
            </a:r>
          </a:p>
        </p:txBody>
      </p:sp>
      <p:sp>
        <p:nvSpPr>
          <p:cNvPr id="34" name="Abrir llave 33"/>
          <p:cNvSpPr/>
          <p:nvPr/>
        </p:nvSpPr>
        <p:spPr>
          <a:xfrm rot="5400000">
            <a:off x="5636120" y="2527879"/>
            <a:ext cx="347307" cy="1124850"/>
          </a:xfrm>
          <a:prstGeom prst="leftBrac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5273371" y="2545247"/>
            <a:ext cx="120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1</a:t>
            </a:r>
          </a:p>
        </p:txBody>
      </p:sp>
    </p:spTree>
    <p:extLst>
      <p:ext uri="{BB962C8B-B14F-4D97-AF65-F5344CB8AC3E}">
        <p14:creationId xmlns:p14="http://schemas.microsoft.com/office/powerpoint/2010/main" val="378908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vectores;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 + bloques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kernel</a:t>
            </a:r>
            <a:r>
              <a:rPr lang="es-ES" dirty="0"/>
              <a:t> queda: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267" y="2264098"/>
            <a:ext cx="5680909" cy="2062103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__global__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add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*a, </a:t>
            </a:r>
            <a:r>
              <a:rPr lang="es-ES" sz="1600" dirty="0" err="1"/>
              <a:t>int</a:t>
            </a:r>
            <a:r>
              <a:rPr lang="es-ES" sz="1600" dirty="0"/>
              <a:t> *b, </a:t>
            </a:r>
            <a:r>
              <a:rPr lang="es-ES" sz="1600" dirty="0" err="1"/>
              <a:t>int</a:t>
            </a:r>
            <a:r>
              <a:rPr lang="es-ES" sz="1600" dirty="0"/>
              <a:t> *c)</a:t>
            </a:r>
          </a:p>
          <a:p>
            <a:r>
              <a:rPr lang="es-ES" sz="1600" dirty="0"/>
              <a:t>{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tid</a:t>
            </a:r>
            <a:r>
              <a:rPr lang="es-ES" sz="1600" dirty="0"/>
              <a:t>=</a:t>
            </a:r>
            <a:r>
              <a:rPr lang="es-ES" sz="1600" dirty="0" err="1"/>
              <a:t>threadIdx.x+blockIdx.x</a:t>
            </a:r>
            <a:r>
              <a:rPr lang="es-ES" sz="1600" dirty="0"/>
              <a:t> * </a:t>
            </a:r>
            <a:r>
              <a:rPr lang="es-ES" sz="1600" dirty="0" err="1"/>
              <a:t>blockDim.x</a:t>
            </a:r>
            <a:r>
              <a:rPr lang="es-ES" sz="1600" dirty="0"/>
              <a:t>; 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while</a:t>
            </a:r>
            <a:r>
              <a:rPr lang="es-ES" sz="1600" dirty="0"/>
              <a:t>(</a:t>
            </a:r>
            <a:r>
              <a:rPr lang="es-ES" sz="1600" dirty="0" err="1"/>
              <a:t>tid</a:t>
            </a:r>
            <a:r>
              <a:rPr lang="es-ES" sz="1600" dirty="0"/>
              <a:t> &lt;N) {</a:t>
            </a:r>
          </a:p>
          <a:p>
            <a:r>
              <a:rPr lang="es-ES" sz="1600" dirty="0"/>
              <a:t>  c[</a:t>
            </a:r>
            <a:r>
              <a:rPr lang="es-ES" sz="1600" dirty="0" err="1"/>
              <a:t>tid</a:t>
            </a:r>
            <a:r>
              <a:rPr lang="es-ES" sz="1600" dirty="0"/>
              <a:t>] = a[</a:t>
            </a:r>
            <a:r>
              <a:rPr lang="es-ES" sz="1600" dirty="0" err="1"/>
              <a:t>tid</a:t>
            </a:r>
            <a:r>
              <a:rPr lang="es-ES" sz="1600" dirty="0"/>
              <a:t>]+b[</a:t>
            </a:r>
            <a:r>
              <a:rPr lang="es-ES" sz="1600" dirty="0" err="1"/>
              <a:t>tid</a:t>
            </a:r>
            <a:r>
              <a:rPr lang="es-ES" sz="1600" dirty="0"/>
              <a:t>];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tid</a:t>
            </a:r>
            <a:r>
              <a:rPr lang="es-ES" sz="1600" dirty="0"/>
              <a:t> += </a:t>
            </a:r>
            <a:r>
              <a:rPr lang="es-ES" sz="1600" dirty="0" err="1"/>
              <a:t>gridDim.x</a:t>
            </a:r>
            <a:r>
              <a:rPr lang="es-ES" sz="1600" dirty="0"/>
              <a:t> * </a:t>
            </a:r>
            <a:r>
              <a:rPr lang="es-ES" sz="1600" dirty="0" err="1"/>
              <a:t>blockDim.x</a:t>
            </a:r>
            <a:r>
              <a:rPr lang="es-ES" sz="1600" dirty="0"/>
              <a:t>; </a:t>
            </a:r>
          </a:p>
          <a:p>
            <a:r>
              <a:rPr lang="es-ES" sz="1600" dirty="0"/>
              <a:t>  }</a:t>
            </a:r>
          </a:p>
          <a:p>
            <a:r>
              <a:rPr lang="es-ES" sz="1600" dirty="0"/>
              <a:t> }</a:t>
            </a:r>
            <a:endParaRPr lang="es-ES" sz="1400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4535996" y="1916832"/>
            <a:ext cx="2340260" cy="93610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>
            <a:off x="4067944" y="2069232"/>
            <a:ext cx="2960712" cy="157579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4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, bloques, </a:t>
            </a:r>
            <a:r>
              <a:rPr lang="es-ES" altLang="es-ES" sz="3200" dirty="0" err="1">
                <a:effectLst/>
              </a:rPr>
              <a:t>grids</a:t>
            </a:r>
            <a:endParaRPr lang="es-ES" altLang="es-ES" sz="3200" dirty="0">
              <a:effectLst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4392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Los bloques pueden ser unidimensionales (como en los ejemplos anteriores), bidimensionales (como una “matriz” de </a:t>
            </a:r>
            <a:r>
              <a:rPr lang="es-ES" dirty="0" err="1"/>
              <a:t>threads</a:t>
            </a:r>
            <a:r>
              <a:rPr lang="es-ES" dirty="0"/>
              <a:t>) o incluso tridimensionales  (como un “cubo de </a:t>
            </a:r>
            <a:r>
              <a:rPr lang="es-ES" dirty="0" err="1"/>
              <a:t>threads</a:t>
            </a:r>
            <a:r>
              <a:rPr lang="es-ES" dirty="0"/>
              <a:t>”).</a:t>
            </a:r>
          </a:p>
          <a:p>
            <a:endParaRPr lang="es-ES" dirty="0"/>
          </a:p>
          <a:p>
            <a:r>
              <a:rPr lang="es-ES" dirty="0"/>
              <a:t>Los bloque se organizan en “</a:t>
            </a:r>
            <a:r>
              <a:rPr lang="es-ES" dirty="0" err="1"/>
              <a:t>grids</a:t>
            </a:r>
            <a:r>
              <a:rPr lang="es-ES" dirty="0"/>
              <a:t>”. Los “</a:t>
            </a:r>
            <a:r>
              <a:rPr lang="es-ES" dirty="0" err="1"/>
              <a:t>grids</a:t>
            </a:r>
            <a:r>
              <a:rPr lang="es-ES" dirty="0"/>
              <a:t>” también pueden ser unidimensionales, bidimensionales o tridimensionales.</a:t>
            </a:r>
          </a:p>
          <a:p>
            <a:endParaRPr lang="es-ES" dirty="0"/>
          </a:p>
          <a:p>
            <a:r>
              <a:rPr lang="es-ES" dirty="0"/>
              <a:t>Por ejemplo, si el bloque es bidimensional, el número de fila y columna del </a:t>
            </a:r>
            <a:r>
              <a:rPr lang="es-ES" dirty="0" err="1"/>
              <a:t>thread</a:t>
            </a:r>
            <a:r>
              <a:rPr lang="es-ES" dirty="0"/>
              <a:t> se obtienen como </a:t>
            </a:r>
            <a:r>
              <a:rPr lang="es-ES" dirty="0" err="1"/>
              <a:t>threadIdx.x</a:t>
            </a:r>
            <a:r>
              <a:rPr lang="es-ES" dirty="0"/>
              <a:t>, </a:t>
            </a:r>
            <a:r>
              <a:rPr lang="es-ES" dirty="0" err="1"/>
              <a:t>threadIdx.y</a:t>
            </a:r>
            <a:endParaRPr lang="es-ES" dirty="0"/>
          </a:p>
        </p:txBody>
      </p:sp>
      <p:grpSp>
        <p:nvGrpSpPr>
          <p:cNvPr id="8" name="Agrupar 38"/>
          <p:cNvGrpSpPr/>
          <p:nvPr/>
        </p:nvGrpSpPr>
        <p:grpSpPr>
          <a:xfrm>
            <a:off x="5113235" y="1417638"/>
            <a:ext cx="2879929" cy="1746158"/>
            <a:chOff x="912982" y="3162906"/>
            <a:chExt cx="2879929" cy="1746158"/>
          </a:xfrm>
        </p:grpSpPr>
        <p:sp>
          <p:nvSpPr>
            <p:cNvPr id="9" name="Rectángulo 6"/>
            <p:cNvSpPr/>
            <p:nvPr/>
          </p:nvSpPr>
          <p:spPr>
            <a:xfrm>
              <a:off x="912982" y="3162906"/>
              <a:ext cx="2879929" cy="17461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ángulo redondeado 7"/>
            <p:cNvSpPr/>
            <p:nvPr/>
          </p:nvSpPr>
          <p:spPr>
            <a:xfrm>
              <a:off x="1040488" y="3677548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(0,0)</a:t>
              </a:r>
            </a:p>
          </p:txBody>
        </p:sp>
        <p:sp>
          <p:nvSpPr>
            <p:cNvPr id="11" name="Rectángulo redondeado 8"/>
            <p:cNvSpPr/>
            <p:nvPr/>
          </p:nvSpPr>
          <p:spPr>
            <a:xfrm>
              <a:off x="1926285" y="367789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(0,1)</a:t>
              </a:r>
            </a:p>
          </p:txBody>
        </p:sp>
        <p:sp>
          <p:nvSpPr>
            <p:cNvPr id="12" name="Rectángulo redondeado 9"/>
            <p:cNvSpPr/>
            <p:nvPr/>
          </p:nvSpPr>
          <p:spPr>
            <a:xfrm>
              <a:off x="2811377" y="3677548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(0,2)</a:t>
              </a:r>
            </a:p>
          </p:txBody>
        </p:sp>
        <p:sp>
          <p:nvSpPr>
            <p:cNvPr id="13" name="CuadroTexto 15"/>
            <p:cNvSpPr txBox="1"/>
            <p:nvPr/>
          </p:nvSpPr>
          <p:spPr>
            <a:xfrm>
              <a:off x="1040488" y="3225515"/>
              <a:ext cx="140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Century"/>
                  <a:cs typeface="Century"/>
                </a:rPr>
                <a:t>grid</a:t>
              </a:r>
            </a:p>
          </p:txBody>
        </p:sp>
        <p:sp>
          <p:nvSpPr>
            <p:cNvPr id="14" name="Rectángulo redondeado 16"/>
            <p:cNvSpPr/>
            <p:nvPr/>
          </p:nvSpPr>
          <p:spPr>
            <a:xfrm>
              <a:off x="1040488" y="427785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(1,0)</a:t>
              </a:r>
            </a:p>
          </p:txBody>
        </p:sp>
        <p:sp>
          <p:nvSpPr>
            <p:cNvPr id="15" name="Rectángulo redondeado 17"/>
            <p:cNvSpPr/>
            <p:nvPr/>
          </p:nvSpPr>
          <p:spPr>
            <a:xfrm>
              <a:off x="1926285" y="4278204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(1,1)</a:t>
              </a:r>
            </a:p>
          </p:txBody>
        </p:sp>
        <p:sp>
          <p:nvSpPr>
            <p:cNvPr id="16" name="Rectángulo redondeado 18"/>
            <p:cNvSpPr/>
            <p:nvPr/>
          </p:nvSpPr>
          <p:spPr>
            <a:xfrm>
              <a:off x="2811377" y="427785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(1,2)</a:t>
              </a:r>
            </a:p>
          </p:txBody>
        </p:sp>
      </p:grpSp>
      <p:cxnSp>
        <p:nvCxnSpPr>
          <p:cNvPr id="17" name="Conector recto 41"/>
          <p:cNvCxnSpPr/>
          <p:nvPr/>
        </p:nvCxnSpPr>
        <p:spPr>
          <a:xfrm flipH="1">
            <a:off x="4979752" y="2532936"/>
            <a:ext cx="1146786" cy="12904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2"/>
          <p:cNvCxnSpPr/>
          <p:nvPr/>
        </p:nvCxnSpPr>
        <p:spPr>
          <a:xfrm>
            <a:off x="6913599" y="2532936"/>
            <a:ext cx="1390630" cy="12904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44"/>
          <p:cNvCxnSpPr/>
          <p:nvPr/>
        </p:nvCxnSpPr>
        <p:spPr>
          <a:xfrm flipH="1">
            <a:off x="4979752" y="3003842"/>
            <a:ext cx="1146786" cy="325839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46"/>
          <p:cNvCxnSpPr/>
          <p:nvPr/>
        </p:nvCxnSpPr>
        <p:spPr>
          <a:xfrm>
            <a:off x="6913599" y="3003842"/>
            <a:ext cx="1390630" cy="325839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Agrupar 39"/>
          <p:cNvGrpSpPr/>
          <p:nvPr/>
        </p:nvGrpSpPr>
        <p:grpSpPr>
          <a:xfrm>
            <a:off x="4979752" y="3823372"/>
            <a:ext cx="3324477" cy="2438863"/>
            <a:chOff x="2345943" y="4282611"/>
            <a:chExt cx="3324477" cy="2438863"/>
          </a:xfrm>
        </p:grpSpPr>
        <p:sp>
          <p:nvSpPr>
            <p:cNvPr id="22" name="Rectángulo 19"/>
            <p:cNvSpPr/>
            <p:nvPr/>
          </p:nvSpPr>
          <p:spPr>
            <a:xfrm>
              <a:off x="2345943" y="4282611"/>
              <a:ext cx="3324477" cy="243886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ángulo redondeado 20"/>
            <p:cNvSpPr/>
            <p:nvPr/>
          </p:nvSpPr>
          <p:spPr>
            <a:xfrm>
              <a:off x="2444679" y="479725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(0,0)</a:t>
              </a:r>
            </a:p>
          </p:txBody>
        </p:sp>
        <p:sp>
          <p:nvSpPr>
            <p:cNvPr id="24" name="Rectángulo redondeado 21"/>
            <p:cNvSpPr/>
            <p:nvPr/>
          </p:nvSpPr>
          <p:spPr>
            <a:xfrm>
              <a:off x="3231740" y="479760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(0,1)</a:t>
              </a:r>
            </a:p>
          </p:txBody>
        </p:sp>
        <p:sp>
          <p:nvSpPr>
            <p:cNvPr id="25" name="Rectángulo redondeado 22"/>
            <p:cNvSpPr/>
            <p:nvPr/>
          </p:nvSpPr>
          <p:spPr>
            <a:xfrm>
              <a:off x="4018801" y="479760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(0,2)</a:t>
              </a:r>
            </a:p>
          </p:txBody>
        </p:sp>
        <p:sp>
          <p:nvSpPr>
            <p:cNvPr id="26" name="CuadroTexto 23"/>
            <p:cNvSpPr txBox="1"/>
            <p:nvPr/>
          </p:nvSpPr>
          <p:spPr>
            <a:xfrm>
              <a:off x="2444679" y="4345221"/>
              <a:ext cx="140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Century"/>
                  <a:cs typeface="Century"/>
                </a:rPr>
                <a:t>Block (1,1)</a:t>
              </a:r>
            </a:p>
          </p:txBody>
        </p:sp>
        <p:sp>
          <p:nvSpPr>
            <p:cNvPr id="27" name="Rectángulo redondeado 24"/>
            <p:cNvSpPr/>
            <p:nvPr/>
          </p:nvSpPr>
          <p:spPr>
            <a:xfrm>
              <a:off x="2444679" y="5268856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(1,0)</a:t>
              </a:r>
            </a:p>
          </p:txBody>
        </p:sp>
        <p:sp>
          <p:nvSpPr>
            <p:cNvPr id="28" name="Rectángulo redondeado 25"/>
            <p:cNvSpPr/>
            <p:nvPr/>
          </p:nvSpPr>
          <p:spPr>
            <a:xfrm>
              <a:off x="3231740" y="526920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(1,1)</a:t>
              </a:r>
            </a:p>
          </p:txBody>
        </p:sp>
        <p:sp>
          <p:nvSpPr>
            <p:cNvPr id="29" name="Rectángulo redondeado 26"/>
            <p:cNvSpPr/>
            <p:nvPr/>
          </p:nvSpPr>
          <p:spPr>
            <a:xfrm>
              <a:off x="4018801" y="5268856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(1,2)</a:t>
              </a:r>
            </a:p>
          </p:txBody>
        </p:sp>
        <p:sp>
          <p:nvSpPr>
            <p:cNvPr id="30" name="Rectángulo redondeado 28"/>
            <p:cNvSpPr/>
            <p:nvPr/>
          </p:nvSpPr>
          <p:spPr>
            <a:xfrm>
              <a:off x="4805862" y="479795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(0,3)</a:t>
              </a:r>
            </a:p>
          </p:txBody>
        </p:sp>
        <p:sp>
          <p:nvSpPr>
            <p:cNvPr id="31" name="Rectángulo redondeado 29"/>
            <p:cNvSpPr/>
            <p:nvPr/>
          </p:nvSpPr>
          <p:spPr>
            <a:xfrm>
              <a:off x="4805862" y="526850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(1,3)</a:t>
              </a:r>
            </a:p>
          </p:txBody>
        </p:sp>
        <p:sp>
          <p:nvSpPr>
            <p:cNvPr id="32" name="Rectángulo redondeado 30"/>
            <p:cNvSpPr/>
            <p:nvPr/>
          </p:nvSpPr>
          <p:spPr>
            <a:xfrm>
              <a:off x="2444679" y="574045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(2,0)</a:t>
              </a:r>
            </a:p>
          </p:txBody>
        </p:sp>
        <p:sp>
          <p:nvSpPr>
            <p:cNvPr id="33" name="Rectángulo redondeado 31"/>
            <p:cNvSpPr/>
            <p:nvPr/>
          </p:nvSpPr>
          <p:spPr>
            <a:xfrm>
              <a:off x="3231740" y="574011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(2,1)</a:t>
              </a:r>
            </a:p>
          </p:txBody>
        </p:sp>
        <p:sp>
          <p:nvSpPr>
            <p:cNvPr id="34" name="Rectángulo redondeado 32"/>
            <p:cNvSpPr/>
            <p:nvPr/>
          </p:nvSpPr>
          <p:spPr>
            <a:xfrm>
              <a:off x="4018801" y="573976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(2,2)</a:t>
              </a:r>
            </a:p>
          </p:txBody>
        </p:sp>
        <p:sp>
          <p:nvSpPr>
            <p:cNvPr id="35" name="Rectángulo redondeado 33"/>
            <p:cNvSpPr/>
            <p:nvPr/>
          </p:nvSpPr>
          <p:spPr>
            <a:xfrm>
              <a:off x="4805862" y="573941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(2,3)</a:t>
              </a:r>
            </a:p>
          </p:txBody>
        </p:sp>
        <p:sp>
          <p:nvSpPr>
            <p:cNvPr id="36" name="Rectángulo redondeado 34"/>
            <p:cNvSpPr/>
            <p:nvPr/>
          </p:nvSpPr>
          <p:spPr>
            <a:xfrm>
              <a:off x="2444679" y="621066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(3,0)</a:t>
              </a:r>
            </a:p>
          </p:txBody>
        </p:sp>
        <p:sp>
          <p:nvSpPr>
            <p:cNvPr id="37" name="Rectángulo redondeado 35"/>
            <p:cNvSpPr/>
            <p:nvPr/>
          </p:nvSpPr>
          <p:spPr>
            <a:xfrm>
              <a:off x="3231740" y="621032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(3,1)</a:t>
              </a:r>
            </a:p>
          </p:txBody>
        </p:sp>
        <p:sp>
          <p:nvSpPr>
            <p:cNvPr id="38" name="Rectángulo redondeado 36"/>
            <p:cNvSpPr/>
            <p:nvPr/>
          </p:nvSpPr>
          <p:spPr>
            <a:xfrm>
              <a:off x="4018801" y="620997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(3,2)</a:t>
              </a:r>
            </a:p>
          </p:txBody>
        </p:sp>
        <p:sp>
          <p:nvSpPr>
            <p:cNvPr id="39" name="Rectángulo redondeado 37"/>
            <p:cNvSpPr/>
            <p:nvPr/>
          </p:nvSpPr>
          <p:spPr>
            <a:xfrm>
              <a:off x="4805862" y="620962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7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Ejercicios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39552" y="1124743"/>
                <a:ext cx="8136904" cy="4702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s-ES" dirty="0">
                    <a:effectLst/>
                  </a:rPr>
                  <a:t>Escribe y ejecuta un programa en CUDA (N bloques de 1 </a:t>
                </a:r>
                <a:r>
                  <a:rPr lang="es-ES" dirty="0" err="1">
                    <a:effectLst/>
                  </a:rPr>
                  <a:t>thread</a:t>
                </a:r>
                <a:r>
                  <a:rPr lang="es-ES" dirty="0">
                    <a:effectLst/>
                  </a:rPr>
                  <a:t>) que lea un vector de N reales en la GPU y obtenga como resultado un vector de tamaño N-2 que contenga la media de tres elementos consecutivos del vector de entrada: ejemplo:</a:t>
                </a:r>
              </a:p>
              <a:p>
                <a:r>
                  <a:rPr lang="es-ES" dirty="0">
                    <a:effectLst/>
                  </a:rPr>
                  <a:t>	vector entrada=[0 1 2 3 4 5 6 7 8 9 ]</a:t>
                </a:r>
              </a:p>
              <a:p>
                <a:r>
                  <a:rPr lang="es-ES" dirty="0">
                    <a:effectLst/>
                  </a:rPr>
                  <a:t>            vector salida =[1 2 3 4 5 6 7 8]</a:t>
                </a:r>
              </a:p>
              <a:p>
                <a:endParaRPr lang="es-ES" dirty="0">
                  <a:effectLst/>
                </a:endParaRPr>
              </a:p>
              <a:p>
                <a:endParaRPr lang="es-ES" dirty="0">
                  <a:effectLst/>
                </a:endParaRPr>
              </a:p>
              <a:p>
                <a:endParaRPr lang="es-ES" dirty="0">
                  <a:effectLst/>
                </a:endParaRPr>
              </a:p>
              <a:p>
                <a:r>
                  <a:rPr lang="es-ES" dirty="0">
                    <a:effectLst/>
                  </a:rPr>
                  <a:t>2) Escribe y ejecuta un programa en CUDA que lea una matriz M*N en la </a:t>
                </a:r>
                <a:r>
                  <a:rPr lang="es-ES" dirty="0" err="1">
                    <a:effectLst/>
                  </a:rPr>
                  <a:t>gpu</a:t>
                </a:r>
                <a:r>
                  <a:rPr lang="es-ES" dirty="0">
                    <a:effectLst/>
                  </a:rPr>
                  <a:t> y devuelva un vector con N componentes que contenga las medias de las columnas de la matriz.</a:t>
                </a:r>
              </a:p>
              <a:p>
                <a:r>
                  <a:rPr lang="es-ES" dirty="0">
                    <a:effectLst/>
                  </a:rPr>
                  <a:t>(Hacerlo con un </a:t>
                </a:r>
                <a:r>
                  <a:rPr lang="es-ES" dirty="0" err="1">
                    <a:effectLst/>
                  </a:rPr>
                  <a:t>thread</a:t>
                </a:r>
                <a:r>
                  <a:rPr lang="es-ES" dirty="0">
                    <a:effectLst/>
                  </a:rPr>
                  <a:t> por cada columna de la matriz, 1 bloque de N </a:t>
                </a:r>
                <a:r>
                  <a:rPr lang="es-ES" dirty="0" err="1">
                    <a:effectLst/>
                  </a:rPr>
                  <a:t>threads</a:t>
                </a:r>
                <a:r>
                  <a:rPr lang="es-ES" dirty="0">
                    <a:effectLst/>
                  </a:rPr>
                  <a:t>), Ejemplo, matriz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effectLst/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effectLst/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effectLst/>
                        <a:latin typeface="Cambria Math"/>
                      </a:rPr>
                      <m:t>  </m:t>
                    </m:r>
                  </m:oMath>
                </a14:m>
                <a:r>
                  <a:rPr lang="es-ES" dirty="0">
                    <a:effectLst/>
                  </a:rPr>
                  <a:t>vector salida =[1,2,3,4]</a:t>
                </a:r>
              </a:p>
              <a:p>
                <a:endParaRPr lang="es-ES" dirty="0">
                  <a:effectLst/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3"/>
                <a:ext cx="8136904" cy="4702954"/>
              </a:xfrm>
              <a:prstGeom prst="rect">
                <a:avLst/>
              </a:prstGeom>
              <a:blipFill rotWithShape="0">
                <a:blip r:embed="rId3"/>
                <a:stretch>
                  <a:fillRect l="-675" t="-778" r="-15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57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366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Contenidos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45307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1 Teoría: Introducción a Computación en </a:t>
            </a:r>
            <a:r>
              <a:rPr lang="es-ES" altLang="es-ES" sz="2400" dirty="0" err="1">
                <a:effectLst/>
              </a:rPr>
              <a:t>GPUs</a:t>
            </a:r>
            <a:r>
              <a:rPr lang="es-ES" altLang="es-ES" sz="2400" dirty="0">
                <a:effectLst/>
              </a:rPr>
              <a:t> con CUDA.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2:Compilación, conceptos básicos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3: Programación de algoritmos “trivialmente paralelos”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4: Uso de la memoria “</a:t>
            </a:r>
            <a:r>
              <a:rPr lang="es-ES" altLang="es-ES" sz="2400" dirty="0" err="1">
                <a:effectLst/>
              </a:rPr>
              <a:t>Shared</a:t>
            </a:r>
            <a:r>
              <a:rPr lang="es-ES" altLang="es-ES" sz="2400" dirty="0">
                <a:effectLst/>
              </a:rPr>
              <a:t>”. “Reducciones” en </a:t>
            </a:r>
            <a:r>
              <a:rPr lang="es-ES" altLang="es-ES" sz="2400" dirty="0" err="1">
                <a:effectLst/>
              </a:rPr>
              <a:t>GPUs</a:t>
            </a: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5: Optimización, temas avanzados, librerías</a:t>
            </a:r>
          </a:p>
        </p:txBody>
      </p:sp>
    </p:spTree>
    <p:extLst>
      <p:ext uri="{BB962C8B-B14F-4D97-AF65-F5344CB8AC3E}">
        <p14:creationId xmlns:p14="http://schemas.microsoft.com/office/powerpoint/2010/main" val="79431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Ejercicios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39552" y="1124743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Indicaciones para ejercicio 2</a:t>
            </a:r>
          </a:p>
          <a:p>
            <a:endParaRPr lang="es-ES" dirty="0"/>
          </a:p>
          <a:p>
            <a:r>
              <a:rPr lang="es-ES" dirty="0"/>
              <a:t>-Lo haremos adaptando el archivo mediamatriz_incompleto.cu (en </a:t>
            </a:r>
            <a:r>
              <a:rPr lang="es-ES" dirty="0" err="1"/>
              <a:t>poliformat</a:t>
            </a:r>
            <a:r>
              <a:rPr lang="es-ES" dirty="0"/>
              <a:t>), creando un </a:t>
            </a:r>
            <a:r>
              <a:rPr lang="es-ES" dirty="0" err="1"/>
              <a:t>kernel</a:t>
            </a:r>
            <a:r>
              <a:rPr lang="es-ES" dirty="0"/>
              <a:t> que haga el trabajo equivalente a la función </a:t>
            </a:r>
            <a:r>
              <a:rPr lang="es-ES" dirty="0" err="1"/>
              <a:t>mediasmatrizcpu</a:t>
            </a:r>
            <a:r>
              <a:rPr lang="es-ES" dirty="0"/>
              <a:t>.</a:t>
            </a:r>
          </a:p>
          <a:p>
            <a:endParaRPr lang="es-ES" dirty="0">
              <a:effectLst/>
            </a:endParaRPr>
          </a:p>
          <a:p>
            <a:r>
              <a:rPr lang="es-ES" dirty="0"/>
              <a:t>-Hay que calcular medias </a:t>
            </a:r>
            <a:r>
              <a:rPr lang="es-ES" dirty="0">
                <a:sym typeface="Wingdings" panose="05000000000000000000" pitchFamily="2" charset="2"/>
              </a:rPr>
              <a:t> divisiones </a:t>
            </a:r>
            <a:r>
              <a:rPr lang="es-ES" dirty="0"/>
              <a:t> conviene usar </a:t>
            </a:r>
            <a:r>
              <a:rPr lang="es-ES" dirty="0" err="1"/>
              <a:t>float</a:t>
            </a:r>
            <a:r>
              <a:rPr lang="es-ES" dirty="0"/>
              <a:t> o </a:t>
            </a:r>
            <a:r>
              <a:rPr lang="es-ES" dirty="0" err="1"/>
              <a:t>double</a:t>
            </a:r>
            <a:r>
              <a:rPr lang="es-ES" dirty="0"/>
              <a:t>. </a:t>
            </a:r>
          </a:p>
          <a:p>
            <a:endParaRPr lang="es-ES" dirty="0">
              <a:effectLst/>
            </a:endParaRPr>
          </a:p>
          <a:p>
            <a:r>
              <a:rPr lang="es-ES" dirty="0"/>
              <a:t>-La entrada es una matriz M por N, la salida es un vector 1 por N.</a:t>
            </a:r>
          </a:p>
          <a:p>
            <a:endParaRPr lang="es-ES" dirty="0"/>
          </a:p>
          <a:p>
            <a:r>
              <a:rPr lang="es-ES" dirty="0"/>
              <a:t>-Lo haremos con un bloque de N </a:t>
            </a:r>
            <a:r>
              <a:rPr lang="es-ES" dirty="0" err="1"/>
              <a:t>threads</a:t>
            </a:r>
            <a:endParaRPr lang="es-ES" dirty="0"/>
          </a:p>
          <a:p>
            <a:endParaRPr lang="es-ES" dirty="0">
              <a:effectLst/>
            </a:endParaRPr>
          </a:p>
          <a:p>
            <a:r>
              <a:rPr lang="es-ES" dirty="0"/>
              <a:t>-Como en los ejemplos anteriores, hay que “quitar” un bucle, el </a:t>
            </a:r>
            <a:r>
              <a:rPr lang="es-ES" dirty="0" err="1"/>
              <a:t>kernel</a:t>
            </a:r>
            <a:r>
              <a:rPr lang="es-ES" dirty="0"/>
              <a:t> debe escribirse para que calcule la media de ***una*** columna</a:t>
            </a:r>
          </a:p>
          <a:p>
            <a:endParaRPr lang="es-ES" dirty="0">
              <a:effectLst/>
            </a:endParaRPr>
          </a:p>
          <a:p>
            <a:r>
              <a:rPr lang="es-ES" dirty="0"/>
              <a:t>-Hay que usar el “</a:t>
            </a:r>
            <a:r>
              <a:rPr lang="es-ES" dirty="0" err="1"/>
              <a:t>tid</a:t>
            </a:r>
            <a:r>
              <a:rPr lang="es-ES" dirty="0"/>
              <a:t>” para referenciar correctamente los elementos de la matriz de entrada y del vector </a:t>
            </a:r>
            <a:r>
              <a:rPr lang="es-ES"/>
              <a:t>de salida.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673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Estructura general (normal) de programa en CUDA: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1340768"/>
            <a:ext cx="8136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espacios de memoria de la CPU (HOST) y de la GPU (DEVICE) son diferentes; para poder usar la GPU necesitamos funciones para reservar memoria (</a:t>
            </a:r>
            <a:r>
              <a:rPr lang="es-ES" dirty="0" err="1"/>
              <a:t>CudaMalloc</a:t>
            </a:r>
            <a:r>
              <a:rPr lang="es-ES" dirty="0"/>
              <a:t>), liberar memoria (</a:t>
            </a:r>
            <a:r>
              <a:rPr lang="es-ES" dirty="0" err="1"/>
              <a:t>CudaFree</a:t>
            </a:r>
            <a:r>
              <a:rPr lang="es-ES" dirty="0"/>
              <a:t>), Copiar memoria de CPU a GPU y de GPU a CPU (</a:t>
            </a:r>
            <a:r>
              <a:rPr lang="es-ES" dirty="0" err="1"/>
              <a:t>CudaMemcpy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Programa CPU </a:t>
            </a:r>
          </a:p>
          <a:p>
            <a:r>
              <a:rPr lang="es-ES" dirty="0"/>
              <a:t>	(</a:t>
            </a:r>
            <a:r>
              <a:rPr lang="es-ES" dirty="0" err="1"/>
              <a:t>main</a:t>
            </a:r>
            <a:r>
              <a:rPr lang="es-ES" dirty="0"/>
              <a:t>)</a:t>
            </a:r>
          </a:p>
          <a:p>
            <a:r>
              <a:rPr lang="es-ES" dirty="0"/>
              <a:t>Inicializar memoria CPU</a:t>
            </a:r>
          </a:p>
          <a:p>
            <a:r>
              <a:rPr lang="es-ES" dirty="0"/>
              <a:t>	(</a:t>
            </a:r>
            <a:r>
              <a:rPr lang="es-ES" dirty="0" err="1"/>
              <a:t>malloc</a:t>
            </a:r>
            <a:r>
              <a:rPr lang="es-ES" dirty="0"/>
              <a:t>, leer ficheros,…)</a:t>
            </a:r>
          </a:p>
          <a:p>
            <a:r>
              <a:rPr lang="es-ES" dirty="0"/>
              <a:t>Reservar memoria GPU</a:t>
            </a:r>
          </a:p>
          <a:p>
            <a:r>
              <a:rPr lang="es-ES" dirty="0"/>
              <a:t>	(</a:t>
            </a:r>
            <a:r>
              <a:rPr lang="es-ES" dirty="0" err="1"/>
              <a:t>CudaMalloc</a:t>
            </a:r>
            <a:r>
              <a:rPr lang="es-ES" dirty="0"/>
              <a:t>)</a:t>
            </a:r>
          </a:p>
          <a:p>
            <a:r>
              <a:rPr lang="es-ES" dirty="0"/>
              <a:t>Enviar datos de CPU a GPU</a:t>
            </a:r>
          </a:p>
          <a:p>
            <a:r>
              <a:rPr lang="es-ES" dirty="0"/>
              <a:t>	(</a:t>
            </a:r>
            <a:r>
              <a:rPr lang="es-ES" dirty="0" err="1"/>
              <a:t>CudaMemcpy</a:t>
            </a:r>
            <a:r>
              <a:rPr lang="es-ES" dirty="0"/>
              <a:t>)</a:t>
            </a:r>
          </a:p>
          <a:p>
            <a:r>
              <a:rPr lang="es-ES" dirty="0"/>
              <a:t>Llamar a un </a:t>
            </a:r>
            <a:r>
              <a:rPr lang="es-ES" dirty="0" err="1"/>
              <a:t>kernel</a:t>
            </a:r>
            <a:r>
              <a:rPr lang="es-ES" dirty="0"/>
              <a:t> (se ejecuta en la GPU)</a:t>
            </a:r>
          </a:p>
          <a:p>
            <a:r>
              <a:rPr lang="es-ES" dirty="0"/>
              <a:t>	(</a:t>
            </a:r>
            <a:r>
              <a:rPr lang="es-ES" dirty="0" err="1"/>
              <a:t>nombre_de_kernel</a:t>
            </a:r>
            <a:r>
              <a:rPr lang="es-ES" dirty="0"/>
              <a:t>&lt;&lt;&lt;</a:t>
            </a:r>
            <a:r>
              <a:rPr lang="es-ES" dirty="0" err="1"/>
              <a:t>x,y</a:t>
            </a:r>
            <a:r>
              <a:rPr lang="es-ES" dirty="0"/>
              <a:t>&gt;&gt;&gt;(…</a:t>
            </a:r>
            <a:r>
              <a:rPr lang="es-ES" dirty="0" err="1"/>
              <a:t>parametros</a:t>
            </a:r>
            <a:r>
              <a:rPr lang="es-ES" dirty="0"/>
              <a:t>))</a:t>
            </a:r>
          </a:p>
          <a:p>
            <a:r>
              <a:rPr lang="es-ES" dirty="0"/>
              <a:t>Copiar resultados de la GPU a CPU</a:t>
            </a:r>
          </a:p>
          <a:p>
            <a:r>
              <a:rPr lang="es-ES" dirty="0"/>
              <a:t>	(</a:t>
            </a:r>
            <a:r>
              <a:rPr lang="es-ES" dirty="0" err="1"/>
              <a:t>CudaMemcpy</a:t>
            </a:r>
            <a:r>
              <a:rPr lang="es-ES" dirty="0"/>
              <a:t>)</a:t>
            </a:r>
          </a:p>
          <a:p>
            <a:r>
              <a:rPr lang="es-ES" dirty="0"/>
              <a:t>Liberar memoria</a:t>
            </a:r>
          </a:p>
          <a:p>
            <a:r>
              <a:rPr lang="es-ES" dirty="0"/>
              <a:t>	(</a:t>
            </a:r>
            <a:r>
              <a:rPr lang="es-ES" dirty="0" err="1"/>
              <a:t>CudaFree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65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7958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Sumar dos enteros en CUDA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1196752"/>
            <a:ext cx="813690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#</a:t>
            </a:r>
            <a:r>
              <a:rPr lang="es-ES" sz="1600" dirty="0" err="1"/>
              <a:t>include</a:t>
            </a:r>
            <a:r>
              <a:rPr lang="es-ES" sz="1600" dirty="0"/>
              <a:t> &lt;</a:t>
            </a:r>
            <a:r>
              <a:rPr lang="es-ES" sz="1600" dirty="0" err="1"/>
              <a:t>stdio.h</a:t>
            </a:r>
            <a:r>
              <a:rPr lang="es-ES" sz="1600" dirty="0"/>
              <a:t>&gt;</a:t>
            </a:r>
          </a:p>
          <a:p>
            <a:r>
              <a:rPr lang="en-US" sz="1600" dirty="0"/>
              <a:t>__global__ void </a:t>
            </a:r>
            <a:r>
              <a:rPr lang="en-US" sz="1600" dirty="0" err="1"/>
              <a:t>suma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b, </a:t>
            </a:r>
            <a:r>
              <a:rPr lang="en-US" sz="1600" dirty="0" err="1"/>
              <a:t>int</a:t>
            </a:r>
            <a:r>
              <a:rPr lang="en-US" sz="1600" dirty="0"/>
              <a:t> *c)</a:t>
            </a:r>
          </a:p>
          <a:p>
            <a:r>
              <a:rPr lang="es-ES" sz="1600" dirty="0"/>
              <a:t>{</a:t>
            </a:r>
          </a:p>
          <a:p>
            <a:r>
              <a:rPr lang="es-ES" sz="1600" dirty="0"/>
              <a:t>*c=</a:t>
            </a:r>
            <a:r>
              <a:rPr lang="es-ES" sz="1600" dirty="0" err="1"/>
              <a:t>a+b</a:t>
            </a:r>
            <a:r>
              <a:rPr lang="es-ES" sz="1600" dirty="0"/>
              <a:t>;</a:t>
            </a:r>
          </a:p>
          <a:p>
            <a:r>
              <a:rPr lang="es-ES" sz="1600" dirty="0"/>
              <a:t>}</a:t>
            </a:r>
          </a:p>
          <a:p>
            <a:endParaRPr lang="es-ES" sz="1600" dirty="0"/>
          </a:p>
          <a:p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()</a:t>
            </a:r>
          </a:p>
          <a:p>
            <a:r>
              <a:rPr lang="es-ES" sz="1600" dirty="0"/>
              <a:t>{</a:t>
            </a:r>
          </a:p>
          <a:p>
            <a:r>
              <a:rPr lang="es-ES" sz="1600" dirty="0" err="1"/>
              <a:t>int</a:t>
            </a:r>
            <a:r>
              <a:rPr lang="es-ES" sz="1600" dirty="0"/>
              <a:t> c;</a:t>
            </a:r>
          </a:p>
          <a:p>
            <a:r>
              <a:rPr lang="es-ES" sz="1600" dirty="0" err="1"/>
              <a:t>int</a:t>
            </a:r>
            <a:r>
              <a:rPr lang="es-ES" sz="1600" dirty="0"/>
              <a:t> *</a:t>
            </a:r>
            <a:r>
              <a:rPr lang="es-ES" sz="1600" dirty="0" err="1"/>
              <a:t>dev_c</a:t>
            </a:r>
            <a:r>
              <a:rPr lang="es-ES" sz="1600" dirty="0"/>
              <a:t>;</a:t>
            </a:r>
          </a:p>
          <a:p>
            <a:r>
              <a:rPr lang="es-ES" sz="1600" dirty="0" err="1"/>
              <a:t>cudaMalloc</a:t>
            </a:r>
            <a:r>
              <a:rPr lang="es-ES" sz="1600" dirty="0"/>
              <a:t>( (</a:t>
            </a:r>
            <a:r>
              <a:rPr lang="es-ES" sz="1600" dirty="0" err="1"/>
              <a:t>void</a:t>
            </a:r>
            <a:r>
              <a:rPr lang="es-ES" sz="1600" dirty="0"/>
              <a:t>**)&amp;</a:t>
            </a:r>
            <a:r>
              <a:rPr lang="es-ES" sz="1600" dirty="0" err="1"/>
              <a:t>dev_c,sizeof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) );</a:t>
            </a:r>
          </a:p>
          <a:p>
            <a:endParaRPr lang="es-ES" sz="1600" dirty="0"/>
          </a:p>
          <a:p>
            <a:r>
              <a:rPr lang="es-ES" sz="1600" dirty="0"/>
              <a:t>suma&lt;&lt;&lt;1,1&gt;&gt;&gt;(2,7,dev_c);</a:t>
            </a:r>
          </a:p>
          <a:p>
            <a:endParaRPr lang="es-ES" sz="1600" dirty="0"/>
          </a:p>
          <a:p>
            <a:r>
              <a:rPr lang="es-ES" sz="1600" dirty="0" err="1"/>
              <a:t>cudaMemcpy</a:t>
            </a:r>
            <a:r>
              <a:rPr lang="es-ES" sz="1600" dirty="0"/>
              <a:t>( &amp;</a:t>
            </a:r>
            <a:r>
              <a:rPr lang="es-ES" sz="1600" dirty="0" err="1"/>
              <a:t>c,dev_c</a:t>
            </a:r>
            <a:r>
              <a:rPr lang="es-ES" sz="1600" dirty="0"/>
              <a:t>, </a:t>
            </a:r>
            <a:r>
              <a:rPr lang="es-ES" sz="1600" dirty="0" err="1"/>
              <a:t>sizeof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),</a:t>
            </a:r>
            <a:r>
              <a:rPr lang="es-ES" sz="1600" dirty="0" err="1"/>
              <a:t>cudaMemcpyDeviceToHost</a:t>
            </a:r>
            <a:r>
              <a:rPr lang="es-ES" sz="1600" dirty="0"/>
              <a:t>);</a:t>
            </a:r>
          </a:p>
          <a:p>
            <a:endParaRPr lang="es-ES" sz="1600" dirty="0"/>
          </a:p>
          <a:p>
            <a:r>
              <a:rPr lang="es-ES" sz="1600" dirty="0" err="1"/>
              <a:t>printf</a:t>
            </a:r>
            <a:r>
              <a:rPr lang="es-ES" sz="1600" dirty="0"/>
              <a:t>("2+7 = %d\</a:t>
            </a:r>
            <a:r>
              <a:rPr lang="es-ES" sz="1600" dirty="0" err="1"/>
              <a:t>n",c</a:t>
            </a:r>
            <a:r>
              <a:rPr lang="es-ES" sz="1600" dirty="0"/>
              <a:t>);</a:t>
            </a:r>
          </a:p>
          <a:p>
            <a:endParaRPr lang="es-ES" sz="1600" dirty="0"/>
          </a:p>
          <a:p>
            <a:r>
              <a:rPr lang="es-ES" sz="1600" dirty="0" err="1"/>
              <a:t>cudaFree</a:t>
            </a:r>
            <a:r>
              <a:rPr lang="es-ES" sz="1600" dirty="0"/>
              <a:t>(</a:t>
            </a:r>
            <a:r>
              <a:rPr lang="es-ES" sz="1600" dirty="0" err="1"/>
              <a:t>dev_c</a:t>
            </a:r>
            <a:r>
              <a:rPr lang="es-ES" sz="1600" dirty="0"/>
              <a:t>);</a:t>
            </a:r>
          </a:p>
          <a:p>
            <a:endParaRPr lang="es-ES" sz="1600" dirty="0"/>
          </a:p>
          <a:p>
            <a:r>
              <a:rPr lang="es-ES" sz="1600" dirty="0" err="1"/>
              <a:t>return</a:t>
            </a:r>
            <a:r>
              <a:rPr lang="es-ES" sz="1600" dirty="0"/>
              <a:t> 0;</a:t>
            </a:r>
          </a:p>
          <a:p>
            <a:r>
              <a:rPr lang="es-ES" sz="1600" dirty="0"/>
              <a:t>}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380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Sumar dos enteros en CUDA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1484784"/>
            <a:ext cx="8136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Observaciones:</a:t>
            </a:r>
          </a:p>
          <a:p>
            <a:r>
              <a:rPr lang="es-ES" dirty="0"/>
              <a:t>1)</a:t>
            </a:r>
            <a:r>
              <a:rPr lang="es-ES" dirty="0" err="1"/>
              <a:t>CudaMalloc</a:t>
            </a:r>
            <a:r>
              <a:rPr lang="es-ES" dirty="0"/>
              <a:t> y </a:t>
            </a:r>
            <a:r>
              <a:rPr lang="es-ES" dirty="0" err="1"/>
              <a:t>CudaFree</a:t>
            </a:r>
            <a:r>
              <a:rPr lang="es-ES" dirty="0"/>
              <a:t> equivalen a </a:t>
            </a:r>
            <a:r>
              <a:rPr lang="es-ES" dirty="0" err="1"/>
              <a:t>malloc</a:t>
            </a:r>
            <a:r>
              <a:rPr lang="es-ES" dirty="0"/>
              <a:t> y free, pero para memoria de la GPU</a:t>
            </a:r>
          </a:p>
          <a:p>
            <a:endParaRPr lang="es-ES" dirty="0"/>
          </a:p>
          <a:p>
            <a:r>
              <a:rPr lang="es-ES" dirty="0"/>
              <a:t>2)Los punteros a los que se le ha dado memoria con </a:t>
            </a:r>
            <a:r>
              <a:rPr lang="es-ES" dirty="0" err="1"/>
              <a:t>CudaMalloc</a:t>
            </a:r>
            <a:r>
              <a:rPr lang="es-ES" dirty="0"/>
              <a:t> no se pueden usar “correctamente	“ en el código de la CPU (solo a </a:t>
            </a:r>
            <a:r>
              <a:rPr lang="es-ES" dirty="0" err="1"/>
              <a:t>traves</a:t>
            </a:r>
            <a:r>
              <a:rPr lang="es-ES" dirty="0"/>
              <a:t> de llamadas a </a:t>
            </a:r>
            <a:r>
              <a:rPr lang="es-ES" dirty="0" err="1"/>
              <a:t>kernels</a:t>
            </a:r>
            <a:r>
              <a:rPr lang="es-ES" dirty="0"/>
              <a:t> y </a:t>
            </a:r>
            <a:r>
              <a:rPr lang="es-ES" dirty="0" err="1"/>
              <a:t>cudamemcpy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3) De forma similar, un puntero al que se le da memoria con </a:t>
            </a:r>
            <a:r>
              <a:rPr lang="es-ES" dirty="0" err="1"/>
              <a:t>malloc</a:t>
            </a:r>
            <a:r>
              <a:rPr lang="es-ES" dirty="0"/>
              <a:t> no se debe usar en la GPU</a:t>
            </a:r>
          </a:p>
          <a:p>
            <a:endParaRPr lang="es-ES" dirty="0"/>
          </a:p>
          <a:p>
            <a:r>
              <a:rPr lang="es-ES" dirty="0"/>
              <a:t>4) Podemos copiar memoria usando </a:t>
            </a:r>
            <a:r>
              <a:rPr lang="es-ES" dirty="0" err="1"/>
              <a:t>CudaMemcpy</a:t>
            </a:r>
            <a:r>
              <a:rPr lang="es-ES" dirty="0"/>
              <a:t> con las opciones </a:t>
            </a:r>
            <a:r>
              <a:rPr lang="es-ES" dirty="0" err="1"/>
              <a:t>cudaMemcpyDeviceToHost</a:t>
            </a:r>
            <a:r>
              <a:rPr lang="es-ES" dirty="0"/>
              <a:t> o </a:t>
            </a:r>
            <a:r>
              <a:rPr lang="es-ES" dirty="0" err="1"/>
              <a:t>cudaMemcpyHostToDevice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5) No hace falta reservar memoria para parámetros de tipo simple (no vectores) que se pasen por valor (</a:t>
            </a:r>
            <a:r>
              <a:rPr lang="es-ES" dirty="0" err="1"/>
              <a:t>a,b</a:t>
            </a:r>
            <a:r>
              <a:rPr lang="es-ES" dirty="0"/>
              <a:t> en el ejemplo anterior).</a:t>
            </a:r>
          </a:p>
          <a:p>
            <a:endParaRPr lang="es-ES" dirty="0"/>
          </a:p>
          <a:p>
            <a:r>
              <a:rPr lang="es-ES" dirty="0"/>
              <a:t>Si los argumentos son vectores, sí que hay que reservar memoria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96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124743"/>
            <a:ext cx="813690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-Hemos visto que las </a:t>
            </a:r>
            <a:r>
              <a:rPr lang="es-ES" dirty="0" err="1"/>
              <a:t>GPUs</a:t>
            </a:r>
            <a:r>
              <a:rPr lang="es-ES" dirty="0"/>
              <a:t> tienen cientos o miles de </a:t>
            </a:r>
            <a:r>
              <a:rPr lang="es-ES" dirty="0" err="1"/>
              <a:t>cores</a:t>
            </a:r>
            <a:r>
              <a:rPr lang="es-ES" dirty="0"/>
              <a:t> capaces de ejecutar cientos o miles de </a:t>
            </a:r>
            <a:r>
              <a:rPr lang="es-ES" b="1" dirty="0" err="1"/>
              <a:t>threads</a:t>
            </a:r>
            <a:r>
              <a:rPr lang="es-ES" dirty="0"/>
              <a:t> simultáneamente.</a:t>
            </a:r>
          </a:p>
          <a:p>
            <a:endParaRPr lang="es-ES" dirty="0"/>
          </a:p>
          <a:p>
            <a:r>
              <a:rPr lang="es-ES" dirty="0"/>
              <a:t>-Los </a:t>
            </a:r>
            <a:r>
              <a:rPr lang="es-ES" dirty="0" err="1"/>
              <a:t>threads</a:t>
            </a:r>
            <a:r>
              <a:rPr lang="es-ES" dirty="0"/>
              <a:t> se organizan en “</a:t>
            </a:r>
            <a:r>
              <a:rPr lang="es-ES" b="1" dirty="0"/>
              <a:t>Bloques</a:t>
            </a:r>
            <a:r>
              <a:rPr lang="es-ES" dirty="0"/>
              <a:t>” de </a:t>
            </a:r>
            <a:r>
              <a:rPr lang="es-ES" dirty="0" err="1"/>
              <a:t>Threads</a:t>
            </a:r>
            <a:r>
              <a:rPr lang="es-ES" dirty="0"/>
              <a:t>; se deben visualizar como “equipos” de </a:t>
            </a:r>
            <a:r>
              <a:rPr lang="es-ES" dirty="0" err="1"/>
              <a:t>Threads</a:t>
            </a:r>
            <a:r>
              <a:rPr lang="es-ES" dirty="0"/>
              <a:t> que trabajan en paralelo.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Cuando se invoca a un </a:t>
            </a:r>
            <a:r>
              <a:rPr lang="es-ES" dirty="0" err="1"/>
              <a:t>kernel</a:t>
            </a:r>
            <a:r>
              <a:rPr lang="es-ES" dirty="0"/>
              <a:t> desde el código del host: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kernel</a:t>
            </a:r>
            <a:r>
              <a:rPr lang="es-ES" dirty="0"/>
              <a:t>&lt;&lt;&lt;</a:t>
            </a:r>
            <a:r>
              <a:rPr lang="es-ES" dirty="0" err="1"/>
              <a:t>x,y</a:t>
            </a:r>
            <a:r>
              <a:rPr lang="es-ES" dirty="0"/>
              <a:t>&gt;&gt;&gt; (…)</a:t>
            </a:r>
          </a:p>
          <a:p>
            <a:endParaRPr lang="es-ES" dirty="0"/>
          </a:p>
          <a:p>
            <a:r>
              <a:rPr lang="es-ES" dirty="0"/>
              <a:t>El valor x es el número de bloques de </a:t>
            </a:r>
            <a:r>
              <a:rPr lang="es-ES" dirty="0" err="1"/>
              <a:t>threads</a:t>
            </a:r>
            <a:r>
              <a:rPr lang="es-ES" dirty="0"/>
              <a:t> que vamos a usar para ejecutar el </a:t>
            </a:r>
            <a:r>
              <a:rPr lang="es-ES" dirty="0" err="1"/>
              <a:t>kernel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valor y es el número de </a:t>
            </a:r>
            <a:r>
              <a:rPr lang="es-ES" dirty="0" err="1"/>
              <a:t>threads</a:t>
            </a:r>
            <a:r>
              <a:rPr lang="es-ES" dirty="0"/>
              <a:t> por bloque que vamos a usar para ejecutar el </a:t>
            </a:r>
            <a:r>
              <a:rPr lang="es-ES" dirty="0" err="1"/>
              <a:t>kernel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Cada </a:t>
            </a:r>
            <a:r>
              <a:rPr lang="es-ES" dirty="0" err="1"/>
              <a:t>thread</a:t>
            </a:r>
            <a:r>
              <a:rPr lang="es-ES" dirty="0"/>
              <a:t> dispone de una cantidad (limitada) de memoria local; la memoria a la que se accede a través de los parámetros/punteros es memoria “GLOBAL” y todos los </a:t>
            </a:r>
            <a:r>
              <a:rPr lang="es-ES" dirty="0" err="1"/>
              <a:t>threads</a:t>
            </a:r>
            <a:r>
              <a:rPr lang="es-ES" dirty="0"/>
              <a:t> pueden acceder a ella.</a:t>
            </a:r>
          </a:p>
          <a:p>
            <a:r>
              <a:rPr lang="es-ES" dirty="0"/>
              <a:t>  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76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</a:t>
            </a:r>
            <a:r>
              <a:rPr lang="es-ES" altLang="es-ES" sz="3200" dirty="0"/>
              <a:t> Paralela en CUDA: Suma de dos vectores: </a:t>
            </a:r>
            <a:r>
              <a:rPr lang="es-ES" sz="3200" dirty="0"/>
              <a:t>Código C, sin CUDA:</a:t>
            </a:r>
            <a:br>
              <a:rPr lang="es-ES" sz="3200" dirty="0"/>
            </a:br>
            <a:br>
              <a:rPr lang="es-ES" altLang="es-ES" sz="3200" dirty="0"/>
            </a:br>
            <a:endParaRPr lang="es-ES" altLang="es-ES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6660232" y="1104080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62653" y="1107928"/>
            <a:ext cx="4475905" cy="5632311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500" dirty="0"/>
              <a:t>#</a:t>
            </a:r>
            <a:r>
              <a:rPr lang="es-ES" sz="1500" dirty="0" err="1"/>
              <a:t>include</a:t>
            </a:r>
            <a:r>
              <a:rPr lang="es-ES" sz="1500" dirty="0"/>
              <a:t> &lt;</a:t>
            </a:r>
            <a:r>
              <a:rPr lang="es-ES" sz="1500" dirty="0" err="1"/>
              <a:t>stdio.h</a:t>
            </a:r>
            <a:r>
              <a:rPr lang="es-ES" sz="1500" dirty="0"/>
              <a:t>&gt;</a:t>
            </a:r>
          </a:p>
          <a:p>
            <a:r>
              <a:rPr lang="es-ES" sz="1500" dirty="0"/>
              <a:t>#define N 10</a:t>
            </a:r>
          </a:p>
          <a:p>
            <a:endParaRPr lang="es-ES" sz="1500" dirty="0"/>
          </a:p>
          <a:p>
            <a:r>
              <a:rPr lang="en-US" sz="1500" dirty="0"/>
              <a:t>void add(</a:t>
            </a:r>
            <a:r>
              <a:rPr lang="en-US" sz="1500" dirty="0" err="1"/>
              <a:t>int</a:t>
            </a:r>
            <a:r>
              <a:rPr lang="en-US" sz="1500" dirty="0"/>
              <a:t> *a, </a:t>
            </a:r>
            <a:r>
              <a:rPr lang="en-US" sz="1500" dirty="0" err="1"/>
              <a:t>int</a:t>
            </a:r>
            <a:r>
              <a:rPr lang="en-US" sz="1500" dirty="0"/>
              <a:t> *b, </a:t>
            </a:r>
            <a:r>
              <a:rPr lang="en-US" sz="1500" dirty="0" err="1"/>
              <a:t>int</a:t>
            </a:r>
            <a:r>
              <a:rPr lang="en-US" sz="1500" dirty="0"/>
              <a:t> *c)</a:t>
            </a:r>
          </a:p>
          <a:p>
            <a:r>
              <a:rPr lang="es-ES" sz="1500" dirty="0"/>
              <a:t>{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int</a:t>
            </a:r>
            <a:r>
              <a:rPr lang="es-ES" sz="1500" dirty="0"/>
              <a:t> </a:t>
            </a:r>
            <a:r>
              <a:rPr lang="es-ES" sz="1500" dirty="0" err="1"/>
              <a:t>tid</a:t>
            </a:r>
            <a:r>
              <a:rPr lang="es-ES" sz="1500" dirty="0"/>
              <a:t>=0; 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while</a:t>
            </a:r>
            <a:r>
              <a:rPr lang="es-ES" sz="1500" dirty="0"/>
              <a:t> (</a:t>
            </a:r>
            <a:r>
              <a:rPr lang="es-ES" sz="1500" dirty="0" err="1"/>
              <a:t>tid</a:t>
            </a:r>
            <a:r>
              <a:rPr lang="es-ES" sz="1500" dirty="0"/>
              <a:t> &lt;N) {</a:t>
            </a:r>
          </a:p>
          <a:p>
            <a:r>
              <a:rPr lang="es-ES" sz="1500" dirty="0"/>
              <a:t>  c[</a:t>
            </a:r>
            <a:r>
              <a:rPr lang="es-ES" sz="1500" dirty="0" err="1"/>
              <a:t>tid</a:t>
            </a:r>
            <a:r>
              <a:rPr lang="es-ES" sz="1500" dirty="0"/>
              <a:t>]=a[</a:t>
            </a:r>
            <a:r>
              <a:rPr lang="es-ES" sz="1500" dirty="0" err="1"/>
              <a:t>tid</a:t>
            </a:r>
            <a:r>
              <a:rPr lang="es-ES" sz="1500" dirty="0"/>
              <a:t>]+b[</a:t>
            </a:r>
            <a:r>
              <a:rPr lang="es-ES" sz="1500" dirty="0" err="1"/>
              <a:t>tid</a:t>
            </a:r>
            <a:r>
              <a:rPr lang="es-ES" sz="1500" dirty="0"/>
              <a:t>];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tid</a:t>
            </a:r>
            <a:r>
              <a:rPr lang="es-ES" sz="1500" dirty="0"/>
              <a:t> +=1;</a:t>
            </a:r>
          </a:p>
          <a:p>
            <a:r>
              <a:rPr lang="es-ES" sz="1500" dirty="0"/>
              <a:t>  }</a:t>
            </a:r>
          </a:p>
          <a:p>
            <a:r>
              <a:rPr lang="es-ES" sz="1500" dirty="0"/>
              <a:t> }</a:t>
            </a:r>
          </a:p>
          <a:p>
            <a:r>
              <a:rPr lang="es-ES" sz="1500" dirty="0"/>
              <a:t> </a:t>
            </a:r>
          </a:p>
          <a:p>
            <a:r>
              <a:rPr lang="es-ES" sz="1500" dirty="0"/>
              <a:t> </a:t>
            </a:r>
            <a:r>
              <a:rPr lang="es-ES" sz="1500" dirty="0" err="1"/>
              <a:t>int</a:t>
            </a:r>
            <a:r>
              <a:rPr lang="es-ES" sz="1500" dirty="0"/>
              <a:t> </a:t>
            </a:r>
            <a:r>
              <a:rPr lang="es-ES" sz="1500" dirty="0" err="1"/>
              <a:t>main</a:t>
            </a:r>
            <a:r>
              <a:rPr lang="es-ES" sz="1500" dirty="0"/>
              <a:t>() {</a:t>
            </a:r>
          </a:p>
          <a:p>
            <a:r>
              <a:rPr lang="pt-BR" sz="1500" dirty="0"/>
              <a:t> </a:t>
            </a:r>
            <a:r>
              <a:rPr lang="pt-BR" sz="1500" dirty="0" err="1"/>
              <a:t>int</a:t>
            </a:r>
            <a:r>
              <a:rPr lang="pt-BR" sz="1500" dirty="0"/>
              <a:t> a[N], b[N], c[N],i;</a:t>
            </a:r>
          </a:p>
          <a:p>
            <a:r>
              <a:rPr lang="es-ES" sz="1500" dirty="0"/>
              <a:t> //llenar </a:t>
            </a:r>
            <a:r>
              <a:rPr lang="es-ES" sz="1500" dirty="0" err="1"/>
              <a:t>arrays</a:t>
            </a:r>
            <a:r>
              <a:rPr lang="es-ES" sz="1500" dirty="0"/>
              <a:t> en </a:t>
            </a:r>
            <a:r>
              <a:rPr lang="es-ES" sz="1500" dirty="0" err="1"/>
              <a:t>cpu</a:t>
            </a:r>
            <a:endParaRPr lang="es-ES" sz="1500" dirty="0"/>
          </a:p>
          <a:p>
            <a:r>
              <a:rPr lang="es-ES" sz="1500" dirty="0"/>
              <a:t> </a:t>
            </a:r>
            <a:r>
              <a:rPr lang="es-ES" sz="1500" dirty="0" err="1"/>
              <a:t>for</a:t>
            </a:r>
            <a:r>
              <a:rPr lang="es-ES" sz="1500" dirty="0"/>
              <a:t> (i=0;i&lt;</a:t>
            </a:r>
            <a:r>
              <a:rPr lang="es-ES" sz="1500" dirty="0" err="1"/>
              <a:t>N;i</a:t>
            </a:r>
            <a:r>
              <a:rPr lang="es-ES" sz="1500" dirty="0"/>
              <a:t>++)</a:t>
            </a:r>
          </a:p>
          <a:p>
            <a:r>
              <a:rPr lang="es-ES" sz="1500" dirty="0"/>
              <a:t>   {</a:t>
            </a:r>
          </a:p>
          <a:p>
            <a:r>
              <a:rPr lang="es-ES" sz="1500" dirty="0"/>
              <a:t>     a[i]=-i;</a:t>
            </a:r>
          </a:p>
          <a:p>
            <a:r>
              <a:rPr lang="es-ES" sz="1500" dirty="0"/>
              <a:t>     b[i]=i*i;</a:t>
            </a:r>
          </a:p>
          <a:p>
            <a:r>
              <a:rPr lang="es-ES" sz="1500" dirty="0"/>
              <a:t>    }</a:t>
            </a:r>
          </a:p>
          <a:p>
            <a:r>
              <a:rPr lang="es-ES" sz="1500" dirty="0"/>
              <a:t> </a:t>
            </a:r>
            <a:r>
              <a:rPr lang="es-ES" sz="1500" dirty="0" err="1"/>
              <a:t>add</a:t>
            </a:r>
            <a:r>
              <a:rPr lang="es-ES" sz="1500" dirty="0"/>
              <a:t>(</a:t>
            </a:r>
            <a:r>
              <a:rPr lang="es-ES" sz="1500" dirty="0" err="1"/>
              <a:t>a,b,c</a:t>
            </a:r>
            <a:r>
              <a:rPr lang="es-ES" sz="1500" dirty="0"/>
              <a:t>);</a:t>
            </a:r>
          </a:p>
          <a:p>
            <a:r>
              <a:rPr lang="es-ES" sz="1500" dirty="0"/>
              <a:t> </a:t>
            </a:r>
            <a:r>
              <a:rPr lang="es-ES" sz="1500" dirty="0" err="1"/>
              <a:t>for</a:t>
            </a:r>
            <a:r>
              <a:rPr lang="es-ES" sz="1500" dirty="0"/>
              <a:t> (i=0;i&lt;</a:t>
            </a:r>
            <a:r>
              <a:rPr lang="es-ES" sz="1500" dirty="0" err="1"/>
              <a:t>N;i</a:t>
            </a:r>
            <a:r>
              <a:rPr lang="es-ES" sz="1500" dirty="0"/>
              <a:t>++)</a:t>
            </a:r>
          </a:p>
          <a:p>
            <a:r>
              <a:rPr lang="pt-BR" sz="1500" dirty="0"/>
              <a:t>  </a:t>
            </a:r>
            <a:r>
              <a:rPr lang="pt-BR" sz="1500" dirty="0" err="1"/>
              <a:t>printf</a:t>
            </a:r>
            <a:r>
              <a:rPr lang="pt-BR" sz="1500" dirty="0"/>
              <a:t>(" %d + %d = %d\n", a[i],b[i], c[i]);</a:t>
            </a:r>
          </a:p>
          <a:p>
            <a:r>
              <a:rPr lang="es-ES" sz="15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8665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124744"/>
            <a:ext cx="377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si tuviéramos dos </a:t>
            </a:r>
            <a:r>
              <a:rPr lang="es-ES" dirty="0" err="1"/>
              <a:t>cores</a:t>
            </a:r>
            <a:r>
              <a:rPr lang="es-ES" dirty="0"/>
              <a:t>?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98188" y="1640413"/>
            <a:ext cx="3110467" cy="2631490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500" dirty="0"/>
              <a:t>#</a:t>
            </a:r>
            <a:r>
              <a:rPr lang="es-ES" sz="1500" dirty="0" err="1"/>
              <a:t>include</a:t>
            </a:r>
            <a:r>
              <a:rPr lang="es-ES" sz="1500" dirty="0"/>
              <a:t> &lt;</a:t>
            </a:r>
            <a:r>
              <a:rPr lang="es-ES" sz="1500" dirty="0" err="1"/>
              <a:t>stdio.h</a:t>
            </a:r>
            <a:r>
              <a:rPr lang="es-ES" sz="1500" dirty="0"/>
              <a:t>&gt;</a:t>
            </a:r>
          </a:p>
          <a:p>
            <a:r>
              <a:rPr lang="es-ES" sz="1500" dirty="0"/>
              <a:t>#define N 10</a:t>
            </a:r>
          </a:p>
          <a:p>
            <a:endParaRPr lang="es-ES" sz="1500" dirty="0"/>
          </a:p>
          <a:p>
            <a:r>
              <a:rPr lang="en-US" sz="1500" dirty="0"/>
              <a:t>void add(</a:t>
            </a:r>
            <a:r>
              <a:rPr lang="en-US" sz="1500" dirty="0" err="1"/>
              <a:t>int</a:t>
            </a:r>
            <a:r>
              <a:rPr lang="en-US" sz="1500" dirty="0"/>
              <a:t> *a, </a:t>
            </a:r>
            <a:r>
              <a:rPr lang="en-US" sz="1500" dirty="0" err="1"/>
              <a:t>int</a:t>
            </a:r>
            <a:r>
              <a:rPr lang="en-US" sz="1500" dirty="0"/>
              <a:t> *b, </a:t>
            </a:r>
            <a:r>
              <a:rPr lang="en-US" sz="1500" dirty="0" err="1"/>
              <a:t>int</a:t>
            </a:r>
            <a:r>
              <a:rPr lang="en-US" sz="1500" dirty="0"/>
              <a:t> *c)</a:t>
            </a:r>
          </a:p>
          <a:p>
            <a:r>
              <a:rPr lang="es-ES" sz="1500" dirty="0"/>
              <a:t>{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int</a:t>
            </a:r>
            <a:r>
              <a:rPr lang="es-ES" sz="1500" dirty="0"/>
              <a:t> </a:t>
            </a:r>
            <a:r>
              <a:rPr lang="es-ES" sz="1500" dirty="0" err="1"/>
              <a:t>tid</a:t>
            </a:r>
            <a:r>
              <a:rPr lang="es-ES" sz="1500" dirty="0"/>
              <a:t>=0; 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while</a:t>
            </a:r>
            <a:r>
              <a:rPr lang="es-ES" sz="1500" dirty="0"/>
              <a:t> (</a:t>
            </a:r>
            <a:r>
              <a:rPr lang="es-ES" sz="1500" dirty="0" err="1"/>
              <a:t>tid</a:t>
            </a:r>
            <a:r>
              <a:rPr lang="es-ES" sz="1500" dirty="0"/>
              <a:t> &lt;N) {</a:t>
            </a:r>
          </a:p>
          <a:p>
            <a:r>
              <a:rPr lang="es-ES" sz="1500" dirty="0"/>
              <a:t>  c[</a:t>
            </a:r>
            <a:r>
              <a:rPr lang="es-ES" sz="1500" dirty="0" err="1"/>
              <a:t>tid</a:t>
            </a:r>
            <a:r>
              <a:rPr lang="es-ES" sz="1500" dirty="0"/>
              <a:t>]=a[</a:t>
            </a:r>
            <a:r>
              <a:rPr lang="es-ES" sz="1500" dirty="0" err="1"/>
              <a:t>tid</a:t>
            </a:r>
            <a:r>
              <a:rPr lang="es-ES" sz="1500" dirty="0"/>
              <a:t>]+b[</a:t>
            </a:r>
            <a:r>
              <a:rPr lang="es-ES" sz="1500" dirty="0" err="1"/>
              <a:t>tid</a:t>
            </a:r>
            <a:r>
              <a:rPr lang="es-ES" sz="1500" dirty="0"/>
              <a:t>];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tid</a:t>
            </a:r>
            <a:r>
              <a:rPr lang="es-ES" sz="1500" dirty="0"/>
              <a:t> +=2;</a:t>
            </a:r>
          </a:p>
          <a:p>
            <a:r>
              <a:rPr lang="es-ES" sz="1500" dirty="0"/>
              <a:t>  }</a:t>
            </a:r>
          </a:p>
          <a:p>
            <a:r>
              <a:rPr lang="es-ES" sz="1500" dirty="0"/>
              <a:t> }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427984" y="1612337"/>
            <a:ext cx="3110467" cy="2631490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500" dirty="0"/>
              <a:t>#</a:t>
            </a:r>
            <a:r>
              <a:rPr lang="es-ES" sz="1500" dirty="0" err="1"/>
              <a:t>include</a:t>
            </a:r>
            <a:r>
              <a:rPr lang="es-ES" sz="1500" dirty="0"/>
              <a:t> &lt;</a:t>
            </a:r>
            <a:r>
              <a:rPr lang="es-ES" sz="1500" dirty="0" err="1"/>
              <a:t>stdio.h</a:t>
            </a:r>
            <a:r>
              <a:rPr lang="es-ES" sz="1500" dirty="0"/>
              <a:t>&gt;</a:t>
            </a:r>
          </a:p>
          <a:p>
            <a:r>
              <a:rPr lang="es-ES" sz="1500" dirty="0"/>
              <a:t>#define N 10</a:t>
            </a:r>
          </a:p>
          <a:p>
            <a:endParaRPr lang="es-ES" sz="1500" dirty="0"/>
          </a:p>
          <a:p>
            <a:r>
              <a:rPr lang="en-US" sz="1500" dirty="0"/>
              <a:t>void add(</a:t>
            </a:r>
            <a:r>
              <a:rPr lang="en-US" sz="1500" dirty="0" err="1"/>
              <a:t>int</a:t>
            </a:r>
            <a:r>
              <a:rPr lang="en-US" sz="1500" dirty="0"/>
              <a:t> *a, </a:t>
            </a:r>
            <a:r>
              <a:rPr lang="en-US" sz="1500" dirty="0" err="1"/>
              <a:t>int</a:t>
            </a:r>
            <a:r>
              <a:rPr lang="en-US" sz="1500" dirty="0"/>
              <a:t> *b, </a:t>
            </a:r>
            <a:r>
              <a:rPr lang="en-US" sz="1500" dirty="0" err="1"/>
              <a:t>int</a:t>
            </a:r>
            <a:r>
              <a:rPr lang="en-US" sz="1500" dirty="0"/>
              <a:t> *c)</a:t>
            </a:r>
          </a:p>
          <a:p>
            <a:r>
              <a:rPr lang="es-ES" sz="1500" dirty="0"/>
              <a:t>{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int</a:t>
            </a:r>
            <a:r>
              <a:rPr lang="es-ES" sz="1500" dirty="0"/>
              <a:t> </a:t>
            </a:r>
            <a:r>
              <a:rPr lang="es-ES" sz="1500" dirty="0" err="1"/>
              <a:t>tid</a:t>
            </a:r>
            <a:r>
              <a:rPr lang="es-ES" sz="1500" dirty="0"/>
              <a:t>=1; 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while</a:t>
            </a:r>
            <a:r>
              <a:rPr lang="es-ES" sz="1500" dirty="0"/>
              <a:t> (</a:t>
            </a:r>
            <a:r>
              <a:rPr lang="es-ES" sz="1500" dirty="0" err="1"/>
              <a:t>tid</a:t>
            </a:r>
            <a:r>
              <a:rPr lang="es-ES" sz="1500" dirty="0"/>
              <a:t> &lt;N) {</a:t>
            </a:r>
          </a:p>
          <a:p>
            <a:r>
              <a:rPr lang="es-ES" sz="1500" dirty="0"/>
              <a:t>  c[</a:t>
            </a:r>
            <a:r>
              <a:rPr lang="es-ES" sz="1500" dirty="0" err="1"/>
              <a:t>tid</a:t>
            </a:r>
            <a:r>
              <a:rPr lang="es-ES" sz="1500" dirty="0"/>
              <a:t>]=a[</a:t>
            </a:r>
            <a:r>
              <a:rPr lang="es-ES" sz="1500" dirty="0" err="1"/>
              <a:t>tid</a:t>
            </a:r>
            <a:r>
              <a:rPr lang="es-ES" sz="1500" dirty="0"/>
              <a:t>]+b[</a:t>
            </a:r>
            <a:r>
              <a:rPr lang="es-ES" sz="1500" dirty="0" err="1"/>
              <a:t>tid</a:t>
            </a:r>
            <a:r>
              <a:rPr lang="es-ES" sz="1500" dirty="0"/>
              <a:t>];</a:t>
            </a:r>
          </a:p>
          <a:p>
            <a:r>
              <a:rPr lang="es-ES" sz="1500" dirty="0"/>
              <a:t>  </a:t>
            </a:r>
            <a:r>
              <a:rPr lang="es-ES" sz="1500" dirty="0" err="1"/>
              <a:t>tid</a:t>
            </a:r>
            <a:r>
              <a:rPr lang="es-ES" sz="1500" dirty="0"/>
              <a:t> +=2;</a:t>
            </a:r>
          </a:p>
          <a:p>
            <a:r>
              <a:rPr lang="es-ES" sz="1500" dirty="0"/>
              <a:t>  }</a:t>
            </a:r>
          </a:p>
          <a:p>
            <a:r>
              <a:rPr lang="es-ES" sz="1500" dirty="0"/>
              <a:t> 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339752" y="4797152"/>
            <a:ext cx="3814186" cy="1938992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500" dirty="0"/>
              <a:t>#</a:t>
            </a:r>
            <a:r>
              <a:rPr lang="es-ES" sz="1500" dirty="0" err="1"/>
              <a:t>include</a:t>
            </a:r>
            <a:r>
              <a:rPr lang="es-ES" sz="1500" dirty="0"/>
              <a:t> &lt;</a:t>
            </a:r>
            <a:r>
              <a:rPr lang="es-ES" sz="1500" dirty="0" err="1"/>
              <a:t>stdio.h</a:t>
            </a:r>
            <a:r>
              <a:rPr lang="es-ES" sz="1500" dirty="0"/>
              <a:t>&gt;</a:t>
            </a:r>
          </a:p>
          <a:p>
            <a:r>
              <a:rPr lang="es-ES" sz="1500" dirty="0"/>
              <a:t>#define N 10</a:t>
            </a:r>
          </a:p>
          <a:p>
            <a:endParaRPr lang="es-ES" sz="1500" dirty="0"/>
          </a:p>
          <a:p>
            <a:r>
              <a:rPr lang="en-US" sz="1500" dirty="0"/>
              <a:t>void add(</a:t>
            </a:r>
            <a:r>
              <a:rPr lang="en-US" sz="1500" dirty="0" err="1"/>
              <a:t>int</a:t>
            </a:r>
            <a:r>
              <a:rPr lang="en-US" sz="1500" dirty="0"/>
              <a:t> *a, </a:t>
            </a:r>
            <a:r>
              <a:rPr lang="en-US" sz="1500" dirty="0" err="1"/>
              <a:t>int</a:t>
            </a:r>
            <a:r>
              <a:rPr lang="en-US" sz="1500" dirty="0"/>
              <a:t> *b, </a:t>
            </a:r>
            <a:r>
              <a:rPr lang="en-US" sz="1500" dirty="0" err="1"/>
              <a:t>int</a:t>
            </a:r>
            <a:r>
              <a:rPr lang="en-US" sz="1500" dirty="0"/>
              <a:t> *c,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tid</a:t>
            </a:r>
            <a:r>
              <a:rPr lang="en-US" sz="1500" dirty="0"/>
              <a:t>)</a:t>
            </a:r>
          </a:p>
          <a:p>
            <a:r>
              <a:rPr lang="es-ES" sz="1500" dirty="0"/>
              <a:t>{</a:t>
            </a:r>
          </a:p>
          <a:p>
            <a:r>
              <a:rPr lang="es-ES" sz="1500" dirty="0" err="1"/>
              <a:t>if</a:t>
            </a:r>
            <a:r>
              <a:rPr lang="es-ES" sz="1500" dirty="0"/>
              <a:t> (</a:t>
            </a:r>
            <a:r>
              <a:rPr lang="es-ES" sz="1500" dirty="0" err="1"/>
              <a:t>tid</a:t>
            </a:r>
            <a:r>
              <a:rPr lang="es-ES" sz="1500" dirty="0"/>
              <a:t> &lt;N) </a:t>
            </a:r>
          </a:p>
          <a:p>
            <a:r>
              <a:rPr lang="es-ES" sz="1500" dirty="0"/>
              <a:t>  c[</a:t>
            </a:r>
            <a:r>
              <a:rPr lang="es-ES" sz="1500" dirty="0" err="1"/>
              <a:t>tid</a:t>
            </a:r>
            <a:r>
              <a:rPr lang="es-ES" sz="1500" dirty="0"/>
              <a:t>]=a[</a:t>
            </a:r>
            <a:r>
              <a:rPr lang="es-ES" sz="1500" dirty="0" err="1"/>
              <a:t>tid</a:t>
            </a:r>
            <a:r>
              <a:rPr lang="es-ES" sz="1500" dirty="0"/>
              <a:t>]+b[</a:t>
            </a:r>
            <a:r>
              <a:rPr lang="es-ES" sz="1500" dirty="0" err="1"/>
              <a:t>tid</a:t>
            </a:r>
            <a:r>
              <a:rPr lang="es-ES" sz="1500" dirty="0"/>
              <a:t>];</a:t>
            </a:r>
          </a:p>
          <a:p>
            <a:r>
              <a:rPr lang="es-ES" sz="1500" dirty="0"/>
              <a:t> }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85067" y="4427820"/>
            <a:ext cx="312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Y si tuviéramos N </a:t>
            </a:r>
            <a:r>
              <a:rPr lang="es-ES" dirty="0" err="1"/>
              <a:t>cores</a:t>
            </a:r>
            <a:r>
              <a:rPr lang="es-E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5833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dos vectores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12474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CUDA, usando N bloques cada uno con un solo </a:t>
            </a:r>
            <a:r>
              <a:rPr lang="es-ES" dirty="0" err="1"/>
              <a:t>thread</a:t>
            </a:r>
            <a:r>
              <a:rPr lang="es-ES" dirty="0"/>
              <a:t>: </a:t>
            </a:r>
            <a:r>
              <a:rPr lang="es-ES" dirty="0" err="1"/>
              <a:t>main</a:t>
            </a:r>
            <a:r>
              <a:rPr lang="es-ES" dirty="0"/>
              <a:t>(1/2)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9592" y="1844824"/>
            <a:ext cx="6912767" cy="4001095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() </a:t>
            </a:r>
          </a:p>
          <a:p>
            <a:r>
              <a:rPr lang="es-ES" sz="1400" dirty="0"/>
              <a:t>{</a:t>
            </a:r>
          </a:p>
          <a:p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a[N], b[N], c[N],i;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*</a:t>
            </a:r>
            <a:r>
              <a:rPr lang="es-ES" sz="1400" dirty="0" err="1"/>
              <a:t>dev_a</a:t>
            </a:r>
            <a:r>
              <a:rPr lang="es-ES" sz="1400" dirty="0"/>
              <a:t>, *</a:t>
            </a:r>
            <a:r>
              <a:rPr lang="es-ES" sz="1400" dirty="0" err="1"/>
              <a:t>dev_b</a:t>
            </a:r>
            <a:r>
              <a:rPr lang="es-ES" sz="1400" dirty="0"/>
              <a:t>, *</a:t>
            </a:r>
            <a:r>
              <a:rPr lang="es-ES" sz="1400" dirty="0" err="1"/>
              <a:t>dev_c</a:t>
            </a:r>
            <a:r>
              <a:rPr lang="es-ES" sz="1400" dirty="0"/>
              <a:t>;</a:t>
            </a:r>
          </a:p>
          <a:p>
            <a:r>
              <a:rPr lang="es-ES" sz="1400" dirty="0"/>
              <a:t> //reservar memoria en GPU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cudaMalloc</a:t>
            </a:r>
            <a:r>
              <a:rPr lang="es-ES" sz="1400" dirty="0"/>
              <a:t>((</a:t>
            </a:r>
            <a:r>
              <a:rPr lang="es-ES" sz="1400" dirty="0" err="1"/>
              <a:t>void</a:t>
            </a:r>
            <a:r>
              <a:rPr lang="es-ES" sz="1400" dirty="0"/>
              <a:t> **) &amp;</a:t>
            </a:r>
            <a:r>
              <a:rPr lang="es-ES" sz="1400" dirty="0" err="1"/>
              <a:t>dev_a</a:t>
            </a:r>
            <a:r>
              <a:rPr lang="es-ES" sz="1400" dirty="0"/>
              <a:t>, N*</a:t>
            </a:r>
            <a:r>
              <a:rPr lang="es-ES" sz="1400" dirty="0" err="1"/>
              <a:t>sizeof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) );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cudaMalloc</a:t>
            </a:r>
            <a:r>
              <a:rPr lang="es-ES" sz="1400" dirty="0"/>
              <a:t>((</a:t>
            </a:r>
            <a:r>
              <a:rPr lang="es-ES" sz="1400" dirty="0" err="1"/>
              <a:t>void</a:t>
            </a:r>
            <a:r>
              <a:rPr lang="es-ES" sz="1400" dirty="0"/>
              <a:t> **) &amp;</a:t>
            </a:r>
            <a:r>
              <a:rPr lang="es-ES" sz="1400" dirty="0" err="1"/>
              <a:t>dev_b</a:t>
            </a:r>
            <a:r>
              <a:rPr lang="es-ES" sz="1400" dirty="0"/>
              <a:t>, N*</a:t>
            </a:r>
            <a:r>
              <a:rPr lang="es-ES" sz="1400" dirty="0" err="1"/>
              <a:t>sizeof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) );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cudaMalloc</a:t>
            </a:r>
            <a:r>
              <a:rPr lang="es-ES" sz="1400" dirty="0"/>
              <a:t>((</a:t>
            </a:r>
            <a:r>
              <a:rPr lang="es-ES" sz="1400" dirty="0" err="1"/>
              <a:t>void</a:t>
            </a:r>
            <a:r>
              <a:rPr lang="es-ES" sz="1400" dirty="0"/>
              <a:t> **) &amp;</a:t>
            </a:r>
            <a:r>
              <a:rPr lang="es-ES" sz="1400" dirty="0" err="1"/>
              <a:t>dev_c</a:t>
            </a:r>
            <a:r>
              <a:rPr lang="es-ES" sz="1400" dirty="0"/>
              <a:t>, N*</a:t>
            </a:r>
            <a:r>
              <a:rPr lang="es-ES" sz="1400" dirty="0" err="1"/>
              <a:t>sizeof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) );</a:t>
            </a:r>
          </a:p>
          <a:p>
            <a:r>
              <a:rPr lang="es-ES" sz="1400" dirty="0"/>
              <a:t> //rellenar vectores en CPU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for</a:t>
            </a:r>
            <a:r>
              <a:rPr lang="es-ES" sz="1400" dirty="0"/>
              <a:t> (i=0;i&lt;</a:t>
            </a:r>
            <a:r>
              <a:rPr lang="es-ES" sz="1400" dirty="0" err="1"/>
              <a:t>N;i</a:t>
            </a:r>
            <a:r>
              <a:rPr lang="es-ES" sz="1400" dirty="0"/>
              <a:t>++)</a:t>
            </a:r>
          </a:p>
          <a:p>
            <a:r>
              <a:rPr lang="es-ES" sz="1400" dirty="0"/>
              <a:t>   {</a:t>
            </a:r>
          </a:p>
          <a:p>
            <a:r>
              <a:rPr lang="es-ES" sz="1400" dirty="0"/>
              <a:t>     a[i]=-i;</a:t>
            </a:r>
          </a:p>
          <a:p>
            <a:r>
              <a:rPr lang="es-ES" sz="1400" dirty="0"/>
              <a:t>     b[i]=i*i;</a:t>
            </a:r>
          </a:p>
          <a:p>
            <a:r>
              <a:rPr lang="es-ES" sz="1400" dirty="0"/>
              <a:t>    }</a:t>
            </a:r>
          </a:p>
          <a:p>
            <a:r>
              <a:rPr lang="es-ES" sz="1400" dirty="0"/>
              <a:t>//enviar vectores a GPU</a:t>
            </a:r>
          </a:p>
          <a:p>
            <a:r>
              <a:rPr lang="es-ES" sz="1400" dirty="0" err="1"/>
              <a:t>cudaMemcpy</a:t>
            </a:r>
            <a:r>
              <a:rPr lang="es-ES" sz="1400" dirty="0"/>
              <a:t>( </a:t>
            </a:r>
            <a:r>
              <a:rPr lang="es-ES" sz="1400" dirty="0" err="1"/>
              <a:t>dev_a</a:t>
            </a:r>
            <a:r>
              <a:rPr lang="es-ES" sz="1400" dirty="0"/>
              <a:t>, a, N*</a:t>
            </a:r>
            <a:r>
              <a:rPr lang="es-ES" sz="1400" dirty="0" err="1"/>
              <a:t>sizeof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) , </a:t>
            </a:r>
            <a:r>
              <a:rPr lang="es-ES" sz="1400" dirty="0" err="1"/>
              <a:t>cudaMemcpyHostToDevice</a:t>
            </a:r>
            <a:r>
              <a:rPr lang="es-ES" sz="1400" dirty="0"/>
              <a:t> );</a:t>
            </a:r>
          </a:p>
          <a:p>
            <a:r>
              <a:rPr lang="es-ES" sz="1400" dirty="0" err="1"/>
              <a:t>cudaMemcpy</a:t>
            </a:r>
            <a:r>
              <a:rPr lang="es-ES" sz="1400" dirty="0"/>
              <a:t>( </a:t>
            </a:r>
            <a:r>
              <a:rPr lang="es-ES" sz="1400" dirty="0" err="1"/>
              <a:t>dev_b</a:t>
            </a:r>
            <a:r>
              <a:rPr lang="es-ES" sz="1400" dirty="0"/>
              <a:t>, b, N*</a:t>
            </a:r>
            <a:r>
              <a:rPr lang="es-ES" sz="1400" dirty="0" err="1"/>
              <a:t>sizeof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) , </a:t>
            </a:r>
            <a:r>
              <a:rPr lang="es-ES" sz="1400" dirty="0" err="1"/>
              <a:t>cudaMemcpyHostToDevice</a:t>
            </a:r>
            <a:r>
              <a:rPr lang="es-ES" sz="1400" dirty="0"/>
              <a:t> );</a:t>
            </a:r>
          </a:p>
          <a:p>
            <a:r>
              <a:rPr lang="es-ES" sz="1400" dirty="0" err="1"/>
              <a:t>cudaMemcpy</a:t>
            </a:r>
            <a:r>
              <a:rPr lang="es-ES" sz="1400" dirty="0"/>
              <a:t>( </a:t>
            </a:r>
            <a:r>
              <a:rPr lang="es-ES" sz="1400" dirty="0" err="1"/>
              <a:t>dev_c</a:t>
            </a:r>
            <a:r>
              <a:rPr lang="es-ES" sz="1400" dirty="0"/>
              <a:t>, c, N*</a:t>
            </a:r>
            <a:r>
              <a:rPr lang="es-ES" sz="1400" dirty="0" err="1"/>
              <a:t>sizeof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) , </a:t>
            </a:r>
            <a:r>
              <a:rPr lang="es-ES" sz="1400" dirty="0" err="1"/>
              <a:t>cudaMemcpyHostToDevice</a:t>
            </a:r>
            <a:r>
              <a:rPr lang="es-ES" sz="140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003445395"/>
      </p:ext>
    </p:extLst>
  </p:cSld>
  <p:clrMapOvr>
    <a:masterClrMapping/>
  </p:clrMapOvr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TotalTime>2584</TotalTime>
  <Words>2679</Words>
  <Application>Microsoft Office PowerPoint</Application>
  <PresentationFormat>Presentación en pantalla (4:3)</PresentationFormat>
  <Paragraphs>352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</vt:lpstr>
      <vt:lpstr>Verdana</vt:lpstr>
      <vt:lpstr>Wingdings</vt:lpstr>
      <vt:lpstr>Acantilado</vt:lpstr>
      <vt:lpstr>Computación de Altas Prestaciones Seminario sobre GPGPUs</vt:lpstr>
      <vt:lpstr>Contenidos</vt:lpstr>
      <vt:lpstr>Estructura general (normal) de programa en CUDA:</vt:lpstr>
      <vt:lpstr>Sumar dos enteros en CUDA</vt:lpstr>
      <vt:lpstr>Sumar dos enteros en CUDA</vt:lpstr>
      <vt:lpstr>Programación Paralela en CUDA </vt:lpstr>
      <vt:lpstr>Programación Paralela en CUDA: Suma de dos vectores: Código C, sin CUDA:  </vt:lpstr>
      <vt:lpstr>Programación Paralela en CUDA: Suma de dos vectores </vt:lpstr>
      <vt:lpstr>Programación Paralela en CUDA: Suma de dos vectores </vt:lpstr>
      <vt:lpstr>Programación Paralela en CUDA: Suma de dos vectores </vt:lpstr>
      <vt:lpstr>Programación Paralela en CUDA: Suma de dos vectores </vt:lpstr>
      <vt:lpstr>Programación Paralela en CUDA: Suma de dos vectores; threads en vez de bloques </vt:lpstr>
      <vt:lpstr>Programación Paralela en CUDA: Suma de dos vectores; threads en vez de bloques </vt:lpstr>
      <vt:lpstr>Programación Paralela en CUDA: Suma de dos vectores; threads + bloques </vt:lpstr>
      <vt:lpstr>Programación Paralela en CUDA: Suma de dos vectores; threads + bloques </vt:lpstr>
      <vt:lpstr>Programación Paralela en CUDA: Suma de dos vectores; threads y bloques </vt:lpstr>
      <vt:lpstr>Programación Paralela en CUDA: Suma de dos vectores; threads + bloques </vt:lpstr>
      <vt:lpstr>Programación Paralela en CUDA: threads, bloques, grids</vt:lpstr>
      <vt:lpstr>Programación Paralela en CUDA: Ejercicios </vt:lpstr>
      <vt:lpstr>Programación Paralela en CUDA: Ejercicios 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Computación de Altas Prestaciones</dc:title>
  <dc:creator>victor</dc:creator>
  <cp:lastModifiedBy>Víctor Manuel García Molla</cp:lastModifiedBy>
  <cp:revision>129</cp:revision>
  <dcterms:created xsi:type="dcterms:W3CDTF">2006-08-25T17:03:14Z</dcterms:created>
  <dcterms:modified xsi:type="dcterms:W3CDTF">2023-04-19T08:38:45Z</dcterms:modified>
</cp:coreProperties>
</file>