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353" r:id="rId3"/>
    <p:sldId id="349" r:id="rId4"/>
    <p:sldId id="343" r:id="rId5"/>
    <p:sldId id="344" r:id="rId6"/>
    <p:sldId id="347" r:id="rId7"/>
    <p:sldId id="345" r:id="rId8"/>
    <p:sldId id="348" r:id="rId9"/>
    <p:sldId id="352" r:id="rId10"/>
    <p:sldId id="351" r:id="rId11"/>
    <p:sldId id="34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4F7C-0A26-4ACF-B9C7-67D702B24563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D9ED5-BE1B-4C44-B085-DCA9C527B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1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672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82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67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41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46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13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21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32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7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76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9ED5-BE1B-4C44-B085-DCA9C527B5E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71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04E6-458F-4215-8C3F-29E1B9B5A2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11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FBBB-E5D3-4BB0-9B7E-9B1693A7D7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7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1B8D-E21F-43CE-8A7D-2FDFAB7BB4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5613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C2EA8-2382-4042-B27A-99EDF24296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58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3A586-279A-4132-881D-9E9FF0D9B30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01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89B-874A-47DE-9A91-40AC1EA43F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79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A9CA2-2136-4E3F-A578-89A22C3421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107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23A91-6EF5-4919-ACE4-480C821BF93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96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FD1-D164-4AC4-9F7E-09E6DB71BDA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56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F260-D95E-43FF-8FDB-81F71CFEF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918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5FEF-2895-40F0-A34E-E4D1BD18A4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92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A8E1-7C93-45C5-97F9-B7092CFFF0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36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8193-CEE2-4313-BE16-7383CA9E2D9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19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50A8828-02CC-447E-824E-7E3A10DD568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790423" y="0"/>
            <a:ext cx="1348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-CAP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Prestaciones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Seminario sobre </a:t>
            </a:r>
            <a:r>
              <a:rPr lang="es-ES" altLang="es-ES" sz="3800" dirty="0" err="1">
                <a:effectLst/>
              </a:rPr>
              <a:t>GPGPUs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Sesión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“Defensiva” en CUDA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errores en programas CUDA son difíciles de encontrar; </a:t>
            </a:r>
          </a:p>
          <a:p>
            <a:endParaRPr lang="es-ES" dirty="0"/>
          </a:p>
          <a:p>
            <a:r>
              <a:rPr lang="es-ES" dirty="0"/>
              <a:t>Es conveniente “envolver” todas las llamadas a </a:t>
            </a:r>
            <a:r>
              <a:rPr lang="es-ES" dirty="0" err="1"/>
              <a:t>CudaMalloc</a:t>
            </a:r>
            <a:r>
              <a:rPr lang="es-ES" dirty="0"/>
              <a:t>, </a:t>
            </a:r>
            <a:r>
              <a:rPr lang="es-ES" dirty="0" err="1"/>
              <a:t>CUDAmemCPY</a:t>
            </a:r>
            <a:r>
              <a:rPr lang="es-ES" dirty="0"/>
              <a:t>, etc. con una macro como esta:</a:t>
            </a:r>
          </a:p>
          <a:p>
            <a:endParaRPr lang="es-ES" dirty="0"/>
          </a:p>
          <a:p>
            <a:r>
              <a:rPr lang="es-ES" dirty="0"/>
              <a:t>#define CUDA_SAFE_CALL( </a:t>
            </a:r>
            <a:r>
              <a:rPr lang="es-ES" dirty="0" err="1"/>
              <a:t>call</a:t>
            </a:r>
            <a:r>
              <a:rPr lang="es-ES" dirty="0"/>
              <a:t> ) {                                         \ </a:t>
            </a:r>
            <a:r>
              <a:rPr lang="es-ES" dirty="0" err="1"/>
              <a:t>cudaError_t</a:t>
            </a:r>
            <a:r>
              <a:rPr lang="es-ES" dirty="0"/>
              <a:t> </a:t>
            </a:r>
            <a:r>
              <a:rPr lang="es-ES" dirty="0" err="1"/>
              <a:t>err</a:t>
            </a:r>
            <a:r>
              <a:rPr lang="es-ES" dirty="0"/>
              <a:t> = </a:t>
            </a:r>
            <a:r>
              <a:rPr lang="es-ES" dirty="0" err="1"/>
              <a:t>call</a:t>
            </a:r>
            <a:r>
              <a:rPr lang="es-ES" dirty="0"/>
              <a:t>;                                                 \ </a:t>
            </a:r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cudaSuccess</a:t>
            </a:r>
            <a:r>
              <a:rPr lang="es-ES" dirty="0"/>
              <a:t> != </a:t>
            </a:r>
            <a:r>
              <a:rPr lang="es-ES" dirty="0" err="1"/>
              <a:t>err</a:t>
            </a:r>
            <a:r>
              <a:rPr lang="es-ES" dirty="0"/>
              <a:t> ) {                                              \   </a:t>
            </a:r>
            <a:r>
              <a:rPr lang="es-ES" dirty="0" err="1"/>
              <a:t>fprintf</a:t>
            </a:r>
            <a:r>
              <a:rPr lang="es-ES" dirty="0"/>
              <a:t>(</a:t>
            </a:r>
            <a:r>
              <a:rPr lang="es-ES" dirty="0" err="1"/>
              <a:t>stderr</a:t>
            </a:r>
            <a:r>
              <a:rPr lang="es-ES" dirty="0"/>
              <a:t>,"CUDA: error </a:t>
            </a:r>
            <a:r>
              <a:rPr lang="es-ES" dirty="0" err="1"/>
              <a:t>occurred</a:t>
            </a:r>
            <a:r>
              <a:rPr lang="es-ES" dirty="0"/>
              <a:t> in </a:t>
            </a:r>
            <a:r>
              <a:rPr lang="es-ES" dirty="0" err="1"/>
              <a:t>cuda</a:t>
            </a:r>
            <a:r>
              <a:rPr lang="es-ES" dirty="0"/>
              <a:t> </a:t>
            </a:r>
            <a:r>
              <a:rPr lang="es-ES" dirty="0" err="1"/>
              <a:t>routine</a:t>
            </a:r>
            <a:r>
              <a:rPr lang="es-ES" dirty="0"/>
              <a:t>. </a:t>
            </a:r>
            <a:r>
              <a:rPr lang="es-ES" dirty="0" err="1"/>
              <a:t>Exiting</a:t>
            </a:r>
            <a:r>
              <a:rPr lang="es-ES" dirty="0"/>
              <a:t>...\n"); \   </a:t>
            </a:r>
            <a:r>
              <a:rPr lang="es-ES" dirty="0" err="1"/>
              <a:t>exit</a:t>
            </a:r>
            <a:r>
              <a:rPr lang="es-ES" dirty="0"/>
              <a:t>(</a:t>
            </a:r>
            <a:r>
              <a:rPr lang="es-ES" dirty="0" err="1"/>
              <a:t>err</a:t>
            </a:r>
            <a:r>
              <a:rPr lang="es-ES" dirty="0"/>
              <a:t>);                                                            \ } }</a:t>
            </a:r>
          </a:p>
          <a:p>
            <a:endParaRPr lang="es-ES" dirty="0"/>
          </a:p>
          <a:p>
            <a:r>
              <a:rPr lang="es-ES" dirty="0"/>
              <a:t>…</a:t>
            </a:r>
          </a:p>
          <a:p>
            <a:r>
              <a:rPr lang="en-US" dirty="0"/>
              <a:t>CUDA_SAFE_CALL( </a:t>
            </a:r>
            <a:r>
              <a:rPr lang="en-US" dirty="0" err="1"/>
              <a:t>cudaMalloc</a:t>
            </a:r>
            <a:r>
              <a:rPr lang="en-US" dirty="0"/>
              <a:t>((void **) &amp;</a:t>
            </a:r>
            <a:r>
              <a:rPr lang="en-US" dirty="0" err="1"/>
              <a:t>d_C</a:t>
            </a:r>
            <a:r>
              <a:rPr lang="en-US" dirty="0"/>
              <a:t>, </a:t>
            </a:r>
            <a:r>
              <a:rPr lang="en-US" dirty="0" err="1"/>
              <a:t>mem_size</a:t>
            </a:r>
            <a:r>
              <a:rPr lang="en-US" dirty="0"/>
              <a:t> ) );</a:t>
            </a:r>
          </a:p>
          <a:p>
            <a:r>
              <a:rPr lang="en-US" dirty="0"/>
              <a:t>…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41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Suma de matrices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Ejercicio 1) A partir del programa de la sesión anterior para sumar dos vectores, amplíalo a una versión bidimensional que sume dos matrices de la misma dimensión. Cada </a:t>
            </a:r>
            <a:r>
              <a:rPr lang="es-ES" dirty="0" err="1"/>
              <a:t>thread</a:t>
            </a:r>
            <a:r>
              <a:rPr lang="es-ES" dirty="0"/>
              <a:t> debe sumar un solo elemento. Por ejemplo, tomar un </a:t>
            </a:r>
            <a:r>
              <a:rPr lang="es-ES" dirty="0" err="1"/>
              <a:t>grid</a:t>
            </a:r>
            <a:r>
              <a:rPr lang="es-ES" dirty="0"/>
              <a:t> de bloques como el del ejemplo (</a:t>
            </a:r>
            <a:r>
              <a:rPr lang="es-ES" dirty="0" err="1"/>
              <a:t>grid</a:t>
            </a:r>
            <a:r>
              <a:rPr lang="es-ES" dirty="0"/>
              <a:t> 2 por 3, bloques 4 por 4), con una matriz 8 por 12.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Ejercicio 2) Queremos implementar en la </a:t>
            </a:r>
            <a:r>
              <a:rPr lang="es-ES" dirty="0" err="1"/>
              <a:t>gpu</a:t>
            </a:r>
            <a:r>
              <a:rPr lang="es-ES" dirty="0"/>
              <a:t> un filtro para suavizar una imagen (matriz). Dada una matriz </a:t>
            </a:r>
            <a:r>
              <a:rPr lang="es-ES" dirty="0" err="1"/>
              <a:t>Inp</a:t>
            </a:r>
            <a:r>
              <a:rPr lang="es-ES" dirty="0"/>
              <a:t> de dimensiones M por N, queremos calcular una matriz </a:t>
            </a:r>
            <a:r>
              <a:rPr lang="es-ES" dirty="0" err="1"/>
              <a:t>Out</a:t>
            </a:r>
            <a:r>
              <a:rPr lang="es-ES" dirty="0"/>
              <a:t> de dimensiones M-2 por N-2, de forma que el elemento [</a:t>
            </a:r>
            <a:r>
              <a:rPr lang="es-ES" dirty="0" err="1"/>
              <a:t>i,j</a:t>
            </a:r>
            <a:r>
              <a:rPr lang="es-ES" dirty="0"/>
              <a:t>] de </a:t>
            </a:r>
            <a:r>
              <a:rPr lang="es-ES" dirty="0" err="1"/>
              <a:t>Out</a:t>
            </a:r>
            <a:r>
              <a:rPr lang="es-ES" dirty="0"/>
              <a:t> se calcule así:</a:t>
            </a:r>
          </a:p>
          <a:p>
            <a:endParaRPr lang="es-ES" dirty="0"/>
          </a:p>
          <a:p>
            <a:r>
              <a:rPr lang="es-ES" dirty="0" err="1"/>
              <a:t>Out</a:t>
            </a:r>
            <a:r>
              <a:rPr lang="es-ES" dirty="0"/>
              <a:t>(</a:t>
            </a:r>
            <a:r>
              <a:rPr lang="es-ES" dirty="0" err="1"/>
              <a:t>i,j</a:t>
            </a:r>
            <a:r>
              <a:rPr lang="es-ES" dirty="0"/>
              <a:t>)=(</a:t>
            </a:r>
            <a:r>
              <a:rPr lang="es-ES" dirty="0" err="1"/>
              <a:t>Inp</a:t>
            </a:r>
            <a:r>
              <a:rPr lang="es-ES" dirty="0"/>
              <a:t>(i-1,j)+</a:t>
            </a:r>
            <a:r>
              <a:rPr lang="es-ES" dirty="0" err="1"/>
              <a:t>Inp</a:t>
            </a:r>
            <a:r>
              <a:rPr lang="es-ES" dirty="0"/>
              <a:t>(i+1,j)+</a:t>
            </a:r>
            <a:r>
              <a:rPr lang="es-ES" dirty="0" err="1"/>
              <a:t>Inp</a:t>
            </a:r>
            <a:r>
              <a:rPr lang="es-ES" dirty="0"/>
              <a:t>(i,j-1)+</a:t>
            </a:r>
            <a:r>
              <a:rPr lang="es-ES" dirty="0" err="1"/>
              <a:t>Inp</a:t>
            </a:r>
            <a:r>
              <a:rPr lang="es-ES" dirty="0"/>
              <a:t>(i,j+1)+</a:t>
            </a:r>
            <a:r>
              <a:rPr lang="es-ES" dirty="0" err="1"/>
              <a:t>Inp</a:t>
            </a:r>
            <a:r>
              <a:rPr lang="es-ES" dirty="0"/>
              <a:t>(</a:t>
            </a:r>
            <a:r>
              <a:rPr lang="es-ES" dirty="0" err="1"/>
              <a:t>i,j</a:t>
            </a:r>
            <a:r>
              <a:rPr lang="es-ES" dirty="0"/>
              <a:t>))/5.0</a:t>
            </a:r>
          </a:p>
          <a:p>
            <a:endParaRPr lang="es-ES" dirty="0"/>
          </a:p>
          <a:p>
            <a:r>
              <a:rPr lang="es-ES" dirty="0"/>
              <a:t>Escribe un programa y un </a:t>
            </a:r>
            <a:r>
              <a:rPr lang="es-ES" dirty="0" err="1"/>
              <a:t>kernel</a:t>
            </a:r>
            <a:r>
              <a:rPr lang="es-ES" dirty="0"/>
              <a:t> que hagan esta operación. Puedes usar como base el código del ejercicio de calcular las medias de una matriz, usando M=8 y N=12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2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6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Contenidos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1 Teoría: Introducción a Computación en </a:t>
            </a:r>
            <a:r>
              <a:rPr lang="es-ES" altLang="es-ES" sz="2400" dirty="0" err="1">
                <a:effectLst/>
              </a:rPr>
              <a:t>GPUs</a:t>
            </a:r>
            <a:r>
              <a:rPr lang="es-ES" altLang="es-ES" sz="2400" dirty="0">
                <a:effectLst/>
              </a:rPr>
              <a:t> con CUDA.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2:Compilación, conceptos básicos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3: Programación de algoritmos “trivialmente paralelos”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4: Uso de la memoria “</a:t>
            </a:r>
            <a:r>
              <a:rPr lang="es-ES" altLang="es-ES" sz="2400" dirty="0" err="1">
                <a:effectLst/>
              </a:rPr>
              <a:t>Shared</a:t>
            </a:r>
            <a:r>
              <a:rPr lang="es-ES" altLang="es-ES" sz="2400" dirty="0">
                <a:effectLst/>
              </a:rPr>
              <a:t>”. “Reducciones” en </a:t>
            </a:r>
            <a:r>
              <a:rPr lang="es-ES" altLang="es-ES" sz="2400" dirty="0" err="1">
                <a:effectLst/>
              </a:rPr>
              <a:t>GPUs</a:t>
            </a: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5: Optimización, temas avanzados, librerías</a:t>
            </a:r>
          </a:p>
        </p:txBody>
      </p:sp>
    </p:spTree>
    <p:extLst>
      <p:ext uri="{BB962C8B-B14F-4D97-AF65-F5344CB8AC3E}">
        <p14:creationId xmlns:p14="http://schemas.microsoft.com/office/powerpoint/2010/main" val="25151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1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la sesión anterior, vimos llamadas a </a:t>
            </a:r>
            <a:r>
              <a:rPr lang="es-ES" dirty="0" err="1"/>
              <a:t>kernels</a:t>
            </a:r>
            <a:r>
              <a:rPr lang="es-ES" dirty="0"/>
              <a:t> desde el código CPU de esta forma:</a:t>
            </a:r>
          </a:p>
          <a:p>
            <a:endParaRPr lang="es-ES" dirty="0"/>
          </a:p>
          <a:p>
            <a:r>
              <a:rPr lang="es-ES" dirty="0" err="1"/>
              <a:t>Kernel</a:t>
            </a:r>
            <a:r>
              <a:rPr lang="es-ES" dirty="0"/>
              <a:t> &lt;&lt;&lt; </a:t>
            </a:r>
            <a:r>
              <a:rPr lang="es-ES" dirty="0" err="1"/>
              <a:t>x,y</a:t>
            </a:r>
            <a:r>
              <a:rPr lang="es-ES" dirty="0"/>
              <a:t>&gt;&gt;&gt; (…)</a:t>
            </a:r>
          </a:p>
          <a:p>
            <a:endParaRPr lang="es-ES" dirty="0"/>
          </a:p>
          <a:p>
            <a:r>
              <a:rPr lang="es-ES" dirty="0"/>
              <a:t>Donde x e y eran números enteros, x es el número de bloques lanzados e y es el número de </a:t>
            </a:r>
            <a:r>
              <a:rPr lang="es-ES" dirty="0" err="1"/>
              <a:t>threads</a:t>
            </a:r>
            <a:r>
              <a:rPr lang="es-ES" dirty="0"/>
              <a:t> en cada bloque.</a:t>
            </a:r>
          </a:p>
          <a:p>
            <a:endParaRPr lang="es-ES" dirty="0"/>
          </a:p>
          <a:p>
            <a:r>
              <a:rPr lang="es-ES" dirty="0"/>
              <a:t>En ese caso, dentro del </a:t>
            </a:r>
            <a:r>
              <a:rPr lang="es-ES" dirty="0" err="1"/>
              <a:t>kernel</a:t>
            </a:r>
            <a:r>
              <a:rPr lang="es-ES" dirty="0"/>
              <a:t> la identidad de un </a:t>
            </a:r>
            <a:r>
              <a:rPr lang="es-ES" dirty="0" err="1"/>
              <a:t>thread</a:t>
            </a:r>
            <a:r>
              <a:rPr lang="es-ES" dirty="0"/>
              <a:t> se obtenía como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tid</a:t>
            </a:r>
            <a:r>
              <a:rPr lang="es-ES" dirty="0"/>
              <a:t>=</a:t>
            </a:r>
            <a:r>
              <a:rPr lang="es-ES" dirty="0" err="1"/>
              <a:t>threadId.x+blockIdx.x</a:t>
            </a:r>
            <a:r>
              <a:rPr lang="es-ES" dirty="0"/>
              <a:t> * </a:t>
            </a:r>
            <a:r>
              <a:rPr lang="es-ES" dirty="0" err="1"/>
              <a:t>blockDim.x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( -</a:t>
            </a:r>
            <a:r>
              <a:rPr lang="es-ES" dirty="0" err="1"/>
              <a:t>threadId.x</a:t>
            </a:r>
            <a:r>
              <a:rPr lang="es-ES" dirty="0"/>
              <a:t> será un entero entre 0 e y-1;</a:t>
            </a:r>
          </a:p>
          <a:p>
            <a:r>
              <a:rPr lang="es-ES" dirty="0"/>
              <a:t>   -</a:t>
            </a:r>
            <a:r>
              <a:rPr lang="es-ES" dirty="0" err="1"/>
              <a:t>blockIdx.x</a:t>
            </a:r>
            <a:r>
              <a:rPr lang="es-ES" dirty="0"/>
              <a:t> será un entero entre 0 y x-1;</a:t>
            </a:r>
          </a:p>
          <a:p>
            <a:r>
              <a:rPr lang="es-ES" dirty="0"/>
              <a:t>   -</a:t>
            </a:r>
            <a:r>
              <a:rPr lang="es-ES" dirty="0" err="1"/>
              <a:t>blockDim.x</a:t>
            </a:r>
            <a:r>
              <a:rPr lang="es-ES" dirty="0"/>
              <a:t> debe ser igual a y.</a:t>
            </a:r>
          </a:p>
          <a:p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9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4392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También podemos tener bloques o </a:t>
            </a:r>
            <a:r>
              <a:rPr lang="es-ES" dirty="0" err="1"/>
              <a:t>grids</a:t>
            </a:r>
            <a:r>
              <a:rPr lang="es-ES" dirty="0"/>
              <a:t> </a:t>
            </a:r>
            <a:r>
              <a:rPr lang="es-ES" dirty="0" err="1"/>
              <a:t>bi</a:t>
            </a:r>
            <a:r>
              <a:rPr lang="es-ES" dirty="0"/>
              <a:t> o tridimensionales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 bloques pueden ser unidimensionales (como en los ejemplos anteriores), bidimensionales (como una “matriz” de </a:t>
            </a:r>
            <a:r>
              <a:rPr lang="es-ES" dirty="0" err="1"/>
              <a:t>threads</a:t>
            </a:r>
            <a:r>
              <a:rPr lang="es-ES" dirty="0"/>
              <a:t>) o incluso tridimensionales  (como un “cubo de </a:t>
            </a:r>
            <a:r>
              <a:rPr lang="es-ES" dirty="0" err="1"/>
              <a:t>threads</a:t>
            </a:r>
            <a:r>
              <a:rPr lang="es-ES" dirty="0"/>
              <a:t>”).</a:t>
            </a:r>
          </a:p>
          <a:p>
            <a:endParaRPr lang="es-ES" dirty="0"/>
          </a:p>
          <a:p>
            <a:r>
              <a:rPr lang="es-ES" dirty="0"/>
              <a:t>Los “</a:t>
            </a:r>
            <a:r>
              <a:rPr lang="es-ES" dirty="0" err="1"/>
              <a:t>grids</a:t>
            </a:r>
            <a:r>
              <a:rPr lang="es-ES" dirty="0"/>
              <a:t>” también pueden ser unidimensionales, bidimensionales o tridimensionales.</a:t>
            </a:r>
          </a:p>
          <a:p>
            <a:endParaRPr lang="es-ES" dirty="0"/>
          </a:p>
        </p:txBody>
      </p:sp>
      <p:grpSp>
        <p:nvGrpSpPr>
          <p:cNvPr id="8" name="Agrupar 38"/>
          <p:cNvGrpSpPr/>
          <p:nvPr/>
        </p:nvGrpSpPr>
        <p:grpSpPr>
          <a:xfrm>
            <a:off x="5113235" y="1417638"/>
            <a:ext cx="2879929" cy="1746158"/>
            <a:chOff x="912982" y="3162906"/>
            <a:chExt cx="2879929" cy="1746158"/>
          </a:xfrm>
        </p:grpSpPr>
        <p:sp>
          <p:nvSpPr>
            <p:cNvPr id="9" name="Rectángulo 6"/>
            <p:cNvSpPr/>
            <p:nvPr/>
          </p:nvSpPr>
          <p:spPr>
            <a:xfrm>
              <a:off x="912982" y="3162906"/>
              <a:ext cx="2879929" cy="17461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ángulo redondeado 7"/>
            <p:cNvSpPr/>
            <p:nvPr/>
          </p:nvSpPr>
          <p:spPr>
            <a:xfrm>
              <a:off x="1040488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11" name="Rectángulo redondeado 8"/>
            <p:cNvSpPr/>
            <p:nvPr/>
          </p:nvSpPr>
          <p:spPr>
            <a:xfrm>
              <a:off x="1926285" y="367789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12" name="Rectángulo redondeado 9"/>
            <p:cNvSpPr/>
            <p:nvPr/>
          </p:nvSpPr>
          <p:spPr>
            <a:xfrm>
              <a:off x="2811377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1040488" y="3225515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grid</a:t>
              </a:r>
            </a:p>
          </p:txBody>
        </p:sp>
        <p:sp>
          <p:nvSpPr>
            <p:cNvPr id="14" name="Rectángulo redondeado 16"/>
            <p:cNvSpPr/>
            <p:nvPr/>
          </p:nvSpPr>
          <p:spPr>
            <a:xfrm>
              <a:off x="1040488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1926285" y="4278204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16" name="Rectángulo redondeado 18"/>
            <p:cNvSpPr/>
            <p:nvPr/>
          </p:nvSpPr>
          <p:spPr>
            <a:xfrm>
              <a:off x="2811377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</p:grpSp>
      <p:cxnSp>
        <p:nvCxnSpPr>
          <p:cNvPr id="17" name="Conector recto 41"/>
          <p:cNvCxnSpPr/>
          <p:nvPr/>
        </p:nvCxnSpPr>
        <p:spPr>
          <a:xfrm flipH="1">
            <a:off x="4979752" y="2532936"/>
            <a:ext cx="1146786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2"/>
          <p:cNvCxnSpPr/>
          <p:nvPr/>
        </p:nvCxnSpPr>
        <p:spPr>
          <a:xfrm>
            <a:off x="6913599" y="2532936"/>
            <a:ext cx="1390630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44"/>
          <p:cNvCxnSpPr/>
          <p:nvPr/>
        </p:nvCxnSpPr>
        <p:spPr>
          <a:xfrm flipH="1">
            <a:off x="4979752" y="3003842"/>
            <a:ext cx="1146786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6"/>
          <p:cNvCxnSpPr/>
          <p:nvPr/>
        </p:nvCxnSpPr>
        <p:spPr>
          <a:xfrm>
            <a:off x="6913599" y="3003842"/>
            <a:ext cx="1390630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39"/>
          <p:cNvGrpSpPr/>
          <p:nvPr/>
        </p:nvGrpSpPr>
        <p:grpSpPr>
          <a:xfrm>
            <a:off x="4979752" y="3823372"/>
            <a:ext cx="3324477" cy="2438863"/>
            <a:chOff x="2345943" y="4282611"/>
            <a:chExt cx="3324477" cy="2438863"/>
          </a:xfrm>
        </p:grpSpPr>
        <p:sp>
          <p:nvSpPr>
            <p:cNvPr id="22" name="Rectángulo 19"/>
            <p:cNvSpPr/>
            <p:nvPr/>
          </p:nvSpPr>
          <p:spPr>
            <a:xfrm>
              <a:off x="2345943" y="4282611"/>
              <a:ext cx="3324477" cy="243886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ángulo redondeado 20"/>
            <p:cNvSpPr/>
            <p:nvPr/>
          </p:nvSpPr>
          <p:spPr>
            <a:xfrm>
              <a:off x="2444679" y="479725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24" name="Rectángulo redondeado 21"/>
            <p:cNvSpPr/>
            <p:nvPr/>
          </p:nvSpPr>
          <p:spPr>
            <a:xfrm>
              <a:off x="3231740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25" name="Rectángulo redondeado 22"/>
            <p:cNvSpPr/>
            <p:nvPr/>
          </p:nvSpPr>
          <p:spPr>
            <a:xfrm>
              <a:off x="4018801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26" name="CuadroTexto 23"/>
            <p:cNvSpPr txBox="1"/>
            <p:nvPr/>
          </p:nvSpPr>
          <p:spPr>
            <a:xfrm>
              <a:off x="2444679" y="4345221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Block (1,1)</a:t>
              </a:r>
            </a:p>
          </p:txBody>
        </p:sp>
        <p:sp>
          <p:nvSpPr>
            <p:cNvPr id="27" name="Rectángulo redondeado 24"/>
            <p:cNvSpPr/>
            <p:nvPr/>
          </p:nvSpPr>
          <p:spPr>
            <a:xfrm>
              <a:off x="2444679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28" name="Rectángulo redondeado 25"/>
            <p:cNvSpPr/>
            <p:nvPr/>
          </p:nvSpPr>
          <p:spPr>
            <a:xfrm>
              <a:off x="3231740" y="526920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29" name="Rectángulo redondeado 26"/>
            <p:cNvSpPr/>
            <p:nvPr/>
          </p:nvSpPr>
          <p:spPr>
            <a:xfrm>
              <a:off x="4018801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  <p:sp>
          <p:nvSpPr>
            <p:cNvPr id="30" name="Rectángulo redondeado 28"/>
            <p:cNvSpPr/>
            <p:nvPr/>
          </p:nvSpPr>
          <p:spPr>
            <a:xfrm>
              <a:off x="4805862" y="479795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(0,3)</a:t>
              </a:r>
            </a:p>
          </p:txBody>
        </p:sp>
        <p:sp>
          <p:nvSpPr>
            <p:cNvPr id="31" name="Rectángulo redondeado 29"/>
            <p:cNvSpPr/>
            <p:nvPr/>
          </p:nvSpPr>
          <p:spPr>
            <a:xfrm>
              <a:off x="4805862" y="526850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(1,3)</a:t>
              </a:r>
            </a:p>
          </p:txBody>
        </p:sp>
        <p:sp>
          <p:nvSpPr>
            <p:cNvPr id="32" name="Rectángulo redondeado 30"/>
            <p:cNvSpPr/>
            <p:nvPr/>
          </p:nvSpPr>
          <p:spPr>
            <a:xfrm>
              <a:off x="2444679" y="574045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(2,0)</a:t>
              </a:r>
            </a:p>
          </p:txBody>
        </p:sp>
        <p:sp>
          <p:nvSpPr>
            <p:cNvPr id="33" name="Rectángulo redondeado 31"/>
            <p:cNvSpPr/>
            <p:nvPr/>
          </p:nvSpPr>
          <p:spPr>
            <a:xfrm>
              <a:off x="3231740" y="574011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(2,1)</a:t>
              </a:r>
            </a:p>
          </p:txBody>
        </p:sp>
        <p:sp>
          <p:nvSpPr>
            <p:cNvPr id="34" name="Rectángulo redondeado 32"/>
            <p:cNvSpPr/>
            <p:nvPr/>
          </p:nvSpPr>
          <p:spPr>
            <a:xfrm>
              <a:off x="4018801" y="573976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(2,2)</a:t>
              </a:r>
            </a:p>
          </p:txBody>
        </p:sp>
        <p:sp>
          <p:nvSpPr>
            <p:cNvPr id="35" name="Rectángulo redondeado 33"/>
            <p:cNvSpPr/>
            <p:nvPr/>
          </p:nvSpPr>
          <p:spPr>
            <a:xfrm>
              <a:off x="4805862" y="573941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(2,3)</a:t>
              </a:r>
            </a:p>
          </p:txBody>
        </p:sp>
        <p:sp>
          <p:nvSpPr>
            <p:cNvPr id="36" name="Rectángulo redondeado 34"/>
            <p:cNvSpPr/>
            <p:nvPr/>
          </p:nvSpPr>
          <p:spPr>
            <a:xfrm>
              <a:off x="2444679" y="621066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(3,0)</a:t>
              </a:r>
            </a:p>
          </p:txBody>
        </p:sp>
        <p:sp>
          <p:nvSpPr>
            <p:cNvPr id="37" name="Rectángulo redondeado 35"/>
            <p:cNvSpPr/>
            <p:nvPr/>
          </p:nvSpPr>
          <p:spPr>
            <a:xfrm>
              <a:off x="3231740" y="621032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(3,1)</a:t>
              </a:r>
            </a:p>
          </p:txBody>
        </p:sp>
        <p:sp>
          <p:nvSpPr>
            <p:cNvPr id="38" name="Rectángulo redondeado 36"/>
            <p:cNvSpPr/>
            <p:nvPr/>
          </p:nvSpPr>
          <p:spPr>
            <a:xfrm>
              <a:off x="4018801" y="620997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(3,2)</a:t>
              </a:r>
            </a:p>
          </p:txBody>
        </p:sp>
        <p:sp>
          <p:nvSpPr>
            <p:cNvPr id="39" name="Rectángulo redondeado 37"/>
            <p:cNvSpPr/>
            <p:nvPr/>
          </p:nvSpPr>
          <p:spPr>
            <a:xfrm>
              <a:off x="4805862" y="620962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7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También podemos tener bloques o </a:t>
            </a:r>
            <a:r>
              <a:rPr lang="es-ES" dirty="0" err="1"/>
              <a:t>grids</a:t>
            </a:r>
            <a:r>
              <a:rPr lang="es-ES" dirty="0"/>
              <a:t> </a:t>
            </a:r>
            <a:r>
              <a:rPr lang="es-ES" dirty="0" err="1"/>
              <a:t>bi</a:t>
            </a:r>
            <a:r>
              <a:rPr lang="es-ES" dirty="0"/>
              <a:t> o tridimensionales</a:t>
            </a:r>
          </a:p>
          <a:p>
            <a:endParaRPr lang="es-ES" dirty="0"/>
          </a:p>
          <a:p>
            <a:r>
              <a:rPr lang="es-ES" dirty="0"/>
              <a:t>Si queremos que un bloque o un </a:t>
            </a:r>
            <a:r>
              <a:rPr lang="es-ES" dirty="0" err="1"/>
              <a:t>grid</a:t>
            </a:r>
            <a:r>
              <a:rPr lang="es-ES" dirty="0"/>
              <a:t> sea </a:t>
            </a:r>
            <a:r>
              <a:rPr lang="es-ES" dirty="0" err="1"/>
              <a:t>bi</a:t>
            </a:r>
            <a:r>
              <a:rPr lang="es-ES" dirty="0"/>
              <a:t> o tridimensional, necesitamos un nuevo tipo de variable: </a:t>
            </a:r>
            <a:r>
              <a:rPr lang="es-ES" b="1" dirty="0"/>
              <a:t>dim3. </a:t>
            </a:r>
            <a:r>
              <a:rPr lang="es-ES" dirty="0"/>
              <a:t> Tanto x como y pueden ser de tipo </a:t>
            </a:r>
            <a:r>
              <a:rPr lang="es-ES" dirty="0" err="1"/>
              <a:t>int</a:t>
            </a:r>
            <a:r>
              <a:rPr lang="es-ES" dirty="0"/>
              <a:t> o de tipo dim3.</a:t>
            </a:r>
            <a:endParaRPr lang="es-ES" b="1" dirty="0"/>
          </a:p>
          <a:p>
            <a:endParaRPr lang="es-ES" b="1" dirty="0"/>
          </a:p>
          <a:p>
            <a:r>
              <a:rPr lang="es-ES" dirty="0"/>
              <a:t>Ejemplo 1)  Para llamar a un </a:t>
            </a:r>
            <a:r>
              <a:rPr lang="es-ES" dirty="0" err="1"/>
              <a:t>kernel</a:t>
            </a:r>
            <a:r>
              <a:rPr lang="es-ES" dirty="0"/>
              <a:t> con 20 bloques, cada uno bidimensional de 32 por 32 </a:t>
            </a:r>
            <a:r>
              <a:rPr lang="es-ES" dirty="0" err="1"/>
              <a:t>threads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dim3 </a:t>
            </a:r>
            <a:r>
              <a:rPr lang="es-ES" dirty="0" err="1"/>
              <a:t>thr_p_block</a:t>
            </a:r>
            <a:r>
              <a:rPr lang="es-ES" dirty="0"/>
              <a:t>(32,32);</a:t>
            </a:r>
          </a:p>
          <a:p>
            <a:r>
              <a:rPr lang="es-ES" dirty="0"/>
              <a:t>…</a:t>
            </a:r>
          </a:p>
          <a:p>
            <a:r>
              <a:rPr lang="es-ES" dirty="0" err="1"/>
              <a:t>Kernel</a:t>
            </a:r>
            <a:r>
              <a:rPr lang="es-ES" dirty="0"/>
              <a:t> &lt;&lt;&lt;20,thr_p_block&gt;&gt;&gt;</a:t>
            </a:r>
          </a:p>
          <a:p>
            <a:endParaRPr lang="es-ES" dirty="0"/>
          </a:p>
          <a:p>
            <a:r>
              <a:rPr lang="es-ES" dirty="0"/>
              <a:t>Ejemplo 2 ) (transparencia anterior)</a:t>
            </a:r>
          </a:p>
          <a:p>
            <a:endParaRPr lang="es-ES" dirty="0"/>
          </a:p>
          <a:p>
            <a:r>
              <a:rPr lang="es-ES" dirty="0"/>
              <a:t>dim3 </a:t>
            </a:r>
            <a:r>
              <a:rPr lang="es-ES" dirty="0" err="1"/>
              <a:t>block_p_grd</a:t>
            </a:r>
            <a:r>
              <a:rPr lang="es-ES" dirty="0"/>
              <a:t>(2,3);</a:t>
            </a:r>
          </a:p>
          <a:p>
            <a:r>
              <a:rPr lang="es-ES" dirty="0"/>
              <a:t>dim3 </a:t>
            </a:r>
            <a:r>
              <a:rPr lang="es-ES" dirty="0" err="1"/>
              <a:t>thr_p_block</a:t>
            </a:r>
            <a:r>
              <a:rPr lang="es-ES" dirty="0"/>
              <a:t>(4,4);</a:t>
            </a:r>
          </a:p>
          <a:p>
            <a:r>
              <a:rPr lang="es-ES" dirty="0" err="1"/>
              <a:t>Kernel</a:t>
            </a:r>
            <a:r>
              <a:rPr lang="es-ES" dirty="0"/>
              <a:t>&lt;&lt;</a:t>
            </a:r>
            <a:r>
              <a:rPr lang="es-ES" dirty="0" err="1"/>
              <a:t>block_p_grd</a:t>
            </a:r>
            <a:r>
              <a:rPr lang="es-ES" dirty="0"/>
              <a:t>, </a:t>
            </a:r>
            <a:r>
              <a:rPr lang="es-ES" dirty="0" err="1"/>
              <a:t>thr_p_block</a:t>
            </a:r>
            <a:r>
              <a:rPr lang="es-E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146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4392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casos </a:t>
            </a:r>
            <a:r>
              <a:rPr lang="es-ES" dirty="0" err="1"/>
              <a:t>bi</a:t>
            </a:r>
            <a:r>
              <a:rPr lang="es-ES" dirty="0"/>
              <a:t> o tridimensionales, la identidad de cada bloque/</a:t>
            </a:r>
            <a:r>
              <a:rPr lang="es-ES" dirty="0" err="1"/>
              <a:t>thread</a:t>
            </a:r>
            <a:r>
              <a:rPr lang="es-ES" dirty="0"/>
              <a:t> se determina con dos o tres variables</a:t>
            </a:r>
          </a:p>
          <a:p>
            <a:endParaRPr lang="en-US" dirty="0"/>
          </a:p>
          <a:p>
            <a:r>
              <a:rPr lang="en-US" dirty="0"/>
              <a:t>Grid DIM: 1D, 2D, or 3D</a:t>
            </a:r>
          </a:p>
          <a:p>
            <a:r>
              <a:rPr lang="es-ES" dirty="0" err="1"/>
              <a:t>gridDim.x</a:t>
            </a:r>
            <a:r>
              <a:rPr lang="es-ES" dirty="0"/>
              <a:t> </a:t>
            </a:r>
            <a:r>
              <a:rPr lang="es-ES" dirty="0" err="1"/>
              <a:t>gridDim.y</a:t>
            </a:r>
            <a:r>
              <a:rPr lang="es-ES" dirty="0"/>
              <a:t> </a:t>
            </a:r>
            <a:r>
              <a:rPr lang="es-ES" dirty="0" err="1"/>
              <a:t>gridDim.z</a:t>
            </a:r>
            <a:endParaRPr lang="es-ES" dirty="0"/>
          </a:p>
          <a:p>
            <a:endParaRPr lang="es-ES" dirty="0"/>
          </a:p>
          <a:p>
            <a:r>
              <a:rPr lang="en-US" dirty="0"/>
              <a:t>• Block DIM: 1D, 2D, or 3D</a:t>
            </a:r>
          </a:p>
          <a:p>
            <a:r>
              <a:rPr lang="es-ES" dirty="0" err="1"/>
              <a:t>blockDim.x</a:t>
            </a:r>
            <a:r>
              <a:rPr lang="es-ES" dirty="0"/>
              <a:t> </a:t>
            </a:r>
            <a:r>
              <a:rPr lang="es-ES" dirty="0" err="1"/>
              <a:t>blockDim.y</a:t>
            </a:r>
            <a:r>
              <a:rPr lang="es-ES" dirty="0"/>
              <a:t> </a:t>
            </a:r>
            <a:r>
              <a:rPr lang="es-ES" dirty="0" err="1"/>
              <a:t>blockDim.z</a:t>
            </a:r>
            <a:endParaRPr lang="es-ES" dirty="0"/>
          </a:p>
          <a:p>
            <a:endParaRPr lang="es-ES" dirty="0"/>
          </a:p>
          <a:p>
            <a:r>
              <a:rPr lang="en-US" dirty="0"/>
              <a:t>• Block ID: 1D, 2D, or 3D</a:t>
            </a:r>
          </a:p>
          <a:p>
            <a:r>
              <a:rPr lang="es-ES" dirty="0" err="1"/>
              <a:t>blockIdx.x</a:t>
            </a:r>
            <a:r>
              <a:rPr lang="es-ES" dirty="0"/>
              <a:t> </a:t>
            </a:r>
            <a:r>
              <a:rPr lang="es-ES" dirty="0" err="1"/>
              <a:t>blockIdx.y</a:t>
            </a:r>
            <a:r>
              <a:rPr lang="es-ES" dirty="0"/>
              <a:t> </a:t>
            </a:r>
            <a:r>
              <a:rPr lang="es-ES" dirty="0" err="1"/>
              <a:t>blockIdx.z</a:t>
            </a:r>
            <a:endParaRPr lang="es-ES" dirty="0"/>
          </a:p>
          <a:p>
            <a:endParaRPr lang="es-ES" dirty="0"/>
          </a:p>
          <a:p>
            <a:r>
              <a:rPr lang="en-US" dirty="0"/>
              <a:t>• Thread ID: 1D, 2D, or 3D</a:t>
            </a:r>
          </a:p>
          <a:p>
            <a:r>
              <a:rPr lang="es-ES" dirty="0" err="1"/>
              <a:t>threadIdx.x</a:t>
            </a:r>
            <a:r>
              <a:rPr lang="es-ES" dirty="0"/>
              <a:t> </a:t>
            </a:r>
            <a:r>
              <a:rPr lang="es-ES" dirty="0" err="1"/>
              <a:t>threadIdx.y</a:t>
            </a:r>
            <a:r>
              <a:rPr lang="es-ES" dirty="0"/>
              <a:t> </a:t>
            </a:r>
            <a:r>
              <a:rPr lang="es-ES" dirty="0" err="1"/>
              <a:t>threadIdx.z</a:t>
            </a:r>
            <a:endParaRPr lang="es-ES" dirty="0"/>
          </a:p>
        </p:txBody>
      </p:sp>
      <p:grpSp>
        <p:nvGrpSpPr>
          <p:cNvPr id="8" name="Agrupar 38"/>
          <p:cNvGrpSpPr/>
          <p:nvPr/>
        </p:nvGrpSpPr>
        <p:grpSpPr>
          <a:xfrm>
            <a:off x="5113235" y="1417638"/>
            <a:ext cx="2879929" cy="1746158"/>
            <a:chOff x="912982" y="3162906"/>
            <a:chExt cx="2879929" cy="1746158"/>
          </a:xfrm>
        </p:grpSpPr>
        <p:sp>
          <p:nvSpPr>
            <p:cNvPr id="9" name="Rectángulo 6"/>
            <p:cNvSpPr/>
            <p:nvPr/>
          </p:nvSpPr>
          <p:spPr>
            <a:xfrm>
              <a:off x="912982" y="3162906"/>
              <a:ext cx="2879929" cy="17461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ángulo redondeado 7"/>
            <p:cNvSpPr/>
            <p:nvPr/>
          </p:nvSpPr>
          <p:spPr>
            <a:xfrm>
              <a:off x="1040488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11" name="Rectángulo redondeado 8"/>
            <p:cNvSpPr/>
            <p:nvPr/>
          </p:nvSpPr>
          <p:spPr>
            <a:xfrm>
              <a:off x="1926285" y="367789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12" name="Rectángulo redondeado 9"/>
            <p:cNvSpPr/>
            <p:nvPr/>
          </p:nvSpPr>
          <p:spPr>
            <a:xfrm>
              <a:off x="2811377" y="3677548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13" name="CuadroTexto 15"/>
            <p:cNvSpPr txBox="1"/>
            <p:nvPr/>
          </p:nvSpPr>
          <p:spPr>
            <a:xfrm>
              <a:off x="1040488" y="3225515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grid</a:t>
              </a:r>
            </a:p>
          </p:txBody>
        </p:sp>
        <p:sp>
          <p:nvSpPr>
            <p:cNvPr id="14" name="Rectángulo redondeado 16"/>
            <p:cNvSpPr/>
            <p:nvPr/>
          </p:nvSpPr>
          <p:spPr>
            <a:xfrm>
              <a:off x="1040488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15" name="Rectángulo redondeado 17"/>
            <p:cNvSpPr/>
            <p:nvPr/>
          </p:nvSpPr>
          <p:spPr>
            <a:xfrm>
              <a:off x="1926285" y="4278204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16" name="Rectángulo redondeado 18"/>
            <p:cNvSpPr/>
            <p:nvPr/>
          </p:nvSpPr>
          <p:spPr>
            <a:xfrm>
              <a:off x="2811377" y="4277856"/>
              <a:ext cx="787061" cy="4712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Block 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</p:grpSp>
      <p:cxnSp>
        <p:nvCxnSpPr>
          <p:cNvPr id="17" name="Conector recto 41"/>
          <p:cNvCxnSpPr/>
          <p:nvPr/>
        </p:nvCxnSpPr>
        <p:spPr>
          <a:xfrm flipH="1">
            <a:off x="4979752" y="2532936"/>
            <a:ext cx="1146786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2"/>
          <p:cNvCxnSpPr/>
          <p:nvPr/>
        </p:nvCxnSpPr>
        <p:spPr>
          <a:xfrm>
            <a:off x="6913599" y="2532936"/>
            <a:ext cx="1390630" cy="129043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44"/>
          <p:cNvCxnSpPr/>
          <p:nvPr/>
        </p:nvCxnSpPr>
        <p:spPr>
          <a:xfrm flipH="1">
            <a:off x="4979752" y="3003842"/>
            <a:ext cx="1146786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6"/>
          <p:cNvCxnSpPr/>
          <p:nvPr/>
        </p:nvCxnSpPr>
        <p:spPr>
          <a:xfrm>
            <a:off x="6913599" y="3003842"/>
            <a:ext cx="1390630" cy="325839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39"/>
          <p:cNvGrpSpPr/>
          <p:nvPr/>
        </p:nvGrpSpPr>
        <p:grpSpPr>
          <a:xfrm>
            <a:off x="4979752" y="3823372"/>
            <a:ext cx="3324477" cy="2438863"/>
            <a:chOff x="2345943" y="4282611"/>
            <a:chExt cx="3324477" cy="2438863"/>
          </a:xfrm>
        </p:grpSpPr>
        <p:sp>
          <p:nvSpPr>
            <p:cNvPr id="22" name="Rectángulo 19"/>
            <p:cNvSpPr/>
            <p:nvPr/>
          </p:nvSpPr>
          <p:spPr>
            <a:xfrm>
              <a:off x="2345943" y="4282611"/>
              <a:ext cx="3324477" cy="243886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ángulo redondeado 20"/>
            <p:cNvSpPr/>
            <p:nvPr/>
          </p:nvSpPr>
          <p:spPr>
            <a:xfrm>
              <a:off x="2444679" y="479725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(0,0)</a:t>
              </a:r>
            </a:p>
          </p:txBody>
        </p:sp>
        <p:sp>
          <p:nvSpPr>
            <p:cNvPr id="24" name="Rectángulo redondeado 21"/>
            <p:cNvSpPr/>
            <p:nvPr/>
          </p:nvSpPr>
          <p:spPr>
            <a:xfrm>
              <a:off x="3231740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(0,1)</a:t>
              </a:r>
            </a:p>
          </p:txBody>
        </p:sp>
        <p:sp>
          <p:nvSpPr>
            <p:cNvPr id="25" name="Rectángulo redondeado 22"/>
            <p:cNvSpPr/>
            <p:nvPr/>
          </p:nvSpPr>
          <p:spPr>
            <a:xfrm>
              <a:off x="4018801" y="479760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(0,2)</a:t>
              </a:r>
            </a:p>
          </p:txBody>
        </p:sp>
        <p:sp>
          <p:nvSpPr>
            <p:cNvPr id="26" name="CuadroTexto 23"/>
            <p:cNvSpPr txBox="1"/>
            <p:nvPr/>
          </p:nvSpPr>
          <p:spPr>
            <a:xfrm>
              <a:off x="2444679" y="4345221"/>
              <a:ext cx="1404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Century"/>
                  <a:cs typeface="Century"/>
                </a:rPr>
                <a:t>Block (1,1)</a:t>
              </a:r>
            </a:p>
          </p:txBody>
        </p:sp>
        <p:sp>
          <p:nvSpPr>
            <p:cNvPr id="27" name="Rectángulo redondeado 24"/>
            <p:cNvSpPr/>
            <p:nvPr/>
          </p:nvSpPr>
          <p:spPr>
            <a:xfrm>
              <a:off x="2444679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(1,0)</a:t>
              </a:r>
            </a:p>
          </p:txBody>
        </p:sp>
        <p:sp>
          <p:nvSpPr>
            <p:cNvPr id="28" name="Rectángulo redondeado 25"/>
            <p:cNvSpPr/>
            <p:nvPr/>
          </p:nvSpPr>
          <p:spPr>
            <a:xfrm>
              <a:off x="3231740" y="526920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(1,1)</a:t>
              </a:r>
            </a:p>
          </p:txBody>
        </p:sp>
        <p:sp>
          <p:nvSpPr>
            <p:cNvPr id="29" name="Rectángulo redondeado 26"/>
            <p:cNvSpPr/>
            <p:nvPr/>
          </p:nvSpPr>
          <p:spPr>
            <a:xfrm>
              <a:off x="4018801" y="5268856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(1,2)</a:t>
              </a:r>
            </a:p>
          </p:txBody>
        </p:sp>
        <p:sp>
          <p:nvSpPr>
            <p:cNvPr id="30" name="Rectángulo redondeado 28"/>
            <p:cNvSpPr/>
            <p:nvPr/>
          </p:nvSpPr>
          <p:spPr>
            <a:xfrm>
              <a:off x="4805862" y="479795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(0,3)</a:t>
              </a:r>
            </a:p>
          </p:txBody>
        </p:sp>
        <p:sp>
          <p:nvSpPr>
            <p:cNvPr id="31" name="Rectángulo redondeado 29"/>
            <p:cNvSpPr/>
            <p:nvPr/>
          </p:nvSpPr>
          <p:spPr>
            <a:xfrm>
              <a:off x="4805862" y="526850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(1,3)</a:t>
              </a:r>
            </a:p>
          </p:txBody>
        </p:sp>
        <p:sp>
          <p:nvSpPr>
            <p:cNvPr id="32" name="Rectángulo redondeado 30"/>
            <p:cNvSpPr/>
            <p:nvPr/>
          </p:nvSpPr>
          <p:spPr>
            <a:xfrm>
              <a:off x="2444679" y="574045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(2,0)</a:t>
              </a:r>
            </a:p>
          </p:txBody>
        </p:sp>
        <p:sp>
          <p:nvSpPr>
            <p:cNvPr id="33" name="Rectángulo redondeado 31"/>
            <p:cNvSpPr/>
            <p:nvPr/>
          </p:nvSpPr>
          <p:spPr>
            <a:xfrm>
              <a:off x="3231740" y="574011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(2,1)</a:t>
              </a:r>
            </a:p>
          </p:txBody>
        </p:sp>
        <p:sp>
          <p:nvSpPr>
            <p:cNvPr id="34" name="Rectángulo redondeado 32"/>
            <p:cNvSpPr/>
            <p:nvPr/>
          </p:nvSpPr>
          <p:spPr>
            <a:xfrm>
              <a:off x="4018801" y="573976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(2,2)</a:t>
              </a:r>
            </a:p>
          </p:txBody>
        </p:sp>
        <p:sp>
          <p:nvSpPr>
            <p:cNvPr id="35" name="Rectángulo redondeado 33"/>
            <p:cNvSpPr/>
            <p:nvPr/>
          </p:nvSpPr>
          <p:spPr>
            <a:xfrm>
              <a:off x="4805862" y="573941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(2,3)</a:t>
              </a:r>
            </a:p>
          </p:txBody>
        </p:sp>
        <p:sp>
          <p:nvSpPr>
            <p:cNvPr id="36" name="Rectángulo redondeado 34"/>
            <p:cNvSpPr/>
            <p:nvPr/>
          </p:nvSpPr>
          <p:spPr>
            <a:xfrm>
              <a:off x="2444679" y="6210668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(3,0)</a:t>
              </a:r>
            </a:p>
          </p:txBody>
        </p:sp>
        <p:sp>
          <p:nvSpPr>
            <p:cNvPr id="37" name="Rectángulo redondeado 35"/>
            <p:cNvSpPr/>
            <p:nvPr/>
          </p:nvSpPr>
          <p:spPr>
            <a:xfrm>
              <a:off x="3231740" y="6210320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(3,1)</a:t>
              </a:r>
            </a:p>
          </p:txBody>
        </p:sp>
        <p:sp>
          <p:nvSpPr>
            <p:cNvPr id="38" name="Rectángulo redondeado 36"/>
            <p:cNvSpPr/>
            <p:nvPr/>
          </p:nvSpPr>
          <p:spPr>
            <a:xfrm>
              <a:off x="4018801" y="6209972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(3,2)</a:t>
              </a:r>
            </a:p>
          </p:txBody>
        </p:sp>
        <p:sp>
          <p:nvSpPr>
            <p:cNvPr id="39" name="Rectángulo redondeado 37"/>
            <p:cNvSpPr/>
            <p:nvPr/>
          </p:nvSpPr>
          <p:spPr>
            <a:xfrm>
              <a:off x="4805862" y="6209624"/>
              <a:ext cx="787061" cy="471254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Century"/>
                  <a:cs typeface="Century"/>
                </a:rPr>
                <a:t>Thread</a:t>
              </a:r>
              <a:br>
                <a:rPr lang="en-GB" sz="1200" dirty="0">
                  <a:latin typeface="Century"/>
                  <a:cs typeface="Century"/>
                </a:rPr>
              </a:br>
              <a:r>
                <a:rPr lang="en-GB" sz="1200" dirty="0">
                  <a:latin typeface="Century"/>
                  <a:cs typeface="Century"/>
                </a:rPr>
                <a:t>(3,3)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5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Supongamos que queremos mapear una matriz A con 8 filas y 12 columnas en el esquema de bloques/</a:t>
            </a:r>
            <a:r>
              <a:rPr lang="es-ES" dirty="0" err="1"/>
              <a:t>threads</a:t>
            </a:r>
            <a:r>
              <a:rPr lang="es-ES" dirty="0"/>
              <a:t> de la transparencia anterior (8 por 12 </a:t>
            </a:r>
            <a:r>
              <a:rPr lang="es-ES" dirty="0" err="1"/>
              <a:t>threads</a:t>
            </a:r>
            <a:r>
              <a:rPr lang="es-ES" dirty="0"/>
              <a:t> en total) , de forma que cada </a:t>
            </a:r>
            <a:r>
              <a:rPr lang="es-ES" dirty="0" err="1"/>
              <a:t>thread</a:t>
            </a:r>
            <a:r>
              <a:rPr lang="es-ES" dirty="0"/>
              <a:t> se haga cargo de un solo elemento de la matriz.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¿Como obtendríamos dentro del </a:t>
            </a:r>
            <a:r>
              <a:rPr lang="es-ES" dirty="0" err="1"/>
              <a:t>kernel</a:t>
            </a:r>
            <a:r>
              <a:rPr lang="es-ES" dirty="0"/>
              <a:t> la identidad de cada </a:t>
            </a:r>
            <a:r>
              <a:rPr lang="es-ES" dirty="0" err="1"/>
              <a:t>thread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tidx</a:t>
            </a:r>
            <a:r>
              <a:rPr lang="es-ES" dirty="0"/>
              <a:t>= </a:t>
            </a:r>
            <a:r>
              <a:rPr lang="es-ES" dirty="0" err="1"/>
              <a:t>threadIdx.x+blockIdx.x</a:t>
            </a:r>
            <a:r>
              <a:rPr lang="es-ES" dirty="0"/>
              <a:t>*</a:t>
            </a:r>
            <a:r>
              <a:rPr lang="es-ES" dirty="0" err="1"/>
              <a:t>BlockDim.x</a:t>
            </a:r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tidy</a:t>
            </a:r>
            <a:r>
              <a:rPr lang="es-ES" dirty="0"/>
              <a:t>= </a:t>
            </a:r>
            <a:r>
              <a:rPr lang="es-ES" dirty="0" err="1"/>
              <a:t>threadIdx.y</a:t>
            </a:r>
            <a:r>
              <a:rPr lang="es-ES" dirty="0"/>
              <a:t> + </a:t>
            </a:r>
            <a:r>
              <a:rPr lang="es-ES" dirty="0" err="1"/>
              <a:t>blockIdx.y</a:t>
            </a:r>
            <a:r>
              <a:rPr lang="es-ES" dirty="0"/>
              <a:t>*</a:t>
            </a:r>
            <a:r>
              <a:rPr lang="es-ES" dirty="0" err="1"/>
              <a:t>BlockDim.y</a:t>
            </a:r>
            <a:endParaRPr lang="es-ES" dirty="0"/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tix,tidy</a:t>
            </a:r>
            <a:r>
              <a:rPr lang="es-ES" dirty="0"/>
              <a:t> se haría cargo del elemento de la matriz         </a:t>
            </a:r>
          </a:p>
          <a:p>
            <a:r>
              <a:rPr lang="es-ES" dirty="0">
                <a:sym typeface="Wingdings" panose="05000000000000000000" pitchFamily="2" charset="2"/>
              </a:rPr>
              <a:t>            </a:t>
            </a:r>
          </a:p>
          <a:p>
            <a:r>
              <a:rPr lang="es-ES" dirty="0">
                <a:sym typeface="Wingdings" panose="05000000000000000000" pitchFamily="2" charset="2"/>
              </a:rPr>
              <a:t>                       </a:t>
            </a:r>
            <a:r>
              <a:rPr lang="es-ES" dirty="0"/>
              <a:t>A[</a:t>
            </a:r>
            <a:r>
              <a:rPr lang="es-ES" dirty="0" err="1"/>
              <a:t>tidx+tidy</a:t>
            </a:r>
            <a:r>
              <a:rPr lang="es-ES" dirty="0"/>
              <a:t>*8]   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bastante “estándar” coger bloques de </a:t>
            </a:r>
            <a:r>
              <a:rPr lang="es-ES" dirty="0" err="1"/>
              <a:t>threads</a:t>
            </a:r>
            <a:r>
              <a:rPr lang="es-ES" dirty="0"/>
              <a:t> de dimensión 16 por 16= 256.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24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Programación Paralela en CUDA: </a:t>
            </a:r>
            <a:r>
              <a:rPr lang="es-ES" altLang="es-ES" sz="3200" dirty="0" err="1">
                <a:effectLst/>
              </a:rPr>
              <a:t>threads</a:t>
            </a:r>
            <a:r>
              <a:rPr lang="es-ES" altLang="es-ES" sz="3200" dirty="0">
                <a:effectLst/>
              </a:rPr>
              <a:t>, bloques, </a:t>
            </a:r>
            <a:r>
              <a:rPr lang="es-ES" altLang="es-ES" sz="3200" dirty="0" err="1">
                <a:effectLst/>
              </a:rPr>
              <a:t>grids</a:t>
            </a:r>
            <a:endParaRPr lang="es-ES" altLang="es-ES" sz="3200" dirty="0">
              <a:effectLst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¿Como se ejecutan los </a:t>
            </a:r>
            <a:r>
              <a:rPr lang="es-ES" dirty="0" err="1"/>
              <a:t>kernels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/>
              <a:t>-En principio, en la GPU los </a:t>
            </a:r>
            <a:r>
              <a:rPr lang="es-ES" dirty="0" err="1"/>
              <a:t>kernels</a:t>
            </a:r>
            <a:r>
              <a:rPr lang="es-ES" dirty="0"/>
              <a:t> se ejecutan uno a uno (aunque ya es posible la ejecución concurrente de varios </a:t>
            </a:r>
            <a:r>
              <a:rPr lang="es-ES" dirty="0" err="1"/>
              <a:t>kernels</a:t>
            </a:r>
            <a:r>
              <a:rPr lang="es-ES" dirty="0"/>
              <a:t> diferentes).</a:t>
            </a:r>
          </a:p>
          <a:p>
            <a:endParaRPr lang="es-ES" dirty="0"/>
          </a:p>
          <a:p>
            <a:r>
              <a:rPr lang="es-ES" dirty="0"/>
              <a:t>-cada </a:t>
            </a:r>
            <a:r>
              <a:rPr lang="es-ES" dirty="0" err="1"/>
              <a:t>kernel</a:t>
            </a:r>
            <a:r>
              <a:rPr lang="es-ES" dirty="0"/>
              <a:t> es ejecutado por muchos </a:t>
            </a:r>
            <a:r>
              <a:rPr lang="es-ES" dirty="0" err="1"/>
              <a:t>threads</a:t>
            </a:r>
            <a:r>
              <a:rPr lang="es-ES" dirty="0"/>
              <a:t> en paralelo, operando con datos diferentes (usando la id del </a:t>
            </a:r>
            <a:r>
              <a:rPr lang="es-ES" dirty="0" err="1"/>
              <a:t>thread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-Los bloques se pueden ejecutar **en cualquier orden**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615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Toma de tiempos en GPU: eventos en CUDA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55679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cudaEvent_t</a:t>
            </a:r>
            <a:r>
              <a:rPr lang="en-US" dirty="0"/>
              <a:t> start, stop;  </a:t>
            </a:r>
          </a:p>
          <a:p>
            <a:r>
              <a:rPr lang="en-US" dirty="0" err="1"/>
              <a:t>cudaEventCreate</a:t>
            </a:r>
            <a:r>
              <a:rPr lang="en-US" dirty="0"/>
              <a:t>(&amp;start) ;  </a:t>
            </a:r>
          </a:p>
          <a:p>
            <a:r>
              <a:rPr lang="en-US" dirty="0" err="1"/>
              <a:t>cudaEventCreate</a:t>
            </a:r>
            <a:r>
              <a:rPr lang="en-US" dirty="0"/>
              <a:t>(&amp;stop) 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s-ES" dirty="0"/>
              <a:t> </a:t>
            </a:r>
            <a:r>
              <a:rPr lang="es-ES" dirty="0" err="1"/>
              <a:t>cudaEventRecord</a:t>
            </a:r>
            <a:r>
              <a:rPr lang="es-ES" dirty="0"/>
              <a:t>(</a:t>
            </a:r>
            <a:r>
              <a:rPr lang="es-ES" dirty="0" err="1"/>
              <a:t>start</a:t>
            </a:r>
            <a:r>
              <a:rPr lang="es-ES" dirty="0"/>
              <a:t>, NULL) ;</a:t>
            </a:r>
          </a:p>
          <a:p>
            <a:endParaRPr lang="es-ES" dirty="0"/>
          </a:p>
          <a:p>
            <a:r>
              <a:rPr lang="es-ES" dirty="0"/>
              <a:t>… hacer algo en la GPU  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cudaEventRecord</a:t>
            </a:r>
            <a:r>
              <a:rPr lang="es-ES" dirty="0"/>
              <a:t>(stop, NULL) ; </a:t>
            </a:r>
          </a:p>
          <a:p>
            <a:r>
              <a:rPr lang="es-ES" dirty="0"/>
              <a:t> </a:t>
            </a:r>
            <a:r>
              <a:rPr lang="es-ES" dirty="0" err="1"/>
              <a:t>cudaEventSynchronize</a:t>
            </a:r>
            <a:r>
              <a:rPr lang="es-ES" dirty="0"/>
              <a:t>(stop) ;  </a:t>
            </a:r>
          </a:p>
          <a:p>
            <a:r>
              <a:rPr lang="es-ES" dirty="0" err="1"/>
              <a:t>cudaEventElapsedTime</a:t>
            </a:r>
            <a:r>
              <a:rPr lang="es-ES" dirty="0"/>
              <a:t>(&amp;</a:t>
            </a:r>
            <a:r>
              <a:rPr lang="es-ES" dirty="0" err="1"/>
              <a:t>msecCPU</a:t>
            </a:r>
            <a:r>
              <a:rPr lang="es-ES" dirty="0"/>
              <a:t>, </a:t>
            </a:r>
            <a:r>
              <a:rPr lang="es-ES" dirty="0" err="1"/>
              <a:t>start</a:t>
            </a:r>
            <a:r>
              <a:rPr lang="es-ES" dirty="0"/>
              <a:t>, stop);</a:t>
            </a:r>
          </a:p>
          <a:p>
            <a:r>
              <a:rPr lang="es-ES" dirty="0" err="1"/>
              <a:t>printf</a:t>
            </a:r>
            <a:r>
              <a:rPr lang="es-ES" dirty="0"/>
              <a:t>("GPU time = %.2f </a:t>
            </a:r>
            <a:r>
              <a:rPr lang="es-ES" dirty="0" err="1"/>
              <a:t>msec</a:t>
            </a:r>
            <a:r>
              <a:rPr lang="es-ES" dirty="0"/>
              <a:t>.\n",</a:t>
            </a:r>
            <a:r>
              <a:rPr lang="es-ES" dirty="0" err="1"/>
              <a:t>msecGPU</a:t>
            </a:r>
            <a:r>
              <a:rPr lang="es-E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8102909"/>
      </p:ext>
    </p:extLst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2578</TotalTime>
  <Words>1350</Words>
  <Application>Microsoft Office PowerPoint</Application>
  <PresentationFormat>Presentación en pantalla (4:3)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</vt:lpstr>
      <vt:lpstr>Verdana</vt:lpstr>
      <vt:lpstr>Wingdings</vt:lpstr>
      <vt:lpstr>Acantilado</vt:lpstr>
      <vt:lpstr>Computación de Altas Prestaciones Seminario sobre GPGPUs Sesión 3</vt:lpstr>
      <vt:lpstr>Contenidos</vt:lpstr>
      <vt:lpstr>Programación Paralela en CUDA: threads, bloques, grids</vt:lpstr>
      <vt:lpstr>Programación Paralela en CUDA: threads, bloques, grids</vt:lpstr>
      <vt:lpstr>Programación Paralela en CUDA: threads, bloques, grids</vt:lpstr>
      <vt:lpstr>Programación Paralela en CUDA: threads, bloques, grids</vt:lpstr>
      <vt:lpstr>Programación Paralela en CUDA: threads, bloques, grids</vt:lpstr>
      <vt:lpstr>Programación Paralela en CUDA: threads, bloques, grids</vt:lpstr>
      <vt:lpstr>Toma de tiempos en GPU: eventos en CUDA</vt:lpstr>
      <vt:lpstr>Programación “Defensiva” en CUDA</vt:lpstr>
      <vt:lpstr>Programación Paralela en CUDA: Suma de matrices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Molla</cp:lastModifiedBy>
  <cp:revision>125</cp:revision>
  <dcterms:created xsi:type="dcterms:W3CDTF">2006-08-25T17:03:14Z</dcterms:created>
  <dcterms:modified xsi:type="dcterms:W3CDTF">2023-04-20T07:45:46Z</dcterms:modified>
</cp:coreProperties>
</file>