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sldIdLst>
    <p:sldId id="256" r:id="rId2"/>
    <p:sldId id="358" r:id="rId3"/>
    <p:sldId id="343" r:id="rId4"/>
    <p:sldId id="346" r:id="rId5"/>
    <p:sldId id="348" r:id="rId6"/>
    <p:sldId id="351" r:id="rId7"/>
    <p:sldId id="349" r:id="rId8"/>
    <p:sldId id="359" r:id="rId9"/>
    <p:sldId id="350" r:id="rId10"/>
    <p:sldId id="352" r:id="rId11"/>
    <p:sldId id="353" r:id="rId12"/>
    <p:sldId id="354" r:id="rId13"/>
    <p:sldId id="360" r:id="rId14"/>
    <p:sldId id="361" r:id="rId15"/>
    <p:sldId id="355" r:id="rId16"/>
    <p:sldId id="356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C1097-A089-4BEF-90AA-4D953D087FB3}" type="datetimeFigureOut">
              <a:rPr lang="es-ES" smtClean="0"/>
              <a:t>26/04/2023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48411-D597-4F9E-82F6-4AE29FC9A9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79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48411-D597-4F9E-82F6-4AE29FC9A98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093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48411-D597-4F9E-82F6-4AE29FC9A98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37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48411-D597-4F9E-82F6-4AE29FC9A98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759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48411-D597-4F9E-82F6-4AE29FC9A98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45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48411-D597-4F9E-82F6-4AE29FC9A98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193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48411-D597-4F9E-82F6-4AE29FC9A98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656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48411-D597-4F9E-82F6-4AE29FC9A98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210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48411-D597-4F9E-82F6-4AE29FC9A98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45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09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48411-D597-4F9E-82F6-4AE29FC9A98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79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48411-D597-4F9E-82F6-4AE29FC9A98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49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48411-D597-4F9E-82F6-4AE29FC9A98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0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48411-D597-4F9E-82F6-4AE29FC9A98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010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48411-D597-4F9E-82F6-4AE29FC9A98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672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48411-D597-4F9E-82F6-4AE29FC9A98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102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48411-D597-4F9E-82F6-4AE29FC9A98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1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40 w 2780"/>
                <a:gd name="T1" fmla="*/ 18 h 953"/>
                <a:gd name="T2" fmla="*/ 2750 w 2780"/>
                <a:gd name="T3" fmla="*/ 24 h 953"/>
                <a:gd name="T4" fmla="*/ 2683 w 2780"/>
                <a:gd name="T5" fmla="*/ 102 h 953"/>
                <a:gd name="T6" fmla="*/ 2575 w 2780"/>
                <a:gd name="T7" fmla="*/ 156 h 953"/>
                <a:gd name="T8" fmla="*/ 2569 w 2780"/>
                <a:gd name="T9" fmla="*/ 222 h 953"/>
                <a:gd name="T10" fmla="*/ 2551 w 2780"/>
                <a:gd name="T11" fmla="*/ 246 h 953"/>
                <a:gd name="T12" fmla="*/ 2533 w 2780"/>
                <a:gd name="T13" fmla="*/ 252 h 953"/>
                <a:gd name="T14" fmla="*/ 2461 w 2780"/>
                <a:gd name="T15" fmla="*/ 210 h 953"/>
                <a:gd name="T16" fmla="*/ 2316 w 2780"/>
                <a:gd name="T17" fmla="*/ 192 h 953"/>
                <a:gd name="T18" fmla="*/ 2292 w 2780"/>
                <a:gd name="T19" fmla="*/ 186 h 953"/>
                <a:gd name="T20" fmla="*/ 2274 w 2780"/>
                <a:gd name="T21" fmla="*/ 192 h 953"/>
                <a:gd name="T22" fmla="*/ 2202 w 2780"/>
                <a:gd name="T23" fmla="*/ 228 h 953"/>
                <a:gd name="T24" fmla="*/ 2166 w 2780"/>
                <a:gd name="T25" fmla="*/ 240 h 953"/>
                <a:gd name="T26" fmla="*/ 2142 w 2780"/>
                <a:gd name="T27" fmla="*/ 246 h 953"/>
                <a:gd name="T28" fmla="*/ 2130 w 2780"/>
                <a:gd name="T29" fmla="*/ 258 h 953"/>
                <a:gd name="T30" fmla="*/ 2130 w 2780"/>
                <a:gd name="T31" fmla="*/ 276 h 953"/>
                <a:gd name="T32" fmla="*/ 2107 w 2780"/>
                <a:gd name="T33" fmla="*/ 300 h 953"/>
                <a:gd name="T34" fmla="*/ 2089 w 2780"/>
                <a:gd name="T35" fmla="*/ 312 h 953"/>
                <a:gd name="T36" fmla="*/ 2077 w 2780"/>
                <a:gd name="T37" fmla="*/ 324 h 953"/>
                <a:gd name="T38" fmla="*/ 2065 w 2780"/>
                <a:gd name="T39" fmla="*/ 336 h 953"/>
                <a:gd name="T40" fmla="*/ 2030 w 2780"/>
                <a:gd name="T41" fmla="*/ 342 h 953"/>
                <a:gd name="T42" fmla="*/ 1961 w 2780"/>
                <a:gd name="T43" fmla="*/ 336 h 953"/>
                <a:gd name="T44" fmla="*/ 1925 w 2780"/>
                <a:gd name="T45" fmla="*/ 330 h 953"/>
                <a:gd name="T46" fmla="*/ 1913 w 2780"/>
                <a:gd name="T47" fmla="*/ 342 h 953"/>
                <a:gd name="T48" fmla="*/ 1901 w 2780"/>
                <a:gd name="T49" fmla="*/ 354 h 953"/>
                <a:gd name="T50" fmla="*/ 1871 w 2780"/>
                <a:gd name="T51" fmla="*/ 360 h 953"/>
                <a:gd name="T52" fmla="*/ 1812 w 2780"/>
                <a:gd name="T53" fmla="*/ 342 h 953"/>
                <a:gd name="T54" fmla="*/ 1788 w 2780"/>
                <a:gd name="T55" fmla="*/ 342 h 953"/>
                <a:gd name="T56" fmla="*/ 1764 w 2780"/>
                <a:gd name="T57" fmla="*/ 354 h 953"/>
                <a:gd name="T58" fmla="*/ 1696 w 2780"/>
                <a:gd name="T59" fmla="*/ 425 h 953"/>
                <a:gd name="T60" fmla="*/ 1654 w 2780"/>
                <a:gd name="T61" fmla="*/ 569 h 953"/>
                <a:gd name="T62" fmla="*/ 1654 w 2780"/>
                <a:gd name="T63" fmla="*/ 593 h 953"/>
                <a:gd name="T64" fmla="*/ 1660 w 2780"/>
                <a:gd name="T65" fmla="*/ 641 h 953"/>
                <a:gd name="T66" fmla="*/ 1678 w 2780"/>
                <a:gd name="T67" fmla="*/ 659 h 953"/>
                <a:gd name="T68" fmla="*/ 1672 w 2780"/>
                <a:gd name="T69" fmla="*/ 671 h 953"/>
                <a:gd name="T70" fmla="*/ 1660 w 2780"/>
                <a:gd name="T71" fmla="*/ 683 h 953"/>
                <a:gd name="T72" fmla="*/ 1582 w 2780"/>
                <a:gd name="T73" fmla="*/ 689 h 953"/>
                <a:gd name="T74" fmla="*/ 1505 w 2780"/>
                <a:gd name="T75" fmla="*/ 629 h 953"/>
                <a:gd name="T76" fmla="*/ 1365 w 2780"/>
                <a:gd name="T77" fmla="*/ 587 h 953"/>
                <a:gd name="T78" fmla="*/ 1216 w 2780"/>
                <a:gd name="T79" fmla="*/ 671 h 953"/>
                <a:gd name="T80" fmla="*/ 1040 w 2780"/>
                <a:gd name="T81" fmla="*/ 731 h 953"/>
                <a:gd name="T82" fmla="*/ 837 w 2780"/>
                <a:gd name="T83" fmla="*/ 743 h 953"/>
                <a:gd name="T84" fmla="*/ 644 w 2780"/>
                <a:gd name="T85" fmla="*/ 701 h 953"/>
                <a:gd name="T86" fmla="*/ 584 w 2780"/>
                <a:gd name="T87" fmla="*/ 695 h 953"/>
                <a:gd name="T88" fmla="*/ 572 w 2780"/>
                <a:gd name="T89" fmla="*/ 701 h 953"/>
                <a:gd name="T90" fmla="*/ 536 w 2780"/>
                <a:gd name="T91" fmla="*/ 731 h 953"/>
                <a:gd name="T92" fmla="*/ 444 w 2780"/>
                <a:gd name="T93" fmla="*/ 809 h 953"/>
                <a:gd name="T94" fmla="*/ 414 w 2780"/>
                <a:gd name="T95" fmla="*/ 821 h 953"/>
                <a:gd name="T96" fmla="*/ 390 w 2780"/>
                <a:gd name="T97" fmla="*/ 821 h 953"/>
                <a:gd name="T98" fmla="*/ 343 w 2780"/>
                <a:gd name="T99" fmla="*/ 827 h 953"/>
                <a:gd name="T100" fmla="*/ 217 w 2780"/>
                <a:gd name="T101" fmla="*/ 851 h 953"/>
                <a:gd name="T102" fmla="*/ 181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52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307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 anchor="b"/>
          <a:lstStyle>
            <a:lvl1pPr>
              <a:defRPr sz="5700"/>
            </a:lvl1pPr>
          </a:lstStyle>
          <a:p>
            <a:pPr lvl="0"/>
            <a:r>
              <a:rPr lang="es-ES" altLang="es-ES" noProof="0"/>
              <a:t>Haga clic para cambiar el estilo de título	</a:t>
            </a:r>
          </a:p>
        </p:txBody>
      </p:sp>
      <p:sp>
        <p:nvSpPr>
          <p:cNvPr id="30739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s-ES" altLang="es-ES" noProof="0"/>
              <a:t>Haga clic para modificar el estilo de subtítulo del patrón</a:t>
            </a:r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604E6-458F-4215-8C3F-29E1B9B5A24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5114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EFBBB-E5D3-4BB0-9B7E-9B1693A7D7E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175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21B8D-E21F-43CE-8A7D-2FDFAB7BB44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5613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C2EA8-2382-4042-B27A-99EDF24296A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65863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3A586-279A-4132-881D-9E9FF0D9B30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9010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9B89B-874A-47DE-9A91-40AC1EA43FA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5794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A9CA2-2136-4E3F-A578-89A22C3421A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2107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23A91-6EF5-4919-ACE4-480C821BF93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6967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81FD1-D164-4AC4-9F7E-09E6DB71BDA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0567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0F260-D95E-43FF-8FDB-81F71CFEF82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9918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05FEF-2895-40F0-A34E-E4D1BD18A40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929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CA8E1-7C93-45C5-97F9-B7092CFFF0E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363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F8193-CEE2-4313-BE16-7383CA9E2D9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199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D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1034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40 w 2780"/>
                <a:gd name="T1" fmla="*/ 18 h 953"/>
                <a:gd name="T2" fmla="*/ 2750 w 2780"/>
                <a:gd name="T3" fmla="*/ 24 h 953"/>
                <a:gd name="T4" fmla="*/ 2683 w 2780"/>
                <a:gd name="T5" fmla="*/ 102 h 953"/>
                <a:gd name="T6" fmla="*/ 2575 w 2780"/>
                <a:gd name="T7" fmla="*/ 156 h 953"/>
                <a:gd name="T8" fmla="*/ 2569 w 2780"/>
                <a:gd name="T9" fmla="*/ 222 h 953"/>
                <a:gd name="T10" fmla="*/ 2551 w 2780"/>
                <a:gd name="T11" fmla="*/ 246 h 953"/>
                <a:gd name="T12" fmla="*/ 2533 w 2780"/>
                <a:gd name="T13" fmla="*/ 252 h 953"/>
                <a:gd name="T14" fmla="*/ 2461 w 2780"/>
                <a:gd name="T15" fmla="*/ 210 h 953"/>
                <a:gd name="T16" fmla="*/ 2316 w 2780"/>
                <a:gd name="T17" fmla="*/ 192 h 953"/>
                <a:gd name="T18" fmla="*/ 2292 w 2780"/>
                <a:gd name="T19" fmla="*/ 186 h 953"/>
                <a:gd name="T20" fmla="*/ 2274 w 2780"/>
                <a:gd name="T21" fmla="*/ 192 h 953"/>
                <a:gd name="T22" fmla="*/ 2202 w 2780"/>
                <a:gd name="T23" fmla="*/ 228 h 953"/>
                <a:gd name="T24" fmla="*/ 2166 w 2780"/>
                <a:gd name="T25" fmla="*/ 240 h 953"/>
                <a:gd name="T26" fmla="*/ 2142 w 2780"/>
                <a:gd name="T27" fmla="*/ 246 h 953"/>
                <a:gd name="T28" fmla="*/ 2130 w 2780"/>
                <a:gd name="T29" fmla="*/ 258 h 953"/>
                <a:gd name="T30" fmla="*/ 2130 w 2780"/>
                <a:gd name="T31" fmla="*/ 276 h 953"/>
                <a:gd name="T32" fmla="*/ 2107 w 2780"/>
                <a:gd name="T33" fmla="*/ 300 h 953"/>
                <a:gd name="T34" fmla="*/ 2089 w 2780"/>
                <a:gd name="T35" fmla="*/ 312 h 953"/>
                <a:gd name="T36" fmla="*/ 2077 w 2780"/>
                <a:gd name="T37" fmla="*/ 324 h 953"/>
                <a:gd name="T38" fmla="*/ 2065 w 2780"/>
                <a:gd name="T39" fmla="*/ 336 h 953"/>
                <a:gd name="T40" fmla="*/ 2030 w 2780"/>
                <a:gd name="T41" fmla="*/ 342 h 953"/>
                <a:gd name="T42" fmla="*/ 1961 w 2780"/>
                <a:gd name="T43" fmla="*/ 336 h 953"/>
                <a:gd name="T44" fmla="*/ 1925 w 2780"/>
                <a:gd name="T45" fmla="*/ 330 h 953"/>
                <a:gd name="T46" fmla="*/ 1913 w 2780"/>
                <a:gd name="T47" fmla="*/ 342 h 953"/>
                <a:gd name="T48" fmla="*/ 1901 w 2780"/>
                <a:gd name="T49" fmla="*/ 354 h 953"/>
                <a:gd name="T50" fmla="*/ 1871 w 2780"/>
                <a:gd name="T51" fmla="*/ 360 h 953"/>
                <a:gd name="T52" fmla="*/ 1812 w 2780"/>
                <a:gd name="T53" fmla="*/ 342 h 953"/>
                <a:gd name="T54" fmla="*/ 1788 w 2780"/>
                <a:gd name="T55" fmla="*/ 342 h 953"/>
                <a:gd name="T56" fmla="*/ 1764 w 2780"/>
                <a:gd name="T57" fmla="*/ 354 h 953"/>
                <a:gd name="T58" fmla="*/ 1696 w 2780"/>
                <a:gd name="T59" fmla="*/ 425 h 953"/>
                <a:gd name="T60" fmla="*/ 1654 w 2780"/>
                <a:gd name="T61" fmla="*/ 569 h 953"/>
                <a:gd name="T62" fmla="*/ 1654 w 2780"/>
                <a:gd name="T63" fmla="*/ 593 h 953"/>
                <a:gd name="T64" fmla="*/ 1660 w 2780"/>
                <a:gd name="T65" fmla="*/ 641 h 953"/>
                <a:gd name="T66" fmla="*/ 1678 w 2780"/>
                <a:gd name="T67" fmla="*/ 659 h 953"/>
                <a:gd name="T68" fmla="*/ 1672 w 2780"/>
                <a:gd name="T69" fmla="*/ 671 h 953"/>
                <a:gd name="T70" fmla="*/ 1660 w 2780"/>
                <a:gd name="T71" fmla="*/ 683 h 953"/>
                <a:gd name="T72" fmla="*/ 1582 w 2780"/>
                <a:gd name="T73" fmla="*/ 689 h 953"/>
                <a:gd name="T74" fmla="*/ 1505 w 2780"/>
                <a:gd name="T75" fmla="*/ 629 h 953"/>
                <a:gd name="T76" fmla="*/ 1365 w 2780"/>
                <a:gd name="T77" fmla="*/ 587 h 953"/>
                <a:gd name="T78" fmla="*/ 1216 w 2780"/>
                <a:gd name="T79" fmla="*/ 671 h 953"/>
                <a:gd name="T80" fmla="*/ 1040 w 2780"/>
                <a:gd name="T81" fmla="*/ 731 h 953"/>
                <a:gd name="T82" fmla="*/ 837 w 2780"/>
                <a:gd name="T83" fmla="*/ 743 h 953"/>
                <a:gd name="T84" fmla="*/ 644 w 2780"/>
                <a:gd name="T85" fmla="*/ 701 h 953"/>
                <a:gd name="T86" fmla="*/ 584 w 2780"/>
                <a:gd name="T87" fmla="*/ 695 h 953"/>
                <a:gd name="T88" fmla="*/ 572 w 2780"/>
                <a:gd name="T89" fmla="*/ 701 h 953"/>
                <a:gd name="T90" fmla="*/ 536 w 2780"/>
                <a:gd name="T91" fmla="*/ 731 h 953"/>
                <a:gd name="T92" fmla="*/ 444 w 2780"/>
                <a:gd name="T93" fmla="*/ 809 h 953"/>
                <a:gd name="T94" fmla="*/ 414 w 2780"/>
                <a:gd name="T95" fmla="*/ 821 h 953"/>
                <a:gd name="T96" fmla="*/ 390 w 2780"/>
                <a:gd name="T97" fmla="*/ 821 h 953"/>
                <a:gd name="T98" fmla="*/ 343 w 2780"/>
                <a:gd name="T99" fmla="*/ 827 h 953"/>
                <a:gd name="T100" fmla="*/ 217 w 2780"/>
                <a:gd name="T101" fmla="*/ 851 h 953"/>
                <a:gd name="T102" fmla="*/ 181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52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2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3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4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5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6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7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0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3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2971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2971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F50A8828-02CC-447E-824E-7E3A10DD568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2971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pic>
        <p:nvPicPr>
          <p:cNvPr id="1032" name="Picture 24" descr="logo_dsic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5972175"/>
            <a:ext cx="11906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1" name="Text Box 25"/>
          <p:cNvSpPr txBox="1">
            <a:spLocks noChangeArrowheads="1"/>
          </p:cNvSpPr>
          <p:nvPr userDrawn="1"/>
        </p:nvSpPr>
        <p:spPr bwMode="auto">
          <a:xfrm>
            <a:off x="7790423" y="0"/>
            <a:ext cx="13482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altLang="es-ES" sz="16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MUIinf</a:t>
            </a:r>
            <a:r>
              <a:rPr lang="es-ES" altLang="es-ES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-CAP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8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800" dirty="0">
                <a:effectLst/>
              </a:rPr>
              <a:t>Computación de Altas Prestaciones</a:t>
            </a:r>
            <a:br>
              <a:rPr lang="es-ES" altLang="es-ES" sz="3800" dirty="0">
                <a:effectLst/>
              </a:rPr>
            </a:br>
            <a:r>
              <a:rPr lang="es-ES" altLang="es-ES" sz="3800" dirty="0">
                <a:effectLst/>
              </a:rPr>
              <a:t>Seminario sobre </a:t>
            </a:r>
            <a:r>
              <a:rPr lang="es-ES" altLang="es-ES" sz="3800" dirty="0" err="1">
                <a:effectLst/>
              </a:rPr>
              <a:t>GPGPUs</a:t>
            </a:r>
            <a:br>
              <a:rPr lang="es-ES" altLang="es-ES" sz="3800" dirty="0">
                <a:effectLst/>
              </a:rPr>
            </a:br>
            <a:r>
              <a:rPr lang="es-ES" altLang="es-ES" sz="3800" dirty="0">
                <a:effectLst/>
              </a:rPr>
              <a:t>Sesión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Producto escalar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problema que tenemos que resolver ( sumar muchos elementos en paralelo ) es una reducción: dado un vector con muchos elementos, realizar un cálculo que involucra a todos los elementos del vector pero cuyo resultados es un solo número (o unos pocos).</a:t>
            </a:r>
          </a:p>
          <a:p>
            <a:endParaRPr lang="es-ES" dirty="0"/>
          </a:p>
          <a:p>
            <a:r>
              <a:rPr lang="es-ES" dirty="0"/>
              <a:t>Hay muchos problemas de reducción, todos se tratan de la misma forma: suma, máximo, mínimo, producto, media, …</a:t>
            </a:r>
          </a:p>
          <a:p>
            <a:endParaRPr lang="es-ES" dirty="0"/>
          </a:p>
          <a:p>
            <a:r>
              <a:rPr lang="es-ES" dirty="0"/>
              <a:t>Forma sencilla (e ineficiente) de hacer la reducción en un bloque de </a:t>
            </a:r>
            <a:r>
              <a:rPr lang="es-ES" dirty="0" err="1"/>
              <a:t>threads</a:t>
            </a:r>
            <a:r>
              <a:rPr lang="es-ES" dirty="0"/>
              <a:t> de una GPU: Hacerlo con un solo </a:t>
            </a:r>
            <a:r>
              <a:rPr lang="es-ES" dirty="0" err="1"/>
              <a:t>thread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threadIdx.x</a:t>
            </a:r>
            <a:r>
              <a:rPr lang="es-ES" dirty="0"/>
              <a:t>==0)</a:t>
            </a:r>
          </a:p>
          <a:p>
            <a:r>
              <a:rPr lang="es-ES" dirty="0"/>
              <a:t>   </a:t>
            </a:r>
            <a:r>
              <a:rPr lang="es-ES" dirty="0" err="1"/>
              <a:t>for</a:t>
            </a:r>
            <a:r>
              <a:rPr lang="es-ES" dirty="0"/>
              <a:t> (i=0;i&lt;</a:t>
            </a:r>
            <a:r>
              <a:rPr lang="es-ES" dirty="0" err="1"/>
              <a:t>blockDim.x</a:t>
            </a:r>
            <a:r>
              <a:rPr lang="es-ES" dirty="0"/>
              <a:t>; i++)</a:t>
            </a:r>
          </a:p>
          <a:p>
            <a:r>
              <a:rPr lang="es-ES" dirty="0"/>
              <a:t>     suma+=cache[i];</a:t>
            </a:r>
          </a:p>
          <a:p>
            <a:endParaRPr lang="es-ES" dirty="0"/>
          </a:p>
          <a:p>
            <a:r>
              <a:rPr lang="es-ES" dirty="0"/>
              <a:t>Sin embargo, esto también puede fallar; no hay garantía de que todos los </a:t>
            </a:r>
            <a:r>
              <a:rPr lang="es-ES" dirty="0" err="1"/>
              <a:t>threads</a:t>
            </a:r>
            <a:r>
              <a:rPr lang="es-ES" dirty="0"/>
              <a:t> hayan acabado y escrito su resultado parcial en el vector “cache”.</a:t>
            </a:r>
          </a:p>
          <a:p>
            <a:pPr marL="342900" indent="-342900">
              <a:buAutoNum type="arabicParenR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928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</a:t>
            </a:r>
            <a:br>
              <a:rPr lang="es-ES" altLang="es-ES" sz="3200" dirty="0">
                <a:effectLst/>
              </a:rPr>
            </a:br>
            <a:r>
              <a:rPr lang="es-ES" altLang="es-ES" sz="3200" dirty="0">
                <a:effectLst/>
              </a:rPr>
              <a:t>Sincronización entre </a:t>
            </a:r>
            <a:r>
              <a:rPr lang="es-ES" altLang="es-ES" sz="3200" dirty="0" err="1">
                <a:effectLst/>
              </a:rPr>
              <a:t>threads</a:t>
            </a:r>
            <a:r>
              <a:rPr lang="es-ES" altLang="es-ES" sz="3200" dirty="0">
                <a:effectLst/>
              </a:rPr>
              <a:t> de un bloque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84969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Cuando necesitamos garantizar que todos los </a:t>
            </a:r>
            <a:r>
              <a:rPr lang="es-ES" dirty="0" err="1"/>
              <a:t>threads</a:t>
            </a:r>
            <a:r>
              <a:rPr lang="es-ES" dirty="0"/>
              <a:t> de un bloque han alcanzado un cierto punto, podemos hacerlo con la instrucción</a:t>
            </a:r>
          </a:p>
          <a:p>
            <a:endParaRPr lang="es-ES" dirty="0"/>
          </a:p>
          <a:p>
            <a:r>
              <a:rPr lang="es-ES" b="1" dirty="0"/>
              <a:t>__</a:t>
            </a:r>
            <a:r>
              <a:rPr lang="es-ES" b="1" dirty="0" err="1"/>
              <a:t>syncthreads</a:t>
            </a:r>
            <a:r>
              <a:rPr lang="es-ES" b="1" dirty="0"/>
              <a:t>();</a:t>
            </a:r>
          </a:p>
          <a:p>
            <a:endParaRPr lang="es-ES" dirty="0"/>
          </a:p>
          <a:p>
            <a:r>
              <a:rPr lang="es-ES" dirty="0"/>
              <a:t>En nuestro ejemplo:</a:t>
            </a:r>
          </a:p>
          <a:p>
            <a:r>
              <a:rPr lang="es-ES" dirty="0"/>
              <a:t>…</a:t>
            </a:r>
          </a:p>
          <a:p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dirty="0" err="1"/>
              <a:t>tid</a:t>
            </a:r>
            <a:r>
              <a:rPr lang="es-ES" dirty="0"/>
              <a:t>&lt;N)</a:t>
            </a:r>
          </a:p>
          <a:p>
            <a:r>
              <a:rPr lang="es-ES" dirty="0"/>
              <a:t>  {</a:t>
            </a:r>
            <a:r>
              <a:rPr lang="es-ES" dirty="0" err="1"/>
              <a:t>temp</a:t>
            </a:r>
            <a:r>
              <a:rPr lang="es-ES" dirty="0"/>
              <a:t> +=a[</a:t>
            </a:r>
            <a:r>
              <a:rPr lang="es-ES" dirty="0" err="1"/>
              <a:t>tid</a:t>
            </a:r>
            <a:r>
              <a:rPr lang="es-ES" dirty="0"/>
              <a:t>]*b[</a:t>
            </a:r>
            <a:r>
              <a:rPr lang="es-ES" dirty="0" err="1"/>
              <a:t>tid</a:t>
            </a:r>
            <a:r>
              <a:rPr lang="es-ES" dirty="0"/>
              <a:t>];</a:t>
            </a:r>
          </a:p>
          <a:p>
            <a:r>
              <a:rPr lang="es-ES" dirty="0"/>
              <a:t>    </a:t>
            </a:r>
            <a:r>
              <a:rPr lang="es-ES" dirty="0" err="1"/>
              <a:t>tid</a:t>
            </a:r>
            <a:r>
              <a:rPr lang="es-ES" dirty="0"/>
              <a:t>+=</a:t>
            </a:r>
            <a:r>
              <a:rPr lang="es-ES" dirty="0" err="1"/>
              <a:t>gridDim.x</a:t>
            </a:r>
            <a:r>
              <a:rPr lang="es-ES" dirty="0"/>
              <a:t> * </a:t>
            </a:r>
            <a:r>
              <a:rPr lang="es-ES" dirty="0" err="1"/>
              <a:t>blockDim.x</a:t>
            </a:r>
            <a:r>
              <a:rPr lang="es-ES" dirty="0"/>
              <a:t>; </a:t>
            </a:r>
          </a:p>
          <a:p>
            <a:r>
              <a:rPr lang="es-ES" dirty="0"/>
              <a:t>  }</a:t>
            </a:r>
          </a:p>
          <a:p>
            <a:r>
              <a:rPr lang="es-ES" dirty="0"/>
              <a:t>  cache[</a:t>
            </a:r>
            <a:r>
              <a:rPr lang="es-ES" dirty="0" err="1"/>
              <a:t>cacheindex</a:t>
            </a:r>
            <a:r>
              <a:rPr lang="es-ES" dirty="0"/>
              <a:t>]=</a:t>
            </a:r>
            <a:r>
              <a:rPr lang="es-ES" dirty="0" err="1"/>
              <a:t>temp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__</a:t>
            </a:r>
            <a:r>
              <a:rPr lang="es-ES" dirty="0" err="1"/>
              <a:t>syncthreads</a:t>
            </a:r>
            <a:r>
              <a:rPr lang="es-ES" dirty="0"/>
              <a:t>();</a:t>
            </a:r>
          </a:p>
          <a:p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threadIdx.x</a:t>
            </a:r>
            <a:r>
              <a:rPr lang="es-ES" dirty="0"/>
              <a:t>==0)</a:t>
            </a:r>
          </a:p>
          <a:p>
            <a:r>
              <a:rPr lang="es-ES" dirty="0"/>
              <a:t>   </a:t>
            </a:r>
            <a:r>
              <a:rPr lang="es-ES" dirty="0" err="1"/>
              <a:t>for</a:t>
            </a:r>
            <a:r>
              <a:rPr lang="es-ES" dirty="0"/>
              <a:t> (i=0;i&lt;</a:t>
            </a:r>
            <a:r>
              <a:rPr lang="es-ES" dirty="0" err="1"/>
              <a:t>blockDim.x</a:t>
            </a:r>
            <a:r>
              <a:rPr lang="es-ES" dirty="0"/>
              <a:t>; i++)</a:t>
            </a:r>
          </a:p>
          <a:p>
            <a:r>
              <a:rPr lang="es-ES" dirty="0"/>
              <a:t>     suma+=cache[i];</a:t>
            </a:r>
          </a:p>
          <a:p>
            <a:r>
              <a:rPr lang="es-ES" dirty="0"/>
              <a:t>…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998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</a:t>
            </a:r>
            <a:br>
              <a:rPr lang="es-ES" altLang="es-ES" sz="3200" dirty="0">
                <a:effectLst/>
              </a:rPr>
            </a:br>
            <a:r>
              <a:rPr lang="es-ES" altLang="es-ES" sz="3200" dirty="0">
                <a:effectLst/>
              </a:rPr>
              <a:t>Reducción en paralelo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Necesitamos calcular la suma</a:t>
            </a:r>
          </a:p>
          <a:p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threadIdx.x</a:t>
            </a:r>
            <a:r>
              <a:rPr lang="es-ES" dirty="0"/>
              <a:t>==0)</a:t>
            </a:r>
          </a:p>
          <a:p>
            <a:r>
              <a:rPr lang="es-ES" dirty="0"/>
              <a:t>   </a:t>
            </a:r>
            <a:r>
              <a:rPr lang="es-ES" dirty="0" err="1"/>
              <a:t>for</a:t>
            </a:r>
            <a:r>
              <a:rPr lang="es-ES" dirty="0"/>
              <a:t> (i=0;i&lt;</a:t>
            </a:r>
            <a:r>
              <a:rPr lang="es-ES" dirty="0" err="1"/>
              <a:t>blockDim.x</a:t>
            </a:r>
            <a:r>
              <a:rPr lang="es-ES" dirty="0"/>
              <a:t>; i++)</a:t>
            </a:r>
          </a:p>
          <a:p>
            <a:r>
              <a:rPr lang="es-ES" dirty="0"/>
              <a:t>     suma+=cache[i];</a:t>
            </a:r>
          </a:p>
          <a:p>
            <a:r>
              <a:rPr lang="es-ES" dirty="0"/>
              <a:t>Pero en </a:t>
            </a:r>
            <a:r>
              <a:rPr lang="es-ES" dirty="0" err="1"/>
              <a:t>paralelo,usando</a:t>
            </a:r>
            <a:r>
              <a:rPr lang="es-ES" dirty="0"/>
              <a:t> cuantos mas </a:t>
            </a:r>
            <a:r>
              <a:rPr lang="es-ES" dirty="0" err="1"/>
              <a:t>threads</a:t>
            </a:r>
            <a:r>
              <a:rPr lang="es-ES" dirty="0"/>
              <a:t> mejor. Vamos a suponer que el número de </a:t>
            </a:r>
            <a:r>
              <a:rPr lang="es-ES" dirty="0" err="1"/>
              <a:t>threads</a:t>
            </a:r>
            <a:r>
              <a:rPr lang="es-ES" dirty="0"/>
              <a:t> del bloque es potencia de dos.</a:t>
            </a:r>
          </a:p>
          <a:p>
            <a:endParaRPr lang="es-ES" dirty="0"/>
          </a:p>
          <a:p>
            <a:r>
              <a:rPr lang="es-ES" dirty="0"/>
              <a:t>Entonces podemos hacerlo así:</a:t>
            </a:r>
          </a:p>
          <a:p>
            <a:endParaRPr lang="es-ES" dirty="0"/>
          </a:p>
          <a:p>
            <a:r>
              <a:rPr lang="es-ES" dirty="0" err="1"/>
              <a:t>int</a:t>
            </a:r>
            <a:r>
              <a:rPr lang="es-ES" dirty="0"/>
              <a:t> i=</a:t>
            </a:r>
            <a:r>
              <a:rPr lang="es-ES" dirty="0" err="1"/>
              <a:t>blockDimx.x</a:t>
            </a:r>
            <a:r>
              <a:rPr lang="es-ES" dirty="0"/>
              <a:t>/2;</a:t>
            </a:r>
          </a:p>
          <a:p>
            <a:r>
              <a:rPr lang="es-ES" dirty="0" err="1"/>
              <a:t>while</a:t>
            </a:r>
            <a:r>
              <a:rPr lang="es-ES" dirty="0"/>
              <a:t> (i!=0)</a:t>
            </a:r>
          </a:p>
          <a:p>
            <a:r>
              <a:rPr lang="es-ES" dirty="0"/>
              <a:t>    {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cacheindex</a:t>
            </a:r>
            <a:r>
              <a:rPr lang="es-ES" dirty="0"/>
              <a:t>&lt;i)</a:t>
            </a:r>
          </a:p>
          <a:p>
            <a:r>
              <a:rPr lang="es-ES" dirty="0"/>
              <a:t>         cache[</a:t>
            </a:r>
            <a:r>
              <a:rPr lang="es-ES" dirty="0" err="1"/>
              <a:t>cacheindex</a:t>
            </a:r>
            <a:r>
              <a:rPr lang="es-ES" dirty="0"/>
              <a:t>]+=cache[</a:t>
            </a:r>
            <a:r>
              <a:rPr lang="es-ES" dirty="0" err="1"/>
              <a:t>cacheindex+i</a:t>
            </a:r>
            <a:r>
              <a:rPr lang="es-ES" dirty="0"/>
              <a:t>];</a:t>
            </a:r>
          </a:p>
          <a:p>
            <a:r>
              <a:rPr lang="es-ES" dirty="0"/>
              <a:t>       __</a:t>
            </a:r>
            <a:r>
              <a:rPr lang="es-ES" dirty="0" err="1"/>
              <a:t>syncthreads</a:t>
            </a:r>
            <a:r>
              <a:rPr lang="es-ES" dirty="0"/>
              <a:t>();</a:t>
            </a:r>
          </a:p>
          <a:p>
            <a:r>
              <a:rPr lang="es-ES" dirty="0"/>
              <a:t>       i=i/2;</a:t>
            </a:r>
          </a:p>
          <a:p>
            <a:r>
              <a:rPr lang="es-ES" dirty="0"/>
              <a:t>     }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03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</a:t>
            </a:r>
            <a:br>
              <a:rPr lang="es-ES" altLang="es-ES" sz="3200" dirty="0">
                <a:effectLst/>
              </a:rPr>
            </a:br>
            <a:r>
              <a:rPr lang="es-ES" altLang="es-ES" sz="3200" dirty="0">
                <a:effectLst/>
              </a:rPr>
              <a:t>Reducción en paralelo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Veamos como funciona, supongamos que tenemos un bloque con 16 </a:t>
            </a:r>
            <a:r>
              <a:rPr lang="es-ES" dirty="0" err="1"/>
              <a:t>threads</a:t>
            </a:r>
            <a:r>
              <a:rPr lang="es-ES" dirty="0"/>
              <a:t>. El vector “cache” es de tamaño 16.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24" name="Conector recto 23"/>
          <p:cNvCxnSpPr/>
          <p:nvPr/>
        </p:nvCxnSpPr>
        <p:spPr>
          <a:xfrm flipV="1">
            <a:off x="978369" y="2961370"/>
            <a:ext cx="4072787" cy="7213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978369" y="3256614"/>
            <a:ext cx="4072787" cy="3719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1225686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978368" y="2924944"/>
            <a:ext cx="4281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3 1 4 2 5 6 2 7 1 0   9  1   3   4   1   0  </a:t>
            </a:r>
          </a:p>
        </p:txBody>
      </p:sp>
      <p:cxnSp>
        <p:nvCxnSpPr>
          <p:cNvPr id="29" name="Conector recto 28"/>
          <p:cNvCxnSpPr/>
          <p:nvPr/>
        </p:nvCxnSpPr>
        <p:spPr>
          <a:xfrm>
            <a:off x="1441710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1657734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873758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2089782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2233798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449822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665846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978369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3745966" y="297546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4033998" y="297546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4322030" y="297546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4754078" y="297546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066601" y="297546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3385926" y="2950205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5051156" y="2947040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846264" y="295556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978368" y="2551460"/>
            <a:ext cx="4325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0 1 2 3 4 5 6 7 8 9 10 11 12 13 14 15 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7101" y="2593571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indices</a:t>
            </a:r>
            <a:endParaRPr lang="es-ES" sz="16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0517" y="2896518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cache</a:t>
            </a:r>
          </a:p>
        </p:txBody>
      </p:sp>
      <p:sp>
        <p:nvSpPr>
          <p:cNvPr id="61" name="6 Rectángulo"/>
          <p:cNvSpPr/>
          <p:nvPr/>
        </p:nvSpPr>
        <p:spPr>
          <a:xfrm>
            <a:off x="6005791" y="2896518"/>
            <a:ext cx="26854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Primera etapa: El </a:t>
            </a:r>
            <a:r>
              <a:rPr lang="es-ES" dirty="0" err="1"/>
              <a:t>thread</a:t>
            </a:r>
            <a:r>
              <a:rPr lang="es-ES" dirty="0"/>
              <a:t> 0 suma lo suyo y lo del </a:t>
            </a:r>
            <a:r>
              <a:rPr lang="es-ES" dirty="0" err="1"/>
              <a:t>thread</a:t>
            </a:r>
            <a:r>
              <a:rPr lang="es-ES" dirty="0"/>
              <a:t> 8. El </a:t>
            </a:r>
            <a:r>
              <a:rPr lang="es-ES" dirty="0" err="1"/>
              <a:t>thread</a:t>
            </a:r>
            <a:r>
              <a:rPr lang="es-ES" dirty="0"/>
              <a:t> 1 suma lo suyo y lo del </a:t>
            </a:r>
            <a:r>
              <a:rPr lang="es-ES" dirty="0" err="1"/>
              <a:t>thread</a:t>
            </a:r>
            <a:r>
              <a:rPr lang="es-ES" dirty="0"/>
              <a:t> 9, </a:t>
            </a:r>
            <a:r>
              <a:rPr lang="es-ES" dirty="0" err="1"/>
              <a:t>etc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940904" y="3748377"/>
            <a:ext cx="4072787" cy="7213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931211" y="4028698"/>
            <a:ext cx="4072787" cy="3719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923109" y="3715405"/>
            <a:ext cx="4402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3+1 1+0 4+9 2+1 5+3  6+4 2+1  7+0  </a:t>
            </a:r>
          </a:p>
        </p:txBody>
      </p:sp>
      <p:cxnSp>
        <p:nvCxnSpPr>
          <p:cNvPr id="66" name="Conector recto 65"/>
          <p:cNvCxnSpPr/>
          <p:nvPr/>
        </p:nvCxnSpPr>
        <p:spPr>
          <a:xfrm>
            <a:off x="1470765" y="374066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974821" y="3747550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478877" y="3733454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931211" y="374066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3986840" y="3747550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4502930" y="374066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5039017" y="3747550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3499706" y="3719124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2931331" y="3719124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82682" y="3697028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cache</a:t>
            </a:r>
          </a:p>
        </p:txBody>
      </p:sp>
      <p:cxnSp>
        <p:nvCxnSpPr>
          <p:cNvPr id="83" name="Conector recto de flecha 82"/>
          <p:cNvCxnSpPr>
            <a:endCxn id="65" idx="3"/>
          </p:cNvCxnSpPr>
          <p:nvPr/>
        </p:nvCxnSpPr>
        <p:spPr>
          <a:xfrm flipH="1">
            <a:off x="5325276" y="3429000"/>
            <a:ext cx="680515" cy="455682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>
          <a:xfrm flipH="1">
            <a:off x="1105762" y="3284983"/>
            <a:ext cx="35679" cy="423538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 flipH="1">
            <a:off x="1389141" y="3213530"/>
            <a:ext cx="1330168" cy="565602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/>
          <p:nvPr/>
        </p:nvCxnSpPr>
        <p:spPr>
          <a:xfrm flipH="1">
            <a:off x="1899320" y="3231366"/>
            <a:ext cx="1139928" cy="585622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 flipH="1">
            <a:off x="2376041" y="3235072"/>
            <a:ext cx="911607" cy="56782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>
            <a:off x="1389514" y="3273353"/>
            <a:ext cx="127004" cy="48918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/>
          <p:nvPr/>
        </p:nvCxnSpPr>
        <p:spPr>
          <a:xfrm>
            <a:off x="1586095" y="3233100"/>
            <a:ext cx="503664" cy="63004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63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</a:t>
            </a:r>
            <a:br>
              <a:rPr lang="es-ES" altLang="es-ES" sz="3200" dirty="0">
                <a:effectLst/>
              </a:rPr>
            </a:br>
            <a:r>
              <a:rPr lang="es-ES" altLang="es-ES" sz="3200" dirty="0">
                <a:effectLst/>
              </a:rPr>
              <a:t>Reducción en paralelo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Veamos como funciona, supongamos que tenemos un bloque con 16 </a:t>
            </a:r>
            <a:r>
              <a:rPr lang="es-ES" dirty="0" err="1"/>
              <a:t>threads</a:t>
            </a:r>
            <a:r>
              <a:rPr lang="es-ES" dirty="0"/>
              <a:t>. El vector “cache” es de tamaño 16.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24" name="Conector recto 23"/>
          <p:cNvCxnSpPr/>
          <p:nvPr/>
        </p:nvCxnSpPr>
        <p:spPr>
          <a:xfrm flipV="1">
            <a:off x="978369" y="2961370"/>
            <a:ext cx="4072787" cy="7213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978369" y="3256614"/>
            <a:ext cx="4072787" cy="3719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1225686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978368" y="2924944"/>
            <a:ext cx="4281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3 1 4 2 5 6 2 7 1 0   9  1   3   4   1   0  </a:t>
            </a:r>
          </a:p>
        </p:txBody>
      </p:sp>
      <p:cxnSp>
        <p:nvCxnSpPr>
          <p:cNvPr id="29" name="Conector recto 28"/>
          <p:cNvCxnSpPr/>
          <p:nvPr/>
        </p:nvCxnSpPr>
        <p:spPr>
          <a:xfrm>
            <a:off x="1441710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1657734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873758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2089782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2233798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449822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665846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978369" y="29685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3745966" y="297546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4033998" y="297546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4322030" y="297546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4754078" y="297546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066601" y="297546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3385926" y="2950205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5051156" y="2947040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846264" y="295556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978368" y="2551460"/>
            <a:ext cx="4325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0 1 2 3 4 5 6 7 8 9 10 11 12 13 14 15 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7101" y="2593571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indices</a:t>
            </a:r>
            <a:endParaRPr lang="es-ES" sz="16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0517" y="2896518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cache</a:t>
            </a:r>
          </a:p>
        </p:txBody>
      </p:sp>
      <p:sp>
        <p:nvSpPr>
          <p:cNvPr id="61" name="6 Rectángulo"/>
          <p:cNvSpPr/>
          <p:nvPr/>
        </p:nvSpPr>
        <p:spPr>
          <a:xfrm>
            <a:off x="6049491" y="2404366"/>
            <a:ext cx="26854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Primera iteración </a:t>
            </a:r>
            <a:r>
              <a:rPr lang="es-ES" dirty="0" err="1"/>
              <a:t>while</a:t>
            </a:r>
            <a:r>
              <a:rPr lang="es-ES" dirty="0"/>
              <a:t>: El </a:t>
            </a:r>
            <a:r>
              <a:rPr lang="es-ES" dirty="0" err="1"/>
              <a:t>thread</a:t>
            </a:r>
            <a:r>
              <a:rPr lang="es-ES" dirty="0"/>
              <a:t> 0 suma lo suyo y lo del </a:t>
            </a:r>
            <a:r>
              <a:rPr lang="es-ES" dirty="0" err="1"/>
              <a:t>thread</a:t>
            </a:r>
            <a:r>
              <a:rPr lang="es-ES" dirty="0"/>
              <a:t> 8. El </a:t>
            </a:r>
            <a:r>
              <a:rPr lang="es-ES" dirty="0" err="1"/>
              <a:t>thread</a:t>
            </a:r>
            <a:r>
              <a:rPr lang="es-ES" dirty="0"/>
              <a:t> 1 suma lo suyo y lo del </a:t>
            </a:r>
            <a:r>
              <a:rPr lang="es-ES" dirty="0" err="1"/>
              <a:t>thread</a:t>
            </a:r>
            <a:r>
              <a:rPr lang="es-ES" dirty="0"/>
              <a:t> 9, </a:t>
            </a:r>
            <a:r>
              <a:rPr lang="es-ES" dirty="0" err="1"/>
              <a:t>etc</a:t>
            </a:r>
            <a:r>
              <a:rPr lang="es-ES" dirty="0"/>
              <a:t>:</a:t>
            </a: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940904" y="3748377"/>
            <a:ext cx="4072787" cy="7213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931211" y="4028698"/>
            <a:ext cx="4072787" cy="3719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923109" y="3715405"/>
            <a:ext cx="4402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3+1 1+0 4+9 2+1 5+3  6+4 2+1  7+0  </a:t>
            </a:r>
          </a:p>
        </p:txBody>
      </p:sp>
      <p:cxnSp>
        <p:nvCxnSpPr>
          <p:cNvPr id="66" name="Conector recto 65"/>
          <p:cNvCxnSpPr/>
          <p:nvPr/>
        </p:nvCxnSpPr>
        <p:spPr>
          <a:xfrm>
            <a:off x="1470765" y="374066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974821" y="3747550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478877" y="3733454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931211" y="374066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3986840" y="3747550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4502930" y="374066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5039017" y="3747550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3499706" y="3719124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2931331" y="3719124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82682" y="3697028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cache</a:t>
            </a:r>
          </a:p>
        </p:txBody>
      </p:sp>
      <p:cxnSp>
        <p:nvCxnSpPr>
          <p:cNvPr id="83" name="Conector recto de flecha 82"/>
          <p:cNvCxnSpPr>
            <a:endCxn id="65" idx="3"/>
          </p:cNvCxnSpPr>
          <p:nvPr/>
        </p:nvCxnSpPr>
        <p:spPr>
          <a:xfrm flipH="1">
            <a:off x="5325276" y="3429000"/>
            <a:ext cx="680515" cy="455682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>
          <a:xfrm flipH="1">
            <a:off x="1105762" y="3284983"/>
            <a:ext cx="35679" cy="423538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 flipH="1">
            <a:off x="1389141" y="3213530"/>
            <a:ext cx="1330168" cy="565602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/>
          <p:nvPr/>
        </p:nvCxnSpPr>
        <p:spPr>
          <a:xfrm flipH="1">
            <a:off x="1899320" y="3231366"/>
            <a:ext cx="1139928" cy="585622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 flipH="1">
            <a:off x="2376041" y="3235072"/>
            <a:ext cx="911607" cy="56782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>
            <a:off x="1389514" y="3273353"/>
            <a:ext cx="127004" cy="48918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/>
          <p:nvPr/>
        </p:nvCxnSpPr>
        <p:spPr>
          <a:xfrm>
            <a:off x="1586095" y="3233100"/>
            <a:ext cx="503664" cy="63004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982343" y="4542740"/>
            <a:ext cx="4500113" cy="2029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 flipV="1">
            <a:off x="972650" y="4814099"/>
            <a:ext cx="4491023" cy="1748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910165" y="4509438"/>
            <a:ext cx="4873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3+1+5+3 1+0+6+4 4+9+2+1 2+1+7+0 </a:t>
            </a:r>
          </a:p>
        </p:txBody>
      </p:sp>
      <p:cxnSp>
        <p:nvCxnSpPr>
          <p:cNvPr id="52" name="Conector recto 51"/>
          <p:cNvCxnSpPr/>
          <p:nvPr/>
        </p:nvCxnSpPr>
        <p:spPr>
          <a:xfrm>
            <a:off x="2068213" y="4534699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972650" y="4527815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4211960" y="4518738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3104582" y="4503138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124121" y="4484177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cache</a:t>
            </a:r>
          </a:p>
        </p:txBody>
      </p:sp>
      <p:cxnSp>
        <p:nvCxnSpPr>
          <p:cNvPr id="72" name="Conector recto 71"/>
          <p:cNvCxnSpPr/>
          <p:nvPr/>
        </p:nvCxnSpPr>
        <p:spPr>
          <a:xfrm>
            <a:off x="5325276" y="4542740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6 Rectángulo"/>
          <p:cNvSpPr/>
          <p:nvPr/>
        </p:nvSpPr>
        <p:spPr>
          <a:xfrm>
            <a:off x="6264670" y="4365104"/>
            <a:ext cx="26854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Segunda iteración </a:t>
            </a:r>
            <a:r>
              <a:rPr lang="es-ES" dirty="0" err="1"/>
              <a:t>while</a:t>
            </a:r>
            <a:r>
              <a:rPr lang="es-ES" dirty="0"/>
              <a:t> : El </a:t>
            </a:r>
            <a:r>
              <a:rPr lang="es-ES" dirty="0" err="1"/>
              <a:t>thread</a:t>
            </a:r>
            <a:r>
              <a:rPr lang="es-ES" dirty="0"/>
              <a:t> 0 suma lo suyo y lo del </a:t>
            </a:r>
            <a:r>
              <a:rPr lang="es-ES" dirty="0" err="1"/>
              <a:t>thread</a:t>
            </a:r>
            <a:r>
              <a:rPr lang="es-ES" dirty="0"/>
              <a:t> 4. El </a:t>
            </a:r>
            <a:r>
              <a:rPr lang="es-ES" dirty="0" err="1"/>
              <a:t>thread</a:t>
            </a:r>
            <a:r>
              <a:rPr lang="es-ES" dirty="0"/>
              <a:t> 1 suma lo suyo y lo del </a:t>
            </a:r>
            <a:r>
              <a:rPr lang="es-ES" dirty="0" err="1"/>
              <a:t>thread</a:t>
            </a:r>
            <a:r>
              <a:rPr lang="es-ES" dirty="0"/>
              <a:t> 5, </a:t>
            </a:r>
            <a:r>
              <a:rPr lang="es-ES" dirty="0" err="1"/>
              <a:t>etc</a:t>
            </a:r>
            <a:r>
              <a:rPr lang="es-ES" dirty="0"/>
              <a:t>:</a:t>
            </a:r>
          </a:p>
        </p:txBody>
      </p:sp>
      <p:cxnSp>
        <p:nvCxnSpPr>
          <p:cNvPr id="78" name="Conector recto de flecha 77"/>
          <p:cNvCxnSpPr/>
          <p:nvPr/>
        </p:nvCxnSpPr>
        <p:spPr>
          <a:xfrm flipH="1" flipV="1">
            <a:off x="5355630" y="4751118"/>
            <a:ext cx="812923" cy="1245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 flipH="1">
            <a:off x="1225686" y="4064979"/>
            <a:ext cx="35679" cy="423538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>
          <a:xfrm flipH="1">
            <a:off x="1886912" y="3993538"/>
            <a:ext cx="1139928" cy="585622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/>
          <p:nvPr/>
        </p:nvCxnSpPr>
        <p:spPr>
          <a:xfrm>
            <a:off x="1707221" y="3976589"/>
            <a:ext cx="552479" cy="550023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/>
          <p:nvPr/>
        </p:nvCxnSpPr>
        <p:spPr>
          <a:xfrm flipH="1">
            <a:off x="2904128" y="4023218"/>
            <a:ext cx="885101" cy="55391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5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</a:t>
            </a:r>
            <a:br>
              <a:rPr lang="es-ES" altLang="es-ES" sz="3200" dirty="0">
                <a:effectLst/>
              </a:rPr>
            </a:br>
            <a:r>
              <a:rPr lang="es-ES" altLang="es-ES" sz="3200" dirty="0">
                <a:effectLst/>
              </a:rPr>
              <a:t>Reducción en paralelo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Cuando acaba este bucle la suma total del trozo de vector correspondiente a este bloque está almacenada en cache[0];</a:t>
            </a:r>
          </a:p>
          <a:p>
            <a:endParaRPr lang="es-ES" dirty="0"/>
          </a:p>
          <a:p>
            <a:r>
              <a:rPr lang="es-ES" dirty="0"/>
              <a:t>Entonces el </a:t>
            </a:r>
            <a:r>
              <a:rPr lang="es-ES" dirty="0" err="1"/>
              <a:t>thread</a:t>
            </a:r>
            <a:r>
              <a:rPr lang="es-ES" dirty="0"/>
              <a:t> 0 guarda el resultado en el vector de salida:</a:t>
            </a:r>
          </a:p>
          <a:p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cacheindex</a:t>
            </a:r>
            <a:r>
              <a:rPr lang="es-ES" dirty="0"/>
              <a:t>==0)</a:t>
            </a:r>
          </a:p>
          <a:p>
            <a:r>
              <a:rPr lang="es-ES" dirty="0"/>
              <a:t>    sal[</a:t>
            </a:r>
            <a:r>
              <a:rPr lang="es-ES" dirty="0" err="1"/>
              <a:t>BlockIdx.x</a:t>
            </a:r>
            <a:r>
              <a:rPr lang="es-ES" dirty="0"/>
              <a:t>]=cache[0];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336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</a:t>
            </a:r>
            <a:br>
              <a:rPr lang="es-ES" altLang="es-ES" sz="3200" dirty="0">
                <a:effectLst/>
              </a:rPr>
            </a:br>
            <a:r>
              <a:rPr lang="es-ES" altLang="es-ES" sz="3200" dirty="0">
                <a:effectLst/>
              </a:rPr>
              <a:t>Ejercicios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1 Rectángulo"/>
          <p:cNvSpPr/>
          <p:nvPr/>
        </p:nvSpPr>
        <p:spPr>
          <a:xfrm>
            <a:off x="611560" y="2018457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1) Acaba de implementar el ejercicio de producto escalar de dos vectores (Puedes partir del archivo en </a:t>
            </a:r>
            <a:r>
              <a:rPr lang="es-ES" dirty="0" err="1"/>
              <a:t>poliformat</a:t>
            </a:r>
            <a:r>
              <a:rPr lang="es-ES" dirty="0"/>
              <a:t>, </a:t>
            </a:r>
            <a:r>
              <a:rPr lang="es-ES" dirty="0" err="1"/>
              <a:t>prod_esc_incompleto.c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/>
              <a:t>Experimenta tomando tiempos incluyendo los </a:t>
            </a:r>
            <a:r>
              <a:rPr lang="es-ES" dirty="0" err="1"/>
              <a:t>CUDAmemcpy</a:t>
            </a:r>
            <a:r>
              <a:rPr lang="es-ES" dirty="0"/>
              <a:t>, o sin incluirlos.</a:t>
            </a:r>
          </a:p>
          <a:p>
            <a:endParaRPr lang="es-ES" dirty="0"/>
          </a:p>
          <a:p>
            <a:r>
              <a:rPr lang="es-ES" dirty="0"/>
              <a:t>2) Haz un programa para calcular en la GPU las medias de las columnas de una matriz usando reducción. Cada bloque calcula la media de una columna, haciendo colaborar todos los </a:t>
            </a:r>
            <a:r>
              <a:rPr lang="es-ES" dirty="0" err="1"/>
              <a:t>threads</a:t>
            </a:r>
            <a:r>
              <a:rPr lang="es-ES" dirty="0"/>
              <a:t> del bloque. Hazlo a partir del archivo en </a:t>
            </a:r>
            <a:r>
              <a:rPr lang="es-ES" dirty="0" err="1"/>
              <a:t>poliformat</a:t>
            </a:r>
            <a:r>
              <a:rPr lang="es-ES" dirty="0"/>
              <a:t> </a:t>
            </a:r>
            <a:r>
              <a:rPr lang="es-ES" dirty="0" err="1"/>
              <a:t>media_matriz_incompleto.c</a:t>
            </a:r>
            <a:endParaRPr lang="es-ES" dirty="0"/>
          </a:p>
          <a:p>
            <a:endParaRPr lang="es-ES" dirty="0"/>
          </a:p>
          <a:p>
            <a:r>
              <a:rPr lang="es-ES" dirty="0"/>
              <a:t>3) Haz un programa que calcule el producto Matriz-Vector</a:t>
            </a:r>
          </a:p>
        </p:txBody>
      </p:sp>
    </p:spTree>
    <p:extLst>
      <p:ext uri="{BB962C8B-B14F-4D97-AF65-F5344CB8AC3E}">
        <p14:creationId xmlns:p14="http://schemas.microsoft.com/office/powerpoint/2010/main" val="189013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1366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Contenidos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45307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1 Teoría: Introducción a Computación en </a:t>
            </a:r>
            <a:r>
              <a:rPr lang="es-ES" altLang="es-ES" sz="2400" dirty="0" err="1">
                <a:effectLst/>
              </a:rPr>
              <a:t>GPUs</a:t>
            </a:r>
            <a:r>
              <a:rPr lang="es-ES" altLang="es-ES" sz="2400" dirty="0">
                <a:effectLst/>
              </a:rPr>
              <a:t> con CUDA.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2:Compilación, conceptos básicos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3: Programación de algoritmos “trivialmente paralelos”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4: Uso de la memoria “</a:t>
            </a:r>
            <a:r>
              <a:rPr lang="es-ES" altLang="es-ES" sz="2400" dirty="0" err="1">
                <a:effectLst/>
              </a:rPr>
              <a:t>Shared</a:t>
            </a:r>
            <a:r>
              <a:rPr lang="es-ES" altLang="es-ES" sz="2400" dirty="0">
                <a:effectLst/>
              </a:rPr>
              <a:t>”. “Reducciones” en </a:t>
            </a:r>
            <a:r>
              <a:rPr lang="es-ES" altLang="es-ES" sz="2400" dirty="0" err="1">
                <a:effectLst/>
              </a:rPr>
              <a:t>GPUs</a:t>
            </a: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5: Optimización, temas avanzados, librerías</a:t>
            </a:r>
          </a:p>
        </p:txBody>
      </p:sp>
    </p:spTree>
    <p:extLst>
      <p:ext uri="{BB962C8B-B14F-4D97-AF65-F5344CB8AC3E}">
        <p14:creationId xmlns:p14="http://schemas.microsoft.com/office/powerpoint/2010/main" val="227417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</a:t>
            </a:r>
            <a:r>
              <a:rPr lang="es-ES" altLang="es-ES" sz="3200" dirty="0" err="1">
                <a:effectLst/>
              </a:rPr>
              <a:t>threads</a:t>
            </a:r>
            <a:r>
              <a:rPr lang="es-ES" altLang="es-ES" sz="3200" dirty="0">
                <a:effectLst/>
              </a:rPr>
              <a:t>, bloques, </a:t>
            </a:r>
            <a:r>
              <a:rPr lang="es-ES" altLang="es-ES" sz="3200" dirty="0" err="1">
                <a:effectLst/>
              </a:rPr>
              <a:t>grids</a:t>
            </a:r>
            <a:endParaRPr lang="es-ES" altLang="es-ES" sz="3200" dirty="0">
              <a:effectLst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43924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Los bloques pueden ser unidimensionales (como en los ejemplos anteriores), bidimensionales (como una “matriz” de </a:t>
            </a:r>
            <a:r>
              <a:rPr lang="es-ES" dirty="0" err="1"/>
              <a:t>threads</a:t>
            </a:r>
            <a:r>
              <a:rPr lang="es-ES" dirty="0"/>
              <a:t>) o incluso tridimensionales  (como un “cubo de </a:t>
            </a:r>
            <a:r>
              <a:rPr lang="es-ES" dirty="0" err="1"/>
              <a:t>threads</a:t>
            </a:r>
            <a:r>
              <a:rPr lang="es-ES" dirty="0"/>
              <a:t>”).</a:t>
            </a:r>
          </a:p>
          <a:p>
            <a:endParaRPr lang="es-ES" dirty="0"/>
          </a:p>
          <a:p>
            <a:r>
              <a:rPr lang="es-ES" dirty="0"/>
              <a:t>Los “</a:t>
            </a:r>
            <a:r>
              <a:rPr lang="es-ES" dirty="0" err="1"/>
              <a:t>grids</a:t>
            </a:r>
            <a:r>
              <a:rPr lang="es-ES" dirty="0"/>
              <a:t>” también pueden ser unidimensionales, bidimensionales o tridimensionales.</a:t>
            </a:r>
          </a:p>
          <a:p>
            <a:endParaRPr lang="es-ES" dirty="0"/>
          </a:p>
          <a:p>
            <a:r>
              <a:rPr lang="es-ES" dirty="0"/>
              <a:t>Por ejemplo, si el bloque es bidimensional, el número de fila y columna de </a:t>
            </a:r>
            <a:r>
              <a:rPr lang="es-ES" dirty="0" err="1"/>
              <a:t>thread</a:t>
            </a:r>
            <a:r>
              <a:rPr lang="es-ES" dirty="0"/>
              <a:t> se obtienen como </a:t>
            </a:r>
            <a:r>
              <a:rPr lang="es-ES" dirty="0" err="1"/>
              <a:t>threadIdx.x</a:t>
            </a:r>
            <a:r>
              <a:rPr lang="es-ES" dirty="0"/>
              <a:t>, </a:t>
            </a:r>
            <a:r>
              <a:rPr lang="es-ES" dirty="0" err="1"/>
              <a:t>threadIdx.y</a:t>
            </a:r>
            <a:endParaRPr lang="es-ES" dirty="0"/>
          </a:p>
        </p:txBody>
      </p:sp>
      <p:grpSp>
        <p:nvGrpSpPr>
          <p:cNvPr id="8" name="Agrupar 38"/>
          <p:cNvGrpSpPr/>
          <p:nvPr/>
        </p:nvGrpSpPr>
        <p:grpSpPr>
          <a:xfrm>
            <a:off x="5113235" y="1417638"/>
            <a:ext cx="2879929" cy="1746158"/>
            <a:chOff x="912982" y="3162906"/>
            <a:chExt cx="2879929" cy="1746158"/>
          </a:xfrm>
        </p:grpSpPr>
        <p:sp>
          <p:nvSpPr>
            <p:cNvPr id="9" name="Rectángulo 6"/>
            <p:cNvSpPr/>
            <p:nvPr/>
          </p:nvSpPr>
          <p:spPr>
            <a:xfrm>
              <a:off x="912982" y="3162906"/>
              <a:ext cx="2879929" cy="17461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ángulo redondeado 7"/>
            <p:cNvSpPr/>
            <p:nvPr/>
          </p:nvSpPr>
          <p:spPr>
            <a:xfrm>
              <a:off x="1040488" y="3677548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(0,0)</a:t>
              </a:r>
            </a:p>
          </p:txBody>
        </p:sp>
        <p:sp>
          <p:nvSpPr>
            <p:cNvPr id="11" name="Rectángulo redondeado 8"/>
            <p:cNvSpPr/>
            <p:nvPr/>
          </p:nvSpPr>
          <p:spPr>
            <a:xfrm>
              <a:off x="1926285" y="3677896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(0,1)</a:t>
              </a:r>
            </a:p>
          </p:txBody>
        </p:sp>
        <p:sp>
          <p:nvSpPr>
            <p:cNvPr id="12" name="Rectángulo redondeado 9"/>
            <p:cNvSpPr/>
            <p:nvPr/>
          </p:nvSpPr>
          <p:spPr>
            <a:xfrm>
              <a:off x="2811377" y="3677548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(0,2)</a:t>
              </a:r>
            </a:p>
          </p:txBody>
        </p:sp>
        <p:sp>
          <p:nvSpPr>
            <p:cNvPr id="13" name="CuadroTexto 15"/>
            <p:cNvSpPr txBox="1"/>
            <p:nvPr/>
          </p:nvSpPr>
          <p:spPr>
            <a:xfrm>
              <a:off x="1040488" y="3225515"/>
              <a:ext cx="14041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Century"/>
                  <a:cs typeface="Century"/>
                </a:rPr>
                <a:t>grid</a:t>
              </a:r>
            </a:p>
          </p:txBody>
        </p:sp>
        <p:sp>
          <p:nvSpPr>
            <p:cNvPr id="14" name="Rectángulo redondeado 16"/>
            <p:cNvSpPr/>
            <p:nvPr/>
          </p:nvSpPr>
          <p:spPr>
            <a:xfrm>
              <a:off x="1040488" y="4277856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(1,0)</a:t>
              </a:r>
            </a:p>
          </p:txBody>
        </p:sp>
        <p:sp>
          <p:nvSpPr>
            <p:cNvPr id="15" name="Rectángulo redondeado 17"/>
            <p:cNvSpPr/>
            <p:nvPr/>
          </p:nvSpPr>
          <p:spPr>
            <a:xfrm>
              <a:off x="1926285" y="4278204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(1,1)</a:t>
              </a:r>
            </a:p>
          </p:txBody>
        </p:sp>
        <p:sp>
          <p:nvSpPr>
            <p:cNvPr id="16" name="Rectángulo redondeado 18"/>
            <p:cNvSpPr/>
            <p:nvPr/>
          </p:nvSpPr>
          <p:spPr>
            <a:xfrm>
              <a:off x="2811377" y="4277856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(1,2)</a:t>
              </a:r>
            </a:p>
          </p:txBody>
        </p:sp>
      </p:grpSp>
      <p:cxnSp>
        <p:nvCxnSpPr>
          <p:cNvPr id="17" name="Conector recto 41"/>
          <p:cNvCxnSpPr/>
          <p:nvPr/>
        </p:nvCxnSpPr>
        <p:spPr>
          <a:xfrm flipH="1">
            <a:off x="4979752" y="2532936"/>
            <a:ext cx="1146786" cy="12904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42"/>
          <p:cNvCxnSpPr/>
          <p:nvPr/>
        </p:nvCxnSpPr>
        <p:spPr>
          <a:xfrm>
            <a:off x="6913599" y="2532936"/>
            <a:ext cx="1390630" cy="12904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44"/>
          <p:cNvCxnSpPr/>
          <p:nvPr/>
        </p:nvCxnSpPr>
        <p:spPr>
          <a:xfrm flipH="1">
            <a:off x="4979752" y="3003842"/>
            <a:ext cx="1146786" cy="325839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46"/>
          <p:cNvCxnSpPr/>
          <p:nvPr/>
        </p:nvCxnSpPr>
        <p:spPr>
          <a:xfrm>
            <a:off x="6913599" y="3003842"/>
            <a:ext cx="1390630" cy="325839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Agrupar 39"/>
          <p:cNvGrpSpPr/>
          <p:nvPr/>
        </p:nvGrpSpPr>
        <p:grpSpPr>
          <a:xfrm>
            <a:off x="4979752" y="3823372"/>
            <a:ext cx="3324477" cy="2438863"/>
            <a:chOff x="2345943" y="4282611"/>
            <a:chExt cx="3324477" cy="2438863"/>
          </a:xfrm>
        </p:grpSpPr>
        <p:sp>
          <p:nvSpPr>
            <p:cNvPr id="22" name="Rectángulo 19"/>
            <p:cNvSpPr/>
            <p:nvPr/>
          </p:nvSpPr>
          <p:spPr>
            <a:xfrm>
              <a:off x="2345943" y="4282611"/>
              <a:ext cx="3324477" cy="243886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ángulo redondeado 20"/>
            <p:cNvSpPr/>
            <p:nvPr/>
          </p:nvSpPr>
          <p:spPr>
            <a:xfrm>
              <a:off x="2444679" y="4797254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(0,0)</a:t>
              </a:r>
            </a:p>
          </p:txBody>
        </p:sp>
        <p:sp>
          <p:nvSpPr>
            <p:cNvPr id="24" name="Rectángulo redondeado 21"/>
            <p:cNvSpPr/>
            <p:nvPr/>
          </p:nvSpPr>
          <p:spPr>
            <a:xfrm>
              <a:off x="3231740" y="4797602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(0,1)</a:t>
              </a:r>
            </a:p>
          </p:txBody>
        </p:sp>
        <p:sp>
          <p:nvSpPr>
            <p:cNvPr id="25" name="Rectángulo redondeado 22"/>
            <p:cNvSpPr/>
            <p:nvPr/>
          </p:nvSpPr>
          <p:spPr>
            <a:xfrm>
              <a:off x="4018801" y="4797602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(0,2)</a:t>
              </a:r>
            </a:p>
          </p:txBody>
        </p:sp>
        <p:sp>
          <p:nvSpPr>
            <p:cNvPr id="26" name="CuadroTexto 23"/>
            <p:cNvSpPr txBox="1"/>
            <p:nvPr/>
          </p:nvSpPr>
          <p:spPr>
            <a:xfrm>
              <a:off x="2444679" y="4345221"/>
              <a:ext cx="14041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Century"/>
                  <a:cs typeface="Century"/>
                </a:rPr>
                <a:t>Block (1,1)</a:t>
              </a:r>
            </a:p>
          </p:txBody>
        </p:sp>
        <p:sp>
          <p:nvSpPr>
            <p:cNvPr id="27" name="Rectángulo redondeado 24"/>
            <p:cNvSpPr/>
            <p:nvPr/>
          </p:nvSpPr>
          <p:spPr>
            <a:xfrm>
              <a:off x="2444679" y="5268856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(1,0)</a:t>
              </a:r>
            </a:p>
          </p:txBody>
        </p:sp>
        <p:sp>
          <p:nvSpPr>
            <p:cNvPr id="28" name="Rectángulo redondeado 25"/>
            <p:cNvSpPr/>
            <p:nvPr/>
          </p:nvSpPr>
          <p:spPr>
            <a:xfrm>
              <a:off x="3231740" y="5269204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(1,1)</a:t>
              </a:r>
            </a:p>
          </p:txBody>
        </p:sp>
        <p:sp>
          <p:nvSpPr>
            <p:cNvPr id="29" name="Rectángulo redondeado 26"/>
            <p:cNvSpPr/>
            <p:nvPr/>
          </p:nvSpPr>
          <p:spPr>
            <a:xfrm>
              <a:off x="4018801" y="5268856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(1,2)</a:t>
              </a:r>
            </a:p>
          </p:txBody>
        </p:sp>
        <p:sp>
          <p:nvSpPr>
            <p:cNvPr id="30" name="Rectángulo redondeado 28"/>
            <p:cNvSpPr/>
            <p:nvPr/>
          </p:nvSpPr>
          <p:spPr>
            <a:xfrm>
              <a:off x="4805862" y="4797950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(0,3)</a:t>
              </a:r>
            </a:p>
          </p:txBody>
        </p:sp>
        <p:sp>
          <p:nvSpPr>
            <p:cNvPr id="31" name="Rectángulo redondeado 29"/>
            <p:cNvSpPr/>
            <p:nvPr/>
          </p:nvSpPr>
          <p:spPr>
            <a:xfrm>
              <a:off x="4805862" y="5268508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(1,3)</a:t>
              </a:r>
            </a:p>
          </p:txBody>
        </p:sp>
        <p:sp>
          <p:nvSpPr>
            <p:cNvPr id="32" name="Rectángulo redondeado 30"/>
            <p:cNvSpPr/>
            <p:nvPr/>
          </p:nvSpPr>
          <p:spPr>
            <a:xfrm>
              <a:off x="2444679" y="5740458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(2,0)</a:t>
              </a:r>
            </a:p>
          </p:txBody>
        </p:sp>
        <p:sp>
          <p:nvSpPr>
            <p:cNvPr id="33" name="Rectángulo redondeado 31"/>
            <p:cNvSpPr/>
            <p:nvPr/>
          </p:nvSpPr>
          <p:spPr>
            <a:xfrm>
              <a:off x="3231740" y="5740110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(2,1)</a:t>
              </a:r>
            </a:p>
          </p:txBody>
        </p:sp>
        <p:sp>
          <p:nvSpPr>
            <p:cNvPr id="34" name="Rectángulo redondeado 32"/>
            <p:cNvSpPr/>
            <p:nvPr/>
          </p:nvSpPr>
          <p:spPr>
            <a:xfrm>
              <a:off x="4018801" y="5739762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(2,2)</a:t>
              </a:r>
            </a:p>
          </p:txBody>
        </p:sp>
        <p:sp>
          <p:nvSpPr>
            <p:cNvPr id="35" name="Rectángulo redondeado 33"/>
            <p:cNvSpPr/>
            <p:nvPr/>
          </p:nvSpPr>
          <p:spPr>
            <a:xfrm>
              <a:off x="4805862" y="5739414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(2,3)</a:t>
              </a:r>
            </a:p>
          </p:txBody>
        </p:sp>
        <p:sp>
          <p:nvSpPr>
            <p:cNvPr id="36" name="Rectángulo redondeado 34"/>
            <p:cNvSpPr/>
            <p:nvPr/>
          </p:nvSpPr>
          <p:spPr>
            <a:xfrm>
              <a:off x="2444679" y="6210668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(3,0)</a:t>
              </a:r>
            </a:p>
          </p:txBody>
        </p:sp>
        <p:sp>
          <p:nvSpPr>
            <p:cNvPr id="37" name="Rectángulo redondeado 35"/>
            <p:cNvSpPr/>
            <p:nvPr/>
          </p:nvSpPr>
          <p:spPr>
            <a:xfrm>
              <a:off x="3231740" y="6210320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(3,1)</a:t>
              </a:r>
            </a:p>
          </p:txBody>
        </p:sp>
        <p:sp>
          <p:nvSpPr>
            <p:cNvPr id="38" name="Rectángulo redondeado 36"/>
            <p:cNvSpPr/>
            <p:nvPr/>
          </p:nvSpPr>
          <p:spPr>
            <a:xfrm>
              <a:off x="4018801" y="6209972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(3,2)</a:t>
              </a:r>
            </a:p>
          </p:txBody>
        </p:sp>
        <p:sp>
          <p:nvSpPr>
            <p:cNvPr id="39" name="Rectángulo redondeado 37"/>
            <p:cNvSpPr/>
            <p:nvPr/>
          </p:nvSpPr>
          <p:spPr>
            <a:xfrm>
              <a:off x="4805862" y="6209624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(3,3)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7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Sincronización, cooperación.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No todos los problemas son “trivialmente paralelos”</a:t>
            </a:r>
          </a:p>
          <a:p>
            <a:endParaRPr lang="es-ES" dirty="0"/>
          </a:p>
          <a:p>
            <a:r>
              <a:rPr lang="es-ES" dirty="0"/>
              <a:t>Cuando se lanza un </a:t>
            </a:r>
            <a:r>
              <a:rPr lang="es-ES" dirty="0" err="1"/>
              <a:t>kernel</a:t>
            </a:r>
            <a:r>
              <a:rPr lang="es-ES" dirty="0"/>
              <a:t>, hay que tener en cuenta varios aspectos:</a:t>
            </a:r>
          </a:p>
          <a:p>
            <a:endParaRPr lang="es-ES" dirty="0"/>
          </a:p>
          <a:p>
            <a:r>
              <a:rPr lang="es-ES" dirty="0"/>
              <a:t>	1)  Cada bloque de </a:t>
            </a:r>
            <a:r>
              <a:rPr lang="es-ES" dirty="0" err="1"/>
              <a:t>threads</a:t>
            </a:r>
            <a:r>
              <a:rPr lang="es-ES" dirty="0"/>
              <a:t> se ejecuta de forma independiente de los otros bloques, y no es posible garantizar que uno se ejecute antes que otro.</a:t>
            </a:r>
          </a:p>
          <a:p>
            <a:endParaRPr lang="es-ES" dirty="0"/>
          </a:p>
          <a:p>
            <a:r>
              <a:rPr lang="es-ES" dirty="0"/>
              <a:t>	2) En general, los </a:t>
            </a:r>
            <a:r>
              <a:rPr lang="es-ES" dirty="0" err="1"/>
              <a:t>threads</a:t>
            </a:r>
            <a:r>
              <a:rPr lang="es-ES" dirty="0"/>
              <a:t> de un bloque también se ejecutarán en cualquier orden (aunque lo recomendable es lograr que se ejecuten totalmente en paralelo). Si es necesario, dentro del </a:t>
            </a:r>
            <a:r>
              <a:rPr lang="es-ES" dirty="0" err="1"/>
              <a:t>kernel</a:t>
            </a:r>
            <a:r>
              <a:rPr lang="es-ES" dirty="0"/>
              <a:t> se pueden sincronizar los </a:t>
            </a:r>
            <a:r>
              <a:rPr lang="es-ES" dirty="0" err="1"/>
              <a:t>threads</a:t>
            </a:r>
            <a:r>
              <a:rPr lang="es-ES" dirty="0"/>
              <a:t> con la función __</a:t>
            </a:r>
            <a:r>
              <a:rPr lang="es-ES" dirty="0" err="1"/>
              <a:t>syncthreads</a:t>
            </a:r>
            <a:r>
              <a:rPr lang="es-ES" dirty="0"/>
              <a:t>().</a:t>
            </a:r>
          </a:p>
          <a:p>
            <a:endParaRPr lang="es-ES" dirty="0"/>
          </a:p>
          <a:p>
            <a:r>
              <a:rPr lang="es-ES" dirty="0"/>
              <a:t>	3) Todos los </a:t>
            </a:r>
            <a:r>
              <a:rPr lang="es-ES" dirty="0" err="1"/>
              <a:t>threads</a:t>
            </a:r>
            <a:r>
              <a:rPr lang="es-ES" dirty="0"/>
              <a:t> dentro de un bloque comparten una especie de memoria cache llamada memoria </a:t>
            </a:r>
            <a:r>
              <a:rPr lang="es-ES" dirty="0" err="1"/>
              <a:t>shared</a:t>
            </a:r>
            <a:r>
              <a:rPr lang="es-ES" dirty="0"/>
              <a:t>, de acceso más rápido que la memoria global. (memoria “normal”). Esta memoria es relativamente pequeña.</a:t>
            </a:r>
          </a:p>
          <a:p>
            <a:pPr marL="342900" indent="-342900">
              <a:buAutoNum type="arabicParenR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926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/>
              <a:t>Programación Paralela en CUDA: Producto escalar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23528" y="1556792"/>
                <a:ext cx="8496944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/>
                  <a:t>Vamos a usar como caso de estudio el producto escalar de dos vectores de números reales.</a:t>
                </a:r>
              </a:p>
              <a:p>
                <a:endParaRPr lang="es-ES" dirty="0"/>
              </a:p>
              <a:p>
                <a:r>
                  <a:rPr lang="es-ES" dirty="0"/>
                  <a:t>Si x=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ES" dirty="0"/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ES" dirty="0"/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ES" dirty="0"/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/>
                  <a:t>, y=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s-E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ES" dirty="0"/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s-E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ES" dirty="0"/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ES" dirty="0"/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s-E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/>
                  <a:t>, entonces el producto escalar </a:t>
                </a:r>
              </a:p>
              <a:p>
                <a:endParaRPr lang="es-ES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𝑥</m:t>
                    </m:r>
                    <m:r>
                      <a:rPr lang="es-ES" b="0" i="1" smtClean="0">
                        <a:latin typeface="Cambria Math"/>
                      </a:rPr>
                      <m:t>·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ES" dirty="0"/>
                  <a:t>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ES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s-E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ES" dirty="0"/>
                  <a:t>. </a:t>
                </a:r>
              </a:p>
              <a:p>
                <a:endParaRPr lang="es-ES" dirty="0"/>
              </a:p>
              <a:p>
                <a:r>
                  <a:rPr lang="es-ES" dirty="0"/>
                  <a:t>El resultado es un número real</a:t>
                </a:r>
              </a:p>
              <a:p>
                <a:endParaRPr lang="es-ES" dirty="0"/>
              </a:p>
              <a:p>
                <a:r>
                  <a:rPr lang="es-ES" dirty="0"/>
                  <a:t>Vamos a adoptar una estrategia parecida a sumar vectores o matrices: cada </a:t>
                </a:r>
                <a:r>
                  <a:rPr lang="es-ES" dirty="0" err="1"/>
                  <a:t>thread</a:t>
                </a:r>
                <a:r>
                  <a:rPr lang="es-ES" dirty="0"/>
                  <a:t> hace los productos que le tocan y los va acumulando en una variable ; el problema es que luego hay que sumarlos todos.</a:t>
                </a:r>
              </a:p>
              <a:p>
                <a:endParaRPr lang="es-ES" dirty="0"/>
              </a:p>
              <a:p>
                <a:pPr marL="342900" indent="-342900">
                  <a:buAutoNum type="arabicParenR"/>
                </a:pPr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6792"/>
                <a:ext cx="8496944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574" t="-717" r="-12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90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/>
              <a:t>Programación Paralela en CUDA: Producto escalar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Estrategia de solución:</a:t>
            </a:r>
          </a:p>
          <a:p>
            <a:r>
              <a:rPr lang="es-ES" dirty="0"/>
              <a:t>El cálculo del producto escalar se reparte, inicialmente, entre los bloques de </a:t>
            </a:r>
            <a:r>
              <a:rPr lang="es-ES" dirty="0" err="1"/>
              <a:t>threads</a:t>
            </a:r>
            <a:r>
              <a:rPr lang="es-ES" dirty="0"/>
              <a:t> que se lanzan. Si los vectores son de longitud N, y hay B bloques, cada bloque calculará el producto escalar de un “trozo” de vector con N/B componentes.</a:t>
            </a:r>
          </a:p>
          <a:p>
            <a:endParaRPr lang="es-ES" dirty="0"/>
          </a:p>
          <a:p>
            <a:r>
              <a:rPr lang="es-ES" dirty="0"/>
              <a:t>-Al acabar el cálculo de cada bloque, cada bloque obtiene un número como resultado parcial. El resultado final se obtiene sumando los resultados parciales de los B bloques.</a:t>
            </a:r>
          </a:p>
          <a:p>
            <a:endParaRPr lang="es-ES" dirty="0"/>
          </a:p>
          <a:p>
            <a:r>
              <a:rPr lang="es-ES" dirty="0"/>
              <a:t>-Como el número de bloques (y de resultados parciales) es relativamente pequeño no es eficiente usar la GPU para esta última fase: Los resultados parciales se envían a la CPU y allí se suman.</a:t>
            </a:r>
          </a:p>
        </p:txBody>
      </p:sp>
    </p:spTree>
    <p:extLst>
      <p:ext uri="{BB962C8B-B14F-4D97-AF65-F5344CB8AC3E}">
        <p14:creationId xmlns:p14="http://schemas.microsoft.com/office/powerpoint/2010/main" val="70916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Producto escalar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3528" y="1268760"/>
            <a:ext cx="849694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Implementación “simple”:</a:t>
            </a:r>
          </a:p>
          <a:p>
            <a:endParaRPr lang="es-ES" dirty="0"/>
          </a:p>
          <a:p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N=1024*20</a:t>
            </a:r>
          </a:p>
          <a:p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threadsperBlock</a:t>
            </a:r>
            <a:r>
              <a:rPr lang="es-ES" dirty="0"/>
              <a:t> = 256</a:t>
            </a:r>
          </a:p>
          <a:p>
            <a:r>
              <a:rPr lang="es-ES" dirty="0"/>
              <a:t>__global__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producto_esc</a:t>
            </a:r>
            <a:r>
              <a:rPr lang="es-ES" dirty="0"/>
              <a:t>(</a:t>
            </a:r>
            <a:r>
              <a:rPr lang="es-ES" dirty="0" err="1"/>
              <a:t>float</a:t>
            </a:r>
            <a:r>
              <a:rPr lang="es-ES" dirty="0"/>
              <a:t> *a, </a:t>
            </a:r>
            <a:r>
              <a:rPr lang="es-ES" dirty="0" err="1"/>
              <a:t>float</a:t>
            </a:r>
            <a:r>
              <a:rPr lang="es-ES" dirty="0"/>
              <a:t> * b, </a:t>
            </a:r>
            <a:r>
              <a:rPr lang="es-ES" dirty="0" err="1"/>
              <a:t>float</a:t>
            </a:r>
            <a:r>
              <a:rPr lang="es-ES" dirty="0"/>
              <a:t> * sal)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__</a:t>
            </a:r>
            <a:r>
              <a:rPr lang="es-ES" dirty="0" err="1"/>
              <a:t>shared</a:t>
            </a:r>
            <a:r>
              <a:rPr lang="es-ES" dirty="0"/>
              <a:t>__ </a:t>
            </a:r>
            <a:r>
              <a:rPr lang="es-ES" dirty="0" err="1"/>
              <a:t>float</a:t>
            </a:r>
            <a:r>
              <a:rPr lang="es-ES" dirty="0"/>
              <a:t> cache[</a:t>
            </a:r>
            <a:r>
              <a:rPr lang="es-ES" dirty="0" err="1"/>
              <a:t>ThreadsPerBlock</a:t>
            </a:r>
            <a:r>
              <a:rPr lang="es-ES" dirty="0"/>
              <a:t>];</a:t>
            </a:r>
          </a:p>
          <a:p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tid</a:t>
            </a:r>
            <a:r>
              <a:rPr lang="es-ES" dirty="0"/>
              <a:t>=</a:t>
            </a:r>
            <a:r>
              <a:rPr lang="es-ES" dirty="0" err="1"/>
              <a:t>threadIdx.x+blockIdx.x</a:t>
            </a:r>
            <a:r>
              <a:rPr lang="es-ES" dirty="0"/>
              <a:t> * </a:t>
            </a:r>
            <a:r>
              <a:rPr lang="es-ES" dirty="0" err="1"/>
              <a:t>blockDim.x</a:t>
            </a:r>
            <a:r>
              <a:rPr lang="es-ES" dirty="0"/>
              <a:t>; </a:t>
            </a:r>
          </a:p>
          <a:p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cacheindex</a:t>
            </a:r>
            <a:r>
              <a:rPr lang="es-ES" dirty="0"/>
              <a:t>=</a:t>
            </a:r>
            <a:r>
              <a:rPr lang="es-ES" dirty="0" err="1"/>
              <a:t>threadIdx.x</a:t>
            </a:r>
            <a:r>
              <a:rPr lang="es-ES" dirty="0"/>
              <a:t>;</a:t>
            </a:r>
          </a:p>
          <a:p>
            <a:r>
              <a:rPr lang="es-ES" dirty="0"/>
              <a:t> </a:t>
            </a:r>
            <a:r>
              <a:rPr lang="es-ES" dirty="0" err="1"/>
              <a:t>float</a:t>
            </a:r>
            <a:r>
              <a:rPr lang="es-ES" dirty="0"/>
              <a:t> suma=0.0,temp=0.0;</a:t>
            </a:r>
          </a:p>
          <a:p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dirty="0" err="1"/>
              <a:t>tid</a:t>
            </a:r>
            <a:r>
              <a:rPr lang="es-ES" dirty="0"/>
              <a:t>&lt;N)</a:t>
            </a:r>
          </a:p>
          <a:p>
            <a:r>
              <a:rPr lang="es-ES" dirty="0"/>
              <a:t>  {</a:t>
            </a:r>
            <a:r>
              <a:rPr lang="es-ES" dirty="0" err="1"/>
              <a:t>temp</a:t>
            </a:r>
            <a:r>
              <a:rPr lang="es-ES" dirty="0"/>
              <a:t> +=a[</a:t>
            </a:r>
            <a:r>
              <a:rPr lang="es-ES" dirty="0" err="1"/>
              <a:t>tid</a:t>
            </a:r>
            <a:r>
              <a:rPr lang="es-ES" dirty="0"/>
              <a:t>]*b[</a:t>
            </a:r>
            <a:r>
              <a:rPr lang="es-ES" dirty="0" err="1"/>
              <a:t>tid</a:t>
            </a:r>
            <a:r>
              <a:rPr lang="es-ES" dirty="0"/>
              <a:t>];</a:t>
            </a:r>
          </a:p>
          <a:p>
            <a:r>
              <a:rPr lang="es-ES" dirty="0"/>
              <a:t>    </a:t>
            </a:r>
            <a:r>
              <a:rPr lang="es-ES" dirty="0" err="1"/>
              <a:t>tid</a:t>
            </a:r>
            <a:r>
              <a:rPr lang="es-ES" dirty="0"/>
              <a:t>+=</a:t>
            </a:r>
            <a:r>
              <a:rPr lang="es-ES" dirty="0" err="1"/>
              <a:t>gridDim.x</a:t>
            </a:r>
            <a:r>
              <a:rPr lang="es-ES" dirty="0"/>
              <a:t> * </a:t>
            </a:r>
            <a:r>
              <a:rPr lang="es-ES" dirty="0" err="1"/>
              <a:t>blockDim.x</a:t>
            </a:r>
            <a:r>
              <a:rPr lang="es-ES" dirty="0"/>
              <a:t>; </a:t>
            </a:r>
          </a:p>
          <a:p>
            <a:r>
              <a:rPr lang="es-ES" dirty="0"/>
              <a:t>  }</a:t>
            </a:r>
          </a:p>
          <a:p>
            <a:r>
              <a:rPr lang="es-ES" dirty="0"/>
              <a:t>  cache[</a:t>
            </a:r>
            <a:r>
              <a:rPr lang="es-ES" dirty="0" err="1"/>
              <a:t>cacheindex</a:t>
            </a:r>
            <a:r>
              <a:rPr lang="es-ES" dirty="0"/>
              <a:t>]=</a:t>
            </a:r>
            <a:r>
              <a:rPr lang="es-ES" dirty="0" err="1"/>
              <a:t>temp</a:t>
            </a:r>
            <a:r>
              <a:rPr lang="es-ES" dirty="0"/>
              <a:t>;</a:t>
            </a:r>
          </a:p>
          <a:p>
            <a:r>
              <a:rPr lang="es-ES" dirty="0"/>
              <a:t>…//falta una parte, calcular la suma; </a:t>
            </a:r>
          </a:p>
          <a:p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threadIdx.x</a:t>
            </a:r>
            <a:r>
              <a:rPr lang="es-ES" dirty="0"/>
              <a:t>==0)</a:t>
            </a:r>
          </a:p>
          <a:p>
            <a:r>
              <a:rPr lang="es-ES" dirty="0"/>
              <a:t>    sal[</a:t>
            </a:r>
            <a:r>
              <a:rPr lang="es-ES" dirty="0" err="1"/>
              <a:t>blockIdx.x</a:t>
            </a:r>
            <a:r>
              <a:rPr lang="es-ES" dirty="0"/>
              <a:t>]=suma;</a:t>
            </a:r>
          </a:p>
          <a:p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342900" indent="-342900">
              <a:buAutoNum type="arabicParenR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28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Reducción</a:t>
            </a:r>
          </a:p>
        </p:txBody>
      </p:sp>
      <p:cxnSp>
        <p:nvCxnSpPr>
          <p:cNvPr id="4" name="Conector recto 3"/>
          <p:cNvCxnSpPr/>
          <p:nvPr/>
        </p:nvCxnSpPr>
        <p:spPr>
          <a:xfrm flipV="1">
            <a:off x="975913" y="3967432"/>
            <a:ext cx="8004113" cy="6097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975913" y="4261561"/>
            <a:ext cx="8004113" cy="20177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1223230" y="3973529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640054" y="399370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975912" y="3929891"/>
            <a:ext cx="800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3 1 4 2 5 6 2 7 1 0   9  1   3   4   1   0  6   2   1   5   4   3  0   1   5   2  1  1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97328" y="3613489"/>
            <a:ext cx="81467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0 1 2 3 4 5 6 7 8 9 10 11 12 13 14 15 16 17 18 19 20 21 22 23 24 25</a:t>
            </a:r>
            <a:r>
              <a:rPr lang="es-ES" sz="1700" dirty="0"/>
              <a:t> </a:t>
            </a:r>
            <a:r>
              <a:rPr lang="es-ES" sz="1600" dirty="0"/>
              <a:t>26 27</a:t>
            </a:r>
          </a:p>
        </p:txBody>
      </p:sp>
      <p:cxnSp>
        <p:nvCxnSpPr>
          <p:cNvPr id="13" name="Conector recto 12"/>
          <p:cNvCxnSpPr/>
          <p:nvPr/>
        </p:nvCxnSpPr>
        <p:spPr>
          <a:xfrm>
            <a:off x="1439254" y="3973529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655278" y="3973529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871302" y="3973529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087326" y="3973529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231342" y="3973529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47366" y="3973529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663390" y="3973529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975913" y="3973529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3743510" y="3980413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031542" y="3980413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319574" y="3980413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4751622" y="3980413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3064145" y="3980413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3383470" y="395515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8969370" y="3973529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5048700" y="3951987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5399694" y="3973529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5687726" y="3973529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6047766" y="396743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407806" y="399370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6695838" y="399370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7055878" y="399370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7343910" y="399370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7703950" y="3951987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7991982" y="399370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8352022" y="399370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997328" y="3325457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871302" y="332133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663390" y="332133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3671502" y="332133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1151222" y="3312476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156236" y="3300196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1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3010868" y="3303638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2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323528" y="1556792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Supongamos que tenemos el vector v, queremos sumarlo, usando 3 bloques de 4 </a:t>
            </a:r>
            <a:r>
              <a:rPr lang="es-ES" dirty="0" err="1"/>
              <a:t>threads</a:t>
            </a:r>
            <a:r>
              <a:rPr lang="es-ES" dirty="0"/>
              <a:t> cada uno. Cada bloque tendrá un vector “cache” en memoria </a:t>
            </a:r>
            <a:r>
              <a:rPr lang="es-ES" dirty="0" err="1"/>
              <a:t>shared</a:t>
            </a:r>
            <a:r>
              <a:rPr lang="es-ES" dirty="0"/>
              <a:t> con 4 componentes, una por cada </a:t>
            </a:r>
            <a:r>
              <a:rPr lang="es-ES" dirty="0" err="1"/>
              <a:t>thread</a:t>
            </a:r>
            <a:r>
              <a:rPr lang="es-ES" dirty="0"/>
              <a:t>. El </a:t>
            </a:r>
            <a:r>
              <a:rPr lang="es-ES" dirty="0" err="1"/>
              <a:t>thread</a:t>
            </a:r>
            <a:r>
              <a:rPr lang="es-ES" dirty="0"/>
              <a:t> 0 del bloque 0 guardará en la posición 0 la suma de las componentes que le toquen: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100663" y="3929891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v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26061" y="365560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indices</a:t>
            </a:r>
            <a:endParaRPr lang="es-ES" sz="16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26061" y="3306824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bloques</a:t>
            </a:r>
          </a:p>
        </p:txBody>
      </p:sp>
      <p:cxnSp>
        <p:nvCxnSpPr>
          <p:cNvPr id="56" name="Conector recto 55"/>
          <p:cNvCxnSpPr/>
          <p:nvPr/>
        </p:nvCxnSpPr>
        <p:spPr>
          <a:xfrm>
            <a:off x="2843808" y="3960509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253910" y="5085184"/>
            <a:ext cx="376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Vector “cache” (del bloque 0) </a:t>
            </a:r>
          </a:p>
        </p:txBody>
      </p:sp>
      <p:cxnSp>
        <p:nvCxnSpPr>
          <p:cNvPr id="58" name="Conector recto 57"/>
          <p:cNvCxnSpPr/>
          <p:nvPr/>
        </p:nvCxnSpPr>
        <p:spPr>
          <a:xfrm>
            <a:off x="4125440" y="5137288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5070719" y="5125834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5940152" y="5125834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6876256" y="510948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1151222" y="4255464"/>
            <a:ext cx="3083075" cy="870370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3869724" y="4322388"/>
            <a:ext cx="669274" cy="841047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4075895" y="5109482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3+3+5  1+4+2 4+1+1 2+0+1</a:t>
            </a:r>
          </a:p>
        </p:txBody>
      </p:sp>
      <p:cxnSp>
        <p:nvCxnSpPr>
          <p:cNvPr id="68" name="Conector recto 67"/>
          <p:cNvCxnSpPr/>
          <p:nvPr/>
        </p:nvCxnSpPr>
        <p:spPr>
          <a:xfrm flipH="1">
            <a:off x="4868314" y="4258573"/>
            <a:ext cx="2981797" cy="878715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1374466" y="4250708"/>
            <a:ext cx="3795197" cy="912727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7715959" y="5116681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4230463" y="4248110"/>
            <a:ext cx="1252634" cy="955721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5812413" y="4288622"/>
            <a:ext cx="2472415" cy="903627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277580" y="5536878"/>
            <a:ext cx="376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Vector “cache” (del bloque 1) </a:t>
            </a:r>
          </a:p>
        </p:txBody>
      </p:sp>
      <p:cxnSp>
        <p:nvCxnSpPr>
          <p:cNvPr id="82" name="Conector recto 81"/>
          <p:cNvCxnSpPr/>
          <p:nvPr/>
        </p:nvCxnSpPr>
        <p:spPr>
          <a:xfrm>
            <a:off x="4125440" y="5137288"/>
            <a:ext cx="3590519" cy="26147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4146653" y="5428302"/>
            <a:ext cx="3590519" cy="26147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4152972" y="5571402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5098251" y="5559948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5967684" y="5559948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>
            <a:off x="6903788" y="5543596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4103427" y="554359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5+6      6+2     2+1     7+5</a:t>
            </a:r>
          </a:p>
        </p:txBody>
      </p:sp>
      <p:cxnSp>
        <p:nvCxnSpPr>
          <p:cNvPr id="90" name="Conector recto 89"/>
          <p:cNvCxnSpPr/>
          <p:nvPr/>
        </p:nvCxnSpPr>
        <p:spPr>
          <a:xfrm>
            <a:off x="7743491" y="5550795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4152972" y="5571402"/>
            <a:ext cx="3590519" cy="26147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4174185" y="5862416"/>
            <a:ext cx="3590519" cy="26147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306978" y="6019993"/>
            <a:ext cx="367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Vector “cache” (del </a:t>
            </a:r>
            <a:r>
              <a:rPr lang="es-ES"/>
              <a:t>bloque 2) </a:t>
            </a:r>
            <a:endParaRPr lang="es-ES" dirty="0"/>
          </a:p>
        </p:txBody>
      </p:sp>
      <p:cxnSp>
        <p:nvCxnSpPr>
          <p:cNvPr id="94" name="Conector recto 93"/>
          <p:cNvCxnSpPr/>
          <p:nvPr/>
        </p:nvCxnSpPr>
        <p:spPr>
          <a:xfrm>
            <a:off x="4176051" y="5911417"/>
            <a:ext cx="3590519" cy="26147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4182370" y="6054517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5127649" y="6043063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5997082" y="6043063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>
            <a:off x="6933186" y="6026711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/>
          <p:cNvSpPr txBox="1"/>
          <p:nvPr/>
        </p:nvSpPr>
        <p:spPr>
          <a:xfrm>
            <a:off x="4132825" y="6026711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1+4      0+3     9+0     1+1</a:t>
            </a:r>
          </a:p>
        </p:txBody>
      </p:sp>
      <p:cxnSp>
        <p:nvCxnSpPr>
          <p:cNvPr id="100" name="Conector recto 99"/>
          <p:cNvCxnSpPr/>
          <p:nvPr/>
        </p:nvCxnSpPr>
        <p:spPr>
          <a:xfrm>
            <a:off x="7772889" y="6033910"/>
            <a:ext cx="0" cy="28803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>
            <a:off x="4182370" y="6054517"/>
            <a:ext cx="3590519" cy="26147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4203583" y="6345531"/>
            <a:ext cx="3590519" cy="26147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1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Producto escalar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849694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este código (incompleto), cada </a:t>
            </a:r>
            <a:r>
              <a:rPr lang="es-ES" dirty="0" err="1"/>
              <a:t>thread</a:t>
            </a:r>
            <a:r>
              <a:rPr lang="es-ES" dirty="0"/>
              <a:t> hace los cálculos para las posiciones de vector :</a:t>
            </a:r>
          </a:p>
          <a:p>
            <a:r>
              <a:rPr lang="es-ES" dirty="0" err="1"/>
              <a:t>threadIdx.x+blockIdx.x</a:t>
            </a:r>
            <a:r>
              <a:rPr lang="es-ES" dirty="0"/>
              <a:t> * </a:t>
            </a:r>
            <a:r>
              <a:rPr lang="es-ES" dirty="0" err="1"/>
              <a:t>blockDim.x</a:t>
            </a:r>
            <a:r>
              <a:rPr lang="es-ES" dirty="0"/>
              <a:t>; </a:t>
            </a:r>
          </a:p>
          <a:p>
            <a:r>
              <a:rPr lang="es-ES" dirty="0" err="1"/>
              <a:t>threadIdx.x+blockIdx.x</a:t>
            </a:r>
            <a:r>
              <a:rPr lang="es-ES" dirty="0"/>
              <a:t> * </a:t>
            </a:r>
            <a:r>
              <a:rPr lang="es-ES" dirty="0" err="1"/>
              <a:t>blockDim.x</a:t>
            </a:r>
            <a:r>
              <a:rPr lang="es-ES" dirty="0"/>
              <a:t> +</a:t>
            </a:r>
            <a:r>
              <a:rPr lang="es-ES" dirty="0" err="1"/>
              <a:t>gridDim.x</a:t>
            </a:r>
            <a:r>
              <a:rPr lang="es-ES" dirty="0"/>
              <a:t> * </a:t>
            </a:r>
            <a:r>
              <a:rPr lang="es-ES" dirty="0" err="1"/>
              <a:t>blockDim.x</a:t>
            </a:r>
            <a:r>
              <a:rPr lang="es-ES" dirty="0"/>
              <a:t>; </a:t>
            </a:r>
          </a:p>
          <a:p>
            <a:r>
              <a:rPr lang="es-ES" dirty="0" err="1"/>
              <a:t>threadIdx.x+blockIdx.x</a:t>
            </a:r>
            <a:r>
              <a:rPr lang="es-ES" dirty="0"/>
              <a:t> * blockDim.x+2*</a:t>
            </a:r>
            <a:r>
              <a:rPr lang="es-ES" dirty="0" err="1"/>
              <a:t>gridDim.x</a:t>
            </a:r>
            <a:r>
              <a:rPr lang="es-ES" dirty="0"/>
              <a:t> * </a:t>
            </a:r>
            <a:r>
              <a:rPr lang="es-ES" dirty="0" err="1"/>
              <a:t>blockDim.x</a:t>
            </a:r>
            <a:r>
              <a:rPr lang="es-ES" dirty="0"/>
              <a:t>; </a:t>
            </a:r>
          </a:p>
          <a:p>
            <a:r>
              <a:rPr lang="es-ES" dirty="0" err="1"/>
              <a:t>threadIdx.x+blockIdx.x</a:t>
            </a:r>
            <a:r>
              <a:rPr lang="es-ES" dirty="0"/>
              <a:t> * blockDim.x+3*</a:t>
            </a:r>
            <a:r>
              <a:rPr lang="es-ES" dirty="0" err="1"/>
              <a:t>gridDim.x</a:t>
            </a:r>
            <a:r>
              <a:rPr lang="es-ES" dirty="0"/>
              <a:t> * </a:t>
            </a:r>
            <a:r>
              <a:rPr lang="es-ES" dirty="0" err="1"/>
              <a:t>blockDim.x</a:t>
            </a:r>
            <a:r>
              <a:rPr lang="es-ES" dirty="0"/>
              <a:t>; </a:t>
            </a:r>
          </a:p>
          <a:p>
            <a:endParaRPr lang="es-ES" dirty="0"/>
          </a:p>
          <a:p>
            <a:r>
              <a:rPr lang="es-ES" dirty="0"/>
              <a:t>…</a:t>
            </a:r>
          </a:p>
          <a:p>
            <a:endParaRPr lang="es-ES" dirty="0"/>
          </a:p>
          <a:p>
            <a:r>
              <a:rPr lang="es-ES" dirty="0"/>
              <a:t>Para obtener el resultado final necesitamos:</a:t>
            </a:r>
          </a:p>
          <a:p>
            <a:r>
              <a:rPr lang="es-ES" dirty="0"/>
              <a:t>1) Cada bloque de </a:t>
            </a:r>
            <a:r>
              <a:rPr lang="es-ES" dirty="0" err="1"/>
              <a:t>threads</a:t>
            </a:r>
            <a:r>
              <a:rPr lang="es-ES" dirty="0"/>
              <a:t> debe sumar todos sus resultados acumulados en el vector “cache” </a:t>
            </a:r>
            <a:r>
              <a:rPr lang="es-ES" dirty="0">
                <a:sym typeface="Wingdings" panose="05000000000000000000" pitchFamily="2" charset="2"/>
              </a:rPr>
              <a:t> Cada bloque debe realizar una “reducción”</a:t>
            </a:r>
            <a:endParaRPr lang="es-ES" dirty="0"/>
          </a:p>
          <a:p>
            <a:endParaRPr lang="es-ES" dirty="0"/>
          </a:p>
          <a:p>
            <a:r>
              <a:rPr lang="es-ES" dirty="0"/>
              <a:t>2) Una vez realizado esto, cada bloque habrá calculado “parte” del producto escalar; para completar el cálculo, hay que realizar otra  suma (reducción) con todos los resultados parciales de cada bloque (en la CPU).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342900" indent="-342900">
              <a:buAutoNum type="arabicParenR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5461689"/>
      </p:ext>
    </p:extLst>
  </p:cSld>
  <p:clrMapOvr>
    <a:masterClrMapping/>
  </p:clrMapOvr>
</p:sld>
</file>

<file path=ppt/theme/theme1.xml><?xml version="1.0" encoding="utf-8"?>
<a:theme xmlns:a="http://schemas.openxmlformats.org/drawingml/2006/main" name="Acantilado">
  <a:themeElements>
    <a:clrScheme name="Acantilado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Acantil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antilado 1">
        <a:dk1>
          <a:srgbClr val="5B5B49"/>
        </a:dk1>
        <a:lt1>
          <a:srgbClr val="DDDDDD"/>
        </a:lt1>
        <a:dk2>
          <a:srgbClr val="2B2A00"/>
        </a:dk2>
        <a:lt2>
          <a:srgbClr val="E0DFBE"/>
        </a:lt2>
        <a:accent1>
          <a:srgbClr val="878543"/>
        </a:accent1>
        <a:accent2>
          <a:srgbClr val="716E00"/>
        </a:accent2>
        <a:accent3>
          <a:srgbClr val="ACACAA"/>
        </a:accent3>
        <a:accent4>
          <a:srgbClr val="BDBDBD"/>
        </a:accent4>
        <a:accent5>
          <a:srgbClr val="C3C2B0"/>
        </a:accent5>
        <a:accent6>
          <a:srgbClr val="666300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2">
        <a:dk1>
          <a:srgbClr val="746354"/>
        </a:dk1>
        <a:lt1>
          <a:srgbClr val="FFFFFF"/>
        </a:lt1>
        <a:dk2>
          <a:srgbClr val="523E26"/>
        </a:dk2>
        <a:lt2>
          <a:srgbClr val="E1DFAF"/>
        </a:lt2>
        <a:accent1>
          <a:srgbClr val="CC9900"/>
        </a:accent1>
        <a:accent2>
          <a:srgbClr val="669900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5C8A00"/>
        </a:accent6>
        <a:hlink>
          <a:srgbClr val="CCCC00"/>
        </a:hlink>
        <a:folHlink>
          <a:srgbClr val="AC793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3">
        <a:dk1>
          <a:srgbClr val="667B5B"/>
        </a:dk1>
        <a:lt1>
          <a:srgbClr val="E6E6DA"/>
        </a:lt1>
        <a:dk2>
          <a:srgbClr val="295200"/>
        </a:dk2>
        <a:lt2>
          <a:srgbClr val="F3F2D9"/>
        </a:lt2>
        <a:accent1>
          <a:srgbClr val="808000"/>
        </a:accent1>
        <a:accent2>
          <a:srgbClr val="838D75"/>
        </a:accent2>
        <a:accent3>
          <a:srgbClr val="ACB3AA"/>
        </a:accent3>
        <a:accent4>
          <a:srgbClr val="C4C4BA"/>
        </a:accent4>
        <a:accent5>
          <a:srgbClr val="C0C0AA"/>
        </a:accent5>
        <a:accent6>
          <a:srgbClr val="767F69"/>
        </a:accent6>
        <a:hlink>
          <a:srgbClr val="33CC33"/>
        </a:hlink>
        <a:folHlink>
          <a:srgbClr val="33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4">
        <a:dk1>
          <a:srgbClr val="86615A"/>
        </a:dk1>
        <a:lt1>
          <a:srgbClr val="FFFFFF"/>
        </a:lt1>
        <a:dk2>
          <a:srgbClr val="633427"/>
        </a:dk2>
        <a:lt2>
          <a:srgbClr val="E9DDCD"/>
        </a:lt2>
        <a:accent1>
          <a:srgbClr val="A34545"/>
        </a:accent1>
        <a:accent2>
          <a:srgbClr val="C86400"/>
        </a:accent2>
        <a:accent3>
          <a:srgbClr val="B7AEAC"/>
        </a:accent3>
        <a:accent4>
          <a:srgbClr val="DADADA"/>
        </a:accent4>
        <a:accent5>
          <a:srgbClr val="CEB0B0"/>
        </a:accent5>
        <a:accent6>
          <a:srgbClr val="B55A00"/>
        </a:accent6>
        <a:hlink>
          <a:srgbClr val="ECAE00"/>
        </a:hlink>
        <a:folHlink>
          <a:srgbClr val="BAA8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5">
        <a:dk1>
          <a:srgbClr val="009999"/>
        </a:dk1>
        <a:lt1>
          <a:srgbClr val="EAEAEA"/>
        </a:lt1>
        <a:dk2>
          <a:srgbClr val="006666"/>
        </a:dk2>
        <a:lt2>
          <a:srgbClr val="FFFFCC"/>
        </a:lt2>
        <a:accent1>
          <a:srgbClr val="339966"/>
        </a:accent1>
        <a:accent2>
          <a:srgbClr val="5E855B"/>
        </a:accent2>
        <a:accent3>
          <a:srgbClr val="AAB8B8"/>
        </a:accent3>
        <a:accent4>
          <a:srgbClr val="C8C8C8"/>
        </a:accent4>
        <a:accent5>
          <a:srgbClr val="ADCAB8"/>
        </a:accent5>
        <a:accent6>
          <a:srgbClr val="547852"/>
        </a:accent6>
        <a:hlink>
          <a:srgbClr val="EEC85E"/>
        </a:hlink>
        <a:folHlink>
          <a:srgbClr val="AA84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6">
        <a:dk1>
          <a:srgbClr val="B8A47C"/>
        </a:dk1>
        <a:lt1>
          <a:srgbClr val="FFFFFF"/>
        </a:lt1>
        <a:dk2>
          <a:srgbClr val="A68A58"/>
        </a:dk2>
        <a:lt2>
          <a:srgbClr val="DAD79C"/>
        </a:lt2>
        <a:accent1>
          <a:srgbClr val="816B35"/>
        </a:accent1>
        <a:accent2>
          <a:srgbClr val="FFCC00"/>
        </a:accent2>
        <a:accent3>
          <a:srgbClr val="D0C4B4"/>
        </a:accent3>
        <a:accent4>
          <a:srgbClr val="DADADA"/>
        </a:accent4>
        <a:accent5>
          <a:srgbClr val="C1BAAE"/>
        </a:accent5>
        <a:accent6>
          <a:srgbClr val="E7B900"/>
        </a:accent6>
        <a:hlink>
          <a:srgbClr val="0066CC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7">
        <a:dk1>
          <a:srgbClr val="336699"/>
        </a:dk1>
        <a:lt1>
          <a:srgbClr val="F8F8F8"/>
        </a:lt1>
        <a:dk2>
          <a:srgbClr val="003366"/>
        </a:dk2>
        <a:lt2>
          <a:srgbClr val="D1DDD4"/>
        </a:lt2>
        <a:accent1>
          <a:srgbClr val="3399FF"/>
        </a:accent1>
        <a:accent2>
          <a:srgbClr val="006699"/>
        </a:accent2>
        <a:accent3>
          <a:srgbClr val="AAADB8"/>
        </a:accent3>
        <a:accent4>
          <a:srgbClr val="D4D4D4"/>
        </a:accent4>
        <a:accent5>
          <a:srgbClr val="ADCAFF"/>
        </a:accent5>
        <a:accent6>
          <a:srgbClr val="005C8A"/>
        </a:accent6>
        <a:hlink>
          <a:srgbClr val="86C0CE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Cliff</Template>
  <TotalTime>2954</TotalTime>
  <Words>1964</Words>
  <Application>Microsoft Office PowerPoint</Application>
  <PresentationFormat>Presentación en pantalla (4:3)</PresentationFormat>
  <Paragraphs>235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</vt:lpstr>
      <vt:lpstr>Verdana</vt:lpstr>
      <vt:lpstr>Wingdings</vt:lpstr>
      <vt:lpstr>Acantilado</vt:lpstr>
      <vt:lpstr>Computación de Altas Prestaciones Seminario sobre GPGPUs Sesión 4</vt:lpstr>
      <vt:lpstr>Contenidos</vt:lpstr>
      <vt:lpstr>Programación Paralela en CUDA: threads, bloques, grids</vt:lpstr>
      <vt:lpstr>Programación Paralela en CUDA: Sincronización, cooperación.</vt:lpstr>
      <vt:lpstr>Programación Paralela en CUDA: Producto escalar</vt:lpstr>
      <vt:lpstr>Programación Paralela en CUDA: Producto escalar</vt:lpstr>
      <vt:lpstr>Programación Paralela en CUDA: Producto escalar</vt:lpstr>
      <vt:lpstr>Programación Paralela en CUDA: Reducción</vt:lpstr>
      <vt:lpstr>Programación Paralela en CUDA: Producto escalar</vt:lpstr>
      <vt:lpstr>Programación Paralela en CUDA: Producto escalar</vt:lpstr>
      <vt:lpstr>Programación Paralela en CUDA: Sincronización entre threads de un bloque</vt:lpstr>
      <vt:lpstr>Programación Paralela en CUDA: Reducción en paralelo</vt:lpstr>
      <vt:lpstr>Programación Paralela en CUDA: Reducción en paralelo</vt:lpstr>
      <vt:lpstr>Programación Paralela en CUDA: Reducción en paralelo</vt:lpstr>
      <vt:lpstr>Programación Paralela en CUDA: Reducción en paralelo</vt:lpstr>
      <vt:lpstr>Programación Paralela en CUDA: Ejercicios</vt:lpstr>
    </vt:vector>
  </TitlesOfParts>
  <Company>UPV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Computación de Altas Prestaciones</dc:title>
  <dc:creator>victor</dc:creator>
  <cp:lastModifiedBy>Víctor Manuel García Molla</cp:lastModifiedBy>
  <cp:revision>154</cp:revision>
  <dcterms:created xsi:type="dcterms:W3CDTF">2006-08-25T17:03:14Z</dcterms:created>
  <dcterms:modified xsi:type="dcterms:W3CDTF">2023-04-26T08:28:08Z</dcterms:modified>
</cp:coreProperties>
</file>