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
  </p:notesMasterIdLst>
  <p:sldIdLst>
    <p:sldId id="256" r:id="rId2"/>
    <p:sldId id="270" r:id="rId3"/>
    <p:sldId id="271" r:id="rId4"/>
    <p:sldId id="261" r:id="rId5"/>
    <p:sldId id="263" r:id="rId6"/>
    <p:sldId id="262" r:id="rId7"/>
    <p:sldId id="260" r:id="rId8"/>
    <p:sldId id="264" r:id="rId9"/>
    <p:sldId id="265" r:id="rId10"/>
    <p:sldId id="266" r:id="rId11"/>
    <p:sldId id="268" r:id="rId12"/>
    <p:sldId id="269" r:id="rId1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E7D39-97CE-4EB6-A1F3-6EAA36E03E6A}" type="datetimeFigureOut">
              <a:rPr lang="es-ES" smtClean="0"/>
              <a:t>26/04/2023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E13A9-8D0C-42E1-A044-A1DC44C5804A}" type="slidenum">
              <a:rPr lang="es-ES" smtClean="0"/>
              <a:t>‹Nº›</a:t>
            </a:fld>
            <a:endParaRPr lang="es-ES"/>
          </a:p>
        </p:txBody>
      </p:sp>
    </p:spTree>
    <p:extLst>
      <p:ext uri="{BB962C8B-B14F-4D97-AF65-F5344CB8AC3E}">
        <p14:creationId xmlns:p14="http://schemas.microsoft.com/office/powerpoint/2010/main" val="118530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1</a:t>
            </a:fld>
            <a:endParaRPr lang="es-ES"/>
          </a:p>
        </p:txBody>
      </p:sp>
    </p:spTree>
    <p:extLst>
      <p:ext uri="{BB962C8B-B14F-4D97-AF65-F5344CB8AC3E}">
        <p14:creationId xmlns:p14="http://schemas.microsoft.com/office/powerpoint/2010/main" val="2341696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10</a:t>
            </a:fld>
            <a:endParaRPr lang="es-ES"/>
          </a:p>
        </p:txBody>
      </p:sp>
    </p:spTree>
    <p:extLst>
      <p:ext uri="{BB962C8B-B14F-4D97-AF65-F5344CB8AC3E}">
        <p14:creationId xmlns:p14="http://schemas.microsoft.com/office/powerpoint/2010/main" val="302746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11</a:t>
            </a:fld>
            <a:endParaRPr lang="es-ES"/>
          </a:p>
        </p:txBody>
      </p:sp>
    </p:spTree>
    <p:extLst>
      <p:ext uri="{BB962C8B-B14F-4D97-AF65-F5344CB8AC3E}">
        <p14:creationId xmlns:p14="http://schemas.microsoft.com/office/powerpoint/2010/main" val="383278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12</a:t>
            </a:fld>
            <a:endParaRPr lang="es-ES"/>
          </a:p>
        </p:txBody>
      </p:sp>
    </p:spTree>
    <p:extLst>
      <p:ext uri="{BB962C8B-B14F-4D97-AF65-F5344CB8AC3E}">
        <p14:creationId xmlns:p14="http://schemas.microsoft.com/office/powerpoint/2010/main" val="412870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5C2E64C7-A94F-4985-9181-52B7BEF660BF}" type="slidenum">
              <a:rPr lang="es-ES" smtClean="0"/>
              <a:t>2</a:t>
            </a:fld>
            <a:endParaRPr lang="es-ES"/>
          </a:p>
        </p:txBody>
      </p:sp>
    </p:spTree>
    <p:extLst>
      <p:ext uri="{BB962C8B-B14F-4D97-AF65-F5344CB8AC3E}">
        <p14:creationId xmlns:p14="http://schemas.microsoft.com/office/powerpoint/2010/main" val="90536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5C2E64C7-A94F-4985-9181-52B7BEF660BF}" type="slidenum">
              <a:rPr lang="es-ES" smtClean="0"/>
              <a:t>3</a:t>
            </a:fld>
            <a:endParaRPr lang="es-ES"/>
          </a:p>
        </p:txBody>
      </p:sp>
    </p:spTree>
    <p:extLst>
      <p:ext uri="{BB962C8B-B14F-4D97-AF65-F5344CB8AC3E}">
        <p14:creationId xmlns:p14="http://schemas.microsoft.com/office/powerpoint/2010/main" val="32945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4</a:t>
            </a:fld>
            <a:endParaRPr lang="es-ES"/>
          </a:p>
        </p:txBody>
      </p:sp>
    </p:spTree>
    <p:extLst>
      <p:ext uri="{BB962C8B-B14F-4D97-AF65-F5344CB8AC3E}">
        <p14:creationId xmlns:p14="http://schemas.microsoft.com/office/powerpoint/2010/main" val="245637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5</a:t>
            </a:fld>
            <a:endParaRPr lang="es-ES"/>
          </a:p>
        </p:txBody>
      </p:sp>
    </p:spTree>
    <p:extLst>
      <p:ext uri="{BB962C8B-B14F-4D97-AF65-F5344CB8AC3E}">
        <p14:creationId xmlns:p14="http://schemas.microsoft.com/office/powerpoint/2010/main" val="211313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6</a:t>
            </a:fld>
            <a:endParaRPr lang="es-ES"/>
          </a:p>
        </p:txBody>
      </p:sp>
    </p:spTree>
    <p:extLst>
      <p:ext uri="{BB962C8B-B14F-4D97-AF65-F5344CB8AC3E}">
        <p14:creationId xmlns:p14="http://schemas.microsoft.com/office/powerpoint/2010/main" val="3927038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7</a:t>
            </a:fld>
            <a:endParaRPr lang="es-ES"/>
          </a:p>
        </p:txBody>
      </p:sp>
    </p:spTree>
    <p:extLst>
      <p:ext uri="{BB962C8B-B14F-4D97-AF65-F5344CB8AC3E}">
        <p14:creationId xmlns:p14="http://schemas.microsoft.com/office/powerpoint/2010/main" val="201442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8</a:t>
            </a:fld>
            <a:endParaRPr lang="es-ES"/>
          </a:p>
        </p:txBody>
      </p:sp>
    </p:spTree>
    <p:extLst>
      <p:ext uri="{BB962C8B-B14F-4D97-AF65-F5344CB8AC3E}">
        <p14:creationId xmlns:p14="http://schemas.microsoft.com/office/powerpoint/2010/main" val="65978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072E13A9-8D0C-42E1-A044-A1DC44C5804A}" type="slidenum">
              <a:rPr lang="es-ES" smtClean="0"/>
              <a:t>9</a:t>
            </a:fld>
            <a:endParaRPr lang="es-ES"/>
          </a:p>
        </p:txBody>
      </p:sp>
    </p:spTree>
    <p:extLst>
      <p:ext uri="{BB962C8B-B14F-4D97-AF65-F5344CB8AC3E}">
        <p14:creationId xmlns:p14="http://schemas.microsoft.com/office/powerpoint/2010/main" val="361948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4716463" y="5345113"/>
            <a:ext cx="4427537" cy="1512887"/>
            <a:chOff x="2971" y="3367"/>
            <a:chExt cx="2789" cy="953"/>
          </a:xfrm>
        </p:grpSpPr>
        <p:sp>
          <p:nvSpPr>
            <p:cNvPr id="5" name="Freeform 3"/>
            <p:cNvSpPr>
              <a:spLocks/>
            </p:cNvSpPr>
            <p:nvPr/>
          </p:nvSpPr>
          <p:spPr bwMode="ltGray">
            <a:xfrm>
              <a:off x="2971" y="3367"/>
              <a:ext cx="2789" cy="953"/>
            </a:xfrm>
            <a:custGeom>
              <a:avLst/>
              <a:gdLst>
                <a:gd name="T0" fmla="*/ 2840 w 2780"/>
                <a:gd name="T1" fmla="*/ 18 h 953"/>
                <a:gd name="T2" fmla="*/ 2750 w 2780"/>
                <a:gd name="T3" fmla="*/ 24 h 953"/>
                <a:gd name="T4" fmla="*/ 2683 w 2780"/>
                <a:gd name="T5" fmla="*/ 102 h 953"/>
                <a:gd name="T6" fmla="*/ 2575 w 2780"/>
                <a:gd name="T7" fmla="*/ 156 h 953"/>
                <a:gd name="T8" fmla="*/ 2569 w 2780"/>
                <a:gd name="T9" fmla="*/ 222 h 953"/>
                <a:gd name="T10" fmla="*/ 2551 w 2780"/>
                <a:gd name="T11" fmla="*/ 246 h 953"/>
                <a:gd name="T12" fmla="*/ 2533 w 2780"/>
                <a:gd name="T13" fmla="*/ 252 h 953"/>
                <a:gd name="T14" fmla="*/ 2461 w 2780"/>
                <a:gd name="T15" fmla="*/ 210 h 953"/>
                <a:gd name="T16" fmla="*/ 2316 w 2780"/>
                <a:gd name="T17" fmla="*/ 192 h 953"/>
                <a:gd name="T18" fmla="*/ 2292 w 2780"/>
                <a:gd name="T19" fmla="*/ 186 h 953"/>
                <a:gd name="T20" fmla="*/ 2274 w 2780"/>
                <a:gd name="T21" fmla="*/ 192 h 953"/>
                <a:gd name="T22" fmla="*/ 2202 w 2780"/>
                <a:gd name="T23" fmla="*/ 228 h 953"/>
                <a:gd name="T24" fmla="*/ 2166 w 2780"/>
                <a:gd name="T25" fmla="*/ 240 h 953"/>
                <a:gd name="T26" fmla="*/ 2142 w 2780"/>
                <a:gd name="T27" fmla="*/ 246 h 953"/>
                <a:gd name="T28" fmla="*/ 2130 w 2780"/>
                <a:gd name="T29" fmla="*/ 258 h 953"/>
                <a:gd name="T30" fmla="*/ 2130 w 2780"/>
                <a:gd name="T31" fmla="*/ 276 h 953"/>
                <a:gd name="T32" fmla="*/ 2107 w 2780"/>
                <a:gd name="T33" fmla="*/ 300 h 953"/>
                <a:gd name="T34" fmla="*/ 2089 w 2780"/>
                <a:gd name="T35" fmla="*/ 312 h 953"/>
                <a:gd name="T36" fmla="*/ 2077 w 2780"/>
                <a:gd name="T37" fmla="*/ 324 h 953"/>
                <a:gd name="T38" fmla="*/ 2065 w 2780"/>
                <a:gd name="T39" fmla="*/ 336 h 953"/>
                <a:gd name="T40" fmla="*/ 2030 w 2780"/>
                <a:gd name="T41" fmla="*/ 342 h 953"/>
                <a:gd name="T42" fmla="*/ 1961 w 2780"/>
                <a:gd name="T43" fmla="*/ 336 h 953"/>
                <a:gd name="T44" fmla="*/ 1925 w 2780"/>
                <a:gd name="T45" fmla="*/ 330 h 953"/>
                <a:gd name="T46" fmla="*/ 1913 w 2780"/>
                <a:gd name="T47" fmla="*/ 342 h 953"/>
                <a:gd name="T48" fmla="*/ 1901 w 2780"/>
                <a:gd name="T49" fmla="*/ 354 h 953"/>
                <a:gd name="T50" fmla="*/ 1871 w 2780"/>
                <a:gd name="T51" fmla="*/ 360 h 953"/>
                <a:gd name="T52" fmla="*/ 1812 w 2780"/>
                <a:gd name="T53" fmla="*/ 342 h 953"/>
                <a:gd name="T54" fmla="*/ 1788 w 2780"/>
                <a:gd name="T55" fmla="*/ 342 h 953"/>
                <a:gd name="T56" fmla="*/ 1764 w 2780"/>
                <a:gd name="T57" fmla="*/ 354 h 953"/>
                <a:gd name="T58" fmla="*/ 1696 w 2780"/>
                <a:gd name="T59" fmla="*/ 425 h 953"/>
                <a:gd name="T60" fmla="*/ 1654 w 2780"/>
                <a:gd name="T61" fmla="*/ 569 h 953"/>
                <a:gd name="T62" fmla="*/ 1654 w 2780"/>
                <a:gd name="T63" fmla="*/ 593 h 953"/>
                <a:gd name="T64" fmla="*/ 1660 w 2780"/>
                <a:gd name="T65" fmla="*/ 641 h 953"/>
                <a:gd name="T66" fmla="*/ 1678 w 2780"/>
                <a:gd name="T67" fmla="*/ 659 h 953"/>
                <a:gd name="T68" fmla="*/ 1672 w 2780"/>
                <a:gd name="T69" fmla="*/ 671 h 953"/>
                <a:gd name="T70" fmla="*/ 1660 w 2780"/>
                <a:gd name="T71" fmla="*/ 683 h 953"/>
                <a:gd name="T72" fmla="*/ 1582 w 2780"/>
                <a:gd name="T73" fmla="*/ 689 h 953"/>
                <a:gd name="T74" fmla="*/ 1505 w 2780"/>
                <a:gd name="T75" fmla="*/ 629 h 953"/>
                <a:gd name="T76" fmla="*/ 1365 w 2780"/>
                <a:gd name="T77" fmla="*/ 587 h 953"/>
                <a:gd name="T78" fmla="*/ 1216 w 2780"/>
                <a:gd name="T79" fmla="*/ 671 h 953"/>
                <a:gd name="T80" fmla="*/ 1040 w 2780"/>
                <a:gd name="T81" fmla="*/ 731 h 953"/>
                <a:gd name="T82" fmla="*/ 837 w 2780"/>
                <a:gd name="T83" fmla="*/ 743 h 953"/>
                <a:gd name="T84" fmla="*/ 644 w 2780"/>
                <a:gd name="T85" fmla="*/ 701 h 953"/>
                <a:gd name="T86" fmla="*/ 584 w 2780"/>
                <a:gd name="T87" fmla="*/ 695 h 953"/>
                <a:gd name="T88" fmla="*/ 572 w 2780"/>
                <a:gd name="T89" fmla="*/ 701 h 953"/>
                <a:gd name="T90" fmla="*/ 536 w 2780"/>
                <a:gd name="T91" fmla="*/ 731 h 953"/>
                <a:gd name="T92" fmla="*/ 444 w 2780"/>
                <a:gd name="T93" fmla="*/ 809 h 953"/>
                <a:gd name="T94" fmla="*/ 414 w 2780"/>
                <a:gd name="T95" fmla="*/ 821 h 953"/>
                <a:gd name="T96" fmla="*/ 390 w 2780"/>
                <a:gd name="T97" fmla="*/ 821 h 953"/>
                <a:gd name="T98" fmla="*/ 343 w 2780"/>
                <a:gd name="T99" fmla="*/ 827 h 953"/>
                <a:gd name="T100" fmla="*/ 217 w 2780"/>
                <a:gd name="T101" fmla="*/ 851 h 953"/>
                <a:gd name="T102" fmla="*/ 181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5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6"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7"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8"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9"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0"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1"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2"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3"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4"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5"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6"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7"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8"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9"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grpSp>
      <p:sp>
        <p:nvSpPr>
          <p:cNvPr id="30738" name="Rectangle 18"/>
          <p:cNvSpPr>
            <a:spLocks noGrp="1" noChangeArrowheads="1"/>
          </p:cNvSpPr>
          <p:nvPr>
            <p:ph type="ctrTitle" sz="quarter"/>
          </p:nvPr>
        </p:nvSpPr>
        <p:spPr>
          <a:xfrm>
            <a:off x="685800" y="1600200"/>
            <a:ext cx="7772400" cy="1828800"/>
          </a:xfrm>
        </p:spPr>
        <p:txBody>
          <a:bodyPr anchor="b"/>
          <a:lstStyle>
            <a:lvl1pPr>
              <a:defRPr sz="5700"/>
            </a:lvl1pPr>
          </a:lstStyle>
          <a:p>
            <a:pPr lvl="0"/>
            <a:r>
              <a:rPr lang="es-ES" altLang="es-ES" noProof="0"/>
              <a:t>Haga clic para cambiar el estilo de título	</a:t>
            </a:r>
          </a:p>
        </p:txBody>
      </p:sp>
      <p:sp>
        <p:nvSpPr>
          <p:cNvPr id="30739"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pPr lvl="0"/>
            <a:r>
              <a:rPr lang="es-ES" altLang="es-ES" noProof="0"/>
              <a:t>Haga clic para modificar el estilo de subtítulo del patrón</a:t>
            </a:r>
          </a:p>
        </p:txBody>
      </p:sp>
      <p:sp>
        <p:nvSpPr>
          <p:cNvPr id="20" name="Rectangle 20"/>
          <p:cNvSpPr>
            <a:spLocks noGrp="1" noChangeArrowheads="1"/>
          </p:cNvSpPr>
          <p:nvPr>
            <p:ph type="dt" sz="quarter" idx="10"/>
          </p:nvPr>
        </p:nvSpPr>
        <p:spPr/>
        <p:txBody>
          <a:bodyPr/>
          <a:lstStyle>
            <a:lvl1pPr>
              <a:defRPr/>
            </a:lvl1pPr>
          </a:lstStyle>
          <a:p>
            <a:pPr>
              <a:defRPr/>
            </a:pPr>
            <a:endParaRPr lang="es-ES" altLang="es-ES"/>
          </a:p>
        </p:txBody>
      </p:sp>
      <p:sp>
        <p:nvSpPr>
          <p:cNvPr id="21" name="Rectangle 21"/>
          <p:cNvSpPr>
            <a:spLocks noGrp="1" noChangeArrowheads="1"/>
          </p:cNvSpPr>
          <p:nvPr>
            <p:ph type="ftr" sz="quarter" idx="11"/>
          </p:nvPr>
        </p:nvSpPr>
        <p:spPr/>
        <p:txBody>
          <a:bodyPr/>
          <a:lstStyle>
            <a:lvl1pPr>
              <a:defRPr/>
            </a:lvl1pPr>
          </a:lstStyle>
          <a:p>
            <a:pPr>
              <a:defRPr/>
            </a:pPr>
            <a:endParaRPr lang="es-ES" altLang="es-ES"/>
          </a:p>
        </p:txBody>
      </p:sp>
      <p:sp>
        <p:nvSpPr>
          <p:cNvPr id="22" name="Rectangle 22"/>
          <p:cNvSpPr>
            <a:spLocks noGrp="1" noChangeArrowheads="1"/>
          </p:cNvSpPr>
          <p:nvPr>
            <p:ph type="sldNum" sz="quarter" idx="12"/>
          </p:nvPr>
        </p:nvSpPr>
        <p:spPr/>
        <p:txBody>
          <a:bodyPr/>
          <a:lstStyle>
            <a:lvl1pPr>
              <a:defRPr/>
            </a:lvl1pPr>
          </a:lstStyle>
          <a:p>
            <a:pPr>
              <a:defRPr/>
            </a:pPr>
            <a:fld id="{860604E6-458F-4215-8C3F-29E1B9B5A244}" type="slidenum">
              <a:rPr lang="es-ES" altLang="es-ES"/>
              <a:pPr>
                <a:defRPr/>
              </a:pPr>
              <a:t>‹Nº›</a:t>
            </a:fld>
            <a:endParaRPr lang="es-ES" altLang="es-ES"/>
          </a:p>
        </p:txBody>
      </p:sp>
    </p:spTree>
    <p:extLst>
      <p:ext uri="{BB962C8B-B14F-4D97-AF65-F5344CB8AC3E}">
        <p14:creationId xmlns:p14="http://schemas.microsoft.com/office/powerpoint/2010/main" val="405114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DFCEFBBB-E5D3-4BB0-9B7E-9B1693A7D7E5}" type="slidenum">
              <a:rPr lang="es-ES" altLang="es-ES"/>
              <a:pPr>
                <a:defRPr/>
              </a:pPr>
              <a:t>‹Nº›</a:t>
            </a:fld>
            <a:endParaRPr lang="es-ES" altLang="es-ES"/>
          </a:p>
        </p:txBody>
      </p:sp>
    </p:spTree>
    <p:extLst>
      <p:ext uri="{BB962C8B-B14F-4D97-AF65-F5344CB8AC3E}">
        <p14:creationId xmlns:p14="http://schemas.microsoft.com/office/powerpoint/2010/main" val="40175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53821B8D-E21F-43CE-8A7D-2FDFAB7BB444}" type="slidenum">
              <a:rPr lang="es-ES" altLang="es-ES"/>
              <a:pPr>
                <a:defRPr/>
              </a:pPr>
              <a:t>‹Nº›</a:t>
            </a:fld>
            <a:endParaRPr lang="es-ES" altLang="es-ES"/>
          </a:p>
        </p:txBody>
      </p:sp>
    </p:spTree>
    <p:extLst>
      <p:ext uri="{BB962C8B-B14F-4D97-AF65-F5344CB8AC3E}">
        <p14:creationId xmlns:p14="http://schemas.microsoft.com/office/powerpoint/2010/main" val="365613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pPr>
              <a:defRPr/>
            </a:pPr>
            <a:fld id="{1EEC2EA8-2382-4042-B27A-99EDF24296A6}" type="slidenum">
              <a:rPr lang="es-ES" altLang="es-ES"/>
              <a:pPr>
                <a:defRPr/>
              </a:pPr>
              <a:t>‹Nº›</a:t>
            </a:fld>
            <a:endParaRPr lang="es-ES" altLang="es-ES"/>
          </a:p>
        </p:txBody>
      </p:sp>
    </p:spTree>
    <p:extLst>
      <p:ext uri="{BB962C8B-B14F-4D97-AF65-F5344CB8AC3E}">
        <p14:creationId xmlns:p14="http://schemas.microsoft.com/office/powerpoint/2010/main" val="126586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pPr>
              <a:defRPr/>
            </a:pPr>
            <a:fld id="{E5E3A586-279A-4132-881D-9E9FF0D9B305}" type="slidenum">
              <a:rPr lang="es-ES" altLang="es-ES"/>
              <a:pPr>
                <a:defRPr/>
              </a:pPr>
              <a:t>‹Nº›</a:t>
            </a:fld>
            <a:endParaRPr lang="es-ES" altLang="es-ES"/>
          </a:p>
        </p:txBody>
      </p:sp>
    </p:spTree>
    <p:extLst>
      <p:ext uri="{BB962C8B-B14F-4D97-AF65-F5344CB8AC3E}">
        <p14:creationId xmlns:p14="http://schemas.microsoft.com/office/powerpoint/2010/main" val="169010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A999B89B-874A-47DE-9A91-40AC1EA43FA7}" type="slidenum">
              <a:rPr lang="es-ES" altLang="es-ES"/>
              <a:pPr>
                <a:defRPr/>
              </a:pPr>
              <a:t>‹Nº›</a:t>
            </a:fld>
            <a:endParaRPr lang="es-ES" altLang="es-ES"/>
          </a:p>
        </p:txBody>
      </p:sp>
    </p:spTree>
    <p:extLst>
      <p:ext uri="{BB962C8B-B14F-4D97-AF65-F5344CB8AC3E}">
        <p14:creationId xmlns:p14="http://schemas.microsoft.com/office/powerpoint/2010/main" val="215794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6F4A9CA2-2136-4E3F-A578-89A22C3421AD}" type="slidenum">
              <a:rPr lang="es-ES" altLang="es-ES"/>
              <a:pPr>
                <a:defRPr/>
              </a:pPr>
              <a:t>‹Nº›</a:t>
            </a:fld>
            <a:endParaRPr lang="es-ES" altLang="es-ES"/>
          </a:p>
        </p:txBody>
      </p:sp>
    </p:spTree>
    <p:extLst>
      <p:ext uri="{BB962C8B-B14F-4D97-AF65-F5344CB8AC3E}">
        <p14:creationId xmlns:p14="http://schemas.microsoft.com/office/powerpoint/2010/main" val="302107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A5323A91-6EF5-4919-ACE4-480C821BF93C}" type="slidenum">
              <a:rPr lang="es-ES" altLang="es-ES"/>
              <a:pPr>
                <a:defRPr/>
              </a:pPr>
              <a:t>‹Nº›</a:t>
            </a:fld>
            <a:endParaRPr lang="es-ES" altLang="es-ES"/>
          </a:p>
        </p:txBody>
      </p:sp>
    </p:spTree>
    <p:extLst>
      <p:ext uri="{BB962C8B-B14F-4D97-AF65-F5344CB8AC3E}">
        <p14:creationId xmlns:p14="http://schemas.microsoft.com/office/powerpoint/2010/main" val="376967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21"/>
          <p:cNvSpPr>
            <a:spLocks noGrp="1" noChangeArrowheads="1"/>
          </p:cNvSpPr>
          <p:nvPr>
            <p:ph type="sldNum" sz="quarter" idx="12"/>
          </p:nvPr>
        </p:nvSpPr>
        <p:spPr>
          <a:ln/>
        </p:spPr>
        <p:txBody>
          <a:bodyPr/>
          <a:lstStyle>
            <a:lvl1pPr>
              <a:defRPr/>
            </a:lvl1pPr>
          </a:lstStyle>
          <a:p>
            <a:pPr>
              <a:defRPr/>
            </a:pPr>
            <a:fld id="{8E981FD1-D164-4AC4-9F7E-09E6DB71BDA1}" type="slidenum">
              <a:rPr lang="es-ES" altLang="es-ES"/>
              <a:pPr>
                <a:defRPr/>
              </a:pPr>
              <a:t>‹Nº›</a:t>
            </a:fld>
            <a:endParaRPr lang="es-ES" altLang="es-ES"/>
          </a:p>
        </p:txBody>
      </p:sp>
    </p:spTree>
    <p:extLst>
      <p:ext uri="{BB962C8B-B14F-4D97-AF65-F5344CB8AC3E}">
        <p14:creationId xmlns:p14="http://schemas.microsoft.com/office/powerpoint/2010/main" val="240567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21"/>
          <p:cNvSpPr>
            <a:spLocks noGrp="1" noChangeArrowheads="1"/>
          </p:cNvSpPr>
          <p:nvPr>
            <p:ph type="sldNum" sz="quarter" idx="12"/>
          </p:nvPr>
        </p:nvSpPr>
        <p:spPr>
          <a:ln/>
        </p:spPr>
        <p:txBody>
          <a:bodyPr/>
          <a:lstStyle>
            <a:lvl1pPr>
              <a:defRPr/>
            </a:lvl1pPr>
          </a:lstStyle>
          <a:p>
            <a:pPr>
              <a:defRPr/>
            </a:pPr>
            <a:fld id="{2AF0F260-D95E-43FF-8FDB-81F71CFEF824}" type="slidenum">
              <a:rPr lang="es-ES" altLang="es-ES"/>
              <a:pPr>
                <a:defRPr/>
              </a:pPr>
              <a:t>‹Nº›</a:t>
            </a:fld>
            <a:endParaRPr lang="es-ES" altLang="es-ES"/>
          </a:p>
        </p:txBody>
      </p:sp>
    </p:spTree>
    <p:extLst>
      <p:ext uri="{BB962C8B-B14F-4D97-AF65-F5344CB8AC3E}">
        <p14:creationId xmlns:p14="http://schemas.microsoft.com/office/powerpoint/2010/main" val="399918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3"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4" name="Rectangle 21"/>
          <p:cNvSpPr>
            <a:spLocks noGrp="1" noChangeArrowheads="1"/>
          </p:cNvSpPr>
          <p:nvPr>
            <p:ph type="sldNum" sz="quarter" idx="12"/>
          </p:nvPr>
        </p:nvSpPr>
        <p:spPr>
          <a:ln/>
        </p:spPr>
        <p:txBody>
          <a:bodyPr/>
          <a:lstStyle>
            <a:lvl1pPr>
              <a:defRPr/>
            </a:lvl1pPr>
          </a:lstStyle>
          <a:p>
            <a:pPr>
              <a:defRPr/>
            </a:pPr>
            <a:fld id="{76505FEF-2895-40F0-A34E-E4D1BD18A40C}" type="slidenum">
              <a:rPr lang="es-ES" altLang="es-ES"/>
              <a:pPr>
                <a:defRPr/>
              </a:pPr>
              <a:t>‹Nº›</a:t>
            </a:fld>
            <a:endParaRPr lang="es-ES" altLang="es-ES"/>
          </a:p>
        </p:txBody>
      </p:sp>
    </p:spTree>
    <p:extLst>
      <p:ext uri="{BB962C8B-B14F-4D97-AF65-F5344CB8AC3E}">
        <p14:creationId xmlns:p14="http://schemas.microsoft.com/office/powerpoint/2010/main" val="12929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E41CA8E1-7C93-45C5-97F9-B7092CFFF0EB}" type="slidenum">
              <a:rPr lang="es-ES" altLang="es-ES"/>
              <a:pPr>
                <a:defRPr/>
              </a:pPr>
              <a:t>‹Nº›</a:t>
            </a:fld>
            <a:endParaRPr lang="es-ES" altLang="es-ES"/>
          </a:p>
        </p:txBody>
      </p:sp>
    </p:spTree>
    <p:extLst>
      <p:ext uri="{BB962C8B-B14F-4D97-AF65-F5344CB8AC3E}">
        <p14:creationId xmlns:p14="http://schemas.microsoft.com/office/powerpoint/2010/main" val="38363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5B4F8193-CEE2-4313-BE16-7383CA9E2D9D}" type="slidenum">
              <a:rPr lang="es-ES" altLang="es-ES"/>
              <a:pPr>
                <a:defRPr/>
              </a:pPr>
              <a:t>‹Nº›</a:t>
            </a:fld>
            <a:endParaRPr lang="es-ES" altLang="es-ES"/>
          </a:p>
        </p:txBody>
      </p:sp>
    </p:spTree>
    <p:extLst>
      <p:ext uri="{BB962C8B-B14F-4D97-AF65-F5344CB8AC3E}">
        <p14:creationId xmlns:p14="http://schemas.microsoft.com/office/powerpoint/2010/main" val="181994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D9E9E"/>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716463" y="5345113"/>
            <a:ext cx="4427537" cy="1512887"/>
            <a:chOff x="2971" y="3367"/>
            <a:chExt cx="2789" cy="953"/>
          </a:xfrm>
        </p:grpSpPr>
        <p:sp>
          <p:nvSpPr>
            <p:cNvPr id="1034" name="Freeform 3"/>
            <p:cNvSpPr>
              <a:spLocks/>
            </p:cNvSpPr>
            <p:nvPr/>
          </p:nvSpPr>
          <p:spPr bwMode="ltGray">
            <a:xfrm>
              <a:off x="2971" y="3367"/>
              <a:ext cx="2789" cy="953"/>
            </a:xfrm>
            <a:custGeom>
              <a:avLst/>
              <a:gdLst>
                <a:gd name="T0" fmla="*/ 2840 w 2780"/>
                <a:gd name="T1" fmla="*/ 18 h 953"/>
                <a:gd name="T2" fmla="*/ 2750 w 2780"/>
                <a:gd name="T3" fmla="*/ 24 h 953"/>
                <a:gd name="T4" fmla="*/ 2683 w 2780"/>
                <a:gd name="T5" fmla="*/ 102 h 953"/>
                <a:gd name="T6" fmla="*/ 2575 w 2780"/>
                <a:gd name="T7" fmla="*/ 156 h 953"/>
                <a:gd name="T8" fmla="*/ 2569 w 2780"/>
                <a:gd name="T9" fmla="*/ 222 h 953"/>
                <a:gd name="T10" fmla="*/ 2551 w 2780"/>
                <a:gd name="T11" fmla="*/ 246 h 953"/>
                <a:gd name="T12" fmla="*/ 2533 w 2780"/>
                <a:gd name="T13" fmla="*/ 252 h 953"/>
                <a:gd name="T14" fmla="*/ 2461 w 2780"/>
                <a:gd name="T15" fmla="*/ 210 h 953"/>
                <a:gd name="T16" fmla="*/ 2316 w 2780"/>
                <a:gd name="T17" fmla="*/ 192 h 953"/>
                <a:gd name="T18" fmla="*/ 2292 w 2780"/>
                <a:gd name="T19" fmla="*/ 186 h 953"/>
                <a:gd name="T20" fmla="*/ 2274 w 2780"/>
                <a:gd name="T21" fmla="*/ 192 h 953"/>
                <a:gd name="T22" fmla="*/ 2202 w 2780"/>
                <a:gd name="T23" fmla="*/ 228 h 953"/>
                <a:gd name="T24" fmla="*/ 2166 w 2780"/>
                <a:gd name="T25" fmla="*/ 240 h 953"/>
                <a:gd name="T26" fmla="*/ 2142 w 2780"/>
                <a:gd name="T27" fmla="*/ 246 h 953"/>
                <a:gd name="T28" fmla="*/ 2130 w 2780"/>
                <a:gd name="T29" fmla="*/ 258 h 953"/>
                <a:gd name="T30" fmla="*/ 2130 w 2780"/>
                <a:gd name="T31" fmla="*/ 276 h 953"/>
                <a:gd name="T32" fmla="*/ 2107 w 2780"/>
                <a:gd name="T33" fmla="*/ 300 h 953"/>
                <a:gd name="T34" fmla="*/ 2089 w 2780"/>
                <a:gd name="T35" fmla="*/ 312 h 953"/>
                <a:gd name="T36" fmla="*/ 2077 w 2780"/>
                <a:gd name="T37" fmla="*/ 324 h 953"/>
                <a:gd name="T38" fmla="*/ 2065 w 2780"/>
                <a:gd name="T39" fmla="*/ 336 h 953"/>
                <a:gd name="T40" fmla="*/ 2030 w 2780"/>
                <a:gd name="T41" fmla="*/ 342 h 953"/>
                <a:gd name="T42" fmla="*/ 1961 w 2780"/>
                <a:gd name="T43" fmla="*/ 336 h 953"/>
                <a:gd name="T44" fmla="*/ 1925 w 2780"/>
                <a:gd name="T45" fmla="*/ 330 h 953"/>
                <a:gd name="T46" fmla="*/ 1913 w 2780"/>
                <a:gd name="T47" fmla="*/ 342 h 953"/>
                <a:gd name="T48" fmla="*/ 1901 w 2780"/>
                <a:gd name="T49" fmla="*/ 354 h 953"/>
                <a:gd name="T50" fmla="*/ 1871 w 2780"/>
                <a:gd name="T51" fmla="*/ 360 h 953"/>
                <a:gd name="T52" fmla="*/ 1812 w 2780"/>
                <a:gd name="T53" fmla="*/ 342 h 953"/>
                <a:gd name="T54" fmla="*/ 1788 w 2780"/>
                <a:gd name="T55" fmla="*/ 342 h 953"/>
                <a:gd name="T56" fmla="*/ 1764 w 2780"/>
                <a:gd name="T57" fmla="*/ 354 h 953"/>
                <a:gd name="T58" fmla="*/ 1696 w 2780"/>
                <a:gd name="T59" fmla="*/ 425 h 953"/>
                <a:gd name="T60" fmla="*/ 1654 w 2780"/>
                <a:gd name="T61" fmla="*/ 569 h 953"/>
                <a:gd name="T62" fmla="*/ 1654 w 2780"/>
                <a:gd name="T63" fmla="*/ 593 h 953"/>
                <a:gd name="T64" fmla="*/ 1660 w 2780"/>
                <a:gd name="T65" fmla="*/ 641 h 953"/>
                <a:gd name="T66" fmla="*/ 1678 w 2780"/>
                <a:gd name="T67" fmla="*/ 659 h 953"/>
                <a:gd name="T68" fmla="*/ 1672 w 2780"/>
                <a:gd name="T69" fmla="*/ 671 h 953"/>
                <a:gd name="T70" fmla="*/ 1660 w 2780"/>
                <a:gd name="T71" fmla="*/ 683 h 953"/>
                <a:gd name="T72" fmla="*/ 1582 w 2780"/>
                <a:gd name="T73" fmla="*/ 689 h 953"/>
                <a:gd name="T74" fmla="*/ 1505 w 2780"/>
                <a:gd name="T75" fmla="*/ 629 h 953"/>
                <a:gd name="T76" fmla="*/ 1365 w 2780"/>
                <a:gd name="T77" fmla="*/ 587 h 953"/>
                <a:gd name="T78" fmla="*/ 1216 w 2780"/>
                <a:gd name="T79" fmla="*/ 671 h 953"/>
                <a:gd name="T80" fmla="*/ 1040 w 2780"/>
                <a:gd name="T81" fmla="*/ 731 h 953"/>
                <a:gd name="T82" fmla="*/ 837 w 2780"/>
                <a:gd name="T83" fmla="*/ 743 h 953"/>
                <a:gd name="T84" fmla="*/ 644 w 2780"/>
                <a:gd name="T85" fmla="*/ 701 h 953"/>
                <a:gd name="T86" fmla="*/ 584 w 2780"/>
                <a:gd name="T87" fmla="*/ 695 h 953"/>
                <a:gd name="T88" fmla="*/ 572 w 2780"/>
                <a:gd name="T89" fmla="*/ 701 h 953"/>
                <a:gd name="T90" fmla="*/ 536 w 2780"/>
                <a:gd name="T91" fmla="*/ 731 h 953"/>
                <a:gd name="T92" fmla="*/ 444 w 2780"/>
                <a:gd name="T93" fmla="*/ 809 h 953"/>
                <a:gd name="T94" fmla="*/ 414 w 2780"/>
                <a:gd name="T95" fmla="*/ 821 h 953"/>
                <a:gd name="T96" fmla="*/ 390 w 2780"/>
                <a:gd name="T97" fmla="*/ 821 h 953"/>
                <a:gd name="T98" fmla="*/ 343 w 2780"/>
                <a:gd name="T99" fmla="*/ 827 h 953"/>
                <a:gd name="T100" fmla="*/ 217 w 2780"/>
                <a:gd name="T101" fmla="*/ 851 h 953"/>
                <a:gd name="T102" fmla="*/ 181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52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29700"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1"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2"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3"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4"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5"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6"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7"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8"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9"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0"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1"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2"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3"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grpSp>
      <p:sp>
        <p:nvSpPr>
          <p:cNvPr id="29714" name="Rectangle 18"/>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s-ES" altLang="es-ES"/>
              <a:t>Haga clic para cambiar el estilo de título	</a:t>
            </a:r>
          </a:p>
        </p:txBody>
      </p:sp>
      <p:sp>
        <p:nvSpPr>
          <p:cNvPr id="29715" name="Rectangle 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pPr>
              <a:defRPr/>
            </a:pPr>
            <a:endParaRPr lang="es-ES" altLang="es-ES"/>
          </a:p>
        </p:txBody>
      </p:sp>
      <p:sp>
        <p:nvSpPr>
          <p:cNvPr id="29716"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pPr>
              <a:defRPr/>
            </a:pPr>
            <a:endParaRPr lang="es-ES" altLang="es-ES"/>
          </a:p>
        </p:txBody>
      </p:sp>
      <p:sp>
        <p:nvSpPr>
          <p:cNvPr id="29717" name="Rectangle 21"/>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pPr>
              <a:defRPr/>
            </a:pPr>
            <a:fld id="{F50A8828-02CC-447E-824E-7E3A10DD5687}" type="slidenum">
              <a:rPr lang="es-ES" altLang="es-ES"/>
              <a:pPr>
                <a:defRPr/>
              </a:pPr>
              <a:t>‹Nº›</a:t>
            </a:fld>
            <a:endParaRPr lang="es-ES" altLang="es-ES"/>
          </a:p>
        </p:txBody>
      </p:sp>
      <p:sp>
        <p:nvSpPr>
          <p:cNvPr id="29718"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pic>
        <p:nvPicPr>
          <p:cNvPr id="1032" name="Picture 24" descr="logo_dsi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53375" y="5972175"/>
            <a:ext cx="1190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Text Box 25"/>
          <p:cNvSpPr txBox="1">
            <a:spLocks noChangeArrowheads="1"/>
          </p:cNvSpPr>
          <p:nvPr userDrawn="1"/>
        </p:nvSpPr>
        <p:spPr bwMode="auto">
          <a:xfrm>
            <a:off x="7790423" y="0"/>
            <a:ext cx="1348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ES" sz="1600" dirty="0" err="1">
                <a:solidFill>
                  <a:schemeClr val="tx2"/>
                </a:solidFill>
                <a:effectLst>
                  <a:outerShdw blurRad="38100" dist="38100" dir="2700000" algn="tl">
                    <a:srgbClr val="000000"/>
                  </a:outerShdw>
                </a:effectLst>
              </a:rPr>
              <a:t>MUIinf</a:t>
            </a:r>
            <a:r>
              <a:rPr lang="es-ES" altLang="es-ES" sz="1600" dirty="0">
                <a:solidFill>
                  <a:schemeClr val="tx2"/>
                </a:solidFill>
                <a:effectLst>
                  <a:outerShdw blurRad="38100" dist="38100" dir="2700000" algn="tl">
                    <a:srgbClr val="000000"/>
                  </a:outerShdw>
                </a:effectLst>
              </a:rPr>
              <a:t>-CAP</a:t>
            </a:r>
          </a:p>
        </p:txBody>
      </p:sp>
    </p:spTree>
  </p:cSld>
  <p:clrMap bg1="dk2" tx1="lt1" bg2="dk1" tx2="lt2" accent1="accent1" accent2="accent2" accent3="accent3" accent4="accent4" accent5="accent5" accent6="accent6" hlink="hlink" folHlink="folHlink"/>
  <p:sldLayoutIdLst>
    <p:sldLayoutId id="2147483778"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nvidia.com/cuda/cubla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s-ES" altLang="es-ES" sz="3800" dirty="0">
                <a:effectLst/>
              </a:rPr>
              <a:t>Computación de Altas Prestaciones</a:t>
            </a:r>
            <a:br>
              <a:rPr lang="es-ES" altLang="es-ES" sz="3800" dirty="0">
                <a:effectLst/>
              </a:rPr>
            </a:br>
            <a:r>
              <a:rPr lang="es-ES" altLang="es-ES" sz="3800" dirty="0">
                <a:effectLst/>
              </a:rPr>
              <a:t>Seminario sobre </a:t>
            </a:r>
            <a:r>
              <a:rPr lang="es-ES" altLang="es-ES" sz="3800" dirty="0" err="1">
                <a:effectLst/>
              </a:rPr>
              <a:t>GPGPUs</a:t>
            </a:r>
            <a:br>
              <a:rPr lang="es-ES" altLang="es-ES" sz="3800" dirty="0">
                <a:effectLst/>
              </a:rPr>
            </a:br>
            <a:r>
              <a:rPr lang="es-ES" altLang="es-ES" sz="3800" dirty="0">
                <a:effectLst/>
              </a:rPr>
              <a:t>Sesión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CUBLAS+ Magma</a:t>
            </a:r>
          </a:p>
        </p:txBody>
      </p:sp>
      <p:sp>
        <p:nvSpPr>
          <p:cNvPr id="12291" name="Rectangle 3"/>
          <p:cNvSpPr>
            <a:spLocks noGrp="1" noChangeArrowheads="1"/>
          </p:cNvSpPr>
          <p:nvPr>
            <p:ph type="body" idx="1"/>
          </p:nvPr>
        </p:nvSpPr>
        <p:spPr>
          <a:xfrm>
            <a:off x="467544" y="1052736"/>
            <a:ext cx="8676456" cy="4530725"/>
          </a:xfrm>
        </p:spPr>
        <p:txBody>
          <a:bodyPr/>
          <a:lstStyle/>
          <a:p>
            <a:pPr marL="0" indent="0" eaLnBrk="1" hangingPunct="1">
              <a:buNone/>
              <a:defRPr/>
            </a:pPr>
            <a:r>
              <a:rPr lang="es-ES" altLang="es-ES" sz="2400" dirty="0">
                <a:effectLst/>
              </a:rPr>
              <a:t>Documentación CUBLAS:</a:t>
            </a:r>
          </a:p>
          <a:p>
            <a:pPr marL="0" indent="0" eaLnBrk="1" hangingPunct="1">
              <a:buNone/>
              <a:defRPr/>
            </a:pPr>
            <a:endParaRPr lang="es-ES" altLang="es-ES" sz="2400" dirty="0">
              <a:effectLst/>
            </a:endParaRPr>
          </a:p>
          <a:p>
            <a:pPr marL="0" indent="0" eaLnBrk="1" hangingPunct="1">
              <a:buNone/>
              <a:defRPr/>
            </a:pPr>
            <a:r>
              <a:rPr lang="es-ES" altLang="es-ES" sz="2400" dirty="0">
                <a:effectLst/>
                <a:hlinkClick r:id="rId3"/>
              </a:rPr>
              <a:t>http://docs.nvidia.com/cuda/cublas/</a:t>
            </a:r>
            <a:endParaRPr lang="es-ES" altLang="es-ES" sz="2400" dirty="0">
              <a:effectLst/>
            </a:endParaRPr>
          </a:p>
          <a:p>
            <a:pPr marL="0" indent="0" eaLnBrk="1" hangingPunct="1">
              <a:buNone/>
              <a:defRPr/>
            </a:pPr>
            <a:r>
              <a:rPr lang="es-ES" altLang="es-ES" sz="2400" dirty="0">
                <a:effectLst/>
              </a:rPr>
              <a:t>Documento cublas_library.pdf en </a:t>
            </a:r>
            <a:r>
              <a:rPr lang="es-ES" altLang="es-ES" sz="2400" dirty="0" err="1">
                <a:effectLst/>
              </a:rPr>
              <a:t>poliformat</a:t>
            </a:r>
            <a:endParaRPr lang="es-ES" altLang="es-ES" sz="2400" dirty="0">
              <a:effectLst/>
            </a:endParaRPr>
          </a:p>
          <a:p>
            <a:pPr marL="0" indent="0" eaLnBrk="1" hangingPunct="1">
              <a:buNone/>
              <a:defRPr/>
            </a:pPr>
            <a:endParaRPr lang="es-ES" altLang="es-ES" sz="2400" dirty="0">
              <a:effectLst/>
            </a:endParaRPr>
          </a:p>
          <a:p>
            <a:pPr marL="0" indent="0" eaLnBrk="1" hangingPunct="1">
              <a:buNone/>
              <a:defRPr/>
            </a:pPr>
            <a:endParaRPr lang="es-ES" altLang="es-ES" sz="2400" dirty="0">
              <a:effectLst/>
            </a:endParaRPr>
          </a:p>
          <a:p>
            <a:pPr marL="0" indent="0" eaLnBrk="1" hangingPunct="1">
              <a:buNone/>
              <a:defRPr/>
            </a:pPr>
            <a:endParaRPr lang="es-ES" altLang="es-ES" sz="2400" dirty="0">
              <a:effectLst/>
            </a:endParaRPr>
          </a:p>
          <a:p>
            <a:pPr marL="0" indent="0" eaLnBrk="1" hangingPunct="1">
              <a:buNone/>
              <a:defRPr/>
            </a:pPr>
            <a:r>
              <a:rPr lang="es-ES" altLang="es-ES" sz="2400" dirty="0">
                <a:effectLst/>
              </a:rPr>
              <a:t>Ejemplos de uso de CUBLAS: </a:t>
            </a:r>
          </a:p>
          <a:p>
            <a:pPr marL="0" indent="0" eaLnBrk="1" hangingPunct="1">
              <a:buNone/>
              <a:defRPr/>
            </a:pPr>
            <a:r>
              <a:rPr lang="es-ES" altLang="es-ES" sz="2400" dirty="0">
                <a:effectLst/>
              </a:rPr>
              <a:t>Documento ejemplos_CUBLAS.pdf en </a:t>
            </a:r>
            <a:r>
              <a:rPr lang="es-ES" altLang="es-ES" sz="2400" dirty="0" err="1">
                <a:effectLst/>
              </a:rPr>
              <a:t>poliformat</a:t>
            </a:r>
            <a:endParaRPr lang="es-ES" altLang="es-ES" sz="2400" dirty="0">
              <a:effectLst/>
            </a:endParaRPr>
          </a:p>
        </p:txBody>
      </p:sp>
    </p:spTree>
    <p:extLst>
      <p:ext uri="{BB962C8B-B14F-4D97-AF65-F5344CB8AC3E}">
        <p14:creationId xmlns:p14="http://schemas.microsoft.com/office/powerpoint/2010/main" val="218735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t>CUBLAS</a:t>
            </a: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err="1">
                <a:effectLst/>
              </a:rPr>
              <a:t>APIs</a:t>
            </a:r>
            <a:r>
              <a:rPr lang="es-ES" altLang="es-ES" sz="2400" dirty="0">
                <a:effectLst/>
              </a:rPr>
              <a:t>:</a:t>
            </a:r>
          </a:p>
          <a:p>
            <a:r>
              <a:rPr lang="es-ES" altLang="es-ES" sz="2400" dirty="0">
                <a:effectLst/>
              </a:rPr>
              <a:t>-CUBLAS : incluir </a:t>
            </a:r>
            <a:r>
              <a:rPr lang="es-ES" sz="2400" dirty="0">
                <a:effectLst/>
              </a:rPr>
              <a:t>“cublas_v2.h”. “</a:t>
            </a:r>
            <a:r>
              <a:rPr lang="en-US" sz="1800" dirty="0">
                <a:effectLst/>
              </a:rPr>
              <a:t>the </a:t>
            </a:r>
            <a:r>
              <a:rPr lang="en-US" sz="1800" dirty="0" err="1">
                <a:effectLst/>
              </a:rPr>
              <a:t>applicationmust</a:t>
            </a:r>
            <a:r>
              <a:rPr lang="en-US" sz="1800" dirty="0">
                <a:effectLst/>
              </a:rPr>
              <a:t> allocate the required matrices and vectors in the GPU memory space, fill them with data, call the sequence of desired </a:t>
            </a:r>
            <a:r>
              <a:rPr lang="en-US" sz="1800" dirty="0" err="1">
                <a:effectLst/>
              </a:rPr>
              <a:t>cuBLAS</a:t>
            </a:r>
            <a:r>
              <a:rPr lang="en-US" sz="1800" dirty="0">
                <a:effectLst/>
              </a:rPr>
              <a:t> functions, and then upload the results from the GPU memory space back to the </a:t>
            </a:r>
            <a:r>
              <a:rPr lang="en-US" sz="1800" dirty="0" err="1">
                <a:effectLst/>
              </a:rPr>
              <a:t>host.The</a:t>
            </a:r>
            <a:r>
              <a:rPr lang="en-US" sz="1800" dirty="0">
                <a:effectLst/>
              </a:rPr>
              <a:t> </a:t>
            </a:r>
            <a:r>
              <a:rPr lang="en-US" sz="1800" dirty="0" err="1">
                <a:effectLst/>
              </a:rPr>
              <a:t>cuBLAS</a:t>
            </a:r>
            <a:r>
              <a:rPr lang="en-US" sz="1800" dirty="0">
                <a:effectLst/>
              </a:rPr>
              <a:t> API also provides helper functions for writing and retrieving data </a:t>
            </a:r>
            <a:r>
              <a:rPr lang="en-US" sz="1800">
                <a:effectLst/>
              </a:rPr>
              <a:t>from the </a:t>
            </a:r>
            <a:r>
              <a:rPr lang="es-ES" sz="1800">
                <a:effectLst/>
              </a:rPr>
              <a:t>GPU</a:t>
            </a:r>
            <a:r>
              <a:rPr lang="es-ES" sz="1800" dirty="0">
                <a:effectLst/>
              </a:rPr>
              <a:t>.”</a:t>
            </a:r>
          </a:p>
          <a:p>
            <a:pPr marL="0" indent="0" eaLnBrk="1" hangingPunct="1">
              <a:buNone/>
              <a:defRPr/>
            </a:pPr>
            <a:endParaRPr lang="es-ES" altLang="es-ES" sz="2400" dirty="0">
              <a:effectLst/>
            </a:endParaRPr>
          </a:p>
          <a:p>
            <a:pPr marL="0" indent="0" eaLnBrk="1" hangingPunct="1">
              <a:buNone/>
              <a:defRPr/>
            </a:pPr>
            <a:r>
              <a:rPr lang="es-ES" altLang="es-ES" sz="2400" dirty="0">
                <a:effectLst/>
              </a:rPr>
              <a:t>-CUBLAS </a:t>
            </a:r>
            <a:r>
              <a:rPr lang="es-ES" altLang="es-ES" sz="2400" dirty="0" err="1">
                <a:effectLst/>
              </a:rPr>
              <a:t>legacy</a:t>
            </a:r>
            <a:r>
              <a:rPr lang="es-ES" altLang="es-ES" sz="2400" dirty="0">
                <a:effectLst/>
              </a:rPr>
              <a:t>: incluir  </a:t>
            </a:r>
            <a:r>
              <a:rPr lang="es-ES" sz="2400" dirty="0">
                <a:effectLst/>
              </a:rPr>
              <a:t>“</a:t>
            </a:r>
            <a:r>
              <a:rPr lang="es-ES" sz="2400" dirty="0" err="1">
                <a:effectLst/>
              </a:rPr>
              <a:t>cublas.h</a:t>
            </a:r>
            <a:r>
              <a:rPr lang="es-ES" sz="2400" dirty="0">
                <a:effectLst/>
              </a:rPr>
              <a:t>”</a:t>
            </a:r>
          </a:p>
          <a:p>
            <a:pPr marL="0" indent="0" eaLnBrk="1" hangingPunct="1">
              <a:buNone/>
              <a:defRPr/>
            </a:pPr>
            <a:endParaRPr lang="es-ES" altLang="es-ES" sz="2400" dirty="0">
              <a:effectLst/>
            </a:endParaRPr>
          </a:p>
          <a:p>
            <a:r>
              <a:rPr lang="es-ES" altLang="es-ES" sz="2400" dirty="0">
                <a:effectLst/>
              </a:rPr>
              <a:t>-</a:t>
            </a:r>
            <a:r>
              <a:rPr lang="es-ES" altLang="es-ES" sz="2400" dirty="0" err="1">
                <a:effectLst/>
              </a:rPr>
              <a:t>CuBLASXT</a:t>
            </a:r>
            <a:r>
              <a:rPr lang="es-ES" altLang="es-ES" sz="2400" dirty="0">
                <a:effectLst/>
              </a:rPr>
              <a:t>: incluir  </a:t>
            </a:r>
            <a:r>
              <a:rPr lang="es-ES" sz="2400" dirty="0">
                <a:effectLst/>
              </a:rPr>
              <a:t>“</a:t>
            </a:r>
            <a:r>
              <a:rPr lang="es-ES" sz="2400" dirty="0" err="1">
                <a:effectLst/>
              </a:rPr>
              <a:t>cublasxt.h</a:t>
            </a:r>
            <a:r>
              <a:rPr lang="es-ES" sz="2400" dirty="0">
                <a:effectLst/>
              </a:rPr>
              <a:t>” </a:t>
            </a:r>
            <a:r>
              <a:rPr lang="es-ES" altLang="es-ES" sz="2400" dirty="0">
                <a:effectLst/>
              </a:rPr>
              <a:t>“</a:t>
            </a:r>
            <a:r>
              <a:rPr lang="en-US" sz="1800" dirty="0">
                <a:effectLst/>
              </a:rPr>
              <a:t>the application must keep the data on the Host and the Library will take care of dispatching the operation to one or multiple GPUS present in the system, depending on the user request.”</a:t>
            </a:r>
            <a:endParaRPr lang="es-ES" altLang="es-ES" sz="1800" dirty="0">
              <a:effectLst/>
            </a:endParaRPr>
          </a:p>
          <a:p>
            <a:pPr marL="0" indent="0" eaLnBrk="1" hangingPunct="1">
              <a:buFont typeface="Wingdings" pitchFamily="2" charset="2"/>
              <a:buNone/>
              <a:defRPr/>
            </a:pPr>
            <a:endParaRPr lang="es-ES" altLang="es-ES" sz="2400" dirty="0">
              <a:effectLst/>
            </a:endParaRPr>
          </a:p>
        </p:txBody>
      </p:sp>
    </p:spTree>
    <p:extLst>
      <p:ext uri="{BB962C8B-B14F-4D97-AF65-F5344CB8AC3E}">
        <p14:creationId xmlns:p14="http://schemas.microsoft.com/office/powerpoint/2010/main" val="231701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CUBLAS</a:t>
            </a: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000" dirty="0">
                <a:effectLst/>
              </a:rPr>
              <a:t>Ejercicio: En </a:t>
            </a:r>
            <a:r>
              <a:rPr lang="es-ES" altLang="es-ES" sz="2000" dirty="0" err="1">
                <a:effectLst/>
              </a:rPr>
              <a:t>poliformat</a:t>
            </a:r>
            <a:r>
              <a:rPr lang="es-ES" altLang="es-ES" sz="2000" dirty="0">
                <a:effectLst/>
              </a:rPr>
              <a:t> puedes encontrar el archivo ejemplo_matvec_cublas.cu, que realiza el producto matriz por vector de números en precisión simple(</a:t>
            </a:r>
            <a:r>
              <a:rPr lang="es-ES" altLang="es-ES" sz="2000" dirty="0" err="1">
                <a:effectLst/>
              </a:rPr>
              <a:t>floats</a:t>
            </a:r>
            <a:r>
              <a:rPr lang="es-ES" altLang="es-ES" sz="2000" dirty="0">
                <a:effectLst/>
              </a:rPr>
              <a:t>) en la </a:t>
            </a:r>
            <a:r>
              <a:rPr lang="es-ES" altLang="es-ES" sz="2000" dirty="0" err="1">
                <a:effectLst/>
              </a:rPr>
              <a:t>cpu</a:t>
            </a:r>
            <a:r>
              <a:rPr lang="es-ES" altLang="es-ES" sz="2000" dirty="0">
                <a:effectLst/>
              </a:rPr>
              <a:t> y  en la </a:t>
            </a:r>
            <a:r>
              <a:rPr lang="es-ES" altLang="es-ES" sz="2000" dirty="0" err="1">
                <a:effectLst/>
              </a:rPr>
              <a:t>gpu</a:t>
            </a:r>
            <a:r>
              <a:rPr lang="es-ES" altLang="es-ES" sz="2000" dirty="0">
                <a:effectLst/>
              </a:rPr>
              <a:t>, con una llamada a la subrutina de </a:t>
            </a:r>
            <a:r>
              <a:rPr lang="es-ES" altLang="es-ES" sz="2000" dirty="0" err="1">
                <a:effectLst/>
              </a:rPr>
              <a:t>cublas</a:t>
            </a:r>
            <a:r>
              <a:rPr lang="es-ES" altLang="es-ES" sz="2000" dirty="0">
                <a:effectLst/>
              </a:rPr>
              <a:t>  </a:t>
            </a:r>
            <a:r>
              <a:rPr lang="es-ES" altLang="es-ES" sz="2000" dirty="0" err="1">
                <a:effectLst/>
              </a:rPr>
              <a:t>cublasSgemv</a:t>
            </a:r>
            <a:r>
              <a:rPr lang="es-ES" altLang="es-ES" sz="2000" dirty="0">
                <a:effectLst/>
              </a:rPr>
              <a:t>. </a:t>
            </a:r>
          </a:p>
          <a:p>
            <a:pPr marL="0" indent="0" eaLnBrk="1" hangingPunct="1">
              <a:buFont typeface="Wingdings" pitchFamily="2" charset="2"/>
              <a:buNone/>
              <a:defRPr/>
            </a:pPr>
            <a:r>
              <a:rPr lang="es-ES" altLang="es-ES" sz="2000" dirty="0">
                <a:effectLst/>
              </a:rPr>
              <a:t>Tienes también un </a:t>
            </a:r>
            <a:r>
              <a:rPr lang="es-ES" altLang="es-ES" sz="2000" dirty="0" err="1">
                <a:effectLst/>
              </a:rPr>
              <a:t>Makefile</a:t>
            </a:r>
            <a:r>
              <a:rPr lang="es-ES" altLang="es-ES" sz="2000" dirty="0">
                <a:effectLst/>
              </a:rPr>
              <a:t> para simplificar la compilación.</a:t>
            </a:r>
          </a:p>
          <a:p>
            <a:pPr marL="0" indent="0" eaLnBrk="1" hangingPunct="1">
              <a:buFont typeface="Wingdings" pitchFamily="2" charset="2"/>
              <a:buNone/>
              <a:defRPr/>
            </a:pPr>
            <a:endParaRPr lang="es-ES" altLang="es-ES" sz="2000" dirty="0">
              <a:effectLst/>
            </a:endParaRPr>
          </a:p>
          <a:p>
            <a:pPr marL="0" indent="0" eaLnBrk="1" hangingPunct="1">
              <a:buFont typeface="Wingdings" pitchFamily="2" charset="2"/>
              <a:buNone/>
              <a:defRPr/>
            </a:pPr>
            <a:r>
              <a:rPr lang="es-ES" altLang="es-ES" sz="2000" dirty="0">
                <a:effectLst/>
              </a:rPr>
              <a:t>También puedes encontrar el archivo mat_mat_cublas_incompleto.cu, que tiene el producto matriz por matriz en </a:t>
            </a:r>
            <a:r>
              <a:rPr lang="es-ES" altLang="es-ES" sz="2000" dirty="0" err="1">
                <a:effectLst/>
              </a:rPr>
              <a:t>cpu</a:t>
            </a:r>
            <a:r>
              <a:rPr lang="es-ES" altLang="es-ES" sz="2000" dirty="0">
                <a:effectLst/>
              </a:rPr>
              <a:t>.</a:t>
            </a:r>
          </a:p>
          <a:p>
            <a:pPr marL="0" indent="0" eaLnBrk="1" hangingPunct="1">
              <a:buFont typeface="Wingdings" pitchFamily="2" charset="2"/>
              <a:buNone/>
              <a:defRPr/>
            </a:pPr>
            <a:endParaRPr lang="es-ES" altLang="es-ES" sz="2000" dirty="0">
              <a:effectLst/>
            </a:endParaRPr>
          </a:p>
          <a:p>
            <a:pPr marL="0" indent="0" eaLnBrk="1" hangingPunct="1">
              <a:buFont typeface="Wingdings" pitchFamily="2" charset="2"/>
              <a:buNone/>
              <a:defRPr/>
            </a:pPr>
            <a:r>
              <a:rPr lang="es-ES" altLang="es-ES" sz="2000" dirty="0">
                <a:effectLst/>
              </a:rPr>
              <a:t>El ejercicio consiste en completar este archivo para que haga el producto matriz por matriz usando una llamada a la subrutina de </a:t>
            </a:r>
            <a:r>
              <a:rPr lang="es-ES" altLang="es-ES" sz="2000" dirty="0" err="1">
                <a:effectLst/>
              </a:rPr>
              <a:t>cublas</a:t>
            </a:r>
            <a:r>
              <a:rPr lang="es-ES" altLang="es-ES" sz="2000" dirty="0">
                <a:effectLst/>
              </a:rPr>
              <a:t> : </a:t>
            </a:r>
            <a:r>
              <a:rPr lang="es-ES" altLang="es-ES" sz="2000" dirty="0" err="1">
                <a:effectLst/>
              </a:rPr>
              <a:t>cublas_Sgemm</a:t>
            </a:r>
            <a:r>
              <a:rPr lang="es-ES" altLang="es-ES" sz="2000" dirty="0">
                <a:effectLst/>
              </a:rPr>
              <a:t>. </a:t>
            </a:r>
            <a:endParaRPr lang="es-ES" altLang="es-ES" sz="2400" dirty="0">
              <a:effectLst/>
            </a:endParaRPr>
          </a:p>
        </p:txBody>
      </p:sp>
    </p:spTree>
    <p:extLst>
      <p:ext uri="{BB962C8B-B14F-4D97-AF65-F5344CB8AC3E}">
        <p14:creationId xmlns:p14="http://schemas.microsoft.com/office/powerpoint/2010/main" val="244651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Contenidos</a:t>
            </a: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a:effectLst/>
              </a:rPr>
              <a:t>Sesión 1 Teoría: Introducción a Computación en </a:t>
            </a:r>
            <a:r>
              <a:rPr lang="es-ES" altLang="es-ES" sz="2400" dirty="0" err="1">
                <a:effectLst/>
              </a:rPr>
              <a:t>GPUs</a:t>
            </a:r>
            <a:r>
              <a:rPr lang="es-ES" altLang="es-ES" sz="2400" dirty="0">
                <a:effectLst/>
              </a:rPr>
              <a:t> con CUDA. </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Sesión 2:Compilación, conceptos básicos</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Sesión 3: Programación de algoritmos “trivialmente paralelos”</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Sesión 4: Uso de la memoria “</a:t>
            </a:r>
            <a:r>
              <a:rPr lang="es-ES" altLang="es-ES" sz="2400" dirty="0" err="1">
                <a:effectLst/>
              </a:rPr>
              <a:t>Shared</a:t>
            </a:r>
            <a:r>
              <a:rPr lang="es-ES" altLang="es-ES" sz="2400" dirty="0">
                <a:effectLst/>
              </a:rPr>
              <a:t>”. “Reducciones” en </a:t>
            </a:r>
            <a:r>
              <a:rPr lang="es-ES" altLang="es-ES" sz="2400" dirty="0" err="1">
                <a:effectLst/>
              </a:rPr>
              <a:t>GPUs</a:t>
            </a:r>
            <a:endParaRPr lang="es-ES" altLang="es-ES" sz="2400" dirty="0">
              <a:effectLst/>
            </a:endParaRP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Sesión 5: Optimización, temas avanzados, librerías</a:t>
            </a:r>
          </a:p>
        </p:txBody>
      </p:sp>
    </p:spTree>
    <p:extLst>
      <p:ext uri="{BB962C8B-B14F-4D97-AF65-F5344CB8AC3E}">
        <p14:creationId xmlns:p14="http://schemas.microsoft.com/office/powerpoint/2010/main" val="37049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Ejercicios reducción</a:t>
            </a:r>
          </a:p>
        </p:txBody>
      </p:sp>
      <p:sp>
        <p:nvSpPr>
          <p:cNvPr id="12291" name="Rectangle 3"/>
          <p:cNvSpPr>
            <a:spLocks noGrp="1" noChangeArrowheads="1"/>
          </p:cNvSpPr>
          <p:nvPr>
            <p:ph type="body" idx="1"/>
          </p:nvPr>
        </p:nvSpPr>
        <p:spPr>
          <a:xfrm>
            <a:off x="467544" y="1052736"/>
            <a:ext cx="8229600" cy="4530725"/>
          </a:xfrm>
        </p:spPr>
        <p:txBody>
          <a:bodyPr/>
          <a:lstStyle/>
          <a:p>
            <a:r>
              <a:rPr lang="es-ES" sz="1800" dirty="0"/>
              <a:t>2) Haz un programa para calcular en la GPU las medias de las columnas de una matriz usando reducción. Cada bloque calcula la media de una columna, haciendo colaborar todos los </a:t>
            </a:r>
            <a:r>
              <a:rPr lang="es-ES" sz="1800" dirty="0" err="1"/>
              <a:t>threads</a:t>
            </a:r>
            <a:r>
              <a:rPr lang="es-ES" sz="1800" dirty="0"/>
              <a:t> del bloque. Hazlo a partir del archivo en </a:t>
            </a:r>
            <a:r>
              <a:rPr lang="es-ES" sz="1800" dirty="0" err="1"/>
              <a:t>poliformat</a:t>
            </a:r>
            <a:r>
              <a:rPr lang="es-ES" sz="1800" dirty="0"/>
              <a:t> </a:t>
            </a:r>
            <a:r>
              <a:rPr lang="es-ES" sz="1800" dirty="0" err="1"/>
              <a:t>media_matriz_incompleto.c</a:t>
            </a:r>
            <a:endParaRPr lang="es-ES" sz="1800" dirty="0"/>
          </a:p>
          <a:p>
            <a:endParaRPr lang="es-ES" sz="1800" dirty="0"/>
          </a:p>
          <a:p>
            <a:r>
              <a:rPr lang="es-ES" sz="1800" dirty="0"/>
              <a:t>3) Haz un programa que calcule el producto Matriz-Vector. Tenéis en </a:t>
            </a:r>
            <a:r>
              <a:rPr lang="es-ES" sz="1800" dirty="0" err="1"/>
              <a:t>poliformat</a:t>
            </a:r>
            <a:r>
              <a:rPr lang="es-ES" sz="1800" dirty="0"/>
              <a:t> un archivo, matrix_vector.cu, que hace el cálculo en CPU y tiene programado todos los envíos para hacerlo en GPU .</a:t>
            </a:r>
          </a:p>
          <a:p>
            <a:pPr marL="0" indent="0" eaLnBrk="1" hangingPunct="1">
              <a:buNone/>
              <a:defRPr/>
            </a:pPr>
            <a:endParaRPr lang="es-ES" sz="1800" dirty="0"/>
          </a:p>
          <a:p>
            <a:pPr marL="0" indent="0" eaLnBrk="1" hangingPunct="1">
              <a:buNone/>
              <a:defRPr/>
            </a:pPr>
            <a:endParaRPr lang="es-ES" sz="1800" dirty="0"/>
          </a:p>
        </p:txBody>
      </p:sp>
    </p:spTree>
    <p:extLst>
      <p:ext uri="{BB962C8B-B14F-4D97-AF65-F5344CB8AC3E}">
        <p14:creationId xmlns:p14="http://schemas.microsoft.com/office/powerpoint/2010/main" val="265530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Múltiples </a:t>
            </a:r>
            <a:r>
              <a:rPr lang="es-ES" altLang="es-ES" sz="3200" dirty="0" err="1">
                <a:effectLst/>
              </a:rPr>
              <a:t>GPUs</a:t>
            </a:r>
            <a:endParaRPr lang="es-ES" altLang="es-ES" sz="3200" dirty="0">
              <a:effectLst/>
            </a:endParaRP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a:effectLst/>
              </a:rPr>
              <a:t>Existen varias posibilidades para usar múltiples </a:t>
            </a:r>
            <a:r>
              <a:rPr lang="es-ES" altLang="es-ES" sz="2400" dirty="0" err="1">
                <a:effectLst/>
              </a:rPr>
              <a:t>GPUs</a:t>
            </a:r>
            <a:r>
              <a:rPr lang="es-ES" altLang="es-ES" sz="2400" dirty="0">
                <a:effectLst/>
              </a:rPr>
              <a:t> en un programa. Este código permite enumerarlas</a:t>
            </a:r>
          </a:p>
          <a:p>
            <a:pPr marL="0" indent="0" eaLnBrk="1" hangingPunct="1">
              <a:buFont typeface="Wingdings" pitchFamily="2" charset="2"/>
              <a:buNone/>
              <a:defRPr/>
            </a:pPr>
            <a:endParaRPr lang="es-ES" altLang="es-ES" sz="2400" dirty="0">
              <a:effectLst/>
            </a:endParaRPr>
          </a:p>
          <a:p>
            <a:pPr marL="0" indent="0" eaLnBrk="1" hangingPunct="1">
              <a:buNone/>
              <a:defRPr/>
            </a:pPr>
            <a:r>
              <a:rPr lang="es-ES" sz="2000" dirty="0" err="1">
                <a:effectLst/>
              </a:rPr>
              <a:t>int</a:t>
            </a:r>
            <a:r>
              <a:rPr lang="es-ES" sz="2000" dirty="0">
                <a:effectLst/>
              </a:rPr>
              <a:t> </a:t>
            </a:r>
            <a:r>
              <a:rPr lang="es-ES" sz="2000" dirty="0" err="1">
                <a:effectLst/>
              </a:rPr>
              <a:t>deviceCount</a:t>
            </a:r>
            <a:r>
              <a:rPr lang="es-ES" sz="2000" dirty="0">
                <a:effectLst/>
              </a:rPr>
              <a:t>; </a:t>
            </a:r>
          </a:p>
          <a:p>
            <a:pPr marL="0" indent="0" eaLnBrk="1" hangingPunct="1">
              <a:buNone/>
              <a:defRPr/>
            </a:pPr>
            <a:r>
              <a:rPr lang="es-ES" sz="2000" dirty="0" err="1">
                <a:effectLst/>
              </a:rPr>
              <a:t>cudaGetDeviceCount</a:t>
            </a:r>
            <a:r>
              <a:rPr lang="es-ES" sz="2000" dirty="0">
                <a:effectLst/>
              </a:rPr>
              <a:t>(&amp;</a:t>
            </a:r>
            <a:r>
              <a:rPr lang="es-ES" sz="2000" dirty="0" err="1">
                <a:effectLst/>
              </a:rPr>
              <a:t>deviceCount</a:t>
            </a:r>
            <a:r>
              <a:rPr lang="es-ES" sz="2000" dirty="0">
                <a:effectLst/>
              </a:rPr>
              <a:t>);</a:t>
            </a:r>
          </a:p>
          <a:p>
            <a:pPr marL="0" indent="0" eaLnBrk="1" hangingPunct="1">
              <a:buNone/>
              <a:defRPr/>
            </a:pPr>
            <a:r>
              <a:rPr lang="es-ES" sz="2000" dirty="0" err="1">
                <a:effectLst/>
              </a:rPr>
              <a:t>int</a:t>
            </a:r>
            <a:r>
              <a:rPr lang="es-ES" sz="2000" dirty="0">
                <a:effectLst/>
              </a:rPr>
              <a:t> </a:t>
            </a:r>
            <a:r>
              <a:rPr lang="es-ES" sz="2000" dirty="0" err="1">
                <a:effectLst/>
              </a:rPr>
              <a:t>device</a:t>
            </a:r>
            <a:r>
              <a:rPr lang="es-ES" sz="2000" dirty="0">
                <a:effectLst/>
              </a:rPr>
              <a:t>; </a:t>
            </a:r>
          </a:p>
          <a:p>
            <a:pPr marL="0" indent="0" eaLnBrk="1" hangingPunct="1">
              <a:buNone/>
              <a:defRPr/>
            </a:pPr>
            <a:r>
              <a:rPr lang="es-ES" sz="2000" dirty="0" err="1">
                <a:effectLst/>
              </a:rPr>
              <a:t>for</a:t>
            </a:r>
            <a:r>
              <a:rPr lang="es-ES" sz="2000" dirty="0">
                <a:effectLst/>
              </a:rPr>
              <a:t> (</a:t>
            </a:r>
            <a:r>
              <a:rPr lang="es-ES" sz="2000" dirty="0" err="1">
                <a:effectLst/>
              </a:rPr>
              <a:t>device</a:t>
            </a:r>
            <a:r>
              <a:rPr lang="es-ES" sz="2000" dirty="0">
                <a:effectLst/>
              </a:rPr>
              <a:t> = 0; </a:t>
            </a:r>
            <a:r>
              <a:rPr lang="es-ES" sz="2000" dirty="0" err="1">
                <a:effectLst/>
              </a:rPr>
              <a:t>device</a:t>
            </a:r>
            <a:r>
              <a:rPr lang="es-ES" sz="2000" dirty="0">
                <a:effectLst/>
              </a:rPr>
              <a:t> &lt; </a:t>
            </a:r>
            <a:r>
              <a:rPr lang="es-ES" sz="2000" dirty="0" err="1">
                <a:effectLst/>
              </a:rPr>
              <a:t>deviceCount</a:t>
            </a:r>
            <a:r>
              <a:rPr lang="es-ES" sz="2000" dirty="0">
                <a:effectLst/>
              </a:rPr>
              <a:t>; ++</a:t>
            </a:r>
            <a:r>
              <a:rPr lang="es-ES" sz="2000" dirty="0" err="1">
                <a:effectLst/>
              </a:rPr>
              <a:t>device</a:t>
            </a:r>
            <a:r>
              <a:rPr lang="es-ES" sz="2000" dirty="0">
                <a:effectLst/>
              </a:rPr>
              <a:t>) </a:t>
            </a:r>
          </a:p>
          <a:p>
            <a:pPr marL="0" indent="0" eaLnBrk="1" hangingPunct="1">
              <a:buNone/>
              <a:defRPr/>
            </a:pPr>
            <a:r>
              <a:rPr lang="es-ES" sz="2000" dirty="0">
                <a:effectLst/>
              </a:rPr>
              <a:t>   { 	</a:t>
            </a:r>
            <a:r>
              <a:rPr lang="es-ES" sz="2000" dirty="0" err="1">
                <a:effectLst/>
              </a:rPr>
              <a:t>cudaDeviceProp</a:t>
            </a:r>
            <a:r>
              <a:rPr lang="es-ES" sz="2000" dirty="0">
                <a:effectLst/>
              </a:rPr>
              <a:t> </a:t>
            </a:r>
            <a:r>
              <a:rPr lang="es-ES" sz="2000" dirty="0" err="1">
                <a:effectLst/>
              </a:rPr>
              <a:t>deviceProp</a:t>
            </a:r>
            <a:r>
              <a:rPr lang="es-ES" sz="2000" dirty="0">
                <a:effectLst/>
              </a:rPr>
              <a:t>;    	</a:t>
            </a:r>
            <a:r>
              <a:rPr lang="es-ES" sz="2000" dirty="0" err="1">
                <a:effectLst/>
              </a:rPr>
              <a:t>cudaGetDeviceProperties</a:t>
            </a:r>
            <a:r>
              <a:rPr lang="es-ES" sz="2000" dirty="0">
                <a:effectLst/>
              </a:rPr>
              <a:t>(&amp;</a:t>
            </a:r>
            <a:r>
              <a:rPr lang="es-ES" sz="2000" dirty="0" err="1">
                <a:effectLst/>
              </a:rPr>
              <a:t>deviceProp</a:t>
            </a:r>
            <a:r>
              <a:rPr lang="es-ES" sz="2000" dirty="0">
                <a:effectLst/>
              </a:rPr>
              <a:t>, </a:t>
            </a:r>
            <a:r>
              <a:rPr lang="es-ES" sz="2000" dirty="0" err="1">
                <a:effectLst/>
              </a:rPr>
              <a:t>device</a:t>
            </a:r>
            <a:r>
              <a:rPr lang="es-ES" sz="2000" dirty="0">
                <a:effectLst/>
              </a:rPr>
              <a:t>); 	</a:t>
            </a:r>
            <a:r>
              <a:rPr lang="es-ES" sz="2000" dirty="0" err="1">
                <a:effectLst/>
              </a:rPr>
              <a:t>printf</a:t>
            </a:r>
            <a:r>
              <a:rPr lang="es-ES" sz="2000" dirty="0">
                <a:effectLst/>
              </a:rPr>
              <a:t>("</a:t>
            </a:r>
            <a:r>
              <a:rPr lang="es-ES" sz="2000" dirty="0" err="1">
                <a:effectLst/>
              </a:rPr>
              <a:t>Device</a:t>
            </a:r>
            <a:r>
              <a:rPr lang="es-ES" sz="2000" dirty="0">
                <a:effectLst/>
              </a:rPr>
              <a:t> %d has compute </a:t>
            </a:r>
            <a:r>
              <a:rPr lang="es-ES" sz="2000" dirty="0" err="1">
                <a:effectLst/>
              </a:rPr>
              <a:t>capability</a:t>
            </a:r>
            <a:r>
              <a:rPr lang="es-ES" sz="2000" dirty="0">
                <a:effectLst/>
              </a:rPr>
              <a:t> %</a:t>
            </a:r>
            <a:r>
              <a:rPr lang="es-ES" sz="2000" dirty="0" err="1">
                <a:effectLst/>
              </a:rPr>
              <a:t>d.%d</a:t>
            </a:r>
            <a:r>
              <a:rPr lang="es-ES" sz="2000" dirty="0">
                <a:effectLst/>
              </a:rPr>
              <a:t>.\n", </a:t>
            </a:r>
            <a:r>
              <a:rPr lang="es-ES" sz="2000" dirty="0" err="1">
                <a:effectLst/>
              </a:rPr>
              <a:t>device</a:t>
            </a:r>
            <a:r>
              <a:rPr lang="es-ES" sz="2000" dirty="0">
                <a:effectLst/>
              </a:rPr>
              <a:t>, </a:t>
            </a:r>
            <a:r>
              <a:rPr lang="es-ES" sz="2000" dirty="0" err="1">
                <a:effectLst/>
              </a:rPr>
              <a:t>deviceProp.major</a:t>
            </a:r>
            <a:r>
              <a:rPr lang="es-ES" sz="2000" dirty="0">
                <a:effectLst/>
              </a:rPr>
              <a:t>, </a:t>
            </a:r>
            <a:r>
              <a:rPr lang="es-ES" sz="2000" dirty="0" err="1">
                <a:effectLst/>
              </a:rPr>
              <a:t>deviceProp.minor</a:t>
            </a:r>
            <a:r>
              <a:rPr lang="es-ES" sz="2000" dirty="0">
                <a:effectLst/>
              </a:rPr>
              <a:t>); </a:t>
            </a:r>
          </a:p>
          <a:p>
            <a:pPr marL="0" indent="0" eaLnBrk="1" hangingPunct="1">
              <a:buNone/>
              <a:defRPr/>
            </a:pPr>
            <a:r>
              <a:rPr lang="es-ES" sz="2000" dirty="0">
                <a:effectLst/>
              </a:rPr>
              <a:t>   }</a:t>
            </a:r>
            <a:br>
              <a:rPr lang="es-ES" sz="2000" dirty="0">
                <a:effectLst/>
              </a:rPr>
            </a:br>
            <a:br>
              <a:rPr lang="es-ES" sz="2400" dirty="0">
                <a:effectLst/>
              </a:rPr>
            </a:br>
            <a:endParaRPr lang="es-ES" altLang="es-ES" sz="2400" dirty="0">
              <a:effectLst/>
            </a:endParaRPr>
          </a:p>
        </p:txBody>
      </p:sp>
    </p:spTree>
    <p:extLst>
      <p:ext uri="{BB962C8B-B14F-4D97-AF65-F5344CB8AC3E}">
        <p14:creationId xmlns:p14="http://schemas.microsoft.com/office/powerpoint/2010/main" val="380437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Múltiples </a:t>
            </a:r>
            <a:r>
              <a:rPr lang="es-ES" altLang="es-ES" sz="3200" dirty="0" err="1">
                <a:effectLst/>
              </a:rPr>
              <a:t>GPUs</a:t>
            </a:r>
            <a:endParaRPr lang="es-ES" altLang="es-ES" sz="3200" dirty="0">
              <a:effectLst/>
            </a:endParaRPr>
          </a:p>
        </p:txBody>
      </p:sp>
      <p:sp>
        <p:nvSpPr>
          <p:cNvPr id="12291" name="Rectangle 3"/>
          <p:cNvSpPr>
            <a:spLocks noGrp="1" noChangeArrowheads="1"/>
          </p:cNvSpPr>
          <p:nvPr>
            <p:ph type="body" idx="1"/>
          </p:nvPr>
        </p:nvSpPr>
        <p:spPr>
          <a:xfrm>
            <a:off x="467544" y="1052736"/>
            <a:ext cx="8676456" cy="4530725"/>
          </a:xfrm>
        </p:spPr>
        <p:txBody>
          <a:bodyPr/>
          <a:lstStyle/>
          <a:p>
            <a:pPr marL="0" indent="0" eaLnBrk="1" hangingPunct="1">
              <a:buNone/>
              <a:defRPr/>
            </a:pPr>
            <a:r>
              <a:rPr lang="es-ES" altLang="es-ES" sz="2000" dirty="0">
                <a:effectLst/>
              </a:rPr>
              <a:t>Se puede seleccionar la GPU activa con </a:t>
            </a:r>
            <a:r>
              <a:rPr lang="es-ES" altLang="es-ES" sz="2000" dirty="0" err="1">
                <a:effectLst/>
              </a:rPr>
              <a:t>c</a:t>
            </a:r>
            <a:r>
              <a:rPr lang="es-ES" sz="2000" dirty="0" err="1">
                <a:effectLst/>
              </a:rPr>
              <a:t>udaSetDevice</a:t>
            </a:r>
            <a:r>
              <a:rPr lang="es-ES" sz="2000" dirty="0">
                <a:effectLst/>
              </a:rPr>
              <a:t>(). Si no se hace esta llamada, el “</a:t>
            </a:r>
            <a:r>
              <a:rPr lang="es-ES" sz="2000" dirty="0" err="1">
                <a:effectLst/>
              </a:rPr>
              <a:t>device</a:t>
            </a:r>
            <a:r>
              <a:rPr lang="es-ES" sz="2000" dirty="0">
                <a:effectLst/>
              </a:rPr>
              <a:t>” por defecto es el 0. Ejemplo con dos </a:t>
            </a:r>
            <a:r>
              <a:rPr lang="es-ES" sz="2000" dirty="0" err="1">
                <a:effectLst/>
              </a:rPr>
              <a:t>GPUs</a:t>
            </a:r>
            <a:endParaRPr lang="es-ES" altLang="es-ES" sz="2000" dirty="0">
              <a:effectLst/>
            </a:endParaRPr>
          </a:p>
          <a:p>
            <a:pPr marL="0" indent="0" eaLnBrk="1" hangingPunct="1">
              <a:buFont typeface="Wingdings" pitchFamily="2" charset="2"/>
              <a:buNone/>
              <a:defRPr/>
            </a:pPr>
            <a:endParaRPr lang="es-ES" altLang="es-ES" sz="2400" dirty="0">
              <a:effectLst/>
            </a:endParaRPr>
          </a:p>
          <a:p>
            <a:pPr marL="0" indent="0" eaLnBrk="1" hangingPunct="1">
              <a:buNone/>
              <a:defRPr/>
            </a:pPr>
            <a:r>
              <a:rPr lang="es-ES" sz="2000" dirty="0" err="1">
                <a:effectLst/>
              </a:rPr>
              <a:t>size_t</a:t>
            </a:r>
            <a:r>
              <a:rPr lang="es-ES" sz="2000" dirty="0">
                <a:effectLst/>
              </a:rPr>
              <a:t> </a:t>
            </a:r>
            <a:r>
              <a:rPr lang="es-ES" sz="2000" dirty="0" err="1">
                <a:effectLst/>
              </a:rPr>
              <a:t>size</a:t>
            </a:r>
            <a:r>
              <a:rPr lang="es-ES" sz="2000" dirty="0">
                <a:effectLst/>
              </a:rPr>
              <a:t> = 1024 * </a:t>
            </a:r>
            <a:r>
              <a:rPr lang="es-ES" sz="2000" dirty="0" err="1">
                <a:effectLst/>
              </a:rPr>
              <a:t>sizeof</a:t>
            </a:r>
            <a:r>
              <a:rPr lang="es-ES" sz="2000" dirty="0">
                <a:effectLst/>
              </a:rPr>
              <a:t>(</a:t>
            </a:r>
            <a:r>
              <a:rPr lang="es-ES" sz="2000" dirty="0" err="1">
                <a:effectLst/>
              </a:rPr>
              <a:t>float</a:t>
            </a:r>
            <a:r>
              <a:rPr lang="es-ES" sz="2000" dirty="0">
                <a:effectLst/>
              </a:rPr>
              <a:t>); </a:t>
            </a:r>
          </a:p>
          <a:p>
            <a:pPr marL="0" indent="0" eaLnBrk="1" hangingPunct="1">
              <a:buNone/>
              <a:defRPr/>
            </a:pPr>
            <a:r>
              <a:rPr lang="es-ES" sz="2000" dirty="0" err="1">
                <a:effectLst/>
              </a:rPr>
              <a:t>cudaSetDevice</a:t>
            </a:r>
            <a:r>
              <a:rPr lang="es-ES" sz="2000" dirty="0">
                <a:effectLst/>
              </a:rPr>
              <a:t>(0); // Set </a:t>
            </a:r>
            <a:r>
              <a:rPr lang="es-ES" sz="2000" dirty="0" err="1">
                <a:effectLst/>
              </a:rPr>
              <a:t>device</a:t>
            </a:r>
            <a:r>
              <a:rPr lang="es-ES" sz="2000" dirty="0">
                <a:effectLst/>
              </a:rPr>
              <a:t> 0 as </a:t>
            </a:r>
            <a:r>
              <a:rPr lang="es-ES" sz="2000" dirty="0" err="1">
                <a:effectLst/>
              </a:rPr>
              <a:t>current</a:t>
            </a:r>
            <a:r>
              <a:rPr lang="es-ES" sz="2000" dirty="0">
                <a:effectLst/>
              </a:rPr>
              <a:t> </a:t>
            </a:r>
          </a:p>
          <a:p>
            <a:pPr marL="0" indent="0" eaLnBrk="1" hangingPunct="1">
              <a:buNone/>
              <a:defRPr/>
            </a:pPr>
            <a:r>
              <a:rPr lang="es-ES" sz="2000" dirty="0" err="1">
                <a:effectLst/>
              </a:rPr>
              <a:t>float</a:t>
            </a:r>
            <a:r>
              <a:rPr lang="es-ES" sz="2000" dirty="0">
                <a:effectLst/>
              </a:rPr>
              <a:t>* p0; </a:t>
            </a:r>
          </a:p>
          <a:p>
            <a:pPr marL="0" indent="0" eaLnBrk="1" hangingPunct="1">
              <a:buNone/>
              <a:defRPr/>
            </a:pPr>
            <a:r>
              <a:rPr lang="es-ES" sz="2000" dirty="0" err="1">
                <a:effectLst/>
              </a:rPr>
              <a:t>cudaMalloc</a:t>
            </a:r>
            <a:r>
              <a:rPr lang="es-ES" sz="2000" dirty="0">
                <a:effectLst/>
              </a:rPr>
              <a:t>(&amp;p0, </a:t>
            </a:r>
            <a:r>
              <a:rPr lang="es-ES" sz="2000" dirty="0" err="1">
                <a:effectLst/>
              </a:rPr>
              <a:t>size</a:t>
            </a:r>
            <a:r>
              <a:rPr lang="es-ES" sz="2000" dirty="0">
                <a:effectLst/>
              </a:rPr>
              <a:t>); // </a:t>
            </a:r>
            <a:r>
              <a:rPr lang="es-ES" sz="2000" dirty="0" err="1">
                <a:effectLst/>
              </a:rPr>
              <a:t>Allocate</a:t>
            </a:r>
            <a:r>
              <a:rPr lang="es-ES" sz="2000" dirty="0">
                <a:effectLst/>
              </a:rPr>
              <a:t> </a:t>
            </a:r>
            <a:r>
              <a:rPr lang="es-ES" sz="2000" dirty="0" err="1">
                <a:effectLst/>
              </a:rPr>
              <a:t>memory</a:t>
            </a:r>
            <a:r>
              <a:rPr lang="es-ES" sz="2000" dirty="0">
                <a:effectLst/>
              </a:rPr>
              <a:t> </a:t>
            </a:r>
            <a:r>
              <a:rPr lang="es-ES" sz="2000" dirty="0" err="1">
                <a:effectLst/>
              </a:rPr>
              <a:t>on</a:t>
            </a:r>
            <a:r>
              <a:rPr lang="es-ES" sz="2000" dirty="0">
                <a:effectLst/>
              </a:rPr>
              <a:t> </a:t>
            </a:r>
            <a:r>
              <a:rPr lang="es-ES" sz="2000" dirty="0" err="1">
                <a:effectLst/>
              </a:rPr>
              <a:t>device</a:t>
            </a:r>
            <a:r>
              <a:rPr lang="es-ES" sz="2000" dirty="0">
                <a:effectLst/>
              </a:rPr>
              <a:t> 0 </a:t>
            </a:r>
          </a:p>
          <a:p>
            <a:pPr marL="0" indent="0" eaLnBrk="1" hangingPunct="1">
              <a:buNone/>
              <a:defRPr/>
            </a:pPr>
            <a:r>
              <a:rPr lang="es-ES" sz="2000" dirty="0" err="1">
                <a:effectLst/>
              </a:rPr>
              <a:t>MyKernel</a:t>
            </a:r>
            <a:r>
              <a:rPr lang="es-ES" sz="2000" dirty="0">
                <a:effectLst/>
              </a:rPr>
              <a:t>&lt;&lt;&lt;1000, 128&gt;&gt;&gt;(p0); // </a:t>
            </a:r>
            <a:r>
              <a:rPr lang="es-ES" sz="2000" dirty="0" err="1">
                <a:effectLst/>
              </a:rPr>
              <a:t>Launch</a:t>
            </a:r>
            <a:r>
              <a:rPr lang="es-ES" sz="2000" dirty="0">
                <a:effectLst/>
              </a:rPr>
              <a:t> </a:t>
            </a:r>
            <a:r>
              <a:rPr lang="es-ES" sz="2000" dirty="0" err="1">
                <a:effectLst/>
              </a:rPr>
              <a:t>kernel</a:t>
            </a:r>
            <a:r>
              <a:rPr lang="es-ES" sz="2000" dirty="0">
                <a:effectLst/>
              </a:rPr>
              <a:t> </a:t>
            </a:r>
            <a:r>
              <a:rPr lang="es-ES" sz="2000" dirty="0" err="1">
                <a:effectLst/>
              </a:rPr>
              <a:t>on</a:t>
            </a:r>
            <a:r>
              <a:rPr lang="es-ES" sz="2000" dirty="0">
                <a:effectLst/>
              </a:rPr>
              <a:t> </a:t>
            </a:r>
            <a:r>
              <a:rPr lang="es-ES" sz="2000" dirty="0" err="1">
                <a:effectLst/>
              </a:rPr>
              <a:t>device</a:t>
            </a:r>
            <a:r>
              <a:rPr lang="es-ES" sz="2000" dirty="0">
                <a:effectLst/>
              </a:rPr>
              <a:t> 0 </a:t>
            </a:r>
          </a:p>
          <a:p>
            <a:pPr marL="0" indent="0" eaLnBrk="1" hangingPunct="1">
              <a:buNone/>
              <a:defRPr/>
            </a:pPr>
            <a:r>
              <a:rPr lang="es-ES" sz="2000" dirty="0" err="1">
                <a:effectLst/>
              </a:rPr>
              <a:t>cudaSetDevice</a:t>
            </a:r>
            <a:r>
              <a:rPr lang="es-ES" sz="2000" dirty="0">
                <a:effectLst/>
              </a:rPr>
              <a:t>(1); // Set </a:t>
            </a:r>
            <a:r>
              <a:rPr lang="es-ES" sz="2000" dirty="0" err="1">
                <a:effectLst/>
              </a:rPr>
              <a:t>device</a:t>
            </a:r>
            <a:r>
              <a:rPr lang="es-ES" sz="2000" dirty="0">
                <a:effectLst/>
              </a:rPr>
              <a:t> 1 as </a:t>
            </a:r>
            <a:r>
              <a:rPr lang="es-ES" sz="2000" dirty="0" err="1">
                <a:effectLst/>
              </a:rPr>
              <a:t>current</a:t>
            </a:r>
            <a:r>
              <a:rPr lang="es-ES" sz="2000" dirty="0">
                <a:effectLst/>
              </a:rPr>
              <a:t> </a:t>
            </a:r>
          </a:p>
          <a:p>
            <a:pPr marL="0" indent="0" eaLnBrk="1" hangingPunct="1">
              <a:buNone/>
              <a:defRPr/>
            </a:pPr>
            <a:r>
              <a:rPr lang="es-ES" sz="2000" dirty="0" err="1">
                <a:effectLst/>
              </a:rPr>
              <a:t>float</a:t>
            </a:r>
            <a:r>
              <a:rPr lang="es-ES" sz="2000" dirty="0">
                <a:effectLst/>
              </a:rPr>
              <a:t>* p1; </a:t>
            </a:r>
          </a:p>
          <a:p>
            <a:pPr marL="0" indent="0" eaLnBrk="1" hangingPunct="1">
              <a:buNone/>
              <a:defRPr/>
            </a:pPr>
            <a:r>
              <a:rPr lang="es-ES" sz="2000" dirty="0" err="1">
                <a:effectLst/>
              </a:rPr>
              <a:t>cudaMalloc</a:t>
            </a:r>
            <a:r>
              <a:rPr lang="es-ES" sz="2000" dirty="0">
                <a:effectLst/>
              </a:rPr>
              <a:t>(&amp;p1, </a:t>
            </a:r>
            <a:r>
              <a:rPr lang="es-ES" sz="2000" dirty="0" err="1">
                <a:effectLst/>
              </a:rPr>
              <a:t>size</a:t>
            </a:r>
            <a:r>
              <a:rPr lang="es-ES" sz="2000" dirty="0">
                <a:effectLst/>
              </a:rPr>
              <a:t>); // </a:t>
            </a:r>
            <a:r>
              <a:rPr lang="es-ES" sz="2000" dirty="0" err="1">
                <a:effectLst/>
              </a:rPr>
              <a:t>Allocate</a:t>
            </a:r>
            <a:r>
              <a:rPr lang="es-ES" sz="2000" dirty="0">
                <a:effectLst/>
              </a:rPr>
              <a:t> </a:t>
            </a:r>
            <a:r>
              <a:rPr lang="es-ES" sz="2000" dirty="0" err="1">
                <a:effectLst/>
              </a:rPr>
              <a:t>memory</a:t>
            </a:r>
            <a:r>
              <a:rPr lang="es-ES" sz="2000" dirty="0">
                <a:effectLst/>
              </a:rPr>
              <a:t> </a:t>
            </a:r>
            <a:r>
              <a:rPr lang="es-ES" sz="2000" dirty="0" err="1">
                <a:effectLst/>
              </a:rPr>
              <a:t>on</a:t>
            </a:r>
            <a:r>
              <a:rPr lang="es-ES" sz="2000" dirty="0">
                <a:effectLst/>
              </a:rPr>
              <a:t> </a:t>
            </a:r>
            <a:r>
              <a:rPr lang="es-ES" sz="2000" dirty="0" err="1">
                <a:effectLst/>
              </a:rPr>
              <a:t>device</a:t>
            </a:r>
            <a:r>
              <a:rPr lang="es-ES" sz="2000" dirty="0">
                <a:effectLst/>
              </a:rPr>
              <a:t> 1 </a:t>
            </a:r>
          </a:p>
          <a:p>
            <a:pPr marL="0" indent="0" eaLnBrk="1" hangingPunct="1">
              <a:buNone/>
              <a:defRPr/>
            </a:pPr>
            <a:r>
              <a:rPr lang="es-ES" sz="2000" dirty="0" err="1">
                <a:effectLst/>
              </a:rPr>
              <a:t>MyKernel</a:t>
            </a:r>
            <a:r>
              <a:rPr lang="es-ES" sz="2000" dirty="0">
                <a:effectLst/>
              </a:rPr>
              <a:t>&lt;&lt;&lt;1000, 128&gt;&gt;&gt;(p1); // </a:t>
            </a:r>
            <a:r>
              <a:rPr lang="es-ES" sz="2000" dirty="0" err="1">
                <a:effectLst/>
              </a:rPr>
              <a:t>Launch</a:t>
            </a:r>
            <a:r>
              <a:rPr lang="es-ES" sz="2000" dirty="0">
                <a:effectLst/>
              </a:rPr>
              <a:t> </a:t>
            </a:r>
            <a:r>
              <a:rPr lang="es-ES" sz="2000" dirty="0" err="1">
                <a:effectLst/>
              </a:rPr>
              <a:t>kernel</a:t>
            </a:r>
            <a:r>
              <a:rPr lang="es-ES" sz="2000" dirty="0">
                <a:effectLst/>
              </a:rPr>
              <a:t> </a:t>
            </a:r>
            <a:r>
              <a:rPr lang="es-ES" sz="2000" dirty="0" err="1">
                <a:effectLst/>
              </a:rPr>
              <a:t>on</a:t>
            </a:r>
            <a:r>
              <a:rPr lang="es-ES" sz="2000" dirty="0">
                <a:effectLst/>
              </a:rPr>
              <a:t> </a:t>
            </a:r>
            <a:r>
              <a:rPr lang="es-ES" sz="2000" dirty="0" err="1">
                <a:effectLst/>
              </a:rPr>
              <a:t>device</a:t>
            </a:r>
            <a:r>
              <a:rPr lang="es-ES" sz="2000" dirty="0">
                <a:effectLst/>
              </a:rPr>
              <a:t> 1</a:t>
            </a:r>
            <a:br>
              <a:rPr lang="es-ES" sz="2000" dirty="0">
                <a:effectLst/>
              </a:rPr>
            </a:br>
            <a:br>
              <a:rPr lang="es-ES" sz="2000" dirty="0">
                <a:effectLst/>
              </a:rPr>
            </a:br>
            <a:endParaRPr lang="es-ES" altLang="es-ES" sz="2400" dirty="0">
              <a:effectLst/>
            </a:endParaRPr>
          </a:p>
          <a:p>
            <a:pPr marL="0" indent="0" eaLnBrk="1" hangingPunct="1">
              <a:buFont typeface="Wingdings" pitchFamily="2" charset="2"/>
              <a:buNone/>
              <a:defRPr/>
            </a:pPr>
            <a:endParaRPr lang="es-ES" altLang="es-ES" sz="2400" dirty="0">
              <a:effectLst/>
            </a:endParaRPr>
          </a:p>
        </p:txBody>
      </p:sp>
    </p:spTree>
    <p:extLst>
      <p:ext uri="{BB962C8B-B14F-4D97-AF65-F5344CB8AC3E}">
        <p14:creationId xmlns:p14="http://schemas.microsoft.com/office/powerpoint/2010/main" val="42150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Múltiples </a:t>
            </a:r>
            <a:r>
              <a:rPr lang="es-ES" altLang="es-ES" sz="3200" dirty="0" err="1">
                <a:effectLst/>
              </a:rPr>
              <a:t>GPUs</a:t>
            </a:r>
            <a:endParaRPr lang="es-ES" altLang="es-ES" sz="3200" dirty="0">
              <a:effectLst/>
            </a:endParaRPr>
          </a:p>
        </p:txBody>
      </p:sp>
      <p:sp>
        <p:nvSpPr>
          <p:cNvPr id="12291" name="Rectangle 3"/>
          <p:cNvSpPr>
            <a:spLocks noGrp="1" noChangeArrowheads="1"/>
          </p:cNvSpPr>
          <p:nvPr>
            <p:ph type="body" idx="1"/>
          </p:nvPr>
        </p:nvSpPr>
        <p:spPr>
          <a:xfrm>
            <a:off x="467544" y="764704"/>
            <a:ext cx="8229600" cy="4530725"/>
          </a:xfrm>
        </p:spPr>
        <p:txBody>
          <a:bodyPr/>
          <a:lstStyle/>
          <a:p>
            <a:pPr marL="0" indent="0" eaLnBrk="1" hangingPunct="1">
              <a:buFont typeface="Wingdings" pitchFamily="2" charset="2"/>
              <a:buNone/>
              <a:defRPr/>
            </a:pPr>
            <a:r>
              <a:rPr lang="es-ES" altLang="es-ES" sz="2400" dirty="0">
                <a:effectLst/>
              </a:rPr>
              <a:t>La forma mas sencilla es usar varias </a:t>
            </a:r>
            <a:r>
              <a:rPr lang="es-ES" altLang="es-ES" sz="2400" dirty="0" err="1">
                <a:effectLst/>
              </a:rPr>
              <a:t>GPUs</a:t>
            </a:r>
            <a:r>
              <a:rPr lang="es-ES" altLang="es-ES" sz="2400" dirty="0">
                <a:effectLst/>
              </a:rPr>
              <a:t> es usar varios </a:t>
            </a:r>
            <a:r>
              <a:rPr lang="es-ES" altLang="es-ES" sz="2400" dirty="0" err="1">
                <a:effectLst/>
              </a:rPr>
              <a:t>threads</a:t>
            </a:r>
            <a:r>
              <a:rPr lang="es-ES" altLang="es-ES" sz="2400" dirty="0">
                <a:effectLst/>
              </a:rPr>
              <a:t> de la CPU, cada uno controlando una GPU: </a:t>
            </a:r>
            <a:r>
              <a:rPr lang="es-ES" altLang="es-ES" sz="2400" dirty="0" err="1">
                <a:effectLst/>
              </a:rPr>
              <a:t>OpenMP</a:t>
            </a:r>
            <a:endParaRPr lang="es-ES" altLang="es-ES" sz="2400" dirty="0">
              <a:effectLst/>
            </a:endParaRPr>
          </a:p>
          <a:p>
            <a:pPr marL="0" indent="0" eaLnBrk="1" hangingPunct="1">
              <a:buFont typeface="Wingdings" pitchFamily="2" charset="2"/>
              <a:buNone/>
              <a:defRPr/>
            </a:pPr>
            <a:endParaRPr lang="es-ES" altLang="es-ES" sz="2400" dirty="0">
              <a:effectLst/>
            </a:endParaRPr>
          </a:p>
          <a:p>
            <a:pPr marL="0" indent="0" eaLnBrk="1" hangingPunct="1">
              <a:buNone/>
              <a:defRPr/>
            </a:pPr>
            <a:r>
              <a:rPr lang="es-ES" sz="2400" dirty="0" err="1">
                <a:effectLst/>
              </a:rPr>
              <a:t>int</a:t>
            </a:r>
            <a:r>
              <a:rPr lang="es-ES" sz="2400" dirty="0">
                <a:effectLst/>
              </a:rPr>
              <a:t> </a:t>
            </a:r>
            <a:r>
              <a:rPr lang="es-ES" sz="2400" dirty="0" err="1">
                <a:effectLst/>
              </a:rPr>
              <a:t>i,deviceCount</a:t>
            </a:r>
            <a:r>
              <a:rPr lang="es-ES" sz="2400" dirty="0">
                <a:effectLst/>
              </a:rPr>
              <a:t>, N=1000; </a:t>
            </a:r>
          </a:p>
          <a:p>
            <a:pPr marL="0" indent="0" eaLnBrk="1" hangingPunct="1">
              <a:buNone/>
              <a:defRPr/>
            </a:pPr>
            <a:r>
              <a:rPr lang="es-ES" sz="2400" dirty="0" err="1">
                <a:effectLst/>
              </a:rPr>
              <a:t>cudaGetDeviceCount</a:t>
            </a:r>
            <a:r>
              <a:rPr lang="es-ES" sz="2400" dirty="0">
                <a:effectLst/>
              </a:rPr>
              <a:t>(&amp;</a:t>
            </a:r>
            <a:r>
              <a:rPr lang="es-ES" sz="2400" dirty="0" err="1">
                <a:effectLst/>
              </a:rPr>
              <a:t>deviceCount</a:t>
            </a:r>
            <a:r>
              <a:rPr lang="es-ES" sz="2400" dirty="0">
                <a:effectLst/>
              </a:rPr>
              <a:t>);</a:t>
            </a:r>
          </a:p>
          <a:p>
            <a:pPr marL="0" indent="0" eaLnBrk="1" hangingPunct="1">
              <a:buNone/>
              <a:defRPr/>
            </a:pPr>
            <a:r>
              <a:rPr lang="es-ES" sz="2400" dirty="0">
                <a:effectLst/>
              </a:rPr>
              <a:t>#</a:t>
            </a:r>
            <a:r>
              <a:rPr lang="es-ES" sz="2400" dirty="0" err="1">
                <a:effectLst/>
              </a:rPr>
              <a:t>pragma</a:t>
            </a:r>
            <a:r>
              <a:rPr lang="es-ES" sz="2400" dirty="0">
                <a:effectLst/>
              </a:rPr>
              <a:t> </a:t>
            </a:r>
            <a:r>
              <a:rPr lang="es-ES" sz="2400" dirty="0" err="1">
                <a:effectLst/>
              </a:rPr>
              <a:t>omp</a:t>
            </a:r>
            <a:r>
              <a:rPr lang="es-ES" sz="2400" dirty="0">
                <a:effectLst/>
              </a:rPr>
              <a:t> </a:t>
            </a:r>
            <a:r>
              <a:rPr lang="es-ES" sz="2400" dirty="0" err="1">
                <a:effectLst/>
              </a:rPr>
              <a:t>parallel</a:t>
            </a:r>
            <a:r>
              <a:rPr lang="es-ES" sz="2400" dirty="0">
                <a:effectLst/>
              </a:rPr>
              <a:t> </a:t>
            </a:r>
            <a:r>
              <a:rPr lang="es-ES" sz="2400" dirty="0" err="1">
                <a:effectLst/>
              </a:rPr>
              <a:t>for</a:t>
            </a:r>
            <a:endParaRPr lang="es-ES" altLang="es-ES" sz="2400" dirty="0">
              <a:effectLst/>
            </a:endParaRPr>
          </a:p>
          <a:p>
            <a:pPr marL="0" indent="0" eaLnBrk="1" hangingPunct="1">
              <a:buFont typeface="Wingdings" pitchFamily="2" charset="2"/>
              <a:buNone/>
              <a:defRPr/>
            </a:pPr>
            <a:r>
              <a:rPr lang="es-ES" altLang="es-ES" sz="2400" dirty="0" err="1">
                <a:effectLst/>
              </a:rPr>
              <a:t>for</a:t>
            </a:r>
            <a:r>
              <a:rPr lang="es-ES" altLang="es-ES" sz="2400" dirty="0">
                <a:effectLst/>
              </a:rPr>
              <a:t> (i=0;i&lt;</a:t>
            </a:r>
            <a:r>
              <a:rPr lang="es-ES" altLang="es-ES" sz="2400" dirty="0" err="1">
                <a:effectLst/>
              </a:rPr>
              <a:t>N;i</a:t>
            </a:r>
            <a:r>
              <a:rPr lang="es-ES" altLang="es-ES" sz="2400" dirty="0">
                <a:effectLst/>
              </a:rPr>
              <a:t>++)</a:t>
            </a:r>
          </a:p>
          <a:p>
            <a:pPr marL="0" indent="0" eaLnBrk="1" hangingPunct="1">
              <a:buNone/>
              <a:defRPr/>
            </a:pPr>
            <a:r>
              <a:rPr lang="es-ES" altLang="es-ES" sz="2400" dirty="0">
                <a:effectLst/>
              </a:rPr>
              <a:t>  { </a:t>
            </a:r>
            <a:r>
              <a:rPr lang="es-ES" altLang="es-ES" sz="2400" dirty="0" err="1">
                <a:effectLst/>
              </a:rPr>
              <a:t>igpu</a:t>
            </a:r>
            <a:r>
              <a:rPr lang="es-ES" altLang="es-ES" sz="2400" dirty="0">
                <a:effectLst/>
              </a:rPr>
              <a:t>=i/</a:t>
            </a:r>
            <a:r>
              <a:rPr lang="es-ES" altLang="es-ES" sz="2400" dirty="0" err="1">
                <a:effectLst/>
              </a:rPr>
              <a:t>deviceCount</a:t>
            </a:r>
            <a:r>
              <a:rPr lang="es-ES" altLang="es-ES" sz="2400" dirty="0">
                <a:effectLst/>
              </a:rPr>
              <a:t>;</a:t>
            </a:r>
          </a:p>
          <a:p>
            <a:pPr marL="0" indent="0" eaLnBrk="1" hangingPunct="1">
              <a:buNone/>
              <a:defRPr/>
            </a:pPr>
            <a:r>
              <a:rPr lang="es-ES" sz="2400" dirty="0">
                <a:effectLst/>
              </a:rPr>
              <a:t>     </a:t>
            </a:r>
            <a:r>
              <a:rPr lang="es-ES" sz="2400" dirty="0" err="1">
                <a:effectLst/>
              </a:rPr>
              <a:t>cudaSetDevice</a:t>
            </a:r>
            <a:r>
              <a:rPr lang="es-ES" sz="2400" dirty="0">
                <a:effectLst/>
              </a:rPr>
              <a:t>(</a:t>
            </a:r>
            <a:r>
              <a:rPr lang="es-ES" sz="2400" dirty="0" err="1">
                <a:effectLst/>
              </a:rPr>
              <a:t>igpu</a:t>
            </a:r>
            <a:r>
              <a:rPr lang="es-ES" sz="2400" dirty="0">
                <a:effectLst/>
              </a:rPr>
              <a:t>) ;</a:t>
            </a:r>
          </a:p>
          <a:p>
            <a:pPr marL="0" indent="0" eaLnBrk="1" hangingPunct="1">
              <a:buNone/>
              <a:defRPr/>
            </a:pPr>
            <a:r>
              <a:rPr lang="es-ES" sz="2400" dirty="0">
                <a:effectLst/>
              </a:rPr>
              <a:t>     </a:t>
            </a:r>
            <a:r>
              <a:rPr lang="es-ES" sz="2400" dirty="0" err="1">
                <a:effectLst/>
              </a:rPr>
              <a:t>cudaMalloc</a:t>
            </a:r>
            <a:r>
              <a:rPr lang="es-ES" sz="2400" dirty="0">
                <a:effectLst/>
              </a:rPr>
              <a:t>(&amp;p0, </a:t>
            </a:r>
            <a:r>
              <a:rPr lang="es-ES" sz="2400" dirty="0" err="1">
                <a:effectLst/>
              </a:rPr>
              <a:t>size</a:t>
            </a:r>
            <a:r>
              <a:rPr lang="es-ES" sz="2400" dirty="0">
                <a:effectLst/>
              </a:rPr>
              <a:t>); </a:t>
            </a:r>
          </a:p>
          <a:p>
            <a:pPr marL="0" indent="0" eaLnBrk="1" hangingPunct="1">
              <a:buNone/>
              <a:defRPr/>
            </a:pPr>
            <a:r>
              <a:rPr lang="es-ES" sz="2400" dirty="0">
                <a:effectLst/>
              </a:rPr>
              <a:t>      </a:t>
            </a:r>
            <a:r>
              <a:rPr lang="es-ES" sz="2400" dirty="0" err="1">
                <a:effectLst/>
              </a:rPr>
              <a:t>MyKernel</a:t>
            </a:r>
            <a:r>
              <a:rPr lang="es-ES" sz="2400" dirty="0">
                <a:effectLst/>
              </a:rPr>
              <a:t>&lt;&lt;&lt;1000, 128&gt;&gt;&gt;(p0); </a:t>
            </a:r>
          </a:p>
          <a:p>
            <a:pPr marL="0" indent="0" eaLnBrk="1" hangingPunct="1">
              <a:buNone/>
              <a:defRPr/>
            </a:pPr>
            <a:r>
              <a:rPr lang="es-ES" sz="2400" dirty="0">
                <a:effectLst/>
              </a:rPr>
              <a:t>     </a:t>
            </a:r>
            <a:r>
              <a:rPr lang="es-ES" sz="2400" dirty="0" err="1">
                <a:effectLst/>
              </a:rPr>
              <a:t>cudaFree</a:t>
            </a:r>
            <a:r>
              <a:rPr lang="es-ES" sz="2400" dirty="0">
                <a:effectLst/>
              </a:rPr>
              <a:t>(p0);</a:t>
            </a:r>
          </a:p>
          <a:p>
            <a:pPr marL="0" indent="0" eaLnBrk="1" hangingPunct="1">
              <a:buNone/>
              <a:defRPr/>
            </a:pPr>
            <a:r>
              <a:rPr lang="es-ES" sz="2400" dirty="0">
                <a:effectLst/>
              </a:rPr>
              <a:t>  }   </a:t>
            </a:r>
          </a:p>
          <a:p>
            <a:pPr marL="0" indent="0" eaLnBrk="1" hangingPunct="1">
              <a:buNone/>
              <a:defRPr/>
            </a:pPr>
            <a:endParaRPr lang="es-ES" altLang="es-ES" sz="2400" dirty="0">
              <a:effectLst/>
            </a:endParaRPr>
          </a:p>
        </p:txBody>
      </p:sp>
    </p:spTree>
    <p:extLst>
      <p:ext uri="{BB962C8B-B14F-4D97-AF65-F5344CB8AC3E}">
        <p14:creationId xmlns:p14="http://schemas.microsoft.com/office/powerpoint/2010/main" val="134531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CUDA </a:t>
            </a:r>
            <a:r>
              <a:rPr lang="es-ES" altLang="es-ES" sz="3200" dirty="0" err="1">
                <a:effectLst/>
              </a:rPr>
              <a:t>Streams</a:t>
            </a:r>
            <a:endParaRPr lang="es-ES" altLang="es-ES" sz="3200" dirty="0">
              <a:effectLst/>
            </a:endParaRP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a:effectLst/>
              </a:rPr>
              <a:t>Un </a:t>
            </a:r>
            <a:r>
              <a:rPr lang="es-ES" altLang="es-ES" sz="2400" dirty="0" err="1">
                <a:effectLst/>
              </a:rPr>
              <a:t>stream</a:t>
            </a:r>
            <a:r>
              <a:rPr lang="es-ES" altLang="es-ES" sz="2400" dirty="0">
                <a:effectLst/>
              </a:rPr>
              <a:t> de CUDA es una secuencia de operaciones que debe ejecutarse en la GPU en un cierto orden.</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Las operaciones que hemos visto se realizan en un </a:t>
            </a:r>
            <a:r>
              <a:rPr lang="es-ES" altLang="es-ES" sz="2400" dirty="0" err="1">
                <a:effectLst/>
              </a:rPr>
              <a:t>stream</a:t>
            </a:r>
            <a:r>
              <a:rPr lang="es-ES" altLang="es-ES" sz="2400" dirty="0">
                <a:effectLst/>
              </a:rPr>
              <a:t>: El </a:t>
            </a:r>
            <a:r>
              <a:rPr lang="es-ES" altLang="es-ES" sz="2400" dirty="0" err="1">
                <a:effectLst/>
              </a:rPr>
              <a:t>stream</a:t>
            </a:r>
            <a:r>
              <a:rPr lang="es-ES" altLang="es-ES" sz="2400" dirty="0">
                <a:effectLst/>
              </a:rPr>
              <a:t> por defecto. </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Usando varios </a:t>
            </a:r>
            <a:r>
              <a:rPr lang="es-ES" altLang="es-ES" sz="2400" dirty="0" err="1">
                <a:effectLst/>
              </a:rPr>
              <a:t>streams</a:t>
            </a:r>
            <a:r>
              <a:rPr lang="es-ES" altLang="es-ES" sz="2400" dirty="0">
                <a:effectLst/>
              </a:rPr>
              <a:t>, se puede solapar cálculos con envíos de datos, (</a:t>
            </a:r>
            <a:r>
              <a:rPr lang="es-ES" altLang="es-ES" sz="2400" dirty="0" err="1">
                <a:effectLst/>
              </a:rPr>
              <a:t>CudaMemcpyAsync</a:t>
            </a:r>
            <a:r>
              <a:rPr lang="es-ES" altLang="es-ES" sz="2400" dirty="0">
                <a:effectLst/>
              </a:rPr>
              <a:t>())o se pueden usar para manejar varias </a:t>
            </a:r>
            <a:r>
              <a:rPr lang="es-ES" altLang="es-ES" sz="2400" dirty="0" err="1">
                <a:effectLst/>
              </a:rPr>
              <a:t>GPUs</a:t>
            </a:r>
            <a:r>
              <a:rPr lang="es-ES" altLang="es-ES" sz="2400" dirty="0">
                <a:effectLst/>
              </a:rPr>
              <a:t> sin usar varios </a:t>
            </a:r>
            <a:r>
              <a:rPr lang="es-ES" altLang="es-ES" sz="2400" dirty="0" err="1">
                <a:effectLst/>
              </a:rPr>
              <a:t>threads</a:t>
            </a:r>
            <a:r>
              <a:rPr lang="es-ES" altLang="es-ES" sz="2400" dirty="0">
                <a:effectLst/>
              </a:rPr>
              <a:t> de la CPU</a:t>
            </a:r>
          </a:p>
        </p:txBody>
      </p:sp>
    </p:spTree>
    <p:extLst>
      <p:ext uri="{BB962C8B-B14F-4D97-AF65-F5344CB8AC3E}">
        <p14:creationId xmlns:p14="http://schemas.microsoft.com/office/powerpoint/2010/main" val="342616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CUDA Optimización</a:t>
            </a: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a:effectLst/>
              </a:rPr>
              <a:t>Existen muchos detalles (demasiados hoy en día) que se deben tener en cuenta para escribir código “rápido” en una GPU:</a:t>
            </a:r>
          </a:p>
          <a:p>
            <a:pPr marL="0" indent="0" eaLnBrk="1" hangingPunct="1">
              <a:buFont typeface="Wingdings" pitchFamily="2" charset="2"/>
              <a:buNone/>
              <a:defRPr/>
            </a:pPr>
            <a:r>
              <a:rPr lang="es-ES" altLang="es-ES" sz="2400" dirty="0">
                <a:effectLst/>
              </a:rPr>
              <a:t>-Alto grado de paralelismo.</a:t>
            </a:r>
          </a:p>
          <a:p>
            <a:pPr marL="0" indent="0" eaLnBrk="1" hangingPunct="1">
              <a:buFont typeface="Wingdings" pitchFamily="2" charset="2"/>
              <a:buNone/>
              <a:defRPr/>
            </a:pPr>
            <a:r>
              <a:rPr lang="es-ES" altLang="es-ES" sz="2400" dirty="0">
                <a:effectLst/>
              </a:rPr>
              <a:t>-Acceso “</a:t>
            </a:r>
            <a:r>
              <a:rPr lang="es-ES" altLang="es-ES" sz="2400" dirty="0" err="1">
                <a:effectLst/>
              </a:rPr>
              <a:t>coalesced</a:t>
            </a:r>
            <a:r>
              <a:rPr lang="es-ES" altLang="es-ES" sz="2400" dirty="0">
                <a:effectLst/>
              </a:rPr>
              <a:t>” a memoria global.</a:t>
            </a:r>
          </a:p>
          <a:p>
            <a:pPr marL="0" indent="0" eaLnBrk="1" hangingPunct="1">
              <a:buFont typeface="Wingdings" pitchFamily="2" charset="2"/>
              <a:buNone/>
              <a:defRPr/>
            </a:pPr>
            <a:r>
              <a:rPr lang="es-ES" altLang="es-ES" sz="2400" dirty="0">
                <a:effectLst/>
              </a:rPr>
              <a:t>-Uso de memoria “page-</a:t>
            </a:r>
            <a:r>
              <a:rPr lang="es-ES" altLang="es-ES" sz="2400" dirty="0" err="1">
                <a:effectLst/>
              </a:rPr>
              <a:t>locked</a:t>
            </a:r>
            <a:r>
              <a:rPr lang="es-ES" altLang="es-ES" sz="2400" dirty="0">
                <a:effectLst/>
              </a:rPr>
              <a:t>” o “</a:t>
            </a:r>
            <a:r>
              <a:rPr lang="es-ES" altLang="es-ES" sz="2400" dirty="0" err="1">
                <a:effectLst/>
              </a:rPr>
              <a:t>pinned</a:t>
            </a:r>
            <a:r>
              <a:rPr lang="es-ES" altLang="es-ES" sz="2400" dirty="0">
                <a:effectLst/>
              </a:rPr>
              <a:t>”</a:t>
            </a:r>
          </a:p>
          <a:p>
            <a:pPr marL="0" indent="0" eaLnBrk="1" hangingPunct="1">
              <a:buFont typeface="Wingdings" pitchFamily="2" charset="2"/>
              <a:buNone/>
              <a:defRPr/>
            </a:pPr>
            <a:r>
              <a:rPr lang="es-ES" altLang="es-ES" sz="2400" dirty="0">
                <a:effectLst/>
              </a:rPr>
              <a:t>-Minimizar sincronizaciones</a:t>
            </a:r>
          </a:p>
          <a:p>
            <a:pPr marL="0" indent="0" eaLnBrk="1" hangingPunct="1">
              <a:buFont typeface="Wingdings" pitchFamily="2" charset="2"/>
              <a:buNone/>
              <a:defRPr/>
            </a:pPr>
            <a:r>
              <a:rPr lang="es-ES" altLang="es-ES" sz="2400" dirty="0">
                <a:effectLst/>
              </a:rPr>
              <a:t>…</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En muchos casos puede ser mejor </a:t>
            </a:r>
          </a:p>
          <a:p>
            <a:pPr marL="0" indent="0" eaLnBrk="1" hangingPunct="1">
              <a:buFont typeface="Wingdings" pitchFamily="2" charset="2"/>
              <a:buNone/>
              <a:defRPr/>
            </a:pPr>
            <a:r>
              <a:rPr lang="es-ES" altLang="es-ES" sz="2400" dirty="0">
                <a:effectLst/>
              </a:rPr>
              <a:t>-usar librerías</a:t>
            </a:r>
          </a:p>
          <a:p>
            <a:pPr marL="0" indent="0" eaLnBrk="1" hangingPunct="1">
              <a:buFont typeface="Wingdings" pitchFamily="2" charset="2"/>
              <a:buNone/>
              <a:defRPr/>
            </a:pPr>
            <a:r>
              <a:rPr lang="es-ES" altLang="es-ES" sz="2400" dirty="0">
                <a:effectLst/>
              </a:rPr>
              <a:t>-usar la GPU con alguna interfaz apropiada..(MATLAB + PCT)</a:t>
            </a:r>
          </a:p>
        </p:txBody>
      </p:sp>
    </p:spTree>
    <p:extLst>
      <p:ext uri="{BB962C8B-B14F-4D97-AF65-F5344CB8AC3E}">
        <p14:creationId xmlns:p14="http://schemas.microsoft.com/office/powerpoint/2010/main" val="26578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21366"/>
            <a:ext cx="8229600" cy="1139825"/>
          </a:xfrm>
        </p:spPr>
        <p:txBody>
          <a:bodyPr/>
          <a:lstStyle/>
          <a:p>
            <a:pPr eaLnBrk="1" hangingPunct="1">
              <a:defRPr/>
            </a:pPr>
            <a:r>
              <a:rPr lang="es-ES" altLang="es-ES" sz="3200" dirty="0">
                <a:effectLst/>
              </a:rPr>
              <a:t>CUBLAS+ Magma</a:t>
            </a:r>
          </a:p>
        </p:txBody>
      </p:sp>
      <p:sp>
        <p:nvSpPr>
          <p:cNvPr id="12291" name="Rectangle 3"/>
          <p:cNvSpPr>
            <a:spLocks noGrp="1" noChangeArrowheads="1"/>
          </p:cNvSpPr>
          <p:nvPr>
            <p:ph type="body" idx="1"/>
          </p:nvPr>
        </p:nvSpPr>
        <p:spPr>
          <a:xfrm>
            <a:off x="467544" y="1052736"/>
            <a:ext cx="8229600" cy="4530725"/>
          </a:xfrm>
        </p:spPr>
        <p:txBody>
          <a:bodyPr/>
          <a:lstStyle/>
          <a:p>
            <a:pPr marL="0" indent="0" eaLnBrk="1" hangingPunct="1">
              <a:buFont typeface="Wingdings" pitchFamily="2" charset="2"/>
              <a:buNone/>
              <a:defRPr/>
            </a:pPr>
            <a:r>
              <a:rPr lang="es-ES" altLang="es-ES" sz="2400" dirty="0">
                <a:effectLst/>
              </a:rPr>
              <a:t>CUBLAS es el equivalente de BLAS para </a:t>
            </a:r>
            <a:r>
              <a:rPr lang="es-ES" altLang="es-ES" sz="2400" dirty="0" err="1">
                <a:effectLst/>
              </a:rPr>
              <a:t>CUDA+GPUs</a:t>
            </a:r>
            <a:r>
              <a:rPr lang="es-ES" altLang="es-ES" sz="2400" dirty="0">
                <a:effectLst/>
              </a:rPr>
              <a:t>; tiene implementada mas o menos prácticamente las mismas operaciones que BLAS.</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Magma es equivalente a LAPACK; sin embargo, no es puramente para GPU. </a:t>
            </a:r>
          </a:p>
          <a:p>
            <a:pPr marL="0" indent="0" eaLnBrk="1" hangingPunct="1">
              <a:buFont typeface="Wingdings" pitchFamily="2" charset="2"/>
              <a:buNone/>
              <a:defRPr/>
            </a:pPr>
            <a:r>
              <a:rPr lang="es-ES" altLang="es-ES" sz="2400" dirty="0">
                <a:effectLst/>
              </a:rPr>
              <a:t>Magma está pensado para usar la máquina en modo “híbrido”, parte en la CPU y parte en la GPU.</a:t>
            </a:r>
          </a:p>
          <a:p>
            <a:pPr marL="0" indent="0" eaLnBrk="1" hangingPunct="1">
              <a:buFont typeface="Wingdings" pitchFamily="2" charset="2"/>
              <a:buNone/>
              <a:defRPr/>
            </a:pPr>
            <a:endParaRPr lang="es-ES" altLang="es-ES" sz="2400" dirty="0">
              <a:effectLst/>
            </a:endParaRPr>
          </a:p>
          <a:p>
            <a:pPr marL="0" indent="0" eaLnBrk="1" hangingPunct="1">
              <a:buFont typeface="Wingdings" pitchFamily="2" charset="2"/>
              <a:buNone/>
              <a:defRPr/>
            </a:pPr>
            <a:r>
              <a:rPr lang="es-ES" altLang="es-ES" sz="2400" dirty="0">
                <a:effectLst/>
              </a:rPr>
              <a:t>Cada parte del código se ejecuta en el dispositivo que se adecúa mejor.</a:t>
            </a:r>
          </a:p>
        </p:txBody>
      </p:sp>
    </p:spTree>
    <p:extLst>
      <p:ext uri="{BB962C8B-B14F-4D97-AF65-F5344CB8AC3E}">
        <p14:creationId xmlns:p14="http://schemas.microsoft.com/office/powerpoint/2010/main" val="1116710810"/>
      </p:ext>
    </p:extLst>
  </p:cSld>
  <p:clrMapOvr>
    <a:masterClrMapping/>
  </p:clrMapOvr>
</p:sld>
</file>

<file path=ppt/theme/theme1.xml><?xml version="1.0" encoding="utf-8"?>
<a:theme xmlns:a="http://schemas.openxmlformats.org/drawingml/2006/main" name="Acantilado">
  <a:themeElements>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Acantil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antilado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Acantilado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Acantilado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Acantilado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Acantilado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Acantilado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Cliff</Template>
  <TotalTime>2975</TotalTime>
  <Words>995</Words>
  <Application>Microsoft Office PowerPoint</Application>
  <PresentationFormat>Presentación en pantalla (4:3)</PresentationFormat>
  <Paragraphs>109</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Verdana</vt:lpstr>
      <vt:lpstr>Wingdings</vt:lpstr>
      <vt:lpstr>Acantilado</vt:lpstr>
      <vt:lpstr>Computación de Altas Prestaciones Seminario sobre GPGPUs Sesión 5</vt:lpstr>
      <vt:lpstr>Contenidos</vt:lpstr>
      <vt:lpstr>Ejercicios reducción</vt:lpstr>
      <vt:lpstr>Múltiples GPUs</vt:lpstr>
      <vt:lpstr>Múltiples GPUs</vt:lpstr>
      <vt:lpstr>Múltiples GPUs</vt:lpstr>
      <vt:lpstr>CUDA Streams</vt:lpstr>
      <vt:lpstr>CUDA Optimización</vt:lpstr>
      <vt:lpstr>CUBLAS+ Magma</vt:lpstr>
      <vt:lpstr>CUBLAS+ Magma</vt:lpstr>
      <vt:lpstr>CUBLAS</vt:lpstr>
      <vt:lpstr>CUBLAS</vt:lpstr>
    </vt:vector>
  </TitlesOfParts>
  <Company>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para Computación de Altas Prestaciones</dc:title>
  <dc:creator>victor</dc:creator>
  <cp:lastModifiedBy>Víctor Manuel García Molla</cp:lastModifiedBy>
  <cp:revision>147</cp:revision>
  <dcterms:created xsi:type="dcterms:W3CDTF">2006-08-25T17:03:14Z</dcterms:created>
  <dcterms:modified xsi:type="dcterms:W3CDTF">2023-04-26T08:30:17Z</dcterms:modified>
</cp:coreProperties>
</file>