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9" r:id="rId4"/>
    <p:sldId id="315" r:id="rId5"/>
    <p:sldId id="303" r:id="rId6"/>
    <p:sldId id="316" r:id="rId7"/>
    <p:sldId id="318" r:id="rId8"/>
    <p:sldId id="262" r:id="rId9"/>
    <p:sldId id="289" r:id="rId10"/>
    <p:sldId id="297" r:id="rId11"/>
    <p:sldId id="302" r:id="rId12"/>
    <p:sldId id="261" r:id="rId13"/>
    <p:sldId id="306" r:id="rId14"/>
    <p:sldId id="319" r:id="rId15"/>
    <p:sldId id="305" r:id="rId16"/>
    <p:sldId id="320" r:id="rId17"/>
    <p:sldId id="291" r:id="rId18"/>
    <p:sldId id="270" r:id="rId19"/>
    <p:sldId id="271" r:id="rId20"/>
    <p:sldId id="272" r:id="rId21"/>
    <p:sldId id="298" r:id="rId22"/>
    <p:sldId id="307" r:id="rId23"/>
    <p:sldId id="317" r:id="rId24"/>
    <p:sldId id="313" r:id="rId25"/>
    <p:sldId id="314" r:id="rId26"/>
    <p:sldId id="308" r:id="rId27"/>
    <p:sldId id="293" r:id="rId28"/>
    <p:sldId id="309" r:id="rId29"/>
    <p:sldId id="273" r:id="rId30"/>
    <p:sldId id="274" r:id="rId31"/>
    <p:sldId id="276" r:id="rId32"/>
    <p:sldId id="311" r:id="rId33"/>
    <p:sldId id="304" r:id="rId34"/>
    <p:sldId id="312" r:id="rId35"/>
    <p:sldId id="277" r:id="rId36"/>
    <p:sldId id="278" r:id="rId37"/>
    <p:sldId id="279" r:id="rId38"/>
    <p:sldId id="292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72" d="100"/>
          <a:sy n="72" d="100"/>
        </p:scale>
        <p:origin x="4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162D-C57B-47B3-BD51-77F91A116F0B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3878-FD89-488D-BF15-E54613C36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68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63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603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40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0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011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1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485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315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98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140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44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058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302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198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151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313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73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825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418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31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5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10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917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523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023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922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135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962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106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552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242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20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7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18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55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051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3878-FD89-488D-BF15-E54613C36FD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3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324750-4FF1-4104-9AE3-566E4D5258F2}" type="datetimeFigureOut">
              <a:rPr lang="es-ES" smtClean="0"/>
              <a:pPr/>
              <a:t>27/04/2023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68B756C-9A71-43D1-873D-1277BFF1DA5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43651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 de </a:t>
            </a:r>
            <a:r>
              <a:rPr lang="es-ES" dirty="0" err="1"/>
              <a:t>Matlab</a:t>
            </a: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sz="2200" dirty="0"/>
              <a:t>Víctor M. García</a:t>
            </a:r>
          </a:p>
        </p:txBody>
      </p:sp>
    </p:spTree>
    <p:extLst>
      <p:ext uri="{BB962C8B-B14F-4D97-AF65-F5344CB8AC3E}">
        <p14:creationId xmlns:p14="http://schemas.microsoft.com/office/powerpoint/2010/main" val="21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2BE1B94-20A6-4EB6-9F4A-07959CD047F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556792"/>
            <a:ext cx="79208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abierto el “pool” de </a:t>
            </a:r>
            <a:r>
              <a:rPr lang="es-ES" dirty="0" err="1"/>
              <a:t>workers</a:t>
            </a:r>
            <a:r>
              <a:rPr lang="es-ES" dirty="0"/>
              <a:t> o </a:t>
            </a:r>
            <a:r>
              <a:rPr lang="es-ES" dirty="0" err="1"/>
              <a:t>labs</a:t>
            </a:r>
            <a:r>
              <a:rPr lang="es-ES" dirty="0"/>
              <a:t>, ya podemos usar instrucciones paralelas:</a:t>
            </a:r>
          </a:p>
          <a:p>
            <a:endParaRPr lang="es-ES" dirty="0"/>
          </a:p>
          <a:p>
            <a:r>
              <a:rPr lang="es-ES" sz="2000" b="1" dirty="0" err="1"/>
              <a:t>Parfor</a:t>
            </a:r>
            <a:r>
              <a:rPr lang="es-ES" dirty="0"/>
              <a:t>: pretende ser el equivalente paralelo del </a:t>
            </a:r>
            <a:r>
              <a:rPr lang="es-ES" dirty="0" err="1"/>
              <a:t>for</a:t>
            </a:r>
            <a:r>
              <a:rPr lang="es-ES" dirty="0"/>
              <a:t>. Distribuye las iteraciones del bucle </a:t>
            </a:r>
            <a:r>
              <a:rPr lang="es-ES" dirty="0" err="1"/>
              <a:t>parfor</a:t>
            </a:r>
            <a:r>
              <a:rPr lang="es-ES" dirty="0"/>
              <a:t> entre los “</a:t>
            </a:r>
            <a:r>
              <a:rPr lang="es-ES" dirty="0" err="1"/>
              <a:t>labs</a:t>
            </a:r>
            <a:r>
              <a:rPr lang="es-ES" dirty="0"/>
              <a:t>”.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030440" y="3267340"/>
            <a:ext cx="1832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i=1:1000</a:t>
            </a:r>
          </a:p>
          <a:p>
            <a:r>
              <a:rPr lang="es-ES" dirty="0"/>
              <a:t>  a(i)=a(i)+sin(i)</a:t>
            </a:r>
          </a:p>
          <a:p>
            <a:r>
              <a:rPr lang="es-ES" dirty="0" err="1"/>
              <a:t>end</a:t>
            </a:r>
            <a:endParaRPr lang="es-ES" dirty="0"/>
          </a:p>
        </p:txBody>
      </p:sp>
      <p:sp>
        <p:nvSpPr>
          <p:cNvPr id="5" name="4 Flecha derecha"/>
          <p:cNvSpPr/>
          <p:nvPr/>
        </p:nvSpPr>
        <p:spPr>
          <a:xfrm>
            <a:off x="3910760" y="3627380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577934" y="3165715"/>
            <a:ext cx="1832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parfor</a:t>
            </a:r>
            <a:r>
              <a:rPr lang="es-ES" dirty="0"/>
              <a:t> i=1:1000</a:t>
            </a:r>
          </a:p>
          <a:p>
            <a:r>
              <a:rPr lang="es-ES" dirty="0"/>
              <a:t>  a(i)=a(i)+sin(i)</a:t>
            </a:r>
          </a:p>
          <a:p>
            <a:r>
              <a:rPr lang="es-ES" dirty="0" err="1"/>
              <a:t>end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4365104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cliente manda los datos (y el código) a los “</a:t>
            </a:r>
            <a:r>
              <a:rPr lang="es-ES" dirty="0" err="1"/>
              <a:t>workers</a:t>
            </a:r>
            <a:r>
              <a:rPr lang="es-ES" dirty="0"/>
              <a:t>” para que lo ejecuten. Las iteraciones se reparten entre los </a:t>
            </a:r>
            <a:r>
              <a:rPr lang="es-ES" dirty="0" err="1"/>
              <a:t>workers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Matlab debe ser capaz de analizar el </a:t>
            </a:r>
            <a:r>
              <a:rPr lang="es-ES" dirty="0" err="1"/>
              <a:t>parfor</a:t>
            </a:r>
            <a:r>
              <a:rPr lang="es-ES" dirty="0"/>
              <a:t> y decidir que datos debe mandar a cada </a:t>
            </a:r>
            <a:r>
              <a:rPr lang="es-ES" dirty="0" err="1"/>
              <a:t>worker</a:t>
            </a:r>
            <a:r>
              <a:rPr lang="es-ES" dirty="0"/>
              <a:t>, antes de ejecutarlo: las iteraciones deben ser independientes y se deben poder ejecutar en cualquier orden.</a:t>
            </a:r>
          </a:p>
        </p:txBody>
      </p:sp>
    </p:spTree>
    <p:extLst>
      <p:ext uri="{BB962C8B-B14F-4D97-AF65-F5344CB8AC3E}">
        <p14:creationId xmlns:p14="http://schemas.microsoft.com/office/powerpoint/2010/main" val="2685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C1311DB-BC5C-4810-87FE-51A56592289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917848"/>
            <a:ext cx="7024744" cy="1143000"/>
          </a:xfrm>
        </p:spPr>
        <p:txBody>
          <a:bodyPr>
            <a:noAutofit/>
          </a:bodyPr>
          <a:lstStyle/>
          <a:p>
            <a:r>
              <a:rPr lang="es-ES" sz="2800" dirty="0"/>
              <a:t>Instrucción </a:t>
            </a:r>
            <a:r>
              <a:rPr lang="es-ES" sz="2800" dirty="0" err="1"/>
              <a:t>Parfor</a:t>
            </a:r>
            <a:r>
              <a:rPr lang="es-ES" sz="2800" dirty="0"/>
              <a:t>: Ejemplo (1)</a:t>
            </a:r>
            <a:br>
              <a:rPr lang="es-ES" sz="2800" dirty="0"/>
            </a:br>
            <a:r>
              <a:rPr lang="es-ES" sz="2800" dirty="0"/>
              <a:t>Resolver 800 ecuaciones de segundo grado, en paralelo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1988840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N=800;                                  </a:t>
            </a:r>
          </a:p>
          <a:p>
            <a:r>
              <a:rPr lang="es-ES" sz="1400" dirty="0"/>
              <a:t>A=rand(N,1);</a:t>
            </a:r>
          </a:p>
          <a:p>
            <a:r>
              <a:rPr lang="es-ES" sz="1400" dirty="0"/>
              <a:t>B=rand(N,1);</a:t>
            </a:r>
          </a:p>
          <a:p>
            <a:r>
              <a:rPr lang="es-ES" sz="1400" dirty="0"/>
              <a:t>C=rand(N,1);</a:t>
            </a:r>
          </a:p>
          <a:p>
            <a:r>
              <a:rPr lang="es-ES" sz="1400" dirty="0"/>
              <a:t>sol=</a:t>
            </a:r>
            <a:r>
              <a:rPr lang="es-ES" sz="1400" dirty="0" err="1"/>
              <a:t>zeros</a:t>
            </a:r>
            <a:r>
              <a:rPr lang="es-ES" sz="1400" dirty="0"/>
              <a:t>(N,2);</a:t>
            </a:r>
          </a:p>
          <a:p>
            <a:r>
              <a:rPr lang="es-ES" sz="1400" dirty="0" err="1"/>
              <a:t>for</a:t>
            </a:r>
            <a:r>
              <a:rPr lang="es-ES" sz="1400" dirty="0"/>
              <a:t> i=1:N</a:t>
            </a:r>
          </a:p>
          <a:p>
            <a:r>
              <a:rPr lang="es-ES" sz="1400" dirty="0"/>
              <a:t>    sol(i,:)=</a:t>
            </a:r>
            <a:r>
              <a:rPr lang="es-ES" sz="1400" dirty="0" err="1"/>
              <a:t>roots</a:t>
            </a:r>
            <a:r>
              <a:rPr lang="es-ES" sz="1400" dirty="0"/>
              <a:t>([A(i),B(i),C(i)]);</a:t>
            </a:r>
          </a:p>
          <a:p>
            <a:r>
              <a:rPr lang="es-ES" sz="1400" dirty="0" err="1"/>
              <a:t>end</a:t>
            </a:r>
            <a:endParaRPr lang="es-ES" sz="1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4653136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Experimenta con el tamaño del problema, comparando con la ejecución secuencial (con </a:t>
            </a:r>
            <a:r>
              <a:rPr lang="es-ES" b="1" dirty="0" err="1"/>
              <a:t>for</a:t>
            </a:r>
            <a:r>
              <a:rPr lang="es-ES" dirty="0"/>
              <a:t> en lugar de </a:t>
            </a:r>
            <a:r>
              <a:rPr lang="es-ES" b="1" dirty="0" err="1"/>
              <a:t>parfor</a:t>
            </a:r>
            <a:r>
              <a:rPr lang="es-ES" dirty="0"/>
              <a:t>); toma tiempos</a:t>
            </a:r>
          </a:p>
          <a:p>
            <a:r>
              <a:rPr lang="es-ES" dirty="0"/>
              <a:t>para ver cuando resulta ventajoso usar el </a:t>
            </a:r>
            <a:r>
              <a:rPr lang="es-ES" b="1" dirty="0" err="1"/>
              <a:t>parfor</a:t>
            </a:r>
            <a:r>
              <a:rPr lang="es-ES" dirty="0"/>
              <a:t>.</a:t>
            </a:r>
          </a:p>
          <a:p>
            <a:r>
              <a:rPr lang="es-ES" dirty="0"/>
              <a:t>¿Y si en la toma de tiempos se incluye </a:t>
            </a:r>
            <a:r>
              <a:rPr lang="es-ES" b="1" dirty="0" err="1"/>
              <a:t>parpool</a:t>
            </a:r>
            <a:r>
              <a:rPr lang="es-ES" dirty="0"/>
              <a:t> ?</a:t>
            </a:r>
          </a:p>
          <a:p>
            <a:r>
              <a:rPr lang="es-ES" dirty="0"/>
              <a:t>Probar con </a:t>
            </a:r>
            <a:r>
              <a:rPr lang="es-ES" dirty="0" err="1"/>
              <a:t>parpool</a:t>
            </a:r>
            <a:r>
              <a:rPr lang="es-ES" dirty="0"/>
              <a:t>(‘</a:t>
            </a:r>
            <a:r>
              <a:rPr lang="es-ES" dirty="0" err="1"/>
              <a:t>threads</a:t>
            </a:r>
            <a:r>
              <a:rPr lang="es-E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9672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2557F0B-A3C0-4A1A-A208-A2D334DE67F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1632" y="620688"/>
            <a:ext cx="745679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Restricciones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124744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-NO debe haber dependencia de datos entre las distintas operaciones (salvo en el caso de reducciones)</a:t>
            </a:r>
          </a:p>
          <a:p>
            <a:r>
              <a:rPr lang="es-ES" dirty="0"/>
              <a:t>Por ejemplo (código erróneo): </a:t>
            </a:r>
          </a:p>
          <a:p>
            <a:r>
              <a:rPr lang="da-DK" dirty="0"/>
              <a:t>x(1)=1;</a:t>
            </a:r>
          </a:p>
          <a:p>
            <a:r>
              <a:rPr lang="da-DK" dirty="0"/>
              <a:t>parfor i=2:100</a:t>
            </a:r>
          </a:p>
          <a:p>
            <a:r>
              <a:rPr lang="da-DK" dirty="0"/>
              <a:t>      x(i)=x(i-1)+1;</a:t>
            </a:r>
          </a:p>
          <a:p>
            <a:r>
              <a:rPr lang="da-DK" dirty="0"/>
              <a:t>end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-La variable de control de un </a:t>
            </a:r>
            <a:r>
              <a:rPr lang="es-ES" dirty="0" err="1"/>
              <a:t>parfor</a:t>
            </a:r>
            <a:r>
              <a:rPr lang="es-ES" dirty="0"/>
              <a:t> debe recorrer valores </a:t>
            </a:r>
            <a:r>
              <a:rPr lang="es-ES" b="1" dirty="0"/>
              <a:t>enteros</a:t>
            </a:r>
            <a:r>
              <a:rPr lang="es-ES" dirty="0"/>
              <a:t>, </a:t>
            </a:r>
            <a:r>
              <a:rPr lang="es-ES" b="1" dirty="0"/>
              <a:t>crecientes </a:t>
            </a:r>
            <a:r>
              <a:rPr lang="es-ES" dirty="0"/>
              <a:t>y </a:t>
            </a:r>
            <a:r>
              <a:rPr lang="es-ES" b="1" dirty="0"/>
              <a:t>consecutivos.</a:t>
            </a:r>
            <a:r>
              <a:rPr lang="es-ES" dirty="0"/>
              <a:t> Los siguientes tres ejemplos serían bucles normales cambiando el </a:t>
            </a:r>
            <a:r>
              <a:rPr lang="es-ES" dirty="0" err="1"/>
              <a:t>parfor</a:t>
            </a:r>
            <a:r>
              <a:rPr lang="es-ES" dirty="0"/>
              <a:t> por un </a:t>
            </a:r>
            <a:r>
              <a:rPr lang="es-ES" dirty="0" err="1"/>
              <a:t>for</a:t>
            </a:r>
            <a:r>
              <a:rPr lang="es-ES" dirty="0"/>
              <a:t>, pero tal como están no funcionarán correctamente:</a:t>
            </a:r>
          </a:p>
          <a:p>
            <a:r>
              <a:rPr lang="es-ES" dirty="0"/>
              <a:t>-</a:t>
            </a:r>
            <a:r>
              <a:rPr lang="es-ES" dirty="0" err="1"/>
              <a:t>parfor</a:t>
            </a:r>
            <a:r>
              <a:rPr lang="es-ES" dirty="0"/>
              <a:t> i=0:0.1:1.0             (valores de la variable i no enteros)</a:t>
            </a:r>
          </a:p>
          <a:p>
            <a:r>
              <a:rPr lang="es-ES" dirty="0"/>
              <a:t>-</a:t>
            </a:r>
            <a:r>
              <a:rPr lang="es-ES" dirty="0" err="1"/>
              <a:t>parfor</a:t>
            </a:r>
            <a:r>
              <a:rPr lang="es-ES" dirty="0"/>
              <a:t> i=5:-1:1                    (valores de la variable i no crecientes)</a:t>
            </a:r>
          </a:p>
          <a:p>
            <a:r>
              <a:rPr lang="es-ES" dirty="0"/>
              <a:t>-</a:t>
            </a:r>
            <a:r>
              <a:rPr lang="es-ES" dirty="0" err="1"/>
              <a:t>parfor</a:t>
            </a:r>
            <a:r>
              <a:rPr lang="es-ES" dirty="0"/>
              <a:t> i=2:2:10                  (valores de la variable i no consecutivos)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6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6241C88-FA2A-4365-9394-1E0FF758436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1632" y="620688"/>
            <a:ext cx="745679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Restricciones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124744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En general no se puede anidar un </a:t>
            </a:r>
            <a:r>
              <a:rPr lang="es-ES" dirty="0" err="1"/>
              <a:t>parfor</a:t>
            </a:r>
            <a:r>
              <a:rPr lang="es-ES" dirty="0"/>
              <a:t> con otro </a:t>
            </a:r>
            <a:r>
              <a:rPr lang="es-ES" dirty="0" err="1"/>
              <a:t>parfor</a:t>
            </a:r>
            <a:r>
              <a:rPr lang="es-ES" dirty="0"/>
              <a:t>. Sí que es posible anidar un </a:t>
            </a:r>
            <a:r>
              <a:rPr lang="es-ES" dirty="0" err="1"/>
              <a:t>parfor</a:t>
            </a:r>
            <a:r>
              <a:rPr lang="es-ES" dirty="0"/>
              <a:t> dentro de un </a:t>
            </a:r>
            <a:r>
              <a:rPr lang="es-ES" dirty="0" err="1"/>
              <a:t>for</a:t>
            </a:r>
            <a:r>
              <a:rPr lang="es-ES" dirty="0"/>
              <a:t>, o un </a:t>
            </a:r>
            <a:r>
              <a:rPr lang="es-ES" dirty="0" err="1"/>
              <a:t>for</a:t>
            </a:r>
            <a:r>
              <a:rPr lang="es-ES" dirty="0"/>
              <a:t> dentro de un </a:t>
            </a:r>
            <a:r>
              <a:rPr lang="es-ES" dirty="0" err="1"/>
              <a:t>parfor</a:t>
            </a:r>
            <a:r>
              <a:rPr lang="es-ES" dirty="0"/>
              <a:t>.  </a:t>
            </a:r>
          </a:p>
          <a:p>
            <a:r>
              <a:rPr lang="es-ES" dirty="0"/>
              <a:t>Sin embargo, en estas últimas versiones del PCT ha surgido una restricción antes respecto a los límites de un </a:t>
            </a:r>
            <a:r>
              <a:rPr lang="es-ES" dirty="0" err="1"/>
              <a:t>for</a:t>
            </a:r>
            <a:r>
              <a:rPr lang="es-ES" dirty="0"/>
              <a:t> dentro de un </a:t>
            </a:r>
            <a:r>
              <a:rPr lang="es-ES" dirty="0" err="1"/>
              <a:t>parfor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Supongamos que queremos procesar una matriz A, procesando las filas en paralelo, y, para cada fila, queremos procesar todas las columnas menos la última. Típicamente tendríamos algo así:</a:t>
            </a:r>
          </a:p>
          <a:p>
            <a:r>
              <a:rPr lang="es-ES" dirty="0"/>
              <a:t>[</a:t>
            </a:r>
            <a:r>
              <a:rPr lang="es-ES" dirty="0" err="1"/>
              <a:t>m,n</a:t>
            </a:r>
            <a:r>
              <a:rPr lang="es-ES" dirty="0"/>
              <a:t>]=</a:t>
            </a:r>
            <a:r>
              <a:rPr lang="es-ES" dirty="0" err="1"/>
              <a:t>size</a:t>
            </a:r>
            <a:r>
              <a:rPr lang="es-ES" dirty="0"/>
              <a:t>(A)</a:t>
            </a:r>
          </a:p>
          <a:p>
            <a:r>
              <a:rPr lang="es-ES" dirty="0" err="1"/>
              <a:t>parfor</a:t>
            </a:r>
            <a:r>
              <a:rPr lang="es-ES" dirty="0"/>
              <a:t> i=1:m           % procesado paralelo de las filas</a:t>
            </a:r>
          </a:p>
          <a:p>
            <a:r>
              <a:rPr lang="es-ES" dirty="0"/>
              <a:t>      </a:t>
            </a:r>
            <a:r>
              <a:rPr lang="es-ES" dirty="0" err="1"/>
              <a:t>for</a:t>
            </a:r>
            <a:r>
              <a:rPr lang="es-ES" dirty="0"/>
              <a:t> j=1:n-1         % procesado de todas las columnas de la primera                     </a:t>
            </a:r>
          </a:p>
          <a:p>
            <a:r>
              <a:rPr lang="es-ES" dirty="0"/>
              <a:t>                                %hasta la penúltima</a:t>
            </a:r>
          </a:p>
          <a:p>
            <a:r>
              <a:rPr lang="es-ES" dirty="0"/>
              <a:t>      .....</a:t>
            </a:r>
          </a:p>
          <a:p>
            <a:r>
              <a:rPr lang="es-ES" dirty="0"/>
              <a:t>     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01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EB420B3-D180-4F34-AAE1-303F2CD8831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1632" y="620688"/>
            <a:ext cx="745679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Restricciones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124744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Este trozo de código funcionaba correctamente en versiones anteriores del PCT, pero ahora da un error porque en estas versiones los límites del bucle </a:t>
            </a:r>
            <a:r>
              <a:rPr lang="es-ES" dirty="0" err="1"/>
              <a:t>for</a:t>
            </a:r>
            <a:r>
              <a:rPr lang="es-ES" dirty="0"/>
              <a:t> no pueden contener expresiones, aunque sean tan simples como "n-1". Para que funcione, hay que crear una variable con valor n-1 y usarla como límite del bucle.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[</a:t>
            </a:r>
            <a:r>
              <a:rPr lang="es-ES" dirty="0" err="1"/>
              <a:t>m,n</a:t>
            </a:r>
            <a:r>
              <a:rPr lang="es-ES" dirty="0"/>
              <a:t>]=</a:t>
            </a:r>
            <a:r>
              <a:rPr lang="es-ES" dirty="0" err="1"/>
              <a:t>size</a:t>
            </a:r>
            <a:r>
              <a:rPr lang="es-ES" dirty="0"/>
              <a:t>(A);</a:t>
            </a:r>
          </a:p>
          <a:p>
            <a:r>
              <a:rPr lang="es-ES" dirty="0"/>
              <a:t>nm1=n-1    %variable auxiliar</a:t>
            </a:r>
          </a:p>
          <a:p>
            <a:r>
              <a:rPr lang="es-ES" dirty="0" err="1"/>
              <a:t>parfor</a:t>
            </a:r>
            <a:r>
              <a:rPr lang="es-ES" dirty="0"/>
              <a:t> i=1:m                      % procesado paralelo de las filas</a:t>
            </a:r>
          </a:p>
          <a:p>
            <a:r>
              <a:rPr lang="es-ES" dirty="0"/>
              <a:t>      </a:t>
            </a:r>
            <a:r>
              <a:rPr lang="es-ES" dirty="0" err="1"/>
              <a:t>for</a:t>
            </a:r>
            <a:r>
              <a:rPr lang="es-ES" dirty="0"/>
              <a:t> j=1:nm1                   % procesado de todas las columnas de la</a:t>
            </a:r>
          </a:p>
          <a:p>
            <a:r>
              <a:rPr lang="es-ES" dirty="0"/>
              <a:t>                                           % primera hasta la penúltima</a:t>
            </a:r>
          </a:p>
          <a:p>
            <a:r>
              <a:rPr lang="es-ES" dirty="0"/>
              <a:t>      .....</a:t>
            </a:r>
          </a:p>
          <a:p>
            <a:r>
              <a:rPr lang="es-ES" dirty="0"/>
              <a:t>     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2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43C4989-64BA-487B-B5EC-9B658C63E92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54466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Matlab solo enviará a cada </a:t>
            </a:r>
            <a:r>
              <a:rPr lang="es-ES" dirty="0" err="1"/>
              <a:t>worker</a:t>
            </a:r>
            <a:r>
              <a:rPr lang="es-ES" dirty="0"/>
              <a:t> los datos necesarios; debe ser capaz automáticamente de “averiguar” cuales son esos datos.</a:t>
            </a:r>
          </a:p>
          <a:p>
            <a:endParaRPr lang="es-ES" dirty="0"/>
          </a:p>
          <a:p>
            <a:r>
              <a:rPr lang="es-ES" dirty="0"/>
              <a:t>Los vectores y matrices que se deben “partir” y enviar se dicen variables “</a:t>
            </a:r>
            <a:r>
              <a:rPr lang="es-ES" dirty="0" err="1"/>
              <a:t>Sliced</a:t>
            </a:r>
            <a:r>
              <a:rPr lang="es-ES" dirty="0"/>
              <a:t>” (En el ejemplo anterior, el vector a es “</a:t>
            </a:r>
            <a:r>
              <a:rPr lang="es-ES" dirty="0" err="1"/>
              <a:t>sliced</a:t>
            </a:r>
            <a:r>
              <a:rPr lang="es-ES" dirty="0"/>
              <a:t>”).</a:t>
            </a:r>
          </a:p>
          <a:p>
            <a:endParaRPr lang="es-ES" dirty="0"/>
          </a:p>
          <a:p>
            <a:r>
              <a:rPr lang="es-ES" dirty="0"/>
              <a:t>Otros tipos de variable involucrados en un </a:t>
            </a:r>
            <a:r>
              <a:rPr lang="es-ES" dirty="0" err="1"/>
              <a:t>parfor</a:t>
            </a:r>
            <a:r>
              <a:rPr lang="es-ES" dirty="0"/>
              <a:t>:</a:t>
            </a:r>
          </a:p>
          <a:p>
            <a:r>
              <a:rPr lang="es-ES" dirty="0"/>
              <a:t>-índice del bucle</a:t>
            </a:r>
          </a:p>
          <a:p>
            <a:r>
              <a:rPr lang="es-ES" dirty="0"/>
              <a:t>-Variables de </a:t>
            </a:r>
            <a:r>
              <a:rPr lang="es-ES" dirty="0" err="1"/>
              <a:t>tipo”Broadcast</a:t>
            </a:r>
            <a:r>
              <a:rPr lang="es-ES" dirty="0"/>
              <a:t>” : Se usan en el bucle pero no se escriben.</a:t>
            </a:r>
          </a:p>
          <a:p>
            <a:r>
              <a:rPr lang="es-ES" dirty="0"/>
              <a:t>-variables temporales: definidas (o redefinidas en el bucle)</a:t>
            </a:r>
          </a:p>
          <a:p>
            <a:r>
              <a:rPr lang="es-ES" dirty="0"/>
              <a:t>-Variables de “reducción”.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CB80391-6F9F-427A-B0A7-16F93790C29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917848"/>
            <a:ext cx="7024744" cy="1143000"/>
          </a:xfrm>
        </p:spPr>
        <p:txBody>
          <a:bodyPr>
            <a:noAutofit/>
          </a:bodyPr>
          <a:lstStyle/>
          <a:p>
            <a:r>
              <a:rPr lang="es-ES" sz="2800" dirty="0"/>
              <a:t>Instrucción </a:t>
            </a:r>
            <a:r>
              <a:rPr lang="es-ES" sz="2800" dirty="0" err="1"/>
              <a:t>Parfor</a:t>
            </a:r>
            <a:r>
              <a:rPr lang="es-ES" sz="2800" dirty="0"/>
              <a:t>: Reducción</a:t>
            </a:r>
            <a:br>
              <a:rPr lang="es-ES" sz="2800" dirty="0"/>
            </a:b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77281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reducción es una “acumulación” a lo largo de las iteraciones de un bucle: Reducciones correctas: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79585" y="2636912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x=0;</a:t>
            </a:r>
          </a:p>
          <a:p>
            <a:r>
              <a:rPr lang="es-ES" dirty="0" err="1"/>
              <a:t>parfor</a:t>
            </a:r>
            <a:r>
              <a:rPr lang="es-ES" dirty="0"/>
              <a:t> i=1:10</a:t>
            </a:r>
          </a:p>
          <a:p>
            <a:r>
              <a:rPr lang="es-ES" dirty="0"/>
              <a:t>   x=</a:t>
            </a:r>
            <a:r>
              <a:rPr lang="es-ES" dirty="0" err="1"/>
              <a:t>x+i</a:t>
            </a:r>
            <a:r>
              <a:rPr lang="es-ES" dirty="0"/>
              <a:t>;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x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66801" y="2636912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x2=0;</a:t>
            </a:r>
          </a:p>
          <a:p>
            <a:r>
              <a:rPr lang="es-ES" dirty="0" err="1"/>
              <a:t>parfor</a:t>
            </a:r>
            <a:r>
              <a:rPr lang="es-ES" dirty="0"/>
              <a:t> i=1:10</a:t>
            </a:r>
          </a:p>
          <a:p>
            <a:r>
              <a:rPr lang="es-ES" dirty="0"/>
              <a:t>   x2=[x2,i];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x2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418043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Reducciones  incorrectas (cálculo de sucesión de Fibonacci):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15816" y="4653136"/>
            <a:ext cx="2279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f=</a:t>
            </a:r>
            <a:r>
              <a:rPr lang="es-ES" dirty="0" err="1"/>
              <a:t>zeros</a:t>
            </a:r>
            <a:r>
              <a:rPr lang="es-ES" dirty="0"/>
              <a:t>(1,50);</a:t>
            </a:r>
          </a:p>
          <a:p>
            <a:r>
              <a:rPr lang="es-ES" dirty="0"/>
              <a:t>f(1)=1;f(2)=2;</a:t>
            </a:r>
          </a:p>
          <a:p>
            <a:r>
              <a:rPr lang="es-ES" dirty="0" err="1"/>
              <a:t>parfor</a:t>
            </a:r>
            <a:r>
              <a:rPr lang="es-ES" dirty="0"/>
              <a:t> n=3:50</a:t>
            </a:r>
          </a:p>
          <a:p>
            <a:r>
              <a:rPr lang="es-ES" dirty="0"/>
              <a:t>   f(n)=f(n-1)+f(n-2);</a:t>
            </a:r>
          </a:p>
          <a:p>
            <a:r>
              <a:rPr lang="es-ES" dirty="0" err="1"/>
              <a:t>end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9552" y="61304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Dependencia de datos entre iteraciones</a:t>
            </a:r>
          </a:p>
        </p:txBody>
      </p:sp>
    </p:spTree>
    <p:extLst>
      <p:ext uri="{BB962C8B-B14F-4D97-AF65-F5344CB8AC3E}">
        <p14:creationId xmlns:p14="http://schemas.microsoft.com/office/powerpoint/2010/main" val="403524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FD36BEC-BBCD-4770-AAF0-C46EC905F2A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024744" cy="1143000"/>
          </a:xfrm>
        </p:spPr>
        <p:txBody>
          <a:bodyPr>
            <a:noAutofit/>
          </a:bodyPr>
          <a:lstStyle/>
          <a:p>
            <a:r>
              <a:rPr lang="es-ES" sz="2800" dirty="0"/>
              <a:t>Limitaciones del </a:t>
            </a:r>
            <a:r>
              <a:rPr lang="es-ES" sz="2800" dirty="0" err="1"/>
              <a:t>parfor</a:t>
            </a:r>
            <a:br>
              <a:rPr lang="es-ES" sz="2800" dirty="0"/>
            </a:b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621413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-No se pueden anidar </a:t>
            </a:r>
            <a:r>
              <a:rPr lang="es-ES" dirty="0" err="1"/>
              <a:t>parfor</a:t>
            </a:r>
            <a:r>
              <a:rPr lang="es-ES" dirty="0"/>
              <a:t>; sí se puede anidar </a:t>
            </a:r>
            <a:r>
              <a:rPr lang="es-ES" dirty="0" err="1"/>
              <a:t>for</a:t>
            </a:r>
            <a:r>
              <a:rPr lang="es-ES" dirty="0"/>
              <a:t> con </a:t>
            </a:r>
            <a:r>
              <a:rPr lang="es-ES" dirty="0" err="1"/>
              <a:t>parfor</a:t>
            </a:r>
            <a:endParaRPr lang="es-ES" dirty="0"/>
          </a:p>
          <a:p>
            <a:r>
              <a:rPr lang="es-ES" dirty="0"/>
              <a:t>-Un </a:t>
            </a:r>
            <a:r>
              <a:rPr lang="es-ES" dirty="0" err="1"/>
              <a:t>parfor</a:t>
            </a:r>
            <a:r>
              <a:rPr lang="es-ES" dirty="0"/>
              <a:t> no puede contener un </a:t>
            </a:r>
            <a:r>
              <a:rPr lang="es-ES" dirty="0" err="1"/>
              <a:t>spmd</a:t>
            </a:r>
            <a:r>
              <a:rPr lang="es-ES" dirty="0"/>
              <a:t>, ni a la inversa.</a:t>
            </a:r>
          </a:p>
          <a:p>
            <a:r>
              <a:rPr lang="es-ES" dirty="0"/>
              <a:t>-Un </a:t>
            </a:r>
            <a:r>
              <a:rPr lang="es-ES" dirty="0" err="1"/>
              <a:t>parfor</a:t>
            </a:r>
            <a:r>
              <a:rPr lang="es-ES" dirty="0"/>
              <a:t> no puede contener instrucciones “break” o “</a:t>
            </a:r>
            <a:r>
              <a:rPr lang="es-ES" dirty="0" err="1"/>
              <a:t>return</a:t>
            </a:r>
            <a:r>
              <a:rPr lang="es-ES" dirty="0"/>
              <a:t>”</a:t>
            </a:r>
          </a:p>
          <a:p>
            <a:r>
              <a:rPr lang="es-ES" dirty="0"/>
              <a:t>-Matlab debe ser capaz de “clasificar” las variables en el código, de forma que cada variable tenga un solo tipo: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171600" y="3269341"/>
            <a:ext cx="17411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N=10;</a:t>
            </a:r>
          </a:p>
          <a:p>
            <a:r>
              <a:rPr lang="es-ES" dirty="0"/>
              <a:t>d=0;</a:t>
            </a:r>
          </a:p>
          <a:p>
            <a:r>
              <a:rPr lang="es-ES" dirty="0"/>
              <a:t>c=0;</a:t>
            </a:r>
          </a:p>
          <a:p>
            <a:r>
              <a:rPr lang="es-ES" dirty="0"/>
              <a:t>B = </a:t>
            </a:r>
            <a:r>
              <a:rPr lang="es-ES" dirty="0" err="1"/>
              <a:t>zeros</a:t>
            </a:r>
            <a:r>
              <a:rPr lang="es-ES" dirty="0"/>
              <a:t>(1,N);</a:t>
            </a:r>
          </a:p>
          <a:p>
            <a:r>
              <a:rPr lang="es-ES" dirty="0"/>
              <a:t>R = rand(1,N);</a:t>
            </a:r>
          </a:p>
          <a:p>
            <a:r>
              <a:rPr lang="es-ES" dirty="0" err="1"/>
              <a:t>parfor</a:t>
            </a:r>
            <a:r>
              <a:rPr lang="es-ES" dirty="0"/>
              <a:t> i=1:N</a:t>
            </a:r>
          </a:p>
          <a:p>
            <a:r>
              <a:rPr lang="es-ES" dirty="0"/>
              <a:t>  d = d + i;</a:t>
            </a:r>
          </a:p>
          <a:p>
            <a:r>
              <a:rPr lang="es-ES" dirty="0"/>
              <a:t>  a = i</a:t>
            </a:r>
          </a:p>
          <a:p>
            <a:r>
              <a:rPr lang="es-ES" dirty="0"/>
              <a:t>  B(i) = R(i) + c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a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595536" y="4925525"/>
            <a:ext cx="72008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451520" y="5185937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451520" y="5627603"/>
            <a:ext cx="864096" cy="54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515416" y="4654335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reducción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250531" y="492552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temporal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967028" y="5401961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Sliced</a:t>
            </a:r>
            <a:r>
              <a:rPr lang="es-ES" sz="1600" dirty="0"/>
              <a:t>(output)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042190" y="6069434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Sliced</a:t>
            </a:r>
            <a:r>
              <a:rPr lang="es-ES" sz="1600" dirty="0"/>
              <a:t> (input)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435385" y="4748281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Indice</a:t>
            </a:r>
            <a:r>
              <a:rPr lang="es-ES" sz="1600" dirty="0"/>
              <a:t> bucle</a:t>
            </a:r>
          </a:p>
        </p:txBody>
      </p:sp>
      <p:cxnSp>
        <p:nvCxnSpPr>
          <p:cNvPr id="19" name="18 Conector recto de flecha"/>
          <p:cNvCxnSpPr>
            <a:stCxn id="17" idx="1"/>
          </p:cNvCxnSpPr>
          <p:nvPr/>
        </p:nvCxnSpPr>
        <p:spPr>
          <a:xfrm flipH="1">
            <a:off x="5292081" y="4917558"/>
            <a:ext cx="1143304" cy="177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615848" y="5264079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broadcast</a:t>
            </a:r>
            <a:endParaRPr lang="es-ES" sz="1600" dirty="0"/>
          </a:p>
        </p:txBody>
      </p:sp>
      <p:cxnSp>
        <p:nvCxnSpPr>
          <p:cNvPr id="23" name="22 Conector recto de flecha"/>
          <p:cNvCxnSpPr>
            <a:stCxn id="22" idx="1"/>
          </p:cNvCxnSpPr>
          <p:nvPr/>
        </p:nvCxnSpPr>
        <p:spPr>
          <a:xfrm flipH="1">
            <a:off x="5784541" y="5433356"/>
            <a:ext cx="831307" cy="220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6" idx="0"/>
          </p:cNvCxnSpPr>
          <p:nvPr/>
        </p:nvCxnSpPr>
        <p:spPr>
          <a:xfrm flipH="1" flipV="1">
            <a:off x="5148064" y="5805264"/>
            <a:ext cx="636477" cy="26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845DAC5-8DD1-41B4-A26D-EC9410EFC6C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Ejemplo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9612" y="1556792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Supongamos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tenemos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matriz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la de la </a:t>
            </a:r>
            <a:r>
              <a:rPr lang="en-US" sz="1600" dirty="0" err="1"/>
              <a:t>figura</a:t>
            </a:r>
            <a:r>
              <a:rPr lang="en-US" sz="1600" dirty="0"/>
              <a:t>, y </a:t>
            </a:r>
            <a:r>
              <a:rPr lang="en-US" sz="1600" dirty="0" err="1"/>
              <a:t>deseamos</a:t>
            </a:r>
            <a:r>
              <a:rPr lang="en-US" sz="1600" dirty="0"/>
              <a:t>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algo</a:t>
            </a:r>
            <a:r>
              <a:rPr lang="en-US" sz="1600" dirty="0"/>
              <a:t> con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uno</a:t>
            </a:r>
            <a:r>
              <a:rPr lang="en-US" sz="1600" dirty="0"/>
              <a:t> de los </a:t>
            </a:r>
            <a:r>
              <a:rPr lang="en-US" sz="1600" dirty="0" err="1"/>
              <a:t>bloques</a:t>
            </a:r>
            <a:r>
              <a:rPr lang="en-US" sz="1600" dirty="0"/>
              <a:t> de la diagonal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F6A20BD-6CCD-409A-B4C2-C89CDBA2F38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Ejemplo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1340768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Supongamos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tenemos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matriz</a:t>
            </a:r>
            <a:r>
              <a:rPr lang="en-US" sz="1600" dirty="0"/>
              <a:t> A </a:t>
            </a:r>
            <a:r>
              <a:rPr lang="en-US" sz="1600" dirty="0" err="1"/>
              <a:t>como</a:t>
            </a:r>
            <a:r>
              <a:rPr lang="en-US" sz="1600" dirty="0"/>
              <a:t> la de la </a:t>
            </a:r>
            <a:r>
              <a:rPr lang="en-US" sz="1600" dirty="0" err="1"/>
              <a:t>figura</a:t>
            </a:r>
            <a:r>
              <a:rPr lang="en-US" sz="1600" dirty="0"/>
              <a:t>, y </a:t>
            </a:r>
            <a:r>
              <a:rPr lang="en-US" sz="1600" dirty="0" err="1"/>
              <a:t>deseamos</a:t>
            </a:r>
            <a:r>
              <a:rPr lang="en-US" sz="1600" dirty="0"/>
              <a:t>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algo</a:t>
            </a:r>
            <a:r>
              <a:rPr lang="en-US" sz="1600" dirty="0"/>
              <a:t> con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uno</a:t>
            </a:r>
            <a:r>
              <a:rPr lang="en-US" sz="1600" dirty="0"/>
              <a:t> de los </a:t>
            </a:r>
            <a:r>
              <a:rPr lang="en-US" sz="1600" dirty="0" err="1"/>
              <a:t>bloques</a:t>
            </a:r>
            <a:r>
              <a:rPr lang="en-US" sz="1600" dirty="0"/>
              <a:t> de la diagonal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99592" y="1916832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A=</a:t>
            </a:r>
            <a:r>
              <a:rPr lang="es-ES" sz="1400" dirty="0" err="1"/>
              <a:t>migenmat</a:t>
            </a:r>
            <a:r>
              <a:rPr lang="es-ES" sz="1400" dirty="0"/>
              <a:t>(5,4)  </a:t>
            </a:r>
          </a:p>
          <a:p>
            <a:r>
              <a:rPr lang="es-ES" sz="1400" dirty="0" err="1"/>
              <a:t>tambloque</a:t>
            </a:r>
            <a:r>
              <a:rPr lang="es-ES" sz="1400" dirty="0"/>
              <a:t>=4;</a:t>
            </a:r>
          </a:p>
          <a:p>
            <a:r>
              <a:rPr lang="es-ES" sz="1400" dirty="0" err="1"/>
              <a:t>parfor</a:t>
            </a:r>
            <a:r>
              <a:rPr lang="es-ES" sz="1400" dirty="0"/>
              <a:t> i=1: 5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ini_bloque</a:t>
            </a:r>
            <a:r>
              <a:rPr lang="es-ES" sz="1400" dirty="0"/>
              <a:t>=(i-1)*tambloque+1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fin_bloque</a:t>
            </a:r>
            <a:r>
              <a:rPr lang="es-ES" sz="1400" dirty="0"/>
              <a:t>=i*</a:t>
            </a:r>
            <a:r>
              <a:rPr lang="es-ES" sz="1400" dirty="0" err="1"/>
              <a:t>tambloque</a:t>
            </a:r>
            <a:endParaRPr lang="es-ES" sz="1400" dirty="0"/>
          </a:p>
          <a:p>
            <a:r>
              <a:rPr lang="es-ES" sz="1400" dirty="0"/>
              <a:t>   C (</a:t>
            </a:r>
            <a:r>
              <a:rPr lang="es-ES" sz="1400" dirty="0" err="1"/>
              <a:t>ini_bloque:fin_bloque</a:t>
            </a:r>
            <a:r>
              <a:rPr lang="es-ES" sz="1400" dirty="0"/>
              <a:t>, </a:t>
            </a:r>
            <a:r>
              <a:rPr lang="es-ES" sz="1400" dirty="0" err="1"/>
              <a:t>ini_bloque:fin_bloque</a:t>
            </a:r>
            <a:r>
              <a:rPr lang="es-ES" sz="1400" dirty="0"/>
              <a:t>) =</a:t>
            </a:r>
            <a:r>
              <a:rPr lang="es-ES" sz="1400" dirty="0" err="1"/>
              <a:t>lu</a:t>
            </a:r>
            <a:r>
              <a:rPr lang="es-ES" sz="1400" dirty="0"/>
              <a:t>(A(</a:t>
            </a:r>
            <a:r>
              <a:rPr lang="es-ES" sz="1400" dirty="0" err="1"/>
              <a:t>ini_bloque:fin_bloque</a:t>
            </a:r>
            <a:r>
              <a:rPr lang="es-ES" sz="1400" dirty="0"/>
              <a:t>, </a:t>
            </a:r>
            <a:r>
              <a:rPr lang="es-ES" sz="1400" dirty="0" err="1"/>
              <a:t>ini_bloque:fin_bloque</a:t>
            </a:r>
            <a:r>
              <a:rPr lang="es-ES" sz="1400" dirty="0"/>
              <a:t>))</a:t>
            </a:r>
          </a:p>
          <a:p>
            <a:r>
              <a:rPr lang="es-ES" sz="1400" dirty="0" err="1"/>
              <a:t>end</a:t>
            </a:r>
            <a:r>
              <a:rPr lang="es-ES" sz="1400" dirty="0"/>
              <a:t>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NO FUNCIONA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27584" y="4149080"/>
            <a:ext cx="76328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A=</a:t>
            </a:r>
            <a:r>
              <a:rPr lang="es-ES" sz="1400" dirty="0" err="1"/>
              <a:t>migenmat</a:t>
            </a:r>
            <a:r>
              <a:rPr lang="es-ES" sz="1400" dirty="0"/>
              <a:t>(5,4) </a:t>
            </a:r>
          </a:p>
          <a:p>
            <a:r>
              <a:rPr lang="es-ES" sz="1400" dirty="0" err="1"/>
              <a:t>tambloque</a:t>
            </a:r>
            <a:r>
              <a:rPr lang="es-ES" sz="1400" dirty="0"/>
              <a:t>=4;</a:t>
            </a:r>
          </a:p>
          <a:p>
            <a:r>
              <a:rPr lang="es-ES" sz="1400" dirty="0"/>
              <a:t>C=</a:t>
            </a:r>
            <a:r>
              <a:rPr lang="es-ES" sz="1400" dirty="0" err="1"/>
              <a:t>cell</a:t>
            </a:r>
            <a:r>
              <a:rPr lang="es-ES" sz="1400" dirty="0"/>
              <a:t>(5,1);</a:t>
            </a:r>
          </a:p>
          <a:p>
            <a:r>
              <a:rPr lang="es-ES" sz="1400" dirty="0" err="1"/>
              <a:t>parfor</a:t>
            </a:r>
            <a:r>
              <a:rPr lang="es-ES" sz="1400" dirty="0"/>
              <a:t> i=1: 5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ini_bloque</a:t>
            </a:r>
            <a:r>
              <a:rPr lang="es-ES" sz="1400" dirty="0"/>
              <a:t>=(i-1)*tambloque+1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fin_bloque</a:t>
            </a:r>
            <a:r>
              <a:rPr lang="es-ES" sz="1400" dirty="0"/>
              <a:t>=i*</a:t>
            </a:r>
            <a:r>
              <a:rPr lang="es-ES" sz="1400" dirty="0" err="1"/>
              <a:t>tambloque</a:t>
            </a:r>
            <a:endParaRPr lang="es-ES" sz="1400" dirty="0"/>
          </a:p>
          <a:p>
            <a:r>
              <a:rPr lang="es-ES" sz="1400" dirty="0"/>
              <a:t>   C{i} =</a:t>
            </a:r>
            <a:r>
              <a:rPr lang="es-ES" sz="1400" dirty="0" err="1"/>
              <a:t>lu</a:t>
            </a:r>
            <a:r>
              <a:rPr lang="es-ES" sz="1400" dirty="0"/>
              <a:t>(A(</a:t>
            </a:r>
            <a:r>
              <a:rPr lang="es-ES" sz="1400" dirty="0" err="1"/>
              <a:t>ini_bloque:fin_bloque</a:t>
            </a:r>
            <a:r>
              <a:rPr lang="es-ES" sz="1400" dirty="0"/>
              <a:t>, </a:t>
            </a:r>
            <a:r>
              <a:rPr lang="es-ES" sz="1400" dirty="0" err="1"/>
              <a:t>ini_bloque:fin_bloque</a:t>
            </a:r>
            <a:r>
              <a:rPr lang="es-ES" sz="1400" dirty="0"/>
              <a:t>))</a:t>
            </a:r>
          </a:p>
          <a:p>
            <a:r>
              <a:rPr lang="es-ES" sz="1400" dirty="0" err="1"/>
              <a:t>end</a:t>
            </a:r>
            <a:r>
              <a:rPr lang="es-ES" sz="1400" dirty="0"/>
              <a:t>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SÍ FUNCIONA (</a:t>
            </a:r>
            <a:r>
              <a:rPr lang="en-US" sz="1400" dirty="0" err="1"/>
              <a:t>aunque</a:t>
            </a:r>
            <a:r>
              <a:rPr lang="en-US" sz="1400" dirty="0"/>
              <a:t> no </a:t>
            </a:r>
            <a:r>
              <a:rPr lang="en-US" sz="1400" dirty="0" err="1"/>
              <a:t>nos</a:t>
            </a:r>
            <a:r>
              <a:rPr lang="en-US" sz="1400" dirty="0"/>
              <a:t> da el </a:t>
            </a:r>
            <a:r>
              <a:rPr lang="en-US" sz="1400" dirty="0" err="1"/>
              <a:t>resultado</a:t>
            </a:r>
            <a:r>
              <a:rPr lang="en-US" sz="1400" dirty="0"/>
              <a:t> </a:t>
            </a:r>
            <a:r>
              <a:rPr lang="en-US" sz="1400" dirty="0" err="1"/>
              <a:t>directamente</a:t>
            </a:r>
            <a:r>
              <a:rPr lang="en-US" sz="1400" dirty="0"/>
              <a:t> en la </a:t>
            </a:r>
            <a:r>
              <a:rPr lang="en-US" sz="1400" dirty="0" err="1"/>
              <a:t>matriz</a:t>
            </a:r>
            <a:r>
              <a:rPr lang="en-US" sz="1400" dirty="0"/>
              <a:t> C, </a:t>
            </a:r>
            <a:r>
              <a:rPr lang="en-US" sz="1400" dirty="0" err="1"/>
              <a:t>sino</a:t>
            </a:r>
            <a:r>
              <a:rPr lang="en-US" sz="1400" dirty="0"/>
              <a:t> en un cell array)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29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D3F9BF6-5DF3-448B-BB43-229F7142547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Descripción general de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: Preliminares</a:t>
            </a:r>
          </a:p>
          <a:p>
            <a:r>
              <a:rPr lang="es-ES" dirty="0" err="1"/>
              <a:t>Parfor</a:t>
            </a:r>
            <a:endParaRPr lang="es-ES" dirty="0"/>
          </a:p>
          <a:p>
            <a:r>
              <a:rPr lang="es-ES" dirty="0"/>
              <a:t>SPMD</a:t>
            </a:r>
          </a:p>
          <a:p>
            <a:r>
              <a:rPr lang="es-ES" dirty="0" err="1"/>
              <a:t>pmode</a:t>
            </a:r>
            <a:endParaRPr lang="es-ES" dirty="0"/>
          </a:p>
          <a:p>
            <a:r>
              <a:rPr lang="es-ES" dirty="0"/>
              <a:t>Computación en GPU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05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49CE156-A08C-40D0-861D-C581B2D92D8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Discusión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9612" y="1556792"/>
            <a:ext cx="71287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Problemática</a:t>
            </a:r>
            <a:r>
              <a:rPr lang="en-US" sz="1600" dirty="0"/>
              <a:t> del </a:t>
            </a:r>
            <a:r>
              <a:rPr lang="en-US" sz="1600" dirty="0" err="1"/>
              <a:t>parfor</a:t>
            </a:r>
            <a:r>
              <a:rPr lang="en-US" sz="1600" dirty="0"/>
              <a:t>:</a:t>
            </a:r>
          </a:p>
          <a:p>
            <a:r>
              <a:rPr lang="en-US" sz="1600" dirty="0"/>
              <a:t>-</a:t>
            </a:r>
            <a:r>
              <a:rPr lang="en-US" sz="1600" dirty="0" err="1"/>
              <a:t>Parfor</a:t>
            </a:r>
            <a:r>
              <a:rPr lang="en-US" sz="1600" dirty="0"/>
              <a:t> </a:t>
            </a:r>
            <a:r>
              <a:rPr lang="en-US" sz="1600" dirty="0" err="1"/>
              <a:t>debe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capaz</a:t>
            </a:r>
            <a:r>
              <a:rPr lang="en-US" sz="1600" dirty="0"/>
              <a:t> de </a:t>
            </a:r>
            <a:r>
              <a:rPr lang="en-US" sz="1600" dirty="0" err="1"/>
              <a:t>repartir</a:t>
            </a:r>
            <a:r>
              <a:rPr lang="en-US" sz="1600" dirty="0"/>
              <a:t> los </a:t>
            </a:r>
            <a:r>
              <a:rPr lang="en-US" sz="1600" dirty="0" err="1"/>
              <a:t>datos</a:t>
            </a:r>
            <a:r>
              <a:rPr lang="en-US" sz="1600" dirty="0"/>
              <a:t> entre los labs, </a:t>
            </a:r>
            <a:r>
              <a:rPr lang="en-US" sz="1600" dirty="0" err="1"/>
              <a:t>mediante</a:t>
            </a:r>
            <a:r>
              <a:rPr lang="en-US" sz="1600" dirty="0"/>
              <a:t> </a:t>
            </a:r>
            <a:r>
              <a:rPr lang="en-US" sz="1600" dirty="0" err="1"/>
              <a:t>inspección</a:t>
            </a:r>
            <a:r>
              <a:rPr lang="en-US" sz="1600" dirty="0"/>
              <a:t> del </a:t>
            </a:r>
            <a:r>
              <a:rPr lang="en-US" sz="1600" dirty="0" err="1"/>
              <a:t>código</a:t>
            </a:r>
            <a:r>
              <a:rPr lang="en-US" sz="1600" dirty="0"/>
              <a:t>. </a:t>
            </a:r>
            <a:r>
              <a:rPr lang="en-US" sz="1600" dirty="0" err="1"/>
              <a:t>Debe</a:t>
            </a:r>
            <a:r>
              <a:rPr lang="en-US" sz="1600" dirty="0"/>
              <a:t> </a:t>
            </a:r>
            <a:r>
              <a:rPr lang="en-US" sz="1600" dirty="0" err="1"/>
              <a:t>funcionar</a:t>
            </a:r>
            <a:r>
              <a:rPr lang="en-US" sz="1600" dirty="0"/>
              <a:t> </a:t>
            </a:r>
            <a:r>
              <a:rPr lang="en-US" sz="1600" dirty="0" err="1"/>
              <a:t>tanto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el </a:t>
            </a:r>
            <a:r>
              <a:rPr lang="en-US" sz="1600" dirty="0" err="1"/>
              <a:t>caso</a:t>
            </a:r>
            <a:r>
              <a:rPr lang="en-US" sz="1600" dirty="0"/>
              <a:t> (</a:t>
            </a:r>
            <a:r>
              <a:rPr lang="en-US" sz="1600" dirty="0" err="1"/>
              <a:t>relativamente</a:t>
            </a:r>
            <a:r>
              <a:rPr lang="en-US" sz="1600" dirty="0"/>
              <a:t> trivial)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sóla</a:t>
            </a:r>
            <a:r>
              <a:rPr lang="en-US" sz="1600" dirty="0"/>
              <a:t> </a:t>
            </a:r>
            <a:r>
              <a:rPr lang="en-US" sz="1600" dirty="0" err="1"/>
              <a:t>máquina</a:t>
            </a:r>
            <a:r>
              <a:rPr lang="en-US" sz="1600" dirty="0"/>
              <a:t>,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el </a:t>
            </a:r>
            <a:r>
              <a:rPr lang="en-US" sz="1600" dirty="0" err="1"/>
              <a:t>caso</a:t>
            </a:r>
            <a:r>
              <a:rPr lang="en-US" sz="1600" dirty="0"/>
              <a:t> </a:t>
            </a:r>
            <a:r>
              <a:rPr lang="en-US" sz="1600" dirty="0" err="1"/>
              <a:t>bastante</a:t>
            </a:r>
            <a:r>
              <a:rPr lang="en-US" sz="1600" dirty="0"/>
              <a:t> </a:t>
            </a:r>
            <a:r>
              <a:rPr lang="en-US" sz="1600" dirty="0" err="1"/>
              <a:t>complicado</a:t>
            </a:r>
            <a:r>
              <a:rPr lang="en-US" sz="1600" dirty="0"/>
              <a:t> de </a:t>
            </a:r>
            <a:r>
              <a:rPr lang="en-US" sz="1600" dirty="0" err="1"/>
              <a:t>varias</a:t>
            </a:r>
            <a:r>
              <a:rPr lang="en-US" sz="1600" dirty="0"/>
              <a:t> </a:t>
            </a:r>
            <a:r>
              <a:rPr lang="en-US" sz="1600" dirty="0" err="1"/>
              <a:t>máquinas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-Al </a:t>
            </a:r>
            <a:r>
              <a:rPr lang="en-US" sz="1600" dirty="0" err="1"/>
              <a:t>asignar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a </a:t>
            </a:r>
            <a:r>
              <a:rPr lang="en-US" sz="1600" dirty="0" err="1"/>
              <a:t>una</a:t>
            </a:r>
            <a:r>
              <a:rPr lang="en-US" sz="1600" dirty="0"/>
              <a:t> variable “sliced” (</a:t>
            </a:r>
            <a:r>
              <a:rPr lang="en-US" sz="1600" dirty="0" err="1"/>
              <a:t>lado</a:t>
            </a:r>
            <a:r>
              <a:rPr lang="en-US" sz="1600" dirty="0"/>
              <a:t> </a:t>
            </a:r>
            <a:r>
              <a:rPr lang="en-US" sz="1600" dirty="0" err="1"/>
              <a:t>izquierdo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asignación</a:t>
            </a:r>
            <a:r>
              <a:rPr lang="en-US" sz="1600" dirty="0"/>
              <a:t>), </a:t>
            </a:r>
            <a:r>
              <a:rPr lang="en-US" sz="1600" dirty="0" err="1"/>
              <a:t>sólo</a:t>
            </a:r>
            <a:r>
              <a:rPr lang="en-US" sz="1600" dirty="0"/>
              <a:t> </a:t>
            </a:r>
            <a:r>
              <a:rPr lang="en-US" sz="1600" dirty="0" err="1"/>
              <a:t>uno</a:t>
            </a:r>
            <a:r>
              <a:rPr lang="en-US" sz="1600" dirty="0"/>
              <a:t> de los </a:t>
            </a:r>
            <a:r>
              <a:rPr lang="en-US" sz="1600" dirty="0" err="1"/>
              <a:t>índices</a:t>
            </a:r>
            <a:r>
              <a:rPr lang="en-US" sz="1600" dirty="0"/>
              <a:t>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depender</a:t>
            </a:r>
            <a:r>
              <a:rPr lang="en-US" sz="1600" dirty="0"/>
              <a:t> de la variable del </a:t>
            </a:r>
            <a:r>
              <a:rPr lang="en-US" sz="1600" dirty="0" err="1"/>
              <a:t>parfor</a:t>
            </a:r>
            <a:r>
              <a:rPr lang="en-US" sz="1600" dirty="0"/>
              <a:t> (</a:t>
            </a:r>
            <a:r>
              <a:rPr lang="en-US" sz="1600" dirty="0" err="1"/>
              <a:t>i</a:t>
            </a:r>
            <a:r>
              <a:rPr lang="en-US" sz="1600" dirty="0"/>
              <a:t>).</a:t>
            </a:r>
          </a:p>
          <a:p>
            <a:endParaRPr lang="en-US" sz="1600" dirty="0"/>
          </a:p>
          <a:p>
            <a:r>
              <a:rPr lang="en-US" sz="1600" dirty="0"/>
              <a:t>-</a:t>
            </a:r>
            <a:r>
              <a:rPr lang="en-US" sz="1600" dirty="0" err="1"/>
              <a:t>Costes</a:t>
            </a:r>
            <a:r>
              <a:rPr lang="en-US" sz="1600" dirty="0"/>
              <a:t> </a:t>
            </a:r>
            <a:r>
              <a:rPr lang="en-US" sz="1600" dirty="0" err="1"/>
              <a:t>parfor</a:t>
            </a:r>
            <a:r>
              <a:rPr lang="en-US" sz="1600" dirty="0"/>
              <a:t> (</a:t>
            </a:r>
            <a:r>
              <a:rPr lang="en-US" sz="1600" dirty="0" err="1"/>
              <a:t>comparando</a:t>
            </a:r>
            <a:r>
              <a:rPr lang="en-US" sz="1600" dirty="0"/>
              <a:t> con un for):</a:t>
            </a:r>
          </a:p>
          <a:p>
            <a:r>
              <a:rPr lang="en-US" sz="1600" dirty="0" err="1"/>
              <a:t>Partir</a:t>
            </a:r>
            <a:r>
              <a:rPr lang="en-US" sz="1600" dirty="0"/>
              <a:t> el </a:t>
            </a:r>
            <a:r>
              <a:rPr lang="en-US" sz="1600" dirty="0" err="1"/>
              <a:t>conjunto</a:t>
            </a:r>
            <a:r>
              <a:rPr lang="en-US" sz="1600" dirty="0"/>
              <a:t> de </a:t>
            </a:r>
            <a:r>
              <a:rPr lang="en-US" sz="1600" dirty="0" err="1"/>
              <a:t>iteraciones</a:t>
            </a:r>
            <a:endParaRPr lang="en-US" sz="1600" dirty="0"/>
          </a:p>
          <a:p>
            <a:r>
              <a:rPr lang="en-US" sz="1600" dirty="0" err="1"/>
              <a:t>Clasificar</a:t>
            </a:r>
            <a:r>
              <a:rPr lang="en-US" sz="1600" dirty="0"/>
              <a:t> variables</a:t>
            </a:r>
          </a:p>
          <a:p>
            <a:r>
              <a:rPr lang="en-US" sz="1600" dirty="0" err="1"/>
              <a:t>Enviar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 y </a:t>
            </a:r>
            <a:r>
              <a:rPr lang="en-US" sz="1600" dirty="0" err="1"/>
              <a:t>códigos</a:t>
            </a:r>
            <a:r>
              <a:rPr lang="en-US" sz="1600" dirty="0"/>
              <a:t> a los workers</a:t>
            </a:r>
          </a:p>
          <a:p>
            <a:r>
              <a:rPr lang="en-US" sz="1600" dirty="0" err="1"/>
              <a:t>Envío</a:t>
            </a:r>
            <a:r>
              <a:rPr lang="en-US" sz="1600" dirty="0"/>
              <a:t> de los </a:t>
            </a:r>
            <a:r>
              <a:rPr lang="en-US" sz="1600" dirty="0" err="1"/>
              <a:t>resultados</a:t>
            </a:r>
            <a:r>
              <a:rPr lang="en-US" sz="1600" dirty="0"/>
              <a:t> de los workers al </a:t>
            </a:r>
            <a:r>
              <a:rPr lang="en-US" sz="1600" dirty="0" err="1"/>
              <a:t>cliente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Cliente</a:t>
            </a:r>
            <a:r>
              <a:rPr lang="en-US" sz="1600" dirty="0"/>
              <a:t> </a:t>
            </a:r>
            <a:r>
              <a:rPr lang="en-US" sz="1600" dirty="0" err="1"/>
              <a:t>combina</a:t>
            </a:r>
            <a:r>
              <a:rPr lang="en-US" sz="1600" dirty="0"/>
              <a:t> </a:t>
            </a:r>
            <a:r>
              <a:rPr lang="en-US" sz="1600" dirty="0" err="1"/>
              <a:t>resultados</a:t>
            </a:r>
            <a:r>
              <a:rPr lang="en-US" sz="1600" dirty="0"/>
              <a:t> </a:t>
            </a:r>
            <a:r>
              <a:rPr lang="en-US" sz="1600" dirty="0" err="1"/>
              <a:t>parciales</a:t>
            </a:r>
            <a:r>
              <a:rPr lang="en-US" sz="1600" dirty="0"/>
              <a:t> de los </a:t>
            </a:r>
            <a:r>
              <a:rPr lang="en-US" sz="1600" dirty="0" err="1"/>
              <a:t>trabajadores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Al </a:t>
            </a:r>
            <a:r>
              <a:rPr lang="en-US" sz="1600" dirty="0" err="1"/>
              <a:t>usar</a:t>
            </a:r>
            <a:r>
              <a:rPr lang="en-US" sz="1600" dirty="0"/>
              <a:t> el </a:t>
            </a:r>
            <a:r>
              <a:rPr lang="en-US" sz="1600" dirty="0" err="1"/>
              <a:t>parfor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recomendable</a:t>
            </a:r>
            <a:r>
              <a:rPr lang="en-US" sz="1600" dirty="0"/>
              <a:t>  (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medida</a:t>
            </a:r>
            <a:r>
              <a:rPr lang="en-US" sz="1600" dirty="0"/>
              <a:t> de lo </a:t>
            </a:r>
            <a:r>
              <a:rPr lang="en-US" sz="1600" dirty="0" err="1"/>
              <a:t>posible</a:t>
            </a:r>
            <a:r>
              <a:rPr lang="en-US" sz="1600" dirty="0"/>
              <a:t>) </a:t>
            </a:r>
            <a:r>
              <a:rPr lang="en-US" sz="1600" dirty="0" err="1"/>
              <a:t>evitar</a:t>
            </a:r>
            <a:r>
              <a:rPr lang="en-US" sz="1600" dirty="0"/>
              <a:t> el </a:t>
            </a:r>
            <a:r>
              <a:rPr lang="en-US" sz="1600" dirty="0" err="1"/>
              <a:t>envío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43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2621B44-46EF-4065-8A30-2DF7F4D4523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Discusión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9612" y="1556792"/>
            <a:ext cx="75248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parfor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Cuando</a:t>
            </a:r>
            <a:r>
              <a:rPr lang="en-US" sz="2000" dirty="0"/>
              <a:t> el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cálculo</a:t>
            </a:r>
            <a:r>
              <a:rPr lang="en-US" sz="2000" dirty="0"/>
              <a:t> sea </a:t>
            </a:r>
            <a:r>
              <a:rPr lang="en-US" sz="2000" dirty="0" err="1"/>
              <a:t>bastante</a:t>
            </a:r>
            <a:r>
              <a:rPr lang="en-US" sz="2000" dirty="0"/>
              <a:t> mayor </a:t>
            </a:r>
            <a:r>
              <a:rPr lang="en-US" sz="2000" dirty="0" err="1"/>
              <a:t>que</a:t>
            </a:r>
            <a:r>
              <a:rPr lang="en-US" sz="2000" dirty="0"/>
              <a:t> el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comunicación</a:t>
            </a:r>
            <a:r>
              <a:rPr lang="en-US" sz="2000" dirty="0"/>
              <a:t> + overhead</a:t>
            </a:r>
          </a:p>
          <a:p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Suele</a:t>
            </a:r>
            <a:r>
              <a:rPr lang="en-US" sz="2000" dirty="0"/>
              <a:t> ser </a:t>
            </a:r>
            <a:r>
              <a:rPr lang="en-US" sz="2000" dirty="0" err="1"/>
              <a:t>cuando</a:t>
            </a:r>
            <a:r>
              <a:rPr lang="en-US" sz="2000" dirty="0"/>
              <a:t> 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iteraciones</a:t>
            </a:r>
            <a:r>
              <a:rPr lang="en-US" sz="2000" dirty="0"/>
              <a:t> es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Al </a:t>
            </a:r>
            <a:r>
              <a:rPr lang="en-US" sz="2000" dirty="0" err="1"/>
              <a:t>usar</a:t>
            </a:r>
            <a:r>
              <a:rPr lang="en-US" sz="2000" dirty="0"/>
              <a:t> el </a:t>
            </a:r>
            <a:r>
              <a:rPr lang="en-US" sz="2000" dirty="0" err="1"/>
              <a:t>parfor</a:t>
            </a:r>
            <a:r>
              <a:rPr lang="en-US" sz="2000" dirty="0"/>
              <a:t> es </a:t>
            </a:r>
            <a:r>
              <a:rPr lang="en-US" sz="2000" dirty="0" err="1"/>
              <a:t>recomendable</a:t>
            </a:r>
            <a:r>
              <a:rPr lang="en-US" sz="2000" dirty="0"/>
              <a:t>  (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medida</a:t>
            </a:r>
            <a:r>
              <a:rPr lang="en-US" sz="2000" dirty="0"/>
              <a:t> de lo </a:t>
            </a:r>
            <a:r>
              <a:rPr lang="en-US" sz="2000" dirty="0" err="1"/>
              <a:t>posible</a:t>
            </a:r>
            <a:r>
              <a:rPr lang="en-US" sz="2000" dirty="0"/>
              <a:t>) </a:t>
            </a:r>
            <a:r>
              <a:rPr lang="en-US" sz="2000" dirty="0" err="1"/>
              <a:t>evitar</a:t>
            </a:r>
            <a:r>
              <a:rPr lang="en-US" sz="2000" dirty="0"/>
              <a:t> el </a:t>
            </a:r>
            <a:r>
              <a:rPr lang="en-US" sz="2000" dirty="0" err="1"/>
              <a:t>envío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Las </a:t>
            </a:r>
            <a:r>
              <a:rPr lang="en-US" sz="2000" dirty="0" err="1"/>
              <a:t>funciones</a:t>
            </a:r>
            <a:r>
              <a:rPr lang="en-US" sz="2000" dirty="0"/>
              <a:t> </a:t>
            </a:r>
            <a:r>
              <a:rPr lang="es-ES" sz="2000" dirty="0" err="1"/>
              <a:t>ticBytes</a:t>
            </a:r>
            <a:r>
              <a:rPr lang="es-ES" sz="2000" dirty="0"/>
              <a:t>(</a:t>
            </a:r>
            <a:r>
              <a:rPr lang="es-ES" sz="2000" dirty="0" err="1"/>
              <a:t>gcp</a:t>
            </a:r>
            <a:r>
              <a:rPr lang="es-ES" sz="2000" dirty="0"/>
              <a:t>) y </a:t>
            </a:r>
            <a:r>
              <a:rPr lang="es-ES" sz="2000" dirty="0" err="1"/>
              <a:t>tocBytes</a:t>
            </a:r>
            <a:r>
              <a:rPr lang="es-ES" sz="2000" dirty="0"/>
              <a:t>(</a:t>
            </a:r>
            <a:r>
              <a:rPr lang="es-ES" sz="2000" dirty="0" err="1"/>
              <a:t>gcp</a:t>
            </a:r>
            <a:r>
              <a:rPr lang="es-ES" sz="2000" dirty="0"/>
              <a:t>) (se usan como tic y </a:t>
            </a:r>
            <a:r>
              <a:rPr lang="es-ES" sz="2000" dirty="0" err="1"/>
              <a:t>toc</a:t>
            </a:r>
            <a:r>
              <a:rPr lang="es-ES" sz="2000" dirty="0"/>
              <a:t>, pero para medir datos) permiten comprobar cuantos datos se envían a cada </a:t>
            </a:r>
            <a:r>
              <a:rPr lang="es-ES" sz="2000" dirty="0" err="1"/>
              <a:t>worker</a:t>
            </a:r>
            <a:r>
              <a:rPr lang="es-ES" sz="2000" dirty="0"/>
              <a:t>. </a:t>
            </a:r>
            <a:r>
              <a:rPr lang="es-ES" sz="2000" dirty="0" err="1"/>
              <a:t>Gcp</a:t>
            </a:r>
            <a:r>
              <a:rPr lang="es-ES" sz="2000" dirty="0"/>
              <a:t> devuelve el pool actual.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66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1B305AB-F7F1-4968-B200-AE322851011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ejercicio (1)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340768"/>
            <a:ext cx="7668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b="1" dirty="0"/>
          </a:p>
          <a:p>
            <a:r>
              <a:rPr lang="es-ES" sz="1600" dirty="0"/>
              <a:t>Problema: Cálculo de pi usando el método Montecarlo </a:t>
            </a:r>
          </a:p>
          <a:p>
            <a:endParaRPr lang="es-ES" sz="1600" dirty="0"/>
          </a:p>
          <a:p>
            <a:r>
              <a:rPr lang="es-ES" sz="1600" dirty="0"/>
              <a:t>La razón de las </a:t>
            </a:r>
            <a:r>
              <a:rPr lang="es-ES" sz="1600" dirty="0" err="1"/>
              <a:t>areas</a:t>
            </a:r>
            <a:r>
              <a:rPr lang="es-ES" sz="1600" dirty="0"/>
              <a:t> de un círculo y el cuadrado que lo contiene es siempre pi/4.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992B3CD-A4F3-47C7-BE3F-FC5790EA5363}"/>
              </a:ext>
            </a:extLst>
          </p:cNvPr>
          <p:cNvSpPr/>
          <p:nvPr/>
        </p:nvSpPr>
        <p:spPr>
          <a:xfrm>
            <a:off x="2051720" y="2923203"/>
            <a:ext cx="3672408" cy="317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DE51B8-102E-44AD-BF87-FA29381D200E}"/>
              </a:ext>
            </a:extLst>
          </p:cNvPr>
          <p:cNvSpPr/>
          <p:nvPr/>
        </p:nvSpPr>
        <p:spPr>
          <a:xfrm>
            <a:off x="2051720" y="2923203"/>
            <a:ext cx="3672408" cy="317009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9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4674D6-79A4-43BD-A9B1-9CAD49D622F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ejercicio (1)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340768"/>
            <a:ext cx="76688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b="1" dirty="0"/>
          </a:p>
          <a:p>
            <a:r>
              <a:rPr lang="es-ES" sz="1600" dirty="0"/>
              <a:t>Problema: Cálculo de pi usando el método Montecarlo </a:t>
            </a:r>
          </a:p>
          <a:p>
            <a:endParaRPr lang="es-ES" sz="1600" dirty="0"/>
          </a:p>
          <a:p>
            <a:r>
              <a:rPr lang="es-ES" sz="1600" dirty="0"/>
              <a:t>Si coges N puntos aleatorios, aproximadamente N*pi/4 de esos puntos estarán en el círculo. El método Montecarlo genera un gran número de puntos aleatorios, y contamos cuantos de esos puntos están dentro. Pi se puede estimar como (Nº </a:t>
            </a:r>
            <a:r>
              <a:rPr lang="es-ES" sz="1600" dirty="0" err="1"/>
              <a:t>puntos_dentro</a:t>
            </a:r>
            <a:r>
              <a:rPr lang="es-ES" sz="1600" dirty="0"/>
              <a:t>)*4/total. La estimación mejorará cuantos mas puntos usemos.</a:t>
            </a:r>
          </a:p>
          <a:p>
            <a:endParaRPr lang="es-ES" sz="1600" dirty="0"/>
          </a:p>
          <a:p>
            <a:r>
              <a:rPr lang="es-ES" sz="1600" dirty="0"/>
              <a:t>-Disponemos de versiones secuenciales (</a:t>
            </a:r>
            <a:r>
              <a:rPr lang="es-ES" sz="1600" dirty="0" err="1"/>
              <a:t>compute_pi_matlab.m</a:t>
            </a:r>
            <a:r>
              <a:rPr lang="es-ES" sz="1600" dirty="0"/>
              <a:t>), con bucle (</a:t>
            </a:r>
            <a:r>
              <a:rPr lang="es-ES" sz="1600" dirty="0" err="1"/>
              <a:t>compute_pi_for.m</a:t>
            </a:r>
            <a:r>
              <a:rPr lang="es-ES" sz="1600" dirty="0"/>
              <a:t>), y con bucle, generando los puntos aleatorios dentro del bucle.(</a:t>
            </a:r>
            <a:r>
              <a:rPr lang="es-ES" sz="1600" dirty="0" err="1"/>
              <a:t>compute_pi_for_inside.m</a:t>
            </a:r>
            <a:r>
              <a:rPr lang="es-ES" sz="1600" dirty="0"/>
              <a:t>)</a:t>
            </a:r>
          </a:p>
          <a:p>
            <a:endParaRPr lang="es-ES" sz="1600" dirty="0"/>
          </a:p>
          <a:p>
            <a:r>
              <a:rPr lang="es-ES" sz="1600" dirty="0"/>
              <a:t>-genera una versión paralela a partir de </a:t>
            </a:r>
            <a:r>
              <a:rPr lang="es-ES" sz="1600" dirty="0" err="1"/>
              <a:t>compute_pi_for.m</a:t>
            </a:r>
            <a:r>
              <a:rPr lang="es-ES" sz="1600" dirty="0"/>
              <a:t>. </a:t>
            </a:r>
            <a:r>
              <a:rPr lang="es-ES" sz="1600" dirty="0" err="1"/>
              <a:t>Comparala</a:t>
            </a:r>
            <a:r>
              <a:rPr lang="es-ES" sz="1600" dirty="0"/>
              <a:t> con la secuencial para diferentes valores de N, grandes (N&gt;=10000000)</a:t>
            </a:r>
          </a:p>
          <a:p>
            <a:endParaRPr lang="es-ES" sz="1600" dirty="0"/>
          </a:p>
          <a:p>
            <a:r>
              <a:rPr lang="es-ES" sz="1600" dirty="0"/>
              <a:t>-Comprueba con </a:t>
            </a:r>
            <a:r>
              <a:rPr lang="es-ES" sz="1600" dirty="0" err="1"/>
              <a:t>ticBytes</a:t>
            </a:r>
            <a:r>
              <a:rPr lang="es-ES" sz="1600" dirty="0"/>
              <a:t> y </a:t>
            </a:r>
            <a:r>
              <a:rPr lang="es-ES" sz="1600" dirty="0" err="1"/>
              <a:t>TocBytes</a:t>
            </a:r>
            <a:r>
              <a:rPr lang="es-ES" sz="1600" dirty="0"/>
              <a:t> cuantos datos se han enviado.</a:t>
            </a:r>
          </a:p>
          <a:p>
            <a:endParaRPr lang="es-ES" sz="1600" dirty="0"/>
          </a:p>
          <a:p>
            <a:r>
              <a:rPr lang="es-ES" sz="1600" dirty="0"/>
              <a:t>-Prueba con </a:t>
            </a:r>
            <a:r>
              <a:rPr lang="es-ES" sz="1600" dirty="0" err="1"/>
              <a:t>compute_pi_for_inside.m</a:t>
            </a:r>
            <a:r>
              <a:rPr lang="es-ES" sz="1600" dirty="0"/>
              <a:t> </a:t>
            </a:r>
          </a:p>
          <a:p>
            <a:endParaRPr lang="es-ES" sz="1600" dirty="0"/>
          </a:p>
          <a:p>
            <a:r>
              <a:rPr lang="es-ES" sz="1600" dirty="0"/>
              <a:t>-Prueba todo usando pool(‘</a:t>
            </a:r>
            <a:r>
              <a:rPr lang="es-ES" sz="1600" dirty="0" err="1"/>
              <a:t>threads</a:t>
            </a:r>
            <a:r>
              <a:rPr lang="es-ES" sz="1600" dirty="0"/>
              <a:t>’)</a:t>
            </a:r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442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5E9EEEB-B06D-4C0A-B463-E4CBCA1F002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ejercicio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403648"/>
            <a:ext cx="76688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b="1" dirty="0"/>
          </a:p>
          <a:p>
            <a:r>
              <a:rPr lang="es-ES" sz="1600" dirty="0"/>
              <a:t>Una imagen en formato ppm  se guarda como un array tridimensional de enteros (uint8). Si la imagen se guarda en la variable </a:t>
            </a:r>
            <a:r>
              <a:rPr lang="es-ES" sz="1600" dirty="0" err="1"/>
              <a:t>im</a:t>
            </a:r>
            <a:r>
              <a:rPr lang="es-ES" sz="1600" dirty="0"/>
              <a:t>, en Matlab el array bidimensional </a:t>
            </a:r>
            <a:r>
              <a:rPr lang="es-ES" sz="1600" dirty="0" err="1"/>
              <a:t>im</a:t>
            </a:r>
            <a:r>
              <a:rPr lang="es-ES" sz="1600" dirty="0"/>
              <a:t>(:,:,1)contiene los valores “rojos” de la imagen, el array </a:t>
            </a:r>
            <a:r>
              <a:rPr lang="es-ES" sz="1600" dirty="0" err="1"/>
              <a:t>im</a:t>
            </a:r>
            <a:r>
              <a:rPr lang="es-ES" sz="1600" dirty="0"/>
              <a:t>(:,:,2) contiene la G y el array </a:t>
            </a:r>
            <a:r>
              <a:rPr lang="es-ES" sz="1600" dirty="0" err="1"/>
              <a:t>im</a:t>
            </a:r>
            <a:r>
              <a:rPr lang="es-ES" sz="1600" dirty="0"/>
              <a:t>(:,:,3) contiene la B. </a:t>
            </a:r>
          </a:p>
          <a:p>
            <a:endParaRPr lang="es-ES" sz="1600" dirty="0"/>
          </a:p>
          <a:p>
            <a:r>
              <a:rPr lang="en-GB" dirty="0"/>
              <a:t>&gt;&gt;</a:t>
            </a:r>
            <a:r>
              <a:rPr lang="en-GB" dirty="0" err="1"/>
              <a:t>matr</a:t>
            </a:r>
            <a:r>
              <a:rPr lang="en-GB" dirty="0"/>
              <a:t>=</a:t>
            </a:r>
            <a:r>
              <a:rPr lang="en-GB" dirty="0" err="1"/>
              <a:t>imread</a:t>
            </a:r>
            <a:r>
              <a:rPr lang="en-GB" dirty="0"/>
              <a:t>('ngc6543a.jpg'); </a:t>
            </a:r>
            <a:r>
              <a:rPr lang="en-GB" dirty="0" err="1"/>
              <a:t>imshow</a:t>
            </a:r>
            <a:r>
              <a:rPr lang="en-GB" dirty="0"/>
              <a:t>(</a:t>
            </a:r>
            <a:r>
              <a:rPr lang="en-GB" dirty="0" err="1"/>
              <a:t>matr</a:t>
            </a:r>
            <a:r>
              <a:rPr lang="en-GB" dirty="0"/>
              <a:t>);</a:t>
            </a:r>
            <a:endParaRPr lang="es-ES" dirty="0"/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731D1C-C041-424F-A3D7-49DE5D1C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3482102"/>
            <a:ext cx="2664296" cy="2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FCD39E7-289E-438D-B2A9-0FBAE074075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640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</a:t>
            </a:r>
            <a:r>
              <a:rPr lang="es-ES" dirty="0" err="1"/>
              <a:t>Parfor</a:t>
            </a:r>
            <a:r>
              <a:rPr lang="es-ES" dirty="0"/>
              <a:t>: ejercicio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403648"/>
            <a:ext cx="76688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[ </a:t>
            </a:r>
            <a:r>
              <a:rPr lang="en-US" sz="1400" dirty="0" err="1"/>
              <a:t>imagen_out</a:t>
            </a:r>
            <a:r>
              <a:rPr lang="en-US" sz="1400" dirty="0"/>
              <a:t> ] = </a:t>
            </a:r>
            <a:r>
              <a:rPr lang="en-US" sz="1400" dirty="0" err="1"/>
              <a:t>difumina</a:t>
            </a:r>
            <a:r>
              <a:rPr lang="en-US" sz="1400" dirty="0"/>
              <a:t>( </a:t>
            </a:r>
            <a:r>
              <a:rPr lang="en-US" sz="1400" dirty="0" err="1"/>
              <a:t>imorig</a:t>
            </a:r>
            <a:r>
              <a:rPr lang="en-US" sz="1400" dirty="0"/>
              <a:t> )</a:t>
            </a:r>
          </a:p>
          <a:p>
            <a:r>
              <a:rPr lang="pt-BR" sz="1400" dirty="0"/>
              <a:t>[</a:t>
            </a:r>
            <a:r>
              <a:rPr lang="pt-BR" sz="1400" dirty="0" err="1"/>
              <a:t>m,n,tam</a:t>
            </a:r>
            <a:r>
              <a:rPr lang="pt-BR" sz="1400" dirty="0"/>
              <a:t>]=</a:t>
            </a:r>
            <a:r>
              <a:rPr lang="pt-BR" sz="1400" dirty="0" err="1"/>
              <a:t>size</a:t>
            </a:r>
            <a:r>
              <a:rPr lang="pt-BR" sz="1400" dirty="0"/>
              <a:t>(</a:t>
            </a:r>
            <a:r>
              <a:rPr lang="pt-BR" sz="1400" dirty="0" err="1"/>
              <a:t>imorig</a:t>
            </a:r>
            <a:r>
              <a:rPr lang="pt-BR" sz="1400" dirty="0"/>
              <a:t>)</a:t>
            </a:r>
          </a:p>
          <a:p>
            <a:r>
              <a:rPr lang="es-ES" sz="1400" dirty="0" err="1"/>
              <a:t>im</a:t>
            </a:r>
            <a:r>
              <a:rPr lang="es-ES" sz="1400" dirty="0"/>
              <a:t>=</a:t>
            </a:r>
            <a:r>
              <a:rPr lang="es-ES" sz="1400" dirty="0" err="1"/>
              <a:t>double</a:t>
            </a:r>
            <a:r>
              <a:rPr lang="es-ES" sz="1400" dirty="0"/>
              <a:t>(</a:t>
            </a:r>
            <a:r>
              <a:rPr lang="es-ES" sz="1400" dirty="0" err="1"/>
              <a:t>imorig</a:t>
            </a:r>
            <a:r>
              <a:rPr lang="es-ES" sz="1400" dirty="0"/>
              <a:t>);</a:t>
            </a:r>
          </a:p>
          <a:p>
            <a:r>
              <a:rPr lang="es-ES" sz="1400" dirty="0" err="1"/>
              <a:t>auxj</a:t>
            </a:r>
            <a:r>
              <a:rPr lang="es-ES" sz="1400" dirty="0"/>
              <a:t>=n-1;</a:t>
            </a:r>
          </a:p>
          <a:p>
            <a:r>
              <a:rPr lang="es-ES" sz="1400" dirty="0" err="1"/>
              <a:t>auxi</a:t>
            </a:r>
            <a:r>
              <a:rPr lang="es-ES" sz="1400" dirty="0"/>
              <a:t>=m-1;</a:t>
            </a:r>
          </a:p>
          <a:p>
            <a:r>
              <a:rPr lang="de-DE" sz="1400" dirty="0"/>
              <a:t>imagen_out=zeros(size(im),'uint8');</a:t>
            </a:r>
          </a:p>
          <a:p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ind</a:t>
            </a:r>
            <a:r>
              <a:rPr lang="es-ES" sz="1400" dirty="0"/>
              <a:t>=1:tam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for</a:t>
            </a:r>
            <a:r>
              <a:rPr lang="es-ES" sz="1400" dirty="0"/>
              <a:t> j=2:auxj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for</a:t>
            </a:r>
            <a:r>
              <a:rPr lang="es-ES" sz="1400" dirty="0"/>
              <a:t> i=2:auxi</a:t>
            </a:r>
          </a:p>
          <a:p>
            <a:r>
              <a:rPr lang="es-ES" sz="1400" dirty="0"/>
              <a:t>           </a:t>
            </a:r>
            <a:r>
              <a:rPr lang="es-ES" sz="1400" dirty="0" err="1"/>
              <a:t>aux</a:t>
            </a:r>
            <a:r>
              <a:rPr lang="es-ES" sz="1400" dirty="0"/>
              <a:t>=</a:t>
            </a:r>
            <a:r>
              <a:rPr lang="es-ES" sz="1400" dirty="0" err="1"/>
              <a:t>double</a:t>
            </a:r>
            <a:r>
              <a:rPr lang="es-ES" sz="1400" dirty="0"/>
              <a:t>((1.0/9.0)*(</a:t>
            </a:r>
            <a:r>
              <a:rPr lang="es-ES" sz="1400" dirty="0" err="1"/>
              <a:t>im</a:t>
            </a:r>
            <a:r>
              <a:rPr lang="es-ES" sz="1400" dirty="0"/>
              <a:t>(i-1,j-1,ind)+</a:t>
            </a:r>
            <a:r>
              <a:rPr lang="es-ES" sz="1400" dirty="0" err="1"/>
              <a:t>im</a:t>
            </a:r>
            <a:r>
              <a:rPr lang="es-ES" sz="1400" dirty="0"/>
              <a:t>(i-1,j,ind)+</a:t>
            </a:r>
            <a:r>
              <a:rPr lang="es-ES" sz="1400" dirty="0" err="1"/>
              <a:t>im</a:t>
            </a:r>
            <a:r>
              <a:rPr lang="es-ES" sz="1400" dirty="0"/>
              <a:t>(i-1,j+1,ind)+...</a:t>
            </a:r>
          </a:p>
          <a:p>
            <a:r>
              <a:rPr lang="es-ES" sz="1400" dirty="0"/>
              <a:t>                 </a:t>
            </a:r>
            <a:r>
              <a:rPr lang="es-ES" sz="1400" dirty="0" err="1"/>
              <a:t>im</a:t>
            </a:r>
            <a:r>
              <a:rPr lang="es-ES" sz="1400" dirty="0"/>
              <a:t>(i,j-1,ind)+</a:t>
            </a:r>
            <a:r>
              <a:rPr lang="es-ES" sz="1400" dirty="0" err="1"/>
              <a:t>im</a:t>
            </a:r>
            <a:r>
              <a:rPr lang="es-ES" sz="1400" dirty="0"/>
              <a:t>(</a:t>
            </a:r>
            <a:r>
              <a:rPr lang="es-ES" sz="1400" dirty="0" err="1"/>
              <a:t>i,j,ind</a:t>
            </a:r>
            <a:r>
              <a:rPr lang="es-ES" sz="1400" dirty="0"/>
              <a:t>)+</a:t>
            </a:r>
            <a:r>
              <a:rPr lang="es-ES" sz="1400" dirty="0" err="1"/>
              <a:t>im</a:t>
            </a:r>
            <a:r>
              <a:rPr lang="es-ES" sz="1400" dirty="0"/>
              <a:t>(i,j+1,ind)+</a:t>
            </a:r>
            <a:r>
              <a:rPr lang="es-ES" sz="1400" dirty="0" err="1"/>
              <a:t>im</a:t>
            </a:r>
            <a:r>
              <a:rPr lang="es-ES" sz="1400" dirty="0"/>
              <a:t>(i+1,j-1,ind)+...</a:t>
            </a:r>
          </a:p>
          <a:p>
            <a:r>
              <a:rPr lang="pl-PL" sz="1400" dirty="0"/>
              <a:t>                 im(i+1,j,ind)+im(i+1,j+1,ind)));  </a:t>
            </a:r>
          </a:p>
          <a:p>
            <a:r>
              <a:rPr lang="fr-FR" sz="1400" dirty="0"/>
              <a:t>             aux=max(0,uint8(aux));</a:t>
            </a:r>
          </a:p>
          <a:p>
            <a:r>
              <a:rPr lang="da-DK" sz="1400" dirty="0"/>
              <a:t>           imagen_out(i,j,ind)=min(255,aux);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end</a:t>
            </a:r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end</a:t>
            </a:r>
            <a:r>
              <a:rPr lang="es-ES" sz="1400" dirty="0"/>
              <a:t>    </a:t>
            </a:r>
          </a:p>
          <a:p>
            <a:r>
              <a:rPr lang="es-ES" sz="1400" dirty="0" err="1"/>
              <a:t>end</a:t>
            </a:r>
            <a:endParaRPr lang="es-ES" sz="1400" dirty="0"/>
          </a:p>
          <a:p>
            <a:r>
              <a:rPr lang="es-ES" sz="1400" dirty="0" err="1"/>
              <a:t>end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&gt;&gt;</a:t>
            </a:r>
            <a:r>
              <a:rPr lang="en-GB" sz="1400" dirty="0" err="1"/>
              <a:t>mat_d</a:t>
            </a:r>
            <a:r>
              <a:rPr lang="en-GB" sz="1400" dirty="0"/>
              <a:t>=</a:t>
            </a:r>
            <a:r>
              <a:rPr lang="en-GB" sz="1400" dirty="0" err="1"/>
              <a:t>difumina</a:t>
            </a:r>
            <a:r>
              <a:rPr lang="en-GB" sz="1400" dirty="0"/>
              <a:t>(</a:t>
            </a:r>
            <a:r>
              <a:rPr lang="en-GB" sz="1400" dirty="0" err="1"/>
              <a:t>matr</a:t>
            </a:r>
            <a:r>
              <a:rPr lang="en-GB" sz="1400" dirty="0"/>
              <a:t>); </a:t>
            </a:r>
            <a:r>
              <a:rPr lang="en-GB" sz="1400" dirty="0" err="1"/>
              <a:t>imshow</a:t>
            </a:r>
            <a:r>
              <a:rPr lang="en-GB" sz="1400" dirty="0"/>
              <a:t>(</a:t>
            </a:r>
            <a:r>
              <a:rPr lang="en-GB" sz="1400" dirty="0" err="1"/>
              <a:t>mat_d</a:t>
            </a:r>
            <a:r>
              <a:rPr lang="en-GB" sz="1400" dirty="0"/>
              <a:t>);</a:t>
            </a:r>
          </a:p>
          <a:p>
            <a:endParaRPr lang="en-GB" sz="1400" dirty="0"/>
          </a:p>
          <a:p>
            <a:r>
              <a:rPr lang="en-GB" sz="1400" dirty="0" err="1"/>
              <a:t>Prueba</a:t>
            </a:r>
            <a:r>
              <a:rPr lang="en-GB" sz="1400" dirty="0"/>
              <a:t> </a:t>
            </a:r>
            <a:r>
              <a:rPr lang="en-GB" sz="1400" dirty="0" err="1"/>
              <a:t>diferentes</a:t>
            </a:r>
            <a:r>
              <a:rPr lang="en-GB" sz="1400" dirty="0"/>
              <a:t> </a:t>
            </a:r>
            <a:r>
              <a:rPr lang="en-GB" sz="1400" dirty="0" err="1"/>
              <a:t>paralelizaciones</a:t>
            </a:r>
            <a:r>
              <a:rPr lang="en-GB" sz="1400" dirty="0"/>
              <a:t> con </a:t>
            </a:r>
            <a:r>
              <a:rPr lang="en-GB" sz="1400" dirty="0" err="1"/>
              <a:t>parfor</a:t>
            </a:r>
            <a:endParaRPr lang="es-ES" sz="14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18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4B3DF5-D2A5-4ABB-9AFC-1A35D5E5E39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…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-Crea una región de código que es ejecutada por los </a:t>
            </a:r>
            <a:r>
              <a:rPr lang="es-ES" dirty="0" err="1"/>
              <a:t>workers</a:t>
            </a:r>
            <a:r>
              <a:rPr lang="es-ES" dirty="0"/>
              <a:t> disponibles, creados previamente con </a:t>
            </a:r>
            <a:r>
              <a:rPr lang="es-ES" dirty="0" err="1"/>
              <a:t>parpool</a:t>
            </a:r>
            <a:endParaRPr lang="es-ES" dirty="0"/>
          </a:p>
          <a:p>
            <a:endParaRPr lang="es-ES" dirty="0"/>
          </a:p>
          <a:p>
            <a:r>
              <a:rPr lang="es-ES" dirty="0"/>
              <a:t>-Cada </a:t>
            </a:r>
            <a:r>
              <a:rPr lang="es-ES" dirty="0" err="1"/>
              <a:t>worker</a:t>
            </a:r>
            <a:r>
              <a:rPr lang="es-ES" dirty="0"/>
              <a:t> se identifica mediante la variable “</a:t>
            </a:r>
            <a:r>
              <a:rPr lang="es-ES" dirty="0" err="1"/>
              <a:t>labindex</a:t>
            </a:r>
            <a:r>
              <a:rPr lang="es-ES" dirty="0"/>
              <a:t>”. Cada </a:t>
            </a:r>
            <a:r>
              <a:rPr lang="es-ES" dirty="0" err="1"/>
              <a:t>worker</a:t>
            </a:r>
            <a:r>
              <a:rPr lang="es-ES" dirty="0"/>
              <a:t>  se ejecuta en un </a:t>
            </a:r>
            <a:r>
              <a:rPr lang="es-ES" dirty="0" err="1"/>
              <a:t>core</a:t>
            </a:r>
            <a:r>
              <a:rPr lang="es-ES" dirty="0"/>
              <a:t> separado y tiene su propio espacio de trabajo</a:t>
            </a:r>
          </a:p>
          <a:p>
            <a:endParaRPr lang="es-ES" dirty="0"/>
          </a:p>
          <a:p>
            <a:r>
              <a:rPr lang="es-ES" dirty="0"/>
              <a:t>-La variable “</a:t>
            </a:r>
            <a:r>
              <a:rPr lang="es-ES" dirty="0" err="1"/>
              <a:t>numlabs</a:t>
            </a:r>
            <a:r>
              <a:rPr lang="es-ES" dirty="0"/>
              <a:t>” da el número de </a:t>
            </a:r>
            <a:r>
              <a:rPr lang="es-ES" dirty="0" err="1"/>
              <a:t>labs</a:t>
            </a:r>
            <a:r>
              <a:rPr lang="es-ES" dirty="0"/>
              <a:t> activos dentro de la región paralela. Cada </a:t>
            </a:r>
            <a:r>
              <a:rPr lang="es-ES" dirty="0" err="1"/>
              <a:t>core</a:t>
            </a:r>
            <a:r>
              <a:rPr lang="es-ES" dirty="0"/>
              <a:t> puede enviar datos a los otros </a:t>
            </a:r>
            <a:r>
              <a:rPr lang="es-ES" dirty="0" err="1"/>
              <a:t>cores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-El cliente puede examinar datos de los </a:t>
            </a:r>
            <a:r>
              <a:rPr lang="es-ES" dirty="0" err="1"/>
              <a:t>cores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7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B324C6F-F1D2-4897-83EE-99B85DE6A45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a=</a:t>
            </a:r>
            <a:r>
              <a:rPr lang="es-ES" dirty="0" err="1"/>
              <a:t>ones</a:t>
            </a:r>
            <a:r>
              <a:rPr lang="es-ES" dirty="0"/>
              <a:t>(10);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Este código hace que en cada </a:t>
            </a:r>
            <a:r>
              <a:rPr lang="es-ES" dirty="0" err="1"/>
              <a:t>worker</a:t>
            </a:r>
            <a:r>
              <a:rPr lang="es-ES" dirty="0"/>
              <a:t> se genere una matriz 10 por 10. El cliente tiene acceso a las variables en los </a:t>
            </a:r>
            <a:r>
              <a:rPr lang="es-ES" dirty="0" err="1"/>
              <a:t>workers</a:t>
            </a:r>
            <a:r>
              <a:rPr lang="es-ES" dirty="0"/>
              <a:t>, por ejemplo, a{3}.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8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8162615-0ED0-4F1E-B29B-C5993753F06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74213" y="213285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controlar el número de </a:t>
            </a:r>
            <a:r>
              <a:rPr lang="es-ES" dirty="0" err="1"/>
              <a:t>labs</a:t>
            </a:r>
            <a:r>
              <a:rPr lang="es-ES" dirty="0"/>
              <a:t> que se crean:</a:t>
            </a:r>
          </a:p>
          <a:p>
            <a:endParaRPr lang="es-ES" dirty="0"/>
          </a:p>
          <a:p>
            <a:r>
              <a:rPr lang="es-ES" dirty="0" err="1"/>
              <a:t>spmd</a:t>
            </a:r>
            <a:r>
              <a:rPr lang="es-ES" dirty="0"/>
              <a:t>(3)</a:t>
            </a:r>
          </a:p>
          <a:p>
            <a:r>
              <a:rPr lang="es-ES" dirty="0"/>
              <a:t>…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Crea tres </a:t>
            </a:r>
            <a:r>
              <a:rPr lang="es-ES" dirty="0" err="1"/>
              <a:t>labs</a:t>
            </a:r>
            <a:r>
              <a:rPr lang="es-ES" dirty="0"/>
              <a:t> (suponiendo que se ha ejecutado </a:t>
            </a:r>
            <a:r>
              <a:rPr lang="es-ES" dirty="0" err="1"/>
              <a:t>parpool</a:t>
            </a:r>
            <a:r>
              <a:rPr lang="es-ES" dirty="0"/>
              <a:t> y se han creado 3 o mas </a:t>
            </a:r>
            <a:r>
              <a:rPr lang="es-ES" dirty="0" err="1"/>
              <a:t>labs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spmd</a:t>
            </a:r>
            <a:r>
              <a:rPr lang="es-ES" dirty="0"/>
              <a:t>(2,5)</a:t>
            </a:r>
          </a:p>
          <a:p>
            <a:r>
              <a:rPr lang="es-ES" dirty="0"/>
              <a:t>…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(mínimo 2, máximo 5)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64FA9A0-F818-4E07-9D66-FFB8DA7AAC1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2276871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 1: Resolver 800 ecuaciones de segundo grado, en paralelo</a:t>
            </a:r>
          </a:p>
          <a:p>
            <a:endParaRPr lang="es-ES" dirty="0"/>
          </a:p>
          <a:p>
            <a:r>
              <a:rPr lang="es-ES" dirty="0"/>
              <a:t>Clear           %archivo ejemplo3.m</a:t>
            </a:r>
          </a:p>
          <a:p>
            <a:r>
              <a:rPr lang="es-ES" dirty="0"/>
              <a:t>N=800;A=rand(N,1);B=rand(N,1);C=rand(N,1);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trozo=N/</a:t>
            </a:r>
            <a:r>
              <a:rPr lang="es-ES" dirty="0" err="1"/>
              <a:t>numlabs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ini</a:t>
            </a:r>
            <a:r>
              <a:rPr lang="es-ES" dirty="0"/>
              <a:t>=(labindex-1)*trozo+1;</a:t>
            </a:r>
          </a:p>
          <a:p>
            <a:r>
              <a:rPr lang="es-ES" dirty="0"/>
              <a:t>  fin=</a:t>
            </a:r>
            <a:r>
              <a:rPr lang="es-ES" dirty="0" err="1"/>
              <a:t>labindex</a:t>
            </a:r>
            <a:r>
              <a:rPr lang="es-ES" dirty="0"/>
              <a:t>*trozo</a:t>
            </a:r>
          </a:p>
          <a:p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ini:fin</a:t>
            </a:r>
            <a:endParaRPr lang="es-ES" dirty="0"/>
          </a:p>
          <a:p>
            <a:r>
              <a:rPr lang="es-ES" dirty="0"/>
              <a:t>    sol(i,:)=</a:t>
            </a:r>
            <a:r>
              <a:rPr lang="es-ES" dirty="0" err="1"/>
              <a:t>roots</a:t>
            </a:r>
            <a:r>
              <a:rPr lang="es-ES" dirty="0"/>
              <a:t>([A(i),B(i),C(i)]);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cliente ejecuta hasta el </a:t>
            </a:r>
            <a:r>
              <a:rPr lang="es-ES" dirty="0" err="1"/>
              <a:t>spmd</a:t>
            </a:r>
            <a:r>
              <a:rPr lang="es-ES" dirty="0"/>
              <a:t>, luego se para y espera a que los </a:t>
            </a:r>
            <a:r>
              <a:rPr lang="es-ES" dirty="0" err="1"/>
              <a:t>workers</a:t>
            </a:r>
            <a:r>
              <a:rPr lang="es-ES" dirty="0"/>
              <a:t> ejecuten el </a:t>
            </a:r>
            <a:r>
              <a:rPr lang="es-ES" dirty="0" err="1"/>
              <a:t>spmd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3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37ACDF6-F0C4-4DF3-8095-CFD8F35CC79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Parallel</a:t>
            </a:r>
            <a:r>
              <a:rPr lang="es-ES" dirty="0"/>
              <a:t> Computing en MATLAB: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-Orientado simultáneamente a modelo </a:t>
            </a:r>
            <a:r>
              <a:rPr lang="es-ES" dirty="0" err="1"/>
              <a:t>Multicore</a:t>
            </a:r>
            <a:r>
              <a:rPr lang="es-ES" dirty="0"/>
              <a:t> (1 sola máquina con varios </a:t>
            </a:r>
            <a:r>
              <a:rPr lang="es-ES" dirty="0" err="1"/>
              <a:t>cores</a:t>
            </a:r>
            <a:r>
              <a:rPr lang="es-ES" dirty="0"/>
              <a:t>) y a modelo Distribuido (varias máquinas);</a:t>
            </a:r>
          </a:p>
          <a:p>
            <a:endParaRPr lang="es-ES" dirty="0"/>
          </a:p>
          <a:p>
            <a:r>
              <a:rPr lang="es-ES" dirty="0"/>
              <a:t>-Modelo Distribuido: requiere de disponer de varias máquinas conectadas (el “</a:t>
            </a:r>
            <a:r>
              <a:rPr lang="es-ES" dirty="0" err="1"/>
              <a:t>cluster</a:t>
            </a:r>
            <a:r>
              <a:rPr lang="es-ES" dirty="0"/>
              <a:t>” de cálculo), y de la instalación en todas las máquinas de MATLAB y  del Matlab </a:t>
            </a:r>
            <a:r>
              <a:rPr lang="es-ES" dirty="0" err="1"/>
              <a:t>Distributed</a:t>
            </a:r>
            <a:r>
              <a:rPr lang="es-ES" dirty="0"/>
              <a:t> Computing Server. Si se dispone de él, es posible ejecutar programas paralelos de Matlab en Cloud (</a:t>
            </a:r>
            <a:r>
              <a:rPr lang="es-ES" dirty="0" err="1"/>
              <a:t>Hadoop</a:t>
            </a:r>
            <a:r>
              <a:rPr lang="es-ES" dirty="0"/>
              <a:t>), entre otras posibilidades.</a:t>
            </a:r>
          </a:p>
          <a:p>
            <a:endParaRPr lang="es-ES" dirty="0"/>
          </a:p>
          <a:p>
            <a:r>
              <a:rPr lang="es-ES" dirty="0"/>
              <a:t>-Modelo </a:t>
            </a:r>
            <a:r>
              <a:rPr lang="es-ES" dirty="0" err="1"/>
              <a:t>Multicore</a:t>
            </a:r>
            <a:r>
              <a:rPr lang="es-ES" dirty="0"/>
              <a:t>: Solo se necesita Matlab con </a:t>
            </a:r>
            <a:r>
              <a:rPr lang="es-ES" dirty="0" err="1"/>
              <a:t>parallel</a:t>
            </a:r>
            <a:r>
              <a:rPr lang="es-ES" dirty="0"/>
              <a:t>  </a:t>
            </a:r>
            <a:r>
              <a:rPr lang="es-ES" dirty="0" err="1"/>
              <a:t>toolbox</a:t>
            </a:r>
            <a:endParaRPr lang="es-ES" dirty="0"/>
          </a:p>
          <a:p>
            <a:endParaRPr lang="es-ES" dirty="0"/>
          </a:p>
          <a:p>
            <a:r>
              <a:rPr lang="es-ES" dirty="0"/>
              <a:t>-Computación en GPU; funciona “aparte” de las extensiones paralelas, necesita una GPU de NVIDIA, con arquitectura FERMI (mínimo)</a:t>
            </a:r>
          </a:p>
        </p:txBody>
      </p:sp>
    </p:spTree>
    <p:extLst>
      <p:ext uri="{BB962C8B-B14F-4D97-AF65-F5344CB8AC3E}">
        <p14:creationId xmlns:p14="http://schemas.microsoft.com/office/powerpoint/2010/main" val="101951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5AB9B56-B7A7-4C91-A90B-29363625883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/>
          </a:bodyPr>
          <a:lstStyle/>
          <a:p>
            <a:r>
              <a:rPr lang="es-ES" sz="2800" dirty="0"/>
              <a:t>Instrucción SPMD  (single </a:t>
            </a:r>
            <a:r>
              <a:rPr lang="es-ES" sz="2800" dirty="0" err="1"/>
              <a:t>program</a:t>
            </a:r>
            <a:r>
              <a:rPr lang="es-ES" sz="2800" dirty="0"/>
              <a:t>, </a:t>
            </a:r>
            <a:r>
              <a:rPr lang="es-ES" sz="2800" dirty="0" err="1"/>
              <a:t>multiple</a:t>
            </a:r>
            <a:r>
              <a:rPr lang="es-ES" sz="2800" dirty="0"/>
              <a:t> data): Variables </a:t>
            </a:r>
            <a:r>
              <a:rPr lang="es-ES" sz="2800" b="1" dirty="0" err="1"/>
              <a:t>Composite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ejecutar este código, y comprobar el “</a:t>
            </a:r>
            <a:r>
              <a:rPr lang="es-ES" dirty="0" err="1"/>
              <a:t>workspace</a:t>
            </a:r>
            <a:r>
              <a:rPr lang="es-ES" dirty="0"/>
              <a:t>” de MATLAB, observamos que las variables trozo, fin, </a:t>
            </a:r>
            <a:r>
              <a:rPr lang="es-ES" dirty="0" err="1"/>
              <a:t>ini</a:t>
            </a:r>
            <a:r>
              <a:rPr lang="es-ES" dirty="0"/>
              <a:t>, y especialmente sol, son de tipo </a:t>
            </a:r>
            <a:r>
              <a:rPr lang="es-ES" b="1" dirty="0" err="1"/>
              <a:t>composite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Cuando en una región paralela se usan nuevas variables, estas se definen como variables diferentes en cada “</a:t>
            </a:r>
            <a:r>
              <a:rPr lang="es-ES" dirty="0" err="1"/>
              <a:t>lab</a:t>
            </a:r>
            <a:r>
              <a:rPr lang="es-ES" dirty="0"/>
              <a:t>”, pero el mismo nombre para todos: estas son variables </a:t>
            </a:r>
            <a:r>
              <a:rPr lang="es-ES" b="1" dirty="0" err="1"/>
              <a:t>composite</a:t>
            </a:r>
            <a:r>
              <a:rPr lang="es-ES" dirty="0"/>
              <a:t>. Por ejemplo, la variable trozo en el </a:t>
            </a:r>
            <a:r>
              <a:rPr lang="es-ES" dirty="0" err="1"/>
              <a:t>lab</a:t>
            </a:r>
            <a:r>
              <a:rPr lang="es-ES" dirty="0"/>
              <a:t> 5 es: trozo{5} (Ojo, en Matlab existen los </a:t>
            </a:r>
            <a:r>
              <a:rPr lang="es-ES" dirty="0" err="1"/>
              <a:t>cell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 que se referencian de la misma forma).</a:t>
            </a:r>
          </a:p>
          <a:p>
            <a:endParaRPr lang="es-ES" dirty="0"/>
          </a:p>
          <a:p>
            <a:r>
              <a:rPr lang="es-ES" dirty="0"/>
              <a:t>Podemos averiguar el número de elementos de un composite con la función “</a:t>
            </a:r>
            <a:r>
              <a:rPr lang="es-ES" dirty="0" err="1"/>
              <a:t>numel</a:t>
            </a:r>
            <a:r>
              <a:rPr lang="es-ES" dirty="0"/>
              <a:t>”. Si la variable se ha creado en todos los </a:t>
            </a:r>
            <a:r>
              <a:rPr lang="es-ES" dirty="0" err="1"/>
              <a:t>workers</a:t>
            </a:r>
            <a:r>
              <a:rPr lang="es-ES" dirty="0"/>
              <a:t>, </a:t>
            </a:r>
            <a:r>
              <a:rPr lang="es-ES" dirty="0" err="1"/>
              <a:t>numel</a:t>
            </a:r>
            <a:r>
              <a:rPr lang="es-ES" dirty="0"/>
              <a:t> de esa variable me dará el número de </a:t>
            </a:r>
            <a:r>
              <a:rPr lang="es-ES" dirty="0" err="1"/>
              <a:t>workers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45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80262E0-7E6B-44FF-A4AB-3A323260F22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196752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clear</a:t>
            </a:r>
            <a:endParaRPr lang="es-ES" dirty="0"/>
          </a:p>
          <a:p>
            <a:r>
              <a:rPr lang="es-ES" dirty="0"/>
              <a:t>N=800;A=rand(N,1);B=rand(N,1);C=rand(N,1); </a:t>
            </a:r>
            <a:r>
              <a:rPr lang="es-ES" dirty="0" err="1"/>
              <a:t>solf</a:t>
            </a:r>
            <a:r>
              <a:rPr lang="es-ES" dirty="0"/>
              <a:t>=</a:t>
            </a:r>
            <a:r>
              <a:rPr lang="es-ES" dirty="0" err="1"/>
              <a:t>zeros</a:t>
            </a:r>
            <a:r>
              <a:rPr lang="es-ES" dirty="0"/>
              <a:t>(N,2);</a:t>
            </a:r>
          </a:p>
          <a:p>
            <a:r>
              <a:rPr lang="es-ES" dirty="0"/>
              <a:t> 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sol=</a:t>
            </a:r>
            <a:r>
              <a:rPr lang="es-ES" dirty="0" err="1"/>
              <a:t>zeros</a:t>
            </a:r>
            <a:r>
              <a:rPr lang="es-ES" dirty="0"/>
              <a:t>(N,2);</a:t>
            </a:r>
          </a:p>
          <a:p>
            <a:r>
              <a:rPr lang="es-ES" dirty="0"/>
              <a:t>    trozo=N/</a:t>
            </a:r>
            <a:r>
              <a:rPr lang="es-ES" dirty="0" err="1"/>
              <a:t>numlabs</a:t>
            </a:r>
            <a:r>
              <a:rPr lang="es-ES" dirty="0"/>
              <a:t>;</a:t>
            </a:r>
          </a:p>
          <a:p>
            <a:r>
              <a:rPr lang="es-ES" dirty="0"/>
              <a:t>    </a:t>
            </a:r>
            <a:r>
              <a:rPr lang="es-ES" dirty="0" err="1"/>
              <a:t>ini</a:t>
            </a:r>
            <a:r>
              <a:rPr lang="es-ES" dirty="0"/>
              <a:t>=(labindex-1)*trozo+1;</a:t>
            </a:r>
          </a:p>
          <a:p>
            <a:r>
              <a:rPr lang="es-ES" dirty="0"/>
              <a:t>    fin=</a:t>
            </a:r>
            <a:r>
              <a:rPr lang="es-ES" dirty="0" err="1"/>
              <a:t>labindex</a:t>
            </a:r>
            <a:r>
              <a:rPr lang="es-ES" dirty="0"/>
              <a:t>*trozo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ini:fin</a:t>
            </a:r>
            <a:endParaRPr lang="es-ES" dirty="0"/>
          </a:p>
          <a:p>
            <a:r>
              <a:rPr lang="es-ES" dirty="0"/>
              <a:t>        sol(i,:)=</a:t>
            </a:r>
            <a:r>
              <a:rPr lang="es-ES" dirty="0" err="1"/>
              <a:t>roots</a:t>
            </a:r>
            <a:r>
              <a:rPr lang="es-ES" dirty="0"/>
              <a:t>([A(i,1),B(i,1),C(i,1)]);</a:t>
            </a:r>
          </a:p>
          <a:p>
            <a:r>
              <a:rPr lang="es-ES" dirty="0"/>
              <a:t>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i=1:numel(</a:t>
            </a:r>
            <a:r>
              <a:rPr lang="es-ES" dirty="0" err="1"/>
              <a:t>ini</a:t>
            </a:r>
            <a:r>
              <a:rPr lang="es-ES" dirty="0"/>
              <a:t>)</a:t>
            </a:r>
          </a:p>
          <a:p>
            <a:r>
              <a:rPr lang="es-ES" dirty="0"/>
              <a:t>   </a:t>
            </a:r>
            <a:r>
              <a:rPr lang="es-ES" dirty="0" err="1"/>
              <a:t>init</a:t>
            </a:r>
            <a:r>
              <a:rPr lang="es-ES" dirty="0"/>
              <a:t>=</a:t>
            </a:r>
            <a:r>
              <a:rPr lang="es-ES" dirty="0" err="1"/>
              <a:t>ini</a:t>
            </a:r>
            <a:r>
              <a:rPr lang="es-ES" dirty="0"/>
              <a:t>{i}</a:t>
            </a:r>
          </a:p>
          <a:p>
            <a:r>
              <a:rPr lang="es-ES" dirty="0"/>
              <a:t>  </a:t>
            </a:r>
            <a:r>
              <a:rPr lang="es-ES" dirty="0" err="1"/>
              <a:t>fint</a:t>
            </a:r>
            <a:r>
              <a:rPr lang="es-ES" dirty="0"/>
              <a:t>=fin{i}</a:t>
            </a:r>
          </a:p>
          <a:p>
            <a:r>
              <a:rPr lang="es-ES" dirty="0"/>
              <a:t>  </a:t>
            </a:r>
            <a:r>
              <a:rPr lang="es-ES" dirty="0" err="1"/>
              <a:t>aux</a:t>
            </a:r>
            <a:r>
              <a:rPr lang="es-ES" dirty="0"/>
              <a:t>=sol{i};</a:t>
            </a:r>
          </a:p>
          <a:p>
            <a:r>
              <a:rPr lang="es-ES" dirty="0"/>
              <a:t>  </a:t>
            </a:r>
            <a:r>
              <a:rPr lang="es-ES" dirty="0" err="1"/>
              <a:t>solf</a:t>
            </a:r>
            <a:r>
              <a:rPr lang="es-ES" dirty="0"/>
              <a:t>(init:fint,1:2)=</a:t>
            </a:r>
            <a:r>
              <a:rPr lang="es-ES" dirty="0" err="1"/>
              <a:t>aux</a:t>
            </a:r>
            <a:r>
              <a:rPr lang="es-ES" dirty="0"/>
              <a:t>(init:fint,1:2);</a:t>
            </a:r>
          </a:p>
          <a:p>
            <a:r>
              <a:rPr lang="es-ES" dirty="0" err="1"/>
              <a:t>end</a:t>
            </a:r>
            <a:r>
              <a:rPr lang="es-ES" dirty="0"/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292080" y="4737047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trozo recoge los resultados de cada </a:t>
            </a:r>
            <a:r>
              <a:rPr lang="es-ES" dirty="0" err="1"/>
              <a:t>lab</a:t>
            </a:r>
            <a:r>
              <a:rPr lang="es-ES" dirty="0"/>
              <a:t> y los guarda en la variable </a:t>
            </a:r>
            <a:r>
              <a:rPr lang="es-ES" dirty="0" err="1"/>
              <a:t>solf</a:t>
            </a:r>
            <a:endParaRPr lang="es-ES" dirty="0"/>
          </a:p>
        </p:txBody>
      </p:sp>
      <p:sp>
        <p:nvSpPr>
          <p:cNvPr id="6" name="5 Cerrar llave"/>
          <p:cNvSpPr/>
          <p:nvPr/>
        </p:nvSpPr>
        <p:spPr>
          <a:xfrm>
            <a:off x="4438925" y="4869160"/>
            <a:ext cx="576064" cy="1512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4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EFFF07E-25C2-4329-93DC-F5449800E9D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432048"/>
          </a:xfrm>
        </p:spPr>
        <p:txBody>
          <a:bodyPr>
            <a:normAutofit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data), V3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5576" y="1052736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N=800</a:t>
            </a:r>
          </a:p>
          <a:p>
            <a:r>
              <a:rPr lang="es-ES" dirty="0" err="1"/>
              <a:t>solf</a:t>
            </a:r>
            <a:r>
              <a:rPr lang="es-ES" dirty="0"/>
              <a:t>=</a:t>
            </a:r>
            <a:r>
              <a:rPr lang="es-ES" dirty="0" err="1"/>
              <a:t>zeros</a:t>
            </a:r>
            <a:r>
              <a:rPr lang="es-ES" dirty="0"/>
              <a:t>(N,2);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  trozo=N/</a:t>
            </a:r>
            <a:r>
              <a:rPr lang="es-ES" dirty="0" err="1"/>
              <a:t>numlabs</a:t>
            </a:r>
            <a:r>
              <a:rPr lang="es-ES" dirty="0"/>
              <a:t>;</a:t>
            </a:r>
          </a:p>
          <a:p>
            <a:r>
              <a:rPr lang="es-ES" dirty="0"/>
              <a:t>    sol=</a:t>
            </a:r>
            <a:r>
              <a:rPr lang="es-ES" dirty="0" err="1"/>
              <a:t>zeros</a:t>
            </a:r>
            <a:r>
              <a:rPr lang="es-ES" dirty="0"/>
              <a:t>(trozo,2); %generamos dentro sol, A,B,C</a:t>
            </a:r>
          </a:p>
          <a:p>
            <a:r>
              <a:rPr lang="es-ES" dirty="0"/>
              <a:t>     A=rand(trozo,1);B=rand(trozo,1);C=rand(trozo,1);  </a:t>
            </a:r>
          </a:p>
          <a:p>
            <a:r>
              <a:rPr lang="es-ES" dirty="0"/>
              <a:t>    </a:t>
            </a:r>
            <a:r>
              <a:rPr lang="es-ES" dirty="0" err="1"/>
              <a:t>ini</a:t>
            </a:r>
            <a:r>
              <a:rPr lang="es-ES" dirty="0"/>
              <a:t>=(labindex-1)*trozo+1;</a:t>
            </a:r>
          </a:p>
          <a:p>
            <a:r>
              <a:rPr lang="es-ES" dirty="0"/>
              <a:t>    fin=</a:t>
            </a:r>
            <a:r>
              <a:rPr lang="es-ES" dirty="0" err="1"/>
              <a:t>labindex</a:t>
            </a:r>
            <a:r>
              <a:rPr lang="es-ES" dirty="0"/>
              <a:t>*trozo;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i=1:trozo</a:t>
            </a:r>
          </a:p>
          <a:p>
            <a:r>
              <a:rPr lang="es-ES" dirty="0"/>
              <a:t>        sol(i,:)=</a:t>
            </a:r>
            <a:r>
              <a:rPr lang="es-ES" dirty="0" err="1"/>
              <a:t>roots</a:t>
            </a:r>
            <a:r>
              <a:rPr lang="es-ES" dirty="0"/>
              <a:t>([A(i,1),B(i,1),C(i,1)]);</a:t>
            </a:r>
          </a:p>
          <a:p>
            <a:r>
              <a:rPr lang="es-ES" dirty="0"/>
              <a:t>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i=1:numel(</a:t>
            </a:r>
            <a:r>
              <a:rPr lang="es-ES" dirty="0" err="1"/>
              <a:t>ini</a:t>
            </a:r>
            <a:r>
              <a:rPr lang="es-ES" dirty="0"/>
              <a:t>)</a:t>
            </a:r>
          </a:p>
          <a:p>
            <a:r>
              <a:rPr lang="es-ES" dirty="0"/>
              <a:t>   </a:t>
            </a:r>
            <a:r>
              <a:rPr lang="es-ES" dirty="0" err="1"/>
              <a:t>init</a:t>
            </a:r>
            <a:r>
              <a:rPr lang="es-ES" dirty="0"/>
              <a:t>=</a:t>
            </a:r>
            <a:r>
              <a:rPr lang="es-ES" dirty="0" err="1"/>
              <a:t>ini</a:t>
            </a:r>
            <a:r>
              <a:rPr lang="es-ES" dirty="0"/>
              <a:t>{i};</a:t>
            </a:r>
          </a:p>
          <a:p>
            <a:r>
              <a:rPr lang="es-ES" dirty="0"/>
              <a:t>  </a:t>
            </a:r>
            <a:r>
              <a:rPr lang="es-ES" dirty="0" err="1"/>
              <a:t>fint</a:t>
            </a:r>
            <a:r>
              <a:rPr lang="es-ES" dirty="0"/>
              <a:t>=fin{i};</a:t>
            </a:r>
          </a:p>
          <a:p>
            <a:r>
              <a:rPr lang="es-ES" dirty="0"/>
              <a:t>  %</a:t>
            </a:r>
            <a:r>
              <a:rPr lang="es-ES" dirty="0" err="1"/>
              <a:t>aux</a:t>
            </a:r>
            <a:r>
              <a:rPr lang="es-ES" dirty="0"/>
              <a:t>=sol{i};</a:t>
            </a:r>
          </a:p>
          <a:p>
            <a:r>
              <a:rPr lang="es-ES" dirty="0"/>
              <a:t>  </a:t>
            </a:r>
            <a:r>
              <a:rPr lang="es-ES" dirty="0" err="1"/>
              <a:t>solf</a:t>
            </a:r>
            <a:r>
              <a:rPr lang="es-ES" dirty="0"/>
              <a:t>(init:fint,1:2)=sol{i};</a:t>
            </a:r>
          </a:p>
          <a:p>
            <a:r>
              <a:rPr lang="es-ES" dirty="0" err="1"/>
              <a:t>end</a:t>
            </a:r>
            <a:r>
              <a:rPr lang="es-ES" dirty="0"/>
              <a:t> 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7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0DC8A4A-D04A-4284-817A-90845C4F29F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/>
          </a:bodyPr>
          <a:lstStyle/>
          <a:p>
            <a:r>
              <a:rPr lang="es-ES" sz="2800" dirty="0"/>
              <a:t>Instrucción SPMD  (single </a:t>
            </a:r>
            <a:r>
              <a:rPr lang="es-ES" sz="2800" dirty="0" err="1"/>
              <a:t>program</a:t>
            </a:r>
            <a:r>
              <a:rPr lang="es-ES" sz="2800" dirty="0"/>
              <a:t>, </a:t>
            </a:r>
            <a:r>
              <a:rPr lang="es-ES" sz="2800" dirty="0" err="1"/>
              <a:t>multiple</a:t>
            </a:r>
            <a:r>
              <a:rPr lang="es-ES" sz="2800" dirty="0"/>
              <a:t> data):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</a:t>
            </a:r>
            <a:r>
              <a:rPr lang="en-US" sz="1400" dirty="0" err="1"/>
              <a:t>Cliente</a:t>
            </a:r>
            <a:r>
              <a:rPr lang="en-US" sz="1400" dirty="0"/>
              <a:t>     Worker 1    Worker 2</a:t>
            </a:r>
          </a:p>
          <a:p>
            <a:r>
              <a:rPr lang="pt-BR" dirty="0"/>
              <a:t>				  a b e  | c d f | c d f</a:t>
            </a:r>
          </a:p>
          <a:p>
            <a:r>
              <a:rPr lang="es-ES" dirty="0"/>
              <a:t>                                                       -------------------------------</a:t>
            </a:r>
          </a:p>
          <a:p>
            <a:r>
              <a:rPr lang="es-ES" dirty="0"/>
              <a:t>a = 3;           			    3 - -   |  - - -  | - - -</a:t>
            </a:r>
          </a:p>
          <a:p>
            <a:r>
              <a:rPr lang="es-ES" dirty="0"/>
              <a:t>b = 4; 				    3 4 -  | - - -   | - - -</a:t>
            </a:r>
          </a:p>
          <a:p>
            <a:r>
              <a:rPr lang="es-ES" dirty="0" err="1"/>
              <a:t>spmd</a:t>
            </a:r>
            <a:r>
              <a:rPr lang="es-ES" dirty="0"/>
              <a:t> 				             |          | </a:t>
            </a:r>
          </a:p>
          <a:p>
            <a:r>
              <a:rPr lang="en-US" dirty="0"/>
              <a:t>c = </a:t>
            </a:r>
            <a:r>
              <a:rPr lang="en-US" dirty="0" err="1"/>
              <a:t>labindex</a:t>
            </a:r>
            <a:r>
              <a:rPr lang="en-US" dirty="0"/>
              <a:t>(); 			    3 4 -  | 1 - -   | 2 - -</a:t>
            </a:r>
          </a:p>
          <a:p>
            <a:r>
              <a:rPr lang="pt-BR" dirty="0"/>
              <a:t>d = c + a; 			    3 4 -  | 1 4 -  | 2 5 -</a:t>
            </a:r>
          </a:p>
          <a:p>
            <a:r>
              <a:rPr lang="es-ES" dirty="0" err="1"/>
              <a:t>end</a:t>
            </a:r>
            <a:r>
              <a:rPr lang="es-ES" dirty="0"/>
              <a:t> | </a:t>
            </a:r>
          </a:p>
          <a:p>
            <a:r>
              <a:rPr lang="es-ES" dirty="0"/>
              <a:t>e = a + d{1}; 			    3 4 7 | 1 4 -  | 2 5 -</a:t>
            </a:r>
          </a:p>
          <a:p>
            <a:r>
              <a:rPr lang="es-ES" dirty="0"/>
              <a:t>c{2} = 5; 			    3 4 7 | 1 4 -  | 5 6 -</a:t>
            </a:r>
          </a:p>
          <a:p>
            <a:r>
              <a:rPr lang="es-ES" dirty="0" err="1"/>
              <a:t>spmd</a:t>
            </a:r>
            <a:r>
              <a:rPr lang="es-ES" dirty="0"/>
              <a:t> 				             |          |</a:t>
            </a:r>
          </a:p>
          <a:p>
            <a:r>
              <a:rPr lang="da-DK" dirty="0"/>
              <a:t>f = c * b; 			    3 4 7 | 1 4 4 | 5 6 20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73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D6D3973-B583-49D4-8423-3863D232826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4905" y="1772816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variables en un bloque </a:t>
            </a:r>
            <a:r>
              <a:rPr lang="es-ES" dirty="0" err="1"/>
              <a:t>spmd</a:t>
            </a:r>
            <a:r>
              <a:rPr lang="es-ES" dirty="0"/>
              <a:t> son </a:t>
            </a:r>
            <a:r>
              <a:rPr lang="es-ES" b="1" dirty="0"/>
              <a:t>persistentes</a:t>
            </a:r>
            <a:r>
              <a:rPr lang="es-ES" dirty="0"/>
              <a:t> entre diferentes bloques </a:t>
            </a:r>
            <a:r>
              <a:rPr lang="es-ES" dirty="0" err="1"/>
              <a:t>spmd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R=</a:t>
            </a:r>
            <a:r>
              <a:rPr lang="es-ES" dirty="0" err="1"/>
              <a:t>ones</a:t>
            </a:r>
            <a:r>
              <a:rPr lang="es-ES" dirty="0"/>
              <a:t>(10);</a:t>
            </a:r>
          </a:p>
          <a:p>
            <a:r>
              <a:rPr lang="es-ES" dirty="0" err="1"/>
              <a:t>end</a:t>
            </a:r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B=R+1;</a:t>
            </a:r>
          </a:p>
          <a:p>
            <a:r>
              <a:rPr lang="es-ES" dirty="0" err="1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86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03AA121-5E38-47D3-B485-A795D0A7B5E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 Ejemplo de matriz a bloques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31640" y="1556792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&gt;&gt;A=</a:t>
            </a:r>
            <a:r>
              <a:rPr lang="es-ES" dirty="0" err="1"/>
              <a:t>genmat</a:t>
            </a:r>
            <a:r>
              <a:rPr lang="es-ES" dirty="0"/>
              <a:t>(16,4);</a:t>
            </a:r>
          </a:p>
          <a:p>
            <a:r>
              <a:rPr lang="es-ES" dirty="0"/>
              <a:t>&gt;&gt;</a:t>
            </a:r>
            <a:r>
              <a:rPr lang="es-ES" dirty="0" err="1"/>
              <a:t>spy</a:t>
            </a:r>
            <a:r>
              <a:rPr lang="es-E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6905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360A087-8119-4FBE-BF99-B7DA2B90C0B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 Ejemplo de matriz a bloques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4905" y="1772816"/>
            <a:ext cx="7920880" cy="377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A=</a:t>
            </a:r>
            <a:r>
              <a:rPr lang="es-ES" dirty="0" err="1"/>
              <a:t>genmat</a:t>
            </a:r>
            <a:r>
              <a:rPr lang="es-ES" dirty="0"/>
              <a:t>(16,4)</a:t>
            </a:r>
          </a:p>
          <a:p>
            <a:r>
              <a:rPr lang="es-ES" dirty="0" err="1"/>
              <a:t>tambloque</a:t>
            </a:r>
            <a:r>
              <a:rPr lang="es-ES" dirty="0"/>
              <a:t>=4;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i=1:16</a:t>
            </a:r>
          </a:p>
          <a:p>
            <a:r>
              <a:rPr lang="es-ES" dirty="0"/>
              <a:t>  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mod</a:t>
            </a:r>
            <a:r>
              <a:rPr lang="es-ES" dirty="0"/>
              <a:t>(</a:t>
            </a:r>
            <a:r>
              <a:rPr lang="es-ES" dirty="0" err="1"/>
              <a:t>i,numlabs</a:t>
            </a:r>
            <a:r>
              <a:rPr lang="es-ES" dirty="0"/>
              <a:t>)==</a:t>
            </a:r>
            <a:r>
              <a:rPr lang="es-ES" dirty="0" err="1"/>
              <a:t>labindex</a:t>
            </a:r>
            <a:r>
              <a:rPr lang="es-ES" dirty="0"/>
              <a:t>   </a:t>
            </a:r>
            <a:r>
              <a:rPr lang="es-ES" dirty="0">
                <a:solidFill>
                  <a:srgbClr val="00B0F0"/>
                </a:solidFill>
              </a:rPr>
              <a:t>% si esto es cierto, el bloque i es</a:t>
            </a:r>
          </a:p>
          <a:p>
            <a:r>
              <a:rPr lang="es-ES" dirty="0">
                <a:solidFill>
                  <a:srgbClr val="00B0F0"/>
                </a:solidFill>
              </a:rPr>
              <a:t>                                                           % procesado por </a:t>
            </a:r>
            <a:r>
              <a:rPr lang="es-ES" dirty="0" err="1">
                <a:solidFill>
                  <a:srgbClr val="00B0F0"/>
                </a:solidFill>
              </a:rPr>
              <a:t>labindex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/>
              <a:t>        </a:t>
            </a:r>
            <a:r>
              <a:rPr lang="es-ES" dirty="0" err="1"/>
              <a:t>ini_bloque</a:t>
            </a:r>
            <a:r>
              <a:rPr lang="es-ES" dirty="0"/>
              <a:t>=(i-1)*tambloque+1</a:t>
            </a:r>
          </a:p>
          <a:p>
            <a:r>
              <a:rPr lang="es-ES" dirty="0"/>
              <a:t>        </a:t>
            </a:r>
            <a:r>
              <a:rPr lang="es-ES" dirty="0" err="1"/>
              <a:t>fin_bloque</a:t>
            </a:r>
            <a:r>
              <a:rPr lang="es-ES" dirty="0"/>
              <a:t>=i*</a:t>
            </a:r>
            <a:r>
              <a:rPr lang="es-ES" dirty="0" err="1"/>
              <a:t>tambloque</a:t>
            </a:r>
            <a:endParaRPr lang="es-ES" dirty="0"/>
          </a:p>
          <a:p>
            <a:r>
              <a:rPr lang="es-ES" dirty="0"/>
              <a:t>   C (</a:t>
            </a:r>
            <a:r>
              <a:rPr lang="es-ES" dirty="0" err="1"/>
              <a:t>ini_bloque:fin_bloque</a:t>
            </a:r>
            <a:r>
              <a:rPr lang="es-ES" dirty="0"/>
              <a:t>, </a:t>
            </a:r>
            <a:r>
              <a:rPr lang="es-ES" dirty="0" err="1"/>
              <a:t>ini_bloque:fin_bloque</a:t>
            </a:r>
            <a:r>
              <a:rPr lang="es-ES" dirty="0"/>
              <a:t>) =</a:t>
            </a:r>
            <a:r>
              <a:rPr lang="es-ES" dirty="0" err="1"/>
              <a:t>lu</a:t>
            </a:r>
            <a:r>
              <a:rPr lang="es-ES" dirty="0"/>
              <a:t>(A(</a:t>
            </a:r>
            <a:r>
              <a:rPr lang="es-ES" dirty="0" err="1"/>
              <a:t>ini_bloque:fin_bloque</a:t>
            </a:r>
            <a:r>
              <a:rPr lang="es-ES" dirty="0"/>
              <a:t>, </a:t>
            </a:r>
            <a:r>
              <a:rPr lang="es-ES" dirty="0" err="1"/>
              <a:t>ini_bloque:fin_bloque</a:t>
            </a:r>
            <a:r>
              <a:rPr lang="es-ES" dirty="0"/>
              <a:t>))</a:t>
            </a:r>
          </a:p>
          <a:p>
            <a:r>
              <a:rPr lang="es-ES" dirty="0"/>
              <a:t>   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5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87E6E9E-19AD-4046-B3A6-F79B1149FB7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s-ES" sz="2000" dirty="0"/>
              <a:t>Instrucción SPMD  (single </a:t>
            </a:r>
            <a:r>
              <a:rPr lang="es-ES" sz="2000" dirty="0" err="1"/>
              <a:t>program</a:t>
            </a:r>
            <a:r>
              <a:rPr lang="es-ES" sz="2000" dirty="0"/>
              <a:t>, </a:t>
            </a:r>
            <a:r>
              <a:rPr lang="es-ES" sz="2000" dirty="0" err="1"/>
              <a:t>multiple</a:t>
            </a:r>
            <a:r>
              <a:rPr lang="es-ES" sz="2000" dirty="0"/>
              <a:t> data) Ejemplo de matriz a bloques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4905" y="177281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Observemos como queda la matriz resultado C, para el </a:t>
            </a:r>
            <a:r>
              <a:rPr lang="es-ES" dirty="0" err="1"/>
              <a:t>lab</a:t>
            </a:r>
            <a:r>
              <a:rPr lang="es-ES" dirty="0"/>
              <a:t> 1: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spy</a:t>
            </a:r>
            <a:r>
              <a:rPr lang="es-ES" dirty="0"/>
              <a:t>(C{1})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34481"/>
            <a:ext cx="3605808" cy="270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85175" y="537321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Vemos que cada “</a:t>
            </a:r>
            <a:r>
              <a:rPr lang="es-ES" dirty="0" err="1"/>
              <a:t>lab</a:t>
            </a:r>
            <a:r>
              <a:rPr lang="es-ES" dirty="0"/>
              <a:t>” hace su parte correctamente , pero probablemente sea necesario “traer” el resultado de cada “</a:t>
            </a:r>
            <a:r>
              <a:rPr lang="es-ES" dirty="0" err="1"/>
              <a:t>lab</a:t>
            </a:r>
            <a:r>
              <a:rPr lang="es-ES" dirty="0"/>
              <a:t>”, si queremos el resultado en una sola matriz.</a:t>
            </a:r>
          </a:p>
        </p:txBody>
      </p:sp>
    </p:spTree>
    <p:extLst>
      <p:ext uri="{BB962C8B-B14F-4D97-AF65-F5344CB8AC3E}">
        <p14:creationId xmlns:p14="http://schemas.microsoft.com/office/powerpoint/2010/main" val="29217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CF0799D-166F-4C2A-8835-3FE322768C9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1628800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 útil: Cargar un archivo de datos diferente para cada </a:t>
            </a:r>
            <a:r>
              <a:rPr lang="es-ES" dirty="0" err="1"/>
              <a:t>lab</a:t>
            </a:r>
            <a:r>
              <a:rPr lang="es-ES" dirty="0"/>
              <a:t>, usando </a:t>
            </a:r>
            <a:r>
              <a:rPr lang="es-ES" dirty="0" err="1"/>
              <a:t>labindex</a:t>
            </a:r>
            <a:r>
              <a:rPr lang="es-ES" dirty="0"/>
              <a:t>, y procesarlo independientemente:</a:t>
            </a:r>
          </a:p>
          <a:p>
            <a:endParaRPr lang="es-ES" dirty="0"/>
          </a:p>
          <a:p>
            <a:r>
              <a:rPr lang="es-ES" dirty="0" err="1"/>
              <a:t>spmd</a:t>
            </a:r>
            <a:r>
              <a:rPr lang="es-ES" dirty="0"/>
              <a:t> (3)</a:t>
            </a:r>
          </a:p>
          <a:p>
            <a:r>
              <a:rPr lang="es-ES" dirty="0"/>
              <a:t>  </a:t>
            </a:r>
            <a:r>
              <a:rPr lang="es-ES" dirty="0" err="1"/>
              <a:t>datos_lab</a:t>
            </a:r>
            <a:r>
              <a:rPr lang="es-ES" dirty="0"/>
              <a:t>=load([‘datos_’, num2str(</a:t>
            </a:r>
            <a:r>
              <a:rPr lang="es-ES" dirty="0" err="1"/>
              <a:t>labindex</a:t>
            </a:r>
            <a:r>
              <a:rPr lang="es-ES" dirty="0"/>
              <a:t>), ‘.</a:t>
            </a:r>
            <a:r>
              <a:rPr lang="es-ES" dirty="0" err="1"/>
              <a:t>dat</a:t>
            </a:r>
            <a:r>
              <a:rPr lang="es-ES" dirty="0"/>
              <a:t>’])</a:t>
            </a:r>
          </a:p>
          <a:p>
            <a:r>
              <a:rPr lang="es-ES" dirty="0"/>
              <a:t>  </a:t>
            </a:r>
            <a:r>
              <a:rPr lang="es-ES" dirty="0" err="1"/>
              <a:t>result</a:t>
            </a:r>
            <a:r>
              <a:rPr lang="es-ES" dirty="0"/>
              <a:t>=</a:t>
            </a:r>
            <a:r>
              <a:rPr lang="es-ES" dirty="0" err="1"/>
              <a:t>funcion_calculo</a:t>
            </a:r>
            <a:r>
              <a:rPr lang="es-ES" dirty="0"/>
              <a:t>(</a:t>
            </a:r>
            <a:r>
              <a:rPr lang="es-ES" dirty="0" err="1"/>
              <a:t>datos_lab</a:t>
            </a:r>
            <a:r>
              <a:rPr lang="es-ES" dirty="0"/>
              <a:t>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O, si hay N archivos (mas que el número de </a:t>
            </a:r>
            <a:r>
              <a:rPr lang="es-ES" dirty="0" err="1"/>
              <a:t>cores</a:t>
            </a:r>
            <a:r>
              <a:rPr lang="es-ES" dirty="0"/>
              <a:t>):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i=1:N</a:t>
            </a:r>
          </a:p>
          <a:p>
            <a:r>
              <a:rPr lang="es-ES" dirty="0"/>
              <a:t>  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mod</a:t>
            </a:r>
            <a:r>
              <a:rPr lang="es-ES" dirty="0"/>
              <a:t>(</a:t>
            </a:r>
            <a:r>
              <a:rPr lang="es-ES" dirty="0" err="1"/>
              <a:t>i,numlabs</a:t>
            </a:r>
            <a:r>
              <a:rPr lang="es-ES" dirty="0"/>
              <a:t>)==</a:t>
            </a:r>
            <a:r>
              <a:rPr lang="es-ES" dirty="0" err="1"/>
              <a:t>labindex</a:t>
            </a:r>
            <a:endParaRPr lang="es-ES" dirty="0"/>
          </a:p>
          <a:p>
            <a:r>
              <a:rPr lang="es-ES" dirty="0"/>
              <a:t>         </a:t>
            </a:r>
            <a:r>
              <a:rPr lang="es-ES" dirty="0" err="1"/>
              <a:t>datos_lab</a:t>
            </a:r>
            <a:r>
              <a:rPr lang="es-ES" dirty="0"/>
              <a:t>=load([‘datos_’, num2str(</a:t>
            </a:r>
            <a:r>
              <a:rPr lang="es-ES" dirty="0" err="1"/>
              <a:t>labindex</a:t>
            </a:r>
            <a:r>
              <a:rPr lang="es-ES" dirty="0"/>
              <a:t>), ‘.</a:t>
            </a:r>
            <a:r>
              <a:rPr lang="es-ES" dirty="0" err="1"/>
              <a:t>dat</a:t>
            </a:r>
            <a:r>
              <a:rPr lang="es-ES" dirty="0"/>
              <a:t>’])</a:t>
            </a:r>
          </a:p>
          <a:p>
            <a:r>
              <a:rPr lang="es-ES" dirty="0"/>
              <a:t>          </a:t>
            </a:r>
            <a:r>
              <a:rPr lang="es-ES" dirty="0" err="1"/>
              <a:t>result</a:t>
            </a:r>
            <a:r>
              <a:rPr lang="es-ES" dirty="0"/>
              <a:t>(i)=</a:t>
            </a:r>
            <a:r>
              <a:rPr lang="es-ES" dirty="0" err="1"/>
              <a:t>funcion_calculo</a:t>
            </a:r>
            <a:r>
              <a:rPr lang="es-ES" dirty="0"/>
              <a:t>(</a:t>
            </a:r>
            <a:r>
              <a:rPr lang="es-ES" dirty="0" err="1"/>
              <a:t>datos_lab</a:t>
            </a:r>
            <a:r>
              <a:rPr lang="es-ES" dirty="0"/>
              <a:t>)</a:t>
            </a:r>
          </a:p>
          <a:p>
            <a:r>
              <a:rPr lang="es-ES" dirty="0"/>
              <a:t>  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15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0B4A6F1-3726-4040-82BB-45DE9ED5C3C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163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Parallel</a:t>
            </a:r>
            <a:r>
              <a:rPr lang="es-ES" dirty="0"/>
              <a:t> Computing en MATLAB: Configuración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00909" y="1844824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máquina, modo “local”</a:t>
            </a:r>
          </a:p>
          <a:p>
            <a:r>
              <a:rPr lang="es-ES" dirty="0"/>
              <a:t>-Matlab detecta automáticamente los “</a:t>
            </a:r>
            <a:r>
              <a:rPr lang="es-ES" dirty="0" err="1"/>
              <a:t>cores</a:t>
            </a:r>
            <a:r>
              <a:rPr lang="es-ES" dirty="0"/>
              <a:t>” disponibles en la máquina . Normalmente se descartan los </a:t>
            </a:r>
            <a:r>
              <a:rPr lang="es-ES" dirty="0" err="1"/>
              <a:t>cores</a:t>
            </a:r>
            <a:r>
              <a:rPr lang="es-ES" dirty="0"/>
              <a:t> virtuales que aparecen por </a:t>
            </a:r>
            <a:r>
              <a:rPr lang="es-ES" dirty="0" err="1"/>
              <a:t>hyperthreading</a:t>
            </a:r>
            <a:r>
              <a:rPr lang="es-ES" dirty="0"/>
              <a:t>, pero no siempre.</a:t>
            </a:r>
          </a:p>
          <a:p>
            <a:endParaRPr lang="es-ES" dirty="0"/>
          </a:p>
          <a:p>
            <a:r>
              <a:rPr lang="es-ES" dirty="0"/>
              <a:t>Versión “nueva” (Posterior R2013a):</a:t>
            </a:r>
          </a:p>
          <a:p>
            <a:endParaRPr lang="es-ES" dirty="0"/>
          </a:p>
          <a:p>
            <a:r>
              <a:rPr lang="es-ES" dirty="0"/>
              <a:t>El PCT arranca automáticamente al ejecutarse alguna instrucción paralela (</a:t>
            </a:r>
            <a:r>
              <a:rPr lang="es-ES" dirty="0" err="1"/>
              <a:t>parfor</a:t>
            </a:r>
            <a:r>
              <a:rPr lang="es-ES" dirty="0"/>
              <a:t>, </a:t>
            </a:r>
            <a:r>
              <a:rPr lang="es-ES" dirty="0" err="1"/>
              <a:t>spmd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-Es preferible arrancarlo de forma explícita con “</a:t>
            </a:r>
            <a:r>
              <a:rPr lang="es-ES" dirty="0" err="1"/>
              <a:t>parpool</a:t>
            </a:r>
            <a:r>
              <a:rPr lang="es-ES" dirty="0"/>
              <a:t>” o ”</a:t>
            </a:r>
            <a:r>
              <a:rPr lang="es-ES" dirty="0" err="1"/>
              <a:t>parpool</a:t>
            </a:r>
            <a:r>
              <a:rPr lang="es-ES" dirty="0"/>
              <a:t>  4” si queremos arrancar 4 “</a:t>
            </a:r>
            <a:r>
              <a:rPr lang="es-ES" dirty="0" err="1"/>
              <a:t>labs</a:t>
            </a:r>
            <a:r>
              <a:rPr lang="es-ES" dirty="0"/>
              <a:t>”  o “</a:t>
            </a:r>
            <a:r>
              <a:rPr lang="es-ES" dirty="0" err="1"/>
              <a:t>workers</a:t>
            </a:r>
            <a:r>
              <a:rPr lang="es-ES" dirty="0"/>
              <a:t>”. En algún caso es útil arrancarlo como</a:t>
            </a:r>
          </a:p>
          <a:p>
            <a:r>
              <a:rPr lang="es-ES" dirty="0"/>
              <a:t>&gt;&gt;p=</a:t>
            </a:r>
            <a:r>
              <a:rPr lang="es-ES" dirty="0" err="1"/>
              <a:t>parpool</a:t>
            </a:r>
            <a:endParaRPr lang="es-ES" dirty="0"/>
          </a:p>
          <a:p>
            <a:r>
              <a:rPr lang="es-ES" dirty="0"/>
              <a:t>En versiones viejas, el límite de </a:t>
            </a:r>
            <a:r>
              <a:rPr lang="es-ES" dirty="0" err="1"/>
              <a:t>workers</a:t>
            </a:r>
            <a:r>
              <a:rPr lang="es-ES" dirty="0"/>
              <a:t> era 12. En la versión actual (R2022) el límite son los </a:t>
            </a:r>
            <a:r>
              <a:rPr lang="es-ES" dirty="0" err="1"/>
              <a:t>cores</a:t>
            </a:r>
            <a:r>
              <a:rPr lang="es-ES" dirty="0"/>
              <a:t> físicos de la maquina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93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B0CD9C5-AB0A-4AB9-AE4F-634BB81395B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163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Parallel</a:t>
            </a:r>
            <a:r>
              <a:rPr lang="es-ES" dirty="0"/>
              <a:t> Computing en MATLAB: Configuración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647984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-Es posible  arrancar el </a:t>
            </a:r>
            <a:r>
              <a:rPr lang="es-ES" dirty="0" err="1"/>
              <a:t>parpool</a:t>
            </a:r>
            <a:r>
              <a:rPr lang="es-ES" dirty="0"/>
              <a:t>  de forma explícita con  el botón de abajo a la izquierda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96377-D7AD-44BB-8B8D-CB1AFD12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75889"/>
            <a:ext cx="3006278" cy="168571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46A26D-2D5D-4322-8AA6-2A7F12ACA536}"/>
              </a:ext>
            </a:extLst>
          </p:cNvPr>
          <p:cNvCxnSpPr/>
          <p:nvPr/>
        </p:nvCxnSpPr>
        <p:spPr>
          <a:xfrm>
            <a:off x="2411760" y="2832904"/>
            <a:ext cx="1656184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EA565CD-6715-44F8-9EC0-2CFC223B018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163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Parallel</a:t>
            </a:r>
            <a:r>
              <a:rPr lang="es-ES" dirty="0"/>
              <a:t> Computing en MATLAB: Configuración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00909" y="1844824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En versiones nuevas, hay un cambio bastante sustancial. Se puede arrancar el pool  de forma que en vez de crear “procesos” se pueden crear “</a:t>
            </a:r>
            <a:r>
              <a:rPr lang="es-ES" dirty="0" err="1"/>
              <a:t>threads</a:t>
            </a:r>
            <a:r>
              <a:rPr lang="es-ES" dirty="0"/>
              <a:t>”</a:t>
            </a:r>
          </a:p>
          <a:p>
            <a:endParaRPr lang="es-ES" dirty="0"/>
          </a:p>
          <a:p>
            <a:r>
              <a:rPr lang="es-ES" dirty="0"/>
              <a:t>P=</a:t>
            </a:r>
            <a:r>
              <a:rPr lang="es-ES" dirty="0" err="1"/>
              <a:t>parpool</a:t>
            </a:r>
            <a:r>
              <a:rPr lang="es-ES" dirty="0"/>
              <a:t>  % o</a:t>
            </a:r>
          </a:p>
          <a:p>
            <a:r>
              <a:rPr lang="es-ES" dirty="0"/>
              <a:t>P=</a:t>
            </a:r>
            <a:r>
              <a:rPr lang="es-ES" dirty="0" err="1"/>
              <a:t>parpool</a:t>
            </a:r>
            <a:r>
              <a:rPr lang="es-ES" dirty="0"/>
              <a:t>(‘local’) % crea procesos, con espacios de memoria independiente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P=</a:t>
            </a:r>
            <a:r>
              <a:rPr lang="es-ES" dirty="0" err="1"/>
              <a:t>parpool</a:t>
            </a:r>
            <a:r>
              <a:rPr lang="es-ES" dirty="0"/>
              <a:t>(‘</a:t>
            </a:r>
            <a:r>
              <a:rPr lang="es-ES" dirty="0" err="1"/>
              <a:t>threads</a:t>
            </a:r>
            <a:r>
              <a:rPr lang="es-ES" dirty="0"/>
              <a:t>’) % crea </a:t>
            </a:r>
            <a:r>
              <a:rPr lang="es-ES" dirty="0" err="1"/>
              <a:t>threads</a:t>
            </a:r>
            <a:r>
              <a:rPr lang="es-ES" dirty="0"/>
              <a:t>, donde todos pueden acceder a la memoria de la máquina</a:t>
            </a:r>
          </a:p>
        </p:txBody>
      </p:sp>
    </p:spTree>
    <p:extLst>
      <p:ext uri="{BB962C8B-B14F-4D97-AF65-F5344CB8AC3E}">
        <p14:creationId xmlns:p14="http://schemas.microsoft.com/office/powerpoint/2010/main" val="23604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9EAC2E3-23BA-4A52-B21B-27B520F3441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163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Parallel</a:t>
            </a:r>
            <a:r>
              <a:rPr lang="es-ES" dirty="0"/>
              <a:t> Computing en MATLAB: Configuración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00909" y="184482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instrucción </a:t>
            </a:r>
            <a:r>
              <a:rPr lang="es-ES" dirty="0" err="1"/>
              <a:t>gcp</a:t>
            </a:r>
            <a:r>
              <a:rPr lang="es-ES" dirty="0"/>
              <a:t> devuelve el pool de trabajadores actual.</a:t>
            </a:r>
          </a:p>
          <a:p>
            <a:endParaRPr lang="es-ES" dirty="0"/>
          </a:p>
          <a:p>
            <a:r>
              <a:rPr lang="es-ES" dirty="0"/>
              <a:t>Fuera de las instrucciones paralelas podemos averiguar el número de trabajadores activos así:</a:t>
            </a:r>
          </a:p>
          <a:p>
            <a:endParaRPr lang="es-ES" dirty="0"/>
          </a:p>
          <a:p>
            <a:r>
              <a:rPr lang="en-US" dirty="0" err="1"/>
              <a:t>poolobj</a:t>
            </a:r>
            <a:r>
              <a:rPr lang="en-US" dirty="0"/>
              <a:t> = </a:t>
            </a:r>
            <a:r>
              <a:rPr lang="en-US" dirty="0" err="1"/>
              <a:t>gcp</a:t>
            </a:r>
            <a:r>
              <a:rPr lang="en-US" dirty="0"/>
              <a:t>('</a:t>
            </a:r>
            <a:r>
              <a:rPr lang="en-US" dirty="0" err="1"/>
              <a:t>nocreate</a:t>
            </a:r>
            <a:r>
              <a:rPr lang="en-US" dirty="0"/>
              <a:t>'); % If no pool, do not create new one.</a:t>
            </a:r>
          </a:p>
          <a:p>
            <a:r>
              <a:rPr lang="en-US" dirty="0"/>
              <a:t>if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en-US" dirty="0" err="1"/>
              <a:t>poolobj</a:t>
            </a:r>
            <a:r>
              <a:rPr lang="en-US" dirty="0"/>
              <a:t>) </a:t>
            </a:r>
            <a:r>
              <a:rPr lang="en-US" dirty="0" err="1"/>
              <a:t>poolsize</a:t>
            </a:r>
            <a:r>
              <a:rPr lang="en-US" dirty="0"/>
              <a:t> = 0; </a:t>
            </a:r>
          </a:p>
          <a:p>
            <a:r>
              <a:rPr lang="en-US" dirty="0"/>
              <a:t>   else </a:t>
            </a:r>
            <a:r>
              <a:rPr lang="en-US" dirty="0" err="1"/>
              <a:t>poolsize</a:t>
            </a:r>
            <a:r>
              <a:rPr lang="en-US" dirty="0"/>
              <a:t> = </a:t>
            </a:r>
            <a:r>
              <a:rPr lang="en-US" dirty="0" err="1"/>
              <a:t>poolobj.NumWorkers</a:t>
            </a:r>
            <a:endParaRPr lang="en-US" dirty="0"/>
          </a:p>
          <a:p>
            <a:r>
              <a:rPr lang="en-US" dirty="0"/>
              <a:t>end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69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9B5568F-AFD3-4D30-987C-109A8D8CFD4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Parallel</a:t>
            </a:r>
            <a:r>
              <a:rPr lang="es-ES" dirty="0"/>
              <a:t> Computing en MATLAB: Administrador de tareas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pulsar </a:t>
            </a:r>
            <a:r>
              <a:rPr lang="es-ES" dirty="0" err="1"/>
              <a:t>Ctrl+Alt+Supr</a:t>
            </a:r>
            <a:r>
              <a:rPr lang="es-ES" dirty="0"/>
              <a:t>, se abre el administrador de tareas de Windows. </a:t>
            </a:r>
          </a:p>
          <a:p>
            <a:endParaRPr lang="es-ES" dirty="0"/>
          </a:p>
          <a:p>
            <a:r>
              <a:rPr lang="es-ES" dirty="0"/>
              <a:t>Si ejecutamos “</a:t>
            </a:r>
            <a:r>
              <a:rPr lang="es-ES" dirty="0" err="1"/>
              <a:t>parpool</a:t>
            </a:r>
            <a:r>
              <a:rPr lang="es-ES" dirty="0"/>
              <a:t>”, podremos observar en la pestaña “</a:t>
            </a:r>
            <a:r>
              <a:rPr lang="es-ES" dirty="0" err="1"/>
              <a:t>procesos”del</a:t>
            </a:r>
            <a:r>
              <a:rPr lang="es-ES" dirty="0"/>
              <a:t> administrador de tareas que se arrancan varias copias de MATLAB, tantas como </a:t>
            </a:r>
            <a:r>
              <a:rPr lang="es-ES" dirty="0" err="1"/>
              <a:t>cores</a:t>
            </a:r>
            <a:r>
              <a:rPr lang="es-ES" dirty="0"/>
              <a:t> haya disponibles.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Muchas funciones de MATLAB utilizan todos los </a:t>
            </a:r>
            <a:r>
              <a:rPr lang="es-ES" dirty="0" err="1"/>
              <a:t>cores</a:t>
            </a:r>
            <a:r>
              <a:rPr lang="es-ES" dirty="0"/>
              <a:t>; se puede controlar que </a:t>
            </a:r>
            <a:r>
              <a:rPr lang="es-ES" dirty="0" err="1"/>
              <a:t>cores</a:t>
            </a:r>
            <a:r>
              <a:rPr lang="es-ES" dirty="0"/>
              <a:t> utiliza cada </a:t>
            </a:r>
            <a:r>
              <a:rPr lang="es-ES" dirty="0" err="1"/>
              <a:t>Matlab</a:t>
            </a:r>
            <a:r>
              <a:rPr lang="es-ES" dirty="0"/>
              <a:t>, seleccionando en el administrador de tareas cada copia de </a:t>
            </a:r>
            <a:r>
              <a:rPr lang="es-ES" dirty="0" err="1"/>
              <a:t>Matlab</a:t>
            </a:r>
            <a:r>
              <a:rPr lang="es-ES" dirty="0"/>
              <a:t> y, usando el botón derecho del ratón, escogemos la opción “Establecer afinidad”</a:t>
            </a:r>
          </a:p>
        </p:txBody>
      </p:sp>
    </p:spTree>
    <p:extLst>
      <p:ext uri="{BB962C8B-B14F-4D97-AF65-F5344CB8AC3E}">
        <p14:creationId xmlns:p14="http://schemas.microsoft.com/office/powerpoint/2010/main" val="22812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B72E249-EDD5-460F-80C7-E2137CECBA9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Parallel</a:t>
            </a:r>
            <a:r>
              <a:rPr lang="es-ES" dirty="0"/>
              <a:t> Computing en MATLAB: Administrador de tareas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-Realiza, tomando tiempos, producto matriz por matriz, para matrices cuadradas de tamaño 5000. Procura visualizar al mismo tiempo el administrador de tareas, con la pestaña “rendimiento” seleccionada.</a:t>
            </a:r>
          </a:p>
          <a:p>
            <a:endParaRPr lang="es-ES" dirty="0"/>
          </a:p>
          <a:p>
            <a:r>
              <a:rPr lang="es-ES" dirty="0"/>
              <a:t>-Cambia la afinidad de Matlab usando el administrador de tareas, para que se pueda ejecutar en un solo </a:t>
            </a:r>
            <a:r>
              <a:rPr lang="es-ES" dirty="0" err="1"/>
              <a:t>core</a:t>
            </a:r>
            <a:r>
              <a:rPr lang="es-ES" dirty="0"/>
              <a:t>. Repite el producto de matrices.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93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1886</TotalTime>
  <Words>4222</Words>
  <Application>Microsoft Office PowerPoint</Application>
  <PresentationFormat>Presentación en pantalla (4:3)</PresentationFormat>
  <Paragraphs>479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Calibri</vt:lpstr>
      <vt:lpstr>Century Gothic</vt:lpstr>
      <vt:lpstr>Courier New</vt:lpstr>
      <vt:lpstr>Wingdings 2</vt:lpstr>
      <vt:lpstr>Austin</vt:lpstr>
      <vt:lpstr>Introducción a Parallel toolbox de Matlab      Víctor M. García</vt:lpstr>
      <vt:lpstr>Contenidos</vt:lpstr>
      <vt:lpstr>Parallel Computing en MATLAB:</vt:lpstr>
      <vt:lpstr>Parallel Computing en MATLAB: Configuración</vt:lpstr>
      <vt:lpstr>Parallel Computing en MATLAB: Configuración</vt:lpstr>
      <vt:lpstr>Parallel Computing en MATLAB: Configuración</vt:lpstr>
      <vt:lpstr>Parallel Computing en MATLAB: Configuración</vt:lpstr>
      <vt:lpstr>Parallel Computing en MATLAB: Administrador de tareas</vt:lpstr>
      <vt:lpstr>Parallel Computing en MATLAB: Administrador de tareas</vt:lpstr>
      <vt:lpstr>Instrucción Parfor</vt:lpstr>
      <vt:lpstr>Instrucción Parfor: Ejemplo (1) Resolver 800 ecuaciones de segundo grado, en paralelo</vt:lpstr>
      <vt:lpstr>Instrucción Parfor: Restricciones </vt:lpstr>
      <vt:lpstr>Instrucción Parfor: Restricciones </vt:lpstr>
      <vt:lpstr>Instrucción Parfor: Restricciones </vt:lpstr>
      <vt:lpstr>Instrucción Parfor</vt:lpstr>
      <vt:lpstr>Instrucción Parfor: Reducción </vt:lpstr>
      <vt:lpstr>Limitaciones del parfor </vt:lpstr>
      <vt:lpstr>Instrucción Parfor: Ejemplo </vt:lpstr>
      <vt:lpstr>Instrucción Parfor: Ejemplo</vt:lpstr>
      <vt:lpstr>Instrucción Parfor: Discusión</vt:lpstr>
      <vt:lpstr>Instrucción Parfor: Discusión</vt:lpstr>
      <vt:lpstr>Instrucción Parfor: ejercicio (1)</vt:lpstr>
      <vt:lpstr>Instrucción Parfor: ejercicio (1)</vt:lpstr>
      <vt:lpstr>Instrucción Parfor: ejercicio 2</vt:lpstr>
      <vt:lpstr>Instrucción Parfor: ejercicio 2</vt:lpstr>
      <vt:lpstr>Instrucción SPMD  (single program, multiple data)</vt:lpstr>
      <vt:lpstr>Instrucción SPMD  (single program, multiple data)</vt:lpstr>
      <vt:lpstr>Instrucción SPMD  (single program, multiple data)</vt:lpstr>
      <vt:lpstr>Instrucción SPMD  (single program, multiple data)</vt:lpstr>
      <vt:lpstr>Instrucción SPMD  (single program, multiple data): Variables Composite</vt:lpstr>
      <vt:lpstr>Instrucción SPMD  (single program, multiple data)</vt:lpstr>
      <vt:lpstr>Instrucción SPMD  (single program, multiple data), V3</vt:lpstr>
      <vt:lpstr>Instrucción SPMD  (single program, multiple data):</vt:lpstr>
      <vt:lpstr>Instrucción SPMD  (single program, multiple data)</vt:lpstr>
      <vt:lpstr>Instrucción SPMD  (single program, multiple data) Ejemplo de matriz a bloques</vt:lpstr>
      <vt:lpstr>Instrucción SPMD  (single program, multiple data) Ejemplo de matriz a bloques</vt:lpstr>
      <vt:lpstr>Instrucción SPMD  (single program, multiple data) Ejemplo de matriz a bloques</vt:lpstr>
      <vt:lpstr>Instrucción SPMD  (single program, multiple data)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Parallel Matlab toolbox</dc:title>
  <dc:creator>vmgarcia</dc:creator>
  <cp:lastModifiedBy>Víctor Manuel García Molla</cp:lastModifiedBy>
  <cp:revision>103</cp:revision>
  <dcterms:created xsi:type="dcterms:W3CDTF">2012-01-24T08:49:53Z</dcterms:created>
  <dcterms:modified xsi:type="dcterms:W3CDTF">2023-04-27T10:03:00Z</dcterms:modified>
</cp:coreProperties>
</file>