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303" r:id="rId5"/>
    <p:sldId id="293" r:id="rId6"/>
    <p:sldId id="290" r:id="rId7"/>
    <p:sldId id="310" r:id="rId8"/>
    <p:sldId id="273" r:id="rId9"/>
    <p:sldId id="274" r:id="rId10"/>
    <p:sldId id="276" r:id="rId11"/>
    <p:sldId id="311" r:id="rId12"/>
    <p:sldId id="304" r:id="rId13"/>
    <p:sldId id="305" r:id="rId14"/>
    <p:sldId id="277" r:id="rId15"/>
    <p:sldId id="278" r:id="rId16"/>
    <p:sldId id="279" r:id="rId17"/>
    <p:sldId id="292" r:id="rId18"/>
    <p:sldId id="302" r:id="rId19"/>
    <p:sldId id="296" r:id="rId20"/>
    <p:sldId id="297" r:id="rId21"/>
    <p:sldId id="313" r:id="rId22"/>
    <p:sldId id="314" r:id="rId23"/>
    <p:sldId id="315" r:id="rId24"/>
    <p:sldId id="316" r:id="rId25"/>
    <p:sldId id="320" r:id="rId26"/>
    <p:sldId id="329" r:id="rId27"/>
    <p:sldId id="321" r:id="rId28"/>
    <p:sldId id="330" r:id="rId29"/>
    <p:sldId id="322" r:id="rId30"/>
    <p:sldId id="323" r:id="rId31"/>
    <p:sldId id="331" r:id="rId32"/>
    <p:sldId id="332" r:id="rId33"/>
    <p:sldId id="318" r:id="rId34"/>
    <p:sldId id="319" r:id="rId35"/>
    <p:sldId id="298" r:id="rId36"/>
    <p:sldId id="301" r:id="rId37"/>
    <p:sldId id="308" r:id="rId38"/>
    <p:sldId id="309" r:id="rId39"/>
    <p:sldId id="333" r:id="rId40"/>
    <p:sldId id="306" r:id="rId41"/>
    <p:sldId id="307" r:id="rId42"/>
    <p:sldId id="334" r:id="rId43"/>
    <p:sldId id="317" r:id="rId4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316" autoAdjust="0"/>
    <p:restoredTop sz="94620" autoAdjust="0"/>
  </p:normalViewPr>
  <p:slideViewPr>
    <p:cSldViewPr>
      <p:cViewPr varScale="1">
        <p:scale>
          <a:sx n="56" d="100"/>
          <a:sy n="56" d="100"/>
        </p:scale>
        <p:origin x="66" y="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E324750-4FF1-4104-9AE3-566E4D5258F2}" type="datetimeFigureOut">
              <a:rPr lang="es-ES" smtClean="0"/>
              <a:pPr/>
              <a:t>10/05/2023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18BE239-4169-432F-954C-A9844DA0FF1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750-4FF1-4104-9AE3-566E4D5258F2}" type="datetimeFigureOut">
              <a:rPr lang="es-ES" smtClean="0"/>
              <a:pPr/>
              <a:t>10/05/2023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E239-4169-432F-954C-A9844DA0FF1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750-4FF1-4104-9AE3-566E4D5258F2}" type="datetimeFigureOut">
              <a:rPr lang="es-ES" smtClean="0"/>
              <a:pPr/>
              <a:t>10/05/2023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E239-4169-432F-954C-A9844DA0FF1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750-4FF1-4104-9AE3-566E4D5258F2}" type="datetimeFigureOut">
              <a:rPr lang="es-ES" smtClean="0"/>
              <a:pPr/>
              <a:t>10/05/2023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E239-4169-432F-954C-A9844DA0FF1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750-4FF1-4104-9AE3-566E4D5258F2}" type="datetimeFigureOut">
              <a:rPr lang="es-ES" smtClean="0"/>
              <a:pPr/>
              <a:t>10/05/2023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E239-4169-432F-954C-A9844DA0FF1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750-4FF1-4104-9AE3-566E4D5258F2}" type="datetimeFigureOut">
              <a:rPr lang="es-ES" smtClean="0"/>
              <a:pPr/>
              <a:t>10/05/2023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E239-4169-432F-954C-A9844DA0FF1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750-4FF1-4104-9AE3-566E4D5258F2}" type="datetimeFigureOut">
              <a:rPr lang="es-ES" smtClean="0"/>
              <a:pPr/>
              <a:t>10/05/2023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E239-4169-432F-954C-A9844DA0FF1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750-4FF1-4104-9AE3-566E4D5258F2}" type="datetimeFigureOut">
              <a:rPr lang="es-ES" smtClean="0"/>
              <a:pPr/>
              <a:t>10/05/2023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E239-4169-432F-954C-A9844DA0FF1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750-4FF1-4104-9AE3-566E4D5258F2}" type="datetimeFigureOut">
              <a:rPr lang="es-ES" smtClean="0"/>
              <a:pPr/>
              <a:t>10/05/2023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E239-4169-432F-954C-A9844DA0FF1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750-4FF1-4104-9AE3-566E4D5258F2}" type="datetimeFigureOut">
              <a:rPr lang="es-ES" smtClean="0"/>
              <a:pPr/>
              <a:t>10/05/2023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E239-4169-432F-954C-A9844DA0FF1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750-4FF1-4104-9AE3-566E4D5258F2}" type="datetimeFigureOut">
              <a:rPr lang="es-ES" smtClean="0"/>
              <a:pPr/>
              <a:t>10/05/2023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E239-4169-432F-954C-A9844DA0FF1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E324750-4FF1-4104-9AE3-566E4D5258F2}" type="datetimeFigureOut">
              <a:rPr lang="es-ES" smtClean="0"/>
              <a:pPr/>
              <a:t>10/05/2023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918BE239-4169-432F-954C-A9844DA0FF1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44008" y="4365104"/>
            <a:ext cx="3313355" cy="1702160"/>
          </a:xfrm>
        </p:spPr>
        <p:txBody>
          <a:bodyPr>
            <a:normAutofit fontScale="90000"/>
          </a:bodyPr>
          <a:lstStyle/>
          <a:p>
            <a:r>
              <a:rPr lang="es-ES" dirty="0"/>
              <a:t>Introducción a </a:t>
            </a:r>
            <a:r>
              <a:rPr lang="es-ES" dirty="0" err="1"/>
              <a:t>Parallel</a:t>
            </a:r>
            <a:r>
              <a:rPr lang="es-ES" dirty="0"/>
              <a:t> </a:t>
            </a:r>
            <a:r>
              <a:rPr lang="es-ES" dirty="0" err="1"/>
              <a:t>toolbox</a:t>
            </a:r>
            <a:r>
              <a:rPr lang="es-ES" dirty="0"/>
              <a:t> de </a:t>
            </a:r>
            <a:r>
              <a:rPr lang="es-ES" dirty="0" err="1"/>
              <a:t>Matlab</a:t>
            </a:r>
            <a:r>
              <a:rPr lang="es-ES" dirty="0"/>
              <a:t> </a:t>
            </a: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r>
              <a:rPr lang="es-ES" sz="2200" dirty="0"/>
              <a:t>Víctor M. García</a:t>
            </a:r>
          </a:p>
        </p:txBody>
      </p:sp>
    </p:spTree>
    <p:extLst>
      <p:ext uri="{BB962C8B-B14F-4D97-AF65-F5344CB8AC3E}">
        <p14:creationId xmlns:p14="http://schemas.microsoft.com/office/powerpoint/2010/main" val="2103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432048"/>
          </a:xfrm>
        </p:spPr>
        <p:txBody>
          <a:bodyPr>
            <a:normAutofit/>
          </a:bodyPr>
          <a:lstStyle/>
          <a:p>
            <a:r>
              <a:rPr lang="es-ES" sz="2000" dirty="0"/>
              <a:t>Instrucción SPMD  (single </a:t>
            </a:r>
            <a:r>
              <a:rPr lang="es-ES" sz="2000" dirty="0" err="1"/>
              <a:t>program</a:t>
            </a:r>
            <a:r>
              <a:rPr lang="es-ES" sz="2000" dirty="0"/>
              <a:t>, </a:t>
            </a:r>
            <a:r>
              <a:rPr lang="es-ES" sz="2000" dirty="0" err="1"/>
              <a:t>multiple</a:t>
            </a:r>
            <a:r>
              <a:rPr lang="es-ES" sz="2000" dirty="0"/>
              <a:t> data)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755576" y="1196752"/>
            <a:ext cx="79208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clear</a:t>
            </a:r>
            <a:endParaRPr lang="es-ES" dirty="0"/>
          </a:p>
          <a:p>
            <a:r>
              <a:rPr lang="es-ES" dirty="0"/>
              <a:t>N=800;A=rand(N,1);B=rand(N,1);C=rand(N,1); </a:t>
            </a:r>
            <a:r>
              <a:rPr lang="es-ES" dirty="0" err="1"/>
              <a:t>solf</a:t>
            </a:r>
            <a:r>
              <a:rPr lang="es-ES" dirty="0"/>
              <a:t>=</a:t>
            </a:r>
            <a:r>
              <a:rPr lang="es-ES" dirty="0" err="1"/>
              <a:t>zeros</a:t>
            </a:r>
            <a:r>
              <a:rPr lang="es-ES" dirty="0"/>
              <a:t>(N,2);</a:t>
            </a:r>
          </a:p>
          <a:p>
            <a:r>
              <a:rPr lang="es-ES" dirty="0"/>
              <a:t> </a:t>
            </a:r>
          </a:p>
          <a:p>
            <a:r>
              <a:rPr lang="es-ES" dirty="0" err="1"/>
              <a:t>spmd</a:t>
            </a:r>
            <a:r>
              <a:rPr lang="es-ES" dirty="0"/>
              <a:t> </a:t>
            </a:r>
          </a:p>
          <a:p>
            <a:r>
              <a:rPr lang="es-ES" dirty="0"/>
              <a:t>sol=</a:t>
            </a:r>
            <a:r>
              <a:rPr lang="es-ES" dirty="0" err="1"/>
              <a:t>zeros</a:t>
            </a:r>
            <a:r>
              <a:rPr lang="es-ES" dirty="0"/>
              <a:t>(N,2);</a:t>
            </a:r>
          </a:p>
          <a:p>
            <a:r>
              <a:rPr lang="es-ES" dirty="0"/>
              <a:t>    trozo=N/</a:t>
            </a:r>
            <a:r>
              <a:rPr lang="es-ES" dirty="0" err="1"/>
              <a:t>numlabs</a:t>
            </a:r>
            <a:r>
              <a:rPr lang="es-ES" dirty="0"/>
              <a:t>;</a:t>
            </a:r>
          </a:p>
          <a:p>
            <a:r>
              <a:rPr lang="es-ES" dirty="0"/>
              <a:t>    </a:t>
            </a:r>
            <a:r>
              <a:rPr lang="es-ES" dirty="0" err="1"/>
              <a:t>ini</a:t>
            </a:r>
            <a:r>
              <a:rPr lang="es-ES" dirty="0"/>
              <a:t>=(labindex-1)*trozo+1;</a:t>
            </a:r>
          </a:p>
          <a:p>
            <a:r>
              <a:rPr lang="es-ES" dirty="0"/>
              <a:t>    fin=</a:t>
            </a:r>
            <a:r>
              <a:rPr lang="es-ES" dirty="0" err="1"/>
              <a:t>labindex</a:t>
            </a:r>
            <a:r>
              <a:rPr lang="es-ES" dirty="0"/>
              <a:t>*trozo</a:t>
            </a:r>
          </a:p>
          <a:p>
            <a:r>
              <a:rPr lang="es-ES" dirty="0"/>
              <a:t>   </a:t>
            </a:r>
            <a:r>
              <a:rPr lang="es-ES" dirty="0" err="1"/>
              <a:t>for</a:t>
            </a:r>
            <a:r>
              <a:rPr lang="es-ES" dirty="0"/>
              <a:t> i=</a:t>
            </a:r>
            <a:r>
              <a:rPr lang="es-ES" dirty="0" err="1"/>
              <a:t>ini:fin</a:t>
            </a:r>
            <a:endParaRPr lang="es-ES" dirty="0"/>
          </a:p>
          <a:p>
            <a:r>
              <a:rPr lang="es-ES" dirty="0"/>
              <a:t>        sol(i,:)=</a:t>
            </a:r>
            <a:r>
              <a:rPr lang="es-ES" dirty="0" err="1"/>
              <a:t>roots</a:t>
            </a:r>
            <a:r>
              <a:rPr lang="es-ES" dirty="0"/>
              <a:t>([A(i,1),B(i,1),C(i,1)]);</a:t>
            </a:r>
          </a:p>
          <a:p>
            <a:r>
              <a:rPr lang="es-ES" dirty="0"/>
              <a:t>   </a:t>
            </a:r>
            <a:r>
              <a:rPr lang="es-ES" dirty="0" err="1"/>
              <a:t>end</a:t>
            </a:r>
            <a:endParaRPr lang="es-ES" dirty="0"/>
          </a:p>
          <a:p>
            <a:r>
              <a:rPr lang="es-ES" dirty="0" err="1"/>
              <a:t>end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for</a:t>
            </a:r>
            <a:r>
              <a:rPr lang="es-ES" dirty="0"/>
              <a:t> i=1:numel(</a:t>
            </a:r>
            <a:r>
              <a:rPr lang="es-ES" dirty="0" err="1"/>
              <a:t>ini</a:t>
            </a:r>
            <a:r>
              <a:rPr lang="es-ES" dirty="0"/>
              <a:t>)</a:t>
            </a:r>
          </a:p>
          <a:p>
            <a:r>
              <a:rPr lang="es-ES" dirty="0"/>
              <a:t>   </a:t>
            </a:r>
            <a:r>
              <a:rPr lang="es-ES" dirty="0" err="1"/>
              <a:t>init</a:t>
            </a:r>
            <a:r>
              <a:rPr lang="es-ES" dirty="0"/>
              <a:t>=</a:t>
            </a:r>
            <a:r>
              <a:rPr lang="es-ES" dirty="0" err="1"/>
              <a:t>ini</a:t>
            </a:r>
            <a:r>
              <a:rPr lang="es-ES" dirty="0"/>
              <a:t>{i}</a:t>
            </a:r>
          </a:p>
          <a:p>
            <a:r>
              <a:rPr lang="es-ES" dirty="0"/>
              <a:t>  </a:t>
            </a:r>
            <a:r>
              <a:rPr lang="es-ES" dirty="0" err="1"/>
              <a:t>fint</a:t>
            </a:r>
            <a:r>
              <a:rPr lang="es-ES" dirty="0"/>
              <a:t>=fin{i}</a:t>
            </a:r>
          </a:p>
          <a:p>
            <a:r>
              <a:rPr lang="es-ES" dirty="0"/>
              <a:t>  </a:t>
            </a:r>
            <a:r>
              <a:rPr lang="es-ES" dirty="0" err="1"/>
              <a:t>aux</a:t>
            </a:r>
            <a:r>
              <a:rPr lang="es-ES" dirty="0"/>
              <a:t>=sol{i};</a:t>
            </a:r>
          </a:p>
          <a:p>
            <a:r>
              <a:rPr lang="es-ES" dirty="0"/>
              <a:t>  </a:t>
            </a:r>
            <a:r>
              <a:rPr lang="es-ES" dirty="0" err="1"/>
              <a:t>solf</a:t>
            </a:r>
            <a:r>
              <a:rPr lang="es-ES" dirty="0"/>
              <a:t>(init:fint,1:2)=</a:t>
            </a:r>
            <a:r>
              <a:rPr lang="es-ES" dirty="0" err="1"/>
              <a:t>aux</a:t>
            </a:r>
            <a:r>
              <a:rPr lang="es-ES" dirty="0"/>
              <a:t>(init:fint,1:2);</a:t>
            </a:r>
          </a:p>
          <a:p>
            <a:r>
              <a:rPr lang="es-ES" dirty="0" err="1"/>
              <a:t>end</a:t>
            </a:r>
            <a:r>
              <a:rPr lang="es-ES" dirty="0"/>
              <a:t> 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5292080" y="4737047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Este trozo recoge los resultados de cada </a:t>
            </a:r>
            <a:r>
              <a:rPr lang="es-ES" dirty="0" err="1"/>
              <a:t>lab</a:t>
            </a:r>
            <a:r>
              <a:rPr lang="es-ES" dirty="0"/>
              <a:t> y los guarda en la variable </a:t>
            </a:r>
            <a:r>
              <a:rPr lang="es-ES" dirty="0" err="1"/>
              <a:t>solf</a:t>
            </a:r>
            <a:endParaRPr lang="es-ES" dirty="0"/>
          </a:p>
        </p:txBody>
      </p:sp>
      <p:sp>
        <p:nvSpPr>
          <p:cNvPr id="6" name="5 Cerrar llave"/>
          <p:cNvSpPr/>
          <p:nvPr/>
        </p:nvSpPr>
        <p:spPr>
          <a:xfrm>
            <a:off x="4438925" y="4869160"/>
            <a:ext cx="576064" cy="15121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949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24744" cy="432048"/>
          </a:xfrm>
        </p:spPr>
        <p:txBody>
          <a:bodyPr>
            <a:normAutofit/>
          </a:bodyPr>
          <a:lstStyle/>
          <a:p>
            <a:r>
              <a:rPr lang="es-ES" sz="2000" dirty="0"/>
              <a:t>Instrucción SPMD  (single </a:t>
            </a:r>
            <a:r>
              <a:rPr lang="es-ES" sz="2000" dirty="0" err="1"/>
              <a:t>program</a:t>
            </a:r>
            <a:r>
              <a:rPr lang="es-ES" sz="2000" dirty="0"/>
              <a:t>, </a:t>
            </a:r>
            <a:r>
              <a:rPr lang="es-ES" sz="2000" dirty="0" err="1"/>
              <a:t>multiple</a:t>
            </a:r>
            <a:r>
              <a:rPr lang="es-ES" sz="2000" dirty="0"/>
              <a:t> data), V3</a:t>
            </a:r>
          </a:p>
        </p:txBody>
      </p:sp>
      <p:sp>
        <p:nvSpPr>
          <p:cNvPr id="4" name="Rectángulo 3"/>
          <p:cNvSpPr/>
          <p:nvPr/>
        </p:nvSpPr>
        <p:spPr>
          <a:xfrm>
            <a:off x="755576" y="1052736"/>
            <a:ext cx="828092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N=800;</a:t>
            </a:r>
          </a:p>
          <a:p>
            <a:r>
              <a:rPr lang="es-ES" sz="1400" dirty="0" err="1"/>
              <a:t>solf</a:t>
            </a:r>
            <a:r>
              <a:rPr lang="es-ES" sz="1400" dirty="0"/>
              <a:t>=</a:t>
            </a:r>
            <a:r>
              <a:rPr lang="es-ES" sz="1400" dirty="0" err="1"/>
              <a:t>zeros</a:t>
            </a:r>
            <a:r>
              <a:rPr lang="es-ES" sz="1400" dirty="0"/>
              <a:t>(N,2);</a:t>
            </a:r>
          </a:p>
          <a:p>
            <a:r>
              <a:rPr lang="es-ES" sz="1400" dirty="0" err="1"/>
              <a:t>spmd</a:t>
            </a:r>
            <a:r>
              <a:rPr lang="es-ES" sz="1400" dirty="0"/>
              <a:t> </a:t>
            </a:r>
          </a:p>
          <a:p>
            <a:r>
              <a:rPr lang="es-ES" sz="1400" dirty="0"/>
              <a:t>    trozo=</a:t>
            </a:r>
            <a:r>
              <a:rPr lang="es-ES" sz="1400" dirty="0" err="1"/>
              <a:t>floor</a:t>
            </a:r>
            <a:r>
              <a:rPr lang="es-ES" sz="1400" dirty="0"/>
              <a:t>(N/</a:t>
            </a:r>
            <a:r>
              <a:rPr lang="es-ES" sz="1400" dirty="0" err="1"/>
              <a:t>numlabs</a:t>
            </a:r>
            <a:r>
              <a:rPr lang="es-ES" sz="1400" dirty="0"/>
              <a:t>);</a:t>
            </a:r>
          </a:p>
          <a:p>
            <a:r>
              <a:rPr lang="es-ES" sz="1400" dirty="0"/>
              <a:t>    </a:t>
            </a:r>
            <a:r>
              <a:rPr lang="es-ES" sz="1400" dirty="0" err="1"/>
              <a:t>if</a:t>
            </a:r>
            <a:r>
              <a:rPr lang="es-ES" sz="1400" dirty="0"/>
              <a:t> </a:t>
            </a:r>
            <a:r>
              <a:rPr lang="es-ES" sz="1400" dirty="0" err="1"/>
              <a:t>labindex</a:t>
            </a:r>
            <a:r>
              <a:rPr lang="es-ES" sz="1400" dirty="0"/>
              <a:t>&lt;</a:t>
            </a:r>
            <a:r>
              <a:rPr lang="es-ES" sz="1400" dirty="0" err="1"/>
              <a:t>numlabs</a:t>
            </a:r>
            <a:endParaRPr lang="es-ES" sz="1400" dirty="0"/>
          </a:p>
          <a:p>
            <a:r>
              <a:rPr lang="es-ES" sz="1400" dirty="0"/>
              <a:t>       </a:t>
            </a:r>
            <a:r>
              <a:rPr lang="es-ES" sz="1400" dirty="0" err="1"/>
              <a:t>ini</a:t>
            </a:r>
            <a:r>
              <a:rPr lang="es-ES" sz="1400" dirty="0"/>
              <a:t>=(labindex-1)*trozo+1;</a:t>
            </a:r>
          </a:p>
          <a:p>
            <a:r>
              <a:rPr lang="es-ES" sz="1400" dirty="0"/>
              <a:t>       fin=</a:t>
            </a:r>
            <a:r>
              <a:rPr lang="es-ES" sz="1400" dirty="0" err="1"/>
              <a:t>labindex</a:t>
            </a:r>
            <a:r>
              <a:rPr lang="es-ES" sz="1400" dirty="0"/>
              <a:t>*trozo;</a:t>
            </a:r>
          </a:p>
          <a:p>
            <a:r>
              <a:rPr lang="es-ES" sz="1400" dirty="0"/>
              <a:t>    </a:t>
            </a:r>
            <a:r>
              <a:rPr lang="es-ES" sz="1400" dirty="0" err="1"/>
              <a:t>else</a:t>
            </a:r>
            <a:endParaRPr lang="es-ES" sz="1400" dirty="0"/>
          </a:p>
          <a:p>
            <a:r>
              <a:rPr lang="es-ES" sz="1400" dirty="0"/>
              <a:t>       </a:t>
            </a:r>
            <a:r>
              <a:rPr lang="es-ES" sz="1400" dirty="0" err="1"/>
              <a:t>ini</a:t>
            </a:r>
            <a:r>
              <a:rPr lang="es-ES" sz="1400" dirty="0"/>
              <a:t>=(labindex-1)*trozo+1;</a:t>
            </a:r>
          </a:p>
          <a:p>
            <a:r>
              <a:rPr lang="es-ES" sz="1400" dirty="0"/>
              <a:t>       fin=N;</a:t>
            </a:r>
          </a:p>
          <a:p>
            <a:r>
              <a:rPr lang="es-ES" sz="1400" dirty="0"/>
              <a:t>    </a:t>
            </a:r>
            <a:r>
              <a:rPr lang="es-ES" sz="1400" dirty="0" err="1"/>
              <a:t>end</a:t>
            </a:r>
            <a:r>
              <a:rPr lang="es-ES" sz="1400" dirty="0"/>
              <a:t>  </a:t>
            </a:r>
          </a:p>
          <a:p>
            <a:r>
              <a:rPr lang="es-ES" sz="1400" dirty="0"/>
              <a:t>    trozo2=fin-ini+1;</a:t>
            </a:r>
          </a:p>
          <a:p>
            <a:r>
              <a:rPr lang="pt-BR" sz="1400" dirty="0"/>
              <a:t>    sol=zeros(trozo2,2); %</a:t>
            </a:r>
            <a:r>
              <a:rPr lang="pt-BR" sz="1400" dirty="0" err="1"/>
              <a:t>generamos</a:t>
            </a:r>
            <a:r>
              <a:rPr lang="pt-BR" sz="1400" dirty="0"/>
              <a:t> dentro sol, A,B,C</a:t>
            </a:r>
          </a:p>
          <a:p>
            <a:r>
              <a:rPr lang="es-ES" sz="1400" dirty="0"/>
              <a:t>     A=rand(trozo2,1);B=rand(trozo2,1);C=rand(trozo2,1);  </a:t>
            </a:r>
          </a:p>
          <a:p>
            <a:r>
              <a:rPr lang="es-ES" sz="1400" dirty="0"/>
              <a:t>   </a:t>
            </a:r>
            <a:r>
              <a:rPr lang="es-ES" sz="1400" dirty="0" err="1"/>
              <a:t>for</a:t>
            </a:r>
            <a:r>
              <a:rPr lang="es-ES" sz="1400" dirty="0"/>
              <a:t> i=1:trozo2</a:t>
            </a:r>
          </a:p>
          <a:p>
            <a:r>
              <a:rPr lang="es-ES" sz="1400" dirty="0"/>
              <a:t>        sol(i,:)=</a:t>
            </a:r>
            <a:r>
              <a:rPr lang="es-ES" sz="1400" dirty="0" err="1"/>
              <a:t>roots</a:t>
            </a:r>
            <a:r>
              <a:rPr lang="es-ES" sz="1400" dirty="0"/>
              <a:t>([A(i,1),B(i,1),C(i,1)]);</a:t>
            </a:r>
          </a:p>
          <a:p>
            <a:r>
              <a:rPr lang="es-ES" sz="1400" dirty="0"/>
              <a:t>   </a:t>
            </a:r>
            <a:r>
              <a:rPr lang="es-ES" sz="1400" dirty="0" err="1"/>
              <a:t>end</a:t>
            </a:r>
            <a:endParaRPr lang="es-ES" sz="1400" dirty="0"/>
          </a:p>
          <a:p>
            <a:r>
              <a:rPr lang="es-ES" sz="1400" dirty="0" err="1"/>
              <a:t>end</a:t>
            </a:r>
            <a:endParaRPr lang="es-ES" sz="1400" dirty="0"/>
          </a:p>
          <a:p>
            <a:r>
              <a:rPr lang="es-ES" sz="1400" dirty="0"/>
              <a:t> </a:t>
            </a:r>
          </a:p>
          <a:p>
            <a:r>
              <a:rPr lang="es-ES" sz="1400" dirty="0" err="1"/>
              <a:t>for</a:t>
            </a:r>
            <a:r>
              <a:rPr lang="es-ES" sz="1400" dirty="0"/>
              <a:t> i=1:numel(</a:t>
            </a:r>
            <a:r>
              <a:rPr lang="es-ES" sz="1400" dirty="0" err="1"/>
              <a:t>ini</a:t>
            </a:r>
            <a:r>
              <a:rPr lang="es-ES" sz="1400" dirty="0"/>
              <a:t>)</a:t>
            </a:r>
          </a:p>
          <a:p>
            <a:r>
              <a:rPr lang="es-ES" sz="1400" dirty="0"/>
              <a:t>   </a:t>
            </a:r>
            <a:r>
              <a:rPr lang="es-ES" sz="1400" dirty="0" err="1"/>
              <a:t>init</a:t>
            </a:r>
            <a:r>
              <a:rPr lang="es-ES" sz="1400" dirty="0"/>
              <a:t>=</a:t>
            </a:r>
            <a:r>
              <a:rPr lang="es-ES" sz="1400" dirty="0" err="1"/>
              <a:t>ini</a:t>
            </a:r>
            <a:r>
              <a:rPr lang="es-ES" sz="1400" dirty="0"/>
              <a:t>{i};</a:t>
            </a:r>
          </a:p>
          <a:p>
            <a:r>
              <a:rPr lang="es-ES" sz="1400" dirty="0"/>
              <a:t>  </a:t>
            </a:r>
            <a:r>
              <a:rPr lang="es-ES" sz="1400" dirty="0" err="1"/>
              <a:t>fint</a:t>
            </a:r>
            <a:r>
              <a:rPr lang="es-ES" sz="1400" dirty="0"/>
              <a:t>=fin{i};</a:t>
            </a:r>
          </a:p>
          <a:p>
            <a:r>
              <a:rPr lang="es-ES" sz="1400" dirty="0"/>
              <a:t>  %</a:t>
            </a:r>
            <a:r>
              <a:rPr lang="es-ES" sz="1400" dirty="0" err="1"/>
              <a:t>aux</a:t>
            </a:r>
            <a:r>
              <a:rPr lang="es-ES" sz="1400" dirty="0"/>
              <a:t>=sol{i};</a:t>
            </a:r>
          </a:p>
          <a:p>
            <a:r>
              <a:rPr lang="es-ES" sz="1400" dirty="0"/>
              <a:t>  </a:t>
            </a:r>
            <a:r>
              <a:rPr lang="es-ES" sz="1400" dirty="0" err="1"/>
              <a:t>solf</a:t>
            </a:r>
            <a:r>
              <a:rPr lang="es-ES" sz="1400" dirty="0"/>
              <a:t>(init:fint,1:2)=sol{i};</a:t>
            </a:r>
          </a:p>
          <a:p>
            <a:r>
              <a:rPr lang="es-ES" sz="1400" dirty="0" err="1"/>
              <a:t>end</a:t>
            </a:r>
            <a:r>
              <a:rPr lang="es-ES" sz="1400" dirty="0"/>
              <a:t> </a:t>
            </a:r>
          </a:p>
          <a:p>
            <a:r>
              <a:rPr lang="es-ES" sz="1400" dirty="0"/>
              <a:t> 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273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1143000"/>
          </a:xfrm>
        </p:spPr>
        <p:txBody>
          <a:bodyPr>
            <a:normAutofit/>
          </a:bodyPr>
          <a:lstStyle/>
          <a:p>
            <a:r>
              <a:rPr lang="es-ES" sz="2800" dirty="0"/>
              <a:t>Instrucción SPMD  (single </a:t>
            </a:r>
            <a:r>
              <a:rPr lang="es-ES" sz="2800" dirty="0" err="1"/>
              <a:t>program</a:t>
            </a:r>
            <a:r>
              <a:rPr lang="es-ES" sz="2800" dirty="0"/>
              <a:t>, </a:t>
            </a:r>
            <a:r>
              <a:rPr lang="es-ES" sz="2800" dirty="0" err="1"/>
              <a:t>multiple</a:t>
            </a:r>
            <a:r>
              <a:rPr lang="es-ES" sz="2800" dirty="0"/>
              <a:t> data):</a:t>
            </a:r>
            <a:endParaRPr lang="es-ES" sz="28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683568" y="2276872"/>
            <a:ext cx="79208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	</a:t>
            </a:r>
            <a:r>
              <a:rPr lang="en-US" sz="1400" dirty="0" err="1"/>
              <a:t>Cliente</a:t>
            </a:r>
            <a:r>
              <a:rPr lang="en-US" sz="1400" dirty="0"/>
              <a:t>     Worker 1    Worker 2</a:t>
            </a:r>
          </a:p>
          <a:p>
            <a:r>
              <a:rPr lang="pt-BR" dirty="0"/>
              <a:t>				  a b e  | c d f | c d f</a:t>
            </a:r>
          </a:p>
          <a:p>
            <a:r>
              <a:rPr lang="es-ES" dirty="0"/>
              <a:t>                                                       -------------------------------</a:t>
            </a:r>
          </a:p>
          <a:p>
            <a:r>
              <a:rPr lang="es-ES" dirty="0"/>
              <a:t>a = 3;           			    3 - -   |  - - -  | - - -</a:t>
            </a:r>
          </a:p>
          <a:p>
            <a:r>
              <a:rPr lang="es-ES" dirty="0"/>
              <a:t>b = 4; 				    3 4 -  | - - -   | - - -</a:t>
            </a:r>
          </a:p>
          <a:p>
            <a:r>
              <a:rPr lang="es-ES" dirty="0" err="1"/>
              <a:t>spmd</a:t>
            </a:r>
            <a:r>
              <a:rPr lang="es-ES" dirty="0"/>
              <a:t> 				             |          | </a:t>
            </a:r>
          </a:p>
          <a:p>
            <a:r>
              <a:rPr lang="en-US" dirty="0"/>
              <a:t>c = </a:t>
            </a:r>
            <a:r>
              <a:rPr lang="en-US" dirty="0" err="1"/>
              <a:t>labindex</a:t>
            </a:r>
            <a:r>
              <a:rPr lang="en-US" dirty="0"/>
              <a:t>(); 			    3 4 -  | 1 - -   | 2 - -</a:t>
            </a:r>
          </a:p>
          <a:p>
            <a:r>
              <a:rPr lang="pt-BR" dirty="0"/>
              <a:t>d = c + a; 			    3 4 -  | 1 4 -  | 2 5 -</a:t>
            </a:r>
          </a:p>
          <a:p>
            <a:r>
              <a:rPr lang="es-ES" dirty="0" err="1"/>
              <a:t>end</a:t>
            </a:r>
            <a:r>
              <a:rPr lang="es-ES" dirty="0"/>
              <a:t> | </a:t>
            </a:r>
          </a:p>
          <a:p>
            <a:r>
              <a:rPr lang="es-ES" dirty="0"/>
              <a:t>e = a + d{1}; 			    3 4 7 | 1 4 -  | 2 5 -</a:t>
            </a:r>
          </a:p>
          <a:p>
            <a:r>
              <a:rPr lang="es-ES" dirty="0"/>
              <a:t>c{2} = 5; 			    3 4 7 | 1 4 -  | 5 6 -</a:t>
            </a:r>
          </a:p>
          <a:p>
            <a:r>
              <a:rPr lang="es-ES" dirty="0" err="1"/>
              <a:t>spmd</a:t>
            </a:r>
            <a:r>
              <a:rPr lang="es-ES" dirty="0"/>
              <a:t> 				             |          |</a:t>
            </a:r>
          </a:p>
          <a:p>
            <a:r>
              <a:rPr lang="da-DK" dirty="0"/>
              <a:t>f = c * b; 			    3 4 7 | 1 4 4 | 5 6 20</a:t>
            </a:r>
          </a:p>
          <a:p>
            <a:r>
              <a:rPr lang="es-ES" dirty="0" err="1"/>
              <a:t>end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732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432048"/>
          </a:xfrm>
        </p:spPr>
        <p:txBody>
          <a:bodyPr>
            <a:normAutofit/>
          </a:bodyPr>
          <a:lstStyle/>
          <a:p>
            <a:r>
              <a:rPr lang="es-ES" sz="2000" dirty="0"/>
              <a:t>Instrucción SPMD  (single </a:t>
            </a:r>
            <a:r>
              <a:rPr lang="es-ES" sz="2000" dirty="0" err="1"/>
              <a:t>program</a:t>
            </a:r>
            <a:r>
              <a:rPr lang="es-ES" sz="2000" dirty="0"/>
              <a:t>, </a:t>
            </a:r>
            <a:r>
              <a:rPr lang="es-ES" sz="2000" dirty="0" err="1"/>
              <a:t>multiple</a:t>
            </a:r>
            <a:r>
              <a:rPr lang="es-ES" sz="2000" dirty="0"/>
              <a:t> data)</a:t>
            </a:r>
          </a:p>
        </p:txBody>
      </p:sp>
      <p:sp>
        <p:nvSpPr>
          <p:cNvPr id="3" name="2 Rectángulo"/>
          <p:cNvSpPr/>
          <p:nvPr/>
        </p:nvSpPr>
        <p:spPr>
          <a:xfrm>
            <a:off x="754905" y="1772816"/>
            <a:ext cx="79208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Las variables en un bloque </a:t>
            </a:r>
            <a:r>
              <a:rPr lang="es-ES" dirty="0" err="1"/>
              <a:t>spmd</a:t>
            </a:r>
            <a:r>
              <a:rPr lang="es-ES" dirty="0"/>
              <a:t> son </a:t>
            </a:r>
            <a:r>
              <a:rPr lang="es-ES" b="1" dirty="0"/>
              <a:t>persistentes</a:t>
            </a:r>
            <a:r>
              <a:rPr lang="es-ES" dirty="0"/>
              <a:t> entre diferentes bloques </a:t>
            </a:r>
            <a:r>
              <a:rPr lang="es-ES" dirty="0" err="1"/>
              <a:t>spmd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spmd</a:t>
            </a:r>
            <a:endParaRPr lang="es-ES" dirty="0"/>
          </a:p>
          <a:p>
            <a:r>
              <a:rPr lang="es-ES" dirty="0"/>
              <a:t> R=</a:t>
            </a:r>
            <a:r>
              <a:rPr lang="es-ES" dirty="0" err="1"/>
              <a:t>ones</a:t>
            </a:r>
            <a:r>
              <a:rPr lang="es-ES" dirty="0"/>
              <a:t>(10);</a:t>
            </a:r>
          </a:p>
          <a:p>
            <a:r>
              <a:rPr lang="es-ES" dirty="0" err="1"/>
              <a:t>end</a:t>
            </a:r>
            <a:r>
              <a:rPr lang="es-ES" dirty="0"/>
              <a:t>	</a:t>
            </a:r>
          </a:p>
          <a:p>
            <a:endParaRPr lang="es-ES" dirty="0"/>
          </a:p>
          <a:p>
            <a:r>
              <a:rPr lang="es-ES" dirty="0" err="1"/>
              <a:t>spmd</a:t>
            </a:r>
            <a:r>
              <a:rPr lang="es-ES" dirty="0"/>
              <a:t> </a:t>
            </a:r>
          </a:p>
          <a:p>
            <a:r>
              <a:rPr lang="es-ES" dirty="0"/>
              <a:t>  B=R+1;</a:t>
            </a:r>
          </a:p>
          <a:p>
            <a:r>
              <a:rPr lang="es-ES" dirty="0" err="1"/>
              <a:t>end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864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432048"/>
          </a:xfrm>
        </p:spPr>
        <p:txBody>
          <a:bodyPr>
            <a:normAutofit fontScale="90000"/>
          </a:bodyPr>
          <a:lstStyle/>
          <a:p>
            <a:r>
              <a:rPr lang="es-ES" sz="2000" dirty="0"/>
              <a:t>Instrucción SPMD  (single </a:t>
            </a:r>
            <a:r>
              <a:rPr lang="es-ES" sz="2000" dirty="0" err="1"/>
              <a:t>program</a:t>
            </a:r>
            <a:r>
              <a:rPr lang="es-ES" sz="2000" dirty="0"/>
              <a:t>, </a:t>
            </a:r>
            <a:r>
              <a:rPr lang="es-ES" sz="2000" dirty="0" err="1"/>
              <a:t>multiple</a:t>
            </a:r>
            <a:r>
              <a:rPr lang="es-ES" sz="2000" dirty="0"/>
              <a:t> data) Ejemplo de matriz a bloques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20888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331640" y="1556792"/>
            <a:ext cx="235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&gt;&gt;A=</a:t>
            </a:r>
            <a:r>
              <a:rPr lang="es-ES" dirty="0" err="1"/>
              <a:t>genmat</a:t>
            </a:r>
            <a:r>
              <a:rPr lang="es-ES" dirty="0"/>
              <a:t>(16,4);</a:t>
            </a:r>
          </a:p>
          <a:p>
            <a:r>
              <a:rPr lang="es-ES" dirty="0"/>
              <a:t>&gt;&gt;</a:t>
            </a:r>
            <a:r>
              <a:rPr lang="es-ES" dirty="0" err="1"/>
              <a:t>spy</a:t>
            </a:r>
            <a:r>
              <a:rPr lang="es-ES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369053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432048"/>
          </a:xfrm>
        </p:spPr>
        <p:txBody>
          <a:bodyPr>
            <a:normAutofit fontScale="90000"/>
          </a:bodyPr>
          <a:lstStyle/>
          <a:p>
            <a:r>
              <a:rPr lang="es-ES" sz="2000" dirty="0"/>
              <a:t>Instrucción SPMD  (single </a:t>
            </a:r>
            <a:r>
              <a:rPr lang="es-ES" sz="2000" dirty="0" err="1"/>
              <a:t>program</a:t>
            </a:r>
            <a:r>
              <a:rPr lang="es-ES" sz="2000" dirty="0"/>
              <a:t>, </a:t>
            </a:r>
            <a:r>
              <a:rPr lang="es-ES" sz="2000" dirty="0" err="1"/>
              <a:t>multiple</a:t>
            </a:r>
            <a:r>
              <a:rPr lang="es-ES" sz="2000" dirty="0"/>
              <a:t> data) Ejemplo de matriz a bloques</a:t>
            </a:r>
          </a:p>
        </p:txBody>
      </p:sp>
      <p:sp>
        <p:nvSpPr>
          <p:cNvPr id="3" name="2 Rectángulo"/>
          <p:cNvSpPr/>
          <p:nvPr/>
        </p:nvSpPr>
        <p:spPr>
          <a:xfrm>
            <a:off x="754905" y="1772816"/>
            <a:ext cx="7920880" cy="377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A=</a:t>
            </a:r>
            <a:r>
              <a:rPr lang="es-ES" dirty="0" err="1"/>
              <a:t>genmat</a:t>
            </a:r>
            <a:r>
              <a:rPr lang="es-ES" dirty="0"/>
              <a:t>(16,4)</a:t>
            </a:r>
          </a:p>
          <a:p>
            <a:r>
              <a:rPr lang="es-ES" dirty="0" err="1"/>
              <a:t>tambloque</a:t>
            </a:r>
            <a:r>
              <a:rPr lang="es-ES" dirty="0"/>
              <a:t>=4;</a:t>
            </a:r>
          </a:p>
          <a:p>
            <a:r>
              <a:rPr lang="es-ES" dirty="0" err="1"/>
              <a:t>spmd</a:t>
            </a:r>
            <a:r>
              <a:rPr lang="es-ES" dirty="0"/>
              <a:t> </a:t>
            </a:r>
          </a:p>
          <a:p>
            <a:r>
              <a:rPr lang="es-ES" dirty="0"/>
              <a:t>   </a:t>
            </a:r>
            <a:r>
              <a:rPr lang="es-ES" dirty="0" err="1"/>
              <a:t>for</a:t>
            </a:r>
            <a:r>
              <a:rPr lang="es-ES" dirty="0"/>
              <a:t> i=1:16</a:t>
            </a:r>
          </a:p>
          <a:p>
            <a:r>
              <a:rPr lang="es-ES" dirty="0"/>
              <a:t>     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mod</a:t>
            </a:r>
            <a:r>
              <a:rPr lang="es-ES" dirty="0"/>
              <a:t>(</a:t>
            </a:r>
            <a:r>
              <a:rPr lang="es-ES" dirty="0" err="1"/>
              <a:t>i,numlabs</a:t>
            </a:r>
            <a:r>
              <a:rPr lang="es-ES" dirty="0"/>
              <a:t>)==</a:t>
            </a:r>
            <a:r>
              <a:rPr lang="es-ES" dirty="0" err="1"/>
              <a:t>labindex</a:t>
            </a:r>
            <a:r>
              <a:rPr lang="es-ES" dirty="0"/>
              <a:t>   </a:t>
            </a:r>
            <a:r>
              <a:rPr lang="es-ES" dirty="0">
                <a:solidFill>
                  <a:srgbClr val="00B0F0"/>
                </a:solidFill>
              </a:rPr>
              <a:t>% si esto es cierto, el bloque i es</a:t>
            </a:r>
          </a:p>
          <a:p>
            <a:r>
              <a:rPr lang="es-ES" dirty="0">
                <a:solidFill>
                  <a:srgbClr val="00B0F0"/>
                </a:solidFill>
              </a:rPr>
              <a:t>                                                           % procesado por </a:t>
            </a:r>
            <a:r>
              <a:rPr lang="es-ES" dirty="0" err="1">
                <a:solidFill>
                  <a:srgbClr val="00B0F0"/>
                </a:solidFill>
              </a:rPr>
              <a:t>labindex</a:t>
            </a:r>
            <a:endParaRPr lang="es-ES" dirty="0">
              <a:solidFill>
                <a:srgbClr val="00B0F0"/>
              </a:solidFill>
            </a:endParaRPr>
          </a:p>
          <a:p>
            <a:r>
              <a:rPr lang="es-ES" dirty="0"/>
              <a:t>        </a:t>
            </a:r>
            <a:r>
              <a:rPr lang="es-ES" dirty="0" err="1"/>
              <a:t>ini_bloque</a:t>
            </a:r>
            <a:r>
              <a:rPr lang="es-ES" dirty="0"/>
              <a:t>=(i-1)*tambloque+1</a:t>
            </a:r>
          </a:p>
          <a:p>
            <a:r>
              <a:rPr lang="es-ES" dirty="0"/>
              <a:t>        </a:t>
            </a:r>
            <a:r>
              <a:rPr lang="es-ES" dirty="0" err="1"/>
              <a:t>fin_bloque</a:t>
            </a:r>
            <a:r>
              <a:rPr lang="es-ES" dirty="0"/>
              <a:t>=i*</a:t>
            </a:r>
            <a:r>
              <a:rPr lang="es-ES" dirty="0" err="1"/>
              <a:t>tambloque</a:t>
            </a:r>
            <a:endParaRPr lang="es-ES" dirty="0"/>
          </a:p>
          <a:p>
            <a:r>
              <a:rPr lang="es-ES" dirty="0"/>
              <a:t>   C (</a:t>
            </a:r>
            <a:r>
              <a:rPr lang="es-ES" dirty="0" err="1"/>
              <a:t>ini_bloque:fin_bloque</a:t>
            </a:r>
            <a:r>
              <a:rPr lang="es-ES" dirty="0"/>
              <a:t>, </a:t>
            </a:r>
            <a:r>
              <a:rPr lang="es-ES" dirty="0" err="1"/>
              <a:t>ini_bloque:fin_bloque</a:t>
            </a:r>
            <a:r>
              <a:rPr lang="es-ES" dirty="0"/>
              <a:t>) =</a:t>
            </a:r>
            <a:r>
              <a:rPr lang="es-ES" dirty="0" err="1"/>
              <a:t>lu</a:t>
            </a:r>
            <a:r>
              <a:rPr lang="es-ES" dirty="0"/>
              <a:t>(A(</a:t>
            </a:r>
            <a:r>
              <a:rPr lang="es-ES" dirty="0" err="1"/>
              <a:t>ini_bloque:fin_bloque</a:t>
            </a:r>
            <a:r>
              <a:rPr lang="es-ES" dirty="0"/>
              <a:t>, </a:t>
            </a:r>
            <a:r>
              <a:rPr lang="es-ES" dirty="0" err="1"/>
              <a:t>ini_bloque:fin_bloque</a:t>
            </a:r>
            <a:r>
              <a:rPr lang="es-ES" dirty="0"/>
              <a:t>))</a:t>
            </a:r>
          </a:p>
          <a:p>
            <a:r>
              <a:rPr lang="es-ES" dirty="0"/>
              <a:t>      </a:t>
            </a:r>
            <a:r>
              <a:rPr lang="es-ES" dirty="0" err="1"/>
              <a:t>end</a:t>
            </a:r>
            <a:endParaRPr lang="es-ES" dirty="0"/>
          </a:p>
          <a:p>
            <a:r>
              <a:rPr lang="es-ES" dirty="0"/>
              <a:t>   </a:t>
            </a:r>
            <a:r>
              <a:rPr lang="es-ES" dirty="0" err="1"/>
              <a:t>end</a:t>
            </a:r>
            <a:endParaRPr lang="es-ES" dirty="0"/>
          </a:p>
          <a:p>
            <a:r>
              <a:rPr lang="es-ES" dirty="0" err="1"/>
              <a:t>end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050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432048"/>
          </a:xfrm>
        </p:spPr>
        <p:txBody>
          <a:bodyPr>
            <a:normAutofit fontScale="90000"/>
          </a:bodyPr>
          <a:lstStyle/>
          <a:p>
            <a:r>
              <a:rPr lang="es-ES" sz="2000" dirty="0"/>
              <a:t>Instrucción SPMD  (single </a:t>
            </a:r>
            <a:r>
              <a:rPr lang="es-ES" sz="2000" dirty="0" err="1"/>
              <a:t>program</a:t>
            </a:r>
            <a:r>
              <a:rPr lang="es-ES" sz="2000" dirty="0"/>
              <a:t>, </a:t>
            </a:r>
            <a:r>
              <a:rPr lang="es-ES" sz="2000" dirty="0" err="1"/>
              <a:t>multiple</a:t>
            </a:r>
            <a:r>
              <a:rPr lang="es-ES" sz="2000" dirty="0"/>
              <a:t> data) Ejemplo de matriz a bloques</a:t>
            </a:r>
          </a:p>
        </p:txBody>
      </p:sp>
      <p:sp>
        <p:nvSpPr>
          <p:cNvPr id="3" name="2 Rectángulo"/>
          <p:cNvSpPr/>
          <p:nvPr/>
        </p:nvSpPr>
        <p:spPr>
          <a:xfrm>
            <a:off x="754905" y="1772816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Observemos como queda la matriz resultado C, para el </a:t>
            </a:r>
            <a:r>
              <a:rPr lang="es-ES" dirty="0" err="1"/>
              <a:t>lab</a:t>
            </a:r>
            <a:r>
              <a:rPr lang="es-ES" dirty="0"/>
              <a:t> 1:</a:t>
            </a:r>
          </a:p>
          <a:p>
            <a:endParaRPr lang="es-ES" dirty="0"/>
          </a:p>
          <a:p>
            <a:r>
              <a:rPr lang="es-ES" dirty="0"/>
              <a:t>&gt;&gt;</a:t>
            </a:r>
            <a:r>
              <a:rPr lang="es-ES" dirty="0" err="1"/>
              <a:t>spy</a:t>
            </a:r>
            <a:r>
              <a:rPr lang="es-ES" dirty="0"/>
              <a:t>(C{1})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234481"/>
            <a:ext cx="3605808" cy="2704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785175" y="5373216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Vemos que cada “</a:t>
            </a:r>
            <a:r>
              <a:rPr lang="es-ES" dirty="0" err="1"/>
              <a:t>lab</a:t>
            </a:r>
            <a:r>
              <a:rPr lang="es-ES" dirty="0"/>
              <a:t>” hace su parte correctamente , pero probablemente sea necesario “traer” el resultado de cada “</a:t>
            </a:r>
            <a:r>
              <a:rPr lang="es-ES" dirty="0" err="1"/>
              <a:t>lab</a:t>
            </a:r>
            <a:r>
              <a:rPr lang="es-ES" dirty="0"/>
              <a:t>”, si queremos el resultado en una sola matriz.</a:t>
            </a:r>
          </a:p>
        </p:txBody>
      </p:sp>
    </p:spTree>
    <p:extLst>
      <p:ext uri="{BB962C8B-B14F-4D97-AF65-F5344CB8AC3E}">
        <p14:creationId xmlns:p14="http://schemas.microsoft.com/office/powerpoint/2010/main" val="292179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548680"/>
            <a:ext cx="7024744" cy="720080"/>
          </a:xfrm>
        </p:spPr>
        <p:txBody>
          <a:bodyPr>
            <a:normAutofit/>
          </a:bodyPr>
          <a:lstStyle/>
          <a:p>
            <a:r>
              <a:rPr lang="es-ES" dirty="0"/>
              <a:t>Instrucción SPMD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827584" y="1628800"/>
            <a:ext cx="79208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Ejemplo útil: Cargar un archivo de datos diferente para cada </a:t>
            </a:r>
            <a:r>
              <a:rPr lang="es-ES" dirty="0" err="1"/>
              <a:t>lab</a:t>
            </a:r>
            <a:r>
              <a:rPr lang="es-ES" dirty="0"/>
              <a:t>, usando </a:t>
            </a:r>
            <a:r>
              <a:rPr lang="es-ES" dirty="0" err="1"/>
              <a:t>labindex</a:t>
            </a:r>
            <a:r>
              <a:rPr lang="es-ES" dirty="0"/>
              <a:t>, y procesarlo independientemente:</a:t>
            </a:r>
          </a:p>
          <a:p>
            <a:endParaRPr lang="es-ES" dirty="0"/>
          </a:p>
          <a:p>
            <a:r>
              <a:rPr lang="es-ES" dirty="0" err="1"/>
              <a:t>spmd</a:t>
            </a:r>
            <a:r>
              <a:rPr lang="es-ES" dirty="0"/>
              <a:t> (3)</a:t>
            </a:r>
          </a:p>
          <a:p>
            <a:r>
              <a:rPr lang="es-ES" dirty="0"/>
              <a:t>  </a:t>
            </a:r>
            <a:r>
              <a:rPr lang="es-ES" dirty="0" err="1"/>
              <a:t>datos_lab</a:t>
            </a:r>
            <a:r>
              <a:rPr lang="es-ES" dirty="0"/>
              <a:t>=load([‘datos_’, num2str(</a:t>
            </a:r>
            <a:r>
              <a:rPr lang="es-ES" dirty="0" err="1"/>
              <a:t>labindex</a:t>
            </a:r>
            <a:r>
              <a:rPr lang="es-ES" dirty="0"/>
              <a:t>), ‘.</a:t>
            </a:r>
            <a:r>
              <a:rPr lang="es-ES" dirty="0" err="1"/>
              <a:t>dat</a:t>
            </a:r>
            <a:r>
              <a:rPr lang="es-ES" dirty="0"/>
              <a:t>’])</a:t>
            </a:r>
          </a:p>
          <a:p>
            <a:r>
              <a:rPr lang="es-ES" dirty="0"/>
              <a:t>  </a:t>
            </a:r>
            <a:r>
              <a:rPr lang="es-ES" dirty="0" err="1"/>
              <a:t>result</a:t>
            </a:r>
            <a:r>
              <a:rPr lang="es-ES" dirty="0"/>
              <a:t>=</a:t>
            </a:r>
            <a:r>
              <a:rPr lang="es-ES" dirty="0" err="1"/>
              <a:t>funcion_calculo</a:t>
            </a:r>
            <a:r>
              <a:rPr lang="es-ES" dirty="0"/>
              <a:t>(</a:t>
            </a:r>
            <a:r>
              <a:rPr lang="es-ES" dirty="0" err="1"/>
              <a:t>datos_lab</a:t>
            </a:r>
            <a:r>
              <a:rPr lang="es-ES" dirty="0"/>
              <a:t>)</a:t>
            </a:r>
          </a:p>
          <a:p>
            <a:r>
              <a:rPr lang="es-ES" dirty="0" err="1"/>
              <a:t>end</a:t>
            </a:r>
            <a:endParaRPr lang="es-ES" dirty="0"/>
          </a:p>
          <a:p>
            <a:endParaRPr lang="es-ES" dirty="0"/>
          </a:p>
          <a:p>
            <a:r>
              <a:rPr lang="es-ES" dirty="0"/>
              <a:t>O, si hay N archivos (mas que el número de </a:t>
            </a:r>
            <a:r>
              <a:rPr lang="es-ES" dirty="0" err="1"/>
              <a:t>cores</a:t>
            </a:r>
            <a:r>
              <a:rPr lang="es-ES" dirty="0"/>
              <a:t>):</a:t>
            </a:r>
          </a:p>
          <a:p>
            <a:r>
              <a:rPr lang="es-ES" dirty="0" err="1"/>
              <a:t>spmd</a:t>
            </a:r>
            <a:r>
              <a:rPr lang="es-ES" dirty="0"/>
              <a:t> </a:t>
            </a:r>
          </a:p>
          <a:p>
            <a:r>
              <a:rPr lang="es-ES" dirty="0"/>
              <a:t>  </a:t>
            </a:r>
            <a:r>
              <a:rPr lang="es-ES" dirty="0" err="1"/>
              <a:t>for</a:t>
            </a:r>
            <a:r>
              <a:rPr lang="es-ES" dirty="0"/>
              <a:t> i=1:N</a:t>
            </a:r>
          </a:p>
          <a:p>
            <a:r>
              <a:rPr lang="es-ES" dirty="0"/>
              <a:t>     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mod</a:t>
            </a:r>
            <a:r>
              <a:rPr lang="es-ES" dirty="0"/>
              <a:t>(</a:t>
            </a:r>
            <a:r>
              <a:rPr lang="es-ES" dirty="0" err="1"/>
              <a:t>i,numlabs</a:t>
            </a:r>
            <a:r>
              <a:rPr lang="es-ES" dirty="0"/>
              <a:t>)==</a:t>
            </a:r>
            <a:r>
              <a:rPr lang="es-ES" dirty="0" err="1"/>
              <a:t>labindex</a:t>
            </a:r>
            <a:endParaRPr lang="es-ES" dirty="0"/>
          </a:p>
          <a:p>
            <a:r>
              <a:rPr lang="es-ES" dirty="0"/>
              <a:t>         </a:t>
            </a:r>
            <a:r>
              <a:rPr lang="es-ES" dirty="0" err="1"/>
              <a:t>datos_lab</a:t>
            </a:r>
            <a:r>
              <a:rPr lang="es-ES" dirty="0"/>
              <a:t>=load([‘datos_’, num2str(</a:t>
            </a:r>
            <a:r>
              <a:rPr lang="es-ES" dirty="0" err="1"/>
              <a:t>labindex</a:t>
            </a:r>
            <a:r>
              <a:rPr lang="es-ES" dirty="0"/>
              <a:t>), ‘.</a:t>
            </a:r>
            <a:r>
              <a:rPr lang="es-ES" dirty="0" err="1"/>
              <a:t>dat</a:t>
            </a:r>
            <a:r>
              <a:rPr lang="es-ES" dirty="0"/>
              <a:t>’])</a:t>
            </a:r>
          </a:p>
          <a:p>
            <a:r>
              <a:rPr lang="es-ES" dirty="0"/>
              <a:t>          </a:t>
            </a:r>
            <a:r>
              <a:rPr lang="es-ES" dirty="0" err="1"/>
              <a:t>result</a:t>
            </a:r>
            <a:r>
              <a:rPr lang="es-ES" dirty="0"/>
              <a:t>(i)=</a:t>
            </a:r>
            <a:r>
              <a:rPr lang="es-ES" dirty="0" err="1"/>
              <a:t>funcion_calculo</a:t>
            </a:r>
            <a:r>
              <a:rPr lang="es-ES" dirty="0"/>
              <a:t>(</a:t>
            </a:r>
            <a:r>
              <a:rPr lang="es-ES" dirty="0" err="1"/>
              <a:t>datos_lab</a:t>
            </a:r>
            <a:r>
              <a:rPr lang="es-ES" dirty="0"/>
              <a:t>)</a:t>
            </a:r>
          </a:p>
          <a:p>
            <a:r>
              <a:rPr lang="es-ES" dirty="0"/>
              <a:t>     </a:t>
            </a:r>
            <a:r>
              <a:rPr lang="es-ES" dirty="0" err="1"/>
              <a:t>end</a:t>
            </a:r>
            <a:endParaRPr lang="es-ES" dirty="0"/>
          </a:p>
          <a:p>
            <a:r>
              <a:rPr lang="es-ES" dirty="0"/>
              <a:t>  </a:t>
            </a:r>
            <a:r>
              <a:rPr lang="es-ES" dirty="0" err="1"/>
              <a:t>end</a:t>
            </a:r>
            <a:endParaRPr lang="es-ES" dirty="0"/>
          </a:p>
          <a:p>
            <a:r>
              <a:rPr lang="es-ES" dirty="0" err="1"/>
              <a:t>end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153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648072"/>
          </a:xfrm>
        </p:spPr>
        <p:txBody>
          <a:bodyPr>
            <a:normAutofit fontScale="90000"/>
          </a:bodyPr>
          <a:lstStyle/>
          <a:p>
            <a:r>
              <a:rPr lang="es-ES" dirty="0"/>
              <a:t>Instrucción SPMD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3568" y="2276870"/>
            <a:ext cx="7920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Ejercicio :</a:t>
            </a:r>
          </a:p>
          <a:p>
            <a:pPr marL="342900" indent="-342900">
              <a:buAutoNum type="arabicParenR"/>
            </a:pPr>
            <a:r>
              <a:rPr lang="es-ES" dirty="0"/>
              <a:t>Crea una nueva versión del programa para calcular pi por el método de Montecarlo, usando </a:t>
            </a:r>
            <a:r>
              <a:rPr lang="es-ES" dirty="0" err="1"/>
              <a:t>spmd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El cliente debe combinar los resultados parciales (elementos contados en cada </a:t>
            </a:r>
            <a:r>
              <a:rPr lang="es-ES" dirty="0" err="1"/>
              <a:t>worker</a:t>
            </a:r>
            <a:r>
              <a:rPr lang="es-ES" dirty="0"/>
              <a:t>) iterando sobre la variable correspondiente en los </a:t>
            </a:r>
            <a:r>
              <a:rPr lang="es-ES" dirty="0" err="1"/>
              <a:t>workers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242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648072"/>
          </a:xfrm>
        </p:spPr>
        <p:txBody>
          <a:bodyPr>
            <a:normAutofit fontScale="90000"/>
          </a:bodyPr>
          <a:lstStyle/>
          <a:p>
            <a:r>
              <a:rPr lang="es-ES" dirty="0"/>
              <a:t>Instrucción SPMD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827584" y="2276871"/>
            <a:ext cx="7920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Comunicación entre </a:t>
            </a:r>
            <a:r>
              <a:rPr lang="es-ES" dirty="0" err="1"/>
              <a:t>Workers</a:t>
            </a:r>
            <a:r>
              <a:rPr lang="es-ES" dirty="0"/>
              <a:t> de Matlab:</a:t>
            </a:r>
          </a:p>
          <a:p>
            <a:endParaRPr lang="es-ES" dirty="0"/>
          </a:p>
          <a:p>
            <a:r>
              <a:rPr lang="es-ES" dirty="0" err="1"/>
              <a:t>labSend</a:t>
            </a:r>
            <a:r>
              <a:rPr lang="es-ES" dirty="0"/>
              <a:t>(</a:t>
            </a:r>
            <a:r>
              <a:rPr lang="es-ES" dirty="0" err="1"/>
              <a:t>var,id</a:t>
            </a:r>
            <a:r>
              <a:rPr lang="es-ES" dirty="0"/>
              <a:t>)  % </a:t>
            </a:r>
            <a:r>
              <a:rPr lang="es-ES" dirty="0" err="1"/>
              <a:t>Envia</a:t>
            </a:r>
            <a:r>
              <a:rPr lang="es-ES" dirty="0"/>
              <a:t> al </a:t>
            </a:r>
            <a:r>
              <a:rPr lang="es-ES" dirty="0" err="1"/>
              <a:t>worker</a:t>
            </a:r>
            <a:r>
              <a:rPr lang="es-ES" dirty="0"/>
              <a:t> “id” la variable “</a:t>
            </a:r>
            <a:r>
              <a:rPr lang="es-ES" dirty="0" err="1"/>
              <a:t>var</a:t>
            </a:r>
            <a:r>
              <a:rPr lang="es-ES" dirty="0"/>
              <a:t>”</a:t>
            </a:r>
          </a:p>
          <a:p>
            <a:endParaRPr lang="es-ES" dirty="0"/>
          </a:p>
          <a:p>
            <a:r>
              <a:rPr lang="es-ES" dirty="0"/>
              <a:t>Var=</a:t>
            </a:r>
            <a:r>
              <a:rPr lang="es-ES" dirty="0" err="1"/>
              <a:t>labReceive</a:t>
            </a:r>
            <a:r>
              <a:rPr lang="es-ES" dirty="0"/>
              <a:t>(id) % Recibe la variable Var enviada desde </a:t>
            </a:r>
            <a:r>
              <a:rPr lang="es-ES" dirty="0" err="1"/>
              <a:t>worker</a:t>
            </a:r>
            <a:r>
              <a:rPr lang="es-ES" dirty="0"/>
              <a:t> “id”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 err="1"/>
              <a:t>varFrom</a:t>
            </a:r>
            <a:r>
              <a:rPr lang="es-ES" dirty="0"/>
              <a:t>=</a:t>
            </a:r>
            <a:r>
              <a:rPr lang="es-ES" dirty="0" err="1"/>
              <a:t>labsendReceive</a:t>
            </a:r>
            <a:r>
              <a:rPr lang="es-ES" dirty="0"/>
              <a:t>(</a:t>
            </a:r>
            <a:r>
              <a:rPr lang="es-ES" dirty="0" err="1"/>
              <a:t>idTo,idFrom</a:t>
            </a:r>
            <a:r>
              <a:rPr lang="es-ES" dirty="0"/>
              <a:t>, </a:t>
            </a:r>
            <a:r>
              <a:rPr lang="es-ES" dirty="0" err="1"/>
              <a:t>varTo</a:t>
            </a:r>
            <a:r>
              <a:rPr lang="es-ES" dirty="0"/>
              <a:t>) %manda y recibe a la vez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90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Descripción general de </a:t>
            </a:r>
            <a:r>
              <a:rPr lang="es-ES" dirty="0" err="1"/>
              <a:t>Parallel</a:t>
            </a:r>
            <a:r>
              <a:rPr lang="es-ES" dirty="0"/>
              <a:t> </a:t>
            </a:r>
            <a:r>
              <a:rPr lang="es-ES" dirty="0" err="1"/>
              <a:t>Toolbox</a:t>
            </a:r>
            <a:r>
              <a:rPr lang="es-ES" dirty="0"/>
              <a:t>: Preliminares</a:t>
            </a:r>
          </a:p>
          <a:p>
            <a:r>
              <a:rPr lang="es-ES" dirty="0" err="1"/>
              <a:t>Parfor</a:t>
            </a:r>
            <a:endParaRPr lang="es-ES" dirty="0"/>
          </a:p>
          <a:p>
            <a:r>
              <a:rPr lang="es-ES" dirty="0"/>
              <a:t>SPMD</a:t>
            </a:r>
          </a:p>
          <a:p>
            <a:r>
              <a:rPr lang="es-ES" dirty="0" err="1"/>
              <a:t>pmode</a:t>
            </a:r>
            <a:endParaRPr lang="es-ES" dirty="0"/>
          </a:p>
          <a:p>
            <a:r>
              <a:rPr lang="es-ES" dirty="0"/>
              <a:t>Computación en GPU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705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864096"/>
          </a:xfrm>
        </p:spPr>
        <p:txBody>
          <a:bodyPr>
            <a:normAutofit/>
          </a:bodyPr>
          <a:lstStyle/>
          <a:p>
            <a:r>
              <a:rPr lang="es-ES" dirty="0"/>
              <a:t>Instrucción SPMD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3568" y="2276870"/>
            <a:ext cx="79208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Ejercicio (3):</a:t>
            </a:r>
          </a:p>
          <a:p>
            <a:pPr marL="342900" indent="-342900">
              <a:buAutoNum type="arabicParenR"/>
            </a:pPr>
            <a:r>
              <a:rPr lang="es-ES" dirty="0"/>
              <a:t>Crea una nueva versión del programa para calcular pi por el método de Montecarlo, usando </a:t>
            </a:r>
            <a:r>
              <a:rPr lang="es-ES" dirty="0" err="1"/>
              <a:t>spmd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Hazlo de forma que cada </a:t>
            </a:r>
            <a:r>
              <a:rPr lang="es-ES" dirty="0" err="1"/>
              <a:t>worker</a:t>
            </a:r>
            <a:r>
              <a:rPr lang="es-ES" dirty="0"/>
              <a:t> envía su resultado parcial (elementos contados en cada </a:t>
            </a:r>
            <a:r>
              <a:rPr lang="es-ES" dirty="0" err="1"/>
              <a:t>worker</a:t>
            </a:r>
            <a:r>
              <a:rPr lang="es-ES" dirty="0"/>
              <a:t>) al siguiente </a:t>
            </a:r>
            <a:r>
              <a:rPr lang="es-ES" dirty="0" err="1"/>
              <a:t>worker</a:t>
            </a:r>
            <a:r>
              <a:rPr lang="es-ES" dirty="0"/>
              <a:t>. El último </a:t>
            </a:r>
            <a:r>
              <a:rPr lang="es-ES" dirty="0" err="1"/>
              <a:t>worker</a:t>
            </a:r>
            <a:r>
              <a:rPr lang="es-ES" dirty="0"/>
              <a:t> contendrá el resultado final, y por lo tanto el cliente tiene que leer sólo el resultado del último </a:t>
            </a:r>
            <a:r>
              <a:rPr lang="es-ES" dirty="0" err="1"/>
              <a:t>worker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504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3640" y="260648"/>
            <a:ext cx="7024744" cy="1143000"/>
          </a:xfrm>
        </p:spPr>
        <p:txBody>
          <a:bodyPr>
            <a:normAutofit/>
          </a:bodyPr>
          <a:lstStyle/>
          <a:p>
            <a:r>
              <a:rPr lang="es-ES" dirty="0"/>
              <a:t>Instrucción SPMD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3568" y="2276872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611560" y="1403648"/>
            <a:ext cx="766885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600" b="1" dirty="0"/>
          </a:p>
          <a:p>
            <a:r>
              <a:rPr lang="es-ES" sz="1600" dirty="0"/>
              <a:t>Una imagen en formato ppm  se guarda como un array tridimensional de enteros (uint8). Si la imagen se guarda en la variable </a:t>
            </a:r>
            <a:r>
              <a:rPr lang="es-ES" sz="1600" dirty="0" err="1"/>
              <a:t>im</a:t>
            </a:r>
            <a:r>
              <a:rPr lang="es-ES" sz="1600" dirty="0"/>
              <a:t>, en Matlab el array bidimensional </a:t>
            </a:r>
            <a:r>
              <a:rPr lang="es-ES" sz="1600" dirty="0" err="1"/>
              <a:t>im</a:t>
            </a:r>
            <a:r>
              <a:rPr lang="es-ES" sz="1600" dirty="0"/>
              <a:t>(:,:,1)contiene los valores “rojos” de la imagen, el array </a:t>
            </a:r>
            <a:r>
              <a:rPr lang="es-ES" sz="1600" dirty="0" err="1"/>
              <a:t>im</a:t>
            </a:r>
            <a:r>
              <a:rPr lang="es-ES" sz="1600" dirty="0"/>
              <a:t>(:,:,2) contiene la G y el array </a:t>
            </a:r>
            <a:r>
              <a:rPr lang="es-ES" sz="1600" dirty="0" err="1"/>
              <a:t>im</a:t>
            </a:r>
            <a:r>
              <a:rPr lang="es-ES" sz="1600" dirty="0"/>
              <a:t>(:,:,3) contiene la B. </a:t>
            </a:r>
          </a:p>
          <a:p>
            <a:endParaRPr lang="es-ES" sz="1600" dirty="0"/>
          </a:p>
          <a:p>
            <a:r>
              <a:rPr lang="en-GB" dirty="0"/>
              <a:t>&gt;&gt;</a:t>
            </a:r>
            <a:r>
              <a:rPr lang="en-GB" dirty="0" err="1"/>
              <a:t>matr</a:t>
            </a:r>
            <a:r>
              <a:rPr lang="en-GB" dirty="0"/>
              <a:t>=</a:t>
            </a:r>
            <a:r>
              <a:rPr lang="en-GB" dirty="0" err="1"/>
              <a:t>imread</a:t>
            </a:r>
            <a:r>
              <a:rPr lang="en-GB" dirty="0"/>
              <a:t>('ngc6543a.jpg'); </a:t>
            </a:r>
            <a:r>
              <a:rPr lang="en-GB" dirty="0" err="1"/>
              <a:t>imshow</a:t>
            </a:r>
            <a:r>
              <a:rPr lang="en-GB" dirty="0"/>
              <a:t>(</a:t>
            </a:r>
            <a:r>
              <a:rPr lang="en-GB" dirty="0" err="1"/>
              <a:t>matr</a:t>
            </a:r>
            <a:r>
              <a:rPr lang="en-GB" dirty="0"/>
              <a:t>);</a:t>
            </a:r>
            <a:endParaRPr lang="es-ES" dirty="0"/>
          </a:p>
          <a:p>
            <a:endParaRPr lang="es-ES" sz="1600" dirty="0"/>
          </a:p>
          <a:p>
            <a:endParaRPr lang="es-ES" sz="16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3731D1C-C041-424F-A3D7-49DE5D1C4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7" y="3482102"/>
            <a:ext cx="2664296" cy="255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4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3640" y="260648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Instrucción </a:t>
            </a:r>
            <a:r>
              <a:rPr lang="es-ES" dirty="0" err="1"/>
              <a:t>spmd</a:t>
            </a:r>
            <a:r>
              <a:rPr lang="es-ES" dirty="0"/>
              <a:t>: ejercicio 3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3568" y="2276872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611560" y="1403648"/>
            <a:ext cx="766885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 [ </a:t>
            </a:r>
            <a:r>
              <a:rPr lang="en-US" sz="1400" dirty="0" err="1"/>
              <a:t>imagen_out</a:t>
            </a:r>
            <a:r>
              <a:rPr lang="en-US" sz="1400" dirty="0"/>
              <a:t> ] = </a:t>
            </a:r>
            <a:r>
              <a:rPr lang="en-US" sz="1400" dirty="0" err="1"/>
              <a:t>difumina</a:t>
            </a:r>
            <a:r>
              <a:rPr lang="en-US" sz="1400" dirty="0"/>
              <a:t>( </a:t>
            </a:r>
            <a:r>
              <a:rPr lang="en-US" sz="1400" dirty="0" err="1"/>
              <a:t>imorig</a:t>
            </a:r>
            <a:r>
              <a:rPr lang="en-US" sz="1400" dirty="0"/>
              <a:t> )</a:t>
            </a:r>
          </a:p>
          <a:p>
            <a:r>
              <a:rPr lang="pt-BR" sz="1400" dirty="0"/>
              <a:t>[</a:t>
            </a:r>
            <a:r>
              <a:rPr lang="pt-BR" sz="1400" dirty="0" err="1"/>
              <a:t>m,n,tam</a:t>
            </a:r>
            <a:r>
              <a:rPr lang="pt-BR" sz="1400" dirty="0"/>
              <a:t>]=</a:t>
            </a:r>
            <a:r>
              <a:rPr lang="pt-BR" sz="1400" dirty="0" err="1"/>
              <a:t>size</a:t>
            </a:r>
            <a:r>
              <a:rPr lang="pt-BR" sz="1400" dirty="0"/>
              <a:t>(</a:t>
            </a:r>
            <a:r>
              <a:rPr lang="pt-BR" sz="1400" dirty="0" err="1"/>
              <a:t>imorig</a:t>
            </a:r>
            <a:r>
              <a:rPr lang="pt-BR" sz="1400" dirty="0"/>
              <a:t>)</a:t>
            </a:r>
          </a:p>
          <a:p>
            <a:r>
              <a:rPr lang="es-ES" sz="1400" dirty="0" err="1"/>
              <a:t>im</a:t>
            </a:r>
            <a:r>
              <a:rPr lang="es-ES" sz="1400" dirty="0"/>
              <a:t>=</a:t>
            </a:r>
            <a:r>
              <a:rPr lang="es-ES" sz="1400" dirty="0" err="1"/>
              <a:t>double</a:t>
            </a:r>
            <a:r>
              <a:rPr lang="es-ES" sz="1400" dirty="0"/>
              <a:t>(</a:t>
            </a:r>
            <a:r>
              <a:rPr lang="es-ES" sz="1400" dirty="0" err="1"/>
              <a:t>imorig</a:t>
            </a:r>
            <a:r>
              <a:rPr lang="es-ES" sz="1400" dirty="0"/>
              <a:t>);</a:t>
            </a:r>
          </a:p>
          <a:p>
            <a:r>
              <a:rPr lang="es-ES" sz="1400" dirty="0" err="1"/>
              <a:t>auxj</a:t>
            </a:r>
            <a:r>
              <a:rPr lang="es-ES" sz="1400" dirty="0"/>
              <a:t>=n-1;</a:t>
            </a:r>
          </a:p>
          <a:p>
            <a:r>
              <a:rPr lang="es-ES" sz="1400" dirty="0" err="1"/>
              <a:t>auxi</a:t>
            </a:r>
            <a:r>
              <a:rPr lang="es-ES" sz="1400" dirty="0"/>
              <a:t>=m-1;</a:t>
            </a:r>
          </a:p>
          <a:p>
            <a:r>
              <a:rPr lang="de-DE" sz="1400" dirty="0"/>
              <a:t>imagen_out=zeros(size(im),'uint8');</a:t>
            </a:r>
          </a:p>
          <a:p>
            <a:r>
              <a:rPr lang="es-ES" sz="1400" dirty="0" err="1"/>
              <a:t>for</a:t>
            </a:r>
            <a:r>
              <a:rPr lang="es-ES" sz="1400" dirty="0"/>
              <a:t> </a:t>
            </a:r>
            <a:r>
              <a:rPr lang="es-ES" sz="1400" dirty="0" err="1"/>
              <a:t>ind</a:t>
            </a:r>
            <a:r>
              <a:rPr lang="es-ES" sz="1400" dirty="0"/>
              <a:t>=1:tam</a:t>
            </a:r>
          </a:p>
          <a:p>
            <a:r>
              <a:rPr lang="es-ES" sz="1400" dirty="0"/>
              <a:t>    </a:t>
            </a:r>
            <a:r>
              <a:rPr lang="es-ES" sz="1400" dirty="0" err="1"/>
              <a:t>for</a:t>
            </a:r>
            <a:r>
              <a:rPr lang="es-ES" sz="1400" dirty="0"/>
              <a:t> j=2:auxj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for</a:t>
            </a:r>
            <a:r>
              <a:rPr lang="es-ES" sz="1400" dirty="0"/>
              <a:t> i=2:auxi</a:t>
            </a:r>
          </a:p>
          <a:p>
            <a:r>
              <a:rPr lang="es-ES" sz="1400" dirty="0"/>
              <a:t>           </a:t>
            </a:r>
            <a:r>
              <a:rPr lang="es-ES" sz="1400" dirty="0" err="1"/>
              <a:t>aux</a:t>
            </a:r>
            <a:r>
              <a:rPr lang="es-ES" sz="1400" dirty="0"/>
              <a:t>=</a:t>
            </a:r>
            <a:r>
              <a:rPr lang="es-ES" sz="1400" dirty="0" err="1"/>
              <a:t>double</a:t>
            </a:r>
            <a:r>
              <a:rPr lang="es-ES" sz="1400" dirty="0"/>
              <a:t>((1.0/9.0)*(</a:t>
            </a:r>
            <a:r>
              <a:rPr lang="es-ES" sz="1400" dirty="0" err="1"/>
              <a:t>im</a:t>
            </a:r>
            <a:r>
              <a:rPr lang="es-ES" sz="1400" dirty="0"/>
              <a:t>(i-1,j-1,ind)+</a:t>
            </a:r>
            <a:r>
              <a:rPr lang="es-ES" sz="1400" dirty="0" err="1"/>
              <a:t>im</a:t>
            </a:r>
            <a:r>
              <a:rPr lang="es-ES" sz="1400" dirty="0"/>
              <a:t>(i-1,j,ind)+</a:t>
            </a:r>
            <a:r>
              <a:rPr lang="es-ES" sz="1400" dirty="0" err="1"/>
              <a:t>im</a:t>
            </a:r>
            <a:r>
              <a:rPr lang="es-ES" sz="1400" dirty="0"/>
              <a:t>(i-1,j+1,ind)+...</a:t>
            </a:r>
          </a:p>
          <a:p>
            <a:r>
              <a:rPr lang="es-ES" sz="1400" dirty="0"/>
              <a:t>                 </a:t>
            </a:r>
            <a:r>
              <a:rPr lang="es-ES" sz="1400" dirty="0" err="1"/>
              <a:t>im</a:t>
            </a:r>
            <a:r>
              <a:rPr lang="es-ES" sz="1400" dirty="0"/>
              <a:t>(i,j-1,ind)+</a:t>
            </a:r>
            <a:r>
              <a:rPr lang="es-ES" sz="1400" dirty="0" err="1"/>
              <a:t>im</a:t>
            </a:r>
            <a:r>
              <a:rPr lang="es-ES" sz="1400" dirty="0"/>
              <a:t>(</a:t>
            </a:r>
            <a:r>
              <a:rPr lang="es-ES" sz="1400" dirty="0" err="1"/>
              <a:t>i,j,ind</a:t>
            </a:r>
            <a:r>
              <a:rPr lang="es-ES" sz="1400" dirty="0"/>
              <a:t>)+</a:t>
            </a:r>
            <a:r>
              <a:rPr lang="es-ES" sz="1400" dirty="0" err="1"/>
              <a:t>im</a:t>
            </a:r>
            <a:r>
              <a:rPr lang="es-ES" sz="1400" dirty="0"/>
              <a:t>(i,j+1,ind)+</a:t>
            </a:r>
            <a:r>
              <a:rPr lang="es-ES" sz="1400" dirty="0" err="1"/>
              <a:t>im</a:t>
            </a:r>
            <a:r>
              <a:rPr lang="es-ES" sz="1400" dirty="0"/>
              <a:t>(i+1,j-1,ind)+...</a:t>
            </a:r>
          </a:p>
          <a:p>
            <a:r>
              <a:rPr lang="pl-PL" sz="1400" dirty="0"/>
              <a:t>                 im(i+1,j,ind)+im(i+1,j+1,ind)));  </a:t>
            </a:r>
          </a:p>
          <a:p>
            <a:r>
              <a:rPr lang="fr-FR" sz="1400" dirty="0"/>
              <a:t>             aux=max(0,uint8(aux));</a:t>
            </a:r>
          </a:p>
          <a:p>
            <a:r>
              <a:rPr lang="da-DK" sz="1400" dirty="0"/>
              <a:t>           imagen_out(i,j,ind)=min(255,aux);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end</a:t>
            </a:r>
            <a:endParaRPr lang="es-ES" sz="1400" dirty="0"/>
          </a:p>
          <a:p>
            <a:r>
              <a:rPr lang="es-ES" sz="1400" dirty="0"/>
              <a:t>    </a:t>
            </a:r>
            <a:r>
              <a:rPr lang="es-ES" sz="1400" dirty="0" err="1"/>
              <a:t>end</a:t>
            </a:r>
            <a:r>
              <a:rPr lang="es-ES" sz="1400" dirty="0"/>
              <a:t>    </a:t>
            </a:r>
          </a:p>
          <a:p>
            <a:r>
              <a:rPr lang="es-ES" sz="1400" dirty="0" err="1"/>
              <a:t>end</a:t>
            </a:r>
            <a:endParaRPr lang="es-ES" sz="1400" dirty="0"/>
          </a:p>
          <a:p>
            <a:r>
              <a:rPr lang="es-ES" sz="1400" dirty="0" err="1"/>
              <a:t>end</a:t>
            </a:r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r>
              <a:rPr lang="es-ES" sz="1400" dirty="0"/>
              <a:t>&gt;&gt;</a:t>
            </a:r>
            <a:r>
              <a:rPr lang="en-GB" sz="1400" dirty="0" err="1"/>
              <a:t>mat_d</a:t>
            </a:r>
            <a:r>
              <a:rPr lang="en-GB" sz="1400" dirty="0"/>
              <a:t>=</a:t>
            </a:r>
            <a:r>
              <a:rPr lang="en-GB" sz="1400" dirty="0" err="1"/>
              <a:t>difumina</a:t>
            </a:r>
            <a:r>
              <a:rPr lang="en-GB" sz="1400" dirty="0"/>
              <a:t>(</a:t>
            </a:r>
            <a:r>
              <a:rPr lang="en-GB" sz="1400" dirty="0" err="1"/>
              <a:t>matr</a:t>
            </a:r>
            <a:r>
              <a:rPr lang="en-GB" sz="1400" dirty="0"/>
              <a:t>); </a:t>
            </a:r>
            <a:r>
              <a:rPr lang="en-GB" sz="1400" dirty="0" err="1"/>
              <a:t>imshow</a:t>
            </a:r>
            <a:r>
              <a:rPr lang="en-GB" sz="1400" dirty="0"/>
              <a:t>(</a:t>
            </a:r>
            <a:r>
              <a:rPr lang="en-GB" sz="1400" dirty="0" err="1"/>
              <a:t>mat_d</a:t>
            </a:r>
            <a:r>
              <a:rPr lang="en-GB" sz="1400" dirty="0"/>
              <a:t>);</a:t>
            </a:r>
          </a:p>
          <a:p>
            <a:endParaRPr lang="en-GB" sz="1400" dirty="0"/>
          </a:p>
          <a:p>
            <a:r>
              <a:rPr lang="es-ES" sz="1400" dirty="0"/>
              <a:t>Paraleliza esta función con  </a:t>
            </a:r>
            <a:r>
              <a:rPr lang="es-ES" sz="1400" dirty="0" err="1"/>
              <a:t>spmd</a:t>
            </a:r>
            <a:endParaRPr lang="es-ES" sz="1600" dirty="0"/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06184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>
            <a:noAutofit/>
          </a:bodyPr>
          <a:lstStyle/>
          <a:p>
            <a:r>
              <a:rPr lang="es-ES" sz="2800" dirty="0" err="1"/>
              <a:t>Arrays</a:t>
            </a:r>
            <a:r>
              <a:rPr lang="es-ES" sz="2800" dirty="0"/>
              <a:t> “distribuidos”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3568" y="2204864"/>
            <a:ext cx="77048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 hay un “pool” abierto, el cliente puede crear </a:t>
            </a:r>
            <a:r>
              <a:rPr lang="es-ES" dirty="0" err="1"/>
              <a:t>arrays</a:t>
            </a:r>
            <a:r>
              <a:rPr lang="es-ES" dirty="0"/>
              <a:t> “distribuidos de diferentes formas.</a:t>
            </a:r>
          </a:p>
          <a:p>
            <a:r>
              <a:rPr lang="es-ES" dirty="0"/>
              <a:t>1) Con la función “</a:t>
            </a:r>
            <a:r>
              <a:rPr lang="es-ES" dirty="0" err="1"/>
              <a:t>distributed</a:t>
            </a:r>
            <a:r>
              <a:rPr lang="es-ES" dirty="0"/>
              <a:t>”, aplicada a un </a:t>
            </a:r>
            <a:r>
              <a:rPr lang="es-ES" dirty="0" err="1"/>
              <a:t>array</a:t>
            </a:r>
            <a:r>
              <a:rPr lang="es-ES" dirty="0"/>
              <a:t> existente en el cliente.</a:t>
            </a:r>
          </a:p>
          <a:p>
            <a:r>
              <a:rPr lang="es-ES" dirty="0"/>
              <a:t>&gt;&gt;B=</a:t>
            </a:r>
            <a:r>
              <a:rPr lang="es-ES" dirty="0" err="1"/>
              <a:t>distributed</a:t>
            </a:r>
            <a:r>
              <a:rPr lang="es-ES" dirty="0"/>
              <a:t>(A)</a:t>
            </a:r>
          </a:p>
          <a:p>
            <a:endParaRPr lang="es-ES" dirty="0"/>
          </a:p>
          <a:p>
            <a:r>
              <a:rPr lang="es-ES" dirty="0"/>
              <a:t>2) Con las funciones disponibles para generar directamente </a:t>
            </a:r>
            <a:r>
              <a:rPr lang="es-ES" dirty="0" err="1"/>
              <a:t>arrays</a:t>
            </a:r>
            <a:r>
              <a:rPr lang="es-ES" dirty="0"/>
              <a:t> distribuidos:</a:t>
            </a:r>
          </a:p>
          <a:p>
            <a:r>
              <a:rPr lang="es-ES" dirty="0"/>
              <a:t>&gt;&gt; A=</a:t>
            </a:r>
            <a:r>
              <a:rPr lang="es-ES" dirty="0" err="1"/>
              <a:t>distributed.eye</a:t>
            </a:r>
            <a:r>
              <a:rPr lang="es-ES" dirty="0"/>
              <a:t>(100);</a:t>
            </a:r>
          </a:p>
          <a:p>
            <a:r>
              <a:rPr lang="es-ES" dirty="0"/>
              <a:t>&gt;&gt;B=</a:t>
            </a:r>
            <a:r>
              <a:rPr lang="es-ES" dirty="0" err="1"/>
              <a:t>distributed.ones</a:t>
            </a:r>
            <a:r>
              <a:rPr lang="es-ES" dirty="0"/>
              <a:t>(30,500);</a:t>
            </a:r>
          </a:p>
          <a:p>
            <a:r>
              <a:rPr lang="es-ES" dirty="0"/>
              <a:t>&gt;&gt;C=</a:t>
            </a:r>
            <a:r>
              <a:rPr lang="es-ES" dirty="0" err="1"/>
              <a:t>distributed.rand</a:t>
            </a:r>
            <a:r>
              <a:rPr lang="es-ES" dirty="0"/>
              <a:t>(2,9);</a:t>
            </a:r>
          </a:p>
          <a:p>
            <a:r>
              <a:rPr lang="es-ES" dirty="0"/>
              <a:t>etc. </a:t>
            </a:r>
          </a:p>
          <a:p>
            <a:r>
              <a:rPr lang="es-ES" dirty="0"/>
              <a:t>Para ver la lista entera, “</a:t>
            </a:r>
            <a:r>
              <a:rPr lang="es-ES" dirty="0" err="1"/>
              <a:t>help</a:t>
            </a:r>
            <a:r>
              <a:rPr lang="es-ES" dirty="0"/>
              <a:t> </a:t>
            </a:r>
            <a:r>
              <a:rPr lang="es-ES" dirty="0" err="1"/>
              <a:t>distributed</a:t>
            </a:r>
            <a:r>
              <a:rPr lang="es-E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72673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>
            <a:noAutofit/>
          </a:bodyPr>
          <a:lstStyle/>
          <a:p>
            <a:r>
              <a:rPr lang="es-ES" sz="2800" dirty="0" err="1"/>
              <a:t>Arrays</a:t>
            </a:r>
            <a:r>
              <a:rPr lang="es-ES" sz="2800" dirty="0"/>
              <a:t> “distribuidos”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3568" y="2204864"/>
            <a:ext cx="77048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-Se pueden distribuir </a:t>
            </a:r>
            <a:r>
              <a:rPr lang="es-ES" dirty="0" err="1"/>
              <a:t>arrays</a:t>
            </a:r>
            <a:r>
              <a:rPr lang="es-ES" dirty="0"/>
              <a:t> de cualquier tipo y estructura</a:t>
            </a:r>
          </a:p>
          <a:p>
            <a:r>
              <a:rPr lang="es-ES" dirty="0"/>
              <a:t>-cada </a:t>
            </a:r>
            <a:r>
              <a:rPr lang="es-ES" dirty="0" err="1"/>
              <a:t>Worker</a:t>
            </a:r>
            <a:r>
              <a:rPr lang="es-ES" dirty="0"/>
              <a:t> contiene parte del </a:t>
            </a:r>
            <a:r>
              <a:rPr lang="es-ES" dirty="0" err="1"/>
              <a:t>array</a:t>
            </a:r>
            <a:endParaRPr lang="es-ES" dirty="0"/>
          </a:p>
          <a:p>
            <a:r>
              <a:rPr lang="es-ES" dirty="0"/>
              <a:t>-cada </a:t>
            </a:r>
            <a:r>
              <a:rPr lang="es-ES" dirty="0" err="1"/>
              <a:t>worker</a:t>
            </a:r>
            <a:r>
              <a:rPr lang="es-ES" dirty="0"/>
              <a:t> opera sólo su propia parte del </a:t>
            </a:r>
            <a:r>
              <a:rPr lang="es-ES" dirty="0" err="1"/>
              <a:t>Array</a:t>
            </a:r>
            <a:endParaRPr lang="es-ES" dirty="0"/>
          </a:p>
          <a:p>
            <a:r>
              <a:rPr lang="es-ES" dirty="0"/>
              <a:t>Podemos operar con el </a:t>
            </a:r>
            <a:r>
              <a:rPr lang="es-ES" dirty="0" err="1"/>
              <a:t>array</a:t>
            </a:r>
            <a:r>
              <a:rPr lang="es-ES" dirty="0"/>
              <a:t> completo como una sola entidad:</a:t>
            </a:r>
          </a:p>
          <a:p>
            <a:endParaRPr lang="es-ES" dirty="0"/>
          </a:p>
          <a:p>
            <a:r>
              <a:rPr lang="es-ES" dirty="0"/>
              <a:t>A=</a:t>
            </a:r>
            <a:r>
              <a:rPr lang="es-ES" dirty="0" err="1"/>
              <a:t>distributed.rand</a:t>
            </a:r>
            <a:r>
              <a:rPr lang="es-ES" dirty="0"/>
              <a:t>(1000); B=</a:t>
            </a:r>
            <a:r>
              <a:rPr lang="es-ES" dirty="0" err="1"/>
              <a:t>distributed.rand</a:t>
            </a:r>
            <a:r>
              <a:rPr lang="es-ES" dirty="0"/>
              <a:t>(1000);</a:t>
            </a:r>
          </a:p>
          <a:p>
            <a:r>
              <a:rPr lang="es-ES" dirty="0"/>
              <a:t>tic</a:t>
            </a:r>
          </a:p>
          <a:p>
            <a:r>
              <a:rPr lang="es-ES" dirty="0"/>
              <a:t>C=A*B;</a:t>
            </a:r>
          </a:p>
          <a:p>
            <a:r>
              <a:rPr lang="es-ES" dirty="0" err="1"/>
              <a:t>toc</a:t>
            </a:r>
            <a:r>
              <a:rPr lang="es-ES" dirty="0"/>
              <a:t>;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369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404664"/>
            <a:ext cx="7024744" cy="817160"/>
          </a:xfrm>
        </p:spPr>
        <p:txBody>
          <a:bodyPr>
            <a:noAutofit/>
          </a:bodyPr>
          <a:lstStyle/>
          <a:p>
            <a:r>
              <a:rPr lang="es-ES" sz="2800" dirty="0" err="1"/>
              <a:t>Arrays</a:t>
            </a:r>
            <a:r>
              <a:rPr lang="es-ES" sz="2800" dirty="0"/>
              <a:t> “distribuidos”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3568" y="1412776"/>
            <a:ext cx="77048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distribución se hace a lo largo de la última dimensión. En el caso de una matriz, por columnas.</a:t>
            </a:r>
          </a:p>
          <a:p>
            <a:r>
              <a:rPr lang="es-ES" dirty="0"/>
              <a:t> </a:t>
            </a:r>
          </a:p>
          <a:p>
            <a:r>
              <a:rPr lang="es-ES" dirty="0"/>
              <a:t>Ejemplo, si a es un </a:t>
            </a:r>
            <a:r>
              <a:rPr lang="es-ES" dirty="0" err="1"/>
              <a:t>array</a:t>
            </a:r>
            <a:r>
              <a:rPr lang="es-ES" dirty="0"/>
              <a:t> de 300 por 400, </a:t>
            </a:r>
            <a:r>
              <a:rPr lang="es-ES" dirty="0" err="1"/>
              <a:t>distributed</a:t>
            </a:r>
            <a:r>
              <a:rPr lang="es-ES" dirty="0"/>
              <a:t>(a) sobre un pool de 4 </a:t>
            </a:r>
            <a:r>
              <a:rPr lang="es-ES" dirty="0" err="1"/>
              <a:t>workers</a:t>
            </a:r>
            <a:r>
              <a:rPr lang="es-ES" dirty="0"/>
              <a:t>, queda así: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	</a:t>
            </a:r>
            <a:r>
              <a:rPr lang="es-ES" dirty="0" err="1"/>
              <a:t>Worker</a:t>
            </a:r>
            <a:r>
              <a:rPr lang="es-ES" dirty="0"/>
              <a:t> 1   </a:t>
            </a:r>
            <a:r>
              <a:rPr lang="es-ES" dirty="0" err="1"/>
              <a:t>Worker</a:t>
            </a:r>
            <a:r>
              <a:rPr lang="es-ES" dirty="0"/>
              <a:t> 2  </a:t>
            </a:r>
            <a:r>
              <a:rPr lang="es-ES" dirty="0" err="1"/>
              <a:t>Worker</a:t>
            </a:r>
            <a:r>
              <a:rPr lang="es-ES" dirty="0"/>
              <a:t> 3  </a:t>
            </a:r>
            <a:r>
              <a:rPr lang="es-ES" dirty="0" err="1"/>
              <a:t>Worker</a:t>
            </a:r>
            <a:r>
              <a:rPr lang="es-ES" dirty="0"/>
              <a:t> 4</a:t>
            </a:r>
          </a:p>
          <a:p>
            <a:r>
              <a:rPr lang="it-IT" dirty="0"/>
              <a:t>            Col: 1:100 | 101:200 | 201:300 | 301:400 ]</a:t>
            </a:r>
          </a:p>
          <a:p>
            <a:r>
              <a:rPr lang="es-ES" dirty="0"/>
              <a:t>Fila</a:t>
            </a:r>
          </a:p>
          <a:p>
            <a:r>
              <a:rPr lang="pt-BR" dirty="0"/>
              <a:t>            1  [</a:t>
            </a:r>
            <a:r>
              <a:rPr lang="es-ES" dirty="0"/>
              <a:t>*  *  … * </a:t>
            </a:r>
            <a:r>
              <a:rPr lang="pt-BR" dirty="0"/>
              <a:t>| </a:t>
            </a:r>
            <a:r>
              <a:rPr lang="es-ES" dirty="0"/>
              <a:t>*  *  … * </a:t>
            </a:r>
            <a:r>
              <a:rPr lang="pt-BR" dirty="0"/>
              <a:t>| </a:t>
            </a:r>
            <a:r>
              <a:rPr lang="es-ES" dirty="0"/>
              <a:t>*  *  … * </a:t>
            </a:r>
            <a:r>
              <a:rPr lang="pt-BR" dirty="0"/>
              <a:t>| </a:t>
            </a:r>
            <a:r>
              <a:rPr lang="es-ES" dirty="0"/>
              <a:t>*  *  … * </a:t>
            </a:r>
            <a:r>
              <a:rPr lang="pt-BR" dirty="0"/>
              <a:t>]</a:t>
            </a:r>
          </a:p>
          <a:p>
            <a:r>
              <a:rPr lang="pt-BR" dirty="0"/>
              <a:t>            2  [</a:t>
            </a:r>
            <a:r>
              <a:rPr lang="es-ES" dirty="0"/>
              <a:t>*  *  … * </a:t>
            </a:r>
            <a:r>
              <a:rPr lang="pt-BR" dirty="0"/>
              <a:t>| </a:t>
            </a:r>
            <a:r>
              <a:rPr lang="es-ES" dirty="0"/>
              <a:t>*  *  … * </a:t>
            </a:r>
            <a:r>
              <a:rPr lang="pt-BR" dirty="0"/>
              <a:t>| </a:t>
            </a:r>
            <a:r>
              <a:rPr lang="es-ES" dirty="0"/>
              <a:t>*  *  … * </a:t>
            </a:r>
            <a:r>
              <a:rPr lang="pt-BR" dirty="0"/>
              <a:t>| </a:t>
            </a:r>
            <a:r>
              <a:rPr lang="es-ES" dirty="0"/>
              <a:t>*  *  … * </a:t>
            </a:r>
            <a:r>
              <a:rPr lang="pt-BR" dirty="0"/>
              <a:t>]</a:t>
            </a:r>
          </a:p>
          <a:p>
            <a:r>
              <a:rPr lang="es-ES" dirty="0"/>
              <a:t>           ...  [*  *  … * </a:t>
            </a:r>
            <a:r>
              <a:rPr lang="pt-BR" dirty="0"/>
              <a:t>| </a:t>
            </a:r>
            <a:r>
              <a:rPr lang="es-ES" dirty="0"/>
              <a:t>*  *  … * </a:t>
            </a:r>
            <a:r>
              <a:rPr lang="pt-BR" dirty="0"/>
              <a:t>| </a:t>
            </a:r>
            <a:r>
              <a:rPr lang="es-ES" dirty="0"/>
              <a:t>*  *  … * </a:t>
            </a:r>
            <a:r>
              <a:rPr lang="pt-BR" dirty="0"/>
              <a:t>| </a:t>
            </a:r>
            <a:r>
              <a:rPr lang="es-ES" dirty="0"/>
              <a:t>*  *  … * ]</a:t>
            </a:r>
          </a:p>
          <a:p>
            <a:r>
              <a:rPr lang="es-ES" dirty="0"/>
              <a:t>         300 [*  *  … * </a:t>
            </a:r>
            <a:r>
              <a:rPr lang="pt-BR" dirty="0"/>
              <a:t>| </a:t>
            </a:r>
            <a:r>
              <a:rPr lang="es-ES" dirty="0"/>
              <a:t>*  *  … * </a:t>
            </a:r>
            <a:r>
              <a:rPr lang="pt-BR" dirty="0"/>
              <a:t>| </a:t>
            </a:r>
            <a:r>
              <a:rPr lang="es-ES" dirty="0"/>
              <a:t>*  *  … * </a:t>
            </a:r>
            <a:r>
              <a:rPr lang="pt-BR" dirty="0"/>
              <a:t>| </a:t>
            </a:r>
            <a:r>
              <a:rPr lang="es-ES" dirty="0"/>
              <a:t>*  *  … * ]</a:t>
            </a:r>
          </a:p>
        </p:txBody>
      </p:sp>
    </p:spTree>
    <p:extLst>
      <p:ext uri="{BB962C8B-B14F-4D97-AF65-F5344CB8AC3E}">
        <p14:creationId xmlns:p14="http://schemas.microsoft.com/office/powerpoint/2010/main" val="141024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CA497-50ED-4826-A83E-FD70B284E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620688"/>
            <a:ext cx="7024744" cy="601136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 conos: vectorización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A9A3903-4FF0-4AAD-91D3-ED808F37BBEC}"/>
              </a:ext>
            </a:extLst>
          </p:cNvPr>
          <p:cNvSpPr/>
          <p:nvPr/>
        </p:nvSpPr>
        <p:spPr>
          <a:xfrm>
            <a:off x="827584" y="1221824"/>
            <a:ext cx="792088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%El volumen de un cono se calcula, dados su </a:t>
            </a:r>
            <a:r>
              <a:rPr lang="es-ES" dirty="0" err="1"/>
              <a:t>Diametro</a:t>
            </a:r>
            <a:r>
              <a:rPr lang="es-ES" dirty="0"/>
              <a:t> D y su</a:t>
            </a:r>
          </a:p>
          <a:p>
            <a:r>
              <a:rPr lang="es-ES" dirty="0"/>
              <a:t>% altura H,  como V = 1/12*pi*(D^2)*H;</a:t>
            </a:r>
          </a:p>
          <a:p>
            <a:r>
              <a:rPr lang="es-ES" dirty="0"/>
              <a:t>% Queremos calcular el volumen de 1.000.000 conos, dados %1.000.000 </a:t>
            </a:r>
            <a:r>
              <a:rPr lang="es-ES" dirty="0" err="1"/>
              <a:t>Diametros</a:t>
            </a:r>
            <a:r>
              <a:rPr lang="es-ES" dirty="0"/>
              <a:t> y 1.000.000 alturas:</a:t>
            </a:r>
          </a:p>
          <a:p>
            <a:endParaRPr lang="es-E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n=1000000;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D=rand(1,n);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H=rand(1,n);</a:t>
            </a:r>
          </a:p>
          <a:p>
            <a:r>
              <a:rPr lang="es-ES" dirty="0">
                <a:solidFill>
                  <a:srgbClr val="028009"/>
                </a:solidFill>
                <a:latin typeface="Courier New" panose="02070309020205020404" pitchFamily="49" charset="0"/>
              </a:rPr>
              <a:t>% Versión con bucle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tic</a:t>
            </a:r>
          </a:p>
          <a:p>
            <a:r>
              <a:rPr lang="es-ES" dirty="0" err="1">
                <a:solidFill>
                  <a:srgbClr val="0E00FF"/>
                </a:solidFill>
                <a:latin typeface="Courier New" panose="02070309020205020404" pitchFamily="49" charset="0"/>
              </a:rPr>
              <a:t>for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i=1:n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V(i) = 1/12*pi*D(i)^2*H(i);</a:t>
            </a:r>
          </a:p>
          <a:p>
            <a:r>
              <a:rPr lang="es-ES" dirty="0" err="1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  <a:endParaRPr lang="es-ES" dirty="0">
              <a:solidFill>
                <a:srgbClr val="0E00FF"/>
              </a:solidFill>
              <a:latin typeface="Courier New" panose="02070309020205020404" pitchFamily="49" charset="0"/>
            </a:endParaRPr>
          </a:p>
          <a:p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tiempo_bucle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toc</a:t>
            </a:r>
            <a:endParaRPr lang="es-E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028009"/>
                </a:solidFill>
                <a:latin typeface="Courier New" panose="02070309020205020404" pitchFamily="49" charset="0"/>
              </a:rPr>
              <a:t>% Versión vectorizada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tic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V=(1/12)*pi*D.^2.*H; </a:t>
            </a:r>
            <a:r>
              <a:rPr lang="es-ES" dirty="0">
                <a:solidFill>
                  <a:srgbClr val="028009"/>
                </a:solidFill>
                <a:latin typeface="Courier New" panose="02070309020205020404" pitchFamily="49" charset="0"/>
              </a:rPr>
              <a:t>% Observa el uso del punto antes del operador</a:t>
            </a:r>
          </a:p>
          <a:p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tiempo_vectorizado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toc</a:t>
            </a:r>
            <a:endParaRPr lang="es-E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845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>
            <a:noAutofit/>
          </a:bodyPr>
          <a:lstStyle/>
          <a:p>
            <a:r>
              <a:rPr lang="es-ES" sz="2800" dirty="0" err="1"/>
              <a:t>Arrays</a:t>
            </a:r>
            <a:r>
              <a:rPr lang="es-ES" sz="2800" dirty="0"/>
              <a:t> “distribuidos”; ejemplo conos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3568" y="2204864"/>
            <a:ext cx="7704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numero_conos</a:t>
            </a:r>
            <a:r>
              <a:rPr lang="es-ES" dirty="0"/>
              <a:t>=1000000;</a:t>
            </a:r>
          </a:p>
          <a:p>
            <a:r>
              <a:rPr lang="es-ES" dirty="0"/>
              <a:t>% generamos aleatoriamente </a:t>
            </a:r>
            <a:r>
              <a:rPr lang="es-ES" dirty="0" err="1"/>
              <a:t>Diametros</a:t>
            </a:r>
            <a:r>
              <a:rPr lang="es-ES" dirty="0"/>
              <a:t> y alturas</a:t>
            </a:r>
          </a:p>
          <a:p>
            <a:r>
              <a:rPr lang="es-ES" dirty="0"/>
              <a:t>D=</a:t>
            </a:r>
            <a:r>
              <a:rPr lang="es-ES" dirty="0" err="1"/>
              <a:t>distributed.rand</a:t>
            </a:r>
            <a:r>
              <a:rPr lang="es-ES" dirty="0"/>
              <a:t>(1,numero_conos)+10;</a:t>
            </a:r>
          </a:p>
          <a:p>
            <a:r>
              <a:rPr lang="es-ES" dirty="0"/>
              <a:t>H=</a:t>
            </a:r>
            <a:r>
              <a:rPr lang="es-ES" dirty="0" err="1"/>
              <a:t>distributed.rand</a:t>
            </a:r>
            <a:r>
              <a:rPr lang="es-ES" dirty="0"/>
              <a:t>(1,numero_conos)+10;</a:t>
            </a:r>
          </a:p>
          <a:p>
            <a:r>
              <a:rPr lang="es-ES" dirty="0"/>
              <a:t>V=</a:t>
            </a:r>
            <a:r>
              <a:rPr lang="es-ES" dirty="0" err="1"/>
              <a:t>distributed.zeros</a:t>
            </a:r>
            <a:r>
              <a:rPr lang="es-ES" dirty="0"/>
              <a:t>(1,numero_conos);</a:t>
            </a:r>
          </a:p>
          <a:p>
            <a:r>
              <a:rPr lang="es-ES" dirty="0"/>
              <a:t>tic;     V = (1/12)*pi*D.^2.*H; </a:t>
            </a:r>
            <a:r>
              <a:rPr lang="es-ES" dirty="0" err="1"/>
              <a:t>toc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68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1143000"/>
          </a:xfrm>
        </p:spPr>
        <p:txBody>
          <a:bodyPr>
            <a:normAutofit/>
          </a:bodyPr>
          <a:lstStyle/>
          <a:p>
            <a:r>
              <a:rPr lang="es-ES" dirty="0" err="1"/>
              <a:t>Arrays</a:t>
            </a:r>
            <a:r>
              <a:rPr lang="es-ES" dirty="0"/>
              <a:t> “distribuidos”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3568" y="2276870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Funciones útiles para trabajar con </a:t>
            </a:r>
            <a:r>
              <a:rPr lang="es-ES" dirty="0" err="1"/>
              <a:t>arrays</a:t>
            </a:r>
            <a:r>
              <a:rPr lang="es-ES" dirty="0"/>
              <a:t> distribuidos:</a:t>
            </a:r>
          </a:p>
          <a:p>
            <a:endParaRPr lang="es-ES" dirty="0"/>
          </a:p>
          <a:p>
            <a:r>
              <a:rPr lang="es-ES" dirty="0"/>
              <a:t>-</a:t>
            </a:r>
            <a:r>
              <a:rPr lang="es-ES" dirty="0" err="1"/>
              <a:t>getLocalPart</a:t>
            </a:r>
            <a:r>
              <a:rPr lang="es-ES" dirty="0"/>
              <a:t>(A); llamada por un trabajador, en un </a:t>
            </a:r>
            <a:r>
              <a:rPr lang="es-ES" dirty="0" err="1"/>
              <a:t>spmd</a:t>
            </a:r>
            <a:r>
              <a:rPr lang="es-ES" dirty="0"/>
              <a:t>,  devuelve la parte “local” del array distribuido.</a:t>
            </a:r>
          </a:p>
          <a:p>
            <a:endParaRPr lang="es-ES" dirty="0"/>
          </a:p>
          <a:p>
            <a:r>
              <a:rPr lang="es-ES" dirty="0"/>
              <a:t>-</a:t>
            </a:r>
            <a:r>
              <a:rPr lang="es-ES" dirty="0" err="1"/>
              <a:t>gather</a:t>
            </a:r>
            <a:r>
              <a:rPr lang="es-ES" dirty="0"/>
              <a:t>(A): Si la llama el cliente, devuelve la versión “no distribuida” de la matriz A; Si la llama un </a:t>
            </a:r>
            <a:r>
              <a:rPr lang="es-ES" dirty="0" err="1"/>
              <a:t>worker</a:t>
            </a:r>
            <a:r>
              <a:rPr lang="es-ES" dirty="0"/>
              <a:t>, crea una copia local de A en ese </a:t>
            </a:r>
            <a:r>
              <a:rPr lang="es-ES" dirty="0" err="1"/>
              <a:t>worker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-</a:t>
            </a:r>
            <a:r>
              <a:rPr lang="es-ES" dirty="0" err="1"/>
              <a:t>isdistributed</a:t>
            </a:r>
            <a:r>
              <a:rPr lang="es-ES" dirty="0"/>
              <a:t>(A) devuelve (verdadero/falso) si el </a:t>
            </a:r>
            <a:r>
              <a:rPr lang="es-ES" dirty="0" err="1"/>
              <a:t>array</a:t>
            </a:r>
            <a:r>
              <a:rPr lang="es-ES" dirty="0"/>
              <a:t> (está/no está) distribuido.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398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764704"/>
            <a:ext cx="7384784" cy="1143000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Arrays</a:t>
            </a:r>
            <a:r>
              <a:rPr lang="es-ES" dirty="0"/>
              <a:t> “distribuidos +Instrucción SPMD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3568" y="2276870"/>
            <a:ext cx="79208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 habitual combinar </a:t>
            </a:r>
            <a:r>
              <a:rPr lang="es-ES" dirty="0" err="1"/>
              <a:t>spmd</a:t>
            </a:r>
            <a:r>
              <a:rPr lang="es-ES" dirty="0"/>
              <a:t> con </a:t>
            </a:r>
            <a:r>
              <a:rPr lang="es-ES" dirty="0" err="1"/>
              <a:t>arrays</a:t>
            </a:r>
            <a:r>
              <a:rPr lang="es-ES" dirty="0"/>
              <a:t> distribuidos:</a:t>
            </a:r>
          </a:p>
          <a:p>
            <a:r>
              <a:rPr lang="es-ES" dirty="0"/>
              <a:t>Una vez que el cliente ha distribuido la matriz con el comando</a:t>
            </a:r>
          </a:p>
          <a:p>
            <a:endParaRPr lang="es-ES" dirty="0"/>
          </a:p>
          <a:p>
            <a:r>
              <a:rPr lang="es-ES" dirty="0"/>
              <a:t>ad = </a:t>
            </a:r>
            <a:r>
              <a:rPr lang="es-ES" dirty="0" err="1"/>
              <a:t>distributed</a:t>
            </a:r>
            <a:r>
              <a:rPr lang="es-ES" dirty="0"/>
              <a:t> ( a );</a:t>
            </a:r>
          </a:p>
          <a:p>
            <a:endParaRPr lang="en-US" dirty="0"/>
          </a:p>
          <a:p>
            <a:r>
              <a:rPr lang="en-US" dirty="0" err="1"/>
              <a:t>Entonces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worker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copia</a:t>
            </a:r>
            <a:r>
              <a:rPr lang="en-US" dirty="0"/>
              <a:t> de </a:t>
            </a:r>
            <a:r>
              <a:rPr lang="en-US" dirty="0" err="1"/>
              <a:t>su</a:t>
            </a:r>
            <a:r>
              <a:rPr lang="en-US" dirty="0"/>
              <a:t> parte local con la </a:t>
            </a:r>
            <a:r>
              <a:rPr lang="en-US" dirty="0" err="1"/>
              <a:t>función</a:t>
            </a:r>
            <a:r>
              <a:rPr lang="en-US" dirty="0"/>
              <a:t> “</a:t>
            </a:r>
            <a:r>
              <a:rPr lang="en-US" dirty="0" err="1"/>
              <a:t>getLocalPart</a:t>
            </a:r>
            <a:r>
              <a:rPr lang="en-US" dirty="0"/>
              <a:t>”</a:t>
            </a:r>
          </a:p>
          <a:p>
            <a:r>
              <a:rPr lang="es-ES" dirty="0" err="1"/>
              <a:t>spmd</a:t>
            </a:r>
            <a:endParaRPr lang="es-ES" dirty="0"/>
          </a:p>
          <a:p>
            <a:r>
              <a:rPr lang="es-ES" dirty="0"/>
              <a:t>al = </a:t>
            </a:r>
            <a:r>
              <a:rPr lang="es-ES" dirty="0" err="1"/>
              <a:t>getLocalPart</a:t>
            </a:r>
            <a:r>
              <a:rPr lang="es-ES" dirty="0"/>
              <a:t> ( ad );</a:t>
            </a:r>
          </a:p>
          <a:p>
            <a:r>
              <a:rPr lang="es-ES" dirty="0"/>
              <a:t>[ ml, </a:t>
            </a:r>
            <a:r>
              <a:rPr lang="es-ES" dirty="0" err="1"/>
              <a:t>nl</a:t>
            </a:r>
            <a:r>
              <a:rPr lang="es-ES" dirty="0"/>
              <a:t> ] = </a:t>
            </a:r>
            <a:r>
              <a:rPr lang="es-ES" dirty="0" err="1"/>
              <a:t>size</a:t>
            </a:r>
            <a:r>
              <a:rPr lang="es-ES" dirty="0"/>
              <a:t> ( al )</a:t>
            </a:r>
          </a:p>
          <a:p>
            <a:r>
              <a:rPr lang="es-ES" dirty="0" err="1"/>
              <a:t>end</a:t>
            </a:r>
            <a:endParaRPr lang="es-ES" dirty="0"/>
          </a:p>
          <a:p>
            <a:endParaRPr lang="es-ES" dirty="0"/>
          </a:p>
          <a:p>
            <a:r>
              <a:rPr lang="es-ES" dirty="0"/>
              <a:t>Ojo, los índices locales y globales serán diferentes</a:t>
            </a:r>
          </a:p>
          <a:p>
            <a:endParaRPr lang="es-ES" dirty="0"/>
          </a:p>
          <a:p>
            <a:r>
              <a:rPr lang="es-ES" dirty="0"/>
              <a:t>Al acabar se puede “recoger” la matriz distribuida: </a:t>
            </a:r>
            <a:r>
              <a:rPr lang="es-ES" dirty="0" err="1"/>
              <a:t>gather</a:t>
            </a:r>
            <a:r>
              <a:rPr lang="es-ES" dirty="0"/>
              <a:t>(ad)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243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Ventajas Y Desventajas del </a:t>
            </a:r>
            <a:r>
              <a:rPr lang="es-ES" dirty="0" err="1"/>
              <a:t>Parfor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683568" y="2276872"/>
            <a:ext cx="7920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Ventajas: Claramente, simplicidad y facilidad de uso:</a:t>
            </a:r>
          </a:p>
          <a:p>
            <a:endParaRPr lang="es-ES" dirty="0"/>
          </a:p>
          <a:p>
            <a:r>
              <a:rPr lang="es-ES" dirty="0"/>
              <a:t>Desventajas:</a:t>
            </a:r>
          </a:p>
          <a:p>
            <a:r>
              <a:rPr lang="es-ES" dirty="0"/>
              <a:t>-Solo se puede hacer paralelismo basado en bucles</a:t>
            </a:r>
          </a:p>
          <a:p>
            <a:r>
              <a:rPr lang="es-ES" dirty="0"/>
              <a:t>-Rigidez</a:t>
            </a:r>
          </a:p>
          <a:p>
            <a:r>
              <a:rPr lang="es-ES" dirty="0"/>
              <a:t>-No sabemos como divide Matlab las iteraciones</a:t>
            </a:r>
          </a:p>
          <a:p>
            <a:r>
              <a:rPr lang="es-ES" dirty="0"/>
              <a:t>-No podemos saber que </a:t>
            </a:r>
            <a:r>
              <a:rPr lang="es-ES" dirty="0" err="1"/>
              <a:t>worker</a:t>
            </a:r>
            <a:r>
              <a:rPr lang="es-ES" dirty="0"/>
              <a:t> ejecuta que iteración</a:t>
            </a:r>
          </a:p>
          <a:p>
            <a:r>
              <a:rPr lang="es-ES" dirty="0"/>
              <a:t>-No podemos examinar el trabajo de un trabajador concreto</a:t>
            </a:r>
          </a:p>
          <a:p>
            <a:r>
              <a:rPr lang="es-ES" dirty="0"/>
              <a:t>-Usando </a:t>
            </a:r>
            <a:r>
              <a:rPr lang="es-ES" dirty="0" err="1"/>
              <a:t>parfor</a:t>
            </a:r>
            <a:r>
              <a:rPr lang="es-ES" dirty="0"/>
              <a:t>, los trabajadores son “anónimos”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019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Instrucción SPMD  (single </a:t>
            </a:r>
            <a:r>
              <a:rPr lang="es-ES" dirty="0" err="1"/>
              <a:t>program</a:t>
            </a:r>
            <a:r>
              <a:rPr lang="es-ES" dirty="0"/>
              <a:t>, </a:t>
            </a:r>
            <a:r>
              <a:rPr lang="es-ES" dirty="0" err="1"/>
              <a:t>multiple</a:t>
            </a:r>
            <a:r>
              <a:rPr lang="es-ES" dirty="0"/>
              <a:t> data)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3568" y="2276870"/>
            <a:ext cx="7920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Ejercicio (3):</a:t>
            </a:r>
          </a:p>
          <a:p>
            <a:pPr marL="342900" indent="-342900">
              <a:buAutoNum type="arabicParenR"/>
            </a:pPr>
            <a:r>
              <a:rPr lang="es-ES" dirty="0"/>
              <a:t>Crea una nueva versión del programa para calcular pi por el método de Montecarlo, sin </a:t>
            </a:r>
            <a:r>
              <a:rPr lang="es-ES" dirty="0" err="1"/>
              <a:t>spmd</a:t>
            </a:r>
            <a:r>
              <a:rPr lang="es-ES" dirty="0"/>
              <a:t> ni </a:t>
            </a:r>
            <a:r>
              <a:rPr lang="es-ES" dirty="0" err="1"/>
              <a:t>parfor</a:t>
            </a:r>
            <a:r>
              <a:rPr lang="es-ES" dirty="0"/>
              <a:t>, usando </a:t>
            </a:r>
            <a:r>
              <a:rPr lang="es-ES" dirty="0" err="1"/>
              <a:t>arrays</a:t>
            </a:r>
            <a:r>
              <a:rPr lang="es-ES" dirty="0"/>
              <a:t> distribuidos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12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Instrucción SPMD  (single </a:t>
            </a:r>
            <a:r>
              <a:rPr lang="es-ES" dirty="0" err="1"/>
              <a:t>program</a:t>
            </a:r>
            <a:r>
              <a:rPr lang="es-ES" dirty="0"/>
              <a:t>, </a:t>
            </a:r>
            <a:r>
              <a:rPr lang="es-ES" dirty="0" err="1"/>
              <a:t>multiple</a:t>
            </a:r>
            <a:r>
              <a:rPr lang="es-ES" dirty="0"/>
              <a:t> data)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3568" y="2276870"/>
            <a:ext cx="79208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 habitual combinar </a:t>
            </a:r>
            <a:r>
              <a:rPr lang="es-ES" dirty="0" err="1"/>
              <a:t>spmd</a:t>
            </a:r>
            <a:r>
              <a:rPr lang="es-ES" dirty="0"/>
              <a:t> con </a:t>
            </a:r>
            <a:r>
              <a:rPr lang="es-ES" dirty="0" err="1"/>
              <a:t>arrays</a:t>
            </a:r>
            <a:r>
              <a:rPr lang="es-ES" dirty="0"/>
              <a:t> distribuidos:</a:t>
            </a:r>
          </a:p>
          <a:p>
            <a:r>
              <a:rPr lang="es-ES" dirty="0"/>
              <a:t>Una vez que el cliente ha distribuido la matriz con el comando</a:t>
            </a:r>
          </a:p>
          <a:p>
            <a:endParaRPr lang="es-ES" dirty="0"/>
          </a:p>
          <a:p>
            <a:r>
              <a:rPr lang="es-ES" dirty="0"/>
              <a:t>ad = </a:t>
            </a:r>
            <a:r>
              <a:rPr lang="es-ES" dirty="0" err="1"/>
              <a:t>distributed</a:t>
            </a:r>
            <a:r>
              <a:rPr lang="es-ES" dirty="0"/>
              <a:t> ( a );</a:t>
            </a:r>
          </a:p>
          <a:p>
            <a:endParaRPr lang="en-US" dirty="0"/>
          </a:p>
          <a:p>
            <a:r>
              <a:rPr lang="en-US" dirty="0" err="1"/>
              <a:t>Entonces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worker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copia</a:t>
            </a:r>
            <a:r>
              <a:rPr lang="en-US" dirty="0"/>
              <a:t> de </a:t>
            </a:r>
            <a:r>
              <a:rPr lang="en-US" dirty="0" err="1"/>
              <a:t>su</a:t>
            </a:r>
            <a:r>
              <a:rPr lang="en-US" dirty="0"/>
              <a:t> parte local con la </a:t>
            </a:r>
            <a:r>
              <a:rPr lang="en-US" dirty="0" err="1"/>
              <a:t>función</a:t>
            </a:r>
            <a:r>
              <a:rPr lang="en-US" dirty="0"/>
              <a:t> “</a:t>
            </a:r>
            <a:r>
              <a:rPr lang="en-US" dirty="0" err="1"/>
              <a:t>getLocalPart</a:t>
            </a:r>
            <a:r>
              <a:rPr lang="en-US" dirty="0"/>
              <a:t>”</a:t>
            </a:r>
          </a:p>
          <a:p>
            <a:r>
              <a:rPr lang="es-ES" dirty="0" err="1"/>
              <a:t>spmd</a:t>
            </a:r>
            <a:endParaRPr lang="es-ES" dirty="0"/>
          </a:p>
          <a:p>
            <a:r>
              <a:rPr lang="es-ES" dirty="0"/>
              <a:t>al = </a:t>
            </a:r>
            <a:r>
              <a:rPr lang="es-ES" dirty="0" err="1"/>
              <a:t>getLocalPart</a:t>
            </a:r>
            <a:r>
              <a:rPr lang="es-ES" dirty="0"/>
              <a:t> ( ad );</a:t>
            </a:r>
          </a:p>
          <a:p>
            <a:r>
              <a:rPr lang="es-ES" dirty="0"/>
              <a:t>[ ml, </a:t>
            </a:r>
            <a:r>
              <a:rPr lang="es-ES" dirty="0" err="1"/>
              <a:t>nl</a:t>
            </a:r>
            <a:r>
              <a:rPr lang="es-ES" dirty="0"/>
              <a:t> ] = </a:t>
            </a:r>
            <a:r>
              <a:rPr lang="es-ES" dirty="0" err="1"/>
              <a:t>size</a:t>
            </a:r>
            <a:r>
              <a:rPr lang="es-ES" dirty="0"/>
              <a:t> ( al )</a:t>
            </a:r>
          </a:p>
          <a:p>
            <a:r>
              <a:rPr lang="es-ES" dirty="0" err="1"/>
              <a:t>end</a:t>
            </a:r>
            <a:endParaRPr lang="es-ES" dirty="0"/>
          </a:p>
          <a:p>
            <a:endParaRPr lang="es-ES" dirty="0"/>
          </a:p>
          <a:p>
            <a:r>
              <a:rPr lang="es-ES" dirty="0"/>
              <a:t>Ojo, los índices locales y globales serán diferentes</a:t>
            </a:r>
          </a:p>
          <a:p>
            <a:endParaRPr lang="es-ES" dirty="0"/>
          </a:p>
          <a:p>
            <a:r>
              <a:rPr lang="es-ES" dirty="0"/>
              <a:t>Al acabar se puede “recoger” la matriz distribuida: </a:t>
            </a:r>
            <a:r>
              <a:rPr lang="es-ES" dirty="0" err="1"/>
              <a:t>gather</a:t>
            </a:r>
            <a:r>
              <a:rPr lang="es-ES" dirty="0"/>
              <a:t>(ad)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14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Instrucción SPMD  (single </a:t>
            </a:r>
            <a:r>
              <a:rPr lang="es-ES" dirty="0" err="1"/>
              <a:t>program</a:t>
            </a:r>
            <a:r>
              <a:rPr lang="es-ES" dirty="0"/>
              <a:t>, </a:t>
            </a:r>
            <a:r>
              <a:rPr lang="es-ES" dirty="0" err="1"/>
              <a:t>multiple</a:t>
            </a:r>
            <a:r>
              <a:rPr lang="es-ES" dirty="0"/>
              <a:t> data)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3568" y="2276870"/>
            <a:ext cx="79208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Probar esto:</a:t>
            </a:r>
          </a:p>
          <a:p>
            <a:endParaRPr lang="es-ES" dirty="0"/>
          </a:p>
          <a:p>
            <a:r>
              <a:rPr lang="es-ES" dirty="0"/>
              <a:t>A=</a:t>
            </a:r>
            <a:r>
              <a:rPr lang="es-ES" dirty="0" err="1"/>
              <a:t>ones</a:t>
            </a:r>
            <a:r>
              <a:rPr lang="es-ES" dirty="0"/>
              <a:t>(10);</a:t>
            </a:r>
          </a:p>
          <a:p>
            <a:r>
              <a:rPr lang="es-ES" dirty="0"/>
              <a:t> </a:t>
            </a:r>
          </a:p>
          <a:p>
            <a:r>
              <a:rPr lang="es-ES" dirty="0"/>
              <a:t>Ad=</a:t>
            </a:r>
            <a:r>
              <a:rPr lang="es-ES" dirty="0" err="1"/>
              <a:t>distributed</a:t>
            </a:r>
            <a:r>
              <a:rPr lang="es-ES" dirty="0"/>
              <a:t>(A);</a:t>
            </a:r>
          </a:p>
          <a:p>
            <a:r>
              <a:rPr lang="es-ES" dirty="0" err="1"/>
              <a:t>spmd</a:t>
            </a:r>
            <a:endParaRPr lang="es-ES" dirty="0"/>
          </a:p>
          <a:p>
            <a:r>
              <a:rPr lang="es-ES" dirty="0"/>
              <a:t>    Al=</a:t>
            </a:r>
            <a:r>
              <a:rPr lang="es-ES" dirty="0" err="1"/>
              <a:t>getLocalPart</a:t>
            </a:r>
            <a:r>
              <a:rPr lang="es-ES" dirty="0"/>
              <a:t>(Ad)</a:t>
            </a:r>
          </a:p>
          <a:p>
            <a:r>
              <a:rPr lang="es-ES" dirty="0"/>
              <a:t>    [</a:t>
            </a:r>
            <a:r>
              <a:rPr lang="es-ES" dirty="0" err="1"/>
              <a:t>m,n</a:t>
            </a:r>
            <a:r>
              <a:rPr lang="es-ES" dirty="0"/>
              <a:t>]=</a:t>
            </a:r>
            <a:r>
              <a:rPr lang="es-ES" dirty="0" err="1"/>
              <a:t>size</a:t>
            </a:r>
            <a:r>
              <a:rPr lang="es-ES" dirty="0"/>
              <a:t>(Al);</a:t>
            </a:r>
          </a:p>
          <a:p>
            <a:r>
              <a:rPr lang="es-ES" dirty="0"/>
              <a:t>    Ad=Ad*</a:t>
            </a:r>
            <a:r>
              <a:rPr lang="es-ES" dirty="0" err="1"/>
              <a:t>labindex</a:t>
            </a:r>
            <a:r>
              <a:rPr lang="es-ES" dirty="0"/>
              <a:t>();</a:t>
            </a:r>
          </a:p>
          <a:p>
            <a:r>
              <a:rPr lang="es-ES" dirty="0" err="1"/>
              <a:t>end</a:t>
            </a:r>
            <a:endParaRPr lang="es-ES" dirty="0"/>
          </a:p>
          <a:p>
            <a:r>
              <a:rPr lang="es-ES" dirty="0" err="1"/>
              <a:t>An</a:t>
            </a:r>
            <a:r>
              <a:rPr lang="es-ES" dirty="0"/>
              <a:t>=</a:t>
            </a:r>
            <a:r>
              <a:rPr lang="es-ES" dirty="0" err="1"/>
              <a:t>gather</a:t>
            </a:r>
            <a:r>
              <a:rPr lang="es-ES" dirty="0"/>
              <a:t>(Ad)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993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29766"/>
            <a:ext cx="7024744" cy="1143000"/>
          </a:xfrm>
        </p:spPr>
        <p:txBody>
          <a:bodyPr>
            <a:normAutofit/>
          </a:bodyPr>
          <a:lstStyle/>
          <a:p>
            <a:r>
              <a:rPr lang="es-ES" dirty="0" err="1"/>
              <a:t>drange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683568" y="1268760"/>
            <a:ext cx="792088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 dentro de un </a:t>
            </a:r>
            <a:r>
              <a:rPr lang="es-ES" dirty="0" err="1"/>
              <a:t>spmd</a:t>
            </a:r>
            <a:r>
              <a:rPr lang="es-ES" dirty="0"/>
              <a:t> necesitamos un bucle sobre la parte distribuida (ejemplo de las raíces), en principio tenemos </a:t>
            </a:r>
            <a:r>
              <a:rPr lang="es-ES" dirty="0" err="1"/>
              <a:t>for</a:t>
            </a:r>
            <a:r>
              <a:rPr lang="es-ES" dirty="0"/>
              <a:t> sobre rango distribuido (</a:t>
            </a:r>
            <a:r>
              <a:rPr lang="es-ES" dirty="0" err="1"/>
              <a:t>drange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A=</a:t>
            </a:r>
            <a:r>
              <a:rPr lang="es-ES" dirty="0" err="1"/>
              <a:t>ones</a:t>
            </a:r>
            <a:r>
              <a:rPr lang="es-ES" dirty="0"/>
              <a:t>(10);</a:t>
            </a:r>
          </a:p>
          <a:p>
            <a:r>
              <a:rPr lang="es-ES" dirty="0"/>
              <a:t>Ad=</a:t>
            </a:r>
            <a:r>
              <a:rPr lang="es-ES" dirty="0" err="1"/>
              <a:t>distributed</a:t>
            </a:r>
            <a:r>
              <a:rPr lang="es-ES" dirty="0"/>
              <a:t>(A);</a:t>
            </a:r>
          </a:p>
          <a:p>
            <a:r>
              <a:rPr lang="es-ES" dirty="0" err="1"/>
              <a:t>spmd</a:t>
            </a:r>
            <a:endParaRPr lang="es-ES" dirty="0"/>
          </a:p>
          <a:p>
            <a:r>
              <a:rPr lang="es-ES" dirty="0"/>
              <a:t>    Al=</a:t>
            </a:r>
            <a:r>
              <a:rPr lang="es-ES" dirty="0" err="1"/>
              <a:t>getLocalPart</a:t>
            </a:r>
            <a:r>
              <a:rPr lang="es-ES" dirty="0"/>
              <a:t>(Ad)</a:t>
            </a:r>
          </a:p>
          <a:p>
            <a:r>
              <a:rPr lang="es-ES" dirty="0"/>
              <a:t>    [</a:t>
            </a:r>
            <a:r>
              <a:rPr lang="es-ES" dirty="0" err="1"/>
              <a:t>m,n</a:t>
            </a:r>
            <a:r>
              <a:rPr lang="es-ES" dirty="0"/>
              <a:t>]=</a:t>
            </a:r>
            <a:r>
              <a:rPr lang="es-ES" dirty="0" err="1"/>
              <a:t>size</a:t>
            </a:r>
            <a:r>
              <a:rPr lang="es-ES" dirty="0"/>
              <a:t>(Al);</a:t>
            </a:r>
          </a:p>
          <a:p>
            <a:r>
              <a:rPr lang="es-ES" dirty="0"/>
              <a:t>    </a:t>
            </a:r>
            <a:r>
              <a:rPr lang="es-ES" dirty="0" err="1"/>
              <a:t>for</a:t>
            </a:r>
            <a:r>
              <a:rPr lang="es-ES" dirty="0"/>
              <a:t> i=</a:t>
            </a:r>
            <a:r>
              <a:rPr lang="es-ES" dirty="0" err="1"/>
              <a:t>drange</a:t>
            </a:r>
            <a:r>
              <a:rPr lang="es-ES" dirty="0"/>
              <a:t>(1:10)</a:t>
            </a:r>
          </a:p>
          <a:p>
            <a:r>
              <a:rPr lang="it-IT" dirty="0"/>
              <a:t>        Ad(:,i)=Ad(:,i)*i;</a:t>
            </a:r>
          </a:p>
          <a:p>
            <a:r>
              <a:rPr lang="es-ES" dirty="0"/>
              <a:t>    </a:t>
            </a:r>
            <a:r>
              <a:rPr lang="es-ES" dirty="0" err="1"/>
              <a:t>end</a:t>
            </a:r>
            <a:r>
              <a:rPr lang="es-ES" dirty="0"/>
              <a:t>    </a:t>
            </a:r>
          </a:p>
          <a:p>
            <a:r>
              <a:rPr lang="es-ES" dirty="0" err="1"/>
              <a:t>end</a:t>
            </a:r>
            <a:endParaRPr lang="es-ES" dirty="0"/>
          </a:p>
          <a:p>
            <a:r>
              <a:rPr lang="es-ES" dirty="0" err="1"/>
              <a:t>An</a:t>
            </a:r>
            <a:r>
              <a:rPr lang="es-ES" dirty="0"/>
              <a:t>=</a:t>
            </a:r>
            <a:r>
              <a:rPr lang="es-ES" dirty="0" err="1"/>
              <a:t>gather</a:t>
            </a:r>
            <a:r>
              <a:rPr lang="es-ES" dirty="0"/>
              <a:t>(Ad)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Sin embargo, </a:t>
            </a:r>
            <a:r>
              <a:rPr lang="es-ES" dirty="0" err="1"/>
              <a:t>drange</a:t>
            </a:r>
            <a:r>
              <a:rPr lang="es-ES" dirty="0"/>
              <a:t> es MUY LENTO (averiguado por experimentación)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519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29766"/>
            <a:ext cx="7024744" cy="1143000"/>
          </a:xfrm>
        </p:spPr>
        <p:txBody>
          <a:bodyPr>
            <a:normAutofit/>
          </a:bodyPr>
          <a:lstStyle/>
          <a:p>
            <a:r>
              <a:rPr lang="es-ES" dirty="0" err="1"/>
              <a:t>drange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683568" y="1268760"/>
            <a:ext cx="792088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N=800;A=</a:t>
            </a:r>
            <a:r>
              <a:rPr lang="es-ES" dirty="0" err="1"/>
              <a:t>distributed.rand</a:t>
            </a:r>
            <a:r>
              <a:rPr lang="es-ES" dirty="0"/>
              <a:t>(1,N);</a:t>
            </a:r>
          </a:p>
          <a:p>
            <a:r>
              <a:rPr lang="es-ES" dirty="0"/>
              <a:t>B=</a:t>
            </a:r>
            <a:r>
              <a:rPr lang="es-ES" dirty="0" err="1"/>
              <a:t>distributed.rand</a:t>
            </a:r>
            <a:r>
              <a:rPr lang="es-ES" dirty="0"/>
              <a:t>(1,N);</a:t>
            </a:r>
          </a:p>
          <a:p>
            <a:r>
              <a:rPr lang="es-ES" dirty="0"/>
              <a:t>C=</a:t>
            </a:r>
            <a:r>
              <a:rPr lang="es-ES" dirty="0" err="1"/>
              <a:t>distributed.rand</a:t>
            </a:r>
            <a:r>
              <a:rPr lang="es-ES" dirty="0"/>
              <a:t>(1,N);</a:t>
            </a:r>
          </a:p>
          <a:p>
            <a:r>
              <a:rPr lang="es-ES" dirty="0"/>
              <a:t>sol=</a:t>
            </a:r>
            <a:r>
              <a:rPr lang="es-ES" dirty="0" err="1"/>
              <a:t>distributed.zeros</a:t>
            </a:r>
            <a:r>
              <a:rPr lang="es-ES" dirty="0"/>
              <a:t>(2,N);</a:t>
            </a:r>
          </a:p>
          <a:p>
            <a:r>
              <a:rPr lang="es-ES" dirty="0"/>
              <a:t>tic</a:t>
            </a:r>
          </a:p>
          <a:p>
            <a:r>
              <a:rPr lang="es-ES" dirty="0" err="1"/>
              <a:t>spmd</a:t>
            </a:r>
            <a:r>
              <a:rPr lang="es-ES" dirty="0"/>
              <a:t> </a:t>
            </a:r>
          </a:p>
          <a:p>
            <a:r>
              <a:rPr lang="es-ES" dirty="0"/>
              <a:t>   </a:t>
            </a:r>
            <a:r>
              <a:rPr lang="es-ES" dirty="0" err="1"/>
              <a:t>for</a:t>
            </a:r>
            <a:r>
              <a:rPr lang="es-ES" dirty="0"/>
              <a:t> i=</a:t>
            </a:r>
            <a:r>
              <a:rPr lang="es-ES" dirty="0" err="1"/>
              <a:t>drange</a:t>
            </a:r>
            <a:r>
              <a:rPr lang="es-ES" dirty="0"/>
              <a:t>(1:N)</a:t>
            </a:r>
          </a:p>
          <a:p>
            <a:r>
              <a:rPr lang="es-ES" dirty="0"/>
              <a:t>     sol(:,i)=</a:t>
            </a:r>
            <a:r>
              <a:rPr lang="es-ES" dirty="0" err="1"/>
              <a:t>roots</a:t>
            </a:r>
            <a:r>
              <a:rPr lang="es-ES" dirty="0"/>
              <a:t>([A(i),B(i),C(i)]);</a:t>
            </a:r>
          </a:p>
          <a:p>
            <a:r>
              <a:rPr lang="es-ES" dirty="0"/>
              <a:t>  </a:t>
            </a:r>
            <a:r>
              <a:rPr lang="es-ES" dirty="0" err="1"/>
              <a:t>end</a:t>
            </a:r>
            <a:endParaRPr lang="es-ES" dirty="0"/>
          </a:p>
          <a:p>
            <a:r>
              <a:rPr lang="es-ES" dirty="0" err="1"/>
              <a:t>end</a:t>
            </a:r>
            <a:endParaRPr lang="es-ES" dirty="0"/>
          </a:p>
          <a:p>
            <a:r>
              <a:rPr lang="es-ES" dirty="0" err="1"/>
              <a:t>toc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Es mejor extraer las partes locales con </a:t>
            </a:r>
            <a:r>
              <a:rPr lang="es-ES" dirty="0" err="1"/>
              <a:t>getlocalpart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347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>
            <a:noAutofit/>
          </a:bodyPr>
          <a:lstStyle/>
          <a:p>
            <a:r>
              <a:rPr lang="es-ES" sz="2800" dirty="0" err="1"/>
              <a:t>Arrays</a:t>
            </a:r>
            <a:r>
              <a:rPr lang="es-ES" sz="2800" dirty="0"/>
              <a:t> “Distribuidos” y </a:t>
            </a:r>
            <a:r>
              <a:rPr lang="es-ES" sz="2800" dirty="0" err="1"/>
              <a:t>Arrays</a:t>
            </a:r>
            <a:r>
              <a:rPr lang="es-ES" sz="2800" dirty="0"/>
              <a:t> “</a:t>
            </a:r>
            <a:r>
              <a:rPr lang="es-ES" sz="2800" dirty="0" err="1"/>
              <a:t>codistribuidos</a:t>
            </a:r>
            <a:r>
              <a:rPr lang="es-ES" sz="2800" dirty="0"/>
              <a:t>”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3568" y="2204864"/>
            <a:ext cx="77048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Cuando el cliente posee un </a:t>
            </a:r>
            <a:r>
              <a:rPr lang="es-ES" dirty="0" err="1"/>
              <a:t>array</a:t>
            </a:r>
            <a:r>
              <a:rPr lang="es-ES" dirty="0"/>
              <a:t> y lo “distribuye” entre los </a:t>
            </a:r>
            <a:r>
              <a:rPr lang="es-ES" dirty="0" err="1"/>
              <a:t>workers</a:t>
            </a:r>
            <a:r>
              <a:rPr lang="es-ES" dirty="0"/>
              <a:t>, decimos que el </a:t>
            </a:r>
            <a:r>
              <a:rPr lang="es-ES" dirty="0" err="1"/>
              <a:t>array</a:t>
            </a:r>
            <a:r>
              <a:rPr lang="es-ES" dirty="0"/>
              <a:t> está distribuido.</a:t>
            </a:r>
          </a:p>
          <a:p>
            <a:endParaRPr lang="es-ES" dirty="0"/>
          </a:p>
          <a:p>
            <a:r>
              <a:rPr lang="es-ES" dirty="0"/>
              <a:t>-Si el </a:t>
            </a:r>
            <a:r>
              <a:rPr lang="es-ES" dirty="0" err="1"/>
              <a:t>array</a:t>
            </a:r>
            <a:r>
              <a:rPr lang="es-ES" dirty="0"/>
              <a:t> es demasiado grande para la memoria del cliente, no se puede usar este método. Es necesario generar el </a:t>
            </a:r>
            <a:r>
              <a:rPr lang="es-ES" dirty="0" err="1"/>
              <a:t>array</a:t>
            </a:r>
            <a:r>
              <a:rPr lang="es-ES" dirty="0"/>
              <a:t> directamente en la memoria de los </a:t>
            </a:r>
            <a:r>
              <a:rPr lang="es-ES" dirty="0" err="1"/>
              <a:t>workers</a:t>
            </a:r>
            <a:r>
              <a:rPr lang="es-ES" dirty="0"/>
              <a:t> (Tiene sentido si estamos accediendo a un </a:t>
            </a:r>
            <a:r>
              <a:rPr lang="es-ES" dirty="0" err="1"/>
              <a:t>cluster</a:t>
            </a:r>
            <a:r>
              <a:rPr lang="es-ES" dirty="0"/>
              <a:t> externo, con el </a:t>
            </a:r>
            <a:r>
              <a:rPr lang="es-ES" dirty="0" err="1"/>
              <a:t>Distributed</a:t>
            </a:r>
            <a:r>
              <a:rPr lang="es-ES" dirty="0"/>
              <a:t> Computing Server)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Cuando generamos el </a:t>
            </a:r>
            <a:r>
              <a:rPr lang="es-ES" dirty="0" err="1"/>
              <a:t>array</a:t>
            </a:r>
            <a:r>
              <a:rPr lang="es-ES" dirty="0"/>
              <a:t> directamente en los </a:t>
            </a:r>
            <a:r>
              <a:rPr lang="es-ES" dirty="0" err="1"/>
              <a:t>workers</a:t>
            </a:r>
            <a:r>
              <a:rPr lang="es-ES" dirty="0"/>
              <a:t>, el </a:t>
            </a:r>
            <a:r>
              <a:rPr lang="es-ES" dirty="0" err="1"/>
              <a:t>array</a:t>
            </a:r>
            <a:r>
              <a:rPr lang="es-ES" dirty="0"/>
              <a:t> es “</a:t>
            </a:r>
            <a:r>
              <a:rPr lang="es-ES" dirty="0" err="1"/>
              <a:t>codistribuido</a:t>
            </a:r>
            <a:r>
              <a:rPr lang="es-ES" dirty="0"/>
              <a:t>”.</a:t>
            </a:r>
          </a:p>
          <a:p>
            <a:endParaRPr lang="es-ES" dirty="0"/>
          </a:p>
          <a:p>
            <a:r>
              <a:rPr lang="es-ES" dirty="0"/>
              <a:t>Una vez generado, da igual si el </a:t>
            </a:r>
            <a:r>
              <a:rPr lang="es-ES" dirty="0" err="1"/>
              <a:t>array</a:t>
            </a:r>
            <a:r>
              <a:rPr lang="es-ES" dirty="0"/>
              <a:t> es distribuido o </a:t>
            </a:r>
            <a:r>
              <a:rPr lang="es-ES" dirty="0" err="1"/>
              <a:t>codistribuido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439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3624" y="332656"/>
            <a:ext cx="7024744" cy="817160"/>
          </a:xfrm>
        </p:spPr>
        <p:txBody>
          <a:bodyPr>
            <a:noAutofit/>
          </a:bodyPr>
          <a:lstStyle/>
          <a:p>
            <a:r>
              <a:rPr lang="es-ES" sz="2800" dirty="0"/>
              <a:t>Generar </a:t>
            </a:r>
            <a:r>
              <a:rPr lang="es-ES" sz="2800" dirty="0" err="1"/>
              <a:t>Arrays</a:t>
            </a:r>
            <a:r>
              <a:rPr lang="es-ES" sz="2800" dirty="0"/>
              <a:t> “</a:t>
            </a:r>
            <a:r>
              <a:rPr lang="es-ES" sz="2800" dirty="0" err="1"/>
              <a:t>codistribuidos</a:t>
            </a:r>
            <a:r>
              <a:rPr lang="es-ES" sz="2800" dirty="0"/>
              <a:t>”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8922" y="1340768"/>
            <a:ext cx="77048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spmd</a:t>
            </a:r>
            <a:endParaRPr lang="es-ES" dirty="0"/>
          </a:p>
          <a:p>
            <a:r>
              <a:rPr lang="es-ES" dirty="0"/>
              <a:t>    A=[11:20;21:30;31:40];</a:t>
            </a:r>
          </a:p>
          <a:p>
            <a:r>
              <a:rPr lang="es-ES" dirty="0"/>
              <a:t>    D=</a:t>
            </a:r>
            <a:r>
              <a:rPr lang="es-ES" dirty="0" err="1"/>
              <a:t>codistributed</a:t>
            </a:r>
            <a:r>
              <a:rPr lang="es-ES" dirty="0"/>
              <a:t>(A);</a:t>
            </a:r>
          </a:p>
          <a:p>
            <a:r>
              <a:rPr lang="es-ES" dirty="0"/>
              <a:t>   </a:t>
            </a:r>
            <a:r>
              <a:rPr lang="es-ES" dirty="0" err="1"/>
              <a:t>getLocalPart</a:t>
            </a:r>
            <a:r>
              <a:rPr lang="es-ES" dirty="0"/>
              <a:t>(D)</a:t>
            </a:r>
          </a:p>
          <a:p>
            <a:r>
              <a:rPr lang="es-ES" dirty="0" err="1"/>
              <a:t>end</a:t>
            </a:r>
            <a:endParaRPr lang="es-ES" dirty="0"/>
          </a:p>
          <a:p>
            <a:endParaRPr lang="es-ES" dirty="0"/>
          </a:p>
          <a:p>
            <a:r>
              <a:rPr lang="es-ES" dirty="0"/>
              <a:t>En este caso, la matriz A es la misma en todos los </a:t>
            </a:r>
            <a:r>
              <a:rPr lang="es-ES" dirty="0" err="1"/>
              <a:t>workers</a:t>
            </a:r>
            <a:r>
              <a:rPr lang="es-ES" dirty="0"/>
              <a:t>. El </a:t>
            </a:r>
            <a:r>
              <a:rPr lang="es-ES" dirty="0" err="1"/>
              <a:t>array</a:t>
            </a:r>
            <a:r>
              <a:rPr lang="es-ES" dirty="0"/>
              <a:t> D es igual al A, pero repartido entre los diferentes </a:t>
            </a:r>
            <a:r>
              <a:rPr lang="es-ES" dirty="0" err="1"/>
              <a:t>workers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spmd</a:t>
            </a:r>
            <a:endParaRPr lang="es-ES" dirty="0"/>
          </a:p>
          <a:p>
            <a:r>
              <a:rPr lang="es-ES" dirty="0"/>
              <a:t>    Id=</a:t>
            </a:r>
            <a:r>
              <a:rPr lang="es-ES" dirty="0" err="1"/>
              <a:t>codistributed.eye</a:t>
            </a:r>
            <a:r>
              <a:rPr lang="es-ES" dirty="0"/>
              <a:t>(8)</a:t>
            </a:r>
          </a:p>
          <a:p>
            <a:r>
              <a:rPr lang="en-US" dirty="0"/>
              <a:t>  </a:t>
            </a:r>
            <a:r>
              <a:rPr lang="en-US" dirty="0" err="1"/>
              <a:t>getLocalPart</a:t>
            </a:r>
            <a:r>
              <a:rPr lang="en-US" dirty="0"/>
              <a:t>(Id)</a:t>
            </a:r>
            <a:endParaRPr lang="es-ES" dirty="0"/>
          </a:p>
          <a:p>
            <a:r>
              <a:rPr lang="es-ES" dirty="0" err="1"/>
              <a:t>End</a:t>
            </a:r>
            <a:endParaRPr lang="es-ES" dirty="0"/>
          </a:p>
          <a:p>
            <a:endParaRPr lang="es-ES" dirty="0"/>
          </a:p>
          <a:p>
            <a:r>
              <a:rPr lang="es-ES" dirty="0"/>
              <a:t>En principio se distribuye por columnas; sin embargo, es posible modificar eso de muchas formas, con la función “</a:t>
            </a:r>
            <a:r>
              <a:rPr lang="es-ES" dirty="0" err="1"/>
              <a:t>codistributor</a:t>
            </a:r>
            <a:r>
              <a:rPr lang="es-ES" dirty="0"/>
              <a:t>”</a:t>
            </a:r>
          </a:p>
          <a:p>
            <a:r>
              <a:rPr lang="es-ES" dirty="0"/>
              <a:t>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192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3624" y="332656"/>
            <a:ext cx="7024744" cy="817160"/>
          </a:xfrm>
        </p:spPr>
        <p:txBody>
          <a:bodyPr>
            <a:noAutofit/>
          </a:bodyPr>
          <a:lstStyle/>
          <a:p>
            <a:r>
              <a:rPr lang="es-ES" sz="2800" dirty="0"/>
              <a:t>Generar </a:t>
            </a:r>
            <a:r>
              <a:rPr lang="es-ES" sz="2800" dirty="0" err="1"/>
              <a:t>Arrays</a:t>
            </a:r>
            <a:r>
              <a:rPr lang="es-ES" sz="2800" dirty="0"/>
              <a:t> “</a:t>
            </a:r>
            <a:r>
              <a:rPr lang="es-ES" sz="2800" dirty="0" err="1"/>
              <a:t>codistribuidos</a:t>
            </a:r>
            <a:r>
              <a:rPr lang="es-ES" sz="2800" dirty="0"/>
              <a:t>”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8922" y="1340768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Veamos como ensamblar diferentes </a:t>
            </a:r>
            <a:r>
              <a:rPr lang="es-ES" dirty="0" err="1"/>
              <a:t>arrays</a:t>
            </a:r>
            <a:r>
              <a:rPr lang="es-ES" dirty="0"/>
              <a:t> locales en uno sólo, </a:t>
            </a:r>
            <a:r>
              <a:rPr lang="es-ES" dirty="0" err="1"/>
              <a:t>codistribuido</a:t>
            </a:r>
            <a:r>
              <a:rPr lang="es-ES" dirty="0"/>
              <a:t>.</a:t>
            </a:r>
          </a:p>
          <a:p>
            <a:r>
              <a:rPr lang="es-ES" dirty="0"/>
              <a:t>Vamos a ver sólo distribución unidimensional, con la función “codistributor1d”, que crea un “</a:t>
            </a:r>
            <a:r>
              <a:rPr lang="es-ES" dirty="0" err="1"/>
              <a:t>codistribuidor</a:t>
            </a:r>
            <a:r>
              <a:rPr lang="es-ES" dirty="0"/>
              <a:t>”</a:t>
            </a:r>
          </a:p>
          <a:p>
            <a:endParaRPr lang="es-ES" dirty="0"/>
          </a:p>
          <a:p>
            <a:r>
              <a:rPr lang="es-ES" dirty="0"/>
              <a:t>Supongamos que tenemos 4 </a:t>
            </a:r>
            <a:r>
              <a:rPr lang="es-ES" dirty="0" err="1"/>
              <a:t>workers</a:t>
            </a:r>
            <a:r>
              <a:rPr lang="es-ES" dirty="0"/>
              <a:t>, los tres primeros con </a:t>
            </a:r>
            <a:r>
              <a:rPr lang="es-ES" dirty="0" err="1"/>
              <a:t>arrays</a:t>
            </a:r>
            <a:r>
              <a:rPr lang="es-ES" dirty="0"/>
              <a:t> </a:t>
            </a:r>
            <a:r>
              <a:rPr lang="es-ES" dirty="0" err="1"/>
              <a:t>A_parcial</a:t>
            </a:r>
            <a:r>
              <a:rPr lang="es-ES" dirty="0"/>
              <a:t> de 3 filas por 3 columnas y el cuarto </a:t>
            </a:r>
            <a:r>
              <a:rPr lang="es-ES" dirty="0" err="1"/>
              <a:t>worker</a:t>
            </a:r>
            <a:r>
              <a:rPr lang="es-ES" dirty="0"/>
              <a:t> con </a:t>
            </a:r>
            <a:r>
              <a:rPr lang="es-ES" dirty="0" err="1"/>
              <a:t>array</a:t>
            </a:r>
            <a:r>
              <a:rPr lang="es-ES" dirty="0"/>
              <a:t>  </a:t>
            </a:r>
            <a:r>
              <a:rPr lang="es-ES" dirty="0" err="1"/>
              <a:t>A_parcial</a:t>
            </a:r>
            <a:r>
              <a:rPr lang="es-ES" dirty="0"/>
              <a:t> de 3 filas por 2 columnas: Queremos ensamblarlos en un </a:t>
            </a:r>
            <a:r>
              <a:rPr lang="es-ES" dirty="0" err="1"/>
              <a:t>array</a:t>
            </a:r>
            <a:r>
              <a:rPr lang="es-ES" dirty="0"/>
              <a:t> </a:t>
            </a:r>
            <a:r>
              <a:rPr lang="es-ES" dirty="0" err="1"/>
              <a:t>codistribuido</a:t>
            </a:r>
            <a:r>
              <a:rPr lang="es-ES" dirty="0"/>
              <a:t> </a:t>
            </a:r>
            <a:r>
              <a:rPr lang="es-ES" dirty="0" err="1"/>
              <a:t>A_total</a:t>
            </a:r>
            <a:r>
              <a:rPr lang="es-ES" dirty="0"/>
              <a:t> de 3 filas por 11 columnas:</a:t>
            </a:r>
          </a:p>
          <a:p>
            <a:endParaRPr lang="es-ES" dirty="0"/>
          </a:p>
          <a:p>
            <a:r>
              <a:rPr lang="es-ES" dirty="0"/>
              <a:t> </a:t>
            </a:r>
          </a:p>
          <a:p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331640" y="4221088"/>
            <a:ext cx="5976664" cy="1800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1763688" y="4653136"/>
            <a:ext cx="9361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3*3</a:t>
            </a:r>
          </a:p>
        </p:txBody>
      </p:sp>
      <p:sp>
        <p:nvSpPr>
          <p:cNvPr id="6" name="5 Rectángulo"/>
          <p:cNvSpPr/>
          <p:nvPr/>
        </p:nvSpPr>
        <p:spPr>
          <a:xfrm>
            <a:off x="3203848" y="4625410"/>
            <a:ext cx="9361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3*3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752020" y="4625410"/>
            <a:ext cx="9361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3*3</a:t>
            </a:r>
          </a:p>
        </p:txBody>
      </p:sp>
      <p:sp>
        <p:nvSpPr>
          <p:cNvPr id="8" name="7 Rectángulo"/>
          <p:cNvSpPr/>
          <p:nvPr/>
        </p:nvSpPr>
        <p:spPr>
          <a:xfrm>
            <a:off x="6300192" y="4609151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3*2</a:t>
            </a:r>
          </a:p>
        </p:txBody>
      </p:sp>
      <p:sp>
        <p:nvSpPr>
          <p:cNvPr id="9" name="8 Rectángulo"/>
          <p:cNvSpPr/>
          <p:nvPr/>
        </p:nvSpPr>
        <p:spPr>
          <a:xfrm>
            <a:off x="3536903" y="6021288"/>
            <a:ext cx="667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/>
              <a:t>3*11</a:t>
            </a:r>
          </a:p>
        </p:txBody>
      </p:sp>
    </p:spTree>
    <p:extLst>
      <p:ext uri="{BB962C8B-B14F-4D97-AF65-F5344CB8AC3E}">
        <p14:creationId xmlns:p14="http://schemas.microsoft.com/office/powerpoint/2010/main" val="377771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3624" y="332656"/>
            <a:ext cx="7024744" cy="817160"/>
          </a:xfrm>
        </p:spPr>
        <p:txBody>
          <a:bodyPr>
            <a:noAutofit/>
          </a:bodyPr>
          <a:lstStyle/>
          <a:p>
            <a:r>
              <a:rPr lang="es-ES" sz="2800" dirty="0"/>
              <a:t>Generar </a:t>
            </a:r>
            <a:r>
              <a:rPr lang="es-ES" sz="2800" dirty="0" err="1"/>
              <a:t>Arrays</a:t>
            </a:r>
            <a:r>
              <a:rPr lang="es-ES" sz="2800" dirty="0"/>
              <a:t> “</a:t>
            </a:r>
            <a:r>
              <a:rPr lang="es-ES" sz="2800" dirty="0" err="1"/>
              <a:t>codistribuidos</a:t>
            </a:r>
            <a:r>
              <a:rPr lang="es-ES" sz="2800" dirty="0"/>
              <a:t>”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8922" y="1340768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Los argumentos de codistributor1d son: </a:t>
            </a:r>
          </a:p>
          <a:p>
            <a:r>
              <a:rPr lang="es-ES" dirty="0"/>
              <a:t>-la dimensión a lo largo de la cual se distribuye (en este caso por columnas ,segunda dimensión)</a:t>
            </a:r>
          </a:p>
          <a:p>
            <a:r>
              <a:rPr lang="es-ES" dirty="0"/>
              <a:t>-Vector con las columnas que se cogen en cada </a:t>
            </a:r>
            <a:r>
              <a:rPr lang="es-ES" dirty="0" err="1"/>
              <a:t>worker</a:t>
            </a:r>
            <a:r>
              <a:rPr lang="es-ES" dirty="0"/>
              <a:t> [3, 3, 3, 2]</a:t>
            </a:r>
          </a:p>
          <a:p>
            <a:r>
              <a:rPr lang="es-ES" dirty="0"/>
              <a:t>-Dimensiones de la matriz final: [3,11]</a:t>
            </a:r>
          </a:p>
          <a:p>
            <a:endParaRPr lang="es-ES" dirty="0"/>
          </a:p>
          <a:p>
            <a:r>
              <a:rPr lang="es-ES" dirty="0"/>
              <a:t>Hay que hacer la llamada</a:t>
            </a:r>
          </a:p>
          <a:p>
            <a:r>
              <a:rPr lang="es-ES" dirty="0"/>
              <a:t>&gt;&gt;</a:t>
            </a:r>
            <a:r>
              <a:rPr lang="es-ES" dirty="0" err="1"/>
              <a:t>codist</a:t>
            </a:r>
            <a:r>
              <a:rPr lang="es-ES" dirty="0"/>
              <a:t> =codistributor1d(2,[3,3,3,2], [3,11])</a:t>
            </a:r>
          </a:p>
          <a:p>
            <a:r>
              <a:rPr lang="es-ES" dirty="0"/>
              <a:t>Y a continuación usamos el </a:t>
            </a:r>
            <a:r>
              <a:rPr lang="es-ES" dirty="0" err="1"/>
              <a:t>codistributor</a:t>
            </a:r>
            <a:endParaRPr lang="es-ES" dirty="0"/>
          </a:p>
          <a:p>
            <a:r>
              <a:rPr lang="es-ES" dirty="0"/>
              <a:t>&gt;&gt;</a:t>
            </a:r>
            <a:r>
              <a:rPr lang="es-ES" dirty="0" err="1"/>
              <a:t>Atotal</a:t>
            </a:r>
            <a:r>
              <a:rPr lang="es-ES" dirty="0"/>
              <a:t>=</a:t>
            </a:r>
            <a:r>
              <a:rPr lang="es-ES" dirty="0" err="1"/>
              <a:t>codistributed.build</a:t>
            </a:r>
            <a:r>
              <a:rPr lang="es-ES" dirty="0"/>
              <a:t>(</a:t>
            </a:r>
            <a:r>
              <a:rPr lang="es-ES" dirty="0" err="1"/>
              <a:t>A_parcial</a:t>
            </a:r>
            <a:r>
              <a:rPr lang="es-ES" dirty="0"/>
              <a:t>, </a:t>
            </a:r>
            <a:r>
              <a:rPr lang="es-ES" dirty="0" err="1"/>
              <a:t>codist</a:t>
            </a:r>
            <a:r>
              <a:rPr lang="es-ES" dirty="0"/>
              <a:t>)</a:t>
            </a:r>
          </a:p>
          <a:p>
            <a:r>
              <a:rPr lang="es-ES" dirty="0"/>
              <a:t> </a:t>
            </a:r>
          </a:p>
          <a:p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2051720" y="4793816"/>
            <a:ext cx="5256584" cy="141213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2123728" y="5039594"/>
            <a:ext cx="823320" cy="734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3*3</a:t>
            </a:r>
          </a:p>
        </p:txBody>
      </p:sp>
      <p:sp>
        <p:nvSpPr>
          <p:cNvPr id="6" name="5 Rectángulo"/>
          <p:cNvSpPr/>
          <p:nvPr/>
        </p:nvSpPr>
        <p:spPr>
          <a:xfrm>
            <a:off x="3316632" y="5011868"/>
            <a:ext cx="823320" cy="734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3*3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864804" y="5011868"/>
            <a:ext cx="823320" cy="734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3*3</a:t>
            </a:r>
          </a:p>
        </p:txBody>
      </p:sp>
      <p:sp>
        <p:nvSpPr>
          <p:cNvPr id="8" name="7 Rectángulo"/>
          <p:cNvSpPr/>
          <p:nvPr/>
        </p:nvSpPr>
        <p:spPr>
          <a:xfrm>
            <a:off x="6378272" y="4995609"/>
            <a:ext cx="569991" cy="734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3*2</a:t>
            </a:r>
          </a:p>
        </p:txBody>
      </p:sp>
      <p:sp>
        <p:nvSpPr>
          <p:cNvPr id="9" name="8 Rectángulo"/>
          <p:cNvSpPr/>
          <p:nvPr/>
        </p:nvSpPr>
        <p:spPr>
          <a:xfrm>
            <a:off x="3617284" y="6285570"/>
            <a:ext cx="924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/>
              <a:t>3*11</a:t>
            </a:r>
          </a:p>
        </p:txBody>
      </p:sp>
    </p:spTree>
    <p:extLst>
      <p:ext uri="{BB962C8B-B14F-4D97-AF65-F5344CB8AC3E}">
        <p14:creationId xmlns:p14="http://schemas.microsoft.com/office/powerpoint/2010/main" val="353196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3624" y="332656"/>
            <a:ext cx="7024744" cy="817160"/>
          </a:xfrm>
        </p:spPr>
        <p:txBody>
          <a:bodyPr>
            <a:noAutofit/>
          </a:bodyPr>
          <a:lstStyle/>
          <a:p>
            <a:r>
              <a:rPr lang="es-ES" sz="2800" dirty="0"/>
              <a:t>Generar </a:t>
            </a:r>
            <a:r>
              <a:rPr lang="es-ES" sz="2800" dirty="0" err="1"/>
              <a:t>Arrays</a:t>
            </a:r>
            <a:r>
              <a:rPr lang="es-ES" sz="2800" dirty="0"/>
              <a:t> “</a:t>
            </a:r>
            <a:r>
              <a:rPr lang="es-ES" sz="2800" dirty="0" err="1"/>
              <a:t>codistribuidos</a:t>
            </a:r>
            <a:r>
              <a:rPr lang="es-ES" sz="2800" dirty="0"/>
              <a:t>”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8922" y="1340768"/>
            <a:ext cx="7704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Podremos operar con </a:t>
            </a:r>
            <a:r>
              <a:rPr lang="es-ES" dirty="0" err="1"/>
              <a:t>A_total</a:t>
            </a:r>
            <a:r>
              <a:rPr lang="es-ES" dirty="0"/>
              <a:t> como una matriz normal;</a:t>
            </a:r>
          </a:p>
          <a:p>
            <a:endParaRPr lang="es-ES" dirty="0"/>
          </a:p>
          <a:p>
            <a:r>
              <a:rPr lang="es-ES" dirty="0"/>
              <a:t>Como en el caso de </a:t>
            </a:r>
            <a:r>
              <a:rPr lang="es-ES" dirty="0" err="1"/>
              <a:t>Arrays</a:t>
            </a:r>
            <a:r>
              <a:rPr lang="es-ES" dirty="0"/>
              <a:t> distribuidos podemos obtener su parte local (</a:t>
            </a:r>
            <a:r>
              <a:rPr lang="es-ES" dirty="0" err="1"/>
              <a:t>getLocalPart</a:t>
            </a:r>
            <a:r>
              <a:rPr lang="es-ES" dirty="0"/>
              <a:t>) o traerla a un </a:t>
            </a:r>
            <a:r>
              <a:rPr lang="es-ES" dirty="0" err="1"/>
              <a:t>worker</a:t>
            </a:r>
            <a:r>
              <a:rPr lang="es-ES" dirty="0"/>
              <a:t> o al cliente (</a:t>
            </a:r>
            <a:r>
              <a:rPr lang="es-ES" dirty="0" err="1"/>
              <a:t>gather</a:t>
            </a:r>
            <a:r>
              <a:rPr lang="es-ES" dirty="0"/>
              <a:t>)</a:t>
            </a:r>
          </a:p>
          <a:p>
            <a:r>
              <a:rPr lang="es-ES" dirty="0"/>
              <a:t> </a:t>
            </a:r>
          </a:p>
          <a:p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2051720" y="4793816"/>
            <a:ext cx="5256584" cy="141213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2123728" y="5039594"/>
            <a:ext cx="823320" cy="734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3*3</a:t>
            </a:r>
          </a:p>
        </p:txBody>
      </p:sp>
      <p:sp>
        <p:nvSpPr>
          <p:cNvPr id="6" name="5 Rectángulo"/>
          <p:cNvSpPr/>
          <p:nvPr/>
        </p:nvSpPr>
        <p:spPr>
          <a:xfrm>
            <a:off x="3316632" y="5011868"/>
            <a:ext cx="823320" cy="734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3*3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864804" y="5011868"/>
            <a:ext cx="823320" cy="734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3*3</a:t>
            </a:r>
          </a:p>
        </p:txBody>
      </p:sp>
      <p:sp>
        <p:nvSpPr>
          <p:cNvPr id="8" name="7 Rectángulo"/>
          <p:cNvSpPr/>
          <p:nvPr/>
        </p:nvSpPr>
        <p:spPr>
          <a:xfrm>
            <a:off x="6378272" y="4995609"/>
            <a:ext cx="569991" cy="734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3*2</a:t>
            </a:r>
          </a:p>
        </p:txBody>
      </p:sp>
      <p:sp>
        <p:nvSpPr>
          <p:cNvPr id="9" name="8 Rectángulo"/>
          <p:cNvSpPr/>
          <p:nvPr/>
        </p:nvSpPr>
        <p:spPr>
          <a:xfrm>
            <a:off x="3617284" y="6285570"/>
            <a:ext cx="924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/>
              <a:t>3*11</a:t>
            </a:r>
          </a:p>
        </p:txBody>
      </p:sp>
    </p:spTree>
    <p:extLst>
      <p:ext uri="{BB962C8B-B14F-4D97-AF65-F5344CB8AC3E}">
        <p14:creationId xmlns:p14="http://schemas.microsoft.com/office/powerpoint/2010/main" val="121524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Instrucción SPMD  (single </a:t>
            </a:r>
            <a:r>
              <a:rPr lang="es-ES" dirty="0" err="1"/>
              <a:t>program</a:t>
            </a:r>
            <a:r>
              <a:rPr lang="es-ES" dirty="0"/>
              <a:t>, </a:t>
            </a:r>
            <a:r>
              <a:rPr lang="es-ES" dirty="0" err="1"/>
              <a:t>multiple</a:t>
            </a:r>
            <a:r>
              <a:rPr lang="es-ES" dirty="0"/>
              <a:t> data)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3568" y="2276872"/>
            <a:ext cx="7920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spmd</a:t>
            </a:r>
            <a:endParaRPr lang="es-ES" dirty="0"/>
          </a:p>
          <a:p>
            <a:r>
              <a:rPr lang="es-ES" dirty="0"/>
              <a:t>…</a:t>
            </a:r>
          </a:p>
          <a:p>
            <a:r>
              <a:rPr lang="es-ES" dirty="0" err="1"/>
              <a:t>end</a:t>
            </a:r>
            <a:endParaRPr lang="es-ES" dirty="0"/>
          </a:p>
          <a:p>
            <a:endParaRPr lang="es-ES" dirty="0"/>
          </a:p>
          <a:p>
            <a:r>
              <a:rPr lang="es-ES" dirty="0"/>
              <a:t>-Crea una región de código que es ejecutada por los </a:t>
            </a:r>
            <a:r>
              <a:rPr lang="es-ES" dirty="0" err="1"/>
              <a:t>workers</a:t>
            </a:r>
            <a:r>
              <a:rPr lang="es-ES" dirty="0"/>
              <a:t> disponibles, creados previamente con </a:t>
            </a:r>
            <a:r>
              <a:rPr lang="es-ES" dirty="0" err="1"/>
              <a:t>parpool</a:t>
            </a:r>
            <a:endParaRPr lang="es-ES" dirty="0"/>
          </a:p>
          <a:p>
            <a:endParaRPr lang="es-ES" dirty="0"/>
          </a:p>
          <a:p>
            <a:r>
              <a:rPr lang="es-ES" dirty="0"/>
              <a:t>-Cada </a:t>
            </a:r>
            <a:r>
              <a:rPr lang="es-ES" dirty="0" err="1"/>
              <a:t>worker</a:t>
            </a:r>
            <a:r>
              <a:rPr lang="es-ES" dirty="0"/>
              <a:t> se identifica mediante la variable “</a:t>
            </a:r>
            <a:r>
              <a:rPr lang="es-ES" dirty="0" err="1"/>
              <a:t>labindex</a:t>
            </a:r>
            <a:r>
              <a:rPr lang="es-ES" dirty="0"/>
              <a:t>”. Cada </a:t>
            </a:r>
            <a:r>
              <a:rPr lang="es-ES" dirty="0" err="1"/>
              <a:t>worker</a:t>
            </a:r>
            <a:r>
              <a:rPr lang="es-ES" dirty="0"/>
              <a:t>  se ejecuta en un </a:t>
            </a:r>
            <a:r>
              <a:rPr lang="es-ES" dirty="0" err="1"/>
              <a:t>core</a:t>
            </a:r>
            <a:r>
              <a:rPr lang="es-ES" dirty="0"/>
              <a:t> separado y tiene su propio espacio de trabajo</a:t>
            </a:r>
          </a:p>
          <a:p>
            <a:endParaRPr lang="es-ES" dirty="0"/>
          </a:p>
          <a:p>
            <a:r>
              <a:rPr lang="es-ES" dirty="0"/>
              <a:t>-La variable “</a:t>
            </a:r>
            <a:r>
              <a:rPr lang="es-ES" dirty="0" err="1"/>
              <a:t>numlabs</a:t>
            </a:r>
            <a:r>
              <a:rPr lang="es-ES" dirty="0"/>
              <a:t>” da el número de </a:t>
            </a:r>
            <a:r>
              <a:rPr lang="es-ES" dirty="0" err="1"/>
              <a:t>labs</a:t>
            </a:r>
            <a:r>
              <a:rPr lang="es-ES" dirty="0"/>
              <a:t> activos dentro de la región paralela. Cada </a:t>
            </a:r>
            <a:r>
              <a:rPr lang="es-ES" dirty="0" err="1"/>
              <a:t>core</a:t>
            </a:r>
            <a:r>
              <a:rPr lang="es-ES" dirty="0"/>
              <a:t> puede enviar datos a los otros </a:t>
            </a:r>
            <a:r>
              <a:rPr lang="es-ES" dirty="0" err="1"/>
              <a:t>cores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-El cliente puede examinar datos de los </a:t>
            </a:r>
            <a:r>
              <a:rPr lang="es-ES" dirty="0" err="1"/>
              <a:t>cores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372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3624" y="332656"/>
            <a:ext cx="7024744" cy="817160"/>
          </a:xfrm>
        </p:spPr>
        <p:txBody>
          <a:bodyPr>
            <a:noAutofit/>
          </a:bodyPr>
          <a:lstStyle/>
          <a:p>
            <a:r>
              <a:rPr lang="es-ES" sz="2800" dirty="0"/>
              <a:t>Ejercicio: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8922" y="1340768"/>
            <a:ext cx="77048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Dado el ejemplo de calcular raíces:</a:t>
            </a:r>
          </a:p>
          <a:p>
            <a:endParaRPr lang="es-ES" dirty="0"/>
          </a:p>
          <a:p>
            <a:r>
              <a:rPr lang="es-ES" dirty="0"/>
              <a:t>N=800;A=</a:t>
            </a:r>
            <a:r>
              <a:rPr lang="es-ES" dirty="0" err="1"/>
              <a:t>distributed.rand</a:t>
            </a:r>
            <a:r>
              <a:rPr lang="es-ES" dirty="0"/>
              <a:t>(1,N);</a:t>
            </a:r>
          </a:p>
          <a:p>
            <a:r>
              <a:rPr lang="es-ES" dirty="0"/>
              <a:t>B=</a:t>
            </a:r>
            <a:r>
              <a:rPr lang="es-ES" dirty="0" err="1"/>
              <a:t>distributed.rand</a:t>
            </a:r>
            <a:r>
              <a:rPr lang="es-ES" dirty="0"/>
              <a:t>(1,N);</a:t>
            </a:r>
          </a:p>
          <a:p>
            <a:r>
              <a:rPr lang="es-ES" dirty="0"/>
              <a:t>C=</a:t>
            </a:r>
            <a:r>
              <a:rPr lang="es-ES" dirty="0" err="1"/>
              <a:t>distributed.rand</a:t>
            </a:r>
            <a:r>
              <a:rPr lang="es-ES" dirty="0"/>
              <a:t>(1,N);</a:t>
            </a:r>
          </a:p>
          <a:p>
            <a:r>
              <a:rPr lang="es-ES" dirty="0"/>
              <a:t>sol=</a:t>
            </a:r>
            <a:r>
              <a:rPr lang="es-ES" dirty="0" err="1"/>
              <a:t>distributed.zeros</a:t>
            </a:r>
            <a:r>
              <a:rPr lang="es-ES" dirty="0"/>
              <a:t>(2,N);</a:t>
            </a:r>
          </a:p>
          <a:p>
            <a:r>
              <a:rPr lang="es-ES" dirty="0"/>
              <a:t>tic</a:t>
            </a:r>
          </a:p>
          <a:p>
            <a:r>
              <a:rPr lang="es-ES" dirty="0" err="1"/>
              <a:t>spmd</a:t>
            </a:r>
            <a:r>
              <a:rPr lang="es-ES" dirty="0"/>
              <a:t> </a:t>
            </a:r>
          </a:p>
          <a:p>
            <a:r>
              <a:rPr lang="es-ES" dirty="0"/>
              <a:t>   </a:t>
            </a:r>
            <a:r>
              <a:rPr lang="es-ES" dirty="0" err="1"/>
              <a:t>for</a:t>
            </a:r>
            <a:r>
              <a:rPr lang="es-ES" dirty="0"/>
              <a:t> i=</a:t>
            </a:r>
            <a:r>
              <a:rPr lang="es-ES" dirty="0" err="1"/>
              <a:t>drange</a:t>
            </a:r>
            <a:r>
              <a:rPr lang="es-ES" dirty="0"/>
              <a:t>(1:N)</a:t>
            </a:r>
          </a:p>
          <a:p>
            <a:r>
              <a:rPr lang="es-ES" dirty="0"/>
              <a:t>     sol(:,i)=</a:t>
            </a:r>
            <a:r>
              <a:rPr lang="es-ES" dirty="0" err="1"/>
              <a:t>roots</a:t>
            </a:r>
            <a:r>
              <a:rPr lang="es-ES" dirty="0"/>
              <a:t>([A(i),B(i),C(i)]);</a:t>
            </a:r>
          </a:p>
          <a:p>
            <a:r>
              <a:rPr lang="es-ES" dirty="0"/>
              <a:t>  </a:t>
            </a:r>
            <a:r>
              <a:rPr lang="es-ES" dirty="0" err="1"/>
              <a:t>end</a:t>
            </a:r>
            <a:endParaRPr lang="es-ES" dirty="0"/>
          </a:p>
          <a:p>
            <a:r>
              <a:rPr lang="es-ES" dirty="0" err="1"/>
              <a:t>end</a:t>
            </a:r>
            <a:endParaRPr lang="es-ES" dirty="0"/>
          </a:p>
          <a:p>
            <a:r>
              <a:rPr lang="es-ES" dirty="0" err="1"/>
              <a:t>toc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Distribuir previamente los </a:t>
            </a:r>
            <a:r>
              <a:rPr lang="es-ES" dirty="0" err="1"/>
              <a:t>arrays</a:t>
            </a:r>
            <a:r>
              <a:rPr lang="es-ES" dirty="0"/>
              <a:t> de entrada, obtener la parte local dentro del </a:t>
            </a:r>
            <a:r>
              <a:rPr lang="es-ES" dirty="0" err="1"/>
              <a:t>spmd</a:t>
            </a:r>
            <a:r>
              <a:rPr lang="es-ES" dirty="0"/>
              <a:t>, </a:t>
            </a:r>
            <a:r>
              <a:rPr lang="es-ES" dirty="0" err="1"/>
              <a:t>codistribuir</a:t>
            </a:r>
            <a:r>
              <a:rPr lang="es-ES" dirty="0"/>
              <a:t> el </a:t>
            </a:r>
            <a:r>
              <a:rPr lang="es-ES" dirty="0" err="1"/>
              <a:t>array</a:t>
            </a:r>
            <a:r>
              <a:rPr lang="es-ES" dirty="0"/>
              <a:t> de salida y “recogerlo” en uno sólo</a:t>
            </a:r>
          </a:p>
        </p:txBody>
      </p:sp>
    </p:spTree>
    <p:extLst>
      <p:ext uri="{BB962C8B-B14F-4D97-AF65-F5344CB8AC3E}">
        <p14:creationId xmlns:p14="http://schemas.microsoft.com/office/powerpoint/2010/main" val="359303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3624" y="332656"/>
            <a:ext cx="7024744" cy="817160"/>
          </a:xfrm>
        </p:spPr>
        <p:txBody>
          <a:bodyPr>
            <a:noAutofit/>
          </a:bodyPr>
          <a:lstStyle/>
          <a:p>
            <a:r>
              <a:rPr lang="es-ES" sz="2800" dirty="0" err="1"/>
              <a:t>Pmode</a:t>
            </a:r>
            <a:endParaRPr lang="es-ES" sz="2800" dirty="0"/>
          </a:p>
        </p:txBody>
      </p:sp>
      <p:sp>
        <p:nvSpPr>
          <p:cNvPr id="3" name="2 CuadroTexto"/>
          <p:cNvSpPr txBox="1"/>
          <p:nvPr/>
        </p:nvSpPr>
        <p:spPr>
          <a:xfrm>
            <a:off x="688922" y="1340768"/>
            <a:ext cx="77048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Pmode</a:t>
            </a:r>
            <a:r>
              <a:rPr lang="es-ES" dirty="0"/>
              <a:t> es algo así como un </a:t>
            </a:r>
            <a:r>
              <a:rPr lang="es-ES" dirty="0" err="1"/>
              <a:t>spmd</a:t>
            </a:r>
            <a:r>
              <a:rPr lang="es-ES" dirty="0"/>
              <a:t> “interactivo”.</a:t>
            </a:r>
          </a:p>
          <a:p>
            <a:endParaRPr lang="es-ES" dirty="0"/>
          </a:p>
          <a:p>
            <a:r>
              <a:rPr lang="es-ES" dirty="0"/>
              <a:t>El pool debe estar cerrado </a:t>
            </a:r>
          </a:p>
          <a:p>
            <a:endParaRPr lang="es-ES" dirty="0"/>
          </a:p>
          <a:p>
            <a:r>
              <a:rPr lang="es-ES" dirty="0"/>
              <a:t>&gt;&gt;</a:t>
            </a:r>
            <a:r>
              <a:rPr lang="es-ES" dirty="0" err="1"/>
              <a:t>pmode</a:t>
            </a:r>
            <a:r>
              <a:rPr lang="es-ES" dirty="0"/>
              <a:t> </a:t>
            </a:r>
            <a:r>
              <a:rPr lang="es-ES" dirty="0" err="1"/>
              <a:t>start</a:t>
            </a:r>
            <a:r>
              <a:rPr lang="es-ES" dirty="0"/>
              <a:t> </a:t>
            </a:r>
          </a:p>
          <a:p>
            <a:endParaRPr lang="es-ES" dirty="0"/>
          </a:p>
          <a:p>
            <a:r>
              <a:rPr lang="es-ES" dirty="0"/>
              <a:t>También</a:t>
            </a:r>
          </a:p>
          <a:p>
            <a:endParaRPr lang="es-ES" dirty="0"/>
          </a:p>
          <a:p>
            <a:r>
              <a:rPr lang="es-ES" dirty="0"/>
              <a:t>&gt;&gt;</a:t>
            </a:r>
            <a:r>
              <a:rPr lang="es-ES" dirty="0" err="1"/>
              <a:t>pmode</a:t>
            </a:r>
            <a:r>
              <a:rPr lang="es-ES" dirty="0"/>
              <a:t> </a:t>
            </a:r>
            <a:r>
              <a:rPr lang="es-ES" dirty="0" err="1"/>
              <a:t>start</a:t>
            </a:r>
            <a:r>
              <a:rPr lang="es-ES" dirty="0"/>
              <a:t> 4</a:t>
            </a:r>
          </a:p>
          <a:p>
            <a:endParaRPr lang="es-ES" dirty="0"/>
          </a:p>
          <a:p>
            <a:r>
              <a:rPr lang="es-ES" dirty="0"/>
              <a:t>Se pueden introducir comandos y se ejecutan en todos los </a:t>
            </a:r>
            <a:r>
              <a:rPr lang="es-ES" dirty="0" err="1"/>
              <a:t>workers</a:t>
            </a:r>
            <a:r>
              <a:rPr lang="es-ES" dirty="0"/>
              <a:t> a la vez.  (Prueba esto:</a:t>
            </a:r>
          </a:p>
          <a:p>
            <a:r>
              <a:rPr lang="es-ES" dirty="0"/>
              <a:t>P&gt;&gt;a=</a:t>
            </a:r>
            <a:r>
              <a:rPr lang="es-ES" dirty="0" err="1"/>
              <a:t>ones</a:t>
            </a:r>
            <a:r>
              <a:rPr lang="es-ES" dirty="0"/>
              <a:t>(5)</a:t>
            </a:r>
          </a:p>
          <a:p>
            <a:r>
              <a:rPr lang="es-ES" dirty="0"/>
              <a:t>P&gt;&gt;a=a*</a:t>
            </a:r>
            <a:r>
              <a:rPr lang="es-ES" dirty="0" err="1"/>
              <a:t>labindex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s-ES" dirty="0"/>
              <a:t>No se puede ejecutar </a:t>
            </a:r>
            <a:r>
              <a:rPr lang="es-ES" dirty="0" err="1"/>
              <a:t>pmode</a:t>
            </a:r>
            <a:r>
              <a:rPr lang="es-ES" dirty="0"/>
              <a:t> si Matlab está corriendo en “modo texto”.</a:t>
            </a:r>
          </a:p>
          <a:p>
            <a:r>
              <a:rPr lang="es-ES" dirty="0"/>
              <a:t>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62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3624" y="332656"/>
            <a:ext cx="7024744" cy="817160"/>
          </a:xfrm>
        </p:spPr>
        <p:txBody>
          <a:bodyPr>
            <a:noAutofit/>
          </a:bodyPr>
          <a:lstStyle/>
          <a:p>
            <a:r>
              <a:rPr lang="es-ES" sz="2800" dirty="0" err="1"/>
              <a:t>Pmode</a:t>
            </a:r>
            <a:endParaRPr lang="es-ES" sz="2800" dirty="0"/>
          </a:p>
        </p:txBody>
      </p:sp>
      <p:sp>
        <p:nvSpPr>
          <p:cNvPr id="3" name="2 CuadroTexto"/>
          <p:cNvSpPr txBox="1"/>
          <p:nvPr/>
        </p:nvSpPr>
        <p:spPr>
          <a:xfrm>
            <a:off x="688922" y="1340768"/>
            <a:ext cx="77048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solidFill>
                <a:prstClr val="black"/>
              </a:solidFill>
            </a:endParaRPr>
          </a:p>
          <a:p>
            <a:r>
              <a:rPr lang="es-ES" dirty="0">
                <a:solidFill>
                  <a:prstClr val="black"/>
                </a:solidFill>
              </a:rPr>
              <a:t>Es posible usar </a:t>
            </a:r>
            <a:r>
              <a:rPr lang="es-ES" dirty="0" err="1">
                <a:solidFill>
                  <a:prstClr val="black"/>
                </a:solidFill>
              </a:rPr>
              <a:t>arrays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codistribuidos</a:t>
            </a:r>
            <a:r>
              <a:rPr lang="es-ES" dirty="0">
                <a:solidFill>
                  <a:prstClr val="black"/>
                </a:solidFill>
              </a:rPr>
              <a:t>, como en los ejemplos anteriores.</a:t>
            </a:r>
          </a:p>
          <a:p>
            <a:endParaRPr lang="es-ES" dirty="0">
              <a:solidFill>
                <a:prstClr val="black"/>
              </a:solidFill>
            </a:endParaRPr>
          </a:p>
          <a:p>
            <a:endParaRPr lang="es-ES" dirty="0">
              <a:solidFill>
                <a:prstClr val="black"/>
              </a:solidFill>
            </a:endParaRPr>
          </a:p>
          <a:p>
            <a:endParaRPr lang="es-ES" dirty="0">
              <a:solidFill>
                <a:prstClr val="black"/>
              </a:solidFill>
            </a:endParaRPr>
          </a:p>
          <a:p>
            <a:r>
              <a:rPr lang="es-ES" dirty="0">
                <a:solidFill>
                  <a:prstClr val="black"/>
                </a:solidFill>
              </a:rPr>
              <a:t>Se puede enviar datos del cliente a los </a:t>
            </a:r>
            <a:r>
              <a:rPr lang="es-ES" dirty="0" err="1">
                <a:solidFill>
                  <a:prstClr val="black"/>
                </a:solidFill>
              </a:rPr>
              <a:t>workers</a:t>
            </a:r>
            <a:r>
              <a:rPr lang="es-ES" dirty="0">
                <a:solidFill>
                  <a:prstClr val="black"/>
                </a:solidFill>
              </a:rPr>
              <a:t> o de los </a:t>
            </a:r>
            <a:r>
              <a:rPr lang="es-ES" dirty="0" err="1">
                <a:solidFill>
                  <a:prstClr val="black"/>
                </a:solidFill>
              </a:rPr>
              <a:t>workers</a:t>
            </a:r>
            <a:r>
              <a:rPr lang="es-ES" dirty="0">
                <a:solidFill>
                  <a:prstClr val="black"/>
                </a:solidFill>
              </a:rPr>
              <a:t> al cliente:</a:t>
            </a:r>
          </a:p>
          <a:p>
            <a:endParaRPr lang="es-ES" dirty="0">
              <a:solidFill>
                <a:prstClr val="black"/>
              </a:solidFill>
            </a:endParaRPr>
          </a:p>
          <a:p>
            <a:endParaRPr lang="es-ES" dirty="0">
              <a:solidFill>
                <a:prstClr val="black"/>
              </a:solidFill>
            </a:endParaRPr>
          </a:p>
          <a:p>
            <a:r>
              <a:rPr lang="es-ES" dirty="0">
                <a:solidFill>
                  <a:prstClr val="black"/>
                </a:solidFill>
              </a:rPr>
              <a:t>&gt;&gt; </a:t>
            </a:r>
            <a:r>
              <a:rPr lang="es-ES" dirty="0" err="1">
                <a:solidFill>
                  <a:prstClr val="black"/>
                </a:solidFill>
              </a:rPr>
              <a:t>pmode</a:t>
            </a:r>
            <a:r>
              <a:rPr lang="es-ES" dirty="0">
                <a:solidFill>
                  <a:prstClr val="black"/>
                </a:solidFill>
              </a:rPr>
              <a:t> lab2client A 3 </a:t>
            </a:r>
          </a:p>
          <a:p>
            <a:r>
              <a:rPr lang="es-ES" dirty="0">
                <a:solidFill>
                  <a:prstClr val="black"/>
                </a:solidFill>
              </a:rPr>
              <a:t>		%</a:t>
            </a:r>
            <a:r>
              <a:rPr lang="es-ES" dirty="0" err="1">
                <a:solidFill>
                  <a:prstClr val="black"/>
                </a:solidFill>
              </a:rPr>
              <a:t>Envia</a:t>
            </a:r>
            <a:r>
              <a:rPr lang="es-ES" dirty="0">
                <a:solidFill>
                  <a:prstClr val="black"/>
                </a:solidFill>
              </a:rPr>
              <a:t> la matriz A del </a:t>
            </a:r>
            <a:r>
              <a:rPr lang="es-ES" dirty="0" err="1">
                <a:solidFill>
                  <a:prstClr val="black"/>
                </a:solidFill>
              </a:rPr>
              <a:t>worker</a:t>
            </a:r>
            <a:r>
              <a:rPr lang="es-ES" dirty="0">
                <a:solidFill>
                  <a:prstClr val="black"/>
                </a:solidFill>
              </a:rPr>
              <a:t> 3 al cliente</a:t>
            </a:r>
          </a:p>
          <a:p>
            <a:endParaRPr lang="es-ES" dirty="0">
              <a:solidFill>
                <a:prstClr val="black"/>
              </a:solidFill>
            </a:endParaRPr>
          </a:p>
          <a:p>
            <a:r>
              <a:rPr lang="es-ES" dirty="0">
                <a:solidFill>
                  <a:prstClr val="black"/>
                </a:solidFill>
              </a:rPr>
              <a:t>&gt;&gt; </a:t>
            </a:r>
            <a:r>
              <a:rPr lang="es-ES" dirty="0" err="1">
                <a:solidFill>
                  <a:prstClr val="black"/>
                </a:solidFill>
              </a:rPr>
              <a:t>pmode</a:t>
            </a:r>
            <a:r>
              <a:rPr lang="es-ES" dirty="0">
                <a:solidFill>
                  <a:prstClr val="black"/>
                </a:solidFill>
              </a:rPr>
              <a:t> client2lab y 1:2 </a:t>
            </a:r>
          </a:p>
          <a:p>
            <a:r>
              <a:rPr lang="es-ES" dirty="0">
                <a:solidFill>
                  <a:prstClr val="black"/>
                </a:solidFill>
              </a:rPr>
              <a:t>		%Envía la variable y del cliente a los </a:t>
            </a:r>
            <a:r>
              <a:rPr lang="es-ES" dirty="0" err="1">
                <a:solidFill>
                  <a:prstClr val="black"/>
                </a:solidFill>
              </a:rPr>
              <a:t>workers</a:t>
            </a:r>
            <a:r>
              <a:rPr lang="es-ES" dirty="0">
                <a:solidFill>
                  <a:prstClr val="black"/>
                </a:solidFill>
              </a:rPr>
              <a:t> 1 y 2;    		% en el   3 y 4, la variable y queda indefinida.</a:t>
            </a:r>
          </a:p>
          <a:p>
            <a:endParaRPr lang="es-ES" dirty="0">
              <a:solidFill>
                <a:prstClr val="black"/>
              </a:solidFill>
            </a:endParaRPr>
          </a:p>
          <a:p>
            <a:r>
              <a:rPr lang="es-ES" dirty="0"/>
              <a:t>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97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3624" y="332656"/>
            <a:ext cx="7024744" cy="817160"/>
          </a:xfrm>
        </p:spPr>
        <p:txBody>
          <a:bodyPr>
            <a:noAutofit/>
          </a:bodyPr>
          <a:lstStyle/>
          <a:p>
            <a:r>
              <a:rPr lang="es-ES" sz="2800" dirty="0" err="1"/>
              <a:t>mpiprofile</a:t>
            </a:r>
            <a:endParaRPr lang="es-ES" sz="2800" dirty="0"/>
          </a:p>
        </p:txBody>
      </p:sp>
      <p:sp>
        <p:nvSpPr>
          <p:cNvPr id="3" name="2 CuadroTexto"/>
          <p:cNvSpPr txBox="1"/>
          <p:nvPr/>
        </p:nvSpPr>
        <p:spPr>
          <a:xfrm>
            <a:off x="688922" y="1340768"/>
            <a:ext cx="77048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solidFill>
                <a:prstClr val="black"/>
              </a:solidFill>
            </a:endParaRPr>
          </a:p>
          <a:p>
            <a:r>
              <a:rPr lang="es-ES" dirty="0">
                <a:solidFill>
                  <a:prstClr val="black"/>
                </a:solidFill>
              </a:rPr>
              <a:t>Tenemos una versión del </a:t>
            </a:r>
            <a:r>
              <a:rPr lang="es-ES" dirty="0" err="1">
                <a:solidFill>
                  <a:prstClr val="black"/>
                </a:solidFill>
              </a:rPr>
              <a:t>profiler</a:t>
            </a:r>
            <a:r>
              <a:rPr lang="es-ES" dirty="0">
                <a:solidFill>
                  <a:prstClr val="black"/>
                </a:solidFill>
              </a:rPr>
              <a:t> de Matlab para programas paralelos; puede funcionar con </a:t>
            </a:r>
            <a:r>
              <a:rPr lang="es-ES" dirty="0" err="1">
                <a:solidFill>
                  <a:prstClr val="black"/>
                </a:solidFill>
              </a:rPr>
              <a:t>spmd</a:t>
            </a:r>
            <a:r>
              <a:rPr lang="es-ES" dirty="0">
                <a:solidFill>
                  <a:prstClr val="black"/>
                </a:solidFill>
              </a:rPr>
              <a:t> o con </a:t>
            </a:r>
            <a:r>
              <a:rPr lang="es-ES" dirty="0" err="1">
                <a:solidFill>
                  <a:prstClr val="black"/>
                </a:solidFill>
              </a:rPr>
              <a:t>pmode</a:t>
            </a:r>
            <a:r>
              <a:rPr lang="es-ES" dirty="0">
                <a:solidFill>
                  <a:prstClr val="black"/>
                </a:solidFill>
              </a:rPr>
              <a:t> (no con </a:t>
            </a:r>
            <a:r>
              <a:rPr lang="es-ES" dirty="0" err="1">
                <a:solidFill>
                  <a:prstClr val="black"/>
                </a:solidFill>
              </a:rPr>
              <a:t>parfor</a:t>
            </a:r>
            <a:r>
              <a:rPr lang="es-ES" dirty="0">
                <a:solidFill>
                  <a:prstClr val="black"/>
                </a:solidFill>
              </a:rPr>
              <a:t>).</a:t>
            </a:r>
          </a:p>
          <a:p>
            <a:endParaRPr lang="es-ES" dirty="0">
              <a:solidFill>
                <a:prstClr val="black"/>
              </a:solidFill>
            </a:endParaRPr>
          </a:p>
          <a:p>
            <a:r>
              <a:rPr lang="es-ES" dirty="0" err="1"/>
              <a:t>spmd</a:t>
            </a:r>
            <a:endParaRPr lang="es-ES" dirty="0"/>
          </a:p>
          <a:p>
            <a:r>
              <a:rPr lang="es-ES" dirty="0"/>
              <a:t>    R1=rand(16, </a:t>
            </a:r>
            <a:r>
              <a:rPr lang="es-ES" dirty="0" err="1"/>
              <a:t>codistributor</a:t>
            </a:r>
            <a:r>
              <a:rPr lang="es-ES" dirty="0"/>
              <a:t>());</a:t>
            </a:r>
          </a:p>
          <a:p>
            <a:r>
              <a:rPr lang="es-ES" dirty="0"/>
              <a:t>    R2=rand(16, </a:t>
            </a:r>
            <a:r>
              <a:rPr lang="es-ES" dirty="0" err="1"/>
              <a:t>codistributor</a:t>
            </a:r>
            <a:r>
              <a:rPr lang="es-ES" dirty="0"/>
              <a:t>());</a:t>
            </a:r>
          </a:p>
          <a:p>
            <a:r>
              <a:rPr lang="es-ES" dirty="0"/>
              <a:t>    </a:t>
            </a:r>
            <a:r>
              <a:rPr lang="es-ES" dirty="0" err="1"/>
              <a:t>mpiprofile</a:t>
            </a:r>
            <a:r>
              <a:rPr lang="es-ES" dirty="0"/>
              <a:t> </a:t>
            </a:r>
            <a:r>
              <a:rPr lang="es-ES" dirty="0" err="1"/>
              <a:t>on</a:t>
            </a:r>
            <a:endParaRPr lang="es-ES" dirty="0"/>
          </a:p>
          <a:p>
            <a:r>
              <a:rPr lang="es-ES" dirty="0"/>
              <a:t>    P=R1*R2;</a:t>
            </a:r>
          </a:p>
          <a:p>
            <a:r>
              <a:rPr lang="es-ES" dirty="0"/>
              <a:t>    </a:t>
            </a:r>
            <a:r>
              <a:rPr lang="es-ES" dirty="0" err="1"/>
              <a:t>info</a:t>
            </a:r>
            <a:r>
              <a:rPr lang="es-ES" dirty="0"/>
              <a:t> = </a:t>
            </a:r>
            <a:r>
              <a:rPr lang="es-ES" dirty="0" err="1"/>
              <a:t>mpiprofile</a:t>
            </a:r>
            <a:r>
              <a:rPr lang="es-ES" dirty="0"/>
              <a:t>('</a:t>
            </a:r>
            <a:r>
              <a:rPr lang="es-ES" dirty="0" err="1"/>
              <a:t>info</a:t>
            </a:r>
            <a:r>
              <a:rPr lang="es-ES" dirty="0"/>
              <a:t>');</a:t>
            </a:r>
          </a:p>
          <a:p>
            <a:r>
              <a:rPr lang="es-ES" dirty="0"/>
              <a:t>    </a:t>
            </a:r>
            <a:r>
              <a:rPr lang="es-ES" dirty="0" err="1"/>
              <a:t>mpiprofile</a:t>
            </a:r>
            <a:r>
              <a:rPr lang="es-ES" dirty="0"/>
              <a:t> off;</a:t>
            </a:r>
          </a:p>
          <a:p>
            <a:r>
              <a:rPr lang="es-ES" dirty="0"/>
              <a:t>    </a:t>
            </a:r>
            <a:r>
              <a:rPr lang="es-ES" dirty="0" err="1"/>
              <a:t>mpiprofile</a:t>
            </a:r>
            <a:r>
              <a:rPr lang="es-ES" dirty="0"/>
              <a:t> </a:t>
            </a:r>
            <a:r>
              <a:rPr lang="es-ES" dirty="0" err="1"/>
              <a:t>viewer</a:t>
            </a:r>
            <a:r>
              <a:rPr lang="es-ES" dirty="0"/>
              <a:t>;</a:t>
            </a:r>
          </a:p>
          <a:p>
            <a:r>
              <a:rPr lang="es-ES" dirty="0" err="1"/>
              <a:t>end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984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Instrucción SPMD  (single </a:t>
            </a:r>
            <a:r>
              <a:rPr lang="es-ES" dirty="0" err="1"/>
              <a:t>program</a:t>
            </a:r>
            <a:r>
              <a:rPr lang="es-ES" dirty="0"/>
              <a:t>, </a:t>
            </a:r>
            <a:r>
              <a:rPr lang="es-ES" dirty="0" err="1"/>
              <a:t>multiple</a:t>
            </a:r>
            <a:r>
              <a:rPr lang="es-ES" dirty="0"/>
              <a:t> data)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3568" y="2276872"/>
            <a:ext cx="792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spmd</a:t>
            </a:r>
            <a:endParaRPr lang="es-ES" dirty="0"/>
          </a:p>
          <a:p>
            <a:r>
              <a:rPr lang="es-ES" dirty="0"/>
              <a:t>  a=</a:t>
            </a:r>
            <a:r>
              <a:rPr lang="es-ES" dirty="0" err="1"/>
              <a:t>ones</a:t>
            </a:r>
            <a:r>
              <a:rPr lang="es-ES" dirty="0"/>
              <a:t>(10);</a:t>
            </a:r>
          </a:p>
          <a:p>
            <a:r>
              <a:rPr lang="es-ES" dirty="0" err="1"/>
              <a:t>end</a:t>
            </a:r>
            <a:endParaRPr lang="es-ES" dirty="0"/>
          </a:p>
          <a:p>
            <a:endParaRPr lang="es-ES" dirty="0"/>
          </a:p>
          <a:p>
            <a:r>
              <a:rPr lang="es-ES" dirty="0"/>
              <a:t>Este código hace que en cada </a:t>
            </a:r>
            <a:r>
              <a:rPr lang="es-ES" dirty="0" err="1"/>
              <a:t>worker</a:t>
            </a:r>
            <a:r>
              <a:rPr lang="es-ES" dirty="0"/>
              <a:t> se genere una matriz 10 por 10. El cliente tiene acceso a las variables en los </a:t>
            </a:r>
            <a:r>
              <a:rPr lang="es-ES" dirty="0" err="1"/>
              <a:t>workers</a:t>
            </a:r>
            <a:r>
              <a:rPr lang="es-ES" dirty="0"/>
              <a:t>, por ejemplo, a{3}.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98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Instrucción SPMD  (single </a:t>
            </a:r>
            <a:r>
              <a:rPr lang="es-ES" dirty="0" err="1"/>
              <a:t>program</a:t>
            </a:r>
            <a:r>
              <a:rPr lang="es-ES" dirty="0"/>
              <a:t>, </a:t>
            </a:r>
            <a:r>
              <a:rPr lang="es-ES" dirty="0" err="1"/>
              <a:t>multiple</a:t>
            </a:r>
            <a:r>
              <a:rPr lang="es-ES" dirty="0"/>
              <a:t> data)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74213" y="2132856"/>
            <a:ext cx="7920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puede controlar el número de </a:t>
            </a:r>
            <a:r>
              <a:rPr lang="es-ES" dirty="0" err="1"/>
              <a:t>labs</a:t>
            </a:r>
            <a:r>
              <a:rPr lang="es-ES" dirty="0"/>
              <a:t> que se crean:</a:t>
            </a:r>
          </a:p>
          <a:p>
            <a:endParaRPr lang="es-ES" dirty="0"/>
          </a:p>
          <a:p>
            <a:r>
              <a:rPr lang="es-ES" dirty="0" err="1"/>
              <a:t>spmd</a:t>
            </a:r>
            <a:r>
              <a:rPr lang="es-ES" dirty="0"/>
              <a:t>(3)</a:t>
            </a:r>
          </a:p>
          <a:p>
            <a:r>
              <a:rPr lang="es-ES" dirty="0"/>
              <a:t>…</a:t>
            </a:r>
          </a:p>
          <a:p>
            <a:r>
              <a:rPr lang="es-ES" dirty="0" err="1"/>
              <a:t>end</a:t>
            </a:r>
            <a:endParaRPr lang="es-ES" dirty="0"/>
          </a:p>
          <a:p>
            <a:r>
              <a:rPr lang="es-ES" dirty="0"/>
              <a:t>Crea tres </a:t>
            </a:r>
            <a:r>
              <a:rPr lang="es-ES" dirty="0" err="1"/>
              <a:t>labs</a:t>
            </a:r>
            <a:r>
              <a:rPr lang="es-ES" dirty="0"/>
              <a:t> (suponiendo que se ha ejecutado </a:t>
            </a:r>
            <a:r>
              <a:rPr lang="es-ES" dirty="0" err="1"/>
              <a:t>parpool</a:t>
            </a:r>
            <a:r>
              <a:rPr lang="es-ES" dirty="0"/>
              <a:t> y se han creado 3 o mas </a:t>
            </a:r>
            <a:r>
              <a:rPr lang="es-ES" dirty="0" err="1"/>
              <a:t>labs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 err="1"/>
              <a:t>spmd</a:t>
            </a:r>
            <a:r>
              <a:rPr lang="es-ES" dirty="0"/>
              <a:t>(2,5)</a:t>
            </a:r>
          </a:p>
          <a:p>
            <a:r>
              <a:rPr lang="es-ES" dirty="0"/>
              <a:t>…</a:t>
            </a:r>
          </a:p>
          <a:p>
            <a:r>
              <a:rPr lang="es-ES" dirty="0" err="1"/>
              <a:t>end</a:t>
            </a:r>
            <a:endParaRPr lang="es-ES" dirty="0"/>
          </a:p>
          <a:p>
            <a:endParaRPr lang="es-ES" dirty="0"/>
          </a:p>
          <a:p>
            <a:r>
              <a:rPr lang="es-ES" dirty="0"/>
              <a:t>(mínimo 2, máximo 5)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236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Instrucción SPMD  (single </a:t>
            </a:r>
            <a:r>
              <a:rPr lang="es-ES" dirty="0" err="1"/>
              <a:t>program</a:t>
            </a:r>
            <a:r>
              <a:rPr lang="es-ES" dirty="0"/>
              <a:t>, </a:t>
            </a:r>
            <a:r>
              <a:rPr lang="es-ES" dirty="0" err="1"/>
              <a:t>multiple</a:t>
            </a:r>
            <a:r>
              <a:rPr lang="es-ES" dirty="0"/>
              <a:t> data)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74213" y="2132856"/>
            <a:ext cx="7920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err="1"/>
              <a:t>Fuera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región</a:t>
            </a:r>
            <a:r>
              <a:rPr lang="en-US" dirty="0"/>
              <a:t> </a:t>
            </a:r>
            <a:r>
              <a:rPr lang="en-US" dirty="0" err="1"/>
              <a:t>spmd</a:t>
            </a:r>
            <a:r>
              <a:rPr lang="en-US" dirty="0"/>
              <a:t>, el </a:t>
            </a:r>
            <a:r>
              <a:rPr lang="en-US" dirty="0" err="1"/>
              <a:t>numero</a:t>
            </a:r>
            <a:r>
              <a:rPr lang="en-US" dirty="0"/>
              <a:t> de workers </a:t>
            </a:r>
            <a:r>
              <a:rPr lang="en-US" dirty="0" err="1"/>
              <a:t>activos</a:t>
            </a:r>
            <a:r>
              <a:rPr lang="en-US" dirty="0"/>
              <a:t> del pool (</a:t>
            </a:r>
            <a:r>
              <a:rPr lang="en-US" dirty="0" err="1"/>
              <a:t>poolsize</a:t>
            </a:r>
            <a:r>
              <a:rPr lang="en-US" dirty="0"/>
              <a:t>)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averiguar</a:t>
            </a:r>
            <a:r>
              <a:rPr lang="en-US" dirty="0"/>
              <a:t> </a:t>
            </a:r>
            <a:r>
              <a:rPr lang="en-US" dirty="0" err="1"/>
              <a:t>así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poolobj</a:t>
            </a:r>
            <a:r>
              <a:rPr lang="en-US" dirty="0"/>
              <a:t> = </a:t>
            </a:r>
            <a:r>
              <a:rPr lang="en-US" dirty="0" err="1"/>
              <a:t>gcp</a:t>
            </a:r>
            <a:r>
              <a:rPr lang="en-US" dirty="0"/>
              <a:t>('</a:t>
            </a:r>
            <a:r>
              <a:rPr lang="en-US" dirty="0" err="1"/>
              <a:t>nocreate</a:t>
            </a:r>
            <a:r>
              <a:rPr lang="en-US" dirty="0"/>
              <a:t>'); % If no pool, do not create new one.</a:t>
            </a:r>
          </a:p>
          <a:p>
            <a:r>
              <a:rPr lang="en-US" dirty="0"/>
              <a:t>if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en-US" dirty="0" err="1"/>
              <a:t>poolobj</a:t>
            </a:r>
            <a:r>
              <a:rPr lang="en-US" dirty="0"/>
              <a:t>) </a:t>
            </a:r>
            <a:r>
              <a:rPr lang="en-US" dirty="0" err="1"/>
              <a:t>poolsize</a:t>
            </a:r>
            <a:r>
              <a:rPr lang="en-US" dirty="0"/>
              <a:t> = 0; </a:t>
            </a:r>
          </a:p>
          <a:p>
            <a:r>
              <a:rPr lang="en-US" dirty="0"/>
              <a:t>   else </a:t>
            </a:r>
            <a:r>
              <a:rPr lang="en-US" dirty="0" err="1"/>
              <a:t>poolsize</a:t>
            </a:r>
            <a:r>
              <a:rPr lang="en-US" dirty="0"/>
              <a:t> = </a:t>
            </a:r>
            <a:r>
              <a:rPr lang="en-US" dirty="0" err="1"/>
              <a:t>poolobj.NumWorkers</a:t>
            </a:r>
            <a:endParaRPr lang="en-US" dirty="0"/>
          </a:p>
          <a:p>
            <a:r>
              <a:rPr lang="en-US" dirty="0"/>
              <a:t>end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130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Instrucción SPMD  (single </a:t>
            </a:r>
            <a:r>
              <a:rPr lang="es-ES" dirty="0" err="1"/>
              <a:t>program</a:t>
            </a:r>
            <a:r>
              <a:rPr lang="es-ES" dirty="0"/>
              <a:t>, </a:t>
            </a:r>
            <a:r>
              <a:rPr lang="es-ES" dirty="0" err="1"/>
              <a:t>multiple</a:t>
            </a:r>
            <a:r>
              <a:rPr lang="es-ES" dirty="0"/>
              <a:t> data)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827584" y="2276871"/>
            <a:ext cx="7920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Ejemplo 1: Resolver 800 ecuaciones de segundo grado, en paralelo</a:t>
            </a:r>
          </a:p>
          <a:p>
            <a:endParaRPr lang="es-ES" dirty="0"/>
          </a:p>
          <a:p>
            <a:r>
              <a:rPr lang="es-ES" dirty="0"/>
              <a:t>Clear           %archivo ejemplo3.m</a:t>
            </a:r>
          </a:p>
          <a:p>
            <a:r>
              <a:rPr lang="es-ES" dirty="0"/>
              <a:t>N=800;A=rand(N,1);B=rand(N,1);C=rand(N,1);</a:t>
            </a:r>
          </a:p>
          <a:p>
            <a:r>
              <a:rPr lang="es-ES" dirty="0" err="1"/>
              <a:t>spmd</a:t>
            </a:r>
            <a:r>
              <a:rPr lang="es-ES" dirty="0"/>
              <a:t> </a:t>
            </a:r>
          </a:p>
          <a:p>
            <a:r>
              <a:rPr lang="es-ES" dirty="0"/>
              <a:t>  trozo=N/</a:t>
            </a:r>
            <a:r>
              <a:rPr lang="es-ES" dirty="0" err="1"/>
              <a:t>numlabs</a:t>
            </a:r>
            <a:endParaRPr lang="es-ES" dirty="0"/>
          </a:p>
          <a:p>
            <a:r>
              <a:rPr lang="es-ES" dirty="0"/>
              <a:t>  </a:t>
            </a:r>
            <a:r>
              <a:rPr lang="es-ES" dirty="0" err="1"/>
              <a:t>ini</a:t>
            </a:r>
            <a:r>
              <a:rPr lang="es-ES" dirty="0"/>
              <a:t>=(labindex-1)*trozo+1;</a:t>
            </a:r>
          </a:p>
          <a:p>
            <a:r>
              <a:rPr lang="es-ES" dirty="0"/>
              <a:t>  fin=</a:t>
            </a:r>
            <a:r>
              <a:rPr lang="es-ES" dirty="0" err="1"/>
              <a:t>labindex</a:t>
            </a:r>
            <a:r>
              <a:rPr lang="es-ES" dirty="0"/>
              <a:t>*trozo</a:t>
            </a:r>
          </a:p>
          <a:p>
            <a:r>
              <a:rPr lang="es-ES" dirty="0"/>
              <a:t>  </a:t>
            </a:r>
            <a:r>
              <a:rPr lang="es-ES" dirty="0" err="1"/>
              <a:t>for</a:t>
            </a:r>
            <a:r>
              <a:rPr lang="es-ES" dirty="0"/>
              <a:t> i=</a:t>
            </a:r>
            <a:r>
              <a:rPr lang="es-ES" dirty="0" err="1"/>
              <a:t>ini:fin</a:t>
            </a:r>
            <a:endParaRPr lang="es-ES" dirty="0"/>
          </a:p>
          <a:p>
            <a:r>
              <a:rPr lang="es-ES" dirty="0"/>
              <a:t>    sol(i,:)=</a:t>
            </a:r>
            <a:r>
              <a:rPr lang="es-ES" dirty="0" err="1"/>
              <a:t>roots</a:t>
            </a:r>
            <a:r>
              <a:rPr lang="es-ES" dirty="0"/>
              <a:t>([A(i),B(i),C(i)]);</a:t>
            </a:r>
          </a:p>
          <a:p>
            <a:r>
              <a:rPr lang="es-ES" dirty="0" err="1"/>
              <a:t>end</a:t>
            </a:r>
            <a:endParaRPr lang="es-ES" dirty="0"/>
          </a:p>
          <a:p>
            <a:r>
              <a:rPr lang="es-ES" dirty="0" err="1"/>
              <a:t>end</a:t>
            </a:r>
            <a:endParaRPr lang="es-ES" dirty="0"/>
          </a:p>
          <a:p>
            <a:endParaRPr lang="es-ES" dirty="0"/>
          </a:p>
          <a:p>
            <a:r>
              <a:rPr lang="es-ES" dirty="0"/>
              <a:t>El cliente ejecuta hasta el </a:t>
            </a:r>
            <a:r>
              <a:rPr lang="es-ES" dirty="0" err="1"/>
              <a:t>spmd</a:t>
            </a:r>
            <a:r>
              <a:rPr lang="es-ES" dirty="0"/>
              <a:t>, luego se para y espera a que los </a:t>
            </a:r>
            <a:r>
              <a:rPr lang="es-ES" dirty="0" err="1"/>
              <a:t>workers</a:t>
            </a:r>
            <a:r>
              <a:rPr lang="es-ES" dirty="0"/>
              <a:t> ejecuten el </a:t>
            </a:r>
            <a:r>
              <a:rPr lang="es-ES" dirty="0" err="1"/>
              <a:t>spmd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435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1143000"/>
          </a:xfrm>
        </p:spPr>
        <p:txBody>
          <a:bodyPr>
            <a:normAutofit/>
          </a:bodyPr>
          <a:lstStyle/>
          <a:p>
            <a:r>
              <a:rPr lang="es-ES" sz="2800" dirty="0"/>
              <a:t>Instrucción SPMD  (single </a:t>
            </a:r>
            <a:r>
              <a:rPr lang="es-ES" sz="2800" dirty="0" err="1"/>
              <a:t>program</a:t>
            </a:r>
            <a:r>
              <a:rPr lang="es-ES" sz="2800" dirty="0"/>
              <a:t>, </a:t>
            </a:r>
            <a:r>
              <a:rPr lang="es-ES" sz="2800" dirty="0" err="1"/>
              <a:t>multiple</a:t>
            </a:r>
            <a:r>
              <a:rPr lang="es-ES" sz="2800" dirty="0"/>
              <a:t> data): Variables </a:t>
            </a:r>
            <a:r>
              <a:rPr lang="es-ES" sz="2800" b="1" dirty="0" err="1"/>
              <a:t>Composite</a:t>
            </a:r>
            <a:endParaRPr lang="es-ES" sz="28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683568" y="2276872"/>
            <a:ext cx="79208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 ejecutar este código, y comprobar el “</a:t>
            </a:r>
            <a:r>
              <a:rPr lang="es-ES" dirty="0" err="1"/>
              <a:t>workspace</a:t>
            </a:r>
            <a:r>
              <a:rPr lang="es-ES" dirty="0"/>
              <a:t>” de MATLAB, observamos que las variables trozo, fin, </a:t>
            </a:r>
            <a:r>
              <a:rPr lang="es-ES" dirty="0" err="1"/>
              <a:t>ini</a:t>
            </a:r>
            <a:r>
              <a:rPr lang="es-ES" dirty="0"/>
              <a:t>, y especialmente sol, son de tipo </a:t>
            </a:r>
            <a:r>
              <a:rPr lang="es-ES" b="1" dirty="0" err="1"/>
              <a:t>composite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Cuando en una región paralela se usan nuevas variables, estas se definen como variables diferentes en cada “</a:t>
            </a:r>
            <a:r>
              <a:rPr lang="es-ES" dirty="0" err="1"/>
              <a:t>lab</a:t>
            </a:r>
            <a:r>
              <a:rPr lang="es-ES" dirty="0"/>
              <a:t>”, pero el mismo nombre para todos: estas son variables </a:t>
            </a:r>
            <a:r>
              <a:rPr lang="es-ES" b="1" dirty="0" err="1"/>
              <a:t>composite</a:t>
            </a:r>
            <a:r>
              <a:rPr lang="es-ES" dirty="0"/>
              <a:t>. Por ejemplo, la variable trozo en el </a:t>
            </a:r>
            <a:r>
              <a:rPr lang="es-ES" dirty="0" err="1"/>
              <a:t>lab</a:t>
            </a:r>
            <a:r>
              <a:rPr lang="es-ES" dirty="0"/>
              <a:t> 5 es: trozo{5} (Ojo, en Matlab existen los </a:t>
            </a:r>
            <a:r>
              <a:rPr lang="es-ES" dirty="0" err="1"/>
              <a:t>cell</a:t>
            </a:r>
            <a:r>
              <a:rPr lang="es-ES" dirty="0"/>
              <a:t> </a:t>
            </a:r>
            <a:r>
              <a:rPr lang="es-ES" dirty="0" err="1"/>
              <a:t>arrays</a:t>
            </a:r>
            <a:r>
              <a:rPr lang="es-ES" dirty="0"/>
              <a:t> que se referencian de la misma forma).</a:t>
            </a:r>
          </a:p>
          <a:p>
            <a:endParaRPr lang="es-ES" dirty="0"/>
          </a:p>
          <a:p>
            <a:r>
              <a:rPr lang="es-ES" dirty="0"/>
              <a:t>Podemos averiguar el número de elementos de un </a:t>
            </a:r>
            <a:r>
              <a:rPr lang="es-ES" dirty="0" err="1"/>
              <a:t>composite</a:t>
            </a:r>
            <a:r>
              <a:rPr lang="es-ES" dirty="0"/>
              <a:t> con la función “</a:t>
            </a:r>
            <a:r>
              <a:rPr lang="es-ES" dirty="0" err="1"/>
              <a:t>numel</a:t>
            </a:r>
            <a:r>
              <a:rPr lang="es-ES" dirty="0"/>
              <a:t>”.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454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1671</TotalTime>
  <Words>3923</Words>
  <Application>Microsoft Office PowerPoint</Application>
  <PresentationFormat>Presentación en pantalla (4:3)</PresentationFormat>
  <Paragraphs>550</Paragraphs>
  <Slides>43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7" baseType="lpstr">
      <vt:lpstr>Century Gothic</vt:lpstr>
      <vt:lpstr>Courier New</vt:lpstr>
      <vt:lpstr>Wingdings 2</vt:lpstr>
      <vt:lpstr>Austin</vt:lpstr>
      <vt:lpstr>Introducción a Parallel toolbox de Matlab      Víctor M. García</vt:lpstr>
      <vt:lpstr>Contenidos</vt:lpstr>
      <vt:lpstr>Ventajas Y Desventajas del Parfor</vt:lpstr>
      <vt:lpstr>Instrucción SPMD  (single program, multiple data)</vt:lpstr>
      <vt:lpstr>Instrucción SPMD  (single program, multiple data)</vt:lpstr>
      <vt:lpstr>Instrucción SPMD  (single program, multiple data)</vt:lpstr>
      <vt:lpstr>Instrucción SPMD  (single program, multiple data)</vt:lpstr>
      <vt:lpstr>Instrucción SPMD  (single program, multiple data)</vt:lpstr>
      <vt:lpstr>Instrucción SPMD  (single program, multiple data): Variables Composite</vt:lpstr>
      <vt:lpstr>Instrucción SPMD  (single program, multiple data)</vt:lpstr>
      <vt:lpstr>Instrucción SPMD  (single program, multiple data), V3</vt:lpstr>
      <vt:lpstr>Instrucción SPMD  (single program, multiple data):</vt:lpstr>
      <vt:lpstr>Instrucción SPMD  (single program, multiple data)</vt:lpstr>
      <vt:lpstr>Instrucción SPMD  (single program, multiple data) Ejemplo de matriz a bloques</vt:lpstr>
      <vt:lpstr>Instrucción SPMD  (single program, multiple data) Ejemplo de matriz a bloques</vt:lpstr>
      <vt:lpstr>Instrucción SPMD  (single program, multiple data) Ejemplo de matriz a bloques</vt:lpstr>
      <vt:lpstr>Instrucción SPMD</vt:lpstr>
      <vt:lpstr>Instrucción SPMD</vt:lpstr>
      <vt:lpstr>Instrucción SPMD</vt:lpstr>
      <vt:lpstr>Instrucción SPMD</vt:lpstr>
      <vt:lpstr>Instrucción SPMD</vt:lpstr>
      <vt:lpstr>Instrucción spmd: ejercicio 3</vt:lpstr>
      <vt:lpstr>Arrays “distribuidos”</vt:lpstr>
      <vt:lpstr>Arrays “distribuidos”</vt:lpstr>
      <vt:lpstr>Arrays “distribuidos”</vt:lpstr>
      <vt:lpstr>Ejemplo conos: vectorización</vt:lpstr>
      <vt:lpstr>Arrays “distribuidos”; ejemplo conos</vt:lpstr>
      <vt:lpstr>Arrays “distribuidos”</vt:lpstr>
      <vt:lpstr>Arrays “distribuidos +Instrucción SPMD</vt:lpstr>
      <vt:lpstr>Instrucción SPMD  (single program, multiple data)</vt:lpstr>
      <vt:lpstr>Instrucción SPMD  (single program, multiple data)</vt:lpstr>
      <vt:lpstr>Instrucción SPMD  (single program, multiple data)</vt:lpstr>
      <vt:lpstr>drange</vt:lpstr>
      <vt:lpstr>drange</vt:lpstr>
      <vt:lpstr>Arrays “Distribuidos” y Arrays “codistribuidos”</vt:lpstr>
      <vt:lpstr>Generar Arrays “codistribuidos”</vt:lpstr>
      <vt:lpstr>Generar Arrays “codistribuidos”</vt:lpstr>
      <vt:lpstr>Generar Arrays “codistribuidos”</vt:lpstr>
      <vt:lpstr>Generar Arrays “codistribuidos”</vt:lpstr>
      <vt:lpstr>Ejercicio:</vt:lpstr>
      <vt:lpstr>Pmode</vt:lpstr>
      <vt:lpstr>Pmode</vt:lpstr>
      <vt:lpstr>mpiprofile</vt:lpstr>
    </vt:vector>
  </TitlesOfParts>
  <Company>UPV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Parallel Matlab toolbox</dc:title>
  <dc:creator>vmgarcia</dc:creator>
  <cp:lastModifiedBy>Víctor Manuel García Molla</cp:lastModifiedBy>
  <cp:revision>89</cp:revision>
  <dcterms:created xsi:type="dcterms:W3CDTF">2012-01-24T08:49:53Z</dcterms:created>
  <dcterms:modified xsi:type="dcterms:W3CDTF">2023-05-10T08:34:36Z</dcterms:modified>
</cp:coreProperties>
</file>