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0" r:id="rId3"/>
    <p:sldId id="281" r:id="rId4"/>
    <p:sldId id="299" r:id="rId5"/>
    <p:sldId id="320" r:id="rId6"/>
    <p:sldId id="321" r:id="rId7"/>
    <p:sldId id="323" r:id="rId8"/>
    <p:sldId id="302" r:id="rId9"/>
    <p:sldId id="304" r:id="rId10"/>
    <p:sldId id="305" r:id="rId11"/>
    <p:sldId id="318" r:id="rId12"/>
    <p:sldId id="319" r:id="rId13"/>
    <p:sldId id="298" r:id="rId14"/>
    <p:sldId id="301" r:id="rId15"/>
    <p:sldId id="308" r:id="rId16"/>
    <p:sldId id="309" r:id="rId17"/>
    <p:sldId id="310" r:id="rId18"/>
    <p:sldId id="306" r:id="rId19"/>
    <p:sldId id="307" r:id="rId20"/>
    <p:sldId id="311" r:id="rId21"/>
    <p:sldId id="317" r:id="rId22"/>
    <p:sldId id="312" r:id="rId23"/>
    <p:sldId id="313" r:id="rId24"/>
    <p:sldId id="314" r:id="rId25"/>
    <p:sldId id="315" r:id="rId26"/>
    <p:sldId id="316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332" r:id="rId35"/>
    <p:sldId id="334" r:id="rId36"/>
    <p:sldId id="336" r:id="rId37"/>
    <p:sldId id="335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4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52DE-AE77-4245-948D-A1A6AD75382A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0387-396F-487A-9E5B-72D722CB9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50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04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48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34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33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03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471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299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14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554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49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845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72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2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05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951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35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01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60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296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296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19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8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70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70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07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233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299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03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555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49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9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37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9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97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36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60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324750-4FF1-4104-9AE3-566E4D5258F2}" type="datetimeFigureOut">
              <a:rPr lang="es-ES" smtClean="0"/>
              <a:pPr/>
              <a:t>11/05/2023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43651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 de </a:t>
            </a:r>
            <a:r>
              <a:rPr lang="es-ES" dirty="0" err="1"/>
              <a:t>Matlab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2200" dirty="0"/>
              <a:t>Víctor M. García</a:t>
            </a:r>
          </a:p>
        </p:txBody>
      </p:sp>
    </p:spTree>
    <p:extLst>
      <p:ext uri="{BB962C8B-B14F-4D97-AF65-F5344CB8AC3E}">
        <p14:creationId xmlns:p14="http://schemas.microsoft.com/office/powerpoint/2010/main" val="21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Probar esto: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Ad=</a:t>
            </a:r>
            <a:r>
              <a:rPr lang="es-ES" dirty="0" err="1"/>
              <a:t>distributed</a:t>
            </a:r>
            <a:r>
              <a:rPr lang="es-ES" dirty="0"/>
              <a:t>(A);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Al=</a:t>
            </a:r>
            <a:r>
              <a:rPr lang="es-ES" dirty="0" err="1"/>
              <a:t>getLocalPart</a:t>
            </a:r>
            <a:r>
              <a:rPr lang="es-ES" dirty="0"/>
              <a:t>(Ad)</a:t>
            </a:r>
          </a:p>
          <a:p>
            <a:r>
              <a:rPr lang="es-ES" dirty="0"/>
              <a:t>    [</a:t>
            </a:r>
            <a:r>
              <a:rPr lang="es-ES" dirty="0" err="1"/>
              <a:t>m,n</a:t>
            </a:r>
            <a:r>
              <a:rPr lang="es-ES" dirty="0"/>
              <a:t>]=</a:t>
            </a:r>
            <a:r>
              <a:rPr lang="es-ES" dirty="0" err="1"/>
              <a:t>size</a:t>
            </a:r>
            <a:r>
              <a:rPr lang="es-ES" dirty="0"/>
              <a:t>(Al)</a:t>
            </a:r>
          </a:p>
          <a:p>
            <a:r>
              <a:rPr lang="es-ES" dirty="0"/>
              <a:t>    Ad=Ad*</a:t>
            </a:r>
            <a:r>
              <a:rPr lang="es-ES" dirty="0" err="1"/>
              <a:t>labindex</a:t>
            </a:r>
            <a:r>
              <a:rPr lang="es-ES" dirty="0"/>
              <a:t>();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An</a:t>
            </a:r>
            <a:r>
              <a:rPr lang="es-ES" dirty="0"/>
              <a:t>=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9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766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err="1"/>
              <a:t>drange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9208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dentro de un </a:t>
            </a:r>
            <a:r>
              <a:rPr lang="es-ES" dirty="0" err="1"/>
              <a:t>spmd</a:t>
            </a:r>
            <a:r>
              <a:rPr lang="es-ES" dirty="0"/>
              <a:t> necesitamos un bucle sobre la parte distribuida (ejemplo de las raíces), en principio tenemos </a:t>
            </a:r>
            <a:r>
              <a:rPr lang="es-ES" dirty="0" err="1"/>
              <a:t>for</a:t>
            </a:r>
            <a:r>
              <a:rPr lang="es-ES" dirty="0"/>
              <a:t> sobre rango distribuido (</a:t>
            </a:r>
            <a:r>
              <a:rPr lang="es-ES" dirty="0" err="1"/>
              <a:t>drange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ones</a:t>
            </a:r>
            <a:r>
              <a:rPr lang="es-ES" dirty="0"/>
              <a:t>(10);</a:t>
            </a:r>
          </a:p>
          <a:p>
            <a:r>
              <a:rPr lang="es-ES" dirty="0"/>
              <a:t>Ad=</a:t>
            </a:r>
            <a:r>
              <a:rPr lang="es-ES" dirty="0" err="1"/>
              <a:t>distributed</a:t>
            </a:r>
            <a:r>
              <a:rPr lang="es-ES" dirty="0"/>
              <a:t>(A);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drange</a:t>
            </a:r>
            <a:r>
              <a:rPr lang="es-ES" dirty="0"/>
              <a:t>(1:10)</a:t>
            </a:r>
          </a:p>
          <a:p>
            <a:r>
              <a:rPr lang="it-IT" dirty="0"/>
              <a:t>        Ad(:,i)=Ad(:,i)*i;</a:t>
            </a:r>
          </a:p>
          <a:p>
            <a:r>
              <a:rPr lang="es-ES" dirty="0"/>
              <a:t>    </a:t>
            </a:r>
            <a:r>
              <a:rPr lang="es-ES" dirty="0" err="1"/>
              <a:t>end</a:t>
            </a:r>
            <a:r>
              <a:rPr lang="es-ES" dirty="0"/>
              <a:t>    </a:t>
            </a:r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An</a:t>
            </a:r>
            <a:r>
              <a:rPr lang="es-ES" dirty="0"/>
              <a:t>=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Sin embargo, </a:t>
            </a:r>
            <a:r>
              <a:rPr lang="es-ES" dirty="0" err="1"/>
              <a:t>drange</a:t>
            </a:r>
            <a:r>
              <a:rPr lang="es-ES" dirty="0"/>
              <a:t> es MUY LENTO (averiguado por experimentación)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1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766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err="1"/>
              <a:t>drange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N=800;A=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B=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C=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sol=</a:t>
            </a:r>
            <a:r>
              <a:rPr lang="es-ES" dirty="0" err="1"/>
              <a:t>distributed.zeros</a:t>
            </a:r>
            <a:r>
              <a:rPr lang="es-ES" dirty="0"/>
              <a:t>(2,N);</a:t>
            </a:r>
          </a:p>
          <a:p>
            <a:r>
              <a:rPr lang="es-ES" dirty="0"/>
              <a:t>tic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drange</a:t>
            </a:r>
            <a:r>
              <a:rPr lang="es-ES" dirty="0"/>
              <a:t>(1:N)</a:t>
            </a:r>
          </a:p>
          <a:p>
            <a:r>
              <a:rPr lang="es-ES" dirty="0"/>
              <a:t>     sol(:,i)=</a:t>
            </a:r>
            <a:r>
              <a:rPr lang="es-ES" dirty="0" err="1"/>
              <a:t>roots</a:t>
            </a:r>
            <a:r>
              <a:rPr lang="es-ES" dirty="0"/>
              <a:t>([A(i),B(i),C(i)]);</a:t>
            </a:r>
          </a:p>
          <a:p>
            <a:r>
              <a:rPr lang="es-ES" dirty="0"/>
              <a:t>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toc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mucho mas rápido extraer las partes locales con </a:t>
            </a:r>
            <a:r>
              <a:rPr lang="es-ES" dirty="0" err="1"/>
              <a:t>getlocalpart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4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 y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el cliente posee un </a:t>
            </a:r>
            <a:r>
              <a:rPr lang="es-ES" dirty="0" err="1"/>
              <a:t>array</a:t>
            </a:r>
            <a:r>
              <a:rPr lang="es-ES" dirty="0"/>
              <a:t> y lo “distribuye” entre los </a:t>
            </a:r>
            <a:r>
              <a:rPr lang="es-ES" dirty="0" err="1"/>
              <a:t>workers</a:t>
            </a:r>
            <a:r>
              <a:rPr lang="es-ES" dirty="0"/>
              <a:t>, decimos que el </a:t>
            </a:r>
            <a:r>
              <a:rPr lang="es-ES" dirty="0" err="1"/>
              <a:t>array</a:t>
            </a:r>
            <a:r>
              <a:rPr lang="es-ES" dirty="0"/>
              <a:t> está distribuido.</a:t>
            </a:r>
          </a:p>
          <a:p>
            <a:endParaRPr lang="es-ES" dirty="0"/>
          </a:p>
          <a:p>
            <a:r>
              <a:rPr lang="es-ES" dirty="0"/>
              <a:t>-Si el </a:t>
            </a:r>
            <a:r>
              <a:rPr lang="es-ES" dirty="0" err="1"/>
              <a:t>array</a:t>
            </a:r>
            <a:r>
              <a:rPr lang="es-ES" dirty="0"/>
              <a:t> es demasiado grande para la memoria del cliente, no se puede usar este método. Es necesario generar el </a:t>
            </a:r>
            <a:r>
              <a:rPr lang="es-ES" dirty="0" err="1"/>
              <a:t>array</a:t>
            </a:r>
            <a:r>
              <a:rPr lang="es-ES" dirty="0"/>
              <a:t> directamente en la memoria de los </a:t>
            </a:r>
            <a:r>
              <a:rPr lang="es-ES" dirty="0" err="1"/>
              <a:t>workers</a:t>
            </a:r>
            <a:r>
              <a:rPr lang="es-ES" dirty="0"/>
              <a:t> (Tiene sentido si estamos accediendo a un </a:t>
            </a:r>
            <a:r>
              <a:rPr lang="es-ES" dirty="0" err="1"/>
              <a:t>cluster</a:t>
            </a:r>
            <a:r>
              <a:rPr lang="es-ES" dirty="0"/>
              <a:t> externo, con el </a:t>
            </a:r>
            <a:r>
              <a:rPr lang="es-ES" dirty="0" err="1"/>
              <a:t>Distributed</a:t>
            </a:r>
            <a:r>
              <a:rPr lang="es-ES" dirty="0"/>
              <a:t> Computing Server)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generamos el </a:t>
            </a:r>
            <a:r>
              <a:rPr lang="es-ES" dirty="0" err="1"/>
              <a:t>array</a:t>
            </a:r>
            <a:r>
              <a:rPr lang="es-ES" dirty="0"/>
              <a:t> directamente en los </a:t>
            </a:r>
            <a:r>
              <a:rPr lang="es-ES" dirty="0" err="1"/>
              <a:t>workers</a:t>
            </a:r>
            <a:r>
              <a:rPr lang="es-ES" dirty="0"/>
              <a:t>, el </a:t>
            </a:r>
            <a:r>
              <a:rPr lang="es-ES" dirty="0" err="1"/>
              <a:t>array</a:t>
            </a:r>
            <a:r>
              <a:rPr lang="es-ES" dirty="0"/>
              <a:t> es “</a:t>
            </a:r>
            <a:r>
              <a:rPr lang="es-ES" dirty="0" err="1"/>
              <a:t>codistribuido</a:t>
            </a:r>
            <a:r>
              <a:rPr lang="es-ES" dirty="0"/>
              <a:t>”.</a:t>
            </a:r>
          </a:p>
          <a:p>
            <a:endParaRPr lang="es-ES" dirty="0"/>
          </a:p>
          <a:p>
            <a:r>
              <a:rPr lang="es-ES" dirty="0"/>
              <a:t>Una vez generado, da igual si el </a:t>
            </a:r>
            <a:r>
              <a:rPr lang="es-ES" dirty="0" err="1"/>
              <a:t>array</a:t>
            </a:r>
            <a:r>
              <a:rPr lang="es-ES" dirty="0"/>
              <a:t> es distribuido o </a:t>
            </a:r>
            <a:r>
              <a:rPr lang="es-ES" dirty="0" err="1"/>
              <a:t>codistribuido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A=[11:20;21:30;31:40];</a:t>
            </a:r>
          </a:p>
          <a:p>
            <a:r>
              <a:rPr lang="es-ES" dirty="0"/>
              <a:t>    D=</a:t>
            </a:r>
            <a:r>
              <a:rPr lang="es-ES" dirty="0" err="1"/>
              <a:t>codistributed</a:t>
            </a:r>
            <a:r>
              <a:rPr lang="es-ES" dirty="0"/>
              <a:t>(A);</a:t>
            </a:r>
          </a:p>
          <a:p>
            <a:r>
              <a:rPr lang="es-ES" dirty="0"/>
              <a:t>   </a:t>
            </a:r>
            <a:r>
              <a:rPr lang="es-ES" dirty="0" err="1"/>
              <a:t>getLocalPart</a:t>
            </a:r>
            <a:r>
              <a:rPr lang="es-ES" dirty="0"/>
              <a:t>(D)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este caso, la matriz A es la misma en todos los </a:t>
            </a:r>
            <a:r>
              <a:rPr lang="es-ES" dirty="0" err="1"/>
              <a:t>workers</a:t>
            </a:r>
            <a:r>
              <a:rPr lang="es-ES" dirty="0"/>
              <a:t>. El </a:t>
            </a:r>
            <a:r>
              <a:rPr lang="es-ES" dirty="0" err="1"/>
              <a:t>array</a:t>
            </a:r>
            <a:r>
              <a:rPr lang="es-ES" dirty="0"/>
              <a:t> D es igual al A, pero repartido entre los diferentes </a:t>
            </a:r>
            <a:r>
              <a:rPr lang="es-ES" dirty="0" err="1"/>
              <a:t>workers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Id=</a:t>
            </a:r>
            <a:r>
              <a:rPr lang="es-ES" dirty="0" err="1"/>
              <a:t>codistributed.eye</a:t>
            </a:r>
            <a:r>
              <a:rPr lang="es-ES" dirty="0"/>
              <a:t>(8)</a:t>
            </a:r>
          </a:p>
          <a:p>
            <a:r>
              <a:rPr lang="en-US" dirty="0"/>
              <a:t>  </a:t>
            </a:r>
            <a:r>
              <a:rPr lang="en-US" dirty="0" err="1"/>
              <a:t>getLocalPart</a:t>
            </a:r>
            <a:r>
              <a:rPr lang="en-US" dirty="0"/>
              <a:t>(Id)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principio se distribuye por columnas; sin embargo, es posible modificar eso de muchas formas, con la función “</a:t>
            </a:r>
            <a:r>
              <a:rPr lang="es-ES" dirty="0" err="1"/>
              <a:t>codistributor</a:t>
            </a:r>
            <a:r>
              <a:rPr lang="es-ES" dirty="0"/>
              <a:t>”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9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Veamos como ensamblar diferentes </a:t>
            </a:r>
            <a:r>
              <a:rPr lang="es-ES" dirty="0" err="1"/>
              <a:t>arrays</a:t>
            </a:r>
            <a:r>
              <a:rPr lang="es-ES" dirty="0"/>
              <a:t> locales en uno sólo, </a:t>
            </a:r>
            <a:r>
              <a:rPr lang="es-ES" dirty="0" err="1"/>
              <a:t>codistribuido</a:t>
            </a:r>
            <a:r>
              <a:rPr lang="es-ES" dirty="0"/>
              <a:t>.</a:t>
            </a:r>
          </a:p>
          <a:p>
            <a:r>
              <a:rPr lang="es-ES" dirty="0"/>
              <a:t>Vamos a ver sólo distribución unidimensional, con la función “codistributor1d”, que crea un “</a:t>
            </a:r>
            <a:r>
              <a:rPr lang="es-ES" dirty="0" err="1"/>
              <a:t>codistribuidor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s-ES" dirty="0"/>
              <a:t>Supongamos que tenemos 4 </a:t>
            </a:r>
            <a:r>
              <a:rPr lang="es-ES" dirty="0" err="1"/>
              <a:t>workers</a:t>
            </a:r>
            <a:r>
              <a:rPr lang="es-ES" dirty="0"/>
              <a:t>, los tres primeros con </a:t>
            </a:r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ES" dirty="0" err="1"/>
              <a:t>A_parcial</a:t>
            </a:r>
            <a:r>
              <a:rPr lang="es-ES" dirty="0"/>
              <a:t> de 3 filas por 3 columnas y el cuarto </a:t>
            </a:r>
            <a:r>
              <a:rPr lang="es-ES" dirty="0" err="1"/>
              <a:t>worker</a:t>
            </a:r>
            <a:r>
              <a:rPr lang="es-ES" dirty="0"/>
              <a:t> con </a:t>
            </a:r>
            <a:r>
              <a:rPr lang="es-ES" dirty="0" err="1"/>
              <a:t>array</a:t>
            </a:r>
            <a:r>
              <a:rPr lang="es-ES" dirty="0"/>
              <a:t>  </a:t>
            </a:r>
            <a:r>
              <a:rPr lang="es-ES" dirty="0" err="1"/>
              <a:t>A_parcial</a:t>
            </a:r>
            <a:r>
              <a:rPr lang="es-ES" dirty="0"/>
              <a:t> de 3 filas por 2 columnas: Queremos ensamblarlos en un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codistribuido</a:t>
            </a:r>
            <a:r>
              <a:rPr lang="es-ES" dirty="0"/>
              <a:t> </a:t>
            </a:r>
            <a:r>
              <a:rPr lang="es-ES" dirty="0" err="1"/>
              <a:t>A_total</a:t>
            </a:r>
            <a:r>
              <a:rPr lang="es-ES" dirty="0"/>
              <a:t> de 3 filas por 11 columnas: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331640" y="4221088"/>
            <a:ext cx="5976664" cy="1800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763688" y="46531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03848" y="4625410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52020" y="4625410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00192" y="4609151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3*2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536903" y="6021288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3*11</a:t>
            </a:r>
          </a:p>
        </p:txBody>
      </p:sp>
    </p:spTree>
    <p:extLst>
      <p:ext uri="{BB962C8B-B14F-4D97-AF65-F5344CB8AC3E}">
        <p14:creationId xmlns:p14="http://schemas.microsoft.com/office/powerpoint/2010/main" val="37777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argumentos de codistributor1d son: </a:t>
            </a:r>
          </a:p>
          <a:p>
            <a:r>
              <a:rPr lang="es-ES" dirty="0"/>
              <a:t>-la dimensión a lo largo de la cual se distribuye (en este caso por columnas ,segunda dimensión)</a:t>
            </a:r>
          </a:p>
          <a:p>
            <a:r>
              <a:rPr lang="es-ES" dirty="0"/>
              <a:t>-Vector con las columnas que se cogen en cada </a:t>
            </a:r>
            <a:r>
              <a:rPr lang="es-ES" dirty="0" err="1"/>
              <a:t>worker</a:t>
            </a:r>
            <a:r>
              <a:rPr lang="es-ES" dirty="0"/>
              <a:t> [3, 3, 3, 2]</a:t>
            </a:r>
          </a:p>
          <a:p>
            <a:r>
              <a:rPr lang="es-ES" dirty="0"/>
              <a:t>-Dimensiones de la matriz final: [3,11]</a:t>
            </a:r>
          </a:p>
          <a:p>
            <a:endParaRPr lang="es-ES" dirty="0"/>
          </a:p>
          <a:p>
            <a:r>
              <a:rPr lang="es-ES" dirty="0"/>
              <a:t>Hay que hacer la llamada</a:t>
            </a:r>
          </a:p>
          <a:p>
            <a:r>
              <a:rPr lang="es-ES" dirty="0"/>
              <a:t>&gt;&gt;</a:t>
            </a:r>
            <a:r>
              <a:rPr lang="es-ES" dirty="0" err="1"/>
              <a:t>codist</a:t>
            </a:r>
            <a:r>
              <a:rPr lang="es-ES" dirty="0"/>
              <a:t> =codistributor1d(2,[3,3,3,2], [3,11])</a:t>
            </a:r>
          </a:p>
          <a:p>
            <a:r>
              <a:rPr lang="es-ES" dirty="0"/>
              <a:t>Y a continuación usamos el </a:t>
            </a:r>
            <a:r>
              <a:rPr lang="es-ES" dirty="0" err="1"/>
              <a:t>codistributor</a:t>
            </a:r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Atotal</a:t>
            </a:r>
            <a:r>
              <a:rPr lang="es-ES" dirty="0"/>
              <a:t>=</a:t>
            </a:r>
            <a:r>
              <a:rPr lang="es-ES" dirty="0" err="1"/>
              <a:t>codistributed.build</a:t>
            </a:r>
            <a:r>
              <a:rPr lang="es-ES" dirty="0"/>
              <a:t>(</a:t>
            </a:r>
            <a:r>
              <a:rPr lang="es-ES" dirty="0" err="1"/>
              <a:t>A_parcial</a:t>
            </a:r>
            <a:r>
              <a:rPr lang="es-ES" dirty="0"/>
              <a:t>, </a:t>
            </a:r>
            <a:r>
              <a:rPr lang="es-ES" dirty="0" err="1"/>
              <a:t>codist</a:t>
            </a:r>
            <a:r>
              <a:rPr lang="es-ES" dirty="0"/>
              <a:t>)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1720" y="4793816"/>
            <a:ext cx="5256584" cy="14121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23728" y="5039594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16632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864804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8272" y="4995609"/>
            <a:ext cx="569991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3*2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17284" y="6285570"/>
            <a:ext cx="92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3*11</a:t>
            </a:r>
          </a:p>
        </p:txBody>
      </p:sp>
    </p:spTree>
    <p:extLst>
      <p:ext uri="{BB962C8B-B14F-4D97-AF65-F5344CB8AC3E}">
        <p14:creationId xmlns:p14="http://schemas.microsoft.com/office/powerpoint/2010/main" val="35319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Generar </a:t>
            </a:r>
            <a:r>
              <a:rPr lang="es-ES" sz="2800" dirty="0" err="1"/>
              <a:t>Arrays</a:t>
            </a:r>
            <a:r>
              <a:rPr lang="es-ES" sz="2800" dirty="0"/>
              <a:t> “</a:t>
            </a:r>
            <a:r>
              <a:rPr lang="es-ES" sz="2800" dirty="0" err="1"/>
              <a:t>codistribuidos</a:t>
            </a:r>
            <a:r>
              <a:rPr lang="es-ES" sz="2800" dirty="0"/>
              <a:t>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Podremos operar con </a:t>
            </a:r>
            <a:r>
              <a:rPr lang="es-ES" dirty="0" err="1"/>
              <a:t>A_total</a:t>
            </a:r>
            <a:r>
              <a:rPr lang="es-ES" dirty="0"/>
              <a:t> como una matriz normal;</a:t>
            </a:r>
          </a:p>
          <a:p>
            <a:endParaRPr lang="es-ES" dirty="0"/>
          </a:p>
          <a:p>
            <a:r>
              <a:rPr lang="es-ES" dirty="0"/>
              <a:t>Como en el caso de </a:t>
            </a:r>
            <a:r>
              <a:rPr lang="es-ES" dirty="0" err="1"/>
              <a:t>Arrays</a:t>
            </a:r>
            <a:r>
              <a:rPr lang="es-ES" dirty="0"/>
              <a:t> distribuidos podemos obtener su parte local (</a:t>
            </a:r>
            <a:r>
              <a:rPr lang="es-ES" dirty="0" err="1"/>
              <a:t>getLocalPart</a:t>
            </a:r>
            <a:r>
              <a:rPr lang="es-ES" dirty="0"/>
              <a:t>) o traerla a un </a:t>
            </a:r>
            <a:r>
              <a:rPr lang="es-ES" dirty="0" err="1"/>
              <a:t>worker</a:t>
            </a:r>
            <a:r>
              <a:rPr lang="es-ES" dirty="0"/>
              <a:t> o al cliente (</a:t>
            </a:r>
            <a:r>
              <a:rPr lang="es-ES" dirty="0" err="1"/>
              <a:t>gather</a:t>
            </a:r>
            <a:r>
              <a:rPr lang="es-ES" dirty="0"/>
              <a:t>)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051720" y="4793816"/>
            <a:ext cx="5256584" cy="14121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23728" y="5039594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16632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864804" y="5011868"/>
            <a:ext cx="823320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8272" y="4995609"/>
            <a:ext cx="569991" cy="73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3*2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17284" y="6285570"/>
            <a:ext cx="92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3*11</a:t>
            </a:r>
          </a:p>
        </p:txBody>
      </p:sp>
    </p:spTree>
    <p:extLst>
      <p:ext uri="{BB962C8B-B14F-4D97-AF65-F5344CB8AC3E}">
        <p14:creationId xmlns:p14="http://schemas.microsoft.com/office/powerpoint/2010/main" val="12152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/>
              <a:t>Ejercicio: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Dado el ejemplo de calcular raíces:</a:t>
            </a:r>
          </a:p>
          <a:p>
            <a:endParaRPr lang="es-ES" dirty="0"/>
          </a:p>
          <a:p>
            <a:r>
              <a:rPr lang="es-ES" dirty="0"/>
              <a:t>N=800;A=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B=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C=</a:t>
            </a:r>
            <a:r>
              <a:rPr lang="es-ES" dirty="0" err="1"/>
              <a:t>distributed.rand</a:t>
            </a:r>
            <a:r>
              <a:rPr lang="es-ES" dirty="0"/>
              <a:t>(1,N);</a:t>
            </a:r>
          </a:p>
          <a:p>
            <a:r>
              <a:rPr lang="es-ES" dirty="0"/>
              <a:t>sol=</a:t>
            </a:r>
            <a:r>
              <a:rPr lang="es-ES" dirty="0" err="1"/>
              <a:t>distributed.zeros</a:t>
            </a:r>
            <a:r>
              <a:rPr lang="es-ES" dirty="0"/>
              <a:t>(2,N);</a:t>
            </a:r>
          </a:p>
          <a:p>
            <a:r>
              <a:rPr lang="es-ES" dirty="0"/>
              <a:t>tic</a:t>
            </a:r>
          </a:p>
          <a:p>
            <a:r>
              <a:rPr lang="es-ES" dirty="0" err="1"/>
              <a:t>spmd</a:t>
            </a: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i=</a:t>
            </a:r>
            <a:r>
              <a:rPr lang="es-ES" dirty="0" err="1"/>
              <a:t>drange</a:t>
            </a:r>
            <a:r>
              <a:rPr lang="es-ES" dirty="0"/>
              <a:t>(1:N)</a:t>
            </a:r>
          </a:p>
          <a:p>
            <a:r>
              <a:rPr lang="es-ES" dirty="0"/>
              <a:t>     sol(:,i)=</a:t>
            </a:r>
            <a:r>
              <a:rPr lang="es-ES" dirty="0" err="1"/>
              <a:t>roots</a:t>
            </a:r>
            <a:r>
              <a:rPr lang="es-ES" dirty="0"/>
              <a:t>([A(i),B(i),C(i)]);</a:t>
            </a:r>
          </a:p>
          <a:p>
            <a:r>
              <a:rPr lang="es-ES" dirty="0"/>
              <a:t>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toc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Distribuir previamente los </a:t>
            </a:r>
            <a:r>
              <a:rPr lang="es-ES" dirty="0" err="1"/>
              <a:t>arrays</a:t>
            </a:r>
            <a:r>
              <a:rPr lang="es-ES" dirty="0"/>
              <a:t> de entrada, obtener la parte local dentro del </a:t>
            </a:r>
            <a:r>
              <a:rPr lang="es-ES" dirty="0" err="1"/>
              <a:t>spmd</a:t>
            </a:r>
            <a:r>
              <a:rPr lang="es-ES" dirty="0"/>
              <a:t>, </a:t>
            </a:r>
            <a:r>
              <a:rPr lang="es-ES" dirty="0" err="1"/>
              <a:t>codistribuir</a:t>
            </a:r>
            <a:r>
              <a:rPr lang="es-ES" dirty="0"/>
              <a:t> el </a:t>
            </a:r>
            <a:r>
              <a:rPr lang="es-ES" dirty="0" err="1"/>
              <a:t>array</a:t>
            </a:r>
            <a:r>
              <a:rPr lang="es-ES" dirty="0"/>
              <a:t> de salida y “recogerlo” en uno sólo</a:t>
            </a:r>
          </a:p>
        </p:txBody>
      </p:sp>
    </p:spTree>
    <p:extLst>
      <p:ext uri="{BB962C8B-B14F-4D97-AF65-F5344CB8AC3E}">
        <p14:creationId xmlns:p14="http://schemas.microsoft.com/office/powerpoint/2010/main" val="35930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Pmode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Pmode</a:t>
            </a:r>
            <a:r>
              <a:rPr lang="es-ES" dirty="0"/>
              <a:t> es algo así como un </a:t>
            </a:r>
            <a:r>
              <a:rPr lang="es-ES" dirty="0" err="1"/>
              <a:t>spmd</a:t>
            </a:r>
            <a:r>
              <a:rPr lang="es-ES" dirty="0"/>
              <a:t> “interactivo”.</a:t>
            </a:r>
          </a:p>
          <a:p>
            <a:endParaRPr lang="es-ES" dirty="0"/>
          </a:p>
          <a:p>
            <a:r>
              <a:rPr lang="es-ES" dirty="0"/>
              <a:t>El pool debe estar cerrado 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pmode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También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pmode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4</a:t>
            </a:r>
          </a:p>
          <a:p>
            <a:endParaRPr lang="es-ES" dirty="0"/>
          </a:p>
          <a:p>
            <a:r>
              <a:rPr lang="es-ES" dirty="0"/>
              <a:t>Se pueden introducir comandos y se ejecutan en todos los </a:t>
            </a:r>
            <a:r>
              <a:rPr lang="es-ES" dirty="0" err="1"/>
              <a:t>workers</a:t>
            </a:r>
            <a:r>
              <a:rPr lang="es-ES" dirty="0"/>
              <a:t> a la vez.  (Prueba esto:</a:t>
            </a:r>
          </a:p>
          <a:p>
            <a:r>
              <a:rPr lang="es-ES" dirty="0"/>
              <a:t>P&gt;&gt;a=</a:t>
            </a:r>
            <a:r>
              <a:rPr lang="es-ES" dirty="0" err="1"/>
              <a:t>ones</a:t>
            </a:r>
            <a:r>
              <a:rPr lang="es-ES" dirty="0"/>
              <a:t>(5)</a:t>
            </a:r>
          </a:p>
          <a:p>
            <a:r>
              <a:rPr lang="es-ES" dirty="0"/>
              <a:t>P&gt;&gt;a=a*</a:t>
            </a:r>
            <a:r>
              <a:rPr lang="es-ES" dirty="0" err="1"/>
              <a:t>labindex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No se puede ejecutar </a:t>
            </a:r>
            <a:r>
              <a:rPr lang="es-ES" dirty="0" err="1"/>
              <a:t>pmode</a:t>
            </a:r>
            <a:r>
              <a:rPr lang="es-ES" dirty="0"/>
              <a:t> si Matlab está corriendo en “modo texto”.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 general de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: Preliminares</a:t>
            </a:r>
          </a:p>
          <a:p>
            <a:r>
              <a:rPr lang="es-ES" dirty="0" err="1"/>
              <a:t>Parfor</a:t>
            </a:r>
            <a:endParaRPr lang="es-ES" dirty="0"/>
          </a:p>
          <a:p>
            <a:r>
              <a:rPr lang="es-ES" dirty="0"/>
              <a:t>SPMD</a:t>
            </a:r>
          </a:p>
          <a:p>
            <a:r>
              <a:rPr lang="es-ES" dirty="0" err="1"/>
              <a:t>pmode</a:t>
            </a:r>
            <a:endParaRPr lang="es-ES" dirty="0"/>
          </a:p>
          <a:p>
            <a:r>
              <a:rPr lang="es-ES" dirty="0"/>
              <a:t>Computación en GPU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2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Pmode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Es posible usar </a:t>
            </a:r>
            <a:r>
              <a:rPr lang="es-ES" dirty="0" err="1">
                <a:solidFill>
                  <a:prstClr val="black"/>
                </a:solidFill>
              </a:rPr>
              <a:t>arrays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codistribuidos</a:t>
            </a:r>
            <a:r>
              <a:rPr lang="es-ES" dirty="0">
                <a:solidFill>
                  <a:prstClr val="black"/>
                </a:solidFill>
              </a:rPr>
              <a:t>, como en los ejemplos anteriores.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Se puede enviar datos del cliente a los </a:t>
            </a:r>
            <a:r>
              <a:rPr lang="es-ES" dirty="0" err="1">
                <a:solidFill>
                  <a:prstClr val="black"/>
                </a:solidFill>
              </a:rPr>
              <a:t>workers</a:t>
            </a:r>
            <a:r>
              <a:rPr lang="es-ES" dirty="0">
                <a:solidFill>
                  <a:prstClr val="black"/>
                </a:solidFill>
              </a:rPr>
              <a:t> o de los </a:t>
            </a:r>
            <a:r>
              <a:rPr lang="es-ES" dirty="0" err="1">
                <a:solidFill>
                  <a:prstClr val="black"/>
                </a:solidFill>
              </a:rPr>
              <a:t>workers</a:t>
            </a:r>
            <a:r>
              <a:rPr lang="es-ES" dirty="0">
                <a:solidFill>
                  <a:prstClr val="black"/>
                </a:solidFill>
              </a:rPr>
              <a:t> al cliente: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&gt;&gt; </a:t>
            </a:r>
            <a:r>
              <a:rPr lang="es-ES" dirty="0" err="1">
                <a:solidFill>
                  <a:prstClr val="black"/>
                </a:solidFill>
              </a:rPr>
              <a:t>pmode</a:t>
            </a:r>
            <a:r>
              <a:rPr lang="es-ES" dirty="0">
                <a:solidFill>
                  <a:prstClr val="black"/>
                </a:solidFill>
              </a:rPr>
              <a:t> lab2client A 3 </a:t>
            </a:r>
          </a:p>
          <a:p>
            <a:r>
              <a:rPr lang="es-ES" dirty="0">
                <a:solidFill>
                  <a:prstClr val="black"/>
                </a:solidFill>
              </a:rPr>
              <a:t>		%</a:t>
            </a:r>
            <a:r>
              <a:rPr lang="es-ES" dirty="0" err="1">
                <a:solidFill>
                  <a:prstClr val="black"/>
                </a:solidFill>
              </a:rPr>
              <a:t>Envia</a:t>
            </a:r>
            <a:r>
              <a:rPr lang="es-ES" dirty="0">
                <a:solidFill>
                  <a:prstClr val="black"/>
                </a:solidFill>
              </a:rPr>
              <a:t> la matriz A del </a:t>
            </a:r>
            <a:r>
              <a:rPr lang="es-ES" dirty="0" err="1">
                <a:solidFill>
                  <a:prstClr val="black"/>
                </a:solidFill>
              </a:rPr>
              <a:t>worker</a:t>
            </a:r>
            <a:r>
              <a:rPr lang="es-ES" dirty="0">
                <a:solidFill>
                  <a:prstClr val="black"/>
                </a:solidFill>
              </a:rPr>
              <a:t> 3 al cliente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&gt;&gt; </a:t>
            </a:r>
            <a:r>
              <a:rPr lang="es-ES" dirty="0" err="1">
                <a:solidFill>
                  <a:prstClr val="black"/>
                </a:solidFill>
              </a:rPr>
              <a:t>pmode</a:t>
            </a:r>
            <a:r>
              <a:rPr lang="es-ES" dirty="0">
                <a:solidFill>
                  <a:prstClr val="black"/>
                </a:solidFill>
              </a:rPr>
              <a:t> client2lab y 1:2 </a:t>
            </a:r>
          </a:p>
          <a:p>
            <a:r>
              <a:rPr lang="es-ES" dirty="0">
                <a:solidFill>
                  <a:prstClr val="black"/>
                </a:solidFill>
              </a:rPr>
              <a:t>		%Envía la variable y del cliente a los </a:t>
            </a:r>
            <a:r>
              <a:rPr lang="es-ES" dirty="0" err="1">
                <a:solidFill>
                  <a:prstClr val="black"/>
                </a:solidFill>
              </a:rPr>
              <a:t>workers</a:t>
            </a:r>
            <a:r>
              <a:rPr lang="es-ES" dirty="0">
                <a:solidFill>
                  <a:prstClr val="black"/>
                </a:solidFill>
              </a:rPr>
              <a:t> 1 y 2;    		% en el   3 y 4, la variable y queda indefinida.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mpiprofile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8922" y="134076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Tenemos una versión del </a:t>
            </a:r>
            <a:r>
              <a:rPr lang="es-ES" dirty="0" err="1">
                <a:solidFill>
                  <a:prstClr val="black"/>
                </a:solidFill>
              </a:rPr>
              <a:t>profiler</a:t>
            </a:r>
            <a:r>
              <a:rPr lang="es-ES" dirty="0">
                <a:solidFill>
                  <a:prstClr val="black"/>
                </a:solidFill>
              </a:rPr>
              <a:t> de Matlab para programas paralelos; puede funcionar con </a:t>
            </a:r>
            <a:r>
              <a:rPr lang="es-ES" dirty="0" err="1">
                <a:solidFill>
                  <a:prstClr val="black"/>
                </a:solidFill>
              </a:rPr>
              <a:t>spmd</a:t>
            </a:r>
            <a:r>
              <a:rPr lang="es-ES" dirty="0">
                <a:solidFill>
                  <a:prstClr val="black"/>
                </a:solidFill>
              </a:rPr>
              <a:t> o con </a:t>
            </a:r>
            <a:r>
              <a:rPr lang="es-ES" dirty="0" err="1">
                <a:solidFill>
                  <a:prstClr val="black"/>
                </a:solidFill>
              </a:rPr>
              <a:t>pmode</a:t>
            </a:r>
            <a:r>
              <a:rPr lang="es-ES" dirty="0">
                <a:solidFill>
                  <a:prstClr val="black"/>
                </a:solidFill>
              </a:rPr>
              <a:t> (no con </a:t>
            </a:r>
            <a:r>
              <a:rPr lang="es-ES" dirty="0" err="1">
                <a:solidFill>
                  <a:prstClr val="black"/>
                </a:solidFill>
              </a:rPr>
              <a:t>parfor</a:t>
            </a:r>
            <a:r>
              <a:rPr lang="es-ES" dirty="0">
                <a:solidFill>
                  <a:prstClr val="black"/>
                </a:solidFill>
              </a:rPr>
              <a:t>).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    R1=rand(16, </a:t>
            </a:r>
            <a:r>
              <a:rPr lang="es-ES" dirty="0" err="1"/>
              <a:t>codistributor</a:t>
            </a:r>
            <a:r>
              <a:rPr lang="es-ES" dirty="0"/>
              <a:t>());</a:t>
            </a:r>
          </a:p>
          <a:p>
            <a:r>
              <a:rPr lang="es-ES" dirty="0"/>
              <a:t>    R2=rand(16, </a:t>
            </a:r>
            <a:r>
              <a:rPr lang="es-ES" dirty="0" err="1"/>
              <a:t>codistributor</a:t>
            </a:r>
            <a:r>
              <a:rPr lang="es-ES" dirty="0"/>
              <a:t>());</a:t>
            </a:r>
          </a:p>
          <a:p>
            <a:r>
              <a:rPr lang="es-ES" dirty="0"/>
              <a:t>    </a:t>
            </a:r>
            <a:r>
              <a:rPr lang="es-ES" dirty="0" err="1"/>
              <a:t>mpiprofile</a:t>
            </a:r>
            <a:r>
              <a:rPr lang="es-ES" dirty="0"/>
              <a:t> </a:t>
            </a:r>
            <a:r>
              <a:rPr lang="es-ES" dirty="0" err="1"/>
              <a:t>on</a:t>
            </a:r>
            <a:endParaRPr lang="es-ES" dirty="0"/>
          </a:p>
          <a:p>
            <a:r>
              <a:rPr lang="es-ES" dirty="0"/>
              <a:t>    P=R1*R2;</a:t>
            </a:r>
          </a:p>
          <a:p>
            <a:r>
              <a:rPr lang="es-ES" dirty="0"/>
              <a:t>    </a:t>
            </a:r>
            <a:r>
              <a:rPr lang="es-ES" dirty="0" err="1"/>
              <a:t>info</a:t>
            </a:r>
            <a:r>
              <a:rPr lang="es-ES" dirty="0"/>
              <a:t> = </a:t>
            </a:r>
            <a:r>
              <a:rPr lang="es-ES" dirty="0" err="1"/>
              <a:t>mpiprofile</a:t>
            </a:r>
            <a:r>
              <a:rPr lang="es-ES" dirty="0"/>
              <a:t>('</a:t>
            </a:r>
            <a:r>
              <a:rPr lang="es-ES" dirty="0" err="1"/>
              <a:t>info</a:t>
            </a:r>
            <a:r>
              <a:rPr lang="es-ES" dirty="0"/>
              <a:t>');</a:t>
            </a:r>
          </a:p>
          <a:p>
            <a:r>
              <a:rPr lang="es-ES" dirty="0"/>
              <a:t>    </a:t>
            </a:r>
            <a:r>
              <a:rPr lang="es-ES" dirty="0" err="1"/>
              <a:t>mpiprofile</a:t>
            </a:r>
            <a:r>
              <a:rPr lang="es-ES" dirty="0"/>
              <a:t> off;</a:t>
            </a:r>
          </a:p>
          <a:p>
            <a:r>
              <a:rPr lang="es-ES" dirty="0"/>
              <a:t>    </a:t>
            </a:r>
            <a:r>
              <a:rPr lang="es-ES" dirty="0" err="1"/>
              <a:t>mpiprofile</a:t>
            </a:r>
            <a:r>
              <a:rPr lang="es-ES" dirty="0"/>
              <a:t> </a:t>
            </a:r>
            <a:r>
              <a:rPr lang="es-ES" dirty="0" err="1"/>
              <a:t>viewer</a:t>
            </a:r>
            <a:r>
              <a:rPr lang="es-ES" dirty="0"/>
              <a:t>;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8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posible utilizar </a:t>
            </a:r>
            <a:r>
              <a:rPr lang="es-ES" dirty="0" err="1"/>
              <a:t>Graphics</a:t>
            </a:r>
            <a:r>
              <a:rPr lang="es-ES" dirty="0"/>
              <a:t>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Units</a:t>
            </a:r>
            <a:r>
              <a:rPr lang="es-ES" dirty="0"/>
              <a:t> desde MATLAB, si se tiene disponible el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-Tiene que ser </a:t>
            </a:r>
            <a:r>
              <a:rPr lang="es-ES" dirty="0" err="1"/>
              <a:t>GPUs</a:t>
            </a:r>
            <a:r>
              <a:rPr lang="es-ES" dirty="0"/>
              <a:t> NVIDIA, preferiblemente recientes.</a:t>
            </a:r>
          </a:p>
          <a:p>
            <a:endParaRPr lang="es-ES" dirty="0"/>
          </a:p>
          <a:p>
            <a:r>
              <a:rPr lang="es-ES" dirty="0"/>
              <a:t>-Hay que instalar un driver reciente (ultimo) de </a:t>
            </a:r>
            <a:r>
              <a:rPr lang="es-ES" dirty="0" err="1"/>
              <a:t>Nvidia</a:t>
            </a:r>
            <a:r>
              <a:rPr lang="es-ES" dirty="0"/>
              <a:t> para la tarjeta gráfica. </a:t>
            </a:r>
          </a:p>
          <a:p>
            <a:endParaRPr lang="es-ES" dirty="0"/>
          </a:p>
          <a:p>
            <a:r>
              <a:rPr lang="es-ES" dirty="0"/>
              <a:t>-Idealmente, para trabajar con Windows y dedicar la tarjeta gráfica sólo a cálculo, deberíamos tener dos tarjetas gráficas. Sin embargo, en la actualidad es complicado configurar un sistema así.</a:t>
            </a:r>
          </a:p>
          <a:p>
            <a:endParaRPr lang="es-ES" dirty="0"/>
          </a:p>
          <a:p>
            <a:r>
              <a:rPr lang="es-ES" dirty="0"/>
              <a:t>-Bastante más sencillo en Linux. Podemos usar los </a:t>
            </a:r>
            <a:r>
              <a:rPr lang="es-ES" dirty="0" err="1"/>
              <a:t>PCs</a:t>
            </a:r>
            <a:r>
              <a:rPr lang="es-ES" dirty="0"/>
              <a:t> del laboratorio o conectarnos a gpu.dsic.upv.es (o a </a:t>
            </a:r>
            <a:r>
              <a:rPr lang="es-ES" dirty="0" err="1"/>
              <a:t>knights</a:t>
            </a:r>
            <a:r>
              <a:rPr lang="es-ES" dirty="0"/>
              <a:t>, aunque da problemas)</a:t>
            </a:r>
          </a:p>
        </p:txBody>
      </p:sp>
    </p:spTree>
    <p:extLst>
      <p:ext uri="{BB962C8B-B14F-4D97-AF65-F5344CB8AC3E}">
        <p14:creationId xmlns:p14="http://schemas.microsoft.com/office/powerpoint/2010/main" val="40486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averiguar cuantas </a:t>
            </a:r>
            <a:r>
              <a:rPr lang="es-ES" dirty="0" err="1"/>
              <a:t>GPUs</a:t>
            </a:r>
            <a:r>
              <a:rPr lang="es-ES" dirty="0"/>
              <a:t> tenemos disponibles:</a:t>
            </a:r>
          </a:p>
          <a:p>
            <a:endParaRPr lang="es-ES" dirty="0"/>
          </a:p>
          <a:p>
            <a:r>
              <a:rPr lang="es-ES" dirty="0"/>
              <a:t>&gt;&gt; </a:t>
            </a:r>
            <a:r>
              <a:rPr lang="es-ES" dirty="0" err="1"/>
              <a:t>gpuDeviceCount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averiguar sus propiedades:</a:t>
            </a:r>
          </a:p>
          <a:p>
            <a:endParaRPr lang="es-ES" dirty="0"/>
          </a:p>
          <a:p>
            <a:r>
              <a:rPr lang="es-ES" dirty="0"/>
              <a:t>&gt;&gt; </a:t>
            </a:r>
            <a:r>
              <a:rPr lang="es-ES" dirty="0" err="1"/>
              <a:t>gpuDevice</a:t>
            </a:r>
            <a:endParaRPr lang="es-ES" dirty="0"/>
          </a:p>
          <a:p>
            <a:endParaRPr lang="es-ES" dirty="0"/>
          </a:p>
          <a:p>
            <a:r>
              <a:rPr lang="es-ES" dirty="0"/>
              <a:t>O, si tenemos 2: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gpuDevice</a:t>
            </a:r>
            <a:r>
              <a:rPr lang="es-ES" dirty="0"/>
              <a:t>(1)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gpuDevice</a:t>
            </a:r>
            <a:r>
              <a:rPr lang="es-E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3311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Función </a:t>
            </a:r>
            <a:r>
              <a:rPr lang="es-ES" dirty="0" err="1"/>
              <a:t>gpuArray</a:t>
            </a:r>
            <a:r>
              <a:rPr lang="es-ES" dirty="0"/>
              <a:t>: Envía los datos a la GPU; lo que se haga con esos datos se hará en la GPU;</a:t>
            </a:r>
          </a:p>
          <a:p>
            <a:endParaRPr lang="es-ES" dirty="0"/>
          </a:p>
          <a:p>
            <a:r>
              <a:rPr lang="es-ES" dirty="0"/>
              <a:t>Restricción: Las matrices que se envíen deben ser DENSAS; </a:t>
            </a:r>
          </a:p>
          <a:p>
            <a:r>
              <a:rPr lang="es-ES" dirty="0"/>
              <a:t>De momento, Matlab + GPU no trabajan con matrices dispersas.</a:t>
            </a:r>
          </a:p>
          <a:p>
            <a:endParaRPr lang="es-ES" dirty="0"/>
          </a:p>
          <a:p>
            <a:r>
              <a:rPr lang="es-ES" dirty="0"/>
              <a:t>Al acabar, se pueden recuperar los datos de la GPU con “</a:t>
            </a:r>
            <a:r>
              <a:rPr lang="es-ES" dirty="0" err="1"/>
              <a:t>gather</a:t>
            </a:r>
            <a:r>
              <a:rPr lang="es-ES" dirty="0"/>
              <a:t>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81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Computación en GPU desde MATLAB: Posibilidad 1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Función  </a:t>
            </a:r>
            <a:r>
              <a:rPr lang="es-ES" dirty="0" err="1"/>
              <a:t>gpuArray</a:t>
            </a:r>
            <a:r>
              <a:rPr lang="es-ES" dirty="0"/>
              <a:t>, combinado con funciones de MATLAB:</a:t>
            </a:r>
          </a:p>
          <a:p>
            <a:endParaRPr lang="es-ES" dirty="0"/>
          </a:p>
          <a:p>
            <a:r>
              <a:rPr lang="es-ES" dirty="0"/>
              <a:t>Ejemplo, calcular la factorización LU de una matriz densa</a:t>
            </a:r>
          </a:p>
          <a:p>
            <a:endParaRPr lang="es-ES" dirty="0"/>
          </a:p>
          <a:p>
            <a:r>
              <a:rPr lang="es-ES" dirty="0"/>
              <a:t>&gt;&gt; A=rand(5000);</a:t>
            </a:r>
          </a:p>
          <a:p>
            <a:r>
              <a:rPr lang="es-ES" dirty="0"/>
              <a:t>&gt;&gt;tic,</a:t>
            </a:r>
            <a:r>
              <a:rPr lang="nl-NL" dirty="0"/>
              <a:t> ,[l,u,p]=lu(A,'vector')</a:t>
            </a:r>
            <a:r>
              <a:rPr lang="es-ES" dirty="0"/>
              <a:t>;</a:t>
            </a:r>
            <a:r>
              <a:rPr lang="es-ES" dirty="0" err="1"/>
              <a:t>toc</a:t>
            </a:r>
            <a:endParaRPr lang="es-ES" dirty="0"/>
          </a:p>
          <a:p>
            <a:r>
              <a:rPr lang="es-ES" dirty="0"/>
              <a:t>&gt;&gt; GA=</a:t>
            </a:r>
            <a:r>
              <a:rPr lang="es-ES" dirty="0" err="1"/>
              <a:t>gpuArray</a:t>
            </a:r>
            <a:r>
              <a:rPr lang="es-ES" dirty="0"/>
              <a:t>(A);</a:t>
            </a:r>
          </a:p>
          <a:p>
            <a:r>
              <a:rPr lang="es-ES" dirty="0"/>
              <a:t>&gt;&gt;</a:t>
            </a:r>
            <a:r>
              <a:rPr lang="nl-NL" dirty="0"/>
              <a:t> tic,[l,u,p]=lu(GA,'vector');toc</a:t>
            </a:r>
          </a:p>
          <a:p>
            <a:endParaRPr lang="nl-NL" dirty="0"/>
          </a:p>
          <a:p>
            <a:r>
              <a:rPr lang="nl-NL" dirty="0"/>
              <a:t>Ahora, repetimos con precisión simple:</a:t>
            </a:r>
          </a:p>
          <a:p>
            <a:r>
              <a:rPr lang="es-ES" dirty="0"/>
              <a:t>&gt;&gt; A=rand(5000,’single’);</a:t>
            </a:r>
          </a:p>
          <a:p>
            <a:r>
              <a:rPr lang="es-ES" dirty="0"/>
              <a:t>&gt;&gt;tic,</a:t>
            </a:r>
            <a:r>
              <a:rPr lang="nl-NL" dirty="0"/>
              <a:t> ,[l,u,p]=lu(A,'vector')</a:t>
            </a:r>
            <a:r>
              <a:rPr lang="es-ES" dirty="0"/>
              <a:t>;</a:t>
            </a:r>
            <a:r>
              <a:rPr lang="es-ES" dirty="0" err="1"/>
              <a:t>toc</a:t>
            </a:r>
            <a:endParaRPr lang="es-ES" dirty="0"/>
          </a:p>
          <a:p>
            <a:r>
              <a:rPr lang="es-ES" dirty="0"/>
              <a:t>&gt;&gt; GA=</a:t>
            </a:r>
            <a:r>
              <a:rPr lang="es-ES" dirty="0" err="1"/>
              <a:t>gpuArray</a:t>
            </a:r>
            <a:r>
              <a:rPr lang="es-ES" dirty="0"/>
              <a:t>(A);</a:t>
            </a:r>
          </a:p>
          <a:p>
            <a:r>
              <a:rPr lang="es-ES" dirty="0"/>
              <a:t>&gt;&gt;</a:t>
            </a:r>
            <a:r>
              <a:rPr lang="nl-NL" dirty="0"/>
              <a:t> tic,[l,u,p]=lu(GA,'vector');toc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Ejercicio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 del número pi: Crea una nueva versión del programa para calcular pi por el método de Montecarlo, con </a:t>
            </a:r>
            <a:r>
              <a:rPr lang="es-ES" dirty="0" err="1"/>
              <a:t>gpuArray</a:t>
            </a:r>
            <a:r>
              <a:rPr lang="es-ES" dirty="0"/>
              <a:t>. A partir de </a:t>
            </a:r>
            <a:r>
              <a:rPr lang="es-ES" dirty="0" err="1"/>
              <a:t>compute_pi_Matlab</a:t>
            </a:r>
            <a:r>
              <a:rPr lang="es-ES" dirty="0"/>
              <a:t> (versión vectorizada)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6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980728"/>
            <a:ext cx="745679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Arrayfun</a:t>
            </a:r>
            <a:r>
              <a:rPr lang="es-ES" dirty="0"/>
              <a:t>: es una forma “</a:t>
            </a:r>
            <a:r>
              <a:rPr lang="es-ES" dirty="0" err="1"/>
              <a:t>vectorizada</a:t>
            </a:r>
            <a:r>
              <a:rPr lang="es-ES" dirty="0"/>
              <a:t>” de llamar a funciones de </a:t>
            </a:r>
            <a:r>
              <a:rPr lang="es-ES" dirty="0" err="1"/>
              <a:t>Matlab</a:t>
            </a:r>
            <a:r>
              <a:rPr lang="es-ES" dirty="0"/>
              <a:t>, escritas por nosotros. Conceptualmente, es ejecutar muchas veces la misma función con diferentes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Ejemplo: Función que devuelva una de las dos raíces de una ecuación de segundo grado:</a:t>
            </a:r>
          </a:p>
          <a:p>
            <a:endParaRPr lang="es-ES" dirty="0"/>
          </a:p>
          <a:p>
            <a:r>
              <a:rPr lang="es-ES" dirty="0" err="1"/>
              <a:t>function</a:t>
            </a:r>
            <a:r>
              <a:rPr lang="es-ES" dirty="0"/>
              <a:t>  x=</a:t>
            </a:r>
            <a:r>
              <a:rPr lang="es-ES" dirty="0" err="1"/>
              <a:t>miraiz</a:t>
            </a:r>
            <a:r>
              <a:rPr lang="es-ES" dirty="0"/>
              <a:t> (</a:t>
            </a:r>
            <a:r>
              <a:rPr lang="es-ES" dirty="0" err="1"/>
              <a:t>a,b,c</a:t>
            </a:r>
            <a:r>
              <a:rPr lang="es-ES" dirty="0"/>
              <a:t>)</a:t>
            </a:r>
          </a:p>
          <a:p>
            <a:r>
              <a:rPr lang="es-ES" dirty="0"/>
              <a:t>  sol=</a:t>
            </a:r>
            <a:r>
              <a:rPr lang="es-ES" dirty="0" err="1"/>
              <a:t>roots</a:t>
            </a:r>
            <a:r>
              <a:rPr lang="es-ES" dirty="0"/>
              <a:t>([</a:t>
            </a:r>
            <a:r>
              <a:rPr lang="es-ES" dirty="0" err="1"/>
              <a:t>a,b,c</a:t>
            </a:r>
            <a:r>
              <a:rPr lang="es-ES" dirty="0"/>
              <a:t>]);</a:t>
            </a:r>
          </a:p>
          <a:p>
            <a:r>
              <a:rPr lang="es-ES" dirty="0"/>
              <a:t>  x=sol(1);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2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la función </a:t>
            </a:r>
            <a:r>
              <a:rPr lang="es-ES" dirty="0" err="1"/>
              <a:t>miraiz</a:t>
            </a:r>
            <a:r>
              <a:rPr lang="es-ES" dirty="0"/>
              <a:t> la podemos llamar (con números ) de diferentes formas:</a:t>
            </a:r>
          </a:p>
          <a:p>
            <a:endParaRPr lang="es-ES" dirty="0"/>
          </a:p>
          <a:p>
            <a:r>
              <a:rPr lang="es-ES" dirty="0"/>
              <a:t>&gt;&gt;x=</a:t>
            </a:r>
            <a:r>
              <a:rPr lang="es-ES" dirty="0" err="1"/>
              <a:t>miraiz</a:t>
            </a:r>
            <a:r>
              <a:rPr lang="es-ES" dirty="0"/>
              <a:t>(1,2,3);</a:t>
            </a:r>
          </a:p>
          <a:p>
            <a:endParaRPr lang="es-ES" dirty="0"/>
          </a:p>
          <a:p>
            <a:r>
              <a:rPr lang="es-ES" dirty="0"/>
              <a:t>&gt;&gt;x=</a:t>
            </a:r>
            <a:r>
              <a:rPr lang="es-ES" dirty="0" err="1"/>
              <a:t>feval</a:t>
            </a:r>
            <a:r>
              <a:rPr lang="es-ES" dirty="0"/>
              <a:t>(‘miraiz’,1,2,3)</a:t>
            </a:r>
          </a:p>
          <a:p>
            <a:endParaRPr lang="es-ES" dirty="0"/>
          </a:p>
          <a:p>
            <a:r>
              <a:rPr lang="es-ES" dirty="0"/>
              <a:t>&gt;&gt;x=</a:t>
            </a:r>
            <a:r>
              <a:rPr lang="es-ES" dirty="0" err="1"/>
              <a:t>feval</a:t>
            </a:r>
            <a:r>
              <a:rPr lang="es-ES" dirty="0"/>
              <a:t>(@miraiz,1,2,3)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lugar de llamarla con números podemos pasarle vectores (todos de la misma dimensión) usando </a:t>
            </a:r>
            <a:r>
              <a:rPr lang="es-ES" dirty="0" err="1"/>
              <a:t>arrayfun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47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Computación en GPU desde MATLAB: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844824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ejecutar con </a:t>
            </a:r>
            <a:r>
              <a:rPr lang="es-ES" dirty="0" err="1"/>
              <a:t>Arrayfun</a:t>
            </a:r>
            <a:endParaRPr lang="es-ES" dirty="0"/>
          </a:p>
          <a:p>
            <a:endParaRPr lang="es-ES" dirty="0"/>
          </a:p>
          <a:p>
            <a:r>
              <a:rPr lang="es-ES" dirty="0"/>
              <a:t> &gt;&gt;N=800;A=rand(N,1);B=rand(N,1);C=rand(N,1);</a:t>
            </a:r>
          </a:p>
          <a:p>
            <a:r>
              <a:rPr lang="es-ES" dirty="0"/>
              <a:t>&gt;&gt;sol=</a:t>
            </a:r>
            <a:r>
              <a:rPr lang="es-ES" dirty="0" err="1"/>
              <a:t>arrayfun</a:t>
            </a:r>
            <a:r>
              <a:rPr lang="es-ES" dirty="0"/>
              <a:t>(@</a:t>
            </a:r>
            <a:r>
              <a:rPr lang="es-ES" dirty="0" err="1"/>
              <a:t>miraiz,A,B,C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Arrayfun</a:t>
            </a:r>
            <a:r>
              <a:rPr lang="es-ES" dirty="0"/>
              <a:t> asume que las dimensiones de los </a:t>
            </a:r>
            <a:r>
              <a:rPr lang="es-ES" dirty="0" err="1"/>
              <a:t>arrays</a:t>
            </a:r>
            <a:r>
              <a:rPr lang="es-ES" dirty="0"/>
              <a:t> de entrada y de salida son las mismas; si la función  “</a:t>
            </a:r>
            <a:r>
              <a:rPr lang="es-ES" dirty="0" err="1"/>
              <a:t>miraiz</a:t>
            </a:r>
            <a:r>
              <a:rPr lang="es-ES" dirty="0"/>
              <a:t>” devuelve un vector con las dos soluciones de la ecuación de segundo grado:</a:t>
            </a:r>
          </a:p>
          <a:p>
            <a:endParaRPr lang="es-ES" dirty="0"/>
          </a:p>
          <a:p>
            <a:r>
              <a:rPr lang="es-ES" dirty="0" err="1"/>
              <a:t>function</a:t>
            </a:r>
            <a:r>
              <a:rPr lang="es-ES" dirty="0"/>
              <a:t>  x=miraiz2 (</a:t>
            </a:r>
            <a:r>
              <a:rPr lang="es-ES" dirty="0" err="1"/>
              <a:t>a,b,c</a:t>
            </a:r>
            <a:r>
              <a:rPr lang="es-ES" dirty="0"/>
              <a:t>)</a:t>
            </a:r>
          </a:p>
          <a:p>
            <a:r>
              <a:rPr lang="es-ES" dirty="0"/>
              <a:t>  x=</a:t>
            </a:r>
            <a:r>
              <a:rPr lang="es-ES" dirty="0" err="1"/>
              <a:t>roots</a:t>
            </a:r>
            <a:r>
              <a:rPr lang="es-ES" dirty="0"/>
              <a:t>([</a:t>
            </a:r>
            <a:r>
              <a:rPr lang="es-ES" dirty="0" err="1"/>
              <a:t>a,b,c</a:t>
            </a:r>
            <a:r>
              <a:rPr lang="es-ES" dirty="0"/>
              <a:t>]);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Entonces hay que llamarla con la opción </a:t>
            </a:r>
            <a:r>
              <a:rPr lang="es-ES" dirty="0" err="1"/>
              <a:t>UniformOutput</a:t>
            </a:r>
            <a:r>
              <a:rPr lang="es-ES" dirty="0"/>
              <a:t> a 0:</a:t>
            </a:r>
          </a:p>
          <a:p>
            <a:r>
              <a:rPr lang="es-ES" dirty="0"/>
              <a:t> &gt;&gt;sol=</a:t>
            </a:r>
            <a:r>
              <a:rPr lang="es-ES" dirty="0" err="1"/>
              <a:t>arrayfun</a:t>
            </a:r>
            <a:r>
              <a:rPr lang="es-ES" dirty="0"/>
              <a:t>(@miraiz2,A,B,C,'UniformOutput',0)</a:t>
            </a:r>
          </a:p>
          <a:p>
            <a:r>
              <a:rPr lang="es-ES" dirty="0"/>
              <a:t>(Ojo no va con </a:t>
            </a:r>
            <a:r>
              <a:rPr lang="es-ES" dirty="0" err="1"/>
              <a:t>gpus</a:t>
            </a:r>
            <a:r>
              <a:rPr lang="es-ES" dirty="0"/>
              <a:t>, por culpa de la función “</a:t>
            </a:r>
            <a:r>
              <a:rPr lang="es-ES" dirty="0" err="1"/>
              <a:t>roots</a:t>
            </a:r>
            <a:r>
              <a:rPr lang="es-E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664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hay un “pool” abierto, el cliente puede crear </a:t>
            </a:r>
            <a:r>
              <a:rPr lang="es-ES" dirty="0" err="1"/>
              <a:t>arrays</a:t>
            </a:r>
            <a:r>
              <a:rPr lang="es-ES" dirty="0"/>
              <a:t> “distribuidos de diferentes formas.</a:t>
            </a:r>
          </a:p>
          <a:p>
            <a:r>
              <a:rPr lang="es-ES" dirty="0"/>
              <a:t>1) Con la función “</a:t>
            </a:r>
            <a:r>
              <a:rPr lang="es-ES" dirty="0" err="1"/>
              <a:t>distributed</a:t>
            </a:r>
            <a:r>
              <a:rPr lang="es-ES" dirty="0"/>
              <a:t>”, aplicada a un </a:t>
            </a:r>
            <a:r>
              <a:rPr lang="es-ES" dirty="0" err="1"/>
              <a:t>array</a:t>
            </a:r>
            <a:r>
              <a:rPr lang="es-ES" dirty="0"/>
              <a:t> existente en el cliente.</a:t>
            </a:r>
          </a:p>
          <a:p>
            <a:r>
              <a:rPr lang="es-ES" dirty="0"/>
              <a:t>&gt;&gt;B=</a:t>
            </a:r>
            <a:r>
              <a:rPr lang="es-ES" dirty="0" err="1"/>
              <a:t>distributed</a:t>
            </a:r>
            <a:r>
              <a:rPr lang="es-ES" dirty="0"/>
              <a:t>(A)</a:t>
            </a:r>
          </a:p>
          <a:p>
            <a:endParaRPr lang="es-ES" dirty="0"/>
          </a:p>
          <a:p>
            <a:r>
              <a:rPr lang="es-ES" dirty="0"/>
              <a:t>2) Con las funciones disponibles para generar directamente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r>
              <a:rPr lang="es-ES" dirty="0"/>
              <a:t>&gt;&gt; A=</a:t>
            </a:r>
            <a:r>
              <a:rPr lang="es-ES" dirty="0" err="1"/>
              <a:t>distributed.eye</a:t>
            </a:r>
            <a:r>
              <a:rPr lang="es-ES" dirty="0"/>
              <a:t>(100);</a:t>
            </a:r>
          </a:p>
          <a:p>
            <a:r>
              <a:rPr lang="es-ES" dirty="0"/>
              <a:t>&gt;&gt;B=</a:t>
            </a:r>
            <a:r>
              <a:rPr lang="es-ES" dirty="0" err="1"/>
              <a:t>distributed.ones</a:t>
            </a:r>
            <a:r>
              <a:rPr lang="es-ES" dirty="0"/>
              <a:t>(30,500);</a:t>
            </a:r>
          </a:p>
          <a:p>
            <a:r>
              <a:rPr lang="es-ES" dirty="0"/>
              <a:t>&gt;&gt;C=</a:t>
            </a:r>
            <a:r>
              <a:rPr lang="es-ES" dirty="0" err="1"/>
              <a:t>distributed.rand</a:t>
            </a:r>
            <a:r>
              <a:rPr lang="es-ES" dirty="0"/>
              <a:t>(2,9);</a:t>
            </a:r>
          </a:p>
          <a:p>
            <a:r>
              <a:rPr lang="es-ES" dirty="0"/>
              <a:t>etc. </a:t>
            </a:r>
          </a:p>
          <a:p>
            <a:r>
              <a:rPr lang="es-ES" dirty="0"/>
              <a:t>Para ver la lista entera, “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distributed</a:t>
            </a:r>
            <a:r>
              <a:rPr lang="es-E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0398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los datos están en la CPU, </a:t>
            </a:r>
            <a:r>
              <a:rPr lang="es-ES" dirty="0" err="1"/>
              <a:t>arrayfun</a:t>
            </a:r>
            <a:r>
              <a:rPr lang="es-ES" dirty="0"/>
              <a:t> se ejecuta en la CPU;</a:t>
            </a:r>
          </a:p>
          <a:p>
            <a:endParaRPr lang="es-ES" dirty="0"/>
          </a:p>
          <a:p>
            <a:r>
              <a:rPr lang="es-ES" dirty="0"/>
              <a:t>Si los datos están en la GPU, </a:t>
            </a:r>
            <a:r>
              <a:rPr lang="es-ES" dirty="0" err="1"/>
              <a:t>arrayfun</a:t>
            </a:r>
            <a:r>
              <a:rPr lang="es-ES" dirty="0"/>
              <a:t> se ejecuta en la GPU</a:t>
            </a:r>
          </a:p>
          <a:p>
            <a:endParaRPr lang="es-ES" dirty="0"/>
          </a:p>
          <a:p>
            <a:r>
              <a:rPr lang="es-ES" dirty="0"/>
              <a:t>Esto permite extraer una gran parte del potencial de las </a:t>
            </a:r>
            <a:r>
              <a:rPr lang="es-ES" dirty="0" err="1"/>
              <a:t>GPUs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94974" y="4797152"/>
            <a:ext cx="4129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&gt;&gt;Ag=</a:t>
            </a:r>
            <a:r>
              <a:rPr lang="es-ES" dirty="0" err="1"/>
              <a:t>gpuArray</a:t>
            </a:r>
            <a:r>
              <a:rPr lang="es-ES" dirty="0"/>
              <a:t>(A);</a:t>
            </a:r>
          </a:p>
          <a:p>
            <a:r>
              <a:rPr lang="es-ES" dirty="0"/>
              <a:t>&gt;&gt;</a:t>
            </a:r>
            <a:r>
              <a:rPr lang="es-ES" dirty="0" err="1"/>
              <a:t>Bg</a:t>
            </a:r>
            <a:r>
              <a:rPr lang="es-ES" dirty="0"/>
              <a:t>=</a:t>
            </a:r>
            <a:r>
              <a:rPr lang="es-ES" dirty="0" err="1"/>
              <a:t>gpuArray</a:t>
            </a:r>
            <a:r>
              <a:rPr lang="es-ES" dirty="0"/>
              <a:t>(B);</a:t>
            </a:r>
          </a:p>
          <a:p>
            <a:r>
              <a:rPr lang="es-ES" dirty="0"/>
              <a:t>&gt;&gt;Cg=</a:t>
            </a:r>
            <a:r>
              <a:rPr lang="es-ES" dirty="0" err="1"/>
              <a:t>gpuArray</a:t>
            </a:r>
            <a:r>
              <a:rPr lang="es-ES" dirty="0"/>
              <a:t>(C);</a:t>
            </a:r>
          </a:p>
          <a:p>
            <a:r>
              <a:rPr lang="es-ES" dirty="0"/>
              <a:t>&gt;&gt;sol=</a:t>
            </a:r>
            <a:r>
              <a:rPr lang="es-ES" dirty="0" err="1"/>
              <a:t>arrayfun</a:t>
            </a:r>
            <a:r>
              <a:rPr lang="es-ES" dirty="0"/>
              <a:t>(@</a:t>
            </a:r>
            <a:r>
              <a:rPr lang="es-ES" dirty="0" err="1"/>
              <a:t>miraizg,Ag,Bg,Cg</a:t>
            </a:r>
            <a:r>
              <a:rPr lang="es-ES" dirty="0"/>
              <a:t>)</a:t>
            </a:r>
          </a:p>
          <a:p>
            <a:r>
              <a:rPr lang="es-ES" dirty="0"/>
              <a:t>&gt;&gt;</a:t>
            </a:r>
            <a:r>
              <a:rPr lang="es-ES" dirty="0" err="1"/>
              <a:t>solgpu</a:t>
            </a:r>
            <a:r>
              <a:rPr lang="es-ES" dirty="0"/>
              <a:t>=</a:t>
            </a:r>
            <a:r>
              <a:rPr lang="es-ES" dirty="0" err="1"/>
              <a:t>gather</a:t>
            </a:r>
            <a:r>
              <a:rPr lang="es-ES" dirty="0"/>
              <a:t>(sol);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95936" y="3861048"/>
            <a:ext cx="465864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function</a:t>
            </a:r>
            <a:r>
              <a:rPr lang="es-ES" dirty="0"/>
              <a:t> [ x ] = </a:t>
            </a:r>
            <a:r>
              <a:rPr lang="es-ES" dirty="0" err="1"/>
              <a:t>miraizg</a:t>
            </a:r>
            <a:r>
              <a:rPr lang="es-ES" dirty="0"/>
              <a:t>( </a:t>
            </a:r>
            <a:r>
              <a:rPr lang="es-ES" dirty="0" err="1"/>
              <a:t>a,b,c</a:t>
            </a:r>
            <a:r>
              <a:rPr lang="es-ES" dirty="0"/>
              <a:t> )</a:t>
            </a:r>
          </a:p>
          <a:p>
            <a:r>
              <a:rPr lang="es-ES" dirty="0"/>
              <a:t>x=(-</a:t>
            </a:r>
            <a:r>
              <a:rPr lang="es-ES" dirty="0" err="1"/>
              <a:t>b+sqrt</a:t>
            </a:r>
            <a:r>
              <a:rPr lang="es-ES" dirty="0"/>
              <a:t>(</a:t>
            </a:r>
            <a:r>
              <a:rPr lang="es-ES" dirty="0" err="1"/>
              <a:t>complex</a:t>
            </a:r>
            <a:r>
              <a:rPr lang="es-ES" dirty="0"/>
              <a:t>(b*b-4*a*c,0)))/(2*a)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1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(3):</a:t>
            </a:r>
          </a:p>
          <a:p>
            <a:pPr marL="342900" indent="-342900">
              <a:buFontTx/>
              <a:buAutoNum type="arabicParenR"/>
            </a:pPr>
            <a:r>
              <a:rPr lang="es-ES" dirty="0"/>
              <a:t>Crea una nueva versión del programa para calcular pi por el método de Montecarlo, usando </a:t>
            </a:r>
            <a:r>
              <a:rPr lang="es-ES" dirty="0" err="1"/>
              <a:t>arrayfun</a:t>
            </a:r>
            <a:r>
              <a:rPr lang="es-ES" dirty="0"/>
              <a:t> para calcular el vector sal, tal que sal(i)=1 si (x(i)^2+y(i)^2&lt;1), y sal(i)=0 si (x(i)^2+y(i)^2&gt;=1).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endParaRPr lang="es-ES" dirty="0"/>
          </a:p>
          <a:p>
            <a:r>
              <a:rPr lang="es-ES" dirty="0"/>
              <a:t>Partimos de </a:t>
            </a:r>
            <a:r>
              <a:rPr lang="es-ES" dirty="0" err="1"/>
              <a:t>compute_pi_for.m</a:t>
            </a:r>
            <a:r>
              <a:rPr lang="es-ES" dirty="0"/>
              <a:t>, pero quitando el bucle. </a:t>
            </a:r>
          </a:p>
        </p:txBody>
      </p:sp>
    </p:spTree>
    <p:extLst>
      <p:ext uri="{BB962C8B-B14F-4D97-AF65-F5344CB8AC3E}">
        <p14:creationId xmlns:p14="http://schemas.microsoft.com/office/powerpoint/2010/main" val="14046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Arrayfun</a:t>
            </a:r>
            <a:r>
              <a:rPr lang="es-ES" dirty="0"/>
              <a:t> con matrices: </a:t>
            </a:r>
          </a:p>
          <a:p>
            <a:r>
              <a:rPr lang="es-ES" dirty="0" err="1"/>
              <a:t>Arrayfun</a:t>
            </a:r>
            <a:r>
              <a:rPr lang="es-ES" dirty="0"/>
              <a:t> funciona también si tenemos un doble bucle que recorre una matriz</a:t>
            </a:r>
          </a:p>
          <a:p>
            <a:endParaRPr lang="es-ES" dirty="0"/>
          </a:p>
          <a:p>
            <a:r>
              <a:rPr lang="es-ES" dirty="0"/>
              <a:t>N=10; M=20;A=</a:t>
            </a:r>
            <a:r>
              <a:rPr lang="es-ES" dirty="0" err="1"/>
              <a:t>gpuArray.rand</a:t>
            </a:r>
            <a:r>
              <a:rPr lang="es-ES" dirty="0"/>
              <a:t>(N,M);B=</a:t>
            </a:r>
            <a:r>
              <a:rPr lang="es-ES" dirty="0" err="1"/>
              <a:t>gpuArray.rand</a:t>
            </a:r>
            <a:r>
              <a:rPr lang="es-ES" dirty="0"/>
              <a:t>(N,M);</a:t>
            </a:r>
          </a:p>
          <a:p>
            <a:r>
              <a:rPr lang="es-ES" dirty="0"/>
              <a:t>C=</a:t>
            </a:r>
            <a:r>
              <a:rPr lang="es-ES" dirty="0" err="1"/>
              <a:t>gpuArray.rand</a:t>
            </a:r>
            <a:r>
              <a:rPr lang="es-ES" dirty="0"/>
              <a:t>(N,M);</a:t>
            </a:r>
          </a:p>
          <a:p>
            <a:r>
              <a:rPr lang="es-ES" dirty="0" err="1"/>
              <a:t>for</a:t>
            </a:r>
            <a:r>
              <a:rPr lang="es-ES" dirty="0"/>
              <a:t> i=1:N</a:t>
            </a:r>
          </a:p>
          <a:p>
            <a:r>
              <a:rPr lang="es-ES" dirty="0"/>
              <a:t>     </a:t>
            </a:r>
            <a:r>
              <a:rPr lang="es-ES" dirty="0" err="1"/>
              <a:t>for</a:t>
            </a:r>
            <a:r>
              <a:rPr lang="es-ES" dirty="0"/>
              <a:t> j=1:M</a:t>
            </a:r>
          </a:p>
          <a:p>
            <a:r>
              <a:rPr lang="es-ES" dirty="0"/>
              <a:t>         sal(</a:t>
            </a:r>
            <a:r>
              <a:rPr lang="es-ES" dirty="0" err="1"/>
              <a:t>i,j</a:t>
            </a:r>
            <a:r>
              <a:rPr lang="es-ES" dirty="0"/>
              <a:t>)=</a:t>
            </a:r>
            <a:r>
              <a:rPr lang="es-ES" dirty="0" err="1"/>
              <a:t>miraizg</a:t>
            </a:r>
            <a:r>
              <a:rPr lang="es-ES" dirty="0"/>
              <a:t>(A(</a:t>
            </a:r>
            <a:r>
              <a:rPr lang="es-ES" dirty="0" err="1"/>
              <a:t>i,j</a:t>
            </a:r>
            <a:r>
              <a:rPr lang="es-ES" dirty="0"/>
              <a:t>),B(</a:t>
            </a:r>
            <a:r>
              <a:rPr lang="es-ES" dirty="0" err="1"/>
              <a:t>i,j</a:t>
            </a:r>
            <a:r>
              <a:rPr lang="es-ES" dirty="0"/>
              <a:t>),C(</a:t>
            </a:r>
            <a:r>
              <a:rPr lang="es-ES" dirty="0" err="1"/>
              <a:t>i,j</a:t>
            </a:r>
            <a:r>
              <a:rPr lang="es-ES" dirty="0"/>
              <a:t>));</a:t>
            </a:r>
          </a:p>
          <a:p>
            <a:r>
              <a:rPr lang="es-ES" dirty="0"/>
              <a:t>   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doble bucle se puede sustituir por:</a:t>
            </a:r>
          </a:p>
          <a:p>
            <a:r>
              <a:rPr lang="es-ES" dirty="0"/>
              <a:t>sal=</a:t>
            </a:r>
            <a:r>
              <a:rPr lang="es-ES" dirty="0" err="1"/>
              <a:t>arrayfun</a:t>
            </a:r>
            <a:r>
              <a:rPr lang="es-ES" dirty="0"/>
              <a:t>(@</a:t>
            </a:r>
            <a:r>
              <a:rPr lang="es-ES" dirty="0" err="1"/>
              <a:t>miraizg,A,B,C</a:t>
            </a:r>
            <a:r>
              <a:rPr lang="es-E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62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especial: </a:t>
            </a:r>
            <a:r>
              <a:rPr lang="es-ES" dirty="0" err="1"/>
              <a:t>Arrayfun</a:t>
            </a:r>
            <a:r>
              <a:rPr lang="es-ES" dirty="0"/>
              <a:t> con matrices, accediendo dentro de la función a diferentes elementos de una matriz.</a:t>
            </a:r>
          </a:p>
          <a:p>
            <a:endParaRPr lang="es-ES" dirty="0"/>
          </a:p>
          <a:p>
            <a:r>
              <a:rPr lang="es-ES" dirty="0" err="1"/>
              <a:t>Arrayfun</a:t>
            </a:r>
            <a:r>
              <a:rPr lang="es-ES" dirty="0"/>
              <a:t> , en su forma básica, no es apropiado para acceder elementos de una matriz</a:t>
            </a:r>
          </a:p>
          <a:p>
            <a:endParaRPr lang="es-ES" dirty="0"/>
          </a:p>
          <a:p>
            <a:r>
              <a:rPr lang="es-ES" dirty="0" err="1"/>
              <a:t>function</a:t>
            </a:r>
            <a:r>
              <a:rPr lang="es-ES" dirty="0"/>
              <a:t> [ x ] = </a:t>
            </a:r>
            <a:r>
              <a:rPr lang="es-ES" dirty="0" err="1"/>
              <a:t>miraizg</a:t>
            </a:r>
            <a:r>
              <a:rPr lang="es-ES" dirty="0"/>
              <a:t>( </a:t>
            </a:r>
            <a:r>
              <a:rPr lang="es-ES" dirty="0" err="1"/>
              <a:t>a,b,c</a:t>
            </a:r>
            <a:r>
              <a:rPr lang="es-ES" dirty="0"/>
              <a:t> )</a:t>
            </a:r>
          </a:p>
          <a:p>
            <a:r>
              <a:rPr lang="es-ES" dirty="0"/>
              <a:t>x=(-</a:t>
            </a:r>
            <a:r>
              <a:rPr lang="es-ES" dirty="0" err="1"/>
              <a:t>b+sqrt</a:t>
            </a:r>
            <a:r>
              <a:rPr lang="es-ES" dirty="0"/>
              <a:t>(</a:t>
            </a:r>
            <a:r>
              <a:rPr lang="es-ES" dirty="0" err="1"/>
              <a:t>complex</a:t>
            </a:r>
            <a:r>
              <a:rPr lang="es-ES" dirty="0"/>
              <a:t>(b*b-4*a*c,0)))/(2*a)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Las referencias a elementos de </a:t>
            </a:r>
            <a:r>
              <a:rPr lang="es-ES" dirty="0" err="1"/>
              <a:t>a,b,c,x</a:t>
            </a:r>
            <a:r>
              <a:rPr lang="es-ES" dirty="0"/>
              <a:t> deben ser escalares, sin subíndices. Así no podemos referenciar elementos de una matriz (por ejemplo, función difumina).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posible referenciar elementos de una matriz usando una técnica nueva, con dos detalles fundamentales:</a:t>
            </a:r>
          </a:p>
          <a:p>
            <a:endParaRPr lang="es-ES" dirty="0"/>
          </a:p>
          <a:p>
            <a:r>
              <a:rPr lang="es-ES" dirty="0"/>
              <a:t>1) Hay que usar “funciones anidadas” ( Se pueden crear dentro de funciones, no dentro de scripts). Ejemplo:  </a:t>
            </a:r>
            <a:r>
              <a:rPr lang="es-ES" dirty="0" err="1"/>
              <a:t>juego_vida_arrayfun.m</a:t>
            </a:r>
            <a:endParaRPr lang="es-ES" dirty="0"/>
          </a:p>
          <a:p>
            <a:endParaRPr lang="es-ES" dirty="0"/>
          </a:p>
          <a:p>
            <a:r>
              <a:rPr lang="es-ES" dirty="0"/>
              <a:t>La variable </a:t>
            </a:r>
            <a:r>
              <a:rPr lang="es-ES" b="1" dirty="0" err="1"/>
              <a:t>grid</a:t>
            </a:r>
            <a:r>
              <a:rPr lang="es-ES" dirty="0"/>
              <a:t> (que es una matriz, de la cual queremos  referenciar sus elementos ) no se pasa como argumento a “</a:t>
            </a:r>
            <a:r>
              <a:rPr lang="es-ES" dirty="0" err="1"/>
              <a:t>Updateparent</a:t>
            </a:r>
            <a:r>
              <a:rPr lang="es-ES" dirty="0"/>
              <a:t>”, sino que es una variable de la función “</a:t>
            </a:r>
            <a:r>
              <a:rPr lang="es-ES" dirty="0" err="1"/>
              <a:t>juego_vida_arrayfun</a:t>
            </a:r>
            <a:r>
              <a:rPr lang="es-ES" dirty="0"/>
              <a:t>”, la cual </a:t>
            </a:r>
          </a:p>
          <a:p>
            <a:r>
              <a:rPr lang="es-ES" dirty="0"/>
              <a:t>contiene a “</a:t>
            </a:r>
            <a:r>
              <a:rPr lang="es-ES" dirty="0" err="1"/>
              <a:t>Updateparent</a:t>
            </a:r>
            <a:r>
              <a:rPr lang="es-ES" dirty="0"/>
              <a:t>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5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Pasamos como argumentos vectores de índices.</a:t>
            </a:r>
          </a:p>
          <a:p>
            <a:r>
              <a:rPr lang="es-ES" dirty="0"/>
              <a:t>La cabecera de la función </a:t>
            </a:r>
            <a:r>
              <a:rPr lang="es-ES" dirty="0" err="1"/>
              <a:t>updateparent</a:t>
            </a:r>
            <a:r>
              <a:rPr lang="es-ES" dirty="0"/>
              <a:t>:</a:t>
            </a:r>
          </a:p>
          <a:p>
            <a:endParaRPr lang="en-US" dirty="0"/>
          </a:p>
          <a:p>
            <a:r>
              <a:rPr lang="en-US" dirty="0"/>
              <a:t>function X = </a:t>
            </a:r>
            <a:r>
              <a:rPr lang="en-US" dirty="0" err="1"/>
              <a:t>updateParent</a:t>
            </a:r>
            <a:r>
              <a:rPr lang="en-US" dirty="0"/>
              <a:t>(row, col)</a:t>
            </a:r>
          </a:p>
          <a:p>
            <a:endParaRPr lang="en-US" dirty="0"/>
          </a:p>
          <a:p>
            <a:r>
              <a:rPr lang="en-US" dirty="0"/>
              <a:t>Dentro de </a:t>
            </a:r>
            <a:r>
              <a:rPr lang="en-US" dirty="0" err="1"/>
              <a:t>updateparent</a:t>
            </a:r>
            <a:r>
              <a:rPr lang="en-US" dirty="0"/>
              <a:t>, row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filas</a:t>
            </a:r>
            <a:r>
              <a:rPr lang="en-US" dirty="0"/>
              <a:t> y col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X debe </a:t>
            </a:r>
            <a:r>
              <a:rPr lang="en-US" dirty="0" err="1"/>
              <a:t>tener</a:t>
            </a:r>
            <a:r>
              <a:rPr lang="en-US" dirty="0"/>
              <a:t> dimension M </a:t>
            </a:r>
            <a:r>
              <a:rPr lang="en-US" dirty="0" err="1"/>
              <a:t>filas</a:t>
            </a:r>
            <a:r>
              <a:rPr lang="en-US" dirty="0"/>
              <a:t> por N </a:t>
            </a:r>
            <a:r>
              <a:rPr lang="en-US" dirty="0" err="1"/>
              <a:t>columnas</a:t>
            </a:r>
            <a:r>
              <a:rPr lang="en-US" dirty="0"/>
              <a:t>. </a:t>
            </a:r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llamada</a:t>
            </a:r>
            <a:r>
              <a:rPr lang="en-US" dirty="0"/>
              <a:t> a </a:t>
            </a:r>
            <a:r>
              <a:rPr lang="en-US" dirty="0" err="1"/>
              <a:t>updateParent</a:t>
            </a:r>
            <a:r>
              <a:rPr lang="en-US" dirty="0"/>
              <a:t>, </a:t>
            </a:r>
          </a:p>
          <a:p>
            <a:r>
              <a:rPr lang="en-US" dirty="0"/>
              <a:t>-rows es un vector **</a:t>
            </a:r>
            <a:r>
              <a:rPr lang="en-US" dirty="0" err="1"/>
              <a:t>columna</a:t>
            </a:r>
            <a:r>
              <a:rPr lang="en-US" dirty="0"/>
              <a:t>** (dimension M por 1) con los </a:t>
            </a:r>
            <a:r>
              <a:rPr lang="en-US" dirty="0" err="1"/>
              <a:t>índices</a:t>
            </a:r>
            <a:r>
              <a:rPr lang="en-US" dirty="0"/>
              <a:t> de 1 a M  (</a:t>
            </a:r>
            <a:r>
              <a:rPr lang="en-US" dirty="0" err="1"/>
              <a:t>sería</a:t>
            </a:r>
            <a:r>
              <a:rPr lang="en-US" dirty="0"/>
              <a:t> el vector </a:t>
            </a:r>
            <a:r>
              <a:rPr lang="en-US" dirty="0" err="1"/>
              <a:t>columna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(1,2,3,…,M-1,M))</a:t>
            </a:r>
          </a:p>
          <a:p>
            <a:r>
              <a:rPr lang="en-US" dirty="0"/>
              <a:t>-cols es un vector fila (dimension 1 por N) con los </a:t>
            </a:r>
            <a:r>
              <a:rPr lang="en-US" dirty="0" err="1"/>
              <a:t>índices</a:t>
            </a:r>
            <a:r>
              <a:rPr lang="en-US" dirty="0"/>
              <a:t> de 1 a N (</a:t>
            </a:r>
            <a:r>
              <a:rPr lang="en-US" dirty="0" err="1"/>
              <a:t>Igual</a:t>
            </a:r>
            <a:r>
              <a:rPr lang="en-US" dirty="0"/>
              <a:t> que rows,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vector fila y de 1 a N)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5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1713624"/>
            <a:ext cx="7920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Comparamos las opciones en </a:t>
            </a:r>
            <a:r>
              <a:rPr lang="es-ES" dirty="0" err="1"/>
              <a:t>arrayfun</a:t>
            </a:r>
            <a:r>
              <a:rPr lang="es-ES" dirty="0"/>
              <a:t> para ver las diferencias:</a:t>
            </a:r>
          </a:p>
          <a:p>
            <a:endParaRPr lang="es-ES" dirty="0"/>
          </a:p>
          <a:p>
            <a:r>
              <a:rPr lang="es-ES" sz="1400" dirty="0"/>
              <a:t>V1: Cuando llamamos a </a:t>
            </a:r>
            <a:r>
              <a:rPr lang="es-ES" sz="1400" dirty="0" err="1"/>
              <a:t>arrayfun</a:t>
            </a:r>
            <a:r>
              <a:rPr lang="es-ES" sz="1400" dirty="0"/>
              <a:t> pasándole vectores de la misma dimensión N , </a:t>
            </a:r>
            <a:r>
              <a:rPr lang="es-ES" sz="1400" dirty="0" err="1"/>
              <a:t>arrayfun</a:t>
            </a:r>
            <a:r>
              <a:rPr lang="es-ES" sz="1400" dirty="0"/>
              <a:t> realiza N llamadas a la función subyacente</a:t>
            </a:r>
          </a:p>
          <a:p>
            <a:endParaRPr lang="es-ES" dirty="0"/>
          </a:p>
          <a:p>
            <a:r>
              <a:rPr lang="es-ES" sz="1400" dirty="0"/>
              <a:t>V2: Cuando llamamos a </a:t>
            </a:r>
            <a:r>
              <a:rPr lang="es-ES" sz="1400" dirty="0" err="1"/>
              <a:t>arrayfun</a:t>
            </a:r>
            <a:r>
              <a:rPr lang="es-ES" sz="1400" dirty="0"/>
              <a:t> pasándole matrices de la misma dimensión M*N , </a:t>
            </a:r>
            <a:r>
              <a:rPr lang="es-ES" sz="1400" dirty="0" err="1"/>
              <a:t>arrayfun</a:t>
            </a:r>
            <a:r>
              <a:rPr lang="es-ES" sz="1400" dirty="0"/>
              <a:t> realiza M*N llamadas a la función subyacente (Como un doble bucle)</a:t>
            </a:r>
          </a:p>
          <a:p>
            <a:r>
              <a:rPr lang="en-US" sz="1400" dirty="0"/>
              <a:t>Pero no </a:t>
            </a:r>
            <a:r>
              <a:rPr lang="en-US" sz="1400" dirty="0" err="1"/>
              <a:t>podemos</a:t>
            </a:r>
            <a:r>
              <a:rPr lang="en-US" sz="1400" dirty="0"/>
              <a:t> acceder a los </a:t>
            </a:r>
            <a:r>
              <a:rPr lang="en-US" sz="1400" dirty="0" err="1"/>
              <a:t>elementos</a:t>
            </a:r>
            <a:r>
              <a:rPr lang="en-US" sz="1400" dirty="0"/>
              <a:t> de la </a:t>
            </a:r>
            <a:r>
              <a:rPr lang="en-US" sz="1400" dirty="0" err="1"/>
              <a:t>matriz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V3: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llamamos</a:t>
            </a:r>
            <a:r>
              <a:rPr lang="en-US" sz="1400" dirty="0"/>
              <a:t> a </a:t>
            </a:r>
            <a:r>
              <a:rPr lang="en-US" sz="1400" dirty="0" err="1"/>
              <a:t>arrayfun</a:t>
            </a:r>
            <a:r>
              <a:rPr lang="en-US" sz="1400" dirty="0"/>
              <a:t> </a:t>
            </a:r>
            <a:r>
              <a:rPr lang="en-US" sz="1400" dirty="0" err="1"/>
              <a:t>pasándole</a:t>
            </a:r>
            <a:r>
              <a:rPr lang="en-US" sz="1400" dirty="0"/>
              <a:t> un vector (rows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) **</a:t>
            </a:r>
            <a:r>
              <a:rPr lang="en-US" sz="1400" dirty="0" err="1"/>
              <a:t>columna</a:t>
            </a:r>
            <a:r>
              <a:rPr lang="en-US" sz="1400" dirty="0"/>
              <a:t>** de indices de fila (1…M) y un vector (columns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) **fila**  de </a:t>
            </a:r>
            <a:r>
              <a:rPr lang="en-US" sz="1400" dirty="0" err="1"/>
              <a:t>índices</a:t>
            </a:r>
            <a:r>
              <a:rPr lang="en-US" sz="1400" dirty="0"/>
              <a:t>  de </a:t>
            </a:r>
            <a:r>
              <a:rPr lang="en-US" sz="1400" dirty="0" err="1"/>
              <a:t>columna</a:t>
            </a:r>
            <a:r>
              <a:rPr lang="en-US" sz="1400" dirty="0"/>
              <a:t>(1..N), </a:t>
            </a:r>
            <a:r>
              <a:rPr lang="en-US" sz="1400" dirty="0" err="1"/>
              <a:t>también</a:t>
            </a:r>
            <a:r>
              <a:rPr lang="en-US" sz="1400" dirty="0"/>
              <a:t> </a:t>
            </a:r>
            <a:r>
              <a:rPr lang="en-US" sz="1400" dirty="0" err="1"/>
              <a:t>hace</a:t>
            </a:r>
            <a:r>
              <a:rPr lang="en-US" sz="1400" dirty="0"/>
              <a:t> M*N </a:t>
            </a:r>
            <a:r>
              <a:rPr lang="en-US" sz="1400" dirty="0" err="1"/>
              <a:t>llamadas</a:t>
            </a:r>
            <a:r>
              <a:rPr lang="en-US" sz="1400" dirty="0"/>
              <a:t> a 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subyacente</a:t>
            </a:r>
            <a:r>
              <a:rPr lang="en-US" sz="1400" dirty="0"/>
              <a:t>. 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usar</a:t>
            </a:r>
            <a:r>
              <a:rPr lang="en-US" sz="1400" dirty="0"/>
              <a:t> para acceder a los </a:t>
            </a:r>
            <a:r>
              <a:rPr lang="en-US" sz="1400" dirty="0" err="1"/>
              <a:t>elementos</a:t>
            </a:r>
            <a:r>
              <a:rPr lang="en-US" sz="1400" dirty="0"/>
              <a:t> de una </a:t>
            </a:r>
            <a:r>
              <a:rPr lang="en-US" sz="1400" dirty="0" err="1"/>
              <a:t>matriz</a:t>
            </a:r>
            <a:r>
              <a:rPr lang="en-US" sz="1400" dirty="0"/>
              <a:t>, </a:t>
            </a:r>
            <a:r>
              <a:rPr lang="en-US" sz="1400" dirty="0" err="1"/>
              <a:t>pero</a:t>
            </a:r>
            <a:r>
              <a:rPr lang="en-US" sz="1400" dirty="0"/>
              <a:t> la </a:t>
            </a:r>
            <a:r>
              <a:rPr lang="en-US" sz="1400" dirty="0" err="1"/>
              <a:t>matriz</a:t>
            </a:r>
            <a:r>
              <a:rPr lang="en-US" sz="1400" dirty="0"/>
              <a:t> debe ser “global”, no se </a:t>
            </a:r>
            <a:r>
              <a:rPr lang="en-US" sz="1400" dirty="0" err="1"/>
              <a:t>puede</a:t>
            </a:r>
            <a:r>
              <a:rPr lang="en-US" sz="1400" dirty="0"/>
              <a:t> pasar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argumento</a:t>
            </a:r>
            <a:r>
              <a:rPr lang="en-US" sz="1400" dirty="0"/>
              <a:t> a 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subyacente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También</a:t>
            </a:r>
            <a:r>
              <a:rPr lang="en-US" sz="1400" dirty="0"/>
              <a:t> se </a:t>
            </a:r>
            <a:r>
              <a:rPr lang="en-US" sz="1400" dirty="0" err="1"/>
              <a:t>pueden</a:t>
            </a:r>
            <a:r>
              <a:rPr lang="en-US" sz="1400" dirty="0"/>
              <a:t> pasar variables “</a:t>
            </a:r>
            <a:r>
              <a:rPr lang="en-US" sz="1400" dirty="0" err="1"/>
              <a:t>escalares</a:t>
            </a:r>
            <a:r>
              <a:rPr lang="en-US" sz="1400" dirty="0"/>
              <a:t>”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/>
              <a:t>argumentos</a:t>
            </a:r>
            <a:r>
              <a:rPr lang="en-US" sz="1400" dirty="0"/>
              <a:t> de 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subyacente</a:t>
            </a:r>
            <a:endParaRPr lang="en-US" sz="14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 En </a:t>
            </a:r>
            <a:r>
              <a:rPr lang="es-ES" dirty="0" err="1"/>
              <a:t>Poliformat</a:t>
            </a:r>
            <a:r>
              <a:rPr lang="es-ES" dirty="0"/>
              <a:t> está la función difumina5, una versión simplificada de la función difumina que usamos en sesiones anteriores. Utiliza la técnica usada en </a:t>
            </a:r>
            <a:r>
              <a:rPr lang="es-ES" dirty="0" err="1"/>
              <a:t>juego_vida_arrayfun.m</a:t>
            </a:r>
            <a:r>
              <a:rPr lang="es-ES" dirty="0"/>
              <a:t> para ejecutar los cálculos en la GPU con </a:t>
            </a:r>
            <a:r>
              <a:rPr lang="es-ES" dirty="0" err="1"/>
              <a:t>arrayfun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Vamos a sustituir los dos bucles mas internos por </a:t>
            </a:r>
            <a:r>
              <a:rPr lang="es-ES" dirty="0" err="1"/>
              <a:t>arrayfun</a:t>
            </a:r>
            <a:r>
              <a:rPr lang="es-ES" dirty="0"/>
              <a:t>, y dejamos el externo (</a:t>
            </a:r>
            <a:r>
              <a:rPr lang="es-ES" dirty="0" err="1"/>
              <a:t>ind</a:t>
            </a:r>
            <a:r>
              <a:rPr lang="es-ES" dirty="0"/>
              <a:t>=1:tam, </a:t>
            </a:r>
            <a:r>
              <a:rPr lang="es-ES" dirty="0" err="1"/>
              <a:t>tam</a:t>
            </a:r>
            <a:r>
              <a:rPr lang="es-ES" dirty="0"/>
              <a:t> es igual a 3) casi igual, debe quedar así:</a:t>
            </a:r>
          </a:p>
          <a:p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=1:tam</a:t>
            </a:r>
          </a:p>
          <a:p>
            <a:r>
              <a:rPr lang="es-ES" dirty="0"/>
              <a:t>  </a:t>
            </a:r>
            <a:r>
              <a:rPr lang="es-ES" dirty="0" err="1"/>
              <a:t>imagen_out</a:t>
            </a:r>
            <a:r>
              <a:rPr lang="es-ES" dirty="0"/>
              <a:t>(:,:,i)=…. //llamada a </a:t>
            </a:r>
            <a:r>
              <a:rPr lang="es-ES" dirty="0" err="1"/>
              <a:t>arrayfun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cargar y visualizar  la imagen, hacíamos esto:</a:t>
            </a:r>
          </a:p>
          <a:p>
            <a:r>
              <a:rPr lang="en-GB" dirty="0" err="1"/>
              <a:t>matr</a:t>
            </a:r>
            <a:r>
              <a:rPr lang="en-GB" dirty="0"/>
              <a:t>=</a:t>
            </a:r>
            <a:r>
              <a:rPr lang="en-GB" dirty="0" err="1"/>
              <a:t>imread</a:t>
            </a:r>
            <a:r>
              <a:rPr lang="en-GB" dirty="0"/>
              <a:t>('ngc6543a.jpg'); </a:t>
            </a:r>
            <a:r>
              <a:rPr lang="en-GB" dirty="0" err="1"/>
              <a:t>imshow</a:t>
            </a:r>
            <a:r>
              <a:rPr lang="en-GB" dirty="0"/>
              <a:t>(</a:t>
            </a:r>
            <a:r>
              <a:rPr lang="en-GB" dirty="0" err="1"/>
              <a:t>matr</a:t>
            </a:r>
            <a:r>
              <a:rPr lang="en-GB" dirty="0"/>
              <a:t>);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9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-Se pueden distribuir </a:t>
            </a:r>
            <a:r>
              <a:rPr lang="es-ES" dirty="0" err="1"/>
              <a:t>arrays</a:t>
            </a:r>
            <a:r>
              <a:rPr lang="es-ES" dirty="0"/>
              <a:t> de cualquier tipo y estructura</a:t>
            </a:r>
          </a:p>
          <a:p>
            <a:r>
              <a:rPr lang="es-ES" dirty="0"/>
              <a:t>-cada </a:t>
            </a:r>
            <a:r>
              <a:rPr lang="es-ES" dirty="0" err="1"/>
              <a:t>Worker</a:t>
            </a:r>
            <a:r>
              <a:rPr lang="es-ES" dirty="0"/>
              <a:t> contiene parte del </a:t>
            </a:r>
            <a:r>
              <a:rPr lang="es-ES" dirty="0" err="1"/>
              <a:t>array</a:t>
            </a:r>
            <a:endParaRPr lang="es-ES" dirty="0"/>
          </a:p>
          <a:p>
            <a:r>
              <a:rPr lang="es-ES" dirty="0"/>
              <a:t>-cada </a:t>
            </a:r>
            <a:r>
              <a:rPr lang="es-ES" dirty="0" err="1"/>
              <a:t>worker</a:t>
            </a:r>
            <a:r>
              <a:rPr lang="es-ES" dirty="0"/>
              <a:t> opera sólo su propia parte del </a:t>
            </a:r>
            <a:r>
              <a:rPr lang="es-ES" dirty="0" err="1"/>
              <a:t>Array</a:t>
            </a:r>
            <a:endParaRPr lang="es-ES" dirty="0"/>
          </a:p>
          <a:p>
            <a:r>
              <a:rPr lang="es-ES" dirty="0"/>
              <a:t>Podemos operar con el </a:t>
            </a:r>
            <a:r>
              <a:rPr lang="es-ES" dirty="0" err="1"/>
              <a:t>array</a:t>
            </a:r>
            <a:r>
              <a:rPr lang="es-ES" dirty="0"/>
              <a:t> completo como una sola entidad: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distributed.rand</a:t>
            </a:r>
            <a:r>
              <a:rPr lang="es-ES" dirty="0"/>
              <a:t>(1000); B=</a:t>
            </a:r>
            <a:r>
              <a:rPr lang="es-ES" dirty="0" err="1"/>
              <a:t>distributed.rand</a:t>
            </a:r>
            <a:r>
              <a:rPr lang="es-ES" dirty="0"/>
              <a:t>(1000);</a:t>
            </a:r>
          </a:p>
          <a:p>
            <a:r>
              <a:rPr lang="es-ES" dirty="0"/>
              <a:t>tic</a:t>
            </a:r>
          </a:p>
          <a:p>
            <a:r>
              <a:rPr lang="es-ES" dirty="0"/>
              <a:t>C=A*B;</a:t>
            </a:r>
          </a:p>
          <a:p>
            <a:r>
              <a:rPr lang="es-ES" dirty="0" err="1"/>
              <a:t>toc</a:t>
            </a:r>
            <a:r>
              <a:rPr lang="es-ES" dirty="0"/>
              <a:t>;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59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1412776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distribución se hace a lo largo de la última dimensión. En el caso de una matriz, por columnas.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Ejemplo, si a es un </a:t>
            </a:r>
            <a:r>
              <a:rPr lang="es-ES" dirty="0" err="1"/>
              <a:t>array</a:t>
            </a:r>
            <a:r>
              <a:rPr lang="es-ES" dirty="0"/>
              <a:t> de 300 por 400, </a:t>
            </a:r>
            <a:r>
              <a:rPr lang="es-ES" dirty="0" err="1"/>
              <a:t>distributed</a:t>
            </a:r>
            <a:r>
              <a:rPr lang="es-ES" dirty="0"/>
              <a:t>(a) sobre un pool de 4 </a:t>
            </a:r>
            <a:r>
              <a:rPr lang="es-ES" dirty="0" err="1"/>
              <a:t>workers</a:t>
            </a:r>
            <a:r>
              <a:rPr lang="es-ES" dirty="0"/>
              <a:t>, queda así: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Worker</a:t>
            </a:r>
            <a:r>
              <a:rPr lang="es-ES" dirty="0"/>
              <a:t> 1   </a:t>
            </a:r>
            <a:r>
              <a:rPr lang="es-ES" dirty="0" err="1"/>
              <a:t>Worker</a:t>
            </a:r>
            <a:r>
              <a:rPr lang="es-ES" dirty="0"/>
              <a:t> 2  </a:t>
            </a:r>
            <a:r>
              <a:rPr lang="es-ES" dirty="0" err="1"/>
              <a:t>Worker</a:t>
            </a:r>
            <a:r>
              <a:rPr lang="es-ES" dirty="0"/>
              <a:t> 3  </a:t>
            </a:r>
            <a:r>
              <a:rPr lang="es-ES" dirty="0" err="1"/>
              <a:t>Worker</a:t>
            </a:r>
            <a:r>
              <a:rPr lang="es-ES" dirty="0"/>
              <a:t> 4</a:t>
            </a:r>
          </a:p>
          <a:p>
            <a:r>
              <a:rPr lang="it-IT" dirty="0"/>
              <a:t>            Col: 1:100 | 101:200 | 201:300 | 301:400 ]</a:t>
            </a:r>
          </a:p>
          <a:p>
            <a:r>
              <a:rPr lang="es-ES" dirty="0"/>
              <a:t>Fila</a:t>
            </a:r>
          </a:p>
          <a:p>
            <a:r>
              <a:rPr lang="pt-BR" dirty="0"/>
              <a:t>            1  [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]</a:t>
            </a:r>
          </a:p>
          <a:p>
            <a:r>
              <a:rPr lang="pt-BR" dirty="0"/>
              <a:t>            2  [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]</a:t>
            </a:r>
          </a:p>
          <a:p>
            <a:r>
              <a:rPr lang="es-ES" dirty="0"/>
              <a:t>           ...  [*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]</a:t>
            </a:r>
          </a:p>
          <a:p>
            <a:r>
              <a:rPr lang="es-ES" dirty="0"/>
              <a:t>         300 [*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</a:t>
            </a:r>
            <a:r>
              <a:rPr lang="pt-BR" dirty="0"/>
              <a:t>| </a:t>
            </a:r>
            <a:r>
              <a:rPr lang="es-ES" dirty="0"/>
              <a:t>*  *  … * ]</a:t>
            </a:r>
          </a:p>
        </p:txBody>
      </p:sp>
    </p:spTree>
    <p:extLst>
      <p:ext uri="{BB962C8B-B14F-4D97-AF65-F5344CB8AC3E}">
        <p14:creationId xmlns:p14="http://schemas.microsoft.com/office/powerpoint/2010/main" val="31848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Autofit/>
          </a:bodyPr>
          <a:lstStyle/>
          <a:p>
            <a:r>
              <a:rPr lang="es-ES" sz="2800" dirty="0" err="1"/>
              <a:t>Arrays</a:t>
            </a:r>
            <a:r>
              <a:rPr lang="es-ES" sz="2800" dirty="0"/>
              <a:t> “distribuidos”; ejemplo conos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%El volumen de un cono se calcula, dados su </a:t>
            </a:r>
            <a:r>
              <a:rPr lang="es-ES" dirty="0" err="1"/>
              <a:t>Diametro</a:t>
            </a:r>
            <a:r>
              <a:rPr lang="es-ES" dirty="0"/>
              <a:t> D y su altura H,  como V = 1/12*pi*(D^2)*H;</a:t>
            </a:r>
          </a:p>
          <a:p>
            <a:r>
              <a:rPr lang="es-ES" dirty="0"/>
              <a:t>% Queremos calcular el volumen de 100000 conos, dados 100000 </a:t>
            </a:r>
            <a:r>
              <a:rPr lang="es-ES" dirty="0" err="1"/>
              <a:t>Diametros</a:t>
            </a:r>
            <a:r>
              <a:rPr lang="es-ES" dirty="0"/>
              <a:t> y</a:t>
            </a:r>
          </a:p>
          <a:p>
            <a:r>
              <a:rPr lang="es-ES" dirty="0"/>
              <a:t>% 100000 alturas:</a:t>
            </a:r>
          </a:p>
          <a:p>
            <a:r>
              <a:rPr lang="es-ES" dirty="0" err="1"/>
              <a:t>numero_conos</a:t>
            </a:r>
            <a:r>
              <a:rPr lang="es-ES" dirty="0"/>
              <a:t>=100000;</a:t>
            </a:r>
          </a:p>
          <a:p>
            <a:r>
              <a:rPr lang="es-ES" dirty="0"/>
              <a:t>% generamos aleatoriamente </a:t>
            </a:r>
            <a:r>
              <a:rPr lang="es-ES" dirty="0" err="1"/>
              <a:t>Diametros</a:t>
            </a:r>
            <a:r>
              <a:rPr lang="es-ES" dirty="0"/>
              <a:t> y alturas</a:t>
            </a:r>
          </a:p>
          <a:p>
            <a:r>
              <a:rPr lang="es-ES" dirty="0"/>
              <a:t>D=</a:t>
            </a:r>
            <a:r>
              <a:rPr lang="es-ES" dirty="0" err="1"/>
              <a:t>distributed.rand</a:t>
            </a:r>
            <a:r>
              <a:rPr lang="es-ES" dirty="0"/>
              <a:t>(1,numero_conos)+10;</a:t>
            </a:r>
          </a:p>
          <a:p>
            <a:r>
              <a:rPr lang="es-ES" dirty="0"/>
              <a:t>H=</a:t>
            </a:r>
            <a:r>
              <a:rPr lang="es-ES" dirty="0" err="1"/>
              <a:t>distributed.rand</a:t>
            </a:r>
            <a:r>
              <a:rPr lang="es-ES" dirty="0"/>
              <a:t>(1,numero_conos)+10;</a:t>
            </a:r>
          </a:p>
          <a:p>
            <a:r>
              <a:rPr lang="es-ES" dirty="0"/>
              <a:t>V=</a:t>
            </a:r>
            <a:r>
              <a:rPr lang="es-ES" dirty="0" err="1"/>
              <a:t>distributed.zeros</a:t>
            </a:r>
            <a:r>
              <a:rPr lang="es-ES" dirty="0"/>
              <a:t>(1,numero_conos);</a:t>
            </a:r>
          </a:p>
          <a:p>
            <a:r>
              <a:rPr lang="es-ES" dirty="0"/>
              <a:t>tic;     V = (1/12)*pi*D.^2.*H; </a:t>
            </a:r>
            <a:r>
              <a:rPr lang="es-ES" dirty="0" err="1"/>
              <a:t>toc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7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(3):</a:t>
            </a:r>
          </a:p>
          <a:p>
            <a:pPr marL="342900" indent="-342900">
              <a:buAutoNum type="arabicParenR"/>
            </a:pPr>
            <a:r>
              <a:rPr lang="es-ES" dirty="0"/>
              <a:t>Crea una nueva versión del programa para calcular pi por el método de Montecarlo, sin </a:t>
            </a:r>
            <a:r>
              <a:rPr lang="es-ES" dirty="0" err="1"/>
              <a:t>spmd</a:t>
            </a:r>
            <a:r>
              <a:rPr lang="es-ES" dirty="0"/>
              <a:t> ni </a:t>
            </a:r>
            <a:r>
              <a:rPr lang="es-ES" dirty="0" err="1"/>
              <a:t>parfor</a:t>
            </a:r>
            <a:r>
              <a:rPr lang="es-ES" dirty="0"/>
              <a:t>, usando </a:t>
            </a:r>
            <a:r>
              <a:rPr lang="es-ES" dirty="0" err="1"/>
              <a:t>arrays</a:t>
            </a:r>
            <a:r>
              <a:rPr lang="es-ES" dirty="0"/>
              <a:t> distribuidos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5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 útiles para trabajar con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getLocalPart</a:t>
            </a:r>
            <a:r>
              <a:rPr lang="es-ES" dirty="0"/>
              <a:t>(A); llamada por un trabajador, en un </a:t>
            </a:r>
            <a:r>
              <a:rPr lang="es-ES" dirty="0" err="1"/>
              <a:t>spmd</a:t>
            </a:r>
            <a:r>
              <a:rPr lang="es-ES" dirty="0"/>
              <a:t>,  devuelve la parte “local” del array distribuido.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gather</a:t>
            </a:r>
            <a:r>
              <a:rPr lang="es-ES" dirty="0"/>
              <a:t>(A): Si la llama el cliente, devuelve la versión “no distribuida” de la matriz A; Si la llama un </a:t>
            </a:r>
            <a:r>
              <a:rPr lang="es-ES" dirty="0" err="1"/>
              <a:t>worker</a:t>
            </a:r>
            <a:r>
              <a:rPr lang="es-ES" dirty="0"/>
              <a:t>, crea una copia local de A en ese </a:t>
            </a:r>
            <a:r>
              <a:rPr lang="es-ES" dirty="0" err="1"/>
              <a:t>worker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isdistributed</a:t>
            </a:r>
            <a:r>
              <a:rPr lang="es-ES" dirty="0"/>
              <a:t>(A) devuelve (verdadero/falso) si el </a:t>
            </a:r>
            <a:r>
              <a:rPr lang="es-ES" dirty="0" err="1"/>
              <a:t>array</a:t>
            </a:r>
            <a:r>
              <a:rPr lang="es-ES" dirty="0"/>
              <a:t> (está/no está) distribuido.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9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Instrucción SPMD  (single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data)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0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habitual combinar </a:t>
            </a:r>
            <a:r>
              <a:rPr lang="es-ES" dirty="0" err="1"/>
              <a:t>spmd</a:t>
            </a:r>
            <a:r>
              <a:rPr lang="es-ES" dirty="0"/>
              <a:t> con </a:t>
            </a:r>
            <a:r>
              <a:rPr lang="es-ES" dirty="0" err="1"/>
              <a:t>arrays</a:t>
            </a:r>
            <a:r>
              <a:rPr lang="es-ES" dirty="0"/>
              <a:t> distribuidos:</a:t>
            </a:r>
          </a:p>
          <a:p>
            <a:r>
              <a:rPr lang="es-ES" dirty="0"/>
              <a:t>Una vez que el cliente ha distribuido la matriz con el comando</a:t>
            </a:r>
          </a:p>
          <a:p>
            <a:endParaRPr lang="es-ES" dirty="0"/>
          </a:p>
          <a:p>
            <a:r>
              <a:rPr lang="es-ES" dirty="0"/>
              <a:t>ad = </a:t>
            </a:r>
            <a:r>
              <a:rPr lang="es-ES" dirty="0" err="1"/>
              <a:t>distributed</a:t>
            </a:r>
            <a:r>
              <a:rPr lang="es-ES" dirty="0"/>
              <a:t> ( a );</a:t>
            </a:r>
          </a:p>
          <a:p>
            <a:endParaRPr lang="en-US" dirty="0"/>
          </a:p>
          <a:p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worker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parte local con la </a:t>
            </a:r>
            <a:r>
              <a:rPr lang="en-US" dirty="0" err="1"/>
              <a:t>función</a:t>
            </a:r>
            <a:r>
              <a:rPr lang="en-US" dirty="0"/>
              <a:t> “</a:t>
            </a:r>
            <a:r>
              <a:rPr lang="en-US" dirty="0" err="1"/>
              <a:t>getLocalPart</a:t>
            </a:r>
            <a:r>
              <a:rPr lang="en-US" dirty="0"/>
              <a:t>”</a:t>
            </a:r>
          </a:p>
          <a:p>
            <a:r>
              <a:rPr lang="es-ES" dirty="0" err="1"/>
              <a:t>spmd</a:t>
            </a:r>
            <a:endParaRPr lang="es-ES" dirty="0"/>
          </a:p>
          <a:p>
            <a:r>
              <a:rPr lang="es-ES" dirty="0"/>
              <a:t>al = </a:t>
            </a:r>
            <a:r>
              <a:rPr lang="es-ES" dirty="0" err="1"/>
              <a:t>getLocalPart</a:t>
            </a:r>
            <a:r>
              <a:rPr lang="es-ES" dirty="0"/>
              <a:t> ( ad );</a:t>
            </a:r>
          </a:p>
          <a:p>
            <a:r>
              <a:rPr lang="es-ES" dirty="0"/>
              <a:t>[ ml, </a:t>
            </a:r>
            <a:r>
              <a:rPr lang="es-ES" dirty="0" err="1"/>
              <a:t>nl</a:t>
            </a:r>
            <a:r>
              <a:rPr lang="es-ES" dirty="0"/>
              <a:t> ] = </a:t>
            </a:r>
            <a:r>
              <a:rPr lang="es-ES" dirty="0" err="1"/>
              <a:t>size</a:t>
            </a:r>
            <a:r>
              <a:rPr lang="es-ES" dirty="0"/>
              <a:t> ( al 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Ojo, los índices locales y globales serán diferentes</a:t>
            </a:r>
          </a:p>
          <a:p>
            <a:endParaRPr lang="es-ES" dirty="0"/>
          </a:p>
          <a:p>
            <a:r>
              <a:rPr lang="es-ES" dirty="0"/>
              <a:t>Al acabar se puede “recoger” la matriz distribuida: </a:t>
            </a:r>
            <a:r>
              <a:rPr lang="es-ES" dirty="0" err="1"/>
              <a:t>gather</a:t>
            </a:r>
            <a:r>
              <a:rPr lang="es-ES" dirty="0"/>
              <a:t>(ad)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1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2103</TotalTime>
  <Words>3479</Words>
  <Application>Microsoft Office PowerPoint</Application>
  <PresentationFormat>Presentación en pantalla (4:3)</PresentationFormat>
  <Paragraphs>475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Calibri</vt:lpstr>
      <vt:lpstr>Century Gothic</vt:lpstr>
      <vt:lpstr>Wingdings 2</vt:lpstr>
      <vt:lpstr>Austin</vt:lpstr>
      <vt:lpstr>Introducción a Parallel toolbox de Matlab      Víctor M. García</vt:lpstr>
      <vt:lpstr>Contenidos</vt:lpstr>
      <vt:lpstr>Arrays “distribuidos”</vt:lpstr>
      <vt:lpstr>Arrays “distribuidos”</vt:lpstr>
      <vt:lpstr>Arrays “distribuidos”</vt:lpstr>
      <vt:lpstr>Arrays “distribuidos”; ejemplo conos</vt:lpstr>
      <vt:lpstr>Instrucción SPMD  (single program, multiple data)</vt:lpstr>
      <vt:lpstr>Instrucción SPMD  (single program, multiple data)</vt:lpstr>
      <vt:lpstr>Instrucción SPMD  (single program, multiple data)</vt:lpstr>
      <vt:lpstr>Instrucción SPMD  (single program, multiple data)</vt:lpstr>
      <vt:lpstr>drange</vt:lpstr>
      <vt:lpstr>drange</vt:lpstr>
      <vt:lpstr>Arrays “Distribuidos” y Arrays “codistribuidos”</vt:lpstr>
      <vt:lpstr>Generar Arrays “codistribuidos”</vt:lpstr>
      <vt:lpstr>Generar Arrays “codistribuidos”</vt:lpstr>
      <vt:lpstr>Generar Arrays “codistribuidos”</vt:lpstr>
      <vt:lpstr>Generar Arrays “codistribuidos”</vt:lpstr>
      <vt:lpstr>Ejercicio:</vt:lpstr>
      <vt:lpstr>Pmode</vt:lpstr>
      <vt:lpstr>Pmode</vt:lpstr>
      <vt:lpstr>mpiprofile</vt:lpstr>
      <vt:lpstr>Computación en GPU desde MATLAB</vt:lpstr>
      <vt:lpstr>Computación en GPU desde MATLAB</vt:lpstr>
      <vt:lpstr>Computación en GPU desde MATLAB</vt:lpstr>
      <vt:lpstr>Computación en GPU desde MATLAB: Posibilidad 1</vt:lpstr>
      <vt:lpstr>Ejercicio</vt:lpstr>
      <vt:lpstr>Computación en GPU desde MATLAB: Posibilidad 2: Arrayfun</vt:lpstr>
      <vt:lpstr>Computación en GPU desde MATLAB: Arrayfun</vt:lpstr>
      <vt:lpstr>Computación en GPU desde MATLAB: Arrayfun</vt:lpstr>
      <vt:lpstr>Computación en GPU desde MATLAB: Arrayfun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Parallel Matlab toolbox</dc:title>
  <dc:creator>vmgarcia</dc:creator>
  <cp:lastModifiedBy>Víctor Manuel García Molla</cp:lastModifiedBy>
  <cp:revision>105</cp:revision>
  <dcterms:created xsi:type="dcterms:W3CDTF">2012-01-24T08:49:53Z</dcterms:created>
  <dcterms:modified xsi:type="dcterms:W3CDTF">2023-05-11T09:18:07Z</dcterms:modified>
</cp:coreProperties>
</file>