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300" r:id="rId3"/>
    <p:sldId id="312" r:id="rId4"/>
    <p:sldId id="313" r:id="rId5"/>
    <p:sldId id="314" r:id="rId6"/>
    <p:sldId id="315" r:id="rId7"/>
    <p:sldId id="316" r:id="rId8"/>
    <p:sldId id="324" r:id="rId9"/>
    <p:sldId id="325" r:id="rId10"/>
    <p:sldId id="326" r:id="rId11"/>
    <p:sldId id="327" r:id="rId12"/>
    <p:sldId id="328" r:id="rId13"/>
    <p:sldId id="330" r:id="rId14"/>
    <p:sldId id="331" r:id="rId15"/>
    <p:sldId id="332" r:id="rId16"/>
    <p:sldId id="334" r:id="rId17"/>
    <p:sldId id="336" r:id="rId18"/>
    <p:sldId id="335" r:id="rId19"/>
    <p:sldId id="337" r:id="rId20"/>
    <p:sldId id="338" r:id="rId21"/>
    <p:sldId id="339" r:id="rId22"/>
    <p:sldId id="340" r:id="rId23"/>
    <p:sldId id="341" r:id="rId24"/>
    <p:sldId id="342" r:id="rId2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20" autoAdjust="0"/>
  </p:normalViewPr>
  <p:slideViewPr>
    <p:cSldViewPr>
      <p:cViewPr varScale="1">
        <p:scale>
          <a:sx n="72" d="100"/>
          <a:sy n="72" d="100"/>
        </p:scale>
        <p:origin x="42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A52DE-AE77-4245-948D-A1A6AD75382A}" type="datetimeFigureOut">
              <a:rPr lang="es-ES" smtClean="0"/>
              <a:t>17/05/2023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F0387-396F-487A-9E5B-72D722CB9B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772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F0387-396F-487A-9E5B-72D722CB9B3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4509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01458-A8C6-4E65-A7DA-C0601EBFEFC6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9190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01458-A8C6-4E65-A7DA-C0601EBFEFC6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4070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01458-A8C6-4E65-A7DA-C0601EBFEFC6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40702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01458-A8C6-4E65-A7DA-C0601EBFEFC6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9077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01458-A8C6-4E65-A7DA-C0601EBFEFC6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42339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01458-A8C6-4E65-A7DA-C0601EBFEFC6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02999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01458-A8C6-4E65-A7DA-C0601EBFEFC6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77034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01458-A8C6-4E65-A7DA-C0601EBFEFC6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05557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01458-A8C6-4E65-A7DA-C0601EBFEFC6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44923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01458-A8C6-4E65-A7DA-C0601EBFEFC6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4346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F0387-396F-487A-9E5B-72D722CB9B35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78451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01458-A8C6-4E65-A7DA-C0601EBFEFC6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82391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01458-A8C6-4E65-A7DA-C0601EBFEFC6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74081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01458-A8C6-4E65-A7DA-C0601EBFEFC6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46559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01458-A8C6-4E65-A7DA-C0601EBFEFC6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40702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01458-A8C6-4E65-A7DA-C0601EBFEFC6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5189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F0387-396F-487A-9E5B-72D722CB9B35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6105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F0387-396F-487A-9E5B-72D722CB9B35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1951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F0387-396F-487A-9E5B-72D722CB9B35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3335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F0387-396F-487A-9E5B-72D722CB9B35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9011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F0387-396F-487A-9E5B-72D722CB9B35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5260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01458-A8C6-4E65-A7DA-C0601EBFEFC6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7296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01458-A8C6-4E65-A7DA-C0601EBFEFC6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7296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E324750-4FF1-4104-9AE3-566E4D5258F2}" type="datetimeFigureOut">
              <a:rPr lang="es-ES" smtClean="0"/>
              <a:pPr/>
              <a:t>17/05/2023</a:t>
            </a:fld>
            <a:endParaRPr lang="es-E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18BE239-4169-432F-954C-A9844DA0FF1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4750-4FF1-4104-9AE3-566E4D5258F2}" type="datetimeFigureOut">
              <a:rPr lang="es-ES" smtClean="0"/>
              <a:pPr/>
              <a:t>17/05/2023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E239-4169-432F-954C-A9844DA0FF1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4750-4FF1-4104-9AE3-566E4D5258F2}" type="datetimeFigureOut">
              <a:rPr lang="es-ES" smtClean="0"/>
              <a:pPr/>
              <a:t>17/05/2023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E239-4169-432F-954C-A9844DA0FF1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4750-4FF1-4104-9AE3-566E4D5258F2}" type="datetimeFigureOut">
              <a:rPr lang="es-ES" smtClean="0"/>
              <a:pPr/>
              <a:t>17/05/2023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E239-4169-432F-954C-A9844DA0FF1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4750-4FF1-4104-9AE3-566E4D5258F2}" type="datetimeFigureOut">
              <a:rPr lang="es-ES" smtClean="0"/>
              <a:pPr/>
              <a:t>17/05/2023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E239-4169-432F-954C-A9844DA0FF1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4750-4FF1-4104-9AE3-566E4D5258F2}" type="datetimeFigureOut">
              <a:rPr lang="es-ES" smtClean="0"/>
              <a:pPr/>
              <a:t>17/05/2023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E239-4169-432F-954C-A9844DA0FF1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4750-4FF1-4104-9AE3-566E4D5258F2}" type="datetimeFigureOut">
              <a:rPr lang="es-ES" smtClean="0"/>
              <a:pPr/>
              <a:t>17/05/2023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E239-4169-432F-954C-A9844DA0FF1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4750-4FF1-4104-9AE3-566E4D5258F2}" type="datetimeFigureOut">
              <a:rPr lang="es-ES" smtClean="0"/>
              <a:pPr/>
              <a:t>17/05/2023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E239-4169-432F-954C-A9844DA0FF1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4750-4FF1-4104-9AE3-566E4D5258F2}" type="datetimeFigureOut">
              <a:rPr lang="es-ES" smtClean="0"/>
              <a:pPr/>
              <a:t>17/05/2023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E239-4169-432F-954C-A9844DA0FF1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4750-4FF1-4104-9AE3-566E4D5258F2}" type="datetimeFigureOut">
              <a:rPr lang="es-ES" smtClean="0"/>
              <a:pPr/>
              <a:t>17/05/2023</a:t>
            </a:fld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E239-4169-432F-954C-A9844DA0FF1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4750-4FF1-4104-9AE3-566E4D5258F2}" type="datetimeFigureOut">
              <a:rPr lang="es-ES" smtClean="0"/>
              <a:pPr/>
              <a:t>17/05/2023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E239-4169-432F-954C-A9844DA0FF1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E324750-4FF1-4104-9AE3-566E4D5258F2}" type="datetimeFigureOut">
              <a:rPr lang="es-ES" smtClean="0"/>
              <a:pPr/>
              <a:t>17/05/2023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918BE239-4169-432F-954C-A9844DA0FF1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s.mathworks.com/help/distcomp/run-mex-functions-containing-cuda-code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44008" y="4365104"/>
            <a:ext cx="3313355" cy="1702160"/>
          </a:xfrm>
        </p:spPr>
        <p:txBody>
          <a:bodyPr>
            <a:normAutofit fontScale="90000"/>
          </a:bodyPr>
          <a:lstStyle/>
          <a:p>
            <a:r>
              <a:rPr lang="es-ES" dirty="0"/>
              <a:t>Introducción a </a:t>
            </a:r>
            <a:r>
              <a:rPr lang="es-ES" dirty="0" err="1"/>
              <a:t>Parallel</a:t>
            </a:r>
            <a:r>
              <a:rPr lang="es-ES" dirty="0"/>
              <a:t> </a:t>
            </a:r>
            <a:r>
              <a:rPr lang="es-ES" dirty="0" err="1"/>
              <a:t>toolbox</a:t>
            </a:r>
            <a:r>
              <a:rPr lang="es-ES" dirty="0"/>
              <a:t> de </a:t>
            </a:r>
            <a:r>
              <a:rPr lang="es-ES" dirty="0" err="1"/>
              <a:t>Matlab</a:t>
            </a:r>
            <a:r>
              <a:rPr lang="es-ES" dirty="0"/>
              <a:t> </a:t>
            </a:r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r>
              <a:rPr lang="es-ES" sz="2200" dirty="0"/>
              <a:t>Víctor M. García</a:t>
            </a:r>
          </a:p>
        </p:txBody>
      </p:sp>
    </p:spTree>
    <p:extLst>
      <p:ext uri="{BB962C8B-B14F-4D97-AF65-F5344CB8AC3E}">
        <p14:creationId xmlns:p14="http://schemas.microsoft.com/office/powerpoint/2010/main" val="2103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59628" y="764704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s-ES" dirty="0"/>
              <a:t>Computación en GPU desde MATLAB: </a:t>
            </a:r>
            <a:r>
              <a:rPr lang="es-ES" dirty="0" err="1"/>
              <a:t>Arrayfun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611560" y="1844824"/>
            <a:ext cx="79208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Para ejecutar con </a:t>
            </a:r>
            <a:r>
              <a:rPr lang="es-ES" dirty="0" err="1"/>
              <a:t>Arrayfun</a:t>
            </a:r>
            <a:endParaRPr lang="es-ES" dirty="0"/>
          </a:p>
          <a:p>
            <a:endParaRPr lang="es-ES" dirty="0"/>
          </a:p>
          <a:p>
            <a:r>
              <a:rPr lang="es-ES" dirty="0"/>
              <a:t> &gt;&gt;N=800;A=rand(N,1);B=rand(N,1);C=rand(N,1);</a:t>
            </a:r>
          </a:p>
          <a:p>
            <a:r>
              <a:rPr lang="es-ES" dirty="0"/>
              <a:t>&gt;&gt;sol=</a:t>
            </a:r>
            <a:r>
              <a:rPr lang="es-ES" dirty="0" err="1"/>
              <a:t>arrayfun</a:t>
            </a:r>
            <a:r>
              <a:rPr lang="es-ES" dirty="0"/>
              <a:t>(@</a:t>
            </a:r>
            <a:r>
              <a:rPr lang="es-ES" dirty="0" err="1"/>
              <a:t>miraiz,A,B,C</a:t>
            </a:r>
            <a:r>
              <a:rPr lang="es-ES" dirty="0"/>
              <a:t>)</a:t>
            </a:r>
          </a:p>
          <a:p>
            <a:endParaRPr lang="es-ES" dirty="0"/>
          </a:p>
          <a:p>
            <a:r>
              <a:rPr lang="es-ES" dirty="0" err="1"/>
              <a:t>Arrayfun</a:t>
            </a:r>
            <a:r>
              <a:rPr lang="es-ES" dirty="0"/>
              <a:t> asume que las dimensiones de los </a:t>
            </a:r>
            <a:r>
              <a:rPr lang="es-ES" dirty="0" err="1"/>
              <a:t>arrays</a:t>
            </a:r>
            <a:r>
              <a:rPr lang="es-ES" dirty="0"/>
              <a:t> de entrada y de salida son las mismas; si la función  “</a:t>
            </a:r>
            <a:r>
              <a:rPr lang="es-ES" dirty="0" err="1"/>
              <a:t>miraiz</a:t>
            </a:r>
            <a:r>
              <a:rPr lang="es-ES" dirty="0"/>
              <a:t>” devuelve un vector con las dos soluciones de la ecuación de segundo grado:</a:t>
            </a:r>
          </a:p>
          <a:p>
            <a:endParaRPr lang="es-ES" dirty="0"/>
          </a:p>
          <a:p>
            <a:r>
              <a:rPr lang="es-ES" dirty="0" err="1"/>
              <a:t>function</a:t>
            </a:r>
            <a:r>
              <a:rPr lang="es-ES" dirty="0"/>
              <a:t>  x=miraiz2 (</a:t>
            </a:r>
            <a:r>
              <a:rPr lang="es-ES" dirty="0" err="1"/>
              <a:t>a,b,c</a:t>
            </a:r>
            <a:r>
              <a:rPr lang="es-ES" dirty="0"/>
              <a:t>)</a:t>
            </a:r>
          </a:p>
          <a:p>
            <a:r>
              <a:rPr lang="es-ES" dirty="0"/>
              <a:t>  x=</a:t>
            </a:r>
            <a:r>
              <a:rPr lang="es-ES" dirty="0" err="1"/>
              <a:t>roots</a:t>
            </a:r>
            <a:r>
              <a:rPr lang="es-ES" dirty="0"/>
              <a:t>([</a:t>
            </a:r>
            <a:r>
              <a:rPr lang="es-ES" dirty="0" err="1"/>
              <a:t>a,b,c</a:t>
            </a:r>
            <a:r>
              <a:rPr lang="es-ES" dirty="0"/>
              <a:t>]);</a:t>
            </a:r>
          </a:p>
          <a:p>
            <a:r>
              <a:rPr lang="es-ES" dirty="0" err="1"/>
              <a:t>End</a:t>
            </a:r>
            <a:endParaRPr lang="es-ES" dirty="0"/>
          </a:p>
          <a:p>
            <a:endParaRPr lang="es-ES" dirty="0"/>
          </a:p>
          <a:p>
            <a:r>
              <a:rPr lang="es-ES" dirty="0"/>
              <a:t>Entonces hay que llamarla con la opción </a:t>
            </a:r>
            <a:r>
              <a:rPr lang="es-ES" dirty="0" err="1"/>
              <a:t>UniformOutput</a:t>
            </a:r>
            <a:r>
              <a:rPr lang="es-ES" dirty="0"/>
              <a:t> a 0:</a:t>
            </a:r>
          </a:p>
          <a:p>
            <a:r>
              <a:rPr lang="es-ES" dirty="0"/>
              <a:t> &gt;&gt;sol=</a:t>
            </a:r>
            <a:r>
              <a:rPr lang="es-ES" dirty="0" err="1"/>
              <a:t>arrayfun</a:t>
            </a:r>
            <a:r>
              <a:rPr lang="es-ES" dirty="0"/>
              <a:t>(@miraiz2,A,B,C,'UniformOutput',0)</a:t>
            </a:r>
          </a:p>
          <a:p>
            <a:r>
              <a:rPr lang="es-ES" dirty="0"/>
              <a:t>(Ojo no va con </a:t>
            </a:r>
            <a:r>
              <a:rPr lang="es-ES" dirty="0" err="1"/>
              <a:t>gpus</a:t>
            </a:r>
            <a:r>
              <a:rPr lang="es-ES" dirty="0"/>
              <a:t>, por culpa de la función “</a:t>
            </a:r>
            <a:r>
              <a:rPr lang="es-ES" dirty="0" err="1"/>
              <a:t>roots</a:t>
            </a:r>
            <a:r>
              <a:rPr lang="es-ES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16649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Computación en GPU desde MATLAB: </a:t>
            </a:r>
            <a:r>
              <a:rPr lang="es-ES" dirty="0" err="1"/>
              <a:t>Arrayfun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611560" y="2276872"/>
            <a:ext cx="7920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 los datos están en la CPU, </a:t>
            </a:r>
            <a:r>
              <a:rPr lang="es-ES" dirty="0" err="1"/>
              <a:t>arrayfun</a:t>
            </a:r>
            <a:r>
              <a:rPr lang="es-ES" dirty="0"/>
              <a:t> se ejecuta en la CPU;</a:t>
            </a:r>
          </a:p>
          <a:p>
            <a:endParaRPr lang="es-ES" dirty="0"/>
          </a:p>
          <a:p>
            <a:r>
              <a:rPr lang="es-ES" dirty="0"/>
              <a:t>Si los datos están en la GPU, </a:t>
            </a:r>
            <a:r>
              <a:rPr lang="es-ES" dirty="0" err="1"/>
              <a:t>arrayfun</a:t>
            </a:r>
            <a:r>
              <a:rPr lang="es-ES" dirty="0"/>
              <a:t> se ejecuta en la GPU</a:t>
            </a:r>
          </a:p>
          <a:p>
            <a:endParaRPr lang="es-ES" dirty="0"/>
          </a:p>
          <a:p>
            <a:r>
              <a:rPr lang="es-ES" dirty="0"/>
              <a:t>Esto permite extraer una gran parte del potencial de las </a:t>
            </a:r>
            <a:r>
              <a:rPr lang="es-ES" dirty="0" err="1"/>
              <a:t>GPUs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594974" y="4797152"/>
            <a:ext cx="41296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&gt;&gt;Ag=</a:t>
            </a:r>
            <a:r>
              <a:rPr lang="es-ES" dirty="0" err="1"/>
              <a:t>gpuArray</a:t>
            </a:r>
            <a:r>
              <a:rPr lang="es-ES" dirty="0"/>
              <a:t>(A);</a:t>
            </a:r>
          </a:p>
          <a:p>
            <a:r>
              <a:rPr lang="es-ES" dirty="0"/>
              <a:t>&gt;&gt;</a:t>
            </a:r>
            <a:r>
              <a:rPr lang="es-ES" dirty="0" err="1"/>
              <a:t>Bg</a:t>
            </a:r>
            <a:r>
              <a:rPr lang="es-ES" dirty="0"/>
              <a:t>=</a:t>
            </a:r>
            <a:r>
              <a:rPr lang="es-ES" dirty="0" err="1"/>
              <a:t>gpuArray</a:t>
            </a:r>
            <a:r>
              <a:rPr lang="es-ES" dirty="0"/>
              <a:t>(B);</a:t>
            </a:r>
          </a:p>
          <a:p>
            <a:r>
              <a:rPr lang="es-ES" dirty="0"/>
              <a:t>&gt;&gt;Cg=</a:t>
            </a:r>
            <a:r>
              <a:rPr lang="es-ES" dirty="0" err="1"/>
              <a:t>gpuArray</a:t>
            </a:r>
            <a:r>
              <a:rPr lang="es-ES" dirty="0"/>
              <a:t>(C);</a:t>
            </a:r>
          </a:p>
          <a:p>
            <a:r>
              <a:rPr lang="es-ES" dirty="0"/>
              <a:t>&gt;&gt;sol=</a:t>
            </a:r>
            <a:r>
              <a:rPr lang="es-ES" dirty="0" err="1"/>
              <a:t>arrayfun</a:t>
            </a:r>
            <a:r>
              <a:rPr lang="es-ES" dirty="0"/>
              <a:t>(@</a:t>
            </a:r>
            <a:r>
              <a:rPr lang="es-ES" dirty="0" err="1"/>
              <a:t>miraizg,Ag,Bg,Cg</a:t>
            </a:r>
            <a:r>
              <a:rPr lang="es-ES" dirty="0"/>
              <a:t>)</a:t>
            </a:r>
          </a:p>
          <a:p>
            <a:r>
              <a:rPr lang="es-ES" dirty="0"/>
              <a:t>&gt;&gt;</a:t>
            </a:r>
            <a:r>
              <a:rPr lang="es-ES" dirty="0" err="1"/>
              <a:t>solgpu</a:t>
            </a:r>
            <a:r>
              <a:rPr lang="es-ES" dirty="0"/>
              <a:t>=</a:t>
            </a:r>
            <a:r>
              <a:rPr lang="es-ES" dirty="0" err="1"/>
              <a:t>gather</a:t>
            </a:r>
            <a:r>
              <a:rPr lang="es-ES" dirty="0"/>
              <a:t>(sol);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3995936" y="3861048"/>
            <a:ext cx="4658648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err="1"/>
              <a:t>function</a:t>
            </a:r>
            <a:r>
              <a:rPr lang="es-ES" dirty="0"/>
              <a:t> [ x ] = </a:t>
            </a:r>
            <a:r>
              <a:rPr lang="es-ES" dirty="0" err="1"/>
              <a:t>miraizg</a:t>
            </a:r>
            <a:r>
              <a:rPr lang="es-ES" dirty="0"/>
              <a:t>( </a:t>
            </a:r>
            <a:r>
              <a:rPr lang="es-ES" dirty="0" err="1"/>
              <a:t>a,b,c</a:t>
            </a:r>
            <a:r>
              <a:rPr lang="es-ES" dirty="0"/>
              <a:t> )</a:t>
            </a:r>
          </a:p>
          <a:p>
            <a:r>
              <a:rPr lang="es-ES" dirty="0"/>
              <a:t>x=(-</a:t>
            </a:r>
            <a:r>
              <a:rPr lang="es-ES" dirty="0" err="1"/>
              <a:t>b+sqrt</a:t>
            </a:r>
            <a:r>
              <a:rPr lang="es-ES" dirty="0"/>
              <a:t>(</a:t>
            </a:r>
            <a:r>
              <a:rPr lang="es-ES" dirty="0" err="1"/>
              <a:t>complex</a:t>
            </a:r>
            <a:r>
              <a:rPr lang="es-ES" dirty="0"/>
              <a:t>(b*b-4*a*c,0)))/(2*a)</a:t>
            </a:r>
          </a:p>
          <a:p>
            <a:r>
              <a:rPr lang="es-ES" dirty="0" err="1"/>
              <a:t>end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715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Computación en GPU desde MATLAB: Posibilidad 2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467544" y="2245408"/>
            <a:ext cx="7920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Ejercicio (3):</a:t>
            </a:r>
          </a:p>
          <a:p>
            <a:pPr marL="342900" indent="-342900">
              <a:buFontTx/>
              <a:buAutoNum type="arabicParenR"/>
            </a:pPr>
            <a:r>
              <a:rPr lang="es-ES" dirty="0"/>
              <a:t>Crea una nueva versión del programa para calcular pi por el método de Montecarlo, usando </a:t>
            </a:r>
            <a:r>
              <a:rPr lang="es-ES" dirty="0" err="1"/>
              <a:t>arrayfun</a:t>
            </a:r>
            <a:r>
              <a:rPr lang="es-ES" dirty="0"/>
              <a:t> para calcular el vector sal, tal que sal(i)=1 si (x(i)^2+y(i)^2&lt;1), y sal(i)=0 si (x(i)^2+y(i)^2&gt;=1).</a:t>
            </a:r>
          </a:p>
          <a:p>
            <a:pPr marL="342900" indent="-342900">
              <a:buAutoNum type="arabicParenR"/>
            </a:pPr>
            <a:endParaRPr lang="es-ES" dirty="0"/>
          </a:p>
          <a:p>
            <a:pPr marL="342900" indent="-342900">
              <a:buAutoNum type="arabicParenR"/>
            </a:pPr>
            <a:endParaRPr lang="es-ES" dirty="0"/>
          </a:p>
          <a:p>
            <a:r>
              <a:rPr lang="es-ES" dirty="0"/>
              <a:t>Partimos de </a:t>
            </a:r>
            <a:r>
              <a:rPr lang="es-ES" dirty="0" err="1"/>
              <a:t>compute_pi_for.m</a:t>
            </a:r>
            <a:r>
              <a:rPr lang="es-ES" dirty="0"/>
              <a:t>, pero quitando el bucle. </a:t>
            </a:r>
          </a:p>
        </p:txBody>
      </p:sp>
    </p:spTree>
    <p:extLst>
      <p:ext uri="{BB962C8B-B14F-4D97-AF65-F5344CB8AC3E}">
        <p14:creationId xmlns:p14="http://schemas.microsoft.com/office/powerpoint/2010/main" val="140464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Computación en GPU desde MATLAB: Posibilidad 2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467544" y="2245408"/>
            <a:ext cx="79208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Arrayfun</a:t>
            </a:r>
            <a:r>
              <a:rPr lang="es-ES" dirty="0"/>
              <a:t> con matrices: </a:t>
            </a:r>
          </a:p>
          <a:p>
            <a:r>
              <a:rPr lang="es-ES" dirty="0" err="1"/>
              <a:t>Arrayfun</a:t>
            </a:r>
            <a:r>
              <a:rPr lang="es-ES" dirty="0"/>
              <a:t> funciona también si tenemos un doble bucle que recorre una matriz</a:t>
            </a:r>
          </a:p>
          <a:p>
            <a:endParaRPr lang="es-ES" dirty="0"/>
          </a:p>
          <a:p>
            <a:r>
              <a:rPr lang="es-ES" dirty="0"/>
              <a:t>N=10; M=20;A=</a:t>
            </a:r>
            <a:r>
              <a:rPr lang="es-ES" dirty="0" err="1"/>
              <a:t>gpuArray.rand</a:t>
            </a:r>
            <a:r>
              <a:rPr lang="es-ES" dirty="0"/>
              <a:t>(N,M);B=</a:t>
            </a:r>
            <a:r>
              <a:rPr lang="es-ES" dirty="0" err="1"/>
              <a:t>gpuArray.rand</a:t>
            </a:r>
            <a:r>
              <a:rPr lang="es-ES" dirty="0"/>
              <a:t>(N,M);</a:t>
            </a:r>
          </a:p>
          <a:p>
            <a:r>
              <a:rPr lang="es-ES" dirty="0"/>
              <a:t>C=</a:t>
            </a:r>
            <a:r>
              <a:rPr lang="es-ES" dirty="0" err="1"/>
              <a:t>gpuArray.rand</a:t>
            </a:r>
            <a:r>
              <a:rPr lang="es-ES" dirty="0"/>
              <a:t>(N,M);</a:t>
            </a:r>
          </a:p>
          <a:p>
            <a:r>
              <a:rPr lang="es-ES" dirty="0" err="1"/>
              <a:t>for</a:t>
            </a:r>
            <a:r>
              <a:rPr lang="es-ES" dirty="0"/>
              <a:t> i=1:N</a:t>
            </a:r>
          </a:p>
          <a:p>
            <a:r>
              <a:rPr lang="es-ES" dirty="0"/>
              <a:t>     </a:t>
            </a:r>
            <a:r>
              <a:rPr lang="es-ES" dirty="0" err="1"/>
              <a:t>for</a:t>
            </a:r>
            <a:r>
              <a:rPr lang="es-ES" dirty="0"/>
              <a:t> j=1:M</a:t>
            </a:r>
          </a:p>
          <a:p>
            <a:r>
              <a:rPr lang="es-ES" dirty="0"/>
              <a:t>         sal(</a:t>
            </a:r>
            <a:r>
              <a:rPr lang="es-ES" dirty="0" err="1"/>
              <a:t>i,j</a:t>
            </a:r>
            <a:r>
              <a:rPr lang="es-ES" dirty="0"/>
              <a:t>)=</a:t>
            </a:r>
            <a:r>
              <a:rPr lang="es-ES" dirty="0" err="1"/>
              <a:t>miraizg</a:t>
            </a:r>
            <a:r>
              <a:rPr lang="es-ES" dirty="0"/>
              <a:t>(A(</a:t>
            </a:r>
            <a:r>
              <a:rPr lang="es-ES" dirty="0" err="1"/>
              <a:t>i,j</a:t>
            </a:r>
            <a:r>
              <a:rPr lang="es-ES" dirty="0"/>
              <a:t>),B(</a:t>
            </a:r>
            <a:r>
              <a:rPr lang="es-ES" dirty="0" err="1"/>
              <a:t>i,j</a:t>
            </a:r>
            <a:r>
              <a:rPr lang="es-ES" dirty="0"/>
              <a:t>),C(</a:t>
            </a:r>
            <a:r>
              <a:rPr lang="es-ES" dirty="0" err="1"/>
              <a:t>i,j</a:t>
            </a:r>
            <a:r>
              <a:rPr lang="es-ES" dirty="0"/>
              <a:t>));</a:t>
            </a:r>
          </a:p>
          <a:p>
            <a:r>
              <a:rPr lang="es-ES" dirty="0"/>
              <a:t>      </a:t>
            </a:r>
            <a:r>
              <a:rPr lang="es-ES" dirty="0" err="1"/>
              <a:t>end</a:t>
            </a:r>
            <a:endParaRPr lang="es-ES" dirty="0"/>
          </a:p>
          <a:p>
            <a:r>
              <a:rPr lang="es-ES" dirty="0" err="1"/>
              <a:t>end</a:t>
            </a:r>
            <a:endParaRPr lang="es-ES" dirty="0"/>
          </a:p>
          <a:p>
            <a:endParaRPr lang="es-ES" dirty="0"/>
          </a:p>
          <a:p>
            <a:r>
              <a:rPr lang="es-ES" dirty="0"/>
              <a:t>El doble bucle se puede sustituir por:</a:t>
            </a:r>
          </a:p>
          <a:p>
            <a:r>
              <a:rPr lang="es-ES" dirty="0"/>
              <a:t>sal=</a:t>
            </a:r>
            <a:r>
              <a:rPr lang="es-ES" dirty="0" err="1"/>
              <a:t>arrayfun</a:t>
            </a:r>
            <a:r>
              <a:rPr lang="es-ES" dirty="0"/>
              <a:t>(@</a:t>
            </a:r>
            <a:r>
              <a:rPr lang="es-ES" dirty="0" err="1"/>
              <a:t>miraizg,A,B,C</a:t>
            </a:r>
            <a:r>
              <a:rPr lang="es-E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1627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Computación en GPU desde MATLAB: Posibilidad 2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467544" y="2245408"/>
            <a:ext cx="79208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Caso especial: </a:t>
            </a:r>
            <a:r>
              <a:rPr lang="es-ES" dirty="0" err="1"/>
              <a:t>Arrayfun</a:t>
            </a:r>
            <a:r>
              <a:rPr lang="es-ES" dirty="0"/>
              <a:t> con matrices, accediendo dentro de la función a diferentes elementos de una matriz.</a:t>
            </a:r>
          </a:p>
          <a:p>
            <a:endParaRPr lang="es-ES" dirty="0"/>
          </a:p>
          <a:p>
            <a:r>
              <a:rPr lang="es-ES" dirty="0" err="1"/>
              <a:t>Arrayfun</a:t>
            </a:r>
            <a:r>
              <a:rPr lang="es-ES" dirty="0"/>
              <a:t> , en su forma básica, no es apropiado para acceder elementos de una matriz</a:t>
            </a:r>
          </a:p>
          <a:p>
            <a:endParaRPr lang="es-ES" dirty="0"/>
          </a:p>
          <a:p>
            <a:r>
              <a:rPr lang="es-ES" dirty="0" err="1"/>
              <a:t>function</a:t>
            </a:r>
            <a:r>
              <a:rPr lang="es-ES" dirty="0"/>
              <a:t> [ x ] = </a:t>
            </a:r>
            <a:r>
              <a:rPr lang="es-ES" dirty="0" err="1"/>
              <a:t>miraizg</a:t>
            </a:r>
            <a:r>
              <a:rPr lang="es-ES" dirty="0"/>
              <a:t>( </a:t>
            </a:r>
            <a:r>
              <a:rPr lang="es-ES" dirty="0" err="1"/>
              <a:t>a,b,c</a:t>
            </a:r>
            <a:r>
              <a:rPr lang="es-ES" dirty="0"/>
              <a:t> )</a:t>
            </a:r>
          </a:p>
          <a:p>
            <a:r>
              <a:rPr lang="es-ES" dirty="0"/>
              <a:t>x=(-</a:t>
            </a:r>
            <a:r>
              <a:rPr lang="es-ES" dirty="0" err="1"/>
              <a:t>b+sqrt</a:t>
            </a:r>
            <a:r>
              <a:rPr lang="es-ES" dirty="0"/>
              <a:t>(</a:t>
            </a:r>
            <a:r>
              <a:rPr lang="es-ES" dirty="0" err="1"/>
              <a:t>complex</a:t>
            </a:r>
            <a:r>
              <a:rPr lang="es-ES" dirty="0"/>
              <a:t>(b*b-4*a*c,0)))/(2*a)</a:t>
            </a:r>
          </a:p>
          <a:p>
            <a:r>
              <a:rPr lang="es-ES" dirty="0" err="1"/>
              <a:t>end</a:t>
            </a:r>
            <a:endParaRPr lang="es-ES" dirty="0"/>
          </a:p>
          <a:p>
            <a:endParaRPr lang="es-ES" dirty="0"/>
          </a:p>
          <a:p>
            <a:r>
              <a:rPr lang="es-ES" dirty="0"/>
              <a:t>Las referencias a elementos de </a:t>
            </a:r>
            <a:r>
              <a:rPr lang="es-ES" dirty="0" err="1"/>
              <a:t>a,b,c,x</a:t>
            </a:r>
            <a:r>
              <a:rPr lang="es-ES" dirty="0"/>
              <a:t> deben ser escalares, sin subíndices. Así no podemos referenciar elementos de una matriz (por ejemplo, función difumina).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372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Computación en GPU desde MATLAB: Posibilidad 2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467544" y="2245408"/>
            <a:ext cx="79208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 posible referenciar elementos de una matriz usando una técnica nueva, con dos detalles fundamentales:</a:t>
            </a:r>
          </a:p>
          <a:p>
            <a:endParaRPr lang="es-ES" dirty="0"/>
          </a:p>
          <a:p>
            <a:r>
              <a:rPr lang="es-ES" dirty="0"/>
              <a:t>1) Hay que usar “funciones anidadas” ( Se pueden crear dentro de funciones, no dentro de scripts). Ejemplo:  </a:t>
            </a:r>
            <a:r>
              <a:rPr lang="es-ES" dirty="0" err="1"/>
              <a:t>juego_vida_arrayfun.m</a:t>
            </a:r>
            <a:endParaRPr lang="es-ES" dirty="0"/>
          </a:p>
          <a:p>
            <a:endParaRPr lang="es-ES" dirty="0"/>
          </a:p>
          <a:p>
            <a:r>
              <a:rPr lang="es-ES" dirty="0"/>
              <a:t>La variable </a:t>
            </a:r>
            <a:r>
              <a:rPr lang="es-ES" b="1" dirty="0" err="1"/>
              <a:t>grid</a:t>
            </a:r>
            <a:r>
              <a:rPr lang="es-ES" dirty="0"/>
              <a:t> (que es una matriz, de la cual queremos  referenciar sus elementos ) no se pasa como argumento a “</a:t>
            </a:r>
            <a:r>
              <a:rPr lang="es-ES" dirty="0" err="1"/>
              <a:t>Updateparent</a:t>
            </a:r>
            <a:r>
              <a:rPr lang="es-ES" dirty="0"/>
              <a:t>”, sino que es una variable de la función “</a:t>
            </a:r>
            <a:r>
              <a:rPr lang="es-ES" dirty="0" err="1"/>
              <a:t>juego_vida_arrayfun</a:t>
            </a:r>
            <a:r>
              <a:rPr lang="es-ES" dirty="0"/>
              <a:t>”, la cual </a:t>
            </a:r>
          </a:p>
          <a:p>
            <a:r>
              <a:rPr lang="es-ES" dirty="0"/>
              <a:t>contiene a “</a:t>
            </a:r>
            <a:r>
              <a:rPr lang="es-ES" dirty="0" err="1"/>
              <a:t>Updateparent</a:t>
            </a:r>
            <a:r>
              <a:rPr lang="es-ES" dirty="0"/>
              <a:t>”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058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Computación en GPU desde MATLAB: Posibilidad 2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467544" y="2245408"/>
            <a:ext cx="79208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2) Pasamos como argumentos vectores de índices.</a:t>
            </a:r>
          </a:p>
          <a:p>
            <a:r>
              <a:rPr lang="es-ES" dirty="0"/>
              <a:t>La cabecera de la función </a:t>
            </a:r>
            <a:r>
              <a:rPr lang="es-ES" dirty="0" err="1"/>
              <a:t>updateparent</a:t>
            </a:r>
            <a:r>
              <a:rPr lang="es-ES" dirty="0"/>
              <a:t>:</a:t>
            </a:r>
          </a:p>
          <a:p>
            <a:endParaRPr lang="en-US" dirty="0"/>
          </a:p>
          <a:p>
            <a:r>
              <a:rPr lang="en-US" dirty="0"/>
              <a:t>function X = </a:t>
            </a:r>
            <a:r>
              <a:rPr lang="en-US" dirty="0" err="1"/>
              <a:t>updateParent</a:t>
            </a:r>
            <a:r>
              <a:rPr lang="en-US" dirty="0"/>
              <a:t>(row, col)</a:t>
            </a:r>
          </a:p>
          <a:p>
            <a:endParaRPr lang="en-US" dirty="0"/>
          </a:p>
          <a:p>
            <a:r>
              <a:rPr lang="en-US" dirty="0"/>
              <a:t>Dentro de </a:t>
            </a:r>
            <a:r>
              <a:rPr lang="en-US" dirty="0" err="1"/>
              <a:t>updateparent</a:t>
            </a:r>
            <a:r>
              <a:rPr lang="en-US" dirty="0"/>
              <a:t>, row </a:t>
            </a:r>
            <a:r>
              <a:rPr lang="en-US" dirty="0" err="1"/>
              <a:t>funciona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índice</a:t>
            </a:r>
            <a:r>
              <a:rPr lang="en-US" dirty="0"/>
              <a:t> de </a:t>
            </a:r>
            <a:r>
              <a:rPr lang="en-US" dirty="0" err="1"/>
              <a:t>filas</a:t>
            </a:r>
            <a:r>
              <a:rPr lang="en-US" dirty="0"/>
              <a:t> y col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índice</a:t>
            </a:r>
            <a:r>
              <a:rPr lang="en-US" dirty="0"/>
              <a:t> de </a:t>
            </a:r>
            <a:r>
              <a:rPr lang="en-US" dirty="0" err="1"/>
              <a:t>columnas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X debe </a:t>
            </a:r>
            <a:r>
              <a:rPr lang="en-US" dirty="0" err="1"/>
              <a:t>tener</a:t>
            </a:r>
            <a:r>
              <a:rPr lang="en-US" dirty="0"/>
              <a:t> dimension M </a:t>
            </a:r>
            <a:r>
              <a:rPr lang="en-US" dirty="0" err="1"/>
              <a:t>filas</a:t>
            </a:r>
            <a:r>
              <a:rPr lang="en-US" dirty="0"/>
              <a:t> por N </a:t>
            </a:r>
            <a:r>
              <a:rPr lang="en-US" dirty="0" err="1"/>
              <a:t>columnas</a:t>
            </a:r>
            <a:r>
              <a:rPr lang="en-US" dirty="0"/>
              <a:t>. </a:t>
            </a:r>
            <a:r>
              <a:rPr lang="en-US" dirty="0" err="1"/>
              <a:t>Entonces</a:t>
            </a:r>
            <a:r>
              <a:rPr lang="en-US" dirty="0"/>
              <a:t>,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llamada</a:t>
            </a:r>
            <a:r>
              <a:rPr lang="en-US" dirty="0"/>
              <a:t> a </a:t>
            </a:r>
            <a:r>
              <a:rPr lang="en-US" dirty="0" err="1"/>
              <a:t>updateParent</a:t>
            </a:r>
            <a:r>
              <a:rPr lang="en-US" dirty="0"/>
              <a:t>, </a:t>
            </a:r>
          </a:p>
          <a:p>
            <a:r>
              <a:rPr lang="en-US" dirty="0"/>
              <a:t>-rows es un vector **</a:t>
            </a:r>
            <a:r>
              <a:rPr lang="en-US" dirty="0" err="1"/>
              <a:t>columna</a:t>
            </a:r>
            <a:r>
              <a:rPr lang="en-US" dirty="0"/>
              <a:t>** (dimension M por 1) con los </a:t>
            </a:r>
            <a:r>
              <a:rPr lang="en-US" dirty="0" err="1"/>
              <a:t>índices</a:t>
            </a:r>
            <a:r>
              <a:rPr lang="en-US" dirty="0"/>
              <a:t> de 1 a M  (</a:t>
            </a:r>
            <a:r>
              <a:rPr lang="en-US" dirty="0" err="1"/>
              <a:t>sería</a:t>
            </a:r>
            <a:r>
              <a:rPr lang="en-US" dirty="0"/>
              <a:t> el vector </a:t>
            </a:r>
            <a:r>
              <a:rPr lang="en-US" dirty="0" err="1"/>
              <a:t>columna</a:t>
            </a:r>
            <a:r>
              <a:rPr lang="en-US" dirty="0"/>
              <a:t> con </a:t>
            </a:r>
            <a:r>
              <a:rPr lang="en-US" dirty="0" err="1"/>
              <a:t>valores</a:t>
            </a:r>
            <a:r>
              <a:rPr lang="en-US" dirty="0"/>
              <a:t> (1,2,3,…,M-1,M))</a:t>
            </a:r>
          </a:p>
          <a:p>
            <a:r>
              <a:rPr lang="en-US" dirty="0"/>
              <a:t>-cols es un vector fila (dimension 1 por N) con los </a:t>
            </a:r>
            <a:r>
              <a:rPr lang="en-US" dirty="0" err="1"/>
              <a:t>índices</a:t>
            </a:r>
            <a:r>
              <a:rPr lang="en-US" dirty="0"/>
              <a:t> de 1 a N (</a:t>
            </a:r>
            <a:r>
              <a:rPr lang="en-US" dirty="0" err="1"/>
              <a:t>Igual</a:t>
            </a:r>
            <a:r>
              <a:rPr lang="en-US" dirty="0"/>
              <a:t> que rows,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vector fila y de 1 a N)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457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59628" y="54868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s-ES" dirty="0"/>
              <a:t>Computación en GPU desde MATLAB: Posibilidad 2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467544" y="1713624"/>
            <a:ext cx="792088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Comparamos las opciones en </a:t>
            </a:r>
            <a:r>
              <a:rPr lang="es-ES" dirty="0" err="1"/>
              <a:t>arrayfun</a:t>
            </a:r>
            <a:r>
              <a:rPr lang="es-ES" dirty="0"/>
              <a:t> para ver las diferencias:</a:t>
            </a:r>
          </a:p>
          <a:p>
            <a:endParaRPr lang="es-ES" dirty="0"/>
          </a:p>
          <a:p>
            <a:r>
              <a:rPr lang="es-ES" sz="1400" dirty="0"/>
              <a:t>V1: Cuando llamamos a </a:t>
            </a:r>
            <a:r>
              <a:rPr lang="es-ES" sz="1400" dirty="0" err="1"/>
              <a:t>arrayfun</a:t>
            </a:r>
            <a:r>
              <a:rPr lang="es-ES" sz="1400" dirty="0"/>
              <a:t> pasándole vectores de la misma dimensión N , </a:t>
            </a:r>
            <a:r>
              <a:rPr lang="es-ES" sz="1400" dirty="0" err="1"/>
              <a:t>arrayfun</a:t>
            </a:r>
            <a:r>
              <a:rPr lang="es-ES" sz="1400" dirty="0"/>
              <a:t> realiza N llamadas a la función subyacente</a:t>
            </a:r>
          </a:p>
          <a:p>
            <a:endParaRPr lang="es-ES" dirty="0"/>
          </a:p>
          <a:p>
            <a:r>
              <a:rPr lang="es-ES" sz="1400" dirty="0"/>
              <a:t>V2: Cuando llamamos a </a:t>
            </a:r>
            <a:r>
              <a:rPr lang="es-ES" sz="1400" dirty="0" err="1"/>
              <a:t>arrayfun</a:t>
            </a:r>
            <a:r>
              <a:rPr lang="es-ES" sz="1400" dirty="0"/>
              <a:t> pasándole matrices de la misma dimensión M*N , </a:t>
            </a:r>
            <a:r>
              <a:rPr lang="es-ES" sz="1400" dirty="0" err="1"/>
              <a:t>arrayfun</a:t>
            </a:r>
            <a:r>
              <a:rPr lang="es-ES" sz="1400" dirty="0"/>
              <a:t> realiza M*N llamadas a la función subyacente (Como un doble bucle)</a:t>
            </a:r>
          </a:p>
          <a:p>
            <a:r>
              <a:rPr lang="en-US" sz="1400" dirty="0"/>
              <a:t>Pero no </a:t>
            </a:r>
            <a:r>
              <a:rPr lang="en-US" sz="1400" dirty="0" err="1"/>
              <a:t>podemos</a:t>
            </a:r>
            <a:r>
              <a:rPr lang="en-US" sz="1400" dirty="0"/>
              <a:t> acceder a los </a:t>
            </a:r>
            <a:r>
              <a:rPr lang="en-US" sz="1400" dirty="0" err="1"/>
              <a:t>elementos</a:t>
            </a:r>
            <a:r>
              <a:rPr lang="en-US" sz="1400" dirty="0"/>
              <a:t> de la </a:t>
            </a:r>
            <a:r>
              <a:rPr lang="en-US" sz="1400" dirty="0" err="1"/>
              <a:t>matriz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r>
              <a:rPr lang="en-US" sz="1400" dirty="0"/>
              <a:t>V3: </a:t>
            </a:r>
            <a:r>
              <a:rPr lang="en-US" sz="1400" dirty="0" err="1"/>
              <a:t>Cuando</a:t>
            </a:r>
            <a:r>
              <a:rPr lang="en-US" sz="1400" dirty="0"/>
              <a:t> </a:t>
            </a:r>
            <a:r>
              <a:rPr lang="en-US" sz="1400" dirty="0" err="1"/>
              <a:t>llamamos</a:t>
            </a:r>
            <a:r>
              <a:rPr lang="en-US" sz="1400" dirty="0"/>
              <a:t> a </a:t>
            </a:r>
            <a:r>
              <a:rPr lang="en-US" sz="1400" dirty="0" err="1"/>
              <a:t>arrayfun</a:t>
            </a:r>
            <a:r>
              <a:rPr lang="en-US" sz="1400" dirty="0"/>
              <a:t> </a:t>
            </a:r>
            <a:r>
              <a:rPr lang="en-US" sz="1400" dirty="0" err="1"/>
              <a:t>pasándole</a:t>
            </a:r>
            <a:r>
              <a:rPr lang="en-US" sz="1400" dirty="0"/>
              <a:t> un vector (rows </a:t>
            </a:r>
            <a:r>
              <a:rPr lang="en-US" sz="1400" dirty="0" err="1"/>
              <a:t>en</a:t>
            </a:r>
            <a:r>
              <a:rPr lang="en-US" sz="1400" dirty="0"/>
              <a:t> el </a:t>
            </a:r>
            <a:r>
              <a:rPr lang="en-US" sz="1400" dirty="0" err="1"/>
              <a:t>ejemplo</a:t>
            </a:r>
            <a:r>
              <a:rPr lang="en-US" sz="1400" dirty="0"/>
              <a:t>) **</a:t>
            </a:r>
            <a:r>
              <a:rPr lang="en-US" sz="1400" dirty="0" err="1"/>
              <a:t>columna</a:t>
            </a:r>
            <a:r>
              <a:rPr lang="en-US" sz="1400" dirty="0"/>
              <a:t>** de indices de fila (1…M) y un vector (columns </a:t>
            </a:r>
            <a:r>
              <a:rPr lang="en-US" sz="1400" dirty="0" err="1"/>
              <a:t>en</a:t>
            </a:r>
            <a:r>
              <a:rPr lang="en-US" sz="1400" dirty="0"/>
              <a:t> el </a:t>
            </a:r>
            <a:r>
              <a:rPr lang="en-US" sz="1400" dirty="0" err="1"/>
              <a:t>ejemplo</a:t>
            </a:r>
            <a:r>
              <a:rPr lang="en-US" sz="1400" dirty="0"/>
              <a:t>) **fila**  de </a:t>
            </a:r>
            <a:r>
              <a:rPr lang="en-US" sz="1400" dirty="0" err="1"/>
              <a:t>índices</a:t>
            </a:r>
            <a:r>
              <a:rPr lang="en-US" sz="1400" dirty="0"/>
              <a:t>  de </a:t>
            </a:r>
            <a:r>
              <a:rPr lang="en-US" sz="1400" dirty="0" err="1"/>
              <a:t>columna</a:t>
            </a:r>
            <a:r>
              <a:rPr lang="en-US" sz="1400" dirty="0"/>
              <a:t>(1..N), </a:t>
            </a:r>
            <a:r>
              <a:rPr lang="en-US" sz="1400" dirty="0" err="1"/>
              <a:t>también</a:t>
            </a:r>
            <a:r>
              <a:rPr lang="en-US" sz="1400" dirty="0"/>
              <a:t> </a:t>
            </a:r>
            <a:r>
              <a:rPr lang="en-US" sz="1400" dirty="0" err="1"/>
              <a:t>hace</a:t>
            </a:r>
            <a:r>
              <a:rPr lang="en-US" sz="1400" dirty="0"/>
              <a:t> M*N </a:t>
            </a:r>
            <a:r>
              <a:rPr lang="en-US" sz="1400" dirty="0" err="1"/>
              <a:t>llamadas</a:t>
            </a:r>
            <a:r>
              <a:rPr lang="en-US" sz="1400" dirty="0"/>
              <a:t> a la </a:t>
            </a:r>
            <a:r>
              <a:rPr lang="en-US" sz="1400" dirty="0" err="1"/>
              <a:t>función</a:t>
            </a:r>
            <a:r>
              <a:rPr lang="en-US" sz="1400" dirty="0"/>
              <a:t> </a:t>
            </a:r>
            <a:r>
              <a:rPr lang="en-US" sz="1400" dirty="0" err="1"/>
              <a:t>subyacente</a:t>
            </a:r>
            <a:r>
              <a:rPr lang="en-US" sz="1400" dirty="0"/>
              <a:t>. Se </a:t>
            </a:r>
            <a:r>
              <a:rPr lang="en-US" sz="1400" dirty="0" err="1"/>
              <a:t>puede</a:t>
            </a:r>
            <a:r>
              <a:rPr lang="en-US" sz="1400" dirty="0"/>
              <a:t> </a:t>
            </a:r>
            <a:r>
              <a:rPr lang="en-US" sz="1400" dirty="0" err="1"/>
              <a:t>usar</a:t>
            </a:r>
            <a:r>
              <a:rPr lang="en-US" sz="1400" dirty="0"/>
              <a:t> para acceder a los </a:t>
            </a:r>
            <a:r>
              <a:rPr lang="en-US" sz="1400" dirty="0" err="1"/>
              <a:t>elementos</a:t>
            </a:r>
            <a:r>
              <a:rPr lang="en-US" sz="1400" dirty="0"/>
              <a:t> de una </a:t>
            </a:r>
            <a:r>
              <a:rPr lang="en-US" sz="1400" dirty="0" err="1"/>
              <a:t>matriz</a:t>
            </a:r>
            <a:r>
              <a:rPr lang="en-US" sz="1400" dirty="0"/>
              <a:t>, </a:t>
            </a:r>
            <a:r>
              <a:rPr lang="en-US" sz="1400" dirty="0" err="1"/>
              <a:t>pero</a:t>
            </a:r>
            <a:r>
              <a:rPr lang="en-US" sz="1400" dirty="0"/>
              <a:t> la </a:t>
            </a:r>
            <a:r>
              <a:rPr lang="en-US" sz="1400" dirty="0" err="1"/>
              <a:t>matriz</a:t>
            </a:r>
            <a:r>
              <a:rPr lang="en-US" sz="1400" dirty="0"/>
              <a:t> debe ser “global”, no se </a:t>
            </a:r>
            <a:r>
              <a:rPr lang="en-US" sz="1400" dirty="0" err="1"/>
              <a:t>puede</a:t>
            </a:r>
            <a:r>
              <a:rPr lang="en-US" sz="1400" dirty="0"/>
              <a:t> pasar </a:t>
            </a:r>
            <a:r>
              <a:rPr lang="en-US" sz="1400" dirty="0" err="1"/>
              <a:t>como</a:t>
            </a:r>
            <a:r>
              <a:rPr lang="en-US" sz="1400" dirty="0"/>
              <a:t> </a:t>
            </a:r>
            <a:r>
              <a:rPr lang="en-US" sz="1400" dirty="0" err="1"/>
              <a:t>argumento</a:t>
            </a:r>
            <a:r>
              <a:rPr lang="en-US" sz="1400" dirty="0"/>
              <a:t> a la </a:t>
            </a:r>
            <a:r>
              <a:rPr lang="en-US" sz="1400" dirty="0" err="1"/>
              <a:t>función</a:t>
            </a:r>
            <a:r>
              <a:rPr lang="en-US" sz="1400" dirty="0"/>
              <a:t> </a:t>
            </a:r>
            <a:r>
              <a:rPr lang="en-US" sz="1400" dirty="0" err="1"/>
              <a:t>subyacente</a:t>
            </a:r>
            <a:r>
              <a:rPr lang="en-US" sz="1400" dirty="0"/>
              <a:t>.</a:t>
            </a:r>
          </a:p>
          <a:p>
            <a:r>
              <a:rPr lang="en-US" sz="1400" dirty="0" err="1"/>
              <a:t>También</a:t>
            </a:r>
            <a:r>
              <a:rPr lang="en-US" sz="1400" dirty="0"/>
              <a:t> se </a:t>
            </a:r>
            <a:r>
              <a:rPr lang="en-US" sz="1400" dirty="0" err="1"/>
              <a:t>pueden</a:t>
            </a:r>
            <a:r>
              <a:rPr lang="en-US" sz="1400" dirty="0"/>
              <a:t> pasar variables “</a:t>
            </a:r>
            <a:r>
              <a:rPr lang="en-US" sz="1400" dirty="0" err="1"/>
              <a:t>escalares</a:t>
            </a:r>
            <a:r>
              <a:rPr lang="en-US" sz="1400" dirty="0"/>
              <a:t>” </a:t>
            </a:r>
            <a:r>
              <a:rPr lang="en-US" sz="1400" dirty="0" err="1"/>
              <a:t>como</a:t>
            </a:r>
            <a:r>
              <a:rPr lang="en-US" sz="1400" dirty="0"/>
              <a:t> </a:t>
            </a:r>
            <a:r>
              <a:rPr lang="en-US" sz="1400"/>
              <a:t>argumentos</a:t>
            </a:r>
            <a:r>
              <a:rPr lang="en-US" sz="1400" dirty="0"/>
              <a:t> de la </a:t>
            </a:r>
            <a:r>
              <a:rPr lang="en-US" sz="1400" dirty="0" err="1"/>
              <a:t>función</a:t>
            </a:r>
            <a:r>
              <a:rPr lang="en-US" sz="1400" dirty="0"/>
              <a:t> </a:t>
            </a:r>
            <a:r>
              <a:rPr lang="en-US" sz="1400" dirty="0" err="1"/>
              <a:t>subyacente</a:t>
            </a:r>
            <a:endParaRPr lang="en-US" sz="1400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977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Computación en GPU desde MATLAB: Posibilidad 2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467544" y="2245408"/>
            <a:ext cx="79208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Ejercicio: En </a:t>
            </a:r>
            <a:r>
              <a:rPr lang="es-ES" dirty="0" err="1"/>
              <a:t>Poliformat</a:t>
            </a:r>
            <a:r>
              <a:rPr lang="es-ES" dirty="0"/>
              <a:t> está la función difumina5, una versión simplificada de la función difumina que usamos en sesiones anteriores. Utiliza la técnica usada en </a:t>
            </a:r>
            <a:r>
              <a:rPr lang="es-ES" dirty="0" err="1"/>
              <a:t>juego_vida_arrayfun.m</a:t>
            </a:r>
            <a:r>
              <a:rPr lang="es-ES" dirty="0"/>
              <a:t> para ejecutar los cálculos en la GPU con </a:t>
            </a:r>
            <a:r>
              <a:rPr lang="es-ES" dirty="0" err="1"/>
              <a:t>arrayfun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Vamos a sustituir los dos bucles mas internos por </a:t>
            </a:r>
            <a:r>
              <a:rPr lang="es-ES" dirty="0" err="1"/>
              <a:t>arrayfun</a:t>
            </a:r>
            <a:r>
              <a:rPr lang="es-ES" dirty="0"/>
              <a:t>, y dejamos el externo (</a:t>
            </a:r>
            <a:r>
              <a:rPr lang="es-ES" dirty="0" err="1"/>
              <a:t>ind</a:t>
            </a:r>
            <a:r>
              <a:rPr lang="es-ES" dirty="0"/>
              <a:t>=1:tam, </a:t>
            </a:r>
            <a:r>
              <a:rPr lang="es-ES" dirty="0" err="1"/>
              <a:t>tam</a:t>
            </a:r>
            <a:r>
              <a:rPr lang="es-ES" dirty="0"/>
              <a:t> es igual a 3) casi igual, debe quedar así:</a:t>
            </a:r>
          </a:p>
          <a:p>
            <a:endParaRPr lang="es-ES" dirty="0"/>
          </a:p>
          <a:p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ind</a:t>
            </a:r>
            <a:r>
              <a:rPr lang="es-ES" dirty="0"/>
              <a:t>=1:tam</a:t>
            </a:r>
          </a:p>
          <a:p>
            <a:r>
              <a:rPr lang="es-ES" dirty="0"/>
              <a:t>  </a:t>
            </a:r>
            <a:r>
              <a:rPr lang="es-ES" dirty="0" err="1"/>
              <a:t>imagen_out</a:t>
            </a:r>
            <a:r>
              <a:rPr lang="es-ES" dirty="0"/>
              <a:t>(:,:,i)=…. //llamada a </a:t>
            </a:r>
            <a:r>
              <a:rPr lang="es-ES" dirty="0" err="1"/>
              <a:t>arrayfun</a:t>
            </a:r>
            <a:endParaRPr lang="es-ES" dirty="0"/>
          </a:p>
          <a:p>
            <a:r>
              <a:rPr lang="es-ES" dirty="0" err="1"/>
              <a:t>End</a:t>
            </a:r>
            <a:endParaRPr lang="es-ES" dirty="0"/>
          </a:p>
          <a:p>
            <a:endParaRPr lang="es-ES" dirty="0"/>
          </a:p>
          <a:p>
            <a:r>
              <a:rPr lang="es-ES" dirty="0"/>
              <a:t>Para cargar y visualizar  la imagen, hacíamos esto:</a:t>
            </a:r>
          </a:p>
          <a:p>
            <a:r>
              <a:rPr lang="en-GB" dirty="0" err="1"/>
              <a:t>matr</a:t>
            </a:r>
            <a:r>
              <a:rPr lang="en-GB" dirty="0"/>
              <a:t>=</a:t>
            </a:r>
            <a:r>
              <a:rPr lang="en-GB" dirty="0" err="1"/>
              <a:t>imread</a:t>
            </a:r>
            <a:r>
              <a:rPr lang="en-GB" dirty="0"/>
              <a:t>('ngc6543a.jpg'); </a:t>
            </a:r>
            <a:r>
              <a:rPr lang="en-GB" dirty="0" err="1"/>
              <a:t>imshow</a:t>
            </a:r>
            <a:r>
              <a:rPr lang="en-GB" dirty="0"/>
              <a:t>(</a:t>
            </a:r>
            <a:r>
              <a:rPr lang="en-GB" dirty="0" err="1"/>
              <a:t>matr</a:t>
            </a:r>
            <a:r>
              <a:rPr lang="en-GB" dirty="0"/>
              <a:t>);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195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Computación en GPU desde MATLAB: Posibilidad 3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611560" y="2276872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Programar “</a:t>
            </a:r>
            <a:r>
              <a:rPr lang="es-ES" dirty="0" err="1"/>
              <a:t>kernels</a:t>
            </a:r>
            <a:r>
              <a:rPr lang="es-ES" dirty="0"/>
              <a:t>” usando CUDA + C, y llamarlo desde Matlab</a:t>
            </a:r>
          </a:p>
          <a:p>
            <a:endParaRPr lang="es-ES" dirty="0"/>
          </a:p>
          <a:p>
            <a:r>
              <a:rPr lang="es-ES" dirty="0" err="1"/>
              <a:t>Kernel</a:t>
            </a:r>
            <a:r>
              <a:rPr lang="es-ES" dirty="0"/>
              <a:t> CUDA para resolver una ecuación de segundo grado:</a:t>
            </a:r>
          </a:p>
          <a:p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467544" y="3573016"/>
            <a:ext cx="812273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__global__ </a:t>
            </a:r>
            <a:r>
              <a:rPr lang="fr-FR" sz="1200" dirty="0" err="1"/>
              <a:t>void</a:t>
            </a:r>
            <a:r>
              <a:rPr lang="fr-FR" sz="1200" dirty="0"/>
              <a:t> </a:t>
            </a:r>
            <a:r>
              <a:rPr lang="fr-FR" sz="1200" dirty="0" err="1"/>
              <a:t>ecuacion</a:t>
            </a:r>
            <a:r>
              <a:rPr lang="fr-FR" sz="1200" dirty="0"/>
              <a:t>(double *</a:t>
            </a:r>
            <a:r>
              <a:rPr lang="fr-FR" sz="1200" dirty="0" err="1"/>
              <a:t>solr</a:t>
            </a:r>
            <a:r>
              <a:rPr lang="fr-FR" sz="1200" dirty="0"/>
              <a:t>, double * </a:t>
            </a:r>
            <a:r>
              <a:rPr lang="fr-FR" sz="1200" dirty="0" err="1"/>
              <a:t>solim</a:t>
            </a:r>
            <a:r>
              <a:rPr lang="fr-FR" sz="1200" dirty="0"/>
              <a:t>, </a:t>
            </a:r>
            <a:r>
              <a:rPr lang="fr-FR" sz="1200" dirty="0" err="1"/>
              <a:t>const</a:t>
            </a:r>
            <a:r>
              <a:rPr lang="fr-FR" sz="1200" dirty="0"/>
              <a:t> double *a, </a:t>
            </a:r>
            <a:r>
              <a:rPr lang="fr-FR" sz="1200" dirty="0" err="1"/>
              <a:t>const</a:t>
            </a:r>
            <a:r>
              <a:rPr lang="fr-FR" sz="1200" dirty="0"/>
              <a:t> double *b, </a:t>
            </a:r>
            <a:r>
              <a:rPr lang="fr-FR" sz="1200" dirty="0" err="1"/>
              <a:t>const</a:t>
            </a:r>
            <a:r>
              <a:rPr lang="fr-FR" sz="1200" dirty="0"/>
              <a:t> double *c )</a:t>
            </a:r>
          </a:p>
          <a:p>
            <a:r>
              <a:rPr lang="es-ES" sz="1200" dirty="0"/>
              <a:t>{</a:t>
            </a:r>
          </a:p>
          <a:p>
            <a:r>
              <a:rPr lang="es-ES" sz="1200" dirty="0"/>
              <a:t> </a:t>
            </a:r>
            <a:r>
              <a:rPr lang="es-ES" sz="1200" dirty="0" err="1"/>
              <a:t>int</a:t>
            </a:r>
            <a:r>
              <a:rPr lang="es-ES" sz="1200" dirty="0"/>
              <a:t> id=</a:t>
            </a:r>
            <a:r>
              <a:rPr lang="es-ES" sz="1200" dirty="0" err="1"/>
              <a:t>threadIdx.x</a:t>
            </a:r>
            <a:r>
              <a:rPr lang="es-ES" sz="1200" dirty="0"/>
              <a:t>;</a:t>
            </a:r>
          </a:p>
          <a:p>
            <a:r>
              <a:rPr lang="en-US" sz="1200" dirty="0"/>
              <a:t>double </a:t>
            </a:r>
            <a:r>
              <a:rPr lang="en-US" sz="1200" dirty="0" err="1"/>
              <a:t>tmp</a:t>
            </a:r>
            <a:r>
              <a:rPr lang="en-US" sz="1200" dirty="0"/>
              <a:t>=b[id]*b[id]-4*a[id]*c[id];</a:t>
            </a:r>
          </a:p>
          <a:p>
            <a:r>
              <a:rPr lang="es-ES" sz="1200" dirty="0"/>
              <a:t> </a:t>
            </a:r>
            <a:r>
              <a:rPr lang="es-ES" sz="1200" dirty="0" err="1"/>
              <a:t>if</a:t>
            </a:r>
            <a:r>
              <a:rPr lang="es-ES" sz="1200" dirty="0"/>
              <a:t> (</a:t>
            </a:r>
            <a:r>
              <a:rPr lang="es-ES" sz="1200" dirty="0" err="1"/>
              <a:t>tmp</a:t>
            </a:r>
            <a:r>
              <a:rPr lang="es-ES" sz="1200" dirty="0"/>
              <a:t>&gt;=0)</a:t>
            </a:r>
          </a:p>
          <a:p>
            <a:r>
              <a:rPr lang="es-ES" sz="1200" dirty="0"/>
              <a:t>    {</a:t>
            </a:r>
            <a:r>
              <a:rPr lang="es-ES" sz="1200" dirty="0" err="1"/>
              <a:t>solr</a:t>
            </a:r>
            <a:r>
              <a:rPr lang="es-ES" sz="1200" dirty="0"/>
              <a:t>[id]=(-b[id]+</a:t>
            </a:r>
            <a:r>
              <a:rPr lang="es-ES" sz="1200" dirty="0" err="1"/>
              <a:t>sqrt</a:t>
            </a:r>
            <a:r>
              <a:rPr lang="es-ES" sz="1200" dirty="0"/>
              <a:t>(</a:t>
            </a:r>
            <a:r>
              <a:rPr lang="es-ES" sz="1200" dirty="0" err="1"/>
              <a:t>tmp</a:t>
            </a:r>
            <a:r>
              <a:rPr lang="es-ES" sz="1200" dirty="0"/>
              <a:t>))/(2*a[id]);</a:t>
            </a:r>
          </a:p>
          <a:p>
            <a:r>
              <a:rPr lang="es-ES" sz="1200" dirty="0"/>
              <a:t>     </a:t>
            </a:r>
            <a:r>
              <a:rPr lang="es-ES" sz="1200" dirty="0" err="1"/>
              <a:t>solim</a:t>
            </a:r>
            <a:r>
              <a:rPr lang="es-ES" sz="1200" dirty="0"/>
              <a:t>[id]=0.0;</a:t>
            </a:r>
          </a:p>
          <a:p>
            <a:r>
              <a:rPr lang="es-ES" sz="1200" dirty="0"/>
              <a:t>    }</a:t>
            </a:r>
          </a:p>
          <a:p>
            <a:r>
              <a:rPr lang="es-ES" sz="1200" dirty="0" err="1"/>
              <a:t>else</a:t>
            </a:r>
            <a:endParaRPr lang="es-ES" sz="1200" dirty="0"/>
          </a:p>
          <a:p>
            <a:r>
              <a:rPr lang="es-ES" sz="1200" dirty="0"/>
              <a:t>  {</a:t>
            </a:r>
            <a:r>
              <a:rPr lang="es-ES" sz="1200" dirty="0" err="1"/>
              <a:t>solr</a:t>
            </a:r>
            <a:r>
              <a:rPr lang="es-ES" sz="1200" dirty="0"/>
              <a:t>[id]=(-b[id]/(2*a[id]));</a:t>
            </a:r>
          </a:p>
          <a:p>
            <a:r>
              <a:rPr lang="es-ES" sz="1200" dirty="0"/>
              <a:t>   </a:t>
            </a:r>
            <a:r>
              <a:rPr lang="es-ES" sz="1200" dirty="0" err="1"/>
              <a:t>solim</a:t>
            </a:r>
            <a:r>
              <a:rPr lang="es-ES" sz="1200" dirty="0"/>
              <a:t>[id]=(</a:t>
            </a:r>
            <a:r>
              <a:rPr lang="es-ES" sz="1200" dirty="0" err="1"/>
              <a:t>sqrt</a:t>
            </a:r>
            <a:r>
              <a:rPr lang="es-ES" sz="1200" dirty="0"/>
              <a:t>(-</a:t>
            </a:r>
            <a:r>
              <a:rPr lang="es-ES" sz="1200" dirty="0" err="1"/>
              <a:t>tmp</a:t>
            </a:r>
            <a:r>
              <a:rPr lang="es-ES" sz="1200" dirty="0"/>
              <a:t>))/(2*a[id]);</a:t>
            </a:r>
          </a:p>
          <a:p>
            <a:r>
              <a:rPr lang="es-ES" sz="1200" dirty="0"/>
              <a:t>  }</a:t>
            </a:r>
          </a:p>
          <a:p>
            <a:r>
              <a:rPr lang="es-ES" sz="1200" dirty="0"/>
              <a:t>}</a:t>
            </a:r>
          </a:p>
          <a:p>
            <a:endParaRPr lang="es-ES" dirty="0"/>
          </a:p>
          <a:p>
            <a:r>
              <a:rPr lang="es-ES" dirty="0"/>
              <a:t>Observad el “</a:t>
            </a:r>
            <a:r>
              <a:rPr lang="es-ES" dirty="0" err="1"/>
              <a:t>const</a:t>
            </a:r>
            <a:r>
              <a:rPr lang="es-ES" dirty="0"/>
              <a:t>” para los argumentos de entrada</a:t>
            </a:r>
          </a:p>
        </p:txBody>
      </p:sp>
    </p:spTree>
    <p:extLst>
      <p:ext uri="{BB962C8B-B14F-4D97-AF65-F5344CB8AC3E}">
        <p14:creationId xmlns:p14="http://schemas.microsoft.com/office/powerpoint/2010/main" val="134749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Descripción general de </a:t>
            </a:r>
            <a:r>
              <a:rPr lang="es-ES" dirty="0" err="1"/>
              <a:t>Parallel</a:t>
            </a:r>
            <a:r>
              <a:rPr lang="es-ES" dirty="0"/>
              <a:t> </a:t>
            </a:r>
            <a:r>
              <a:rPr lang="es-ES" dirty="0" err="1"/>
              <a:t>Toolbox</a:t>
            </a:r>
            <a:r>
              <a:rPr lang="es-ES" dirty="0"/>
              <a:t>: Preliminares</a:t>
            </a:r>
          </a:p>
          <a:p>
            <a:r>
              <a:rPr lang="es-ES" dirty="0" err="1"/>
              <a:t>Parfor</a:t>
            </a:r>
            <a:endParaRPr lang="es-ES" dirty="0"/>
          </a:p>
          <a:p>
            <a:r>
              <a:rPr lang="es-ES" dirty="0"/>
              <a:t>SPMD</a:t>
            </a:r>
          </a:p>
          <a:p>
            <a:r>
              <a:rPr lang="es-ES" dirty="0" err="1"/>
              <a:t>pmode</a:t>
            </a:r>
            <a:endParaRPr lang="es-ES" dirty="0"/>
          </a:p>
          <a:p>
            <a:r>
              <a:rPr lang="es-ES" dirty="0"/>
              <a:t>Computación en GPU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322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Computación en GPU desde MATLAB: Posibilidad 3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611560" y="2276872"/>
            <a:ext cx="79208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Para poder llamar al </a:t>
            </a:r>
            <a:r>
              <a:rPr lang="es-ES" dirty="0" err="1"/>
              <a:t>kernel</a:t>
            </a:r>
            <a:r>
              <a:rPr lang="es-ES" dirty="0"/>
              <a:t> desde MATLAB:</a:t>
            </a:r>
          </a:p>
          <a:p>
            <a:pPr marL="342900" indent="-342900">
              <a:buAutoNum type="arabicParenR"/>
            </a:pPr>
            <a:r>
              <a:rPr lang="es-ES" dirty="0"/>
              <a:t>Guardar el </a:t>
            </a:r>
            <a:r>
              <a:rPr lang="es-ES" dirty="0" err="1"/>
              <a:t>kernel</a:t>
            </a:r>
            <a:r>
              <a:rPr lang="es-ES" dirty="0"/>
              <a:t> con extensión .</a:t>
            </a:r>
            <a:r>
              <a:rPr lang="es-ES" dirty="0" err="1"/>
              <a:t>cu</a:t>
            </a:r>
            <a:r>
              <a:rPr lang="es-ES" dirty="0"/>
              <a:t>; compilar con </a:t>
            </a:r>
            <a:r>
              <a:rPr lang="es-ES" dirty="0" err="1"/>
              <a:t>nvcc</a:t>
            </a:r>
            <a:r>
              <a:rPr lang="es-ES" dirty="0"/>
              <a:t> y </a:t>
            </a:r>
            <a:r>
              <a:rPr lang="es-ES" dirty="0" err="1"/>
              <a:t>flag</a:t>
            </a:r>
            <a:r>
              <a:rPr lang="es-ES" dirty="0"/>
              <a:t> –</a:t>
            </a:r>
            <a:r>
              <a:rPr lang="es-ES" dirty="0" err="1"/>
              <a:t>ptx</a:t>
            </a:r>
            <a:r>
              <a:rPr lang="es-ES" dirty="0"/>
              <a:t>:</a:t>
            </a:r>
          </a:p>
          <a:p>
            <a:pPr marL="342900" indent="-342900">
              <a:buAutoNum type="arabicParenR"/>
            </a:pPr>
            <a:endParaRPr lang="es-ES" dirty="0"/>
          </a:p>
          <a:p>
            <a:r>
              <a:rPr lang="es-ES" dirty="0" err="1"/>
              <a:t>nvcc</a:t>
            </a:r>
            <a:r>
              <a:rPr lang="es-ES" dirty="0"/>
              <a:t> –</a:t>
            </a:r>
            <a:r>
              <a:rPr lang="es-ES" dirty="0" err="1"/>
              <a:t>ptx</a:t>
            </a:r>
            <a:r>
              <a:rPr lang="es-ES" dirty="0"/>
              <a:t> ecuacion.cu (se genera </a:t>
            </a:r>
            <a:r>
              <a:rPr lang="es-ES" dirty="0" err="1"/>
              <a:t>ecuacion.ptx</a:t>
            </a:r>
            <a:r>
              <a:rPr lang="es-ES" dirty="0"/>
              <a:t>)</a:t>
            </a:r>
          </a:p>
          <a:p>
            <a:endParaRPr lang="es-ES" dirty="0"/>
          </a:p>
          <a:p>
            <a:r>
              <a:rPr lang="es-ES" dirty="0"/>
              <a:t>Se ponen los dos archivos (.</a:t>
            </a:r>
            <a:r>
              <a:rPr lang="es-ES" dirty="0" err="1"/>
              <a:t>cu</a:t>
            </a:r>
            <a:r>
              <a:rPr lang="es-ES" dirty="0"/>
              <a:t> y .</a:t>
            </a:r>
            <a:r>
              <a:rPr lang="es-ES" dirty="0" err="1"/>
              <a:t>ptx</a:t>
            </a:r>
            <a:r>
              <a:rPr lang="es-ES" dirty="0"/>
              <a:t>) en el directorio actual (o en un directorio accesible desde el </a:t>
            </a:r>
            <a:r>
              <a:rPr lang="es-ES" dirty="0" err="1"/>
              <a:t>path</a:t>
            </a:r>
            <a:r>
              <a:rPr lang="es-ES" dirty="0"/>
              <a:t>)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26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Computación en GPU desde MATLAB: Posibilidad 3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611560" y="2276872"/>
            <a:ext cx="79208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MATLAB:</a:t>
            </a:r>
          </a:p>
          <a:p>
            <a:pPr marL="342900" indent="-342900">
              <a:buAutoNum type="arabicParenR"/>
            </a:pPr>
            <a:r>
              <a:rPr lang="es-ES" dirty="0"/>
              <a:t>Enviar datos de entrada y de salida a GPU (Ag, </a:t>
            </a:r>
            <a:r>
              <a:rPr lang="es-ES" dirty="0" err="1"/>
              <a:t>Bg</a:t>
            </a:r>
            <a:r>
              <a:rPr lang="es-ES" dirty="0"/>
              <a:t>, Cg, </a:t>
            </a:r>
            <a:r>
              <a:rPr lang="es-ES" dirty="0" err="1"/>
              <a:t>solre</a:t>
            </a:r>
            <a:r>
              <a:rPr lang="es-ES" dirty="0"/>
              <a:t>, </a:t>
            </a:r>
            <a:r>
              <a:rPr lang="es-ES" dirty="0" err="1"/>
              <a:t>solim</a:t>
            </a:r>
            <a:r>
              <a:rPr lang="es-ES" dirty="0"/>
              <a:t>),Vectores de tamaño 800. Hay que dar memoria también a los argumentos de entrada</a:t>
            </a:r>
          </a:p>
          <a:p>
            <a:pPr marL="342900" indent="-342900">
              <a:buAutoNum type="arabicParenR"/>
            </a:pPr>
            <a:r>
              <a:rPr lang="es-ES" dirty="0"/>
              <a:t>&gt;&gt;</a:t>
            </a:r>
            <a:r>
              <a:rPr lang="es-ES" dirty="0" err="1"/>
              <a:t>kern</a:t>
            </a:r>
            <a:r>
              <a:rPr lang="es-ES" dirty="0"/>
              <a:t>=</a:t>
            </a:r>
            <a:r>
              <a:rPr lang="es-ES" dirty="0" err="1"/>
              <a:t>parallel.gpu.CUDAKernel</a:t>
            </a:r>
            <a:r>
              <a:rPr lang="es-ES" dirty="0"/>
              <a:t>('ecuacion.</a:t>
            </a:r>
            <a:r>
              <a:rPr lang="es-ES" dirty="0" err="1"/>
              <a:t>ptx</a:t>
            </a:r>
            <a:r>
              <a:rPr lang="es-ES" dirty="0"/>
              <a:t>','ecuacion.cu')</a:t>
            </a:r>
          </a:p>
          <a:p>
            <a:pPr marL="342900" indent="-342900">
              <a:buAutoNum type="arabicParenR"/>
            </a:pPr>
            <a:r>
              <a:rPr lang="es-ES" dirty="0"/>
              <a:t>Poner numero de “</a:t>
            </a:r>
            <a:r>
              <a:rPr lang="es-ES" dirty="0" err="1"/>
              <a:t>threads</a:t>
            </a:r>
            <a:r>
              <a:rPr lang="es-ES" dirty="0"/>
              <a:t>” 	que vamos a usar, uno por elemento de los vectores:</a:t>
            </a:r>
          </a:p>
          <a:p>
            <a:pPr marL="342900" indent="-342900">
              <a:buAutoNum type="arabicParenR"/>
            </a:pPr>
            <a:r>
              <a:rPr lang="es-ES" dirty="0"/>
              <a:t>&gt;&gt;</a:t>
            </a:r>
            <a:r>
              <a:rPr lang="es-ES" dirty="0" err="1"/>
              <a:t>kern.ThreadBlockSize</a:t>
            </a:r>
            <a:r>
              <a:rPr lang="es-ES" dirty="0"/>
              <a:t>=800</a:t>
            </a:r>
          </a:p>
          <a:p>
            <a:pPr marL="342900" indent="-342900">
              <a:buAutoNum type="arabicParenR"/>
            </a:pPr>
            <a:r>
              <a:rPr lang="es-ES" dirty="0"/>
              <a:t>Llamar al </a:t>
            </a:r>
            <a:r>
              <a:rPr lang="es-ES" dirty="0" err="1"/>
              <a:t>kernel</a:t>
            </a:r>
            <a:r>
              <a:rPr lang="es-ES" dirty="0"/>
              <a:t> con </a:t>
            </a:r>
            <a:r>
              <a:rPr lang="es-ES" dirty="0" err="1"/>
              <a:t>feval</a:t>
            </a:r>
            <a:r>
              <a:rPr lang="es-ES" dirty="0"/>
              <a:t>:</a:t>
            </a:r>
          </a:p>
          <a:p>
            <a:pPr marL="342900" indent="-342900">
              <a:buAutoNum type="arabicParenR"/>
            </a:pPr>
            <a:r>
              <a:rPr lang="es-ES" dirty="0"/>
              <a:t>&gt;&gt;[</a:t>
            </a:r>
            <a:r>
              <a:rPr lang="es-ES" dirty="0" err="1"/>
              <a:t>solre,solim</a:t>
            </a:r>
            <a:r>
              <a:rPr lang="es-ES" dirty="0"/>
              <a:t>]=</a:t>
            </a:r>
            <a:r>
              <a:rPr lang="es-ES" dirty="0" err="1"/>
              <a:t>feval</a:t>
            </a:r>
            <a:r>
              <a:rPr lang="es-ES" dirty="0"/>
              <a:t>(</a:t>
            </a:r>
            <a:r>
              <a:rPr lang="es-ES" dirty="0" err="1"/>
              <a:t>kern,solg,solim,Ag,Bg,Cg</a:t>
            </a:r>
            <a:r>
              <a:rPr lang="es-ES" dirty="0"/>
              <a:t>)</a:t>
            </a:r>
          </a:p>
          <a:p>
            <a:pPr marL="342900" indent="-342900">
              <a:buAutoNum type="arabicParenR"/>
            </a:pPr>
            <a:r>
              <a:rPr lang="es-ES" dirty="0"/>
              <a:t>Traer los </a:t>
            </a:r>
            <a:r>
              <a:rPr lang="es-ES" dirty="0" err="1"/>
              <a:t>resultados:gather</a:t>
            </a:r>
            <a:r>
              <a:rPr lang="es-ES" dirty="0"/>
              <a:t>(</a:t>
            </a:r>
            <a:r>
              <a:rPr lang="es-ES" dirty="0" err="1"/>
              <a:t>solre</a:t>
            </a:r>
            <a:r>
              <a:rPr lang="es-ES" dirty="0"/>
              <a:t>), </a:t>
            </a:r>
            <a:r>
              <a:rPr lang="es-ES" dirty="0" err="1"/>
              <a:t>gather</a:t>
            </a:r>
            <a:r>
              <a:rPr lang="es-ES" dirty="0"/>
              <a:t>(</a:t>
            </a:r>
            <a:r>
              <a:rPr lang="es-ES" dirty="0" err="1"/>
              <a:t>solim</a:t>
            </a:r>
            <a:r>
              <a:rPr lang="es-ES" dirty="0"/>
              <a:t>)</a:t>
            </a:r>
          </a:p>
          <a:p>
            <a:pPr marL="342900" indent="-342900">
              <a:buAutoNum type="arabicParenR"/>
            </a:pP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178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Computación en GPU desde MATLAB: Posibilidad 3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611560" y="2276872"/>
            <a:ext cx="79208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 tenemos un tamaño mas grande que el tamaño de bloque:</a:t>
            </a:r>
          </a:p>
          <a:p>
            <a:r>
              <a:rPr lang="es-ES" dirty="0"/>
              <a:t> N=5000 </a:t>
            </a:r>
            <a:r>
              <a:rPr lang="es-ES" dirty="0">
                <a:sym typeface="Wingdings" panose="05000000000000000000" pitchFamily="2" charset="2"/>
              </a:rPr>
              <a:t></a:t>
            </a:r>
          </a:p>
          <a:p>
            <a:r>
              <a:rPr lang="es-ES" dirty="0">
                <a:sym typeface="Wingdings" panose="05000000000000000000" pitchFamily="2" charset="2"/>
              </a:rPr>
              <a:t>En el </a:t>
            </a:r>
            <a:r>
              <a:rPr lang="es-ES" dirty="0" err="1">
                <a:sym typeface="Wingdings" panose="05000000000000000000" pitchFamily="2" charset="2"/>
              </a:rPr>
              <a:t>kernel</a:t>
            </a:r>
            <a:r>
              <a:rPr lang="es-ES" dirty="0">
                <a:sym typeface="Wingdings" panose="05000000000000000000" pitchFamily="2" charset="2"/>
              </a:rPr>
              <a:t>, cambiar:  </a:t>
            </a:r>
          </a:p>
          <a:p>
            <a:r>
              <a:rPr lang="es-ES" dirty="0">
                <a:sym typeface="Wingdings" panose="05000000000000000000" pitchFamily="2" charset="2"/>
              </a:rPr>
              <a:t>	</a:t>
            </a:r>
            <a:r>
              <a:rPr lang="es-ES" dirty="0" err="1">
                <a:sym typeface="Wingdings" panose="05000000000000000000" pitchFamily="2" charset="2"/>
              </a:rPr>
              <a:t>int</a:t>
            </a:r>
            <a:r>
              <a:rPr lang="es-ES" dirty="0">
                <a:sym typeface="Wingdings" panose="05000000000000000000" pitchFamily="2" charset="2"/>
              </a:rPr>
              <a:t> id=</a:t>
            </a:r>
            <a:r>
              <a:rPr lang="es-ES" dirty="0" err="1">
                <a:sym typeface="Wingdings" panose="05000000000000000000" pitchFamily="2" charset="2"/>
              </a:rPr>
              <a:t>threadIdx.x</a:t>
            </a:r>
            <a:r>
              <a:rPr lang="es-ES" dirty="0">
                <a:sym typeface="Wingdings" panose="05000000000000000000" pitchFamily="2" charset="2"/>
              </a:rPr>
              <a:t>;</a:t>
            </a:r>
          </a:p>
          <a:p>
            <a:r>
              <a:rPr lang="es-ES" dirty="0">
                <a:sym typeface="Wingdings" panose="05000000000000000000" pitchFamily="2" charset="2"/>
              </a:rPr>
              <a:t>Por: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r>
              <a:rPr lang="en-US" dirty="0">
                <a:sym typeface="Wingdings" panose="05000000000000000000" pitchFamily="2" charset="2"/>
              </a:rPr>
              <a:t>	int id=</a:t>
            </a:r>
            <a:r>
              <a:rPr lang="en-US" dirty="0" err="1">
                <a:sym typeface="Wingdings" panose="05000000000000000000" pitchFamily="2" charset="2"/>
              </a:rPr>
              <a:t>threadIdx.x+blockIdx.x</a:t>
            </a:r>
            <a:r>
              <a:rPr lang="en-US" dirty="0">
                <a:sym typeface="Wingdings" panose="05000000000000000000" pitchFamily="2" charset="2"/>
              </a:rPr>
              <a:t>*</a:t>
            </a:r>
            <a:r>
              <a:rPr lang="en-US" dirty="0" err="1">
                <a:sym typeface="Wingdings" panose="05000000000000000000" pitchFamily="2" charset="2"/>
              </a:rPr>
              <a:t>blockDim.x</a:t>
            </a:r>
            <a:r>
              <a:rPr lang="en-US" dirty="0">
                <a:sym typeface="Wingdings" panose="05000000000000000000" pitchFamily="2" charset="2"/>
              </a:rPr>
              <a:t>;</a:t>
            </a:r>
          </a:p>
          <a:p>
            <a:r>
              <a:rPr lang="en-US" dirty="0">
                <a:sym typeface="Wingdings" panose="05000000000000000000" pitchFamily="2" charset="2"/>
              </a:rPr>
              <a:t>	if (id&lt;N){…</a:t>
            </a:r>
          </a:p>
          <a:p>
            <a:r>
              <a:rPr lang="es-ES" dirty="0">
                <a:sym typeface="Wingdings" panose="05000000000000000000" pitchFamily="2" charset="2"/>
              </a:rPr>
              <a:t>                            }</a:t>
            </a:r>
          </a:p>
          <a:p>
            <a:r>
              <a:rPr lang="es-ES" dirty="0"/>
              <a:t>En el proceso de llamada, cambiar:	</a:t>
            </a:r>
          </a:p>
          <a:p>
            <a:pPr lvl="1"/>
            <a:r>
              <a:rPr lang="es-ES" dirty="0"/>
              <a:t>	</a:t>
            </a:r>
            <a:r>
              <a:rPr lang="es-ES" dirty="0" err="1"/>
              <a:t>kern.ThreadBlockSize</a:t>
            </a:r>
            <a:r>
              <a:rPr lang="es-ES" dirty="0"/>
              <a:t>=800;</a:t>
            </a:r>
          </a:p>
          <a:p>
            <a:pPr lvl="1"/>
            <a:r>
              <a:rPr lang="es-ES" dirty="0"/>
              <a:t>por</a:t>
            </a:r>
          </a:p>
          <a:p>
            <a:r>
              <a:rPr lang="es-ES" dirty="0"/>
              <a:t>	</a:t>
            </a:r>
            <a:r>
              <a:rPr lang="es-ES" dirty="0" err="1"/>
              <a:t>kern.ThreadBlockSize</a:t>
            </a:r>
            <a:r>
              <a:rPr lang="es-ES" dirty="0"/>
              <a:t>=512;</a:t>
            </a:r>
          </a:p>
          <a:p>
            <a:r>
              <a:rPr lang="es-ES" dirty="0"/>
              <a:t>	</a:t>
            </a:r>
            <a:r>
              <a:rPr lang="es-ES" dirty="0" err="1"/>
              <a:t>kern.GridSize</a:t>
            </a:r>
            <a:r>
              <a:rPr lang="es-ES" dirty="0"/>
              <a:t>=[</a:t>
            </a:r>
            <a:r>
              <a:rPr lang="es-ES" dirty="0" err="1"/>
              <a:t>ceil</a:t>
            </a:r>
            <a:r>
              <a:rPr lang="es-ES" dirty="0"/>
              <a:t>(N/512),1]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799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Computación en GPU desde MATLAB: Posibilidad 3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467544" y="2245408"/>
            <a:ext cx="7920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Ejercicio :</a:t>
            </a:r>
          </a:p>
          <a:p>
            <a:pPr marL="342900" indent="-342900">
              <a:buAutoNum type="arabicParenR"/>
            </a:pPr>
            <a:r>
              <a:rPr lang="es-ES" dirty="0"/>
              <a:t>Crea una nueva versión del programa para calcular pi por el método de Montecarlo, usando un </a:t>
            </a:r>
            <a:r>
              <a:rPr lang="es-ES" dirty="0" err="1"/>
              <a:t>kernel</a:t>
            </a:r>
            <a:r>
              <a:rPr lang="es-ES" dirty="0"/>
              <a:t> </a:t>
            </a:r>
            <a:r>
              <a:rPr lang="es-ES" dirty="0" err="1"/>
              <a:t>cuda</a:t>
            </a:r>
            <a:r>
              <a:rPr lang="es-ES" dirty="0"/>
              <a:t> para calcular el vector sal, tal que sal(i)=1 si (x(i)^2+y(i)^2&lt;1), y sal(i)=0 si (x(i)^2+y(i)^2&gt;=1).</a:t>
            </a:r>
          </a:p>
        </p:txBody>
      </p:sp>
    </p:spTree>
    <p:extLst>
      <p:ext uri="{BB962C8B-B14F-4D97-AF65-F5344CB8AC3E}">
        <p14:creationId xmlns:p14="http://schemas.microsoft.com/office/powerpoint/2010/main" val="301356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Computación en GPU desde MATLAB: Posibilidad 3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467544" y="2245408"/>
            <a:ext cx="79208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También es posible usar CUDA desde archivos </a:t>
            </a:r>
            <a:r>
              <a:rPr lang="es-ES" dirty="0" err="1"/>
              <a:t>Mex</a:t>
            </a:r>
            <a:r>
              <a:rPr lang="es-ES" dirty="0"/>
              <a:t>. Eso permitiría usar librerías como </a:t>
            </a:r>
            <a:r>
              <a:rPr lang="es-ES" dirty="0" err="1"/>
              <a:t>cublas</a:t>
            </a:r>
            <a:r>
              <a:rPr lang="es-ES" dirty="0"/>
              <a:t>, </a:t>
            </a:r>
            <a:r>
              <a:rPr lang="es-ES" dirty="0" err="1"/>
              <a:t>cufft</a:t>
            </a:r>
            <a:r>
              <a:rPr lang="es-ES" dirty="0"/>
              <a:t>, …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>
                <a:hlinkClick r:id="rId3"/>
              </a:rPr>
              <a:t>https://es.mathworks.com/help/distcomp/run-mex-functions-containing-cuda-code.html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Ejemplo en </a:t>
            </a:r>
            <a:r>
              <a:rPr lang="es-ES" dirty="0" err="1"/>
              <a:t>Poliformat</a:t>
            </a:r>
            <a:r>
              <a:rPr lang="es-ES" dirty="0"/>
              <a:t>:  mexGPUExample.cu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82433"/>
            <a:ext cx="2084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22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Computación en GPU desde MATLAB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683568" y="2276872"/>
            <a:ext cx="79208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 posible utilizar </a:t>
            </a:r>
            <a:r>
              <a:rPr lang="es-ES" dirty="0" err="1"/>
              <a:t>Graphics</a:t>
            </a:r>
            <a:r>
              <a:rPr lang="es-ES" dirty="0"/>
              <a:t> </a:t>
            </a:r>
            <a:r>
              <a:rPr lang="es-ES" dirty="0" err="1"/>
              <a:t>Processing</a:t>
            </a:r>
            <a:r>
              <a:rPr lang="es-ES" dirty="0"/>
              <a:t> </a:t>
            </a:r>
            <a:r>
              <a:rPr lang="es-ES" dirty="0" err="1"/>
              <a:t>Units</a:t>
            </a:r>
            <a:r>
              <a:rPr lang="es-ES" dirty="0"/>
              <a:t> desde MATLAB, si se tiene disponible el </a:t>
            </a:r>
            <a:r>
              <a:rPr lang="es-ES" dirty="0" err="1"/>
              <a:t>Parallel</a:t>
            </a:r>
            <a:r>
              <a:rPr lang="es-ES" dirty="0"/>
              <a:t> </a:t>
            </a:r>
            <a:r>
              <a:rPr lang="es-ES" dirty="0" err="1"/>
              <a:t>toolbox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-Tiene que ser </a:t>
            </a:r>
            <a:r>
              <a:rPr lang="es-ES" dirty="0" err="1"/>
              <a:t>GPUs</a:t>
            </a:r>
            <a:r>
              <a:rPr lang="es-ES" dirty="0"/>
              <a:t> NVIDIA, preferiblemente recientes.</a:t>
            </a:r>
          </a:p>
          <a:p>
            <a:endParaRPr lang="es-ES" dirty="0"/>
          </a:p>
          <a:p>
            <a:r>
              <a:rPr lang="es-ES" dirty="0"/>
              <a:t>-Hay que instalar un driver reciente (ultimo) de </a:t>
            </a:r>
            <a:r>
              <a:rPr lang="es-ES" dirty="0" err="1"/>
              <a:t>Nvidia</a:t>
            </a:r>
            <a:r>
              <a:rPr lang="es-ES" dirty="0"/>
              <a:t> para la tarjeta gráfica. </a:t>
            </a:r>
          </a:p>
          <a:p>
            <a:endParaRPr lang="es-ES" dirty="0"/>
          </a:p>
          <a:p>
            <a:r>
              <a:rPr lang="es-ES" dirty="0"/>
              <a:t>-Idealmente, para trabajar con Windows y dedicar la tarjeta gráfica sólo a cálculo, deberíamos tener dos tarjetas gráficas. Sin embargo, en la actualidad es complicado configurar un sistema así.</a:t>
            </a:r>
          </a:p>
          <a:p>
            <a:endParaRPr lang="es-ES" dirty="0"/>
          </a:p>
          <a:p>
            <a:r>
              <a:rPr lang="es-ES" dirty="0"/>
              <a:t>-Bastante más sencillo en Linux. Podemos usar los </a:t>
            </a:r>
            <a:r>
              <a:rPr lang="es-ES" dirty="0" err="1"/>
              <a:t>PCs</a:t>
            </a:r>
            <a:r>
              <a:rPr lang="es-ES" dirty="0"/>
              <a:t> del laboratorio o conectarnos a gpu.dsic.upv.es (o a </a:t>
            </a:r>
            <a:r>
              <a:rPr lang="es-ES" dirty="0" err="1"/>
              <a:t>knights</a:t>
            </a:r>
            <a:r>
              <a:rPr lang="es-ES" dirty="0"/>
              <a:t>, aunque da problemas)</a:t>
            </a:r>
          </a:p>
        </p:txBody>
      </p:sp>
    </p:spTree>
    <p:extLst>
      <p:ext uri="{BB962C8B-B14F-4D97-AF65-F5344CB8AC3E}">
        <p14:creationId xmlns:p14="http://schemas.microsoft.com/office/powerpoint/2010/main" val="404863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Computación en GPU desde MATLAB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683568" y="2276872"/>
            <a:ext cx="79208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Para averiguar cuantas </a:t>
            </a:r>
            <a:r>
              <a:rPr lang="es-ES" dirty="0" err="1"/>
              <a:t>GPUs</a:t>
            </a:r>
            <a:r>
              <a:rPr lang="es-ES" dirty="0"/>
              <a:t> tenemos disponibles:</a:t>
            </a:r>
          </a:p>
          <a:p>
            <a:endParaRPr lang="es-ES" dirty="0"/>
          </a:p>
          <a:p>
            <a:r>
              <a:rPr lang="es-ES" dirty="0"/>
              <a:t>&gt;&gt; </a:t>
            </a:r>
            <a:r>
              <a:rPr lang="es-ES" dirty="0" err="1"/>
              <a:t>gpuDeviceCount</a:t>
            </a:r>
            <a:endParaRPr lang="es-ES" dirty="0"/>
          </a:p>
          <a:p>
            <a:endParaRPr lang="es-ES" dirty="0"/>
          </a:p>
          <a:p>
            <a:r>
              <a:rPr lang="es-ES" dirty="0"/>
              <a:t>Para averiguar sus propiedades:</a:t>
            </a:r>
          </a:p>
          <a:p>
            <a:endParaRPr lang="es-ES" dirty="0"/>
          </a:p>
          <a:p>
            <a:r>
              <a:rPr lang="es-ES" dirty="0"/>
              <a:t>&gt;&gt; </a:t>
            </a:r>
            <a:r>
              <a:rPr lang="es-ES" dirty="0" err="1"/>
              <a:t>gpuDevice</a:t>
            </a:r>
            <a:endParaRPr lang="es-ES" dirty="0"/>
          </a:p>
          <a:p>
            <a:endParaRPr lang="es-ES" dirty="0"/>
          </a:p>
          <a:p>
            <a:r>
              <a:rPr lang="es-ES" dirty="0"/>
              <a:t>O, si tenemos 2:</a:t>
            </a:r>
          </a:p>
          <a:p>
            <a:endParaRPr lang="es-ES" dirty="0"/>
          </a:p>
          <a:p>
            <a:r>
              <a:rPr lang="es-ES" dirty="0"/>
              <a:t>&gt;&gt;</a:t>
            </a:r>
            <a:r>
              <a:rPr lang="es-ES" dirty="0" err="1"/>
              <a:t>gpuDevice</a:t>
            </a:r>
            <a:r>
              <a:rPr lang="es-ES" dirty="0"/>
              <a:t>(1)</a:t>
            </a:r>
          </a:p>
          <a:p>
            <a:endParaRPr lang="es-ES" dirty="0"/>
          </a:p>
          <a:p>
            <a:r>
              <a:rPr lang="es-ES" dirty="0"/>
              <a:t>&gt;&gt;</a:t>
            </a:r>
            <a:r>
              <a:rPr lang="es-ES" dirty="0" err="1"/>
              <a:t>gpuDevice</a:t>
            </a:r>
            <a:r>
              <a:rPr lang="es-ES" dirty="0"/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333119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Computación en GPU desde MATLAB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683568" y="2276872"/>
            <a:ext cx="7920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Función </a:t>
            </a:r>
            <a:r>
              <a:rPr lang="es-ES" dirty="0" err="1"/>
              <a:t>gpuArray</a:t>
            </a:r>
            <a:r>
              <a:rPr lang="es-ES" dirty="0"/>
              <a:t>: Envía los datos a la GPU; lo que se haga con esos datos se hará en la GPU;</a:t>
            </a:r>
          </a:p>
          <a:p>
            <a:endParaRPr lang="es-ES" dirty="0"/>
          </a:p>
          <a:p>
            <a:r>
              <a:rPr lang="es-ES" dirty="0"/>
              <a:t>Restricción: Las matrices que se envíen deben ser DENSAS; </a:t>
            </a:r>
          </a:p>
          <a:p>
            <a:r>
              <a:rPr lang="es-ES" dirty="0"/>
              <a:t>De momento, Matlab + GPU no trabajan con matrices dispersas.</a:t>
            </a:r>
          </a:p>
          <a:p>
            <a:endParaRPr lang="es-ES" dirty="0"/>
          </a:p>
          <a:p>
            <a:r>
              <a:rPr lang="es-ES" dirty="0"/>
              <a:t>Al acabar, se pueden recuperar los datos de la GPU con “</a:t>
            </a:r>
            <a:r>
              <a:rPr lang="es-ES" dirty="0" err="1"/>
              <a:t>gather</a:t>
            </a:r>
            <a:r>
              <a:rPr lang="es-ES" dirty="0"/>
              <a:t>”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812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dirty="0"/>
              <a:t>Computación en GPU desde MATLAB: Posibilidad 1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611560" y="2276872"/>
            <a:ext cx="79208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Función  </a:t>
            </a:r>
            <a:r>
              <a:rPr lang="es-ES" dirty="0" err="1"/>
              <a:t>gpuArray</a:t>
            </a:r>
            <a:r>
              <a:rPr lang="es-ES" dirty="0"/>
              <a:t>, combinado con funciones de MATLAB:</a:t>
            </a:r>
          </a:p>
          <a:p>
            <a:endParaRPr lang="es-ES" dirty="0"/>
          </a:p>
          <a:p>
            <a:r>
              <a:rPr lang="es-ES" dirty="0"/>
              <a:t>Ejemplo, calcular la factorización LU de una matriz densa</a:t>
            </a:r>
          </a:p>
          <a:p>
            <a:endParaRPr lang="es-ES" dirty="0"/>
          </a:p>
          <a:p>
            <a:r>
              <a:rPr lang="es-ES" dirty="0"/>
              <a:t>&gt;&gt; A=rand(5000);</a:t>
            </a:r>
          </a:p>
          <a:p>
            <a:r>
              <a:rPr lang="es-ES" dirty="0"/>
              <a:t>&gt;&gt;tic,</a:t>
            </a:r>
            <a:r>
              <a:rPr lang="nl-NL" dirty="0"/>
              <a:t> ,[l,u,p]=lu(A,'vector')</a:t>
            </a:r>
            <a:r>
              <a:rPr lang="es-ES" dirty="0"/>
              <a:t>;</a:t>
            </a:r>
            <a:r>
              <a:rPr lang="es-ES" dirty="0" err="1"/>
              <a:t>toc</a:t>
            </a:r>
            <a:endParaRPr lang="es-ES" dirty="0"/>
          </a:p>
          <a:p>
            <a:r>
              <a:rPr lang="es-ES" dirty="0"/>
              <a:t>&gt;&gt; GA=</a:t>
            </a:r>
            <a:r>
              <a:rPr lang="es-ES" dirty="0" err="1"/>
              <a:t>gpuArray</a:t>
            </a:r>
            <a:r>
              <a:rPr lang="es-ES" dirty="0"/>
              <a:t>(A);</a:t>
            </a:r>
          </a:p>
          <a:p>
            <a:r>
              <a:rPr lang="es-ES" dirty="0"/>
              <a:t>&gt;&gt;</a:t>
            </a:r>
            <a:r>
              <a:rPr lang="nl-NL" dirty="0"/>
              <a:t> tic,[l,u,p]=lu(GA,'vector');toc</a:t>
            </a:r>
          </a:p>
          <a:p>
            <a:endParaRPr lang="nl-NL" dirty="0"/>
          </a:p>
          <a:p>
            <a:r>
              <a:rPr lang="nl-NL" dirty="0"/>
              <a:t>Ahora, repetimos con precisión simple:</a:t>
            </a:r>
          </a:p>
          <a:p>
            <a:r>
              <a:rPr lang="es-ES" dirty="0"/>
              <a:t>&gt;&gt; A=rand(5000,’single’);</a:t>
            </a:r>
          </a:p>
          <a:p>
            <a:r>
              <a:rPr lang="es-ES" dirty="0"/>
              <a:t>&gt;&gt;tic,</a:t>
            </a:r>
            <a:r>
              <a:rPr lang="nl-NL" dirty="0"/>
              <a:t> ,[l,u,p]=lu(A,'vector')</a:t>
            </a:r>
            <a:r>
              <a:rPr lang="es-ES" dirty="0"/>
              <a:t>;</a:t>
            </a:r>
            <a:r>
              <a:rPr lang="es-ES" dirty="0" err="1"/>
              <a:t>toc</a:t>
            </a:r>
            <a:endParaRPr lang="es-ES" dirty="0"/>
          </a:p>
          <a:p>
            <a:r>
              <a:rPr lang="es-ES" dirty="0"/>
              <a:t>&gt;&gt; GA=</a:t>
            </a:r>
            <a:r>
              <a:rPr lang="es-ES" dirty="0" err="1"/>
              <a:t>gpuArray</a:t>
            </a:r>
            <a:r>
              <a:rPr lang="es-ES" dirty="0"/>
              <a:t>(A);</a:t>
            </a:r>
          </a:p>
          <a:p>
            <a:r>
              <a:rPr lang="es-ES" dirty="0"/>
              <a:t>&gt;&gt;</a:t>
            </a:r>
            <a:r>
              <a:rPr lang="nl-NL" dirty="0"/>
              <a:t> tic,[l,u,p]=lu(GA,'vector');toc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837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dirty="0"/>
              <a:t>Ejercicio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611560" y="2276872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Cálculo del número pi: Crea una nueva versión del programa para calcular pi por el método de Montecarlo, con </a:t>
            </a:r>
            <a:r>
              <a:rPr lang="es-ES" dirty="0" err="1"/>
              <a:t>gpuArray</a:t>
            </a:r>
            <a:r>
              <a:rPr lang="es-ES" dirty="0"/>
              <a:t>. A partir de </a:t>
            </a:r>
            <a:r>
              <a:rPr lang="es-ES" dirty="0" err="1"/>
              <a:t>compute_pi_Matlab</a:t>
            </a:r>
            <a:r>
              <a:rPr lang="es-ES" dirty="0"/>
              <a:t> (versión vectorizada)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062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99592" y="980728"/>
            <a:ext cx="7456792" cy="1143000"/>
          </a:xfrm>
        </p:spPr>
        <p:txBody>
          <a:bodyPr>
            <a:normAutofit fontScale="90000"/>
          </a:bodyPr>
          <a:lstStyle/>
          <a:p>
            <a:r>
              <a:rPr lang="es-ES" dirty="0"/>
              <a:t>Computación en GPU desde MATLAB: Posibilidad 2: </a:t>
            </a:r>
            <a:r>
              <a:rPr lang="es-ES" dirty="0" err="1"/>
              <a:t>Arrayfun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611560" y="2276872"/>
            <a:ext cx="79208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Arrayfun</a:t>
            </a:r>
            <a:r>
              <a:rPr lang="es-ES" dirty="0"/>
              <a:t>: es una forma “</a:t>
            </a:r>
            <a:r>
              <a:rPr lang="es-ES" dirty="0" err="1"/>
              <a:t>vectorizada</a:t>
            </a:r>
            <a:r>
              <a:rPr lang="es-ES" dirty="0"/>
              <a:t>” de llamar a funciones de </a:t>
            </a:r>
            <a:r>
              <a:rPr lang="es-ES" dirty="0" err="1"/>
              <a:t>Matlab</a:t>
            </a:r>
            <a:r>
              <a:rPr lang="es-ES" dirty="0"/>
              <a:t>, escritas por nosotros. Conceptualmente, es ejecutar muchas veces la misma función con diferentes datos.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Ejemplo: Función que devuelva una de las dos raíces de una ecuación de segundo grado:</a:t>
            </a:r>
          </a:p>
          <a:p>
            <a:endParaRPr lang="es-ES" dirty="0"/>
          </a:p>
          <a:p>
            <a:r>
              <a:rPr lang="es-ES" dirty="0" err="1"/>
              <a:t>function</a:t>
            </a:r>
            <a:r>
              <a:rPr lang="es-ES" dirty="0"/>
              <a:t>  x=</a:t>
            </a:r>
            <a:r>
              <a:rPr lang="es-ES" dirty="0" err="1"/>
              <a:t>miraiz</a:t>
            </a:r>
            <a:r>
              <a:rPr lang="es-ES" dirty="0"/>
              <a:t> (</a:t>
            </a:r>
            <a:r>
              <a:rPr lang="es-ES" dirty="0" err="1"/>
              <a:t>a,b,c</a:t>
            </a:r>
            <a:r>
              <a:rPr lang="es-ES" dirty="0"/>
              <a:t>)</a:t>
            </a:r>
          </a:p>
          <a:p>
            <a:r>
              <a:rPr lang="es-ES" dirty="0"/>
              <a:t>  sol=</a:t>
            </a:r>
            <a:r>
              <a:rPr lang="es-ES" dirty="0" err="1"/>
              <a:t>roots</a:t>
            </a:r>
            <a:r>
              <a:rPr lang="es-ES" dirty="0"/>
              <a:t>([</a:t>
            </a:r>
            <a:r>
              <a:rPr lang="es-ES" dirty="0" err="1"/>
              <a:t>a,b,c</a:t>
            </a:r>
            <a:r>
              <a:rPr lang="es-ES" dirty="0"/>
              <a:t>]);</a:t>
            </a:r>
          </a:p>
          <a:p>
            <a:r>
              <a:rPr lang="es-ES" dirty="0"/>
              <a:t>  x=sol(1);</a:t>
            </a:r>
          </a:p>
          <a:p>
            <a:r>
              <a:rPr lang="es-ES" dirty="0" err="1"/>
              <a:t>end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122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Computación en GPU desde MATLAB: </a:t>
            </a:r>
            <a:r>
              <a:rPr lang="es-ES" dirty="0" err="1"/>
              <a:t>Arrayfun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611560" y="2276872"/>
            <a:ext cx="79208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 la función </a:t>
            </a:r>
            <a:r>
              <a:rPr lang="es-ES" dirty="0" err="1"/>
              <a:t>miraiz</a:t>
            </a:r>
            <a:r>
              <a:rPr lang="es-ES" dirty="0"/>
              <a:t> la podemos llamar (con números ) de diferentes formas:</a:t>
            </a:r>
          </a:p>
          <a:p>
            <a:endParaRPr lang="es-ES" dirty="0"/>
          </a:p>
          <a:p>
            <a:r>
              <a:rPr lang="es-ES" dirty="0"/>
              <a:t>&gt;&gt;x=</a:t>
            </a:r>
            <a:r>
              <a:rPr lang="es-ES" dirty="0" err="1"/>
              <a:t>miraiz</a:t>
            </a:r>
            <a:r>
              <a:rPr lang="es-ES" dirty="0"/>
              <a:t>(1,2,3);</a:t>
            </a:r>
          </a:p>
          <a:p>
            <a:endParaRPr lang="es-ES" dirty="0"/>
          </a:p>
          <a:p>
            <a:r>
              <a:rPr lang="es-ES" dirty="0"/>
              <a:t>&gt;&gt;x=</a:t>
            </a:r>
            <a:r>
              <a:rPr lang="es-ES" dirty="0" err="1"/>
              <a:t>feval</a:t>
            </a:r>
            <a:r>
              <a:rPr lang="es-ES" dirty="0"/>
              <a:t>(‘miraiz’,1,2,3)</a:t>
            </a:r>
          </a:p>
          <a:p>
            <a:endParaRPr lang="es-ES" dirty="0"/>
          </a:p>
          <a:p>
            <a:r>
              <a:rPr lang="es-ES" dirty="0"/>
              <a:t>&gt;&gt;x=</a:t>
            </a:r>
            <a:r>
              <a:rPr lang="es-ES" dirty="0" err="1"/>
              <a:t>feval</a:t>
            </a:r>
            <a:r>
              <a:rPr lang="es-ES" dirty="0"/>
              <a:t>(@miraiz,1,2,3)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En lugar de llamarla con números podemos pasarle vectores (todos de la misma dimensión) usando </a:t>
            </a:r>
            <a:r>
              <a:rPr lang="es-ES" dirty="0" err="1"/>
              <a:t>arrayfun</a:t>
            </a:r>
            <a:r>
              <a:rPr lang="es-E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74471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2154</TotalTime>
  <Words>2360</Words>
  <Application>Microsoft Office PowerPoint</Application>
  <PresentationFormat>Presentación en pantalla (4:3)</PresentationFormat>
  <Paragraphs>262</Paragraphs>
  <Slides>24</Slides>
  <Notes>24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Arial</vt:lpstr>
      <vt:lpstr>Calibri</vt:lpstr>
      <vt:lpstr>Century Gothic</vt:lpstr>
      <vt:lpstr>Wingdings</vt:lpstr>
      <vt:lpstr>Wingdings 2</vt:lpstr>
      <vt:lpstr>Austin</vt:lpstr>
      <vt:lpstr>Introducción a Parallel toolbox de Matlab      Víctor M. García</vt:lpstr>
      <vt:lpstr>Contenidos</vt:lpstr>
      <vt:lpstr>Computación en GPU desde MATLAB</vt:lpstr>
      <vt:lpstr>Computación en GPU desde MATLAB</vt:lpstr>
      <vt:lpstr>Computación en GPU desde MATLAB</vt:lpstr>
      <vt:lpstr>Computación en GPU desde MATLAB: Posibilidad 1</vt:lpstr>
      <vt:lpstr>Ejercicio</vt:lpstr>
      <vt:lpstr>Computación en GPU desde MATLAB: Posibilidad 2: Arrayfun</vt:lpstr>
      <vt:lpstr>Computación en GPU desde MATLAB: Arrayfun</vt:lpstr>
      <vt:lpstr>Computación en GPU desde MATLAB: Arrayfun</vt:lpstr>
      <vt:lpstr>Computación en GPU desde MATLAB: Arrayfun</vt:lpstr>
      <vt:lpstr>Computación en GPU desde MATLAB: Posibilidad 2</vt:lpstr>
      <vt:lpstr>Computación en GPU desde MATLAB: Posibilidad 2</vt:lpstr>
      <vt:lpstr>Computación en GPU desde MATLAB: Posibilidad 2</vt:lpstr>
      <vt:lpstr>Computación en GPU desde MATLAB: Posibilidad 2</vt:lpstr>
      <vt:lpstr>Computación en GPU desde MATLAB: Posibilidad 2</vt:lpstr>
      <vt:lpstr>Computación en GPU desde MATLAB: Posibilidad 2</vt:lpstr>
      <vt:lpstr>Computación en GPU desde MATLAB: Posibilidad 2</vt:lpstr>
      <vt:lpstr>Computación en GPU desde MATLAB: Posibilidad 3</vt:lpstr>
      <vt:lpstr>Computación en GPU desde MATLAB: Posibilidad 3</vt:lpstr>
      <vt:lpstr>Computación en GPU desde MATLAB: Posibilidad 3</vt:lpstr>
      <vt:lpstr>Computación en GPU desde MATLAB: Posibilidad 3</vt:lpstr>
      <vt:lpstr>Computación en GPU desde MATLAB: Posibilidad 3</vt:lpstr>
      <vt:lpstr>Computación en GPU desde MATLAB: Posibilidad 3</vt:lpstr>
    </vt:vector>
  </TitlesOfParts>
  <Company>UPV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Parallel Matlab toolbox</dc:title>
  <dc:creator>vmgarcia</dc:creator>
  <cp:lastModifiedBy>Víctor Manuel García Molla</cp:lastModifiedBy>
  <cp:revision>109</cp:revision>
  <dcterms:created xsi:type="dcterms:W3CDTF">2012-01-24T08:49:53Z</dcterms:created>
  <dcterms:modified xsi:type="dcterms:W3CDTF">2023-05-17T08:56:07Z</dcterms:modified>
</cp:coreProperties>
</file>