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73" r:id="rId4"/>
    <p:sldId id="274" r:id="rId5"/>
    <p:sldId id="272" r:id="rId6"/>
    <p:sldId id="277" r:id="rId7"/>
    <p:sldId id="278" r:id="rId8"/>
    <p:sldId id="279" r:id="rId9"/>
    <p:sldId id="280" r:id="rId10"/>
    <p:sldId id="275" r:id="rId11"/>
    <p:sldId id="281" r:id="rId12"/>
    <p:sldId id="276" r:id="rId13"/>
    <p:sldId id="282" r:id="rId14"/>
    <p:sldId id="283" r:id="rId15"/>
    <p:sldId id="284" r:id="rId16"/>
    <p:sldId id="285" r:id="rId17"/>
    <p:sldId id="286" r:id="rId18"/>
    <p:sldId id="296" r:id="rId19"/>
    <p:sldId id="297" r:id="rId20"/>
    <p:sldId id="298" r:id="rId21"/>
    <p:sldId id="299" r:id="rId22"/>
    <p:sldId id="287" r:id="rId23"/>
    <p:sldId id="288" r:id="rId24"/>
    <p:sldId id="289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DC72A6-CCBD-4D26-916F-EF5D5C628BA7}" type="datetimeFigureOut">
              <a:rPr lang="es-ES"/>
              <a:pPr>
                <a:defRPr/>
              </a:pPr>
              <a:t>14/02/2023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D3E6E-D4A1-496A-ABDC-2507E92279C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148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158100F-B0C0-42AB-921F-DA3A857E6CA5}" type="datetimeFigureOut">
              <a:rPr lang="es-ES"/>
              <a:pPr>
                <a:defRPr/>
              </a:pPr>
              <a:t>14/02/2023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5FEB44-511C-43C7-B4DF-B2E694013F2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6477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D3FF1D-1E1B-49E0-8B17-C89F41BCF7E1}" type="slidenum">
              <a:rPr lang="es-ES" altLang="es-E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s-ES" altLang="es-E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C4B25A-89AB-4891-B631-F6F4CD4D096B}" type="slidenum">
              <a:rPr lang="es-ES" altLang="es-E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s-ES" altLang="es-E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0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536AAA-B4AC-4FFE-B961-01680CBAF529}" type="slidenum">
              <a:rPr lang="es-ES" altLang="es-E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s-ES" altLang="es-E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84177-8F3B-4039-A5AB-1F05A0B008E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375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561C-5441-4C87-822D-64CA76E92B5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098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20861-B239-452A-9C26-76AD85DF3B8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292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1DC7A-E929-4797-B5E4-6E72C73B642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2040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E3FA1-3C83-4B4F-8BC0-7A3D7BB0548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930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E3686-BF74-4567-85AC-9043E7D9AC6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9974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7E9E7-8356-4FBB-991C-0C3DACC08F8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103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F5418-B21A-46D2-A87C-4EF5E361A85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144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99F07-313C-40A6-9D4F-AB91C388EEA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009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2F872-C477-490B-9139-82336EEB141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907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8D424-D50A-44A7-ABD8-18D29B0AFDF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861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AD0E6-1290-4F62-9467-1AA0035C1F5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808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ACC0D-FD0C-4A97-AB8A-F62E514CB96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51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E1D3F04-0093-43E9-8184-F79DD80466B4}" type="slidenum">
              <a:rPr lang="es-ES" altLang="es-ES"/>
              <a:pPr/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461250" y="0"/>
            <a:ext cx="14620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CAP-</a:t>
            </a: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endParaRPr lang="es-ES" altLang="es-ES" sz="1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/>
              <a:t>Computación de Altas Prestaciones. </a:t>
            </a:r>
            <a:r>
              <a:rPr lang="es-ES" altLang="es-ES" sz="3800"/>
              <a:t>2022-2023</a:t>
            </a:r>
            <a:br>
              <a:rPr lang="es-ES" altLang="es-ES" sz="3800" dirty="0"/>
            </a:br>
            <a:r>
              <a:rPr lang="es-ES" altLang="es-ES" sz="3800" dirty="0"/>
              <a:t>Seminario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Archivos .m</a:t>
            </a:r>
          </a:p>
        </p:txBody>
      </p:sp>
      <p:sp>
        <p:nvSpPr>
          <p:cNvPr id="12291" name="1 Rectángulo"/>
          <p:cNvSpPr>
            <a:spLocks noChangeArrowheads="1"/>
          </p:cNvSpPr>
          <p:nvPr/>
        </p:nvSpPr>
        <p:spPr bwMode="auto">
          <a:xfrm>
            <a:off x="654050" y="2205038"/>
            <a:ext cx="79930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MATLAB puede ejecutar una secuencia de comandos almacenados en disco. Estos ficheros se llaman ficheros .m y tienen la extensión .m.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Existen dos tipos de archivos o ficheros .m: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Ficheros script.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Ficheros función.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scripts</a:t>
            </a:r>
          </a:p>
        </p:txBody>
      </p:sp>
      <p:sp>
        <p:nvSpPr>
          <p:cNvPr id="13315" name="1 Rectángulo"/>
          <p:cNvSpPr>
            <a:spLocks noChangeArrowheads="1"/>
          </p:cNvSpPr>
          <p:nvPr/>
        </p:nvSpPr>
        <p:spPr bwMode="auto">
          <a:xfrm>
            <a:off x="490871" y="1412776"/>
            <a:ext cx="7993063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Un fichero .m de tipo script está formado por una secuencia de sentencias MATLAB normales. Sea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data.m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el nombre de un fichero .m, se ejecuta desde la línea de comandos como: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	&gt;&gt; data	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y se ejecutan los comandos del fichero M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data.m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Las variables son globales al entorno de trabajo en el que se ejecute en script. Los scripts pueden referenciar a otros scripts recursivamente.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Sirven, por ejemplo, para introducir datos en una matriz muy grande.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Los comentarios son líneas que comienzan por el signo ‘%’.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scripts</a:t>
            </a:r>
          </a:p>
        </p:txBody>
      </p:sp>
      <p:sp>
        <p:nvSpPr>
          <p:cNvPr id="14339" name="1 Rectángulo"/>
          <p:cNvSpPr>
            <a:spLocks noChangeArrowheads="1"/>
          </p:cNvSpPr>
          <p:nvPr/>
        </p:nvSpPr>
        <p:spPr bwMode="auto">
          <a:xfrm>
            <a:off x="0" y="980728"/>
            <a:ext cx="7993063" cy="445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Por ejemplo, fichero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representa.m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%Este fichero representa la función y=sin(x)-2*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cos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(x)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% en el intervalo [-pi,2*pi]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x=-pi:0.2:2*pi;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n=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length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(x);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i=1:n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 y(i)=sin(x(i))-2*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cos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(x(i));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plot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x,y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</p:txBody>
      </p:sp>
      <p:pic>
        <p:nvPicPr>
          <p:cNvPr id="14340" name="Picture 5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funciones</a:t>
            </a:r>
          </a:p>
        </p:txBody>
      </p:sp>
      <p:sp>
        <p:nvSpPr>
          <p:cNvPr id="15363" name="1 Rectángulo"/>
          <p:cNvSpPr>
            <a:spLocks noChangeArrowheads="1"/>
          </p:cNvSpPr>
          <p:nvPr/>
        </p:nvSpPr>
        <p:spPr bwMode="auto">
          <a:xfrm>
            <a:off x="34925" y="1484313"/>
            <a:ext cx="79930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 MATLAB pueden definirse funciones que resuelvan ciertos problemas con el mismo estatus que las predefinidas (las ya existentes en Matlab). Pueden tener argumentos de entrada y/o de salida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 definición de una función se almacena en un archivo .m. (Como los scripts)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diferencia de los scripts, las variables de las funciones son **locales**.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funciones</a:t>
            </a:r>
          </a:p>
        </p:txBody>
      </p:sp>
      <p:sp>
        <p:nvSpPr>
          <p:cNvPr id="16387" name="2 Rectángulo"/>
          <p:cNvSpPr>
            <a:spLocks noChangeArrowheads="1"/>
          </p:cNvSpPr>
          <p:nvPr/>
        </p:nvSpPr>
        <p:spPr bwMode="auto">
          <a:xfrm>
            <a:off x="395288" y="1196975"/>
            <a:ext cx="8640762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 sintaxis de una función 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function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[var1,var2,..]  = nombre( param1, param2, ... ).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‘Conjunto de instrucciones MATLAB’.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var</a:t>
            </a:r>
            <a:r>
              <a:rPr lang="es-ES" altLang="es-E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es el nombre de las variables resultado.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nombre es el nombre de la función.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Param</a:t>
            </a:r>
            <a:r>
              <a:rPr lang="es-ES" altLang="es-ES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son los parámetros.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 nombre de la función debe ser el mismo que el del fichero .m.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funciones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s-ES" altLang="es-ES" sz="1800" dirty="0"/>
              <a:t>Ejemplo: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</a:t>
            </a:r>
            <a:r>
              <a:rPr lang="es-ES" altLang="es-ES" sz="1800" dirty="0" err="1"/>
              <a:t>function</a:t>
            </a:r>
            <a:r>
              <a:rPr lang="es-ES" altLang="es-ES" sz="1800" dirty="0"/>
              <a:t> a = </a:t>
            </a:r>
            <a:r>
              <a:rPr lang="es-ES" altLang="es-ES" sz="1800" dirty="0" err="1"/>
              <a:t>randint</a:t>
            </a:r>
            <a:r>
              <a:rPr lang="es-ES" altLang="es-ES" sz="1800" dirty="0"/>
              <a:t>( m, n )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% RANDINT Generador de matriz de enteros aleatoria.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%	</a:t>
            </a:r>
            <a:r>
              <a:rPr lang="es-ES" altLang="es-ES" sz="1800" dirty="0" err="1"/>
              <a:t>randint</a:t>
            </a:r>
            <a:r>
              <a:rPr lang="es-ES" altLang="es-ES" sz="1800" dirty="0"/>
              <a:t>(</a:t>
            </a:r>
            <a:r>
              <a:rPr lang="es-ES" altLang="es-ES" sz="1800" dirty="0" err="1"/>
              <a:t>m,n</a:t>
            </a:r>
            <a:r>
              <a:rPr lang="es-ES" altLang="es-ES" sz="1800" dirty="0"/>
              <a:t>) devuelve una matriz de m x n entradas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%	entre 0 y 9.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a = </a:t>
            </a:r>
            <a:r>
              <a:rPr lang="es-ES" altLang="es-ES" sz="1800" dirty="0" err="1"/>
              <a:t>floor</a:t>
            </a:r>
            <a:r>
              <a:rPr lang="es-ES" altLang="es-ES" sz="1800" dirty="0"/>
              <a:t>(10*rand(</a:t>
            </a:r>
            <a:r>
              <a:rPr lang="es-ES" altLang="es-ES" sz="1800" dirty="0" err="1"/>
              <a:t>m,n</a:t>
            </a:r>
            <a:r>
              <a:rPr lang="es-ES" altLang="es-ES" sz="1800" dirty="0"/>
              <a:t>));</a:t>
            </a:r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defRPr/>
            </a:pPr>
            <a:r>
              <a:rPr lang="es-ES" altLang="es-ES" sz="1800" dirty="0"/>
              <a:t>Invocación desde MATLAB: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&gt;&gt; </a:t>
            </a:r>
            <a:r>
              <a:rPr lang="es-ES" altLang="es-ES" sz="1800" dirty="0" err="1"/>
              <a:t>randint</a:t>
            </a:r>
            <a:r>
              <a:rPr lang="es-ES" altLang="es-ES" sz="1800" dirty="0"/>
              <a:t>(4,2)</a:t>
            </a:r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o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&gt;&gt; z = </a:t>
            </a:r>
            <a:r>
              <a:rPr lang="es-ES" altLang="es-ES" sz="1800" dirty="0" err="1"/>
              <a:t>randint</a:t>
            </a:r>
            <a:r>
              <a:rPr lang="es-ES" altLang="es-ES" sz="1800" dirty="0"/>
              <a:t>(4,</a:t>
            </a:r>
            <a:r>
              <a:rPr lang="es-ES" altLang="es-ES" sz="1800" i="1" dirty="0"/>
              <a:t>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funciones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s-ES" altLang="es-ES" sz="1800" dirty="0"/>
              <a:t>La variable </a:t>
            </a:r>
            <a:r>
              <a:rPr lang="es-ES" altLang="es-ES" sz="1800" b="1" dirty="0" err="1"/>
              <a:t>nargin</a:t>
            </a:r>
            <a:r>
              <a:rPr lang="es-ES" altLang="es-ES" sz="1800" dirty="0"/>
              <a:t> contiene el número de parámetros proporcionados en la llamada a la función, la variable </a:t>
            </a:r>
            <a:r>
              <a:rPr lang="es-ES" altLang="es-ES" sz="1800" b="1" dirty="0" err="1"/>
              <a:t>nargout</a:t>
            </a:r>
            <a:r>
              <a:rPr lang="es-ES" altLang="es-ES" sz="1800" dirty="0"/>
              <a:t> contiene el número de parámetros de salida proporcionados por la función.</a:t>
            </a:r>
          </a:p>
          <a:p>
            <a:pPr>
              <a:defRPr/>
            </a:pPr>
            <a:endParaRPr lang="es-ES" altLang="es-ES" sz="1800" dirty="0"/>
          </a:p>
          <a:p>
            <a:pPr>
              <a:defRPr/>
            </a:pPr>
            <a:r>
              <a:rPr lang="es-ES" altLang="es-ES" sz="1800" dirty="0"/>
              <a:t>Las primeras líneas de comentario aparecen cuando se llama al comando </a:t>
            </a:r>
            <a:r>
              <a:rPr lang="es-ES" altLang="es-ES" sz="1800" dirty="0" err="1"/>
              <a:t>help</a:t>
            </a:r>
            <a:r>
              <a:rPr lang="es-ES" altLang="es-ES" sz="1800" dirty="0"/>
              <a:t>.</a:t>
            </a:r>
          </a:p>
          <a:p>
            <a:pPr>
              <a:defRPr/>
            </a:pPr>
            <a:endParaRPr lang="es-ES" altLang="es-ES" sz="1800" dirty="0"/>
          </a:p>
          <a:p>
            <a:pPr>
              <a:defRPr/>
            </a:pPr>
            <a:r>
              <a:rPr lang="es-ES" altLang="es-ES" sz="1800" dirty="0"/>
              <a:t>Una función puede tener múltiples argumentos de salida:</a:t>
            </a:r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	</a:t>
            </a:r>
            <a:r>
              <a:rPr lang="es-ES" altLang="es-ES" sz="1800" dirty="0" err="1"/>
              <a:t>function</a:t>
            </a:r>
            <a:r>
              <a:rPr lang="es-ES" altLang="es-ES" sz="1800" dirty="0"/>
              <a:t> [mean, </a:t>
            </a:r>
            <a:r>
              <a:rPr lang="es-ES" altLang="es-ES" sz="1800" dirty="0" err="1"/>
              <a:t>stdev</a:t>
            </a:r>
            <a:r>
              <a:rPr lang="es-ES" altLang="es-ES" sz="1800" dirty="0"/>
              <a:t>] = </a:t>
            </a:r>
            <a:r>
              <a:rPr lang="es-ES" altLang="es-ES" sz="1800" dirty="0" err="1"/>
              <a:t>stat</a:t>
            </a:r>
            <a:r>
              <a:rPr lang="es-ES" altLang="es-ES" sz="1800" dirty="0"/>
              <a:t>(x)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La función se puede llamar así: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		&gt;&gt; [</a:t>
            </a:r>
            <a:r>
              <a:rPr lang="es-ES" altLang="es-ES" sz="1800" dirty="0" err="1"/>
              <a:t>xm</a:t>
            </a:r>
            <a:r>
              <a:rPr lang="es-ES" altLang="es-ES" sz="1800" dirty="0"/>
              <a:t>, </a:t>
            </a:r>
            <a:r>
              <a:rPr lang="es-ES" altLang="es-ES" sz="1800" dirty="0" err="1"/>
              <a:t>xd</a:t>
            </a:r>
            <a:r>
              <a:rPr lang="es-ES" altLang="es-ES" sz="1800" dirty="0"/>
              <a:t>] = </a:t>
            </a:r>
            <a:r>
              <a:rPr lang="es-ES" altLang="es-ES" sz="1800" dirty="0" err="1"/>
              <a:t>stat</a:t>
            </a:r>
            <a:r>
              <a:rPr lang="es-ES" altLang="es-ES" sz="1800" dirty="0"/>
              <a:t>(x) </a:t>
            </a:r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o con un argumento sólo</a:t>
            </a:r>
          </a:p>
          <a:p>
            <a:pPr>
              <a:buFont typeface="Monotype Sorts" pitchFamily="2" charset="2"/>
              <a:buNone/>
              <a:defRPr/>
            </a:pPr>
            <a:endParaRPr lang="es-ES" altLang="es-ES" sz="18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1800" dirty="0"/>
              <a:t>			&gt;&gt; </a:t>
            </a:r>
            <a:r>
              <a:rPr lang="es-ES" altLang="es-ES" sz="1800" dirty="0" err="1"/>
              <a:t>xm</a:t>
            </a:r>
            <a:r>
              <a:rPr lang="es-ES" altLang="es-ES" sz="1800" dirty="0"/>
              <a:t> = </a:t>
            </a:r>
            <a:r>
              <a:rPr lang="es-ES" altLang="es-ES" sz="1800" dirty="0" err="1"/>
              <a:t>stat</a:t>
            </a:r>
            <a:r>
              <a:rPr lang="es-ES" altLang="es-ES" sz="1800" dirty="0"/>
              <a:t>(x)</a:t>
            </a:r>
          </a:p>
          <a:p>
            <a:pPr>
              <a:defRPr/>
            </a:pPr>
            <a:endParaRPr lang="es-ES" altLang="es-E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Matlab: funciones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s-ES" altLang="es-ES" sz="1800" b="1" dirty="0"/>
              <a:t>Toma de tiempos</a:t>
            </a:r>
            <a:endParaRPr lang="es-ES" altLang="es-ES" sz="1800" dirty="0"/>
          </a:p>
          <a:p>
            <a:pPr>
              <a:defRPr/>
            </a:pPr>
            <a:endParaRPr lang="es-ES" altLang="es-ES" sz="1800" dirty="0"/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s-ES" altLang="es-ES" sz="1800" dirty="0">
                <a:latin typeface="Arial" charset="0"/>
              </a:rPr>
              <a:t>Existen varias funciones para tomar tiempos en Matlab; las mas sencillas son </a:t>
            </a:r>
            <a:r>
              <a:rPr lang="es-ES" altLang="es-ES" sz="1800" b="1" dirty="0">
                <a:latin typeface="Arial" charset="0"/>
              </a:rPr>
              <a:t>tic</a:t>
            </a:r>
            <a:r>
              <a:rPr lang="es-ES" altLang="es-ES" sz="1800" dirty="0">
                <a:latin typeface="Arial" charset="0"/>
              </a:rPr>
              <a:t> y </a:t>
            </a:r>
            <a:r>
              <a:rPr lang="es-ES" altLang="es-ES" sz="1800" b="1" dirty="0" err="1">
                <a:latin typeface="Arial" charset="0"/>
              </a:rPr>
              <a:t>toc</a:t>
            </a:r>
            <a:r>
              <a:rPr lang="es-ES" altLang="es-ES" sz="1800" dirty="0"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s-ES" altLang="es-ES" sz="18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s-ES" altLang="es-ES" sz="1800" b="1" dirty="0">
                <a:latin typeface="Arial" charset="0"/>
              </a:rPr>
              <a:t>tic</a:t>
            </a:r>
            <a:r>
              <a:rPr lang="es-ES" altLang="es-ES" sz="1800" dirty="0">
                <a:latin typeface="Arial" charset="0"/>
              </a:rPr>
              <a:t> inicializa el contador de tiempo, y </a:t>
            </a:r>
            <a:r>
              <a:rPr lang="es-ES" altLang="es-ES" sz="1800" b="1" dirty="0" err="1">
                <a:latin typeface="Arial" charset="0"/>
              </a:rPr>
              <a:t>toc</a:t>
            </a:r>
            <a:r>
              <a:rPr lang="es-ES" altLang="es-ES" sz="1800" dirty="0">
                <a:latin typeface="Arial" charset="0"/>
              </a:rPr>
              <a:t> devuelve el tiempo transcurrido desde que se llamó a </a:t>
            </a:r>
            <a:r>
              <a:rPr lang="es-ES" altLang="es-ES" sz="1800" b="1" dirty="0">
                <a:latin typeface="Arial" charset="0"/>
              </a:rPr>
              <a:t>tic</a:t>
            </a:r>
          </a:p>
          <a:p>
            <a:pPr>
              <a:defRPr/>
            </a:pPr>
            <a:endParaRPr lang="es-ES" altLang="es-ES" sz="1800" b="1" dirty="0"/>
          </a:p>
          <a:p>
            <a:pPr>
              <a:defRPr/>
            </a:pPr>
            <a:r>
              <a:rPr lang="es-ES" altLang="es-ES" sz="1800" b="1" dirty="0"/>
              <a:t>Obtener las dimensiones de una matriz</a:t>
            </a:r>
          </a:p>
          <a:p>
            <a:pPr>
              <a:defRPr/>
            </a:pPr>
            <a:endParaRPr lang="es-ES" altLang="es-ES" sz="1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s-ES" sz="1800" dirty="0">
                <a:latin typeface="Arial" charset="0"/>
              </a:rPr>
              <a:t>Para obtener las dimensiones de cada matriz dentro de la función, usa la función </a:t>
            </a:r>
            <a:r>
              <a:rPr lang="es-ES" altLang="es-ES" sz="1800" b="1" dirty="0" err="1">
                <a:latin typeface="Arial" charset="0"/>
              </a:rPr>
              <a:t>size</a:t>
            </a:r>
            <a:r>
              <a:rPr lang="es-ES" altLang="es-ES" sz="1800" dirty="0">
                <a:latin typeface="Arial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s-ES" sz="1800" dirty="0">
                <a:latin typeface="Arial" charset="0"/>
              </a:rPr>
              <a:t>[</a:t>
            </a:r>
            <a:r>
              <a:rPr lang="es-ES" altLang="es-ES" sz="1800" dirty="0" err="1">
                <a:latin typeface="Arial" charset="0"/>
              </a:rPr>
              <a:t>m.n</a:t>
            </a:r>
            <a:r>
              <a:rPr lang="es-ES" altLang="es-ES" sz="1800" dirty="0">
                <a:latin typeface="Arial" charset="0"/>
              </a:rPr>
              <a:t>]=</a:t>
            </a:r>
            <a:r>
              <a:rPr lang="es-ES" altLang="es-ES" sz="1800" dirty="0" err="1">
                <a:latin typeface="Arial" charset="0"/>
              </a:rPr>
              <a:t>size</a:t>
            </a:r>
            <a:r>
              <a:rPr lang="es-ES" altLang="es-ES" sz="1800" dirty="0">
                <a:latin typeface="Arial" charset="0"/>
              </a:rPr>
              <a:t>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" altLang="es-ES" sz="18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s-ES" sz="1800" dirty="0">
                <a:latin typeface="Arial" charset="0"/>
              </a:rPr>
              <a:t>Esta llamada devuelve en los números de filas y columnas de la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s-ES" sz="1800" dirty="0">
                <a:latin typeface="Arial" charset="0"/>
              </a:rPr>
              <a:t>matriz A, en las variables m y n)</a:t>
            </a:r>
          </a:p>
          <a:p>
            <a:pPr>
              <a:defRPr/>
            </a:pPr>
            <a:endParaRPr lang="es-ES" altLang="es-E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Básicas: Producto Matriz-Vector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878522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000" dirty="0"/>
              <a:t>Multiplicación Matriz-vector: </a:t>
            </a:r>
            <a:r>
              <a:rPr lang="es-ES" altLang="es-ES" sz="2000" dirty="0">
                <a:sym typeface="Symbol" pitchFamily="18" charset="2"/>
              </a:rPr>
              <a:t>x</a:t>
            </a:r>
            <a:r>
              <a:rPr lang="es-ES" altLang="es-ES" sz="2000" baseline="30000" dirty="0">
                <a:sym typeface="Symbol" pitchFamily="18" charset="2"/>
              </a:rPr>
              <a:t>n</a:t>
            </a:r>
            <a:r>
              <a:rPr lang="es-ES" altLang="es-ES" sz="2000" dirty="0">
                <a:sym typeface="Symbol" pitchFamily="18" charset="2"/>
              </a:rPr>
              <a:t> ,y</a:t>
            </a:r>
            <a:r>
              <a:rPr lang="es-ES" altLang="es-ES" sz="2000" baseline="30000" dirty="0">
                <a:sym typeface="Symbol" pitchFamily="18" charset="2"/>
              </a:rPr>
              <a:t>m</a:t>
            </a:r>
            <a:r>
              <a:rPr lang="es-ES" altLang="es-ES" sz="2000" dirty="0">
                <a:sym typeface="Symbol" pitchFamily="18" charset="2"/>
              </a:rPr>
              <a:t> ,A</a:t>
            </a:r>
            <a:r>
              <a:rPr lang="es-ES" altLang="es-ES" sz="2000" baseline="30000" dirty="0" err="1">
                <a:sym typeface="Symbol" pitchFamily="18" charset="2"/>
              </a:rPr>
              <a:t>mn</a:t>
            </a:r>
            <a:endParaRPr lang="es-ES" altLang="es-ES" sz="2000" baseline="30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y=A*x;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sym typeface="Symbol" pitchFamily="18" charset="2"/>
              </a:rPr>
              <a:t>En formato de Actualización: y=</a:t>
            </a:r>
            <a:r>
              <a:rPr lang="es-ES" altLang="es-ES" sz="2000" dirty="0" err="1">
                <a:sym typeface="Symbol" pitchFamily="18" charset="2"/>
              </a:rPr>
              <a:t>Ax+y</a:t>
            </a:r>
            <a:r>
              <a:rPr lang="es-ES" altLang="es-ES" sz="20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600" dirty="0"/>
              <a:t>	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708400" y="5373688"/>
            <a:ext cx="287338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563938" y="5748338"/>
            <a:ext cx="324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  y   =   A    · x    +   y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5219700" y="5661025"/>
            <a:ext cx="215900" cy="57626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6084888" y="5373688"/>
            <a:ext cx="287337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4427538" y="5373688"/>
            <a:ext cx="576262" cy="10810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483768" y="3645024"/>
                <a:ext cx="5544616" cy="1091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45024"/>
                <a:ext cx="5544616" cy="1091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/>
      <p:bldP spid="19465" grpId="0" animBg="1"/>
      <p:bldP spid="19466" grpId="0" animBg="1"/>
      <p:bldP spid="19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Básicas: Producto Matriz-Vector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799147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Dos versiones: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1) Componente a componente o  por filas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    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j=1:n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	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>
                <a:sym typeface="Symbol" pitchFamily="18" charset="2"/>
              </a:rPr>
              <a:t>=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 err="1">
                <a:sym typeface="Symbol" pitchFamily="18" charset="2"/>
              </a:rPr>
              <a:t>+A</a:t>
            </a:r>
            <a:r>
              <a:rPr lang="es-ES" altLang="es-ES" sz="2400" baseline="-25000" dirty="0" err="1">
                <a:sym typeface="Symbol" pitchFamily="18" charset="2"/>
              </a:rPr>
              <a:t>i,j</a:t>
            </a:r>
            <a:r>
              <a:rPr lang="es-ES" altLang="es-ES" sz="2400" dirty="0">
                <a:sym typeface="Symbol" pitchFamily="18" charset="2"/>
              </a:rPr>
              <a:t>*</a:t>
            </a:r>
            <a:r>
              <a:rPr lang="es-ES" altLang="es-ES" sz="2400" dirty="0" err="1">
                <a:sym typeface="Symbol" pitchFamily="18" charset="2"/>
              </a:rPr>
              <a:t>x</a:t>
            </a:r>
            <a:r>
              <a:rPr lang="es-ES" altLang="es-ES" sz="2400" baseline="-25000" dirty="0" err="1">
                <a:sym typeface="Symbol" pitchFamily="18" charset="2"/>
              </a:rPr>
              <a:t>j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end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/>
              <a:t>	 </a:t>
            </a:r>
            <a:r>
              <a:rPr lang="es-ES" altLang="es-ES" sz="2400" dirty="0" err="1"/>
              <a:t>end</a:t>
            </a:r>
            <a:endParaRPr lang="es-ES" altLang="es-E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800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2000" dirty="0"/>
              <a:t>Introducción a Matlab </a:t>
            </a:r>
          </a:p>
          <a:p>
            <a:pPr eaLnBrk="1" hangingPunct="1">
              <a:defRPr/>
            </a:pPr>
            <a:r>
              <a:rPr lang="es-ES" altLang="es-ES" sz="2000" dirty="0"/>
              <a:t>Producto de matrices, diferentes versiones</a:t>
            </a:r>
          </a:p>
          <a:p>
            <a:pPr eaLnBrk="1" hangingPunct="1">
              <a:defRPr/>
            </a:pPr>
            <a:r>
              <a:rPr lang="es-ES" altLang="es-ES" sz="2000" dirty="0"/>
              <a:t>Herramientas de Matlab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Computación de Altas Prestaciones: Contenidos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Básicas: Producto Matriz-Vector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73238"/>
            <a:ext cx="7991475" cy="4764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/>
              <a:t>Segunda versión: por columnas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     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j=1:n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for</a:t>
            </a:r>
            <a:r>
              <a:rPr lang="es-ES" altLang="es-ES" sz="2400" dirty="0">
                <a:sym typeface="Symbol" pitchFamily="18" charset="2"/>
              </a:rPr>
              <a:t> i=1:m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	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>
                <a:sym typeface="Symbol" pitchFamily="18" charset="2"/>
              </a:rPr>
              <a:t>=</a:t>
            </a:r>
            <a:r>
              <a:rPr lang="es-ES" altLang="es-ES" sz="2400" dirty="0" err="1">
                <a:sym typeface="Symbol" pitchFamily="18" charset="2"/>
              </a:rPr>
              <a:t>y</a:t>
            </a:r>
            <a:r>
              <a:rPr lang="es-ES" altLang="es-ES" sz="2400" baseline="-25000" dirty="0" err="1">
                <a:sym typeface="Symbol" pitchFamily="18" charset="2"/>
              </a:rPr>
              <a:t>i</a:t>
            </a:r>
            <a:r>
              <a:rPr lang="es-ES" altLang="es-ES" sz="2400" dirty="0" err="1">
                <a:sym typeface="Symbol" pitchFamily="18" charset="2"/>
              </a:rPr>
              <a:t>+A</a:t>
            </a:r>
            <a:r>
              <a:rPr lang="es-ES" altLang="es-ES" sz="2400" baseline="-25000" dirty="0" err="1">
                <a:sym typeface="Symbol" pitchFamily="18" charset="2"/>
              </a:rPr>
              <a:t>i,j</a:t>
            </a:r>
            <a:r>
              <a:rPr lang="es-ES" altLang="es-ES" sz="2400" dirty="0">
                <a:sym typeface="Symbol" pitchFamily="18" charset="2"/>
              </a:rPr>
              <a:t>*</a:t>
            </a:r>
            <a:r>
              <a:rPr lang="es-ES" altLang="es-ES" sz="2400" dirty="0" err="1">
                <a:sym typeface="Symbol" pitchFamily="18" charset="2"/>
              </a:rPr>
              <a:t>x</a:t>
            </a:r>
            <a:r>
              <a:rPr lang="es-ES" altLang="es-ES" sz="2400" baseline="-25000" dirty="0" err="1">
                <a:sym typeface="Symbol" pitchFamily="18" charset="2"/>
              </a:rPr>
              <a:t>j</a:t>
            </a:r>
            <a:endParaRPr lang="es-ES" altLang="es-ES" sz="2400" baseline="-25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sym typeface="Symbol" pitchFamily="18" charset="2"/>
              </a:rPr>
              <a:t>		</a:t>
            </a:r>
            <a:r>
              <a:rPr lang="es-ES" altLang="es-ES" sz="2400" dirty="0" err="1">
                <a:sym typeface="Symbol" pitchFamily="18" charset="2"/>
              </a:rPr>
              <a:t>end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/>
              <a:t>	 </a:t>
            </a:r>
            <a:r>
              <a:rPr lang="es-ES" altLang="es-ES" sz="2400" dirty="0" err="1"/>
              <a:t>end</a:t>
            </a:r>
            <a:endParaRPr lang="es-ES" altLang="es-E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altLang="es-ES" sz="12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200" dirty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600" dirty="0"/>
              <a:t>Operaciones Matriciales Básicas: Producto Matriz-Vector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3455987" y="3932238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V="1">
            <a:off x="6048166" y="3986237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8" name="AutoShape 9"/>
          <p:cNvSpPr>
            <a:spLocks/>
          </p:cNvSpPr>
          <p:nvPr/>
        </p:nvSpPr>
        <p:spPr bwMode="auto">
          <a:xfrm rot="-5400000">
            <a:off x="3312319" y="2817019"/>
            <a:ext cx="287337" cy="1800225"/>
          </a:xfrm>
          <a:prstGeom prst="leftBrace">
            <a:avLst>
              <a:gd name="adj1" fmla="val 52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59" name="AutoShape 10"/>
          <p:cNvSpPr>
            <a:spLocks/>
          </p:cNvSpPr>
          <p:nvPr/>
        </p:nvSpPr>
        <p:spPr bwMode="auto">
          <a:xfrm rot="16200000">
            <a:off x="5904497" y="2672444"/>
            <a:ext cx="287338" cy="2232249"/>
          </a:xfrm>
          <a:prstGeom prst="leftBrace">
            <a:avLst>
              <a:gd name="adj1" fmla="val 563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2941417" y="5063844"/>
            <a:ext cx="1414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Por filas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5148064" y="5156200"/>
            <a:ext cx="2259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Por columnas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166813" y="5819775"/>
            <a:ext cx="4221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¿Cuál sería más eficiente?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7504" y="2596101"/>
                <a:ext cx="8712968" cy="982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·7+2·8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3·7+5·8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4·7+6·8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·7+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8=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96101"/>
                <a:ext cx="8712968" cy="982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endParaRPr lang="es-ES" altLang="es-ES" sz="1800" dirty="0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386681" y="2708920"/>
            <a:ext cx="70070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k=1:p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	C(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)=C(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)+A(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i,k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)*B(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k,j</a:t>
            </a: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11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4060731"/>
              </p:ext>
            </p:extLst>
          </p:nvPr>
        </p:nvGraphicFramePr>
        <p:xfrm>
          <a:off x="1583531" y="5469731"/>
          <a:ext cx="5976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cuación" r:id="rId3" imgW="2971703" imgH="371330" progId="Equation.3">
                  <p:embed/>
                </p:oleObj>
              </mc:Choice>
              <mc:Fallback>
                <p:oleObj name="Ecuación" r:id="rId3" imgW="2971703" imgH="3713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31" y="5469731"/>
                        <a:ext cx="5976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475656" y="1102106"/>
                <a:ext cx="5361917" cy="115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rPr>
                  <a:t>;  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 </a:t>
                </a:r>
                <a:r>
                  <a:rPr lang="es-E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</a:rPr>
                  <a:t>C=C+A·B </a:t>
                </a:r>
                <a14:m>
                  <m:oMath xmlns:m="http://schemas.openxmlformats.org/officeDocument/2006/math"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s-ES" sz="2400" i="1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240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s-ES" sz="2400" i="1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02106"/>
                <a:ext cx="5361917" cy="1159933"/>
              </a:xfrm>
              <a:prstGeom prst="rect">
                <a:avLst/>
              </a:prstGeom>
              <a:blipFill rotWithShape="0">
                <a:blip r:embed="rId5"/>
                <a:stretch>
                  <a:fillRect l="-2045" t="-9474" b="-14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endParaRPr lang="es-ES" altLang="es-ES" sz="1800" dirty="0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 producto de matrices es una operación crucial y central para la computación de altas prestaciones, desde muchos puntos de vista. Necesitamos entenderla bien.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Esta versión va calculando elementos de C en el orden que indican las flechas: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0825" y="4292600"/>
            <a:ext cx="5945188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	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)=C(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)+A(</a:t>
            </a:r>
            <a:r>
              <a:rPr lang="es-ES" altLang="es-ES" sz="1800" dirty="0" err="1"/>
              <a:t>i,k</a:t>
            </a:r>
            <a:r>
              <a:rPr lang="es-ES" altLang="es-ES" sz="1800" dirty="0"/>
              <a:t>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25606" name="Line 13"/>
          <p:cNvSpPr>
            <a:spLocks noChangeShapeType="1"/>
          </p:cNvSpPr>
          <p:nvPr/>
        </p:nvSpPr>
        <p:spPr bwMode="auto">
          <a:xfrm flipH="1">
            <a:off x="898525" y="3932238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 flipH="1">
            <a:off x="1835150" y="400367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731000" y="44354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6731000" y="4508500"/>
            <a:ext cx="17287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804025" y="47958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6804025" y="4795838"/>
            <a:ext cx="15843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804025" y="50847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6804025" y="5084763"/>
            <a:ext cx="15843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7288213" y="5008563"/>
            <a:ext cx="6826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800"/>
              <a:t>…</a:t>
            </a:r>
          </a:p>
        </p:txBody>
      </p: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47E3EB84-A290-4BA6-8FC9-AD03563B897E}"/>
              </a:ext>
            </a:extLst>
          </p:cNvPr>
          <p:cNvSpPr/>
          <p:nvPr/>
        </p:nvSpPr>
        <p:spPr>
          <a:xfrm>
            <a:off x="6588224" y="4292600"/>
            <a:ext cx="91977" cy="18006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brir corchete 19">
            <a:extLst>
              <a:ext uri="{FF2B5EF4-FFF2-40B4-BE49-F238E27FC236}">
                <a16:creationId xmlns:a16="http://schemas.microsoft.com/office/drawing/2014/main" id="{9534F7D4-9836-415A-9721-2163F70347C0}"/>
              </a:ext>
            </a:extLst>
          </p:cNvPr>
          <p:cNvSpPr/>
          <p:nvPr/>
        </p:nvSpPr>
        <p:spPr>
          <a:xfrm rot="10800000">
            <a:off x="8498730" y="4292600"/>
            <a:ext cx="91977" cy="18006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endParaRPr lang="es-ES" altLang="es-ES" sz="1800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9388" y="981810"/>
            <a:ext cx="77771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puede cambiar el orden sin mayor problema: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179388" y="2125663"/>
            <a:ext cx="5945187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for</a:t>
            </a:r>
            <a:r>
              <a:rPr lang="es-ES" altLang="es-ES" sz="1800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i=1:m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for</a:t>
            </a:r>
            <a:r>
              <a:rPr lang="es-ES" altLang="es-ES" sz="1800" dirty="0"/>
              <a:t> k=1:p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	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)=C(</a:t>
            </a:r>
            <a:r>
              <a:rPr lang="es-ES" altLang="es-ES" sz="1800" dirty="0" err="1"/>
              <a:t>i,j</a:t>
            </a:r>
            <a:r>
              <a:rPr lang="es-ES" altLang="es-ES" sz="1800" dirty="0"/>
              <a:t>)+A(</a:t>
            </a:r>
            <a:r>
              <a:rPr lang="es-ES" altLang="es-ES" sz="1800" dirty="0" err="1"/>
              <a:t>i,k</a:t>
            </a:r>
            <a:r>
              <a:rPr lang="es-ES" altLang="es-ES" sz="1800" dirty="0"/>
              <a:t>)*B(</a:t>
            </a:r>
            <a:r>
              <a:rPr lang="es-ES" altLang="es-ES" sz="1800" dirty="0" err="1"/>
              <a:t>k,j</a:t>
            </a:r>
            <a:r>
              <a:rPr lang="es-ES" altLang="es-E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</a:t>
            </a:r>
            <a:r>
              <a:rPr lang="es-ES" altLang="es-ES" sz="1800" dirty="0" err="1"/>
              <a:t>end</a:t>
            </a: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end</a:t>
            </a:r>
            <a:endParaRPr lang="es-ES" altLang="es-ES" sz="1800" dirty="0"/>
          </a:p>
        </p:txBody>
      </p:sp>
      <p:sp>
        <p:nvSpPr>
          <p:cNvPr id="26630" name="Line 15"/>
          <p:cNvSpPr>
            <a:spLocks noChangeShapeType="1"/>
          </p:cNvSpPr>
          <p:nvPr/>
        </p:nvSpPr>
        <p:spPr bwMode="auto">
          <a:xfrm flipH="1">
            <a:off x="755650" y="1909763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31" name="Line 16"/>
          <p:cNvSpPr>
            <a:spLocks noChangeShapeType="1"/>
          </p:cNvSpPr>
          <p:nvPr/>
        </p:nvSpPr>
        <p:spPr bwMode="auto">
          <a:xfrm flipH="1">
            <a:off x="1692275" y="1909763"/>
            <a:ext cx="1428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804025" y="21971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6877050" y="2125663"/>
            <a:ext cx="2159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164388" y="2125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7164388" y="2125663"/>
            <a:ext cx="360362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7524750" y="2125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720013" y="2606675"/>
            <a:ext cx="406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800"/>
              <a:t>.</a:t>
            </a:r>
          </a:p>
          <a:p>
            <a:pPr eaLnBrk="1" hangingPunct="1"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800"/>
              <a:t>.</a:t>
            </a:r>
          </a:p>
          <a:p>
            <a:pPr eaLnBrk="1" hangingPunct="1"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4800"/>
              <a:t>.</a:t>
            </a:r>
          </a:p>
        </p:txBody>
      </p:sp>
      <p:sp>
        <p:nvSpPr>
          <p:cNvPr id="26638" name="Text Box 3"/>
          <p:cNvSpPr txBox="1">
            <a:spLocks noChangeArrowheads="1"/>
          </p:cNvSpPr>
          <p:nvPr/>
        </p:nvSpPr>
        <p:spPr bwMode="auto">
          <a:xfrm>
            <a:off x="373063" y="5022850"/>
            <a:ext cx="777716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 realidad, se puede usar cualquier orden de los bucles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i,j,k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y el resultado final no cambia.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¿Cuántos ordenes podemos hacer?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17" name="Abrir corchete 16">
            <a:extLst>
              <a:ext uri="{FF2B5EF4-FFF2-40B4-BE49-F238E27FC236}">
                <a16:creationId xmlns:a16="http://schemas.microsoft.com/office/drawing/2014/main" id="{A4CCEB06-7932-4209-98D7-73CA907A56EA}"/>
              </a:ext>
            </a:extLst>
          </p:cNvPr>
          <p:cNvSpPr/>
          <p:nvPr/>
        </p:nvSpPr>
        <p:spPr>
          <a:xfrm>
            <a:off x="6526560" y="2142671"/>
            <a:ext cx="91977" cy="18006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brir corchete 17">
            <a:extLst>
              <a:ext uri="{FF2B5EF4-FFF2-40B4-BE49-F238E27FC236}">
                <a16:creationId xmlns:a16="http://schemas.microsoft.com/office/drawing/2014/main" id="{05AEFEC7-987C-41CD-A98B-9597423E8D51}"/>
              </a:ext>
            </a:extLst>
          </p:cNvPr>
          <p:cNvSpPr/>
          <p:nvPr/>
        </p:nvSpPr>
        <p:spPr>
          <a:xfrm rot="10800000">
            <a:off x="8437066" y="2142671"/>
            <a:ext cx="91977" cy="18006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endParaRPr lang="es-ES" altLang="es-ES" sz="1800" dirty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Ejercicio 1: Crea una función en Matlab que haga el producto de matrices (podemos suponer que lo hacemos para matrices A, B y C cuadradas de la misma dimensión). Comprueba con un caso pequeño que funciona correctamente.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Ejercicio 2: Crea una función Matlab de producto de matrices para cada orden de los bucles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i,j,k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 Crea matrices A y B cuadradas de tamaño 1000 por 1000 (usando el generador de Matlab rand) y comprueba cuanto tiempo se tarda con cada una de las versiones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endParaRPr lang="es-ES" altLang="es-ES" sz="1800" dirty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Cada una de las versiones realiza exactamente el mismo número de operaciones; por lo tanto, las diferencias de tiempos se pueden achacar a la forma en que se accede a la memoria en cada una de las versiones.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 particular, lo que mas importa es como se accede a memoria en el bucle mas interno: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_=1:n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_=1:n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_=1:n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	C(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)=C(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i,j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)+A(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i,k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)*B(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k,j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403350" y="4754563"/>
            <a:ext cx="6121400" cy="1338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1913" y="3284538"/>
            <a:ext cx="431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A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 acceso a las matrices A, B y C es diferente dependiendo de si la letra del último bucle es la i, la j o la k. Cada acceso puede ser por filas, por columnas, o constante. Vamos a rellenar esta tabla</a:t>
            </a:r>
          </a:p>
        </p:txBody>
      </p:sp>
      <p:cxnSp>
        <p:nvCxnSpPr>
          <p:cNvPr id="3" name="2 Conector recto"/>
          <p:cNvCxnSpPr/>
          <p:nvPr/>
        </p:nvCxnSpPr>
        <p:spPr>
          <a:xfrm>
            <a:off x="971550" y="3284538"/>
            <a:ext cx="0" cy="165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8313" y="3716338"/>
            <a:ext cx="4103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900113" y="4078288"/>
            <a:ext cx="3671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827088" y="4508500"/>
            <a:ext cx="3673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823913" y="4941888"/>
            <a:ext cx="3600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051050" y="3284538"/>
            <a:ext cx="0" cy="165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203575" y="3284538"/>
            <a:ext cx="0" cy="165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4424363" y="3284538"/>
            <a:ext cx="3175" cy="165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339975" y="330200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B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563938" y="3328988"/>
            <a:ext cx="431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C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9750" y="3716338"/>
            <a:ext cx="431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i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750" y="4078288"/>
            <a:ext cx="431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j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04825" y="4533900"/>
            <a:ext cx="431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800" dirty="0"/>
              <a:t>k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71463" y="3325813"/>
            <a:ext cx="898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1400" dirty="0"/>
              <a:t>Acceso</a:t>
            </a:r>
          </a:p>
        </p:txBody>
      </p:sp>
      <p:sp>
        <p:nvSpPr>
          <p:cNvPr id="29715" name="Text Box 3"/>
          <p:cNvSpPr txBox="1">
            <a:spLocks noChangeArrowheads="1"/>
          </p:cNvSpPr>
          <p:nvPr/>
        </p:nvSpPr>
        <p:spPr bwMode="auto">
          <a:xfrm>
            <a:off x="468313" y="5686425"/>
            <a:ext cx="77771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¿Podemos deducir de nuestros resultados como se almacenan las matrices en Matlab?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Producto de Matrices; diferentes versiones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 producto de matrices de Matlab (C=A*B) es mucho más rápido que los que hemos programado, debido a que el lenguaje de Matlab es interpretado, mientras que los operadores y  gran mayoría de las funciones “internas” de Matlab están en C compilado y optimizado.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Además, abriendo el administrador de tareas de Windows o un programa equivalente en Linux, y ejecutando el producto de matrices (para tamaños grandes) es posible ver que el producto de matrices en Matlab está paralelizado (así como muchas otras funciones de Matlab)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/>
              <a:t>Herramientas de Matlab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63550" y="1196975"/>
            <a:ext cx="777716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Depurador:</a:t>
            </a:r>
          </a:p>
          <a:p>
            <a:pPr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 editor de Matlab funciona también como un depurador; podemos poner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breakpoints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en una línea de código haciendo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click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al comienzo de la línea.</a:t>
            </a:r>
          </a:p>
          <a:p>
            <a:pPr marL="342900" indent="-342900">
              <a:buFont typeface="Arial" charset="0"/>
              <a:buChar char="•"/>
              <a:defRPr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>
              <a:buFont typeface="Arial" charset="0"/>
              <a:buChar char="•"/>
              <a:defRPr/>
            </a:pPr>
            <a:endParaRPr lang="es-ES" altLang="es-E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Profiler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</a:p>
          <a:p>
            <a:pPr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Con el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Profiler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podemos detectar donde tarda más tiempo nuestro programa. Basta escribir la sentencia que queremos ejecutar en el campo de texto del </a:t>
            </a:r>
            <a:r>
              <a:rPr lang="es-ES" altLang="es-E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profiler</a:t>
            </a:r>
            <a:r>
              <a:rPr lang="es-ES" altLang="es-E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Conceptos básicos de programación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s-ES" altLang="es-ES" sz="2000" b="1" dirty="0"/>
              <a:t>MATLAB</a:t>
            </a:r>
            <a:r>
              <a:rPr lang="es-ES" altLang="es-ES" sz="2000" dirty="0"/>
              <a:t> es una aplicación interactiva para realizar cálculos científicos y de ingeniería basada en </a:t>
            </a:r>
            <a:r>
              <a:rPr lang="es-ES" altLang="es-ES" sz="2000" b="1" dirty="0"/>
              <a:t>matrices</a:t>
            </a:r>
            <a:r>
              <a:rPr lang="es-ES" altLang="es-ES" sz="2000" dirty="0"/>
              <a:t>.</a:t>
            </a:r>
          </a:p>
          <a:p>
            <a:pPr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Permite la realización de cálculos a través de la línea de comandos y mediante programación.</a:t>
            </a:r>
          </a:p>
          <a:p>
            <a:pPr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 err="1"/>
              <a:t>Matlab</a:t>
            </a:r>
            <a:r>
              <a:rPr lang="es-ES" altLang="es-ES" sz="2000" dirty="0"/>
              <a:t> es muy fácil de programar comparado con C, Fortran o lenguajes similares; manipulación sencilla de matrices, obtención de gráficos. </a:t>
            </a:r>
          </a:p>
          <a:p>
            <a:pPr>
              <a:defRPr/>
            </a:pPr>
            <a:endParaRPr lang="es-ES" alt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El lenguaje de programación de Matlab es sencillo, pero puede no ser eficiente (es un lenguaje interpretado)</a:t>
            </a:r>
          </a:p>
          <a:p>
            <a:pPr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Por otro lado, </a:t>
            </a:r>
            <a:r>
              <a:rPr lang="es-ES" altLang="es-ES" sz="2000" dirty="0" err="1"/>
              <a:t>Matlab</a:t>
            </a:r>
            <a:r>
              <a:rPr lang="es-ES" altLang="es-ES" sz="2000" dirty="0"/>
              <a:t> tiene muchísimas funciones con todo tipo de algoritmos implementados de forma muy eficiente (especialmente descomposiciones matriciales, tanto con matrices densas como matrices dispersas)</a:t>
            </a:r>
          </a:p>
          <a:p>
            <a:pPr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Podemos usar </a:t>
            </a:r>
            <a:r>
              <a:rPr lang="es-ES" altLang="es-ES" sz="2000" dirty="0" err="1"/>
              <a:t>Matlab</a:t>
            </a:r>
            <a:r>
              <a:rPr lang="es-ES" altLang="es-ES" sz="2000" dirty="0"/>
              <a:t> para resolver problemas directamente, o (con mucha frecuencia en </a:t>
            </a:r>
            <a:r>
              <a:rPr lang="es-ES" altLang="es-ES" sz="2000" dirty="0" err="1"/>
              <a:t>comp.</a:t>
            </a:r>
            <a:r>
              <a:rPr lang="es-ES" altLang="es-ES" sz="2000" dirty="0"/>
              <a:t> Científica) lo podemos usar para generar prototipos de aplicaciones que luego pasamos a C, C++, Fortran, </a:t>
            </a:r>
            <a:r>
              <a:rPr lang="es-ES" altLang="es-ES" sz="2000" dirty="0" err="1"/>
              <a:t>GPUs</a:t>
            </a:r>
            <a:r>
              <a:rPr lang="es-ES" altLang="es-ES" sz="2000" dirty="0"/>
              <a:t>, etc.</a:t>
            </a:r>
          </a:p>
          <a:p>
            <a:pPr>
              <a:defRPr/>
            </a:pPr>
            <a:endParaRPr lang="es-ES" altLang="es-ES" dirty="0"/>
          </a:p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Conceptos básicos de programación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Conceptos básicos de programación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1421851"/>
            <a:ext cx="8172400" cy="4918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Las sentencias de control del flujo en MATLAB operan como en la mayoría de los lenguajes informáticos:</a:t>
            </a:r>
          </a:p>
          <a:p>
            <a:pPr>
              <a:defRPr/>
            </a:pPr>
            <a:r>
              <a:rPr lang="es-ES" altLang="es-ES" sz="2000" dirty="0" err="1"/>
              <a:t>For</a:t>
            </a:r>
            <a:r>
              <a:rPr lang="es-ES" altLang="es-ES" sz="2000" dirty="0"/>
              <a:t>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altLang="es-ES" sz="2000" dirty="0"/>
              <a:t>			x = []; </a:t>
            </a:r>
            <a:r>
              <a:rPr lang="es-ES" altLang="es-ES" sz="2000" dirty="0" err="1"/>
              <a:t>for</a:t>
            </a:r>
            <a:r>
              <a:rPr lang="es-ES" altLang="es-ES" sz="2000" dirty="0"/>
              <a:t> i = 1:n, x=[x,i^2], </a:t>
            </a:r>
            <a:r>
              <a:rPr lang="es-ES" altLang="es-ES" sz="2000" dirty="0" err="1"/>
              <a:t>end</a:t>
            </a:r>
            <a:endParaRPr lang="es-ES" altLang="es-ES" sz="2000" dirty="0"/>
          </a:p>
          <a:p>
            <a:pPr lvl="2">
              <a:buFontTx/>
              <a:buNone/>
              <a:defRPr/>
            </a:pPr>
            <a:endParaRPr lang="es-ES" altLang="es-ES" sz="2000" dirty="0"/>
          </a:p>
          <a:p>
            <a:pPr lvl="2">
              <a:buFontTx/>
              <a:buNone/>
              <a:defRPr/>
            </a:pPr>
            <a:r>
              <a:rPr lang="es-ES" altLang="es-ES" sz="2000" dirty="0"/>
              <a:t>			o</a:t>
            </a:r>
          </a:p>
          <a:p>
            <a:pPr lvl="1">
              <a:buFont typeface="Wingdings" pitchFamily="2" charset="2"/>
              <a:buNone/>
              <a:defRPr/>
            </a:pPr>
            <a:endParaRPr lang="es-ES" altLang="es-ES" sz="2000" dirty="0"/>
          </a:p>
          <a:p>
            <a:pPr lvl="1">
              <a:buFont typeface="Wingdings" pitchFamily="2" charset="2"/>
              <a:buNone/>
              <a:defRPr/>
            </a:pPr>
            <a:r>
              <a:rPr lang="es-ES" altLang="es-ES" sz="2000" dirty="0"/>
              <a:t>			x = [];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for</a:t>
            </a:r>
            <a:r>
              <a:rPr lang="es-ES" altLang="es-ES" sz="2000" dirty="0"/>
              <a:t> i = 1:n,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altLang="es-ES" sz="2000" dirty="0"/>
              <a:t>   			    x=[x,i^2],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end</a:t>
            </a:r>
            <a:endParaRPr lang="es-ES" altLang="es-ES" sz="2000" dirty="0"/>
          </a:p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Instrucciones de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 err="1"/>
              <a:t>while</a:t>
            </a: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n = 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while</a:t>
            </a:r>
            <a:r>
              <a:rPr lang="es-ES" altLang="es-ES" sz="2000" dirty="0"/>
              <a:t> 2^n &lt; a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     n = n + 1;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end</a:t>
            </a: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Instrucciones de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 err="1"/>
              <a:t>if</a:t>
            </a: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if</a:t>
            </a:r>
            <a:r>
              <a:rPr lang="es-ES" altLang="es-ES" sz="2000" dirty="0"/>
              <a:t> n &lt;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   </a:t>
            </a:r>
            <a:r>
              <a:rPr lang="es-ES" altLang="es-ES" sz="2000" dirty="0" err="1"/>
              <a:t>parity</a:t>
            </a:r>
            <a:r>
              <a:rPr lang="es-ES" altLang="es-ES" sz="2000" dirty="0"/>
              <a:t> = 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elseif</a:t>
            </a:r>
            <a:r>
              <a:rPr lang="es-ES" altLang="es-ES" sz="2000" dirty="0"/>
              <a:t> rem(n,2) ==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   </a:t>
            </a:r>
            <a:r>
              <a:rPr lang="es-ES" altLang="es-ES" sz="2000" dirty="0" err="1"/>
              <a:t>parity</a:t>
            </a:r>
            <a:r>
              <a:rPr lang="es-ES" altLang="es-ES" sz="2000" dirty="0"/>
              <a:t> = 2;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else</a:t>
            </a:r>
            <a:r>
              <a:rPr lang="es-ES" altLang="es-ES" sz="2000" dirty="0"/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   </a:t>
            </a:r>
            <a:r>
              <a:rPr lang="es-ES" altLang="es-ES" sz="2000" dirty="0" err="1"/>
              <a:t>parity</a:t>
            </a:r>
            <a:r>
              <a:rPr lang="es-ES" altLang="es-ES" sz="2000" dirty="0"/>
              <a:t> =1;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s-ES" altLang="es-ES" sz="2000" dirty="0"/>
              <a:t>			</a:t>
            </a:r>
            <a:r>
              <a:rPr lang="es-ES" altLang="es-ES" sz="2000" dirty="0" err="1"/>
              <a:t>end</a:t>
            </a: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r>
              <a:rPr lang="es-ES" altLang="es-ES" sz="2000" dirty="0"/>
              <a:t>break: Permite salir de una construcción estructurada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defRPr/>
            </a:pPr>
            <a:endParaRPr lang="es-ES" altLang="es-ES" sz="2000" dirty="0"/>
          </a:p>
          <a:p>
            <a:pPr>
              <a:buFont typeface="Monotype Sorts" pitchFamily="2" charset="2"/>
              <a:buNone/>
              <a:defRPr/>
            </a:pPr>
            <a:endParaRPr lang="es-ES" altLang="es-ES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Instrucciones de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s-ES" altLang="es-ES" sz="2000" dirty="0"/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&lt;	menor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&gt;	mayor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&lt;=	menor o igual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&gt;=	mayor o igual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==	igual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~=	distinto que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spcBef>
                <a:spcPct val="0"/>
              </a:spcBef>
              <a:defRPr/>
            </a:pPr>
            <a:r>
              <a:rPr lang="es-ES" altLang="es-ES" sz="2000" dirty="0"/>
              <a:t>Para combinar las relaciones: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&amp;	y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|	o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			~	no      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endParaRPr lang="es-ES" altLang="es-ES" sz="2000" dirty="0"/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s-ES" altLang="es-ES" sz="2000" dirty="0"/>
              <a:t> (el símbolo ~ se puede obtener como </a:t>
            </a:r>
            <a:r>
              <a:rPr lang="es-ES" altLang="es-ES" sz="2000" dirty="0" err="1"/>
              <a:t>Alt</a:t>
            </a:r>
            <a:r>
              <a:rPr lang="es-ES" altLang="es-ES" sz="2000" dirty="0"/>
              <a:t> -126)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 err="1"/>
              <a:t>Matlab</a:t>
            </a:r>
            <a:r>
              <a:rPr lang="es-ES" altLang="es-ES" sz="3200" dirty="0"/>
              <a:t>: Instrucciones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2074</Words>
  <Application>Microsoft Office PowerPoint</Application>
  <PresentationFormat>Presentación en pantalla (4:3)</PresentationFormat>
  <Paragraphs>295</Paragraphs>
  <Slides>29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Monotype Sorts</vt:lpstr>
      <vt:lpstr>Symbol</vt:lpstr>
      <vt:lpstr>Verdana</vt:lpstr>
      <vt:lpstr>Wingdings</vt:lpstr>
      <vt:lpstr>Acantilado</vt:lpstr>
      <vt:lpstr>Ecuación</vt:lpstr>
      <vt:lpstr>Computación de Altas Prestaciones. 2022-2023 Seminario 1</vt:lpstr>
      <vt:lpstr>Computación de Altas Prestaciones: Contenidos</vt:lpstr>
      <vt:lpstr>Matlab: Conceptos básicos de programación</vt:lpstr>
      <vt:lpstr>Matlab: Conceptos básicos de programación</vt:lpstr>
      <vt:lpstr>Matlab: Conceptos básicos de programación</vt:lpstr>
      <vt:lpstr>Matlab: Instrucciones de control</vt:lpstr>
      <vt:lpstr>Matlab: Instrucciones de control</vt:lpstr>
      <vt:lpstr>Matlab: Instrucciones de control</vt:lpstr>
      <vt:lpstr>Matlab: Instrucciones de control</vt:lpstr>
      <vt:lpstr>Matlab: Archivos .m</vt:lpstr>
      <vt:lpstr>Matlab: scripts</vt:lpstr>
      <vt:lpstr>Matlab: scripts</vt:lpstr>
      <vt:lpstr>Matlab: funciones</vt:lpstr>
      <vt:lpstr>Matlab: funciones</vt:lpstr>
      <vt:lpstr>Matlab: funciones</vt:lpstr>
      <vt:lpstr>Matlab: funciones</vt:lpstr>
      <vt:lpstr>Matlab: funciones</vt:lpstr>
      <vt:lpstr>Operaciones Matriciales Básicas: Producto Matriz-Vector</vt:lpstr>
      <vt:lpstr>Operaciones Matriciales Básicas: Producto Matriz-Vector</vt:lpstr>
      <vt:lpstr>Operaciones Matriciales Básicas: Producto Matriz-Vector</vt:lpstr>
      <vt:lpstr>Operaciones Matriciales Básicas: Producto Matriz-Vector</vt:lpstr>
      <vt:lpstr>Producto de Matrices</vt:lpstr>
      <vt:lpstr>Producto de Matrices; diferentes versiones</vt:lpstr>
      <vt:lpstr>Producto de Matrices; diferentes versiones</vt:lpstr>
      <vt:lpstr>Producto de Matrices; diferentes versiones</vt:lpstr>
      <vt:lpstr>Producto de Matrices; diferentes versiones</vt:lpstr>
      <vt:lpstr>Producto de Matrices; diferentes versiones</vt:lpstr>
      <vt:lpstr>Producto de Matrices; diferentes versiones</vt:lpstr>
      <vt:lpstr>Herramientas de Matlab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Molla</cp:lastModifiedBy>
  <cp:revision>85</cp:revision>
  <dcterms:created xsi:type="dcterms:W3CDTF">2006-08-25T17:03:14Z</dcterms:created>
  <dcterms:modified xsi:type="dcterms:W3CDTF">2023-02-14T08:44:03Z</dcterms:modified>
</cp:coreProperties>
</file>