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0"/>
  </p:notesMasterIdLst>
  <p:handoutMasterIdLst>
    <p:handoutMasterId r:id="rId31"/>
  </p:handoutMasterIdLst>
  <p:sldIdLst>
    <p:sldId id="300" r:id="rId2"/>
    <p:sldId id="301" r:id="rId3"/>
    <p:sldId id="302" r:id="rId4"/>
    <p:sldId id="303" r:id="rId5"/>
    <p:sldId id="304" r:id="rId6"/>
    <p:sldId id="305" r:id="rId7"/>
    <p:sldId id="306" r:id="rId8"/>
    <p:sldId id="283" r:id="rId9"/>
    <p:sldId id="276" r:id="rId10"/>
    <p:sldId id="286" r:id="rId11"/>
    <p:sldId id="277" r:id="rId12"/>
    <p:sldId id="287" r:id="rId13"/>
    <p:sldId id="289" r:id="rId14"/>
    <p:sldId id="310" r:id="rId15"/>
    <p:sldId id="279" r:id="rId16"/>
    <p:sldId id="307" r:id="rId17"/>
    <p:sldId id="319" r:id="rId18"/>
    <p:sldId id="320" r:id="rId19"/>
    <p:sldId id="280" r:id="rId20"/>
    <p:sldId id="285" r:id="rId21"/>
    <p:sldId id="321" r:id="rId22"/>
    <p:sldId id="292" r:id="rId23"/>
    <p:sldId id="322" r:id="rId24"/>
    <p:sldId id="288" r:id="rId25"/>
    <p:sldId id="315" r:id="rId26"/>
    <p:sldId id="317" r:id="rId27"/>
    <p:sldId id="316" r:id="rId28"/>
    <p:sldId id="318" r:id="rId2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61" autoAdjust="0"/>
    <p:restoredTop sz="94620" autoAdjust="0"/>
  </p:normalViewPr>
  <p:slideViewPr>
    <p:cSldViewPr>
      <p:cViewPr varScale="1">
        <p:scale>
          <a:sx n="108" d="100"/>
          <a:sy n="108" d="100"/>
        </p:scale>
        <p:origin x="157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12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4DC72A6-CCBD-4D26-916F-EF5D5C628BA7}" type="datetimeFigureOut">
              <a:rPr lang="es-ES"/>
              <a:pPr>
                <a:defRPr/>
              </a:pPr>
              <a:t>21/02/2023</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E4D3E6E-D4A1-496A-ABDC-2507E92279CA}" type="slidenum">
              <a:rPr lang="es-ES" altLang="es-ES"/>
              <a:pPr/>
              <a:t>‹Nº›</a:t>
            </a:fld>
            <a:endParaRPr lang="es-ES" altLang="es-ES"/>
          </a:p>
        </p:txBody>
      </p:sp>
    </p:spTree>
    <p:extLst>
      <p:ext uri="{BB962C8B-B14F-4D97-AF65-F5344CB8AC3E}">
        <p14:creationId xmlns:p14="http://schemas.microsoft.com/office/powerpoint/2010/main" val="1201485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158100F-B0C0-42AB-921F-DA3A857E6CA5}" type="datetimeFigureOut">
              <a:rPr lang="es-ES"/>
              <a:pPr>
                <a:defRPr/>
              </a:pPr>
              <a:t>21/02/2023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95FEB44-511C-43C7-B4DF-B2E694013F22}" type="slidenum">
              <a:rPr lang="es-ES" altLang="es-ES"/>
              <a:pPr/>
              <a:t>‹Nº›</a:t>
            </a:fld>
            <a:endParaRPr lang="es-ES" altLang="es-ES"/>
          </a:p>
        </p:txBody>
      </p:sp>
    </p:spTree>
    <p:extLst>
      <p:ext uri="{BB962C8B-B14F-4D97-AF65-F5344CB8AC3E}">
        <p14:creationId xmlns:p14="http://schemas.microsoft.com/office/powerpoint/2010/main" val="32764774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1</a:t>
            </a:fld>
            <a:endParaRPr lang="es-ES" altLang="es-ES"/>
          </a:p>
        </p:txBody>
      </p:sp>
    </p:spTree>
    <p:extLst>
      <p:ext uri="{BB962C8B-B14F-4D97-AF65-F5344CB8AC3E}">
        <p14:creationId xmlns:p14="http://schemas.microsoft.com/office/powerpoint/2010/main" val="1288105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10</a:t>
            </a:fld>
            <a:endParaRPr lang="es-ES" altLang="es-ES"/>
          </a:p>
        </p:txBody>
      </p:sp>
    </p:spTree>
    <p:extLst>
      <p:ext uri="{BB962C8B-B14F-4D97-AF65-F5344CB8AC3E}">
        <p14:creationId xmlns:p14="http://schemas.microsoft.com/office/powerpoint/2010/main" val="1709274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11</a:t>
            </a:fld>
            <a:endParaRPr lang="es-ES" altLang="es-ES"/>
          </a:p>
        </p:txBody>
      </p:sp>
    </p:spTree>
    <p:extLst>
      <p:ext uri="{BB962C8B-B14F-4D97-AF65-F5344CB8AC3E}">
        <p14:creationId xmlns:p14="http://schemas.microsoft.com/office/powerpoint/2010/main" val="4097284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12</a:t>
            </a:fld>
            <a:endParaRPr lang="es-ES" altLang="es-ES"/>
          </a:p>
        </p:txBody>
      </p:sp>
    </p:spTree>
    <p:extLst>
      <p:ext uri="{BB962C8B-B14F-4D97-AF65-F5344CB8AC3E}">
        <p14:creationId xmlns:p14="http://schemas.microsoft.com/office/powerpoint/2010/main" val="3028296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13</a:t>
            </a:fld>
            <a:endParaRPr lang="es-ES" altLang="es-ES"/>
          </a:p>
        </p:txBody>
      </p:sp>
    </p:spTree>
    <p:extLst>
      <p:ext uri="{BB962C8B-B14F-4D97-AF65-F5344CB8AC3E}">
        <p14:creationId xmlns:p14="http://schemas.microsoft.com/office/powerpoint/2010/main" val="3456434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14</a:t>
            </a:fld>
            <a:endParaRPr lang="es-ES" altLang="es-ES"/>
          </a:p>
        </p:txBody>
      </p:sp>
    </p:spTree>
    <p:extLst>
      <p:ext uri="{BB962C8B-B14F-4D97-AF65-F5344CB8AC3E}">
        <p14:creationId xmlns:p14="http://schemas.microsoft.com/office/powerpoint/2010/main" val="2436936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15</a:t>
            </a:fld>
            <a:endParaRPr lang="es-ES" altLang="es-ES"/>
          </a:p>
        </p:txBody>
      </p:sp>
    </p:spTree>
    <p:extLst>
      <p:ext uri="{BB962C8B-B14F-4D97-AF65-F5344CB8AC3E}">
        <p14:creationId xmlns:p14="http://schemas.microsoft.com/office/powerpoint/2010/main" val="2145572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16</a:t>
            </a:fld>
            <a:endParaRPr lang="es-ES" altLang="es-ES"/>
          </a:p>
        </p:txBody>
      </p:sp>
    </p:spTree>
    <p:extLst>
      <p:ext uri="{BB962C8B-B14F-4D97-AF65-F5344CB8AC3E}">
        <p14:creationId xmlns:p14="http://schemas.microsoft.com/office/powerpoint/2010/main" val="3002426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17</a:t>
            </a:fld>
            <a:endParaRPr lang="es-ES" altLang="es-ES"/>
          </a:p>
        </p:txBody>
      </p:sp>
    </p:spTree>
    <p:extLst>
      <p:ext uri="{BB962C8B-B14F-4D97-AF65-F5344CB8AC3E}">
        <p14:creationId xmlns:p14="http://schemas.microsoft.com/office/powerpoint/2010/main" val="258079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18</a:t>
            </a:fld>
            <a:endParaRPr lang="es-ES" altLang="es-ES"/>
          </a:p>
        </p:txBody>
      </p:sp>
    </p:spTree>
    <p:extLst>
      <p:ext uri="{BB962C8B-B14F-4D97-AF65-F5344CB8AC3E}">
        <p14:creationId xmlns:p14="http://schemas.microsoft.com/office/powerpoint/2010/main" val="2145572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19</a:t>
            </a:fld>
            <a:endParaRPr lang="es-ES" altLang="es-ES"/>
          </a:p>
        </p:txBody>
      </p:sp>
    </p:spTree>
    <p:extLst>
      <p:ext uri="{BB962C8B-B14F-4D97-AF65-F5344CB8AC3E}">
        <p14:creationId xmlns:p14="http://schemas.microsoft.com/office/powerpoint/2010/main" val="3875180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s-ES"/>
          </a:p>
        </p:txBody>
      </p:sp>
      <p:sp>
        <p:nvSpPr>
          <p:cNvPr id="4301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E1CF28F-AEE9-43D0-9B67-610F2FA60F97}" type="slidenum">
              <a:rPr lang="es-ES" altLang="es-ES" smtClean="0"/>
              <a:pPr eaLnBrk="1" hangingPunct="1"/>
              <a:t>2</a:t>
            </a:fld>
            <a:endParaRPr lang="es-ES" altLang="es-ES"/>
          </a:p>
        </p:txBody>
      </p:sp>
    </p:spTree>
    <p:extLst>
      <p:ext uri="{BB962C8B-B14F-4D97-AF65-F5344CB8AC3E}">
        <p14:creationId xmlns:p14="http://schemas.microsoft.com/office/powerpoint/2010/main" val="2169793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20</a:t>
            </a:fld>
            <a:endParaRPr lang="es-ES" altLang="es-ES"/>
          </a:p>
        </p:txBody>
      </p:sp>
    </p:spTree>
    <p:extLst>
      <p:ext uri="{BB962C8B-B14F-4D97-AF65-F5344CB8AC3E}">
        <p14:creationId xmlns:p14="http://schemas.microsoft.com/office/powerpoint/2010/main" val="297270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21</a:t>
            </a:fld>
            <a:endParaRPr lang="es-ES" altLang="es-ES"/>
          </a:p>
        </p:txBody>
      </p:sp>
    </p:spTree>
    <p:extLst>
      <p:ext uri="{BB962C8B-B14F-4D97-AF65-F5344CB8AC3E}">
        <p14:creationId xmlns:p14="http://schemas.microsoft.com/office/powerpoint/2010/main" val="1645845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22</a:t>
            </a:fld>
            <a:endParaRPr lang="es-ES" altLang="es-ES"/>
          </a:p>
        </p:txBody>
      </p:sp>
    </p:spTree>
    <p:extLst>
      <p:ext uri="{BB962C8B-B14F-4D97-AF65-F5344CB8AC3E}">
        <p14:creationId xmlns:p14="http://schemas.microsoft.com/office/powerpoint/2010/main" val="821169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23</a:t>
            </a:fld>
            <a:endParaRPr lang="es-ES" altLang="es-ES"/>
          </a:p>
        </p:txBody>
      </p:sp>
    </p:spTree>
    <p:extLst>
      <p:ext uri="{BB962C8B-B14F-4D97-AF65-F5344CB8AC3E}">
        <p14:creationId xmlns:p14="http://schemas.microsoft.com/office/powerpoint/2010/main" val="1856881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24</a:t>
            </a:fld>
            <a:endParaRPr lang="es-ES" altLang="es-ES"/>
          </a:p>
        </p:txBody>
      </p:sp>
    </p:spTree>
    <p:extLst>
      <p:ext uri="{BB962C8B-B14F-4D97-AF65-F5344CB8AC3E}">
        <p14:creationId xmlns:p14="http://schemas.microsoft.com/office/powerpoint/2010/main" val="1310487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25</a:t>
            </a:fld>
            <a:endParaRPr lang="es-ES" altLang="es-ES"/>
          </a:p>
        </p:txBody>
      </p:sp>
    </p:spTree>
    <p:extLst>
      <p:ext uri="{BB962C8B-B14F-4D97-AF65-F5344CB8AC3E}">
        <p14:creationId xmlns:p14="http://schemas.microsoft.com/office/powerpoint/2010/main" val="2816932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26</a:t>
            </a:fld>
            <a:endParaRPr lang="es-ES" altLang="es-ES"/>
          </a:p>
        </p:txBody>
      </p:sp>
    </p:spTree>
    <p:extLst>
      <p:ext uri="{BB962C8B-B14F-4D97-AF65-F5344CB8AC3E}">
        <p14:creationId xmlns:p14="http://schemas.microsoft.com/office/powerpoint/2010/main" val="3577884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27</a:t>
            </a:fld>
            <a:endParaRPr lang="es-ES" altLang="es-ES"/>
          </a:p>
        </p:txBody>
      </p:sp>
    </p:spTree>
    <p:extLst>
      <p:ext uri="{BB962C8B-B14F-4D97-AF65-F5344CB8AC3E}">
        <p14:creationId xmlns:p14="http://schemas.microsoft.com/office/powerpoint/2010/main" val="1756585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28</a:t>
            </a:fld>
            <a:endParaRPr lang="es-ES" altLang="es-ES"/>
          </a:p>
        </p:txBody>
      </p:sp>
    </p:spTree>
    <p:extLst>
      <p:ext uri="{BB962C8B-B14F-4D97-AF65-F5344CB8AC3E}">
        <p14:creationId xmlns:p14="http://schemas.microsoft.com/office/powerpoint/2010/main" val="1978902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3</a:t>
            </a:fld>
            <a:endParaRPr lang="es-ES" altLang="es-ES"/>
          </a:p>
        </p:txBody>
      </p:sp>
    </p:spTree>
    <p:extLst>
      <p:ext uri="{BB962C8B-B14F-4D97-AF65-F5344CB8AC3E}">
        <p14:creationId xmlns:p14="http://schemas.microsoft.com/office/powerpoint/2010/main" val="949831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4</a:t>
            </a:fld>
            <a:endParaRPr lang="es-ES" altLang="es-ES"/>
          </a:p>
        </p:txBody>
      </p:sp>
    </p:spTree>
    <p:extLst>
      <p:ext uri="{BB962C8B-B14F-4D97-AF65-F5344CB8AC3E}">
        <p14:creationId xmlns:p14="http://schemas.microsoft.com/office/powerpoint/2010/main" val="4197269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5</a:t>
            </a:fld>
            <a:endParaRPr lang="es-ES" altLang="es-ES"/>
          </a:p>
        </p:txBody>
      </p:sp>
    </p:spTree>
    <p:extLst>
      <p:ext uri="{BB962C8B-B14F-4D97-AF65-F5344CB8AC3E}">
        <p14:creationId xmlns:p14="http://schemas.microsoft.com/office/powerpoint/2010/main" val="2910726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6</a:t>
            </a:fld>
            <a:endParaRPr lang="es-ES" altLang="es-ES"/>
          </a:p>
        </p:txBody>
      </p:sp>
    </p:spTree>
    <p:extLst>
      <p:ext uri="{BB962C8B-B14F-4D97-AF65-F5344CB8AC3E}">
        <p14:creationId xmlns:p14="http://schemas.microsoft.com/office/powerpoint/2010/main" val="2138725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7</a:t>
            </a:fld>
            <a:endParaRPr lang="es-ES" altLang="es-ES"/>
          </a:p>
        </p:txBody>
      </p:sp>
    </p:spTree>
    <p:extLst>
      <p:ext uri="{BB962C8B-B14F-4D97-AF65-F5344CB8AC3E}">
        <p14:creationId xmlns:p14="http://schemas.microsoft.com/office/powerpoint/2010/main" val="4239300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8</a:t>
            </a:fld>
            <a:endParaRPr lang="es-ES" altLang="es-ES"/>
          </a:p>
        </p:txBody>
      </p:sp>
    </p:spTree>
    <p:extLst>
      <p:ext uri="{BB962C8B-B14F-4D97-AF65-F5344CB8AC3E}">
        <p14:creationId xmlns:p14="http://schemas.microsoft.com/office/powerpoint/2010/main" val="2054262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95FEB44-511C-43C7-B4DF-B2E694013F22}" type="slidenum">
              <a:rPr lang="es-ES" altLang="es-ES" smtClean="0"/>
              <a:pPr/>
              <a:t>9</a:t>
            </a:fld>
            <a:endParaRPr lang="es-ES" altLang="es-ES"/>
          </a:p>
        </p:txBody>
      </p:sp>
    </p:spTree>
    <p:extLst>
      <p:ext uri="{BB962C8B-B14F-4D97-AF65-F5344CB8AC3E}">
        <p14:creationId xmlns:p14="http://schemas.microsoft.com/office/powerpoint/2010/main" val="1847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4716463" y="5345113"/>
            <a:ext cx="4427537" cy="1512887"/>
            <a:chOff x="2971" y="3367"/>
            <a:chExt cx="2789" cy="953"/>
          </a:xfrm>
        </p:grpSpPr>
        <p:sp>
          <p:nvSpPr>
            <p:cNvPr id="5" name="Freeform 3"/>
            <p:cNvSpPr>
              <a:spLocks/>
            </p:cNvSpPr>
            <p:nvPr/>
          </p:nvSpPr>
          <p:spPr bwMode="ltGray">
            <a:xfrm>
              <a:off x="2971" y="3367"/>
              <a:ext cx="2789" cy="953"/>
            </a:xfrm>
            <a:custGeom>
              <a:avLst/>
              <a:gdLst>
                <a:gd name="T0" fmla="*/ 2867 w 2780"/>
                <a:gd name="T1" fmla="*/ 18 h 953"/>
                <a:gd name="T2" fmla="*/ 2777 w 2780"/>
                <a:gd name="T3" fmla="*/ 24 h 953"/>
                <a:gd name="T4" fmla="*/ 2710 w 2780"/>
                <a:gd name="T5" fmla="*/ 102 h 953"/>
                <a:gd name="T6" fmla="*/ 2599 w 2780"/>
                <a:gd name="T7" fmla="*/ 156 h 953"/>
                <a:gd name="T8" fmla="*/ 2593 w 2780"/>
                <a:gd name="T9" fmla="*/ 222 h 953"/>
                <a:gd name="T10" fmla="*/ 2575 w 2780"/>
                <a:gd name="T11" fmla="*/ 246 h 953"/>
                <a:gd name="T12" fmla="*/ 2557 w 2780"/>
                <a:gd name="T13" fmla="*/ 252 h 953"/>
                <a:gd name="T14" fmla="*/ 2485 w 2780"/>
                <a:gd name="T15" fmla="*/ 210 h 953"/>
                <a:gd name="T16" fmla="*/ 2339 w 2780"/>
                <a:gd name="T17" fmla="*/ 192 h 953"/>
                <a:gd name="T18" fmla="*/ 2313 w 2780"/>
                <a:gd name="T19" fmla="*/ 186 h 953"/>
                <a:gd name="T20" fmla="*/ 2295 w 2780"/>
                <a:gd name="T21" fmla="*/ 192 h 953"/>
                <a:gd name="T22" fmla="*/ 2223 w 2780"/>
                <a:gd name="T23" fmla="*/ 228 h 953"/>
                <a:gd name="T24" fmla="*/ 2187 w 2780"/>
                <a:gd name="T25" fmla="*/ 240 h 953"/>
                <a:gd name="T26" fmla="*/ 2163 w 2780"/>
                <a:gd name="T27" fmla="*/ 246 h 953"/>
                <a:gd name="T28" fmla="*/ 2151 w 2780"/>
                <a:gd name="T29" fmla="*/ 258 h 953"/>
                <a:gd name="T30" fmla="*/ 2151 w 2780"/>
                <a:gd name="T31" fmla="*/ 276 h 953"/>
                <a:gd name="T32" fmla="*/ 2128 w 2780"/>
                <a:gd name="T33" fmla="*/ 300 h 953"/>
                <a:gd name="T34" fmla="*/ 2110 w 2780"/>
                <a:gd name="T35" fmla="*/ 312 h 953"/>
                <a:gd name="T36" fmla="*/ 2098 w 2780"/>
                <a:gd name="T37" fmla="*/ 324 h 953"/>
                <a:gd name="T38" fmla="*/ 2086 w 2780"/>
                <a:gd name="T39" fmla="*/ 336 h 953"/>
                <a:gd name="T40" fmla="*/ 2051 w 2780"/>
                <a:gd name="T41" fmla="*/ 342 h 953"/>
                <a:gd name="T42" fmla="*/ 1979 w 2780"/>
                <a:gd name="T43" fmla="*/ 336 h 953"/>
                <a:gd name="T44" fmla="*/ 1943 w 2780"/>
                <a:gd name="T45" fmla="*/ 330 h 953"/>
                <a:gd name="T46" fmla="*/ 1931 w 2780"/>
                <a:gd name="T47" fmla="*/ 342 h 953"/>
                <a:gd name="T48" fmla="*/ 1919 w 2780"/>
                <a:gd name="T49" fmla="*/ 354 h 953"/>
                <a:gd name="T50" fmla="*/ 1889 w 2780"/>
                <a:gd name="T51" fmla="*/ 360 h 953"/>
                <a:gd name="T52" fmla="*/ 1830 w 2780"/>
                <a:gd name="T53" fmla="*/ 342 h 953"/>
                <a:gd name="T54" fmla="*/ 1806 w 2780"/>
                <a:gd name="T55" fmla="*/ 342 h 953"/>
                <a:gd name="T56" fmla="*/ 1782 w 2780"/>
                <a:gd name="T57" fmla="*/ 354 h 953"/>
                <a:gd name="T58" fmla="*/ 1713 w 2780"/>
                <a:gd name="T59" fmla="*/ 425 h 953"/>
                <a:gd name="T60" fmla="*/ 1669 w 2780"/>
                <a:gd name="T61" fmla="*/ 569 h 953"/>
                <a:gd name="T62" fmla="*/ 1669 w 2780"/>
                <a:gd name="T63" fmla="*/ 593 h 953"/>
                <a:gd name="T64" fmla="*/ 1675 w 2780"/>
                <a:gd name="T65" fmla="*/ 641 h 953"/>
                <a:gd name="T66" fmla="*/ 1693 w 2780"/>
                <a:gd name="T67" fmla="*/ 659 h 953"/>
                <a:gd name="T68" fmla="*/ 1687 w 2780"/>
                <a:gd name="T69" fmla="*/ 671 h 953"/>
                <a:gd name="T70" fmla="*/ 1675 w 2780"/>
                <a:gd name="T71" fmla="*/ 683 h 953"/>
                <a:gd name="T72" fmla="*/ 1597 w 2780"/>
                <a:gd name="T73" fmla="*/ 689 h 953"/>
                <a:gd name="T74" fmla="*/ 1520 w 2780"/>
                <a:gd name="T75" fmla="*/ 629 h 953"/>
                <a:gd name="T76" fmla="*/ 1377 w 2780"/>
                <a:gd name="T77" fmla="*/ 587 h 953"/>
                <a:gd name="T78" fmla="*/ 1228 w 2780"/>
                <a:gd name="T79" fmla="*/ 671 h 953"/>
                <a:gd name="T80" fmla="*/ 1049 w 2780"/>
                <a:gd name="T81" fmla="*/ 731 h 953"/>
                <a:gd name="T82" fmla="*/ 846 w 2780"/>
                <a:gd name="T83" fmla="*/ 743 h 953"/>
                <a:gd name="T84" fmla="*/ 650 w 2780"/>
                <a:gd name="T85" fmla="*/ 701 h 953"/>
                <a:gd name="T86" fmla="*/ 590 w 2780"/>
                <a:gd name="T87" fmla="*/ 695 h 953"/>
                <a:gd name="T88" fmla="*/ 578 w 2780"/>
                <a:gd name="T89" fmla="*/ 701 h 953"/>
                <a:gd name="T90" fmla="*/ 542 w 2780"/>
                <a:gd name="T91" fmla="*/ 731 h 953"/>
                <a:gd name="T92" fmla="*/ 447 w 2780"/>
                <a:gd name="T93" fmla="*/ 809 h 953"/>
                <a:gd name="T94" fmla="*/ 417 w 2780"/>
                <a:gd name="T95" fmla="*/ 821 h 953"/>
                <a:gd name="T96" fmla="*/ 393 w 2780"/>
                <a:gd name="T97" fmla="*/ 821 h 953"/>
                <a:gd name="T98" fmla="*/ 346 w 2780"/>
                <a:gd name="T99" fmla="*/ 827 h 953"/>
                <a:gd name="T100" fmla="*/ 220 w 2780"/>
                <a:gd name="T101" fmla="*/ 851 h 953"/>
                <a:gd name="T102" fmla="*/ 184 w 2780"/>
                <a:gd name="T103" fmla="*/ 857 h 953"/>
                <a:gd name="T104" fmla="*/ 125 w 2780"/>
                <a:gd name="T105" fmla="*/ 851 h 953"/>
                <a:gd name="T106" fmla="*/ 107 w 2780"/>
                <a:gd name="T107" fmla="*/ 857 h 953"/>
                <a:gd name="T108" fmla="*/ 101 w 2780"/>
                <a:gd name="T109" fmla="*/ 875 h 953"/>
                <a:gd name="T110" fmla="*/ 83 w 2780"/>
                <a:gd name="T111" fmla="*/ 887 h 953"/>
                <a:gd name="T112" fmla="*/ 48 w 2780"/>
                <a:gd name="T113" fmla="*/ 899 h 953"/>
                <a:gd name="T114" fmla="*/ 2879 w 2780"/>
                <a:gd name="T115" fmla="*/ 24 h 95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48" y="186"/>
                  </a:lnTo>
                  <a:lnTo>
                    <a:pt x="2242" y="186"/>
                  </a:lnTo>
                  <a:lnTo>
                    <a:pt x="2236" y="186"/>
                  </a:lnTo>
                  <a:lnTo>
                    <a:pt x="2230" y="186"/>
                  </a:lnTo>
                  <a:lnTo>
                    <a:pt x="2224" y="192"/>
                  </a:lnTo>
                  <a:lnTo>
                    <a:pt x="2218" y="192"/>
                  </a:lnTo>
                  <a:lnTo>
                    <a:pt x="2212" y="198"/>
                  </a:lnTo>
                  <a:lnTo>
                    <a:pt x="2194" y="204"/>
                  </a:lnTo>
                  <a:lnTo>
                    <a:pt x="2170" y="210"/>
                  </a:lnTo>
                  <a:lnTo>
                    <a:pt x="2146" y="228"/>
                  </a:lnTo>
                  <a:lnTo>
                    <a:pt x="2122" y="240"/>
                  </a:lnTo>
                  <a:lnTo>
                    <a:pt x="2116" y="240"/>
                  </a:lnTo>
                  <a:lnTo>
                    <a:pt x="2110" y="240"/>
                  </a:lnTo>
                  <a:lnTo>
                    <a:pt x="2104" y="240"/>
                  </a:lnTo>
                  <a:lnTo>
                    <a:pt x="2098" y="246"/>
                  </a:lnTo>
                  <a:lnTo>
                    <a:pt x="2092" y="246"/>
                  </a:lnTo>
                  <a:lnTo>
                    <a:pt x="2086" y="246"/>
                  </a:lnTo>
                  <a:lnTo>
                    <a:pt x="2080" y="252"/>
                  </a:lnTo>
                  <a:lnTo>
                    <a:pt x="2080" y="258"/>
                  </a:lnTo>
                  <a:lnTo>
                    <a:pt x="2074" y="258"/>
                  </a:lnTo>
                  <a:lnTo>
                    <a:pt x="2074" y="264"/>
                  </a:lnTo>
                  <a:lnTo>
                    <a:pt x="2074" y="270"/>
                  </a:lnTo>
                  <a:lnTo>
                    <a:pt x="2074" y="276"/>
                  </a:lnTo>
                  <a:lnTo>
                    <a:pt x="2069" y="288"/>
                  </a:lnTo>
                  <a:lnTo>
                    <a:pt x="2057" y="300"/>
                  </a:lnTo>
                  <a:lnTo>
                    <a:pt x="2051" y="300"/>
                  </a:lnTo>
                  <a:lnTo>
                    <a:pt x="2045" y="300"/>
                  </a:lnTo>
                  <a:lnTo>
                    <a:pt x="2039" y="306"/>
                  </a:lnTo>
                  <a:lnTo>
                    <a:pt x="2033" y="306"/>
                  </a:lnTo>
                  <a:lnTo>
                    <a:pt x="2033" y="312"/>
                  </a:lnTo>
                  <a:lnTo>
                    <a:pt x="2027" y="312"/>
                  </a:lnTo>
                  <a:lnTo>
                    <a:pt x="2027" y="318"/>
                  </a:lnTo>
                  <a:lnTo>
                    <a:pt x="2021" y="324"/>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1" y="336"/>
                  </a:lnTo>
                  <a:lnTo>
                    <a:pt x="1865" y="342"/>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71"/>
                  </a:lnTo>
                  <a:lnTo>
                    <a:pt x="1632" y="671"/>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2"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path>
              </a:pathLst>
            </a:custGeom>
            <a:gradFill rotWithShape="0">
              <a:gsLst>
                <a:gs pos="0">
                  <a:schemeClr val="bg1"/>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es-ES"/>
            </a:p>
          </p:txBody>
        </p:sp>
        <p:sp>
          <p:nvSpPr>
            <p:cNvPr id="6" name="Freeform 4"/>
            <p:cNvSpPr>
              <a:spLocks/>
            </p:cNvSpPr>
            <p:nvPr/>
          </p:nvSpPr>
          <p:spPr bwMode="ltGray">
            <a:xfrm>
              <a:off x="4602" y="4014"/>
              <a:ext cx="12" cy="18"/>
            </a:xfrm>
            <a:custGeom>
              <a:avLst/>
              <a:gdLst>
                <a:gd name="T0" fmla="*/ 12 w 12"/>
                <a:gd name="T1" fmla="*/ 18 h 18"/>
                <a:gd name="T2" fmla="*/ 12 w 12"/>
                <a:gd name="T3" fmla="*/ 12 h 18"/>
                <a:gd name="T4" fmla="*/ 6 w 12"/>
                <a:gd name="T5" fmla="*/ 6 h 18"/>
                <a:gd name="T6" fmla="*/ 6 w 12"/>
                <a:gd name="T7" fmla="*/ 6 h 18"/>
                <a:gd name="T8" fmla="*/ 0 w 12"/>
                <a:gd name="T9" fmla="*/ 0 h 18"/>
                <a:gd name="T10" fmla="*/ 12 w 12"/>
                <a:gd name="T11" fmla="*/ 18 h 18"/>
                <a:gd name="T12" fmla="*/ 12 w 12"/>
                <a:gd name="T13" fmla="*/ 18 h 18"/>
                <a:gd name="T14" fmla="*/ 12 w 12"/>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7" name="Freeform 5"/>
            <p:cNvSpPr>
              <a:spLocks/>
            </p:cNvSpPr>
            <p:nvPr/>
          </p:nvSpPr>
          <p:spPr bwMode="ltGray">
            <a:xfrm>
              <a:off x="4596" y="3996"/>
              <a:ext cx="6" cy="18"/>
            </a:xfrm>
            <a:custGeom>
              <a:avLst/>
              <a:gdLst>
                <a:gd name="T0" fmla="*/ 0 w 6"/>
                <a:gd name="T1" fmla="*/ 12 h 18"/>
                <a:gd name="T2" fmla="*/ 6 w 6"/>
                <a:gd name="T3" fmla="*/ 18 h 18"/>
                <a:gd name="T4" fmla="*/ 0 w 6"/>
                <a:gd name="T5" fmla="*/ 0 h 18"/>
                <a:gd name="T6" fmla="*/ 0 w 6"/>
                <a:gd name="T7" fmla="*/ 12 h 18"/>
                <a:gd name="T8" fmla="*/ 0 w 6"/>
                <a:gd name="T9" fmla="*/ 12 h 18"/>
                <a:gd name="T10" fmla="*/ 0 w 6"/>
                <a:gd name="T11" fmla="*/ 12 h 18"/>
              </a:gdLst>
              <a:ahLst/>
              <a:cxnLst>
                <a:cxn ang="0">
                  <a:pos x="T0" y="T1"/>
                </a:cxn>
                <a:cxn ang="0">
                  <a:pos x="T2" y="T3"/>
                </a:cxn>
                <a:cxn ang="0">
                  <a:pos x="T4" y="T5"/>
                </a:cxn>
                <a:cxn ang="0">
                  <a:pos x="T6" y="T7"/>
                </a:cxn>
                <a:cxn ang="0">
                  <a:pos x="T8" y="T9"/>
                </a:cxn>
                <a:cxn ang="0">
                  <a:pos x="T10" y="T11"/>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8" name="Freeform 6"/>
            <p:cNvSpPr>
              <a:spLocks/>
            </p:cNvSpPr>
            <p:nvPr/>
          </p:nvSpPr>
          <p:spPr bwMode="ltGray">
            <a:xfrm>
              <a:off x="5180" y="3577"/>
              <a:ext cx="304" cy="741"/>
            </a:xfrm>
            <a:custGeom>
              <a:avLst/>
              <a:gdLst>
                <a:gd name="T0" fmla="*/ 280 w 304"/>
                <a:gd name="T1" fmla="*/ 42 h 741"/>
                <a:gd name="T2" fmla="*/ 274 w 304"/>
                <a:gd name="T3" fmla="*/ 42 h 741"/>
                <a:gd name="T4" fmla="*/ 268 w 304"/>
                <a:gd name="T5" fmla="*/ 42 h 741"/>
                <a:gd name="T6" fmla="*/ 256 w 304"/>
                <a:gd name="T7" fmla="*/ 42 h 741"/>
                <a:gd name="T8" fmla="*/ 238 w 304"/>
                <a:gd name="T9" fmla="*/ 48 h 741"/>
                <a:gd name="T10" fmla="*/ 214 w 304"/>
                <a:gd name="T11" fmla="*/ 12 h 741"/>
                <a:gd name="T12" fmla="*/ 196 w 304"/>
                <a:gd name="T13" fmla="*/ 0 h 741"/>
                <a:gd name="T14" fmla="*/ 196 w 304"/>
                <a:gd name="T15" fmla="*/ 0 h 741"/>
                <a:gd name="T16" fmla="*/ 164 w 304"/>
                <a:gd name="T17" fmla="*/ 167 h 741"/>
                <a:gd name="T18" fmla="*/ 144 w 304"/>
                <a:gd name="T19" fmla="*/ 217 h 741"/>
                <a:gd name="T20" fmla="*/ 110 w 304"/>
                <a:gd name="T21" fmla="*/ 281 h 741"/>
                <a:gd name="T22" fmla="*/ 96 w 304"/>
                <a:gd name="T23" fmla="*/ 327 h 741"/>
                <a:gd name="T24" fmla="*/ 124 w 304"/>
                <a:gd name="T25" fmla="*/ 405 h 741"/>
                <a:gd name="T26" fmla="*/ 100 w 304"/>
                <a:gd name="T27" fmla="*/ 463 h 741"/>
                <a:gd name="T28" fmla="*/ 68 w 304"/>
                <a:gd name="T29" fmla="*/ 503 h 741"/>
                <a:gd name="T30" fmla="*/ 30 w 304"/>
                <a:gd name="T31" fmla="*/ 539 h 741"/>
                <a:gd name="T32" fmla="*/ 24 w 304"/>
                <a:gd name="T33" fmla="*/ 613 h 741"/>
                <a:gd name="T34" fmla="*/ 0 w 304"/>
                <a:gd name="T35" fmla="*/ 741 h 741"/>
                <a:gd name="T36" fmla="*/ 202 w 304"/>
                <a:gd name="T37" fmla="*/ 741 h 741"/>
                <a:gd name="T38" fmla="*/ 180 w 304"/>
                <a:gd name="T39" fmla="*/ 639 h 741"/>
                <a:gd name="T40" fmla="*/ 192 w 304"/>
                <a:gd name="T41" fmla="*/ 589 h 741"/>
                <a:gd name="T42" fmla="*/ 178 w 304"/>
                <a:gd name="T43" fmla="*/ 539 h 741"/>
                <a:gd name="T44" fmla="*/ 190 w 304"/>
                <a:gd name="T45" fmla="*/ 499 h 741"/>
                <a:gd name="T46" fmla="*/ 184 w 304"/>
                <a:gd name="T47" fmla="*/ 465 h 741"/>
                <a:gd name="T48" fmla="*/ 192 w 304"/>
                <a:gd name="T49" fmla="*/ 391 h 741"/>
                <a:gd name="T50" fmla="*/ 216 w 304"/>
                <a:gd name="T51" fmla="*/ 313 h 741"/>
                <a:gd name="T52" fmla="*/ 238 w 304"/>
                <a:gd name="T53" fmla="*/ 249 h 741"/>
                <a:gd name="T54" fmla="*/ 268 w 304"/>
                <a:gd name="T55" fmla="*/ 185 h 741"/>
                <a:gd name="T56" fmla="*/ 284 w 304"/>
                <a:gd name="T57" fmla="*/ 159 h 741"/>
                <a:gd name="T58" fmla="*/ 304 w 304"/>
                <a:gd name="T59" fmla="*/ 12 h 741"/>
                <a:gd name="T60" fmla="*/ 298 w 304"/>
                <a:gd name="T61" fmla="*/ 24 h 741"/>
                <a:gd name="T62" fmla="*/ 292 w 304"/>
                <a:gd name="T63" fmla="*/ 30 h 741"/>
                <a:gd name="T64" fmla="*/ 292 w 304"/>
                <a:gd name="T65" fmla="*/ 36 h 741"/>
                <a:gd name="T66" fmla="*/ 286 w 304"/>
                <a:gd name="T67" fmla="*/ 36 h 741"/>
                <a:gd name="T68" fmla="*/ 286 w 304"/>
                <a:gd name="T69" fmla="*/ 42 h 741"/>
                <a:gd name="T70" fmla="*/ 280 w 304"/>
                <a:gd name="T71" fmla="*/ 42 h 741"/>
                <a:gd name="T72" fmla="*/ 280 w 304"/>
                <a:gd name="T73" fmla="*/ 42 h 741"/>
                <a:gd name="T74" fmla="*/ 280 w 304"/>
                <a:gd name="T75" fmla="*/ 4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9" name="Freeform 7"/>
            <p:cNvSpPr>
              <a:spLocks/>
            </p:cNvSpPr>
            <p:nvPr/>
          </p:nvSpPr>
          <p:spPr bwMode="ltGray">
            <a:xfrm>
              <a:off x="4918" y="3553"/>
              <a:ext cx="314" cy="767"/>
            </a:xfrm>
            <a:custGeom>
              <a:avLst/>
              <a:gdLst>
                <a:gd name="T0" fmla="*/ 284 w 314"/>
                <a:gd name="T1" fmla="*/ 6 h 767"/>
                <a:gd name="T2" fmla="*/ 278 w 314"/>
                <a:gd name="T3" fmla="*/ 6 h 767"/>
                <a:gd name="T4" fmla="*/ 272 w 314"/>
                <a:gd name="T5" fmla="*/ 12 h 767"/>
                <a:gd name="T6" fmla="*/ 254 w 314"/>
                <a:gd name="T7" fmla="*/ 18 h 767"/>
                <a:gd name="T8" fmla="*/ 230 w 314"/>
                <a:gd name="T9" fmla="*/ 24 h 767"/>
                <a:gd name="T10" fmla="*/ 206 w 314"/>
                <a:gd name="T11" fmla="*/ 42 h 767"/>
                <a:gd name="T12" fmla="*/ 188 w 314"/>
                <a:gd name="T13" fmla="*/ 48 h 767"/>
                <a:gd name="T14" fmla="*/ 176 w 314"/>
                <a:gd name="T15" fmla="*/ 54 h 767"/>
                <a:gd name="T16" fmla="*/ 170 w 314"/>
                <a:gd name="T17" fmla="*/ 54 h 767"/>
                <a:gd name="T18" fmla="*/ 150 w 314"/>
                <a:gd name="T19" fmla="*/ 169 h 767"/>
                <a:gd name="T20" fmla="*/ 110 w 314"/>
                <a:gd name="T21" fmla="*/ 225 h 767"/>
                <a:gd name="T22" fmla="*/ 54 w 314"/>
                <a:gd name="T23" fmla="*/ 383 h 767"/>
                <a:gd name="T24" fmla="*/ 82 w 314"/>
                <a:gd name="T25" fmla="*/ 555 h 767"/>
                <a:gd name="T26" fmla="*/ 40 w 314"/>
                <a:gd name="T27" fmla="*/ 679 h 767"/>
                <a:gd name="T28" fmla="*/ 0 w 314"/>
                <a:gd name="T29" fmla="*/ 767 h 767"/>
                <a:gd name="T30" fmla="*/ 108 w 314"/>
                <a:gd name="T31" fmla="*/ 767 h 767"/>
                <a:gd name="T32" fmla="*/ 120 w 314"/>
                <a:gd name="T33" fmla="*/ 611 h 767"/>
                <a:gd name="T34" fmla="*/ 148 w 314"/>
                <a:gd name="T35" fmla="*/ 499 h 767"/>
                <a:gd name="T36" fmla="*/ 160 w 314"/>
                <a:gd name="T37" fmla="*/ 367 h 767"/>
                <a:gd name="T38" fmla="*/ 218 w 314"/>
                <a:gd name="T39" fmla="*/ 327 h 767"/>
                <a:gd name="T40" fmla="*/ 238 w 314"/>
                <a:gd name="T41" fmla="*/ 221 h 767"/>
                <a:gd name="T42" fmla="*/ 296 w 314"/>
                <a:gd name="T43" fmla="*/ 135 h 767"/>
                <a:gd name="T44" fmla="*/ 314 w 314"/>
                <a:gd name="T45" fmla="*/ 0 h 767"/>
                <a:gd name="T46" fmla="*/ 302 w 314"/>
                <a:gd name="T47" fmla="*/ 0 h 767"/>
                <a:gd name="T48" fmla="*/ 296 w 314"/>
                <a:gd name="T49" fmla="*/ 0 h 767"/>
                <a:gd name="T50" fmla="*/ 290 w 314"/>
                <a:gd name="T51" fmla="*/ 0 h 767"/>
                <a:gd name="T52" fmla="*/ 284 w 314"/>
                <a:gd name="T53" fmla="*/ 6 h 767"/>
                <a:gd name="T54" fmla="*/ 284 w 314"/>
                <a:gd name="T55" fmla="*/ 6 h 767"/>
                <a:gd name="T56" fmla="*/ 284 w 314"/>
                <a:gd name="T57" fmla="*/ 6 h 767"/>
                <a:gd name="T58" fmla="*/ 284 w 314"/>
                <a:gd name="T59" fmla="*/ 6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10" name="Freeform 8"/>
            <p:cNvSpPr>
              <a:spLocks/>
            </p:cNvSpPr>
            <p:nvPr/>
          </p:nvSpPr>
          <p:spPr bwMode="ltGray">
            <a:xfrm>
              <a:off x="4700" y="3697"/>
              <a:ext cx="275" cy="623"/>
            </a:xfrm>
            <a:custGeom>
              <a:avLst/>
              <a:gdLst>
                <a:gd name="T0" fmla="*/ 257 w 275"/>
                <a:gd name="T1" fmla="*/ 12 h 623"/>
                <a:gd name="T2" fmla="*/ 239 w 275"/>
                <a:gd name="T3" fmla="*/ 6 h 623"/>
                <a:gd name="T4" fmla="*/ 203 w 275"/>
                <a:gd name="T5" fmla="*/ 6 h 623"/>
                <a:gd name="T6" fmla="*/ 203 w 275"/>
                <a:gd name="T7" fmla="*/ 6 h 623"/>
                <a:gd name="T8" fmla="*/ 197 w 275"/>
                <a:gd name="T9" fmla="*/ 6 h 623"/>
                <a:gd name="T10" fmla="*/ 185 w 275"/>
                <a:gd name="T11" fmla="*/ 0 h 623"/>
                <a:gd name="T12" fmla="*/ 173 w 275"/>
                <a:gd name="T13" fmla="*/ 0 h 623"/>
                <a:gd name="T14" fmla="*/ 166 w 275"/>
                <a:gd name="T15" fmla="*/ 0 h 623"/>
                <a:gd name="T16" fmla="*/ 160 w 275"/>
                <a:gd name="T17" fmla="*/ 0 h 623"/>
                <a:gd name="T18" fmla="*/ 144 w 275"/>
                <a:gd name="T19" fmla="*/ 117 h 623"/>
                <a:gd name="T20" fmla="*/ 128 w 275"/>
                <a:gd name="T21" fmla="*/ 185 h 623"/>
                <a:gd name="T22" fmla="*/ 58 w 275"/>
                <a:gd name="T23" fmla="*/ 299 h 623"/>
                <a:gd name="T24" fmla="*/ 54 w 275"/>
                <a:gd name="T25" fmla="*/ 441 h 623"/>
                <a:gd name="T26" fmla="*/ 24 w 275"/>
                <a:gd name="T27" fmla="*/ 523 h 623"/>
                <a:gd name="T28" fmla="*/ 0 w 275"/>
                <a:gd name="T29" fmla="*/ 623 h 623"/>
                <a:gd name="T30" fmla="*/ 78 w 275"/>
                <a:gd name="T31" fmla="*/ 623 h 623"/>
                <a:gd name="T32" fmla="*/ 92 w 275"/>
                <a:gd name="T33" fmla="*/ 555 h 623"/>
                <a:gd name="T34" fmla="*/ 134 w 275"/>
                <a:gd name="T35" fmla="*/ 447 h 623"/>
                <a:gd name="T36" fmla="*/ 158 w 275"/>
                <a:gd name="T37" fmla="*/ 315 h 623"/>
                <a:gd name="T38" fmla="*/ 184 w 275"/>
                <a:gd name="T39" fmla="*/ 257 h 623"/>
                <a:gd name="T40" fmla="*/ 216 w 275"/>
                <a:gd name="T41" fmla="*/ 211 h 623"/>
                <a:gd name="T42" fmla="*/ 222 w 275"/>
                <a:gd name="T43" fmla="*/ 145 h 623"/>
                <a:gd name="T44" fmla="*/ 240 w 275"/>
                <a:gd name="T45" fmla="*/ 111 h 623"/>
                <a:gd name="T46" fmla="*/ 262 w 275"/>
                <a:gd name="T47" fmla="*/ 79 h 623"/>
                <a:gd name="T48" fmla="*/ 275 w 275"/>
                <a:gd name="T49" fmla="*/ 6 h 623"/>
                <a:gd name="T50" fmla="*/ 263 w 275"/>
                <a:gd name="T51" fmla="*/ 12 h 623"/>
                <a:gd name="T52" fmla="*/ 257 w 275"/>
                <a:gd name="T53" fmla="*/ 12 h 623"/>
                <a:gd name="T54" fmla="*/ 257 w 275"/>
                <a:gd name="T55" fmla="*/ 12 h 623"/>
                <a:gd name="T56" fmla="*/ 257 w 275"/>
                <a:gd name="T57" fmla="*/ 1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11" name="Freeform 9"/>
            <p:cNvSpPr>
              <a:spLocks/>
            </p:cNvSpPr>
            <p:nvPr/>
          </p:nvSpPr>
          <p:spPr bwMode="ltGray">
            <a:xfrm>
              <a:off x="4522" y="3709"/>
              <a:ext cx="213" cy="611"/>
            </a:xfrm>
            <a:custGeom>
              <a:avLst/>
              <a:gdLst>
                <a:gd name="T0" fmla="*/ 171 w 213"/>
                <a:gd name="T1" fmla="*/ 12 h 611"/>
                <a:gd name="T2" fmla="*/ 159 w 213"/>
                <a:gd name="T3" fmla="*/ 24 h 611"/>
                <a:gd name="T4" fmla="*/ 153 w 213"/>
                <a:gd name="T5" fmla="*/ 36 h 611"/>
                <a:gd name="T6" fmla="*/ 128 w 213"/>
                <a:gd name="T7" fmla="*/ 60 h 611"/>
                <a:gd name="T8" fmla="*/ 110 w 213"/>
                <a:gd name="T9" fmla="*/ 83 h 611"/>
                <a:gd name="T10" fmla="*/ 86 w 213"/>
                <a:gd name="T11" fmla="*/ 119 h 611"/>
                <a:gd name="T12" fmla="*/ 68 w 213"/>
                <a:gd name="T13" fmla="*/ 167 h 611"/>
                <a:gd name="T14" fmla="*/ 68 w 213"/>
                <a:gd name="T15" fmla="*/ 221 h 611"/>
                <a:gd name="T16" fmla="*/ 68 w 213"/>
                <a:gd name="T17" fmla="*/ 227 h 611"/>
                <a:gd name="T18" fmla="*/ 68 w 213"/>
                <a:gd name="T19" fmla="*/ 233 h 611"/>
                <a:gd name="T20" fmla="*/ 68 w 213"/>
                <a:gd name="T21" fmla="*/ 239 h 611"/>
                <a:gd name="T22" fmla="*/ 68 w 213"/>
                <a:gd name="T23" fmla="*/ 245 h 611"/>
                <a:gd name="T24" fmla="*/ 68 w 213"/>
                <a:gd name="T25" fmla="*/ 251 h 611"/>
                <a:gd name="T26" fmla="*/ 68 w 213"/>
                <a:gd name="T27" fmla="*/ 251 h 611"/>
                <a:gd name="T28" fmla="*/ 68 w 213"/>
                <a:gd name="T29" fmla="*/ 257 h 611"/>
                <a:gd name="T30" fmla="*/ 68 w 213"/>
                <a:gd name="T31" fmla="*/ 269 h 611"/>
                <a:gd name="T32" fmla="*/ 74 w 213"/>
                <a:gd name="T33" fmla="*/ 287 h 611"/>
                <a:gd name="T34" fmla="*/ 80 w 213"/>
                <a:gd name="T35" fmla="*/ 305 h 611"/>
                <a:gd name="T36" fmla="*/ 86 w 213"/>
                <a:gd name="T37" fmla="*/ 311 h 611"/>
                <a:gd name="T38" fmla="*/ 86 w 213"/>
                <a:gd name="T39" fmla="*/ 311 h 611"/>
                <a:gd name="T40" fmla="*/ 92 w 213"/>
                <a:gd name="T41" fmla="*/ 317 h 611"/>
                <a:gd name="T42" fmla="*/ 92 w 213"/>
                <a:gd name="T43" fmla="*/ 323 h 611"/>
                <a:gd name="T44" fmla="*/ 92 w 213"/>
                <a:gd name="T45" fmla="*/ 323 h 611"/>
                <a:gd name="T46" fmla="*/ 24 w 213"/>
                <a:gd name="T47" fmla="*/ 437 h 611"/>
                <a:gd name="T48" fmla="*/ 18 w 213"/>
                <a:gd name="T49" fmla="*/ 471 h 611"/>
                <a:gd name="T50" fmla="*/ 0 w 213"/>
                <a:gd name="T51" fmla="*/ 547 h 611"/>
                <a:gd name="T52" fmla="*/ 50 w 213"/>
                <a:gd name="T53" fmla="*/ 611 h 611"/>
                <a:gd name="T54" fmla="*/ 114 w 213"/>
                <a:gd name="T55" fmla="*/ 611 h 611"/>
                <a:gd name="T56" fmla="*/ 104 w 213"/>
                <a:gd name="T57" fmla="*/ 555 h 611"/>
                <a:gd name="T58" fmla="*/ 120 w 213"/>
                <a:gd name="T59" fmla="*/ 515 h 611"/>
                <a:gd name="T60" fmla="*/ 150 w 213"/>
                <a:gd name="T61" fmla="*/ 449 h 611"/>
                <a:gd name="T62" fmla="*/ 166 w 213"/>
                <a:gd name="T63" fmla="*/ 377 h 611"/>
                <a:gd name="T64" fmla="*/ 156 w 213"/>
                <a:gd name="T65" fmla="*/ 295 h 611"/>
                <a:gd name="T66" fmla="*/ 170 w 213"/>
                <a:gd name="T67" fmla="*/ 203 h 611"/>
                <a:gd name="T68" fmla="*/ 212 w 213"/>
                <a:gd name="T69" fmla="*/ 95 h 611"/>
                <a:gd name="T70" fmla="*/ 213 w 213"/>
                <a:gd name="T71" fmla="*/ 0 h 611"/>
                <a:gd name="T72" fmla="*/ 207 w 213"/>
                <a:gd name="T73" fmla="*/ 0 h 611"/>
                <a:gd name="T74" fmla="*/ 201 w 213"/>
                <a:gd name="T75" fmla="*/ 0 h 611"/>
                <a:gd name="T76" fmla="*/ 195 w 213"/>
                <a:gd name="T77" fmla="*/ 0 h 611"/>
                <a:gd name="T78" fmla="*/ 189 w 213"/>
                <a:gd name="T79" fmla="*/ 0 h 611"/>
                <a:gd name="T80" fmla="*/ 183 w 213"/>
                <a:gd name="T81" fmla="*/ 6 h 611"/>
                <a:gd name="T82" fmla="*/ 177 w 213"/>
                <a:gd name="T83" fmla="*/ 6 h 611"/>
                <a:gd name="T84" fmla="*/ 171 w 213"/>
                <a:gd name="T85" fmla="*/ 12 h 611"/>
                <a:gd name="T86" fmla="*/ 171 w 213"/>
                <a:gd name="T87" fmla="*/ 12 h 611"/>
                <a:gd name="T88" fmla="*/ 171 w 213"/>
                <a:gd name="T89" fmla="*/ 12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12" name="Freeform 10"/>
            <p:cNvSpPr>
              <a:spLocks/>
            </p:cNvSpPr>
            <p:nvPr/>
          </p:nvSpPr>
          <p:spPr bwMode="ltGray">
            <a:xfrm>
              <a:off x="4292" y="3936"/>
              <a:ext cx="167" cy="384"/>
            </a:xfrm>
            <a:custGeom>
              <a:avLst/>
              <a:gdLst>
                <a:gd name="T0" fmla="*/ 149 w 167"/>
                <a:gd name="T1" fmla="*/ 60 h 384"/>
                <a:gd name="T2" fmla="*/ 119 w 167"/>
                <a:gd name="T3" fmla="*/ 30 h 384"/>
                <a:gd name="T4" fmla="*/ 89 w 167"/>
                <a:gd name="T5" fmla="*/ 12 h 384"/>
                <a:gd name="T6" fmla="*/ 59 w 167"/>
                <a:gd name="T7" fmla="*/ 0 h 384"/>
                <a:gd name="T8" fmla="*/ 54 w 167"/>
                <a:gd name="T9" fmla="*/ 70 h 384"/>
                <a:gd name="T10" fmla="*/ 46 w 167"/>
                <a:gd name="T11" fmla="*/ 112 h 384"/>
                <a:gd name="T12" fmla="*/ 52 w 167"/>
                <a:gd name="T13" fmla="*/ 168 h 384"/>
                <a:gd name="T14" fmla="*/ 24 w 167"/>
                <a:gd name="T15" fmla="*/ 194 h 384"/>
                <a:gd name="T16" fmla="*/ 16 w 167"/>
                <a:gd name="T17" fmla="*/ 258 h 384"/>
                <a:gd name="T18" fmla="*/ 2 w 167"/>
                <a:gd name="T19" fmla="*/ 300 h 384"/>
                <a:gd name="T20" fmla="*/ 0 w 167"/>
                <a:gd name="T21" fmla="*/ 352 h 384"/>
                <a:gd name="T22" fmla="*/ 47 w 167"/>
                <a:gd name="T23" fmla="*/ 384 h 384"/>
                <a:gd name="T24" fmla="*/ 149 w 167"/>
                <a:gd name="T25" fmla="*/ 384 h 384"/>
                <a:gd name="T26" fmla="*/ 134 w 167"/>
                <a:gd name="T27" fmla="*/ 350 h 384"/>
                <a:gd name="T28" fmla="*/ 104 w 167"/>
                <a:gd name="T29" fmla="*/ 324 h 384"/>
                <a:gd name="T30" fmla="*/ 138 w 167"/>
                <a:gd name="T31" fmla="*/ 274 h 384"/>
                <a:gd name="T32" fmla="*/ 122 w 167"/>
                <a:gd name="T33" fmla="*/ 220 h 384"/>
                <a:gd name="T34" fmla="*/ 132 w 167"/>
                <a:gd name="T35" fmla="*/ 186 h 384"/>
                <a:gd name="T36" fmla="*/ 140 w 167"/>
                <a:gd name="T37" fmla="*/ 154 h 384"/>
                <a:gd name="T38" fmla="*/ 167 w 167"/>
                <a:gd name="T39" fmla="*/ 90 h 384"/>
                <a:gd name="T40" fmla="*/ 149 w 167"/>
                <a:gd name="T41" fmla="*/ 60 h 384"/>
                <a:gd name="T42" fmla="*/ 149 w 167"/>
                <a:gd name="T43" fmla="*/ 60 h 384"/>
                <a:gd name="T44" fmla="*/ 149 w 167"/>
                <a:gd name="T45" fmla="*/ 6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13" name="Freeform 11"/>
            <p:cNvSpPr>
              <a:spLocks/>
            </p:cNvSpPr>
            <p:nvPr/>
          </p:nvSpPr>
          <p:spPr bwMode="ltGray">
            <a:xfrm>
              <a:off x="4100" y="4020"/>
              <a:ext cx="166" cy="300"/>
            </a:xfrm>
            <a:custGeom>
              <a:avLst/>
              <a:gdLst>
                <a:gd name="T0" fmla="*/ 136 w 166"/>
                <a:gd name="T1" fmla="*/ 12 h 300"/>
                <a:gd name="T2" fmla="*/ 100 w 166"/>
                <a:gd name="T3" fmla="*/ 0 h 300"/>
                <a:gd name="T4" fmla="*/ 78 w 166"/>
                <a:gd name="T5" fmla="*/ 64 h 300"/>
                <a:gd name="T6" fmla="*/ 70 w 166"/>
                <a:gd name="T7" fmla="*/ 126 h 300"/>
                <a:gd name="T8" fmla="*/ 46 w 166"/>
                <a:gd name="T9" fmla="*/ 184 h 300"/>
                <a:gd name="T10" fmla="*/ 58 w 166"/>
                <a:gd name="T11" fmla="*/ 232 h 300"/>
                <a:gd name="T12" fmla="*/ 38 w 166"/>
                <a:gd name="T13" fmla="*/ 268 h 300"/>
                <a:gd name="T14" fmla="*/ 0 w 166"/>
                <a:gd name="T15" fmla="*/ 300 h 300"/>
                <a:gd name="T16" fmla="*/ 160 w 166"/>
                <a:gd name="T17" fmla="*/ 300 h 300"/>
                <a:gd name="T18" fmla="*/ 136 w 166"/>
                <a:gd name="T19" fmla="*/ 272 h 300"/>
                <a:gd name="T20" fmla="*/ 98 w 166"/>
                <a:gd name="T21" fmla="*/ 234 h 300"/>
                <a:gd name="T22" fmla="*/ 130 w 166"/>
                <a:gd name="T23" fmla="*/ 188 h 300"/>
                <a:gd name="T24" fmla="*/ 138 w 166"/>
                <a:gd name="T25" fmla="*/ 134 h 300"/>
                <a:gd name="T26" fmla="*/ 144 w 166"/>
                <a:gd name="T27" fmla="*/ 94 h 300"/>
                <a:gd name="T28" fmla="*/ 164 w 166"/>
                <a:gd name="T29" fmla="*/ 60 h 300"/>
                <a:gd name="T30" fmla="*/ 166 w 166"/>
                <a:gd name="T31" fmla="*/ 0 h 300"/>
                <a:gd name="T32" fmla="*/ 136 w 166"/>
                <a:gd name="T33" fmla="*/ 12 h 300"/>
                <a:gd name="T34" fmla="*/ 136 w 166"/>
                <a:gd name="T35" fmla="*/ 12 h 300"/>
                <a:gd name="T36" fmla="*/ 136 w 166"/>
                <a:gd name="T37" fmla="*/ 1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14" name="Freeform 12"/>
            <p:cNvSpPr>
              <a:spLocks/>
            </p:cNvSpPr>
            <p:nvPr/>
          </p:nvSpPr>
          <p:spPr bwMode="ltGray">
            <a:xfrm>
              <a:off x="3910" y="4038"/>
              <a:ext cx="237" cy="282"/>
            </a:xfrm>
            <a:custGeom>
              <a:avLst/>
              <a:gdLst>
                <a:gd name="T0" fmla="*/ 201 w 237"/>
                <a:gd name="T1" fmla="*/ 0 h 282"/>
                <a:gd name="T2" fmla="*/ 183 w 237"/>
                <a:gd name="T3" fmla="*/ 0 h 282"/>
                <a:gd name="T4" fmla="*/ 158 w 237"/>
                <a:gd name="T5" fmla="*/ 50 h 282"/>
                <a:gd name="T6" fmla="*/ 148 w 237"/>
                <a:gd name="T7" fmla="*/ 92 h 282"/>
                <a:gd name="T8" fmla="*/ 120 w 237"/>
                <a:gd name="T9" fmla="*/ 144 h 282"/>
                <a:gd name="T10" fmla="*/ 82 w 237"/>
                <a:gd name="T11" fmla="*/ 182 h 282"/>
                <a:gd name="T12" fmla="*/ 60 w 237"/>
                <a:gd name="T13" fmla="*/ 232 h 282"/>
                <a:gd name="T14" fmla="*/ 0 w 237"/>
                <a:gd name="T15" fmla="*/ 282 h 282"/>
                <a:gd name="T16" fmla="*/ 128 w 237"/>
                <a:gd name="T17" fmla="*/ 282 h 282"/>
                <a:gd name="T18" fmla="*/ 154 w 237"/>
                <a:gd name="T19" fmla="*/ 254 h 282"/>
                <a:gd name="T20" fmla="*/ 158 w 237"/>
                <a:gd name="T21" fmla="*/ 196 h 282"/>
                <a:gd name="T22" fmla="*/ 188 w 237"/>
                <a:gd name="T23" fmla="*/ 148 h 282"/>
                <a:gd name="T24" fmla="*/ 196 w 237"/>
                <a:gd name="T25" fmla="*/ 70 h 282"/>
                <a:gd name="T26" fmla="*/ 237 w 237"/>
                <a:gd name="T27" fmla="*/ 0 h 282"/>
                <a:gd name="T28" fmla="*/ 201 w 237"/>
                <a:gd name="T29" fmla="*/ 0 h 282"/>
                <a:gd name="T30" fmla="*/ 201 w 237"/>
                <a:gd name="T31" fmla="*/ 0 h 282"/>
                <a:gd name="T32" fmla="*/ 201 w 237"/>
                <a:gd name="T33"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15" name="Freeform 13"/>
            <p:cNvSpPr>
              <a:spLocks/>
            </p:cNvSpPr>
            <p:nvPr/>
          </p:nvSpPr>
          <p:spPr bwMode="ltGray">
            <a:xfrm>
              <a:off x="3674" y="4086"/>
              <a:ext cx="196" cy="234"/>
            </a:xfrm>
            <a:custGeom>
              <a:avLst/>
              <a:gdLst>
                <a:gd name="T0" fmla="*/ 167 w 196"/>
                <a:gd name="T1" fmla="*/ 54 h 234"/>
                <a:gd name="T2" fmla="*/ 113 w 196"/>
                <a:gd name="T3" fmla="*/ 24 h 234"/>
                <a:gd name="T4" fmla="*/ 83 w 196"/>
                <a:gd name="T5" fmla="*/ 0 h 234"/>
                <a:gd name="T6" fmla="*/ 80 w 196"/>
                <a:gd name="T7" fmla="*/ 62 h 234"/>
                <a:gd name="T8" fmla="*/ 58 w 196"/>
                <a:gd name="T9" fmla="*/ 100 h 234"/>
                <a:gd name="T10" fmla="*/ 54 w 196"/>
                <a:gd name="T11" fmla="*/ 160 h 234"/>
                <a:gd name="T12" fmla="*/ 36 w 196"/>
                <a:gd name="T13" fmla="*/ 202 h 234"/>
                <a:gd name="T14" fmla="*/ 0 w 196"/>
                <a:gd name="T15" fmla="*/ 234 h 234"/>
                <a:gd name="T16" fmla="*/ 146 w 196"/>
                <a:gd name="T17" fmla="*/ 234 h 234"/>
                <a:gd name="T18" fmla="*/ 170 w 196"/>
                <a:gd name="T19" fmla="*/ 198 h 234"/>
                <a:gd name="T20" fmla="*/ 158 w 196"/>
                <a:gd name="T21" fmla="*/ 138 h 234"/>
                <a:gd name="T22" fmla="*/ 196 w 196"/>
                <a:gd name="T23" fmla="*/ 100 h 234"/>
                <a:gd name="T24" fmla="*/ 191 w 196"/>
                <a:gd name="T25" fmla="*/ 54 h 234"/>
                <a:gd name="T26" fmla="*/ 167 w 196"/>
                <a:gd name="T27" fmla="*/ 54 h 234"/>
                <a:gd name="T28" fmla="*/ 167 w 196"/>
                <a:gd name="T29" fmla="*/ 54 h 234"/>
                <a:gd name="T30" fmla="*/ 167 w 196"/>
                <a:gd name="T31" fmla="*/ 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16" name="Freeform 14"/>
            <p:cNvSpPr>
              <a:spLocks/>
            </p:cNvSpPr>
            <p:nvPr/>
          </p:nvSpPr>
          <p:spPr bwMode="ltGray">
            <a:xfrm>
              <a:off x="3476" y="4068"/>
              <a:ext cx="190" cy="252"/>
            </a:xfrm>
            <a:custGeom>
              <a:avLst/>
              <a:gdLst>
                <a:gd name="T0" fmla="*/ 190 w 190"/>
                <a:gd name="T1" fmla="*/ 0 h 252"/>
                <a:gd name="T2" fmla="*/ 166 w 190"/>
                <a:gd name="T3" fmla="*/ 0 h 252"/>
                <a:gd name="T4" fmla="*/ 158 w 190"/>
                <a:gd name="T5" fmla="*/ 38 h 252"/>
                <a:gd name="T6" fmla="*/ 138 w 190"/>
                <a:gd name="T7" fmla="*/ 120 h 252"/>
                <a:gd name="T8" fmla="*/ 94 w 190"/>
                <a:gd name="T9" fmla="*/ 180 h 252"/>
                <a:gd name="T10" fmla="*/ 62 w 190"/>
                <a:gd name="T11" fmla="*/ 234 h 252"/>
                <a:gd name="T12" fmla="*/ 0 w 190"/>
                <a:gd name="T13" fmla="*/ 252 h 252"/>
                <a:gd name="T14" fmla="*/ 128 w 190"/>
                <a:gd name="T15" fmla="*/ 252 h 252"/>
                <a:gd name="T16" fmla="*/ 142 w 190"/>
                <a:gd name="T17" fmla="*/ 188 h 252"/>
                <a:gd name="T18" fmla="*/ 186 w 190"/>
                <a:gd name="T19" fmla="*/ 90 h 252"/>
                <a:gd name="T20" fmla="*/ 190 w 190"/>
                <a:gd name="T21" fmla="*/ 38 h 252"/>
                <a:gd name="T22" fmla="*/ 190 w 190"/>
                <a:gd name="T23" fmla="*/ 0 h 252"/>
                <a:gd name="T24" fmla="*/ 190 w 190"/>
                <a:gd name="T25" fmla="*/ 0 h 252"/>
                <a:gd name="T26" fmla="*/ 190 w 190"/>
                <a:gd name="T27" fmla="*/ 0 h 252"/>
                <a:gd name="T28" fmla="*/ 190 w 190"/>
                <a:gd name="T2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17" name="Freeform 15"/>
            <p:cNvSpPr>
              <a:spLocks/>
            </p:cNvSpPr>
            <p:nvPr/>
          </p:nvSpPr>
          <p:spPr bwMode="ltGray">
            <a:xfrm>
              <a:off x="3170" y="4188"/>
              <a:ext cx="230" cy="132"/>
            </a:xfrm>
            <a:custGeom>
              <a:avLst/>
              <a:gdLst>
                <a:gd name="T0" fmla="*/ 197 w 230"/>
                <a:gd name="T1" fmla="*/ 0 h 132"/>
                <a:gd name="T2" fmla="*/ 191 w 230"/>
                <a:gd name="T3" fmla="*/ 0 h 132"/>
                <a:gd name="T4" fmla="*/ 185 w 230"/>
                <a:gd name="T5" fmla="*/ 0 h 132"/>
                <a:gd name="T6" fmla="*/ 173 w 230"/>
                <a:gd name="T7" fmla="*/ 0 h 132"/>
                <a:gd name="T8" fmla="*/ 161 w 230"/>
                <a:gd name="T9" fmla="*/ 0 h 132"/>
                <a:gd name="T10" fmla="*/ 155 w 230"/>
                <a:gd name="T11" fmla="*/ 0 h 132"/>
                <a:gd name="T12" fmla="*/ 138 w 230"/>
                <a:gd name="T13" fmla="*/ 6 h 132"/>
                <a:gd name="T14" fmla="*/ 132 w 230"/>
                <a:gd name="T15" fmla="*/ 6 h 132"/>
                <a:gd name="T16" fmla="*/ 35 w 230"/>
                <a:gd name="T17" fmla="*/ 18 h 132"/>
                <a:gd name="T18" fmla="*/ 11 w 230"/>
                <a:gd name="T19" fmla="*/ 30 h 132"/>
                <a:gd name="T20" fmla="*/ 23 w 230"/>
                <a:gd name="T21" fmla="*/ 54 h 132"/>
                <a:gd name="T22" fmla="*/ 0 w 230"/>
                <a:gd name="T23" fmla="*/ 100 h 132"/>
                <a:gd name="T24" fmla="*/ 0 w 230"/>
                <a:gd name="T25" fmla="*/ 132 h 132"/>
                <a:gd name="T26" fmla="*/ 162 w 230"/>
                <a:gd name="T27" fmla="*/ 132 h 132"/>
                <a:gd name="T28" fmla="*/ 204 w 230"/>
                <a:gd name="T29" fmla="*/ 88 h 132"/>
                <a:gd name="T30" fmla="*/ 230 w 230"/>
                <a:gd name="T31" fmla="*/ 46 h 132"/>
                <a:gd name="T32" fmla="*/ 214 w 230"/>
                <a:gd name="T33" fmla="*/ 24 h 132"/>
                <a:gd name="T34" fmla="*/ 215 w 230"/>
                <a:gd name="T35" fmla="*/ 0 h 132"/>
                <a:gd name="T36" fmla="*/ 209 w 230"/>
                <a:gd name="T37" fmla="*/ 0 h 132"/>
                <a:gd name="T38" fmla="*/ 203 w 230"/>
                <a:gd name="T39" fmla="*/ 0 h 132"/>
                <a:gd name="T40" fmla="*/ 203 w 230"/>
                <a:gd name="T41" fmla="*/ 0 h 132"/>
                <a:gd name="T42" fmla="*/ 197 w 230"/>
                <a:gd name="T43" fmla="*/ 0 h 132"/>
                <a:gd name="T44" fmla="*/ 197 w 230"/>
                <a:gd name="T45" fmla="*/ 0 h 132"/>
                <a:gd name="T46" fmla="*/ 197 w 230"/>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18" name="Freeform 16"/>
            <p:cNvSpPr>
              <a:spLocks/>
            </p:cNvSpPr>
            <p:nvPr/>
          </p:nvSpPr>
          <p:spPr bwMode="ltGray">
            <a:xfrm>
              <a:off x="3044" y="4218"/>
              <a:ext cx="89" cy="102"/>
            </a:xfrm>
            <a:custGeom>
              <a:avLst/>
              <a:gdLst>
                <a:gd name="T0" fmla="*/ 71 w 89"/>
                <a:gd name="T1" fmla="*/ 0 h 102"/>
                <a:gd name="T2" fmla="*/ 66 w 89"/>
                <a:gd name="T3" fmla="*/ 48 h 102"/>
                <a:gd name="T4" fmla="*/ 30 w 89"/>
                <a:gd name="T5" fmla="*/ 72 h 102"/>
                <a:gd name="T6" fmla="*/ 0 w 89"/>
                <a:gd name="T7" fmla="*/ 102 h 102"/>
                <a:gd name="T8" fmla="*/ 66 w 89"/>
                <a:gd name="T9" fmla="*/ 102 h 102"/>
                <a:gd name="T10" fmla="*/ 88 w 89"/>
                <a:gd name="T11" fmla="*/ 56 h 102"/>
                <a:gd name="T12" fmla="*/ 89 w 89"/>
                <a:gd name="T13" fmla="*/ 6 h 102"/>
                <a:gd name="T14" fmla="*/ 71 w 89"/>
                <a:gd name="T15" fmla="*/ 0 h 102"/>
                <a:gd name="T16" fmla="*/ 71 w 89"/>
                <a:gd name="T17" fmla="*/ 0 h 102"/>
                <a:gd name="T18" fmla="*/ 71 w 89"/>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19" name="Freeform 17"/>
            <p:cNvSpPr>
              <a:spLocks/>
            </p:cNvSpPr>
            <p:nvPr/>
          </p:nvSpPr>
          <p:spPr bwMode="ltGray">
            <a:xfrm>
              <a:off x="5482" y="3367"/>
              <a:ext cx="278" cy="953"/>
            </a:xfrm>
            <a:custGeom>
              <a:avLst/>
              <a:gdLst>
                <a:gd name="T0" fmla="*/ 278 w 278"/>
                <a:gd name="T1" fmla="*/ 24 h 953"/>
                <a:gd name="T2" fmla="*/ 272 w 278"/>
                <a:gd name="T3" fmla="*/ 24 h 953"/>
                <a:gd name="T4" fmla="*/ 272 w 278"/>
                <a:gd name="T5" fmla="*/ 18 h 953"/>
                <a:gd name="T6" fmla="*/ 266 w 278"/>
                <a:gd name="T7" fmla="*/ 18 h 953"/>
                <a:gd name="T8" fmla="*/ 254 w 278"/>
                <a:gd name="T9" fmla="*/ 12 h 953"/>
                <a:gd name="T10" fmla="*/ 236 w 278"/>
                <a:gd name="T11" fmla="*/ 6 h 953"/>
                <a:gd name="T12" fmla="*/ 212 w 278"/>
                <a:gd name="T13" fmla="*/ 0 h 953"/>
                <a:gd name="T14" fmla="*/ 206 w 278"/>
                <a:gd name="T15" fmla="*/ 6 h 953"/>
                <a:gd name="T16" fmla="*/ 198 w 278"/>
                <a:gd name="T17" fmla="*/ 129 h 953"/>
                <a:gd name="T18" fmla="*/ 184 w 278"/>
                <a:gd name="T19" fmla="*/ 209 h 953"/>
                <a:gd name="T20" fmla="*/ 182 w 278"/>
                <a:gd name="T21" fmla="*/ 249 h 953"/>
                <a:gd name="T22" fmla="*/ 200 w 278"/>
                <a:gd name="T23" fmla="*/ 339 h 953"/>
                <a:gd name="T24" fmla="*/ 186 w 278"/>
                <a:gd name="T25" fmla="*/ 481 h 953"/>
                <a:gd name="T26" fmla="*/ 176 w 278"/>
                <a:gd name="T27" fmla="*/ 521 h 953"/>
                <a:gd name="T28" fmla="*/ 156 w 278"/>
                <a:gd name="T29" fmla="*/ 601 h 953"/>
                <a:gd name="T30" fmla="*/ 172 w 278"/>
                <a:gd name="T31" fmla="*/ 681 h 953"/>
                <a:gd name="T32" fmla="*/ 138 w 278"/>
                <a:gd name="T33" fmla="*/ 765 h 953"/>
                <a:gd name="T34" fmla="*/ 96 w 278"/>
                <a:gd name="T35" fmla="*/ 847 h 953"/>
                <a:gd name="T36" fmla="*/ 50 w 278"/>
                <a:gd name="T37" fmla="*/ 899 h 953"/>
                <a:gd name="T38" fmla="*/ 0 w 278"/>
                <a:gd name="T39" fmla="*/ 953 h 953"/>
                <a:gd name="T40" fmla="*/ 278 w 278"/>
                <a:gd name="T41" fmla="*/ 953 h 953"/>
                <a:gd name="T42" fmla="*/ 278 w 278"/>
                <a:gd name="T43" fmla="*/ 24 h 953"/>
                <a:gd name="T44" fmla="*/ 278 w 278"/>
                <a:gd name="T45" fmla="*/ 24 h 953"/>
                <a:gd name="T46" fmla="*/ 278 w 278"/>
                <a:gd name="T47" fmla="*/ 24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grpSp>
      <p:sp>
        <p:nvSpPr>
          <p:cNvPr id="30738" name="Rectangle 18"/>
          <p:cNvSpPr>
            <a:spLocks noGrp="1" noChangeArrowheads="1"/>
          </p:cNvSpPr>
          <p:nvPr>
            <p:ph type="ctrTitle" sz="quarter"/>
          </p:nvPr>
        </p:nvSpPr>
        <p:spPr>
          <a:xfrm>
            <a:off x="685800" y="1600200"/>
            <a:ext cx="7772400" cy="1828800"/>
          </a:xfrm>
        </p:spPr>
        <p:txBody>
          <a:bodyPr anchor="b"/>
          <a:lstStyle>
            <a:lvl1pPr>
              <a:defRPr sz="5700"/>
            </a:lvl1pPr>
          </a:lstStyle>
          <a:p>
            <a:pPr lvl="0"/>
            <a:r>
              <a:rPr lang="es-ES" altLang="es-ES" noProof="0"/>
              <a:t>Haga clic para cambiar el estilo de título	</a:t>
            </a:r>
          </a:p>
        </p:txBody>
      </p:sp>
      <p:sp>
        <p:nvSpPr>
          <p:cNvPr id="30739" name="Rectangle 19"/>
          <p:cNvSpPr>
            <a:spLocks noGrp="1" noChangeArrowheads="1"/>
          </p:cNvSpPr>
          <p:nvPr>
            <p:ph type="subTitle" sz="quarter" idx="1"/>
          </p:nvPr>
        </p:nvSpPr>
        <p:spPr>
          <a:xfrm>
            <a:off x="1371600" y="3733800"/>
            <a:ext cx="6400800" cy="1752600"/>
          </a:xfrm>
        </p:spPr>
        <p:txBody>
          <a:bodyPr/>
          <a:lstStyle>
            <a:lvl1pPr marL="0" indent="0" algn="ctr">
              <a:buFont typeface="Wingdings" pitchFamily="2" charset="2"/>
              <a:buNone/>
              <a:defRPr sz="3600"/>
            </a:lvl1pPr>
          </a:lstStyle>
          <a:p>
            <a:pPr lvl="0"/>
            <a:r>
              <a:rPr lang="es-ES" altLang="es-ES" noProof="0"/>
              <a:t>Haga clic para modificar el estilo de subtítulo del patrón</a:t>
            </a:r>
          </a:p>
        </p:txBody>
      </p:sp>
      <p:sp>
        <p:nvSpPr>
          <p:cNvPr id="20" name="Rectangle 20"/>
          <p:cNvSpPr>
            <a:spLocks noGrp="1" noChangeArrowheads="1"/>
          </p:cNvSpPr>
          <p:nvPr>
            <p:ph type="dt" sz="quarter" idx="10"/>
          </p:nvPr>
        </p:nvSpPr>
        <p:spPr/>
        <p:txBody>
          <a:bodyPr/>
          <a:lstStyle>
            <a:lvl1pPr>
              <a:defRPr/>
            </a:lvl1pPr>
          </a:lstStyle>
          <a:p>
            <a:pPr>
              <a:defRPr/>
            </a:pPr>
            <a:endParaRPr lang="es-ES" altLang="es-ES"/>
          </a:p>
        </p:txBody>
      </p:sp>
      <p:sp>
        <p:nvSpPr>
          <p:cNvPr id="21" name="Rectangle 21"/>
          <p:cNvSpPr>
            <a:spLocks noGrp="1" noChangeArrowheads="1"/>
          </p:cNvSpPr>
          <p:nvPr>
            <p:ph type="ftr" sz="quarter" idx="11"/>
          </p:nvPr>
        </p:nvSpPr>
        <p:spPr/>
        <p:txBody>
          <a:bodyPr/>
          <a:lstStyle>
            <a:lvl1pPr>
              <a:defRPr/>
            </a:lvl1pPr>
          </a:lstStyle>
          <a:p>
            <a:pPr>
              <a:defRPr/>
            </a:pPr>
            <a:endParaRPr lang="es-ES" altLang="es-ES"/>
          </a:p>
        </p:txBody>
      </p:sp>
      <p:sp>
        <p:nvSpPr>
          <p:cNvPr id="22" name="Rectangle 22"/>
          <p:cNvSpPr>
            <a:spLocks noGrp="1" noChangeArrowheads="1"/>
          </p:cNvSpPr>
          <p:nvPr>
            <p:ph type="sldNum" sz="quarter" idx="12"/>
          </p:nvPr>
        </p:nvSpPr>
        <p:spPr/>
        <p:txBody>
          <a:bodyPr/>
          <a:lstStyle>
            <a:lvl1pPr>
              <a:defRPr/>
            </a:lvl1pPr>
          </a:lstStyle>
          <a:p>
            <a:fld id="{08984177-8F3B-4039-A5AB-1F05A0B008EE}" type="slidenum">
              <a:rPr lang="es-ES" altLang="es-ES"/>
              <a:pPr/>
              <a:t>‹Nº›</a:t>
            </a:fld>
            <a:endParaRPr lang="es-ES" altLang="es-ES"/>
          </a:p>
        </p:txBody>
      </p:sp>
    </p:spTree>
    <p:extLst>
      <p:ext uri="{BB962C8B-B14F-4D97-AF65-F5344CB8AC3E}">
        <p14:creationId xmlns:p14="http://schemas.microsoft.com/office/powerpoint/2010/main" val="4037592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21"/>
          <p:cNvSpPr>
            <a:spLocks noGrp="1" noChangeArrowheads="1"/>
          </p:cNvSpPr>
          <p:nvPr>
            <p:ph type="sldNum" sz="quarter" idx="12"/>
          </p:nvPr>
        </p:nvSpPr>
        <p:spPr>
          <a:ln/>
        </p:spPr>
        <p:txBody>
          <a:bodyPr/>
          <a:lstStyle>
            <a:lvl1pPr>
              <a:defRPr/>
            </a:lvl1pPr>
          </a:lstStyle>
          <a:p>
            <a:fld id="{4E33561C-5441-4C87-822D-64CA76E92B5E}" type="slidenum">
              <a:rPr lang="es-ES" altLang="es-ES"/>
              <a:pPr/>
              <a:t>‹Nº›</a:t>
            </a:fld>
            <a:endParaRPr lang="es-ES" altLang="es-ES"/>
          </a:p>
        </p:txBody>
      </p:sp>
    </p:spTree>
    <p:extLst>
      <p:ext uri="{BB962C8B-B14F-4D97-AF65-F5344CB8AC3E}">
        <p14:creationId xmlns:p14="http://schemas.microsoft.com/office/powerpoint/2010/main" val="380988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7813"/>
            <a:ext cx="2057400" cy="5853112"/>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7813"/>
            <a:ext cx="6019800" cy="585311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21"/>
          <p:cNvSpPr>
            <a:spLocks noGrp="1" noChangeArrowheads="1"/>
          </p:cNvSpPr>
          <p:nvPr>
            <p:ph type="sldNum" sz="quarter" idx="12"/>
          </p:nvPr>
        </p:nvSpPr>
        <p:spPr>
          <a:ln/>
        </p:spPr>
        <p:txBody>
          <a:bodyPr/>
          <a:lstStyle>
            <a:lvl1pPr>
              <a:defRPr/>
            </a:lvl1pPr>
          </a:lstStyle>
          <a:p>
            <a:fld id="{4D120861-B239-452A-9C26-76AD85DF3B89}" type="slidenum">
              <a:rPr lang="es-ES" altLang="es-ES"/>
              <a:pPr/>
              <a:t>‹Nº›</a:t>
            </a:fld>
            <a:endParaRPr lang="es-ES" altLang="es-ES"/>
          </a:p>
        </p:txBody>
      </p:sp>
    </p:spTree>
    <p:extLst>
      <p:ext uri="{BB962C8B-B14F-4D97-AF65-F5344CB8AC3E}">
        <p14:creationId xmlns:p14="http://schemas.microsoft.com/office/powerpoint/2010/main" val="412923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600200"/>
            <a:ext cx="4038600" cy="45307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600200"/>
            <a:ext cx="4038600" cy="21891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48200" y="3941763"/>
            <a:ext cx="4038600" cy="218916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7"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8" name="Rectangle 21"/>
          <p:cNvSpPr>
            <a:spLocks noGrp="1" noChangeArrowheads="1"/>
          </p:cNvSpPr>
          <p:nvPr>
            <p:ph type="sldNum" sz="quarter" idx="12"/>
          </p:nvPr>
        </p:nvSpPr>
        <p:spPr>
          <a:ln/>
        </p:spPr>
        <p:txBody>
          <a:bodyPr/>
          <a:lstStyle>
            <a:lvl1pPr>
              <a:defRPr/>
            </a:lvl1pPr>
          </a:lstStyle>
          <a:p>
            <a:fld id="{EA41DC7A-E929-4797-B5E4-6E72C73B6422}" type="slidenum">
              <a:rPr lang="es-ES" altLang="es-ES"/>
              <a:pPr/>
              <a:t>‹Nº›</a:t>
            </a:fld>
            <a:endParaRPr lang="es-ES" altLang="es-ES"/>
          </a:p>
        </p:txBody>
      </p:sp>
    </p:spTree>
    <p:extLst>
      <p:ext uri="{BB962C8B-B14F-4D97-AF65-F5344CB8AC3E}">
        <p14:creationId xmlns:p14="http://schemas.microsoft.com/office/powerpoint/2010/main" val="3120403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307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600200"/>
            <a:ext cx="4038600" cy="21891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48200" y="3941763"/>
            <a:ext cx="4038600" cy="218916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7"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8" name="Rectangle 21"/>
          <p:cNvSpPr>
            <a:spLocks noGrp="1" noChangeArrowheads="1"/>
          </p:cNvSpPr>
          <p:nvPr>
            <p:ph type="sldNum" sz="quarter" idx="12"/>
          </p:nvPr>
        </p:nvSpPr>
        <p:spPr>
          <a:ln/>
        </p:spPr>
        <p:txBody>
          <a:bodyPr/>
          <a:lstStyle>
            <a:lvl1pPr>
              <a:defRPr/>
            </a:lvl1pPr>
          </a:lstStyle>
          <a:p>
            <a:fld id="{80EE3FA1-3C83-4B4F-8BC0-7A3D7BB05486}" type="slidenum">
              <a:rPr lang="es-ES" altLang="es-ES"/>
              <a:pPr/>
              <a:t>‹Nº›</a:t>
            </a:fld>
            <a:endParaRPr lang="es-ES" altLang="es-ES"/>
          </a:p>
        </p:txBody>
      </p:sp>
    </p:spTree>
    <p:extLst>
      <p:ext uri="{BB962C8B-B14F-4D97-AF65-F5344CB8AC3E}">
        <p14:creationId xmlns:p14="http://schemas.microsoft.com/office/powerpoint/2010/main" val="1393074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4" name="13 Título"/>
          <p:cNvSpPr>
            <a:spLocks noGrp="1"/>
          </p:cNvSpPr>
          <p:nvPr>
            <p:ph type="title"/>
          </p:nvPr>
        </p:nvSpPr>
        <p:spPr/>
        <p:txBody>
          <a:bodyPr/>
          <a:lstStyle/>
          <a:p>
            <a:r>
              <a:rPr lang="es-ES" dirty="0"/>
              <a:t>Haga clic para modificar el estilo de título del patrón</a:t>
            </a:r>
          </a:p>
        </p:txBody>
      </p:sp>
      <p:sp>
        <p:nvSpPr>
          <p:cNvPr id="4"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21"/>
          <p:cNvSpPr>
            <a:spLocks noGrp="1" noChangeArrowheads="1"/>
          </p:cNvSpPr>
          <p:nvPr>
            <p:ph type="sldNum" sz="quarter" idx="12"/>
          </p:nvPr>
        </p:nvSpPr>
        <p:spPr>
          <a:ln/>
        </p:spPr>
        <p:txBody>
          <a:bodyPr/>
          <a:lstStyle>
            <a:lvl1pPr>
              <a:defRPr/>
            </a:lvl1pPr>
          </a:lstStyle>
          <a:p>
            <a:fld id="{484E3686-BF74-4567-85AC-9043E7D9AC60}" type="slidenum">
              <a:rPr lang="es-ES" altLang="es-ES"/>
              <a:pPr/>
              <a:t>‹Nº›</a:t>
            </a:fld>
            <a:endParaRPr lang="es-ES" altLang="es-ES"/>
          </a:p>
        </p:txBody>
      </p:sp>
    </p:spTree>
    <p:extLst>
      <p:ext uri="{BB962C8B-B14F-4D97-AF65-F5344CB8AC3E}">
        <p14:creationId xmlns:p14="http://schemas.microsoft.com/office/powerpoint/2010/main" val="3399743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21"/>
          <p:cNvSpPr>
            <a:spLocks noGrp="1" noChangeArrowheads="1"/>
          </p:cNvSpPr>
          <p:nvPr>
            <p:ph type="sldNum" sz="quarter" idx="12"/>
          </p:nvPr>
        </p:nvSpPr>
        <p:spPr>
          <a:ln/>
        </p:spPr>
        <p:txBody>
          <a:bodyPr/>
          <a:lstStyle>
            <a:lvl1pPr>
              <a:defRPr/>
            </a:lvl1pPr>
          </a:lstStyle>
          <a:p>
            <a:fld id="{E7C7E9E7-8356-4FBB-991C-0C3DACC08F82}" type="slidenum">
              <a:rPr lang="es-ES" altLang="es-ES"/>
              <a:pPr/>
              <a:t>‹Nº›</a:t>
            </a:fld>
            <a:endParaRPr lang="es-ES" altLang="es-ES"/>
          </a:p>
        </p:txBody>
      </p:sp>
    </p:spTree>
    <p:extLst>
      <p:ext uri="{BB962C8B-B14F-4D97-AF65-F5344CB8AC3E}">
        <p14:creationId xmlns:p14="http://schemas.microsoft.com/office/powerpoint/2010/main" val="211035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21"/>
          <p:cNvSpPr>
            <a:spLocks noGrp="1" noChangeArrowheads="1"/>
          </p:cNvSpPr>
          <p:nvPr>
            <p:ph type="sldNum" sz="quarter" idx="12"/>
          </p:nvPr>
        </p:nvSpPr>
        <p:spPr>
          <a:ln/>
        </p:spPr>
        <p:txBody>
          <a:bodyPr/>
          <a:lstStyle>
            <a:lvl1pPr>
              <a:defRPr/>
            </a:lvl1pPr>
          </a:lstStyle>
          <a:p>
            <a:fld id="{EE7F5418-B21A-46D2-A87C-4EF5E361A853}" type="slidenum">
              <a:rPr lang="es-ES" altLang="es-ES"/>
              <a:pPr/>
              <a:t>‹Nº›</a:t>
            </a:fld>
            <a:endParaRPr lang="es-ES" altLang="es-ES"/>
          </a:p>
        </p:txBody>
      </p:sp>
    </p:spTree>
    <p:extLst>
      <p:ext uri="{BB962C8B-B14F-4D97-AF65-F5344CB8AC3E}">
        <p14:creationId xmlns:p14="http://schemas.microsoft.com/office/powerpoint/2010/main" val="21144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4"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5" name="Rectangle 21"/>
          <p:cNvSpPr>
            <a:spLocks noGrp="1" noChangeArrowheads="1"/>
          </p:cNvSpPr>
          <p:nvPr>
            <p:ph type="sldNum" sz="quarter" idx="12"/>
          </p:nvPr>
        </p:nvSpPr>
        <p:spPr>
          <a:ln/>
        </p:spPr>
        <p:txBody>
          <a:bodyPr/>
          <a:lstStyle>
            <a:lvl1pPr>
              <a:defRPr/>
            </a:lvl1pPr>
          </a:lstStyle>
          <a:p>
            <a:fld id="{E2999F07-313C-40A6-9D4F-AB91C388EEA8}" type="slidenum">
              <a:rPr lang="es-ES" altLang="es-ES"/>
              <a:pPr/>
              <a:t>‹Nº›</a:t>
            </a:fld>
            <a:endParaRPr lang="es-ES" altLang="es-ES"/>
          </a:p>
        </p:txBody>
      </p:sp>
    </p:spTree>
    <p:extLst>
      <p:ext uri="{BB962C8B-B14F-4D97-AF65-F5344CB8AC3E}">
        <p14:creationId xmlns:p14="http://schemas.microsoft.com/office/powerpoint/2010/main" val="2800903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4"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5" name="Rectangle 21"/>
          <p:cNvSpPr>
            <a:spLocks noGrp="1" noChangeArrowheads="1"/>
          </p:cNvSpPr>
          <p:nvPr>
            <p:ph type="sldNum" sz="quarter" idx="12"/>
          </p:nvPr>
        </p:nvSpPr>
        <p:spPr>
          <a:ln/>
        </p:spPr>
        <p:txBody>
          <a:bodyPr/>
          <a:lstStyle>
            <a:lvl1pPr>
              <a:defRPr/>
            </a:lvl1pPr>
          </a:lstStyle>
          <a:p>
            <a:fld id="{4F82F872-C477-490B-9139-82336EEB1414}" type="slidenum">
              <a:rPr lang="es-ES" altLang="es-ES"/>
              <a:pPr/>
              <a:t>‹Nº›</a:t>
            </a:fld>
            <a:endParaRPr lang="es-ES" altLang="es-ES"/>
          </a:p>
        </p:txBody>
      </p:sp>
    </p:spTree>
    <p:extLst>
      <p:ext uri="{BB962C8B-B14F-4D97-AF65-F5344CB8AC3E}">
        <p14:creationId xmlns:p14="http://schemas.microsoft.com/office/powerpoint/2010/main" val="3609076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3"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4" name="Rectangle 21"/>
          <p:cNvSpPr>
            <a:spLocks noGrp="1" noChangeArrowheads="1"/>
          </p:cNvSpPr>
          <p:nvPr>
            <p:ph type="sldNum" sz="quarter" idx="12"/>
          </p:nvPr>
        </p:nvSpPr>
        <p:spPr>
          <a:ln/>
        </p:spPr>
        <p:txBody>
          <a:bodyPr/>
          <a:lstStyle>
            <a:lvl1pPr>
              <a:defRPr/>
            </a:lvl1pPr>
          </a:lstStyle>
          <a:p>
            <a:fld id="{9D78D424-D50A-44A7-ABD8-18D29B0AFDFB}" type="slidenum">
              <a:rPr lang="es-ES" altLang="es-ES"/>
              <a:pPr/>
              <a:t>‹Nº›</a:t>
            </a:fld>
            <a:endParaRPr lang="es-ES" altLang="es-ES"/>
          </a:p>
        </p:txBody>
      </p:sp>
    </p:spTree>
    <p:extLst>
      <p:ext uri="{BB962C8B-B14F-4D97-AF65-F5344CB8AC3E}">
        <p14:creationId xmlns:p14="http://schemas.microsoft.com/office/powerpoint/2010/main" val="168618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21"/>
          <p:cNvSpPr>
            <a:spLocks noGrp="1" noChangeArrowheads="1"/>
          </p:cNvSpPr>
          <p:nvPr>
            <p:ph type="sldNum" sz="quarter" idx="12"/>
          </p:nvPr>
        </p:nvSpPr>
        <p:spPr>
          <a:ln/>
        </p:spPr>
        <p:txBody>
          <a:bodyPr/>
          <a:lstStyle>
            <a:lvl1pPr>
              <a:defRPr/>
            </a:lvl1pPr>
          </a:lstStyle>
          <a:p>
            <a:fld id="{ED1AD0E6-1290-4F62-9467-1AA0035C1F57}" type="slidenum">
              <a:rPr lang="es-ES" altLang="es-ES"/>
              <a:pPr/>
              <a:t>‹Nº›</a:t>
            </a:fld>
            <a:endParaRPr lang="es-ES" altLang="es-ES"/>
          </a:p>
        </p:txBody>
      </p:sp>
    </p:spTree>
    <p:extLst>
      <p:ext uri="{BB962C8B-B14F-4D97-AF65-F5344CB8AC3E}">
        <p14:creationId xmlns:p14="http://schemas.microsoft.com/office/powerpoint/2010/main" val="398084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9"/>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20"/>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21"/>
          <p:cNvSpPr>
            <a:spLocks noGrp="1" noChangeArrowheads="1"/>
          </p:cNvSpPr>
          <p:nvPr>
            <p:ph type="sldNum" sz="quarter" idx="12"/>
          </p:nvPr>
        </p:nvSpPr>
        <p:spPr>
          <a:ln/>
        </p:spPr>
        <p:txBody>
          <a:bodyPr/>
          <a:lstStyle>
            <a:lvl1pPr>
              <a:defRPr/>
            </a:lvl1pPr>
          </a:lstStyle>
          <a:p>
            <a:fld id="{423ACC0D-FD0C-4A97-AB8A-F62E514CB96C}" type="slidenum">
              <a:rPr lang="es-ES" altLang="es-ES"/>
              <a:pPr/>
              <a:t>‹Nº›</a:t>
            </a:fld>
            <a:endParaRPr lang="es-ES" altLang="es-ES"/>
          </a:p>
        </p:txBody>
      </p:sp>
    </p:spTree>
    <p:extLst>
      <p:ext uri="{BB962C8B-B14F-4D97-AF65-F5344CB8AC3E}">
        <p14:creationId xmlns:p14="http://schemas.microsoft.com/office/powerpoint/2010/main" val="10512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5D9E9E"/>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716463" y="5345113"/>
            <a:ext cx="4427537" cy="1512887"/>
            <a:chOff x="2971" y="3367"/>
            <a:chExt cx="2789" cy="953"/>
          </a:xfrm>
        </p:grpSpPr>
        <p:sp>
          <p:nvSpPr>
            <p:cNvPr id="1034" name="Freeform 3"/>
            <p:cNvSpPr>
              <a:spLocks/>
            </p:cNvSpPr>
            <p:nvPr/>
          </p:nvSpPr>
          <p:spPr bwMode="ltGray">
            <a:xfrm>
              <a:off x="2971" y="3367"/>
              <a:ext cx="2789" cy="953"/>
            </a:xfrm>
            <a:custGeom>
              <a:avLst/>
              <a:gdLst>
                <a:gd name="T0" fmla="*/ 2867 w 2780"/>
                <a:gd name="T1" fmla="*/ 18 h 953"/>
                <a:gd name="T2" fmla="*/ 2777 w 2780"/>
                <a:gd name="T3" fmla="*/ 24 h 953"/>
                <a:gd name="T4" fmla="*/ 2710 w 2780"/>
                <a:gd name="T5" fmla="*/ 102 h 953"/>
                <a:gd name="T6" fmla="*/ 2599 w 2780"/>
                <a:gd name="T7" fmla="*/ 156 h 953"/>
                <a:gd name="T8" fmla="*/ 2593 w 2780"/>
                <a:gd name="T9" fmla="*/ 222 h 953"/>
                <a:gd name="T10" fmla="*/ 2575 w 2780"/>
                <a:gd name="T11" fmla="*/ 246 h 953"/>
                <a:gd name="T12" fmla="*/ 2557 w 2780"/>
                <a:gd name="T13" fmla="*/ 252 h 953"/>
                <a:gd name="T14" fmla="*/ 2485 w 2780"/>
                <a:gd name="T15" fmla="*/ 210 h 953"/>
                <a:gd name="T16" fmla="*/ 2339 w 2780"/>
                <a:gd name="T17" fmla="*/ 192 h 953"/>
                <a:gd name="T18" fmla="*/ 2313 w 2780"/>
                <a:gd name="T19" fmla="*/ 186 h 953"/>
                <a:gd name="T20" fmla="*/ 2295 w 2780"/>
                <a:gd name="T21" fmla="*/ 192 h 953"/>
                <a:gd name="T22" fmla="*/ 2223 w 2780"/>
                <a:gd name="T23" fmla="*/ 228 h 953"/>
                <a:gd name="T24" fmla="*/ 2187 w 2780"/>
                <a:gd name="T25" fmla="*/ 240 h 953"/>
                <a:gd name="T26" fmla="*/ 2163 w 2780"/>
                <a:gd name="T27" fmla="*/ 246 h 953"/>
                <a:gd name="T28" fmla="*/ 2151 w 2780"/>
                <a:gd name="T29" fmla="*/ 258 h 953"/>
                <a:gd name="T30" fmla="*/ 2151 w 2780"/>
                <a:gd name="T31" fmla="*/ 276 h 953"/>
                <a:gd name="T32" fmla="*/ 2128 w 2780"/>
                <a:gd name="T33" fmla="*/ 300 h 953"/>
                <a:gd name="T34" fmla="*/ 2110 w 2780"/>
                <a:gd name="T35" fmla="*/ 312 h 953"/>
                <a:gd name="T36" fmla="*/ 2098 w 2780"/>
                <a:gd name="T37" fmla="*/ 324 h 953"/>
                <a:gd name="T38" fmla="*/ 2086 w 2780"/>
                <a:gd name="T39" fmla="*/ 336 h 953"/>
                <a:gd name="T40" fmla="*/ 2051 w 2780"/>
                <a:gd name="T41" fmla="*/ 342 h 953"/>
                <a:gd name="T42" fmla="*/ 1979 w 2780"/>
                <a:gd name="T43" fmla="*/ 336 h 953"/>
                <a:gd name="T44" fmla="*/ 1943 w 2780"/>
                <a:gd name="T45" fmla="*/ 330 h 953"/>
                <a:gd name="T46" fmla="*/ 1931 w 2780"/>
                <a:gd name="T47" fmla="*/ 342 h 953"/>
                <a:gd name="T48" fmla="*/ 1919 w 2780"/>
                <a:gd name="T49" fmla="*/ 354 h 953"/>
                <a:gd name="T50" fmla="*/ 1889 w 2780"/>
                <a:gd name="T51" fmla="*/ 360 h 953"/>
                <a:gd name="T52" fmla="*/ 1830 w 2780"/>
                <a:gd name="T53" fmla="*/ 342 h 953"/>
                <a:gd name="T54" fmla="*/ 1806 w 2780"/>
                <a:gd name="T55" fmla="*/ 342 h 953"/>
                <a:gd name="T56" fmla="*/ 1782 w 2780"/>
                <a:gd name="T57" fmla="*/ 354 h 953"/>
                <a:gd name="T58" fmla="*/ 1713 w 2780"/>
                <a:gd name="T59" fmla="*/ 425 h 953"/>
                <a:gd name="T60" fmla="*/ 1669 w 2780"/>
                <a:gd name="T61" fmla="*/ 569 h 953"/>
                <a:gd name="T62" fmla="*/ 1669 w 2780"/>
                <a:gd name="T63" fmla="*/ 593 h 953"/>
                <a:gd name="T64" fmla="*/ 1675 w 2780"/>
                <a:gd name="T65" fmla="*/ 641 h 953"/>
                <a:gd name="T66" fmla="*/ 1693 w 2780"/>
                <a:gd name="T67" fmla="*/ 659 h 953"/>
                <a:gd name="T68" fmla="*/ 1687 w 2780"/>
                <a:gd name="T69" fmla="*/ 671 h 953"/>
                <a:gd name="T70" fmla="*/ 1675 w 2780"/>
                <a:gd name="T71" fmla="*/ 683 h 953"/>
                <a:gd name="T72" fmla="*/ 1597 w 2780"/>
                <a:gd name="T73" fmla="*/ 689 h 953"/>
                <a:gd name="T74" fmla="*/ 1520 w 2780"/>
                <a:gd name="T75" fmla="*/ 629 h 953"/>
                <a:gd name="T76" fmla="*/ 1377 w 2780"/>
                <a:gd name="T77" fmla="*/ 587 h 953"/>
                <a:gd name="T78" fmla="*/ 1228 w 2780"/>
                <a:gd name="T79" fmla="*/ 671 h 953"/>
                <a:gd name="T80" fmla="*/ 1049 w 2780"/>
                <a:gd name="T81" fmla="*/ 731 h 953"/>
                <a:gd name="T82" fmla="*/ 846 w 2780"/>
                <a:gd name="T83" fmla="*/ 743 h 953"/>
                <a:gd name="T84" fmla="*/ 650 w 2780"/>
                <a:gd name="T85" fmla="*/ 701 h 953"/>
                <a:gd name="T86" fmla="*/ 590 w 2780"/>
                <a:gd name="T87" fmla="*/ 695 h 953"/>
                <a:gd name="T88" fmla="*/ 578 w 2780"/>
                <a:gd name="T89" fmla="*/ 701 h 953"/>
                <a:gd name="T90" fmla="*/ 542 w 2780"/>
                <a:gd name="T91" fmla="*/ 731 h 953"/>
                <a:gd name="T92" fmla="*/ 447 w 2780"/>
                <a:gd name="T93" fmla="*/ 809 h 953"/>
                <a:gd name="T94" fmla="*/ 417 w 2780"/>
                <a:gd name="T95" fmla="*/ 821 h 953"/>
                <a:gd name="T96" fmla="*/ 393 w 2780"/>
                <a:gd name="T97" fmla="*/ 821 h 953"/>
                <a:gd name="T98" fmla="*/ 346 w 2780"/>
                <a:gd name="T99" fmla="*/ 827 h 953"/>
                <a:gd name="T100" fmla="*/ 220 w 2780"/>
                <a:gd name="T101" fmla="*/ 851 h 953"/>
                <a:gd name="T102" fmla="*/ 184 w 2780"/>
                <a:gd name="T103" fmla="*/ 857 h 953"/>
                <a:gd name="T104" fmla="*/ 125 w 2780"/>
                <a:gd name="T105" fmla="*/ 851 h 953"/>
                <a:gd name="T106" fmla="*/ 107 w 2780"/>
                <a:gd name="T107" fmla="*/ 857 h 953"/>
                <a:gd name="T108" fmla="*/ 101 w 2780"/>
                <a:gd name="T109" fmla="*/ 875 h 953"/>
                <a:gd name="T110" fmla="*/ 83 w 2780"/>
                <a:gd name="T111" fmla="*/ 887 h 953"/>
                <a:gd name="T112" fmla="*/ 48 w 2780"/>
                <a:gd name="T113" fmla="*/ 899 h 953"/>
                <a:gd name="T114" fmla="*/ 2879 w 2780"/>
                <a:gd name="T115" fmla="*/ 24 h 95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48" y="186"/>
                  </a:lnTo>
                  <a:lnTo>
                    <a:pt x="2242" y="186"/>
                  </a:lnTo>
                  <a:lnTo>
                    <a:pt x="2236" y="186"/>
                  </a:lnTo>
                  <a:lnTo>
                    <a:pt x="2230" y="186"/>
                  </a:lnTo>
                  <a:lnTo>
                    <a:pt x="2224" y="192"/>
                  </a:lnTo>
                  <a:lnTo>
                    <a:pt x="2218" y="192"/>
                  </a:lnTo>
                  <a:lnTo>
                    <a:pt x="2212" y="198"/>
                  </a:lnTo>
                  <a:lnTo>
                    <a:pt x="2194" y="204"/>
                  </a:lnTo>
                  <a:lnTo>
                    <a:pt x="2170" y="210"/>
                  </a:lnTo>
                  <a:lnTo>
                    <a:pt x="2146" y="228"/>
                  </a:lnTo>
                  <a:lnTo>
                    <a:pt x="2122" y="240"/>
                  </a:lnTo>
                  <a:lnTo>
                    <a:pt x="2116" y="240"/>
                  </a:lnTo>
                  <a:lnTo>
                    <a:pt x="2110" y="240"/>
                  </a:lnTo>
                  <a:lnTo>
                    <a:pt x="2104" y="240"/>
                  </a:lnTo>
                  <a:lnTo>
                    <a:pt x="2098" y="246"/>
                  </a:lnTo>
                  <a:lnTo>
                    <a:pt x="2092" y="246"/>
                  </a:lnTo>
                  <a:lnTo>
                    <a:pt x="2086" y="246"/>
                  </a:lnTo>
                  <a:lnTo>
                    <a:pt x="2080" y="252"/>
                  </a:lnTo>
                  <a:lnTo>
                    <a:pt x="2080" y="258"/>
                  </a:lnTo>
                  <a:lnTo>
                    <a:pt x="2074" y="258"/>
                  </a:lnTo>
                  <a:lnTo>
                    <a:pt x="2074" y="264"/>
                  </a:lnTo>
                  <a:lnTo>
                    <a:pt x="2074" y="270"/>
                  </a:lnTo>
                  <a:lnTo>
                    <a:pt x="2074" y="276"/>
                  </a:lnTo>
                  <a:lnTo>
                    <a:pt x="2069" y="288"/>
                  </a:lnTo>
                  <a:lnTo>
                    <a:pt x="2057" y="300"/>
                  </a:lnTo>
                  <a:lnTo>
                    <a:pt x="2051" y="300"/>
                  </a:lnTo>
                  <a:lnTo>
                    <a:pt x="2045" y="300"/>
                  </a:lnTo>
                  <a:lnTo>
                    <a:pt x="2039" y="306"/>
                  </a:lnTo>
                  <a:lnTo>
                    <a:pt x="2033" y="306"/>
                  </a:lnTo>
                  <a:lnTo>
                    <a:pt x="2033" y="312"/>
                  </a:lnTo>
                  <a:lnTo>
                    <a:pt x="2027" y="312"/>
                  </a:lnTo>
                  <a:lnTo>
                    <a:pt x="2027" y="318"/>
                  </a:lnTo>
                  <a:lnTo>
                    <a:pt x="2021" y="324"/>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1" y="336"/>
                  </a:lnTo>
                  <a:lnTo>
                    <a:pt x="1865" y="342"/>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71"/>
                  </a:lnTo>
                  <a:lnTo>
                    <a:pt x="1632" y="671"/>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2"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path>
              </a:pathLst>
            </a:custGeom>
            <a:gradFill rotWithShape="0">
              <a:gsLst>
                <a:gs pos="0">
                  <a:schemeClr val="bg1"/>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endParaRPr lang="es-ES"/>
            </a:p>
          </p:txBody>
        </p:sp>
        <p:sp>
          <p:nvSpPr>
            <p:cNvPr id="29700" name="Freeform 4"/>
            <p:cNvSpPr>
              <a:spLocks/>
            </p:cNvSpPr>
            <p:nvPr/>
          </p:nvSpPr>
          <p:spPr bwMode="ltGray">
            <a:xfrm>
              <a:off x="4602" y="4014"/>
              <a:ext cx="12" cy="18"/>
            </a:xfrm>
            <a:custGeom>
              <a:avLst/>
              <a:gdLst>
                <a:gd name="T0" fmla="*/ 12 w 12"/>
                <a:gd name="T1" fmla="*/ 18 h 18"/>
                <a:gd name="T2" fmla="*/ 12 w 12"/>
                <a:gd name="T3" fmla="*/ 12 h 18"/>
                <a:gd name="T4" fmla="*/ 6 w 12"/>
                <a:gd name="T5" fmla="*/ 6 h 18"/>
                <a:gd name="T6" fmla="*/ 6 w 12"/>
                <a:gd name="T7" fmla="*/ 6 h 18"/>
                <a:gd name="T8" fmla="*/ 0 w 12"/>
                <a:gd name="T9" fmla="*/ 0 h 18"/>
                <a:gd name="T10" fmla="*/ 12 w 12"/>
                <a:gd name="T11" fmla="*/ 18 h 18"/>
                <a:gd name="T12" fmla="*/ 12 w 12"/>
                <a:gd name="T13" fmla="*/ 18 h 18"/>
                <a:gd name="T14" fmla="*/ 12 w 12"/>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01" name="Freeform 5"/>
            <p:cNvSpPr>
              <a:spLocks/>
            </p:cNvSpPr>
            <p:nvPr/>
          </p:nvSpPr>
          <p:spPr bwMode="ltGray">
            <a:xfrm>
              <a:off x="4596" y="3996"/>
              <a:ext cx="6" cy="18"/>
            </a:xfrm>
            <a:custGeom>
              <a:avLst/>
              <a:gdLst>
                <a:gd name="T0" fmla="*/ 0 w 6"/>
                <a:gd name="T1" fmla="*/ 12 h 18"/>
                <a:gd name="T2" fmla="*/ 6 w 6"/>
                <a:gd name="T3" fmla="*/ 18 h 18"/>
                <a:gd name="T4" fmla="*/ 0 w 6"/>
                <a:gd name="T5" fmla="*/ 0 h 18"/>
                <a:gd name="T6" fmla="*/ 0 w 6"/>
                <a:gd name="T7" fmla="*/ 12 h 18"/>
                <a:gd name="T8" fmla="*/ 0 w 6"/>
                <a:gd name="T9" fmla="*/ 12 h 18"/>
                <a:gd name="T10" fmla="*/ 0 w 6"/>
                <a:gd name="T11" fmla="*/ 12 h 18"/>
              </a:gdLst>
              <a:ahLst/>
              <a:cxnLst>
                <a:cxn ang="0">
                  <a:pos x="T0" y="T1"/>
                </a:cxn>
                <a:cxn ang="0">
                  <a:pos x="T2" y="T3"/>
                </a:cxn>
                <a:cxn ang="0">
                  <a:pos x="T4" y="T5"/>
                </a:cxn>
                <a:cxn ang="0">
                  <a:pos x="T6" y="T7"/>
                </a:cxn>
                <a:cxn ang="0">
                  <a:pos x="T8" y="T9"/>
                </a:cxn>
                <a:cxn ang="0">
                  <a:pos x="T10" y="T11"/>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02" name="Freeform 6"/>
            <p:cNvSpPr>
              <a:spLocks/>
            </p:cNvSpPr>
            <p:nvPr/>
          </p:nvSpPr>
          <p:spPr bwMode="ltGray">
            <a:xfrm>
              <a:off x="5180" y="3577"/>
              <a:ext cx="304" cy="741"/>
            </a:xfrm>
            <a:custGeom>
              <a:avLst/>
              <a:gdLst>
                <a:gd name="T0" fmla="*/ 280 w 304"/>
                <a:gd name="T1" fmla="*/ 42 h 741"/>
                <a:gd name="T2" fmla="*/ 274 w 304"/>
                <a:gd name="T3" fmla="*/ 42 h 741"/>
                <a:gd name="T4" fmla="*/ 268 w 304"/>
                <a:gd name="T5" fmla="*/ 42 h 741"/>
                <a:gd name="T6" fmla="*/ 256 w 304"/>
                <a:gd name="T7" fmla="*/ 42 h 741"/>
                <a:gd name="T8" fmla="*/ 238 w 304"/>
                <a:gd name="T9" fmla="*/ 48 h 741"/>
                <a:gd name="T10" fmla="*/ 214 w 304"/>
                <a:gd name="T11" fmla="*/ 12 h 741"/>
                <a:gd name="T12" fmla="*/ 196 w 304"/>
                <a:gd name="T13" fmla="*/ 0 h 741"/>
                <a:gd name="T14" fmla="*/ 196 w 304"/>
                <a:gd name="T15" fmla="*/ 0 h 741"/>
                <a:gd name="T16" fmla="*/ 164 w 304"/>
                <a:gd name="T17" fmla="*/ 167 h 741"/>
                <a:gd name="T18" fmla="*/ 144 w 304"/>
                <a:gd name="T19" fmla="*/ 217 h 741"/>
                <a:gd name="T20" fmla="*/ 110 w 304"/>
                <a:gd name="T21" fmla="*/ 281 h 741"/>
                <a:gd name="T22" fmla="*/ 96 w 304"/>
                <a:gd name="T23" fmla="*/ 327 h 741"/>
                <a:gd name="T24" fmla="*/ 124 w 304"/>
                <a:gd name="T25" fmla="*/ 405 h 741"/>
                <a:gd name="T26" fmla="*/ 100 w 304"/>
                <a:gd name="T27" fmla="*/ 463 h 741"/>
                <a:gd name="T28" fmla="*/ 68 w 304"/>
                <a:gd name="T29" fmla="*/ 503 h 741"/>
                <a:gd name="T30" fmla="*/ 30 w 304"/>
                <a:gd name="T31" fmla="*/ 539 h 741"/>
                <a:gd name="T32" fmla="*/ 24 w 304"/>
                <a:gd name="T33" fmla="*/ 613 h 741"/>
                <a:gd name="T34" fmla="*/ 0 w 304"/>
                <a:gd name="T35" fmla="*/ 741 h 741"/>
                <a:gd name="T36" fmla="*/ 202 w 304"/>
                <a:gd name="T37" fmla="*/ 741 h 741"/>
                <a:gd name="T38" fmla="*/ 180 w 304"/>
                <a:gd name="T39" fmla="*/ 639 h 741"/>
                <a:gd name="T40" fmla="*/ 192 w 304"/>
                <a:gd name="T41" fmla="*/ 589 h 741"/>
                <a:gd name="T42" fmla="*/ 178 w 304"/>
                <a:gd name="T43" fmla="*/ 539 h 741"/>
                <a:gd name="T44" fmla="*/ 190 w 304"/>
                <a:gd name="T45" fmla="*/ 499 h 741"/>
                <a:gd name="T46" fmla="*/ 184 w 304"/>
                <a:gd name="T47" fmla="*/ 465 h 741"/>
                <a:gd name="T48" fmla="*/ 192 w 304"/>
                <a:gd name="T49" fmla="*/ 391 h 741"/>
                <a:gd name="T50" fmla="*/ 216 w 304"/>
                <a:gd name="T51" fmla="*/ 313 h 741"/>
                <a:gd name="T52" fmla="*/ 238 w 304"/>
                <a:gd name="T53" fmla="*/ 249 h 741"/>
                <a:gd name="T54" fmla="*/ 268 w 304"/>
                <a:gd name="T55" fmla="*/ 185 h 741"/>
                <a:gd name="T56" fmla="*/ 284 w 304"/>
                <a:gd name="T57" fmla="*/ 159 h 741"/>
                <a:gd name="T58" fmla="*/ 304 w 304"/>
                <a:gd name="T59" fmla="*/ 12 h 741"/>
                <a:gd name="T60" fmla="*/ 298 w 304"/>
                <a:gd name="T61" fmla="*/ 24 h 741"/>
                <a:gd name="T62" fmla="*/ 292 w 304"/>
                <a:gd name="T63" fmla="*/ 30 h 741"/>
                <a:gd name="T64" fmla="*/ 292 w 304"/>
                <a:gd name="T65" fmla="*/ 36 h 741"/>
                <a:gd name="T66" fmla="*/ 286 w 304"/>
                <a:gd name="T67" fmla="*/ 36 h 741"/>
                <a:gd name="T68" fmla="*/ 286 w 304"/>
                <a:gd name="T69" fmla="*/ 42 h 741"/>
                <a:gd name="T70" fmla="*/ 280 w 304"/>
                <a:gd name="T71" fmla="*/ 42 h 741"/>
                <a:gd name="T72" fmla="*/ 280 w 304"/>
                <a:gd name="T73" fmla="*/ 42 h 741"/>
                <a:gd name="T74" fmla="*/ 280 w 304"/>
                <a:gd name="T75" fmla="*/ 4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03" name="Freeform 7"/>
            <p:cNvSpPr>
              <a:spLocks/>
            </p:cNvSpPr>
            <p:nvPr/>
          </p:nvSpPr>
          <p:spPr bwMode="ltGray">
            <a:xfrm>
              <a:off x="4918" y="3553"/>
              <a:ext cx="314" cy="767"/>
            </a:xfrm>
            <a:custGeom>
              <a:avLst/>
              <a:gdLst>
                <a:gd name="T0" fmla="*/ 284 w 314"/>
                <a:gd name="T1" fmla="*/ 6 h 767"/>
                <a:gd name="T2" fmla="*/ 278 w 314"/>
                <a:gd name="T3" fmla="*/ 6 h 767"/>
                <a:gd name="T4" fmla="*/ 272 w 314"/>
                <a:gd name="T5" fmla="*/ 12 h 767"/>
                <a:gd name="T6" fmla="*/ 254 w 314"/>
                <a:gd name="T7" fmla="*/ 18 h 767"/>
                <a:gd name="T8" fmla="*/ 230 w 314"/>
                <a:gd name="T9" fmla="*/ 24 h 767"/>
                <a:gd name="T10" fmla="*/ 206 w 314"/>
                <a:gd name="T11" fmla="*/ 42 h 767"/>
                <a:gd name="T12" fmla="*/ 188 w 314"/>
                <a:gd name="T13" fmla="*/ 48 h 767"/>
                <a:gd name="T14" fmla="*/ 176 w 314"/>
                <a:gd name="T15" fmla="*/ 54 h 767"/>
                <a:gd name="T16" fmla="*/ 170 w 314"/>
                <a:gd name="T17" fmla="*/ 54 h 767"/>
                <a:gd name="T18" fmla="*/ 150 w 314"/>
                <a:gd name="T19" fmla="*/ 169 h 767"/>
                <a:gd name="T20" fmla="*/ 110 w 314"/>
                <a:gd name="T21" fmla="*/ 225 h 767"/>
                <a:gd name="T22" fmla="*/ 54 w 314"/>
                <a:gd name="T23" fmla="*/ 383 h 767"/>
                <a:gd name="T24" fmla="*/ 82 w 314"/>
                <a:gd name="T25" fmla="*/ 555 h 767"/>
                <a:gd name="T26" fmla="*/ 40 w 314"/>
                <a:gd name="T27" fmla="*/ 679 h 767"/>
                <a:gd name="T28" fmla="*/ 0 w 314"/>
                <a:gd name="T29" fmla="*/ 767 h 767"/>
                <a:gd name="T30" fmla="*/ 108 w 314"/>
                <a:gd name="T31" fmla="*/ 767 h 767"/>
                <a:gd name="T32" fmla="*/ 120 w 314"/>
                <a:gd name="T33" fmla="*/ 611 h 767"/>
                <a:gd name="T34" fmla="*/ 148 w 314"/>
                <a:gd name="T35" fmla="*/ 499 h 767"/>
                <a:gd name="T36" fmla="*/ 160 w 314"/>
                <a:gd name="T37" fmla="*/ 367 h 767"/>
                <a:gd name="T38" fmla="*/ 218 w 314"/>
                <a:gd name="T39" fmla="*/ 327 h 767"/>
                <a:gd name="T40" fmla="*/ 238 w 314"/>
                <a:gd name="T41" fmla="*/ 221 h 767"/>
                <a:gd name="T42" fmla="*/ 296 w 314"/>
                <a:gd name="T43" fmla="*/ 135 h 767"/>
                <a:gd name="T44" fmla="*/ 314 w 314"/>
                <a:gd name="T45" fmla="*/ 0 h 767"/>
                <a:gd name="T46" fmla="*/ 302 w 314"/>
                <a:gd name="T47" fmla="*/ 0 h 767"/>
                <a:gd name="T48" fmla="*/ 296 w 314"/>
                <a:gd name="T49" fmla="*/ 0 h 767"/>
                <a:gd name="T50" fmla="*/ 290 w 314"/>
                <a:gd name="T51" fmla="*/ 0 h 767"/>
                <a:gd name="T52" fmla="*/ 284 w 314"/>
                <a:gd name="T53" fmla="*/ 6 h 767"/>
                <a:gd name="T54" fmla="*/ 284 w 314"/>
                <a:gd name="T55" fmla="*/ 6 h 767"/>
                <a:gd name="T56" fmla="*/ 284 w 314"/>
                <a:gd name="T57" fmla="*/ 6 h 767"/>
                <a:gd name="T58" fmla="*/ 284 w 314"/>
                <a:gd name="T59" fmla="*/ 6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04" name="Freeform 8"/>
            <p:cNvSpPr>
              <a:spLocks/>
            </p:cNvSpPr>
            <p:nvPr/>
          </p:nvSpPr>
          <p:spPr bwMode="ltGray">
            <a:xfrm>
              <a:off x="4700" y="3697"/>
              <a:ext cx="275" cy="623"/>
            </a:xfrm>
            <a:custGeom>
              <a:avLst/>
              <a:gdLst>
                <a:gd name="T0" fmla="*/ 257 w 275"/>
                <a:gd name="T1" fmla="*/ 12 h 623"/>
                <a:gd name="T2" fmla="*/ 239 w 275"/>
                <a:gd name="T3" fmla="*/ 6 h 623"/>
                <a:gd name="T4" fmla="*/ 203 w 275"/>
                <a:gd name="T5" fmla="*/ 6 h 623"/>
                <a:gd name="T6" fmla="*/ 203 w 275"/>
                <a:gd name="T7" fmla="*/ 6 h 623"/>
                <a:gd name="T8" fmla="*/ 197 w 275"/>
                <a:gd name="T9" fmla="*/ 6 h 623"/>
                <a:gd name="T10" fmla="*/ 185 w 275"/>
                <a:gd name="T11" fmla="*/ 0 h 623"/>
                <a:gd name="T12" fmla="*/ 173 w 275"/>
                <a:gd name="T13" fmla="*/ 0 h 623"/>
                <a:gd name="T14" fmla="*/ 166 w 275"/>
                <a:gd name="T15" fmla="*/ 0 h 623"/>
                <a:gd name="T16" fmla="*/ 160 w 275"/>
                <a:gd name="T17" fmla="*/ 0 h 623"/>
                <a:gd name="T18" fmla="*/ 144 w 275"/>
                <a:gd name="T19" fmla="*/ 117 h 623"/>
                <a:gd name="T20" fmla="*/ 128 w 275"/>
                <a:gd name="T21" fmla="*/ 185 h 623"/>
                <a:gd name="T22" fmla="*/ 58 w 275"/>
                <a:gd name="T23" fmla="*/ 299 h 623"/>
                <a:gd name="T24" fmla="*/ 54 w 275"/>
                <a:gd name="T25" fmla="*/ 441 h 623"/>
                <a:gd name="T26" fmla="*/ 24 w 275"/>
                <a:gd name="T27" fmla="*/ 523 h 623"/>
                <a:gd name="T28" fmla="*/ 0 w 275"/>
                <a:gd name="T29" fmla="*/ 623 h 623"/>
                <a:gd name="T30" fmla="*/ 78 w 275"/>
                <a:gd name="T31" fmla="*/ 623 h 623"/>
                <a:gd name="T32" fmla="*/ 92 w 275"/>
                <a:gd name="T33" fmla="*/ 555 h 623"/>
                <a:gd name="T34" fmla="*/ 134 w 275"/>
                <a:gd name="T35" fmla="*/ 447 h 623"/>
                <a:gd name="T36" fmla="*/ 158 w 275"/>
                <a:gd name="T37" fmla="*/ 315 h 623"/>
                <a:gd name="T38" fmla="*/ 184 w 275"/>
                <a:gd name="T39" fmla="*/ 257 h 623"/>
                <a:gd name="T40" fmla="*/ 216 w 275"/>
                <a:gd name="T41" fmla="*/ 211 h 623"/>
                <a:gd name="T42" fmla="*/ 222 w 275"/>
                <a:gd name="T43" fmla="*/ 145 h 623"/>
                <a:gd name="T44" fmla="*/ 240 w 275"/>
                <a:gd name="T45" fmla="*/ 111 h 623"/>
                <a:gd name="T46" fmla="*/ 262 w 275"/>
                <a:gd name="T47" fmla="*/ 79 h 623"/>
                <a:gd name="T48" fmla="*/ 275 w 275"/>
                <a:gd name="T49" fmla="*/ 6 h 623"/>
                <a:gd name="T50" fmla="*/ 263 w 275"/>
                <a:gd name="T51" fmla="*/ 12 h 623"/>
                <a:gd name="T52" fmla="*/ 257 w 275"/>
                <a:gd name="T53" fmla="*/ 12 h 623"/>
                <a:gd name="T54" fmla="*/ 257 w 275"/>
                <a:gd name="T55" fmla="*/ 12 h 623"/>
                <a:gd name="T56" fmla="*/ 257 w 275"/>
                <a:gd name="T57" fmla="*/ 1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05" name="Freeform 9"/>
            <p:cNvSpPr>
              <a:spLocks/>
            </p:cNvSpPr>
            <p:nvPr/>
          </p:nvSpPr>
          <p:spPr bwMode="ltGray">
            <a:xfrm>
              <a:off x="4522" y="3709"/>
              <a:ext cx="213" cy="611"/>
            </a:xfrm>
            <a:custGeom>
              <a:avLst/>
              <a:gdLst>
                <a:gd name="T0" fmla="*/ 171 w 213"/>
                <a:gd name="T1" fmla="*/ 12 h 611"/>
                <a:gd name="T2" fmla="*/ 159 w 213"/>
                <a:gd name="T3" fmla="*/ 24 h 611"/>
                <a:gd name="T4" fmla="*/ 153 w 213"/>
                <a:gd name="T5" fmla="*/ 36 h 611"/>
                <a:gd name="T6" fmla="*/ 128 w 213"/>
                <a:gd name="T7" fmla="*/ 60 h 611"/>
                <a:gd name="T8" fmla="*/ 110 w 213"/>
                <a:gd name="T9" fmla="*/ 83 h 611"/>
                <a:gd name="T10" fmla="*/ 86 w 213"/>
                <a:gd name="T11" fmla="*/ 119 h 611"/>
                <a:gd name="T12" fmla="*/ 68 w 213"/>
                <a:gd name="T13" fmla="*/ 167 h 611"/>
                <a:gd name="T14" fmla="*/ 68 w 213"/>
                <a:gd name="T15" fmla="*/ 221 h 611"/>
                <a:gd name="T16" fmla="*/ 68 w 213"/>
                <a:gd name="T17" fmla="*/ 227 h 611"/>
                <a:gd name="T18" fmla="*/ 68 w 213"/>
                <a:gd name="T19" fmla="*/ 233 h 611"/>
                <a:gd name="T20" fmla="*/ 68 w 213"/>
                <a:gd name="T21" fmla="*/ 239 h 611"/>
                <a:gd name="T22" fmla="*/ 68 w 213"/>
                <a:gd name="T23" fmla="*/ 245 h 611"/>
                <a:gd name="T24" fmla="*/ 68 w 213"/>
                <a:gd name="T25" fmla="*/ 251 h 611"/>
                <a:gd name="T26" fmla="*/ 68 w 213"/>
                <a:gd name="T27" fmla="*/ 251 h 611"/>
                <a:gd name="T28" fmla="*/ 68 w 213"/>
                <a:gd name="T29" fmla="*/ 257 h 611"/>
                <a:gd name="T30" fmla="*/ 68 w 213"/>
                <a:gd name="T31" fmla="*/ 269 h 611"/>
                <a:gd name="T32" fmla="*/ 74 w 213"/>
                <a:gd name="T33" fmla="*/ 287 h 611"/>
                <a:gd name="T34" fmla="*/ 80 w 213"/>
                <a:gd name="T35" fmla="*/ 305 h 611"/>
                <a:gd name="T36" fmla="*/ 86 w 213"/>
                <a:gd name="T37" fmla="*/ 311 h 611"/>
                <a:gd name="T38" fmla="*/ 86 w 213"/>
                <a:gd name="T39" fmla="*/ 311 h 611"/>
                <a:gd name="T40" fmla="*/ 92 w 213"/>
                <a:gd name="T41" fmla="*/ 317 h 611"/>
                <a:gd name="T42" fmla="*/ 92 w 213"/>
                <a:gd name="T43" fmla="*/ 323 h 611"/>
                <a:gd name="T44" fmla="*/ 92 w 213"/>
                <a:gd name="T45" fmla="*/ 323 h 611"/>
                <a:gd name="T46" fmla="*/ 24 w 213"/>
                <a:gd name="T47" fmla="*/ 437 h 611"/>
                <a:gd name="T48" fmla="*/ 18 w 213"/>
                <a:gd name="T49" fmla="*/ 471 h 611"/>
                <a:gd name="T50" fmla="*/ 0 w 213"/>
                <a:gd name="T51" fmla="*/ 547 h 611"/>
                <a:gd name="T52" fmla="*/ 50 w 213"/>
                <a:gd name="T53" fmla="*/ 611 h 611"/>
                <a:gd name="T54" fmla="*/ 114 w 213"/>
                <a:gd name="T55" fmla="*/ 611 h 611"/>
                <a:gd name="T56" fmla="*/ 104 w 213"/>
                <a:gd name="T57" fmla="*/ 555 h 611"/>
                <a:gd name="T58" fmla="*/ 120 w 213"/>
                <a:gd name="T59" fmla="*/ 515 h 611"/>
                <a:gd name="T60" fmla="*/ 150 w 213"/>
                <a:gd name="T61" fmla="*/ 449 h 611"/>
                <a:gd name="T62" fmla="*/ 166 w 213"/>
                <a:gd name="T63" fmla="*/ 377 h 611"/>
                <a:gd name="T64" fmla="*/ 156 w 213"/>
                <a:gd name="T65" fmla="*/ 295 h 611"/>
                <a:gd name="T66" fmla="*/ 170 w 213"/>
                <a:gd name="T67" fmla="*/ 203 h 611"/>
                <a:gd name="T68" fmla="*/ 212 w 213"/>
                <a:gd name="T69" fmla="*/ 95 h 611"/>
                <a:gd name="T70" fmla="*/ 213 w 213"/>
                <a:gd name="T71" fmla="*/ 0 h 611"/>
                <a:gd name="T72" fmla="*/ 207 w 213"/>
                <a:gd name="T73" fmla="*/ 0 h 611"/>
                <a:gd name="T74" fmla="*/ 201 w 213"/>
                <a:gd name="T75" fmla="*/ 0 h 611"/>
                <a:gd name="T76" fmla="*/ 195 w 213"/>
                <a:gd name="T77" fmla="*/ 0 h 611"/>
                <a:gd name="T78" fmla="*/ 189 w 213"/>
                <a:gd name="T79" fmla="*/ 0 h 611"/>
                <a:gd name="T80" fmla="*/ 183 w 213"/>
                <a:gd name="T81" fmla="*/ 6 h 611"/>
                <a:gd name="T82" fmla="*/ 177 w 213"/>
                <a:gd name="T83" fmla="*/ 6 h 611"/>
                <a:gd name="T84" fmla="*/ 171 w 213"/>
                <a:gd name="T85" fmla="*/ 12 h 611"/>
                <a:gd name="T86" fmla="*/ 171 w 213"/>
                <a:gd name="T87" fmla="*/ 12 h 611"/>
                <a:gd name="T88" fmla="*/ 171 w 213"/>
                <a:gd name="T89" fmla="*/ 12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06" name="Freeform 10"/>
            <p:cNvSpPr>
              <a:spLocks/>
            </p:cNvSpPr>
            <p:nvPr/>
          </p:nvSpPr>
          <p:spPr bwMode="ltGray">
            <a:xfrm>
              <a:off x="4292" y="3936"/>
              <a:ext cx="167" cy="384"/>
            </a:xfrm>
            <a:custGeom>
              <a:avLst/>
              <a:gdLst>
                <a:gd name="T0" fmla="*/ 149 w 167"/>
                <a:gd name="T1" fmla="*/ 60 h 384"/>
                <a:gd name="T2" fmla="*/ 119 w 167"/>
                <a:gd name="T3" fmla="*/ 30 h 384"/>
                <a:gd name="T4" fmla="*/ 89 w 167"/>
                <a:gd name="T5" fmla="*/ 12 h 384"/>
                <a:gd name="T6" fmla="*/ 59 w 167"/>
                <a:gd name="T7" fmla="*/ 0 h 384"/>
                <a:gd name="T8" fmla="*/ 54 w 167"/>
                <a:gd name="T9" fmla="*/ 70 h 384"/>
                <a:gd name="T10" fmla="*/ 46 w 167"/>
                <a:gd name="T11" fmla="*/ 112 h 384"/>
                <a:gd name="T12" fmla="*/ 52 w 167"/>
                <a:gd name="T13" fmla="*/ 168 h 384"/>
                <a:gd name="T14" fmla="*/ 24 w 167"/>
                <a:gd name="T15" fmla="*/ 194 h 384"/>
                <a:gd name="T16" fmla="*/ 16 w 167"/>
                <a:gd name="T17" fmla="*/ 258 h 384"/>
                <a:gd name="T18" fmla="*/ 2 w 167"/>
                <a:gd name="T19" fmla="*/ 300 h 384"/>
                <a:gd name="T20" fmla="*/ 0 w 167"/>
                <a:gd name="T21" fmla="*/ 352 h 384"/>
                <a:gd name="T22" fmla="*/ 47 w 167"/>
                <a:gd name="T23" fmla="*/ 384 h 384"/>
                <a:gd name="T24" fmla="*/ 149 w 167"/>
                <a:gd name="T25" fmla="*/ 384 h 384"/>
                <a:gd name="T26" fmla="*/ 134 w 167"/>
                <a:gd name="T27" fmla="*/ 350 h 384"/>
                <a:gd name="T28" fmla="*/ 104 w 167"/>
                <a:gd name="T29" fmla="*/ 324 h 384"/>
                <a:gd name="T30" fmla="*/ 138 w 167"/>
                <a:gd name="T31" fmla="*/ 274 h 384"/>
                <a:gd name="T32" fmla="*/ 122 w 167"/>
                <a:gd name="T33" fmla="*/ 220 h 384"/>
                <a:gd name="T34" fmla="*/ 132 w 167"/>
                <a:gd name="T35" fmla="*/ 186 h 384"/>
                <a:gd name="T36" fmla="*/ 140 w 167"/>
                <a:gd name="T37" fmla="*/ 154 h 384"/>
                <a:gd name="T38" fmla="*/ 167 w 167"/>
                <a:gd name="T39" fmla="*/ 90 h 384"/>
                <a:gd name="T40" fmla="*/ 149 w 167"/>
                <a:gd name="T41" fmla="*/ 60 h 384"/>
                <a:gd name="T42" fmla="*/ 149 w 167"/>
                <a:gd name="T43" fmla="*/ 60 h 384"/>
                <a:gd name="T44" fmla="*/ 149 w 167"/>
                <a:gd name="T45" fmla="*/ 6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07" name="Freeform 11"/>
            <p:cNvSpPr>
              <a:spLocks/>
            </p:cNvSpPr>
            <p:nvPr/>
          </p:nvSpPr>
          <p:spPr bwMode="ltGray">
            <a:xfrm>
              <a:off x="4100" y="4020"/>
              <a:ext cx="166" cy="300"/>
            </a:xfrm>
            <a:custGeom>
              <a:avLst/>
              <a:gdLst>
                <a:gd name="T0" fmla="*/ 136 w 166"/>
                <a:gd name="T1" fmla="*/ 12 h 300"/>
                <a:gd name="T2" fmla="*/ 100 w 166"/>
                <a:gd name="T3" fmla="*/ 0 h 300"/>
                <a:gd name="T4" fmla="*/ 78 w 166"/>
                <a:gd name="T5" fmla="*/ 64 h 300"/>
                <a:gd name="T6" fmla="*/ 70 w 166"/>
                <a:gd name="T7" fmla="*/ 126 h 300"/>
                <a:gd name="T8" fmla="*/ 46 w 166"/>
                <a:gd name="T9" fmla="*/ 184 h 300"/>
                <a:gd name="T10" fmla="*/ 58 w 166"/>
                <a:gd name="T11" fmla="*/ 232 h 300"/>
                <a:gd name="T12" fmla="*/ 38 w 166"/>
                <a:gd name="T13" fmla="*/ 268 h 300"/>
                <a:gd name="T14" fmla="*/ 0 w 166"/>
                <a:gd name="T15" fmla="*/ 300 h 300"/>
                <a:gd name="T16" fmla="*/ 160 w 166"/>
                <a:gd name="T17" fmla="*/ 300 h 300"/>
                <a:gd name="T18" fmla="*/ 136 w 166"/>
                <a:gd name="T19" fmla="*/ 272 h 300"/>
                <a:gd name="T20" fmla="*/ 98 w 166"/>
                <a:gd name="T21" fmla="*/ 234 h 300"/>
                <a:gd name="T22" fmla="*/ 130 w 166"/>
                <a:gd name="T23" fmla="*/ 188 h 300"/>
                <a:gd name="T24" fmla="*/ 138 w 166"/>
                <a:gd name="T25" fmla="*/ 134 h 300"/>
                <a:gd name="T26" fmla="*/ 144 w 166"/>
                <a:gd name="T27" fmla="*/ 94 h 300"/>
                <a:gd name="T28" fmla="*/ 164 w 166"/>
                <a:gd name="T29" fmla="*/ 60 h 300"/>
                <a:gd name="T30" fmla="*/ 166 w 166"/>
                <a:gd name="T31" fmla="*/ 0 h 300"/>
                <a:gd name="T32" fmla="*/ 136 w 166"/>
                <a:gd name="T33" fmla="*/ 12 h 300"/>
                <a:gd name="T34" fmla="*/ 136 w 166"/>
                <a:gd name="T35" fmla="*/ 12 h 300"/>
                <a:gd name="T36" fmla="*/ 136 w 166"/>
                <a:gd name="T37" fmla="*/ 1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08" name="Freeform 12"/>
            <p:cNvSpPr>
              <a:spLocks/>
            </p:cNvSpPr>
            <p:nvPr/>
          </p:nvSpPr>
          <p:spPr bwMode="ltGray">
            <a:xfrm>
              <a:off x="3910" y="4038"/>
              <a:ext cx="237" cy="282"/>
            </a:xfrm>
            <a:custGeom>
              <a:avLst/>
              <a:gdLst>
                <a:gd name="T0" fmla="*/ 201 w 237"/>
                <a:gd name="T1" fmla="*/ 0 h 282"/>
                <a:gd name="T2" fmla="*/ 183 w 237"/>
                <a:gd name="T3" fmla="*/ 0 h 282"/>
                <a:gd name="T4" fmla="*/ 158 w 237"/>
                <a:gd name="T5" fmla="*/ 50 h 282"/>
                <a:gd name="T6" fmla="*/ 148 w 237"/>
                <a:gd name="T7" fmla="*/ 92 h 282"/>
                <a:gd name="T8" fmla="*/ 120 w 237"/>
                <a:gd name="T9" fmla="*/ 144 h 282"/>
                <a:gd name="T10" fmla="*/ 82 w 237"/>
                <a:gd name="T11" fmla="*/ 182 h 282"/>
                <a:gd name="T12" fmla="*/ 60 w 237"/>
                <a:gd name="T13" fmla="*/ 232 h 282"/>
                <a:gd name="T14" fmla="*/ 0 w 237"/>
                <a:gd name="T15" fmla="*/ 282 h 282"/>
                <a:gd name="T16" fmla="*/ 128 w 237"/>
                <a:gd name="T17" fmla="*/ 282 h 282"/>
                <a:gd name="T18" fmla="*/ 154 w 237"/>
                <a:gd name="T19" fmla="*/ 254 h 282"/>
                <a:gd name="T20" fmla="*/ 158 w 237"/>
                <a:gd name="T21" fmla="*/ 196 h 282"/>
                <a:gd name="T22" fmla="*/ 188 w 237"/>
                <a:gd name="T23" fmla="*/ 148 h 282"/>
                <a:gd name="T24" fmla="*/ 196 w 237"/>
                <a:gd name="T25" fmla="*/ 70 h 282"/>
                <a:gd name="T26" fmla="*/ 237 w 237"/>
                <a:gd name="T27" fmla="*/ 0 h 282"/>
                <a:gd name="T28" fmla="*/ 201 w 237"/>
                <a:gd name="T29" fmla="*/ 0 h 282"/>
                <a:gd name="T30" fmla="*/ 201 w 237"/>
                <a:gd name="T31" fmla="*/ 0 h 282"/>
                <a:gd name="T32" fmla="*/ 201 w 237"/>
                <a:gd name="T33"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09" name="Freeform 13"/>
            <p:cNvSpPr>
              <a:spLocks/>
            </p:cNvSpPr>
            <p:nvPr/>
          </p:nvSpPr>
          <p:spPr bwMode="ltGray">
            <a:xfrm>
              <a:off x="3674" y="4086"/>
              <a:ext cx="196" cy="234"/>
            </a:xfrm>
            <a:custGeom>
              <a:avLst/>
              <a:gdLst>
                <a:gd name="T0" fmla="*/ 167 w 196"/>
                <a:gd name="T1" fmla="*/ 54 h 234"/>
                <a:gd name="T2" fmla="*/ 113 w 196"/>
                <a:gd name="T3" fmla="*/ 24 h 234"/>
                <a:gd name="T4" fmla="*/ 83 w 196"/>
                <a:gd name="T5" fmla="*/ 0 h 234"/>
                <a:gd name="T6" fmla="*/ 80 w 196"/>
                <a:gd name="T7" fmla="*/ 62 h 234"/>
                <a:gd name="T8" fmla="*/ 58 w 196"/>
                <a:gd name="T9" fmla="*/ 100 h 234"/>
                <a:gd name="T10" fmla="*/ 54 w 196"/>
                <a:gd name="T11" fmla="*/ 160 h 234"/>
                <a:gd name="T12" fmla="*/ 36 w 196"/>
                <a:gd name="T13" fmla="*/ 202 h 234"/>
                <a:gd name="T14" fmla="*/ 0 w 196"/>
                <a:gd name="T15" fmla="*/ 234 h 234"/>
                <a:gd name="T16" fmla="*/ 146 w 196"/>
                <a:gd name="T17" fmla="*/ 234 h 234"/>
                <a:gd name="T18" fmla="*/ 170 w 196"/>
                <a:gd name="T19" fmla="*/ 198 h 234"/>
                <a:gd name="T20" fmla="*/ 158 w 196"/>
                <a:gd name="T21" fmla="*/ 138 h 234"/>
                <a:gd name="T22" fmla="*/ 196 w 196"/>
                <a:gd name="T23" fmla="*/ 100 h 234"/>
                <a:gd name="T24" fmla="*/ 191 w 196"/>
                <a:gd name="T25" fmla="*/ 54 h 234"/>
                <a:gd name="T26" fmla="*/ 167 w 196"/>
                <a:gd name="T27" fmla="*/ 54 h 234"/>
                <a:gd name="T28" fmla="*/ 167 w 196"/>
                <a:gd name="T29" fmla="*/ 54 h 234"/>
                <a:gd name="T30" fmla="*/ 167 w 196"/>
                <a:gd name="T31" fmla="*/ 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10" name="Freeform 14"/>
            <p:cNvSpPr>
              <a:spLocks/>
            </p:cNvSpPr>
            <p:nvPr/>
          </p:nvSpPr>
          <p:spPr bwMode="ltGray">
            <a:xfrm>
              <a:off x="3476" y="4068"/>
              <a:ext cx="190" cy="252"/>
            </a:xfrm>
            <a:custGeom>
              <a:avLst/>
              <a:gdLst>
                <a:gd name="T0" fmla="*/ 190 w 190"/>
                <a:gd name="T1" fmla="*/ 0 h 252"/>
                <a:gd name="T2" fmla="*/ 166 w 190"/>
                <a:gd name="T3" fmla="*/ 0 h 252"/>
                <a:gd name="T4" fmla="*/ 158 w 190"/>
                <a:gd name="T5" fmla="*/ 38 h 252"/>
                <a:gd name="T6" fmla="*/ 138 w 190"/>
                <a:gd name="T7" fmla="*/ 120 h 252"/>
                <a:gd name="T8" fmla="*/ 94 w 190"/>
                <a:gd name="T9" fmla="*/ 180 h 252"/>
                <a:gd name="T10" fmla="*/ 62 w 190"/>
                <a:gd name="T11" fmla="*/ 234 h 252"/>
                <a:gd name="T12" fmla="*/ 0 w 190"/>
                <a:gd name="T13" fmla="*/ 252 h 252"/>
                <a:gd name="T14" fmla="*/ 128 w 190"/>
                <a:gd name="T15" fmla="*/ 252 h 252"/>
                <a:gd name="T16" fmla="*/ 142 w 190"/>
                <a:gd name="T17" fmla="*/ 188 h 252"/>
                <a:gd name="T18" fmla="*/ 186 w 190"/>
                <a:gd name="T19" fmla="*/ 90 h 252"/>
                <a:gd name="T20" fmla="*/ 190 w 190"/>
                <a:gd name="T21" fmla="*/ 38 h 252"/>
                <a:gd name="T22" fmla="*/ 190 w 190"/>
                <a:gd name="T23" fmla="*/ 0 h 252"/>
                <a:gd name="T24" fmla="*/ 190 w 190"/>
                <a:gd name="T25" fmla="*/ 0 h 252"/>
                <a:gd name="T26" fmla="*/ 190 w 190"/>
                <a:gd name="T27" fmla="*/ 0 h 252"/>
                <a:gd name="T28" fmla="*/ 190 w 190"/>
                <a:gd name="T2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11" name="Freeform 15"/>
            <p:cNvSpPr>
              <a:spLocks/>
            </p:cNvSpPr>
            <p:nvPr/>
          </p:nvSpPr>
          <p:spPr bwMode="ltGray">
            <a:xfrm>
              <a:off x="3170" y="4188"/>
              <a:ext cx="230" cy="132"/>
            </a:xfrm>
            <a:custGeom>
              <a:avLst/>
              <a:gdLst>
                <a:gd name="T0" fmla="*/ 197 w 230"/>
                <a:gd name="T1" fmla="*/ 0 h 132"/>
                <a:gd name="T2" fmla="*/ 191 w 230"/>
                <a:gd name="T3" fmla="*/ 0 h 132"/>
                <a:gd name="T4" fmla="*/ 185 w 230"/>
                <a:gd name="T5" fmla="*/ 0 h 132"/>
                <a:gd name="T6" fmla="*/ 173 w 230"/>
                <a:gd name="T7" fmla="*/ 0 h 132"/>
                <a:gd name="T8" fmla="*/ 161 w 230"/>
                <a:gd name="T9" fmla="*/ 0 h 132"/>
                <a:gd name="T10" fmla="*/ 155 w 230"/>
                <a:gd name="T11" fmla="*/ 0 h 132"/>
                <a:gd name="T12" fmla="*/ 138 w 230"/>
                <a:gd name="T13" fmla="*/ 6 h 132"/>
                <a:gd name="T14" fmla="*/ 132 w 230"/>
                <a:gd name="T15" fmla="*/ 6 h 132"/>
                <a:gd name="T16" fmla="*/ 35 w 230"/>
                <a:gd name="T17" fmla="*/ 18 h 132"/>
                <a:gd name="T18" fmla="*/ 11 w 230"/>
                <a:gd name="T19" fmla="*/ 30 h 132"/>
                <a:gd name="T20" fmla="*/ 23 w 230"/>
                <a:gd name="T21" fmla="*/ 54 h 132"/>
                <a:gd name="T22" fmla="*/ 0 w 230"/>
                <a:gd name="T23" fmla="*/ 100 h 132"/>
                <a:gd name="T24" fmla="*/ 0 w 230"/>
                <a:gd name="T25" fmla="*/ 132 h 132"/>
                <a:gd name="T26" fmla="*/ 162 w 230"/>
                <a:gd name="T27" fmla="*/ 132 h 132"/>
                <a:gd name="T28" fmla="*/ 204 w 230"/>
                <a:gd name="T29" fmla="*/ 88 h 132"/>
                <a:gd name="T30" fmla="*/ 230 w 230"/>
                <a:gd name="T31" fmla="*/ 46 h 132"/>
                <a:gd name="T32" fmla="*/ 214 w 230"/>
                <a:gd name="T33" fmla="*/ 24 h 132"/>
                <a:gd name="T34" fmla="*/ 215 w 230"/>
                <a:gd name="T35" fmla="*/ 0 h 132"/>
                <a:gd name="T36" fmla="*/ 209 w 230"/>
                <a:gd name="T37" fmla="*/ 0 h 132"/>
                <a:gd name="T38" fmla="*/ 203 w 230"/>
                <a:gd name="T39" fmla="*/ 0 h 132"/>
                <a:gd name="T40" fmla="*/ 203 w 230"/>
                <a:gd name="T41" fmla="*/ 0 h 132"/>
                <a:gd name="T42" fmla="*/ 197 w 230"/>
                <a:gd name="T43" fmla="*/ 0 h 132"/>
                <a:gd name="T44" fmla="*/ 197 w 230"/>
                <a:gd name="T45" fmla="*/ 0 h 132"/>
                <a:gd name="T46" fmla="*/ 197 w 230"/>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12" name="Freeform 16"/>
            <p:cNvSpPr>
              <a:spLocks/>
            </p:cNvSpPr>
            <p:nvPr/>
          </p:nvSpPr>
          <p:spPr bwMode="ltGray">
            <a:xfrm>
              <a:off x="3044" y="4218"/>
              <a:ext cx="89" cy="102"/>
            </a:xfrm>
            <a:custGeom>
              <a:avLst/>
              <a:gdLst>
                <a:gd name="T0" fmla="*/ 71 w 89"/>
                <a:gd name="T1" fmla="*/ 0 h 102"/>
                <a:gd name="T2" fmla="*/ 66 w 89"/>
                <a:gd name="T3" fmla="*/ 48 h 102"/>
                <a:gd name="T4" fmla="*/ 30 w 89"/>
                <a:gd name="T5" fmla="*/ 72 h 102"/>
                <a:gd name="T6" fmla="*/ 0 w 89"/>
                <a:gd name="T7" fmla="*/ 102 h 102"/>
                <a:gd name="T8" fmla="*/ 66 w 89"/>
                <a:gd name="T9" fmla="*/ 102 h 102"/>
                <a:gd name="T10" fmla="*/ 88 w 89"/>
                <a:gd name="T11" fmla="*/ 56 h 102"/>
                <a:gd name="T12" fmla="*/ 89 w 89"/>
                <a:gd name="T13" fmla="*/ 6 h 102"/>
                <a:gd name="T14" fmla="*/ 71 w 89"/>
                <a:gd name="T15" fmla="*/ 0 h 102"/>
                <a:gd name="T16" fmla="*/ 71 w 89"/>
                <a:gd name="T17" fmla="*/ 0 h 102"/>
                <a:gd name="T18" fmla="*/ 71 w 89"/>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sp>
          <p:nvSpPr>
            <p:cNvPr id="29713" name="Freeform 17"/>
            <p:cNvSpPr>
              <a:spLocks/>
            </p:cNvSpPr>
            <p:nvPr/>
          </p:nvSpPr>
          <p:spPr bwMode="ltGray">
            <a:xfrm>
              <a:off x="5482" y="3367"/>
              <a:ext cx="278" cy="953"/>
            </a:xfrm>
            <a:custGeom>
              <a:avLst/>
              <a:gdLst>
                <a:gd name="T0" fmla="*/ 278 w 278"/>
                <a:gd name="T1" fmla="*/ 24 h 953"/>
                <a:gd name="T2" fmla="*/ 272 w 278"/>
                <a:gd name="T3" fmla="*/ 24 h 953"/>
                <a:gd name="T4" fmla="*/ 272 w 278"/>
                <a:gd name="T5" fmla="*/ 18 h 953"/>
                <a:gd name="T6" fmla="*/ 266 w 278"/>
                <a:gd name="T7" fmla="*/ 18 h 953"/>
                <a:gd name="T8" fmla="*/ 254 w 278"/>
                <a:gd name="T9" fmla="*/ 12 h 953"/>
                <a:gd name="T10" fmla="*/ 236 w 278"/>
                <a:gd name="T11" fmla="*/ 6 h 953"/>
                <a:gd name="T12" fmla="*/ 212 w 278"/>
                <a:gd name="T13" fmla="*/ 0 h 953"/>
                <a:gd name="T14" fmla="*/ 206 w 278"/>
                <a:gd name="T15" fmla="*/ 6 h 953"/>
                <a:gd name="T16" fmla="*/ 198 w 278"/>
                <a:gd name="T17" fmla="*/ 129 h 953"/>
                <a:gd name="T18" fmla="*/ 184 w 278"/>
                <a:gd name="T19" fmla="*/ 209 h 953"/>
                <a:gd name="T20" fmla="*/ 182 w 278"/>
                <a:gd name="T21" fmla="*/ 249 h 953"/>
                <a:gd name="T22" fmla="*/ 200 w 278"/>
                <a:gd name="T23" fmla="*/ 339 h 953"/>
                <a:gd name="T24" fmla="*/ 186 w 278"/>
                <a:gd name="T25" fmla="*/ 481 h 953"/>
                <a:gd name="T26" fmla="*/ 176 w 278"/>
                <a:gd name="T27" fmla="*/ 521 h 953"/>
                <a:gd name="T28" fmla="*/ 156 w 278"/>
                <a:gd name="T29" fmla="*/ 601 h 953"/>
                <a:gd name="T30" fmla="*/ 172 w 278"/>
                <a:gd name="T31" fmla="*/ 681 h 953"/>
                <a:gd name="T32" fmla="*/ 138 w 278"/>
                <a:gd name="T33" fmla="*/ 765 h 953"/>
                <a:gd name="T34" fmla="*/ 96 w 278"/>
                <a:gd name="T35" fmla="*/ 847 h 953"/>
                <a:gd name="T36" fmla="*/ 50 w 278"/>
                <a:gd name="T37" fmla="*/ 899 h 953"/>
                <a:gd name="T38" fmla="*/ 0 w 278"/>
                <a:gd name="T39" fmla="*/ 953 h 953"/>
                <a:gd name="T40" fmla="*/ 278 w 278"/>
                <a:gd name="T41" fmla="*/ 953 h 953"/>
                <a:gd name="T42" fmla="*/ 278 w 278"/>
                <a:gd name="T43" fmla="*/ 24 h 953"/>
                <a:gd name="T44" fmla="*/ 278 w 278"/>
                <a:gd name="T45" fmla="*/ 24 h 953"/>
                <a:gd name="T46" fmla="*/ 278 w 278"/>
                <a:gd name="T47" fmla="*/ 24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a:noFill/>
            </a:ln>
            <a:extLst>
              <a:ext uri="{91240B29-F687-4F45-9708-019B960494DF}">
                <a14:hiddenLine xmlns:a14="http://schemas.microsoft.com/office/drawing/2010/main" w="9525">
                  <a:solidFill>
                    <a:srgbClr val="FF6FB8"/>
                  </a:solidFill>
                  <a:prstDash val="solid"/>
                  <a:round/>
                  <a:headEnd/>
                  <a:tailEnd/>
                </a14:hiddenLine>
              </a:ext>
            </a:extLst>
          </p:spPr>
          <p:txBody>
            <a:bodyPr/>
            <a:lstStyle/>
            <a:p>
              <a:pPr>
                <a:defRPr/>
              </a:pPr>
              <a:endParaRPr lang="es-ES"/>
            </a:p>
          </p:txBody>
        </p:sp>
      </p:grpSp>
      <p:sp>
        <p:nvSpPr>
          <p:cNvPr id="29714" name="Rectangle 18"/>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s-ES" altLang="es-ES"/>
              <a:t>Haga clic para cambiar el estilo de título	</a:t>
            </a:r>
          </a:p>
        </p:txBody>
      </p:sp>
      <p:sp>
        <p:nvSpPr>
          <p:cNvPr id="29715" name="Rectangle 19"/>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000000"/>
                  </a:outerShdw>
                </a:effectLst>
              </a:defRPr>
            </a:lvl1pPr>
          </a:lstStyle>
          <a:p>
            <a:pPr>
              <a:defRPr/>
            </a:pPr>
            <a:endParaRPr lang="es-ES" altLang="es-ES"/>
          </a:p>
        </p:txBody>
      </p:sp>
      <p:sp>
        <p:nvSpPr>
          <p:cNvPr id="29716" name="Rectangle 2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000000"/>
                  </a:outerShdw>
                </a:effectLst>
              </a:defRPr>
            </a:lvl1pPr>
          </a:lstStyle>
          <a:p>
            <a:pPr>
              <a:defRPr/>
            </a:pPr>
            <a:endParaRPr lang="es-ES" altLang="es-ES"/>
          </a:p>
        </p:txBody>
      </p:sp>
      <p:sp>
        <p:nvSpPr>
          <p:cNvPr id="29717" name="Rectangle 21"/>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000000"/>
                  </a:outerShdw>
                </a:effectLst>
              </a:defRPr>
            </a:lvl1pPr>
          </a:lstStyle>
          <a:p>
            <a:fld id="{2E1D3F04-0093-43E9-8184-F79DD80466B4}" type="slidenum">
              <a:rPr lang="es-ES" altLang="es-ES"/>
              <a:pPr/>
              <a:t>‹Nº›</a:t>
            </a:fld>
            <a:endParaRPr lang="es-ES" altLang="es-ES"/>
          </a:p>
        </p:txBody>
      </p:sp>
      <p:sp>
        <p:nvSpPr>
          <p:cNvPr id="29718" name="Rectangle 22"/>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p>
        </p:txBody>
      </p:sp>
      <p:pic>
        <p:nvPicPr>
          <p:cNvPr id="1032" name="Picture 24" descr="logo_dsic"/>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953375" y="5972175"/>
            <a:ext cx="11906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1" name="Text Box 25"/>
          <p:cNvSpPr txBox="1">
            <a:spLocks noChangeArrowheads="1"/>
          </p:cNvSpPr>
          <p:nvPr userDrawn="1"/>
        </p:nvSpPr>
        <p:spPr bwMode="auto">
          <a:xfrm>
            <a:off x="7461250" y="0"/>
            <a:ext cx="146208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s-ES" altLang="es-ES" sz="1600" dirty="0">
                <a:solidFill>
                  <a:schemeClr val="tx2"/>
                </a:solidFill>
                <a:effectLst>
                  <a:outerShdw blurRad="38100" dist="38100" dir="2700000" algn="tl">
                    <a:srgbClr val="000000"/>
                  </a:outerShdw>
                </a:effectLst>
              </a:rPr>
              <a:t>CAP-</a:t>
            </a:r>
            <a:r>
              <a:rPr lang="es-ES" altLang="es-ES" sz="1600" dirty="0" err="1">
                <a:solidFill>
                  <a:schemeClr val="tx2"/>
                </a:solidFill>
                <a:effectLst>
                  <a:outerShdw blurRad="38100" dist="38100" dir="2700000" algn="tl">
                    <a:srgbClr val="000000"/>
                  </a:outerShdw>
                </a:effectLst>
              </a:rPr>
              <a:t>MUIinf</a:t>
            </a:r>
            <a:endParaRPr lang="es-ES" altLang="es-ES" sz="1600" dirty="0">
              <a:solidFill>
                <a:schemeClr val="tx2"/>
              </a:solidFill>
              <a:effectLst>
                <a:outerShdw blurRad="38100" dist="38100" dir="2700000" algn="tl">
                  <a:srgbClr val="000000"/>
                </a:outerShdw>
              </a:effectLst>
            </a:endParaRPr>
          </a:p>
        </p:txBody>
      </p:sp>
    </p:spTree>
  </p:cSld>
  <p:clrMap bg1="dk2" tx1="lt1" bg2="dk1" tx2="lt2" accent1="accent1" accent2="accent2" accent3="accent3" accent4="accent4" accent5="accent5" accent6="accent6" hlink="hlink" folHlink="folHlink"/>
  <p:sldLayoutIdLst>
    <p:sldLayoutId id="2147483821"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u"/>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s-ES" altLang="es-ES" sz="3800" dirty="0"/>
              <a:t>Computación de </a:t>
            </a:r>
            <a:r>
              <a:rPr lang="es-ES" altLang="es-ES" sz="3800"/>
              <a:t>Altas Prestaciones</a:t>
            </a:r>
            <a:br>
              <a:rPr lang="es-ES" altLang="es-ES" sz="3800" dirty="0"/>
            </a:br>
            <a:r>
              <a:rPr lang="es-ES" altLang="es-ES" sz="3800" dirty="0"/>
              <a:t>Seminario 2</a:t>
            </a:r>
          </a:p>
        </p:txBody>
      </p:sp>
    </p:spTree>
    <p:extLst>
      <p:ext uri="{BB962C8B-B14F-4D97-AF65-F5344CB8AC3E}">
        <p14:creationId xmlns:p14="http://schemas.microsoft.com/office/powerpoint/2010/main" val="2115244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Vectores y punteros</a:t>
            </a:r>
          </a:p>
        </p:txBody>
      </p:sp>
      <p:sp>
        <p:nvSpPr>
          <p:cNvPr id="3" name="Marcador de contenido 2"/>
          <p:cNvSpPr>
            <a:spLocks noGrp="1"/>
          </p:cNvSpPr>
          <p:nvPr>
            <p:ph idx="1"/>
          </p:nvPr>
        </p:nvSpPr>
        <p:spPr>
          <a:xfrm>
            <a:off x="457200" y="1916832"/>
            <a:ext cx="8229600" cy="4941168"/>
          </a:xfrm>
        </p:spPr>
        <p:txBody>
          <a:bodyPr>
            <a:normAutofit fontScale="77500" lnSpcReduction="20000"/>
          </a:bodyPr>
          <a:lstStyle/>
          <a:p>
            <a:pPr marL="0" indent="0">
              <a:buNone/>
            </a:pPr>
            <a:r>
              <a:rPr lang="es-ES" dirty="0"/>
              <a:t>-Los vectores y los punteros están íntimamente relacionados, son “casi” lo mismo</a:t>
            </a:r>
          </a:p>
          <a:p>
            <a:pPr marL="0" indent="0">
              <a:buNone/>
            </a:pPr>
            <a:endParaRPr lang="es-ES" dirty="0"/>
          </a:p>
          <a:p>
            <a:pPr marL="0" indent="0">
              <a:buNone/>
            </a:pPr>
            <a:r>
              <a:rPr lang="es-ES" dirty="0"/>
              <a:t>-Mediante punteros y la función “</a:t>
            </a:r>
            <a:r>
              <a:rPr lang="es-ES" dirty="0" err="1"/>
              <a:t>malloc</a:t>
            </a:r>
            <a:r>
              <a:rPr lang="es-ES" dirty="0"/>
              <a:t>” (</a:t>
            </a:r>
            <a:r>
              <a:rPr lang="es-ES" b="1" dirty="0" err="1"/>
              <a:t>m</a:t>
            </a:r>
            <a:r>
              <a:rPr lang="es-ES" dirty="0" err="1"/>
              <a:t>emory</a:t>
            </a:r>
            <a:r>
              <a:rPr lang="es-ES" dirty="0"/>
              <a:t> </a:t>
            </a:r>
            <a:r>
              <a:rPr lang="es-ES" b="1" dirty="0" err="1"/>
              <a:t>alloc</a:t>
            </a:r>
            <a:r>
              <a:rPr lang="es-ES" dirty="0" err="1"/>
              <a:t>ate</a:t>
            </a:r>
            <a:r>
              <a:rPr lang="es-ES" dirty="0"/>
              <a:t>), podemos obtener vectores cuyo tamaño se determina al ejecutar el programa.</a:t>
            </a:r>
          </a:p>
          <a:p>
            <a:pPr marL="0" indent="0">
              <a:buNone/>
            </a:pPr>
            <a:endParaRPr lang="es-ES" dirty="0"/>
          </a:p>
          <a:p>
            <a:pPr marL="0" indent="0">
              <a:buNone/>
            </a:pPr>
            <a:r>
              <a:rPr lang="es-ES" dirty="0"/>
              <a:t>-La memoria obtenida con </a:t>
            </a:r>
            <a:r>
              <a:rPr lang="es-ES" b="1" dirty="0" err="1"/>
              <a:t>malloc</a:t>
            </a:r>
            <a:r>
              <a:rPr lang="es-ES" dirty="0"/>
              <a:t> se debe liberar con </a:t>
            </a:r>
            <a:r>
              <a:rPr lang="es-ES" b="1" dirty="0"/>
              <a:t>free</a:t>
            </a:r>
            <a:r>
              <a:rPr lang="es-ES" dirty="0"/>
              <a:t> al final del programa.</a:t>
            </a:r>
          </a:p>
          <a:p>
            <a:pPr marL="0" indent="0">
              <a:buNone/>
            </a:pPr>
            <a:endParaRPr lang="es-ES" dirty="0"/>
          </a:p>
          <a:p>
            <a:pPr marL="0" indent="0">
              <a:buNone/>
            </a:pPr>
            <a:r>
              <a:rPr lang="es-ES" dirty="0"/>
              <a:t>-La función </a:t>
            </a:r>
            <a:r>
              <a:rPr lang="es-ES" b="1" dirty="0" err="1"/>
              <a:t>sizeof</a:t>
            </a:r>
            <a:r>
              <a:rPr lang="es-ES" dirty="0"/>
              <a:t> suele ser útil para obtener el tamaño correcto de nuestro vector dinámico.</a:t>
            </a:r>
            <a:br>
              <a:rPr lang="es-ES" dirty="0"/>
            </a:br>
            <a:endParaRPr lang="es-ES" dirty="0"/>
          </a:p>
        </p:txBody>
      </p:sp>
    </p:spTree>
    <p:extLst>
      <p:ext uri="{BB962C8B-B14F-4D97-AF65-F5344CB8AC3E}">
        <p14:creationId xmlns:p14="http://schemas.microsoft.com/office/powerpoint/2010/main" val="1382027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Vectores y punteros</a:t>
            </a:r>
          </a:p>
        </p:txBody>
      </p:sp>
      <p:sp>
        <p:nvSpPr>
          <p:cNvPr id="3" name="Marcador de contenido 2"/>
          <p:cNvSpPr>
            <a:spLocks noGrp="1"/>
          </p:cNvSpPr>
          <p:nvPr>
            <p:ph idx="1"/>
          </p:nvPr>
        </p:nvSpPr>
        <p:spPr>
          <a:xfrm>
            <a:off x="539552" y="2132856"/>
            <a:ext cx="8229600" cy="4525963"/>
          </a:xfrm>
        </p:spPr>
        <p:txBody>
          <a:bodyPr>
            <a:normAutofit fontScale="62500" lnSpcReduction="20000"/>
          </a:bodyPr>
          <a:lstStyle/>
          <a:p>
            <a:pPr marL="0" indent="0">
              <a:buNone/>
            </a:pPr>
            <a:r>
              <a:rPr lang="es-ES" dirty="0"/>
              <a:t>Vector dinámico (pero estático)</a:t>
            </a:r>
          </a:p>
          <a:p>
            <a:pPr marL="0" indent="0">
              <a:buNone/>
            </a:pPr>
            <a:endParaRPr lang="es-ES" dirty="0"/>
          </a:p>
          <a:p>
            <a:pPr marL="0" indent="0">
              <a:buNone/>
            </a:pPr>
            <a:r>
              <a:rPr lang="es-ES" b="1" dirty="0"/>
              <a:t>#</a:t>
            </a:r>
            <a:r>
              <a:rPr lang="es-ES" b="1" dirty="0" err="1"/>
              <a:t>include</a:t>
            </a:r>
            <a:r>
              <a:rPr lang="es-ES" b="1" dirty="0"/>
              <a:t> &lt;</a:t>
            </a:r>
            <a:r>
              <a:rPr lang="es-ES" b="1" dirty="0" err="1"/>
              <a:t>stdio.h</a:t>
            </a:r>
            <a:r>
              <a:rPr lang="es-ES" b="1" dirty="0"/>
              <a:t>&gt;</a:t>
            </a:r>
          </a:p>
          <a:p>
            <a:pPr marL="0" indent="0">
              <a:buNone/>
            </a:pPr>
            <a:r>
              <a:rPr lang="es-ES" b="1" dirty="0"/>
              <a:t>#</a:t>
            </a:r>
            <a:r>
              <a:rPr lang="es-ES" b="1" dirty="0" err="1"/>
              <a:t>include</a:t>
            </a:r>
            <a:r>
              <a:rPr lang="es-ES" b="1" dirty="0"/>
              <a:t> &lt;</a:t>
            </a:r>
            <a:r>
              <a:rPr lang="es-ES" b="1" dirty="0" err="1"/>
              <a:t>stdlib.h</a:t>
            </a:r>
            <a:r>
              <a:rPr lang="es-ES" b="1" dirty="0"/>
              <a:t>&gt;</a:t>
            </a:r>
          </a:p>
          <a:p>
            <a:pPr marL="0" indent="0">
              <a:buNone/>
            </a:pPr>
            <a:endParaRPr lang="es-ES" b="1" dirty="0"/>
          </a:p>
          <a:p>
            <a:pPr marL="0" indent="0">
              <a:buNone/>
            </a:pPr>
            <a:r>
              <a:rPr lang="es-ES" b="1" dirty="0" err="1"/>
              <a:t>main</a:t>
            </a:r>
            <a:r>
              <a:rPr lang="es-ES" b="1" dirty="0"/>
              <a:t>()</a:t>
            </a:r>
          </a:p>
          <a:p>
            <a:pPr marL="0" indent="0">
              <a:buNone/>
            </a:pPr>
            <a:r>
              <a:rPr lang="es-ES" b="1" dirty="0"/>
              <a:t>{</a:t>
            </a:r>
          </a:p>
          <a:p>
            <a:pPr marL="0" indent="0">
              <a:buNone/>
            </a:pPr>
            <a:r>
              <a:rPr lang="es-ES" b="1" dirty="0"/>
              <a:t> </a:t>
            </a:r>
            <a:r>
              <a:rPr lang="es-ES" b="1" dirty="0" err="1"/>
              <a:t>int</a:t>
            </a:r>
            <a:r>
              <a:rPr lang="es-ES" b="1" dirty="0"/>
              <a:t> *datos ;</a:t>
            </a:r>
          </a:p>
          <a:p>
            <a:pPr marL="0" indent="0">
              <a:buNone/>
            </a:pPr>
            <a:r>
              <a:rPr lang="es-ES" b="1" dirty="0"/>
              <a:t>datos= (</a:t>
            </a:r>
            <a:r>
              <a:rPr lang="es-ES" b="1" dirty="0" err="1"/>
              <a:t>int</a:t>
            </a:r>
            <a:r>
              <a:rPr lang="es-ES" b="1" dirty="0"/>
              <a:t> *) </a:t>
            </a:r>
            <a:r>
              <a:rPr lang="es-ES" b="1" dirty="0" err="1"/>
              <a:t>malloc</a:t>
            </a:r>
            <a:r>
              <a:rPr lang="es-ES" b="1" dirty="0"/>
              <a:t> (3*</a:t>
            </a:r>
            <a:r>
              <a:rPr lang="es-ES" b="1" dirty="0" err="1"/>
              <a:t>sizeof</a:t>
            </a:r>
            <a:r>
              <a:rPr lang="es-ES" b="1" dirty="0"/>
              <a:t>(</a:t>
            </a:r>
            <a:r>
              <a:rPr lang="es-ES" b="1" dirty="0" err="1"/>
              <a:t>int</a:t>
            </a:r>
            <a:r>
              <a:rPr lang="es-ES" b="1" dirty="0"/>
              <a:t>));</a:t>
            </a:r>
          </a:p>
          <a:p>
            <a:pPr marL="0" indent="0">
              <a:buNone/>
            </a:pPr>
            <a:r>
              <a:rPr lang="es-ES" b="1" dirty="0"/>
              <a:t>…</a:t>
            </a:r>
          </a:p>
          <a:p>
            <a:pPr marL="0" indent="0">
              <a:buNone/>
            </a:pPr>
            <a:r>
              <a:rPr lang="es-ES" b="1" dirty="0"/>
              <a:t>datos[2]=56;</a:t>
            </a:r>
          </a:p>
          <a:p>
            <a:pPr marL="0" indent="0">
              <a:buNone/>
            </a:pPr>
            <a:r>
              <a:rPr lang="es-ES" b="1" dirty="0"/>
              <a:t>free(datos);</a:t>
            </a:r>
          </a:p>
          <a:p>
            <a:pPr marL="0" indent="0">
              <a:buNone/>
            </a:pPr>
            <a:r>
              <a:rPr lang="es-ES" b="1" dirty="0"/>
              <a:t>}</a:t>
            </a:r>
            <a:br>
              <a:rPr lang="es-ES" b="1" dirty="0"/>
            </a:br>
            <a:endParaRPr lang="es-ES" b="1" dirty="0"/>
          </a:p>
        </p:txBody>
      </p:sp>
    </p:spTree>
    <p:extLst>
      <p:ext uri="{BB962C8B-B14F-4D97-AF65-F5344CB8AC3E}">
        <p14:creationId xmlns:p14="http://schemas.microsoft.com/office/powerpoint/2010/main" val="106514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Vectores y punteros</a:t>
            </a:r>
          </a:p>
        </p:txBody>
      </p:sp>
      <p:sp>
        <p:nvSpPr>
          <p:cNvPr id="3" name="Marcador de contenido 2"/>
          <p:cNvSpPr>
            <a:spLocks noGrp="1"/>
          </p:cNvSpPr>
          <p:nvPr>
            <p:ph idx="1"/>
          </p:nvPr>
        </p:nvSpPr>
        <p:spPr>
          <a:xfrm>
            <a:off x="485459" y="1772816"/>
            <a:ext cx="8229600" cy="4824536"/>
          </a:xfrm>
        </p:spPr>
        <p:txBody>
          <a:bodyPr>
            <a:normAutofit fontScale="62500" lnSpcReduction="20000"/>
          </a:bodyPr>
          <a:lstStyle/>
          <a:p>
            <a:pPr marL="0" indent="0">
              <a:buNone/>
            </a:pPr>
            <a:r>
              <a:rPr lang="es-ES" dirty="0"/>
              <a:t>Vector “realmente” dinámico</a:t>
            </a:r>
          </a:p>
          <a:p>
            <a:pPr marL="0" indent="0">
              <a:buNone/>
            </a:pPr>
            <a:endParaRPr lang="es-ES" dirty="0"/>
          </a:p>
          <a:p>
            <a:pPr marL="0" indent="0">
              <a:buNone/>
            </a:pPr>
            <a:r>
              <a:rPr lang="es-ES" b="1" dirty="0"/>
              <a:t>#</a:t>
            </a:r>
            <a:r>
              <a:rPr lang="es-ES" b="1" dirty="0" err="1"/>
              <a:t>include</a:t>
            </a:r>
            <a:r>
              <a:rPr lang="es-ES" b="1" dirty="0"/>
              <a:t> &lt;</a:t>
            </a:r>
            <a:r>
              <a:rPr lang="es-ES" b="1" dirty="0" err="1"/>
              <a:t>stdio.h</a:t>
            </a:r>
            <a:r>
              <a:rPr lang="es-ES" b="1" dirty="0"/>
              <a:t>&gt;</a:t>
            </a:r>
          </a:p>
          <a:p>
            <a:pPr marL="0" indent="0">
              <a:buNone/>
            </a:pPr>
            <a:r>
              <a:rPr lang="es-ES" b="1" dirty="0"/>
              <a:t>#</a:t>
            </a:r>
            <a:r>
              <a:rPr lang="es-ES" b="1" dirty="0" err="1"/>
              <a:t>include</a:t>
            </a:r>
            <a:r>
              <a:rPr lang="es-ES" b="1" dirty="0"/>
              <a:t> &lt;</a:t>
            </a:r>
            <a:r>
              <a:rPr lang="es-ES" b="1" dirty="0" err="1"/>
              <a:t>stdlib.h</a:t>
            </a:r>
            <a:r>
              <a:rPr lang="es-ES" b="1" dirty="0"/>
              <a:t>&gt;</a:t>
            </a:r>
          </a:p>
          <a:p>
            <a:pPr marL="0" indent="0">
              <a:buNone/>
            </a:pPr>
            <a:endParaRPr lang="es-ES" b="1" dirty="0"/>
          </a:p>
          <a:p>
            <a:pPr marL="0" indent="0">
              <a:buNone/>
            </a:pPr>
            <a:r>
              <a:rPr lang="es-ES" b="1" dirty="0" err="1"/>
              <a:t>main</a:t>
            </a:r>
            <a:r>
              <a:rPr lang="es-ES" b="1" dirty="0"/>
              <a:t>()</a:t>
            </a:r>
          </a:p>
          <a:p>
            <a:pPr marL="0" indent="0">
              <a:buNone/>
            </a:pPr>
            <a:r>
              <a:rPr lang="es-ES" b="1" dirty="0"/>
              <a:t>{</a:t>
            </a:r>
          </a:p>
          <a:p>
            <a:pPr marL="0" indent="0">
              <a:buNone/>
            </a:pPr>
            <a:r>
              <a:rPr lang="es-ES" b="1" dirty="0"/>
              <a:t> </a:t>
            </a:r>
            <a:r>
              <a:rPr lang="es-ES" b="1" dirty="0" err="1"/>
              <a:t>int</a:t>
            </a:r>
            <a:r>
              <a:rPr lang="es-ES" b="1" dirty="0"/>
              <a:t> *datos ,n;</a:t>
            </a:r>
          </a:p>
          <a:p>
            <a:pPr marL="0" indent="0">
              <a:buNone/>
            </a:pPr>
            <a:r>
              <a:rPr lang="es-ES" b="1" dirty="0" err="1"/>
              <a:t>printf</a:t>
            </a:r>
            <a:r>
              <a:rPr lang="es-ES" b="1" dirty="0"/>
              <a:t>(“Introduce el tamaño del vector:”);</a:t>
            </a:r>
          </a:p>
          <a:p>
            <a:pPr marL="0" indent="0">
              <a:buNone/>
            </a:pPr>
            <a:r>
              <a:rPr lang="es-ES" b="1" dirty="0" err="1"/>
              <a:t>scanf</a:t>
            </a:r>
            <a:r>
              <a:rPr lang="es-ES" b="1" dirty="0"/>
              <a:t>(“%</a:t>
            </a:r>
            <a:r>
              <a:rPr lang="es-ES" b="1" dirty="0" err="1"/>
              <a:t>d”,&amp;n</a:t>
            </a:r>
            <a:r>
              <a:rPr lang="es-ES" b="1" dirty="0"/>
              <a:t>);</a:t>
            </a:r>
          </a:p>
          <a:p>
            <a:pPr marL="0" indent="0">
              <a:buNone/>
            </a:pPr>
            <a:r>
              <a:rPr lang="es-ES" b="1" dirty="0"/>
              <a:t>datos= (</a:t>
            </a:r>
            <a:r>
              <a:rPr lang="es-ES" b="1" dirty="0" err="1"/>
              <a:t>int</a:t>
            </a:r>
            <a:r>
              <a:rPr lang="es-ES" b="1" dirty="0"/>
              <a:t> *) </a:t>
            </a:r>
            <a:r>
              <a:rPr lang="es-ES" b="1" dirty="0" err="1"/>
              <a:t>malloc</a:t>
            </a:r>
            <a:r>
              <a:rPr lang="es-ES" b="1" dirty="0"/>
              <a:t> (n*</a:t>
            </a:r>
            <a:r>
              <a:rPr lang="es-ES" b="1" dirty="0" err="1"/>
              <a:t>sizeof</a:t>
            </a:r>
            <a:r>
              <a:rPr lang="es-ES" b="1" dirty="0"/>
              <a:t>(</a:t>
            </a:r>
            <a:r>
              <a:rPr lang="es-ES" b="1" dirty="0" err="1"/>
              <a:t>int</a:t>
            </a:r>
            <a:r>
              <a:rPr lang="es-ES" b="1" dirty="0"/>
              <a:t>));</a:t>
            </a:r>
          </a:p>
          <a:p>
            <a:pPr marL="0" indent="0">
              <a:buNone/>
            </a:pPr>
            <a:r>
              <a:rPr lang="es-ES" b="1" dirty="0"/>
              <a:t>…</a:t>
            </a:r>
          </a:p>
          <a:p>
            <a:pPr marL="0" indent="0">
              <a:buNone/>
            </a:pPr>
            <a:r>
              <a:rPr lang="es-ES" b="1" dirty="0"/>
              <a:t>datos[0]=56;</a:t>
            </a:r>
          </a:p>
          <a:p>
            <a:pPr marL="0" indent="0">
              <a:buNone/>
            </a:pPr>
            <a:r>
              <a:rPr lang="es-ES" b="1" dirty="0"/>
              <a:t>free(datos);</a:t>
            </a:r>
          </a:p>
          <a:p>
            <a:pPr marL="0" indent="0">
              <a:buNone/>
            </a:pPr>
            <a:r>
              <a:rPr lang="es-ES" b="1" dirty="0"/>
              <a:t>}</a:t>
            </a:r>
          </a:p>
        </p:txBody>
      </p:sp>
    </p:spTree>
    <p:extLst>
      <p:ext uri="{BB962C8B-B14F-4D97-AF65-F5344CB8AC3E}">
        <p14:creationId xmlns:p14="http://schemas.microsoft.com/office/powerpoint/2010/main" val="356094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Vectores y punteros</a:t>
            </a:r>
          </a:p>
        </p:txBody>
      </p:sp>
      <p:sp>
        <p:nvSpPr>
          <p:cNvPr id="3" name="Marcador de contenido 2"/>
          <p:cNvSpPr>
            <a:spLocks noGrp="1"/>
          </p:cNvSpPr>
          <p:nvPr>
            <p:ph idx="1"/>
          </p:nvPr>
        </p:nvSpPr>
        <p:spPr>
          <a:xfrm>
            <a:off x="485459" y="1772816"/>
            <a:ext cx="6462805" cy="4824536"/>
          </a:xfrm>
        </p:spPr>
        <p:txBody>
          <a:bodyPr>
            <a:normAutofit fontScale="55000" lnSpcReduction="20000"/>
          </a:bodyPr>
          <a:lstStyle/>
          <a:p>
            <a:pPr marL="0" indent="0">
              <a:buNone/>
            </a:pPr>
            <a:r>
              <a:rPr lang="es-ES" dirty="0"/>
              <a:t>NO se puede declarar un vector estático de esta forma</a:t>
            </a:r>
          </a:p>
          <a:p>
            <a:pPr marL="0" indent="0">
              <a:buNone/>
            </a:pPr>
            <a:endParaRPr lang="es-ES" dirty="0"/>
          </a:p>
          <a:p>
            <a:pPr marL="0" indent="0">
              <a:buNone/>
            </a:pPr>
            <a:r>
              <a:rPr lang="es-ES" b="1" dirty="0"/>
              <a:t>#</a:t>
            </a:r>
            <a:r>
              <a:rPr lang="es-ES" b="1" dirty="0" err="1"/>
              <a:t>include</a:t>
            </a:r>
            <a:r>
              <a:rPr lang="es-ES" b="1" dirty="0"/>
              <a:t> &lt;</a:t>
            </a:r>
            <a:r>
              <a:rPr lang="es-ES" b="1" dirty="0" err="1"/>
              <a:t>stdio.h</a:t>
            </a:r>
            <a:r>
              <a:rPr lang="es-ES" b="1" dirty="0"/>
              <a:t>&gt;</a:t>
            </a:r>
          </a:p>
          <a:p>
            <a:pPr marL="0" indent="0">
              <a:buNone/>
            </a:pPr>
            <a:r>
              <a:rPr lang="es-ES" b="1" dirty="0"/>
              <a:t>#</a:t>
            </a:r>
            <a:r>
              <a:rPr lang="es-ES" b="1" dirty="0" err="1"/>
              <a:t>include</a:t>
            </a:r>
            <a:r>
              <a:rPr lang="es-ES" b="1" dirty="0"/>
              <a:t> &lt;</a:t>
            </a:r>
            <a:r>
              <a:rPr lang="es-ES" b="1" dirty="0" err="1"/>
              <a:t>stdlib.h</a:t>
            </a:r>
            <a:r>
              <a:rPr lang="es-ES" b="1" dirty="0"/>
              <a:t>&gt;</a:t>
            </a:r>
          </a:p>
          <a:p>
            <a:pPr marL="0" indent="0">
              <a:buNone/>
            </a:pPr>
            <a:endParaRPr lang="es-ES" b="1" dirty="0"/>
          </a:p>
          <a:p>
            <a:pPr marL="0" indent="0">
              <a:buNone/>
            </a:pPr>
            <a:r>
              <a:rPr lang="es-ES" b="1" dirty="0" err="1"/>
              <a:t>main</a:t>
            </a:r>
            <a:r>
              <a:rPr lang="es-ES" b="1" dirty="0"/>
              <a:t>()</a:t>
            </a:r>
          </a:p>
          <a:p>
            <a:pPr marL="0" indent="0">
              <a:buNone/>
            </a:pPr>
            <a:r>
              <a:rPr lang="es-ES" b="1" dirty="0"/>
              <a:t>{</a:t>
            </a:r>
          </a:p>
          <a:p>
            <a:pPr marL="0" indent="0">
              <a:buNone/>
            </a:pPr>
            <a:r>
              <a:rPr lang="es-ES" b="1" dirty="0"/>
              <a:t> </a:t>
            </a:r>
            <a:r>
              <a:rPr lang="es-ES" b="1" dirty="0" err="1"/>
              <a:t>int</a:t>
            </a:r>
            <a:r>
              <a:rPr lang="es-ES" b="1" dirty="0"/>
              <a:t> n;</a:t>
            </a:r>
          </a:p>
          <a:p>
            <a:pPr marL="0" indent="0">
              <a:buNone/>
            </a:pPr>
            <a:r>
              <a:rPr lang="es-ES" b="1" dirty="0" err="1"/>
              <a:t>printf</a:t>
            </a:r>
            <a:r>
              <a:rPr lang="es-ES" b="1" dirty="0"/>
              <a:t>(“Introduce el tamaño del vector:”);</a:t>
            </a:r>
          </a:p>
          <a:p>
            <a:pPr marL="0" indent="0">
              <a:buNone/>
            </a:pPr>
            <a:r>
              <a:rPr lang="es-ES" b="1" dirty="0" err="1"/>
              <a:t>scanf</a:t>
            </a:r>
            <a:r>
              <a:rPr lang="es-ES" b="1" dirty="0"/>
              <a:t>(“%</a:t>
            </a:r>
            <a:r>
              <a:rPr lang="es-ES" b="1" dirty="0" err="1"/>
              <a:t>d”,&amp;n</a:t>
            </a:r>
            <a:r>
              <a:rPr lang="es-ES" b="1" dirty="0"/>
              <a:t>);</a:t>
            </a:r>
          </a:p>
          <a:p>
            <a:pPr marL="0" indent="0">
              <a:buNone/>
            </a:pPr>
            <a:r>
              <a:rPr lang="es-ES" b="1" dirty="0" err="1"/>
              <a:t>int</a:t>
            </a:r>
            <a:r>
              <a:rPr lang="es-ES" b="1" dirty="0"/>
              <a:t> datos[n];                                   </a:t>
            </a:r>
          </a:p>
          <a:p>
            <a:pPr marL="0" indent="0">
              <a:buNone/>
            </a:pPr>
            <a:r>
              <a:rPr lang="es-ES" b="1" dirty="0"/>
              <a:t>…</a:t>
            </a:r>
          </a:p>
          <a:p>
            <a:pPr marL="0" indent="0">
              <a:buNone/>
            </a:pPr>
            <a:r>
              <a:rPr lang="es-ES" b="1" dirty="0"/>
              <a:t>datos[0]=56;</a:t>
            </a:r>
          </a:p>
          <a:p>
            <a:pPr marL="0" indent="0">
              <a:buNone/>
            </a:pPr>
            <a:r>
              <a:rPr lang="es-ES" b="1" dirty="0"/>
              <a:t>free(datos);</a:t>
            </a:r>
          </a:p>
          <a:p>
            <a:pPr marL="0" indent="0">
              <a:buNone/>
            </a:pPr>
            <a:r>
              <a:rPr lang="es-ES" b="1" dirty="0"/>
              <a:t>}</a:t>
            </a:r>
          </a:p>
        </p:txBody>
      </p:sp>
      <p:cxnSp>
        <p:nvCxnSpPr>
          <p:cNvPr id="5" name="Conector recto 4"/>
          <p:cNvCxnSpPr/>
          <p:nvPr/>
        </p:nvCxnSpPr>
        <p:spPr>
          <a:xfrm flipH="1">
            <a:off x="2123728" y="5013176"/>
            <a:ext cx="3096344" cy="0"/>
          </a:xfrm>
          <a:prstGeom prst="line">
            <a:avLst/>
          </a:prstGeom>
          <a:ln w="22225">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 name="Conector recto 5"/>
          <p:cNvCxnSpPr>
            <a:cxnSpLocks/>
          </p:cNvCxnSpPr>
          <p:nvPr/>
        </p:nvCxnSpPr>
        <p:spPr>
          <a:xfrm flipH="1">
            <a:off x="2123728" y="2060849"/>
            <a:ext cx="3744416" cy="2880319"/>
          </a:xfrm>
          <a:prstGeom prst="line">
            <a:avLst/>
          </a:prstGeom>
          <a:ln w="22225">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7BB04947-4F9A-4FD3-BA7F-D4162C123C42}"/>
              </a:ext>
            </a:extLst>
          </p:cNvPr>
          <p:cNvSpPr txBox="1"/>
          <p:nvPr/>
        </p:nvSpPr>
        <p:spPr>
          <a:xfrm>
            <a:off x="5436096" y="4629036"/>
            <a:ext cx="2602632" cy="1477328"/>
          </a:xfrm>
          <a:prstGeom prst="rect">
            <a:avLst/>
          </a:prstGeom>
          <a:noFill/>
        </p:spPr>
        <p:txBody>
          <a:bodyPr wrap="square" rtlCol="0">
            <a:spAutoFit/>
          </a:bodyPr>
          <a:lstStyle/>
          <a:p>
            <a:r>
              <a:rPr lang="es-ES" b="1" dirty="0"/>
              <a:t>Daría un error…(aunque en algún compilador </a:t>
            </a:r>
            <a:r>
              <a:rPr lang="es-ES" b="1"/>
              <a:t>moderno funciona!)</a:t>
            </a:r>
            <a:endParaRPr lang="es-ES" dirty="0"/>
          </a:p>
        </p:txBody>
      </p:sp>
    </p:spTree>
    <p:extLst>
      <p:ext uri="{BB962C8B-B14F-4D97-AF65-F5344CB8AC3E}">
        <p14:creationId xmlns:p14="http://schemas.microsoft.com/office/powerpoint/2010/main" val="373473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0050" y="857251"/>
            <a:ext cx="7886700" cy="994172"/>
          </a:xfrm>
        </p:spPr>
        <p:txBody>
          <a:bodyPr/>
          <a:lstStyle/>
          <a:p>
            <a:r>
              <a:rPr lang="es-ES" dirty="0"/>
              <a:t>Vectores y punteros</a:t>
            </a:r>
          </a:p>
        </p:txBody>
      </p:sp>
      <p:sp>
        <p:nvSpPr>
          <p:cNvPr id="3" name="Marcador de contenido 2"/>
          <p:cNvSpPr>
            <a:spLocks noGrp="1"/>
          </p:cNvSpPr>
          <p:nvPr>
            <p:ph idx="1"/>
          </p:nvPr>
        </p:nvSpPr>
        <p:spPr>
          <a:xfrm>
            <a:off x="323528" y="1916832"/>
            <a:ext cx="8560173" cy="3816424"/>
          </a:xfrm>
        </p:spPr>
        <p:txBody>
          <a:bodyPr>
            <a:normAutofit fontScale="32500" lnSpcReduction="20000"/>
          </a:bodyPr>
          <a:lstStyle/>
          <a:p>
            <a:pPr marL="0" indent="0">
              <a:buNone/>
            </a:pPr>
            <a:r>
              <a:rPr lang="es-ES" sz="6200" dirty="0"/>
              <a:t>El nombre de un vector es una dirección de memoria:</a:t>
            </a:r>
          </a:p>
          <a:p>
            <a:pPr marL="0" indent="0">
              <a:buNone/>
            </a:pPr>
            <a:endParaRPr lang="es-ES" sz="6200" dirty="0"/>
          </a:p>
          <a:p>
            <a:pPr marL="0" indent="0">
              <a:buNone/>
            </a:pPr>
            <a:r>
              <a:rPr lang="es-ES" sz="6200" dirty="0" err="1"/>
              <a:t>int</a:t>
            </a:r>
            <a:r>
              <a:rPr lang="es-ES" sz="6200" dirty="0"/>
              <a:t> datos[3];</a:t>
            </a:r>
          </a:p>
          <a:p>
            <a:pPr marL="0" indent="0">
              <a:buNone/>
            </a:pPr>
            <a:r>
              <a:rPr lang="es-ES" sz="6200" b="1" dirty="0"/>
              <a:t>&amp;datos[0] </a:t>
            </a:r>
            <a:r>
              <a:rPr lang="es-ES" sz="6200" dirty="0"/>
              <a:t>o </a:t>
            </a:r>
            <a:r>
              <a:rPr lang="es-ES" sz="6200" b="1" dirty="0"/>
              <a:t>datos</a:t>
            </a:r>
            <a:r>
              <a:rPr lang="es-ES" sz="6200" dirty="0"/>
              <a:t> o </a:t>
            </a:r>
            <a:r>
              <a:rPr lang="es-ES" sz="6200" b="1" dirty="0"/>
              <a:t>(datos+0) </a:t>
            </a:r>
            <a:r>
              <a:rPr lang="es-ES" sz="6200" dirty="0"/>
              <a:t>es la dirección de memoria del primer dato del vector;</a:t>
            </a:r>
          </a:p>
          <a:p>
            <a:pPr marL="0" indent="0">
              <a:buNone/>
            </a:pPr>
            <a:r>
              <a:rPr lang="es-ES" sz="6200" b="1" dirty="0"/>
              <a:t>&amp;datos[1] </a:t>
            </a:r>
            <a:r>
              <a:rPr lang="es-ES" sz="6200" dirty="0"/>
              <a:t>o </a:t>
            </a:r>
            <a:r>
              <a:rPr lang="es-ES" sz="6200" b="1" dirty="0"/>
              <a:t>(datos+1) </a:t>
            </a:r>
            <a:r>
              <a:rPr lang="es-ES" sz="6200" dirty="0"/>
              <a:t>es la dirección de memoria del segundo</a:t>
            </a:r>
          </a:p>
          <a:p>
            <a:pPr marL="0" indent="0">
              <a:buNone/>
            </a:pPr>
            <a:r>
              <a:rPr lang="es-ES" sz="6200" dirty="0"/>
              <a:t>dato del vector;</a:t>
            </a:r>
          </a:p>
          <a:p>
            <a:pPr marL="0" indent="0">
              <a:buNone/>
            </a:pPr>
            <a:r>
              <a:rPr lang="es-ES" sz="6200" dirty="0"/>
              <a:t>…</a:t>
            </a:r>
          </a:p>
          <a:p>
            <a:pPr marL="0" indent="0">
              <a:buNone/>
            </a:pPr>
            <a:r>
              <a:rPr lang="es-ES" sz="6200" b="1" dirty="0"/>
              <a:t>*datos </a:t>
            </a:r>
            <a:r>
              <a:rPr lang="es-ES" sz="6200" dirty="0"/>
              <a:t>o </a:t>
            </a:r>
            <a:r>
              <a:rPr lang="es-ES" sz="6200" b="1" dirty="0"/>
              <a:t>datos[0]</a:t>
            </a:r>
            <a:r>
              <a:rPr lang="es-ES" sz="6200" dirty="0"/>
              <a:t> es el contenido o valor del primer dato del vector;</a:t>
            </a:r>
          </a:p>
          <a:p>
            <a:pPr marL="0" indent="0">
              <a:buNone/>
            </a:pPr>
            <a:r>
              <a:rPr lang="es-ES" sz="6200" b="1" dirty="0"/>
              <a:t>*(datos+1) </a:t>
            </a:r>
            <a:r>
              <a:rPr lang="es-ES" sz="6200" dirty="0"/>
              <a:t>o </a:t>
            </a:r>
            <a:r>
              <a:rPr lang="es-ES" sz="6200" b="1" dirty="0"/>
              <a:t>datos[1]</a:t>
            </a:r>
            <a:r>
              <a:rPr lang="es-ES" sz="6200" dirty="0"/>
              <a:t> es el contenido o valor del primer dato del vector;</a:t>
            </a:r>
          </a:p>
        </p:txBody>
      </p:sp>
    </p:spTree>
    <p:extLst>
      <p:ext uri="{BB962C8B-B14F-4D97-AF65-F5344CB8AC3E}">
        <p14:creationId xmlns:p14="http://schemas.microsoft.com/office/powerpoint/2010/main" val="1480019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16632"/>
            <a:ext cx="7886700" cy="994172"/>
          </a:xfrm>
        </p:spPr>
        <p:txBody>
          <a:bodyPr/>
          <a:lstStyle/>
          <a:p>
            <a:r>
              <a:rPr lang="es-ES" dirty="0"/>
              <a:t>Función para leer datos de teclado a un vector</a:t>
            </a:r>
          </a:p>
        </p:txBody>
      </p:sp>
      <p:sp>
        <p:nvSpPr>
          <p:cNvPr id="3" name="Marcador de contenido 2"/>
          <p:cNvSpPr>
            <a:spLocks noGrp="1"/>
          </p:cNvSpPr>
          <p:nvPr>
            <p:ph idx="1"/>
          </p:nvPr>
        </p:nvSpPr>
        <p:spPr>
          <a:xfrm>
            <a:off x="179512" y="1326828"/>
            <a:ext cx="8964488" cy="4097560"/>
          </a:xfrm>
        </p:spPr>
        <p:txBody>
          <a:bodyPr>
            <a:noAutofit/>
          </a:bodyPr>
          <a:lstStyle/>
          <a:p>
            <a:pPr marL="0" indent="0">
              <a:buNone/>
            </a:pPr>
            <a:r>
              <a:rPr lang="es-ES" sz="1400" b="1" dirty="0"/>
              <a:t>#</a:t>
            </a:r>
            <a:r>
              <a:rPr lang="es-ES" sz="1400" b="1" dirty="0" err="1"/>
              <a:t>include</a:t>
            </a:r>
            <a:r>
              <a:rPr lang="es-ES" sz="1400" b="1" dirty="0"/>
              <a:t> &lt;</a:t>
            </a:r>
            <a:r>
              <a:rPr lang="es-ES" sz="1400" b="1" dirty="0" err="1"/>
              <a:t>stdio.h</a:t>
            </a:r>
            <a:r>
              <a:rPr lang="es-ES" sz="1400" b="1" dirty="0"/>
              <a:t>&gt;</a:t>
            </a:r>
          </a:p>
          <a:p>
            <a:pPr marL="0" indent="0">
              <a:buNone/>
            </a:pPr>
            <a:r>
              <a:rPr lang="es-ES" sz="1400" b="1" dirty="0"/>
              <a:t>#</a:t>
            </a:r>
            <a:r>
              <a:rPr lang="es-ES" sz="1400" b="1" dirty="0" err="1"/>
              <a:t>include</a:t>
            </a:r>
            <a:r>
              <a:rPr lang="es-ES" sz="1400" b="1" dirty="0"/>
              <a:t> &lt;</a:t>
            </a:r>
            <a:r>
              <a:rPr lang="es-ES" sz="1400" b="1" dirty="0" err="1"/>
              <a:t>stdlib.h</a:t>
            </a:r>
            <a:r>
              <a:rPr lang="es-ES" sz="1400" b="1" dirty="0"/>
              <a:t>&gt;</a:t>
            </a:r>
          </a:p>
          <a:p>
            <a:pPr marL="0" indent="0">
              <a:buNone/>
            </a:pPr>
            <a:r>
              <a:rPr lang="es-ES" sz="1400" b="1" dirty="0" err="1"/>
              <a:t>void</a:t>
            </a:r>
            <a:r>
              <a:rPr lang="es-ES" sz="1400" b="1" dirty="0"/>
              <a:t> </a:t>
            </a:r>
            <a:r>
              <a:rPr lang="es-ES" sz="1400" b="1" dirty="0" err="1"/>
              <a:t>leervector</a:t>
            </a:r>
            <a:r>
              <a:rPr lang="es-ES" sz="1400" b="1" dirty="0"/>
              <a:t>(</a:t>
            </a:r>
            <a:r>
              <a:rPr lang="es-ES" sz="1400" b="1" dirty="0" err="1"/>
              <a:t>int</a:t>
            </a:r>
            <a:r>
              <a:rPr lang="es-ES" sz="1400" b="1" dirty="0"/>
              <a:t> *vector, </a:t>
            </a:r>
            <a:r>
              <a:rPr lang="es-ES" sz="1400" b="1" dirty="0" err="1"/>
              <a:t>int</a:t>
            </a:r>
            <a:r>
              <a:rPr lang="es-ES" sz="1400" b="1" dirty="0"/>
              <a:t> longitud)   // </a:t>
            </a:r>
            <a:r>
              <a:rPr lang="es-ES" sz="1400" b="1" dirty="0" err="1"/>
              <a:t>void</a:t>
            </a:r>
            <a:r>
              <a:rPr lang="es-ES" sz="1400" b="1" dirty="0"/>
              <a:t> </a:t>
            </a:r>
            <a:r>
              <a:rPr lang="es-ES" sz="1400" b="1" dirty="0" err="1"/>
              <a:t>leervector</a:t>
            </a:r>
            <a:r>
              <a:rPr lang="es-ES" sz="1400" b="1" dirty="0"/>
              <a:t>(</a:t>
            </a:r>
            <a:r>
              <a:rPr lang="es-ES" sz="1400" b="1" dirty="0" err="1"/>
              <a:t>int</a:t>
            </a:r>
            <a:r>
              <a:rPr lang="es-ES" sz="1400" b="1" dirty="0"/>
              <a:t> vector[], </a:t>
            </a:r>
            <a:r>
              <a:rPr lang="es-ES" sz="1400" b="1" dirty="0" err="1"/>
              <a:t>int</a:t>
            </a:r>
            <a:r>
              <a:rPr lang="es-ES" sz="1400" b="1" dirty="0"/>
              <a:t> longitud) </a:t>
            </a:r>
          </a:p>
          <a:p>
            <a:pPr marL="0" indent="0">
              <a:buNone/>
            </a:pPr>
            <a:r>
              <a:rPr lang="es-ES" sz="1400" b="1" dirty="0"/>
              <a:t>{ </a:t>
            </a:r>
            <a:r>
              <a:rPr lang="es-ES" sz="1400" b="1" dirty="0" err="1"/>
              <a:t>int</a:t>
            </a:r>
            <a:r>
              <a:rPr lang="es-ES" sz="1400" b="1" dirty="0"/>
              <a:t> i;</a:t>
            </a:r>
          </a:p>
          <a:p>
            <a:pPr marL="0" indent="0">
              <a:buNone/>
            </a:pPr>
            <a:r>
              <a:rPr lang="es-ES" sz="1400" b="1" dirty="0"/>
              <a:t>   </a:t>
            </a:r>
            <a:r>
              <a:rPr lang="es-ES" sz="1400" b="1" dirty="0" err="1"/>
              <a:t>for</a:t>
            </a:r>
            <a:r>
              <a:rPr lang="es-ES" sz="1400" b="1" dirty="0"/>
              <a:t> (i=0;i&lt;</a:t>
            </a:r>
            <a:r>
              <a:rPr lang="es-ES" sz="1400" b="1" dirty="0" err="1"/>
              <a:t>longitud;i</a:t>
            </a:r>
            <a:r>
              <a:rPr lang="es-ES" sz="1400" b="1" dirty="0"/>
              <a:t>++)</a:t>
            </a:r>
          </a:p>
          <a:p>
            <a:pPr marL="0" indent="0">
              <a:buNone/>
            </a:pPr>
            <a:r>
              <a:rPr lang="es-ES" sz="1400" b="1" dirty="0"/>
              <a:t>   {    </a:t>
            </a:r>
            <a:r>
              <a:rPr lang="es-ES" sz="1400" b="1" dirty="0" err="1"/>
              <a:t>printf</a:t>
            </a:r>
            <a:r>
              <a:rPr lang="es-ES" sz="1400" b="1" dirty="0"/>
              <a:t>(" \n Introduce un numero: ");</a:t>
            </a:r>
          </a:p>
          <a:p>
            <a:pPr marL="0" indent="0">
              <a:buNone/>
            </a:pPr>
            <a:r>
              <a:rPr lang="es-ES" sz="1400" b="1" dirty="0"/>
              <a:t>      </a:t>
            </a:r>
            <a:r>
              <a:rPr lang="es-ES" sz="1400" b="1" dirty="0" err="1"/>
              <a:t>scanf</a:t>
            </a:r>
            <a:r>
              <a:rPr lang="es-ES" sz="1400" b="1" dirty="0"/>
              <a:t>("%d", &amp;vector[i]);    </a:t>
            </a:r>
          </a:p>
          <a:p>
            <a:pPr marL="0" indent="0">
              <a:buNone/>
            </a:pPr>
            <a:r>
              <a:rPr lang="es-ES" sz="1400" b="1" dirty="0"/>
              <a:t>   }</a:t>
            </a:r>
          </a:p>
          <a:p>
            <a:pPr marL="0" indent="0">
              <a:buNone/>
            </a:pPr>
            <a:r>
              <a:rPr lang="es-ES" sz="1400" b="1" dirty="0"/>
              <a:t>}</a:t>
            </a:r>
          </a:p>
          <a:p>
            <a:pPr marL="0" indent="0">
              <a:buNone/>
            </a:pPr>
            <a:r>
              <a:rPr lang="es-ES" sz="1400" b="1" dirty="0" err="1"/>
              <a:t>void</a:t>
            </a:r>
            <a:r>
              <a:rPr lang="es-ES" sz="1400" b="1" dirty="0"/>
              <a:t> </a:t>
            </a:r>
            <a:r>
              <a:rPr lang="es-ES" sz="1400" b="1" dirty="0" err="1"/>
              <a:t>main</a:t>
            </a:r>
            <a:r>
              <a:rPr lang="es-ES" sz="1400" b="1" dirty="0"/>
              <a:t>() {</a:t>
            </a:r>
          </a:p>
          <a:p>
            <a:pPr marL="0" indent="0">
              <a:buNone/>
            </a:pPr>
            <a:r>
              <a:rPr lang="es-ES" sz="1400" b="1" dirty="0" err="1"/>
              <a:t>int</a:t>
            </a:r>
            <a:r>
              <a:rPr lang="es-ES" sz="1400" b="1" dirty="0"/>
              <a:t> *vector;</a:t>
            </a:r>
          </a:p>
          <a:p>
            <a:pPr marL="0" indent="0">
              <a:buNone/>
            </a:pPr>
            <a:r>
              <a:rPr lang="es-ES" sz="1400" b="1" dirty="0" err="1"/>
              <a:t>int</a:t>
            </a:r>
            <a:r>
              <a:rPr lang="es-ES" sz="1400" b="1" dirty="0"/>
              <a:t> </a:t>
            </a:r>
            <a:r>
              <a:rPr lang="es-ES" sz="1400" b="1" dirty="0" err="1"/>
              <a:t>num</a:t>
            </a:r>
            <a:r>
              <a:rPr lang="es-ES" sz="1400" b="1" dirty="0"/>
              <a:t>=5, i;</a:t>
            </a:r>
          </a:p>
          <a:p>
            <a:pPr marL="0" indent="0">
              <a:buNone/>
            </a:pPr>
            <a:r>
              <a:rPr lang="es-ES" sz="1400" b="1" dirty="0"/>
              <a:t>vector=(</a:t>
            </a:r>
            <a:r>
              <a:rPr lang="es-ES" sz="1400" b="1" dirty="0" err="1"/>
              <a:t>int</a:t>
            </a:r>
            <a:r>
              <a:rPr lang="es-ES" sz="1400" b="1" dirty="0"/>
              <a:t>*) </a:t>
            </a:r>
            <a:r>
              <a:rPr lang="es-ES" sz="1400" b="1" dirty="0" err="1"/>
              <a:t>malloc</a:t>
            </a:r>
            <a:r>
              <a:rPr lang="es-ES" sz="1400" b="1" dirty="0"/>
              <a:t>(</a:t>
            </a:r>
            <a:r>
              <a:rPr lang="es-ES" sz="1400" b="1" dirty="0" err="1"/>
              <a:t>num</a:t>
            </a:r>
            <a:r>
              <a:rPr lang="es-ES" sz="1400" b="1" dirty="0"/>
              <a:t>*</a:t>
            </a:r>
            <a:r>
              <a:rPr lang="es-ES" sz="1400" b="1" dirty="0" err="1"/>
              <a:t>sizeof</a:t>
            </a:r>
            <a:r>
              <a:rPr lang="es-ES" sz="1400" b="1" dirty="0"/>
              <a:t>(</a:t>
            </a:r>
            <a:r>
              <a:rPr lang="es-ES" sz="1400" b="1" dirty="0" err="1"/>
              <a:t>int</a:t>
            </a:r>
            <a:r>
              <a:rPr lang="es-ES" sz="1400" b="1" dirty="0"/>
              <a:t>));</a:t>
            </a:r>
          </a:p>
          <a:p>
            <a:pPr marL="0" indent="0">
              <a:buNone/>
            </a:pPr>
            <a:r>
              <a:rPr lang="es-ES" sz="1400" b="1" dirty="0" err="1"/>
              <a:t>leervector</a:t>
            </a:r>
            <a:r>
              <a:rPr lang="es-ES" sz="1400" b="1" dirty="0"/>
              <a:t>(</a:t>
            </a:r>
            <a:r>
              <a:rPr lang="es-ES" sz="1400" b="1" dirty="0" err="1"/>
              <a:t>vector,num</a:t>
            </a:r>
            <a:r>
              <a:rPr lang="es-ES" sz="1400" b="1" dirty="0"/>
              <a:t>);</a:t>
            </a:r>
          </a:p>
          <a:p>
            <a:pPr marL="0" indent="0">
              <a:buNone/>
            </a:pPr>
            <a:r>
              <a:rPr lang="es-ES" sz="1400" b="1" dirty="0" err="1"/>
              <a:t>for</a:t>
            </a:r>
            <a:r>
              <a:rPr lang="es-ES" sz="1400" b="1" dirty="0"/>
              <a:t> (i=0;i&lt;</a:t>
            </a:r>
            <a:r>
              <a:rPr lang="es-ES" sz="1400" b="1" dirty="0" err="1"/>
              <a:t>num;i</a:t>
            </a:r>
            <a:r>
              <a:rPr lang="es-ES" sz="1400" b="1" dirty="0"/>
              <a:t>++)</a:t>
            </a:r>
          </a:p>
          <a:p>
            <a:pPr marL="0" indent="0">
              <a:buNone/>
            </a:pPr>
            <a:r>
              <a:rPr lang="es-ES" sz="1400" b="1" dirty="0"/>
              <a:t>   {    </a:t>
            </a:r>
          </a:p>
          <a:p>
            <a:pPr marL="0" indent="0">
              <a:buNone/>
            </a:pPr>
            <a:r>
              <a:rPr lang="es-ES" sz="1400" b="1" dirty="0"/>
              <a:t>      </a:t>
            </a:r>
            <a:r>
              <a:rPr lang="es-ES" sz="1400" b="1" dirty="0" err="1"/>
              <a:t>printf</a:t>
            </a:r>
            <a:r>
              <a:rPr lang="es-ES" sz="1400" b="1" dirty="0"/>
              <a:t>(" \n </a:t>
            </a:r>
            <a:r>
              <a:rPr lang="es-ES" sz="1400" b="1" dirty="0" err="1"/>
              <a:t>posicion</a:t>
            </a:r>
            <a:r>
              <a:rPr lang="es-ES" sz="1400" b="1" dirty="0"/>
              <a:t> %d : %d ", i, vector[i]);</a:t>
            </a:r>
          </a:p>
          <a:p>
            <a:pPr marL="0" indent="0">
              <a:buNone/>
            </a:pPr>
            <a:r>
              <a:rPr lang="es-ES" sz="1400" b="1" dirty="0"/>
              <a:t>   }</a:t>
            </a:r>
          </a:p>
          <a:p>
            <a:pPr marL="0" indent="0">
              <a:buNone/>
            </a:pPr>
            <a:r>
              <a:rPr lang="es-ES" sz="1400" b="1" dirty="0"/>
              <a:t>free(vector);</a:t>
            </a:r>
          </a:p>
          <a:p>
            <a:pPr marL="0" indent="0">
              <a:buNone/>
            </a:pPr>
            <a:r>
              <a:rPr lang="es-ES" sz="1400" b="1" dirty="0"/>
              <a:t>}</a:t>
            </a:r>
            <a:endParaRPr lang="es-ES" sz="1400" dirty="0"/>
          </a:p>
        </p:txBody>
      </p:sp>
    </p:spTree>
    <p:extLst>
      <p:ext uri="{BB962C8B-B14F-4D97-AF65-F5344CB8AC3E}">
        <p14:creationId xmlns:p14="http://schemas.microsoft.com/office/powerpoint/2010/main" val="166984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Punteros para implementar paso por referencia;</a:t>
            </a:r>
          </a:p>
        </p:txBody>
      </p:sp>
      <p:sp>
        <p:nvSpPr>
          <p:cNvPr id="3" name="Marcador de contenido 2"/>
          <p:cNvSpPr>
            <a:spLocks noGrp="1"/>
          </p:cNvSpPr>
          <p:nvPr>
            <p:ph idx="1"/>
          </p:nvPr>
        </p:nvSpPr>
        <p:spPr>
          <a:xfrm>
            <a:off x="422606" y="2492896"/>
            <a:ext cx="7787208" cy="3926061"/>
          </a:xfrm>
        </p:spPr>
        <p:txBody>
          <a:bodyPr>
            <a:normAutofit fontScale="55000" lnSpcReduction="20000"/>
          </a:bodyPr>
          <a:lstStyle/>
          <a:p>
            <a:pPr marL="0" indent="0">
              <a:buNone/>
            </a:pPr>
            <a:endParaRPr lang="es-ES" dirty="0"/>
          </a:p>
          <a:p>
            <a:pPr marL="0" indent="0">
              <a:buNone/>
            </a:pPr>
            <a:r>
              <a:rPr lang="es-ES" b="1" dirty="0"/>
              <a:t>#</a:t>
            </a:r>
            <a:r>
              <a:rPr lang="es-ES" b="1" dirty="0" err="1"/>
              <a:t>include</a:t>
            </a:r>
            <a:r>
              <a:rPr lang="es-ES" b="1" dirty="0"/>
              <a:t> &lt;</a:t>
            </a:r>
            <a:r>
              <a:rPr lang="es-ES" b="1" dirty="0" err="1"/>
              <a:t>stdio.h</a:t>
            </a:r>
            <a:r>
              <a:rPr lang="es-ES" b="1" dirty="0"/>
              <a:t>&gt;</a:t>
            </a:r>
          </a:p>
          <a:p>
            <a:pPr marL="0" indent="0">
              <a:buNone/>
            </a:pPr>
            <a:r>
              <a:rPr lang="es-ES" b="1" dirty="0" err="1"/>
              <a:t>void</a:t>
            </a:r>
            <a:r>
              <a:rPr lang="es-ES" b="1" dirty="0"/>
              <a:t> </a:t>
            </a:r>
            <a:r>
              <a:rPr lang="es-ES" b="1" dirty="0" err="1"/>
              <a:t>fun_invocada</a:t>
            </a:r>
            <a:r>
              <a:rPr lang="es-ES" b="1" dirty="0"/>
              <a:t> (</a:t>
            </a:r>
            <a:r>
              <a:rPr lang="es-ES" b="1" dirty="0" err="1"/>
              <a:t>int</a:t>
            </a:r>
            <a:r>
              <a:rPr lang="es-ES" b="1" dirty="0"/>
              <a:t> </a:t>
            </a:r>
            <a:r>
              <a:rPr lang="es-ES" b="1" dirty="0" err="1"/>
              <a:t>vble_recibir</a:t>
            </a:r>
            <a:r>
              <a:rPr lang="es-ES" b="1" dirty="0"/>
              <a:t>)</a:t>
            </a:r>
          </a:p>
          <a:p>
            <a:pPr marL="0" indent="0">
              <a:buNone/>
            </a:pPr>
            <a:r>
              <a:rPr lang="es-ES" b="1" dirty="0"/>
              <a:t>{</a:t>
            </a:r>
            <a:r>
              <a:rPr lang="es-ES" b="1" dirty="0" err="1"/>
              <a:t>vble_recibir</a:t>
            </a:r>
            <a:r>
              <a:rPr lang="es-ES" b="1" dirty="0"/>
              <a:t>=vble_recibir+1;</a:t>
            </a:r>
          </a:p>
          <a:p>
            <a:pPr marL="0" indent="0">
              <a:buNone/>
            </a:pPr>
            <a:r>
              <a:rPr lang="es-ES" b="1" dirty="0"/>
              <a:t>}</a:t>
            </a:r>
          </a:p>
          <a:p>
            <a:pPr marL="0" indent="0">
              <a:buNone/>
            </a:pPr>
            <a:endParaRPr lang="es-ES" b="1" dirty="0"/>
          </a:p>
          <a:p>
            <a:pPr marL="0" indent="0">
              <a:buNone/>
            </a:pPr>
            <a:r>
              <a:rPr lang="es-ES" b="1" dirty="0" err="1"/>
              <a:t>void</a:t>
            </a:r>
            <a:r>
              <a:rPr lang="es-ES" b="1" dirty="0"/>
              <a:t> </a:t>
            </a:r>
            <a:r>
              <a:rPr lang="es-ES" b="1" dirty="0" err="1"/>
              <a:t>main</a:t>
            </a:r>
            <a:r>
              <a:rPr lang="es-ES" b="1" dirty="0"/>
              <a:t>()</a:t>
            </a:r>
          </a:p>
          <a:p>
            <a:pPr marL="0" indent="0">
              <a:buNone/>
            </a:pPr>
            <a:r>
              <a:rPr lang="es-ES" b="1" dirty="0"/>
              <a:t>{</a:t>
            </a:r>
          </a:p>
          <a:p>
            <a:pPr marL="0" indent="0">
              <a:buNone/>
            </a:pPr>
            <a:r>
              <a:rPr lang="es-ES" b="1" dirty="0" err="1"/>
              <a:t>int</a:t>
            </a:r>
            <a:r>
              <a:rPr lang="es-ES" b="1" dirty="0"/>
              <a:t> </a:t>
            </a:r>
            <a:r>
              <a:rPr lang="es-ES" b="1" dirty="0" err="1"/>
              <a:t>vble_enviar</a:t>
            </a:r>
            <a:r>
              <a:rPr lang="es-ES" b="1" dirty="0"/>
              <a:t>=1;</a:t>
            </a:r>
          </a:p>
          <a:p>
            <a:pPr marL="0" indent="0">
              <a:buNone/>
            </a:pPr>
            <a:r>
              <a:rPr lang="es-ES" b="1" dirty="0" err="1"/>
              <a:t>fun_invocada</a:t>
            </a:r>
            <a:r>
              <a:rPr lang="es-ES" b="1" dirty="0"/>
              <a:t>(</a:t>
            </a:r>
            <a:r>
              <a:rPr lang="es-ES" b="1" dirty="0" err="1"/>
              <a:t>vble_enviar</a:t>
            </a:r>
            <a:r>
              <a:rPr lang="es-ES" b="1" dirty="0"/>
              <a:t>);</a:t>
            </a:r>
          </a:p>
          <a:p>
            <a:pPr marL="0" indent="0">
              <a:buNone/>
            </a:pPr>
            <a:r>
              <a:rPr lang="es-ES" b="1" dirty="0" err="1"/>
              <a:t>printf</a:t>
            </a:r>
            <a:r>
              <a:rPr lang="es-ES" b="1" dirty="0"/>
              <a:t>("El valor de la variable es %d\n",</a:t>
            </a:r>
            <a:r>
              <a:rPr lang="es-ES" b="1" dirty="0" err="1"/>
              <a:t>vble_enviar</a:t>
            </a:r>
            <a:r>
              <a:rPr lang="es-ES" b="1" dirty="0"/>
              <a:t>);</a:t>
            </a:r>
          </a:p>
          <a:p>
            <a:pPr marL="0" indent="0">
              <a:buNone/>
            </a:pPr>
            <a:r>
              <a:rPr lang="es-ES" b="1" dirty="0"/>
              <a:t>} </a:t>
            </a:r>
          </a:p>
        </p:txBody>
      </p:sp>
      <p:sp>
        <p:nvSpPr>
          <p:cNvPr id="6" name="CuadroTexto 5"/>
          <p:cNvSpPr txBox="1"/>
          <p:nvPr/>
        </p:nvSpPr>
        <p:spPr>
          <a:xfrm>
            <a:off x="457200" y="1772816"/>
            <a:ext cx="8280920" cy="646331"/>
          </a:xfrm>
          <a:prstGeom prst="rect">
            <a:avLst/>
          </a:prstGeom>
          <a:noFill/>
        </p:spPr>
        <p:txBody>
          <a:bodyPr wrap="square" rtlCol="0">
            <a:spAutoFit/>
          </a:bodyPr>
          <a:lstStyle/>
          <a:p>
            <a:r>
              <a:rPr lang="es-ES" dirty="0"/>
              <a:t>El paso de argumentos en C es por valor (la variable enviada a la subrutina no ve modificado su valor en el programa principal)</a:t>
            </a:r>
          </a:p>
        </p:txBody>
      </p:sp>
    </p:spTree>
    <p:extLst>
      <p:ext uri="{BB962C8B-B14F-4D97-AF65-F5344CB8AC3E}">
        <p14:creationId xmlns:p14="http://schemas.microsoft.com/office/powerpoint/2010/main" val="3312816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Punteros para implementar paso por referencia;</a:t>
            </a:r>
          </a:p>
        </p:txBody>
      </p:sp>
      <p:sp>
        <p:nvSpPr>
          <p:cNvPr id="3" name="Marcador de contenido 2"/>
          <p:cNvSpPr>
            <a:spLocks noGrp="1"/>
          </p:cNvSpPr>
          <p:nvPr>
            <p:ph idx="1"/>
          </p:nvPr>
        </p:nvSpPr>
        <p:spPr>
          <a:xfrm>
            <a:off x="323528" y="2636912"/>
            <a:ext cx="8363272" cy="3494013"/>
          </a:xfrm>
        </p:spPr>
        <p:txBody>
          <a:bodyPr>
            <a:normAutofit fontScale="55000" lnSpcReduction="20000"/>
          </a:bodyPr>
          <a:lstStyle/>
          <a:p>
            <a:pPr marL="0" indent="0">
              <a:buNone/>
            </a:pPr>
            <a:endParaRPr lang="es-ES" dirty="0"/>
          </a:p>
          <a:p>
            <a:pPr marL="0" indent="0">
              <a:buNone/>
            </a:pPr>
            <a:r>
              <a:rPr lang="es-ES" b="1" dirty="0"/>
              <a:t>#</a:t>
            </a:r>
            <a:r>
              <a:rPr lang="es-ES" b="1" dirty="0" err="1"/>
              <a:t>include</a:t>
            </a:r>
            <a:r>
              <a:rPr lang="es-ES" b="1" dirty="0"/>
              <a:t> &lt;</a:t>
            </a:r>
            <a:r>
              <a:rPr lang="es-ES" b="1" dirty="0" err="1"/>
              <a:t>stdio.h</a:t>
            </a:r>
            <a:r>
              <a:rPr lang="es-ES" b="1" dirty="0"/>
              <a:t>&gt;</a:t>
            </a:r>
          </a:p>
          <a:p>
            <a:pPr marL="0" indent="0">
              <a:buNone/>
            </a:pPr>
            <a:r>
              <a:rPr lang="es-ES" b="1" dirty="0" err="1"/>
              <a:t>void</a:t>
            </a:r>
            <a:r>
              <a:rPr lang="es-ES" b="1" dirty="0"/>
              <a:t> </a:t>
            </a:r>
            <a:r>
              <a:rPr lang="es-ES" b="1" dirty="0" err="1"/>
              <a:t>fun_invocada</a:t>
            </a:r>
            <a:r>
              <a:rPr lang="es-ES" b="1" dirty="0"/>
              <a:t> (</a:t>
            </a:r>
            <a:r>
              <a:rPr lang="es-ES" b="1" dirty="0" err="1"/>
              <a:t>int</a:t>
            </a:r>
            <a:r>
              <a:rPr lang="es-ES" b="1" dirty="0"/>
              <a:t> *</a:t>
            </a:r>
            <a:r>
              <a:rPr lang="es-ES" b="1" dirty="0" err="1"/>
              <a:t>vble_recibir</a:t>
            </a:r>
            <a:r>
              <a:rPr lang="es-ES" b="1" dirty="0"/>
              <a:t>)</a:t>
            </a:r>
          </a:p>
          <a:p>
            <a:pPr marL="0" indent="0">
              <a:buNone/>
            </a:pPr>
            <a:r>
              <a:rPr lang="es-ES" b="1" dirty="0"/>
              <a:t>{*</a:t>
            </a:r>
            <a:r>
              <a:rPr lang="es-ES" b="1" dirty="0" err="1"/>
              <a:t>vble_recibir</a:t>
            </a:r>
            <a:r>
              <a:rPr lang="es-ES" b="1" dirty="0"/>
              <a:t>=*vble_recibir+1;</a:t>
            </a:r>
          </a:p>
          <a:p>
            <a:pPr marL="0" indent="0">
              <a:buNone/>
            </a:pPr>
            <a:r>
              <a:rPr lang="es-ES" b="1" dirty="0"/>
              <a:t>}</a:t>
            </a:r>
          </a:p>
          <a:p>
            <a:pPr marL="0" indent="0">
              <a:buNone/>
            </a:pPr>
            <a:endParaRPr lang="es-ES" b="1" dirty="0"/>
          </a:p>
          <a:p>
            <a:pPr marL="0" indent="0">
              <a:buNone/>
            </a:pPr>
            <a:r>
              <a:rPr lang="es-ES" b="1" dirty="0" err="1"/>
              <a:t>void</a:t>
            </a:r>
            <a:r>
              <a:rPr lang="es-ES" b="1" dirty="0"/>
              <a:t> </a:t>
            </a:r>
            <a:r>
              <a:rPr lang="es-ES" b="1" dirty="0" err="1"/>
              <a:t>main</a:t>
            </a:r>
            <a:r>
              <a:rPr lang="es-ES" b="1" dirty="0"/>
              <a:t>()</a:t>
            </a:r>
          </a:p>
          <a:p>
            <a:pPr marL="0" indent="0">
              <a:buNone/>
            </a:pPr>
            <a:r>
              <a:rPr lang="es-ES" b="1" dirty="0"/>
              <a:t>{</a:t>
            </a:r>
          </a:p>
          <a:p>
            <a:pPr marL="0" indent="0">
              <a:buNone/>
            </a:pPr>
            <a:r>
              <a:rPr lang="es-ES" b="1" dirty="0" err="1"/>
              <a:t>int</a:t>
            </a:r>
            <a:r>
              <a:rPr lang="es-ES" b="1" dirty="0"/>
              <a:t> </a:t>
            </a:r>
            <a:r>
              <a:rPr lang="es-ES" b="1" dirty="0" err="1"/>
              <a:t>vble_enviar</a:t>
            </a:r>
            <a:r>
              <a:rPr lang="es-ES" b="1" dirty="0"/>
              <a:t>=1;</a:t>
            </a:r>
          </a:p>
          <a:p>
            <a:pPr marL="0" indent="0">
              <a:buNone/>
            </a:pPr>
            <a:r>
              <a:rPr lang="es-ES" b="1" dirty="0" err="1"/>
              <a:t>fun_invocada</a:t>
            </a:r>
            <a:r>
              <a:rPr lang="es-ES" b="1" dirty="0"/>
              <a:t>(&amp;</a:t>
            </a:r>
            <a:r>
              <a:rPr lang="es-ES" b="1" dirty="0" err="1"/>
              <a:t>vble_enviar</a:t>
            </a:r>
            <a:r>
              <a:rPr lang="es-ES" b="1" dirty="0"/>
              <a:t>);</a:t>
            </a:r>
          </a:p>
          <a:p>
            <a:pPr marL="0" indent="0">
              <a:buNone/>
            </a:pPr>
            <a:r>
              <a:rPr lang="es-ES" b="1" dirty="0" err="1"/>
              <a:t>printf</a:t>
            </a:r>
            <a:r>
              <a:rPr lang="es-ES" b="1" dirty="0"/>
              <a:t>("El valor de la variable es %d\n",</a:t>
            </a:r>
            <a:r>
              <a:rPr lang="es-ES" b="1" dirty="0" err="1"/>
              <a:t>vble_enviar</a:t>
            </a:r>
            <a:r>
              <a:rPr lang="es-ES" b="1" dirty="0"/>
              <a:t>);</a:t>
            </a:r>
          </a:p>
          <a:p>
            <a:pPr marL="0" indent="0">
              <a:buNone/>
            </a:pPr>
            <a:r>
              <a:rPr lang="es-ES" b="1" dirty="0"/>
              <a:t>} </a:t>
            </a:r>
          </a:p>
        </p:txBody>
      </p:sp>
      <p:sp>
        <p:nvSpPr>
          <p:cNvPr id="4" name="CuadroTexto 3"/>
          <p:cNvSpPr txBox="1"/>
          <p:nvPr/>
        </p:nvSpPr>
        <p:spPr>
          <a:xfrm>
            <a:off x="457200" y="1772816"/>
            <a:ext cx="8280920" cy="923330"/>
          </a:xfrm>
          <a:prstGeom prst="rect">
            <a:avLst/>
          </a:prstGeom>
          <a:noFill/>
        </p:spPr>
        <p:txBody>
          <a:bodyPr wrap="square" rtlCol="0">
            <a:spAutoFit/>
          </a:bodyPr>
          <a:lstStyle/>
          <a:p>
            <a:r>
              <a:rPr lang="es-ES" dirty="0"/>
              <a:t>Mediante punteros podemos implementar paso por referencia, fundamental para grandes estructuras de datos y para tener argumentos de salida.</a:t>
            </a:r>
          </a:p>
        </p:txBody>
      </p:sp>
    </p:spTree>
    <p:extLst>
      <p:ext uri="{BB962C8B-B14F-4D97-AF65-F5344CB8AC3E}">
        <p14:creationId xmlns:p14="http://schemas.microsoft.com/office/powerpoint/2010/main" val="2362522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3212976"/>
            <a:ext cx="7886700" cy="994172"/>
          </a:xfrm>
        </p:spPr>
        <p:txBody>
          <a:bodyPr/>
          <a:lstStyle/>
          <a:p>
            <a:r>
              <a:rPr lang="es-ES" dirty="0"/>
              <a:t>Matrices en Matlab y en C</a:t>
            </a:r>
          </a:p>
        </p:txBody>
      </p:sp>
    </p:spTree>
    <p:extLst>
      <p:ext uri="{BB962C8B-B14F-4D97-AF65-F5344CB8AC3E}">
        <p14:creationId xmlns:p14="http://schemas.microsoft.com/office/powerpoint/2010/main" val="584286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518318" y="-459432"/>
            <a:ext cx="8229600" cy="1600200"/>
          </a:xfrm>
        </p:spPr>
        <p:txBody>
          <a:bodyPr/>
          <a:lstStyle/>
          <a:p>
            <a:pPr>
              <a:defRPr/>
            </a:pPr>
            <a:r>
              <a:rPr lang="es-ES" altLang="es-ES" sz="3600" dirty="0"/>
              <a:t>Matrices en Matlab y en C</a:t>
            </a:r>
            <a:endParaRPr lang="es-ES" altLang="es-ES" sz="2400" dirty="0"/>
          </a:p>
        </p:txBody>
      </p:sp>
      <p:sp>
        <p:nvSpPr>
          <p:cNvPr id="37892" name="Text Box 10"/>
          <p:cNvSpPr txBox="1">
            <a:spLocks noChangeArrowheads="1"/>
          </p:cNvSpPr>
          <p:nvPr/>
        </p:nvSpPr>
        <p:spPr bwMode="auto">
          <a:xfrm>
            <a:off x="518318" y="2636912"/>
            <a:ext cx="8351837"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s-ES" altLang="es-ES" sz="2000" dirty="0">
                <a:latin typeface="+mn-lt"/>
              </a:rPr>
              <a:t>La primera posibilidad para declarar matrices en C es la definición “estática”:</a:t>
            </a:r>
          </a:p>
          <a:p>
            <a:pPr eaLnBrk="1" hangingPunct="1"/>
            <a:endParaRPr lang="es-ES" altLang="es-ES" sz="2000" dirty="0">
              <a:latin typeface="+mn-lt"/>
            </a:endParaRPr>
          </a:p>
          <a:p>
            <a:pPr eaLnBrk="1" hangingPunct="1"/>
            <a:r>
              <a:rPr lang="es-ES" altLang="es-ES" sz="2200" b="1" dirty="0" err="1">
                <a:solidFill>
                  <a:schemeClr val="tx1">
                    <a:lumMod val="50000"/>
                    <a:lumOff val="50000"/>
                  </a:schemeClr>
                </a:solidFill>
                <a:latin typeface="+mj-lt"/>
              </a:rPr>
              <a:t>double</a:t>
            </a:r>
            <a:r>
              <a:rPr lang="es-ES" altLang="es-ES" sz="2200" b="1" dirty="0">
                <a:solidFill>
                  <a:schemeClr val="tx1">
                    <a:lumMod val="50000"/>
                    <a:lumOff val="50000"/>
                  </a:schemeClr>
                </a:solidFill>
                <a:latin typeface="+mj-lt"/>
              </a:rPr>
              <a:t> A[3][4];</a:t>
            </a:r>
          </a:p>
          <a:p>
            <a:pPr eaLnBrk="1" hangingPunct="1"/>
            <a:r>
              <a:rPr lang="es-ES" altLang="es-ES" sz="2200" b="1" dirty="0">
                <a:solidFill>
                  <a:schemeClr val="tx1">
                    <a:lumMod val="50000"/>
                    <a:lumOff val="50000"/>
                  </a:schemeClr>
                </a:solidFill>
                <a:latin typeface="+mj-lt"/>
              </a:rPr>
              <a:t>..</a:t>
            </a:r>
          </a:p>
          <a:p>
            <a:pPr eaLnBrk="1" hangingPunct="1"/>
            <a:r>
              <a:rPr lang="es-ES" altLang="es-ES" sz="2200" b="1" dirty="0">
                <a:solidFill>
                  <a:schemeClr val="tx1">
                    <a:lumMod val="50000"/>
                    <a:lumOff val="50000"/>
                  </a:schemeClr>
                </a:solidFill>
                <a:latin typeface="+mj-lt"/>
              </a:rPr>
              <a:t>A[0][0]=2;</a:t>
            </a:r>
          </a:p>
          <a:p>
            <a:pPr eaLnBrk="1" hangingPunct="1"/>
            <a:r>
              <a:rPr lang="es-ES" altLang="es-ES" sz="2200" b="1" dirty="0">
                <a:solidFill>
                  <a:schemeClr val="tx1">
                    <a:lumMod val="50000"/>
                    <a:lumOff val="50000"/>
                  </a:schemeClr>
                </a:solidFill>
                <a:latin typeface="+mj-lt"/>
              </a:rPr>
              <a:t>suma=0;</a:t>
            </a:r>
          </a:p>
          <a:p>
            <a:pPr eaLnBrk="1" hangingPunct="1"/>
            <a:r>
              <a:rPr lang="es-ES" altLang="es-ES" sz="2200" b="1" dirty="0" err="1">
                <a:solidFill>
                  <a:schemeClr val="tx1">
                    <a:lumMod val="50000"/>
                    <a:lumOff val="50000"/>
                  </a:schemeClr>
                </a:solidFill>
                <a:latin typeface="+mj-lt"/>
              </a:rPr>
              <a:t>for</a:t>
            </a:r>
            <a:r>
              <a:rPr lang="es-ES" altLang="es-ES" sz="2200" b="1" dirty="0">
                <a:solidFill>
                  <a:schemeClr val="tx1">
                    <a:lumMod val="50000"/>
                    <a:lumOff val="50000"/>
                  </a:schemeClr>
                </a:solidFill>
                <a:latin typeface="+mj-lt"/>
              </a:rPr>
              <a:t> (i=0;i&lt;3;i++)</a:t>
            </a:r>
          </a:p>
          <a:p>
            <a:pPr eaLnBrk="1" hangingPunct="1"/>
            <a:r>
              <a:rPr lang="es-ES" altLang="es-ES" sz="2200" b="1" dirty="0">
                <a:solidFill>
                  <a:schemeClr val="tx1">
                    <a:lumMod val="50000"/>
                    <a:lumOff val="50000"/>
                  </a:schemeClr>
                </a:solidFill>
                <a:latin typeface="+mj-lt"/>
              </a:rPr>
              <a:t>   </a:t>
            </a:r>
            <a:r>
              <a:rPr lang="es-ES" altLang="es-ES" sz="2200" b="1" dirty="0" err="1">
                <a:solidFill>
                  <a:schemeClr val="tx1">
                    <a:lumMod val="50000"/>
                    <a:lumOff val="50000"/>
                  </a:schemeClr>
                </a:solidFill>
                <a:latin typeface="+mj-lt"/>
              </a:rPr>
              <a:t>for</a:t>
            </a:r>
            <a:r>
              <a:rPr lang="es-ES" altLang="es-ES" sz="2200" b="1" dirty="0">
                <a:solidFill>
                  <a:schemeClr val="tx1">
                    <a:lumMod val="50000"/>
                    <a:lumOff val="50000"/>
                  </a:schemeClr>
                </a:solidFill>
                <a:latin typeface="+mj-lt"/>
              </a:rPr>
              <a:t>(j=0;j&lt;4;j++)</a:t>
            </a:r>
          </a:p>
          <a:p>
            <a:pPr eaLnBrk="1" hangingPunct="1"/>
            <a:r>
              <a:rPr lang="es-ES" altLang="es-ES" sz="2200" b="1" dirty="0">
                <a:solidFill>
                  <a:schemeClr val="tx1">
                    <a:lumMod val="50000"/>
                    <a:lumOff val="50000"/>
                  </a:schemeClr>
                </a:solidFill>
                <a:latin typeface="+mj-lt"/>
              </a:rPr>
              <a:t>         suma=</a:t>
            </a:r>
            <a:r>
              <a:rPr lang="es-ES" altLang="es-ES" sz="2200" b="1" dirty="0" err="1">
                <a:solidFill>
                  <a:schemeClr val="tx1">
                    <a:lumMod val="50000"/>
                    <a:lumOff val="50000"/>
                  </a:schemeClr>
                </a:solidFill>
                <a:latin typeface="+mj-lt"/>
              </a:rPr>
              <a:t>suma+A</a:t>
            </a:r>
            <a:r>
              <a:rPr lang="es-ES" altLang="es-ES" sz="2200" b="1" dirty="0">
                <a:solidFill>
                  <a:schemeClr val="tx1">
                    <a:lumMod val="50000"/>
                    <a:lumOff val="50000"/>
                  </a:schemeClr>
                </a:solidFill>
                <a:latin typeface="+mj-lt"/>
              </a:rPr>
              <a:t>[i][j];</a:t>
            </a:r>
          </a:p>
          <a:p>
            <a:pPr eaLnBrk="1" hangingPunct="1"/>
            <a:endParaRPr lang="es-ES" altLang="es-ES" sz="2000" dirty="0">
              <a:latin typeface="+mn-lt"/>
            </a:endParaRPr>
          </a:p>
          <a:p>
            <a:pPr eaLnBrk="1" hangingPunct="1"/>
            <a:endParaRPr lang="es-ES" altLang="es-ES" sz="2000" dirty="0"/>
          </a:p>
        </p:txBody>
      </p:sp>
      <mc:AlternateContent xmlns:mc="http://schemas.openxmlformats.org/markup-compatibility/2006" xmlns:a14="http://schemas.microsoft.com/office/drawing/2010/main">
        <mc:Choice Requires="a14">
          <p:sp>
            <p:nvSpPr>
              <p:cNvPr id="2" name="CuadroTexto 1"/>
              <p:cNvSpPr txBox="1"/>
              <p:nvPr/>
            </p:nvSpPr>
            <p:spPr>
              <a:xfrm>
                <a:off x="2555776" y="1140768"/>
                <a:ext cx="4536504" cy="824906"/>
              </a:xfrm>
              <a:prstGeom prst="rect">
                <a:avLst/>
              </a:prstGeom>
              <a:noFill/>
            </p:spPr>
            <p:txBody>
              <a:bodyPr wrap="square" rtlCol="0">
                <a:spAutoFit/>
              </a:bodyPr>
              <a:lstStyle/>
              <a:p>
                <a:r>
                  <a:rPr lang="es-ES" altLang="es-ES" b="0" dirty="0"/>
                  <a:t>Ejemplo: A=</a:t>
                </a:r>
                <a14:m>
                  <m:oMath xmlns:m="http://schemas.openxmlformats.org/officeDocument/2006/math">
                    <m:d>
                      <m:dPr>
                        <m:ctrlPr>
                          <a:rPr lang="es-ES" altLang="es-ES" b="0" i="1" smtClean="0">
                            <a:latin typeface="Cambria Math" panose="02040503050406030204" pitchFamily="18" charset="0"/>
                          </a:rPr>
                        </m:ctrlPr>
                      </m:dPr>
                      <m:e>
                        <m:m>
                          <m:mPr>
                            <m:mcs>
                              <m:mc>
                                <m:mcPr>
                                  <m:count m:val="4"/>
                                  <m:mcJc m:val="center"/>
                                </m:mcPr>
                              </m:mc>
                            </m:mcs>
                            <m:ctrlPr>
                              <a:rPr lang="es-ES" altLang="es-ES" i="1">
                                <a:latin typeface="Cambria Math" panose="02040503050406030204" pitchFamily="18" charset="0"/>
                              </a:rPr>
                            </m:ctrlPr>
                          </m:mPr>
                          <m:mr>
                            <m:e>
                              <m:r>
                                <a:rPr lang="es-ES" altLang="es-ES" i="1">
                                  <a:latin typeface="Cambria Math" panose="02040503050406030204" pitchFamily="18" charset="0"/>
                                </a:rPr>
                                <m:t>4</m:t>
                              </m:r>
                            </m:e>
                            <m:e>
                              <m:r>
                                <a:rPr lang="es-ES" altLang="es-ES" i="1">
                                  <a:latin typeface="Cambria Math" panose="02040503050406030204" pitchFamily="18" charset="0"/>
                                </a:rPr>
                                <m:t>−1</m:t>
                              </m:r>
                            </m:e>
                            <m:e>
                              <m:r>
                                <a:rPr lang="es-ES" altLang="es-ES" i="1">
                                  <a:latin typeface="Cambria Math" panose="02040503050406030204" pitchFamily="18" charset="0"/>
                                </a:rPr>
                                <m:t>2</m:t>
                              </m:r>
                            </m:e>
                            <m:e>
                              <m:r>
                                <a:rPr lang="es-ES" altLang="es-ES" i="1">
                                  <a:latin typeface="Cambria Math" panose="02040503050406030204" pitchFamily="18" charset="0"/>
                                </a:rPr>
                                <m:t>−7</m:t>
                              </m:r>
                            </m:e>
                          </m:mr>
                          <m:mr>
                            <m:e>
                              <m:r>
                                <a:rPr lang="es-ES" altLang="es-ES" i="1">
                                  <a:latin typeface="Cambria Math" panose="02040503050406030204" pitchFamily="18" charset="0"/>
                                </a:rPr>
                                <m:t>3</m:t>
                              </m:r>
                            </m:e>
                            <m:e>
                              <m:r>
                                <a:rPr lang="es-ES" altLang="es-ES" i="1">
                                  <a:latin typeface="Cambria Math" panose="02040503050406030204" pitchFamily="18" charset="0"/>
                                </a:rPr>
                                <m:t>5</m:t>
                              </m:r>
                            </m:e>
                            <m:e>
                              <m:r>
                                <a:rPr lang="es-ES" altLang="es-ES" i="1">
                                  <a:latin typeface="Cambria Math" panose="02040503050406030204" pitchFamily="18" charset="0"/>
                                </a:rPr>
                                <m:t>4</m:t>
                              </m:r>
                            </m:e>
                            <m:e>
                              <m:r>
                                <a:rPr lang="es-ES" altLang="es-ES" i="1">
                                  <a:latin typeface="Cambria Math" panose="02040503050406030204" pitchFamily="18" charset="0"/>
                                </a:rPr>
                                <m:t>−1</m:t>
                              </m:r>
                            </m:e>
                          </m:mr>
                          <m:mr>
                            <m:e>
                              <m:r>
                                <a:rPr lang="es-ES" altLang="es-ES" i="1">
                                  <a:latin typeface="Cambria Math" panose="02040503050406030204" pitchFamily="18" charset="0"/>
                                </a:rPr>
                                <m:t>−1</m:t>
                              </m:r>
                            </m:e>
                            <m:e>
                              <m:r>
                                <a:rPr lang="es-ES" altLang="es-ES" i="1">
                                  <a:latin typeface="Cambria Math" panose="02040503050406030204" pitchFamily="18" charset="0"/>
                                </a:rPr>
                                <m:t>0</m:t>
                              </m:r>
                            </m:e>
                            <m:e>
                              <m:r>
                                <a:rPr lang="es-ES" altLang="es-ES" i="1">
                                  <a:latin typeface="Cambria Math" panose="02040503050406030204" pitchFamily="18" charset="0"/>
                                </a:rPr>
                                <m:t>3</m:t>
                              </m:r>
                            </m:e>
                            <m:e>
                              <m:r>
                                <a:rPr lang="es-ES" altLang="es-ES" i="1">
                                  <a:latin typeface="Cambria Math" panose="02040503050406030204" pitchFamily="18" charset="0"/>
                                </a:rPr>
                                <m:t>−2</m:t>
                              </m:r>
                            </m:e>
                          </m:mr>
                        </m:m>
                      </m:e>
                    </m:d>
                  </m:oMath>
                </a14:m>
                <a:endParaRPr lang="es-ES" dirty="0"/>
              </a:p>
            </p:txBody>
          </p:sp>
        </mc:Choice>
        <mc:Fallback xmlns="">
          <p:sp>
            <p:nvSpPr>
              <p:cNvPr id="2" name="CuadroTexto 1"/>
              <p:cNvSpPr txBox="1">
                <a:spLocks noRot="1" noChangeAspect="1" noMove="1" noResize="1" noEditPoints="1" noAdjustHandles="1" noChangeArrowheads="1" noChangeShapeType="1" noTextEdit="1"/>
              </p:cNvSpPr>
              <p:nvPr/>
            </p:nvSpPr>
            <p:spPr>
              <a:xfrm>
                <a:off x="2555776" y="1140768"/>
                <a:ext cx="4536504" cy="824906"/>
              </a:xfrm>
              <a:prstGeom prst="rect">
                <a:avLst/>
              </a:prstGeom>
              <a:blipFill>
                <a:blip r:embed="rId3"/>
                <a:stretch>
                  <a:fillRect l="-1075"/>
                </a:stretch>
              </a:blipFill>
            </p:spPr>
            <p:txBody>
              <a:bodyPr/>
              <a:lstStyle/>
              <a:p>
                <a:r>
                  <a:rPr lang="es-ES">
                    <a:noFill/>
                  </a:rPr>
                  <a:t> </a:t>
                </a:r>
              </a:p>
            </p:txBody>
          </p:sp>
        </mc:Fallback>
      </mc:AlternateContent>
    </p:spTree>
    <p:extLst>
      <p:ext uri="{BB962C8B-B14F-4D97-AF65-F5344CB8AC3E}">
        <p14:creationId xmlns:p14="http://schemas.microsoft.com/office/powerpoint/2010/main" val="2644468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s-ES" altLang="es-ES" sz="3200" dirty="0"/>
              <a:t>Computación de Altas Prestaciones: Contenidos de la asignatura en seminarios</a:t>
            </a:r>
          </a:p>
        </p:txBody>
      </p:sp>
      <p:sp>
        <p:nvSpPr>
          <p:cNvPr id="34819" name="Rectangle 3"/>
          <p:cNvSpPr>
            <a:spLocks noGrp="1" noChangeArrowheads="1"/>
          </p:cNvSpPr>
          <p:nvPr>
            <p:ph idx="1"/>
          </p:nvPr>
        </p:nvSpPr>
        <p:spPr/>
        <p:txBody>
          <a:bodyPr/>
          <a:lstStyle/>
          <a:p>
            <a:pPr eaLnBrk="1" hangingPunct="1">
              <a:defRPr/>
            </a:pPr>
            <a:r>
              <a:rPr lang="es-ES" altLang="es-ES" sz="2000" dirty="0"/>
              <a:t>Conceptos básicos de punteros en C</a:t>
            </a:r>
          </a:p>
          <a:p>
            <a:pPr eaLnBrk="1" hangingPunct="1">
              <a:defRPr/>
            </a:pPr>
            <a:r>
              <a:rPr lang="es-ES" altLang="es-ES" sz="2000" dirty="0"/>
              <a:t>Producto de matrices en C</a:t>
            </a:r>
          </a:p>
          <a:p>
            <a:pPr marL="0" indent="0" eaLnBrk="1" hangingPunct="1">
              <a:buFont typeface="Wingdings" pitchFamily="2" charset="2"/>
              <a:buNone/>
              <a:defRPr/>
            </a:pPr>
            <a:endParaRPr lang="es-ES" altLang="es-ES" sz="2000" dirty="0"/>
          </a:p>
        </p:txBody>
      </p:sp>
    </p:spTree>
    <p:extLst>
      <p:ext uri="{BB962C8B-B14F-4D97-AF65-F5344CB8AC3E}">
        <p14:creationId xmlns:p14="http://schemas.microsoft.com/office/powerpoint/2010/main" val="3010689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82712" y="-238337"/>
            <a:ext cx="8229600" cy="1600200"/>
          </a:xfrm>
        </p:spPr>
        <p:txBody>
          <a:bodyPr/>
          <a:lstStyle/>
          <a:p>
            <a:pPr>
              <a:defRPr/>
            </a:pPr>
            <a:r>
              <a:rPr lang="es-ES" altLang="es-ES" sz="3600" dirty="0"/>
              <a:t>Almacenamiento de matrices en Matlab y en C</a:t>
            </a:r>
            <a:endParaRPr lang="es-ES" altLang="es-ES" sz="2400" dirty="0"/>
          </a:p>
        </p:txBody>
      </p:sp>
      <p:sp>
        <p:nvSpPr>
          <p:cNvPr id="37892" name="Text Box 10"/>
          <p:cNvSpPr txBox="1">
            <a:spLocks noChangeArrowheads="1"/>
          </p:cNvSpPr>
          <p:nvPr/>
        </p:nvSpPr>
        <p:spPr bwMode="auto">
          <a:xfrm>
            <a:off x="355539" y="2132980"/>
            <a:ext cx="8351837"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s-ES" altLang="es-ES" sz="2000" dirty="0">
                <a:latin typeface="+mn-lt"/>
              </a:rPr>
              <a:t>El problema de la declaración estática es que (según la definición del lenguaje C) en realidad estamos declarando 3 vectores de tamaño 4:</a:t>
            </a:r>
          </a:p>
          <a:p>
            <a:pPr eaLnBrk="1" hangingPunct="1"/>
            <a:endParaRPr lang="es-ES" altLang="es-ES" sz="2000" dirty="0">
              <a:latin typeface="+mn-lt"/>
            </a:endParaRPr>
          </a:p>
          <a:p>
            <a:pPr eaLnBrk="1" hangingPunct="1"/>
            <a:r>
              <a:rPr lang="es-ES" altLang="es-ES" sz="2200" b="1" dirty="0" err="1">
                <a:solidFill>
                  <a:schemeClr val="tx1">
                    <a:lumMod val="50000"/>
                    <a:lumOff val="50000"/>
                  </a:schemeClr>
                </a:solidFill>
                <a:latin typeface="+mj-lt"/>
              </a:rPr>
              <a:t>double</a:t>
            </a:r>
            <a:r>
              <a:rPr lang="es-ES" altLang="es-ES" sz="2200" b="1" dirty="0">
                <a:solidFill>
                  <a:schemeClr val="tx1">
                    <a:lumMod val="50000"/>
                    <a:lumOff val="50000"/>
                  </a:schemeClr>
                </a:solidFill>
                <a:latin typeface="+mj-lt"/>
              </a:rPr>
              <a:t> A[3][4];</a:t>
            </a:r>
          </a:p>
          <a:p>
            <a:pPr eaLnBrk="1" hangingPunct="1"/>
            <a:endParaRPr lang="es-ES" altLang="es-ES" sz="2000" dirty="0">
              <a:latin typeface="+mn-lt"/>
            </a:endParaRPr>
          </a:p>
          <a:p>
            <a:pPr eaLnBrk="1" hangingPunct="1"/>
            <a:endParaRPr lang="es-ES" altLang="es-ES" sz="2000" dirty="0">
              <a:latin typeface="+mn-lt"/>
            </a:endParaRPr>
          </a:p>
          <a:p>
            <a:pPr eaLnBrk="1" hangingPunct="1"/>
            <a:endParaRPr lang="es-ES" altLang="es-ES" sz="2000" dirty="0">
              <a:latin typeface="+mn-lt"/>
            </a:endParaRPr>
          </a:p>
          <a:p>
            <a:pPr eaLnBrk="1" hangingPunct="1"/>
            <a:r>
              <a:rPr lang="es-ES" altLang="es-ES" sz="2000" dirty="0">
                <a:latin typeface="+mn-lt"/>
              </a:rPr>
              <a:t>En memoria:    [….. ,4 ,-1 ,2 ,7 ,….. ,3 ,5 ,4 ,-1, …,-1, 0 , 3 , -2, …..]</a:t>
            </a:r>
          </a:p>
          <a:p>
            <a:pPr eaLnBrk="1" hangingPunct="1"/>
            <a:endParaRPr lang="es-ES" altLang="es-ES" sz="2000" dirty="0">
              <a:latin typeface="+mn-lt"/>
            </a:endParaRPr>
          </a:p>
          <a:p>
            <a:pPr eaLnBrk="1" hangingPunct="1"/>
            <a:r>
              <a:rPr lang="es-ES" altLang="es-ES" sz="2000" dirty="0">
                <a:latin typeface="+mn-lt"/>
              </a:rPr>
              <a:t>Puede haber “huecos” en memoria entre las diferentes filas de la matriz. Existen muchos programas y librerías de manejo de matrices que no admiten este formato (Matlab entre ellos)</a:t>
            </a:r>
          </a:p>
          <a:p>
            <a:pPr eaLnBrk="1" hangingPunct="1"/>
            <a:endParaRPr lang="es-ES" altLang="es-ES" sz="2000" dirty="0">
              <a:latin typeface="+mn-lt"/>
            </a:endParaRPr>
          </a:p>
          <a:p>
            <a:pPr eaLnBrk="1" hangingPunct="1"/>
            <a:endParaRPr lang="es-ES" altLang="es-ES" sz="2000" dirty="0">
              <a:latin typeface="+mn-lt"/>
            </a:endParaRPr>
          </a:p>
          <a:p>
            <a:pPr eaLnBrk="1" hangingPunct="1"/>
            <a:endParaRPr lang="es-ES" altLang="es-ES" sz="2000" dirty="0"/>
          </a:p>
        </p:txBody>
      </p:sp>
      <mc:AlternateContent xmlns:mc="http://schemas.openxmlformats.org/markup-compatibility/2006" xmlns:a14="http://schemas.microsoft.com/office/drawing/2010/main">
        <mc:Choice Requires="a14">
          <p:sp>
            <p:nvSpPr>
              <p:cNvPr id="2" name="CuadroTexto 1"/>
              <p:cNvSpPr txBox="1"/>
              <p:nvPr/>
            </p:nvSpPr>
            <p:spPr>
              <a:xfrm>
                <a:off x="4626158" y="1102473"/>
                <a:ext cx="4536504" cy="824906"/>
              </a:xfrm>
              <a:prstGeom prst="rect">
                <a:avLst/>
              </a:prstGeom>
              <a:noFill/>
            </p:spPr>
            <p:txBody>
              <a:bodyPr wrap="square" rtlCol="0">
                <a:spAutoFit/>
              </a:bodyPr>
              <a:lstStyle/>
              <a:p>
                <a:r>
                  <a:rPr lang="es-ES" altLang="es-ES" b="0" dirty="0"/>
                  <a:t>Ejemplo: A=</a:t>
                </a:r>
                <a14:m>
                  <m:oMath xmlns:m="http://schemas.openxmlformats.org/officeDocument/2006/math">
                    <m:d>
                      <m:dPr>
                        <m:ctrlPr>
                          <a:rPr lang="es-ES" altLang="es-ES" b="0" i="1" smtClean="0">
                            <a:latin typeface="Cambria Math" panose="02040503050406030204" pitchFamily="18" charset="0"/>
                          </a:rPr>
                        </m:ctrlPr>
                      </m:dPr>
                      <m:e>
                        <m:m>
                          <m:mPr>
                            <m:mcs>
                              <m:mc>
                                <m:mcPr>
                                  <m:count m:val="4"/>
                                  <m:mcJc m:val="center"/>
                                </m:mcPr>
                              </m:mc>
                            </m:mcs>
                            <m:ctrlPr>
                              <a:rPr lang="es-ES" altLang="es-ES" i="1">
                                <a:latin typeface="Cambria Math" panose="02040503050406030204" pitchFamily="18" charset="0"/>
                              </a:rPr>
                            </m:ctrlPr>
                          </m:mPr>
                          <m:mr>
                            <m:e>
                              <m:r>
                                <a:rPr lang="es-ES" altLang="es-ES" i="1">
                                  <a:latin typeface="Cambria Math" panose="02040503050406030204" pitchFamily="18" charset="0"/>
                                </a:rPr>
                                <m:t>4</m:t>
                              </m:r>
                            </m:e>
                            <m:e>
                              <m:r>
                                <a:rPr lang="es-ES" altLang="es-ES" i="1">
                                  <a:latin typeface="Cambria Math" panose="02040503050406030204" pitchFamily="18" charset="0"/>
                                </a:rPr>
                                <m:t>−1</m:t>
                              </m:r>
                            </m:e>
                            <m:e>
                              <m:r>
                                <a:rPr lang="es-ES" altLang="es-ES" i="1">
                                  <a:latin typeface="Cambria Math" panose="02040503050406030204" pitchFamily="18" charset="0"/>
                                </a:rPr>
                                <m:t>2</m:t>
                              </m:r>
                            </m:e>
                            <m:e>
                              <m:r>
                                <a:rPr lang="es-ES" altLang="es-ES" i="1">
                                  <a:latin typeface="Cambria Math" panose="02040503050406030204" pitchFamily="18" charset="0"/>
                                </a:rPr>
                                <m:t>−7</m:t>
                              </m:r>
                            </m:e>
                          </m:mr>
                          <m:mr>
                            <m:e>
                              <m:r>
                                <a:rPr lang="es-ES" altLang="es-ES" i="1">
                                  <a:latin typeface="Cambria Math" panose="02040503050406030204" pitchFamily="18" charset="0"/>
                                </a:rPr>
                                <m:t>3</m:t>
                              </m:r>
                            </m:e>
                            <m:e>
                              <m:r>
                                <a:rPr lang="es-ES" altLang="es-ES" i="1">
                                  <a:latin typeface="Cambria Math" panose="02040503050406030204" pitchFamily="18" charset="0"/>
                                </a:rPr>
                                <m:t>5</m:t>
                              </m:r>
                            </m:e>
                            <m:e>
                              <m:r>
                                <a:rPr lang="es-ES" altLang="es-ES" i="1">
                                  <a:latin typeface="Cambria Math" panose="02040503050406030204" pitchFamily="18" charset="0"/>
                                </a:rPr>
                                <m:t>4</m:t>
                              </m:r>
                            </m:e>
                            <m:e>
                              <m:r>
                                <a:rPr lang="es-ES" altLang="es-ES" i="1">
                                  <a:latin typeface="Cambria Math" panose="02040503050406030204" pitchFamily="18" charset="0"/>
                                </a:rPr>
                                <m:t>−1</m:t>
                              </m:r>
                            </m:e>
                          </m:mr>
                          <m:mr>
                            <m:e>
                              <m:r>
                                <a:rPr lang="es-ES" altLang="es-ES" i="1">
                                  <a:latin typeface="Cambria Math" panose="02040503050406030204" pitchFamily="18" charset="0"/>
                                </a:rPr>
                                <m:t>−1</m:t>
                              </m:r>
                            </m:e>
                            <m:e>
                              <m:r>
                                <a:rPr lang="es-ES" altLang="es-ES" i="1">
                                  <a:latin typeface="Cambria Math" panose="02040503050406030204" pitchFamily="18" charset="0"/>
                                </a:rPr>
                                <m:t>0</m:t>
                              </m:r>
                            </m:e>
                            <m:e>
                              <m:r>
                                <a:rPr lang="es-ES" altLang="es-ES" i="1">
                                  <a:latin typeface="Cambria Math" panose="02040503050406030204" pitchFamily="18" charset="0"/>
                                </a:rPr>
                                <m:t>3</m:t>
                              </m:r>
                            </m:e>
                            <m:e>
                              <m:r>
                                <a:rPr lang="es-ES" altLang="es-ES" i="1">
                                  <a:latin typeface="Cambria Math" panose="02040503050406030204" pitchFamily="18" charset="0"/>
                                </a:rPr>
                                <m:t>−2</m:t>
                              </m:r>
                            </m:e>
                          </m:mr>
                        </m:m>
                      </m:e>
                    </m:d>
                  </m:oMath>
                </a14:m>
                <a:endParaRPr lang="es-ES" dirty="0"/>
              </a:p>
            </p:txBody>
          </p:sp>
        </mc:Choice>
        <mc:Fallback xmlns="">
          <p:sp>
            <p:nvSpPr>
              <p:cNvPr id="2" name="CuadroTexto 1"/>
              <p:cNvSpPr txBox="1">
                <a:spLocks noRot="1" noChangeAspect="1" noMove="1" noResize="1" noEditPoints="1" noAdjustHandles="1" noChangeArrowheads="1" noChangeShapeType="1" noTextEdit="1"/>
              </p:cNvSpPr>
              <p:nvPr/>
            </p:nvSpPr>
            <p:spPr>
              <a:xfrm>
                <a:off x="4626158" y="1102473"/>
                <a:ext cx="4536504" cy="824906"/>
              </a:xfrm>
              <a:prstGeom prst="rect">
                <a:avLst/>
              </a:prstGeom>
              <a:blipFill>
                <a:blip r:embed="rId3"/>
                <a:stretch>
                  <a:fillRect l="-1210"/>
                </a:stretch>
              </a:blipFill>
            </p:spPr>
            <p:txBody>
              <a:bodyPr/>
              <a:lstStyle/>
              <a:p>
                <a:r>
                  <a:rPr lang="es-ES">
                    <a:noFill/>
                  </a:rPr>
                  <a:t> </a:t>
                </a:r>
              </a:p>
            </p:txBody>
          </p:sp>
        </mc:Fallback>
      </mc:AlternateContent>
    </p:spTree>
    <p:extLst>
      <p:ext uri="{BB962C8B-B14F-4D97-AF65-F5344CB8AC3E}">
        <p14:creationId xmlns:p14="http://schemas.microsoft.com/office/powerpoint/2010/main" val="686922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82712" y="-238337"/>
            <a:ext cx="8229600" cy="1600200"/>
          </a:xfrm>
        </p:spPr>
        <p:txBody>
          <a:bodyPr/>
          <a:lstStyle/>
          <a:p>
            <a:pPr>
              <a:defRPr/>
            </a:pPr>
            <a:r>
              <a:rPr lang="es-ES" altLang="es-ES" sz="3600" dirty="0"/>
              <a:t>Almacenamiento de matrices en Matlab y en C</a:t>
            </a:r>
            <a:endParaRPr lang="es-ES" altLang="es-ES" sz="2400" dirty="0"/>
          </a:p>
        </p:txBody>
      </p:sp>
      <p:sp>
        <p:nvSpPr>
          <p:cNvPr id="37892" name="Text Box 10"/>
          <p:cNvSpPr txBox="1">
            <a:spLocks noChangeArrowheads="1"/>
          </p:cNvSpPr>
          <p:nvPr/>
        </p:nvSpPr>
        <p:spPr bwMode="auto">
          <a:xfrm>
            <a:off x="360475" y="2132856"/>
            <a:ext cx="835183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s-ES" altLang="es-ES" sz="2000" dirty="0">
                <a:latin typeface="+mn-lt"/>
              </a:rPr>
              <a:t>El almacenamiento que se usa en Matlab es de forma contigua, </a:t>
            </a:r>
            <a:r>
              <a:rPr lang="es-ES" altLang="es-ES" sz="2000" b="1" dirty="0">
                <a:latin typeface="+mn-lt"/>
              </a:rPr>
              <a:t>por columnas</a:t>
            </a:r>
            <a:r>
              <a:rPr lang="es-ES" altLang="es-ES" sz="2000" dirty="0">
                <a:latin typeface="+mn-lt"/>
              </a:rPr>
              <a:t>:</a:t>
            </a:r>
          </a:p>
          <a:p>
            <a:pPr eaLnBrk="1" hangingPunct="1"/>
            <a:endParaRPr lang="es-ES" altLang="es-ES" sz="2000" dirty="0">
              <a:latin typeface="+mn-lt"/>
            </a:endParaRPr>
          </a:p>
          <a:p>
            <a:pPr eaLnBrk="1" hangingPunct="1"/>
            <a:endParaRPr lang="es-ES" altLang="es-ES" sz="2000" dirty="0">
              <a:latin typeface="+mn-lt"/>
            </a:endParaRPr>
          </a:p>
          <a:p>
            <a:pPr eaLnBrk="1" hangingPunct="1"/>
            <a:r>
              <a:rPr lang="es-ES" altLang="es-ES" sz="2000" dirty="0">
                <a:latin typeface="+mn-lt"/>
              </a:rPr>
              <a:t>En memoria:    [….. ,4 , 3, -1 ,-1 , 5, 0, 2, 4, 3, -7, -1, -2 …..]</a:t>
            </a:r>
          </a:p>
          <a:p>
            <a:pPr eaLnBrk="1" hangingPunct="1"/>
            <a:endParaRPr lang="es-ES" altLang="es-ES" sz="2000" dirty="0">
              <a:latin typeface="+mn-lt"/>
            </a:endParaRPr>
          </a:p>
          <a:p>
            <a:pPr eaLnBrk="1" hangingPunct="1"/>
            <a:r>
              <a:rPr lang="es-ES" altLang="es-ES" sz="2000" dirty="0">
                <a:latin typeface="+mn-lt"/>
              </a:rPr>
              <a:t>Este almacenamiento se usa en muchas aplicaciones aparte de Matlab. </a:t>
            </a:r>
          </a:p>
          <a:p>
            <a:pPr eaLnBrk="1" hangingPunct="1"/>
            <a:endParaRPr lang="es-ES" altLang="es-ES" sz="2000" dirty="0">
              <a:latin typeface="+mn-lt"/>
            </a:endParaRPr>
          </a:p>
          <a:p>
            <a:pPr eaLnBrk="1" hangingPunct="1"/>
            <a:r>
              <a:rPr lang="es-ES" altLang="es-ES" sz="2000" dirty="0">
                <a:latin typeface="+mn-lt"/>
              </a:rPr>
              <a:t>OJO!: Este es el almacenamiento ***interno*** de Matlab. Para meter la matriz del ejemplo por teclado en Matlab, lo haríamos así:</a:t>
            </a:r>
          </a:p>
          <a:p>
            <a:pPr eaLnBrk="1" hangingPunct="1"/>
            <a:endParaRPr lang="es-ES" altLang="es-ES" sz="2000" dirty="0">
              <a:latin typeface="+mn-lt"/>
            </a:endParaRPr>
          </a:p>
          <a:p>
            <a:pPr eaLnBrk="1" hangingPunct="1"/>
            <a:r>
              <a:rPr lang="pt-BR" altLang="es-ES" sz="2000" dirty="0">
                <a:latin typeface="+mn-lt"/>
              </a:rPr>
              <a:t>&gt;&gt; A=[4 -1 2 -7; 3 5 4 -1; -1 0 3 -2]</a:t>
            </a:r>
            <a:endParaRPr lang="es-ES" altLang="es-ES" sz="2000" dirty="0">
              <a:latin typeface="+mn-lt"/>
            </a:endParaRPr>
          </a:p>
          <a:p>
            <a:pPr eaLnBrk="1" hangingPunct="1"/>
            <a:endParaRPr lang="es-ES" altLang="es-ES" sz="2000" dirty="0">
              <a:latin typeface="+mn-lt"/>
            </a:endParaRPr>
          </a:p>
          <a:p>
            <a:pPr eaLnBrk="1" hangingPunct="1"/>
            <a:endParaRPr lang="es-ES" altLang="es-ES" sz="2000" dirty="0"/>
          </a:p>
        </p:txBody>
      </p:sp>
      <mc:AlternateContent xmlns:mc="http://schemas.openxmlformats.org/markup-compatibility/2006" xmlns:a14="http://schemas.microsoft.com/office/drawing/2010/main">
        <mc:Choice Requires="a14">
          <p:sp>
            <p:nvSpPr>
              <p:cNvPr id="2" name="CuadroTexto 1"/>
              <p:cNvSpPr txBox="1"/>
              <p:nvPr/>
            </p:nvSpPr>
            <p:spPr>
              <a:xfrm>
                <a:off x="4609390" y="1196752"/>
                <a:ext cx="4536504" cy="824906"/>
              </a:xfrm>
              <a:prstGeom prst="rect">
                <a:avLst/>
              </a:prstGeom>
              <a:noFill/>
            </p:spPr>
            <p:txBody>
              <a:bodyPr wrap="square" rtlCol="0">
                <a:spAutoFit/>
              </a:bodyPr>
              <a:lstStyle/>
              <a:p>
                <a:r>
                  <a:rPr lang="es-ES" altLang="es-ES" b="0" dirty="0"/>
                  <a:t>Ejemplo: A=</a:t>
                </a:r>
                <a14:m>
                  <m:oMath xmlns:m="http://schemas.openxmlformats.org/officeDocument/2006/math">
                    <m:d>
                      <m:dPr>
                        <m:ctrlPr>
                          <a:rPr lang="es-ES" altLang="es-ES" b="0" i="1" smtClean="0">
                            <a:latin typeface="Cambria Math" panose="02040503050406030204" pitchFamily="18" charset="0"/>
                          </a:rPr>
                        </m:ctrlPr>
                      </m:dPr>
                      <m:e>
                        <m:m>
                          <m:mPr>
                            <m:mcs>
                              <m:mc>
                                <m:mcPr>
                                  <m:count m:val="4"/>
                                  <m:mcJc m:val="center"/>
                                </m:mcPr>
                              </m:mc>
                            </m:mcs>
                            <m:ctrlPr>
                              <a:rPr lang="es-ES" altLang="es-ES" i="1">
                                <a:latin typeface="Cambria Math" panose="02040503050406030204" pitchFamily="18" charset="0"/>
                              </a:rPr>
                            </m:ctrlPr>
                          </m:mPr>
                          <m:mr>
                            <m:e>
                              <m:r>
                                <a:rPr lang="es-ES" altLang="es-ES" i="1">
                                  <a:latin typeface="Cambria Math" panose="02040503050406030204" pitchFamily="18" charset="0"/>
                                </a:rPr>
                                <m:t>4</m:t>
                              </m:r>
                            </m:e>
                            <m:e>
                              <m:r>
                                <a:rPr lang="es-ES" altLang="es-ES" i="1">
                                  <a:latin typeface="Cambria Math" panose="02040503050406030204" pitchFamily="18" charset="0"/>
                                </a:rPr>
                                <m:t>−1</m:t>
                              </m:r>
                            </m:e>
                            <m:e>
                              <m:r>
                                <a:rPr lang="es-ES" altLang="es-ES" i="1">
                                  <a:latin typeface="Cambria Math" panose="02040503050406030204" pitchFamily="18" charset="0"/>
                                </a:rPr>
                                <m:t>2</m:t>
                              </m:r>
                            </m:e>
                            <m:e>
                              <m:r>
                                <a:rPr lang="es-ES" altLang="es-ES" i="1">
                                  <a:latin typeface="Cambria Math" panose="02040503050406030204" pitchFamily="18" charset="0"/>
                                </a:rPr>
                                <m:t>−7</m:t>
                              </m:r>
                            </m:e>
                          </m:mr>
                          <m:mr>
                            <m:e>
                              <m:r>
                                <a:rPr lang="es-ES" altLang="es-ES" i="1">
                                  <a:latin typeface="Cambria Math" panose="02040503050406030204" pitchFamily="18" charset="0"/>
                                </a:rPr>
                                <m:t>3</m:t>
                              </m:r>
                            </m:e>
                            <m:e>
                              <m:r>
                                <a:rPr lang="es-ES" altLang="es-ES" i="1">
                                  <a:latin typeface="Cambria Math" panose="02040503050406030204" pitchFamily="18" charset="0"/>
                                </a:rPr>
                                <m:t>5</m:t>
                              </m:r>
                            </m:e>
                            <m:e>
                              <m:r>
                                <a:rPr lang="es-ES" altLang="es-ES" i="1">
                                  <a:latin typeface="Cambria Math" panose="02040503050406030204" pitchFamily="18" charset="0"/>
                                </a:rPr>
                                <m:t>4</m:t>
                              </m:r>
                            </m:e>
                            <m:e>
                              <m:r>
                                <a:rPr lang="es-ES" altLang="es-ES" i="1">
                                  <a:latin typeface="Cambria Math" panose="02040503050406030204" pitchFamily="18" charset="0"/>
                                </a:rPr>
                                <m:t>−1</m:t>
                              </m:r>
                            </m:e>
                          </m:mr>
                          <m:mr>
                            <m:e>
                              <m:r>
                                <a:rPr lang="es-ES" altLang="es-ES" i="1">
                                  <a:latin typeface="Cambria Math" panose="02040503050406030204" pitchFamily="18" charset="0"/>
                                </a:rPr>
                                <m:t>−1</m:t>
                              </m:r>
                            </m:e>
                            <m:e>
                              <m:r>
                                <a:rPr lang="es-ES" altLang="es-ES" i="1">
                                  <a:latin typeface="Cambria Math" panose="02040503050406030204" pitchFamily="18" charset="0"/>
                                </a:rPr>
                                <m:t>0</m:t>
                              </m:r>
                            </m:e>
                            <m:e>
                              <m:r>
                                <a:rPr lang="es-ES" altLang="es-ES" i="1">
                                  <a:latin typeface="Cambria Math" panose="02040503050406030204" pitchFamily="18" charset="0"/>
                                </a:rPr>
                                <m:t>3</m:t>
                              </m:r>
                            </m:e>
                            <m:e>
                              <m:r>
                                <a:rPr lang="es-ES" altLang="es-ES" i="1">
                                  <a:latin typeface="Cambria Math" panose="02040503050406030204" pitchFamily="18" charset="0"/>
                                </a:rPr>
                                <m:t>−2</m:t>
                              </m:r>
                            </m:e>
                          </m:mr>
                        </m:m>
                      </m:e>
                    </m:d>
                  </m:oMath>
                </a14:m>
                <a:endParaRPr lang="es-ES" dirty="0"/>
              </a:p>
            </p:txBody>
          </p:sp>
        </mc:Choice>
        <mc:Fallback xmlns="">
          <p:sp>
            <p:nvSpPr>
              <p:cNvPr id="2" name="CuadroTexto 1"/>
              <p:cNvSpPr txBox="1">
                <a:spLocks noRot="1" noChangeAspect="1" noMove="1" noResize="1" noEditPoints="1" noAdjustHandles="1" noChangeArrowheads="1" noChangeShapeType="1" noTextEdit="1"/>
              </p:cNvSpPr>
              <p:nvPr/>
            </p:nvSpPr>
            <p:spPr>
              <a:xfrm>
                <a:off x="4609390" y="1196752"/>
                <a:ext cx="4536504" cy="824906"/>
              </a:xfrm>
              <a:prstGeom prst="rect">
                <a:avLst/>
              </a:prstGeom>
              <a:blipFill>
                <a:blip r:embed="rId3"/>
                <a:stretch>
                  <a:fillRect l="-1075"/>
                </a:stretch>
              </a:blipFill>
            </p:spPr>
            <p:txBody>
              <a:bodyPr/>
              <a:lstStyle/>
              <a:p>
                <a:r>
                  <a:rPr lang="es-ES">
                    <a:noFill/>
                  </a:rPr>
                  <a:t> </a:t>
                </a:r>
              </a:p>
            </p:txBody>
          </p:sp>
        </mc:Fallback>
      </mc:AlternateContent>
    </p:spTree>
    <p:extLst>
      <p:ext uri="{BB962C8B-B14F-4D97-AF65-F5344CB8AC3E}">
        <p14:creationId xmlns:p14="http://schemas.microsoft.com/office/powerpoint/2010/main" val="1512576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57200" y="0"/>
            <a:ext cx="8229600" cy="1147057"/>
          </a:xfrm>
        </p:spPr>
        <p:txBody>
          <a:bodyPr/>
          <a:lstStyle/>
          <a:p>
            <a:pPr>
              <a:defRPr/>
            </a:pPr>
            <a:r>
              <a:rPr lang="es-ES" altLang="es-ES" sz="2800" dirty="0"/>
              <a:t>Declaración de matrices en forma contigua en C</a:t>
            </a:r>
          </a:p>
        </p:txBody>
      </p:sp>
      <p:sp>
        <p:nvSpPr>
          <p:cNvPr id="37892" name="Text Box 10"/>
          <p:cNvSpPr txBox="1">
            <a:spLocks noChangeArrowheads="1"/>
          </p:cNvSpPr>
          <p:nvPr/>
        </p:nvSpPr>
        <p:spPr bwMode="auto">
          <a:xfrm>
            <a:off x="540097" y="2492896"/>
            <a:ext cx="835183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s-ES"/>
            </a:defPPr>
            <a:lvl1pPr>
              <a:defRPr sz="2000"/>
            </a:lvl1pPr>
            <a:lvl2pPr marL="742950" indent="-285750" eaLnBrk="0" hangingPunct="0">
              <a:defRPr>
                <a:latin typeface="Verdana" pitchFamily="34" charset="0"/>
              </a:defRPr>
            </a:lvl2pPr>
            <a:lvl3pPr marL="1143000" indent="-228600" eaLnBrk="0" hangingPunct="0">
              <a:defRPr>
                <a:latin typeface="Verdana" pitchFamily="34" charset="0"/>
              </a:defRPr>
            </a:lvl3pPr>
            <a:lvl4pPr marL="1600200" indent="-228600" eaLnBrk="0" hangingPunct="0">
              <a:defRPr>
                <a:latin typeface="Verdana" pitchFamily="34" charset="0"/>
              </a:defRPr>
            </a:lvl4pPr>
            <a:lvl5pPr marL="2057400" indent="-228600" eaLnBrk="0" hangingPunct="0">
              <a:defRPr>
                <a:latin typeface="Verdana" pitchFamily="34" charset="0"/>
              </a:defRPr>
            </a:lvl5pPr>
            <a:lvl6pPr marL="2514600" indent="-228600" eaLnBrk="0" fontAlgn="base" hangingPunct="0">
              <a:spcBef>
                <a:spcPct val="0"/>
              </a:spcBef>
              <a:spcAft>
                <a:spcPct val="0"/>
              </a:spcAft>
              <a:defRPr>
                <a:latin typeface="Verdana" pitchFamily="34" charset="0"/>
              </a:defRPr>
            </a:lvl6pPr>
            <a:lvl7pPr marL="2971800" indent="-228600" eaLnBrk="0" fontAlgn="base" hangingPunct="0">
              <a:spcBef>
                <a:spcPct val="0"/>
              </a:spcBef>
              <a:spcAft>
                <a:spcPct val="0"/>
              </a:spcAft>
              <a:defRPr>
                <a:latin typeface="Verdana" pitchFamily="34" charset="0"/>
              </a:defRPr>
            </a:lvl7pPr>
            <a:lvl8pPr marL="3429000" indent="-228600" eaLnBrk="0" fontAlgn="base" hangingPunct="0">
              <a:spcBef>
                <a:spcPct val="0"/>
              </a:spcBef>
              <a:spcAft>
                <a:spcPct val="0"/>
              </a:spcAft>
              <a:defRPr>
                <a:latin typeface="Verdana" pitchFamily="34" charset="0"/>
              </a:defRPr>
            </a:lvl8pPr>
            <a:lvl9pPr marL="3886200" indent="-228600" eaLnBrk="0" fontAlgn="base" hangingPunct="0">
              <a:spcBef>
                <a:spcPct val="0"/>
              </a:spcBef>
              <a:spcAft>
                <a:spcPct val="0"/>
              </a:spcAft>
              <a:defRPr>
                <a:latin typeface="Verdana" pitchFamily="34" charset="0"/>
              </a:defRPr>
            </a:lvl9pPr>
          </a:lstStyle>
          <a:p>
            <a:r>
              <a:rPr lang="es-ES" altLang="es-ES" dirty="0"/>
              <a:t>Podemos declarar la matriz de forma estática:</a:t>
            </a:r>
          </a:p>
          <a:p>
            <a:endParaRPr lang="es-ES" altLang="es-ES" dirty="0"/>
          </a:p>
          <a:p>
            <a:r>
              <a:rPr lang="es-ES" altLang="es-ES" sz="2200" b="1" dirty="0" err="1">
                <a:solidFill>
                  <a:schemeClr val="tx1">
                    <a:lumMod val="50000"/>
                    <a:lumOff val="50000"/>
                  </a:schemeClr>
                </a:solidFill>
                <a:latin typeface="+mj-lt"/>
              </a:rPr>
              <a:t>double</a:t>
            </a:r>
            <a:r>
              <a:rPr lang="es-ES" altLang="es-ES" sz="2200" b="1" dirty="0">
                <a:solidFill>
                  <a:schemeClr val="tx1">
                    <a:lumMod val="50000"/>
                    <a:lumOff val="50000"/>
                  </a:schemeClr>
                </a:solidFill>
                <a:latin typeface="+mj-lt"/>
              </a:rPr>
              <a:t> A[3*4];</a:t>
            </a:r>
          </a:p>
          <a:p>
            <a:endParaRPr lang="es-ES" altLang="es-ES" dirty="0"/>
          </a:p>
          <a:p>
            <a:r>
              <a:rPr lang="es-ES" altLang="es-ES" dirty="0"/>
              <a:t>o usando memoria dinámica:</a:t>
            </a:r>
          </a:p>
          <a:p>
            <a:endParaRPr lang="es-ES" altLang="es-ES" dirty="0"/>
          </a:p>
          <a:p>
            <a:r>
              <a:rPr lang="es-ES" altLang="es-ES" sz="2200" b="1" dirty="0" err="1">
                <a:solidFill>
                  <a:schemeClr val="tx1">
                    <a:lumMod val="50000"/>
                    <a:lumOff val="50000"/>
                  </a:schemeClr>
                </a:solidFill>
                <a:latin typeface="+mj-lt"/>
              </a:rPr>
              <a:t>double</a:t>
            </a:r>
            <a:r>
              <a:rPr lang="es-ES" altLang="es-ES" sz="2200" b="1" dirty="0">
                <a:solidFill>
                  <a:schemeClr val="tx1">
                    <a:lumMod val="50000"/>
                    <a:lumOff val="50000"/>
                  </a:schemeClr>
                </a:solidFill>
                <a:latin typeface="+mj-lt"/>
              </a:rPr>
              <a:t> *A;</a:t>
            </a:r>
          </a:p>
          <a:p>
            <a:r>
              <a:rPr lang="es-ES" sz="2200" b="1" dirty="0" err="1">
                <a:solidFill>
                  <a:schemeClr val="tx1">
                    <a:lumMod val="50000"/>
                    <a:lumOff val="50000"/>
                  </a:schemeClr>
                </a:solidFill>
                <a:latin typeface="+mj-lt"/>
              </a:rPr>
              <a:t>int</a:t>
            </a:r>
            <a:r>
              <a:rPr lang="es-ES" sz="2200" b="1" dirty="0">
                <a:solidFill>
                  <a:schemeClr val="tx1">
                    <a:lumMod val="50000"/>
                    <a:lumOff val="50000"/>
                  </a:schemeClr>
                </a:solidFill>
                <a:latin typeface="+mj-lt"/>
              </a:rPr>
              <a:t> </a:t>
            </a:r>
            <a:r>
              <a:rPr lang="es-ES" sz="2200" b="1" dirty="0" err="1">
                <a:solidFill>
                  <a:schemeClr val="tx1">
                    <a:lumMod val="50000"/>
                    <a:lumOff val="50000"/>
                  </a:schemeClr>
                </a:solidFill>
                <a:latin typeface="+mj-lt"/>
              </a:rPr>
              <a:t>nfilas</a:t>
            </a:r>
            <a:r>
              <a:rPr lang="es-ES" sz="2200" b="1" dirty="0">
                <a:solidFill>
                  <a:schemeClr val="tx1">
                    <a:lumMod val="50000"/>
                    <a:lumOff val="50000"/>
                  </a:schemeClr>
                </a:solidFill>
                <a:latin typeface="+mj-lt"/>
              </a:rPr>
              <a:t>=3, </a:t>
            </a:r>
            <a:r>
              <a:rPr lang="es-ES" sz="2200" b="1" dirty="0" err="1">
                <a:solidFill>
                  <a:schemeClr val="tx1">
                    <a:lumMod val="50000"/>
                    <a:lumOff val="50000"/>
                  </a:schemeClr>
                </a:solidFill>
                <a:latin typeface="+mj-lt"/>
              </a:rPr>
              <a:t>ncolumnas</a:t>
            </a:r>
            <a:r>
              <a:rPr lang="es-ES" sz="2200" b="1" dirty="0">
                <a:solidFill>
                  <a:schemeClr val="tx1">
                    <a:lumMod val="50000"/>
                    <a:lumOff val="50000"/>
                  </a:schemeClr>
                </a:solidFill>
                <a:latin typeface="+mj-lt"/>
              </a:rPr>
              <a:t>=4;</a:t>
            </a:r>
          </a:p>
          <a:p>
            <a:r>
              <a:rPr lang="es-ES" sz="2200" b="1" dirty="0">
                <a:solidFill>
                  <a:schemeClr val="tx1">
                    <a:lumMod val="50000"/>
                    <a:lumOff val="50000"/>
                  </a:schemeClr>
                </a:solidFill>
                <a:latin typeface="+mj-lt"/>
              </a:rPr>
              <a:t>A= (</a:t>
            </a:r>
            <a:r>
              <a:rPr lang="es-ES" sz="2200" b="1" dirty="0" err="1">
                <a:solidFill>
                  <a:schemeClr val="tx1">
                    <a:lumMod val="50000"/>
                    <a:lumOff val="50000"/>
                  </a:schemeClr>
                </a:solidFill>
                <a:latin typeface="+mj-lt"/>
              </a:rPr>
              <a:t>double</a:t>
            </a:r>
            <a:r>
              <a:rPr lang="es-ES" sz="2200" b="1" dirty="0">
                <a:solidFill>
                  <a:schemeClr val="tx1">
                    <a:lumMod val="50000"/>
                    <a:lumOff val="50000"/>
                  </a:schemeClr>
                </a:solidFill>
                <a:latin typeface="+mj-lt"/>
              </a:rPr>
              <a:t> *) </a:t>
            </a:r>
            <a:r>
              <a:rPr lang="es-ES" sz="2200" b="1" dirty="0" err="1">
                <a:solidFill>
                  <a:schemeClr val="tx1">
                    <a:lumMod val="50000"/>
                    <a:lumOff val="50000"/>
                  </a:schemeClr>
                </a:solidFill>
                <a:latin typeface="+mj-lt"/>
              </a:rPr>
              <a:t>malloc</a:t>
            </a:r>
            <a:r>
              <a:rPr lang="es-ES" sz="2200" b="1" dirty="0">
                <a:solidFill>
                  <a:schemeClr val="tx1">
                    <a:lumMod val="50000"/>
                    <a:lumOff val="50000"/>
                  </a:schemeClr>
                </a:solidFill>
                <a:latin typeface="+mj-lt"/>
              </a:rPr>
              <a:t> (</a:t>
            </a:r>
            <a:r>
              <a:rPr lang="es-ES" sz="2200" b="1" dirty="0" err="1">
                <a:solidFill>
                  <a:schemeClr val="tx1">
                    <a:lumMod val="50000"/>
                    <a:lumOff val="50000"/>
                  </a:schemeClr>
                </a:solidFill>
                <a:latin typeface="+mj-lt"/>
              </a:rPr>
              <a:t>nfilas</a:t>
            </a:r>
            <a:r>
              <a:rPr lang="es-ES" sz="2200" b="1" dirty="0">
                <a:solidFill>
                  <a:schemeClr val="tx1">
                    <a:lumMod val="50000"/>
                    <a:lumOff val="50000"/>
                  </a:schemeClr>
                </a:solidFill>
                <a:latin typeface="+mj-lt"/>
              </a:rPr>
              <a:t>*</a:t>
            </a:r>
            <a:r>
              <a:rPr lang="es-ES" sz="2200" b="1" dirty="0" err="1">
                <a:solidFill>
                  <a:schemeClr val="tx1">
                    <a:lumMod val="50000"/>
                    <a:lumOff val="50000"/>
                  </a:schemeClr>
                </a:solidFill>
                <a:latin typeface="+mj-lt"/>
              </a:rPr>
              <a:t>ncolumnas</a:t>
            </a:r>
            <a:r>
              <a:rPr lang="es-ES" sz="2200" b="1" dirty="0">
                <a:solidFill>
                  <a:schemeClr val="tx1">
                    <a:lumMod val="50000"/>
                    <a:lumOff val="50000"/>
                  </a:schemeClr>
                </a:solidFill>
                <a:latin typeface="+mj-lt"/>
              </a:rPr>
              <a:t>*</a:t>
            </a:r>
            <a:r>
              <a:rPr lang="es-ES" sz="2200" b="1" dirty="0" err="1">
                <a:solidFill>
                  <a:schemeClr val="tx1">
                    <a:lumMod val="50000"/>
                    <a:lumOff val="50000"/>
                  </a:schemeClr>
                </a:solidFill>
                <a:latin typeface="+mj-lt"/>
              </a:rPr>
              <a:t>sizeof</a:t>
            </a:r>
            <a:r>
              <a:rPr lang="es-ES" sz="2200" b="1" dirty="0">
                <a:solidFill>
                  <a:schemeClr val="tx1">
                    <a:lumMod val="50000"/>
                    <a:lumOff val="50000"/>
                  </a:schemeClr>
                </a:solidFill>
                <a:latin typeface="+mj-lt"/>
              </a:rPr>
              <a:t>(</a:t>
            </a:r>
            <a:r>
              <a:rPr lang="es-ES" sz="2200" b="1" dirty="0" err="1">
                <a:solidFill>
                  <a:schemeClr val="tx1">
                    <a:lumMod val="50000"/>
                    <a:lumOff val="50000"/>
                  </a:schemeClr>
                </a:solidFill>
                <a:latin typeface="+mj-lt"/>
              </a:rPr>
              <a:t>double</a:t>
            </a:r>
            <a:r>
              <a:rPr lang="es-ES" sz="2200" b="1" dirty="0">
                <a:solidFill>
                  <a:schemeClr val="tx1">
                    <a:lumMod val="50000"/>
                    <a:lumOff val="50000"/>
                  </a:schemeClr>
                </a:solidFill>
                <a:latin typeface="+mj-lt"/>
              </a:rPr>
              <a:t>));</a:t>
            </a:r>
          </a:p>
          <a:p>
            <a:endParaRPr lang="es-ES" sz="2200" b="1" dirty="0">
              <a:solidFill>
                <a:schemeClr val="tx1">
                  <a:lumMod val="50000"/>
                  <a:lumOff val="50000"/>
                </a:schemeClr>
              </a:solidFill>
              <a:latin typeface="+mj-lt"/>
            </a:endParaRPr>
          </a:p>
          <a:p>
            <a:endParaRPr lang="es-ES" altLang="es-ES" dirty="0"/>
          </a:p>
          <a:p>
            <a:endParaRPr lang="es-ES" altLang="es-ES" dirty="0"/>
          </a:p>
          <a:p>
            <a:endParaRPr lang="es-ES" altLang="es-ES" dirty="0"/>
          </a:p>
        </p:txBody>
      </p:sp>
      <mc:AlternateContent xmlns:mc="http://schemas.openxmlformats.org/markup-compatibility/2006" xmlns:a14="http://schemas.microsoft.com/office/drawing/2010/main">
        <mc:Choice Requires="a14">
          <p:sp>
            <p:nvSpPr>
              <p:cNvPr id="2" name="CuadroTexto 1"/>
              <p:cNvSpPr txBox="1"/>
              <p:nvPr/>
            </p:nvSpPr>
            <p:spPr>
              <a:xfrm>
                <a:off x="4705941" y="1407523"/>
                <a:ext cx="4536504" cy="824906"/>
              </a:xfrm>
              <a:prstGeom prst="rect">
                <a:avLst/>
              </a:prstGeom>
              <a:noFill/>
            </p:spPr>
            <p:txBody>
              <a:bodyPr wrap="square" rtlCol="0">
                <a:spAutoFit/>
              </a:bodyPr>
              <a:lstStyle/>
              <a:p>
                <a:r>
                  <a:rPr lang="es-ES" altLang="es-ES" b="0" dirty="0"/>
                  <a:t>Ejemplo: A=</a:t>
                </a:r>
                <a14:m>
                  <m:oMath xmlns:m="http://schemas.openxmlformats.org/officeDocument/2006/math">
                    <m:d>
                      <m:dPr>
                        <m:ctrlPr>
                          <a:rPr lang="es-ES" altLang="es-ES" b="0" i="1" smtClean="0">
                            <a:latin typeface="Cambria Math" panose="02040503050406030204" pitchFamily="18" charset="0"/>
                          </a:rPr>
                        </m:ctrlPr>
                      </m:dPr>
                      <m:e>
                        <m:m>
                          <m:mPr>
                            <m:mcs>
                              <m:mc>
                                <m:mcPr>
                                  <m:count m:val="4"/>
                                  <m:mcJc m:val="center"/>
                                </m:mcPr>
                              </m:mc>
                            </m:mcs>
                            <m:ctrlPr>
                              <a:rPr lang="es-ES" altLang="es-ES" i="1">
                                <a:latin typeface="Cambria Math" panose="02040503050406030204" pitchFamily="18" charset="0"/>
                              </a:rPr>
                            </m:ctrlPr>
                          </m:mPr>
                          <m:mr>
                            <m:e>
                              <m:r>
                                <a:rPr lang="es-ES" altLang="es-ES" i="1">
                                  <a:latin typeface="Cambria Math" panose="02040503050406030204" pitchFamily="18" charset="0"/>
                                </a:rPr>
                                <m:t>4</m:t>
                              </m:r>
                            </m:e>
                            <m:e>
                              <m:r>
                                <a:rPr lang="es-ES" altLang="es-ES" i="1">
                                  <a:latin typeface="Cambria Math" panose="02040503050406030204" pitchFamily="18" charset="0"/>
                                </a:rPr>
                                <m:t>−1</m:t>
                              </m:r>
                            </m:e>
                            <m:e>
                              <m:r>
                                <a:rPr lang="es-ES" altLang="es-ES" i="1">
                                  <a:latin typeface="Cambria Math" panose="02040503050406030204" pitchFamily="18" charset="0"/>
                                </a:rPr>
                                <m:t>2</m:t>
                              </m:r>
                            </m:e>
                            <m:e>
                              <m:r>
                                <a:rPr lang="es-ES" altLang="es-ES" i="1">
                                  <a:latin typeface="Cambria Math" panose="02040503050406030204" pitchFamily="18" charset="0"/>
                                </a:rPr>
                                <m:t>−7</m:t>
                              </m:r>
                            </m:e>
                          </m:mr>
                          <m:mr>
                            <m:e>
                              <m:r>
                                <a:rPr lang="es-ES" altLang="es-ES" i="1">
                                  <a:latin typeface="Cambria Math" panose="02040503050406030204" pitchFamily="18" charset="0"/>
                                </a:rPr>
                                <m:t>3</m:t>
                              </m:r>
                            </m:e>
                            <m:e>
                              <m:r>
                                <a:rPr lang="es-ES" altLang="es-ES" i="1">
                                  <a:latin typeface="Cambria Math" panose="02040503050406030204" pitchFamily="18" charset="0"/>
                                </a:rPr>
                                <m:t>5</m:t>
                              </m:r>
                            </m:e>
                            <m:e>
                              <m:r>
                                <a:rPr lang="es-ES" altLang="es-ES" i="1">
                                  <a:latin typeface="Cambria Math" panose="02040503050406030204" pitchFamily="18" charset="0"/>
                                </a:rPr>
                                <m:t>4</m:t>
                              </m:r>
                            </m:e>
                            <m:e>
                              <m:r>
                                <a:rPr lang="es-ES" altLang="es-ES" i="1">
                                  <a:latin typeface="Cambria Math" panose="02040503050406030204" pitchFamily="18" charset="0"/>
                                </a:rPr>
                                <m:t>−1</m:t>
                              </m:r>
                            </m:e>
                          </m:mr>
                          <m:mr>
                            <m:e>
                              <m:r>
                                <a:rPr lang="es-ES" altLang="es-ES" i="1">
                                  <a:latin typeface="Cambria Math" panose="02040503050406030204" pitchFamily="18" charset="0"/>
                                </a:rPr>
                                <m:t>−1</m:t>
                              </m:r>
                            </m:e>
                            <m:e>
                              <m:r>
                                <a:rPr lang="es-ES" altLang="es-ES" i="1">
                                  <a:latin typeface="Cambria Math" panose="02040503050406030204" pitchFamily="18" charset="0"/>
                                </a:rPr>
                                <m:t>0</m:t>
                              </m:r>
                            </m:e>
                            <m:e>
                              <m:r>
                                <a:rPr lang="es-ES" altLang="es-ES" i="1">
                                  <a:latin typeface="Cambria Math" panose="02040503050406030204" pitchFamily="18" charset="0"/>
                                </a:rPr>
                                <m:t>3</m:t>
                              </m:r>
                            </m:e>
                            <m:e>
                              <m:r>
                                <a:rPr lang="es-ES" altLang="es-ES" i="1">
                                  <a:latin typeface="Cambria Math" panose="02040503050406030204" pitchFamily="18" charset="0"/>
                                </a:rPr>
                                <m:t>−2</m:t>
                              </m:r>
                            </m:e>
                          </m:mr>
                        </m:m>
                      </m:e>
                    </m:d>
                  </m:oMath>
                </a14:m>
                <a:endParaRPr lang="es-ES" dirty="0"/>
              </a:p>
            </p:txBody>
          </p:sp>
        </mc:Choice>
        <mc:Fallback xmlns="">
          <p:sp>
            <p:nvSpPr>
              <p:cNvPr id="2" name="CuadroTexto 1"/>
              <p:cNvSpPr txBox="1">
                <a:spLocks noRot="1" noChangeAspect="1" noMove="1" noResize="1" noEditPoints="1" noAdjustHandles="1" noChangeArrowheads="1" noChangeShapeType="1" noTextEdit="1"/>
              </p:cNvSpPr>
              <p:nvPr/>
            </p:nvSpPr>
            <p:spPr>
              <a:xfrm>
                <a:off x="4705941" y="1407523"/>
                <a:ext cx="4536504" cy="824906"/>
              </a:xfrm>
              <a:prstGeom prst="rect">
                <a:avLst/>
              </a:prstGeom>
              <a:blipFill>
                <a:blip r:embed="rId3"/>
                <a:stretch>
                  <a:fillRect l="-1210"/>
                </a:stretch>
              </a:blipFill>
            </p:spPr>
            <p:txBody>
              <a:bodyPr/>
              <a:lstStyle/>
              <a:p>
                <a:r>
                  <a:rPr lang="es-ES">
                    <a:noFill/>
                  </a:rPr>
                  <a:t> </a:t>
                </a:r>
              </a:p>
            </p:txBody>
          </p:sp>
        </mc:Fallback>
      </mc:AlternateContent>
    </p:spTree>
    <p:extLst>
      <p:ext uri="{BB962C8B-B14F-4D97-AF65-F5344CB8AC3E}">
        <p14:creationId xmlns:p14="http://schemas.microsoft.com/office/powerpoint/2010/main" val="4085172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82712" y="-238337"/>
            <a:ext cx="8229600" cy="1147057"/>
          </a:xfrm>
        </p:spPr>
        <p:txBody>
          <a:bodyPr/>
          <a:lstStyle/>
          <a:p>
            <a:pPr>
              <a:defRPr/>
            </a:pPr>
            <a:r>
              <a:rPr lang="es-ES" altLang="es-ES" sz="2800" dirty="0"/>
              <a:t>Uso de matrices en forma contigua en C</a:t>
            </a:r>
          </a:p>
        </p:txBody>
      </p:sp>
      <p:sp>
        <p:nvSpPr>
          <p:cNvPr id="37892" name="Text Box 10"/>
          <p:cNvSpPr txBox="1">
            <a:spLocks noChangeArrowheads="1"/>
          </p:cNvSpPr>
          <p:nvPr/>
        </p:nvSpPr>
        <p:spPr bwMode="auto">
          <a:xfrm>
            <a:off x="551031" y="2420888"/>
            <a:ext cx="835183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s-ES"/>
            </a:defPPr>
            <a:lvl1pPr>
              <a:defRPr sz="2000"/>
            </a:lvl1pPr>
            <a:lvl2pPr marL="742950" indent="-285750" eaLnBrk="0" hangingPunct="0">
              <a:defRPr>
                <a:latin typeface="Verdana" pitchFamily="34" charset="0"/>
              </a:defRPr>
            </a:lvl2pPr>
            <a:lvl3pPr marL="1143000" indent="-228600" eaLnBrk="0" hangingPunct="0">
              <a:defRPr>
                <a:latin typeface="Verdana" pitchFamily="34" charset="0"/>
              </a:defRPr>
            </a:lvl3pPr>
            <a:lvl4pPr marL="1600200" indent="-228600" eaLnBrk="0" hangingPunct="0">
              <a:defRPr>
                <a:latin typeface="Verdana" pitchFamily="34" charset="0"/>
              </a:defRPr>
            </a:lvl4pPr>
            <a:lvl5pPr marL="2057400" indent="-228600" eaLnBrk="0" hangingPunct="0">
              <a:defRPr>
                <a:latin typeface="Verdana" pitchFamily="34" charset="0"/>
              </a:defRPr>
            </a:lvl5pPr>
            <a:lvl6pPr marL="2514600" indent="-228600" eaLnBrk="0" fontAlgn="base" hangingPunct="0">
              <a:spcBef>
                <a:spcPct val="0"/>
              </a:spcBef>
              <a:spcAft>
                <a:spcPct val="0"/>
              </a:spcAft>
              <a:defRPr>
                <a:latin typeface="Verdana" pitchFamily="34" charset="0"/>
              </a:defRPr>
            </a:lvl6pPr>
            <a:lvl7pPr marL="2971800" indent="-228600" eaLnBrk="0" fontAlgn="base" hangingPunct="0">
              <a:spcBef>
                <a:spcPct val="0"/>
              </a:spcBef>
              <a:spcAft>
                <a:spcPct val="0"/>
              </a:spcAft>
              <a:defRPr>
                <a:latin typeface="Verdana" pitchFamily="34" charset="0"/>
              </a:defRPr>
            </a:lvl7pPr>
            <a:lvl8pPr marL="3429000" indent="-228600" eaLnBrk="0" fontAlgn="base" hangingPunct="0">
              <a:spcBef>
                <a:spcPct val="0"/>
              </a:spcBef>
              <a:spcAft>
                <a:spcPct val="0"/>
              </a:spcAft>
              <a:defRPr>
                <a:latin typeface="Verdana" pitchFamily="34" charset="0"/>
              </a:defRPr>
            </a:lvl8pPr>
            <a:lvl9pPr marL="3886200" indent="-228600" eaLnBrk="0" fontAlgn="base" hangingPunct="0">
              <a:spcBef>
                <a:spcPct val="0"/>
              </a:spcBef>
              <a:spcAft>
                <a:spcPct val="0"/>
              </a:spcAft>
              <a:defRPr>
                <a:latin typeface="Verdana" pitchFamily="34" charset="0"/>
              </a:defRPr>
            </a:lvl9pPr>
          </a:lstStyle>
          <a:p>
            <a:endParaRPr lang="es-ES" sz="2200" b="1" dirty="0">
              <a:solidFill>
                <a:schemeClr val="tx1">
                  <a:lumMod val="50000"/>
                  <a:lumOff val="50000"/>
                </a:schemeClr>
              </a:solidFill>
              <a:latin typeface="+mj-lt"/>
            </a:endParaRPr>
          </a:p>
          <a:p>
            <a:r>
              <a:rPr lang="es-ES" dirty="0"/>
              <a:t>De cualquiera de las dos formas, la matriz se almacenará en memoria como un solo bloque contiguo de memoria.</a:t>
            </a:r>
          </a:p>
          <a:p>
            <a:r>
              <a:rPr lang="es-ES" dirty="0"/>
              <a:t>Una vez declarada esta matriz, el elemento en la fila i, columna j de la matriz, será el elemento:</a:t>
            </a:r>
          </a:p>
          <a:p>
            <a:r>
              <a:rPr lang="es-ES" dirty="0"/>
              <a:t>			</a:t>
            </a:r>
            <a:r>
              <a:rPr lang="es-ES" sz="2800" b="1" dirty="0"/>
              <a:t>A[</a:t>
            </a:r>
            <a:r>
              <a:rPr lang="es-ES" sz="2800" b="1" dirty="0" err="1"/>
              <a:t>i+j</a:t>
            </a:r>
            <a:r>
              <a:rPr lang="es-ES" sz="2800" b="1" dirty="0"/>
              <a:t>*</a:t>
            </a:r>
            <a:r>
              <a:rPr lang="es-ES" sz="2800" b="1" dirty="0" err="1"/>
              <a:t>nfilas</a:t>
            </a:r>
            <a:r>
              <a:rPr lang="es-ES" sz="2800" b="1" dirty="0"/>
              <a:t>]</a:t>
            </a:r>
          </a:p>
          <a:p>
            <a:endParaRPr lang="es-ES" sz="2800" b="1" dirty="0"/>
          </a:p>
          <a:p>
            <a:r>
              <a:rPr lang="es-ES" dirty="0"/>
              <a:t>Recordemos que la numeración de los vectores en C empieza por 0</a:t>
            </a:r>
          </a:p>
          <a:p>
            <a:endParaRPr lang="es-ES" sz="2800" b="1" dirty="0"/>
          </a:p>
          <a:p>
            <a:r>
              <a:rPr lang="es-ES" altLang="es-ES" dirty="0">
                <a:effectLst>
                  <a:outerShdw blurRad="38100" dist="38100" dir="2700000" algn="tl">
                    <a:srgbClr val="000000">
                      <a:alpha val="43137"/>
                    </a:srgbClr>
                  </a:outerShdw>
                </a:effectLst>
              </a:rPr>
              <a:t>También se suelen utilizar macros, por ejemplo, si la matriz se almacena por columnas:</a:t>
            </a:r>
            <a:r>
              <a:rPr lang="es-ES" dirty="0"/>
              <a:t>          #define A(</a:t>
            </a:r>
            <a:r>
              <a:rPr lang="es-ES" dirty="0" err="1"/>
              <a:t>i,j</a:t>
            </a:r>
            <a:r>
              <a:rPr lang="es-ES" dirty="0"/>
              <a:t>) A[(i)+(j)*n]</a:t>
            </a:r>
            <a:endParaRPr lang="es-ES" altLang="es-ES" dirty="0">
              <a:effectLst>
                <a:outerShdw blurRad="38100" dist="38100" dir="2700000" algn="tl">
                  <a:srgbClr val="000000">
                    <a:alpha val="43137"/>
                  </a:srgbClr>
                </a:outerShdw>
              </a:effectLst>
            </a:endParaRPr>
          </a:p>
          <a:p>
            <a:endParaRPr lang="es-ES" altLang="es-ES" dirty="0"/>
          </a:p>
          <a:p>
            <a:endParaRPr lang="es-ES" altLang="es-ES" dirty="0"/>
          </a:p>
        </p:txBody>
      </p:sp>
      <mc:AlternateContent xmlns:mc="http://schemas.openxmlformats.org/markup-compatibility/2006" xmlns:a14="http://schemas.microsoft.com/office/drawing/2010/main">
        <mc:Choice Requires="a14">
          <p:sp>
            <p:nvSpPr>
              <p:cNvPr id="2" name="CuadroTexto 1"/>
              <p:cNvSpPr txBox="1"/>
              <p:nvPr/>
            </p:nvSpPr>
            <p:spPr>
              <a:xfrm>
                <a:off x="0" y="908720"/>
                <a:ext cx="8902868" cy="1378904"/>
              </a:xfrm>
              <a:prstGeom prst="rect">
                <a:avLst/>
              </a:prstGeom>
              <a:noFill/>
            </p:spPr>
            <p:txBody>
              <a:bodyPr wrap="square" rtlCol="0">
                <a:spAutoFit/>
              </a:bodyPr>
              <a:lstStyle/>
              <a:p>
                <a:r>
                  <a:rPr lang="es-ES" altLang="es-ES" b="0" dirty="0"/>
                  <a:t>Ejemplo: A=</a:t>
                </a:r>
                <a14:m>
                  <m:oMath xmlns:m="http://schemas.openxmlformats.org/officeDocument/2006/math">
                    <m:d>
                      <m:dPr>
                        <m:ctrlPr>
                          <a:rPr lang="es-ES" altLang="es-ES" b="0" i="1" smtClean="0">
                            <a:latin typeface="Cambria Math" panose="02040503050406030204" pitchFamily="18" charset="0"/>
                          </a:rPr>
                        </m:ctrlPr>
                      </m:dPr>
                      <m:e>
                        <m:m>
                          <m:mPr>
                            <m:mcs>
                              <m:mc>
                                <m:mcPr>
                                  <m:count m:val="4"/>
                                  <m:mcJc m:val="center"/>
                                </m:mcPr>
                              </m:mc>
                            </m:mcs>
                            <m:ctrlPr>
                              <a:rPr lang="es-ES" altLang="es-ES" i="1">
                                <a:latin typeface="Cambria Math" panose="02040503050406030204" pitchFamily="18" charset="0"/>
                              </a:rPr>
                            </m:ctrlPr>
                          </m:mPr>
                          <m:mr>
                            <m:e>
                              <m:r>
                                <a:rPr lang="es-ES" altLang="es-ES" i="1">
                                  <a:latin typeface="Cambria Math" panose="02040503050406030204" pitchFamily="18" charset="0"/>
                                </a:rPr>
                                <m:t>4</m:t>
                              </m:r>
                            </m:e>
                            <m:e>
                              <m:r>
                                <a:rPr lang="es-ES" altLang="es-ES" i="1">
                                  <a:latin typeface="Cambria Math" panose="02040503050406030204" pitchFamily="18" charset="0"/>
                                </a:rPr>
                                <m:t>−1</m:t>
                              </m:r>
                            </m:e>
                            <m:e>
                              <m:r>
                                <a:rPr lang="es-ES" altLang="es-ES" i="1">
                                  <a:latin typeface="Cambria Math" panose="02040503050406030204" pitchFamily="18" charset="0"/>
                                </a:rPr>
                                <m:t>2</m:t>
                              </m:r>
                            </m:e>
                            <m:e>
                              <m:r>
                                <a:rPr lang="es-ES" altLang="es-ES" i="1">
                                  <a:latin typeface="Cambria Math" panose="02040503050406030204" pitchFamily="18" charset="0"/>
                                </a:rPr>
                                <m:t>−7</m:t>
                              </m:r>
                            </m:e>
                          </m:mr>
                          <m:mr>
                            <m:e>
                              <m:r>
                                <a:rPr lang="es-ES" altLang="es-ES" i="1">
                                  <a:latin typeface="Cambria Math" panose="02040503050406030204" pitchFamily="18" charset="0"/>
                                </a:rPr>
                                <m:t>3</m:t>
                              </m:r>
                            </m:e>
                            <m:e>
                              <m:r>
                                <a:rPr lang="es-ES" altLang="es-ES" i="1">
                                  <a:latin typeface="Cambria Math" panose="02040503050406030204" pitchFamily="18" charset="0"/>
                                </a:rPr>
                                <m:t>5</m:t>
                              </m:r>
                            </m:e>
                            <m:e>
                              <m:r>
                                <a:rPr lang="es-ES" altLang="es-ES" i="1">
                                  <a:latin typeface="Cambria Math" panose="02040503050406030204" pitchFamily="18" charset="0"/>
                                </a:rPr>
                                <m:t>4</m:t>
                              </m:r>
                            </m:e>
                            <m:e>
                              <m:r>
                                <a:rPr lang="es-ES" altLang="es-ES" i="1">
                                  <a:latin typeface="Cambria Math" panose="02040503050406030204" pitchFamily="18" charset="0"/>
                                </a:rPr>
                                <m:t>−1</m:t>
                              </m:r>
                            </m:e>
                          </m:mr>
                          <m:mr>
                            <m:e>
                              <m:r>
                                <a:rPr lang="es-ES" altLang="es-ES" i="1">
                                  <a:latin typeface="Cambria Math" panose="02040503050406030204" pitchFamily="18" charset="0"/>
                                </a:rPr>
                                <m:t>−1</m:t>
                              </m:r>
                            </m:e>
                            <m:e>
                              <m:r>
                                <a:rPr lang="es-ES" altLang="es-ES" i="1">
                                  <a:latin typeface="Cambria Math" panose="02040503050406030204" pitchFamily="18" charset="0"/>
                                </a:rPr>
                                <m:t>0</m:t>
                              </m:r>
                            </m:e>
                            <m:e>
                              <m:r>
                                <a:rPr lang="es-ES" altLang="es-ES" i="1">
                                  <a:latin typeface="Cambria Math" panose="02040503050406030204" pitchFamily="18" charset="0"/>
                                </a:rPr>
                                <m:t>3</m:t>
                              </m:r>
                            </m:e>
                            <m:e>
                              <m:r>
                                <a:rPr lang="es-ES" altLang="es-ES" i="1">
                                  <a:latin typeface="Cambria Math" panose="02040503050406030204" pitchFamily="18" charset="0"/>
                                </a:rPr>
                                <m:t>−2</m:t>
                              </m:r>
                            </m:e>
                          </m:mr>
                        </m:m>
                      </m:e>
                    </m:d>
                  </m:oMath>
                </a14:m>
                <a:endParaRPr lang="es-ES" altLang="es-ES" dirty="0"/>
              </a:p>
              <a:p>
                <a:endParaRPr lang="es-ES" altLang="es-ES" dirty="0"/>
              </a:p>
              <a:p>
                <a:r>
                  <a:rPr lang="es-ES" altLang="es-ES" dirty="0"/>
                  <a:t>Almacenada como vector contiguo: [4, 3, -1, -1, 5, 0, 2, 4, 3, -7, -1, -2]</a:t>
                </a:r>
              </a:p>
            </p:txBody>
          </p:sp>
        </mc:Choice>
        <mc:Fallback xmlns="">
          <p:sp>
            <p:nvSpPr>
              <p:cNvPr id="2" name="CuadroTexto 1"/>
              <p:cNvSpPr txBox="1">
                <a:spLocks noRot="1" noChangeAspect="1" noMove="1" noResize="1" noEditPoints="1" noAdjustHandles="1" noChangeArrowheads="1" noChangeShapeType="1" noTextEdit="1"/>
              </p:cNvSpPr>
              <p:nvPr/>
            </p:nvSpPr>
            <p:spPr>
              <a:xfrm>
                <a:off x="0" y="908720"/>
                <a:ext cx="8902868" cy="1378904"/>
              </a:xfrm>
              <a:prstGeom prst="rect">
                <a:avLst/>
              </a:prstGeom>
              <a:blipFill>
                <a:blip r:embed="rId3"/>
                <a:stretch>
                  <a:fillRect l="-548" b="-6195"/>
                </a:stretch>
              </a:blipFill>
            </p:spPr>
            <p:txBody>
              <a:bodyPr/>
              <a:lstStyle/>
              <a:p>
                <a:r>
                  <a:rPr lang="es-ES">
                    <a:noFill/>
                  </a:rPr>
                  <a:t> </a:t>
                </a:r>
              </a:p>
            </p:txBody>
          </p:sp>
        </mc:Fallback>
      </mc:AlternateContent>
    </p:spTree>
    <p:extLst>
      <p:ext uri="{BB962C8B-B14F-4D97-AF65-F5344CB8AC3E}">
        <p14:creationId xmlns:p14="http://schemas.microsoft.com/office/powerpoint/2010/main" val="2855776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82712" y="-238337"/>
            <a:ext cx="8229600" cy="1147057"/>
          </a:xfrm>
        </p:spPr>
        <p:txBody>
          <a:bodyPr/>
          <a:lstStyle/>
          <a:p>
            <a:pPr>
              <a:defRPr/>
            </a:pPr>
            <a:r>
              <a:rPr lang="es-ES" altLang="es-ES" sz="2800" dirty="0"/>
              <a:t>Declaración de matrices en forma contigua</a:t>
            </a:r>
          </a:p>
        </p:txBody>
      </p:sp>
      <p:sp>
        <p:nvSpPr>
          <p:cNvPr id="37892" name="Text Box 10"/>
          <p:cNvSpPr txBox="1">
            <a:spLocks noChangeArrowheads="1"/>
          </p:cNvSpPr>
          <p:nvPr/>
        </p:nvSpPr>
        <p:spPr bwMode="auto">
          <a:xfrm>
            <a:off x="683568" y="1052737"/>
            <a:ext cx="8028744"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s-ES"/>
            </a:defPPr>
            <a:lvl1pPr>
              <a:defRPr sz="2000"/>
            </a:lvl1pPr>
            <a:lvl2pPr marL="742950" indent="-285750" eaLnBrk="0" hangingPunct="0">
              <a:defRPr>
                <a:latin typeface="Verdana" pitchFamily="34" charset="0"/>
              </a:defRPr>
            </a:lvl2pPr>
            <a:lvl3pPr marL="1143000" indent="-228600" eaLnBrk="0" hangingPunct="0">
              <a:defRPr>
                <a:latin typeface="Verdana" pitchFamily="34" charset="0"/>
              </a:defRPr>
            </a:lvl3pPr>
            <a:lvl4pPr marL="1600200" indent="-228600" eaLnBrk="0" hangingPunct="0">
              <a:defRPr>
                <a:latin typeface="Verdana" pitchFamily="34" charset="0"/>
              </a:defRPr>
            </a:lvl4pPr>
            <a:lvl5pPr marL="2057400" indent="-228600" eaLnBrk="0" hangingPunct="0">
              <a:defRPr>
                <a:latin typeface="Verdana" pitchFamily="34" charset="0"/>
              </a:defRPr>
            </a:lvl5pPr>
            <a:lvl6pPr marL="2514600" indent="-228600" eaLnBrk="0" fontAlgn="base" hangingPunct="0">
              <a:spcBef>
                <a:spcPct val="0"/>
              </a:spcBef>
              <a:spcAft>
                <a:spcPct val="0"/>
              </a:spcAft>
              <a:defRPr>
                <a:latin typeface="Verdana" pitchFamily="34" charset="0"/>
              </a:defRPr>
            </a:lvl6pPr>
            <a:lvl7pPr marL="2971800" indent="-228600" eaLnBrk="0" fontAlgn="base" hangingPunct="0">
              <a:spcBef>
                <a:spcPct val="0"/>
              </a:spcBef>
              <a:spcAft>
                <a:spcPct val="0"/>
              </a:spcAft>
              <a:defRPr>
                <a:latin typeface="Verdana" pitchFamily="34" charset="0"/>
              </a:defRPr>
            </a:lvl7pPr>
            <a:lvl8pPr marL="3429000" indent="-228600" eaLnBrk="0" fontAlgn="base" hangingPunct="0">
              <a:spcBef>
                <a:spcPct val="0"/>
              </a:spcBef>
              <a:spcAft>
                <a:spcPct val="0"/>
              </a:spcAft>
              <a:defRPr>
                <a:latin typeface="Verdana" pitchFamily="34" charset="0"/>
              </a:defRPr>
            </a:lvl8pPr>
            <a:lvl9pPr marL="3886200" indent="-228600" eaLnBrk="0" fontAlgn="base" hangingPunct="0">
              <a:spcBef>
                <a:spcPct val="0"/>
              </a:spcBef>
              <a:spcAft>
                <a:spcPct val="0"/>
              </a:spcAft>
              <a:defRPr>
                <a:latin typeface="Verdana" pitchFamily="34" charset="0"/>
              </a:defRPr>
            </a:lvl9pPr>
          </a:lstStyle>
          <a:p>
            <a:r>
              <a:rPr lang="es-ES" altLang="es-ES" dirty="0"/>
              <a:t>Ejemplo en C:</a:t>
            </a:r>
          </a:p>
          <a:p>
            <a:r>
              <a:rPr lang="es-ES" altLang="es-ES" dirty="0"/>
              <a:t>Leer de teclado los elementos de una matriz, y obtener la suma de  todos los elementos de esa matriz: </a:t>
            </a:r>
          </a:p>
          <a:p>
            <a:endParaRPr lang="es-ES" altLang="es-ES" dirty="0"/>
          </a:p>
          <a:p>
            <a:endParaRPr lang="es-ES" altLang="es-ES" dirty="0"/>
          </a:p>
          <a:p>
            <a:endParaRPr lang="es-ES" altLang="es-ES" dirty="0"/>
          </a:p>
          <a:p>
            <a:endParaRPr lang="es-ES" altLang="es-ES" dirty="0"/>
          </a:p>
          <a:p>
            <a:endParaRPr lang="es-ES" altLang="es-ES" dirty="0"/>
          </a:p>
          <a:p>
            <a:endParaRPr lang="es-ES" altLang="es-ES" dirty="0"/>
          </a:p>
          <a:p>
            <a:endParaRPr lang="es-ES" altLang="es-ES" dirty="0"/>
          </a:p>
          <a:p>
            <a:endParaRPr lang="es-ES" altLang="es-ES" dirty="0"/>
          </a:p>
          <a:p>
            <a:endParaRPr lang="es-ES" altLang="es-ES" dirty="0"/>
          </a:p>
          <a:p>
            <a:endParaRPr lang="es-ES" altLang="es-ES" dirty="0"/>
          </a:p>
          <a:p>
            <a:endParaRPr lang="es-ES" altLang="es-ES" dirty="0"/>
          </a:p>
          <a:p>
            <a:endParaRPr lang="es-ES" altLang="es-ES" dirty="0"/>
          </a:p>
          <a:p>
            <a:endParaRPr lang="es-ES" altLang="es-ES" dirty="0"/>
          </a:p>
          <a:p>
            <a:r>
              <a:rPr lang="es-ES" altLang="es-ES" dirty="0"/>
              <a:t>Necesitamos disponer del número de filas (3  en este caso)</a:t>
            </a:r>
          </a:p>
        </p:txBody>
      </p:sp>
      <p:sp>
        <p:nvSpPr>
          <p:cNvPr id="4" name="CuadroTexto 3"/>
          <p:cNvSpPr txBox="1"/>
          <p:nvPr/>
        </p:nvSpPr>
        <p:spPr>
          <a:xfrm>
            <a:off x="464614" y="2212415"/>
            <a:ext cx="3963369" cy="3170099"/>
          </a:xfrm>
          <a:prstGeom prst="rect">
            <a:avLst/>
          </a:prstGeom>
          <a:noFill/>
          <a:ln>
            <a:solidFill>
              <a:schemeClr val="tx1">
                <a:lumMod val="95000"/>
                <a:lumOff val="5000"/>
              </a:schemeClr>
            </a:solidFill>
          </a:ln>
        </p:spPr>
        <p:txBody>
          <a:bodyPr wrap="square" rtlCol="0">
            <a:spAutoFit/>
          </a:bodyPr>
          <a:lstStyle/>
          <a:p>
            <a:r>
              <a:rPr lang="es-ES" altLang="es-ES" sz="2000" dirty="0"/>
              <a:t>Versión estática no contigua</a:t>
            </a:r>
          </a:p>
          <a:p>
            <a:endParaRPr lang="es-ES" altLang="es-ES" b="1" dirty="0">
              <a:solidFill>
                <a:schemeClr val="tx1">
                  <a:lumMod val="50000"/>
                  <a:lumOff val="50000"/>
                </a:schemeClr>
              </a:solidFill>
            </a:endParaRPr>
          </a:p>
          <a:p>
            <a:r>
              <a:rPr lang="es-ES" altLang="es-ES" b="1" dirty="0" err="1">
                <a:solidFill>
                  <a:schemeClr val="tx1">
                    <a:lumMod val="50000"/>
                    <a:lumOff val="50000"/>
                  </a:schemeClr>
                </a:solidFill>
              </a:rPr>
              <a:t>double</a:t>
            </a:r>
            <a:r>
              <a:rPr lang="es-ES" altLang="es-ES" b="1" dirty="0">
                <a:solidFill>
                  <a:schemeClr val="tx1">
                    <a:lumMod val="50000"/>
                    <a:lumOff val="50000"/>
                  </a:schemeClr>
                </a:solidFill>
              </a:rPr>
              <a:t> A[3][4];</a:t>
            </a:r>
          </a:p>
          <a:p>
            <a:r>
              <a:rPr lang="es-ES" altLang="es-ES" b="1" dirty="0" err="1">
                <a:solidFill>
                  <a:schemeClr val="tx1">
                    <a:lumMod val="50000"/>
                    <a:lumOff val="50000"/>
                  </a:schemeClr>
                </a:solidFill>
              </a:rPr>
              <a:t>for</a:t>
            </a:r>
            <a:r>
              <a:rPr lang="es-ES" altLang="es-ES" b="1" dirty="0">
                <a:solidFill>
                  <a:schemeClr val="tx1">
                    <a:lumMod val="50000"/>
                    <a:lumOff val="50000"/>
                  </a:schemeClr>
                </a:solidFill>
              </a:rPr>
              <a:t> (i=0;i&lt;3;i++)</a:t>
            </a:r>
          </a:p>
          <a:p>
            <a:r>
              <a:rPr lang="es-ES" altLang="es-ES" b="1" dirty="0">
                <a:solidFill>
                  <a:schemeClr val="tx1">
                    <a:lumMod val="50000"/>
                    <a:lumOff val="50000"/>
                  </a:schemeClr>
                </a:solidFill>
              </a:rPr>
              <a:t>   </a:t>
            </a:r>
            <a:r>
              <a:rPr lang="es-ES" altLang="es-ES" b="1" dirty="0" err="1">
                <a:solidFill>
                  <a:schemeClr val="tx1">
                    <a:lumMod val="50000"/>
                    <a:lumOff val="50000"/>
                  </a:schemeClr>
                </a:solidFill>
              </a:rPr>
              <a:t>for</a:t>
            </a:r>
            <a:r>
              <a:rPr lang="es-ES" altLang="es-ES" b="1" dirty="0">
                <a:solidFill>
                  <a:schemeClr val="tx1">
                    <a:lumMod val="50000"/>
                    <a:lumOff val="50000"/>
                  </a:schemeClr>
                </a:solidFill>
              </a:rPr>
              <a:t>(j=0;j&lt;4;j++)</a:t>
            </a:r>
          </a:p>
          <a:p>
            <a:r>
              <a:rPr lang="es-ES" altLang="es-ES" b="1" dirty="0">
                <a:solidFill>
                  <a:schemeClr val="tx1">
                    <a:lumMod val="50000"/>
                    <a:lumOff val="50000"/>
                  </a:schemeClr>
                </a:solidFill>
              </a:rPr>
              <a:t>     </a:t>
            </a:r>
            <a:r>
              <a:rPr lang="es-ES" altLang="es-ES" b="1" dirty="0" err="1">
                <a:solidFill>
                  <a:schemeClr val="tx1">
                    <a:lumMod val="50000"/>
                    <a:lumOff val="50000"/>
                  </a:schemeClr>
                </a:solidFill>
              </a:rPr>
              <a:t>scanf</a:t>
            </a:r>
            <a:r>
              <a:rPr lang="es-ES" altLang="es-ES" b="1" dirty="0">
                <a:solidFill>
                  <a:schemeClr val="tx1">
                    <a:lumMod val="50000"/>
                    <a:lumOff val="50000"/>
                  </a:schemeClr>
                </a:solidFill>
              </a:rPr>
              <a:t>(“%</a:t>
            </a:r>
            <a:r>
              <a:rPr lang="es-ES" altLang="es-ES" b="1" dirty="0" err="1">
                <a:solidFill>
                  <a:schemeClr val="tx1">
                    <a:lumMod val="50000"/>
                    <a:lumOff val="50000"/>
                  </a:schemeClr>
                </a:solidFill>
              </a:rPr>
              <a:t>f”,&amp;A</a:t>
            </a:r>
            <a:r>
              <a:rPr lang="es-ES" altLang="es-ES" b="1" dirty="0">
                <a:solidFill>
                  <a:schemeClr val="tx1">
                    <a:lumMod val="50000"/>
                    <a:lumOff val="50000"/>
                  </a:schemeClr>
                </a:solidFill>
              </a:rPr>
              <a:t>[i][j]);</a:t>
            </a:r>
          </a:p>
          <a:p>
            <a:r>
              <a:rPr lang="es-ES" altLang="es-ES" b="1" dirty="0">
                <a:solidFill>
                  <a:schemeClr val="tx1">
                    <a:lumMod val="50000"/>
                    <a:lumOff val="50000"/>
                  </a:schemeClr>
                </a:solidFill>
              </a:rPr>
              <a:t>suma=0;</a:t>
            </a:r>
          </a:p>
          <a:p>
            <a:r>
              <a:rPr lang="es-ES" altLang="es-ES" b="1" dirty="0" err="1">
                <a:solidFill>
                  <a:schemeClr val="tx1">
                    <a:lumMod val="50000"/>
                    <a:lumOff val="50000"/>
                  </a:schemeClr>
                </a:solidFill>
              </a:rPr>
              <a:t>for</a:t>
            </a:r>
            <a:r>
              <a:rPr lang="es-ES" altLang="es-ES" b="1" dirty="0">
                <a:solidFill>
                  <a:schemeClr val="tx1">
                    <a:lumMod val="50000"/>
                    <a:lumOff val="50000"/>
                  </a:schemeClr>
                </a:solidFill>
              </a:rPr>
              <a:t> (i=0;i&lt;3;i++)</a:t>
            </a:r>
          </a:p>
          <a:p>
            <a:r>
              <a:rPr lang="es-ES" altLang="es-ES" b="1" dirty="0">
                <a:solidFill>
                  <a:schemeClr val="tx1">
                    <a:lumMod val="50000"/>
                    <a:lumOff val="50000"/>
                  </a:schemeClr>
                </a:solidFill>
              </a:rPr>
              <a:t>   </a:t>
            </a:r>
            <a:r>
              <a:rPr lang="es-ES" altLang="es-ES" b="1" dirty="0" err="1">
                <a:solidFill>
                  <a:schemeClr val="tx1">
                    <a:lumMod val="50000"/>
                    <a:lumOff val="50000"/>
                  </a:schemeClr>
                </a:solidFill>
              </a:rPr>
              <a:t>for</a:t>
            </a:r>
            <a:r>
              <a:rPr lang="es-ES" altLang="es-ES" b="1" dirty="0">
                <a:solidFill>
                  <a:schemeClr val="tx1">
                    <a:lumMod val="50000"/>
                    <a:lumOff val="50000"/>
                  </a:schemeClr>
                </a:solidFill>
              </a:rPr>
              <a:t>(j=0;j&lt;4;j++)</a:t>
            </a:r>
          </a:p>
          <a:p>
            <a:r>
              <a:rPr lang="es-ES" altLang="es-ES" b="1" dirty="0">
                <a:solidFill>
                  <a:schemeClr val="tx1">
                    <a:lumMod val="50000"/>
                    <a:lumOff val="50000"/>
                  </a:schemeClr>
                </a:solidFill>
              </a:rPr>
              <a:t>         suma=</a:t>
            </a:r>
            <a:r>
              <a:rPr lang="es-ES" altLang="es-ES" b="1" dirty="0" err="1">
                <a:solidFill>
                  <a:schemeClr val="tx1">
                    <a:lumMod val="50000"/>
                    <a:lumOff val="50000"/>
                  </a:schemeClr>
                </a:solidFill>
              </a:rPr>
              <a:t>suma+A</a:t>
            </a:r>
            <a:r>
              <a:rPr lang="es-ES" altLang="es-ES" b="1" dirty="0">
                <a:solidFill>
                  <a:schemeClr val="tx1">
                    <a:lumMod val="50000"/>
                    <a:lumOff val="50000"/>
                  </a:schemeClr>
                </a:solidFill>
              </a:rPr>
              <a:t>[i][j];</a:t>
            </a:r>
          </a:p>
          <a:p>
            <a:endParaRPr lang="es-ES" dirty="0"/>
          </a:p>
        </p:txBody>
      </p:sp>
      <p:sp>
        <p:nvSpPr>
          <p:cNvPr id="7" name="CuadroTexto 6"/>
          <p:cNvSpPr txBox="1"/>
          <p:nvPr/>
        </p:nvSpPr>
        <p:spPr>
          <a:xfrm>
            <a:off x="4932040" y="2212414"/>
            <a:ext cx="3780272" cy="3447098"/>
          </a:xfrm>
          <a:prstGeom prst="rect">
            <a:avLst/>
          </a:prstGeom>
          <a:noFill/>
          <a:ln>
            <a:solidFill>
              <a:schemeClr val="tx1"/>
            </a:solidFill>
          </a:ln>
        </p:spPr>
        <p:txBody>
          <a:bodyPr wrap="square" rtlCol="0">
            <a:spAutoFit/>
          </a:bodyPr>
          <a:lstStyle/>
          <a:p>
            <a:r>
              <a:rPr lang="es-ES" altLang="es-ES" sz="2000" dirty="0"/>
              <a:t>Versión estática contigua</a:t>
            </a:r>
          </a:p>
          <a:p>
            <a:endParaRPr lang="es-ES" altLang="es-ES" b="1" dirty="0">
              <a:solidFill>
                <a:schemeClr val="tx1">
                  <a:lumMod val="50000"/>
                  <a:lumOff val="50000"/>
                </a:schemeClr>
              </a:solidFill>
            </a:endParaRPr>
          </a:p>
          <a:p>
            <a:r>
              <a:rPr lang="es-ES" altLang="es-ES" b="1" dirty="0" err="1">
                <a:solidFill>
                  <a:schemeClr val="tx1">
                    <a:lumMod val="50000"/>
                    <a:lumOff val="50000"/>
                  </a:schemeClr>
                </a:solidFill>
              </a:rPr>
              <a:t>double</a:t>
            </a:r>
            <a:r>
              <a:rPr lang="es-ES" altLang="es-ES" b="1" dirty="0">
                <a:solidFill>
                  <a:schemeClr val="tx1">
                    <a:lumMod val="50000"/>
                    <a:lumOff val="50000"/>
                  </a:schemeClr>
                </a:solidFill>
              </a:rPr>
              <a:t> A[3*4];</a:t>
            </a:r>
          </a:p>
          <a:p>
            <a:r>
              <a:rPr lang="es-ES" altLang="es-ES" b="1" dirty="0" err="1">
                <a:solidFill>
                  <a:schemeClr val="tx1">
                    <a:lumMod val="50000"/>
                    <a:lumOff val="50000"/>
                  </a:schemeClr>
                </a:solidFill>
              </a:rPr>
              <a:t>for</a:t>
            </a:r>
            <a:r>
              <a:rPr lang="es-ES" altLang="es-ES" b="1" dirty="0">
                <a:solidFill>
                  <a:schemeClr val="tx1">
                    <a:lumMod val="50000"/>
                    <a:lumOff val="50000"/>
                  </a:schemeClr>
                </a:solidFill>
              </a:rPr>
              <a:t> (i=0;i&lt;3;i++)</a:t>
            </a:r>
          </a:p>
          <a:p>
            <a:r>
              <a:rPr lang="es-ES" altLang="es-ES" b="1" dirty="0">
                <a:solidFill>
                  <a:schemeClr val="tx1">
                    <a:lumMod val="50000"/>
                    <a:lumOff val="50000"/>
                  </a:schemeClr>
                </a:solidFill>
              </a:rPr>
              <a:t>   </a:t>
            </a:r>
            <a:r>
              <a:rPr lang="es-ES" altLang="es-ES" b="1" dirty="0" err="1">
                <a:solidFill>
                  <a:schemeClr val="tx1">
                    <a:lumMod val="50000"/>
                    <a:lumOff val="50000"/>
                  </a:schemeClr>
                </a:solidFill>
              </a:rPr>
              <a:t>for</a:t>
            </a:r>
            <a:r>
              <a:rPr lang="es-ES" altLang="es-ES" b="1" dirty="0">
                <a:solidFill>
                  <a:schemeClr val="tx1">
                    <a:lumMod val="50000"/>
                    <a:lumOff val="50000"/>
                  </a:schemeClr>
                </a:solidFill>
              </a:rPr>
              <a:t>(j=0;j&lt;4;j++)</a:t>
            </a:r>
          </a:p>
          <a:p>
            <a:r>
              <a:rPr lang="es-ES" altLang="es-ES" b="1" dirty="0">
                <a:solidFill>
                  <a:schemeClr val="tx1">
                    <a:lumMod val="50000"/>
                    <a:lumOff val="50000"/>
                  </a:schemeClr>
                </a:solidFill>
              </a:rPr>
              <a:t>     </a:t>
            </a:r>
            <a:r>
              <a:rPr lang="es-ES" altLang="es-ES" b="1" dirty="0" err="1">
                <a:solidFill>
                  <a:schemeClr val="tx1">
                    <a:lumMod val="50000"/>
                    <a:lumOff val="50000"/>
                  </a:schemeClr>
                </a:solidFill>
              </a:rPr>
              <a:t>scanf</a:t>
            </a:r>
            <a:r>
              <a:rPr lang="es-ES" altLang="es-ES" b="1" dirty="0">
                <a:solidFill>
                  <a:schemeClr val="tx1">
                    <a:lumMod val="50000"/>
                    <a:lumOff val="50000"/>
                  </a:schemeClr>
                </a:solidFill>
              </a:rPr>
              <a:t>(“%</a:t>
            </a:r>
            <a:r>
              <a:rPr lang="es-ES" altLang="es-ES" b="1" dirty="0" err="1">
                <a:solidFill>
                  <a:schemeClr val="tx1">
                    <a:lumMod val="50000"/>
                    <a:lumOff val="50000"/>
                  </a:schemeClr>
                </a:solidFill>
              </a:rPr>
              <a:t>f”,&amp;A</a:t>
            </a:r>
            <a:r>
              <a:rPr lang="es-ES" altLang="es-ES" b="1" dirty="0">
                <a:solidFill>
                  <a:schemeClr val="tx1">
                    <a:lumMod val="50000"/>
                    <a:lumOff val="50000"/>
                  </a:schemeClr>
                </a:solidFill>
              </a:rPr>
              <a:t>[</a:t>
            </a:r>
            <a:r>
              <a:rPr lang="es-ES" altLang="es-ES" b="1" dirty="0" err="1">
                <a:solidFill>
                  <a:schemeClr val="tx1">
                    <a:lumMod val="50000"/>
                    <a:lumOff val="50000"/>
                  </a:schemeClr>
                </a:solidFill>
              </a:rPr>
              <a:t>i+j</a:t>
            </a:r>
            <a:r>
              <a:rPr lang="es-ES" altLang="es-ES" b="1" dirty="0">
                <a:solidFill>
                  <a:schemeClr val="tx1">
                    <a:lumMod val="50000"/>
                    <a:lumOff val="50000"/>
                  </a:schemeClr>
                </a:solidFill>
              </a:rPr>
              <a:t>*3]);</a:t>
            </a:r>
          </a:p>
          <a:p>
            <a:r>
              <a:rPr lang="es-ES" altLang="es-ES" b="1" dirty="0">
                <a:solidFill>
                  <a:schemeClr val="tx1">
                    <a:lumMod val="50000"/>
                    <a:lumOff val="50000"/>
                  </a:schemeClr>
                </a:solidFill>
              </a:rPr>
              <a:t>suma=0;</a:t>
            </a:r>
          </a:p>
          <a:p>
            <a:r>
              <a:rPr lang="es-ES" altLang="es-ES" b="1" dirty="0" err="1">
                <a:solidFill>
                  <a:schemeClr val="tx1">
                    <a:lumMod val="50000"/>
                    <a:lumOff val="50000"/>
                  </a:schemeClr>
                </a:solidFill>
              </a:rPr>
              <a:t>for</a:t>
            </a:r>
            <a:r>
              <a:rPr lang="es-ES" altLang="es-ES" b="1" dirty="0">
                <a:solidFill>
                  <a:schemeClr val="tx1">
                    <a:lumMod val="50000"/>
                    <a:lumOff val="50000"/>
                  </a:schemeClr>
                </a:solidFill>
              </a:rPr>
              <a:t> (i=0;i&lt;3;i++)</a:t>
            </a:r>
          </a:p>
          <a:p>
            <a:r>
              <a:rPr lang="es-ES" altLang="es-ES" b="1" dirty="0">
                <a:solidFill>
                  <a:schemeClr val="tx1">
                    <a:lumMod val="50000"/>
                    <a:lumOff val="50000"/>
                  </a:schemeClr>
                </a:solidFill>
              </a:rPr>
              <a:t>   </a:t>
            </a:r>
            <a:r>
              <a:rPr lang="es-ES" altLang="es-ES" b="1" dirty="0" err="1">
                <a:solidFill>
                  <a:schemeClr val="tx1">
                    <a:lumMod val="50000"/>
                    <a:lumOff val="50000"/>
                  </a:schemeClr>
                </a:solidFill>
              </a:rPr>
              <a:t>for</a:t>
            </a:r>
            <a:r>
              <a:rPr lang="es-ES" altLang="es-ES" b="1" dirty="0">
                <a:solidFill>
                  <a:schemeClr val="tx1">
                    <a:lumMod val="50000"/>
                    <a:lumOff val="50000"/>
                  </a:schemeClr>
                </a:solidFill>
              </a:rPr>
              <a:t>(j=0;j&lt;4;j++)</a:t>
            </a:r>
          </a:p>
          <a:p>
            <a:r>
              <a:rPr lang="es-ES" altLang="es-ES" b="1" dirty="0">
                <a:solidFill>
                  <a:schemeClr val="tx1">
                    <a:lumMod val="50000"/>
                    <a:lumOff val="50000"/>
                  </a:schemeClr>
                </a:solidFill>
              </a:rPr>
              <a:t>         suma=</a:t>
            </a:r>
            <a:r>
              <a:rPr lang="es-ES" altLang="es-ES" b="1" dirty="0" err="1">
                <a:solidFill>
                  <a:schemeClr val="tx1">
                    <a:lumMod val="50000"/>
                    <a:lumOff val="50000"/>
                  </a:schemeClr>
                </a:solidFill>
              </a:rPr>
              <a:t>suma+A</a:t>
            </a:r>
            <a:r>
              <a:rPr lang="es-ES" altLang="es-ES" b="1" dirty="0">
                <a:solidFill>
                  <a:schemeClr val="tx1">
                    <a:lumMod val="50000"/>
                    <a:lumOff val="50000"/>
                  </a:schemeClr>
                </a:solidFill>
              </a:rPr>
              <a:t>[</a:t>
            </a:r>
            <a:r>
              <a:rPr lang="es-ES" altLang="es-ES" b="1" dirty="0" err="1">
                <a:solidFill>
                  <a:schemeClr val="tx1">
                    <a:lumMod val="50000"/>
                    <a:lumOff val="50000"/>
                  </a:schemeClr>
                </a:solidFill>
              </a:rPr>
              <a:t>i+j</a:t>
            </a:r>
            <a:r>
              <a:rPr lang="es-ES" altLang="es-ES" b="1" dirty="0">
                <a:solidFill>
                  <a:schemeClr val="tx1">
                    <a:lumMod val="50000"/>
                    <a:lumOff val="50000"/>
                  </a:schemeClr>
                </a:solidFill>
              </a:rPr>
              <a:t>*3];</a:t>
            </a:r>
          </a:p>
          <a:p>
            <a:endParaRPr lang="es-ES" dirty="0"/>
          </a:p>
        </p:txBody>
      </p:sp>
    </p:spTree>
    <p:extLst>
      <p:ext uri="{BB962C8B-B14F-4D97-AF65-F5344CB8AC3E}">
        <p14:creationId xmlns:p14="http://schemas.microsoft.com/office/powerpoint/2010/main" val="1210684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s-ES" altLang="es-ES" sz="3200" dirty="0"/>
              <a:t>Ejercicio: Producto de matrices en C</a:t>
            </a:r>
          </a:p>
        </p:txBody>
      </p:sp>
      <p:sp>
        <p:nvSpPr>
          <p:cNvPr id="4" name="Rectangle 3"/>
          <p:cNvSpPr txBox="1">
            <a:spLocks noChangeArrowheads="1"/>
          </p:cNvSpPr>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342900" indent="-342900" algn="l" rtl="0" fontAlgn="base">
              <a:spcBef>
                <a:spcPct val="20000"/>
              </a:spcBef>
              <a:spcAft>
                <a:spcPct val="0"/>
              </a:spcAft>
              <a:buClr>
                <a:schemeClr val="hlink"/>
              </a:buClr>
              <a:buSzPct val="70000"/>
              <a:buFont typeface="Wingdings"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u"/>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9pPr>
          </a:lstStyle>
          <a:p>
            <a:pPr>
              <a:defRPr/>
            </a:pPr>
            <a:r>
              <a:rPr lang="es-ES" altLang="es-ES" sz="2000" dirty="0">
                <a:effectLst/>
              </a:rPr>
              <a:t>Ejercicio: Se suministra un programa, </a:t>
            </a:r>
            <a:r>
              <a:rPr lang="es-ES" altLang="es-ES" sz="2000" dirty="0" err="1">
                <a:effectLst/>
              </a:rPr>
              <a:t>prueba_producto.c</a:t>
            </a:r>
            <a:r>
              <a:rPr lang="es-ES" altLang="es-ES" sz="2000" dirty="0">
                <a:effectLst/>
              </a:rPr>
              <a:t> en </a:t>
            </a:r>
            <a:r>
              <a:rPr lang="es-ES" altLang="es-ES" sz="2000" dirty="0" err="1">
                <a:effectLst/>
              </a:rPr>
              <a:t>poliformat</a:t>
            </a:r>
            <a:r>
              <a:rPr lang="es-ES" altLang="es-ES" sz="2000" dirty="0">
                <a:effectLst/>
              </a:rPr>
              <a:t>, para probar el producto de matrices (almacenamiento contiguo por columnas, usando “</a:t>
            </a:r>
            <a:r>
              <a:rPr lang="es-ES" altLang="es-ES" sz="2000" dirty="0" err="1">
                <a:effectLst/>
              </a:rPr>
              <a:t>leading</a:t>
            </a:r>
            <a:r>
              <a:rPr lang="es-ES" altLang="es-ES" sz="2000" dirty="0">
                <a:effectLst/>
              </a:rPr>
              <a:t> </a:t>
            </a:r>
            <a:r>
              <a:rPr lang="es-ES" altLang="es-ES" sz="2000" dirty="0" err="1">
                <a:effectLst/>
              </a:rPr>
              <a:t>dimension</a:t>
            </a:r>
            <a:r>
              <a:rPr lang="es-ES" altLang="es-ES" sz="2000" dirty="0">
                <a:effectLst/>
              </a:rPr>
              <a:t>”).  Escribe una subrutina en C para comprobar cuanto tarda en ejecutarse el producto de dos matrices cuadradas 1000 por 1000. Comprueba los diferentes ordenes de los bucles </a:t>
            </a:r>
            <a:r>
              <a:rPr lang="es-ES" altLang="es-ES" sz="2000" dirty="0" err="1">
                <a:effectLst/>
              </a:rPr>
              <a:t>i,j,k</a:t>
            </a:r>
            <a:r>
              <a:rPr lang="es-ES" altLang="es-ES" sz="2000" dirty="0">
                <a:effectLst/>
              </a:rPr>
              <a:t>.</a:t>
            </a:r>
          </a:p>
          <a:p>
            <a:pPr>
              <a:defRPr/>
            </a:pPr>
            <a:endParaRPr lang="es-ES" altLang="es-ES" sz="2000" dirty="0">
              <a:effectLst/>
            </a:endParaRPr>
          </a:p>
          <a:p>
            <a:pPr>
              <a:defRPr/>
            </a:pPr>
            <a:r>
              <a:rPr lang="es-ES" altLang="es-ES" sz="2000" dirty="0">
                <a:effectLst/>
              </a:rPr>
              <a:t>Una vez creada la ´subrutina para el producto de matrices, se compila con: </a:t>
            </a:r>
            <a:r>
              <a:rPr lang="es-ES" altLang="es-ES" sz="2000" dirty="0" err="1">
                <a:effectLst/>
              </a:rPr>
              <a:t>gcc</a:t>
            </a:r>
            <a:r>
              <a:rPr lang="es-ES" altLang="es-ES" sz="2000" dirty="0">
                <a:effectLst/>
              </a:rPr>
              <a:t> </a:t>
            </a:r>
            <a:r>
              <a:rPr lang="es-ES" altLang="es-ES" sz="2000" dirty="0" err="1">
                <a:effectLst/>
              </a:rPr>
              <a:t>prueba_producto.c</a:t>
            </a:r>
            <a:r>
              <a:rPr lang="es-ES" altLang="es-ES" sz="2000" dirty="0">
                <a:effectLst/>
              </a:rPr>
              <a:t> </a:t>
            </a:r>
            <a:r>
              <a:rPr lang="es-ES" altLang="es-ES" sz="2000" dirty="0" err="1">
                <a:effectLst/>
              </a:rPr>
              <a:t>ctimer.c</a:t>
            </a:r>
            <a:endParaRPr lang="es-ES" altLang="es-ES" sz="2000" dirty="0">
              <a:effectLst/>
            </a:endParaRPr>
          </a:p>
          <a:p>
            <a:pPr>
              <a:defRPr/>
            </a:pPr>
            <a:endParaRPr lang="es-ES" altLang="es-ES" sz="2000" dirty="0">
              <a:effectLst/>
            </a:endParaRPr>
          </a:p>
          <a:p>
            <a:pPr>
              <a:defRPr/>
            </a:pPr>
            <a:r>
              <a:rPr lang="es-ES" altLang="es-ES" sz="2000" dirty="0">
                <a:effectLst/>
              </a:rPr>
              <a:t>Experimenta con opciones de compilación: -O3, -g, para </a:t>
            </a:r>
            <a:r>
              <a:rPr lang="es-ES" altLang="es-ES" sz="2000" dirty="0" err="1">
                <a:effectLst/>
              </a:rPr>
              <a:t>gcc</a:t>
            </a:r>
            <a:r>
              <a:rPr lang="es-ES" altLang="es-ES" sz="2000" dirty="0">
                <a:effectLst/>
              </a:rPr>
              <a:t> (depende de la máquina donde se ejecute); </a:t>
            </a:r>
          </a:p>
          <a:p>
            <a:pPr marL="0" indent="0">
              <a:buFont typeface="Wingdings" pitchFamily="2" charset="2"/>
              <a:buNone/>
              <a:defRPr/>
            </a:pPr>
            <a:endParaRPr lang="es-ES" altLang="es-ES" sz="1600" dirty="0"/>
          </a:p>
          <a:p>
            <a:pPr marL="0" indent="0">
              <a:buNone/>
              <a:defRPr/>
            </a:pPr>
            <a:endParaRPr lang="es-ES" altLang="es-ES" sz="2000" dirty="0"/>
          </a:p>
        </p:txBody>
      </p:sp>
    </p:spTree>
    <p:extLst>
      <p:ext uri="{BB962C8B-B14F-4D97-AF65-F5344CB8AC3E}">
        <p14:creationId xmlns:p14="http://schemas.microsoft.com/office/powerpoint/2010/main" val="3279456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95288" y="1835150"/>
            <a:ext cx="5935662"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s-ES" altLang="es-ES" dirty="0" err="1"/>
              <a:t>For</a:t>
            </a:r>
            <a:r>
              <a:rPr lang="es-ES" altLang="es-ES" dirty="0"/>
              <a:t> j=1:n</a:t>
            </a:r>
          </a:p>
          <a:p>
            <a:pPr eaLnBrk="1" hangingPunct="1"/>
            <a:r>
              <a:rPr lang="es-ES" altLang="es-ES" dirty="0"/>
              <a:t>	</a:t>
            </a:r>
            <a:r>
              <a:rPr lang="es-ES" altLang="es-ES" dirty="0" err="1"/>
              <a:t>For</a:t>
            </a:r>
            <a:r>
              <a:rPr lang="es-ES" altLang="es-ES" dirty="0"/>
              <a:t> k=1:n</a:t>
            </a:r>
          </a:p>
          <a:p>
            <a:pPr eaLnBrk="1" hangingPunct="1"/>
            <a:r>
              <a:rPr lang="es-ES" altLang="es-ES" dirty="0"/>
              <a:t>		</a:t>
            </a:r>
            <a:r>
              <a:rPr lang="es-ES" altLang="es-ES" dirty="0" err="1"/>
              <a:t>For</a:t>
            </a:r>
            <a:r>
              <a:rPr lang="es-ES" altLang="es-ES" dirty="0"/>
              <a:t> i=1:n</a:t>
            </a:r>
          </a:p>
          <a:p>
            <a:pPr eaLnBrk="1" hangingPunct="1"/>
            <a:r>
              <a:rPr lang="es-ES" altLang="es-ES" dirty="0"/>
              <a:t>			C(</a:t>
            </a:r>
            <a:r>
              <a:rPr lang="es-ES" altLang="es-ES" dirty="0" err="1"/>
              <a:t>i,j</a:t>
            </a:r>
            <a:r>
              <a:rPr lang="es-ES" altLang="es-ES" dirty="0"/>
              <a:t>)=C(</a:t>
            </a:r>
            <a:r>
              <a:rPr lang="es-ES" altLang="es-ES" dirty="0" err="1"/>
              <a:t>i,j</a:t>
            </a:r>
            <a:r>
              <a:rPr lang="es-ES" altLang="es-ES" dirty="0"/>
              <a:t>)+A(</a:t>
            </a:r>
            <a:r>
              <a:rPr lang="es-ES" altLang="es-ES" dirty="0" err="1"/>
              <a:t>i,k</a:t>
            </a:r>
            <a:r>
              <a:rPr lang="es-ES" altLang="es-ES" dirty="0"/>
              <a:t>)*B(</a:t>
            </a:r>
            <a:r>
              <a:rPr lang="es-ES" altLang="es-ES" dirty="0" err="1"/>
              <a:t>k,j</a:t>
            </a:r>
            <a:r>
              <a:rPr lang="es-ES" altLang="es-ES" dirty="0"/>
              <a:t>)</a:t>
            </a:r>
          </a:p>
          <a:p>
            <a:pPr eaLnBrk="1" hangingPunct="1"/>
            <a:r>
              <a:rPr lang="es-ES" altLang="es-ES" dirty="0"/>
              <a:t>		</a:t>
            </a:r>
            <a:r>
              <a:rPr lang="es-ES" altLang="es-ES" dirty="0" err="1"/>
              <a:t>End</a:t>
            </a:r>
            <a:endParaRPr lang="es-ES" altLang="es-ES" dirty="0"/>
          </a:p>
          <a:p>
            <a:pPr eaLnBrk="1" hangingPunct="1"/>
            <a:r>
              <a:rPr lang="es-ES" altLang="es-ES" dirty="0"/>
              <a:t>	</a:t>
            </a:r>
            <a:r>
              <a:rPr lang="es-ES" altLang="es-ES" dirty="0" err="1"/>
              <a:t>End</a:t>
            </a:r>
            <a:endParaRPr lang="es-ES" altLang="es-ES" dirty="0"/>
          </a:p>
          <a:p>
            <a:pPr eaLnBrk="1" hangingPunct="1"/>
            <a:r>
              <a:rPr lang="es-ES" altLang="es-ES" dirty="0" err="1"/>
              <a:t>End</a:t>
            </a:r>
            <a:endParaRPr lang="es-ES" altLang="es-ES" dirty="0"/>
          </a:p>
        </p:txBody>
      </p:sp>
      <p:sp>
        <p:nvSpPr>
          <p:cNvPr id="5" name="Oval 22"/>
          <p:cNvSpPr>
            <a:spLocks noChangeArrowheads="1"/>
          </p:cNvSpPr>
          <p:nvPr/>
        </p:nvSpPr>
        <p:spPr bwMode="auto">
          <a:xfrm>
            <a:off x="900113" y="1476375"/>
            <a:ext cx="6048375" cy="28797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endParaRPr lang="es-ES" altLang="es-ES"/>
          </a:p>
        </p:txBody>
      </p:sp>
      <p:sp>
        <p:nvSpPr>
          <p:cNvPr id="6" name="Line 23"/>
          <p:cNvSpPr>
            <a:spLocks noChangeShapeType="1"/>
          </p:cNvSpPr>
          <p:nvPr/>
        </p:nvSpPr>
        <p:spPr bwMode="auto">
          <a:xfrm>
            <a:off x="6516688" y="3708400"/>
            <a:ext cx="215900"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7" name="Text Box 24"/>
          <p:cNvSpPr txBox="1">
            <a:spLocks noChangeArrowheads="1"/>
          </p:cNvSpPr>
          <p:nvPr/>
        </p:nvSpPr>
        <p:spPr bwMode="auto">
          <a:xfrm>
            <a:off x="6424613" y="4227513"/>
            <a:ext cx="27701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s-ES" altLang="es-ES"/>
              <a:t>Producto Matriz vector</a:t>
            </a:r>
          </a:p>
        </p:txBody>
      </p:sp>
      <p:sp>
        <p:nvSpPr>
          <p:cNvPr id="12" name="Rectangle 2"/>
          <p:cNvSpPr>
            <a:spLocks noGrp="1" noChangeArrowheads="1"/>
          </p:cNvSpPr>
          <p:nvPr>
            <p:ph type="title"/>
          </p:nvPr>
        </p:nvSpPr>
        <p:spPr/>
        <p:txBody>
          <a:bodyPr/>
          <a:lstStyle/>
          <a:p>
            <a:pPr eaLnBrk="1" hangingPunct="1">
              <a:defRPr/>
            </a:pPr>
            <a:r>
              <a:rPr lang="es-ES" altLang="es-ES" sz="3200" dirty="0"/>
              <a:t>Paralelización del producto de matrices con </a:t>
            </a:r>
            <a:r>
              <a:rPr lang="es-ES" altLang="es-ES" sz="3200" dirty="0" err="1"/>
              <a:t>OpenMP</a:t>
            </a:r>
            <a:endParaRPr lang="es-ES" altLang="es-ES" sz="3200" dirty="0"/>
          </a:p>
        </p:txBody>
      </p:sp>
      <p:sp>
        <p:nvSpPr>
          <p:cNvPr id="10" name="Text Box 31"/>
          <p:cNvSpPr txBox="1">
            <a:spLocks noChangeArrowheads="1"/>
          </p:cNvSpPr>
          <p:nvPr/>
        </p:nvSpPr>
        <p:spPr bwMode="auto">
          <a:xfrm>
            <a:off x="1743075" y="4908550"/>
            <a:ext cx="6413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s-ES" altLang="es-ES" sz="4400" dirty="0"/>
              <a:t>…</a:t>
            </a:r>
          </a:p>
        </p:txBody>
      </p:sp>
      <p:sp>
        <p:nvSpPr>
          <p:cNvPr id="11" name="Text Box 32"/>
          <p:cNvSpPr txBox="1">
            <a:spLocks noChangeArrowheads="1"/>
          </p:cNvSpPr>
          <p:nvPr/>
        </p:nvSpPr>
        <p:spPr bwMode="auto">
          <a:xfrm>
            <a:off x="303213" y="5811838"/>
            <a:ext cx="7869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s-ES" altLang="es-ES"/>
              <a:t>La columna i-ésima de la matriz C se puede obtener como producto de la matriz A por la columna i-ésima de B</a:t>
            </a:r>
          </a:p>
        </p:txBody>
      </p:sp>
      <mc:AlternateContent xmlns:mc="http://schemas.openxmlformats.org/markup-compatibility/2006" xmlns:a14="http://schemas.microsoft.com/office/drawing/2010/main">
        <mc:Choice Requires="a14">
          <p:sp>
            <p:nvSpPr>
              <p:cNvPr id="2" name="CuadroTexto 1"/>
              <p:cNvSpPr txBox="1"/>
              <p:nvPr/>
            </p:nvSpPr>
            <p:spPr>
              <a:xfrm>
                <a:off x="423527" y="4491835"/>
                <a:ext cx="29943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𝐶</m:t>
                      </m:r>
                      <m:d>
                        <m:dPr>
                          <m:ctrlPr>
                            <a:rPr lang="es-ES" b="0" i="1" smtClean="0">
                              <a:latin typeface="Cambria Math" panose="02040503050406030204" pitchFamily="18" charset="0"/>
                            </a:rPr>
                          </m:ctrlPr>
                        </m:dPr>
                        <m:e>
                          <m:r>
                            <a:rPr lang="es-ES" b="0" i="1" smtClean="0">
                              <a:latin typeface="Cambria Math" panose="02040503050406030204" pitchFamily="18" charset="0"/>
                            </a:rPr>
                            <m:t>:,1</m:t>
                          </m:r>
                        </m:e>
                      </m:d>
                      <m:r>
                        <a:rPr lang="es-ES" b="0" i="1" smtClean="0">
                          <a:latin typeface="Cambria Math" panose="02040503050406030204" pitchFamily="18" charset="0"/>
                        </a:rPr>
                        <m:t>=</m:t>
                      </m:r>
                      <m:r>
                        <a:rPr lang="es-ES" b="0" i="1" smtClean="0">
                          <a:latin typeface="Cambria Math" panose="02040503050406030204" pitchFamily="18" charset="0"/>
                        </a:rPr>
                        <m:t>𝐶</m:t>
                      </m:r>
                      <m:d>
                        <m:dPr>
                          <m:ctrlPr>
                            <a:rPr lang="es-ES" b="0" i="1" smtClean="0">
                              <a:latin typeface="Cambria Math" panose="02040503050406030204" pitchFamily="18" charset="0"/>
                            </a:rPr>
                          </m:ctrlPr>
                        </m:dPr>
                        <m:e>
                          <m:r>
                            <a:rPr lang="es-ES" b="0" i="1" smtClean="0">
                              <a:latin typeface="Cambria Math" panose="02040503050406030204" pitchFamily="18" charset="0"/>
                            </a:rPr>
                            <m:t>:,1</m:t>
                          </m:r>
                        </m:e>
                      </m:d>
                      <m:r>
                        <a:rPr lang="es-ES" b="0" i="1" smtClean="0">
                          <a:latin typeface="Cambria Math" panose="02040503050406030204" pitchFamily="18" charset="0"/>
                        </a:rPr>
                        <m:t>+</m:t>
                      </m:r>
                      <m:r>
                        <a:rPr lang="es-ES" b="0" i="1" smtClean="0">
                          <a:latin typeface="Cambria Math" panose="02040503050406030204" pitchFamily="18" charset="0"/>
                        </a:rPr>
                        <m:t>𝐴</m:t>
                      </m:r>
                      <m:r>
                        <a:rPr lang="es-ES" b="0" i="1" smtClean="0">
                          <a:latin typeface="Cambria Math" panose="02040503050406030204" pitchFamily="18" charset="0"/>
                        </a:rPr>
                        <m:t>∗</m:t>
                      </m:r>
                      <m:r>
                        <a:rPr lang="es-ES" b="0" i="1" smtClean="0">
                          <a:latin typeface="Cambria Math" panose="02040503050406030204" pitchFamily="18" charset="0"/>
                        </a:rPr>
                        <m:t>𝐵</m:t>
                      </m:r>
                      <m:r>
                        <a:rPr lang="es-ES" b="0" i="1" smtClean="0">
                          <a:latin typeface="Cambria Math" panose="02040503050406030204" pitchFamily="18" charset="0"/>
                        </a:rPr>
                        <m:t>(:,1)</m:t>
                      </m:r>
                    </m:oMath>
                  </m:oMathPara>
                </a14:m>
                <a:endParaRPr lang="es-ES" dirty="0"/>
              </a:p>
            </p:txBody>
          </p:sp>
        </mc:Choice>
        <mc:Fallback xmlns="">
          <p:sp>
            <p:nvSpPr>
              <p:cNvPr id="2" name="CuadroTexto 1"/>
              <p:cNvSpPr txBox="1">
                <a:spLocks noRot="1" noChangeAspect="1" noMove="1" noResize="1" noEditPoints="1" noAdjustHandles="1" noChangeArrowheads="1" noChangeShapeType="1" noTextEdit="1"/>
              </p:cNvSpPr>
              <p:nvPr/>
            </p:nvSpPr>
            <p:spPr>
              <a:xfrm>
                <a:off x="423527" y="4491835"/>
                <a:ext cx="2994346" cy="276999"/>
              </a:xfrm>
              <a:prstGeom prst="rect">
                <a:avLst/>
              </a:prstGeom>
              <a:blipFill rotWithShape="0">
                <a:blip r:embed="rId3"/>
                <a:stretch>
                  <a:fillRect l="-813" r="-1829" b="-40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p:cNvSpPr txBox="1"/>
              <p:nvPr/>
            </p:nvSpPr>
            <p:spPr>
              <a:xfrm>
                <a:off x="423527" y="4739102"/>
                <a:ext cx="29943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𝐶</m:t>
                      </m:r>
                      <m:d>
                        <m:dPr>
                          <m:ctrlPr>
                            <a:rPr lang="es-ES" b="0" i="1" smtClean="0">
                              <a:latin typeface="Cambria Math" panose="02040503050406030204" pitchFamily="18" charset="0"/>
                            </a:rPr>
                          </m:ctrlPr>
                        </m:dPr>
                        <m:e>
                          <m:r>
                            <a:rPr lang="es-ES" b="0" i="1" smtClean="0">
                              <a:latin typeface="Cambria Math" panose="02040503050406030204" pitchFamily="18" charset="0"/>
                            </a:rPr>
                            <m:t>:,2</m:t>
                          </m:r>
                        </m:e>
                      </m:d>
                      <m:r>
                        <a:rPr lang="es-ES" b="0" i="1" smtClean="0">
                          <a:latin typeface="Cambria Math" panose="02040503050406030204" pitchFamily="18" charset="0"/>
                        </a:rPr>
                        <m:t>=</m:t>
                      </m:r>
                      <m:r>
                        <a:rPr lang="es-ES" b="0" i="1" smtClean="0">
                          <a:latin typeface="Cambria Math" panose="02040503050406030204" pitchFamily="18" charset="0"/>
                        </a:rPr>
                        <m:t>𝐶</m:t>
                      </m:r>
                      <m:d>
                        <m:dPr>
                          <m:ctrlPr>
                            <a:rPr lang="es-ES" b="0" i="1" smtClean="0">
                              <a:latin typeface="Cambria Math" panose="02040503050406030204" pitchFamily="18" charset="0"/>
                            </a:rPr>
                          </m:ctrlPr>
                        </m:dPr>
                        <m:e>
                          <m:r>
                            <a:rPr lang="es-ES" b="0" i="1" smtClean="0">
                              <a:latin typeface="Cambria Math" panose="02040503050406030204" pitchFamily="18" charset="0"/>
                            </a:rPr>
                            <m:t>:,1</m:t>
                          </m:r>
                        </m:e>
                      </m:d>
                      <m:r>
                        <a:rPr lang="es-ES" b="0" i="1" smtClean="0">
                          <a:latin typeface="Cambria Math" panose="02040503050406030204" pitchFamily="18" charset="0"/>
                        </a:rPr>
                        <m:t>+</m:t>
                      </m:r>
                      <m:r>
                        <a:rPr lang="es-ES" b="0" i="1" smtClean="0">
                          <a:latin typeface="Cambria Math" panose="02040503050406030204" pitchFamily="18" charset="0"/>
                        </a:rPr>
                        <m:t>𝐴</m:t>
                      </m:r>
                      <m:r>
                        <a:rPr lang="es-ES" b="0" i="1" smtClean="0">
                          <a:latin typeface="Cambria Math" panose="02040503050406030204" pitchFamily="18" charset="0"/>
                        </a:rPr>
                        <m:t>∗</m:t>
                      </m:r>
                      <m:r>
                        <a:rPr lang="es-ES" b="0" i="1" smtClean="0">
                          <a:latin typeface="Cambria Math" panose="02040503050406030204" pitchFamily="18" charset="0"/>
                        </a:rPr>
                        <m:t>𝐵</m:t>
                      </m:r>
                      <m:r>
                        <a:rPr lang="es-ES" b="0" i="1" smtClean="0">
                          <a:latin typeface="Cambria Math" panose="02040503050406030204" pitchFamily="18" charset="0"/>
                        </a:rPr>
                        <m:t>(:,2)</m:t>
                      </m:r>
                    </m:oMath>
                  </m:oMathPara>
                </a14:m>
                <a:endParaRPr lang="es-ES" dirty="0"/>
              </a:p>
            </p:txBody>
          </p:sp>
        </mc:Choice>
        <mc:Fallback xmlns="">
          <p:sp>
            <p:nvSpPr>
              <p:cNvPr id="13" name="CuadroTexto 12"/>
              <p:cNvSpPr txBox="1">
                <a:spLocks noRot="1" noChangeAspect="1" noMove="1" noResize="1" noEditPoints="1" noAdjustHandles="1" noChangeArrowheads="1" noChangeShapeType="1" noTextEdit="1"/>
              </p:cNvSpPr>
              <p:nvPr/>
            </p:nvSpPr>
            <p:spPr>
              <a:xfrm>
                <a:off x="423527" y="4739102"/>
                <a:ext cx="2994346" cy="276999"/>
              </a:xfrm>
              <a:prstGeom prst="rect">
                <a:avLst/>
              </a:prstGeom>
              <a:blipFill rotWithShape="0">
                <a:blip r:embed="rId4"/>
                <a:stretch>
                  <a:fillRect l="-813" r="-1829" b="-36957"/>
                </a:stretch>
              </a:blipFill>
            </p:spPr>
            <p:txBody>
              <a:bodyPr/>
              <a:lstStyle/>
              <a:p>
                <a:r>
                  <a:rPr lang="es-ES">
                    <a:noFill/>
                  </a:rPr>
                  <a:t> </a:t>
                </a:r>
              </a:p>
            </p:txBody>
          </p:sp>
        </mc:Fallback>
      </mc:AlternateContent>
    </p:spTree>
    <p:extLst>
      <p:ext uri="{BB962C8B-B14F-4D97-AF65-F5344CB8AC3E}">
        <p14:creationId xmlns:p14="http://schemas.microsoft.com/office/powerpoint/2010/main" val="4250592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s-ES" altLang="es-ES" sz="3200" dirty="0"/>
              <a:t>Paralelización del producto de matrices con </a:t>
            </a:r>
            <a:r>
              <a:rPr lang="es-ES" altLang="es-ES" sz="3200" dirty="0" err="1"/>
              <a:t>OpenMP</a:t>
            </a:r>
            <a:endParaRPr lang="es-ES" altLang="es-ES" sz="3200" dirty="0"/>
          </a:p>
        </p:txBody>
      </p:sp>
      <p:sp>
        <p:nvSpPr>
          <p:cNvPr id="4" name="Rectangle 3"/>
          <p:cNvSpPr txBox="1">
            <a:spLocks noChangeArrowheads="1"/>
          </p:cNvSpPr>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342900" indent="-342900" algn="l" rtl="0" fontAlgn="base">
              <a:spcBef>
                <a:spcPct val="20000"/>
              </a:spcBef>
              <a:spcAft>
                <a:spcPct val="0"/>
              </a:spcAft>
              <a:buClr>
                <a:schemeClr val="hlink"/>
              </a:buClr>
              <a:buSzPct val="70000"/>
              <a:buFont typeface="Wingdings"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u"/>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9pPr>
          </a:lstStyle>
          <a:p>
            <a:pPr>
              <a:defRPr/>
            </a:pPr>
            <a:r>
              <a:rPr lang="es-ES" altLang="es-ES" sz="2000" dirty="0">
                <a:effectLst/>
              </a:rPr>
              <a:t>El producto de matrices ofrece diferentes posibilidades de paralelización. La mas sencilla consiste en considerar el producto de matrices como una serie de productos de Matriz por vector, cada uno de ellos generando una columna de la matriz resultado C:</a:t>
            </a:r>
          </a:p>
          <a:p>
            <a:pPr>
              <a:defRPr/>
            </a:pPr>
            <a:endParaRPr lang="es-ES" altLang="es-ES" sz="2000" dirty="0">
              <a:effectLst/>
            </a:endParaRPr>
          </a:p>
          <a:p>
            <a:pPr>
              <a:defRPr/>
            </a:pPr>
            <a:r>
              <a:rPr lang="es-ES" altLang="es-ES" sz="2000" dirty="0">
                <a:effectLst/>
              </a:rPr>
              <a:t>A por la primera columna de B, da la primera columna de C;</a:t>
            </a:r>
          </a:p>
          <a:p>
            <a:pPr>
              <a:defRPr/>
            </a:pPr>
            <a:r>
              <a:rPr lang="es-ES" altLang="es-ES" sz="2000" dirty="0">
                <a:effectLst/>
              </a:rPr>
              <a:t>A por la segunda columna de B, da la segunda columna de C;</a:t>
            </a:r>
          </a:p>
          <a:p>
            <a:pPr>
              <a:defRPr/>
            </a:pPr>
            <a:r>
              <a:rPr lang="es-ES" altLang="es-ES" sz="2000" dirty="0">
                <a:effectLst/>
              </a:rPr>
              <a:t>…</a:t>
            </a:r>
          </a:p>
          <a:p>
            <a:pPr>
              <a:defRPr/>
            </a:pPr>
            <a:endParaRPr lang="es-ES" altLang="es-ES" sz="2000" b="1" dirty="0"/>
          </a:p>
          <a:p>
            <a:pPr>
              <a:defRPr/>
            </a:pPr>
            <a:endParaRPr lang="es-ES" altLang="es-ES" sz="2000" dirty="0"/>
          </a:p>
          <a:p>
            <a:pPr marL="0" indent="0">
              <a:buNone/>
              <a:defRPr/>
            </a:pPr>
            <a:endParaRPr lang="es-ES" altLang="es-ES" sz="2000" dirty="0"/>
          </a:p>
        </p:txBody>
      </p:sp>
    </p:spTree>
    <p:extLst>
      <p:ext uri="{BB962C8B-B14F-4D97-AF65-F5344CB8AC3E}">
        <p14:creationId xmlns:p14="http://schemas.microsoft.com/office/powerpoint/2010/main" val="3515017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p:txBody>
          <a:bodyPr/>
          <a:lstStyle/>
          <a:p>
            <a:pPr eaLnBrk="1" hangingPunct="1">
              <a:defRPr/>
            </a:pPr>
            <a:r>
              <a:rPr lang="es-ES" altLang="es-ES" sz="3200" dirty="0"/>
              <a:t>Paralelización del producto de matrices con </a:t>
            </a:r>
            <a:r>
              <a:rPr lang="es-ES" altLang="es-ES" sz="3200" dirty="0" err="1"/>
              <a:t>OpenMP</a:t>
            </a:r>
            <a:endParaRPr lang="es-ES" altLang="es-ES" sz="3200" dirty="0"/>
          </a:p>
        </p:txBody>
      </p:sp>
      <p:sp>
        <p:nvSpPr>
          <p:cNvPr id="2" name="1 Marcador de contenido"/>
          <p:cNvSpPr>
            <a:spLocks noGrp="1"/>
          </p:cNvSpPr>
          <p:nvPr>
            <p:ph idx="1"/>
          </p:nvPr>
        </p:nvSpPr>
        <p:spPr/>
        <p:txBody>
          <a:bodyPr/>
          <a:lstStyle/>
          <a:p>
            <a:pPr>
              <a:defRPr/>
            </a:pPr>
            <a:r>
              <a:rPr lang="es-ES" dirty="0"/>
              <a:t>Podemos paralelizar el bucle de la j usando </a:t>
            </a:r>
            <a:r>
              <a:rPr lang="es-ES" dirty="0" err="1"/>
              <a:t>OpenMP</a:t>
            </a:r>
            <a:r>
              <a:rPr lang="es-ES" dirty="0"/>
              <a:t>.</a:t>
            </a:r>
          </a:p>
          <a:p>
            <a:pPr>
              <a:defRPr/>
            </a:pPr>
            <a:endParaRPr lang="es-ES" dirty="0"/>
          </a:p>
          <a:p>
            <a:pPr>
              <a:defRPr/>
            </a:pPr>
            <a:r>
              <a:rPr lang="es-ES" dirty="0"/>
              <a:t>Haz pruebas con la versión paralelizada, con matrices de tamaño 2000*2000</a:t>
            </a:r>
          </a:p>
        </p:txBody>
      </p:sp>
    </p:spTree>
    <p:extLst>
      <p:ext uri="{BB962C8B-B14F-4D97-AF65-F5344CB8AC3E}">
        <p14:creationId xmlns:p14="http://schemas.microsoft.com/office/powerpoint/2010/main" val="239155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Programación en C</a:t>
            </a:r>
          </a:p>
        </p:txBody>
      </p:sp>
      <p:sp>
        <p:nvSpPr>
          <p:cNvPr id="3" name="Subtítulo 2"/>
          <p:cNvSpPr>
            <a:spLocks noGrp="1"/>
          </p:cNvSpPr>
          <p:nvPr>
            <p:ph type="subTitle" idx="1"/>
          </p:nvPr>
        </p:nvSpPr>
        <p:spPr/>
        <p:txBody>
          <a:bodyPr/>
          <a:lstStyle/>
          <a:p>
            <a:r>
              <a:rPr lang="es-ES" dirty="0"/>
              <a:t>Punteros y </a:t>
            </a:r>
            <a:r>
              <a:rPr lang="es-ES" dirty="0" err="1"/>
              <a:t>arrays</a:t>
            </a:r>
            <a:endParaRPr lang="es-ES" dirty="0"/>
          </a:p>
        </p:txBody>
      </p:sp>
    </p:spTree>
    <p:extLst>
      <p:ext uri="{BB962C8B-B14F-4D97-AF65-F5344CB8AC3E}">
        <p14:creationId xmlns:p14="http://schemas.microsoft.com/office/powerpoint/2010/main" val="3761158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Programación en C</a:t>
            </a:r>
          </a:p>
        </p:txBody>
      </p:sp>
      <p:sp>
        <p:nvSpPr>
          <p:cNvPr id="3" name="Marcador de contenido 2"/>
          <p:cNvSpPr>
            <a:spLocks noGrp="1"/>
          </p:cNvSpPr>
          <p:nvPr>
            <p:ph idx="1"/>
          </p:nvPr>
        </p:nvSpPr>
        <p:spPr/>
        <p:txBody>
          <a:bodyPr>
            <a:normAutofit fontScale="77500" lnSpcReduction="20000"/>
          </a:bodyPr>
          <a:lstStyle/>
          <a:p>
            <a:r>
              <a:rPr lang="es-ES" dirty="0"/>
              <a:t>El lenguaje C (y C++) son lenguajes de uso muy común, caracterizados por su eficiencia.</a:t>
            </a:r>
          </a:p>
          <a:p>
            <a:r>
              <a:rPr lang="es-ES" dirty="0"/>
              <a:t>Relativamente complejos, especialmente en lo que se refiere a los punteros.</a:t>
            </a:r>
          </a:p>
          <a:p>
            <a:r>
              <a:rPr lang="es-ES" dirty="0"/>
              <a:t>Han sido “ligeramente” desplazados por Java, .NET</a:t>
            </a:r>
          </a:p>
          <a:p>
            <a:r>
              <a:rPr lang="es-ES" dirty="0"/>
              <a:t>Las instrucciones básicas (</a:t>
            </a:r>
            <a:r>
              <a:rPr lang="es-ES" dirty="0" err="1"/>
              <a:t>for</a:t>
            </a:r>
            <a:r>
              <a:rPr lang="es-ES" dirty="0"/>
              <a:t>, </a:t>
            </a:r>
            <a:r>
              <a:rPr lang="es-ES" dirty="0" err="1"/>
              <a:t>if</a:t>
            </a:r>
            <a:r>
              <a:rPr lang="es-ES" dirty="0"/>
              <a:t>, </a:t>
            </a:r>
            <a:r>
              <a:rPr lang="es-ES" dirty="0" err="1"/>
              <a:t>while</a:t>
            </a:r>
            <a:r>
              <a:rPr lang="es-ES" dirty="0"/>
              <a:t>) tienen exactamente la misma sintaxis que en Java.</a:t>
            </a:r>
          </a:p>
          <a:p>
            <a:r>
              <a:rPr lang="es-ES" dirty="0"/>
              <a:t>La declaración de vectores en memoria estática también es idéntica a Java, así como la declaración de variables simples (</a:t>
            </a:r>
            <a:r>
              <a:rPr lang="es-ES" dirty="0" err="1"/>
              <a:t>int</a:t>
            </a:r>
            <a:r>
              <a:rPr lang="es-ES" dirty="0"/>
              <a:t>, </a:t>
            </a:r>
            <a:r>
              <a:rPr lang="es-ES" dirty="0" err="1"/>
              <a:t>double</a:t>
            </a:r>
            <a:r>
              <a:rPr lang="es-ES" dirty="0"/>
              <a:t>, </a:t>
            </a:r>
            <a:r>
              <a:rPr lang="es-ES" dirty="0" err="1"/>
              <a:t>float</a:t>
            </a:r>
            <a:r>
              <a:rPr lang="es-ES" dirty="0"/>
              <a:t>, </a:t>
            </a:r>
            <a:r>
              <a:rPr lang="es-ES" dirty="0" err="1"/>
              <a:t>char</a:t>
            </a:r>
            <a:r>
              <a:rPr lang="es-ES" dirty="0"/>
              <a:t>).</a:t>
            </a:r>
          </a:p>
        </p:txBody>
      </p:sp>
    </p:spTree>
    <p:extLst>
      <p:ext uri="{BB962C8B-B14F-4D97-AF65-F5344CB8AC3E}">
        <p14:creationId xmlns:p14="http://schemas.microsoft.com/office/powerpoint/2010/main" val="406269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Operador de dirección de memoria</a:t>
            </a:r>
          </a:p>
        </p:txBody>
      </p:sp>
      <p:sp>
        <p:nvSpPr>
          <p:cNvPr id="3" name="Marcador de contenido 2"/>
          <p:cNvSpPr>
            <a:spLocks noGrp="1"/>
          </p:cNvSpPr>
          <p:nvPr>
            <p:ph idx="1"/>
          </p:nvPr>
        </p:nvSpPr>
        <p:spPr/>
        <p:txBody>
          <a:bodyPr>
            <a:normAutofit fontScale="85000" lnSpcReduction="20000"/>
          </a:bodyPr>
          <a:lstStyle/>
          <a:p>
            <a:r>
              <a:rPr lang="es-ES" dirty="0"/>
              <a:t>El operador &amp; nos da la dirección de memoria de una variable:</a:t>
            </a:r>
          </a:p>
          <a:p>
            <a:endParaRPr lang="es-ES" dirty="0"/>
          </a:p>
          <a:p>
            <a:pPr marL="0" indent="0">
              <a:buNone/>
            </a:pPr>
            <a:r>
              <a:rPr lang="es-ES" b="1" dirty="0"/>
              <a:t>#</a:t>
            </a:r>
            <a:r>
              <a:rPr lang="es-ES" b="1" dirty="0" err="1"/>
              <a:t>include</a:t>
            </a:r>
            <a:r>
              <a:rPr lang="es-ES" b="1" dirty="0"/>
              <a:t> &lt;</a:t>
            </a:r>
            <a:r>
              <a:rPr lang="es-ES" b="1" dirty="0" err="1"/>
              <a:t>stdio.h</a:t>
            </a:r>
            <a:r>
              <a:rPr lang="es-ES" b="1" dirty="0"/>
              <a:t>&gt;</a:t>
            </a:r>
          </a:p>
          <a:p>
            <a:pPr marL="0" indent="0">
              <a:buNone/>
            </a:pPr>
            <a:r>
              <a:rPr lang="es-ES" b="1" dirty="0" err="1"/>
              <a:t>void</a:t>
            </a:r>
            <a:r>
              <a:rPr lang="es-ES" b="1" dirty="0"/>
              <a:t> </a:t>
            </a:r>
            <a:r>
              <a:rPr lang="es-ES" b="1" dirty="0" err="1"/>
              <a:t>main</a:t>
            </a:r>
            <a:r>
              <a:rPr lang="es-ES" b="1" dirty="0"/>
              <a:t>()</a:t>
            </a:r>
          </a:p>
          <a:p>
            <a:pPr marL="0" indent="0">
              <a:buNone/>
            </a:pPr>
            <a:r>
              <a:rPr lang="es-ES" b="1" dirty="0"/>
              <a:t>{ </a:t>
            </a:r>
            <a:r>
              <a:rPr lang="es-ES" b="1" dirty="0" err="1"/>
              <a:t>int</a:t>
            </a:r>
            <a:r>
              <a:rPr lang="es-ES" b="1" dirty="0"/>
              <a:t> i;</a:t>
            </a:r>
          </a:p>
          <a:p>
            <a:pPr marL="0" indent="0">
              <a:buNone/>
            </a:pPr>
            <a:r>
              <a:rPr lang="es-ES" b="1" dirty="0"/>
              <a:t> i=2;</a:t>
            </a:r>
          </a:p>
          <a:p>
            <a:pPr marL="0" indent="0">
              <a:buNone/>
            </a:pPr>
            <a:r>
              <a:rPr lang="es-ES" b="1" dirty="0"/>
              <a:t>  </a:t>
            </a:r>
            <a:r>
              <a:rPr lang="es-ES" b="1" dirty="0" err="1"/>
              <a:t>printf</a:t>
            </a:r>
            <a:r>
              <a:rPr lang="es-ES" b="1" dirty="0"/>
              <a:t>(“La dirección de i es %</a:t>
            </a:r>
            <a:r>
              <a:rPr lang="es-ES" b="1" dirty="0" err="1"/>
              <a:t>d”,&amp;i</a:t>
            </a:r>
            <a:r>
              <a:rPr lang="es-ES" b="1" dirty="0"/>
              <a:t>);</a:t>
            </a:r>
          </a:p>
          <a:p>
            <a:pPr marL="0" indent="0">
              <a:buNone/>
            </a:pPr>
            <a:r>
              <a:rPr lang="es-ES" b="1" dirty="0"/>
              <a:t>}</a:t>
            </a:r>
          </a:p>
          <a:p>
            <a:pPr marL="0" indent="0">
              <a:buNone/>
            </a:pPr>
            <a:r>
              <a:rPr lang="es-ES" dirty="0"/>
              <a:t>Este operador solo se puede aplicar a variables, no a constantes</a:t>
            </a:r>
          </a:p>
        </p:txBody>
      </p:sp>
    </p:spTree>
    <p:extLst>
      <p:ext uri="{BB962C8B-B14F-4D97-AF65-F5344CB8AC3E}">
        <p14:creationId xmlns:p14="http://schemas.microsoft.com/office/powerpoint/2010/main" val="1037651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Operador de </a:t>
            </a:r>
            <a:r>
              <a:rPr lang="es-ES" dirty="0" err="1"/>
              <a:t>indirección</a:t>
            </a:r>
            <a:r>
              <a:rPr lang="es-ES" dirty="0"/>
              <a:t>: *</a:t>
            </a:r>
          </a:p>
        </p:txBody>
      </p:sp>
      <p:sp>
        <p:nvSpPr>
          <p:cNvPr id="3" name="Marcador de contenido 2"/>
          <p:cNvSpPr>
            <a:spLocks noGrp="1"/>
          </p:cNvSpPr>
          <p:nvPr>
            <p:ph idx="1"/>
          </p:nvPr>
        </p:nvSpPr>
        <p:spPr/>
        <p:txBody>
          <a:bodyPr>
            <a:normAutofit fontScale="70000" lnSpcReduction="20000"/>
          </a:bodyPr>
          <a:lstStyle/>
          <a:p>
            <a:r>
              <a:rPr lang="es-ES" dirty="0"/>
              <a:t>Dada una dirección válida de memoria, El operador * aplicado sobre esa dirección me da la variable contenida en esa dirección</a:t>
            </a:r>
          </a:p>
          <a:p>
            <a:endParaRPr lang="es-ES" dirty="0"/>
          </a:p>
          <a:p>
            <a:pPr marL="0" indent="0">
              <a:buNone/>
            </a:pPr>
            <a:r>
              <a:rPr lang="es-ES" b="1" dirty="0"/>
              <a:t>#</a:t>
            </a:r>
            <a:r>
              <a:rPr lang="es-ES" b="1" dirty="0" err="1"/>
              <a:t>include</a:t>
            </a:r>
            <a:r>
              <a:rPr lang="es-ES" b="1" dirty="0"/>
              <a:t> &lt;</a:t>
            </a:r>
            <a:r>
              <a:rPr lang="es-ES" b="1" dirty="0" err="1"/>
              <a:t>stdio.h</a:t>
            </a:r>
            <a:r>
              <a:rPr lang="es-ES" b="1" dirty="0"/>
              <a:t>&gt;</a:t>
            </a:r>
          </a:p>
          <a:p>
            <a:pPr marL="0" indent="0">
              <a:buNone/>
            </a:pPr>
            <a:r>
              <a:rPr lang="es-ES" b="1" dirty="0" err="1"/>
              <a:t>void</a:t>
            </a:r>
            <a:r>
              <a:rPr lang="es-ES" b="1" dirty="0"/>
              <a:t> </a:t>
            </a:r>
            <a:r>
              <a:rPr lang="es-ES" b="1" dirty="0" err="1"/>
              <a:t>main</a:t>
            </a:r>
            <a:r>
              <a:rPr lang="es-ES" b="1" dirty="0"/>
              <a:t>()</a:t>
            </a:r>
          </a:p>
          <a:p>
            <a:pPr marL="0" indent="0">
              <a:buNone/>
            </a:pPr>
            <a:r>
              <a:rPr lang="es-ES" b="1" dirty="0"/>
              <a:t>{ </a:t>
            </a:r>
            <a:r>
              <a:rPr lang="es-ES" b="1" dirty="0" err="1"/>
              <a:t>int</a:t>
            </a:r>
            <a:r>
              <a:rPr lang="es-ES" b="1" dirty="0"/>
              <a:t> i;</a:t>
            </a:r>
          </a:p>
          <a:p>
            <a:pPr marL="0" indent="0">
              <a:buNone/>
            </a:pPr>
            <a:r>
              <a:rPr lang="es-ES" b="1" dirty="0"/>
              <a:t> i=2;</a:t>
            </a:r>
          </a:p>
          <a:p>
            <a:pPr marL="0" indent="0">
              <a:buNone/>
            </a:pPr>
            <a:r>
              <a:rPr lang="es-ES" b="1" dirty="0"/>
              <a:t>   </a:t>
            </a:r>
            <a:r>
              <a:rPr lang="es-ES" b="1" dirty="0" err="1"/>
              <a:t>printf</a:t>
            </a:r>
            <a:r>
              <a:rPr lang="es-ES" b="1" dirty="0"/>
              <a:t> (“i vale %d \n“, i);</a:t>
            </a:r>
          </a:p>
          <a:p>
            <a:pPr marL="0" indent="0">
              <a:buNone/>
            </a:pPr>
            <a:r>
              <a:rPr lang="es-ES" b="1" dirty="0"/>
              <a:t>  </a:t>
            </a:r>
            <a:r>
              <a:rPr lang="es-ES" b="1" dirty="0" err="1"/>
              <a:t>printf</a:t>
            </a:r>
            <a:r>
              <a:rPr lang="es-ES" b="1" dirty="0"/>
              <a:t>(“Otra forma: i vale  %d \n”,*&amp;i);</a:t>
            </a:r>
          </a:p>
          <a:p>
            <a:pPr marL="0" indent="0">
              <a:buNone/>
            </a:pPr>
            <a:r>
              <a:rPr lang="es-ES" b="1" dirty="0"/>
              <a:t>}</a:t>
            </a:r>
          </a:p>
          <a:p>
            <a:pPr marL="0" indent="0">
              <a:buNone/>
            </a:pPr>
            <a:r>
              <a:rPr lang="es-ES" dirty="0"/>
              <a:t>El operador de </a:t>
            </a:r>
            <a:r>
              <a:rPr lang="es-ES" dirty="0" err="1"/>
              <a:t>indirección</a:t>
            </a:r>
            <a:r>
              <a:rPr lang="es-ES" dirty="0"/>
              <a:t> solo se debe aplicar sobre direcciones válidas de memoria</a:t>
            </a:r>
          </a:p>
        </p:txBody>
      </p:sp>
    </p:spTree>
    <p:extLst>
      <p:ext uri="{BB962C8B-B14F-4D97-AF65-F5344CB8AC3E}">
        <p14:creationId xmlns:p14="http://schemas.microsoft.com/office/powerpoint/2010/main" val="2593282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Puntero</a:t>
            </a:r>
          </a:p>
        </p:txBody>
      </p:sp>
      <p:sp>
        <p:nvSpPr>
          <p:cNvPr id="3" name="Marcador de contenido 2"/>
          <p:cNvSpPr>
            <a:spLocks noGrp="1"/>
          </p:cNvSpPr>
          <p:nvPr>
            <p:ph idx="1"/>
          </p:nvPr>
        </p:nvSpPr>
        <p:spPr/>
        <p:txBody>
          <a:bodyPr>
            <a:normAutofit fontScale="70000" lnSpcReduction="20000"/>
          </a:bodyPr>
          <a:lstStyle/>
          <a:p>
            <a:r>
              <a:rPr lang="es-ES" dirty="0"/>
              <a:t>Un puntero es una variable que contiene una dirección válida de memoria. En la declaración hay que indicar el tipo de datos de la variable que se va a “apuntar”</a:t>
            </a:r>
          </a:p>
          <a:p>
            <a:endParaRPr lang="es-ES" dirty="0"/>
          </a:p>
          <a:p>
            <a:pPr marL="0" indent="0">
              <a:buNone/>
            </a:pPr>
            <a:r>
              <a:rPr lang="es-ES" b="1" dirty="0"/>
              <a:t>#</a:t>
            </a:r>
            <a:r>
              <a:rPr lang="es-ES" b="1" dirty="0" err="1"/>
              <a:t>include</a:t>
            </a:r>
            <a:r>
              <a:rPr lang="es-ES" b="1" dirty="0"/>
              <a:t> &lt;</a:t>
            </a:r>
            <a:r>
              <a:rPr lang="es-ES" b="1" dirty="0" err="1"/>
              <a:t>stdio.h</a:t>
            </a:r>
            <a:r>
              <a:rPr lang="es-ES" b="1" dirty="0"/>
              <a:t>&gt;</a:t>
            </a:r>
          </a:p>
          <a:p>
            <a:pPr marL="0" indent="0">
              <a:buNone/>
            </a:pPr>
            <a:r>
              <a:rPr lang="es-ES" b="1" dirty="0" err="1"/>
              <a:t>void</a:t>
            </a:r>
            <a:r>
              <a:rPr lang="es-ES" b="1" dirty="0"/>
              <a:t> </a:t>
            </a:r>
            <a:r>
              <a:rPr lang="es-ES" b="1" dirty="0" err="1"/>
              <a:t>main</a:t>
            </a:r>
            <a:r>
              <a:rPr lang="es-ES" b="1" dirty="0"/>
              <a:t>()</a:t>
            </a:r>
          </a:p>
          <a:p>
            <a:pPr marL="0" indent="0">
              <a:buNone/>
            </a:pPr>
            <a:r>
              <a:rPr lang="es-ES" b="1" dirty="0"/>
              <a:t>{</a:t>
            </a:r>
          </a:p>
          <a:p>
            <a:pPr marL="0" indent="0">
              <a:buNone/>
            </a:pPr>
            <a:r>
              <a:rPr lang="es-ES" b="1" dirty="0" err="1"/>
              <a:t>int</a:t>
            </a:r>
            <a:r>
              <a:rPr lang="es-ES" b="1" dirty="0"/>
              <a:t> i;</a:t>
            </a:r>
          </a:p>
          <a:p>
            <a:pPr marL="0" indent="0">
              <a:buNone/>
            </a:pPr>
            <a:r>
              <a:rPr lang="es-ES" b="1" dirty="0" err="1"/>
              <a:t>int</a:t>
            </a:r>
            <a:r>
              <a:rPr lang="es-ES" b="1" dirty="0"/>
              <a:t> *p;</a:t>
            </a:r>
          </a:p>
          <a:p>
            <a:pPr marL="0" indent="0">
              <a:buNone/>
            </a:pPr>
            <a:r>
              <a:rPr lang="es-ES" b="1" dirty="0"/>
              <a:t>i=2;</a:t>
            </a:r>
          </a:p>
          <a:p>
            <a:pPr marL="0" indent="0">
              <a:buNone/>
            </a:pPr>
            <a:r>
              <a:rPr lang="es-ES" b="1" dirty="0"/>
              <a:t>p=&amp;i;</a:t>
            </a:r>
          </a:p>
          <a:p>
            <a:pPr marL="0" indent="0">
              <a:buNone/>
            </a:pPr>
            <a:r>
              <a:rPr lang="es-ES" b="1" dirty="0" err="1"/>
              <a:t>printf</a:t>
            </a:r>
            <a:r>
              <a:rPr lang="es-ES" b="1" dirty="0"/>
              <a:t>(“ Lo que es apuntado por p, vale %d \n”,*p);</a:t>
            </a:r>
          </a:p>
          <a:p>
            <a:pPr marL="0" indent="0">
              <a:buNone/>
            </a:pPr>
            <a:r>
              <a:rPr lang="es-ES" b="1" dirty="0"/>
              <a:t>} </a:t>
            </a:r>
          </a:p>
          <a:p>
            <a:pPr marL="0" indent="0">
              <a:buNone/>
            </a:pPr>
            <a:endParaRPr lang="es-ES" dirty="0"/>
          </a:p>
        </p:txBody>
      </p:sp>
    </p:spTree>
    <p:extLst>
      <p:ext uri="{BB962C8B-B14F-4D97-AF65-F5344CB8AC3E}">
        <p14:creationId xmlns:p14="http://schemas.microsoft.com/office/powerpoint/2010/main" val="3118454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2492896"/>
            <a:ext cx="8229600" cy="1600200"/>
          </a:xfrm>
        </p:spPr>
        <p:txBody>
          <a:bodyPr/>
          <a:lstStyle/>
          <a:p>
            <a:r>
              <a:rPr lang="es-ES" dirty="0"/>
              <a:t>Aplicaciones de los Punteros</a:t>
            </a:r>
          </a:p>
        </p:txBody>
      </p:sp>
    </p:spTree>
    <p:extLst>
      <p:ext uri="{BB962C8B-B14F-4D97-AF65-F5344CB8AC3E}">
        <p14:creationId xmlns:p14="http://schemas.microsoft.com/office/powerpoint/2010/main" val="3325138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Vectores y punteros</a:t>
            </a:r>
          </a:p>
        </p:txBody>
      </p:sp>
      <p:sp>
        <p:nvSpPr>
          <p:cNvPr id="3" name="Marcador de contenido 2"/>
          <p:cNvSpPr>
            <a:spLocks noGrp="1"/>
          </p:cNvSpPr>
          <p:nvPr>
            <p:ph idx="1"/>
          </p:nvPr>
        </p:nvSpPr>
        <p:spPr>
          <a:xfrm>
            <a:off x="460107" y="1386874"/>
            <a:ext cx="8229600" cy="4941168"/>
          </a:xfrm>
        </p:spPr>
        <p:txBody>
          <a:bodyPr>
            <a:normAutofit fontScale="92500" lnSpcReduction="10000"/>
          </a:bodyPr>
          <a:lstStyle/>
          <a:p>
            <a:pPr marL="0" indent="0">
              <a:buNone/>
            </a:pPr>
            <a:r>
              <a:rPr lang="es-ES" dirty="0"/>
              <a:t>Vector estático</a:t>
            </a:r>
          </a:p>
          <a:p>
            <a:pPr marL="0" indent="0">
              <a:buNone/>
            </a:pPr>
            <a:endParaRPr lang="es-ES" dirty="0"/>
          </a:p>
          <a:p>
            <a:pPr marL="0" indent="0">
              <a:buNone/>
            </a:pPr>
            <a:r>
              <a:rPr lang="es-ES" b="1" dirty="0"/>
              <a:t>#</a:t>
            </a:r>
            <a:r>
              <a:rPr lang="es-ES" b="1" dirty="0" err="1"/>
              <a:t>include</a:t>
            </a:r>
            <a:r>
              <a:rPr lang="es-ES" b="1" dirty="0"/>
              <a:t> &lt;</a:t>
            </a:r>
            <a:r>
              <a:rPr lang="es-ES" b="1" dirty="0" err="1"/>
              <a:t>stdio.h</a:t>
            </a:r>
            <a:r>
              <a:rPr lang="es-ES" b="1" dirty="0"/>
              <a:t>&gt;</a:t>
            </a:r>
          </a:p>
          <a:p>
            <a:pPr marL="0" indent="0">
              <a:buNone/>
            </a:pPr>
            <a:r>
              <a:rPr lang="es-ES" b="1" dirty="0" err="1"/>
              <a:t>void</a:t>
            </a:r>
            <a:r>
              <a:rPr lang="es-ES" b="1" dirty="0"/>
              <a:t> </a:t>
            </a:r>
            <a:r>
              <a:rPr lang="es-ES" b="1" dirty="0" err="1"/>
              <a:t>main</a:t>
            </a:r>
            <a:r>
              <a:rPr lang="es-ES" b="1" dirty="0"/>
              <a:t>()</a:t>
            </a:r>
          </a:p>
          <a:p>
            <a:pPr marL="0" indent="0">
              <a:buNone/>
            </a:pPr>
            <a:r>
              <a:rPr lang="es-ES" b="1" dirty="0"/>
              <a:t>{</a:t>
            </a:r>
          </a:p>
          <a:p>
            <a:pPr marL="0" indent="0">
              <a:buNone/>
            </a:pPr>
            <a:r>
              <a:rPr lang="es-ES" b="1" dirty="0"/>
              <a:t> </a:t>
            </a:r>
            <a:r>
              <a:rPr lang="es-ES" b="1" dirty="0" err="1"/>
              <a:t>int</a:t>
            </a:r>
            <a:r>
              <a:rPr lang="es-ES" b="1" dirty="0"/>
              <a:t> datos[3];</a:t>
            </a:r>
          </a:p>
          <a:p>
            <a:pPr marL="0" indent="0">
              <a:buNone/>
            </a:pPr>
            <a:r>
              <a:rPr lang="es-ES" b="1" dirty="0"/>
              <a:t>…</a:t>
            </a:r>
          </a:p>
          <a:p>
            <a:pPr marL="0" indent="0">
              <a:buNone/>
            </a:pPr>
            <a:r>
              <a:rPr lang="es-ES" b="1" dirty="0"/>
              <a:t>datos[1]=56;</a:t>
            </a:r>
          </a:p>
          <a:p>
            <a:pPr marL="0" indent="0">
              <a:buNone/>
            </a:pPr>
            <a:r>
              <a:rPr lang="es-ES" b="1" dirty="0"/>
              <a:t>}</a:t>
            </a:r>
            <a:br>
              <a:rPr lang="es-ES" dirty="0"/>
            </a:br>
            <a:endParaRPr lang="es-ES" dirty="0"/>
          </a:p>
        </p:txBody>
      </p:sp>
    </p:spTree>
    <p:extLst>
      <p:ext uri="{BB962C8B-B14F-4D97-AF65-F5344CB8AC3E}">
        <p14:creationId xmlns:p14="http://schemas.microsoft.com/office/powerpoint/2010/main" val="2643363651"/>
      </p:ext>
    </p:extLst>
  </p:cSld>
  <p:clrMapOvr>
    <a:masterClrMapping/>
  </p:clrMapOvr>
</p:sld>
</file>

<file path=ppt/theme/theme1.xml><?xml version="1.0" encoding="utf-8"?>
<a:theme xmlns:a="http://schemas.openxmlformats.org/drawingml/2006/main" name="Acantilado">
  <a:themeElements>
    <a:clrScheme name="Acantilado 5">
      <a:dk1>
        <a:srgbClr val="009999"/>
      </a:dk1>
      <a:lt1>
        <a:srgbClr val="EAEAEA"/>
      </a:lt1>
      <a:dk2>
        <a:srgbClr val="006666"/>
      </a:dk2>
      <a:lt2>
        <a:srgbClr val="FFFFCC"/>
      </a:lt2>
      <a:accent1>
        <a:srgbClr val="339966"/>
      </a:accent1>
      <a:accent2>
        <a:srgbClr val="5E855B"/>
      </a:accent2>
      <a:accent3>
        <a:srgbClr val="AAB8B8"/>
      </a:accent3>
      <a:accent4>
        <a:srgbClr val="C8C8C8"/>
      </a:accent4>
      <a:accent5>
        <a:srgbClr val="ADCAB8"/>
      </a:accent5>
      <a:accent6>
        <a:srgbClr val="547852"/>
      </a:accent6>
      <a:hlink>
        <a:srgbClr val="EEC85E"/>
      </a:hlink>
      <a:folHlink>
        <a:srgbClr val="AA8456"/>
      </a:folHlink>
    </a:clrScheme>
    <a:fontScheme name="Acantilado">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cantilado 1">
        <a:dk1>
          <a:srgbClr val="5B5B49"/>
        </a:dk1>
        <a:lt1>
          <a:srgbClr val="DDDDDD"/>
        </a:lt1>
        <a:dk2>
          <a:srgbClr val="2B2A00"/>
        </a:dk2>
        <a:lt2>
          <a:srgbClr val="E0DFBE"/>
        </a:lt2>
        <a:accent1>
          <a:srgbClr val="878543"/>
        </a:accent1>
        <a:accent2>
          <a:srgbClr val="716E00"/>
        </a:accent2>
        <a:accent3>
          <a:srgbClr val="ACACAA"/>
        </a:accent3>
        <a:accent4>
          <a:srgbClr val="BDBDBD"/>
        </a:accent4>
        <a:accent5>
          <a:srgbClr val="C3C2B0"/>
        </a:accent5>
        <a:accent6>
          <a:srgbClr val="666300"/>
        </a:accent6>
        <a:hlink>
          <a:srgbClr val="CC9900"/>
        </a:hlink>
        <a:folHlink>
          <a:srgbClr val="996600"/>
        </a:folHlink>
      </a:clrScheme>
      <a:clrMap bg1="dk2" tx1="lt1" bg2="dk1" tx2="lt2" accent1="accent1" accent2="accent2" accent3="accent3" accent4="accent4" accent5="accent5" accent6="accent6" hlink="hlink" folHlink="folHlink"/>
    </a:extraClrScheme>
    <a:extraClrScheme>
      <a:clrScheme name="Acantilado 2">
        <a:dk1>
          <a:srgbClr val="746354"/>
        </a:dk1>
        <a:lt1>
          <a:srgbClr val="FFFFFF"/>
        </a:lt1>
        <a:dk2>
          <a:srgbClr val="523E26"/>
        </a:dk2>
        <a:lt2>
          <a:srgbClr val="E1DFAF"/>
        </a:lt2>
        <a:accent1>
          <a:srgbClr val="CC9900"/>
        </a:accent1>
        <a:accent2>
          <a:srgbClr val="669900"/>
        </a:accent2>
        <a:accent3>
          <a:srgbClr val="B3AFAC"/>
        </a:accent3>
        <a:accent4>
          <a:srgbClr val="DADADA"/>
        </a:accent4>
        <a:accent5>
          <a:srgbClr val="E2CAAA"/>
        </a:accent5>
        <a:accent6>
          <a:srgbClr val="5C8A00"/>
        </a:accent6>
        <a:hlink>
          <a:srgbClr val="CCCC00"/>
        </a:hlink>
        <a:folHlink>
          <a:srgbClr val="AC7934"/>
        </a:folHlink>
      </a:clrScheme>
      <a:clrMap bg1="dk2" tx1="lt1" bg2="dk1" tx2="lt2" accent1="accent1" accent2="accent2" accent3="accent3" accent4="accent4" accent5="accent5" accent6="accent6" hlink="hlink" folHlink="folHlink"/>
    </a:extraClrScheme>
    <a:extraClrScheme>
      <a:clrScheme name="Acantilado 3">
        <a:dk1>
          <a:srgbClr val="667B5B"/>
        </a:dk1>
        <a:lt1>
          <a:srgbClr val="E6E6DA"/>
        </a:lt1>
        <a:dk2>
          <a:srgbClr val="295200"/>
        </a:dk2>
        <a:lt2>
          <a:srgbClr val="F3F2D9"/>
        </a:lt2>
        <a:accent1>
          <a:srgbClr val="808000"/>
        </a:accent1>
        <a:accent2>
          <a:srgbClr val="838D75"/>
        </a:accent2>
        <a:accent3>
          <a:srgbClr val="ACB3AA"/>
        </a:accent3>
        <a:accent4>
          <a:srgbClr val="C4C4BA"/>
        </a:accent4>
        <a:accent5>
          <a:srgbClr val="C0C0AA"/>
        </a:accent5>
        <a:accent6>
          <a:srgbClr val="767F69"/>
        </a:accent6>
        <a:hlink>
          <a:srgbClr val="33CC33"/>
        </a:hlink>
        <a:folHlink>
          <a:srgbClr val="339966"/>
        </a:folHlink>
      </a:clrScheme>
      <a:clrMap bg1="dk2" tx1="lt1" bg2="dk1" tx2="lt2" accent1="accent1" accent2="accent2" accent3="accent3" accent4="accent4" accent5="accent5" accent6="accent6" hlink="hlink" folHlink="folHlink"/>
    </a:extraClrScheme>
    <a:extraClrScheme>
      <a:clrScheme name="Acantilado 4">
        <a:dk1>
          <a:srgbClr val="86615A"/>
        </a:dk1>
        <a:lt1>
          <a:srgbClr val="FFFFFF"/>
        </a:lt1>
        <a:dk2>
          <a:srgbClr val="633427"/>
        </a:dk2>
        <a:lt2>
          <a:srgbClr val="E9DDCD"/>
        </a:lt2>
        <a:accent1>
          <a:srgbClr val="A34545"/>
        </a:accent1>
        <a:accent2>
          <a:srgbClr val="C86400"/>
        </a:accent2>
        <a:accent3>
          <a:srgbClr val="B7AEAC"/>
        </a:accent3>
        <a:accent4>
          <a:srgbClr val="DADADA"/>
        </a:accent4>
        <a:accent5>
          <a:srgbClr val="CEB0B0"/>
        </a:accent5>
        <a:accent6>
          <a:srgbClr val="B55A00"/>
        </a:accent6>
        <a:hlink>
          <a:srgbClr val="ECAE00"/>
        </a:hlink>
        <a:folHlink>
          <a:srgbClr val="BAA88A"/>
        </a:folHlink>
      </a:clrScheme>
      <a:clrMap bg1="dk2" tx1="lt1" bg2="dk1" tx2="lt2" accent1="accent1" accent2="accent2" accent3="accent3" accent4="accent4" accent5="accent5" accent6="accent6" hlink="hlink" folHlink="folHlink"/>
    </a:extraClrScheme>
    <a:extraClrScheme>
      <a:clrScheme name="Acantilado 5">
        <a:dk1>
          <a:srgbClr val="009999"/>
        </a:dk1>
        <a:lt1>
          <a:srgbClr val="EAEAEA"/>
        </a:lt1>
        <a:dk2>
          <a:srgbClr val="006666"/>
        </a:dk2>
        <a:lt2>
          <a:srgbClr val="FFFFCC"/>
        </a:lt2>
        <a:accent1>
          <a:srgbClr val="339966"/>
        </a:accent1>
        <a:accent2>
          <a:srgbClr val="5E855B"/>
        </a:accent2>
        <a:accent3>
          <a:srgbClr val="AAB8B8"/>
        </a:accent3>
        <a:accent4>
          <a:srgbClr val="C8C8C8"/>
        </a:accent4>
        <a:accent5>
          <a:srgbClr val="ADCAB8"/>
        </a:accent5>
        <a:accent6>
          <a:srgbClr val="547852"/>
        </a:accent6>
        <a:hlink>
          <a:srgbClr val="EEC85E"/>
        </a:hlink>
        <a:folHlink>
          <a:srgbClr val="AA8456"/>
        </a:folHlink>
      </a:clrScheme>
      <a:clrMap bg1="dk2" tx1="lt1" bg2="dk1" tx2="lt2" accent1="accent1" accent2="accent2" accent3="accent3" accent4="accent4" accent5="accent5" accent6="accent6" hlink="hlink" folHlink="folHlink"/>
    </a:extraClrScheme>
    <a:extraClrScheme>
      <a:clrScheme name="Acantilado 6">
        <a:dk1>
          <a:srgbClr val="B8A47C"/>
        </a:dk1>
        <a:lt1>
          <a:srgbClr val="FFFFFF"/>
        </a:lt1>
        <a:dk2>
          <a:srgbClr val="A68A58"/>
        </a:dk2>
        <a:lt2>
          <a:srgbClr val="DAD79C"/>
        </a:lt2>
        <a:accent1>
          <a:srgbClr val="816B35"/>
        </a:accent1>
        <a:accent2>
          <a:srgbClr val="FFCC00"/>
        </a:accent2>
        <a:accent3>
          <a:srgbClr val="D0C4B4"/>
        </a:accent3>
        <a:accent4>
          <a:srgbClr val="DADADA"/>
        </a:accent4>
        <a:accent5>
          <a:srgbClr val="C1BAAE"/>
        </a:accent5>
        <a:accent6>
          <a:srgbClr val="E7B900"/>
        </a:accent6>
        <a:hlink>
          <a:srgbClr val="0066CC"/>
        </a:hlink>
        <a:folHlink>
          <a:srgbClr val="009900"/>
        </a:folHlink>
      </a:clrScheme>
      <a:clrMap bg1="dk2" tx1="lt1" bg2="dk1" tx2="lt2" accent1="accent1" accent2="accent2" accent3="accent3" accent4="accent4" accent5="accent5" accent6="accent6" hlink="hlink" folHlink="folHlink"/>
    </a:extraClrScheme>
    <a:extraClrScheme>
      <a:clrScheme name="Acantilado 7">
        <a:dk1>
          <a:srgbClr val="336699"/>
        </a:dk1>
        <a:lt1>
          <a:srgbClr val="F8F8F8"/>
        </a:lt1>
        <a:dk2>
          <a:srgbClr val="003366"/>
        </a:dk2>
        <a:lt2>
          <a:srgbClr val="D1DDD4"/>
        </a:lt2>
        <a:accent1>
          <a:srgbClr val="3399FF"/>
        </a:accent1>
        <a:accent2>
          <a:srgbClr val="006699"/>
        </a:accent2>
        <a:accent3>
          <a:srgbClr val="AAADB8"/>
        </a:accent3>
        <a:accent4>
          <a:srgbClr val="D4D4D4"/>
        </a:accent4>
        <a:accent5>
          <a:srgbClr val="ADCAFF"/>
        </a:accent5>
        <a:accent6>
          <a:srgbClr val="005C8A"/>
        </a:accent6>
        <a:hlink>
          <a:srgbClr val="86C0CE"/>
        </a:hlink>
        <a:folHlink>
          <a:srgbClr val="0080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1709</TotalTime>
  <Words>2246</Words>
  <Application>Microsoft Office PowerPoint</Application>
  <PresentationFormat>Presentación en pantalla (4:3)</PresentationFormat>
  <Paragraphs>326</Paragraphs>
  <Slides>28</Slides>
  <Notes>28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Arial</vt:lpstr>
      <vt:lpstr>Calibri</vt:lpstr>
      <vt:lpstr>Cambria Math</vt:lpstr>
      <vt:lpstr>Verdana</vt:lpstr>
      <vt:lpstr>Wingdings</vt:lpstr>
      <vt:lpstr>Acantilado</vt:lpstr>
      <vt:lpstr>Computación de Altas Prestaciones Seminario 2</vt:lpstr>
      <vt:lpstr>Computación de Altas Prestaciones: Contenidos de la asignatura en seminarios</vt:lpstr>
      <vt:lpstr>Programación en C</vt:lpstr>
      <vt:lpstr>Programación en C</vt:lpstr>
      <vt:lpstr>Operador de dirección de memoria</vt:lpstr>
      <vt:lpstr>Operador de indirección: *</vt:lpstr>
      <vt:lpstr>Puntero</vt:lpstr>
      <vt:lpstr>Aplicaciones de los Punteros</vt:lpstr>
      <vt:lpstr>Vectores y punteros</vt:lpstr>
      <vt:lpstr>Vectores y punteros</vt:lpstr>
      <vt:lpstr>Vectores y punteros</vt:lpstr>
      <vt:lpstr>Vectores y punteros</vt:lpstr>
      <vt:lpstr>Vectores y punteros</vt:lpstr>
      <vt:lpstr>Vectores y punteros</vt:lpstr>
      <vt:lpstr>Función para leer datos de teclado a un vector</vt:lpstr>
      <vt:lpstr>Punteros para implementar paso por referencia;</vt:lpstr>
      <vt:lpstr>Punteros para implementar paso por referencia;</vt:lpstr>
      <vt:lpstr>Matrices en Matlab y en C</vt:lpstr>
      <vt:lpstr>Matrices en Matlab y en C</vt:lpstr>
      <vt:lpstr>Almacenamiento de matrices en Matlab y en C</vt:lpstr>
      <vt:lpstr>Almacenamiento de matrices en Matlab y en C</vt:lpstr>
      <vt:lpstr>Declaración de matrices en forma contigua en C</vt:lpstr>
      <vt:lpstr>Uso de matrices en forma contigua en C</vt:lpstr>
      <vt:lpstr>Declaración de matrices en forma contigua</vt:lpstr>
      <vt:lpstr>Ejercicio: Producto de matrices en C</vt:lpstr>
      <vt:lpstr>Paralelización del producto de matrices con OpenMP</vt:lpstr>
      <vt:lpstr>Paralelización del producto de matrices con OpenMP</vt:lpstr>
      <vt:lpstr>Paralelización del producto de matrices con OpenMP</vt:lpstr>
    </vt:vector>
  </TitlesOfParts>
  <Company>UPV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Seminario 2 Computación de Altas Prestaciones</dc:title>
  <dc:creator>victor</dc:creator>
  <cp:lastModifiedBy>Víctor Manuel García Molla</cp:lastModifiedBy>
  <cp:revision>97</cp:revision>
  <dcterms:created xsi:type="dcterms:W3CDTF">2006-08-25T17:03:14Z</dcterms:created>
  <dcterms:modified xsi:type="dcterms:W3CDTF">2023-02-21T17:25:03Z</dcterms:modified>
</cp:coreProperties>
</file>