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0" r:id="rId3"/>
    <p:sldId id="305" r:id="rId4"/>
    <p:sldId id="301" r:id="rId5"/>
    <p:sldId id="302" r:id="rId6"/>
    <p:sldId id="303" r:id="rId7"/>
    <p:sldId id="304" r:id="rId8"/>
    <p:sldId id="334" r:id="rId9"/>
    <p:sldId id="335" r:id="rId10"/>
    <p:sldId id="306" r:id="rId11"/>
    <p:sldId id="307" r:id="rId12"/>
    <p:sldId id="308" r:id="rId13"/>
    <p:sldId id="309" r:id="rId14"/>
    <p:sldId id="310" r:id="rId15"/>
    <p:sldId id="311" r:id="rId16"/>
    <p:sldId id="336" r:id="rId17"/>
    <p:sldId id="315" r:id="rId18"/>
    <p:sldId id="316" r:id="rId19"/>
    <p:sldId id="317" r:id="rId20"/>
    <p:sldId id="333" r:id="rId21"/>
    <p:sldId id="318" r:id="rId22"/>
    <p:sldId id="320" r:id="rId23"/>
    <p:sldId id="321" r:id="rId24"/>
    <p:sldId id="322" r:id="rId25"/>
    <p:sldId id="323" r:id="rId26"/>
    <p:sldId id="328" r:id="rId27"/>
    <p:sldId id="329" r:id="rId28"/>
    <p:sldId id="330" r:id="rId29"/>
    <p:sldId id="331" r:id="rId30"/>
    <p:sldId id="332" r:id="rId3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03189F-D12B-4886-A6A0-029A7B0E1BFA}" type="datetimeFigureOut">
              <a:rPr lang="es-ES"/>
              <a:pPr>
                <a:defRPr/>
              </a:pPr>
              <a:t>21/02/2023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3B5AFF7-E0C2-4D60-A9F9-715C036DF4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231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76990D8-F8C6-437A-96B7-7F83D2C5BEE0}" type="datetimeFigureOut">
              <a:rPr lang="es-ES"/>
              <a:pPr>
                <a:defRPr/>
              </a:pPr>
              <a:t>21/02/2023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5018CBC-7BE8-481C-A979-05C0A2267E9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690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94 w 2780"/>
                <a:gd name="T1" fmla="*/ 18 h 953"/>
                <a:gd name="T2" fmla="*/ 2804 w 2780"/>
                <a:gd name="T3" fmla="*/ 24 h 953"/>
                <a:gd name="T4" fmla="*/ 2737 w 2780"/>
                <a:gd name="T5" fmla="*/ 102 h 953"/>
                <a:gd name="T6" fmla="*/ 2623 w 2780"/>
                <a:gd name="T7" fmla="*/ 156 h 953"/>
                <a:gd name="T8" fmla="*/ 2617 w 2780"/>
                <a:gd name="T9" fmla="*/ 222 h 953"/>
                <a:gd name="T10" fmla="*/ 2599 w 2780"/>
                <a:gd name="T11" fmla="*/ 246 h 953"/>
                <a:gd name="T12" fmla="*/ 2581 w 2780"/>
                <a:gd name="T13" fmla="*/ 252 h 953"/>
                <a:gd name="T14" fmla="*/ 2509 w 2780"/>
                <a:gd name="T15" fmla="*/ 210 h 953"/>
                <a:gd name="T16" fmla="*/ 2363 w 2780"/>
                <a:gd name="T17" fmla="*/ 192 h 953"/>
                <a:gd name="T18" fmla="*/ 2336 w 2780"/>
                <a:gd name="T19" fmla="*/ 186 h 953"/>
                <a:gd name="T20" fmla="*/ 2316 w 2780"/>
                <a:gd name="T21" fmla="*/ 192 h 953"/>
                <a:gd name="T22" fmla="*/ 2244 w 2780"/>
                <a:gd name="T23" fmla="*/ 228 h 953"/>
                <a:gd name="T24" fmla="*/ 2208 w 2780"/>
                <a:gd name="T25" fmla="*/ 240 h 953"/>
                <a:gd name="T26" fmla="*/ 2184 w 2780"/>
                <a:gd name="T27" fmla="*/ 246 h 953"/>
                <a:gd name="T28" fmla="*/ 2172 w 2780"/>
                <a:gd name="T29" fmla="*/ 258 h 953"/>
                <a:gd name="T30" fmla="*/ 2172 w 2780"/>
                <a:gd name="T31" fmla="*/ 276 h 953"/>
                <a:gd name="T32" fmla="*/ 2149 w 2780"/>
                <a:gd name="T33" fmla="*/ 300 h 953"/>
                <a:gd name="T34" fmla="*/ 2131 w 2780"/>
                <a:gd name="T35" fmla="*/ 312 h 953"/>
                <a:gd name="T36" fmla="*/ 2119 w 2780"/>
                <a:gd name="T37" fmla="*/ 324 h 953"/>
                <a:gd name="T38" fmla="*/ 2107 w 2780"/>
                <a:gd name="T39" fmla="*/ 336 h 953"/>
                <a:gd name="T40" fmla="*/ 2072 w 2780"/>
                <a:gd name="T41" fmla="*/ 342 h 953"/>
                <a:gd name="T42" fmla="*/ 1997 w 2780"/>
                <a:gd name="T43" fmla="*/ 336 h 953"/>
                <a:gd name="T44" fmla="*/ 1961 w 2780"/>
                <a:gd name="T45" fmla="*/ 330 h 953"/>
                <a:gd name="T46" fmla="*/ 1949 w 2780"/>
                <a:gd name="T47" fmla="*/ 342 h 953"/>
                <a:gd name="T48" fmla="*/ 1937 w 2780"/>
                <a:gd name="T49" fmla="*/ 354 h 953"/>
                <a:gd name="T50" fmla="*/ 1907 w 2780"/>
                <a:gd name="T51" fmla="*/ 360 h 953"/>
                <a:gd name="T52" fmla="*/ 1848 w 2780"/>
                <a:gd name="T53" fmla="*/ 342 h 953"/>
                <a:gd name="T54" fmla="*/ 1824 w 2780"/>
                <a:gd name="T55" fmla="*/ 342 h 953"/>
                <a:gd name="T56" fmla="*/ 1800 w 2780"/>
                <a:gd name="T57" fmla="*/ 354 h 953"/>
                <a:gd name="T58" fmla="*/ 1731 w 2780"/>
                <a:gd name="T59" fmla="*/ 425 h 953"/>
                <a:gd name="T60" fmla="*/ 1684 w 2780"/>
                <a:gd name="T61" fmla="*/ 569 h 953"/>
                <a:gd name="T62" fmla="*/ 1684 w 2780"/>
                <a:gd name="T63" fmla="*/ 593 h 953"/>
                <a:gd name="T64" fmla="*/ 1690 w 2780"/>
                <a:gd name="T65" fmla="*/ 641 h 953"/>
                <a:gd name="T66" fmla="*/ 1709 w 2780"/>
                <a:gd name="T67" fmla="*/ 659 h 953"/>
                <a:gd name="T68" fmla="*/ 1702 w 2780"/>
                <a:gd name="T69" fmla="*/ 671 h 953"/>
                <a:gd name="T70" fmla="*/ 1690 w 2780"/>
                <a:gd name="T71" fmla="*/ 683 h 953"/>
                <a:gd name="T72" fmla="*/ 1612 w 2780"/>
                <a:gd name="T73" fmla="*/ 689 h 953"/>
                <a:gd name="T74" fmla="*/ 1535 w 2780"/>
                <a:gd name="T75" fmla="*/ 629 h 953"/>
                <a:gd name="T76" fmla="*/ 1389 w 2780"/>
                <a:gd name="T77" fmla="*/ 587 h 953"/>
                <a:gd name="T78" fmla="*/ 1240 w 2780"/>
                <a:gd name="T79" fmla="*/ 671 h 953"/>
                <a:gd name="T80" fmla="*/ 1058 w 2780"/>
                <a:gd name="T81" fmla="*/ 731 h 953"/>
                <a:gd name="T82" fmla="*/ 855 w 2780"/>
                <a:gd name="T83" fmla="*/ 743 h 953"/>
                <a:gd name="T84" fmla="*/ 656 w 2780"/>
                <a:gd name="T85" fmla="*/ 701 h 953"/>
                <a:gd name="T86" fmla="*/ 596 w 2780"/>
                <a:gd name="T87" fmla="*/ 695 h 953"/>
                <a:gd name="T88" fmla="*/ 584 w 2780"/>
                <a:gd name="T89" fmla="*/ 701 h 953"/>
                <a:gd name="T90" fmla="*/ 548 w 2780"/>
                <a:gd name="T91" fmla="*/ 731 h 953"/>
                <a:gd name="T92" fmla="*/ 450 w 2780"/>
                <a:gd name="T93" fmla="*/ 809 h 953"/>
                <a:gd name="T94" fmla="*/ 420 w 2780"/>
                <a:gd name="T95" fmla="*/ 821 h 953"/>
                <a:gd name="T96" fmla="*/ 396 w 2780"/>
                <a:gd name="T97" fmla="*/ 821 h 953"/>
                <a:gd name="T98" fmla="*/ 349 w 2780"/>
                <a:gd name="T99" fmla="*/ 827 h 953"/>
                <a:gd name="T100" fmla="*/ 223 w 2780"/>
                <a:gd name="T101" fmla="*/ 851 h 953"/>
                <a:gd name="T102" fmla="*/ 187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906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307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 anchor="b"/>
          <a:lstStyle>
            <a:lvl1pPr>
              <a:defRPr sz="5700"/>
            </a:lvl1pPr>
          </a:lstStyle>
          <a:p>
            <a:pPr lvl="0"/>
            <a:r>
              <a:rPr lang="es-ES" altLang="es-ES" noProof="0"/>
              <a:t>Haga clic para cambiar el estilo de título	</a:t>
            </a:r>
          </a:p>
        </p:txBody>
      </p:sp>
      <p:sp>
        <p:nvSpPr>
          <p:cNvPr id="30739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s-ES" altLang="es-ES" noProof="0"/>
              <a:t>Haga clic para modificar el estilo de subtítulo del patrón</a:t>
            </a:r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C5701-F438-4D8A-9EE7-1AADD77C00A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164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F3691-55D9-4F8A-90AC-665743BB734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1576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9645C-9381-412B-B62B-2ECC250F5CC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1785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9AA56-45B3-4EE0-B57A-3A813531F4B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5365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B3E41-A07E-4F6D-8BD3-EC352B4031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4992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AC1FE-2458-4C85-B7AB-DD9DEC51007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2718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69FA8-6704-4434-B243-CADB91C7D58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4744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D402F-0A4E-4429-AA18-CC5A852A1EB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2928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7F63-8C0E-4356-9352-C4C2F21EF6C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1858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D4D17-734F-415B-9430-25872D9E638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7173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9FF61-3876-40E3-959E-870894FA2F1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9870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49CE7-ED81-465B-A00A-D7F22A96D89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5271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A6045-CBC0-45E0-AAD0-AD901E936DA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7998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D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1034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94 w 2780"/>
                <a:gd name="T1" fmla="*/ 18 h 953"/>
                <a:gd name="T2" fmla="*/ 2804 w 2780"/>
                <a:gd name="T3" fmla="*/ 24 h 953"/>
                <a:gd name="T4" fmla="*/ 2737 w 2780"/>
                <a:gd name="T5" fmla="*/ 102 h 953"/>
                <a:gd name="T6" fmla="*/ 2623 w 2780"/>
                <a:gd name="T7" fmla="*/ 156 h 953"/>
                <a:gd name="T8" fmla="*/ 2617 w 2780"/>
                <a:gd name="T9" fmla="*/ 222 h 953"/>
                <a:gd name="T10" fmla="*/ 2599 w 2780"/>
                <a:gd name="T11" fmla="*/ 246 h 953"/>
                <a:gd name="T12" fmla="*/ 2581 w 2780"/>
                <a:gd name="T13" fmla="*/ 252 h 953"/>
                <a:gd name="T14" fmla="*/ 2509 w 2780"/>
                <a:gd name="T15" fmla="*/ 210 h 953"/>
                <a:gd name="T16" fmla="*/ 2363 w 2780"/>
                <a:gd name="T17" fmla="*/ 192 h 953"/>
                <a:gd name="T18" fmla="*/ 2336 w 2780"/>
                <a:gd name="T19" fmla="*/ 186 h 953"/>
                <a:gd name="T20" fmla="*/ 2316 w 2780"/>
                <a:gd name="T21" fmla="*/ 192 h 953"/>
                <a:gd name="T22" fmla="*/ 2244 w 2780"/>
                <a:gd name="T23" fmla="*/ 228 h 953"/>
                <a:gd name="T24" fmla="*/ 2208 w 2780"/>
                <a:gd name="T25" fmla="*/ 240 h 953"/>
                <a:gd name="T26" fmla="*/ 2184 w 2780"/>
                <a:gd name="T27" fmla="*/ 246 h 953"/>
                <a:gd name="T28" fmla="*/ 2172 w 2780"/>
                <a:gd name="T29" fmla="*/ 258 h 953"/>
                <a:gd name="T30" fmla="*/ 2172 w 2780"/>
                <a:gd name="T31" fmla="*/ 276 h 953"/>
                <a:gd name="T32" fmla="*/ 2149 w 2780"/>
                <a:gd name="T33" fmla="*/ 300 h 953"/>
                <a:gd name="T34" fmla="*/ 2131 w 2780"/>
                <a:gd name="T35" fmla="*/ 312 h 953"/>
                <a:gd name="T36" fmla="*/ 2119 w 2780"/>
                <a:gd name="T37" fmla="*/ 324 h 953"/>
                <a:gd name="T38" fmla="*/ 2107 w 2780"/>
                <a:gd name="T39" fmla="*/ 336 h 953"/>
                <a:gd name="T40" fmla="*/ 2072 w 2780"/>
                <a:gd name="T41" fmla="*/ 342 h 953"/>
                <a:gd name="T42" fmla="*/ 1997 w 2780"/>
                <a:gd name="T43" fmla="*/ 336 h 953"/>
                <a:gd name="T44" fmla="*/ 1961 w 2780"/>
                <a:gd name="T45" fmla="*/ 330 h 953"/>
                <a:gd name="T46" fmla="*/ 1949 w 2780"/>
                <a:gd name="T47" fmla="*/ 342 h 953"/>
                <a:gd name="T48" fmla="*/ 1937 w 2780"/>
                <a:gd name="T49" fmla="*/ 354 h 953"/>
                <a:gd name="T50" fmla="*/ 1907 w 2780"/>
                <a:gd name="T51" fmla="*/ 360 h 953"/>
                <a:gd name="T52" fmla="*/ 1848 w 2780"/>
                <a:gd name="T53" fmla="*/ 342 h 953"/>
                <a:gd name="T54" fmla="*/ 1824 w 2780"/>
                <a:gd name="T55" fmla="*/ 342 h 953"/>
                <a:gd name="T56" fmla="*/ 1800 w 2780"/>
                <a:gd name="T57" fmla="*/ 354 h 953"/>
                <a:gd name="T58" fmla="*/ 1731 w 2780"/>
                <a:gd name="T59" fmla="*/ 425 h 953"/>
                <a:gd name="T60" fmla="*/ 1684 w 2780"/>
                <a:gd name="T61" fmla="*/ 569 h 953"/>
                <a:gd name="T62" fmla="*/ 1684 w 2780"/>
                <a:gd name="T63" fmla="*/ 593 h 953"/>
                <a:gd name="T64" fmla="*/ 1690 w 2780"/>
                <a:gd name="T65" fmla="*/ 641 h 953"/>
                <a:gd name="T66" fmla="*/ 1709 w 2780"/>
                <a:gd name="T67" fmla="*/ 659 h 953"/>
                <a:gd name="T68" fmla="*/ 1702 w 2780"/>
                <a:gd name="T69" fmla="*/ 671 h 953"/>
                <a:gd name="T70" fmla="*/ 1690 w 2780"/>
                <a:gd name="T71" fmla="*/ 683 h 953"/>
                <a:gd name="T72" fmla="*/ 1612 w 2780"/>
                <a:gd name="T73" fmla="*/ 689 h 953"/>
                <a:gd name="T74" fmla="*/ 1535 w 2780"/>
                <a:gd name="T75" fmla="*/ 629 h 953"/>
                <a:gd name="T76" fmla="*/ 1389 w 2780"/>
                <a:gd name="T77" fmla="*/ 587 h 953"/>
                <a:gd name="T78" fmla="*/ 1240 w 2780"/>
                <a:gd name="T79" fmla="*/ 671 h 953"/>
                <a:gd name="T80" fmla="*/ 1058 w 2780"/>
                <a:gd name="T81" fmla="*/ 731 h 953"/>
                <a:gd name="T82" fmla="*/ 855 w 2780"/>
                <a:gd name="T83" fmla="*/ 743 h 953"/>
                <a:gd name="T84" fmla="*/ 656 w 2780"/>
                <a:gd name="T85" fmla="*/ 701 h 953"/>
                <a:gd name="T86" fmla="*/ 596 w 2780"/>
                <a:gd name="T87" fmla="*/ 695 h 953"/>
                <a:gd name="T88" fmla="*/ 584 w 2780"/>
                <a:gd name="T89" fmla="*/ 701 h 953"/>
                <a:gd name="T90" fmla="*/ 548 w 2780"/>
                <a:gd name="T91" fmla="*/ 731 h 953"/>
                <a:gd name="T92" fmla="*/ 450 w 2780"/>
                <a:gd name="T93" fmla="*/ 809 h 953"/>
                <a:gd name="T94" fmla="*/ 420 w 2780"/>
                <a:gd name="T95" fmla="*/ 821 h 953"/>
                <a:gd name="T96" fmla="*/ 396 w 2780"/>
                <a:gd name="T97" fmla="*/ 821 h 953"/>
                <a:gd name="T98" fmla="*/ 349 w 2780"/>
                <a:gd name="T99" fmla="*/ 827 h 953"/>
                <a:gd name="T100" fmla="*/ 223 w 2780"/>
                <a:gd name="T101" fmla="*/ 851 h 953"/>
                <a:gd name="T102" fmla="*/ 187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906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2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3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4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5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6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7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0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3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2971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2971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285F58A5-409A-44EF-9C41-D443376B30E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2971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pic>
        <p:nvPicPr>
          <p:cNvPr id="1032" name="Picture 24" descr="logo_dsic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5972175"/>
            <a:ext cx="11906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1" name="Text Box 25"/>
          <p:cNvSpPr txBox="1">
            <a:spLocks noChangeArrowheads="1"/>
          </p:cNvSpPr>
          <p:nvPr userDrawn="1"/>
        </p:nvSpPr>
        <p:spPr bwMode="auto">
          <a:xfrm>
            <a:off x="7461250" y="0"/>
            <a:ext cx="146208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CAP-</a:t>
            </a:r>
            <a:r>
              <a:rPr lang="es-ES" altLang="es-ES" sz="16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MUIinf</a:t>
            </a:r>
            <a:endParaRPr lang="es-ES" altLang="es-ES" sz="16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3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800" dirty="0"/>
              <a:t>Computación de Altas Prestaciones-2022-23</a:t>
            </a:r>
            <a:br>
              <a:rPr lang="es-ES" altLang="es-ES" sz="3800" dirty="0"/>
            </a:br>
            <a:r>
              <a:rPr lang="es-ES" altLang="es-ES" sz="3800" dirty="0"/>
              <a:t>Sesión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vectoriales básicas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773238"/>
            <a:ext cx="8507412" cy="4764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/>
              <a:t>Operaciones Vectoriales Básicas: (</a:t>
            </a:r>
            <a:r>
              <a:rPr lang="es-ES" altLang="es-ES" sz="2400" dirty="0">
                <a:sym typeface="Symbol" pitchFamily="18" charset="2"/>
              </a:rPr>
              <a:t></a:t>
            </a:r>
            <a:r>
              <a:rPr lang="es-ES" altLang="es-ES" sz="2400" dirty="0"/>
              <a:t> </a:t>
            </a:r>
            <a:r>
              <a:rPr lang="es-ES" altLang="es-ES" sz="2400" dirty="0">
                <a:sym typeface="Symbol" pitchFamily="18" charset="2"/>
              </a:rPr>
              <a:t>, </a:t>
            </a:r>
            <a:r>
              <a:rPr lang="es-ES" altLang="es-ES" sz="2400" dirty="0" err="1">
                <a:sym typeface="Symbol" pitchFamily="18" charset="2"/>
              </a:rPr>
              <a:t>x,y,z</a:t>
            </a:r>
            <a:r>
              <a:rPr lang="es-ES" altLang="es-ES" sz="2400" dirty="0">
                <a:sym typeface="Symbol" pitchFamily="18" charset="2"/>
              </a:rPr>
              <a:t></a:t>
            </a:r>
            <a:r>
              <a:rPr lang="es-ES" altLang="es-ES" sz="2400" baseline="30000" dirty="0">
                <a:sym typeface="Symbol" pitchFamily="18" charset="2"/>
              </a:rPr>
              <a:t>n</a:t>
            </a:r>
            <a:r>
              <a:rPr lang="es-ES" altLang="es-ES" sz="2400" dirty="0">
                <a:sym typeface="Symbol" pitchFamily="18" charset="2"/>
              </a:rPr>
              <a:t>),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involucrando sólo vectores y escalares: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s-ES" altLang="es-ES" sz="1600" dirty="0"/>
              <a:t>	</a:t>
            </a:r>
            <a:r>
              <a:rPr lang="es-ES" altLang="es-ES" sz="2400" dirty="0"/>
              <a:t>-Multiplicación escalar-vector: z= </a:t>
            </a:r>
            <a:r>
              <a:rPr lang="es-ES" altLang="es-ES" sz="2400" dirty="0">
                <a:sym typeface="Symbol" pitchFamily="18" charset="2"/>
              </a:rPr>
              <a:t></a:t>
            </a:r>
            <a:r>
              <a:rPr lang="es-ES" altLang="es-ES" sz="2400" dirty="0"/>
              <a:t> x</a:t>
            </a:r>
            <a:r>
              <a:rPr lang="es-ES" altLang="es-ES" sz="2400" baseline="30000" dirty="0"/>
              <a:t> </a:t>
            </a:r>
            <a:r>
              <a:rPr lang="es-ES" altLang="es-ES" sz="2400" dirty="0"/>
              <a:t>  (</a:t>
            </a:r>
            <a:r>
              <a:rPr lang="es-ES" altLang="es-ES" sz="2400" dirty="0" err="1"/>
              <a:t>z</a:t>
            </a:r>
            <a:r>
              <a:rPr lang="es-ES" altLang="es-ES" sz="2400" baseline="-25000" dirty="0" err="1"/>
              <a:t>i</a:t>
            </a:r>
            <a:r>
              <a:rPr lang="es-ES" altLang="es-ES" sz="2400" dirty="0"/>
              <a:t>= </a:t>
            </a:r>
            <a:r>
              <a:rPr lang="es-ES" altLang="es-ES" sz="2400" dirty="0">
                <a:sym typeface="Symbol" pitchFamily="18" charset="2"/>
              </a:rPr>
              <a:t></a:t>
            </a:r>
            <a:r>
              <a:rPr lang="es-ES" altLang="es-ES" sz="2400" dirty="0"/>
              <a:t> x</a:t>
            </a:r>
            <a:r>
              <a:rPr lang="es-ES" altLang="es-ES" sz="2400" baseline="-25000" dirty="0"/>
              <a:t>i</a:t>
            </a:r>
            <a:r>
              <a:rPr lang="es-ES" altLang="es-ES" sz="2400" dirty="0"/>
              <a:t>)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s-ES" altLang="es-ES" sz="2400" dirty="0"/>
              <a:t>	-Suma de vectores: z=</a:t>
            </a:r>
            <a:r>
              <a:rPr lang="es-ES" altLang="es-ES" sz="2400" dirty="0" err="1"/>
              <a:t>y+x</a:t>
            </a:r>
            <a:r>
              <a:rPr lang="es-ES" altLang="es-ES" sz="2400" dirty="0"/>
              <a:t> (</a:t>
            </a:r>
            <a:r>
              <a:rPr lang="es-ES" altLang="es-ES" sz="2400" dirty="0" err="1"/>
              <a:t>z</a:t>
            </a:r>
            <a:r>
              <a:rPr lang="es-ES" altLang="es-ES" sz="2400" baseline="-25000" dirty="0" err="1"/>
              <a:t>i</a:t>
            </a:r>
            <a:r>
              <a:rPr lang="es-ES" altLang="es-ES" sz="2400" dirty="0"/>
              <a:t>=</a:t>
            </a:r>
            <a:r>
              <a:rPr lang="es-ES" altLang="es-ES" sz="2400" dirty="0" err="1"/>
              <a:t>y</a:t>
            </a:r>
            <a:r>
              <a:rPr lang="es-ES" altLang="es-ES" sz="2400" baseline="-25000" dirty="0" err="1"/>
              <a:t>i</a:t>
            </a:r>
            <a:r>
              <a:rPr lang="es-ES" altLang="es-ES" sz="2400" dirty="0" err="1"/>
              <a:t>+x</a:t>
            </a:r>
            <a:r>
              <a:rPr lang="es-ES" altLang="es-ES" sz="2400" baseline="-25000" dirty="0" err="1"/>
              <a:t>i</a:t>
            </a:r>
            <a:r>
              <a:rPr lang="es-ES" altLang="es-ES" sz="2400" dirty="0"/>
              <a:t>)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s-ES" altLang="es-ES" sz="2400" dirty="0"/>
              <a:t>	-Producto escalar (Producto interno): </a:t>
            </a:r>
            <a:r>
              <a:rPr lang="es-ES" altLang="es-ES" sz="2400" dirty="0">
                <a:sym typeface="Symbol" pitchFamily="18" charset="2"/>
              </a:rPr>
              <a:t></a:t>
            </a:r>
            <a:r>
              <a:rPr lang="es-ES" altLang="es-ES" sz="2400" dirty="0"/>
              <a:t> =</a:t>
            </a:r>
            <a:r>
              <a:rPr lang="es-ES" altLang="es-ES" sz="2400" dirty="0" err="1"/>
              <a:t>y</a:t>
            </a:r>
            <a:r>
              <a:rPr lang="es-ES" altLang="es-ES" sz="2400" baseline="30000" dirty="0" err="1"/>
              <a:t>t</a:t>
            </a:r>
            <a:r>
              <a:rPr lang="es-ES" altLang="es-ES" sz="2400" dirty="0" err="1">
                <a:sym typeface="Symbol" pitchFamily="18" charset="2"/>
              </a:rPr>
              <a:t>x</a:t>
            </a:r>
            <a:r>
              <a:rPr lang="es-ES" altLang="es-ES" sz="2400" dirty="0">
                <a:sym typeface="Symbol" pitchFamily="18" charset="2"/>
              </a:rPr>
              <a:t> </a:t>
            </a:r>
            <a:endParaRPr lang="es-ES" altLang="es-ES" sz="2400" dirty="0"/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s-ES" altLang="es-ES" sz="2000" dirty="0">
                <a:sym typeface="Symbol" pitchFamily="18" charset="2"/>
              </a:rPr>
              <a:t>	</a:t>
            </a:r>
            <a:endParaRPr lang="es-ES" altLang="es-ES" sz="20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es-ES" altLang="es-ES" sz="2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800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5940152" y="5013176"/>
                <a:ext cx="152381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013176"/>
                <a:ext cx="1523814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vectoriales básicas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785225" cy="54848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/>
              <a:t>Algoritmo para Producto interno: (</a:t>
            </a:r>
            <a:r>
              <a:rPr lang="es-ES" altLang="es-ES" sz="2400" dirty="0">
                <a:sym typeface="Symbol" pitchFamily="18" charset="2"/>
              </a:rPr>
              <a:t></a:t>
            </a:r>
            <a:r>
              <a:rPr lang="es-ES" altLang="es-ES" sz="2400" dirty="0"/>
              <a:t> </a:t>
            </a:r>
            <a:r>
              <a:rPr lang="es-ES" altLang="es-ES" sz="2400" dirty="0">
                <a:sym typeface="Symbol" pitchFamily="18" charset="2"/>
              </a:rPr>
              <a:t>, </a:t>
            </a:r>
            <a:r>
              <a:rPr lang="es-ES" altLang="es-ES" sz="2400" dirty="0" err="1">
                <a:sym typeface="Symbol" pitchFamily="18" charset="2"/>
              </a:rPr>
              <a:t>x,y</a:t>
            </a:r>
            <a:r>
              <a:rPr lang="es-ES" altLang="es-ES" sz="2400" dirty="0">
                <a:sym typeface="Symbol" pitchFamily="18" charset="2"/>
              </a:rPr>
              <a:t></a:t>
            </a:r>
            <a:r>
              <a:rPr lang="es-ES" altLang="es-ES" sz="2400" baseline="30000" dirty="0">
                <a:sym typeface="Symbol" pitchFamily="18" charset="2"/>
              </a:rPr>
              <a:t>n</a:t>
            </a:r>
            <a:r>
              <a:rPr lang="es-ES" altLang="es-ES" sz="2400" dirty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1600" dirty="0"/>
              <a:t>	</a:t>
            </a:r>
            <a:r>
              <a:rPr lang="es-ES" altLang="es-ES" sz="2000" dirty="0">
                <a:sym typeface="Symbol" pitchFamily="18" charset="2"/>
              </a:rPr>
              <a:t>=0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000" dirty="0"/>
              <a:t>	</a:t>
            </a:r>
            <a:r>
              <a:rPr lang="es-ES" altLang="es-ES" sz="2000" dirty="0" err="1"/>
              <a:t>for</a:t>
            </a:r>
            <a:r>
              <a:rPr lang="es-ES" altLang="es-ES" sz="2000" dirty="0"/>
              <a:t> i=1:n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000" dirty="0"/>
              <a:t> 		</a:t>
            </a:r>
            <a:r>
              <a:rPr lang="es-ES" altLang="es-ES" sz="2000" dirty="0">
                <a:sym typeface="Symbol" pitchFamily="18" charset="2"/>
              </a:rPr>
              <a:t></a:t>
            </a:r>
            <a:r>
              <a:rPr lang="es-ES" altLang="es-ES" sz="2000" baseline="-25000" dirty="0"/>
              <a:t> </a:t>
            </a:r>
            <a:r>
              <a:rPr lang="es-ES" altLang="es-ES" sz="2000" dirty="0"/>
              <a:t>= x</a:t>
            </a:r>
            <a:r>
              <a:rPr lang="es-ES" altLang="es-ES" sz="2000" baseline="-25000" dirty="0"/>
              <a:t>i</a:t>
            </a:r>
            <a:r>
              <a:rPr lang="es-ES" altLang="es-ES" sz="2000" dirty="0"/>
              <a:t>*</a:t>
            </a:r>
            <a:r>
              <a:rPr lang="es-ES" altLang="es-ES" sz="2000" dirty="0" err="1"/>
              <a:t>y</a:t>
            </a:r>
            <a:r>
              <a:rPr lang="es-ES" altLang="es-ES" sz="2000" baseline="-25000" dirty="0" err="1"/>
              <a:t>i</a:t>
            </a:r>
            <a:r>
              <a:rPr lang="es-ES" altLang="es-ES" sz="2000" dirty="0"/>
              <a:t> +</a:t>
            </a:r>
            <a:r>
              <a:rPr lang="es-ES" altLang="es-ES" sz="2000" dirty="0">
                <a:sym typeface="Symbol" pitchFamily="18" charset="2"/>
              </a:rPr>
              <a:t></a:t>
            </a:r>
            <a:endParaRPr lang="es-ES" altLang="es-ES" sz="2000" baseline="-25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000" dirty="0"/>
              <a:t>	</a:t>
            </a:r>
            <a:r>
              <a:rPr lang="es-ES" altLang="es-ES" sz="2000" dirty="0" err="1"/>
              <a:t>end</a:t>
            </a:r>
            <a:endParaRPr lang="es-ES" altLang="es-ES" sz="1600" dirty="0"/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  <a:defRPr/>
            </a:pPr>
            <a:endParaRPr lang="es-ES" altLang="es-ES" sz="2400" dirty="0">
              <a:sym typeface="Symbol" pitchFamily="18" charset="2"/>
            </a:endParaRPr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Multiplicación vectorial o de </a:t>
            </a:r>
            <a:r>
              <a:rPr lang="es-ES" altLang="es-ES" sz="2400" dirty="0" err="1">
                <a:sym typeface="Symbol" pitchFamily="18" charset="2"/>
              </a:rPr>
              <a:t>Hadamard</a:t>
            </a:r>
            <a:r>
              <a:rPr lang="es-ES" altLang="es-ES" sz="2400" dirty="0">
                <a:sym typeface="Symbol" pitchFamily="18" charset="2"/>
              </a:rPr>
              <a:t>: z=y.*x    </a:t>
            </a:r>
            <a:r>
              <a:rPr lang="es-ES" altLang="es-ES" sz="2400" dirty="0"/>
              <a:t>(</a:t>
            </a:r>
            <a:r>
              <a:rPr lang="es-ES" altLang="es-ES" sz="2400" dirty="0" err="1"/>
              <a:t>z</a:t>
            </a:r>
            <a:r>
              <a:rPr lang="es-ES" altLang="es-ES" sz="2400" baseline="-25000" dirty="0" err="1"/>
              <a:t>i</a:t>
            </a:r>
            <a:r>
              <a:rPr lang="es-ES" altLang="es-ES" sz="2400" dirty="0"/>
              <a:t>=</a:t>
            </a:r>
            <a:r>
              <a:rPr lang="es-ES" altLang="es-ES" sz="2400" dirty="0" err="1"/>
              <a:t>y</a:t>
            </a:r>
            <a:r>
              <a:rPr lang="es-ES" altLang="es-ES" sz="2400" baseline="-25000" dirty="0" err="1"/>
              <a:t>i</a:t>
            </a:r>
            <a:r>
              <a:rPr lang="es-ES" altLang="es-ES" sz="2400" dirty="0" err="1"/>
              <a:t>·x</a:t>
            </a:r>
            <a:r>
              <a:rPr lang="es-ES" altLang="es-ES" sz="2400" baseline="-25000" dirty="0" err="1"/>
              <a:t>i</a:t>
            </a:r>
            <a:r>
              <a:rPr lang="es-ES" altLang="es-ES" sz="2400" dirty="0"/>
              <a:t>)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  <a:defRPr/>
            </a:pPr>
            <a:endParaRPr lang="es-ES" altLang="es-ES" sz="2400" dirty="0"/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s-ES" altLang="es-ES" sz="2400" dirty="0"/>
              <a:t>	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es-ES" altLang="es-ES" sz="24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800" dirty="0"/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vectoriales básicas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773238"/>
            <a:ext cx="7991475" cy="4764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/>
              <a:t>-</a:t>
            </a:r>
            <a:r>
              <a:rPr lang="es-ES" altLang="es-ES" sz="2400" dirty="0" err="1"/>
              <a:t>Saxpy</a:t>
            </a:r>
            <a:r>
              <a:rPr lang="es-ES" altLang="es-ES" sz="2400" dirty="0"/>
              <a:t> (</a:t>
            </a:r>
            <a:r>
              <a:rPr lang="es-ES" altLang="es-ES" sz="2400" dirty="0" err="1"/>
              <a:t>scalar</a:t>
            </a:r>
            <a:r>
              <a:rPr lang="es-ES" altLang="es-ES" sz="2400" dirty="0"/>
              <a:t> a x plus y): y= </a:t>
            </a:r>
            <a:r>
              <a:rPr lang="es-ES" altLang="es-ES" sz="2400" dirty="0" err="1"/>
              <a:t>ax+y</a:t>
            </a:r>
            <a:r>
              <a:rPr lang="es-ES" altLang="es-ES" sz="2400" dirty="0"/>
              <a:t>     (</a:t>
            </a:r>
            <a:r>
              <a:rPr lang="es-ES" altLang="es-ES" sz="2400" dirty="0" err="1"/>
              <a:t>y</a:t>
            </a:r>
            <a:r>
              <a:rPr lang="es-ES" altLang="es-ES" sz="2400" baseline="-25000" dirty="0" err="1"/>
              <a:t>i</a:t>
            </a:r>
            <a:r>
              <a:rPr lang="es-ES" altLang="es-ES" sz="2400" dirty="0"/>
              <a:t>=</a:t>
            </a:r>
            <a:r>
              <a:rPr lang="es-ES" altLang="es-ES" sz="2400" dirty="0" err="1"/>
              <a:t>ax</a:t>
            </a:r>
            <a:r>
              <a:rPr lang="es-ES" altLang="es-ES" sz="2400" baseline="-25000" dirty="0" err="1"/>
              <a:t>i</a:t>
            </a:r>
            <a:r>
              <a:rPr lang="es-ES" altLang="es-ES" sz="2400" dirty="0" err="1"/>
              <a:t>+y</a:t>
            </a:r>
            <a:r>
              <a:rPr lang="es-ES" altLang="es-ES" sz="2400" baseline="-25000" dirty="0" err="1"/>
              <a:t>i</a:t>
            </a:r>
            <a:r>
              <a:rPr lang="es-ES" altLang="es-ES" sz="2400" dirty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/>
              <a:t>	</a:t>
            </a:r>
            <a:r>
              <a:rPr lang="es-ES" altLang="es-ES" sz="2400" dirty="0" err="1"/>
              <a:t>for</a:t>
            </a:r>
            <a:r>
              <a:rPr lang="es-ES" altLang="es-ES" sz="2400" dirty="0"/>
              <a:t> i=1:n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/>
              <a:t> 		</a:t>
            </a:r>
            <a:r>
              <a:rPr lang="es-ES" altLang="es-ES" sz="2400" dirty="0" err="1">
                <a:sym typeface="Symbol" pitchFamily="18" charset="2"/>
              </a:rPr>
              <a:t>y</a:t>
            </a:r>
            <a:r>
              <a:rPr lang="es-ES" altLang="es-ES" sz="2400" baseline="-25000" dirty="0" err="1">
                <a:sym typeface="Symbol" pitchFamily="18" charset="2"/>
              </a:rPr>
              <a:t>i</a:t>
            </a:r>
            <a:r>
              <a:rPr lang="es-ES" altLang="es-ES" sz="2400" dirty="0"/>
              <a:t> = </a:t>
            </a:r>
            <a:r>
              <a:rPr lang="es-ES" altLang="es-ES" sz="2400" dirty="0">
                <a:sym typeface="Symbol" pitchFamily="18" charset="2"/>
              </a:rPr>
              <a:t>*</a:t>
            </a:r>
            <a:r>
              <a:rPr lang="es-ES" altLang="es-ES" sz="2400" dirty="0" err="1"/>
              <a:t>x</a:t>
            </a:r>
            <a:r>
              <a:rPr lang="es-ES" altLang="es-ES" sz="2400" baseline="-25000" dirty="0" err="1"/>
              <a:t>i</a:t>
            </a:r>
            <a:r>
              <a:rPr lang="es-ES" altLang="es-ES" sz="2400" dirty="0" err="1"/>
              <a:t>+y</a:t>
            </a:r>
            <a:r>
              <a:rPr lang="es-ES" altLang="es-ES" sz="2400" baseline="-25000" dirty="0" err="1"/>
              <a:t>i</a:t>
            </a:r>
            <a:endParaRPr lang="es-ES" altLang="es-ES" sz="2400" baseline="-25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/>
              <a:t>	</a:t>
            </a:r>
            <a:r>
              <a:rPr lang="es-ES" altLang="es-ES" sz="2400" dirty="0" err="1"/>
              <a:t>end</a:t>
            </a:r>
            <a:endParaRPr lang="es-ES" altLang="es-E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/>
              <a:t>¿Cuál es el coste de estas operaciones?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24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es-ES" altLang="es-ES" sz="2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800" dirty="0"/>
              <a:t>	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2843213" y="4005263"/>
            <a:ext cx="287337" cy="108108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698750" y="4379913"/>
            <a:ext cx="2808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  y   = a· x    +   y</a:t>
            </a: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3851275" y="4005263"/>
            <a:ext cx="287338" cy="108108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4716463" y="4005263"/>
            <a:ext cx="287337" cy="108108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/>
      <p:bldP spid="18440" grpId="0"/>
      <p:bldP spid="18441" grpId="0" animBg="1"/>
      <p:bldP spid="184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773238"/>
            <a:ext cx="8785225" cy="4764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000" dirty="0"/>
              <a:t>Multiplicación Matriz-vector (</a:t>
            </a:r>
            <a:r>
              <a:rPr lang="es-ES" altLang="es-ES" sz="2000" dirty="0" err="1"/>
              <a:t>Gaxpy</a:t>
            </a:r>
            <a:r>
              <a:rPr lang="es-ES" altLang="es-ES" sz="2000" dirty="0"/>
              <a:t>): </a:t>
            </a:r>
            <a:r>
              <a:rPr lang="es-ES" altLang="es-ES" sz="2000" dirty="0">
                <a:sym typeface="Symbol" pitchFamily="18" charset="2"/>
              </a:rPr>
              <a:t>x</a:t>
            </a:r>
            <a:r>
              <a:rPr lang="es-ES" altLang="es-ES" sz="2000" baseline="30000" dirty="0">
                <a:sym typeface="Symbol" pitchFamily="18" charset="2"/>
              </a:rPr>
              <a:t>n</a:t>
            </a:r>
            <a:r>
              <a:rPr lang="es-ES" altLang="es-ES" sz="2000" dirty="0">
                <a:sym typeface="Symbol" pitchFamily="18" charset="2"/>
              </a:rPr>
              <a:t> ,y</a:t>
            </a:r>
            <a:r>
              <a:rPr lang="es-ES" altLang="es-ES" sz="2000" baseline="30000" dirty="0">
                <a:sym typeface="Symbol" pitchFamily="18" charset="2"/>
              </a:rPr>
              <a:t>m</a:t>
            </a:r>
            <a:r>
              <a:rPr lang="es-ES" altLang="es-ES" sz="2000" dirty="0">
                <a:sym typeface="Symbol" pitchFamily="18" charset="2"/>
              </a:rPr>
              <a:t> ,A</a:t>
            </a:r>
            <a:r>
              <a:rPr lang="es-ES" altLang="es-ES" sz="2000" baseline="30000" dirty="0" err="1">
                <a:sym typeface="Symbol" pitchFamily="18" charset="2"/>
              </a:rPr>
              <a:t>mn</a:t>
            </a:r>
            <a:endParaRPr lang="es-ES" altLang="es-ES" sz="2000" baseline="30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2000" dirty="0">
              <a:sym typeface="Symbol" pitchFamily="18" charset="2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000" dirty="0">
                <a:sym typeface="Symbol" pitchFamily="18" charset="2"/>
              </a:rPr>
              <a:t>y=A*x;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2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000" dirty="0">
                <a:sym typeface="Symbol" pitchFamily="18" charset="2"/>
              </a:rPr>
              <a:t>En formato de Actualización: y=</a:t>
            </a:r>
            <a:r>
              <a:rPr lang="es-ES" altLang="es-ES" sz="2000" dirty="0" err="1">
                <a:sym typeface="Symbol" pitchFamily="18" charset="2"/>
              </a:rPr>
              <a:t>Ax+y</a:t>
            </a:r>
            <a:r>
              <a:rPr lang="es-ES" altLang="es-ES" sz="2000" dirty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2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1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1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1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000" dirty="0">
                <a:sym typeface="Symbol" pitchFamily="18" charset="2"/>
              </a:rPr>
              <a:t>Se puede considerar como “</a:t>
            </a:r>
            <a:r>
              <a:rPr lang="es-ES" altLang="es-ES" sz="2000" dirty="0" err="1">
                <a:sym typeface="Symbol" pitchFamily="18" charset="2"/>
              </a:rPr>
              <a:t>saxpy</a:t>
            </a:r>
            <a:r>
              <a:rPr lang="es-ES" altLang="es-ES" sz="2000" dirty="0">
                <a:sym typeface="Symbol" pitchFamily="18" charset="2"/>
              </a:rPr>
              <a:t>” generalizado o “</a:t>
            </a:r>
            <a:r>
              <a:rPr lang="es-ES" altLang="es-ES" sz="2000" dirty="0" err="1">
                <a:sym typeface="Symbol" pitchFamily="18" charset="2"/>
              </a:rPr>
              <a:t>gaxpy</a:t>
            </a:r>
            <a:r>
              <a:rPr lang="es-ES" altLang="es-ES" sz="2000" dirty="0">
                <a:sym typeface="Symbol" pitchFamily="18" charset="2"/>
              </a:rPr>
              <a:t>”.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2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1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16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12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6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600" dirty="0"/>
              <a:t>	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3708400" y="5373688"/>
            <a:ext cx="287338" cy="108108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563938" y="5748338"/>
            <a:ext cx="324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  y   =   A    · x    +   y</a:t>
            </a:r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5219700" y="5661025"/>
            <a:ext cx="215900" cy="57626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9466" name="AutoShape 10"/>
          <p:cNvSpPr>
            <a:spLocks noChangeArrowheads="1"/>
          </p:cNvSpPr>
          <p:nvPr/>
        </p:nvSpPr>
        <p:spPr bwMode="auto">
          <a:xfrm>
            <a:off x="6084888" y="5373688"/>
            <a:ext cx="287337" cy="108108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4427538" y="5373688"/>
            <a:ext cx="576262" cy="108108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1549661" y="3289673"/>
                <a:ext cx="5544616" cy="1091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;     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661" y="3289673"/>
                <a:ext cx="5544616" cy="1091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64" grpId="0"/>
      <p:bldP spid="19465" grpId="0" animBg="1"/>
      <p:bldP spid="19466" grpId="0" animBg="1"/>
      <p:bldP spid="194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773238"/>
            <a:ext cx="7991475" cy="4764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Dos versiones: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1) Componente a componente o “</a:t>
            </a:r>
            <a:r>
              <a:rPr lang="es-ES" altLang="es-ES" sz="2400" dirty="0" err="1">
                <a:sym typeface="Symbol" pitchFamily="18" charset="2"/>
              </a:rPr>
              <a:t>Gaxpy</a:t>
            </a:r>
            <a:r>
              <a:rPr lang="es-ES" altLang="es-ES" sz="2400" dirty="0">
                <a:sym typeface="Symbol" pitchFamily="18" charset="2"/>
              </a:rPr>
              <a:t>” por filas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24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    </a:t>
            </a:r>
            <a:r>
              <a:rPr lang="es-ES" altLang="es-ES" sz="2400" dirty="0" err="1">
                <a:sym typeface="Symbol" pitchFamily="18" charset="2"/>
              </a:rPr>
              <a:t>for</a:t>
            </a:r>
            <a:r>
              <a:rPr lang="es-ES" altLang="es-ES" sz="2400" dirty="0">
                <a:sym typeface="Symbol" pitchFamily="18" charset="2"/>
              </a:rPr>
              <a:t> i=1:m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		</a:t>
            </a:r>
            <a:r>
              <a:rPr lang="es-ES" altLang="es-ES" sz="2400" dirty="0" err="1">
                <a:sym typeface="Symbol" pitchFamily="18" charset="2"/>
              </a:rPr>
              <a:t>for</a:t>
            </a:r>
            <a:r>
              <a:rPr lang="es-ES" altLang="es-ES" sz="2400" dirty="0">
                <a:sym typeface="Symbol" pitchFamily="18" charset="2"/>
              </a:rPr>
              <a:t> j=1:n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			</a:t>
            </a:r>
            <a:r>
              <a:rPr lang="es-ES" altLang="es-ES" sz="2400" dirty="0" err="1">
                <a:sym typeface="Symbol" pitchFamily="18" charset="2"/>
              </a:rPr>
              <a:t>y</a:t>
            </a:r>
            <a:r>
              <a:rPr lang="es-ES" altLang="es-ES" sz="2400" baseline="-25000" dirty="0" err="1">
                <a:sym typeface="Symbol" pitchFamily="18" charset="2"/>
              </a:rPr>
              <a:t>i</a:t>
            </a:r>
            <a:r>
              <a:rPr lang="es-ES" altLang="es-ES" sz="2400" dirty="0">
                <a:sym typeface="Symbol" pitchFamily="18" charset="2"/>
              </a:rPr>
              <a:t>=</a:t>
            </a:r>
            <a:r>
              <a:rPr lang="es-ES" altLang="es-ES" sz="2400" dirty="0" err="1">
                <a:sym typeface="Symbol" pitchFamily="18" charset="2"/>
              </a:rPr>
              <a:t>y</a:t>
            </a:r>
            <a:r>
              <a:rPr lang="es-ES" altLang="es-ES" sz="2400" baseline="-25000" dirty="0" err="1">
                <a:sym typeface="Symbol" pitchFamily="18" charset="2"/>
              </a:rPr>
              <a:t>i</a:t>
            </a:r>
            <a:r>
              <a:rPr lang="es-ES" altLang="es-ES" sz="2400" dirty="0" err="1">
                <a:sym typeface="Symbol" pitchFamily="18" charset="2"/>
              </a:rPr>
              <a:t>+A</a:t>
            </a:r>
            <a:r>
              <a:rPr lang="es-ES" altLang="es-ES" sz="2400" baseline="-25000" dirty="0" err="1">
                <a:sym typeface="Symbol" pitchFamily="18" charset="2"/>
              </a:rPr>
              <a:t>i,j</a:t>
            </a:r>
            <a:r>
              <a:rPr lang="es-ES" altLang="es-ES" sz="2400" dirty="0">
                <a:sym typeface="Symbol" pitchFamily="18" charset="2"/>
              </a:rPr>
              <a:t>*</a:t>
            </a:r>
            <a:r>
              <a:rPr lang="es-ES" altLang="es-ES" sz="2400" dirty="0" err="1">
                <a:sym typeface="Symbol" pitchFamily="18" charset="2"/>
              </a:rPr>
              <a:t>x</a:t>
            </a:r>
            <a:r>
              <a:rPr lang="es-ES" altLang="es-ES" sz="2400" baseline="-25000" dirty="0" err="1">
                <a:sym typeface="Symbol" pitchFamily="18" charset="2"/>
              </a:rPr>
              <a:t>j</a:t>
            </a:r>
            <a:endParaRPr lang="es-ES" altLang="es-ES" sz="24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		</a:t>
            </a:r>
            <a:r>
              <a:rPr lang="es-ES" altLang="es-ES" sz="2400" dirty="0" err="1">
                <a:sym typeface="Symbol" pitchFamily="18" charset="2"/>
              </a:rPr>
              <a:t>end</a:t>
            </a:r>
            <a:endParaRPr lang="es-ES" altLang="es-ES" sz="2400" dirty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altLang="es-ES" sz="2400" dirty="0"/>
              <a:t>	 </a:t>
            </a:r>
            <a:r>
              <a:rPr lang="es-ES" altLang="es-ES" sz="2400" dirty="0" err="1"/>
              <a:t>end</a:t>
            </a:r>
            <a:endParaRPr lang="es-ES" altLang="es-ES" sz="2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800" dirty="0"/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773238"/>
            <a:ext cx="7991475" cy="4764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800" dirty="0"/>
              <a:t>Segunda versión: por columnas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36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800" dirty="0">
                <a:sym typeface="Symbol" pitchFamily="18" charset="2"/>
              </a:rPr>
              <a:t>  </a:t>
            </a:r>
            <a:r>
              <a:rPr lang="es-ES" altLang="es-ES" sz="2800" dirty="0" err="1">
                <a:sym typeface="Symbol" pitchFamily="18" charset="2"/>
              </a:rPr>
              <a:t>for</a:t>
            </a:r>
            <a:r>
              <a:rPr lang="es-ES" altLang="es-ES" sz="2800" dirty="0">
                <a:sym typeface="Symbol" pitchFamily="18" charset="2"/>
              </a:rPr>
              <a:t> j=1:n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800" dirty="0">
                <a:sym typeface="Symbol" pitchFamily="18" charset="2"/>
              </a:rPr>
              <a:t>		</a:t>
            </a:r>
            <a:r>
              <a:rPr lang="es-ES" altLang="es-ES" sz="2800" dirty="0" err="1">
                <a:sym typeface="Symbol" pitchFamily="18" charset="2"/>
              </a:rPr>
              <a:t>for</a:t>
            </a:r>
            <a:r>
              <a:rPr lang="es-ES" altLang="es-ES" sz="2800" dirty="0">
                <a:sym typeface="Symbol" pitchFamily="18" charset="2"/>
              </a:rPr>
              <a:t> i=1:m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800" dirty="0">
                <a:sym typeface="Symbol" pitchFamily="18" charset="2"/>
              </a:rPr>
              <a:t>			</a:t>
            </a:r>
            <a:r>
              <a:rPr lang="es-ES" altLang="es-ES" sz="2800" dirty="0" err="1">
                <a:sym typeface="Symbol" pitchFamily="18" charset="2"/>
              </a:rPr>
              <a:t>y</a:t>
            </a:r>
            <a:r>
              <a:rPr lang="es-ES" altLang="es-ES" sz="2800" baseline="-25000" dirty="0" err="1">
                <a:sym typeface="Symbol" pitchFamily="18" charset="2"/>
              </a:rPr>
              <a:t>i</a:t>
            </a:r>
            <a:r>
              <a:rPr lang="es-ES" altLang="es-ES" sz="2800" dirty="0">
                <a:sym typeface="Symbol" pitchFamily="18" charset="2"/>
              </a:rPr>
              <a:t>=</a:t>
            </a:r>
            <a:r>
              <a:rPr lang="es-ES" altLang="es-ES" sz="2800" dirty="0" err="1">
                <a:sym typeface="Symbol" pitchFamily="18" charset="2"/>
              </a:rPr>
              <a:t>y</a:t>
            </a:r>
            <a:r>
              <a:rPr lang="es-ES" altLang="es-ES" sz="2800" baseline="-25000" dirty="0" err="1">
                <a:sym typeface="Symbol" pitchFamily="18" charset="2"/>
              </a:rPr>
              <a:t>i</a:t>
            </a:r>
            <a:r>
              <a:rPr lang="es-ES" altLang="es-ES" sz="2800" dirty="0" err="1">
                <a:sym typeface="Symbol" pitchFamily="18" charset="2"/>
              </a:rPr>
              <a:t>+A</a:t>
            </a:r>
            <a:r>
              <a:rPr lang="es-ES" altLang="es-ES" sz="2800" baseline="-25000" dirty="0" err="1">
                <a:sym typeface="Symbol" pitchFamily="18" charset="2"/>
              </a:rPr>
              <a:t>i,j</a:t>
            </a:r>
            <a:r>
              <a:rPr lang="es-ES" altLang="es-ES" sz="2800" dirty="0">
                <a:sym typeface="Symbol" pitchFamily="18" charset="2"/>
              </a:rPr>
              <a:t>*</a:t>
            </a:r>
            <a:r>
              <a:rPr lang="es-ES" altLang="es-ES" sz="2800" dirty="0" err="1">
                <a:sym typeface="Symbol" pitchFamily="18" charset="2"/>
              </a:rPr>
              <a:t>x</a:t>
            </a:r>
            <a:r>
              <a:rPr lang="es-ES" altLang="es-ES" sz="2800" baseline="-25000" dirty="0" err="1">
                <a:sym typeface="Symbol" pitchFamily="18" charset="2"/>
              </a:rPr>
              <a:t>j</a:t>
            </a:r>
            <a:endParaRPr lang="es-ES" altLang="es-ES" sz="2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800" dirty="0">
                <a:sym typeface="Symbol" pitchFamily="18" charset="2"/>
              </a:rPr>
              <a:t>		</a:t>
            </a:r>
            <a:r>
              <a:rPr lang="es-ES" altLang="es-ES" sz="2800" dirty="0" err="1">
                <a:sym typeface="Symbol" pitchFamily="18" charset="2"/>
              </a:rPr>
              <a:t>end</a:t>
            </a:r>
            <a:endParaRPr lang="es-ES" altLang="es-ES" sz="2800" dirty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altLang="es-ES" sz="2800" dirty="0"/>
              <a:t>	 </a:t>
            </a:r>
            <a:r>
              <a:rPr lang="es-ES" altLang="es-ES" sz="2800" dirty="0" err="1"/>
              <a:t>end</a:t>
            </a:r>
            <a:endParaRPr lang="es-ES" altLang="es-ES" sz="24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12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1200" dirty="0"/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Básicas: Producto Matriz-Vector</a:t>
            </a:r>
          </a:p>
        </p:txBody>
      </p:sp>
      <p:sp>
        <p:nvSpPr>
          <p:cNvPr id="23556" name="Line 7"/>
          <p:cNvSpPr>
            <a:spLocks noChangeShapeType="1"/>
          </p:cNvSpPr>
          <p:nvPr/>
        </p:nvSpPr>
        <p:spPr bwMode="auto">
          <a:xfrm flipV="1">
            <a:off x="3455987" y="3932238"/>
            <a:ext cx="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57" name="Line 8"/>
          <p:cNvSpPr>
            <a:spLocks noChangeShapeType="1"/>
          </p:cNvSpPr>
          <p:nvPr/>
        </p:nvSpPr>
        <p:spPr bwMode="auto">
          <a:xfrm flipV="1">
            <a:off x="6048166" y="3986237"/>
            <a:ext cx="0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58" name="AutoShape 9"/>
          <p:cNvSpPr>
            <a:spLocks/>
          </p:cNvSpPr>
          <p:nvPr/>
        </p:nvSpPr>
        <p:spPr bwMode="auto">
          <a:xfrm rot="-5400000">
            <a:off x="3312319" y="2817019"/>
            <a:ext cx="287337" cy="1800225"/>
          </a:xfrm>
          <a:prstGeom prst="leftBrace">
            <a:avLst>
              <a:gd name="adj1" fmla="val 522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23559" name="AutoShape 10"/>
          <p:cNvSpPr>
            <a:spLocks/>
          </p:cNvSpPr>
          <p:nvPr/>
        </p:nvSpPr>
        <p:spPr bwMode="auto">
          <a:xfrm rot="16200000">
            <a:off x="5904497" y="2672444"/>
            <a:ext cx="287338" cy="2232249"/>
          </a:xfrm>
          <a:prstGeom prst="leftBrace">
            <a:avLst>
              <a:gd name="adj1" fmla="val 5635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2941417" y="5063844"/>
            <a:ext cx="1414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Por filas</a:t>
            </a:r>
          </a:p>
        </p:txBody>
      </p:sp>
      <p:sp>
        <p:nvSpPr>
          <p:cNvPr id="23561" name="Text Box 12"/>
          <p:cNvSpPr txBox="1">
            <a:spLocks noChangeArrowheads="1"/>
          </p:cNvSpPr>
          <p:nvPr/>
        </p:nvSpPr>
        <p:spPr bwMode="auto">
          <a:xfrm>
            <a:off x="5148064" y="5156200"/>
            <a:ext cx="2259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Por columnas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166813" y="5819775"/>
            <a:ext cx="42210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¿Cuál sería más eficiente?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07504" y="2596101"/>
                <a:ext cx="8712968" cy="9828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·7+2·8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3·7+5·8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4·7+6·8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·7+</m:t>
                      </m:r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400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8=</m:t>
                      </m:r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596101"/>
                <a:ext cx="8712968" cy="9828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73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755650" y="1555750"/>
            <a:ext cx="777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>
                <a:latin typeface="Arial" charset="0"/>
              </a:rPr>
              <a:t>Aplicación de la notación “Dos Puntos” al Gaxpy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827088" y="2133600"/>
            <a:ext cx="320472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altLang="es-ES" sz="2400" dirty="0">
                <a:latin typeface="Arial" charset="0"/>
              </a:rPr>
              <a:t>Por filas</a:t>
            </a:r>
          </a:p>
          <a:p>
            <a:pPr>
              <a:defRPr/>
            </a:pPr>
            <a:endParaRPr lang="es-ES" altLang="es-ES" sz="2400" dirty="0">
              <a:latin typeface="Arial" charset="0"/>
            </a:endParaRPr>
          </a:p>
          <a:p>
            <a:pPr>
              <a:defRPr/>
            </a:pPr>
            <a:r>
              <a:rPr lang="es-ES" altLang="es-ES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for</a:t>
            </a:r>
            <a:r>
              <a:rPr lang="es-ES" altLang="es-E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i=1:m</a:t>
            </a:r>
          </a:p>
          <a:p>
            <a:pPr>
              <a:defRPr/>
            </a:pPr>
            <a:r>
              <a:rPr lang="es-ES" altLang="es-E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	y(i)=y(i)+A(:,i)*x</a:t>
            </a:r>
            <a:endParaRPr lang="es-ES" altLang="es-ES" baseline="-25000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defRPr/>
            </a:pPr>
            <a:r>
              <a:rPr lang="es-ES" altLang="es-ES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end</a:t>
            </a:r>
            <a:endParaRPr lang="es-ES" altLang="es-ES" sz="2400" dirty="0">
              <a:latin typeface="Arial" charset="0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827088" y="4359275"/>
            <a:ext cx="2964273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altLang="es-ES" sz="2400" dirty="0">
                <a:latin typeface="Arial" charset="0"/>
              </a:rPr>
              <a:t>Por columnas</a:t>
            </a:r>
          </a:p>
          <a:p>
            <a:pPr>
              <a:defRPr/>
            </a:pPr>
            <a:r>
              <a:rPr lang="es-ES" altLang="es-ES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for</a:t>
            </a:r>
            <a:r>
              <a:rPr lang="es-ES" altLang="es-E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j=1:m</a:t>
            </a:r>
          </a:p>
          <a:p>
            <a:pPr>
              <a:defRPr/>
            </a:pPr>
            <a:r>
              <a:rPr lang="es-ES" altLang="es-E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	y=</a:t>
            </a:r>
            <a:r>
              <a:rPr lang="es-ES" altLang="es-ES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y+x</a:t>
            </a:r>
            <a:r>
              <a:rPr lang="es-ES" altLang="es-E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(j)*A(j,:)</a:t>
            </a:r>
          </a:p>
          <a:p>
            <a:pPr>
              <a:defRPr/>
            </a:pPr>
            <a:r>
              <a:rPr lang="es-ES" altLang="es-ES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end</a:t>
            </a:r>
            <a:endParaRPr lang="es-ES" altLang="es-ES" dirty="0"/>
          </a:p>
          <a:p>
            <a:pPr>
              <a:defRPr/>
            </a:pPr>
            <a:endParaRPr lang="es-ES" altLang="es-ES" sz="2400" dirty="0">
              <a:latin typeface="Arial" charset="0"/>
            </a:endParaRPr>
          </a:p>
        </p:txBody>
      </p:sp>
      <p:sp>
        <p:nvSpPr>
          <p:cNvPr id="21510" name="Line 9"/>
          <p:cNvSpPr>
            <a:spLocks noChangeShapeType="1"/>
          </p:cNvSpPr>
          <p:nvPr/>
        </p:nvSpPr>
        <p:spPr bwMode="auto">
          <a:xfrm flipH="1" flipV="1">
            <a:off x="3275013" y="3430588"/>
            <a:ext cx="19446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5272088" y="3878263"/>
            <a:ext cx="2087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Producto interno</a:t>
            </a:r>
          </a:p>
        </p:txBody>
      </p:sp>
      <p:sp>
        <p:nvSpPr>
          <p:cNvPr id="21512" name="Line 11"/>
          <p:cNvSpPr>
            <a:spLocks noChangeShapeType="1"/>
          </p:cNvSpPr>
          <p:nvPr/>
        </p:nvSpPr>
        <p:spPr bwMode="auto">
          <a:xfrm flipH="1" flipV="1">
            <a:off x="2987675" y="5302250"/>
            <a:ext cx="2016125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13" name="Text Box 12"/>
          <p:cNvSpPr txBox="1">
            <a:spLocks noChangeArrowheads="1"/>
          </p:cNvSpPr>
          <p:nvPr/>
        </p:nvSpPr>
        <p:spPr bwMode="auto">
          <a:xfrm>
            <a:off x="5127625" y="5678488"/>
            <a:ext cx="889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Saxpy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</a:t>
            </a:r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4859338" y="1250950"/>
          <a:ext cx="9366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cuación" r:id="rId3" imgW="276060" imgH="152384" progId="Equation.3">
                  <p:embed/>
                </p:oleObj>
              </mc:Choice>
              <mc:Fallback>
                <p:oleObj name="Ecuación" r:id="rId3" imgW="276060" imgH="1523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250950"/>
                        <a:ext cx="93662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1331913" y="1241425"/>
            <a:ext cx="7777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>
                <a:latin typeface="Arial" charset="0"/>
              </a:rPr>
              <a:t>Producto Externo</a:t>
            </a:r>
            <a:r>
              <a:rPr lang="es-ES" altLang="es-ES" sz="2400">
                <a:latin typeface="Arial" charset="0"/>
              </a:rPr>
              <a:t>:  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268538" y="4365625"/>
            <a:ext cx="48670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for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i=1:m</a:t>
            </a:r>
          </a:p>
          <a:p>
            <a:pPr>
              <a:defRPr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	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for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j=1:n</a:t>
            </a:r>
          </a:p>
          <a:p>
            <a:pPr>
              <a:defRPr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	 	A(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i,j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)=A(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i,j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)+x(i)*y(j)</a:t>
            </a:r>
            <a:endParaRPr lang="es-ES" altLang="es-ES" sz="2000" baseline="-25000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defRPr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	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end</a:t>
            </a: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defRPr/>
            </a:pP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defRPr/>
            </a:pPr>
            <a:endParaRPr lang="es-ES" altLang="es-ES" sz="2000" dirty="0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195513" y="6308725"/>
            <a:ext cx="436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Tambien tiene versión por columnas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733550" y="3987799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En forma de </a:t>
            </a:r>
            <a:r>
              <a:rPr lang="es-ES" altLang="es-ES" sz="1800" dirty="0" err="1"/>
              <a:t>Update</a:t>
            </a:r>
            <a:r>
              <a:rPr lang="es-ES" altLang="es-ES" sz="1800" dirty="0"/>
              <a:t> A=</a:t>
            </a:r>
            <a:r>
              <a:rPr lang="es-ES" altLang="es-ES" sz="1800" dirty="0" err="1"/>
              <a:t>A+xy</a:t>
            </a:r>
            <a:r>
              <a:rPr lang="es-ES" altLang="es-ES" sz="1800" baseline="30000" dirty="0" err="1"/>
              <a:t>T</a:t>
            </a:r>
            <a:r>
              <a:rPr lang="es-ES" altLang="es-ES" sz="1800" dirty="0"/>
              <a:t>  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1979712" y="2404403"/>
                <a:ext cx="4176464" cy="984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404403"/>
                <a:ext cx="4176464" cy="9841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/>
      <p:bldP spid="33803" grpId="0"/>
      <p:bldP spid="338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863600" y="1555750"/>
            <a:ext cx="777716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>
                <a:latin typeface="Arial" charset="0"/>
              </a:rPr>
              <a:t>Producto de Matrices:  C=A·B+C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>
                <a:latin typeface="Arial" charset="0"/>
              </a:rPr>
              <a:t>Recordemos que para poder hacer el producto de dos matrices, el número de columnas de la primera matriz debe ser igual al número de filas de la segunda matriz</a:t>
            </a:r>
          </a:p>
        </p:txBody>
      </p:sp>
      <p:sp>
        <p:nvSpPr>
          <p:cNvPr id="23557" name="AutoShape 11"/>
          <p:cNvSpPr>
            <a:spLocks noChangeArrowheads="1"/>
          </p:cNvSpPr>
          <p:nvPr/>
        </p:nvSpPr>
        <p:spPr bwMode="auto">
          <a:xfrm>
            <a:off x="1619250" y="3644900"/>
            <a:ext cx="1584325" cy="9366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2319338" y="3876675"/>
            <a:ext cx="6049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C            =          A                B        +          C    </a:t>
            </a:r>
          </a:p>
        </p:txBody>
      </p:sp>
      <p:sp>
        <p:nvSpPr>
          <p:cNvPr id="23559" name="AutoShape 13"/>
          <p:cNvSpPr>
            <a:spLocks noChangeArrowheads="1"/>
          </p:cNvSpPr>
          <p:nvPr/>
        </p:nvSpPr>
        <p:spPr bwMode="auto">
          <a:xfrm>
            <a:off x="3995738" y="3573463"/>
            <a:ext cx="1296987" cy="10795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23560" name="AutoShape 14"/>
          <p:cNvSpPr>
            <a:spLocks noChangeArrowheads="1"/>
          </p:cNvSpPr>
          <p:nvPr/>
        </p:nvSpPr>
        <p:spPr bwMode="auto">
          <a:xfrm>
            <a:off x="5435600" y="3573463"/>
            <a:ext cx="1296988" cy="10795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23561" name="AutoShape 15"/>
          <p:cNvSpPr>
            <a:spLocks noChangeArrowheads="1"/>
          </p:cNvSpPr>
          <p:nvPr/>
        </p:nvSpPr>
        <p:spPr bwMode="auto">
          <a:xfrm>
            <a:off x="7091363" y="3644900"/>
            <a:ext cx="1584325" cy="9366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0" y="2257618"/>
                <a:ext cx="8207821" cy="820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240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smtClean="0"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s-ES" sz="2400" dirty="0">
                    <a:effectLst/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>
                        <a:effectLst/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sz="2400"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sz="240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400"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2400"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sz="2400" dirty="0">
                    <a:effectLst/>
                    <a:latin typeface="+mn-lt"/>
                  </a:rPr>
                  <a:t>;   </a:t>
                </a:r>
              </a:p>
              <a:p>
                <a:pPr algn="ctr"/>
                <a:r>
                  <a:rPr lang="es-ES" sz="2400" dirty="0">
                    <a:effectLst/>
                  </a:rPr>
                  <a:t> </a:t>
                </a:r>
                <a:r>
                  <a:rPr lang="es-ES" sz="2400" dirty="0">
                    <a:effectLst/>
                    <a:latin typeface="+mn-lt"/>
                  </a:rPr>
                  <a:t>C=C+A·B </a:t>
                </a:r>
                <a14:m>
                  <m:oMath xmlns:m="http://schemas.openxmlformats.org/officeDocument/2006/math">
                    <m:r>
                      <a:rPr lang="es-ES" sz="2400">
                        <a:effectLst/>
                        <a:latin typeface="Cambria Math" panose="02040503050406030204" pitchFamily="18" charset="0"/>
                      </a:rPr>
                      <m:t>↔ </m:t>
                    </m:r>
                    <m:sSub>
                      <m:sSubPr>
                        <m:ctrlPr>
                          <a:rPr lang="es-E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4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400">
                        <a:effectLst/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s-E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s-E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240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40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s-E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" sz="2400" dirty="0"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57618"/>
                <a:ext cx="8207821" cy="820353"/>
              </a:xfrm>
              <a:prstGeom prst="rect">
                <a:avLst/>
              </a:prstGeom>
              <a:blipFill rotWithShape="0">
                <a:blip r:embed="rId2"/>
                <a:stretch>
                  <a:fillRect t="-11852" b="-125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200" dirty="0"/>
              <a:t>Computación de Altas Prestaciones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s-ES" altLang="es-ES" dirty="0"/>
              <a:t>Operaciones vectoriales y matriciales básicas: </a:t>
            </a:r>
          </a:p>
          <a:p>
            <a:pPr marL="609600" indent="-609600" eaLnBrk="1" hangingPunct="1">
              <a:buFont typeface="Wingdings" pitchFamily="2" charset="2"/>
              <a:buAutoNum type="arabicParenR"/>
              <a:defRPr/>
            </a:pPr>
            <a:r>
              <a:rPr lang="es-ES" altLang="es-ES" dirty="0"/>
              <a:t>Notación MATLAB</a:t>
            </a:r>
          </a:p>
          <a:p>
            <a:pPr marL="609600" indent="-609600" eaLnBrk="1" hangingPunct="1">
              <a:buFont typeface="Wingdings" pitchFamily="2" charset="2"/>
              <a:buAutoNum type="arabicParenR"/>
              <a:defRPr/>
            </a:pPr>
            <a:r>
              <a:rPr lang="es-ES" altLang="es-ES" dirty="0"/>
              <a:t>Repaso de operaciones básicas, matriciales y vectoriales.</a:t>
            </a:r>
          </a:p>
          <a:p>
            <a:pPr marL="609600" indent="-609600" eaLnBrk="1" hangingPunct="1">
              <a:buFont typeface="Wingdings" pitchFamily="2" charset="2"/>
              <a:buAutoNum type="arabicParenR"/>
              <a:defRPr/>
            </a:pPr>
            <a:r>
              <a:rPr lang="es-ES" altLang="es-ES" dirty="0"/>
              <a:t>Producto matriz por matriz; diferentes versiones.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>
          <a:xfrm>
            <a:off x="395288" y="1484313"/>
            <a:ext cx="8497887" cy="4530725"/>
          </a:xfrm>
        </p:spPr>
        <p:txBody>
          <a:bodyPr/>
          <a:lstStyle/>
          <a:p>
            <a:pPr>
              <a:defRPr/>
            </a:pPr>
            <a:r>
              <a:rPr lang="es-ES" sz="2000" dirty="0"/>
              <a:t>El producto escalar de dos vectores es también un producto matricial</a:t>
            </a:r>
          </a:p>
          <a:p>
            <a:pPr>
              <a:defRPr/>
            </a:pPr>
            <a:endParaRPr lang="es-ES" sz="2000" dirty="0"/>
          </a:p>
          <a:p>
            <a:pPr>
              <a:defRPr/>
            </a:pPr>
            <a:r>
              <a:rPr lang="es-ES" sz="2000" dirty="0"/>
              <a:t>El </a:t>
            </a:r>
            <a:r>
              <a:rPr lang="es-ES" sz="2000" dirty="0" err="1"/>
              <a:t>Gaxpy</a:t>
            </a:r>
            <a:r>
              <a:rPr lang="es-ES" sz="2000" dirty="0"/>
              <a:t> o producto matriz por vector también es un producto de matrices</a:t>
            </a:r>
          </a:p>
          <a:p>
            <a:pPr>
              <a:defRPr/>
            </a:pPr>
            <a:endParaRPr lang="es-ES" sz="2000" dirty="0"/>
          </a:p>
          <a:p>
            <a:pPr>
              <a:defRPr/>
            </a:pPr>
            <a:r>
              <a:rPr lang="es-ES" sz="2000" dirty="0"/>
              <a:t>El producto externo (vector por vector, pero con resultado una matriz) también es un producto de matrices</a:t>
            </a:r>
          </a:p>
          <a:p>
            <a:pPr>
              <a:defRPr/>
            </a:pPr>
            <a:endParaRPr lang="es-ES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s-ES" sz="2000" dirty="0"/>
              <a:t>¿Cuál es el coste en </a:t>
            </a:r>
            <a:r>
              <a:rPr lang="es-ES" sz="2000" dirty="0" err="1"/>
              <a:t>flops</a:t>
            </a:r>
            <a:r>
              <a:rPr lang="es-ES" sz="2000" dirty="0"/>
              <a:t> de esta operación?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ES" sz="2000" dirty="0"/>
          </a:p>
          <a:p>
            <a:pPr marL="0" indent="0">
              <a:buFont typeface="Wingdings" pitchFamily="2" charset="2"/>
              <a:buNone/>
              <a:defRPr/>
            </a:pPr>
            <a:endParaRPr lang="es-ES" sz="2000" dirty="0"/>
          </a:p>
          <a:p>
            <a:pPr marL="1828800" lvl="4" indent="0">
              <a:buFont typeface="Wingdings" pitchFamily="2" charset="2"/>
              <a:buNone/>
              <a:defRPr/>
            </a:pPr>
            <a:endParaRPr lang="es-ES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s-ES" dirty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</a:t>
            </a:r>
          </a:p>
        </p:txBody>
      </p:sp>
      <p:graphicFrame>
        <p:nvGraphicFramePr>
          <p:cNvPr id="2560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1188" y="2284413"/>
          <a:ext cx="74739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cuación" r:id="rId3" imgW="4124321" imgH="352409" progId="Equation.3">
                  <p:embed/>
                </p:oleObj>
              </mc:Choice>
              <mc:Fallback>
                <p:oleObj name="Ecuación" r:id="rId3" imgW="4124321" imgH="35240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84413"/>
                        <a:ext cx="74739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755650" y="1555750"/>
            <a:ext cx="777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>
                <a:latin typeface="Arial" charset="0"/>
              </a:rPr>
              <a:t>Producto de Matrices:  C=A·B+C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92138" y="3155950"/>
            <a:ext cx="5935662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/>
              <a:t>for</a:t>
            </a:r>
            <a:r>
              <a:rPr lang="es-ES" altLang="es-ES" sz="1800" dirty="0"/>
              <a:t> i=1:m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</a:t>
            </a:r>
            <a:r>
              <a:rPr lang="es-ES" altLang="es-ES" sz="1800" dirty="0" err="1"/>
              <a:t>for</a:t>
            </a:r>
            <a:r>
              <a:rPr lang="es-ES" altLang="es-ES" sz="1800" dirty="0"/>
              <a:t> j=1:p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</a:t>
            </a:r>
            <a:r>
              <a:rPr lang="es-ES" altLang="es-ES" sz="1800" dirty="0" err="1"/>
              <a:t>for</a:t>
            </a:r>
            <a:r>
              <a:rPr lang="es-ES" altLang="es-ES" sz="1800" dirty="0"/>
              <a:t> k=1:n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	C(</a:t>
            </a:r>
            <a:r>
              <a:rPr lang="es-ES" altLang="es-ES" sz="1800" dirty="0" err="1"/>
              <a:t>i,j</a:t>
            </a:r>
            <a:r>
              <a:rPr lang="es-ES" altLang="es-ES" sz="1800" dirty="0"/>
              <a:t>)=C(</a:t>
            </a:r>
            <a:r>
              <a:rPr lang="es-ES" altLang="es-ES" sz="1800" dirty="0" err="1"/>
              <a:t>i,j</a:t>
            </a:r>
            <a:r>
              <a:rPr lang="es-ES" altLang="es-ES" sz="1800" dirty="0"/>
              <a:t>)+A(</a:t>
            </a:r>
            <a:r>
              <a:rPr lang="es-ES" altLang="es-ES" sz="1800" dirty="0" err="1"/>
              <a:t>i,k</a:t>
            </a:r>
            <a:r>
              <a:rPr lang="es-ES" altLang="es-ES" sz="1800" dirty="0"/>
              <a:t>)*B(</a:t>
            </a:r>
            <a:r>
              <a:rPr lang="es-ES" altLang="es-ES" sz="1800" dirty="0" err="1"/>
              <a:t>k,j</a:t>
            </a:r>
            <a:r>
              <a:rPr lang="es-ES" altLang="es-ES" sz="18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</a:t>
            </a:r>
            <a:r>
              <a:rPr lang="es-ES" altLang="es-ES" sz="1800" dirty="0" err="1"/>
              <a:t>end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</a:t>
            </a:r>
            <a:r>
              <a:rPr lang="es-ES" altLang="es-ES" sz="1800" dirty="0" err="1"/>
              <a:t>end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/>
              <a:t>end</a:t>
            </a:r>
            <a:endParaRPr lang="es-ES" altLang="es-ES" sz="1800" dirty="0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2051050" y="3573463"/>
            <a:ext cx="4465638" cy="11509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H="1" flipV="1">
            <a:off x="5292725" y="4724400"/>
            <a:ext cx="7921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135688" y="5100638"/>
            <a:ext cx="208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Producto Escalar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-81221" y="5691894"/>
                <a:ext cx="8286643" cy="6295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·5+2·7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1·6+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·8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3·5+4·7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3·6+4·8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221" y="5691894"/>
                <a:ext cx="8286643" cy="6295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nimBg="1"/>
      <p:bldP spid="39943" grpId="0" animBg="1"/>
      <p:bldP spid="399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95288" y="1484313"/>
            <a:ext cx="5935662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/>
              <a:t>for</a:t>
            </a:r>
            <a:r>
              <a:rPr lang="es-ES" altLang="es-ES" sz="1800" dirty="0"/>
              <a:t> j=1:p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</a:t>
            </a:r>
            <a:r>
              <a:rPr lang="es-ES" altLang="es-ES" sz="1800" dirty="0" err="1"/>
              <a:t>for</a:t>
            </a:r>
            <a:r>
              <a:rPr lang="es-ES" altLang="es-ES" sz="1800" dirty="0"/>
              <a:t> i=1:m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</a:t>
            </a:r>
            <a:r>
              <a:rPr lang="es-ES" altLang="es-ES" sz="1800" dirty="0" err="1"/>
              <a:t>for</a:t>
            </a:r>
            <a:r>
              <a:rPr lang="es-ES" altLang="es-ES" sz="1800" dirty="0"/>
              <a:t> k=1:n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	C(</a:t>
            </a:r>
            <a:r>
              <a:rPr lang="es-ES" altLang="es-ES" sz="1800" dirty="0" err="1"/>
              <a:t>i,j</a:t>
            </a:r>
            <a:r>
              <a:rPr lang="es-ES" altLang="es-ES" sz="1800" dirty="0"/>
              <a:t>)=C(</a:t>
            </a:r>
            <a:r>
              <a:rPr lang="es-ES" altLang="es-ES" sz="1800" dirty="0" err="1"/>
              <a:t>i,j</a:t>
            </a:r>
            <a:r>
              <a:rPr lang="es-ES" altLang="es-ES" sz="1800" dirty="0"/>
              <a:t>)+A(</a:t>
            </a:r>
            <a:r>
              <a:rPr lang="es-ES" altLang="es-ES" sz="1800" dirty="0" err="1"/>
              <a:t>i,k</a:t>
            </a:r>
            <a:r>
              <a:rPr lang="es-ES" altLang="es-ES" sz="1800" dirty="0"/>
              <a:t>)*B(</a:t>
            </a:r>
            <a:r>
              <a:rPr lang="es-ES" altLang="es-ES" sz="1800" dirty="0" err="1"/>
              <a:t>k,j</a:t>
            </a:r>
            <a:r>
              <a:rPr lang="es-ES" altLang="es-ES" sz="18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</a:t>
            </a:r>
            <a:r>
              <a:rPr lang="es-ES" altLang="es-ES" sz="1800" dirty="0" err="1"/>
              <a:t>end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</a:t>
            </a:r>
            <a:r>
              <a:rPr lang="es-ES" altLang="es-ES" sz="1800" dirty="0" err="1"/>
              <a:t>end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/>
              <a:t>end</a:t>
            </a:r>
            <a:endParaRPr lang="es-ES" altLang="es-ES" sz="1800" dirty="0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900113" y="1125538"/>
            <a:ext cx="6048375" cy="2879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54647" name="Line 23"/>
          <p:cNvSpPr>
            <a:spLocks noChangeShapeType="1"/>
          </p:cNvSpPr>
          <p:nvPr/>
        </p:nvSpPr>
        <p:spPr bwMode="auto">
          <a:xfrm>
            <a:off x="6516688" y="3357563"/>
            <a:ext cx="2159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4648" name="Text Box 24"/>
          <p:cNvSpPr txBox="1">
            <a:spLocks noChangeArrowheads="1"/>
          </p:cNvSpPr>
          <p:nvPr/>
        </p:nvSpPr>
        <p:spPr bwMode="auto">
          <a:xfrm>
            <a:off x="6424613" y="3876675"/>
            <a:ext cx="2770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Producto Matriz vector</a:t>
            </a:r>
          </a:p>
        </p:txBody>
      </p:sp>
      <p:graphicFrame>
        <p:nvGraphicFramePr>
          <p:cNvPr id="154649" name="Object 25"/>
          <p:cNvGraphicFramePr>
            <a:graphicFrameLocks noGrp="1" noChangeAspect="1"/>
          </p:cNvGraphicFramePr>
          <p:nvPr>
            <p:ph idx="1"/>
          </p:nvPr>
        </p:nvGraphicFramePr>
        <p:xfrm>
          <a:off x="468313" y="4076700"/>
          <a:ext cx="33829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Ecuación" r:id="rId3" imgW="1514608" imgH="123664" progId="Equation.3">
                  <p:embed/>
                </p:oleObj>
              </mc:Choice>
              <mc:Fallback>
                <p:oleObj name="Ecuación" r:id="rId3" imgW="1514608" imgH="12366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76700"/>
                        <a:ext cx="33829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4" name="Object 30"/>
          <p:cNvGraphicFramePr>
            <a:graphicFrameLocks noChangeAspect="1"/>
          </p:cNvGraphicFramePr>
          <p:nvPr/>
        </p:nvGraphicFramePr>
        <p:xfrm>
          <a:off x="428625" y="4508500"/>
          <a:ext cx="34639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Ecuación" r:id="rId5" imgW="1552498" imgH="123664" progId="Equation.3">
                  <p:embed/>
                </p:oleObj>
              </mc:Choice>
              <mc:Fallback>
                <p:oleObj name="Ecuación" r:id="rId5" imgW="1552498" imgH="12366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508500"/>
                        <a:ext cx="34639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5" name="Text Box 31"/>
          <p:cNvSpPr txBox="1">
            <a:spLocks noChangeArrowheads="1"/>
          </p:cNvSpPr>
          <p:nvPr/>
        </p:nvSpPr>
        <p:spPr bwMode="auto">
          <a:xfrm>
            <a:off x="1743075" y="4557713"/>
            <a:ext cx="641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4400"/>
              <a:t>…</a:t>
            </a:r>
          </a:p>
        </p:txBody>
      </p:sp>
      <p:sp>
        <p:nvSpPr>
          <p:cNvPr id="154656" name="Text Box 32"/>
          <p:cNvSpPr txBox="1">
            <a:spLocks noChangeArrowheads="1"/>
          </p:cNvSpPr>
          <p:nvPr/>
        </p:nvSpPr>
        <p:spPr bwMode="auto">
          <a:xfrm>
            <a:off x="303213" y="5461000"/>
            <a:ext cx="78692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La columna i-ésima de la matriz C se puede obtener como producto de la matriz A por la columna i-ésima de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6" grpId="0" animBg="1"/>
      <p:bldP spid="154647" grpId="0" animBg="1"/>
      <p:bldP spid="154648" grpId="0"/>
      <p:bldP spid="154655" grpId="0"/>
      <p:bldP spid="1546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95288" y="3573463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El producto matriz-vector (gaxpy) se puede expresar por filas ( basado en producto escalar) o por columnas (basado en saxpy):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11560" y="1769839"/>
                <a:ext cx="7671587" cy="72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s-E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69839"/>
                <a:ext cx="7671587" cy="7257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92138" y="4070350"/>
            <a:ext cx="5935662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/>
              <a:t>for</a:t>
            </a:r>
            <a:r>
              <a:rPr lang="es-ES" altLang="es-ES" sz="1800" dirty="0"/>
              <a:t> j=1:p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</a:t>
            </a:r>
            <a:r>
              <a:rPr lang="es-ES" altLang="es-ES" sz="1800" dirty="0" err="1"/>
              <a:t>for</a:t>
            </a:r>
            <a:r>
              <a:rPr lang="es-ES" altLang="es-ES" sz="1800" dirty="0"/>
              <a:t> k=1:n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</a:t>
            </a:r>
            <a:r>
              <a:rPr lang="es-ES" altLang="es-ES" sz="1800" dirty="0" err="1"/>
              <a:t>for</a:t>
            </a:r>
            <a:r>
              <a:rPr lang="es-ES" altLang="es-ES" sz="1800" dirty="0"/>
              <a:t> i=1:m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	C(</a:t>
            </a:r>
            <a:r>
              <a:rPr lang="es-ES" altLang="es-ES" sz="1800" dirty="0" err="1"/>
              <a:t>i,j</a:t>
            </a:r>
            <a:r>
              <a:rPr lang="es-ES" altLang="es-ES" sz="1800" dirty="0"/>
              <a:t>)=C(</a:t>
            </a:r>
            <a:r>
              <a:rPr lang="es-ES" altLang="es-ES" sz="1800" dirty="0" err="1"/>
              <a:t>i,j</a:t>
            </a:r>
            <a:r>
              <a:rPr lang="es-ES" altLang="es-ES" sz="1800" dirty="0"/>
              <a:t>)+A(</a:t>
            </a:r>
            <a:r>
              <a:rPr lang="es-ES" altLang="es-ES" sz="1800" dirty="0" err="1"/>
              <a:t>i,k</a:t>
            </a:r>
            <a:r>
              <a:rPr lang="es-ES" altLang="es-ES" sz="1800" dirty="0"/>
              <a:t>)*B(</a:t>
            </a:r>
            <a:r>
              <a:rPr lang="es-ES" altLang="es-ES" sz="1800" dirty="0" err="1"/>
              <a:t>k,j</a:t>
            </a:r>
            <a:r>
              <a:rPr lang="es-ES" altLang="es-ES" sz="18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</a:t>
            </a:r>
            <a:r>
              <a:rPr lang="es-ES" altLang="es-ES" sz="1800" dirty="0" err="1"/>
              <a:t>end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</a:t>
            </a:r>
            <a:r>
              <a:rPr lang="es-ES" altLang="es-ES" sz="1800" dirty="0" err="1"/>
              <a:t>end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/>
              <a:t>end</a:t>
            </a:r>
            <a:endParaRPr lang="es-ES" altLang="es-ES" sz="1800" dirty="0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051050" y="4487863"/>
            <a:ext cx="4465638" cy="11509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H="1" flipV="1">
            <a:off x="5292725" y="5638800"/>
            <a:ext cx="7921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135688" y="6015038"/>
            <a:ext cx="852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saxpy</a:t>
            </a:r>
          </a:p>
        </p:txBody>
      </p:sp>
      <p:graphicFrame>
        <p:nvGraphicFramePr>
          <p:cNvPr id="28679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755650" y="2506663"/>
          <a:ext cx="59769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cuación" r:id="rId3" imgW="3429097" imgH="409511" progId="Equation.3">
                  <p:embed/>
                </p:oleObj>
              </mc:Choice>
              <mc:Fallback>
                <p:oleObj name="Ecuación" r:id="rId3" imgW="3429097" imgH="40951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06663"/>
                        <a:ext cx="597693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6" grpId="0" animBg="1"/>
      <p:bldP spid="40967" grpId="0" animBg="1"/>
      <p:bldP spid="409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7813"/>
            <a:ext cx="8964612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4000" dirty="0"/>
              <a:t>Operaciones Matriciales Básicas</a:t>
            </a:r>
          </a:p>
        </p:txBody>
      </p:sp>
      <p:sp>
        <p:nvSpPr>
          <p:cNvPr id="29699" name="Text Box 8"/>
          <p:cNvSpPr txBox="1">
            <a:spLocks noChangeArrowheads="1"/>
          </p:cNvSpPr>
          <p:nvPr/>
        </p:nvSpPr>
        <p:spPr bwMode="auto">
          <a:xfrm>
            <a:off x="323850" y="1844675"/>
            <a:ext cx="83518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/>
              <a:t>Pregunta 1: ¿Cuántas versiones del producto matriz por matriz podemos construir ? ¿Tienen todas el mismo coste?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323850" y="3500438"/>
            <a:ext cx="8351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/>
              <a:t>Pregunta 2: ¿Cuál es la operación interna que se realiza en cada versión?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395288" y="4767263"/>
            <a:ext cx="83518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/>
              <a:t>Pregunta 3: ¿Cómo se accede a cada matriz en el bucle mas interno de cada versión? Si la matriz se almacena internamente por filas, ¿Cuál o cuales serán las versiones más eficientes?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/>
      <p:bldP spid="1413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7813"/>
            <a:ext cx="8964612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4000" dirty="0"/>
              <a:t>Operaciones Matriciales Básicas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35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/>
              <a:t>Versión </a:t>
            </a:r>
            <a:r>
              <a:rPr lang="es-ES" altLang="es-ES" sz="2400" b="1"/>
              <a:t>kij</a:t>
            </a:r>
            <a:r>
              <a:rPr lang="es-ES" altLang="es-ES" sz="2400"/>
              <a:t>:</a:t>
            </a:r>
          </a:p>
        </p:txBody>
      </p:sp>
      <p:sp>
        <p:nvSpPr>
          <p:cNvPr id="30724" name="Text Box 11"/>
          <p:cNvSpPr txBox="1">
            <a:spLocks noChangeArrowheads="1"/>
          </p:cNvSpPr>
          <p:nvPr/>
        </p:nvSpPr>
        <p:spPr bwMode="auto">
          <a:xfrm>
            <a:off x="1403350" y="2636838"/>
            <a:ext cx="48974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err="1"/>
              <a:t>for</a:t>
            </a:r>
            <a:r>
              <a:rPr lang="es-ES" altLang="es-ES" sz="2400" dirty="0"/>
              <a:t> k=1:n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	C=C+A(:,k)*B(k,:)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err="1"/>
              <a:t>end</a:t>
            </a:r>
            <a:endParaRPr lang="es-ES" altLang="es-ES" sz="2400" dirty="0"/>
          </a:p>
        </p:txBody>
      </p:sp>
      <p:sp>
        <p:nvSpPr>
          <p:cNvPr id="30725" name="Text Box 12"/>
          <p:cNvSpPr txBox="1">
            <a:spLocks noChangeArrowheads="1"/>
          </p:cNvSpPr>
          <p:nvPr/>
        </p:nvSpPr>
        <p:spPr bwMode="auto">
          <a:xfrm>
            <a:off x="447675" y="4740275"/>
            <a:ext cx="8085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El producto A·B se puede considerar como la suma de </a:t>
            </a:r>
            <a:r>
              <a:rPr lang="es-ES" altLang="es-ES" sz="1800" b="1" dirty="0"/>
              <a:t>n</a:t>
            </a:r>
            <a:r>
              <a:rPr lang="es-ES" altLang="es-ES" sz="1800" dirty="0"/>
              <a:t> productos externos</a:t>
            </a:r>
          </a:p>
        </p:txBody>
      </p:sp>
      <p:graphicFrame>
        <p:nvGraphicFramePr>
          <p:cNvPr id="30726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911225" y="5586413"/>
          <a:ext cx="69008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cuación" r:id="rId3" imgW="3762331" imgH="381129" progId="Equation.3">
                  <p:embed/>
                </p:oleObj>
              </mc:Choice>
              <mc:Fallback>
                <p:oleObj name="Ecuación" r:id="rId3" imgW="3762331" imgH="3811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5586413"/>
                        <a:ext cx="69008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7813"/>
            <a:ext cx="8964612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 </a:t>
            </a:r>
            <a:br>
              <a:rPr lang="es-ES" altLang="es-ES" sz="3600" dirty="0"/>
            </a:br>
            <a:r>
              <a:rPr lang="es-ES" altLang="es-ES" sz="3600" dirty="0"/>
              <a:t>“Nivel” de cada operación</a:t>
            </a:r>
          </a:p>
        </p:txBody>
      </p:sp>
      <p:sp>
        <p:nvSpPr>
          <p:cNvPr id="31747" name="Text Box 8"/>
          <p:cNvSpPr txBox="1">
            <a:spLocks noChangeArrowheads="1"/>
          </p:cNvSpPr>
          <p:nvPr/>
        </p:nvSpPr>
        <p:spPr bwMode="auto">
          <a:xfrm>
            <a:off x="1692275" y="1557338"/>
            <a:ext cx="1951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Cuantos datos?</a:t>
            </a:r>
          </a:p>
        </p:txBody>
      </p:sp>
      <p:sp>
        <p:nvSpPr>
          <p:cNvPr id="31748" name="Text Box 9"/>
          <p:cNvSpPr txBox="1">
            <a:spLocks noChangeArrowheads="1"/>
          </p:cNvSpPr>
          <p:nvPr/>
        </p:nvSpPr>
        <p:spPr bwMode="auto">
          <a:xfrm>
            <a:off x="4211638" y="1557338"/>
            <a:ext cx="1868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Cuantos flops?</a:t>
            </a:r>
          </a:p>
        </p:txBody>
      </p:sp>
      <p:sp>
        <p:nvSpPr>
          <p:cNvPr id="31749" name="Line 10"/>
          <p:cNvSpPr>
            <a:spLocks noChangeShapeType="1"/>
          </p:cNvSpPr>
          <p:nvPr/>
        </p:nvSpPr>
        <p:spPr bwMode="auto">
          <a:xfrm>
            <a:off x="539750" y="2133600"/>
            <a:ext cx="748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750" name="Line 11"/>
          <p:cNvSpPr>
            <a:spLocks noChangeShapeType="1"/>
          </p:cNvSpPr>
          <p:nvPr/>
        </p:nvSpPr>
        <p:spPr bwMode="auto">
          <a:xfrm>
            <a:off x="1547813" y="1412875"/>
            <a:ext cx="0" cy="489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751" name="Text Box 12"/>
          <p:cNvSpPr txBox="1">
            <a:spLocks noChangeArrowheads="1"/>
          </p:cNvSpPr>
          <p:nvPr/>
        </p:nvSpPr>
        <p:spPr bwMode="auto">
          <a:xfrm>
            <a:off x="395288" y="2349500"/>
            <a:ext cx="116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Saxpy 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Prod. int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2149475" y="2486025"/>
            <a:ext cx="714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O(n)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787900" y="2486025"/>
            <a:ext cx="714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O(n)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6902450" y="2486025"/>
            <a:ext cx="981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Nivel 1</a:t>
            </a:r>
          </a:p>
        </p:txBody>
      </p:sp>
      <p:sp>
        <p:nvSpPr>
          <p:cNvPr id="31755" name="Text Box 16"/>
          <p:cNvSpPr txBox="1">
            <a:spLocks noChangeArrowheads="1"/>
          </p:cNvSpPr>
          <p:nvPr/>
        </p:nvSpPr>
        <p:spPr bwMode="auto">
          <a:xfrm>
            <a:off x="7015163" y="1571625"/>
            <a:ext cx="754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Nivel</a:t>
            </a:r>
          </a:p>
        </p:txBody>
      </p:sp>
      <p:sp>
        <p:nvSpPr>
          <p:cNvPr id="147473" name="Text Box 17"/>
          <p:cNvSpPr txBox="1">
            <a:spLocks noChangeArrowheads="1"/>
          </p:cNvSpPr>
          <p:nvPr/>
        </p:nvSpPr>
        <p:spPr bwMode="auto">
          <a:xfrm>
            <a:off x="519113" y="3617913"/>
            <a:ext cx="911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Gaxpy</a:t>
            </a:r>
          </a:p>
        </p:txBody>
      </p:sp>
      <p:sp>
        <p:nvSpPr>
          <p:cNvPr id="147474" name="Text Box 18"/>
          <p:cNvSpPr txBox="1">
            <a:spLocks noChangeArrowheads="1"/>
          </p:cNvSpPr>
          <p:nvPr/>
        </p:nvSpPr>
        <p:spPr bwMode="auto">
          <a:xfrm>
            <a:off x="2100263" y="3616325"/>
            <a:ext cx="811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O(n</a:t>
            </a:r>
            <a:r>
              <a:rPr lang="es-ES" altLang="es-ES" sz="1800" baseline="30000"/>
              <a:t>2</a:t>
            </a:r>
            <a:r>
              <a:rPr lang="es-ES" altLang="es-ES" sz="1800"/>
              <a:t>)</a:t>
            </a:r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4740275" y="3617913"/>
            <a:ext cx="81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O(n</a:t>
            </a:r>
            <a:r>
              <a:rPr lang="es-ES" altLang="es-ES" sz="1800" baseline="30000"/>
              <a:t>2</a:t>
            </a:r>
            <a:r>
              <a:rPr lang="es-ES" altLang="es-ES" sz="1800"/>
              <a:t>)</a:t>
            </a:r>
          </a:p>
        </p:txBody>
      </p:sp>
      <p:sp>
        <p:nvSpPr>
          <p:cNvPr id="147477" name="Text Box 21"/>
          <p:cNvSpPr txBox="1">
            <a:spLocks noChangeArrowheads="1"/>
          </p:cNvSpPr>
          <p:nvPr/>
        </p:nvSpPr>
        <p:spPr bwMode="auto">
          <a:xfrm>
            <a:off x="6902450" y="3616325"/>
            <a:ext cx="981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Nivel 2</a:t>
            </a:r>
          </a:p>
        </p:txBody>
      </p:sp>
      <p:sp>
        <p:nvSpPr>
          <p:cNvPr id="147478" name="Text Box 22"/>
          <p:cNvSpPr txBox="1">
            <a:spLocks noChangeArrowheads="1"/>
          </p:cNvSpPr>
          <p:nvPr/>
        </p:nvSpPr>
        <p:spPr bwMode="auto">
          <a:xfrm>
            <a:off x="323850" y="4797425"/>
            <a:ext cx="1295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Producto de Matrices</a:t>
            </a:r>
          </a:p>
        </p:txBody>
      </p:sp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2100263" y="5084763"/>
            <a:ext cx="811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O(n</a:t>
            </a:r>
            <a:r>
              <a:rPr lang="es-ES" altLang="es-ES" sz="1800" baseline="30000"/>
              <a:t>2</a:t>
            </a:r>
            <a:r>
              <a:rPr lang="es-ES" altLang="es-ES" sz="1800"/>
              <a:t>)</a:t>
            </a:r>
          </a:p>
        </p:txBody>
      </p:sp>
      <p:sp>
        <p:nvSpPr>
          <p:cNvPr id="147480" name="Text Box 24"/>
          <p:cNvSpPr txBox="1">
            <a:spLocks noChangeArrowheads="1"/>
          </p:cNvSpPr>
          <p:nvPr/>
        </p:nvSpPr>
        <p:spPr bwMode="auto">
          <a:xfrm>
            <a:off x="4740275" y="5084763"/>
            <a:ext cx="81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O(n</a:t>
            </a:r>
            <a:r>
              <a:rPr lang="es-ES" altLang="es-ES" sz="1800" baseline="30000"/>
              <a:t>3</a:t>
            </a:r>
            <a:r>
              <a:rPr lang="es-ES" altLang="es-ES" sz="1800"/>
              <a:t>)</a:t>
            </a:r>
          </a:p>
        </p:txBody>
      </p:sp>
      <p:sp>
        <p:nvSpPr>
          <p:cNvPr id="147481" name="Text Box 25"/>
          <p:cNvSpPr txBox="1">
            <a:spLocks noChangeArrowheads="1"/>
          </p:cNvSpPr>
          <p:nvPr/>
        </p:nvSpPr>
        <p:spPr bwMode="auto">
          <a:xfrm>
            <a:off x="6902450" y="5027613"/>
            <a:ext cx="981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Nivel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9" grpId="0"/>
      <p:bldP spid="147470" grpId="0"/>
      <p:bldP spid="147471" grpId="0"/>
      <p:bldP spid="147473" grpId="0"/>
      <p:bldP spid="147474" grpId="0"/>
      <p:bldP spid="147475" grpId="0"/>
      <p:bldP spid="147477" grpId="0"/>
      <p:bldP spid="147478" grpId="0"/>
      <p:bldP spid="147479" grpId="0"/>
      <p:bldP spid="147480" grpId="0"/>
      <p:bldP spid="1474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 “</a:t>
            </a:r>
            <a:r>
              <a:rPr lang="es-ES" altLang="es-ES" sz="3600" dirty="0" err="1"/>
              <a:t>OverWriting</a:t>
            </a:r>
            <a:r>
              <a:rPr lang="es-ES" altLang="es-ES" sz="3600" dirty="0"/>
              <a:t>”</a:t>
            </a:r>
          </a:p>
        </p:txBody>
      </p:sp>
      <p:sp>
        <p:nvSpPr>
          <p:cNvPr id="32771" name="Text Box 20"/>
          <p:cNvSpPr txBox="1">
            <a:spLocks noChangeArrowheads="1"/>
          </p:cNvSpPr>
          <p:nvPr/>
        </p:nvSpPr>
        <p:spPr bwMode="auto">
          <a:xfrm>
            <a:off x="592138" y="1787525"/>
            <a:ext cx="82280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Overwriting: Devolver el resultado de un cálculo (o subrutina) sobreescribiendo alguno de los argumentos de entrada</a:t>
            </a:r>
          </a:p>
        </p:txBody>
      </p:sp>
      <p:sp>
        <p:nvSpPr>
          <p:cNvPr id="148501" name="Text Box 21"/>
          <p:cNvSpPr txBox="1">
            <a:spLocks noChangeArrowheads="1"/>
          </p:cNvSpPr>
          <p:nvPr/>
        </p:nvSpPr>
        <p:spPr bwMode="auto">
          <a:xfrm>
            <a:off x="755650" y="4868863"/>
            <a:ext cx="7848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Ejemplo: Producto Matriz-Matriz C=A·B+C, versión </a:t>
            </a:r>
            <a:r>
              <a:rPr lang="es-ES" altLang="es-ES" sz="1800" b="1"/>
              <a:t>jki, </a:t>
            </a:r>
            <a:r>
              <a:rPr lang="es-ES" altLang="es-ES" sz="1800"/>
              <a:t>suponiendo que las tres matrices son del mismo tamaño, n*n;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Deseamos que la matriz de entrada </a:t>
            </a:r>
            <a:r>
              <a:rPr lang="es-ES" altLang="es-ES" sz="1800" b="1"/>
              <a:t>B</a:t>
            </a:r>
            <a:r>
              <a:rPr lang="es-ES" altLang="es-ES" sz="1800"/>
              <a:t> sea sobre-escrita con la  de salida, </a:t>
            </a:r>
            <a:r>
              <a:rPr lang="es-ES" altLang="es-ES" sz="1800" b="1"/>
              <a:t>C.</a:t>
            </a:r>
            <a:endParaRPr lang="es-ES" altLang="es-ES" sz="1800"/>
          </a:p>
        </p:txBody>
      </p:sp>
      <p:sp>
        <p:nvSpPr>
          <p:cNvPr id="148505" name="Text Box 25"/>
          <p:cNvSpPr txBox="1">
            <a:spLocks noChangeArrowheads="1"/>
          </p:cNvSpPr>
          <p:nvPr/>
        </p:nvSpPr>
        <p:spPr bwMode="auto">
          <a:xfrm>
            <a:off x="611188" y="2781300"/>
            <a:ext cx="82280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80010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2573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714500" indent="-3429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171700" indent="-3429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-Ventajas: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R"/>
            </a:pPr>
            <a:r>
              <a:rPr lang="es-ES" altLang="es-ES" sz="1800"/>
              <a:t>Menos Memoria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R"/>
            </a:pPr>
            <a:r>
              <a:rPr lang="es-ES" altLang="es-ES" sz="1800"/>
              <a:t>Posiblemente, menos accesos a memoria: Mas rápido</a:t>
            </a:r>
          </a:p>
        </p:txBody>
      </p:sp>
      <p:sp>
        <p:nvSpPr>
          <p:cNvPr id="148506" name="Text Box 26"/>
          <p:cNvSpPr txBox="1">
            <a:spLocks noChangeArrowheads="1"/>
          </p:cNvSpPr>
          <p:nvPr/>
        </p:nvSpPr>
        <p:spPr bwMode="auto">
          <a:xfrm>
            <a:off x="755650" y="3933825"/>
            <a:ext cx="8228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80010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2573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714500" indent="-3429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171700" indent="-3429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-Desventajas: Puede ser necesario espacio “extra” de trabajo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01" grpId="0"/>
      <p:bldP spid="148505" grpId="0"/>
      <p:bldP spid="14850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 “</a:t>
            </a:r>
            <a:r>
              <a:rPr lang="es-ES" altLang="es-ES" sz="3600" dirty="0" err="1"/>
              <a:t>OverWriting</a:t>
            </a:r>
            <a:r>
              <a:rPr lang="es-ES" altLang="es-ES" sz="3600" dirty="0"/>
              <a:t>”</a:t>
            </a:r>
          </a:p>
        </p:txBody>
      </p:sp>
      <p:sp>
        <p:nvSpPr>
          <p:cNvPr id="33795" name="Text Box 7"/>
          <p:cNvSpPr txBox="1">
            <a:spLocks noChangeArrowheads="1"/>
          </p:cNvSpPr>
          <p:nvPr/>
        </p:nvSpPr>
        <p:spPr bwMode="auto">
          <a:xfrm>
            <a:off x="1042988" y="1844675"/>
            <a:ext cx="5311775" cy="174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C(1:n,1:n)=0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/>
              <a:t>for</a:t>
            </a:r>
            <a:r>
              <a:rPr lang="es-ES" altLang="es-ES" sz="1800" dirty="0"/>
              <a:t> j=1:n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</a:t>
            </a:r>
            <a:r>
              <a:rPr lang="es-ES" altLang="es-ES" sz="1800" dirty="0" err="1"/>
              <a:t>for</a:t>
            </a:r>
            <a:r>
              <a:rPr lang="es-ES" altLang="es-ES" sz="1800" dirty="0"/>
              <a:t> k=1:n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  C(:,j)=C(:,j)+A(:,k)*B(</a:t>
            </a:r>
            <a:r>
              <a:rPr lang="es-ES" altLang="es-ES" sz="1800" dirty="0" err="1"/>
              <a:t>k,j</a:t>
            </a:r>
            <a:r>
              <a:rPr lang="es-ES" altLang="es-ES" sz="18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</a:t>
            </a:r>
            <a:r>
              <a:rPr lang="es-ES" altLang="es-ES" sz="1800" dirty="0" err="1"/>
              <a:t>end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/>
              <a:t>end</a:t>
            </a:r>
            <a:endParaRPr lang="es-ES" altLang="es-ES" sz="1800" dirty="0"/>
          </a:p>
        </p:txBody>
      </p:sp>
      <p:sp>
        <p:nvSpPr>
          <p:cNvPr id="33796" name="Text Box 8"/>
          <p:cNvSpPr txBox="1">
            <a:spLocks noChangeArrowheads="1"/>
          </p:cNvSpPr>
          <p:nvPr/>
        </p:nvSpPr>
        <p:spPr bwMode="auto">
          <a:xfrm>
            <a:off x="1116013" y="4365625"/>
            <a:ext cx="5305425" cy="1474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/>
              <a:t>for</a:t>
            </a:r>
            <a:r>
              <a:rPr lang="es-ES" altLang="es-ES" sz="1800" dirty="0"/>
              <a:t> j=1:n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</a:t>
            </a:r>
            <a:r>
              <a:rPr lang="es-ES" altLang="es-ES" sz="1800" dirty="0" err="1"/>
              <a:t>for</a:t>
            </a:r>
            <a:r>
              <a:rPr lang="es-ES" altLang="es-ES" sz="1800" dirty="0"/>
              <a:t> k=1:n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  B(:,j)=B(:,j)+A(:,k)*B(</a:t>
            </a:r>
            <a:r>
              <a:rPr lang="es-ES" altLang="es-ES" sz="1800" dirty="0" err="1"/>
              <a:t>k,j</a:t>
            </a:r>
            <a:r>
              <a:rPr lang="es-ES" altLang="es-ES" sz="18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</a:t>
            </a:r>
            <a:r>
              <a:rPr lang="es-ES" altLang="es-ES" sz="1800" dirty="0" err="1"/>
              <a:t>end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/>
              <a:t>end</a:t>
            </a:r>
            <a:endParaRPr lang="es-ES" altLang="es-ES" sz="1800" dirty="0"/>
          </a:p>
        </p:txBody>
      </p:sp>
      <p:sp>
        <p:nvSpPr>
          <p:cNvPr id="33797" name="Line 9"/>
          <p:cNvSpPr>
            <a:spLocks noChangeShapeType="1"/>
          </p:cNvSpPr>
          <p:nvPr/>
        </p:nvSpPr>
        <p:spPr bwMode="auto">
          <a:xfrm>
            <a:off x="3635375" y="36449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3798" name="Text Box 10"/>
          <p:cNvSpPr txBox="1">
            <a:spLocks noChangeArrowheads="1"/>
          </p:cNvSpPr>
          <p:nvPr/>
        </p:nvSpPr>
        <p:spPr bwMode="auto">
          <a:xfrm>
            <a:off x="3759200" y="373221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?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6640513" y="4740275"/>
            <a:ext cx="534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NO</a:t>
            </a:r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 flipV="1">
            <a:off x="1403350" y="4365625"/>
            <a:ext cx="489585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>
            <a:off x="1187450" y="4437063"/>
            <a:ext cx="5040313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9" grpId="0"/>
      <p:bldP spid="150540" grpId="0" animBg="1"/>
      <p:bldP spid="1505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/>
              <a:t>Escalares, Vectores y Matrices: Notación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002588" cy="334168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s-ES" dirty="0"/>
                  <a:t>Escalares: suelen representarse por letras griegas o con subíndices.</a:t>
                </a:r>
              </a:p>
              <a:p>
                <a:pPr>
                  <a:buFont typeface="Wingdings" pitchFamily="2" charset="2"/>
                  <a:buNone/>
                  <a:defRPr/>
                </a:pPr>
                <a:r>
                  <a:rPr lang="es-ES" dirty="0"/>
                  <a:t>    </a:t>
                </a:r>
              </a:p>
              <a:p>
                <a:pPr>
                  <a:defRPr/>
                </a:pPr>
                <a:r>
                  <a:rPr lang="es-ES" dirty="0"/>
                  <a:t>Vectores: suelen representarse con letras latinas minúsculas</a:t>
                </a:r>
              </a:p>
              <a:p>
                <a:pPr marL="0" indent="0">
                  <a:buNone/>
                  <a:defRPr/>
                </a:pPr>
                <a:endParaRPr lang="es-ES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𝑎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s-ES" b="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𝑜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       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𝑎</m:t>
                    </m:r>
                    <m:r>
                      <a:rPr lang="es-E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/>
                          </a:rPr>
                          <m:t>          </m:t>
                        </m:r>
                        <m:r>
                          <a:rPr lang="es-ES" b="0" i="1" dirty="0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s-E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s-E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 dirty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002588" cy="3341688"/>
              </a:xfrm>
              <a:blipFill rotWithShape="0">
                <a:blip r:embed="rId2"/>
                <a:stretch>
                  <a:fillRect l="-152" t="-31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 “</a:t>
            </a:r>
            <a:r>
              <a:rPr lang="es-ES" altLang="es-ES" sz="3600" dirty="0" err="1"/>
              <a:t>OverWriting</a:t>
            </a:r>
            <a:r>
              <a:rPr lang="es-ES" altLang="es-ES" sz="3600" dirty="0"/>
              <a:t>”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763713" y="2565400"/>
            <a:ext cx="5041900" cy="2024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/>
              <a:t>for</a:t>
            </a:r>
            <a:r>
              <a:rPr lang="es-ES" altLang="es-ES" sz="1800" dirty="0"/>
              <a:t> j=1:n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           w(1:n)=0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</a:t>
            </a:r>
            <a:r>
              <a:rPr lang="es-ES" altLang="es-ES" sz="1800" dirty="0" err="1"/>
              <a:t>for</a:t>
            </a:r>
            <a:r>
              <a:rPr lang="es-ES" altLang="es-ES" sz="1800" dirty="0"/>
              <a:t> k=1:n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  w(:)=w(:)+A(:,k)*B(</a:t>
            </a:r>
            <a:r>
              <a:rPr lang="es-ES" altLang="es-ES" sz="1800" dirty="0" err="1"/>
              <a:t>k,j</a:t>
            </a:r>
            <a:r>
              <a:rPr lang="es-ES" altLang="es-ES" sz="18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</a:t>
            </a:r>
            <a:r>
              <a:rPr lang="es-ES" altLang="es-ES" sz="1800" dirty="0" err="1"/>
              <a:t>end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            B(:,j)=w(:)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/>
              <a:t>end</a:t>
            </a:r>
            <a:endParaRPr lang="es-ES" altLang="es-ES" sz="1800" dirty="0"/>
          </a:p>
        </p:txBody>
      </p:sp>
      <p:sp>
        <p:nvSpPr>
          <p:cNvPr id="34820" name="Text Box 10"/>
          <p:cNvSpPr txBox="1">
            <a:spLocks noChangeArrowheads="1"/>
          </p:cNvSpPr>
          <p:nvPr/>
        </p:nvSpPr>
        <p:spPr bwMode="auto">
          <a:xfrm>
            <a:off x="468313" y="1628775"/>
            <a:ext cx="83518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Hace falta “espacio de trabajo” (workspace) para guardar la j-ésima columna de B hasta que sea “seguro” sobreescribirla</a:t>
            </a:r>
          </a:p>
        </p:txBody>
      </p:sp>
      <p:sp>
        <p:nvSpPr>
          <p:cNvPr id="34821" name="Text Box 11"/>
          <p:cNvSpPr txBox="1">
            <a:spLocks noChangeArrowheads="1"/>
          </p:cNvSpPr>
          <p:nvPr/>
        </p:nvSpPr>
        <p:spPr bwMode="auto">
          <a:xfrm>
            <a:off x="376238" y="4884738"/>
            <a:ext cx="779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El espacio de trabajo en este caso es de dimensión </a:t>
            </a:r>
            <a:r>
              <a:rPr lang="es-ES" altLang="es-ES" sz="1800" b="1"/>
              <a:t>n</a:t>
            </a:r>
            <a:r>
              <a:rPr lang="es-ES" altLang="es-ES" sz="1800"/>
              <a:t>, mucho más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pequeño que la matriz 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19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Notación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11560" y="980728"/>
                <a:ext cx="7621588" cy="4764088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s-ES" altLang="es-ES" sz="2400" dirty="0"/>
                  <a:t>Notación para matrices: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r>
                  <a:rPr lang="es-ES" altLang="es-ES" sz="2400" dirty="0"/>
                  <a:t> </a:t>
                </a:r>
                <a14:m>
                  <m:oMath xmlns:m="http://schemas.openxmlformats.org/officeDocument/2006/math">
                    <m:r>
                      <a:rPr lang="es-ES" altLang="es-ES" sz="2400" b="0" i="1" smtClean="0">
                        <a:latin typeface="Cambria Math"/>
                      </a:rPr>
                      <m:t>𝐴</m:t>
                    </m:r>
                    <m:r>
                      <a:rPr lang="es-ES" altLang="es-ES" sz="24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s-ES" altLang="es-E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ES" altLang="es-ES" sz="2400" i="1">
                            <a:latin typeface="Cambria Math"/>
                            <a:ea typeface="Cambria Math"/>
                          </a:rPr>
                          <m:t>ℜ</m:t>
                        </m:r>
                      </m:e>
                      <m:sup>
                        <m:r>
                          <a:rPr lang="es-ES" altLang="es-ES" sz="24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s-ES" altLang="es-ES" sz="24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s-ES" altLang="es-E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s-ES" altLang="es-ES" sz="2400" b="0" i="1" smtClean="0">
                        <a:latin typeface="Cambria Math"/>
                        <a:ea typeface="Cambria Math"/>
                      </a:rPr>
                      <m:t>↔</m:t>
                    </m:r>
                    <m:r>
                      <a:rPr lang="es-ES" altLang="es-ES" sz="24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ES" altLang="es-ES" sz="24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s-ES" altLang="es-E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s-ES" altLang="es-E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altLang="es-E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altLang="es-ES" sz="2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altLang="es-ES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es-ES" altLang="es-ES" sz="24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s-ES" altLang="es-ES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altLang="es-E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altLang="es-ES" sz="2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altLang="es-ES" sz="2400" i="1">
                                      <a:latin typeface="Cambria Math"/>
                                      <a:ea typeface="Cambria Math"/>
                                    </a:rPr>
                                    <m:t>1,</m:t>
                                  </m:r>
                                  <m:r>
                                    <a:rPr lang="es-ES" altLang="es-E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altLang="es-ES" sz="2400" i="1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altLang="es-E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altLang="es-ES" sz="2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altLang="es-ES" sz="2400" i="1">
                                      <a:latin typeface="Cambria Math"/>
                                      <a:ea typeface="Cambria Math"/>
                                    </a:rPr>
                                    <m:t>1,</m:t>
                                  </m:r>
                                  <m:r>
                                    <a:rPr lang="es-ES" altLang="es-ES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altLang="es-E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altLang="es-ES" sz="2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altLang="es-E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s-ES" altLang="es-ES" sz="2400" i="1">
                                      <a:latin typeface="Cambria Math"/>
                                      <a:ea typeface="Cambria Math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altLang="es-E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altLang="es-ES" sz="2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altLang="es-E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s-ES" altLang="es-ES" sz="24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s-ES" altLang="es-E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altLang="es-ES" sz="2400" i="1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altLang="es-E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altLang="es-ES" sz="2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altLang="es-ES" sz="2400" b="0" i="1" smtClean="0">
                                      <a:latin typeface="Cambria Math"/>
                                      <a:ea typeface="Cambria Math"/>
                                    </a:rPr>
                                    <m:t>2,</m:t>
                                  </m:r>
                                  <m:r>
                                    <a:rPr lang="es-ES" altLang="es-ES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ES" altLang="es-ES" sz="2400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ES" altLang="es-ES" sz="2400" i="1">
                                  <a:latin typeface="Cambria Math"/>
                                  <a:ea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s-ES" altLang="es-ES" sz="2400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ES" altLang="es-E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altLang="es-E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altLang="es-ES" sz="24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altLang="es-ES" sz="2400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  <m:r>
                                    <a:rPr lang="es-ES" altLang="es-ES" sz="2400" b="0" i="1" smtClean="0">
                                      <a:latin typeface="Cambria Math"/>
                                      <a:ea typeface="Cambria Math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altLang="es-E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altLang="es-ES" sz="2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altLang="es-ES" sz="2400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  <m:r>
                                    <a:rPr lang="es-ES" altLang="es-ES" sz="2400" b="0" i="1" smtClean="0">
                                      <a:latin typeface="Cambria Math"/>
                                      <a:ea typeface="Cambria Math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altLang="es-ES" sz="2400" i="1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altLang="es-E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altLang="es-ES" sz="2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altLang="es-ES" sz="2400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  <m:r>
                                    <a:rPr lang="es-ES" altLang="es-ES" sz="24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s-ES" altLang="es-ES" sz="2400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altLang="es-ES" sz="2400" i="1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es-ES" altLang="es-E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ES" altLang="es-ES" sz="2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s-ES" altLang="es-E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s-ES" altLang="es-E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s-ES" altLang="es-ES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s-ES" altLang="es-E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s-ES" altLang="es-ES" sz="2400" b="0" i="1" smtClean="0">
                        <a:latin typeface="Cambria Math"/>
                        <a:ea typeface="Cambria Math"/>
                      </a:rPr>
                      <m:t>ℜ</m:t>
                    </m:r>
                  </m:oMath>
                </a14:m>
                <a:r>
                  <a:rPr lang="es-ES" altLang="es-ES" sz="2400" dirty="0"/>
                  <a:t>, 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s-ES" altLang="es-ES" sz="2400" dirty="0"/>
                  <a:t>Notación para vectores:</a:t>
                </a:r>
              </a:p>
              <a:p>
                <a:pPr eaLnBrk="1" hangingPunct="1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endParaRPr lang="es-ES" altLang="es-ES" sz="2400" dirty="0"/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s-ES" altLang="es-E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𝑣</m:t>
                      </m:r>
                      <m:r>
                        <a:rPr lang="es-ES" altLang="es-ES" sz="2400" i="1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s-ES" altLang="es-ES" sz="2400" b="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ES" altLang="es-ES" sz="24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s-ES" altLang="es-ES" sz="24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</m:sSup>
                      <m:r>
                        <a:rPr lang="es-ES" altLang="es-ES" sz="2400" i="1"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es-ES" alt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𝑣</m:t>
                      </m:r>
                      <m:r>
                        <a:rPr lang="es-ES" altLang="es-ES" sz="2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s-ES" altLang="es-E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altLang="es-E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altLang="es-E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altLang="es-E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altLang="es-ES" sz="24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altLang="es-E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altLang="es-E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altLang="es-ES" sz="24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altLang="es-ES" sz="2400" i="1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altLang="es-E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altLang="es-E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altLang="es-E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altLang="es-ES" sz="2400" i="1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s-ES" altLang="es-E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altLang="es-E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ES" altLang="es-ES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s-ES" altLang="es-ES" sz="24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s-ES" altLang="es-ES" sz="2400" i="1">
                          <a:latin typeface="Cambria Math"/>
                          <a:ea typeface="Cambria Math"/>
                        </a:rPr>
                        <m:t>ℜ</m:t>
                      </m:r>
                    </m:oMath>
                  </m:oMathPara>
                </a14:m>
                <a:endParaRPr lang="es-ES" altLang="es-ES" sz="2400" dirty="0"/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s-ES" altLang="es-ES" sz="2400" dirty="0"/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s-ES" altLang="es-ES" sz="2400" dirty="0"/>
                  <a:t>Por defecto se supone que los vectores son COLUMNA</a:t>
                </a:r>
              </a:p>
              <a:p>
                <a:pPr eaLnBrk="1" hangingPunct="1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s-ES" altLang="es-ES" sz="2400" dirty="0"/>
                  <a:t>	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11560" y="980728"/>
                <a:ext cx="7621588" cy="4764088"/>
              </a:xfrm>
              <a:blipFill>
                <a:blip r:embed="rId2"/>
                <a:stretch>
                  <a:fillRect l="-400" t="-2689" r="-1359" b="-80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/>
              <a:t>Notación ‘:’, vectores(Matlab)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1" eaLnBrk="1" hangingPunct="1">
              <a:defRPr/>
            </a:pPr>
            <a:r>
              <a:rPr lang="es-ES" altLang="es-ES" dirty="0"/>
              <a:t>ejemplo: </a:t>
            </a:r>
          </a:p>
          <a:p>
            <a:pPr lvl="1" eaLnBrk="1" hangingPunct="1">
              <a:buFontTx/>
              <a:buNone/>
              <a:defRPr/>
            </a:pPr>
            <a:r>
              <a:rPr lang="es-ES" altLang="es-ES" dirty="0"/>
              <a:t>	1:5 es equivalente al vector [1 2 3 4 5].</a:t>
            </a:r>
          </a:p>
          <a:p>
            <a:pPr lvl="1" eaLnBrk="1" hangingPunct="1">
              <a:buFontTx/>
              <a:buNone/>
              <a:defRPr/>
            </a:pPr>
            <a:endParaRPr lang="es-ES" altLang="es-ES" dirty="0"/>
          </a:p>
          <a:p>
            <a:pPr lvl="1" eaLnBrk="1" hangingPunct="1">
              <a:defRPr/>
            </a:pPr>
            <a:r>
              <a:rPr lang="es-ES" altLang="es-ES" dirty="0"/>
              <a:t>ejemplo: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s-ES" altLang="es-ES" dirty="0"/>
              <a:t>0.2:0.2:1.2 es [0.2 0.4 0.6 0.8 1.0 1.2].</a:t>
            </a:r>
          </a:p>
          <a:p>
            <a:pPr lvl="2" eaLnBrk="1" hangingPunct="1">
              <a:buFont typeface="Wingdings" pitchFamily="2" charset="2"/>
              <a:buNone/>
              <a:defRPr/>
            </a:pPr>
            <a:endParaRPr lang="es-ES" altLang="es-ES" dirty="0"/>
          </a:p>
          <a:p>
            <a:pPr lvl="1" eaLnBrk="1" hangingPunct="1">
              <a:defRPr/>
            </a:pPr>
            <a:r>
              <a:rPr lang="es-ES" altLang="es-ES" dirty="0"/>
              <a:t>ejemplo:</a:t>
            </a:r>
          </a:p>
          <a:p>
            <a:pPr lvl="1" eaLnBrk="1" hangingPunct="1">
              <a:buFontTx/>
              <a:buNone/>
              <a:defRPr/>
            </a:pPr>
            <a:r>
              <a:rPr lang="es-ES" altLang="es-ES" dirty="0"/>
              <a:t>	 5:-1:1 es [5 4 3 2 1].</a:t>
            </a:r>
          </a:p>
          <a:p>
            <a:pPr lvl="1" eaLnBrk="1" hangingPunct="1">
              <a:buFontTx/>
              <a:buNone/>
              <a:defRPr/>
            </a:pPr>
            <a:r>
              <a:rPr lang="es-ES" altLang="es-ES" dirty="0"/>
              <a:t>También vimos en el seminario 1 como usarlo en programación, para los bucles “</a:t>
            </a:r>
            <a:r>
              <a:rPr lang="es-ES" altLang="es-ES" dirty="0" err="1"/>
              <a:t>for</a:t>
            </a:r>
            <a:r>
              <a:rPr lang="es-ES" altLang="es-ES" dirty="0"/>
              <a:t>”.</a:t>
            </a:r>
          </a:p>
          <a:p>
            <a:pPr lvl="1" eaLnBrk="1" hangingPunct="1">
              <a:buFontTx/>
              <a:buNone/>
              <a:defRPr/>
            </a:pPr>
            <a:endParaRPr lang="es-ES" altLang="es-ES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/>
              <a:t>Notación ‘:’, Submatrices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s-ES" altLang="es-ES" sz="2400"/>
              <a:t>También sirve para referenciar submatrices o segmentos de vector:</a:t>
            </a:r>
          </a:p>
          <a:p>
            <a:pPr lvl="1" eaLnBrk="1" hangingPunct="1">
              <a:defRPr/>
            </a:pPr>
            <a:r>
              <a:rPr lang="es-ES" altLang="es-ES" sz="2400"/>
              <a:t>ejemplo: A(1:4,3)	Es el vector columna formado por las cuatro primeras entradas de la tercera columna de la matriz A.</a:t>
            </a:r>
          </a:p>
          <a:p>
            <a:pPr lvl="1" eaLnBrk="1" hangingPunct="1">
              <a:defRPr/>
            </a:pPr>
            <a:r>
              <a:rPr lang="es-ES" altLang="es-ES" sz="2400"/>
              <a:t>ejemplo: A(:,3)	Es el vector columna formado por la tercera columna de la matriz A.</a:t>
            </a:r>
          </a:p>
          <a:p>
            <a:pPr lvl="1" eaLnBrk="1" hangingPunct="1">
              <a:defRPr/>
            </a:pPr>
            <a:r>
              <a:rPr lang="es-ES" altLang="es-ES" sz="2400"/>
              <a:t>ejemplo: A(:,[2 4]) Son las columna 2 y 4 de la matriz A.</a:t>
            </a:r>
          </a:p>
          <a:p>
            <a:pPr lvl="1" eaLnBrk="1" hangingPunct="1">
              <a:buFontTx/>
              <a:buNone/>
              <a:defRPr/>
            </a:pPr>
            <a:endParaRPr lang="es-ES" altLang="es-ES" sz="2400"/>
          </a:p>
          <a:p>
            <a:pPr eaLnBrk="1" hangingPunct="1">
              <a:defRPr/>
            </a:pPr>
            <a:r>
              <a:rPr lang="es-ES" altLang="es-ES" sz="2400"/>
              <a:t>Estas expresiones pueden usarse en ambos lados de una asignación.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/>
              <a:t>Notación ‘:’, Submatrices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s-ES" altLang="es-ES" sz="2800" dirty="0"/>
              <a:t>Sea la matriz A: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altLang="es-ES" sz="2800"/>
              <a:t>	&gt;&gt; A = [1:4;5:8;9:12;13:16];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altLang="es-ES" sz="2800" dirty="0"/>
              <a:t>La </a:t>
            </a:r>
            <a:r>
              <a:rPr lang="es-ES" altLang="es-ES" sz="2800" dirty="0" err="1"/>
              <a:t>submatriz</a:t>
            </a:r>
            <a:r>
              <a:rPr lang="es-ES" altLang="es-ES" sz="2800" dirty="0"/>
              <a:t> A([ 2 4],2:4) es la siguiente: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altLang="es-ES" sz="2800" dirty="0"/>
              <a:t>	&gt;&gt; A([ 2 4],2:4)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altLang="es-ES" sz="28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altLang="es-ES" sz="2800" dirty="0"/>
              <a:t>	</a:t>
            </a:r>
            <a:r>
              <a:rPr lang="es-ES" altLang="es-ES" sz="2800" dirty="0" err="1"/>
              <a:t>ans</a:t>
            </a:r>
            <a:r>
              <a:rPr lang="es-ES" altLang="es-ES" sz="2800" dirty="0"/>
              <a:t> =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altLang="es-ES" sz="28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altLang="es-ES" sz="2800" dirty="0"/>
              <a:t>		6	7	8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altLang="es-ES" sz="2800" dirty="0"/>
              <a:t>		14	15	16</a:t>
            </a:r>
          </a:p>
        </p:txBody>
      </p:sp>
      <p:pic>
        <p:nvPicPr>
          <p:cNvPr id="922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789363"/>
            <a:ext cx="2592388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dirty="0"/>
              <a:t>Coste de operaciones matriciales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s-ES" altLang="es-ES" sz="2800" dirty="0"/>
              <a:t>Para el cálculo del coste de algoritmos matriciales se suele usar como unidad el número de FLOPS: (</a:t>
            </a:r>
            <a:r>
              <a:rPr lang="es-ES" altLang="es-ES" sz="2800" dirty="0" err="1"/>
              <a:t>Floating</a:t>
            </a:r>
            <a:r>
              <a:rPr lang="es-ES" altLang="es-ES" sz="2800" dirty="0"/>
              <a:t> </a:t>
            </a:r>
            <a:r>
              <a:rPr lang="es-ES" altLang="es-ES" sz="2800" dirty="0" err="1"/>
              <a:t>Points</a:t>
            </a:r>
            <a:r>
              <a:rPr lang="es-ES" altLang="es-ES" sz="2800" dirty="0"/>
              <a:t> </a:t>
            </a:r>
            <a:r>
              <a:rPr lang="es-ES" altLang="es-ES" sz="2800" dirty="0" err="1"/>
              <a:t>operations</a:t>
            </a:r>
            <a:r>
              <a:rPr lang="es-ES" altLang="es-ES" sz="2800" dirty="0"/>
              <a:t>)</a:t>
            </a:r>
            <a:r>
              <a:rPr lang="es-ES" sz="2800" b="1" dirty="0">
                <a:latin typeface="Times New Roman" pitchFamily="18" charset="0"/>
                <a:cs typeface="Times New Roman" pitchFamily="18" charset="0"/>
              </a:rPr>
              <a:t> {+,-,*,/}</a:t>
            </a:r>
          </a:p>
          <a:p>
            <a:pPr eaLnBrk="1" hangingPunct="1">
              <a:defRPr/>
            </a:pPr>
            <a:endParaRPr lang="es-ES" altLang="es-ES" sz="2800" dirty="0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135938" cy="460851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s-ES" sz="5200" b="1" dirty="0">
                <a:latin typeface="Times New Roman" pitchFamily="18" charset="0"/>
                <a:cs typeface="Times New Roman" pitchFamily="18" charset="0"/>
              </a:rPr>
              <a:t>Tiempo de ejecución de un </a:t>
            </a:r>
            <a:r>
              <a:rPr lang="es-ES" sz="5200" b="1" dirty="0" err="1">
                <a:latin typeface="Times New Roman" pitchFamily="18" charset="0"/>
                <a:cs typeface="Times New Roman" pitchFamily="18" charset="0"/>
              </a:rPr>
              <a:t>Flop</a:t>
            </a:r>
            <a:r>
              <a:rPr lang="es-ES" sz="5200" b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3600" dirty="0"/>
              <a:t>Tiempo que tarda en ejecutarse, por término medio,  una operación elemental en un computador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3600" dirty="0">
                <a:ea typeface="+mn-ea"/>
                <a:cs typeface="+mn-cs"/>
              </a:rPr>
              <a:t>Depende de:</a:t>
            </a:r>
          </a:p>
          <a:p>
            <a:pPr lvl="2">
              <a:lnSpc>
                <a:spcPct val="90000"/>
              </a:lnSpc>
              <a:defRPr/>
            </a:pPr>
            <a:r>
              <a:rPr lang="es-ES" sz="3600" dirty="0">
                <a:ea typeface="+mn-ea"/>
                <a:cs typeface="+mn-cs"/>
              </a:rPr>
              <a:t>El computador</a:t>
            </a:r>
          </a:p>
          <a:p>
            <a:pPr lvl="2">
              <a:lnSpc>
                <a:spcPct val="90000"/>
              </a:lnSpc>
              <a:defRPr/>
            </a:pPr>
            <a:r>
              <a:rPr lang="es-ES" sz="3600" dirty="0">
                <a:ea typeface="+mn-ea"/>
                <a:cs typeface="+mn-cs"/>
              </a:rPr>
              <a:t>El algoritmo</a:t>
            </a:r>
          </a:p>
          <a:p>
            <a:pPr lvl="2">
              <a:lnSpc>
                <a:spcPct val="90000"/>
              </a:lnSpc>
              <a:defRPr/>
            </a:pPr>
            <a:r>
              <a:rPr lang="es-ES" sz="3600" dirty="0">
                <a:ea typeface="+mn-ea"/>
                <a:cs typeface="+mn-cs"/>
              </a:rPr>
              <a:t>La implementación</a:t>
            </a:r>
          </a:p>
          <a:p>
            <a:pPr lvl="2">
              <a:lnSpc>
                <a:spcPct val="90000"/>
              </a:lnSpc>
              <a:defRPr/>
            </a:pPr>
            <a:endParaRPr lang="es-ES" sz="3600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s-ES" sz="3600" dirty="0">
                <a:ea typeface="+mn-ea"/>
                <a:cs typeface="+mn-cs"/>
              </a:rPr>
              <a:t>Construyendo algoritmos de coste determinado (test </a:t>
            </a:r>
            <a:r>
              <a:rPr lang="es-ES" sz="3600" dirty="0" err="1">
                <a:ea typeface="+mn-ea"/>
                <a:cs typeface="+mn-cs"/>
              </a:rPr>
              <a:t>Linpack</a:t>
            </a:r>
            <a:r>
              <a:rPr lang="es-ES" sz="3600" dirty="0">
                <a:ea typeface="+mn-ea"/>
                <a:cs typeface="+mn-cs"/>
              </a:rPr>
              <a:t>)podemos evaluar la velocidad de un computador (número de </a:t>
            </a:r>
            <a:r>
              <a:rPr lang="es-ES" sz="3600" dirty="0" err="1">
                <a:ea typeface="+mn-ea"/>
                <a:cs typeface="+mn-cs"/>
              </a:rPr>
              <a:t>flops</a:t>
            </a:r>
            <a:r>
              <a:rPr lang="es-ES" sz="3600" dirty="0">
                <a:ea typeface="+mn-ea"/>
                <a:cs typeface="+mn-cs"/>
              </a:rPr>
              <a:t>/unidad de tiempo)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s-ES" sz="3600" dirty="0"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antilado">
  <a:themeElements>
    <a:clrScheme name="Acantilado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Acantil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antilado 1">
        <a:dk1>
          <a:srgbClr val="5B5B49"/>
        </a:dk1>
        <a:lt1>
          <a:srgbClr val="DDDDDD"/>
        </a:lt1>
        <a:dk2>
          <a:srgbClr val="2B2A00"/>
        </a:dk2>
        <a:lt2>
          <a:srgbClr val="E0DFBE"/>
        </a:lt2>
        <a:accent1>
          <a:srgbClr val="878543"/>
        </a:accent1>
        <a:accent2>
          <a:srgbClr val="716E00"/>
        </a:accent2>
        <a:accent3>
          <a:srgbClr val="ACACAA"/>
        </a:accent3>
        <a:accent4>
          <a:srgbClr val="BDBDBD"/>
        </a:accent4>
        <a:accent5>
          <a:srgbClr val="C3C2B0"/>
        </a:accent5>
        <a:accent6>
          <a:srgbClr val="666300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2">
        <a:dk1>
          <a:srgbClr val="746354"/>
        </a:dk1>
        <a:lt1>
          <a:srgbClr val="FFFFFF"/>
        </a:lt1>
        <a:dk2>
          <a:srgbClr val="523E26"/>
        </a:dk2>
        <a:lt2>
          <a:srgbClr val="E1DFAF"/>
        </a:lt2>
        <a:accent1>
          <a:srgbClr val="CC9900"/>
        </a:accent1>
        <a:accent2>
          <a:srgbClr val="669900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5C8A00"/>
        </a:accent6>
        <a:hlink>
          <a:srgbClr val="CCCC00"/>
        </a:hlink>
        <a:folHlink>
          <a:srgbClr val="AC793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3">
        <a:dk1>
          <a:srgbClr val="667B5B"/>
        </a:dk1>
        <a:lt1>
          <a:srgbClr val="E6E6DA"/>
        </a:lt1>
        <a:dk2>
          <a:srgbClr val="295200"/>
        </a:dk2>
        <a:lt2>
          <a:srgbClr val="F3F2D9"/>
        </a:lt2>
        <a:accent1>
          <a:srgbClr val="808000"/>
        </a:accent1>
        <a:accent2>
          <a:srgbClr val="838D75"/>
        </a:accent2>
        <a:accent3>
          <a:srgbClr val="ACB3AA"/>
        </a:accent3>
        <a:accent4>
          <a:srgbClr val="C4C4BA"/>
        </a:accent4>
        <a:accent5>
          <a:srgbClr val="C0C0AA"/>
        </a:accent5>
        <a:accent6>
          <a:srgbClr val="767F69"/>
        </a:accent6>
        <a:hlink>
          <a:srgbClr val="33CC33"/>
        </a:hlink>
        <a:folHlink>
          <a:srgbClr val="33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4">
        <a:dk1>
          <a:srgbClr val="86615A"/>
        </a:dk1>
        <a:lt1>
          <a:srgbClr val="FFFFFF"/>
        </a:lt1>
        <a:dk2>
          <a:srgbClr val="633427"/>
        </a:dk2>
        <a:lt2>
          <a:srgbClr val="E9DDCD"/>
        </a:lt2>
        <a:accent1>
          <a:srgbClr val="A34545"/>
        </a:accent1>
        <a:accent2>
          <a:srgbClr val="C86400"/>
        </a:accent2>
        <a:accent3>
          <a:srgbClr val="B7AEAC"/>
        </a:accent3>
        <a:accent4>
          <a:srgbClr val="DADADA"/>
        </a:accent4>
        <a:accent5>
          <a:srgbClr val="CEB0B0"/>
        </a:accent5>
        <a:accent6>
          <a:srgbClr val="B55A00"/>
        </a:accent6>
        <a:hlink>
          <a:srgbClr val="ECAE00"/>
        </a:hlink>
        <a:folHlink>
          <a:srgbClr val="BAA8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5">
        <a:dk1>
          <a:srgbClr val="009999"/>
        </a:dk1>
        <a:lt1>
          <a:srgbClr val="EAEAEA"/>
        </a:lt1>
        <a:dk2>
          <a:srgbClr val="006666"/>
        </a:dk2>
        <a:lt2>
          <a:srgbClr val="FFFFCC"/>
        </a:lt2>
        <a:accent1>
          <a:srgbClr val="339966"/>
        </a:accent1>
        <a:accent2>
          <a:srgbClr val="5E855B"/>
        </a:accent2>
        <a:accent3>
          <a:srgbClr val="AAB8B8"/>
        </a:accent3>
        <a:accent4>
          <a:srgbClr val="C8C8C8"/>
        </a:accent4>
        <a:accent5>
          <a:srgbClr val="ADCAB8"/>
        </a:accent5>
        <a:accent6>
          <a:srgbClr val="547852"/>
        </a:accent6>
        <a:hlink>
          <a:srgbClr val="EEC85E"/>
        </a:hlink>
        <a:folHlink>
          <a:srgbClr val="AA84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6">
        <a:dk1>
          <a:srgbClr val="B8A47C"/>
        </a:dk1>
        <a:lt1>
          <a:srgbClr val="FFFFFF"/>
        </a:lt1>
        <a:dk2>
          <a:srgbClr val="A68A58"/>
        </a:dk2>
        <a:lt2>
          <a:srgbClr val="DAD79C"/>
        </a:lt2>
        <a:accent1>
          <a:srgbClr val="816B35"/>
        </a:accent1>
        <a:accent2>
          <a:srgbClr val="FFCC00"/>
        </a:accent2>
        <a:accent3>
          <a:srgbClr val="D0C4B4"/>
        </a:accent3>
        <a:accent4>
          <a:srgbClr val="DADADA"/>
        </a:accent4>
        <a:accent5>
          <a:srgbClr val="C1BAAE"/>
        </a:accent5>
        <a:accent6>
          <a:srgbClr val="E7B900"/>
        </a:accent6>
        <a:hlink>
          <a:srgbClr val="0066CC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7">
        <a:dk1>
          <a:srgbClr val="336699"/>
        </a:dk1>
        <a:lt1>
          <a:srgbClr val="F8F8F8"/>
        </a:lt1>
        <a:dk2>
          <a:srgbClr val="003366"/>
        </a:dk2>
        <a:lt2>
          <a:srgbClr val="D1DDD4"/>
        </a:lt2>
        <a:accent1>
          <a:srgbClr val="3399FF"/>
        </a:accent1>
        <a:accent2>
          <a:srgbClr val="006699"/>
        </a:accent2>
        <a:accent3>
          <a:srgbClr val="AAADB8"/>
        </a:accent3>
        <a:accent4>
          <a:srgbClr val="D4D4D4"/>
        </a:accent4>
        <a:accent5>
          <a:srgbClr val="ADCAFF"/>
        </a:accent5>
        <a:accent6>
          <a:srgbClr val="005C8A"/>
        </a:accent6>
        <a:hlink>
          <a:srgbClr val="86C0CE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2135</TotalTime>
  <Words>1776</Words>
  <Application>Microsoft Office PowerPoint</Application>
  <PresentationFormat>Presentación en pantalla (4:3)</PresentationFormat>
  <Paragraphs>300</Paragraphs>
  <Slides>30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Acantilado</vt:lpstr>
      <vt:lpstr>Ecuación</vt:lpstr>
      <vt:lpstr>Computación de Altas Prestaciones-2022-23 Sesión 2</vt:lpstr>
      <vt:lpstr>Computación de Altas Prestaciones</vt:lpstr>
      <vt:lpstr>Escalares, Vectores y Matrices: Notación</vt:lpstr>
      <vt:lpstr>Notación</vt:lpstr>
      <vt:lpstr>Notación ‘:’, vectores(Matlab)</vt:lpstr>
      <vt:lpstr>Notación ‘:’, Submatrices</vt:lpstr>
      <vt:lpstr>Notación ‘:’, Submatrices</vt:lpstr>
      <vt:lpstr>Coste de operaciones matriciales</vt:lpstr>
      <vt:lpstr>Presentación de PowerPoint</vt:lpstr>
      <vt:lpstr>Operaciones vectoriales básicas </vt:lpstr>
      <vt:lpstr>Operaciones vectoriales básicas</vt:lpstr>
      <vt:lpstr>Operaciones vectoriales básicas</vt:lpstr>
      <vt:lpstr>Operaciones Matriciales Básicas</vt:lpstr>
      <vt:lpstr>Operaciones Matriciales Básicas</vt:lpstr>
      <vt:lpstr>Operaciones Matriciales Básicas</vt:lpstr>
      <vt:lpstr>Operaciones Matriciales Básicas: Producto Matriz-Vector</vt:lpstr>
      <vt:lpstr>Operaciones Matriciales Básicas</vt:lpstr>
      <vt:lpstr>Operaciones Matriciales Básicas</vt:lpstr>
      <vt:lpstr>Operaciones Matriciales Básicas</vt:lpstr>
      <vt:lpstr>Operaciones Matriciales Básicas</vt:lpstr>
      <vt:lpstr>Operaciones Matriciales Básicas</vt:lpstr>
      <vt:lpstr>Operaciones Matriciales Básicas</vt:lpstr>
      <vt:lpstr>Operaciones Matriciales Básicas</vt:lpstr>
      <vt:lpstr>Operaciones Matriciales Básicas</vt:lpstr>
      <vt:lpstr>Operaciones Matriciales Básicas</vt:lpstr>
      <vt:lpstr>Operaciones Matriciales Básicas</vt:lpstr>
      <vt:lpstr>Operaciones Matriciales Básicas  “Nivel” de cada operación</vt:lpstr>
      <vt:lpstr>Operaciones Matriciales Básicas “OverWriting”</vt:lpstr>
      <vt:lpstr>Operaciones Matriciales Básicas “OverWriting”</vt:lpstr>
      <vt:lpstr>Operaciones Matriciales Básicas “OverWriting”</vt:lpstr>
    </vt:vector>
  </TitlesOfParts>
  <Company>UPV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para Computación de Altas Prestaciones</dc:title>
  <dc:creator>victor</dc:creator>
  <cp:lastModifiedBy>Víctor Manuel García Molla</cp:lastModifiedBy>
  <cp:revision>112</cp:revision>
  <dcterms:created xsi:type="dcterms:W3CDTF">2006-08-25T17:03:14Z</dcterms:created>
  <dcterms:modified xsi:type="dcterms:W3CDTF">2023-02-21T16:30:46Z</dcterms:modified>
</cp:coreProperties>
</file>