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0" r:id="rId3"/>
    <p:sldId id="305" r:id="rId4"/>
    <p:sldId id="335" r:id="rId5"/>
    <p:sldId id="301" r:id="rId6"/>
    <p:sldId id="336" r:id="rId7"/>
    <p:sldId id="302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50" r:id="rId20"/>
    <p:sldId id="351" r:id="rId21"/>
    <p:sldId id="352" r:id="rId22"/>
    <p:sldId id="348" r:id="rId23"/>
    <p:sldId id="349" r:id="rId24"/>
    <p:sldId id="353" r:id="rId25"/>
    <p:sldId id="354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CAF1BA-6B59-45C0-993E-BBBB98AEA2A2}" type="datetimeFigureOut">
              <a:rPr lang="es-ES"/>
              <a:pPr>
                <a:defRPr/>
              </a:pPr>
              <a:t>14/03/2023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7AEADC8-C812-4A9B-9E75-FCBEA28BF9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C062E85-A297-4B67-930B-C80392D1BB66}" type="datetimeFigureOut">
              <a:rPr lang="es-ES"/>
              <a:pPr>
                <a:defRPr/>
              </a:pPr>
              <a:t>14/03/2023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144592-1A5E-46EB-AD83-F481792F17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05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60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77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01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44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17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66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47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9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2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07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2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545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600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1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793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671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578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57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13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46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30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90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74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1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734B-5C67-463B-B71D-D7D9DFAF3AB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56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2B4-312B-4421-A4F3-8927CCC1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81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F3258-9D55-4EA4-A785-75179EF1F7C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984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1025-9B28-4633-862B-B90AC1E969F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20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119E-72B7-4896-826D-BD157D050C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302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68CF-EC2E-4E61-8FDC-35760DA3B7F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109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D296-50BA-4B1C-937B-BCEB831C740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38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9072-EEB7-444E-961F-28B4978CB8E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52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9724-1032-4A0F-B04D-EA20028BB3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03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2F53-6195-4A9F-8A2D-D72BAB8987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93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A62E5-4860-442C-B55C-A2EF527E0A1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59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9091-5E74-4F96-9F47-4F9B2D2CCD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5773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4764-0736-4180-8C4F-C1BF9140C0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16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4B31B58-2916-40FA-9205-DE19093B44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461250" y="0"/>
            <a:ext cx="14620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CAP-</a:t>
            </a: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endParaRPr lang="es-ES" altLang="es-ES" sz="1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</a:t>
            </a:r>
            <a:r>
              <a:rPr lang="es-ES" altLang="es-ES" sz="3800">
                <a:effectLst/>
              </a:rPr>
              <a:t>Prestaciones 2022-2023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Sesión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Análisis del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196975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1600" dirty="0">
                <a:effectLst/>
              </a:rPr>
              <a:t>Casi igual al de antes; Si lo intentamos para cualquier sistema, no podremos bajar de 10^(-16). 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16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1600" dirty="0">
                <a:effectLst/>
              </a:rPr>
              <a:t>Para un tipo de datos dado, existe un límite en la precisión que podemos alcanzar; viene dado por el “</a:t>
            </a:r>
            <a:r>
              <a:rPr lang="es-ES" altLang="es-ES" sz="1600" dirty="0" err="1">
                <a:effectLst/>
              </a:rPr>
              <a:t>epsilon</a:t>
            </a:r>
            <a:r>
              <a:rPr lang="es-ES" altLang="es-ES" sz="1600" dirty="0">
                <a:effectLst/>
              </a:rPr>
              <a:t>” de la máquina; 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16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&gt;&gt; help eps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eps  Spacing of floating point numbers.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D = eps(X), is the positive distance from ABS(X) to the next larger in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magnitude floating point number of the same precision as X.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X may be either double precision or single precision.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For all X, eps(X) is equal to eps(ABS(X)).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eps, with no arguments, is the distance from 1.0 to the next larger double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s-ES" sz="1600" dirty="0">
                <a:effectLst/>
              </a:rPr>
              <a:t>    precision number, that is eps with no arguments returns 2^(-52).</a:t>
            </a:r>
            <a:endParaRPr lang="es-ES" altLang="es-ES" sz="1600" dirty="0">
              <a:effectLst/>
            </a:endParaRPr>
          </a:p>
          <a:p>
            <a:pPr lvl="1" eaLnBrk="1" hangingPunct="1">
              <a:buFontTx/>
              <a:buNone/>
              <a:defRPr/>
            </a:pPr>
            <a:endParaRPr lang="es-ES" altLang="es-ES" dirty="0">
              <a:effectLst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Análisis del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196975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&gt;&gt; </a:t>
            </a:r>
            <a:r>
              <a:rPr lang="es-ES" altLang="es-ES" sz="2000" dirty="0" err="1">
                <a:effectLst/>
              </a:rPr>
              <a:t>eps</a:t>
            </a:r>
            <a:r>
              <a:rPr lang="es-ES" altLang="es-ES" sz="2000" dirty="0">
                <a:effectLst/>
              </a:rPr>
              <a:t>                                  //doble precisión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 err="1">
                <a:effectLst/>
              </a:rPr>
              <a:t>ans</a:t>
            </a:r>
            <a:r>
              <a:rPr lang="es-ES" altLang="es-ES" sz="2000" dirty="0">
                <a:effectLst/>
              </a:rPr>
              <a:t> = 2.2204e-16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&gt;&gt; </a:t>
            </a:r>
            <a:r>
              <a:rPr lang="es-ES" altLang="es-ES" sz="2000" dirty="0" err="1">
                <a:effectLst/>
              </a:rPr>
              <a:t>eps</a:t>
            </a:r>
            <a:r>
              <a:rPr lang="es-ES" altLang="es-ES" sz="2000" dirty="0">
                <a:effectLst/>
              </a:rPr>
              <a:t>(single(1))                   //simple precisión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 err="1">
                <a:effectLst/>
              </a:rPr>
              <a:t>ans</a:t>
            </a:r>
            <a:r>
              <a:rPr lang="es-ES" altLang="es-ES" sz="2000" dirty="0">
                <a:effectLst/>
              </a:rPr>
              <a:t> =  1.1921e-07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En Doble precisión cada número se guarda con 52 dígitos binarios ~16 dígitos decimales. Lógicamente, no se puede (salvo accidente) obtener una precisión relativa mayor que 10^(-16).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En nuestro ejemplo de la matriz de Hilbert, el error relativo es 3* 10^-3, menor que 10^-2. Tenemos dos dígitos correctos.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Normas Matriciales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196975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Con frecuencia, el resultado de nuestros cálculos serán matrices.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Por ejemplo, la descomposición LU de una matriz A obtiene matrices L (triangular inferior) y U (triangular superior) tal que el producto de L por U es igual a </a:t>
            </a:r>
            <a:r>
              <a:rPr lang="es-ES" altLang="es-ES" sz="2000" dirty="0" err="1">
                <a:effectLst/>
              </a:rPr>
              <a:t>A</a:t>
            </a:r>
            <a:r>
              <a:rPr lang="es-ES" altLang="es-ES" sz="2000" dirty="0">
                <a:effectLst/>
              </a:rPr>
              <a:t>.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Para medir la precisión del cálculo, podemos multiplicar L por U y compararlo con A; Para hacer esta comparación necesitamos normas matriciales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195736" y="4365104"/>
                <a:ext cx="461658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effectLst/>
                        <a:latin typeface="Cambria Math"/>
                      </a:rPr>
                      <m:t>𝑓</m:t>
                    </m:r>
                    <m:r>
                      <a:rPr lang="es-ES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/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→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s-ES" dirty="0">
                    <a:effectLst/>
                  </a:rPr>
                  <a:t> es una norma matricial si: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≥0,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𝑦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=0 ↔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𝐴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s-ES" b="0" dirty="0">
                  <a:effectLst/>
                  <a:ea typeface="Cambria Math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</a:rPr>
                          <m:t>𝐴</m:t>
                        </m:r>
                        <m:r>
                          <a:rPr lang="es-ES" b="0" i="1" smtClean="0">
                            <a:effectLst/>
                            <a:latin typeface="Cambria Math"/>
                          </a:rPr>
                          <m:t>+</m:t>
                        </m:r>
                        <m:r>
                          <a:rPr lang="es-ES" b="0" i="1" smtClean="0">
                            <a:effectLst/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≤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+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, ∀ 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𝐴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,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𝐵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/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ES" dirty="0">
                  <a:effectLst/>
                </a:endParaRPr>
              </a:p>
              <a:p>
                <a:pPr marL="342900" indent="-342900"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, ∀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𝛼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∈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ℝ</m:t>
                    </m:r>
                    <m:r>
                      <a:rPr lang="es-ES" b="0" i="0" smtClean="0">
                        <a:effectLst/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s-ES" dirty="0">
                    <a:effectLst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effectLst/>
                        <a:latin typeface="Cambria Math"/>
                        <a:ea typeface="Cambria Math"/>
                      </a:rPr>
                      <m:t>∀</m:t>
                    </m:r>
                    <m:r>
                      <a:rPr lang="es-ES" b="0" i="1" smtClean="0">
                        <a:effectLst/>
                        <a:latin typeface="Cambria Math"/>
                        <a:ea typeface="Cambria Math"/>
                      </a:rPr>
                      <m:t>𝐴</m:t>
                    </m:r>
                    <m:r>
                      <a:rPr lang="es-ES" i="1">
                        <a:effectLst/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/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effectLst/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i="1">
                            <a:effectLst/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ES" dirty="0">
                  <a:effectLst/>
                </a:endParaRPr>
              </a:p>
              <a:p>
                <a:pPr marL="342900" indent="-342900">
                  <a:buAutoNum type="arabicParenR"/>
                </a:pPr>
                <a:endParaRPr lang="es-ES" dirty="0">
                  <a:effectLst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365104"/>
                <a:ext cx="4616585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923" t="-2066" r="-1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Normas Matriciales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180975" y="1196975"/>
                <a:ext cx="9145588" cy="4530725"/>
              </a:xfrm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457200" lvl="1" indent="0" eaLnBrk="1" hangingPunct="1">
                  <a:buFontTx/>
                  <a:buNone/>
                  <a:defRPr/>
                </a:pPr>
                <a:r>
                  <a:rPr lang="es-ES" altLang="es-ES" sz="2000" dirty="0">
                    <a:effectLst/>
                  </a:rPr>
                  <a:t>Norma de </a:t>
                </a:r>
                <a:r>
                  <a:rPr lang="es-ES" altLang="es-ES" sz="2000" dirty="0" err="1">
                    <a:effectLst/>
                  </a:rPr>
                  <a:t>Frobenius</a:t>
                </a:r>
                <a:r>
                  <a:rPr lang="es-ES" altLang="es-ES" sz="2000" dirty="0">
                    <a:effectLst/>
                  </a:rPr>
                  <a:t>:</a:t>
                </a:r>
              </a:p>
              <a:p>
                <a:pPr marL="457200" lvl="1" indent="0" eaLnBrk="1" hangingPunct="1"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alt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s-ES" sz="2000" i="1">
                                  <a:effectLst/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s-ES" altLang="es-ES" sz="2000" i="1">
                              <a:effectLst/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s-ES" altLang="es-ES" sz="2000" i="1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altLang="es-E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alt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ES" altLang="es-E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altLang="es-ES" sz="2000" i="1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ES" altLang="es-ES" sz="2000" i="1"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altLang="es-ES" sz="2000" i="1"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altLang="es-E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altLang="es-ES" sz="2000" i="1"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s-ES" altLang="es-ES" sz="2000" i="1">
                                          <a:effectLst/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ES" altLang="es-ES" sz="2000" i="1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s-ES" altLang="es-E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altLang="es-ES" sz="2000" i="1">
                                              <a:effectLst/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altLang="es-ES" sz="2000" i="1"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s-ES" altLang="es-ES" sz="2000" i="1"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s-ES" altLang="es-ES" sz="2000" i="1"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ES" altLang="es-ES" sz="2000" i="1">
                                              <a:effectLst/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alt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altLang="es-ES" sz="2000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altLang="es-ES" sz="2000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" altLang="es-ES" sz="2000" dirty="0">
                  <a:effectLst/>
                </a:endParaRPr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s-ES" altLang="es-ES" sz="2000" dirty="0">
                  <a:effectLst/>
                </a:endParaRPr>
              </a:p>
              <a:p>
                <a:pPr marL="457200" lvl="1" indent="0" eaLnBrk="1" hangingPunct="1">
                  <a:buFontTx/>
                  <a:buNone/>
                  <a:defRPr/>
                </a:pPr>
                <a:r>
                  <a:rPr lang="es-ES" altLang="es-ES" sz="2000" dirty="0">
                    <a:effectLst/>
                  </a:rPr>
                  <a:t>Error de descomposición LU de matriz de </a:t>
                </a:r>
                <a:r>
                  <a:rPr lang="es-ES" altLang="es-ES" sz="2000" dirty="0" err="1">
                    <a:effectLst/>
                  </a:rPr>
                  <a:t>hilbert</a:t>
                </a:r>
                <a:r>
                  <a:rPr lang="es-ES" altLang="es-ES" sz="2000" dirty="0">
                    <a:effectLst/>
                  </a:rPr>
                  <a:t>:</a:t>
                </a:r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s-ES" altLang="es-ES" sz="2000" dirty="0">
                  <a:effectLst/>
                </a:endParaRPr>
              </a:p>
              <a:p>
                <a:pPr marL="457200" lvl="1" indent="0" eaLnBrk="1" hangingPunct="1">
                  <a:buFontTx/>
                  <a:buNone/>
                  <a:defRPr/>
                </a:pPr>
                <a:r>
                  <a:rPr lang="es-ES" altLang="es-ES" sz="2000" dirty="0">
                    <a:effectLst/>
                  </a:rPr>
                  <a:t>&gt;&gt; A=rand(12);[L,U]=</a:t>
                </a:r>
                <a:r>
                  <a:rPr lang="es-ES" altLang="es-ES" sz="2000" dirty="0" err="1">
                    <a:effectLst/>
                  </a:rPr>
                  <a:t>lu</a:t>
                </a:r>
                <a:r>
                  <a:rPr lang="es-ES" altLang="es-ES" sz="2000" dirty="0">
                    <a:effectLst/>
                  </a:rPr>
                  <a:t>(A);</a:t>
                </a:r>
                <a:r>
                  <a:rPr lang="es-ES" altLang="es-ES" sz="2000" dirty="0" err="1">
                    <a:effectLst/>
                  </a:rPr>
                  <a:t>norm</a:t>
                </a:r>
                <a:r>
                  <a:rPr lang="es-ES" altLang="es-ES" sz="2000" dirty="0">
                    <a:effectLst/>
                  </a:rPr>
                  <a:t>(L*U-A)</a:t>
                </a:r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s-ES" altLang="es-ES" sz="2000" dirty="0">
                  <a:effectLst/>
                </a:endParaRPr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s-ES" altLang="es-ES" sz="2000" dirty="0">
                  <a:effectLst/>
                </a:endParaRP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80975" y="1196975"/>
                <a:ext cx="9145588" cy="4530725"/>
              </a:xfrm>
              <a:blipFill rotWithShape="1">
                <a:blip r:embed="rId3"/>
                <a:stretch>
                  <a:fillRect t="-672"/>
                </a:stretch>
              </a:blipFill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Conclusiones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196975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-Los cálculos en el ordenador son fiables…pero no siempre. Hay que ser precavidos, sobre todo cuando el problema es muy grande.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-Las normas vectoriales dan una idea de como de “grandes” son los números contenidos en un vector; las podemos utilizar para medir el error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None/>
              <a:defRPr/>
            </a:pPr>
            <a:r>
              <a:rPr lang="es-ES" altLang="es-ES" sz="2000" dirty="0">
                <a:effectLst/>
              </a:rPr>
              <a:t>-Las normas matriciales dan una idea de como de “grandes” son los números contenidos en una matriz; las podemos utilizar para medir el error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-Los números reales en precisión simple tienen aprox. 7 dígitos decimales significativos, 16 en precisión doble; </a:t>
            </a:r>
          </a:p>
        </p:txBody>
      </p:sp>
    </p:spTree>
    <p:extLst>
      <p:ext uri="{BB962C8B-B14F-4D97-AF65-F5344CB8AC3E}">
        <p14:creationId xmlns:p14="http://schemas.microsoft.com/office/powerpoint/2010/main" val="11722989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995" y="1484784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Es muy frecuente que las matrices con las que tenemos que trabajar tengan una cierta estructura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95536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MATRICES CON ESTRUCTURA POR “CEROS”.</a:t>
            </a:r>
          </a:p>
          <a:p>
            <a:endParaRPr lang="es-ES" dirty="0"/>
          </a:p>
          <a:p>
            <a:r>
              <a:rPr lang="es-ES" dirty="0"/>
              <a:t>  -Matrices Banda</a:t>
            </a:r>
          </a:p>
          <a:p>
            <a:endParaRPr lang="es-ES" dirty="0"/>
          </a:p>
          <a:p>
            <a:r>
              <a:rPr lang="es-ES" dirty="0"/>
              <a:t>  -Matrices triangulares</a:t>
            </a:r>
          </a:p>
          <a:p>
            <a:endParaRPr lang="es-ES" dirty="0"/>
          </a:p>
          <a:p>
            <a:r>
              <a:rPr lang="es-ES" dirty="0"/>
              <a:t>  -Matrices diagonales, …</a:t>
            </a:r>
          </a:p>
        </p:txBody>
      </p:sp>
    </p:spTree>
    <p:extLst>
      <p:ext uri="{BB962C8B-B14F-4D97-AF65-F5344CB8AC3E}">
        <p14:creationId xmlns:p14="http://schemas.microsoft.com/office/powerpoint/2010/main" val="39148767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38140809"/>
              </p:ext>
            </p:extLst>
          </p:nvPr>
        </p:nvGraphicFramePr>
        <p:xfrm>
          <a:off x="1187450" y="1916113"/>
          <a:ext cx="2468563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cuación" r:id="rId4" imgW="1180800" imgH="1600200" progId="Equation.3">
                  <p:embed/>
                </p:oleObj>
              </mc:Choice>
              <mc:Fallback>
                <p:oleObj name="Ecuación" r:id="rId4" imgW="11808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6113"/>
                        <a:ext cx="2468563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67175" y="1989138"/>
            <a:ext cx="4643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/>
              <a:t>Dada una matriz </a:t>
            </a:r>
            <a:r>
              <a:rPr lang="es-ES" altLang="es-ES" sz="2000"/>
              <a:t>A </a:t>
            </a:r>
            <a:r>
              <a:rPr lang="es-ES" altLang="es-ES" sz="2000">
                <a:sym typeface="Symbol" pitchFamily="18" charset="2"/>
              </a:rPr>
              <a:t> </a:t>
            </a:r>
            <a:r>
              <a:rPr lang="es-ES" altLang="es-ES" sz="2000" baseline="30000">
                <a:sym typeface="Symbol" pitchFamily="18" charset="2"/>
              </a:rPr>
              <a:t>n*m</a:t>
            </a:r>
            <a:r>
              <a:rPr lang="es-ES" altLang="es-ES" sz="2000">
                <a:sym typeface="Symbol" pitchFamily="18" charset="2"/>
              </a:rPr>
              <a:t> </a:t>
            </a:r>
            <a:r>
              <a:rPr lang="es-ES" altLang="es-ES">
                <a:sym typeface="Symbol" pitchFamily="18" charset="2"/>
              </a:rPr>
              <a:t>tiene anchura</a:t>
            </a:r>
            <a:r>
              <a:rPr lang="es-ES" altLang="es-ES" sz="2000">
                <a:sym typeface="Symbol" pitchFamily="18" charset="2"/>
              </a:rPr>
              <a:t>  de banda inferior </a:t>
            </a:r>
            <a:r>
              <a:rPr lang="es-ES" altLang="es-ES" sz="2000" b="1">
                <a:sym typeface="Symbol" pitchFamily="18" charset="2"/>
              </a:rPr>
              <a:t>p</a:t>
            </a:r>
            <a:r>
              <a:rPr lang="es-ES" altLang="es-ES" sz="2000">
                <a:sym typeface="Symbol" pitchFamily="18" charset="2"/>
              </a:rPr>
              <a:t> si </a:t>
            </a:r>
          </a:p>
          <a:p>
            <a:r>
              <a:rPr lang="es-ES" altLang="es-ES" sz="2000">
                <a:sym typeface="Symbol" pitchFamily="18" charset="2"/>
              </a:rPr>
              <a:t>i&gt;j+p </a:t>
            </a:r>
            <a:r>
              <a:rPr lang="es-ES" altLang="es-ES" sz="2000">
                <a:sym typeface="Wingdings" pitchFamily="2" charset="2"/>
              </a:rPr>
              <a:t> a</a:t>
            </a:r>
            <a:r>
              <a:rPr lang="es-ES" altLang="es-ES" sz="2000" baseline="-25000">
                <a:sym typeface="Wingdings" pitchFamily="2" charset="2"/>
              </a:rPr>
              <a:t>i,j</a:t>
            </a:r>
            <a:r>
              <a:rPr lang="es-ES" altLang="es-ES" sz="2000">
                <a:sym typeface="Wingdings" pitchFamily="2" charset="2"/>
              </a:rPr>
              <a:t>=0</a:t>
            </a:r>
            <a:endParaRPr lang="es-ES" altLang="es-ES" sz="2000">
              <a:sym typeface="Symbol" pitchFamily="18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95738" y="3646488"/>
            <a:ext cx="4643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/>
              <a:t>Dada una matriz </a:t>
            </a:r>
            <a:r>
              <a:rPr lang="es-ES" altLang="es-ES" sz="2000"/>
              <a:t>A </a:t>
            </a:r>
            <a:r>
              <a:rPr lang="es-ES" altLang="es-ES" sz="2000">
                <a:sym typeface="Symbol" pitchFamily="18" charset="2"/>
              </a:rPr>
              <a:t> </a:t>
            </a:r>
            <a:r>
              <a:rPr lang="es-ES" altLang="es-ES" sz="2000" baseline="30000">
                <a:sym typeface="Symbol" pitchFamily="18" charset="2"/>
              </a:rPr>
              <a:t>n*m</a:t>
            </a:r>
            <a:r>
              <a:rPr lang="es-ES" altLang="es-ES" sz="2000">
                <a:sym typeface="Symbol" pitchFamily="18" charset="2"/>
              </a:rPr>
              <a:t> </a:t>
            </a:r>
            <a:r>
              <a:rPr lang="es-ES" altLang="es-ES">
                <a:sym typeface="Symbol" pitchFamily="18" charset="2"/>
              </a:rPr>
              <a:t>tiene anchura</a:t>
            </a:r>
            <a:r>
              <a:rPr lang="es-ES" altLang="es-ES" sz="2000">
                <a:sym typeface="Symbol" pitchFamily="18" charset="2"/>
              </a:rPr>
              <a:t>  de banda superior </a:t>
            </a:r>
            <a:r>
              <a:rPr lang="es-ES" altLang="es-ES" sz="2000" b="1">
                <a:sym typeface="Symbol" pitchFamily="18" charset="2"/>
              </a:rPr>
              <a:t>q</a:t>
            </a:r>
            <a:r>
              <a:rPr lang="es-ES" altLang="es-ES" sz="2000">
                <a:sym typeface="Symbol" pitchFamily="18" charset="2"/>
              </a:rPr>
              <a:t> si </a:t>
            </a:r>
          </a:p>
          <a:p>
            <a:r>
              <a:rPr lang="es-ES" altLang="es-ES" sz="2000">
                <a:sym typeface="Symbol" pitchFamily="18" charset="2"/>
              </a:rPr>
              <a:t>j&gt;i+q </a:t>
            </a:r>
            <a:r>
              <a:rPr lang="es-ES" altLang="es-ES" sz="2000">
                <a:sym typeface="Wingdings" pitchFamily="2" charset="2"/>
              </a:rPr>
              <a:t> a</a:t>
            </a:r>
            <a:r>
              <a:rPr lang="es-ES" altLang="es-ES" sz="2000" baseline="-25000">
                <a:sym typeface="Wingdings" pitchFamily="2" charset="2"/>
              </a:rPr>
              <a:t>i,j</a:t>
            </a:r>
            <a:r>
              <a:rPr lang="es-ES" altLang="es-ES" sz="2000">
                <a:sym typeface="Wingdings" pitchFamily="2" charset="2"/>
              </a:rPr>
              <a:t>=0</a:t>
            </a:r>
            <a:endParaRPr lang="es-ES" altLang="es-E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08937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77281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la estructura de la matriz es conocida, a menudo los algoritmos se pueden optimizar mucho con muy poco esfuerzo:</a:t>
            </a:r>
          </a:p>
          <a:p>
            <a:endParaRPr lang="es-ES" dirty="0"/>
          </a:p>
          <a:p>
            <a:r>
              <a:rPr lang="es-ES" b="1" u="sng" dirty="0"/>
              <a:t>Optimización del producto de dos matrices triangulares inferiores</a:t>
            </a:r>
          </a:p>
          <a:p>
            <a:endParaRPr lang="es-ES" b="1" u="sng" dirty="0"/>
          </a:p>
          <a:p>
            <a:endParaRPr lang="es-ES" b="1" u="sng" dirty="0"/>
          </a:p>
        </p:txBody>
      </p:sp>
      <p:sp>
        <p:nvSpPr>
          <p:cNvPr id="4" name="3 Triángulo rectángulo"/>
          <p:cNvSpPr/>
          <p:nvPr/>
        </p:nvSpPr>
        <p:spPr>
          <a:xfrm>
            <a:off x="827584" y="3717032"/>
            <a:ext cx="1584176" cy="158417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Triángulo rectángulo"/>
          <p:cNvSpPr/>
          <p:nvPr/>
        </p:nvSpPr>
        <p:spPr>
          <a:xfrm>
            <a:off x="3347864" y="3717032"/>
            <a:ext cx="1584176" cy="158417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58061" y="432445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220072" y="4330241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12" name="11 Triángulo rectángulo"/>
          <p:cNvSpPr/>
          <p:nvPr/>
        </p:nvSpPr>
        <p:spPr>
          <a:xfrm>
            <a:off x="5940152" y="3717032"/>
            <a:ext cx="1584176" cy="158417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5849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77281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Partimos del algoritmo para producto de matrices generales:</a:t>
            </a:r>
          </a:p>
          <a:p>
            <a:endParaRPr lang="es-ES" b="1" u="sng" dirty="0"/>
          </a:p>
          <a:p>
            <a:r>
              <a:rPr lang="es-ES" altLang="es-ES" dirty="0"/>
              <a:t>C=0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i=1:n</a:t>
            </a:r>
          </a:p>
          <a:p>
            <a:r>
              <a:rPr lang="es-ES" altLang="es-ES" dirty="0"/>
              <a:t>	</a:t>
            </a:r>
            <a:r>
              <a:rPr lang="es-ES" altLang="es-ES" dirty="0" err="1"/>
              <a:t>For</a:t>
            </a:r>
            <a:r>
              <a:rPr lang="es-ES" altLang="es-ES" dirty="0"/>
              <a:t> j=1:n</a:t>
            </a:r>
          </a:p>
          <a:p>
            <a:r>
              <a:rPr lang="es-ES" altLang="es-ES" dirty="0"/>
              <a:t>		</a:t>
            </a:r>
            <a:r>
              <a:rPr lang="es-ES" altLang="es-ES" dirty="0" err="1"/>
              <a:t>For</a:t>
            </a:r>
            <a:r>
              <a:rPr lang="es-ES" altLang="es-ES" dirty="0"/>
              <a:t> k=1:n</a:t>
            </a:r>
          </a:p>
          <a:p>
            <a:r>
              <a:rPr lang="es-ES" altLang="es-ES" dirty="0"/>
              <a:t>			C(</a:t>
            </a:r>
            <a:r>
              <a:rPr lang="es-ES" altLang="es-ES" dirty="0" err="1"/>
              <a:t>i,j</a:t>
            </a:r>
            <a:r>
              <a:rPr lang="es-ES" altLang="es-ES" dirty="0"/>
              <a:t>)=C(</a:t>
            </a:r>
            <a:r>
              <a:rPr lang="es-ES" altLang="es-ES" dirty="0" err="1"/>
              <a:t>i,j</a:t>
            </a:r>
            <a:r>
              <a:rPr lang="es-ES" altLang="es-ES" dirty="0"/>
              <a:t>)+A(</a:t>
            </a:r>
            <a:r>
              <a:rPr lang="es-ES" altLang="es-ES" dirty="0" err="1"/>
              <a:t>i,k</a:t>
            </a:r>
            <a:r>
              <a:rPr lang="es-ES" altLang="es-ES" dirty="0"/>
              <a:t>)*B(</a:t>
            </a:r>
            <a:r>
              <a:rPr lang="es-ES" altLang="es-ES" dirty="0" err="1"/>
              <a:t>k,j</a:t>
            </a:r>
            <a:r>
              <a:rPr lang="es-ES" altLang="es-ES" dirty="0"/>
              <a:t>)</a:t>
            </a:r>
          </a:p>
          <a:p>
            <a:r>
              <a:rPr lang="es-ES" altLang="es-ES" dirty="0"/>
              <a:t>		</a:t>
            </a:r>
            <a:r>
              <a:rPr lang="es-ES" altLang="es-ES" dirty="0" err="1"/>
              <a:t>End</a:t>
            </a:r>
            <a:endParaRPr lang="es-ES" altLang="es-ES" dirty="0"/>
          </a:p>
          <a:p>
            <a:r>
              <a:rPr lang="es-ES" altLang="es-ES" dirty="0"/>
              <a:t>	</a:t>
            </a:r>
            <a:r>
              <a:rPr lang="es-ES" altLang="es-ES" dirty="0" err="1"/>
              <a:t>End</a:t>
            </a:r>
            <a:endParaRPr lang="es-ES" altLang="es-ES" dirty="0"/>
          </a:p>
          <a:p>
            <a:r>
              <a:rPr lang="es-ES" altLang="es-ES" dirty="0" err="1"/>
              <a:t>End</a:t>
            </a:r>
            <a:endParaRPr lang="es-ES" altLang="es-ES" dirty="0"/>
          </a:p>
          <a:p>
            <a:endParaRPr lang="es-ES" altLang="es-ES" dirty="0"/>
          </a:p>
          <a:p>
            <a:r>
              <a:rPr lang="es-ES" altLang="es-ES" dirty="0"/>
              <a:t>¿Cómo se optimiza?</a:t>
            </a:r>
          </a:p>
          <a:p>
            <a:r>
              <a:rPr lang="es-ES" altLang="es-ES" dirty="0"/>
              <a:t>Teniendo en cuenta estos dos detalles:</a:t>
            </a:r>
          </a:p>
          <a:p>
            <a:endParaRPr lang="es-ES" altLang="es-ES" dirty="0"/>
          </a:p>
          <a:p>
            <a:endParaRPr lang="es-ES" altLang="es-ES" dirty="0"/>
          </a:p>
          <a:p>
            <a:endParaRPr lang="es-ES" b="1" u="sng" dirty="0"/>
          </a:p>
          <a:p>
            <a:endParaRPr lang="es-ES" b="1" u="sng" dirty="0"/>
          </a:p>
          <a:p>
            <a:endParaRPr lang="es-ES" b="1" u="sng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552" y="5373141"/>
            <a:ext cx="8156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dirty="0"/>
              <a:t>1) El producto de dos matrices triangulares inferiores es triangular inferior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39552" y="6165304"/>
            <a:ext cx="8713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/>
              <a:t>2) El elemento (i,j) de C se obtiene como un producto escalar “reducido”.</a:t>
            </a:r>
          </a:p>
        </p:txBody>
      </p:sp>
    </p:spTree>
    <p:extLst>
      <p:ext uri="{BB962C8B-B14F-4D97-AF65-F5344CB8AC3E}">
        <p14:creationId xmlns:p14="http://schemas.microsoft.com/office/powerpoint/2010/main" val="359103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57399" y="147056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 de C(</a:t>
            </a:r>
            <a:r>
              <a:rPr lang="es-ES" dirty="0" err="1"/>
              <a:t>i,j</a:t>
            </a:r>
            <a:r>
              <a:rPr lang="es-ES" dirty="0"/>
              <a:t>): i&gt;=j por ser triangular inferior </a:t>
            </a:r>
          </a:p>
          <a:p>
            <a:endParaRPr lang="es-ES" dirty="0"/>
          </a:p>
          <a:p>
            <a:r>
              <a:rPr lang="es-ES" altLang="es-ES" dirty="0"/>
              <a:t>  C(</a:t>
            </a:r>
            <a:r>
              <a:rPr lang="es-ES" altLang="es-ES" dirty="0" err="1"/>
              <a:t>i,j</a:t>
            </a:r>
            <a:r>
              <a:rPr lang="es-ES" altLang="es-ES" dirty="0"/>
              <a:t>)=A(i,1)*B(1,j)+A(i,2)*B(2,j)+…+A(</a:t>
            </a:r>
            <a:r>
              <a:rPr lang="es-ES" altLang="es-ES" dirty="0" err="1"/>
              <a:t>i,j</a:t>
            </a:r>
            <a:r>
              <a:rPr lang="es-ES" altLang="es-ES" dirty="0"/>
              <a:t>)*B(</a:t>
            </a:r>
            <a:r>
              <a:rPr lang="es-ES" altLang="es-ES" dirty="0" err="1"/>
              <a:t>j,j</a:t>
            </a:r>
            <a:r>
              <a:rPr lang="es-ES" altLang="es-ES" dirty="0"/>
              <a:t>)+…</a:t>
            </a:r>
          </a:p>
          <a:p>
            <a:endParaRPr lang="es-ES" altLang="es-ES" dirty="0"/>
          </a:p>
          <a:p>
            <a:r>
              <a:rPr lang="es-ES" altLang="es-ES" dirty="0"/>
              <a:t>+ …+A(</a:t>
            </a:r>
            <a:r>
              <a:rPr lang="es-ES" altLang="es-ES" dirty="0" err="1"/>
              <a:t>i,i</a:t>
            </a:r>
            <a:r>
              <a:rPr lang="es-ES" altLang="es-ES" dirty="0"/>
              <a:t>)*B(</a:t>
            </a:r>
            <a:r>
              <a:rPr lang="es-ES" altLang="es-ES" dirty="0" err="1"/>
              <a:t>i,j</a:t>
            </a:r>
            <a:r>
              <a:rPr lang="es-ES" altLang="es-ES" dirty="0"/>
              <a:t>)+A(i,i+1)*B(i+1,j)+…+A(</a:t>
            </a:r>
            <a:r>
              <a:rPr lang="es-ES" altLang="es-ES" dirty="0" err="1"/>
              <a:t>i,n</a:t>
            </a:r>
            <a:r>
              <a:rPr lang="es-ES" altLang="es-ES" dirty="0"/>
              <a:t>)*B(</a:t>
            </a:r>
            <a:r>
              <a:rPr lang="es-ES" altLang="es-ES" dirty="0" err="1"/>
              <a:t>n,i</a:t>
            </a:r>
            <a:r>
              <a:rPr lang="es-ES" altLang="es-ES" dirty="0"/>
              <a:t>)</a:t>
            </a:r>
          </a:p>
          <a:p>
            <a:endParaRPr lang="es-ES" altLang="es-ES" dirty="0"/>
          </a:p>
          <a:p>
            <a:endParaRPr lang="es-ES" altLang="es-ES" dirty="0"/>
          </a:p>
          <a:p>
            <a:endParaRPr lang="es-ES" b="1" u="sng" dirty="0"/>
          </a:p>
          <a:p>
            <a:endParaRPr lang="es-ES" b="1" u="sng" dirty="0"/>
          </a:p>
          <a:p>
            <a:endParaRPr lang="es-ES" b="1" u="sng" dirty="0"/>
          </a:p>
        </p:txBody>
      </p:sp>
      <p:sp>
        <p:nvSpPr>
          <p:cNvPr id="6" name="3 Triángulo rectángulo"/>
          <p:cNvSpPr/>
          <p:nvPr/>
        </p:nvSpPr>
        <p:spPr>
          <a:xfrm>
            <a:off x="1331639" y="3861048"/>
            <a:ext cx="2818667" cy="25202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3 Triángulo rectángulo"/>
          <p:cNvSpPr/>
          <p:nvPr/>
        </p:nvSpPr>
        <p:spPr>
          <a:xfrm>
            <a:off x="5436096" y="3868878"/>
            <a:ext cx="2592288" cy="25124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99592" y="323600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64088" y="33385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6372" y="480498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Fila i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262826" y="478615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 </a:t>
            </a:r>
            <a:r>
              <a:rPr lang="es-ES" dirty="0" err="1"/>
              <a:t>x</a:t>
            </a:r>
            <a:r>
              <a:rPr lang="es-ES" dirty="0"/>
              <a:t> </a:t>
            </a:r>
            <a:r>
              <a:rPr lang="es-ES" dirty="0" err="1"/>
              <a:t>x</a:t>
            </a:r>
            <a:r>
              <a:rPr lang="es-ES" dirty="0"/>
              <a:t> …   x  0 0 0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59555" y="32337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Columna j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3764091"/>
            <a:ext cx="3321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6857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Computación de Altas Prestaciones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s-ES" altLang="es-ES" dirty="0">
                <a:effectLst/>
              </a:rPr>
              <a:t>Computación en precisión finita, conceptos básicos</a:t>
            </a:r>
          </a:p>
          <a:p>
            <a:pPr marL="609600" indent="-609600" eaLnBrk="1" hangingPunct="1">
              <a:defRPr/>
            </a:pPr>
            <a:r>
              <a:rPr lang="es-ES" altLang="es-ES" dirty="0">
                <a:effectLst/>
              </a:rPr>
              <a:t>Normas vectoriales</a:t>
            </a:r>
          </a:p>
          <a:p>
            <a:pPr marL="609600" indent="-609600" eaLnBrk="1" hangingPunct="1">
              <a:defRPr/>
            </a:pPr>
            <a:r>
              <a:rPr lang="es-ES" altLang="es-ES" dirty="0">
                <a:effectLst/>
              </a:rPr>
              <a:t>Normas matriciales</a:t>
            </a:r>
          </a:p>
          <a:p>
            <a:pPr marL="609600" indent="-609600" eaLnBrk="1" hangingPunct="1">
              <a:defRPr/>
            </a:pPr>
            <a:r>
              <a:rPr lang="es-ES" altLang="es-ES" dirty="0">
                <a:effectLst/>
              </a:rPr>
              <a:t>Optimización de algoritmos matriciales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57399" y="147056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 de C(</a:t>
            </a:r>
            <a:r>
              <a:rPr lang="es-ES" dirty="0" err="1"/>
              <a:t>i,j</a:t>
            </a:r>
            <a:r>
              <a:rPr lang="es-ES" dirty="0"/>
              <a:t>): i&gt;=j por ser triangular inferior </a:t>
            </a:r>
          </a:p>
          <a:p>
            <a:endParaRPr lang="es-ES" dirty="0"/>
          </a:p>
          <a:p>
            <a:r>
              <a:rPr lang="es-ES" altLang="es-ES" dirty="0"/>
              <a:t>  C(</a:t>
            </a:r>
            <a:r>
              <a:rPr lang="es-ES" altLang="es-ES" dirty="0" err="1"/>
              <a:t>i,j</a:t>
            </a:r>
            <a:r>
              <a:rPr lang="es-ES" altLang="es-ES" dirty="0"/>
              <a:t>)=A(i,1)*B(1,j)+A(i,2)*B(2,j)+…+A(</a:t>
            </a:r>
            <a:r>
              <a:rPr lang="es-ES" altLang="es-ES" dirty="0" err="1"/>
              <a:t>i,j</a:t>
            </a:r>
            <a:r>
              <a:rPr lang="es-ES" altLang="es-ES" dirty="0"/>
              <a:t>)*B(</a:t>
            </a:r>
            <a:r>
              <a:rPr lang="es-ES" altLang="es-ES" dirty="0" err="1"/>
              <a:t>j,j</a:t>
            </a:r>
            <a:r>
              <a:rPr lang="es-ES" altLang="es-ES" dirty="0"/>
              <a:t>)+…</a:t>
            </a:r>
          </a:p>
          <a:p>
            <a:endParaRPr lang="es-ES" altLang="es-ES" dirty="0"/>
          </a:p>
          <a:p>
            <a:r>
              <a:rPr lang="es-ES" altLang="es-ES" dirty="0"/>
              <a:t>+ …+A(</a:t>
            </a:r>
            <a:r>
              <a:rPr lang="es-ES" altLang="es-ES" dirty="0" err="1"/>
              <a:t>i,i</a:t>
            </a:r>
            <a:r>
              <a:rPr lang="es-ES" altLang="es-ES" dirty="0"/>
              <a:t>)*B(</a:t>
            </a:r>
            <a:r>
              <a:rPr lang="es-ES" altLang="es-ES" dirty="0" err="1"/>
              <a:t>i,j</a:t>
            </a:r>
            <a:r>
              <a:rPr lang="es-ES" altLang="es-ES" dirty="0"/>
              <a:t>)+ A(i,i+1)*B(i+1,j)+…+A(</a:t>
            </a:r>
            <a:r>
              <a:rPr lang="es-ES" altLang="es-ES" dirty="0" err="1"/>
              <a:t>i,n</a:t>
            </a:r>
            <a:r>
              <a:rPr lang="es-ES" altLang="es-ES" dirty="0"/>
              <a:t>)*B(</a:t>
            </a:r>
            <a:r>
              <a:rPr lang="es-ES" altLang="es-ES" dirty="0" err="1"/>
              <a:t>n,i</a:t>
            </a:r>
            <a:r>
              <a:rPr lang="es-ES" altLang="es-ES" dirty="0"/>
              <a:t>)</a:t>
            </a:r>
          </a:p>
          <a:p>
            <a:endParaRPr lang="es-ES" altLang="es-ES" dirty="0"/>
          </a:p>
          <a:p>
            <a:endParaRPr lang="es-ES" altLang="es-ES" dirty="0"/>
          </a:p>
          <a:p>
            <a:endParaRPr lang="es-ES" b="1" u="sng" dirty="0"/>
          </a:p>
          <a:p>
            <a:endParaRPr lang="es-ES" b="1" u="sng" dirty="0"/>
          </a:p>
          <a:p>
            <a:endParaRPr lang="es-ES" b="1" u="sng" dirty="0"/>
          </a:p>
        </p:txBody>
      </p:sp>
      <p:sp>
        <p:nvSpPr>
          <p:cNvPr id="6" name="3 Triángulo rectángulo"/>
          <p:cNvSpPr/>
          <p:nvPr/>
        </p:nvSpPr>
        <p:spPr>
          <a:xfrm>
            <a:off x="1331639" y="3861048"/>
            <a:ext cx="2818667" cy="25202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3 Triángulo rectángulo"/>
          <p:cNvSpPr/>
          <p:nvPr/>
        </p:nvSpPr>
        <p:spPr>
          <a:xfrm>
            <a:off x="5436096" y="3868878"/>
            <a:ext cx="2592288" cy="25124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99592" y="323600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64088" y="33385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6372" y="480498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Fila i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262826" y="478615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 </a:t>
            </a:r>
            <a:r>
              <a:rPr lang="es-ES" dirty="0" err="1"/>
              <a:t>x</a:t>
            </a:r>
            <a:r>
              <a:rPr lang="es-ES" dirty="0"/>
              <a:t> </a:t>
            </a:r>
            <a:r>
              <a:rPr lang="es-ES" dirty="0" err="1"/>
              <a:t>x</a:t>
            </a:r>
            <a:r>
              <a:rPr lang="es-ES" dirty="0"/>
              <a:t> …   x  0 0 0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59555" y="32337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Columna j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3764091"/>
            <a:ext cx="3321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44449" y="3353902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Primeros elementos</a:t>
            </a:r>
          </a:p>
          <a:p>
            <a:r>
              <a:rPr lang="es-ES" dirty="0"/>
              <a:t>de columna de B son ceros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364088" y="3868878"/>
            <a:ext cx="936104" cy="1361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165144" y="3936971"/>
            <a:ext cx="1173981" cy="25576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691680" y="2011462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3249687" y="2023657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763688" y="2023657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446041" y="2001312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953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57399" y="147056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 de C(</a:t>
            </a:r>
            <a:r>
              <a:rPr lang="es-ES" dirty="0" err="1"/>
              <a:t>i,j</a:t>
            </a:r>
            <a:r>
              <a:rPr lang="es-ES" dirty="0"/>
              <a:t>): i&gt;=j por ser triangular inferior </a:t>
            </a:r>
          </a:p>
          <a:p>
            <a:endParaRPr lang="es-ES" dirty="0"/>
          </a:p>
          <a:p>
            <a:r>
              <a:rPr lang="es-ES" altLang="es-ES" dirty="0"/>
              <a:t>  C(</a:t>
            </a:r>
            <a:r>
              <a:rPr lang="es-ES" altLang="es-ES" dirty="0" err="1"/>
              <a:t>i,j</a:t>
            </a:r>
            <a:r>
              <a:rPr lang="es-ES" altLang="es-ES" dirty="0"/>
              <a:t>)=A(i,1)*B(1,j)+A(i,2)*B(2,j)+…+A(</a:t>
            </a:r>
            <a:r>
              <a:rPr lang="es-ES" altLang="es-ES" dirty="0" err="1"/>
              <a:t>i,j</a:t>
            </a:r>
            <a:r>
              <a:rPr lang="es-ES" altLang="es-ES" dirty="0"/>
              <a:t>)*B(</a:t>
            </a:r>
            <a:r>
              <a:rPr lang="es-ES" altLang="es-ES" dirty="0" err="1"/>
              <a:t>j,j</a:t>
            </a:r>
            <a:r>
              <a:rPr lang="es-ES" altLang="es-ES" dirty="0"/>
              <a:t>)+…</a:t>
            </a:r>
          </a:p>
          <a:p>
            <a:endParaRPr lang="es-ES" altLang="es-ES" dirty="0"/>
          </a:p>
          <a:p>
            <a:r>
              <a:rPr lang="es-ES" altLang="es-ES" dirty="0"/>
              <a:t>+ …+A(</a:t>
            </a:r>
            <a:r>
              <a:rPr lang="es-ES" altLang="es-ES" dirty="0" err="1"/>
              <a:t>i,i</a:t>
            </a:r>
            <a:r>
              <a:rPr lang="es-ES" altLang="es-ES" dirty="0"/>
              <a:t>)*B(</a:t>
            </a:r>
            <a:r>
              <a:rPr lang="es-ES" altLang="es-ES" dirty="0" err="1"/>
              <a:t>i,j</a:t>
            </a:r>
            <a:r>
              <a:rPr lang="es-ES" altLang="es-ES" dirty="0"/>
              <a:t>)+ A(i,i+1)*B(i+1,j)+…+A(</a:t>
            </a:r>
            <a:r>
              <a:rPr lang="es-ES" altLang="es-ES" dirty="0" err="1"/>
              <a:t>i,n</a:t>
            </a:r>
            <a:r>
              <a:rPr lang="es-ES" altLang="es-ES" dirty="0"/>
              <a:t>)*B(</a:t>
            </a:r>
            <a:r>
              <a:rPr lang="es-ES" altLang="es-ES" dirty="0" err="1"/>
              <a:t>n,i</a:t>
            </a:r>
            <a:r>
              <a:rPr lang="es-ES" altLang="es-ES" dirty="0"/>
              <a:t>)</a:t>
            </a:r>
          </a:p>
          <a:p>
            <a:endParaRPr lang="es-ES" altLang="es-ES" dirty="0"/>
          </a:p>
          <a:p>
            <a:endParaRPr lang="es-ES" altLang="es-ES" dirty="0"/>
          </a:p>
          <a:p>
            <a:endParaRPr lang="es-ES" b="1" u="sng" dirty="0"/>
          </a:p>
          <a:p>
            <a:endParaRPr lang="es-ES" b="1" u="sng" dirty="0"/>
          </a:p>
          <a:p>
            <a:endParaRPr lang="es-ES" b="1" u="sng" dirty="0"/>
          </a:p>
        </p:txBody>
      </p:sp>
      <p:sp>
        <p:nvSpPr>
          <p:cNvPr id="6" name="3 Triángulo rectángulo"/>
          <p:cNvSpPr/>
          <p:nvPr/>
        </p:nvSpPr>
        <p:spPr>
          <a:xfrm>
            <a:off x="1331639" y="3861048"/>
            <a:ext cx="2818667" cy="25202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3 Triángulo rectángulo"/>
          <p:cNvSpPr/>
          <p:nvPr/>
        </p:nvSpPr>
        <p:spPr>
          <a:xfrm>
            <a:off x="5436096" y="3868878"/>
            <a:ext cx="2592288" cy="25124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99592" y="323600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64088" y="33385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6372" y="480498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Fila i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262826" y="478615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 </a:t>
            </a:r>
            <a:r>
              <a:rPr lang="es-ES" dirty="0" err="1"/>
              <a:t>x</a:t>
            </a:r>
            <a:r>
              <a:rPr lang="es-ES" dirty="0"/>
              <a:t> </a:t>
            </a:r>
            <a:r>
              <a:rPr lang="es-ES" dirty="0" err="1"/>
              <a:t>x</a:t>
            </a:r>
            <a:r>
              <a:rPr lang="es-ES" dirty="0"/>
              <a:t> …   x  0 0 …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59555" y="32337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Columna j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3764091"/>
            <a:ext cx="3321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r>
              <a:rPr lang="es-ES" dirty="0"/>
              <a:t>x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44449" y="3353902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últimos elementos</a:t>
            </a:r>
          </a:p>
          <a:p>
            <a:r>
              <a:rPr lang="es-ES" dirty="0"/>
              <a:t>de fila de A son ceros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931163" y="4032002"/>
            <a:ext cx="128669" cy="80803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615150" y="4077119"/>
            <a:ext cx="125822" cy="80886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691680" y="2011462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3249687" y="2023657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763688" y="2023657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446041" y="2001312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3702826" y="2972891"/>
            <a:ext cx="580626" cy="365611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855226" y="2957491"/>
            <a:ext cx="1852226" cy="53341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3317800" y="2567795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5652120" y="2585932"/>
            <a:ext cx="1296144" cy="35137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3171150" y="2588777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5526877" y="2547811"/>
            <a:ext cx="1368152" cy="33741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5385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2535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Algoritmo resultante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59356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C=0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i=1:n</a:t>
            </a:r>
          </a:p>
          <a:p>
            <a:r>
              <a:rPr lang="es-ES" altLang="es-ES" dirty="0"/>
              <a:t>	</a:t>
            </a:r>
            <a:r>
              <a:rPr lang="es-ES" altLang="es-ES" dirty="0" err="1"/>
              <a:t>For</a:t>
            </a:r>
            <a:r>
              <a:rPr lang="es-ES" altLang="es-ES" dirty="0"/>
              <a:t> j=1:i</a:t>
            </a:r>
          </a:p>
          <a:p>
            <a:r>
              <a:rPr lang="es-ES" altLang="es-ES" dirty="0"/>
              <a:t>		</a:t>
            </a:r>
            <a:r>
              <a:rPr lang="es-ES" altLang="es-ES" dirty="0" err="1"/>
              <a:t>For</a:t>
            </a:r>
            <a:r>
              <a:rPr lang="es-ES" altLang="es-ES" dirty="0"/>
              <a:t> k=</a:t>
            </a:r>
            <a:r>
              <a:rPr lang="es-ES" altLang="es-ES" dirty="0" err="1"/>
              <a:t>j:i</a:t>
            </a:r>
            <a:endParaRPr lang="es-ES" altLang="es-ES" dirty="0"/>
          </a:p>
          <a:p>
            <a:r>
              <a:rPr lang="es-ES" altLang="es-ES" dirty="0"/>
              <a:t>			C(</a:t>
            </a:r>
            <a:r>
              <a:rPr lang="es-ES" altLang="es-ES" dirty="0" err="1"/>
              <a:t>i,j</a:t>
            </a:r>
            <a:r>
              <a:rPr lang="es-ES" altLang="es-ES" dirty="0"/>
              <a:t>)=C(</a:t>
            </a:r>
            <a:r>
              <a:rPr lang="es-ES" altLang="es-ES" dirty="0" err="1"/>
              <a:t>i,j</a:t>
            </a:r>
            <a:r>
              <a:rPr lang="es-ES" altLang="es-ES" dirty="0"/>
              <a:t>)+A(</a:t>
            </a:r>
            <a:r>
              <a:rPr lang="es-ES" altLang="es-ES" dirty="0" err="1"/>
              <a:t>i,k</a:t>
            </a:r>
            <a:r>
              <a:rPr lang="es-ES" altLang="es-ES" dirty="0"/>
              <a:t>)*B(</a:t>
            </a:r>
            <a:r>
              <a:rPr lang="es-ES" altLang="es-ES" dirty="0" err="1"/>
              <a:t>k,j</a:t>
            </a:r>
            <a:r>
              <a:rPr lang="es-ES" altLang="es-ES" dirty="0"/>
              <a:t>)</a:t>
            </a:r>
          </a:p>
          <a:p>
            <a:r>
              <a:rPr lang="es-ES" altLang="es-ES" dirty="0"/>
              <a:t>		</a:t>
            </a:r>
            <a:r>
              <a:rPr lang="es-ES" altLang="es-ES" dirty="0" err="1"/>
              <a:t>End</a:t>
            </a:r>
            <a:endParaRPr lang="es-ES" altLang="es-ES" dirty="0"/>
          </a:p>
          <a:p>
            <a:r>
              <a:rPr lang="es-ES" altLang="es-ES" dirty="0"/>
              <a:t>	</a:t>
            </a:r>
            <a:r>
              <a:rPr lang="es-ES" altLang="es-ES" dirty="0" err="1"/>
              <a:t>End</a:t>
            </a:r>
            <a:endParaRPr lang="es-ES" altLang="es-ES" dirty="0"/>
          </a:p>
          <a:p>
            <a:r>
              <a:rPr lang="es-ES" altLang="es-ES" dirty="0" err="1"/>
              <a:t>End</a:t>
            </a:r>
            <a:endParaRPr lang="es-ES" altLang="es-E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2411413" y="2060575"/>
            <a:ext cx="18002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348038" y="2060575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3635375" y="2060575"/>
            <a:ext cx="10080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335463" y="1643063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cambios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9113" y="5172075"/>
            <a:ext cx="1503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Coste: n</a:t>
            </a:r>
            <a:r>
              <a:rPr lang="es-ES" altLang="es-ES" baseline="30000"/>
              <a:t>3</a:t>
            </a:r>
            <a:r>
              <a:rPr lang="es-ES" altLang="es-ES"/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793795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496437"/>
            <a:ext cx="8182048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 altLang="es-ES" dirty="0"/>
          </a:p>
          <a:p>
            <a:r>
              <a:rPr lang="es-ES" altLang="es-ES" dirty="0"/>
              <a:t>Consideremos el producto de matriz por vector:</a:t>
            </a:r>
          </a:p>
          <a:p>
            <a:endParaRPr lang="es-ES" altLang="es-ES" dirty="0"/>
          </a:p>
          <a:p>
            <a:endParaRPr lang="es-ES" altLang="es-E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           </a:t>
            </a:r>
            <a:r>
              <a:rPr lang="es-ES" altLang="es-ES" dirty="0" err="1">
                <a:sym typeface="Symbol" pitchFamily="18" charset="2"/>
              </a:rPr>
              <a:t>for</a:t>
            </a:r>
            <a:r>
              <a:rPr lang="es-ES" altLang="es-ES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</a:t>
            </a:r>
            <a:r>
              <a:rPr lang="es-ES" altLang="es-ES" dirty="0" err="1">
                <a:sym typeface="Symbol" pitchFamily="18" charset="2"/>
              </a:rPr>
              <a:t>for</a:t>
            </a:r>
            <a:r>
              <a:rPr lang="es-ES" altLang="es-ES" dirty="0">
                <a:sym typeface="Symbol" pitchFamily="18" charset="2"/>
              </a:rPr>
              <a:t> j=1:n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	</a:t>
            </a:r>
            <a:r>
              <a:rPr lang="es-ES" altLang="es-ES" dirty="0" err="1">
                <a:sym typeface="Symbol" pitchFamily="18" charset="2"/>
              </a:rPr>
              <a:t>y</a:t>
            </a:r>
            <a:r>
              <a:rPr lang="es-ES" altLang="es-ES" baseline="-25000" dirty="0" err="1">
                <a:sym typeface="Symbol" pitchFamily="18" charset="2"/>
              </a:rPr>
              <a:t>i</a:t>
            </a:r>
            <a:r>
              <a:rPr lang="es-ES" altLang="es-ES" dirty="0">
                <a:sym typeface="Symbol" pitchFamily="18" charset="2"/>
              </a:rPr>
              <a:t>=</a:t>
            </a:r>
            <a:r>
              <a:rPr lang="es-ES" altLang="es-ES" dirty="0" err="1">
                <a:sym typeface="Symbol" pitchFamily="18" charset="2"/>
              </a:rPr>
              <a:t>y</a:t>
            </a:r>
            <a:r>
              <a:rPr lang="es-ES" altLang="es-ES" baseline="-25000" dirty="0" err="1">
                <a:sym typeface="Symbol" pitchFamily="18" charset="2"/>
              </a:rPr>
              <a:t>i</a:t>
            </a:r>
            <a:r>
              <a:rPr lang="es-ES" altLang="es-ES" dirty="0" err="1">
                <a:sym typeface="Symbol" pitchFamily="18" charset="2"/>
              </a:rPr>
              <a:t>+A</a:t>
            </a:r>
            <a:r>
              <a:rPr lang="es-ES" altLang="es-ES" baseline="-25000" dirty="0" err="1">
                <a:sym typeface="Symbol" pitchFamily="18" charset="2"/>
              </a:rPr>
              <a:t>i,j</a:t>
            </a:r>
            <a:r>
              <a:rPr lang="es-ES" altLang="es-ES" dirty="0">
                <a:sym typeface="Symbol" pitchFamily="18" charset="2"/>
              </a:rPr>
              <a:t>*</a:t>
            </a:r>
            <a:r>
              <a:rPr lang="es-ES" altLang="es-ES" dirty="0" err="1">
                <a:sym typeface="Symbol" pitchFamily="18" charset="2"/>
              </a:rPr>
              <a:t>x</a:t>
            </a:r>
            <a:r>
              <a:rPr lang="es-ES" altLang="es-ES" baseline="-25000" dirty="0" err="1">
                <a:sym typeface="Symbol" pitchFamily="18" charset="2"/>
              </a:rPr>
              <a:t>j</a:t>
            </a:r>
            <a:endParaRPr lang="es-ES" altLang="es-ES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</a:t>
            </a:r>
            <a:r>
              <a:rPr lang="es-ES" altLang="es-ES" dirty="0" err="1">
                <a:sym typeface="Symbol" pitchFamily="18" charset="2"/>
              </a:rPr>
              <a:t>end</a:t>
            </a:r>
            <a:endParaRPr lang="es-ES" altLang="es-ES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	 </a:t>
            </a:r>
            <a:r>
              <a:rPr lang="es-ES" altLang="es-ES" dirty="0" err="1"/>
              <a:t>end</a:t>
            </a:r>
            <a:endParaRPr lang="es-ES" altLang="es-ES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altLang="es-E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Supongamos que la matriz A es banda, con ancho de banda p (tanto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inferior como superior) . Como podemos optimizar este algoritmo?</a:t>
            </a:r>
          </a:p>
        </p:txBody>
      </p:sp>
    </p:spTree>
    <p:extLst>
      <p:ext uri="{BB962C8B-B14F-4D97-AF65-F5344CB8AC3E}">
        <p14:creationId xmlns:p14="http://schemas.microsoft.com/office/powerpoint/2010/main" val="301272975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496437"/>
            <a:ext cx="8101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Y(i)=A(i,1)*x(1)+A(i,2)*x(2)+..+A(i-</a:t>
            </a:r>
            <a:r>
              <a:rPr lang="es-ES" altLang="es-ES" dirty="0" err="1"/>
              <a:t>p,i</a:t>
            </a:r>
            <a:r>
              <a:rPr lang="es-ES" altLang="es-ES" dirty="0"/>
              <a:t>)*x(i-p)+…+A(</a:t>
            </a:r>
            <a:r>
              <a:rPr lang="es-ES" altLang="es-ES" dirty="0" err="1"/>
              <a:t>i,i</a:t>
            </a:r>
            <a:r>
              <a:rPr lang="es-ES" altLang="es-ES" dirty="0"/>
              <a:t>)*x(i)+….+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A(</a:t>
            </a:r>
            <a:r>
              <a:rPr lang="es-ES" altLang="es-ES" dirty="0" err="1"/>
              <a:t>i+p,i</a:t>
            </a:r>
            <a:r>
              <a:rPr lang="es-ES" altLang="es-ES" dirty="0"/>
              <a:t>)+….A(</a:t>
            </a:r>
            <a:r>
              <a:rPr lang="es-ES" altLang="es-ES" dirty="0" err="1"/>
              <a:t>i,n</a:t>
            </a:r>
            <a:r>
              <a:rPr lang="es-ES" altLang="es-ES" dirty="0"/>
              <a:t>)*x(n)</a:t>
            </a:r>
          </a:p>
        </p:txBody>
      </p:sp>
      <p:sp>
        <p:nvSpPr>
          <p:cNvPr id="7" name="6 Corchetes"/>
          <p:cNvSpPr/>
          <p:nvPr/>
        </p:nvSpPr>
        <p:spPr>
          <a:xfrm>
            <a:off x="4976044" y="2637128"/>
            <a:ext cx="504055" cy="3096128"/>
          </a:xfrm>
          <a:prstGeom prst="bracketPair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orchetes"/>
          <p:cNvSpPr/>
          <p:nvPr/>
        </p:nvSpPr>
        <p:spPr>
          <a:xfrm>
            <a:off x="5953932" y="2637128"/>
            <a:ext cx="504055" cy="3096128"/>
          </a:xfrm>
          <a:prstGeom prst="bracketPair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580112" y="43651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=</a:t>
            </a:r>
          </a:p>
        </p:txBody>
      </p:sp>
      <p:sp>
        <p:nvSpPr>
          <p:cNvPr id="9" name="8 Franja diagonal"/>
          <p:cNvSpPr/>
          <p:nvPr/>
        </p:nvSpPr>
        <p:spPr>
          <a:xfrm rot="5400000">
            <a:off x="1271075" y="2936390"/>
            <a:ext cx="3099443" cy="2638310"/>
          </a:xfrm>
          <a:prstGeom prst="diagStripe">
            <a:avLst>
              <a:gd name="adj" fmla="val 75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Franja diagonal"/>
          <p:cNvSpPr/>
          <p:nvPr/>
        </p:nvSpPr>
        <p:spPr>
          <a:xfrm rot="16200000">
            <a:off x="1291874" y="2936388"/>
            <a:ext cx="3099443" cy="2638311"/>
          </a:xfrm>
          <a:prstGeom prst="diagStripe">
            <a:avLst>
              <a:gd name="adj" fmla="val 75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9 Abrir corchete"/>
          <p:cNvSpPr/>
          <p:nvPr/>
        </p:nvSpPr>
        <p:spPr>
          <a:xfrm>
            <a:off x="1331640" y="2637128"/>
            <a:ext cx="432048" cy="3240144"/>
          </a:xfrm>
          <a:prstGeom prst="leftBracket">
            <a:avLst/>
          </a:pr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Abrir corchete"/>
          <p:cNvSpPr/>
          <p:nvPr/>
        </p:nvSpPr>
        <p:spPr>
          <a:xfrm rot="10800000">
            <a:off x="3779912" y="2706039"/>
            <a:ext cx="432048" cy="3240144"/>
          </a:xfrm>
          <a:prstGeom prst="leftBracket">
            <a:avLst/>
          </a:pr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>
            <a:stCxn id="10" idx="1"/>
            <a:endCxn id="13" idx="1"/>
          </p:cNvCxnSpPr>
          <p:nvPr/>
        </p:nvCxnSpPr>
        <p:spPr>
          <a:xfrm>
            <a:off x="1331640" y="4257200"/>
            <a:ext cx="2880320" cy="68911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023985" y="407087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81911" y="49411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i-p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1763688" y="4326111"/>
            <a:ext cx="432048" cy="543049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419872" y="31409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i+p</a:t>
            </a:r>
            <a:endParaRPr lang="es-ES" dirty="0"/>
          </a:p>
        </p:txBody>
      </p:sp>
      <p:cxnSp>
        <p:nvCxnSpPr>
          <p:cNvPr id="22" name="21 Conector recto de flecha"/>
          <p:cNvCxnSpPr>
            <a:stCxn id="21" idx="2"/>
          </p:cNvCxnSpPr>
          <p:nvPr/>
        </p:nvCxnSpPr>
        <p:spPr>
          <a:xfrm flipH="1">
            <a:off x="3491880" y="3510300"/>
            <a:ext cx="219098" cy="74690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458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Optimización de algoritmos matriciales para matrices con estructura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496437"/>
            <a:ext cx="5325497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Solución:</a:t>
            </a:r>
          </a:p>
          <a:p>
            <a:endParaRPr lang="es-ES" altLang="es-ES" dirty="0"/>
          </a:p>
          <a:p>
            <a:endParaRPr lang="es-ES" altLang="es-E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           </a:t>
            </a:r>
            <a:r>
              <a:rPr lang="es-ES" altLang="es-ES" dirty="0" err="1">
                <a:sym typeface="Symbol" pitchFamily="18" charset="2"/>
              </a:rPr>
              <a:t>for</a:t>
            </a:r>
            <a:r>
              <a:rPr lang="es-ES" altLang="es-ES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</a:t>
            </a:r>
            <a:r>
              <a:rPr lang="es-ES" altLang="es-ES" dirty="0" err="1">
                <a:sym typeface="Symbol" pitchFamily="18" charset="2"/>
              </a:rPr>
              <a:t>for</a:t>
            </a:r>
            <a:r>
              <a:rPr lang="es-ES" altLang="es-ES" dirty="0">
                <a:sym typeface="Symbol" pitchFamily="18" charset="2"/>
              </a:rPr>
              <a:t> j=</a:t>
            </a:r>
            <a:r>
              <a:rPr lang="es-ES" altLang="es-ES" dirty="0" err="1">
                <a:sym typeface="Symbol" pitchFamily="18" charset="2"/>
              </a:rPr>
              <a:t>max</a:t>
            </a:r>
            <a:r>
              <a:rPr lang="es-ES" altLang="es-ES" dirty="0">
                <a:sym typeface="Symbol" pitchFamily="18" charset="2"/>
              </a:rPr>
              <a:t>(1,i-p):min(</a:t>
            </a:r>
            <a:r>
              <a:rPr lang="es-ES" altLang="es-ES" dirty="0" err="1">
                <a:sym typeface="Symbol" pitchFamily="18" charset="2"/>
              </a:rPr>
              <a:t>n,i+p</a:t>
            </a:r>
            <a:r>
              <a:rPr lang="es-ES" altLang="es-ES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	</a:t>
            </a:r>
            <a:r>
              <a:rPr lang="es-ES" altLang="es-ES" dirty="0" err="1">
                <a:sym typeface="Symbol" pitchFamily="18" charset="2"/>
              </a:rPr>
              <a:t>y</a:t>
            </a:r>
            <a:r>
              <a:rPr lang="es-ES" altLang="es-ES" baseline="-25000" dirty="0" err="1">
                <a:sym typeface="Symbol" pitchFamily="18" charset="2"/>
              </a:rPr>
              <a:t>i</a:t>
            </a:r>
            <a:r>
              <a:rPr lang="es-ES" altLang="es-ES" dirty="0">
                <a:sym typeface="Symbol" pitchFamily="18" charset="2"/>
              </a:rPr>
              <a:t>=</a:t>
            </a:r>
            <a:r>
              <a:rPr lang="es-ES" altLang="es-ES" dirty="0" err="1">
                <a:sym typeface="Symbol" pitchFamily="18" charset="2"/>
              </a:rPr>
              <a:t>y</a:t>
            </a:r>
            <a:r>
              <a:rPr lang="es-ES" altLang="es-ES" baseline="-25000" dirty="0" err="1">
                <a:sym typeface="Symbol" pitchFamily="18" charset="2"/>
              </a:rPr>
              <a:t>i</a:t>
            </a:r>
            <a:r>
              <a:rPr lang="es-ES" altLang="es-ES" dirty="0" err="1">
                <a:sym typeface="Symbol" pitchFamily="18" charset="2"/>
              </a:rPr>
              <a:t>+A</a:t>
            </a:r>
            <a:r>
              <a:rPr lang="es-ES" altLang="es-ES" baseline="-25000" dirty="0" err="1">
                <a:sym typeface="Symbol" pitchFamily="18" charset="2"/>
              </a:rPr>
              <a:t>i,j</a:t>
            </a:r>
            <a:r>
              <a:rPr lang="es-ES" altLang="es-ES" dirty="0">
                <a:sym typeface="Symbol" pitchFamily="18" charset="2"/>
              </a:rPr>
              <a:t>*</a:t>
            </a:r>
            <a:r>
              <a:rPr lang="es-ES" altLang="es-ES" dirty="0" err="1">
                <a:sym typeface="Symbol" pitchFamily="18" charset="2"/>
              </a:rPr>
              <a:t>x</a:t>
            </a:r>
            <a:r>
              <a:rPr lang="es-ES" altLang="es-ES" baseline="-25000" dirty="0" err="1">
                <a:sym typeface="Symbol" pitchFamily="18" charset="2"/>
              </a:rPr>
              <a:t>j</a:t>
            </a:r>
            <a:endParaRPr lang="es-ES" altLang="es-ES" baseline="-25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dirty="0">
                <a:sym typeface="Symbol" pitchFamily="18" charset="2"/>
              </a:rPr>
              <a:t>		</a:t>
            </a:r>
            <a:r>
              <a:rPr lang="es-ES" altLang="es-ES" dirty="0" err="1">
                <a:sym typeface="Symbol" pitchFamily="18" charset="2"/>
              </a:rPr>
              <a:t>end</a:t>
            </a:r>
            <a:endParaRPr lang="es-ES" altLang="es-ES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altLang="es-ES" dirty="0"/>
              <a:t>	 </a:t>
            </a:r>
            <a:r>
              <a:rPr lang="es-ES" altLang="es-ES" dirty="0" err="1"/>
              <a:t>end</a:t>
            </a:r>
            <a:endParaRPr lang="es-ES" altLang="es-ES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675644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ffectLst/>
              </a:rPr>
              <a:t>Estudio de Caso: Resolución de un Sistema de ecuaciones lineales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2588" cy="49974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ES" dirty="0">
                <a:effectLst/>
              </a:rPr>
              <a:t>Supongamos que nos encargan resolver un Sistema de ecuaciones lineales,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dirty="0">
                <a:effectLst/>
              </a:rPr>
              <a:t>en una aplicación en la que la precisión es importante (debemos comprobar que la solución está calculada correctamente)</a:t>
            </a:r>
          </a:p>
          <a:p>
            <a:pPr>
              <a:defRPr/>
            </a:pPr>
            <a:endParaRPr lang="es-ES" dirty="0">
              <a:effectLst/>
            </a:endParaRPr>
          </a:p>
          <a:p>
            <a:pPr>
              <a:defRPr/>
            </a:pPr>
            <a:endParaRPr lang="es-ES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dirty="0">
                <a:effectLst/>
              </a:rPr>
              <a:t>para simular el proceso, vamos a resolver un sistema en Matlab, usando una matriz de Hilbert de tamaño 12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dirty="0">
                <a:effectLst/>
              </a:rPr>
              <a:t>&gt;&gt;A=</a:t>
            </a:r>
            <a:r>
              <a:rPr lang="es-ES" dirty="0" err="1">
                <a:effectLst/>
              </a:rPr>
              <a:t>hilb</a:t>
            </a:r>
            <a:r>
              <a:rPr lang="es-ES" dirty="0">
                <a:effectLst/>
              </a:rPr>
              <a:t>(12);                   (A(</a:t>
            </a:r>
            <a:r>
              <a:rPr lang="es-ES" dirty="0" err="1">
                <a:effectLst/>
              </a:rPr>
              <a:t>i,j</a:t>
            </a:r>
            <a:r>
              <a:rPr lang="es-ES" dirty="0">
                <a:effectLst/>
              </a:rPr>
              <a:t>)=1/(i+j-1))</a:t>
            </a:r>
          </a:p>
          <a:p>
            <a:pPr>
              <a:buFont typeface="Wingdings" pitchFamily="2" charset="2"/>
              <a:buNone/>
              <a:defRPr/>
            </a:pPr>
            <a:r>
              <a:rPr lang="es-ES" dirty="0">
                <a:effectLst/>
              </a:rPr>
              <a:t>    </a:t>
            </a:r>
          </a:p>
        </p:txBody>
      </p:sp>
      <p:sp>
        <p:nvSpPr>
          <p:cNvPr id="5" name="4 Rectángulo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2384" y="2264686"/>
            <a:ext cx="3225799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ffectLst/>
              </a:rPr>
              <a:t>Estudio de Caso: Resolución de un Sistema de ecuaciones lineales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600200"/>
            <a:ext cx="8064500" cy="4852988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s-ES" sz="5500" dirty="0">
                <a:effectLst/>
              </a:rPr>
              <a:t>Vamos a resolver el sistema con la barra de Matlab (\) que sirve para resolver sistemas de ecuaciones lineales; Para comprobar que funciona correctamente, vamos a probar con un sistema del cual conocemos la solución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sz="5500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sz="5500" dirty="0">
                <a:effectLst/>
              </a:rPr>
              <a:t>&gt;&gt;b=A*</a:t>
            </a:r>
            <a:r>
              <a:rPr lang="es-ES" sz="5500" dirty="0" err="1">
                <a:effectLst/>
              </a:rPr>
              <a:t>ones</a:t>
            </a:r>
            <a:r>
              <a:rPr lang="es-ES" sz="5500" dirty="0">
                <a:effectLst/>
              </a:rPr>
              <a:t>(12,1);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sz="5500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sz="5500" dirty="0">
                <a:effectLst/>
              </a:rPr>
              <a:t>Ahora, al resolver el sistema </a:t>
            </a:r>
            <a:r>
              <a:rPr lang="es-ES" sz="5500" dirty="0" err="1">
                <a:effectLst/>
              </a:rPr>
              <a:t>Ax</a:t>
            </a:r>
            <a:r>
              <a:rPr lang="es-ES" sz="5500" dirty="0">
                <a:effectLst/>
              </a:rPr>
              <a:t>=b me debería dar x todo unos.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" sz="3000" dirty="0">
                <a:effectLst/>
              </a:rPr>
              <a:t> &gt;&gt;z=A\b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fr-FR" sz="3000" dirty="0">
                <a:effectLst/>
              </a:rPr>
              <a:t>z =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1.0000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1.0000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1.0000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1.0000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0.9997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1.0018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0.9935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1.0141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0.9809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1.0156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0.9929</a:t>
            </a:r>
          </a:p>
          <a:p>
            <a:pPr marL="0" indent="0">
              <a:buNone/>
              <a:defRPr/>
            </a:pPr>
            <a:r>
              <a:rPr lang="fr-FR" sz="3000" dirty="0">
                <a:effectLst/>
              </a:rPr>
              <a:t>    1.0014</a:t>
            </a:r>
          </a:p>
          <a:p>
            <a:pPr marL="0" indent="0">
              <a:buNone/>
              <a:defRPr/>
            </a:pPr>
            <a:endParaRPr lang="es-ES" sz="3000" dirty="0">
              <a:effectLst/>
            </a:endParaRPr>
          </a:p>
        </p:txBody>
      </p:sp>
      <p:sp>
        <p:nvSpPr>
          <p:cNvPr id="6148" name="3 CuadroTexto"/>
          <p:cNvSpPr txBox="1">
            <a:spLocks noChangeArrowheads="1"/>
          </p:cNvSpPr>
          <p:nvPr/>
        </p:nvSpPr>
        <p:spPr bwMode="auto">
          <a:xfrm>
            <a:off x="5435600" y="4941888"/>
            <a:ext cx="254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Porque no funciona?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Computación con precisión finita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2804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altLang="es-ES" sz="2400" dirty="0">
                <a:effectLst/>
              </a:rPr>
              <a:t>Los cálculos en el ordenador NO SON 100% EXACTOS.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altLang="es-ES" sz="2400" dirty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altLang="es-ES" sz="2400" dirty="0">
                <a:effectLst/>
              </a:rPr>
              <a:t>Cada número se representa en el ordenador con un número finito de bits; en muchos casos, no se pueden guardar todos los dígitos, y se comete error de redondeo.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altLang="es-ES" sz="2400" dirty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altLang="es-ES" sz="2400" dirty="0">
                <a:effectLst/>
              </a:rPr>
              <a:t>A menudo esto no tiene influencia, pero a veces sí (la matriz de Hilbert es un caso “patológico”, pero los casos patológicos a veces suceden…)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¿La solución que hemos obtenido, es aceptable?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¿Hasta que punto es una buena solución?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Tendríamos que MEDIR el error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altLang="es-ES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>
                <a:effectLst/>
              </a:rPr>
              <a:t>Medir Errores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texto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251520" y="1600200"/>
                <a:ext cx="864096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Recordemos: Dado un escalar x y una aproximación a ese escalar z:</a:t>
                </a: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-El ERROR ABSOLUTO de la aproximación 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s-E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-El ERROR RELATIVO de la aproximación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E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s-E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-El ERROR EN  TANTO POR CIEN de la aproximación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E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s-ES" sz="2000" b="0" i="1" smtClean="0">
                        <a:effectLst/>
                        <a:latin typeface="Cambria Math"/>
                      </a:rPr>
                      <m:t>∗100</m:t>
                    </m:r>
                  </m:oMath>
                </a14:m>
                <a:endParaRPr lang="es-ES" sz="2000" b="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-Si tenemos un error relativo menor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ES" sz="2000" dirty="0">
                    <a:effectLst/>
                  </a:rPr>
                  <a:t>, nuestra aproximación tiene al menos k dígitos significativos (correctos)</a:t>
                </a:r>
              </a:p>
              <a:p>
                <a:pPr marL="0" indent="0">
                  <a:buNone/>
                </a:pPr>
                <a:endParaRPr lang="es-E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Sin embargo, en nuestro problema la solución y la aproximación no son números, sino vectores. Necesitamos una forma de medir el error en vectores: NORMAS VECTORIALES </a:t>
                </a:r>
              </a:p>
            </p:txBody>
          </p:sp>
        </mc:Choice>
        <mc:Fallback xmlns="">
          <p:sp>
            <p:nvSpPr>
              <p:cNvPr id="2" name="1 Marcador de text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1520" y="1600200"/>
                <a:ext cx="8640960" cy="4530725"/>
              </a:xfrm>
              <a:blipFill rotWithShape="1">
                <a:blip r:embed="rId3"/>
                <a:stretch>
                  <a:fillRect l="-705" t="-673" r="-12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Normas Vectoriales</a:t>
            </a:r>
          </a:p>
        </p:txBody>
      </p:sp>
      <p:sp>
        <p:nvSpPr>
          <p:cNvPr id="4301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-180528" y="1196752"/>
            <a:ext cx="9145016" cy="4530725"/>
          </a:xfrm>
          <a:blipFill rotWithShape="1">
            <a:blip r:embed="rId3"/>
            <a:stretch>
              <a:fillRect t="-941"/>
            </a:stretch>
          </a:blipFill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195736" y="4365104"/>
                <a:ext cx="432150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𝑓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→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es una norma vectorial si: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≥0,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𝑦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 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=0 ↔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𝑥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s-ES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≤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 ∀ 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𝑥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𝑦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 ∀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𝛼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∈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ℝ</m:t>
                    </m:r>
                    <m:r>
                      <a:rPr lang="es-E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∀</m:t>
                    </m:r>
                    <m:r>
                      <a:rPr lang="es-E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𝑥</m:t>
                    </m:r>
                    <m:r>
                      <a:rPr lang="es-E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AutoNum type="arabicParenR"/>
                </a:pPr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365104"/>
                <a:ext cx="4321504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128" t="-2479" r="-9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Normas Vectoriales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496944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-Aparte de la norma </a:t>
                </a:r>
                <a:r>
                  <a:rPr lang="es-ES" sz="2000" dirty="0" err="1">
                    <a:effectLst/>
                  </a:rPr>
                  <a:t>euclidea</a:t>
                </a:r>
                <a:r>
                  <a:rPr lang="es-ES" sz="2000" dirty="0">
                    <a:effectLst/>
                  </a:rPr>
                  <a:t>, también conocida como norma-2, las normas mas conocidas y fáciles de calcular son la norma 1 y la norma infinito: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sz="20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s-ES" sz="2000" b="0" i="1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effectLst/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s-ES" sz="2000" b="0" i="1" smtClean="0">
                          <a:effectLst/>
                          <a:latin typeface="Cambria Math"/>
                          <a:ea typeface="Cambria Math"/>
                        </a:rPr>
                        <m:t>⋯+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effectLst/>
                </a:endParaRPr>
              </a:p>
              <a:p>
                <a:pPr marL="0" indent="0" algn="ctr">
                  <a:buNone/>
                </a:pPr>
                <a:endParaRPr lang="es-ES" sz="2000" dirty="0"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s-ES" sz="200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s-ES" sz="2000" b="0" i="1" smtClean="0">
                          <a:effectLst/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effectLst/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sz="20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s-ES" sz="20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s-ES" sz="20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-Cualquier norma da una idea del “tamaño” de un vector</a:t>
                </a: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-Para calcular el error absoluto de un vector respecto x a otro z, calculamos la norma de la diferencia: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s-ES" sz="2000" b="0" i="1" smtClean="0">
                            <a:effectLst/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s-ES" sz="2000" dirty="0">
                    <a:effectLst/>
                  </a:rPr>
                  <a:t>, y el error relativo: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effectLst/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s-E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E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s-E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En nuestro ejemplo:</a:t>
                </a: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&gt;&gt; x=</a:t>
                </a:r>
                <a:r>
                  <a:rPr lang="es-ES" sz="2000" dirty="0" err="1">
                    <a:effectLst/>
                  </a:rPr>
                  <a:t>ones</a:t>
                </a:r>
                <a:r>
                  <a:rPr lang="es-ES" sz="2000" dirty="0">
                    <a:effectLst/>
                  </a:rPr>
                  <a:t>(12,1); z=A\b; </a:t>
                </a:r>
                <a:r>
                  <a:rPr lang="es-ES" sz="2000" dirty="0" err="1">
                    <a:effectLst/>
                  </a:rPr>
                  <a:t>norm</a:t>
                </a:r>
                <a:r>
                  <a:rPr lang="es-ES" sz="2000" dirty="0">
                    <a:effectLst/>
                  </a:rPr>
                  <a:t>(z-x)</a:t>
                </a:r>
              </a:p>
              <a:p>
                <a:pPr marL="0" indent="0">
                  <a:buNone/>
                </a:pPr>
                <a:r>
                  <a:rPr lang="es-ES" sz="2000" dirty="0" err="1">
                    <a:effectLst/>
                  </a:rPr>
                  <a:t>ans</a:t>
                </a:r>
                <a:r>
                  <a:rPr lang="es-ES" sz="2000" dirty="0">
                    <a:effectLst/>
                  </a:rPr>
                  <a:t> =    0.0301</a:t>
                </a:r>
              </a:p>
              <a:p>
                <a:pPr marL="0" indent="0">
                  <a:buNone/>
                </a:pPr>
                <a:r>
                  <a:rPr lang="es-ES" sz="2000" dirty="0">
                    <a:effectLst/>
                  </a:rPr>
                  <a:t> &gt;&gt; </a:t>
                </a:r>
                <a:r>
                  <a:rPr lang="es-ES" sz="2000" dirty="0" err="1">
                    <a:effectLst/>
                  </a:rPr>
                  <a:t>norm</a:t>
                </a:r>
                <a:r>
                  <a:rPr lang="es-ES" sz="2000" dirty="0">
                    <a:effectLst/>
                  </a:rPr>
                  <a:t>(z-x)/</a:t>
                </a:r>
                <a:r>
                  <a:rPr lang="es-ES" sz="2000" dirty="0" err="1">
                    <a:effectLst/>
                  </a:rPr>
                  <a:t>norm</a:t>
                </a:r>
                <a:r>
                  <a:rPr lang="es-ES" sz="2000" dirty="0">
                    <a:effectLst/>
                  </a:rPr>
                  <a:t>(x)</a:t>
                </a:r>
              </a:p>
              <a:p>
                <a:pPr marL="0" indent="0">
                  <a:buNone/>
                </a:pPr>
                <a:r>
                  <a:rPr lang="es-ES" sz="2000" dirty="0" err="1">
                    <a:effectLst/>
                  </a:rPr>
                  <a:t>ans</a:t>
                </a:r>
                <a:r>
                  <a:rPr lang="es-ES" sz="2000" dirty="0">
                    <a:effectLst/>
                  </a:rPr>
                  <a:t> =    0.0087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496944" cy="4530725"/>
              </a:xfrm>
              <a:blipFill>
                <a:blip r:embed="rId3"/>
                <a:stretch>
                  <a:fillRect l="-789" t="-672" r="-502" b="-2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ES" altLang="es-ES" dirty="0">
                <a:effectLst/>
              </a:rPr>
              <a:t>Análisis del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196975"/>
            <a:ext cx="9145588" cy="45307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 eaLnBrk="1" hangingPunct="1">
              <a:defRPr/>
            </a:pPr>
            <a:r>
              <a:rPr lang="es-ES" altLang="es-ES" sz="2000" dirty="0">
                <a:effectLst/>
              </a:rPr>
              <a:t>El error obtenido es aproximadamente un 0.3%. ¿esto es bueno o malo? Se pueden resolver sistemas con mayor precisión?</a:t>
            </a:r>
          </a:p>
          <a:p>
            <a:pPr lvl="1" eaLnBrk="1" hangingPunct="1">
              <a:defRPr/>
            </a:pPr>
            <a:endParaRPr lang="es-ES" altLang="es-ES" sz="2000" dirty="0">
              <a:effectLst/>
            </a:endParaRPr>
          </a:p>
          <a:p>
            <a:pPr lvl="1" eaLnBrk="1" hangingPunct="1">
              <a:defRPr/>
            </a:pPr>
            <a:r>
              <a:rPr lang="es-ES" altLang="es-ES" sz="2000" dirty="0">
                <a:effectLst/>
              </a:rPr>
              <a:t>Probemos con una matriz aleatoria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&gt;&gt; </a:t>
            </a:r>
            <a:r>
              <a:rPr lang="es-ES" altLang="es-ES" sz="1800" dirty="0">
                <a:effectLst/>
              </a:rPr>
              <a:t>A=rand(12); b=A*</a:t>
            </a:r>
            <a:r>
              <a:rPr lang="es-ES" altLang="es-ES" sz="1800" dirty="0" err="1">
                <a:effectLst/>
              </a:rPr>
              <a:t>ones</a:t>
            </a:r>
            <a:r>
              <a:rPr lang="es-ES" altLang="es-ES" sz="1800" dirty="0">
                <a:effectLst/>
              </a:rPr>
              <a:t>(12,1); z=A\b;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1800" dirty="0">
                <a:effectLst/>
              </a:rPr>
              <a:t>&gt;&gt; </a:t>
            </a:r>
            <a:r>
              <a:rPr lang="es-ES" altLang="es-ES" sz="1800" dirty="0" err="1">
                <a:effectLst/>
              </a:rPr>
              <a:t>norm</a:t>
            </a:r>
            <a:r>
              <a:rPr lang="es-ES" altLang="es-ES" sz="1800" dirty="0">
                <a:effectLst/>
              </a:rPr>
              <a:t>(z-</a:t>
            </a:r>
            <a:r>
              <a:rPr lang="es-ES" altLang="es-ES" sz="1800" dirty="0" err="1">
                <a:effectLst/>
              </a:rPr>
              <a:t>ones</a:t>
            </a:r>
            <a:r>
              <a:rPr lang="es-ES" altLang="es-ES" sz="1800" dirty="0">
                <a:effectLst/>
              </a:rPr>
              <a:t>(12,1))/</a:t>
            </a:r>
            <a:r>
              <a:rPr lang="es-ES" altLang="es-ES" sz="1800" dirty="0" err="1">
                <a:effectLst/>
              </a:rPr>
              <a:t>norm</a:t>
            </a:r>
            <a:r>
              <a:rPr lang="es-ES" altLang="es-ES" sz="1800" dirty="0">
                <a:effectLst/>
              </a:rPr>
              <a:t>(</a:t>
            </a:r>
            <a:r>
              <a:rPr lang="es-ES" altLang="es-ES" sz="1800" dirty="0" err="1">
                <a:effectLst/>
              </a:rPr>
              <a:t>ones</a:t>
            </a:r>
            <a:r>
              <a:rPr lang="es-ES" altLang="es-ES" sz="1800" dirty="0">
                <a:effectLst/>
              </a:rPr>
              <a:t>(12,1))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 err="1">
                <a:effectLst/>
              </a:rPr>
              <a:t>ans</a:t>
            </a:r>
            <a:r>
              <a:rPr lang="es-ES" altLang="es-ES" sz="2000" dirty="0">
                <a:effectLst/>
              </a:rPr>
              <a:t> =   3.5705e-15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Mucho mejor…pero no es 0. Probemos a multiplicar A por 1000 y b por 20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>
                <a:effectLst/>
              </a:rPr>
              <a:t>&gt;&gt; A=A*1000; b=A*</a:t>
            </a:r>
            <a:r>
              <a:rPr lang="es-ES" altLang="es-ES" sz="2000" dirty="0" err="1">
                <a:effectLst/>
              </a:rPr>
              <a:t>ones</a:t>
            </a:r>
            <a:r>
              <a:rPr lang="es-ES" altLang="es-ES" sz="2000" dirty="0">
                <a:effectLst/>
              </a:rPr>
              <a:t>(12,1)*20; z=A\b; </a:t>
            </a:r>
            <a:r>
              <a:rPr lang="es-ES" altLang="es-ES" sz="2000" dirty="0" err="1">
                <a:effectLst/>
              </a:rPr>
              <a:t>norm</a:t>
            </a:r>
            <a:r>
              <a:rPr lang="es-ES" altLang="es-ES" sz="2000" dirty="0">
                <a:effectLst/>
              </a:rPr>
              <a:t>(z-</a:t>
            </a:r>
            <a:r>
              <a:rPr lang="es-ES" altLang="es-ES" sz="2000" dirty="0" err="1">
                <a:effectLst/>
              </a:rPr>
              <a:t>ones</a:t>
            </a:r>
            <a:r>
              <a:rPr lang="es-ES" altLang="es-ES" sz="2000" dirty="0">
                <a:effectLst/>
              </a:rPr>
              <a:t>(12,1)*20)/</a:t>
            </a:r>
            <a:r>
              <a:rPr lang="es-ES" altLang="es-ES" sz="2000" dirty="0" err="1">
                <a:effectLst/>
              </a:rPr>
              <a:t>norm</a:t>
            </a:r>
            <a:r>
              <a:rPr lang="es-ES" altLang="es-ES" sz="2000" dirty="0">
                <a:effectLst/>
              </a:rPr>
              <a:t>(</a:t>
            </a:r>
            <a:r>
              <a:rPr lang="es-ES" altLang="es-ES" sz="2000" dirty="0" err="1">
                <a:effectLst/>
              </a:rPr>
              <a:t>ones</a:t>
            </a:r>
            <a:r>
              <a:rPr lang="es-ES" altLang="es-ES" sz="2000" dirty="0">
                <a:effectLst/>
              </a:rPr>
              <a:t>(12,1)*20)</a:t>
            </a:r>
          </a:p>
          <a:p>
            <a:pPr marL="457200" lvl="1" indent="0" eaLnBrk="1" hangingPunct="1">
              <a:buFontTx/>
              <a:buNone/>
              <a:defRPr/>
            </a:pPr>
            <a:endParaRPr lang="es-ES" altLang="es-ES" sz="2000" dirty="0">
              <a:effectLst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s-ES" altLang="es-ES" sz="2000" dirty="0" err="1">
                <a:effectLst/>
              </a:rPr>
              <a:t>ans</a:t>
            </a:r>
            <a:r>
              <a:rPr lang="es-ES" altLang="es-ES" sz="2000" dirty="0">
                <a:effectLst/>
              </a:rPr>
              <a:t> =   2.9026e-15 (prácticamente igual)</a:t>
            </a:r>
          </a:p>
          <a:p>
            <a:pPr lvl="1" eaLnBrk="1" hangingPunct="1">
              <a:buFontTx/>
              <a:buNone/>
              <a:defRPr/>
            </a:pPr>
            <a:endParaRPr lang="es-ES" altLang="es-ES" dirty="0">
              <a:effectLst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2235</Words>
  <Application>Microsoft Office PowerPoint</Application>
  <PresentationFormat>Presentación en pantalla (4:3)</PresentationFormat>
  <Paragraphs>322</Paragraphs>
  <Slides>25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Verdana</vt:lpstr>
      <vt:lpstr>Wingdings</vt:lpstr>
      <vt:lpstr>Acantilado</vt:lpstr>
      <vt:lpstr>Ecuación</vt:lpstr>
      <vt:lpstr>Computación de Altas Prestaciones 2022-2023 Sesión 5</vt:lpstr>
      <vt:lpstr>Computación de Altas Prestaciones</vt:lpstr>
      <vt:lpstr>Estudio de Caso: Resolución de un Sistema de ecuaciones lineales</vt:lpstr>
      <vt:lpstr>Estudio de Caso: Resolución de un Sistema de ecuaciones lineales</vt:lpstr>
      <vt:lpstr>Computación con precisión finita</vt:lpstr>
      <vt:lpstr>Medir Errores</vt:lpstr>
      <vt:lpstr>Normas Vectoriales</vt:lpstr>
      <vt:lpstr>Normas Vectoriales</vt:lpstr>
      <vt:lpstr>Análisis del error</vt:lpstr>
      <vt:lpstr>Análisis del error</vt:lpstr>
      <vt:lpstr>Análisis del error</vt:lpstr>
      <vt:lpstr>Normas Matriciales</vt:lpstr>
      <vt:lpstr>Normas Matriciales</vt:lpstr>
      <vt:lpstr>Conclusiones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  <vt:lpstr>Optimización de algoritmos matriciales para matrices con estructura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Molla</cp:lastModifiedBy>
  <cp:revision>131</cp:revision>
  <dcterms:created xsi:type="dcterms:W3CDTF">2006-08-25T17:03:14Z</dcterms:created>
  <dcterms:modified xsi:type="dcterms:W3CDTF">2023-03-14T18:01:33Z</dcterms:modified>
</cp:coreProperties>
</file>