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310" r:id="rId2"/>
    <p:sldId id="311" r:id="rId3"/>
    <p:sldId id="312" r:id="rId4"/>
    <p:sldId id="313" r:id="rId5"/>
    <p:sldId id="314" r:id="rId6"/>
    <p:sldId id="350" r:id="rId7"/>
    <p:sldId id="315" r:id="rId8"/>
    <p:sldId id="316" r:id="rId9"/>
    <p:sldId id="317" r:id="rId10"/>
    <p:sldId id="318" r:id="rId11"/>
    <p:sldId id="319" r:id="rId12"/>
    <p:sldId id="320" r:id="rId13"/>
    <p:sldId id="333" r:id="rId14"/>
    <p:sldId id="321" r:id="rId15"/>
    <p:sldId id="332" r:id="rId16"/>
    <p:sldId id="322" r:id="rId17"/>
    <p:sldId id="323" r:id="rId18"/>
    <p:sldId id="351" r:id="rId19"/>
    <p:sldId id="324" r:id="rId20"/>
    <p:sldId id="325" r:id="rId21"/>
    <p:sldId id="349" r:id="rId22"/>
    <p:sldId id="352" r:id="rId23"/>
    <p:sldId id="334" r:id="rId24"/>
    <p:sldId id="335" r:id="rId25"/>
    <p:sldId id="336" r:id="rId26"/>
    <p:sldId id="353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>
      <p:cViewPr>
        <p:scale>
          <a:sx n="118" d="100"/>
          <a:sy n="118" d="100"/>
        </p:scale>
        <p:origin x="-143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CAF1BA-6B59-45C0-993E-BBBB98AEA2A2}" type="datetimeFigureOut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7AEADC8-C812-4A9B-9E75-FCBEA28BF95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531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C062E85-A297-4B67-930B-C80392D1BB66}" type="datetimeFigureOut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3144592-1A5E-46EB-AD83-F481792F17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057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33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542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58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038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45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45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45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338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355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547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66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245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42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536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74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611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113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600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217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86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554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37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439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26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924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176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013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158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434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594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927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95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51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19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44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9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022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44592-1A5E-46EB-AD83-F481792F1753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5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67 w 2780"/>
                <a:gd name="T1" fmla="*/ 18 h 953"/>
                <a:gd name="T2" fmla="*/ 2777 w 2780"/>
                <a:gd name="T3" fmla="*/ 24 h 953"/>
                <a:gd name="T4" fmla="*/ 2710 w 2780"/>
                <a:gd name="T5" fmla="*/ 102 h 953"/>
                <a:gd name="T6" fmla="*/ 2599 w 2780"/>
                <a:gd name="T7" fmla="*/ 156 h 953"/>
                <a:gd name="T8" fmla="*/ 2593 w 2780"/>
                <a:gd name="T9" fmla="*/ 222 h 953"/>
                <a:gd name="T10" fmla="*/ 2575 w 2780"/>
                <a:gd name="T11" fmla="*/ 246 h 953"/>
                <a:gd name="T12" fmla="*/ 2557 w 2780"/>
                <a:gd name="T13" fmla="*/ 252 h 953"/>
                <a:gd name="T14" fmla="*/ 2485 w 2780"/>
                <a:gd name="T15" fmla="*/ 210 h 953"/>
                <a:gd name="T16" fmla="*/ 2339 w 2780"/>
                <a:gd name="T17" fmla="*/ 192 h 953"/>
                <a:gd name="T18" fmla="*/ 2313 w 2780"/>
                <a:gd name="T19" fmla="*/ 186 h 953"/>
                <a:gd name="T20" fmla="*/ 2295 w 2780"/>
                <a:gd name="T21" fmla="*/ 192 h 953"/>
                <a:gd name="T22" fmla="*/ 2223 w 2780"/>
                <a:gd name="T23" fmla="*/ 228 h 953"/>
                <a:gd name="T24" fmla="*/ 2187 w 2780"/>
                <a:gd name="T25" fmla="*/ 240 h 953"/>
                <a:gd name="T26" fmla="*/ 2163 w 2780"/>
                <a:gd name="T27" fmla="*/ 246 h 953"/>
                <a:gd name="T28" fmla="*/ 2151 w 2780"/>
                <a:gd name="T29" fmla="*/ 258 h 953"/>
                <a:gd name="T30" fmla="*/ 2151 w 2780"/>
                <a:gd name="T31" fmla="*/ 276 h 953"/>
                <a:gd name="T32" fmla="*/ 2128 w 2780"/>
                <a:gd name="T33" fmla="*/ 300 h 953"/>
                <a:gd name="T34" fmla="*/ 2110 w 2780"/>
                <a:gd name="T35" fmla="*/ 312 h 953"/>
                <a:gd name="T36" fmla="*/ 2098 w 2780"/>
                <a:gd name="T37" fmla="*/ 324 h 953"/>
                <a:gd name="T38" fmla="*/ 2086 w 2780"/>
                <a:gd name="T39" fmla="*/ 336 h 953"/>
                <a:gd name="T40" fmla="*/ 2051 w 2780"/>
                <a:gd name="T41" fmla="*/ 342 h 953"/>
                <a:gd name="T42" fmla="*/ 1979 w 2780"/>
                <a:gd name="T43" fmla="*/ 336 h 953"/>
                <a:gd name="T44" fmla="*/ 1943 w 2780"/>
                <a:gd name="T45" fmla="*/ 330 h 953"/>
                <a:gd name="T46" fmla="*/ 1931 w 2780"/>
                <a:gd name="T47" fmla="*/ 342 h 953"/>
                <a:gd name="T48" fmla="*/ 1919 w 2780"/>
                <a:gd name="T49" fmla="*/ 354 h 953"/>
                <a:gd name="T50" fmla="*/ 1889 w 2780"/>
                <a:gd name="T51" fmla="*/ 360 h 953"/>
                <a:gd name="T52" fmla="*/ 1830 w 2780"/>
                <a:gd name="T53" fmla="*/ 342 h 953"/>
                <a:gd name="T54" fmla="*/ 1806 w 2780"/>
                <a:gd name="T55" fmla="*/ 342 h 953"/>
                <a:gd name="T56" fmla="*/ 1782 w 2780"/>
                <a:gd name="T57" fmla="*/ 354 h 953"/>
                <a:gd name="T58" fmla="*/ 1713 w 2780"/>
                <a:gd name="T59" fmla="*/ 425 h 953"/>
                <a:gd name="T60" fmla="*/ 1669 w 2780"/>
                <a:gd name="T61" fmla="*/ 569 h 953"/>
                <a:gd name="T62" fmla="*/ 1669 w 2780"/>
                <a:gd name="T63" fmla="*/ 593 h 953"/>
                <a:gd name="T64" fmla="*/ 1675 w 2780"/>
                <a:gd name="T65" fmla="*/ 641 h 953"/>
                <a:gd name="T66" fmla="*/ 1693 w 2780"/>
                <a:gd name="T67" fmla="*/ 659 h 953"/>
                <a:gd name="T68" fmla="*/ 1687 w 2780"/>
                <a:gd name="T69" fmla="*/ 671 h 953"/>
                <a:gd name="T70" fmla="*/ 1675 w 2780"/>
                <a:gd name="T71" fmla="*/ 683 h 953"/>
                <a:gd name="T72" fmla="*/ 1597 w 2780"/>
                <a:gd name="T73" fmla="*/ 689 h 953"/>
                <a:gd name="T74" fmla="*/ 1520 w 2780"/>
                <a:gd name="T75" fmla="*/ 629 h 953"/>
                <a:gd name="T76" fmla="*/ 1377 w 2780"/>
                <a:gd name="T77" fmla="*/ 587 h 953"/>
                <a:gd name="T78" fmla="*/ 1228 w 2780"/>
                <a:gd name="T79" fmla="*/ 671 h 953"/>
                <a:gd name="T80" fmla="*/ 1049 w 2780"/>
                <a:gd name="T81" fmla="*/ 731 h 953"/>
                <a:gd name="T82" fmla="*/ 846 w 2780"/>
                <a:gd name="T83" fmla="*/ 743 h 953"/>
                <a:gd name="T84" fmla="*/ 650 w 2780"/>
                <a:gd name="T85" fmla="*/ 701 h 953"/>
                <a:gd name="T86" fmla="*/ 590 w 2780"/>
                <a:gd name="T87" fmla="*/ 695 h 953"/>
                <a:gd name="T88" fmla="*/ 578 w 2780"/>
                <a:gd name="T89" fmla="*/ 701 h 953"/>
                <a:gd name="T90" fmla="*/ 542 w 2780"/>
                <a:gd name="T91" fmla="*/ 731 h 953"/>
                <a:gd name="T92" fmla="*/ 447 w 2780"/>
                <a:gd name="T93" fmla="*/ 809 h 953"/>
                <a:gd name="T94" fmla="*/ 417 w 2780"/>
                <a:gd name="T95" fmla="*/ 821 h 953"/>
                <a:gd name="T96" fmla="*/ 393 w 2780"/>
                <a:gd name="T97" fmla="*/ 821 h 953"/>
                <a:gd name="T98" fmla="*/ 346 w 2780"/>
                <a:gd name="T99" fmla="*/ 827 h 953"/>
                <a:gd name="T100" fmla="*/ 220 w 2780"/>
                <a:gd name="T101" fmla="*/ 851 h 953"/>
                <a:gd name="T102" fmla="*/ 184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79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307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pPr lvl="0"/>
            <a:r>
              <a:rPr lang="es-ES" altLang="es-ES" noProof="0" smtClean="0"/>
              <a:t>Haga clic para cambiar el estilo de título	</a:t>
            </a:r>
          </a:p>
        </p:txBody>
      </p:sp>
      <p:sp>
        <p:nvSpPr>
          <p:cNvPr id="3073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s-ES" altLang="es-ES" noProof="0" smtClean="0"/>
              <a:t>Haga clic para modificar el estilo de subtítulo del patrón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8734B-5C67-463B-B71D-D7D9DFAF3AB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8565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842B4-312B-4421-A4F3-8927CCC161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812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F3258-9D55-4EA4-A785-75179EF1F7C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59841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A1025-9B28-4633-862B-B90AC1E969F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07205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B119E-72B7-4896-826D-BD157D050C9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30206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3B3B-C250-4167-99CF-629A8160BB8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8309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F68CF-EC2E-4E61-8FDC-35760DA3B7F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1095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9D296-50BA-4B1C-937B-BCEB831C740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0382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49072-EEB7-444E-961F-28B4978CB8E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4520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19724-1032-4A0F-B04D-EA20028BB3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4033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C2F53-6195-4A9F-8A2D-D72BAB89879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7935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A62E5-4860-442C-B55C-A2EF527E0A1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9598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9091-5E74-4F96-9F47-4F9B2D2CCD2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5773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24764-0736-4180-8C4F-C1BF9140C0A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916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D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1034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67 w 2780"/>
                <a:gd name="T1" fmla="*/ 18 h 953"/>
                <a:gd name="T2" fmla="*/ 2777 w 2780"/>
                <a:gd name="T3" fmla="*/ 24 h 953"/>
                <a:gd name="T4" fmla="*/ 2710 w 2780"/>
                <a:gd name="T5" fmla="*/ 102 h 953"/>
                <a:gd name="T6" fmla="*/ 2599 w 2780"/>
                <a:gd name="T7" fmla="*/ 156 h 953"/>
                <a:gd name="T8" fmla="*/ 2593 w 2780"/>
                <a:gd name="T9" fmla="*/ 222 h 953"/>
                <a:gd name="T10" fmla="*/ 2575 w 2780"/>
                <a:gd name="T11" fmla="*/ 246 h 953"/>
                <a:gd name="T12" fmla="*/ 2557 w 2780"/>
                <a:gd name="T13" fmla="*/ 252 h 953"/>
                <a:gd name="T14" fmla="*/ 2485 w 2780"/>
                <a:gd name="T15" fmla="*/ 210 h 953"/>
                <a:gd name="T16" fmla="*/ 2339 w 2780"/>
                <a:gd name="T17" fmla="*/ 192 h 953"/>
                <a:gd name="T18" fmla="*/ 2313 w 2780"/>
                <a:gd name="T19" fmla="*/ 186 h 953"/>
                <a:gd name="T20" fmla="*/ 2295 w 2780"/>
                <a:gd name="T21" fmla="*/ 192 h 953"/>
                <a:gd name="T22" fmla="*/ 2223 w 2780"/>
                <a:gd name="T23" fmla="*/ 228 h 953"/>
                <a:gd name="T24" fmla="*/ 2187 w 2780"/>
                <a:gd name="T25" fmla="*/ 240 h 953"/>
                <a:gd name="T26" fmla="*/ 2163 w 2780"/>
                <a:gd name="T27" fmla="*/ 246 h 953"/>
                <a:gd name="T28" fmla="*/ 2151 w 2780"/>
                <a:gd name="T29" fmla="*/ 258 h 953"/>
                <a:gd name="T30" fmla="*/ 2151 w 2780"/>
                <a:gd name="T31" fmla="*/ 276 h 953"/>
                <a:gd name="T32" fmla="*/ 2128 w 2780"/>
                <a:gd name="T33" fmla="*/ 300 h 953"/>
                <a:gd name="T34" fmla="*/ 2110 w 2780"/>
                <a:gd name="T35" fmla="*/ 312 h 953"/>
                <a:gd name="T36" fmla="*/ 2098 w 2780"/>
                <a:gd name="T37" fmla="*/ 324 h 953"/>
                <a:gd name="T38" fmla="*/ 2086 w 2780"/>
                <a:gd name="T39" fmla="*/ 336 h 953"/>
                <a:gd name="T40" fmla="*/ 2051 w 2780"/>
                <a:gd name="T41" fmla="*/ 342 h 953"/>
                <a:gd name="T42" fmla="*/ 1979 w 2780"/>
                <a:gd name="T43" fmla="*/ 336 h 953"/>
                <a:gd name="T44" fmla="*/ 1943 w 2780"/>
                <a:gd name="T45" fmla="*/ 330 h 953"/>
                <a:gd name="T46" fmla="*/ 1931 w 2780"/>
                <a:gd name="T47" fmla="*/ 342 h 953"/>
                <a:gd name="T48" fmla="*/ 1919 w 2780"/>
                <a:gd name="T49" fmla="*/ 354 h 953"/>
                <a:gd name="T50" fmla="*/ 1889 w 2780"/>
                <a:gd name="T51" fmla="*/ 360 h 953"/>
                <a:gd name="T52" fmla="*/ 1830 w 2780"/>
                <a:gd name="T53" fmla="*/ 342 h 953"/>
                <a:gd name="T54" fmla="*/ 1806 w 2780"/>
                <a:gd name="T55" fmla="*/ 342 h 953"/>
                <a:gd name="T56" fmla="*/ 1782 w 2780"/>
                <a:gd name="T57" fmla="*/ 354 h 953"/>
                <a:gd name="T58" fmla="*/ 1713 w 2780"/>
                <a:gd name="T59" fmla="*/ 425 h 953"/>
                <a:gd name="T60" fmla="*/ 1669 w 2780"/>
                <a:gd name="T61" fmla="*/ 569 h 953"/>
                <a:gd name="T62" fmla="*/ 1669 w 2780"/>
                <a:gd name="T63" fmla="*/ 593 h 953"/>
                <a:gd name="T64" fmla="*/ 1675 w 2780"/>
                <a:gd name="T65" fmla="*/ 641 h 953"/>
                <a:gd name="T66" fmla="*/ 1693 w 2780"/>
                <a:gd name="T67" fmla="*/ 659 h 953"/>
                <a:gd name="T68" fmla="*/ 1687 w 2780"/>
                <a:gd name="T69" fmla="*/ 671 h 953"/>
                <a:gd name="T70" fmla="*/ 1675 w 2780"/>
                <a:gd name="T71" fmla="*/ 683 h 953"/>
                <a:gd name="T72" fmla="*/ 1597 w 2780"/>
                <a:gd name="T73" fmla="*/ 689 h 953"/>
                <a:gd name="T74" fmla="*/ 1520 w 2780"/>
                <a:gd name="T75" fmla="*/ 629 h 953"/>
                <a:gd name="T76" fmla="*/ 1377 w 2780"/>
                <a:gd name="T77" fmla="*/ 587 h 953"/>
                <a:gd name="T78" fmla="*/ 1228 w 2780"/>
                <a:gd name="T79" fmla="*/ 671 h 953"/>
                <a:gd name="T80" fmla="*/ 1049 w 2780"/>
                <a:gd name="T81" fmla="*/ 731 h 953"/>
                <a:gd name="T82" fmla="*/ 846 w 2780"/>
                <a:gd name="T83" fmla="*/ 743 h 953"/>
                <a:gd name="T84" fmla="*/ 650 w 2780"/>
                <a:gd name="T85" fmla="*/ 701 h 953"/>
                <a:gd name="T86" fmla="*/ 590 w 2780"/>
                <a:gd name="T87" fmla="*/ 695 h 953"/>
                <a:gd name="T88" fmla="*/ 578 w 2780"/>
                <a:gd name="T89" fmla="*/ 701 h 953"/>
                <a:gd name="T90" fmla="*/ 542 w 2780"/>
                <a:gd name="T91" fmla="*/ 731 h 953"/>
                <a:gd name="T92" fmla="*/ 447 w 2780"/>
                <a:gd name="T93" fmla="*/ 809 h 953"/>
                <a:gd name="T94" fmla="*/ 417 w 2780"/>
                <a:gd name="T95" fmla="*/ 821 h 953"/>
                <a:gd name="T96" fmla="*/ 393 w 2780"/>
                <a:gd name="T97" fmla="*/ 821 h 953"/>
                <a:gd name="T98" fmla="*/ 346 w 2780"/>
                <a:gd name="T99" fmla="*/ 827 h 953"/>
                <a:gd name="T100" fmla="*/ 220 w 2780"/>
                <a:gd name="T101" fmla="*/ 851 h 953"/>
                <a:gd name="T102" fmla="*/ 184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79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3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5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6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2971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2971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04B31B58-2916-40FA-9205-DE19093B447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2971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  <p:pic>
        <p:nvPicPr>
          <p:cNvPr id="1032" name="Picture 24" descr="logo_dsi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5972175"/>
            <a:ext cx="1190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1" name="Text Box 25"/>
          <p:cNvSpPr txBox="1">
            <a:spLocks noChangeArrowheads="1"/>
          </p:cNvSpPr>
          <p:nvPr userDrawn="1"/>
        </p:nvSpPr>
        <p:spPr bwMode="auto">
          <a:xfrm>
            <a:off x="7461250" y="0"/>
            <a:ext cx="146208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CAP-</a:t>
            </a:r>
            <a:r>
              <a:rPr lang="es-ES" altLang="es-ES" sz="1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MUIinf</a:t>
            </a:r>
            <a:endParaRPr lang="es-ES" altLang="es-ES" sz="16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1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4.w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800" dirty="0" smtClean="0">
                <a:effectLst/>
              </a:rPr>
              <a:t>Computación de Altas Prestaciones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ES" altLang="es-ES" dirty="0" smtClean="0">
                <a:effectLst/>
              </a:rPr>
              <a:t>-Resolución de sistemas de Ecuaciones Lineales.</a:t>
            </a:r>
          </a:p>
        </p:txBody>
      </p:sp>
    </p:spTree>
    <p:extLst>
      <p:ext uri="{BB962C8B-B14F-4D97-AF65-F5344CB8AC3E}">
        <p14:creationId xmlns:p14="http://schemas.microsoft.com/office/powerpoint/2010/main" val="42019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5175"/>
            <a:ext cx="8578850" cy="1066800"/>
          </a:xfrm>
        </p:spPr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dirty="0" smtClean="0">
                <a:effectLst/>
              </a:rPr>
              <a:t>Algoritmo 1.1. Eliminación Progresiva</a:t>
            </a:r>
            <a:br>
              <a:rPr lang="es-ES_tradnl" altLang="es-ES" sz="3600" dirty="0" smtClean="0">
                <a:effectLst/>
              </a:rPr>
            </a:br>
            <a:r>
              <a:rPr lang="es-ES_tradnl" altLang="es-ES" sz="3600" dirty="0" smtClean="0">
                <a:effectLst/>
              </a:rPr>
              <a:t>(con </a:t>
            </a:r>
            <a:r>
              <a:rPr lang="es-ES_tradnl" altLang="es-ES" sz="3600" dirty="0" err="1" smtClean="0">
                <a:effectLst/>
              </a:rPr>
              <a:t>overwriting</a:t>
            </a:r>
            <a:r>
              <a:rPr lang="es-ES_tradnl" altLang="es-ES" sz="3600" dirty="0" smtClean="0">
                <a:effectLst/>
              </a:rPr>
              <a:t>); versión por filas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349500"/>
            <a:ext cx="9144000" cy="1655763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                     b(1)=b(1)/L(1,1)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smtClean="0">
                <a:effectLst/>
              </a:rPr>
              <a:t>			</a:t>
            </a:r>
            <a:r>
              <a:rPr lang="es-ES_tradnl" altLang="es-ES" sz="2000" i="1" smtClean="0">
                <a:effectLst/>
              </a:rPr>
              <a:t>For  i = 2: 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				b(i)=(b(i)-L(i,1:i-1)b(1:i-1))/L(i,i)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			End For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ES" sz="2000" smtClean="0">
              <a:effectLst/>
            </a:endParaRPr>
          </a:p>
        </p:txBody>
      </p:sp>
      <p:sp>
        <p:nvSpPr>
          <p:cNvPr id="227341" name="Line 13"/>
          <p:cNvSpPr>
            <a:spLocks noChangeShapeType="1"/>
          </p:cNvSpPr>
          <p:nvPr/>
        </p:nvSpPr>
        <p:spPr bwMode="auto">
          <a:xfrm flipV="1">
            <a:off x="4140200" y="3500438"/>
            <a:ext cx="107950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2535238" y="5100638"/>
            <a:ext cx="477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Producto escalar de L(i,1:i-1) y b(1:i-1)</a:t>
            </a:r>
          </a:p>
        </p:txBody>
      </p:sp>
    </p:spTree>
    <p:extLst>
      <p:ext uri="{BB962C8B-B14F-4D97-AF65-F5344CB8AC3E}">
        <p14:creationId xmlns:p14="http://schemas.microsoft.com/office/powerpoint/2010/main" val="24892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41" grpId="0" animBg="1"/>
      <p:bldP spid="227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578850" cy="1066800"/>
          </a:xfrm>
        </p:spPr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smtClean="0">
                <a:effectLst/>
              </a:rPr>
              <a:t>Algoritmo 2. Eliminación Regresiva </a:t>
            </a:r>
            <a:br>
              <a:rPr lang="es-ES_tradnl" altLang="es-ES" sz="3600" smtClean="0">
                <a:effectLst/>
              </a:rPr>
            </a:br>
            <a:r>
              <a:rPr lang="es-ES_tradnl" altLang="es-ES" sz="3600" smtClean="0">
                <a:effectLst/>
              </a:rPr>
              <a:t>(por filas)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smtClean="0">
                <a:effectLst/>
              </a:rPr>
              <a:t>Dada una matriz </a:t>
            </a:r>
            <a:r>
              <a:rPr lang="es-ES_tradnl" altLang="es-ES" sz="2000" i="1" smtClean="0">
                <a:effectLst/>
              </a:rPr>
              <a:t>U</a:t>
            </a:r>
            <a:r>
              <a:rPr lang="es-ES_tradnl" altLang="es-ES" sz="2000" smtClean="0">
                <a:effectLst/>
              </a:rPr>
              <a:t> </a:t>
            </a:r>
            <a:r>
              <a:rPr lang="es-ES_tradnl" altLang="es-ES" sz="2000" i="1" smtClean="0">
                <a:effectLst/>
              </a:rPr>
              <a:t>         </a:t>
            </a:r>
            <a:r>
              <a:rPr lang="es-ES_tradnl" altLang="es-ES" sz="2000" smtClean="0">
                <a:effectLst/>
              </a:rPr>
              <a:t>triangular superior e invertible y un vector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b          </a:t>
            </a:r>
            <a:r>
              <a:rPr lang="es-ES_tradnl" altLang="es-ES" sz="2000" smtClean="0">
                <a:effectLst/>
              </a:rPr>
              <a:t>este algoritmo calcula un vector </a:t>
            </a:r>
            <a:r>
              <a:rPr lang="es-ES_tradnl" altLang="es-ES" sz="2000" i="1" smtClean="0">
                <a:effectLst/>
              </a:rPr>
              <a:t> y          </a:t>
            </a:r>
            <a:r>
              <a:rPr lang="es-ES_tradnl" altLang="es-ES" sz="2000" smtClean="0">
                <a:effectLst/>
              </a:rPr>
              <a:t>tal que   </a:t>
            </a:r>
            <a:r>
              <a:rPr lang="es-ES_tradnl" altLang="es-ES" sz="2000" b="1" i="1" smtClean="0">
                <a:effectLst/>
              </a:rPr>
              <a:t>Uy = b</a:t>
            </a:r>
            <a:r>
              <a:rPr lang="es-ES_tradnl" altLang="es-ES" sz="2000" i="1" smtClean="0">
                <a:effectLst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ES" sz="2000" i="1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smtClean="0">
                <a:effectLst/>
              </a:rPr>
              <a:t>			</a:t>
            </a:r>
            <a:r>
              <a:rPr lang="es-ES_tradnl" altLang="es-ES" sz="2000" i="1" smtClean="0">
                <a:effectLst/>
              </a:rPr>
              <a:t>For  i = n: 1:-1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				y</a:t>
            </a:r>
            <a:r>
              <a:rPr lang="es-ES_tradnl" altLang="es-ES" sz="2000" i="1" baseline="-25000" smtClean="0">
                <a:effectLst/>
              </a:rPr>
              <a:t>i</a:t>
            </a:r>
            <a:r>
              <a:rPr lang="es-ES_tradnl" altLang="es-ES" sz="2000" i="1" smtClean="0">
                <a:effectLst/>
              </a:rPr>
              <a:t> = b</a:t>
            </a:r>
            <a:r>
              <a:rPr lang="es-ES_tradnl" altLang="es-ES" sz="2000" i="1" baseline="-25000" smtClean="0">
                <a:effectLst/>
              </a:rPr>
              <a:t>i</a:t>
            </a:r>
            <a:endParaRPr lang="es-ES_tradnl" altLang="es-ES" sz="2000" i="1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				For j =  i+1:n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					y</a:t>
            </a:r>
            <a:r>
              <a:rPr lang="es-ES_tradnl" altLang="es-ES" sz="2000" i="1" baseline="-25000" smtClean="0">
                <a:effectLst/>
              </a:rPr>
              <a:t>i</a:t>
            </a:r>
            <a:r>
              <a:rPr lang="es-ES_tradnl" altLang="es-ES" sz="2000" i="1" smtClean="0">
                <a:effectLst/>
              </a:rPr>
              <a:t> = y</a:t>
            </a:r>
            <a:r>
              <a:rPr lang="es-ES_tradnl" altLang="es-ES" sz="2000" i="1" baseline="-25000" smtClean="0">
                <a:effectLst/>
              </a:rPr>
              <a:t>i</a:t>
            </a:r>
            <a:r>
              <a:rPr lang="es-ES_tradnl" altLang="es-ES" sz="2000" i="1" smtClean="0">
                <a:effectLst/>
              </a:rPr>
              <a:t> - u</a:t>
            </a:r>
            <a:r>
              <a:rPr lang="es-ES_tradnl" altLang="es-ES" sz="2000" i="1" baseline="-25000" smtClean="0">
                <a:effectLst/>
              </a:rPr>
              <a:t>ij</a:t>
            </a:r>
            <a:r>
              <a:rPr lang="es-ES_tradnl" altLang="es-ES" sz="2000" i="1" smtClean="0">
                <a:effectLst/>
              </a:rPr>
              <a:t> y</a:t>
            </a:r>
            <a:r>
              <a:rPr lang="es-ES_tradnl" altLang="es-ES" sz="2000" i="1" baseline="-25000" smtClean="0">
                <a:effectLst/>
              </a:rPr>
              <a:t>j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				End for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ES" sz="2000" i="1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				y</a:t>
            </a:r>
            <a:r>
              <a:rPr lang="es-ES_tradnl" altLang="es-ES" sz="2000" i="1" baseline="-25000" smtClean="0">
                <a:effectLst/>
              </a:rPr>
              <a:t>i</a:t>
            </a:r>
            <a:r>
              <a:rPr lang="es-ES_tradnl" altLang="es-ES" sz="2000" i="1" smtClean="0">
                <a:effectLst/>
              </a:rPr>
              <a:t> 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			End For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ES" sz="2000" smtClean="0">
              <a:effectLst/>
            </a:endParaRPr>
          </a:p>
        </p:txBody>
      </p:sp>
      <p:graphicFrame>
        <p:nvGraphicFramePr>
          <p:cNvPr id="1229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536461"/>
              </p:ext>
            </p:extLst>
          </p:nvPr>
        </p:nvGraphicFramePr>
        <p:xfrm>
          <a:off x="3419475" y="4437063"/>
          <a:ext cx="4318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cuación" r:id="rId4" imgW="190444" imgH="419040" progId="Equation.3">
                  <p:embed/>
                </p:oleObj>
              </mc:Choice>
              <mc:Fallback>
                <p:oleObj name="Ecuación" r:id="rId4" imgW="190444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437063"/>
                        <a:ext cx="4318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068442"/>
              </p:ext>
            </p:extLst>
          </p:nvPr>
        </p:nvGraphicFramePr>
        <p:xfrm>
          <a:off x="5580063" y="1916113"/>
          <a:ext cx="7731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cuación" r:id="rId6" imgW="323889" imgH="190620" progId="Equation.2">
                  <p:embed/>
                </p:oleObj>
              </mc:Choice>
              <mc:Fallback>
                <p:oleObj name="Ecuación" r:id="rId6" imgW="323889" imgH="1906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16113"/>
                        <a:ext cx="77311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818898"/>
              </p:ext>
            </p:extLst>
          </p:nvPr>
        </p:nvGraphicFramePr>
        <p:xfrm>
          <a:off x="2489200" y="1517650"/>
          <a:ext cx="9921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Ecuación" r:id="rId8" imgW="409522" imgH="190620" progId="Equation.3">
                  <p:embed/>
                </p:oleObj>
              </mc:Choice>
              <mc:Fallback>
                <p:oleObj name="Ecuación" r:id="rId8" imgW="409522" imgH="1906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517650"/>
                        <a:ext cx="9921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626283"/>
              </p:ext>
            </p:extLst>
          </p:nvPr>
        </p:nvGraphicFramePr>
        <p:xfrm>
          <a:off x="269875" y="1866900"/>
          <a:ext cx="7731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Ecuación" r:id="rId10" imgW="323889" imgH="190620" progId="Equation.2">
                  <p:embed/>
                </p:oleObj>
              </mc:Choice>
              <mc:Fallback>
                <p:oleObj name="Ecuación" r:id="rId10" imgW="323889" imgH="1906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1866900"/>
                        <a:ext cx="7731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95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5175"/>
            <a:ext cx="8578850" cy="1066800"/>
          </a:xfrm>
        </p:spPr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smtClean="0">
                <a:effectLst/>
              </a:rPr>
              <a:t>Algoritmo 2.1. Eliminación Regresiva</a:t>
            </a:r>
            <a:br>
              <a:rPr lang="es-ES_tradnl" altLang="es-ES" sz="3600" smtClean="0">
                <a:effectLst/>
              </a:rPr>
            </a:br>
            <a:r>
              <a:rPr lang="es-ES_tradnl" altLang="es-ES" sz="3600" smtClean="0">
                <a:effectLst/>
              </a:rPr>
              <a:t>(con overwriting); versión por filas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349500"/>
            <a:ext cx="9144000" cy="1655763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                     b(n)=b(n)/U(n,n)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smtClean="0">
                <a:effectLst/>
              </a:rPr>
              <a:t>			</a:t>
            </a:r>
            <a:r>
              <a:rPr lang="es-ES_tradnl" altLang="es-ES" sz="2000" i="1" smtClean="0">
                <a:effectLst/>
              </a:rPr>
              <a:t>For  i = n-1: 1:-1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				b(i)=(b(i)-U(i,i+1:n)b(i+1:n))/U(i,i)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			End For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ES" sz="2000" smtClean="0">
              <a:effectLst/>
            </a:endParaRPr>
          </a:p>
        </p:txBody>
      </p:sp>
      <p:sp>
        <p:nvSpPr>
          <p:cNvPr id="229380" name="Line 4"/>
          <p:cNvSpPr>
            <a:spLocks noChangeShapeType="1"/>
          </p:cNvSpPr>
          <p:nvPr/>
        </p:nvSpPr>
        <p:spPr bwMode="auto">
          <a:xfrm flipV="1">
            <a:off x="4140200" y="3500438"/>
            <a:ext cx="107950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535238" y="5100638"/>
            <a:ext cx="4976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Producto escalar de U(i,i+1:n) y b(i+1:n)</a:t>
            </a:r>
          </a:p>
        </p:txBody>
      </p:sp>
    </p:spTree>
    <p:extLst>
      <p:ext uri="{BB962C8B-B14F-4D97-AF65-F5344CB8AC3E}">
        <p14:creationId xmlns:p14="http://schemas.microsoft.com/office/powerpoint/2010/main" val="13589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animBg="1"/>
      <p:bldP spid="2293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5175"/>
            <a:ext cx="8578850" cy="1066800"/>
          </a:xfrm>
        </p:spPr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smtClean="0">
                <a:effectLst/>
              </a:rPr>
              <a:t>Algoritmo 1.3. Eliminación Progresiva</a:t>
            </a:r>
            <a:br>
              <a:rPr lang="es-ES_tradnl" altLang="es-ES" sz="3600" smtClean="0">
                <a:effectLst/>
              </a:rPr>
            </a:br>
            <a:r>
              <a:rPr lang="es-ES_tradnl" altLang="es-ES" sz="3600" smtClean="0">
                <a:effectLst/>
              </a:rPr>
              <a:t>(con overwriting); versión por columnas</a:t>
            </a: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827088" y="1700213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Sistema triangular superior</a:t>
            </a:r>
          </a:p>
        </p:txBody>
      </p:sp>
      <p:graphicFrame>
        <p:nvGraphicFramePr>
          <p:cNvPr id="143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4616"/>
              </p:ext>
            </p:extLst>
          </p:nvPr>
        </p:nvGraphicFramePr>
        <p:xfrm>
          <a:off x="468313" y="2492375"/>
          <a:ext cx="287337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cuación" r:id="rId4" imgW="1705079" imgH="933390" progId="Equation.3">
                  <p:embed/>
                </p:oleObj>
              </mc:Choice>
              <mc:Fallback>
                <p:oleObj name="Ecuación" r:id="rId4" imgW="1705079" imgH="933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92375"/>
                        <a:ext cx="287337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9" name="Line 9"/>
          <p:cNvSpPr>
            <a:spLocks noChangeShapeType="1"/>
          </p:cNvSpPr>
          <p:nvPr/>
        </p:nvSpPr>
        <p:spPr bwMode="auto">
          <a:xfrm>
            <a:off x="3635375" y="32845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4551363" y="3011488"/>
            <a:ext cx="4341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Obtenemos x</a:t>
            </a:r>
            <a:r>
              <a:rPr lang="es-ES" altLang="es-ES" baseline="-25000"/>
              <a:t>1</a:t>
            </a:r>
            <a:r>
              <a:rPr lang="es-ES" altLang="es-ES"/>
              <a:t>=3 de la primera ecuación, nos quedan la 2,3 y 4:</a:t>
            </a:r>
          </a:p>
        </p:txBody>
      </p:sp>
    </p:spTree>
    <p:extLst>
      <p:ext uri="{BB962C8B-B14F-4D97-AF65-F5344CB8AC3E}">
        <p14:creationId xmlns:p14="http://schemas.microsoft.com/office/powerpoint/2010/main" val="25668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9" grpId="0" animBg="1"/>
      <p:bldP spid="230409" grpId="1" animBg="1"/>
      <p:bldP spid="230410" grpId="0"/>
      <p:bldP spid="2304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5175"/>
            <a:ext cx="8578850" cy="1066800"/>
          </a:xfrm>
        </p:spPr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smtClean="0">
                <a:effectLst/>
              </a:rPr>
              <a:t>Algoritmo 1.3. Eliminación Progresiva</a:t>
            </a:r>
            <a:br>
              <a:rPr lang="es-ES_tradnl" altLang="es-ES" sz="3600" smtClean="0">
                <a:effectLst/>
              </a:rPr>
            </a:br>
            <a:r>
              <a:rPr lang="es-ES_tradnl" altLang="es-ES" sz="3600" smtClean="0">
                <a:effectLst/>
              </a:rPr>
              <a:t>(con overwriting); versión por columnas</a:t>
            </a: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827088" y="1700213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Sistema triangular superior</a:t>
            </a:r>
          </a:p>
        </p:txBody>
      </p:sp>
      <p:graphicFrame>
        <p:nvGraphicFramePr>
          <p:cNvPr id="143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571039"/>
              </p:ext>
            </p:extLst>
          </p:nvPr>
        </p:nvGraphicFramePr>
        <p:xfrm>
          <a:off x="468313" y="2492375"/>
          <a:ext cx="287337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cuación" r:id="rId4" imgW="1705079" imgH="933390" progId="Equation.3">
                  <p:embed/>
                </p:oleObj>
              </mc:Choice>
              <mc:Fallback>
                <p:oleObj name="Ecuación" r:id="rId4" imgW="1705079" imgH="933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92375"/>
                        <a:ext cx="287337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9" name="Line 9"/>
          <p:cNvSpPr>
            <a:spLocks noChangeShapeType="1"/>
          </p:cNvSpPr>
          <p:nvPr/>
        </p:nvSpPr>
        <p:spPr bwMode="auto">
          <a:xfrm>
            <a:off x="3635375" y="32845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4551363" y="3011488"/>
            <a:ext cx="4341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Obtenemos x</a:t>
            </a:r>
            <a:r>
              <a:rPr lang="es-ES" altLang="es-ES" baseline="-25000"/>
              <a:t>1</a:t>
            </a:r>
            <a:r>
              <a:rPr lang="es-ES" altLang="es-ES"/>
              <a:t>=3 de la primera ecuación, nos quedan la 2,3 y 4:</a:t>
            </a:r>
          </a:p>
        </p:txBody>
      </p:sp>
      <p:graphicFrame>
        <p:nvGraphicFramePr>
          <p:cNvPr id="2304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261929"/>
              </p:ext>
            </p:extLst>
          </p:nvPr>
        </p:nvGraphicFramePr>
        <p:xfrm>
          <a:off x="684213" y="4365625"/>
          <a:ext cx="270192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cuación" r:id="rId6" imgW="1600268" imgH="704970" progId="Equation.3">
                  <p:embed/>
                </p:oleObj>
              </mc:Choice>
              <mc:Fallback>
                <p:oleObj name="Ecuación" r:id="rId6" imgW="1600268" imgH="7049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5625"/>
                        <a:ext cx="2701925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2" name="Line 12"/>
          <p:cNvSpPr>
            <a:spLocks noChangeShapeType="1"/>
          </p:cNvSpPr>
          <p:nvPr/>
        </p:nvSpPr>
        <p:spPr bwMode="auto">
          <a:xfrm>
            <a:off x="3851275" y="4868863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4500563" y="4437063"/>
            <a:ext cx="434181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La primera columna (menos el primer elemento) L(2:4,1) pasa al lado derecho multiplicada por -x</a:t>
            </a:r>
            <a:r>
              <a:rPr lang="es-ES" altLang="es-ES" baseline="-25000"/>
              <a:t>1</a:t>
            </a:r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2985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9" grpId="0" animBg="1"/>
      <p:bldP spid="230409" grpId="1" animBg="1"/>
      <p:bldP spid="230410" grpId="0"/>
      <p:bldP spid="230410" grpId="1"/>
      <p:bldP spid="230412" grpId="0" animBg="1"/>
      <p:bldP spid="2304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5175"/>
            <a:ext cx="8578850" cy="1066800"/>
          </a:xfrm>
        </p:spPr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smtClean="0">
                <a:effectLst/>
              </a:rPr>
              <a:t>Algoritmo 1.3. Eliminación Progresiva</a:t>
            </a:r>
            <a:br>
              <a:rPr lang="es-ES_tradnl" altLang="es-ES" sz="3600" smtClean="0">
                <a:effectLst/>
              </a:rPr>
            </a:br>
            <a:r>
              <a:rPr lang="es-ES_tradnl" altLang="es-ES" sz="3600" smtClean="0">
                <a:effectLst/>
              </a:rPr>
              <a:t>(con overwriting); versión por columnas</a:t>
            </a: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827088" y="1700213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Sistema triangular superior</a:t>
            </a:r>
          </a:p>
        </p:txBody>
      </p:sp>
      <p:graphicFrame>
        <p:nvGraphicFramePr>
          <p:cNvPr id="143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906063"/>
              </p:ext>
            </p:extLst>
          </p:nvPr>
        </p:nvGraphicFramePr>
        <p:xfrm>
          <a:off x="468313" y="2492375"/>
          <a:ext cx="287337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cuación" r:id="rId4" imgW="1705079" imgH="933390" progId="Equation.3">
                  <p:embed/>
                </p:oleObj>
              </mc:Choice>
              <mc:Fallback>
                <p:oleObj name="Ecuación" r:id="rId4" imgW="1705079" imgH="933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92375"/>
                        <a:ext cx="287337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9" name="Line 9"/>
          <p:cNvSpPr>
            <a:spLocks noChangeShapeType="1"/>
          </p:cNvSpPr>
          <p:nvPr/>
        </p:nvSpPr>
        <p:spPr bwMode="auto">
          <a:xfrm>
            <a:off x="3635375" y="32845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4551363" y="3011488"/>
            <a:ext cx="4341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Obtenemos x</a:t>
            </a:r>
            <a:r>
              <a:rPr lang="es-ES" altLang="es-ES" baseline="-25000"/>
              <a:t>1</a:t>
            </a:r>
            <a:r>
              <a:rPr lang="es-ES" altLang="es-ES"/>
              <a:t>=3 de la primera ecuación, nos quedan la 2,3 y 4:</a:t>
            </a:r>
          </a:p>
        </p:txBody>
      </p:sp>
      <p:sp>
        <p:nvSpPr>
          <p:cNvPr id="230412" name="Line 12"/>
          <p:cNvSpPr>
            <a:spLocks noChangeShapeType="1"/>
          </p:cNvSpPr>
          <p:nvPr/>
        </p:nvSpPr>
        <p:spPr bwMode="auto">
          <a:xfrm>
            <a:off x="3851275" y="4868863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4500563" y="4437063"/>
            <a:ext cx="434181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La primera columna (menos el primer elemento) L(2:4,1) pasa al lado derecho multiplicada por -x</a:t>
            </a:r>
            <a:r>
              <a:rPr lang="es-ES" altLang="es-ES" baseline="-25000"/>
              <a:t>1</a:t>
            </a:r>
            <a:endParaRPr lang="es-ES" altLang="es-ES"/>
          </a:p>
        </p:txBody>
      </p:sp>
      <p:graphicFrame>
        <p:nvGraphicFramePr>
          <p:cNvPr id="2304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763162"/>
              </p:ext>
            </p:extLst>
          </p:nvPr>
        </p:nvGraphicFramePr>
        <p:xfrm>
          <a:off x="383454" y="4298949"/>
          <a:ext cx="3275012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cuación" r:id="rId6" imgW="1943066" imgH="704970" progId="Equation.3">
                  <p:embed/>
                </p:oleObj>
              </mc:Choice>
              <mc:Fallback>
                <p:oleObj name="Ecuación" r:id="rId6" imgW="1943066" imgH="7049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54" y="4298949"/>
                        <a:ext cx="3275012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43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9" grpId="0" animBg="1"/>
      <p:bldP spid="230409" grpId="1" animBg="1"/>
      <p:bldP spid="230410" grpId="0"/>
      <p:bldP spid="230410" grpId="1"/>
      <p:bldP spid="230412" grpId="0" animBg="1"/>
      <p:bldP spid="2304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78850" cy="1066800"/>
          </a:xfrm>
        </p:spPr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smtClean="0">
                <a:effectLst/>
              </a:rPr>
              <a:t>Algoritmo 1.3. Eliminación Progresiva</a:t>
            </a:r>
            <a:br>
              <a:rPr lang="es-ES_tradnl" altLang="es-ES" sz="3600" smtClean="0">
                <a:effectLst/>
              </a:rPr>
            </a:br>
            <a:r>
              <a:rPr lang="es-ES_tradnl" altLang="es-ES" sz="3600" smtClean="0">
                <a:effectLst/>
              </a:rPr>
              <a:t>(con overwriting); versión por columnas</a:t>
            </a:r>
          </a:p>
        </p:txBody>
      </p:sp>
      <p:graphicFrame>
        <p:nvGraphicFramePr>
          <p:cNvPr id="2314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224823"/>
              </p:ext>
            </p:extLst>
          </p:nvPr>
        </p:nvGraphicFramePr>
        <p:xfrm>
          <a:off x="611188" y="1989138"/>
          <a:ext cx="2446337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cuación" r:id="rId4" imgW="1447913" imgH="704970" progId="Equation.3">
                  <p:embed/>
                </p:oleObj>
              </mc:Choice>
              <mc:Fallback>
                <p:oleObj name="Ecuación" r:id="rId4" imgW="1447913" imgH="7049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2446337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11"/>
          <p:cNvSpPr txBox="1">
            <a:spLocks noChangeArrowheads="1"/>
          </p:cNvSpPr>
          <p:nvPr/>
        </p:nvSpPr>
        <p:spPr bwMode="auto">
          <a:xfrm>
            <a:off x="1023938" y="1500188"/>
            <a:ext cx="1824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Simplificando:</a:t>
            </a:r>
          </a:p>
        </p:txBody>
      </p:sp>
      <p:sp>
        <p:nvSpPr>
          <p:cNvPr id="231436" name="Line 12"/>
          <p:cNvSpPr>
            <a:spLocks noChangeShapeType="1"/>
          </p:cNvSpPr>
          <p:nvPr/>
        </p:nvSpPr>
        <p:spPr bwMode="auto">
          <a:xfrm>
            <a:off x="3203575" y="26368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1437" name="Text Box 13"/>
          <p:cNvSpPr txBox="1">
            <a:spLocks noChangeArrowheads="1"/>
          </p:cNvSpPr>
          <p:nvPr/>
        </p:nvSpPr>
        <p:spPr bwMode="auto">
          <a:xfrm>
            <a:off x="4356100" y="2363788"/>
            <a:ext cx="43195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Repetimos el proceso; obtenemos x</a:t>
            </a:r>
            <a:r>
              <a:rPr lang="es-ES" altLang="es-ES" baseline="-25000"/>
              <a:t>2</a:t>
            </a:r>
            <a:r>
              <a:rPr lang="es-ES" altLang="es-ES"/>
              <a:t>=1 y la columna L(2:3,2) pasa al lado derecho multiplicada por –x</a:t>
            </a:r>
            <a:r>
              <a:rPr lang="es-ES" altLang="es-ES" baseline="-25000"/>
              <a:t>2</a:t>
            </a:r>
            <a:endParaRPr lang="es-ES" altLang="es-ES"/>
          </a:p>
        </p:txBody>
      </p:sp>
      <p:graphicFrame>
        <p:nvGraphicFramePr>
          <p:cNvPr id="2314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800774"/>
              </p:ext>
            </p:extLst>
          </p:nvPr>
        </p:nvGraphicFramePr>
        <p:xfrm>
          <a:off x="315913" y="4195763"/>
          <a:ext cx="28940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cuación" r:id="rId6" imgW="1714534" imgH="476280" progId="Equation.3">
                  <p:embed/>
                </p:oleObj>
              </mc:Choice>
              <mc:Fallback>
                <p:oleObj name="Ecuación" r:id="rId6" imgW="1714534" imgH="476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4195763"/>
                        <a:ext cx="289401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3059113" y="5373688"/>
            <a:ext cx="5046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Simplificamos, y repetimos hasta el final…</a:t>
            </a:r>
          </a:p>
        </p:txBody>
      </p:sp>
    </p:spTree>
    <p:extLst>
      <p:ext uri="{BB962C8B-B14F-4D97-AF65-F5344CB8AC3E}">
        <p14:creationId xmlns:p14="http://schemas.microsoft.com/office/powerpoint/2010/main" val="38836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6" grpId="0" animBg="1"/>
      <p:bldP spid="231437" grpId="0"/>
      <p:bldP spid="2314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78850" cy="1066800"/>
          </a:xfrm>
        </p:spPr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smtClean="0">
                <a:effectLst/>
              </a:rPr>
              <a:t>Algoritmo 2.3. Eliminación Progresiva</a:t>
            </a:r>
            <a:br>
              <a:rPr lang="es-ES_tradnl" altLang="es-ES" sz="3600" smtClean="0">
                <a:effectLst/>
              </a:rPr>
            </a:br>
            <a:r>
              <a:rPr lang="es-ES_tradnl" altLang="es-ES" sz="3600" smtClean="0">
                <a:effectLst/>
              </a:rPr>
              <a:t>(con overwriting); versión por columnas</a:t>
            </a:r>
          </a:p>
        </p:txBody>
      </p:sp>
      <p:sp>
        <p:nvSpPr>
          <p:cNvPr id="16387" name="Text Box 9"/>
          <p:cNvSpPr txBox="1">
            <a:spLocks noChangeArrowheads="1"/>
          </p:cNvSpPr>
          <p:nvPr/>
        </p:nvSpPr>
        <p:spPr bwMode="auto">
          <a:xfrm>
            <a:off x="447675" y="1716088"/>
            <a:ext cx="8156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El algoritmo procede eliminando las columnas del sistema, desde la 1 hacia delante, y obteniendo al mismo tiempo las incógnitas.</a:t>
            </a:r>
          </a:p>
        </p:txBody>
      </p:sp>
      <p:sp>
        <p:nvSpPr>
          <p:cNvPr id="232458" name="Text Box 10"/>
          <p:cNvSpPr txBox="1">
            <a:spLocks noChangeArrowheads="1"/>
          </p:cNvSpPr>
          <p:nvPr/>
        </p:nvSpPr>
        <p:spPr bwMode="auto">
          <a:xfrm>
            <a:off x="1547813" y="2924175"/>
            <a:ext cx="37593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 sz="2400" dirty="0" err="1"/>
              <a:t>For</a:t>
            </a:r>
            <a:r>
              <a:rPr lang="es-ES" altLang="es-ES" sz="2400" dirty="0"/>
              <a:t> j=1:n-1</a:t>
            </a:r>
          </a:p>
          <a:p>
            <a:pPr eaLnBrk="1" hangingPunct="1"/>
            <a:r>
              <a:rPr lang="es-ES" altLang="es-ES" sz="2400" dirty="0"/>
              <a:t>   b(j)=b(j)/L(</a:t>
            </a:r>
            <a:r>
              <a:rPr lang="es-ES" altLang="es-ES" sz="2400" dirty="0" err="1"/>
              <a:t>j,j</a:t>
            </a:r>
            <a:r>
              <a:rPr lang="es-ES" altLang="es-ES" sz="2400" dirty="0" smtClean="0"/>
              <a:t>)</a:t>
            </a:r>
          </a:p>
          <a:p>
            <a:pPr eaLnBrk="1" hangingPunct="1"/>
            <a:r>
              <a:rPr lang="es-ES" altLang="es-ES" sz="2400" dirty="0"/>
              <a:t> </a:t>
            </a:r>
            <a:r>
              <a:rPr lang="es-ES" altLang="es-ES" sz="2400" dirty="0" smtClean="0"/>
              <a:t>  </a:t>
            </a:r>
            <a:r>
              <a:rPr lang="es-ES" altLang="es-ES" sz="2400" dirty="0" err="1" smtClean="0"/>
              <a:t>for</a:t>
            </a:r>
            <a:r>
              <a:rPr lang="es-ES" altLang="es-ES" sz="2400" dirty="0" smtClean="0"/>
              <a:t> i=j+1:n</a:t>
            </a:r>
            <a:endParaRPr lang="es-ES" altLang="es-ES" sz="2400" dirty="0"/>
          </a:p>
          <a:p>
            <a:pPr eaLnBrk="1" hangingPunct="1"/>
            <a:r>
              <a:rPr lang="es-ES" altLang="es-ES" sz="2400" dirty="0"/>
              <a:t>  </a:t>
            </a:r>
            <a:r>
              <a:rPr lang="es-ES" altLang="es-ES" sz="2400" dirty="0" smtClean="0"/>
              <a:t>   b(i)=b(i)-L(</a:t>
            </a:r>
            <a:r>
              <a:rPr lang="es-ES" altLang="es-ES" sz="2400" dirty="0" err="1" smtClean="0"/>
              <a:t>i,j</a:t>
            </a:r>
            <a:r>
              <a:rPr lang="es-ES" altLang="es-ES" sz="2400" dirty="0"/>
              <a:t>)*b(j</a:t>
            </a:r>
            <a:r>
              <a:rPr lang="es-ES" altLang="es-ES" sz="2400" dirty="0" smtClean="0"/>
              <a:t>)</a:t>
            </a:r>
          </a:p>
          <a:p>
            <a:pPr eaLnBrk="1" hangingPunct="1"/>
            <a:r>
              <a:rPr lang="es-ES" altLang="es-ES" sz="2400" dirty="0"/>
              <a:t> </a:t>
            </a:r>
            <a:r>
              <a:rPr lang="es-ES" altLang="es-ES" sz="2400" dirty="0" smtClean="0"/>
              <a:t>  </a:t>
            </a:r>
            <a:r>
              <a:rPr lang="es-ES" altLang="es-ES" sz="2400" dirty="0" err="1" smtClean="0"/>
              <a:t>end</a:t>
            </a:r>
            <a:endParaRPr lang="es-ES" altLang="es-ES" sz="2400" dirty="0"/>
          </a:p>
          <a:p>
            <a:pPr eaLnBrk="1" hangingPunct="1"/>
            <a:r>
              <a:rPr lang="es-ES" altLang="es-ES" sz="2400" dirty="0" err="1"/>
              <a:t>e</a:t>
            </a:r>
            <a:r>
              <a:rPr lang="es-ES" altLang="es-ES" sz="2400" dirty="0" err="1" smtClean="0"/>
              <a:t>nd</a:t>
            </a:r>
            <a:endParaRPr lang="es-ES" altLang="es-ES" sz="2400" dirty="0"/>
          </a:p>
          <a:p>
            <a:pPr eaLnBrk="1" hangingPunct="1"/>
            <a:r>
              <a:rPr lang="es-ES" altLang="es-ES" sz="2400" dirty="0"/>
              <a:t>b(n)=b(n)/L(</a:t>
            </a:r>
            <a:r>
              <a:rPr lang="es-ES" altLang="es-ES" sz="2400" dirty="0" err="1"/>
              <a:t>n,n</a:t>
            </a:r>
            <a:r>
              <a:rPr lang="es-ES" altLang="es-ES" sz="2400" dirty="0"/>
              <a:t>)</a:t>
            </a:r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684213" y="6092825"/>
            <a:ext cx="397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 sz="2400"/>
              <a:t>Acceso a L por columnas</a:t>
            </a:r>
          </a:p>
        </p:txBody>
      </p:sp>
    </p:spTree>
    <p:extLst>
      <p:ext uri="{BB962C8B-B14F-4D97-AF65-F5344CB8AC3E}">
        <p14:creationId xmlns:p14="http://schemas.microsoft.com/office/powerpoint/2010/main" val="67835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78850" cy="1066800"/>
          </a:xfrm>
        </p:spPr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smtClean="0">
                <a:effectLst/>
              </a:rPr>
              <a:t>Algoritmo 2.3. Eliminación Progresiva</a:t>
            </a:r>
            <a:br>
              <a:rPr lang="es-ES_tradnl" altLang="es-ES" sz="3600" smtClean="0">
                <a:effectLst/>
              </a:rPr>
            </a:br>
            <a:r>
              <a:rPr lang="es-ES_tradnl" altLang="es-ES" sz="3600" smtClean="0">
                <a:effectLst/>
              </a:rPr>
              <a:t>(con overwriting); versión por columnas</a:t>
            </a:r>
          </a:p>
        </p:txBody>
      </p:sp>
      <p:sp>
        <p:nvSpPr>
          <p:cNvPr id="16387" name="Text Box 9"/>
          <p:cNvSpPr txBox="1">
            <a:spLocks noChangeArrowheads="1"/>
          </p:cNvSpPr>
          <p:nvPr/>
        </p:nvSpPr>
        <p:spPr bwMode="auto">
          <a:xfrm>
            <a:off x="447675" y="1716088"/>
            <a:ext cx="8156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 dirty="0" smtClean="0"/>
              <a:t>El bucle interno es un </a:t>
            </a:r>
            <a:r>
              <a:rPr lang="es-ES" altLang="es-ES" dirty="0" err="1" smtClean="0"/>
              <a:t>saxpy</a:t>
            </a:r>
            <a:endParaRPr lang="es-ES" altLang="es-ES" dirty="0"/>
          </a:p>
        </p:txBody>
      </p:sp>
      <p:sp>
        <p:nvSpPr>
          <p:cNvPr id="232458" name="Text Box 10"/>
          <p:cNvSpPr txBox="1">
            <a:spLocks noChangeArrowheads="1"/>
          </p:cNvSpPr>
          <p:nvPr/>
        </p:nvSpPr>
        <p:spPr bwMode="auto">
          <a:xfrm>
            <a:off x="1547813" y="2924175"/>
            <a:ext cx="595066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 sz="2400" dirty="0" err="1"/>
              <a:t>For</a:t>
            </a:r>
            <a:r>
              <a:rPr lang="es-ES" altLang="es-ES" sz="2400" dirty="0"/>
              <a:t> j=1:n-1</a:t>
            </a:r>
          </a:p>
          <a:p>
            <a:pPr eaLnBrk="1" hangingPunct="1"/>
            <a:r>
              <a:rPr lang="es-ES" altLang="es-ES" sz="2400" dirty="0"/>
              <a:t>   b(j)=b(j)/L(</a:t>
            </a:r>
            <a:r>
              <a:rPr lang="es-ES" altLang="es-ES" sz="2400" dirty="0" err="1"/>
              <a:t>j,j</a:t>
            </a:r>
            <a:r>
              <a:rPr lang="es-ES" altLang="es-ES" sz="2400" dirty="0"/>
              <a:t>)</a:t>
            </a:r>
          </a:p>
          <a:p>
            <a:pPr eaLnBrk="1" hangingPunct="1"/>
            <a:r>
              <a:rPr lang="es-ES" altLang="es-ES" sz="2400" dirty="0"/>
              <a:t>   b(j+1:n)=b(j+1:n)-L(j+1:n,j)*b(j)</a:t>
            </a:r>
          </a:p>
          <a:p>
            <a:pPr eaLnBrk="1" hangingPunct="1"/>
            <a:r>
              <a:rPr lang="es-ES" altLang="es-ES" sz="2400" dirty="0" err="1"/>
              <a:t>e</a:t>
            </a:r>
            <a:r>
              <a:rPr lang="es-ES" altLang="es-ES" sz="2400" dirty="0" err="1" smtClean="0"/>
              <a:t>nd</a:t>
            </a:r>
            <a:endParaRPr lang="es-ES" altLang="es-ES" sz="2400" dirty="0"/>
          </a:p>
          <a:p>
            <a:pPr eaLnBrk="1" hangingPunct="1"/>
            <a:r>
              <a:rPr lang="es-ES" altLang="es-ES" sz="2400" dirty="0"/>
              <a:t>b(n)=b(n)/L(</a:t>
            </a:r>
            <a:r>
              <a:rPr lang="es-ES" altLang="es-ES" sz="2400" dirty="0" err="1"/>
              <a:t>n,n</a:t>
            </a:r>
            <a:r>
              <a:rPr lang="es-ES" altLang="es-ES" sz="2400" dirty="0"/>
              <a:t>)</a:t>
            </a:r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1835150" y="3429000"/>
            <a:ext cx="5616575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5651500" y="4437063"/>
            <a:ext cx="2889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5508625" y="5876925"/>
            <a:ext cx="852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saxpy</a:t>
            </a:r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684213" y="6092825"/>
            <a:ext cx="397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 sz="2400"/>
              <a:t>Acceso a L por columnas</a:t>
            </a:r>
          </a:p>
        </p:txBody>
      </p:sp>
    </p:spTree>
    <p:extLst>
      <p:ext uri="{BB962C8B-B14F-4D97-AF65-F5344CB8AC3E}">
        <p14:creationId xmlns:p14="http://schemas.microsoft.com/office/powerpoint/2010/main" val="31292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9" grpId="0" animBg="1"/>
      <p:bldP spid="232460" grpId="0" animBg="1"/>
      <p:bldP spid="232461" grpId="0"/>
      <p:bldP spid="2324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78850" cy="1066800"/>
          </a:xfrm>
        </p:spPr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smtClean="0">
                <a:effectLst/>
              </a:rPr>
              <a:t>Algoritmo 1.3. Eliminación Regresiva</a:t>
            </a:r>
            <a:br>
              <a:rPr lang="es-ES_tradnl" altLang="es-ES" sz="3600" smtClean="0">
                <a:effectLst/>
              </a:rPr>
            </a:br>
            <a:r>
              <a:rPr lang="es-ES_tradnl" altLang="es-ES" sz="3600" smtClean="0">
                <a:effectLst/>
              </a:rPr>
              <a:t>(con overwriting); versión por columnas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47675" y="1716088"/>
            <a:ext cx="8156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Del mismo modo se puede modificar el algoritmo de eliminación regresiva: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547813" y="2924175"/>
            <a:ext cx="566853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 sz="2400" dirty="0" err="1"/>
              <a:t>For</a:t>
            </a:r>
            <a:r>
              <a:rPr lang="es-ES" altLang="es-ES" sz="2400" dirty="0"/>
              <a:t> </a:t>
            </a:r>
            <a:r>
              <a:rPr lang="es-ES" altLang="es-ES" sz="2400" dirty="0" smtClean="0"/>
              <a:t>j=n:-1:2</a:t>
            </a:r>
            <a:endParaRPr lang="es-ES" altLang="es-ES" sz="2400" dirty="0"/>
          </a:p>
          <a:p>
            <a:pPr eaLnBrk="1" hangingPunct="1"/>
            <a:r>
              <a:rPr lang="es-ES" altLang="es-ES" sz="2400" dirty="0"/>
              <a:t>   b(j)=b(j)/U(</a:t>
            </a:r>
            <a:r>
              <a:rPr lang="es-ES" altLang="es-ES" sz="2400" dirty="0" err="1"/>
              <a:t>j,j</a:t>
            </a:r>
            <a:r>
              <a:rPr lang="es-ES" altLang="es-ES" sz="2400" dirty="0"/>
              <a:t>)</a:t>
            </a:r>
          </a:p>
          <a:p>
            <a:pPr eaLnBrk="1" hangingPunct="1"/>
            <a:r>
              <a:rPr lang="es-ES" altLang="es-ES" sz="2400" dirty="0"/>
              <a:t>   b(1:j-1)=b(1:j-1)-U(1:j-1,j)*b(j)</a:t>
            </a:r>
          </a:p>
          <a:p>
            <a:pPr eaLnBrk="1" hangingPunct="1"/>
            <a:r>
              <a:rPr lang="es-ES" altLang="es-ES" sz="2400" dirty="0" err="1"/>
              <a:t>End</a:t>
            </a:r>
            <a:endParaRPr lang="es-ES" altLang="es-ES" sz="2400" dirty="0"/>
          </a:p>
          <a:p>
            <a:pPr eaLnBrk="1" hangingPunct="1"/>
            <a:r>
              <a:rPr lang="es-ES" altLang="es-ES" sz="2400" dirty="0"/>
              <a:t>b(1)=b(1)/U(1,1)</a:t>
            </a:r>
          </a:p>
        </p:txBody>
      </p:sp>
      <p:sp>
        <p:nvSpPr>
          <p:cNvPr id="233477" name="Oval 5"/>
          <p:cNvSpPr>
            <a:spLocks noChangeArrowheads="1"/>
          </p:cNvSpPr>
          <p:nvPr/>
        </p:nvSpPr>
        <p:spPr bwMode="auto">
          <a:xfrm>
            <a:off x="1835150" y="3429000"/>
            <a:ext cx="5616575" cy="936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33478" name="Line 6"/>
          <p:cNvSpPr>
            <a:spLocks noChangeShapeType="1"/>
          </p:cNvSpPr>
          <p:nvPr/>
        </p:nvSpPr>
        <p:spPr bwMode="auto">
          <a:xfrm flipH="1" flipV="1">
            <a:off x="5651500" y="4437063"/>
            <a:ext cx="2889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5508625" y="5876925"/>
            <a:ext cx="852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/>
              <a:t>saxpy</a:t>
            </a:r>
          </a:p>
        </p:txBody>
      </p:sp>
    </p:spTree>
    <p:extLst>
      <p:ext uri="{BB962C8B-B14F-4D97-AF65-F5344CB8AC3E}">
        <p14:creationId xmlns:p14="http://schemas.microsoft.com/office/powerpoint/2010/main" val="340865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animBg="1"/>
      <p:bldP spid="233478" grpId="0" animBg="1"/>
      <p:bldP spid="2334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73100" y="4937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Contenidos</a:t>
            </a:r>
          </a:p>
        </p:txBody>
      </p:sp>
      <p:sp>
        <p:nvSpPr>
          <p:cNvPr id="4099" name="Text Box 18"/>
          <p:cNvSpPr txBox="1">
            <a:spLocks noChangeArrowheads="1"/>
          </p:cNvSpPr>
          <p:nvPr/>
        </p:nvSpPr>
        <p:spPr bwMode="auto">
          <a:xfrm>
            <a:off x="303213" y="1427163"/>
            <a:ext cx="44494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 dirty="0"/>
              <a:t>-Introducción</a:t>
            </a:r>
          </a:p>
          <a:p>
            <a:pPr eaLnBrk="1" hangingPunct="1"/>
            <a:endParaRPr lang="es-ES" altLang="es-ES" dirty="0"/>
          </a:p>
          <a:p>
            <a:pPr eaLnBrk="1" hangingPunct="1"/>
            <a:r>
              <a:rPr lang="es-ES" altLang="es-ES" dirty="0"/>
              <a:t>-Resolución de sistemas triangulares</a:t>
            </a:r>
          </a:p>
          <a:p>
            <a:pPr eaLnBrk="1" hangingPunct="1"/>
            <a:endParaRPr lang="es-ES" altLang="es-ES" dirty="0"/>
          </a:p>
          <a:p>
            <a:pPr eaLnBrk="1" hangingPunct="1"/>
            <a:r>
              <a:rPr lang="es-ES" altLang="es-ES" dirty="0" smtClean="0"/>
              <a:t>-Eliminación gaussiana</a:t>
            </a:r>
          </a:p>
          <a:p>
            <a:pPr eaLnBrk="1" hangingPunct="1"/>
            <a:endParaRPr lang="es-ES" altLang="es-ES" dirty="0" smtClean="0"/>
          </a:p>
          <a:p>
            <a:pPr eaLnBrk="1" hangingPunct="1"/>
            <a:r>
              <a:rPr lang="es-ES" altLang="es-ES" dirty="0" smtClean="0"/>
              <a:t>-Descomposición LU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7948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78850" cy="1066800"/>
          </a:xfrm>
        </p:spPr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smtClean="0">
                <a:effectLst/>
              </a:rPr>
              <a:t>Sistema triangular inferior, con múltiples lados derechos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50825" y="1930400"/>
            <a:ext cx="8353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 sz="2400"/>
              <a:t>Resolver LX=B, donde L</a:t>
            </a:r>
            <a:r>
              <a:rPr lang="es-ES" altLang="es-ES" sz="2400">
                <a:sym typeface="Symbol" pitchFamily="18" charset="2"/>
              </a:rPr>
              <a:t></a:t>
            </a:r>
            <a:r>
              <a:rPr lang="es-ES" altLang="es-ES" sz="2400" baseline="30000">
                <a:sym typeface="Symbol" pitchFamily="18" charset="2"/>
              </a:rPr>
              <a:t>n*n </a:t>
            </a:r>
            <a:r>
              <a:rPr lang="es-ES" altLang="es-ES" sz="2400">
                <a:sym typeface="Symbol" pitchFamily="18" charset="2"/>
              </a:rPr>
              <a:t>triangular inferior y X,B </a:t>
            </a:r>
            <a:r>
              <a:rPr lang="es-ES" altLang="es-ES" sz="2400" baseline="30000">
                <a:sym typeface="Symbol" pitchFamily="18" charset="2"/>
              </a:rPr>
              <a:t>n*q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252413" y="3141663"/>
            <a:ext cx="889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s-ES" altLang="es-ES" sz="2400"/>
              <a:t>Los algoritmos anteriores se pueden adaptar fácilmente:</a:t>
            </a:r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3789363"/>
            <a:ext cx="9144000" cy="1655762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                     b(1,1:q)=b(1,1:q)/L(1,1)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smtClean="0">
                <a:effectLst/>
              </a:rPr>
              <a:t>			</a:t>
            </a:r>
            <a:r>
              <a:rPr lang="es-ES_tradnl" altLang="es-ES" sz="2000" i="1" smtClean="0">
                <a:effectLst/>
              </a:rPr>
              <a:t>For  i = 2: 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				b(i,1:q)=(b(i,1:q)-L(i,1:i-1)b(1:i-1,1:q))/L(i,i)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smtClean="0">
                <a:effectLst/>
              </a:rPr>
              <a:t>			End For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ES" sz="200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494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  <p:bldP spid="23552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2276872"/>
            <a:ext cx="6400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ES" altLang="es-ES" dirty="0" smtClean="0">
                <a:effectLst/>
              </a:rPr>
              <a:t>-Eliminación Gaussiana</a:t>
            </a:r>
          </a:p>
        </p:txBody>
      </p:sp>
    </p:spTree>
    <p:extLst>
      <p:ext uri="{BB962C8B-B14F-4D97-AF65-F5344CB8AC3E}">
        <p14:creationId xmlns:p14="http://schemas.microsoft.com/office/powerpoint/2010/main" val="26362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823194" y="2021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dirty="0" smtClean="0">
                <a:effectLst/>
              </a:rPr>
              <a:t>Eliminación Gaussiana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97152" y="264924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24080" y="1887714"/>
                <a:ext cx="2322594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ES" b="0" dirty="0" smtClean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0" y="1887714"/>
                <a:ext cx="2322594" cy="1107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3491880" y="1988840"/>
                <a:ext cx="2322594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s-ES" b="0" dirty="0" smtClean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988840"/>
                <a:ext cx="2322594" cy="1107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echa derecha 2"/>
          <p:cNvSpPr/>
          <p:nvPr/>
        </p:nvSpPr>
        <p:spPr>
          <a:xfrm>
            <a:off x="2927918" y="2274137"/>
            <a:ext cx="305874" cy="216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6659680" y="1910850"/>
                <a:ext cx="2322594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s-ES" b="0" dirty="0" smtClean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0" y="1910850"/>
                <a:ext cx="2322594" cy="11079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 derecha 9"/>
          <p:cNvSpPr/>
          <p:nvPr/>
        </p:nvSpPr>
        <p:spPr>
          <a:xfrm>
            <a:off x="6081672" y="2354928"/>
            <a:ext cx="305874" cy="216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6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673100" y="4937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Eliminación Gaussiana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50825" y="1912938"/>
            <a:ext cx="86423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Dado un sistema </a:t>
            </a:r>
            <a:r>
              <a:rPr lang="es-ES" altLang="es-ES" sz="2400" dirty="0" err="1"/>
              <a:t>Ax</a:t>
            </a:r>
            <a:r>
              <a:rPr lang="es-ES" altLang="es-ES" sz="2400" dirty="0"/>
              <a:t>=b, lo transforma en otro </a:t>
            </a:r>
            <a:r>
              <a:rPr lang="es-ES" altLang="es-ES" sz="2400" dirty="0" err="1"/>
              <a:t>Ux</a:t>
            </a:r>
            <a:r>
              <a:rPr lang="es-ES" altLang="es-ES" sz="2400" dirty="0"/>
              <a:t>=b’, que tienen la misma solución y donde U es triangular superior.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-Podemos multiplicar una ecuación por un escalar, y la solución no cambia </a:t>
            </a:r>
            <a:r>
              <a:rPr lang="es-ES" altLang="es-ES" sz="2400" dirty="0" smtClean="0"/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 err="1"/>
              <a:t>For</a:t>
            </a:r>
            <a:r>
              <a:rPr lang="es-ES" altLang="es-ES" sz="2400" b="1" i="1" dirty="0"/>
              <a:t> j=1:N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/>
              <a:t>  A(</a:t>
            </a:r>
            <a:r>
              <a:rPr lang="es-ES" altLang="es-ES" sz="2400" b="1" i="1" dirty="0" err="1"/>
              <a:t>i,j</a:t>
            </a:r>
            <a:r>
              <a:rPr lang="es-ES" altLang="es-ES" sz="2400" b="1" i="1" dirty="0"/>
              <a:t>)=A(</a:t>
            </a:r>
            <a:r>
              <a:rPr lang="es-ES" altLang="es-ES" sz="2400" b="1" i="1" dirty="0" err="1"/>
              <a:t>i,j</a:t>
            </a:r>
            <a:r>
              <a:rPr lang="es-ES" altLang="es-ES" sz="2400" b="1" i="1" dirty="0"/>
              <a:t>)*</a:t>
            </a:r>
            <a:r>
              <a:rPr lang="es-ES" altLang="es-ES" sz="2400" b="1" i="1" dirty="0" err="1"/>
              <a:t>alpha</a:t>
            </a:r>
            <a:endParaRPr lang="es-ES" altLang="es-ES" sz="2400" b="1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 err="1"/>
              <a:t>End</a:t>
            </a:r>
            <a:endParaRPr lang="es-ES" altLang="es-ES" sz="2400" b="1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/>
              <a:t>b(i)=b(i)*</a:t>
            </a:r>
            <a:r>
              <a:rPr lang="es-ES" altLang="es-ES" sz="2400" b="1" i="1" dirty="0" err="1"/>
              <a:t>alpha</a:t>
            </a:r>
            <a:endParaRPr lang="es-ES" altLang="es-ES" sz="2400" b="1" i="1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</p:spTree>
    <p:extLst>
      <p:ext uri="{BB962C8B-B14F-4D97-AF65-F5344CB8AC3E}">
        <p14:creationId xmlns:p14="http://schemas.microsoft.com/office/powerpoint/2010/main" val="6798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673100" y="4937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Eliminación Gaussiana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0825" y="1912938"/>
            <a:ext cx="86423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“Operación </a:t>
            </a:r>
            <a:r>
              <a:rPr lang="es-ES" altLang="es-ES" sz="2400" dirty="0" smtClean="0"/>
              <a:t>principal con </a:t>
            </a:r>
            <a:r>
              <a:rPr lang="es-ES" altLang="es-ES" sz="2400" dirty="0"/>
              <a:t>filas”: Podemos sumarle a una ecuación otra diferente multiplicada por otro </a:t>
            </a:r>
            <a:r>
              <a:rPr lang="es-ES" altLang="es-ES" sz="2400" dirty="0" smtClean="0"/>
              <a:t>escalar, y la solución no cambia: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 err="1"/>
              <a:t>For</a:t>
            </a:r>
            <a:r>
              <a:rPr lang="es-ES" altLang="es-ES" sz="2400" b="1" i="1" dirty="0"/>
              <a:t> j=1:N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/>
              <a:t>  A(</a:t>
            </a:r>
            <a:r>
              <a:rPr lang="es-ES" altLang="es-ES" sz="2400" b="1" i="1" dirty="0" err="1"/>
              <a:t>i,j</a:t>
            </a:r>
            <a:r>
              <a:rPr lang="es-ES" altLang="es-ES" sz="2400" b="1" i="1" dirty="0"/>
              <a:t>)=A(</a:t>
            </a:r>
            <a:r>
              <a:rPr lang="es-ES" altLang="es-ES" sz="2400" b="1" i="1" dirty="0" err="1"/>
              <a:t>i,j</a:t>
            </a:r>
            <a:r>
              <a:rPr lang="es-ES" altLang="es-ES" sz="2400" b="1" i="1" dirty="0"/>
              <a:t>)+A(</a:t>
            </a:r>
            <a:r>
              <a:rPr lang="es-ES" altLang="es-ES" sz="2400" b="1" i="1" dirty="0" err="1"/>
              <a:t>k,j</a:t>
            </a:r>
            <a:r>
              <a:rPr lang="es-ES" altLang="es-ES" sz="2400" b="1" i="1" dirty="0"/>
              <a:t>)*</a:t>
            </a:r>
            <a:r>
              <a:rPr lang="es-ES" altLang="es-ES" sz="2400" b="1" i="1" dirty="0" err="1"/>
              <a:t>alpha</a:t>
            </a:r>
            <a:endParaRPr lang="es-ES" altLang="es-ES" sz="2400" b="1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 err="1"/>
              <a:t>End</a:t>
            </a:r>
            <a:endParaRPr lang="es-ES" altLang="es-ES" sz="2400" b="1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/>
              <a:t>b(i)=b(i)+b(k)*</a:t>
            </a:r>
            <a:r>
              <a:rPr lang="es-ES" altLang="es-ES" sz="2400" b="1" i="1" dirty="0" err="1"/>
              <a:t>alpha</a:t>
            </a:r>
            <a:endParaRPr lang="es-ES" altLang="es-ES" sz="2400" b="1" i="1" dirty="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13178" y="5343034"/>
            <a:ext cx="6656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/>
              <a:t>“A la fila i, le sumo la fila k multiplicada por </a:t>
            </a:r>
            <a:r>
              <a:rPr lang="es-ES" altLang="es-ES" sz="2000" dirty="0" err="1"/>
              <a:t>alpha</a:t>
            </a:r>
            <a:r>
              <a:rPr lang="es-ES" altLang="es-ES" sz="2000" dirty="0"/>
              <a:t>”</a:t>
            </a:r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 flipH="1" flipV="1">
            <a:off x="5076056" y="3980945"/>
            <a:ext cx="18732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6949306" y="4464086"/>
            <a:ext cx="189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 err="1"/>
              <a:t>Saxpy</a:t>
            </a:r>
            <a:r>
              <a:rPr lang="es-ES" altLang="es-ES" sz="1800" dirty="0"/>
              <a:t> por filas</a:t>
            </a:r>
          </a:p>
        </p:txBody>
      </p:sp>
    </p:spTree>
    <p:extLst>
      <p:ext uri="{BB962C8B-B14F-4D97-AF65-F5344CB8AC3E}">
        <p14:creationId xmlns:p14="http://schemas.microsoft.com/office/powerpoint/2010/main" val="30552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9" grpId="0" animBg="1"/>
      <p:bldP spid="2437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528638" y="9842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Eliminación Gaussiana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2625" y="15938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106363" y="1517650"/>
            <a:ext cx="86423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Descripción del algoritmo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/>
              <a:t>D1:Utilizando la operación principal, hacer ceros por debajo de la diagonal principal, hasta que la matriz sea triangular superior.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23850" y="4402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231775" y="3768725"/>
            <a:ext cx="82280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/>
              <a:t>La matriz tiene N columnas, y hay que hacer ceros en todas ellas salvo en la última:</a:t>
            </a: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34925" y="4978400"/>
            <a:ext cx="89646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/>
              <a:t>D2: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/>
              <a:t>For k=1,N-1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/>
              <a:t>   Hacer ceros en la columna k-ésima, por debajo de la diagonal.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677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/>
      <p:bldP spid="242695" grpId="0"/>
      <p:bldP spid="2426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528638" y="9842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Eliminación Gaussiana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2625" y="15938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23850" y="4402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" name="Abrir corchete 1"/>
          <p:cNvSpPr/>
          <p:nvPr/>
        </p:nvSpPr>
        <p:spPr>
          <a:xfrm>
            <a:off x="2123728" y="2348880"/>
            <a:ext cx="216024" cy="2491978"/>
          </a:xfrm>
          <a:prstGeom prst="leftBracke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Abrir corchete 8"/>
          <p:cNvSpPr/>
          <p:nvPr/>
        </p:nvSpPr>
        <p:spPr>
          <a:xfrm rot="10800000">
            <a:off x="5004048" y="2348880"/>
            <a:ext cx="216024" cy="2491978"/>
          </a:xfrm>
          <a:prstGeom prst="leftBracke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2339752" y="2564904"/>
            <a:ext cx="2772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  <a:r>
              <a:rPr lang="es-ES" dirty="0" smtClean="0"/>
              <a:t> </a:t>
            </a:r>
            <a:r>
              <a:rPr lang="es-ES" dirty="0" err="1" smtClean="0"/>
              <a:t>x</a:t>
            </a:r>
            <a:r>
              <a:rPr lang="es-ES" dirty="0" smtClean="0"/>
              <a:t> </a:t>
            </a:r>
            <a:r>
              <a:rPr lang="es-ES" dirty="0" err="1" smtClean="0"/>
              <a:t>x</a:t>
            </a:r>
            <a:r>
              <a:rPr lang="es-ES" dirty="0" smtClean="0"/>
              <a:t> ……………………….x</a:t>
            </a:r>
          </a:p>
          <a:p>
            <a:r>
              <a:rPr lang="es-ES" dirty="0" smtClean="0"/>
              <a:t>x </a:t>
            </a:r>
            <a:r>
              <a:rPr lang="es-ES" dirty="0" err="1" smtClean="0"/>
              <a:t>x</a:t>
            </a:r>
            <a:r>
              <a:rPr lang="es-ES" dirty="0" smtClean="0"/>
              <a:t> </a:t>
            </a:r>
            <a:r>
              <a:rPr lang="es-ES" dirty="0" err="1" smtClean="0"/>
              <a:t>x</a:t>
            </a:r>
            <a:r>
              <a:rPr lang="es-ES" dirty="0" smtClean="0"/>
              <a:t>  ………………………x</a:t>
            </a:r>
          </a:p>
          <a:p>
            <a:r>
              <a:rPr lang="es-ES" dirty="0" smtClean="0"/>
              <a:t>x </a:t>
            </a:r>
            <a:r>
              <a:rPr lang="es-ES" dirty="0" err="1" smtClean="0"/>
              <a:t>x</a:t>
            </a:r>
            <a:r>
              <a:rPr lang="es-ES" dirty="0" smtClean="0"/>
              <a:t> </a:t>
            </a:r>
            <a:r>
              <a:rPr lang="es-ES" dirty="0" err="1" smtClean="0"/>
              <a:t>x</a:t>
            </a:r>
            <a:r>
              <a:rPr lang="es-ES" dirty="0" smtClean="0"/>
              <a:t>  ……………………  x</a:t>
            </a:r>
          </a:p>
          <a:p>
            <a:r>
              <a:rPr lang="es-ES" dirty="0" smtClean="0"/>
              <a:t>.</a:t>
            </a:r>
          </a:p>
          <a:p>
            <a:r>
              <a:rPr lang="es-ES" dirty="0" smtClean="0"/>
              <a:t>.</a:t>
            </a:r>
          </a:p>
          <a:p>
            <a:r>
              <a:rPr lang="es-ES" dirty="0" smtClean="0"/>
              <a:t>.</a:t>
            </a:r>
          </a:p>
          <a:p>
            <a:r>
              <a:rPr lang="es-ES" dirty="0" smtClean="0"/>
              <a:t>.</a:t>
            </a:r>
          </a:p>
          <a:p>
            <a:r>
              <a:rPr lang="es-ES" dirty="0" smtClean="0"/>
              <a:t>x </a:t>
            </a:r>
            <a:r>
              <a:rPr lang="es-ES" dirty="0" err="1" smtClean="0"/>
              <a:t>x</a:t>
            </a:r>
            <a:r>
              <a:rPr lang="es-ES" dirty="0" smtClean="0"/>
              <a:t> </a:t>
            </a:r>
            <a:r>
              <a:rPr lang="es-ES" dirty="0" err="1" smtClean="0"/>
              <a:t>x</a:t>
            </a:r>
            <a:r>
              <a:rPr lang="es-ES" dirty="0" smtClean="0"/>
              <a:t>  ………………………x</a:t>
            </a:r>
          </a:p>
        </p:txBody>
      </p:sp>
      <p:sp>
        <p:nvSpPr>
          <p:cNvPr id="4" name="Elipse 3"/>
          <p:cNvSpPr/>
          <p:nvPr/>
        </p:nvSpPr>
        <p:spPr>
          <a:xfrm>
            <a:off x="2339752" y="2564904"/>
            <a:ext cx="288032" cy="360040"/>
          </a:xfrm>
          <a:prstGeom prst="ellipse">
            <a:avLst/>
          </a:pr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361821" y="197954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k</a:t>
            </a:r>
            <a:r>
              <a:rPr lang="es-ES" dirty="0" smtClean="0"/>
              <a:t>=1</a:t>
            </a:r>
            <a:endParaRPr lang="es-ES" dirty="0"/>
          </a:p>
        </p:txBody>
      </p:sp>
      <p:cxnSp>
        <p:nvCxnSpPr>
          <p:cNvPr id="7" name="Conector recto de flecha 6"/>
          <p:cNvCxnSpPr>
            <a:stCxn id="4" idx="4"/>
          </p:cNvCxnSpPr>
          <p:nvPr/>
        </p:nvCxnSpPr>
        <p:spPr>
          <a:xfrm>
            <a:off x="2483768" y="2924944"/>
            <a:ext cx="0" cy="50405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566375" y="2841693"/>
            <a:ext cx="288032" cy="360040"/>
          </a:xfrm>
          <a:prstGeom prst="ellipse">
            <a:avLst/>
          </a:pr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2538045" y="17948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k=2</a:t>
            </a:r>
            <a:endParaRPr lang="es-ES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716570" y="3201733"/>
            <a:ext cx="0" cy="50405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690597" y="208756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k=3</a:t>
            </a:r>
            <a:endParaRPr lang="es-ES" dirty="0"/>
          </a:p>
        </p:txBody>
      </p:sp>
      <p:sp>
        <p:nvSpPr>
          <p:cNvPr id="20" name="Elipse 19"/>
          <p:cNvSpPr/>
          <p:nvPr/>
        </p:nvSpPr>
        <p:spPr>
          <a:xfrm>
            <a:off x="2788579" y="3140078"/>
            <a:ext cx="288032" cy="360040"/>
          </a:xfrm>
          <a:prstGeom prst="ellipse">
            <a:avLst/>
          </a:prstGeom>
          <a:noFill/>
          <a:ln>
            <a:solidFill>
              <a:schemeClr val="tx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2953862" y="3500118"/>
            <a:ext cx="0" cy="50405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2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5" grpId="0" animBg="1"/>
      <p:bldP spid="16" grpId="0"/>
      <p:bldP spid="19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528638" y="9842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Eliminación Gaussiana</a:t>
            </a:r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179388" y="981075"/>
            <a:ext cx="89646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/>
              <a:t>Al hacer ceros en la columna k-ésima por debajo de la diagonal, hacemos ceros cada elemento de la columna k-ésima empezando por el de la fila k+1 y acabando por el de la N:</a:t>
            </a:r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0" y="2781300"/>
            <a:ext cx="8964613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/>
              <a:t>D3: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/>
              <a:t>For k=1:N-1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/>
              <a:t>   For i=k+1:N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/>
              <a:t>         Mediante operaciones de filas, hacer cero el 	elemento A(i,k)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/>
              <a:t>   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48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3" grpId="0"/>
      <p:bldP spid="2447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528638" y="9842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Eliminación Gaussiana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179388" y="981075"/>
            <a:ext cx="89646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-Se utiliza la fila k-</a:t>
            </a:r>
            <a:r>
              <a:rPr lang="es-ES" altLang="es-ES" sz="2400" dirty="0" err="1"/>
              <a:t>ésima</a:t>
            </a:r>
            <a:r>
              <a:rPr lang="es-ES" altLang="es-ES" sz="2400" dirty="0"/>
              <a:t> para hacer los ceros;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-Para hacer cero el elemento 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), tenemos que sumarle la fila k-</a:t>
            </a:r>
            <a:r>
              <a:rPr lang="es-ES" altLang="es-ES" sz="2400" dirty="0" err="1"/>
              <a:t>ésima</a:t>
            </a:r>
            <a:r>
              <a:rPr lang="es-ES" altLang="es-ES" sz="2400" dirty="0"/>
              <a:t> multiplicada por el valor apropiado: (-A(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)/A(</a:t>
            </a:r>
            <a:r>
              <a:rPr lang="es-ES" altLang="es-ES" sz="2400" dirty="0" err="1"/>
              <a:t>k,k</a:t>
            </a:r>
            <a:r>
              <a:rPr lang="es-ES" altLang="es-ES" sz="2400" dirty="0"/>
              <a:t>))	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0" y="2781300"/>
            <a:ext cx="8964613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D4: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/>
              <a:t>For</a:t>
            </a:r>
            <a:r>
              <a:rPr lang="es-ES" altLang="es-ES" sz="2400" dirty="0"/>
              <a:t> </a:t>
            </a:r>
            <a:r>
              <a:rPr lang="es-ES" altLang="es-ES" sz="2400" dirty="0" smtClean="0"/>
              <a:t>k=1:N-1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</a:t>
            </a:r>
            <a:r>
              <a:rPr lang="es-ES" altLang="es-ES" sz="2400" dirty="0" err="1"/>
              <a:t>For</a:t>
            </a:r>
            <a:r>
              <a:rPr lang="es-ES" altLang="es-ES" sz="2400" dirty="0"/>
              <a:t> </a:t>
            </a:r>
            <a:r>
              <a:rPr lang="es-ES" altLang="es-ES" sz="2400" dirty="0" smtClean="0"/>
              <a:t>i=k+1:N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Mediante operaciones de filas, hacer cero el 	elemento 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</a:t>
            </a:r>
            <a:r>
              <a:rPr lang="es-ES" altLang="es-ES" sz="2400" dirty="0" err="1"/>
              <a:t>End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/>
              <a:t>End</a:t>
            </a:r>
            <a:endParaRPr lang="es-ES" altLang="es-ES" sz="2400" dirty="0"/>
          </a:p>
        </p:txBody>
      </p:sp>
    </p:spTree>
    <p:extLst>
      <p:ext uri="{BB962C8B-B14F-4D97-AF65-F5344CB8AC3E}">
        <p14:creationId xmlns:p14="http://schemas.microsoft.com/office/powerpoint/2010/main" val="363038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/>
      <p:bldP spid="25600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528638" y="9842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Eliminación Gaussiana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179388" y="981075"/>
            <a:ext cx="89646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/>
              <a:t>-Se utiliza la fila k-ésima para hacer los ceros;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/>
              <a:t>-Para hacer cero el elemento A(i,k), tenemos que sumarle la fila k-ésima multiplicada por el valor apropiado: (-A(i,k)/A(k,k))	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251520" y="2780928"/>
            <a:ext cx="8964613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D4: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 err="1"/>
              <a:t>For</a:t>
            </a:r>
            <a:r>
              <a:rPr lang="es-ES" altLang="es-ES" sz="2400" b="1" i="1" dirty="0"/>
              <a:t> </a:t>
            </a:r>
            <a:r>
              <a:rPr lang="es-ES" altLang="es-ES" sz="2400" b="1" i="1" dirty="0" smtClean="0"/>
              <a:t>k=1:N-1</a:t>
            </a:r>
            <a:endParaRPr lang="es-ES" altLang="es-ES" sz="2400" b="1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/>
              <a:t>   </a:t>
            </a:r>
            <a:r>
              <a:rPr lang="es-ES" altLang="es-ES" sz="2400" b="1" i="1" dirty="0" err="1"/>
              <a:t>For</a:t>
            </a:r>
            <a:r>
              <a:rPr lang="es-ES" altLang="es-ES" sz="2400" b="1" i="1" dirty="0"/>
              <a:t> </a:t>
            </a:r>
            <a:r>
              <a:rPr lang="es-ES" altLang="es-ES" sz="2400" b="1" i="1" dirty="0" smtClean="0"/>
              <a:t>i=k+1:N</a:t>
            </a:r>
            <a:endParaRPr lang="es-ES" altLang="es-ES" sz="2400" b="1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/>
              <a:t>     </a:t>
            </a:r>
            <a:r>
              <a:rPr lang="es-ES" altLang="es-ES" sz="2400" b="1" i="1" dirty="0" err="1"/>
              <a:t>For</a:t>
            </a:r>
            <a:r>
              <a:rPr lang="es-ES" altLang="es-ES" sz="2400" b="1" i="1" dirty="0"/>
              <a:t>  </a:t>
            </a:r>
            <a:r>
              <a:rPr lang="es-ES" altLang="es-ES" sz="2400" b="1" i="1" dirty="0" smtClean="0"/>
              <a:t>j=</a:t>
            </a:r>
            <a:r>
              <a:rPr lang="es-ES" altLang="es-ES" sz="2400" b="1" i="1" dirty="0" err="1" smtClean="0"/>
              <a:t>k:N</a:t>
            </a:r>
            <a:endParaRPr lang="es-ES" altLang="es-ES" sz="2400" b="1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/>
              <a:t>        A(</a:t>
            </a:r>
            <a:r>
              <a:rPr lang="es-ES" altLang="es-ES" sz="2400" b="1" i="1" dirty="0" err="1"/>
              <a:t>i,j</a:t>
            </a:r>
            <a:r>
              <a:rPr lang="es-ES" altLang="es-ES" sz="2400" b="1" i="1" dirty="0"/>
              <a:t>)=A(</a:t>
            </a:r>
            <a:r>
              <a:rPr lang="es-ES" altLang="es-ES" sz="2400" b="1" i="1" dirty="0" err="1"/>
              <a:t>i,j</a:t>
            </a:r>
            <a:r>
              <a:rPr lang="es-ES" altLang="es-ES" sz="2400" b="1" i="1" dirty="0"/>
              <a:t>)+A(</a:t>
            </a:r>
            <a:r>
              <a:rPr lang="es-ES" altLang="es-ES" sz="2400" b="1" i="1" dirty="0" err="1"/>
              <a:t>k,j</a:t>
            </a:r>
            <a:r>
              <a:rPr lang="es-ES" altLang="es-ES" sz="2400" b="1" i="1" dirty="0"/>
              <a:t>)*(-A(</a:t>
            </a:r>
            <a:r>
              <a:rPr lang="es-ES" altLang="es-ES" sz="2400" b="1" i="1" dirty="0" err="1"/>
              <a:t>i,k</a:t>
            </a:r>
            <a:r>
              <a:rPr lang="es-ES" altLang="es-ES" sz="2400" b="1" i="1" dirty="0"/>
              <a:t>)/A(</a:t>
            </a:r>
            <a:r>
              <a:rPr lang="es-ES" altLang="es-ES" sz="2400" b="1" i="1" dirty="0" err="1"/>
              <a:t>k,k</a:t>
            </a:r>
            <a:r>
              <a:rPr lang="es-ES" altLang="es-ES" sz="2400" b="1" i="1" dirty="0"/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/>
              <a:t>     </a:t>
            </a:r>
            <a:r>
              <a:rPr lang="es-ES" altLang="es-ES" sz="2400" b="1" i="1" dirty="0" err="1"/>
              <a:t>End</a:t>
            </a:r>
            <a:endParaRPr lang="es-ES" altLang="es-ES" sz="2400" b="1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/>
              <a:t>     b(i)=b(i)+b(k)*(-A(</a:t>
            </a:r>
            <a:r>
              <a:rPr lang="es-ES" altLang="es-ES" sz="2400" b="1" i="1" dirty="0" err="1"/>
              <a:t>i,k</a:t>
            </a:r>
            <a:r>
              <a:rPr lang="es-ES" altLang="es-ES" sz="2400" b="1" i="1" dirty="0"/>
              <a:t>)/A(</a:t>
            </a:r>
            <a:r>
              <a:rPr lang="es-ES" altLang="es-ES" sz="2400" b="1" i="1" dirty="0" err="1"/>
              <a:t>k,k</a:t>
            </a:r>
            <a:r>
              <a:rPr lang="es-ES" altLang="es-ES" sz="2400" b="1" i="1" dirty="0"/>
              <a:t>))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/>
              <a:t>   </a:t>
            </a:r>
            <a:r>
              <a:rPr lang="es-ES" altLang="es-ES" sz="2400" b="1" i="1" dirty="0" err="1"/>
              <a:t>End</a:t>
            </a:r>
            <a:endParaRPr lang="es-ES" altLang="es-ES" sz="2400" b="1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 dirty="0" err="1"/>
              <a:t>End</a:t>
            </a:r>
            <a:endParaRPr lang="es-ES" altLang="es-ES" sz="2400" b="1" i="1" dirty="0"/>
          </a:p>
        </p:txBody>
      </p:sp>
    </p:spTree>
    <p:extLst>
      <p:ext uri="{BB962C8B-B14F-4D97-AF65-F5344CB8AC3E}">
        <p14:creationId xmlns:p14="http://schemas.microsoft.com/office/powerpoint/2010/main" val="134825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82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66162"/>
                <a:ext cx="8686800" cy="4530725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Wingdings" pitchFamily="2" charset="2"/>
                  <a:buNone/>
                  <a:defRPr/>
                </a:pPr>
                <a:r>
                  <a:rPr lang="ca-ES" altLang="es-ES" sz="2800" dirty="0" smtClean="0">
                    <a:effectLst/>
                    <a:latin typeface="Arial" pitchFamily="34" charset="0"/>
                  </a:rPr>
                  <a:t>	</a:t>
                </a:r>
                <a:r>
                  <a:rPr lang="es-ES" altLang="es-ES" sz="2800" dirty="0" smtClean="0">
                    <a:effectLst/>
                    <a:latin typeface="Arial" pitchFamily="34" charset="0"/>
                  </a:rPr>
                  <a:t>Pretendemos resolver un sistema de n ecuaciones lineales con </a:t>
                </a:r>
                <a:r>
                  <a:rPr lang="es-ES" altLang="es-ES" sz="2800" i="1" dirty="0" smtClean="0">
                    <a:effectLst/>
                    <a:latin typeface="Arial" pitchFamily="34" charset="0"/>
                  </a:rPr>
                  <a:t> </a:t>
                </a:r>
                <a:r>
                  <a:rPr lang="es-ES" altLang="es-ES" sz="2800" dirty="0" smtClean="0">
                    <a:effectLst/>
                    <a:latin typeface="Arial" pitchFamily="34" charset="0"/>
                  </a:rPr>
                  <a:t>incógnitas: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s-ES" sz="2800" i="1" smtClean="0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es-ES" altLang="es-ES" sz="2800" i="1" smtClean="0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altLang="es-ES" sz="28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altLang="es-ES" sz="2800" i="1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altLang="es-ES" sz="2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s-ES" altLang="es-E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altLang="es-E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altLang="es-ES" sz="2800" dirty="0" smtClean="0">
                  <a:effectLst/>
                  <a:latin typeface="Arial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altLang="es-ES" sz="2800" i="1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altLang="es-ES" sz="2800" i="1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altLang="es-ES" sz="2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altLang="es-ES" sz="2800" i="1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altLang="es-ES" sz="2800" dirty="0" smtClean="0">
                  <a:effectLst/>
                  <a:latin typeface="Arial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ES" sz="2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ES" altLang="es-ES" sz="2800" dirty="0" smtClean="0">
                  <a:effectLst/>
                  <a:latin typeface="Arial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altLang="es-ES" sz="2800" i="1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altLang="es-ES" sz="2800" i="1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altLang="es-ES" sz="2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altLang="es-ES" sz="2800" i="1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altLang="es-ES" sz="2800" i="1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altLang="es-ES" sz="2800" i="1"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alt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altLang="es-ES" dirty="0" smtClean="0">
                  <a:effectLst/>
                  <a:latin typeface="Arial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None/>
                  <a:defRPr/>
                </a:pPr>
                <a:endParaRPr lang="es-ES" altLang="es-ES" dirty="0" smtClean="0">
                  <a:effectLst/>
                  <a:latin typeface="Arial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Wingdings" pitchFamily="2" charset="2"/>
                  <a:buNone/>
                  <a:defRPr/>
                </a:pPr>
                <a:r>
                  <a:rPr lang="es-ES" altLang="es-ES" sz="2800" dirty="0" smtClean="0">
                    <a:effectLst/>
                    <a:latin typeface="Arial" pitchFamily="34" charset="0"/>
                  </a:rPr>
                  <a:t>	En forma matricial lo expresamos como: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Font typeface="Wingdings" pitchFamily="2" charset="2"/>
                  <a:buNone/>
                  <a:defRPr/>
                </a:pPr>
                <a:r>
                  <a:rPr lang="es-ES" altLang="es-ES" sz="2800" dirty="0" smtClean="0">
                    <a:effectLst/>
                    <a:latin typeface="Arial" pitchFamily="34" charset="0"/>
                  </a:rPr>
                  <a:t>  </a:t>
                </a:r>
                <a:r>
                  <a:rPr lang="es-ES" altLang="es-ES" sz="2800" i="1" dirty="0" err="1" smtClean="0">
                    <a:effectLst/>
                    <a:latin typeface="Arial" pitchFamily="34" charset="0"/>
                  </a:rPr>
                  <a:t>Ax</a:t>
                </a:r>
                <a:r>
                  <a:rPr lang="es-ES" altLang="es-ES" sz="2800" i="1" dirty="0" smtClean="0">
                    <a:effectLst/>
                    <a:latin typeface="Arial" pitchFamily="34" charset="0"/>
                  </a:rPr>
                  <a:t>=b 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Wingdings" pitchFamily="2" charset="2"/>
                  <a:buNone/>
                  <a:defRPr/>
                </a:pPr>
                <a:r>
                  <a:rPr lang="es-ES" altLang="es-ES" sz="2800" i="1" dirty="0" smtClean="0">
                    <a:effectLst/>
                    <a:latin typeface="Arial" pitchFamily="34" charset="0"/>
                  </a:rPr>
                  <a:t>	donde  A</a:t>
                </a:r>
                <a:r>
                  <a:rPr lang="es-ES" altLang="es-ES" sz="2800" i="1" dirty="0" smtClean="0">
                    <a:effectLst/>
                    <a:latin typeface="Arial" pitchFamily="34" charset="0"/>
                    <a:sym typeface="Symbol" pitchFamily="18" charset="2"/>
                  </a:rPr>
                  <a:t> </a:t>
                </a:r>
                <a:r>
                  <a:rPr lang="es-ES" altLang="es-ES" sz="2800" i="1" baseline="30000" dirty="0" err="1" smtClean="0">
                    <a:effectLst/>
                    <a:latin typeface="Arial" pitchFamily="34" charset="0"/>
                    <a:sym typeface="Symbol" pitchFamily="18" charset="2"/>
                  </a:rPr>
                  <a:t>nxn</a:t>
                </a:r>
                <a:r>
                  <a:rPr lang="es-ES" altLang="es-ES" sz="2800" i="1" dirty="0" smtClean="0">
                    <a:effectLst/>
                    <a:latin typeface="Arial" pitchFamily="34" charset="0"/>
                    <a:sym typeface="Symbol" pitchFamily="18" charset="2"/>
                  </a:rPr>
                  <a:t>, x </a:t>
                </a:r>
                <a:r>
                  <a:rPr lang="es-ES" altLang="es-ES" sz="2800" i="1" baseline="30000" dirty="0" smtClean="0">
                    <a:effectLst/>
                    <a:latin typeface="Arial" pitchFamily="34" charset="0"/>
                    <a:sym typeface="Symbol" pitchFamily="18" charset="2"/>
                  </a:rPr>
                  <a:t>n</a:t>
                </a:r>
                <a:r>
                  <a:rPr lang="es-ES" altLang="es-ES" sz="2800" i="1" dirty="0" smtClean="0">
                    <a:effectLst/>
                    <a:latin typeface="Arial" pitchFamily="34" charset="0"/>
                    <a:sym typeface="Symbol" pitchFamily="18" charset="2"/>
                  </a:rPr>
                  <a:t> , b </a:t>
                </a:r>
                <a:r>
                  <a:rPr lang="es-ES" altLang="es-ES" sz="2800" i="1" baseline="30000" dirty="0" smtClean="0">
                    <a:effectLst/>
                    <a:latin typeface="Arial" pitchFamily="34" charset="0"/>
                    <a:sym typeface="Symbol" pitchFamily="18" charset="2"/>
                  </a:rPr>
                  <a:t>n</a:t>
                </a:r>
                <a:r>
                  <a:rPr lang="es-ES" altLang="es-ES" sz="2800" i="1" dirty="0" smtClean="0">
                    <a:effectLst/>
                    <a:latin typeface="Arial" pitchFamily="34" charset="0"/>
                    <a:sym typeface="Symbol" pitchFamily="18" charset="2"/>
                  </a:rPr>
                  <a:t> </a:t>
                </a:r>
                <a:endParaRPr lang="es-ES" altLang="es-ES" dirty="0" smtClean="0">
                  <a:effectLst/>
                </a:endParaRPr>
              </a:p>
            </p:txBody>
          </p:sp>
        </mc:Choice>
        <mc:Fallback xmlns="">
          <p:sp>
            <p:nvSpPr>
              <p:cNvPr id="20582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66162"/>
                <a:ext cx="8686800" cy="4530725"/>
              </a:xfrm>
              <a:blipFill rotWithShape="0">
                <a:blip r:embed="rId3"/>
                <a:stretch>
                  <a:fillRect t="-2285" r="-702" b="-122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ca-ES" altLang="es-ES" dirty="0" smtClean="0">
                <a:effectLst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40430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468313" y="1889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Eliminación Gaussiana;</a:t>
            </a:r>
            <a:br>
              <a:rPr lang="es-ES" altLang="es-ES" sz="3600" smtClean="0">
                <a:effectLst/>
              </a:rPr>
            </a:br>
            <a:r>
              <a:rPr lang="es-ES" altLang="es-ES" sz="3600" smtClean="0">
                <a:effectLst/>
              </a:rPr>
              <a:t>Pivotación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50825" y="2060575"/>
            <a:ext cx="8893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-La </a:t>
            </a:r>
            <a:r>
              <a:rPr lang="es-ES" altLang="es-ES" sz="1800" dirty="0" err="1"/>
              <a:t>pivotación</a:t>
            </a:r>
            <a:r>
              <a:rPr lang="es-ES" altLang="es-ES" sz="1800" dirty="0"/>
              <a:t> es necesaria para que el método LU sea estable;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-Utilizar como pivote el mayor elemento, en valor absoluto, de la columna: </a:t>
            </a:r>
            <a:r>
              <a:rPr lang="es-ES" altLang="es-ES" sz="1800" b="1" dirty="0" err="1"/>
              <a:t>pivotación</a:t>
            </a:r>
            <a:r>
              <a:rPr lang="es-ES" altLang="es-ES" sz="1800" b="1" dirty="0"/>
              <a:t> parcial.</a:t>
            </a:r>
            <a:endParaRPr lang="es-ES" altLang="es-ES" sz="1800" dirty="0"/>
          </a:p>
        </p:txBody>
      </p:sp>
    </p:spTree>
    <p:extLst>
      <p:ext uri="{BB962C8B-B14F-4D97-AF65-F5344CB8AC3E}">
        <p14:creationId xmlns:p14="http://schemas.microsoft.com/office/powerpoint/2010/main" val="27563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468313" y="1889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Eliminación Gaussiana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86423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Algoritmo básico sin </a:t>
            </a:r>
            <a:r>
              <a:rPr lang="es-ES" altLang="es-ES" sz="2400" dirty="0" err="1"/>
              <a:t>pivotación</a:t>
            </a:r>
            <a:r>
              <a:rPr lang="es-ES" altLang="es-ES" sz="2400" dirty="0"/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 smtClean="0"/>
              <a:t>For</a:t>
            </a:r>
            <a:r>
              <a:rPr lang="es-ES" altLang="es-ES" sz="2400" dirty="0" smtClean="0"/>
              <a:t> k=1:n-1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</a:t>
            </a:r>
            <a:r>
              <a:rPr lang="es-ES" altLang="es-ES" sz="2400" dirty="0" err="1"/>
              <a:t>For</a:t>
            </a:r>
            <a:r>
              <a:rPr lang="es-ES" altLang="es-ES" sz="2400" dirty="0"/>
              <a:t> </a:t>
            </a:r>
            <a:r>
              <a:rPr lang="es-ES" altLang="es-ES" sz="2400" dirty="0" smtClean="0"/>
              <a:t>i=k+1:n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</a:t>
            </a:r>
            <a:r>
              <a:rPr lang="es-ES" altLang="es-ES" sz="2400" dirty="0" err="1"/>
              <a:t>If</a:t>
            </a:r>
            <a:r>
              <a:rPr lang="es-ES" altLang="es-ES" sz="2400" dirty="0"/>
              <a:t> A(</a:t>
            </a:r>
            <a:r>
              <a:rPr lang="es-ES" altLang="es-ES" sz="2400" dirty="0" err="1"/>
              <a:t>k,k</a:t>
            </a:r>
            <a:r>
              <a:rPr lang="es-ES" altLang="es-ES" sz="2400" dirty="0"/>
              <a:t>)==0 </a:t>
            </a:r>
            <a:r>
              <a:rPr lang="es-ES" altLang="es-ES" sz="2400" dirty="0" err="1"/>
              <a:t>then</a:t>
            </a:r>
            <a:r>
              <a:rPr lang="es-ES" altLang="es-ES" sz="2400" dirty="0"/>
              <a:t> STOP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</a:t>
            </a:r>
            <a:r>
              <a:rPr lang="es-ES" altLang="es-ES" sz="2400" dirty="0" smtClean="0"/>
              <a:t>       </a:t>
            </a:r>
            <a:r>
              <a:rPr lang="es-ES" altLang="es-ES" sz="2400" dirty="0" err="1" smtClean="0"/>
              <a:t>For</a:t>
            </a:r>
            <a:r>
              <a:rPr lang="es-ES" altLang="es-ES" sz="2400" dirty="0" smtClean="0"/>
              <a:t> j=k+1:n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    A(</a:t>
            </a:r>
            <a:r>
              <a:rPr lang="es-ES" altLang="es-ES" sz="2400" dirty="0" err="1"/>
              <a:t>i,j</a:t>
            </a:r>
            <a:r>
              <a:rPr lang="es-ES" altLang="es-ES" sz="2400" dirty="0"/>
              <a:t>)=A(</a:t>
            </a:r>
            <a:r>
              <a:rPr lang="es-ES" altLang="es-ES" sz="2400" dirty="0" err="1"/>
              <a:t>i,j</a:t>
            </a:r>
            <a:r>
              <a:rPr lang="es-ES" altLang="es-ES" sz="2400" dirty="0"/>
              <a:t>)-A(</a:t>
            </a:r>
            <a:r>
              <a:rPr lang="es-ES" altLang="es-ES" sz="2400" dirty="0" err="1"/>
              <a:t>k,j</a:t>
            </a:r>
            <a:r>
              <a:rPr lang="es-ES" altLang="es-ES" sz="2400" dirty="0" smtClean="0"/>
              <a:t>)*(A(</a:t>
            </a:r>
            <a:r>
              <a:rPr lang="es-ES" altLang="es-ES" sz="2400" dirty="0" err="1" smtClean="0"/>
              <a:t>i,k</a:t>
            </a:r>
            <a:r>
              <a:rPr lang="es-ES" altLang="es-ES" sz="2400" dirty="0"/>
              <a:t>)/A(</a:t>
            </a:r>
            <a:r>
              <a:rPr lang="es-ES" altLang="es-ES" sz="2400" dirty="0" err="1"/>
              <a:t>k,k</a:t>
            </a:r>
            <a:r>
              <a:rPr lang="es-ES" altLang="es-ES" sz="2400" dirty="0" smtClean="0"/>
              <a:t>))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</a:t>
            </a:r>
            <a:r>
              <a:rPr lang="es-ES" altLang="es-ES" sz="2400" dirty="0" err="1"/>
              <a:t>End</a:t>
            </a:r>
            <a:r>
              <a:rPr lang="es-ES" altLang="es-ES" sz="24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b(i)=b(i)-b(k</a:t>
            </a:r>
            <a:r>
              <a:rPr lang="es-ES" altLang="es-ES" sz="2400" dirty="0" smtClean="0"/>
              <a:t>)*(A(</a:t>
            </a:r>
            <a:r>
              <a:rPr lang="es-ES" altLang="es-ES" sz="2400" dirty="0" err="1" smtClean="0"/>
              <a:t>i,k</a:t>
            </a:r>
            <a:r>
              <a:rPr lang="es-ES" altLang="es-ES" sz="2400" dirty="0"/>
              <a:t>)/A(</a:t>
            </a:r>
            <a:r>
              <a:rPr lang="es-ES" altLang="es-ES" sz="2400" dirty="0" err="1"/>
              <a:t>k,k</a:t>
            </a:r>
            <a:r>
              <a:rPr lang="es-ES" altLang="es-ES" sz="2400" dirty="0" smtClean="0"/>
              <a:t>))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</a:t>
            </a:r>
            <a:r>
              <a:rPr lang="es-ES" altLang="es-ES" sz="2400" dirty="0" err="1"/>
              <a:t>End</a:t>
            </a:r>
            <a:r>
              <a:rPr lang="es-ES" altLang="es-ES" sz="24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/>
              <a:t>End</a:t>
            </a:r>
            <a:r>
              <a:rPr lang="es-ES" altLang="es-ES" sz="2400" dirty="0"/>
              <a:t>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</p:spTree>
    <p:extLst>
      <p:ext uri="{BB962C8B-B14F-4D97-AF65-F5344CB8AC3E}">
        <p14:creationId xmlns:p14="http://schemas.microsoft.com/office/powerpoint/2010/main" val="231781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0" y="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Eliminación Gaussiana </a:t>
            </a:r>
            <a:r>
              <a:rPr lang="es-ES" altLang="es-ES" sz="3600" smtClean="0">
                <a:effectLst/>
                <a:sym typeface="Wingdings" pitchFamily="2" charset="2"/>
              </a:rPr>
              <a:t> LU</a:t>
            </a:r>
            <a:endParaRPr lang="es-ES" altLang="es-ES" sz="3600" smtClean="0">
              <a:effectLst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179388" y="1125538"/>
            <a:ext cx="864235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Entrada: Matriz A cuadrada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Salida matrices L y U, L triangular inferior unidad, U triangular superior, tales que L*U=A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U=A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/>
              <a:t>For</a:t>
            </a:r>
            <a:r>
              <a:rPr lang="es-ES" altLang="es-ES" sz="2400" dirty="0"/>
              <a:t> </a:t>
            </a:r>
            <a:r>
              <a:rPr lang="es-ES" altLang="es-ES" sz="2400" dirty="0" smtClean="0"/>
              <a:t>k=1:n-1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</a:t>
            </a:r>
            <a:r>
              <a:rPr lang="es-ES" altLang="es-ES" sz="2400" dirty="0" err="1"/>
              <a:t>If</a:t>
            </a:r>
            <a:r>
              <a:rPr lang="es-ES" altLang="es-ES" sz="2400" dirty="0"/>
              <a:t> U(</a:t>
            </a:r>
            <a:r>
              <a:rPr lang="es-ES" altLang="es-ES" sz="2400" dirty="0" err="1"/>
              <a:t>k,k</a:t>
            </a:r>
            <a:r>
              <a:rPr lang="es-ES" altLang="es-ES" sz="2400" dirty="0"/>
              <a:t>)==0 </a:t>
            </a:r>
            <a:r>
              <a:rPr lang="es-ES" altLang="es-ES" sz="2400" dirty="0" err="1"/>
              <a:t>then</a:t>
            </a:r>
            <a:r>
              <a:rPr lang="es-ES" altLang="es-ES" sz="2400" dirty="0"/>
              <a:t> STOP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</a:t>
            </a:r>
            <a:r>
              <a:rPr lang="es-ES" altLang="es-ES" sz="2400" dirty="0" smtClean="0"/>
              <a:t>     </a:t>
            </a:r>
            <a:r>
              <a:rPr lang="es-ES" altLang="es-ES" sz="2400" dirty="0" err="1" smtClean="0"/>
              <a:t>For</a:t>
            </a:r>
            <a:r>
              <a:rPr lang="es-ES" altLang="es-ES" sz="2400" dirty="0" smtClean="0"/>
              <a:t> i=k+1:n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</a:t>
            </a:r>
            <a:r>
              <a:rPr lang="es-ES" altLang="es-ES" sz="2400" b="1" dirty="0"/>
              <a:t>L(</a:t>
            </a:r>
            <a:r>
              <a:rPr lang="es-ES" altLang="es-ES" sz="2400" b="1" dirty="0" err="1"/>
              <a:t>i,k</a:t>
            </a:r>
            <a:r>
              <a:rPr lang="es-ES" altLang="es-ES" sz="2400" b="1" dirty="0"/>
              <a:t>)=U(</a:t>
            </a:r>
            <a:r>
              <a:rPr lang="es-ES" altLang="es-ES" sz="2400" b="1" dirty="0" err="1"/>
              <a:t>i,k</a:t>
            </a:r>
            <a:r>
              <a:rPr lang="es-ES" altLang="es-ES" sz="2400" b="1" dirty="0"/>
              <a:t>)/U(</a:t>
            </a:r>
            <a:r>
              <a:rPr lang="es-ES" altLang="es-ES" sz="2400" b="1" dirty="0" err="1"/>
              <a:t>k,k</a:t>
            </a:r>
            <a:r>
              <a:rPr lang="es-ES" altLang="es-ES" sz="2400" b="1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</a:t>
            </a:r>
            <a:r>
              <a:rPr lang="es-ES" altLang="es-ES" sz="2400" dirty="0" smtClean="0"/>
              <a:t>        </a:t>
            </a:r>
            <a:r>
              <a:rPr lang="es-ES" altLang="es-ES" sz="2400" dirty="0" err="1" smtClean="0"/>
              <a:t>For</a:t>
            </a:r>
            <a:r>
              <a:rPr lang="es-ES" altLang="es-ES" sz="2400" dirty="0" smtClean="0"/>
              <a:t> j=k+1:n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    U(</a:t>
            </a:r>
            <a:r>
              <a:rPr lang="es-ES" altLang="es-ES" sz="2400" dirty="0" err="1"/>
              <a:t>i,j</a:t>
            </a:r>
            <a:r>
              <a:rPr lang="es-ES" altLang="es-ES" sz="2400" dirty="0"/>
              <a:t>)=U(</a:t>
            </a:r>
            <a:r>
              <a:rPr lang="es-ES" altLang="es-ES" sz="2400" dirty="0" err="1"/>
              <a:t>i,j</a:t>
            </a:r>
            <a:r>
              <a:rPr lang="es-ES" altLang="es-ES" sz="2400" dirty="0"/>
              <a:t>)-U(</a:t>
            </a:r>
            <a:r>
              <a:rPr lang="es-ES" altLang="es-ES" sz="2400" dirty="0" err="1"/>
              <a:t>k,j</a:t>
            </a:r>
            <a:r>
              <a:rPr lang="es-ES" altLang="es-ES" sz="2400" dirty="0"/>
              <a:t>)*</a:t>
            </a:r>
            <a:r>
              <a:rPr lang="es-ES" altLang="es-ES" sz="2400" b="1" dirty="0"/>
              <a:t>L(</a:t>
            </a:r>
            <a:r>
              <a:rPr lang="es-ES" altLang="es-ES" sz="2400" b="1" dirty="0" err="1"/>
              <a:t>i,k</a:t>
            </a:r>
            <a:r>
              <a:rPr lang="es-ES" altLang="es-ES" sz="2400" b="1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</a:t>
            </a:r>
            <a:r>
              <a:rPr lang="es-ES" altLang="es-ES" sz="2400" dirty="0" err="1" smtClean="0"/>
              <a:t>End</a:t>
            </a:r>
            <a:r>
              <a:rPr lang="es-ES" altLang="es-ES" sz="2400" dirty="0" smtClean="0"/>
              <a:t>  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</a:t>
            </a:r>
            <a:r>
              <a:rPr lang="es-ES" altLang="es-ES" sz="2400" dirty="0" err="1"/>
              <a:t>End</a:t>
            </a:r>
            <a:r>
              <a:rPr lang="es-ES" altLang="es-ES" sz="24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dirty="0"/>
              <a:t>    L(</a:t>
            </a:r>
            <a:r>
              <a:rPr lang="es-ES" altLang="es-ES" sz="2400" b="1" dirty="0" err="1"/>
              <a:t>k,k</a:t>
            </a:r>
            <a:r>
              <a:rPr lang="es-ES" altLang="es-ES" sz="2400" b="1" dirty="0"/>
              <a:t>)=1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/>
              <a:t>End</a:t>
            </a:r>
            <a:r>
              <a:rPr lang="es-ES" altLang="es-E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49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0" y="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Eliminación Gaussiana </a:t>
            </a:r>
            <a:r>
              <a:rPr lang="es-ES" altLang="es-ES" sz="3600" smtClean="0">
                <a:effectLst/>
                <a:sym typeface="Wingdings" pitchFamily="2" charset="2"/>
              </a:rPr>
              <a:t> LU</a:t>
            </a:r>
            <a:endParaRPr lang="es-ES" altLang="es-ES" sz="3600" smtClean="0">
              <a:effectLst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179388" y="1125538"/>
            <a:ext cx="864235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80010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714500" indent="-3429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171700" indent="-3429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Observaciones: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</a:pPr>
            <a:r>
              <a:rPr lang="es-ES" altLang="es-ES" sz="2400" dirty="0"/>
              <a:t>La parte triangular superior tras LU o tras </a:t>
            </a:r>
            <a:r>
              <a:rPr lang="es-ES" altLang="es-ES" sz="2400" dirty="0" err="1"/>
              <a:t>El.Gaus</a:t>
            </a:r>
            <a:r>
              <a:rPr lang="es-ES" altLang="es-ES" sz="2400" dirty="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son idénticas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2) La L se construye a partir de los “multiplicadores” 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)/A(</a:t>
            </a:r>
            <a:r>
              <a:rPr lang="es-ES" altLang="es-ES" sz="2400" dirty="0" err="1"/>
              <a:t>k,k</a:t>
            </a:r>
            <a:r>
              <a:rPr lang="es-ES" altLang="es-ES" sz="2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3) El lado derecho </a:t>
            </a:r>
            <a:r>
              <a:rPr lang="es-ES" altLang="es-ES" sz="2400" b="1" dirty="0"/>
              <a:t>b</a:t>
            </a:r>
            <a:r>
              <a:rPr lang="es-ES" altLang="es-ES" sz="2400" dirty="0"/>
              <a:t> no se utiliza para la LU.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4) Se puede considerar que el bucle </a:t>
            </a:r>
            <a:r>
              <a:rPr lang="es-ES" altLang="es-ES" sz="2400" b="1" dirty="0"/>
              <a:t>k</a:t>
            </a:r>
            <a:r>
              <a:rPr lang="es-ES" altLang="es-ES" sz="2400" dirty="0"/>
              <a:t> se mueve por la diagonal, el bucle </a:t>
            </a:r>
            <a:r>
              <a:rPr lang="es-ES" altLang="es-ES" sz="2400" b="1" dirty="0"/>
              <a:t>i</a:t>
            </a:r>
            <a:r>
              <a:rPr lang="es-ES" altLang="es-ES" sz="2400" dirty="0"/>
              <a:t> se mueve por las columnas, y el bucle </a:t>
            </a:r>
            <a:r>
              <a:rPr lang="es-ES" altLang="es-ES" sz="2400" b="1" dirty="0"/>
              <a:t>j</a:t>
            </a:r>
            <a:r>
              <a:rPr lang="es-ES" altLang="es-ES" sz="2400" dirty="0"/>
              <a:t> se mueve por las filas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5) A los elementos de la diagonal se les llama </a:t>
            </a:r>
            <a:r>
              <a:rPr lang="es-ES" altLang="es-ES" sz="2400" b="1" dirty="0"/>
              <a:t>pivotes</a:t>
            </a:r>
            <a:r>
              <a:rPr lang="es-ES" altLang="es-ES" sz="2400" dirty="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6) No es necesario almacenar la diagonal de L (es todo unos)</a:t>
            </a:r>
            <a:r>
              <a:rPr lang="es-ES" altLang="es-ES" sz="2400" dirty="0">
                <a:sym typeface="Wingdings" pitchFamily="2" charset="2"/>
              </a:rPr>
              <a:t> es posible almacenar las dos matrices, L y U , en una </a:t>
            </a:r>
            <a:r>
              <a:rPr lang="es-ES" altLang="es-ES" sz="2400" dirty="0" err="1">
                <a:sym typeface="Wingdings" pitchFamily="2" charset="2"/>
              </a:rPr>
              <a:t>sóla</a:t>
            </a:r>
            <a:r>
              <a:rPr lang="es-ES" altLang="es-ES" sz="2400" dirty="0">
                <a:sym typeface="Wingdings" pitchFamily="2" charset="2"/>
              </a:rPr>
              <a:t> matriz densa  Es posible usar </a:t>
            </a:r>
            <a:r>
              <a:rPr lang="es-ES" altLang="es-ES" sz="2400" dirty="0" err="1">
                <a:sym typeface="Wingdings" pitchFamily="2" charset="2"/>
              </a:rPr>
              <a:t>overwriting</a:t>
            </a:r>
            <a:r>
              <a:rPr lang="es-ES" altLang="es-ES" sz="2400" dirty="0">
                <a:sym typeface="Wingdings" pitchFamily="2" charset="2"/>
              </a:rPr>
              <a:t> </a:t>
            </a:r>
            <a:endParaRPr lang="es-ES" altLang="es-ES" sz="2400" dirty="0"/>
          </a:p>
        </p:txBody>
      </p:sp>
    </p:spTree>
    <p:extLst>
      <p:ext uri="{BB962C8B-B14F-4D97-AF65-F5344CB8AC3E}">
        <p14:creationId xmlns:p14="http://schemas.microsoft.com/office/powerpoint/2010/main" val="12273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0" y="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dirty="0" smtClean="0">
                <a:effectLst/>
              </a:rPr>
              <a:t>Eliminación Gaussiana </a:t>
            </a:r>
            <a:r>
              <a:rPr lang="es-ES" altLang="es-ES" sz="3600" dirty="0" smtClean="0">
                <a:effectLst/>
                <a:sym typeface="Wingdings" pitchFamily="2" charset="2"/>
              </a:rPr>
              <a:t> LU</a:t>
            </a:r>
            <a:endParaRPr lang="es-ES" altLang="es-ES" sz="3600" dirty="0" smtClean="0">
              <a:effectLst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79388" y="1125538"/>
            <a:ext cx="864235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Entrada: Matriz A cuadrada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Salida matriz </a:t>
            </a:r>
            <a:r>
              <a:rPr lang="es-ES" altLang="es-ES" sz="2400" dirty="0" err="1"/>
              <a:t>sobreescrita</a:t>
            </a:r>
            <a:r>
              <a:rPr lang="es-ES" altLang="es-ES" sz="2400" dirty="0"/>
              <a:t> con L y U, L triangular inferior unidad, U triangular superior, tales que L*U=A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/>
              <a:t>For</a:t>
            </a:r>
            <a:r>
              <a:rPr lang="es-ES" altLang="es-ES" sz="2400" dirty="0"/>
              <a:t> </a:t>
            </a:r>
            <a:r>
              <a:rPr lang="es-ES" altLang="es-ES" sz="2400" dirty="0" smtClean="0"/>
              <a:t>k=1:n-1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</a:t>
            </a:r>
            <a:r>
              <a:rPr lang="es-ES" altLang="es-ES" sz="2400" dirty="0" err="1"/>
              <a:t>If</a:t>
            </a:r>
            <a:r>
              <a:rPr lang="es-ES" altLang="es-ES" sz="2400" dirty="0"/>
              <a:t> A(</a:t>
            </a:r>
            <a:r>
              <a:rPr lang="es-ES" altLang="es-ES" sz="2400" dirty="0" err="1"/>
              <a:t>k,k</a:t>
            </a:r>
            <a:r>
              <a:rPr lang="es-ES" altLang="es-ES" sz="2400" dirty="0"/>
              <a:t>)==0 </a:t>
            </a:r>
            <a:r>
              <a:rPr lang="es-ES" altLang="es-ES" sz="2400" dirty="0" err="1"/>
              <a:t>then</a:t>
            </a:r>
            <a:r>
              <a:rPr lang="es-ES" altLang="es-ES" sz="2400" dirty="0"/>
              <a:t> STOP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</a:t>
            </a:r>
            <a:r>
              <a:rPr lang="es-ES" altLang="es-ES" sz="2400" dirty="0" smtClean="0"/>
              <a:t>    </a:t>
            </a:r>
            <a:r>
              <a:rPr lang="es-ES" altLang="es-ES" sz="2400" dirty="0" err="1" smtClean="0"/>
              <a:t>For</a:t>
            </a:r>
            <a:r>
              <a:rPr lang="es-ES" altLang="es-ES" sz="2400" dirty="0" smtClean="0"/>
              <a:t> i=k+1:n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)=A(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)/A(</a:t>
            </a:r>
            <a:r>
              <a:rPr lang="es-ES" altLang="es-ES" sz="2400" dirty="0" err="1"/>
              <a:t>k,k</a:t>
            </a:r>
            <a:r>
              <a:rPr lang="es-ES" altLang="es-ES" sz="2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</a:t>
            </a:r>
            <a:r>
              <a:rPr lang="es-ES" altLang="es-ES" sz="2400" dirty="0" smtClean="0"/>
              <a:t>        </a:t>
            </a:r>
            <a:r>
              <a:rPr lang="es-ES" altLang="es-ES" sz="2400" dirty="0" err="1" smtClean="0"/>
              <a:t>For</a:t>
            </a:r>
            <a:r>
              <a:rPr lang="es-ES" altLang="es-ES" sz="2400" dirty="0" smtClean="0"/>
              <a:t> j=k+1:n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    A(</a:t>
            </a:r>
            <a:r>
              <a:rPr lang="es-ES" altLang="es-ES" sz="2400" dirty="0" err="1"/>
              <a:t>i,j</a:t>
            </a:r>
            <a:r>
              <a:rPr lang="es-ES" altLang="es-ES" sz="2400" dirty="0"/>
              <a:t>)=A(</a:t>
            </a:r>
            <a:r>
              <a:rPr lang="es-ES" altLang="es-ES" sz="2400" dirty="0" err="1"/>
              <a:t>i,j</a:t>
            </a:r>
            <a:r>
              <a:rPr lang="es-ES" altLang="es-ES" sz="2400" dirty="0"/>
              <a:t>)-A(</a:t>
            </a:r>
            <a:r>
              <a:rPr lang="es-ES" altLang="es-ES" sz="2400" dirty="0" err="1"/>
              <a:t>k,j</a:t>
            </a:r>
            <a:r>
              <a:rPr lang="es-ES" altLang="es-ES" sz="2400" dirty="0"/>
              <a:t>)*A(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</a:t>
            </a:r>
            <a:r>
              <a:rPr lang="es-ES" altLang="es-ES" sz="2400" dirty="0" err="1"/>
              <a:t>End</a:t>
            </a:r>
            <a:r>
              <a:rPr lang="es-ES" altLang="es-ES" sz="2400" dirty="0"/>
              <a:t> </a:t>
            </a:r>
            <a:r>
              <a:rPr lang="es-ES" altLang="es-ES" sz="2400" dirty="0" smtClean="0"/>
              <a:t>        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</a:t>
            </a:r>
            <a:r>
              <a:rPr lang="es-ES" altLang="es-ES" sz="2400" dirty="0" err="1" smtClean="0"/>
              <a:t>End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 smtClean="0"/>
              <a:t>End</a:t>
            </a:r>
            <a:endParaRPr lang="es-ES" altLang="es-ES" sz="2400" dirty="0"/>
          </a:p>
        </p:txBody>
      </p:sp>
    </p:spTree>
    <p:extLst>
      <p:ext uri="{BB962C8B-B14F-4D97-AF65-F5344CB8AC3E}">
        <p14:creationId xmlns:p14="http://schemas.microsoft.com/office/powerpoint/2010/main" val="34402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Eliminación Gaussiana </a:t>
            </a:r>
            <a:r>
              <a:rPr lang="es-ES" altLang="es-ES" sz="3600" smtClean="0">
                <a:effectLst/>
                <a:sym typeface="Wingdings" pitchFamily="2" charset="2"/>
              </a:rPr>
              <a:t> LU</a:t>
            </a:r>
            <a:endParaRPr lang="es-ES" altLang="es-ES" sz="3600" smtClean="0">
              <a:effectLst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graphicFrame>
        <p:nvGraphicFramePr>
          <p:cNvPr id="16389" name="Object 6"/>
          <p:cNvGraphicFramePr>
            <a:graphicFrameLocks/>
          </p:cNvGraphicFramePr>
          <p:nvPr>
            <p:extLst/>
          </p:nvPr>
        </p:nvGraphicFramePr>
        <p:xfrm>
          <a:off x="2555875" y="2133600"/>
          <a:ext cx="3338513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cuación" r:id="rId4" imgW="1380976" imgH="904843" progId="Equation.2">
                  <p:embed/>
                </p:oleObj>
              </mc:Choice>
              <mc:Fallback>
                <p:oleObj name="Ecuación" r:id="rId4" imgW="1380976" imgH="904843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33600"/>
                        <a:ext cx="3338513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08038" y="1571625"/>
            <a:ext cx="8097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Para una matriz 4*4, tras dos etapas (tras k=2), la matriz quedaría:</a:t>
            </a: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2700338" y="2349500"/>
            <a:ext cx="1223962" cy="2159000"/>
          </a:xfrm>
          <a:prstGeom prst="rect">
            <a:avLst/>
          </a:prstGeom>
          <a:solidFill>
            <a:srgbClr val="FF660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3914775" y="2349500"/>
            <a:ext cx="1800225" cy="935038"/>
          </a:xfrm>
          <a:prstGeom prst="rect">
            <a:avLst/>
          </a:prstGeom>
          <a:solidFill>
            <a:srgbClr val="FF660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54987" name="Line 11"/>
          <p:cNvSpPr>
            <a:spLocks noChangeShapeType="1"/>
          </p:cNvSpPr>
          <p:nvPr/>
        </p:nvSpPr>
        <p:spPr bwMode="auto">
          <a:xfrm flipV="1">
            <a:off x="1692275" y="3860800"/>
            <a:ext cx="1366838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4988" name="Text Box 12"/>
          <p:cNvSpPr txBox="1">
            <a:spLocks noChangeArrowheads="1"/>
          </p:cNvSpPr>
          <p:nvPr/>
        </p:nvSpPr>
        <p:spPr bwMode="auto">
          <a:xfrm>
            <a:off x="879475" y="5172075"/>
            <a:ext cx="1712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Ya procesado</a:t>
            </a:r>
          </a:p>
        </p:txBody>
      </p:sp>
      <p:sp>
        <p:nvSpPr>
          <p:cNvPr id="254989" name="Rectangle 13"/>
          <p:cNvSpPr>
            <a:spLocks noChangeArrowheads="1"/>
          </p:cNvSpPr>
          <p:nvPr/>
        </p:nvSpPr>
        <p:spPr bwMode="auto">
          <a:xfrm>
            <a:off x="4140200" y="3357563"/>
            <a:ext cx="1512888" cy="1150937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 flipH="1" flipV="1">
            <a:off x="5148263" y="4508500"/>
            <a:ext cx="4318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4991" name="Text Box 15"/>
          <p:cNvSpPr txBox="1">
            <a:spLocks noChangeArrowheads="1"/>
          </p:cNvSpPr>
          <p:nvPr/>
        </p:nvSpPr>
        <p:spPr bwMode="auto">
          <a:xfrm>
            <a:off x="4716463" y="5300663"/>
            <a:ext cx="1624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Por procesar</a:t>
            </a:r>
          </a:p>
        </p:txBody>
      </p:sp>
    </p:spTree>
    <p:extLst>
      <p:ext uri="{BB962C8B-B14F-4D97-AF65-F5344CB8AC3E}">
        <p14:creationId xmlns:p14="http://schemas.microsoft.com/office/powerpoint/2010/main" val="352907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4" grpId="0" animBg="1"/>
      <p:bldP spid="254984" grpId="1" animBg="1"/>
      <p:bldP spid="254986" grpId="0" animBg="1"/>
      <p:bldP spid="254986" grpId="1" animBg="1"/>
      <p:bldP spid="254987" grpId="0" animBg="1"/>
      <p:bldP spid="254987" grpId="1" animBg="1"/>
      <p:bldP spid="254988" grpId="0"/>
      <p:bldP spid="254988" grpId="1"/>
      <p:bldP spid="254989" grpId="0" animBg="1"/>
      <p:bldP spid="254990" grpId="0" animBg="1"/>
      <p:bldP spid="25499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0" y="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Versiones de la desc.</a:t>
            </a:r>
            <a:r>
              <a:rPr lang="es-ES" altLang="es-ES" sz="3600" smtClean="0">
                <a:effectLst/>
                <a:sym typeface="Wingdings" pitchFamily="2" charset="2"/>
              </a:rPr>
              <a:t> LU</a:t>
            </a:r>
            <a:endParaRPr lang="es-ES" altLang="es-ES" sz="3600" smtClean="0">
              <a:effectLst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79388" y="1125538"/>
            <a:ext cx="864235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Es posible sacar las divisiones por el elemento de la diagonal del bucle: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/>
              <a:t>For</a:t>
            </a:r>
            <a:r>
              <a:rPr lang="es-ES" altLang="es-ES" sz="2400" dirty="0"/>
              <a:t> </a:t>
            </a:r>
            <a:r>
              <a:rPr lang="es-ES" altLang="es-ES" sz="2400" dirty="0" smtClean="0"/>
              <a:t>k=1:n-1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</a:t>
            </a:r>
            <a:r>
              <a:rPr lang="es-ES" altLang="es-ES" sz="2400" dirty="0" err="1"/>
              <a:t>If</a:t>
            </a:r>
            <a:r>
              <a:rPr lang="es-ES" altLang="es-ES" sz="2400" dirty="0"/>
              <a:t> A(</a:t>
            </a:r>
            <a:r>
              <a:rPr lang="es-ES" altLang="es-ES" sz="2400" dirty="0" err="1"/>
              <a:t>k,k</a:t>
            </a:r>
            <a:r>
              <a:rPr lang="es-ES" altLang="es-ES" sz="2400" dirty="0"/>
              <a:t>)==0 </a:t>
            </a:r>
            <a:r>
              <a:rPr lang="es-ES" altLang="es-ES" sz="2400" dirty="0" err="1"/>
              <a:t>then</a:t>
            </a:r>
            <a:r>
              <a:rPr lang="es-ES" altLang="es-ES" sz="2400" dirty="0"/>
              <a:t> STOP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</a:t>
            </a:r>
            <a:r>
              <a:rPr lang="es-ES" altLang="es-ES" sz="2400" dirty="0" smtClean="0"/>
              <a:t>  </a:t>
            </a:r>
            <a:r>
              <a:rPr lang="es-ES" altLang="es-ES" sz="2400" dirty="0" err="1" smtClean="0"/>
              <a:t>For</a:t>
            </a:r>
            <a:r>
              <a:rPr lang="es-ES" altLang="es-ES" sz="2400" dirty="0" smtClean="0"/>
              <a:t> </a:t>
            </a:r>
            <a:r>
              <a:rPr lang="es-ES" altLang="es-ES" sz="2400" dirty="0"/>
              <a:t>i=k+1:n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)=A(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)/A(</a:t>
            </a:r>
            <a:r>
              <a:rPr lang="es-ES" altLang="es-ES" sz="2400" dirty="0" err="1"/>
              <a:t>k,k</a:t>
            </a:r>
            <a:r>
              <a:rPr lang="es-ES" altLang="es-ES" sz="2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</a:t>
            </a:r>
            <a:r>
              <a:rPr lang="es-ES" altLang="es-ES" sz="2400" dirty="0" err="1"/>
              <a:t>End</a:t>
            </a:r>
            <a:r>
              <a:rPr lang="es-ES" altLang="es-ES" sz="24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</a:t>
            </a:r>
            <a:r>
              <a:rPr lang="es-ES" altLang="es-ES" sz="2400" dirty="0" smtClean="0"/>
              <a:t>  </a:t>
            </a:r>
            <a:r>
              <a:rPr lang="es-ES" altLang="es-ES" sz="2400" dirty="0" err="1" smtClean="0"/>
              <a:t>For</a:t>
            </a:r>
            <a:r>
              <a:rPr lang="es-ES" altLang="es-ES" sz="2400" dirty="0" smtClean="0"/>
              <a:t> i=k+1:n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</a:t>
            </a:r>
            <a:r>
              <a:rPr lang="es-ES" altLang="es-ES" sz="2400" dirty="0" smtClean="0"/>
              <a:t>        </a:t>
            </a:r>
            <a:r>
              <a:rPr lang="es-ES" altLang="es-ES" sz="2400" dirty="0" err="1" smtClean="0"/>
              <a:t>For</a:t>
            </a:r>
            <a:r>
              <a:rPr lang="es-ES" altLang="es-ES" sz="2400" dirty="0" smtClean="0"/>
              <a:t> j=k+1:n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    A(</a:t>
            </a:r>
            <a:r>
              <a:rPr lang="es-ES" altLang="es-ES" sz="2400" dirty="0" err="1"/>
              <a:t>i,j</a:t>
            </a:r>
            <a:r>
              <a:rPr lang="es-ES" altLang="es-ES" sz="2400" dirty="0"/>
              <a:t>)=A(</a:t>
            </a:r>
            <a:r>
              <a:rPr lang="es-ES" altLang="es-ES" sz="2400" dirty="0" err="1"/>
              <a:t>i,j</a:t>
            </a:r>
            <a:r>
              <a:rPr lang="es-ES" altLang="es-ES" sz="2400" dirty="0"/>
              <a:t>)-A(</a:t>
            </a:r>
            <a:r>
              <a:rPr lang="es-ES" altLang="es-ES" sz="2400" dirty="0" err="1"/>
              <a:t>k,j</a:t>
            </a:r>
            <a:r>
              <a:rPr lang="es-ES" altLang="es-ES" sz="2400" dirty="0"/>
              <a:t>)*A(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</a:t>
            </a:r>
            <a:r>
              <a:rPr lang="es-ES" altLang="es-ES" sz="2400" dirty="0" err="1"/>
              <a:t>End</a:t>
            </a:r>
            <a:r>
              <a:rPr lang="es-ES" altLang="es-ES" sz="2400" dirty="0"/>
              <a:t> </a:t>
            </a:r>
            <a:r>
              <a:rPr lang="es-ES" altLang="es-ES" sz="2400" dirty="0" smtClean="0"/>
              <a:t>        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</a:t>
            </a:r>
            <a:r>
              <a:rPr lang="es-ES" altLang="es-ES" sz="2400" dirty="0" err="1"/>
              <a:t>End</a:t>
            </a:r>
            <a:r>
              <a:rPr lang="es-ES" altLang="es-ES" sz="24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/>
              <a:t>End</a:t>
            </a:r>
            <a:r>
              <a:rPr lang="es-ES" altLang="es-ES" sz="2400" dirty="0"/>
              <a:t> 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395288" y="4149725"/>
            <a:ext cx="6121400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257031" name="Line 7"/>
          <p:cNvSpPr>
            <a:spLocks noChangeShapeType="1"/>
          </p:cNvSpPr>
          <p:nvPr/>
        </p:nvSpPr>
        <p:spPr bwMode="auto">
          <a:xfrm flipH="1" flipV="1">
            <a:off x="6516688" y="5445125"/>
            <a:ext cx="5032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7164388" y="5516563"/>
            <a:ext cx="18002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Update de rango 1 por filas</a:t>
            </a:r>
          </a:p>
        </p:txBody>
      </p:sp>
    </p:spTree>
    <p:extLst>
      <p:ext uri="{BB962C8B-B14F-4D97-AF65-F5344CB8AC3E}">
        <p14:creationId xmlns:p14="http://schemas.microsoft.com/office/powerpoint/2010/main" val="33132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0" grpId="0" animBg="1"/>
      <p:bldP spid="257031" grpId="0" animBg="1"/>
      <p:bldP spid="2570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0" y="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>
                <a:effectLst/>
              </a:rPr>
              <a:t>Versiones de la desc.</a:t>
            </a:r>
            <a:r>
              <a:rPr lang="es-ES" altLang="es-ES" sz="3600" smtClean="0">
                <a:effectLst/>
                <a:sym typeface="Wingdings" pitchFamily="2" charset="2"/>
              </a:rPr>
              <a:t> LU</a:t>
            </a:r>
            <a:endParaRPr lang="es-ES" altLang="es-ES" sz="3600" smtClean="0">
              <a:effectLst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79388" y="1125538"/>
            <a:ext cx="864235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Podemos cambiar el </a:t>
            </a:r>
            <a:r>
              <a:rPr lang="es-ES" altLang="es-ES" sz="2400" dirty="0" err="1"/>
              <a:t>update</a:t>
            </a:r>
            <a:r>
              <a:rPr lang="es-ES" altLang="es-ES" sz="2400" dirty="0"/>
              <a:t> de filas a columnas: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/>
              <a:t>For</a:t>
            </a:r>
            <a:r>
              <a:rPr lang="es-ES" altLang="es-ES" sz="2400" dirty="0"/>
              <a:t> </a:t>
            </a:r>
            <a:r>
              <a:rPr lang="es-ES" altLang="es-ES" sz="2400" dirty="0" smtClean="0"/>
              <a:t>k=1:n-1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</a:t>
            </a:r>
            <a:r>
              <a:rPr lang="es-ES" altLang="es-ES" sz="2400" dirty="0" err="1"/>
              <a:t>If</a:t>
            </a:r>
            <a:r>
              <a:rPr lang="es-ES" altLang="es-ES" sz="2400" dirty="0"/>
              <a:t> A(</a:t>
            </a:r>
            <a:r>
              <a:rPr lang="es-ES" altLang="es-ES" sz="2400" dirty="0" err="1"/>
              <a:t>k,k</a:t>
            </a:r>
            <a:r>
              <a:rPr lang="es-ES" altLang="es-ES" sz="2400" dirty="0"/>
              <a:t>)==0 </a:t>
            </a:r>
            <a:r>
              <a:rPr lang="es-ES" altLang="es-ES" sz="2400" dirty="0" err="1"/>
              <a:t>then</a:t>
            </a:r>
            <a:r>
              <a:rPr lang="es-ES" altLang="es-ES" sz="2400" dirty="0"/>
              <a:t> STOP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</a:t>
            </a:r>
            <a:r>
              <a:rPr lang="es-ES" altLang="es-ES" sz="2400" dirty="0" smtClean="0"/>
              <a:t>  </a:t>
            </a:r>
            <a:r>
              <a:rPr lang="es-ES" altLang="es-ES" sz="2400" dirty="0" err="1" smtClean="0"/>
              <a:t>For</a:t>
            </a:r>
            <a:r>
              <a:rPr lang="es-ES" altLang="es-ES" sz="2400" dirty="0" smtClean="0"/>
              <a:t> </a:t>
            </a:r>
            <a:r>
              <a:rPr lang="es-ES" altLang="es-ES" sz="2400" dirty="0"/>
              <a:t>i=k+1:n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)=A(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)/A(</a:t>
            </a:r>
            <a:r>
              <a:rPr lang="es-ES" altLang="es-ES" sz="2400" dirty="0" err="1"/>
              <a:t>k,k</a:t>
            </a:r>
            <a:r>
              <a:rPr lang="es-ES" altLang="es-ES" sz="2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</a:t>
            </a:r>
            <a:r>
              <a:rPr lang="es-ES" altLang="es-ES" sz="2400" dirty="0" err="1"/>
              <a:t>End</a:t>
            </a:r>
            <a:r>
              <a:rPr lang="es-ES" altLang="es-ES" sz="24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</a:t>
            </a:r>
            <a:r>
              <a:rPr lang="es-ES" altLang="es-ES" sz="2400" dirty="0" smtClean="0"/>
              <a:t>  </a:t>
            </a:r>
            <a:r>
              <a:rPr lang="es-ES" altLang="es-ES" sz="2400" dirty="0" err="1" smtClean="0"/>
              <a:t>For</a:t>
            </a:r>
            <a:r>
              <a:rPr lang="es-ES" altLang="es-ES" sz="2400" dirty="0" smtClean="0"/>
              <a:t> j=k+1:n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</a:t>
            </a:r>
            <a:r>
              <a:rPr lang="es-ES" altLang="es-ES" sz="2400" dirty="0" smtClean="0"/>
              <a:t>        </a:t>
            </a:r>
            <a:r>
              <a:rPr lang="es-ES" altLang="es-ES" sz="2400" dirty="0" err="1" smtClean="0"/>
              <a:t>For</a:t>
            </a:r>
            <a:r>
              <a:rPr lang="es-ES" altLang="es-ES" sz="2400" dirty="0" smtClean="0"/>
              <a:t> </a:t>
            </a:r>
            <a:r>
              <a:rPr lang="es-ES" altLang="es-ES" sz="2400" dirty="0"/>
              <a:t>i=k+1:n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    A(</a:t>
            </a:r>
            <a:r>
              <a:rPr lang="es-ES" altLang="es-ES" sz="2400" dirty="0" err="1"/>
              <a:t>i,j</a:t>
            </a:r>
            <a:r>
              <a:rPr lang="es-ES" altLang="es-ES" sz="2400" dirty="0"/>
              <a:t>)=A(</a:t>
            </a:r>
            <a:r>
              <a:rPr lang="es-ES" altLang="es-ES" sz="2400" dirty="0" err="1"/>
              <a:t>i,j</a:t>
            </a:r>
            <a:r>
              <a:rPr lang="es-ES" altLang="es-ES" sz="2400" dirty="0"/>
              <a:t>)-A(</a:t>
            </a:r>
            <a:r>
              <a:rPr lang="es-ES" altLang="es-ES" sz="2400" dirty="0" err="1"/>
              <a:t>k,j</a:t>
            </a:r>
            <a:r>
              <a:rPr lang="es-ES" altLang="es-ES" sz="2400" dirty="0"/>
              <a:t>)*A(</a:t>
            </a:r>
            <a:r>
              <a:rPr lang="es-ES" altLang="es-ES" sz="2400" dirty="0" err="1"/>
              <a:t>i,k</a:t>
            </a:r>
            <a:r>
              <a:rPr lang="es-ES" altLang="es-ES" sz="2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     </a:t>
            </a:r>
            <a:r>
              <a:rPr lang="es-ES" altLang="es-ES" sz="2400" dirty="0" err="1"/>
              <a:t>End</a:t>
            </a:r>
            <a:r>
              <a:rPr lang="es-ES" altLang="es-ES" sz="2400" dirty="0"/>
              <a:t> </a:t>
            </a:r>
            <a:r>
              <a:rPr lang="es-ES" altLang="es-ES" sz="2400" dirty="0" smtClean="0"/>
              <a:t>        </a:t>
            </a: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    </a:t>
            </a:r>
            <a:r>
              <a:rPr lang="es-ES" altLang="es-ES" sz="2400" dirty="0" err="1"/>
              <a:t>End</a:t>
            </a:r>
            <a:r>
              <a:rPr lang="es-ES" altLang="es-ES" sz="2400" dirty="0"/>
              <a:t> </a:t>
            </a:r>
            <a:endParaRPr lang="es-ES" altLang="es-ES" sz="24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err="1" smtClean="0"/>
              <a:t>End</a:t>
            </a:r>
            <a:r>
              <a:rPr lang="es-ES" altLang="es-ES" sz="2400" dirty="0" smtClean="0"/>
              <a:t> </a:t>
            </a:r>
            <a:endParaRPr lang="es-ES" altLang="es-ES" sz="2400" dirty="0"/>
          </a:p>
        </p:txBody>
      </p:sp>
      <p:sp>
        <p:nvSpPr>
          <p:cNvPr id="258057" name="Line 9"/>
          <p:cNvSpPr>
            <a:spLocks noChangeShapeType="1"/>
          </p:cNvSpPr>
          <p:nvPr/>
        </p:nvSpPr>
        <p:spPr bwMode="auto">
          <a:xfrm flipH="1" flipV="1">
            <a:off x="1692275" y="5876925"/>
            <a:ext cx="10795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8058" name="Text Box 10"/>
          <p:cNvSpPr txBox="1">
            <a:spLocks noChangeArrowheads="1"/>
          </p:cNvSpPr>
          <p:nvPr/>
        </p:nvSpPr>
        <p:spPr bwMode="auto">
          <a:xfrm>
            <a:off x="3040063" y="6180138"/>
            <a:ext cx="139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/>
              <a:t>Version kji</a:t>
            </a:r>
          </a:p>
        </p:txBody>
      </p:sp>
    </p:spTree>
    <p:extLst>
      <p:ext uri="{BB962C8B-B14F-4D97-AF65-F5344CB8AC3E}">
        <p14:creationId xmlns:p14="http://schemas.microsoft.com/office/powerpoint/2010/main" val="58652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7" grpId="0" animBg="1"/>
      <p:bldP spid="2580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0" y="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s-ES" altLang="es-ES" sz="3600" smtClean="0"/>
              <a:t>Descomposición</a:t>
            </a:r>
            <a:r>
              <a:rPr lang="es-ES" altLang="es-ES" sz="3600" smtClean="0">
                <a:sym typeface="Wingdings" pitchFamily="2" charset="2"/>
              </a:rPr>
              <a:t> LU</a:t>
            </a:r>
            <a:endParaRPr lang="es-ES" altLang="es-ES" sz="3600" smtClean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2708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8313" y="4797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79388" y="1125538"/>
            <a:ext cx="86423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De modo similar al producto de matrices, existen 6 versiones: </a:t>
            </a:r>
            <a:r>
              <a:rPr lang="es-ES" altLang="es-ES" sz="2400" dirty="0" err="1"/>
              <a:t>kij</a:t>
            </a:r>
            <a:r>
              <a:rPr lang="es-ES" altLang="es-ES" sz="2400" dirty="0"/>
              <a:t>, </a:t>
            </a:r>
            <a:r>
              <a:rPr lang="es-ES" altLang="es-ES" sz="2400" dirty="0" err="1"/>
              <a:t>kji</a:t>
            </a:r>
            <a:r>
              <a:rPr lang="es-ES" altLang="es-ES" sz="2400" dirty="0"/>
              <a:t>, </a:t>
            </a:r>
            <a:r>
              <a:rPr lang="es-ES" altLang="es-ES" sz="2400" dirty="0" err="1"/>
              <a:t>ijk</a:t>
            </a:r>
            <a:r>
              <a:rPr lang="es-ES" altLang="es-ES" sz="2400" dirty="0"/>
              <a:t>, </a:t>
            </a:r>
            <a:r>
              <a:rPr lang="es-ES" altLang="es-ES" sz="2400" dirty="0" err="1"/>
              <a:t>ikj</a:t>
            </a:r>
            <a:r>
              <a:rPr lang="es-ES" altLang="es-ES" sz="2400" dirty="0"/>
              <a:t>, </a:t>
            </a:r>
            <a:r>
              <a:rPr lang="es-ES" altLang="es-ES" sz="2400" dirty="0" err="1"/>
              <a:t>jki</a:t>
            </a:r>
            <a:r>
              <a:rPr lang="es-ES" altLang="es-ES" sz="2400" dirty="0"/>
              <a:t>, </a:t>
            </a:r>
            <a:r>
              <a:rPr lang="es-ES" altLang="es-ES" sz="2400" dirty="0" err="1"/>
              <a:t>jik</a:t>
            </a:r>
            <a:r>
              <a:rPr lang="es-ES" altLang="es-ES" sz="2400" dirty="0"/>
              <a:t> (ver documento en </a:t>
            </a:r>
            <a:r>
              <a:rPr lang="es-ES" altLang="es-ES" sz="2400" dirty="0" err="1"/>
              <a:t>poliformat</a:t>
            </a:r>
            <a:r>
              <a:rPr lang="es-ES" altLang="es-ES" sz="2400" dirty="0"/>
              <a:t> “versiones </a:t>
            </a:r>
            <a:r>
              <a:rPr lang="es-ES" altLang="es-ES" sz="2400" dirty="0" err="1"/>
              <a:t>ijk</a:t>
            </a:r>
            <a:r>
              <a:rPr lang="es-ES" altLang="es-ES" sz="2400" dirty="0"/>
              <a:t>, </a:t>
            </a:r>
            <a:r>
              <a:rPr lang="es-ES" altLang="es-ES" sz="2400" dirty="0" err="1"/>
              <a:t>ikj</a:t>
            </a:r>
            <a:r>
              <a:rPr lang="es-ES" altLang="es-ES" sz="2400" dirty="0"/>
              <a:t>, etc. De </a:t>
            </a:r>
            <a:r>
              <a:rPr lang="es-ES" altLang="es-ES" sz="2400" dirty="0" err="1"/>
              <a:t>lu</a:t>
            </a:r>
            <a:r>
              <a:rPr lang="es-ES" altLang="es-ES" sz="2400" dirty="0"/>
              <a:t>” </a:t>
            </a:r>
            <a:r>
              <a:rPr lang="es-ES" altLang="es-ES" sz="2400" dirty="0" smtClean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 smtClean="0"/>
              <a:t>-También hay versiones a bloques (las mas eficientes)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79388" y="3385454"/>
            <a:ext cx="87137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-Cada versión tiene, al final, el mismo coste en </a:t>
            </a:r>
            <a:r>
              <a:rPr lang="es-ES" altLang="es-ES" sz="2400" dirty="0" err="1"/>
              <a:t>flops</a:t>
            </a:r>
            <a:r>
              <a:rPr lang="es-ES" altLang="es-ES" sz="2400" dirty="0"/>
              <a:t>,  pero diferentes propiedades de acceso a memoria.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dirty="0"/>
              <a:t>-Hay que tener en cuenta que existe sólo una descomposición LU con L triangular unidad, pero, sin esta restricción, existen infinitas descomposiciones.</a:t>
            </a:r>
          </a:p>
        </p:txBody>
      </p:sp>
    </p:spTree>
    <p:extLst>
      <p:ext uri="{BB962C8B-B14F-4D97-AF65-F5344CB8AC3E}">
        <p14:creationId xmlns:p14="http://schemas.microsoft.com/office/powerpoint/2010/main" val="324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marL="609600" indent="-609600" eaLnBrk="1" hangingPunct="1">
              <a:spcBef>
                <a:spcPct val="50000"/>
              </a:spcBef>
              <a:buFont typeface="Wingdings" pitchFamily="2" charset="2"/>
              <a:buAutoNum type="arabicParenR"/>
              <a:defRPr/>
            </a:pPr>
            <a:r>
              <a:rPr lang="es-ES" altLang="es-ES" dirty="0" smtClean="0">
                <a:effectLst/>
                <a:latin typeface="Arial" pitchFamily="34" charset="0"/>
              </a:rPr>
              <a:t>Sólo consideramos sistemas con el  mismo número de incógnitas y de ecuaciones.</a:t>
            </a:r>
          </a:p>
          <a:p>
            <a:pPr marL="609600" indent="-609600" eaLnBrk="1" hangingPunct="1">
              <a:spcBef>
                <a:spcPct val="50000"/>
              </a:spcBef>
              <a:buFont typeface="Wingdings" pitchFamily="2" charset="2"/>
              <a:buAutoNum type="arabicParenR"/>
              <a:defRPr/>
            </a:pPr>
            <a:r>
              <a:rPr lang="es-ES" altLang="es-ES" dirty="0" smtClean="0">
                <a:effectLst/>
                <a:latin typeface="Arial" pitchFamily="34" charset="0"/>
              </a:rPr>
              <a:t>El sistema tendrá solución única si y sólo sí la matriz A tiene inversa (x=A</a:t>
            </a:r>
            <a:r>
              <a:rPr lang="es-ES" altLang="es-ES" baseline="30000" dirty="0" smtClean="0">
                <a:effectLst/>
                <a:latin typeface="Arial" pitchFamily="34" charset="0"/>
              </a:rPr>
              <a:t>-1</a:t>
            </a:r>
            <a:r>
              <a:rPr lang="es-ES" altLang="es-ES" dirty="0" smtClean="0">
                <a:effectLst/>
                <a:latin typeface="Arial" pitchFamily="34" charset="0"/>
              </a:rPr>
              <a:t>b) (Es un método posible </a:t>
            </a:r>
            <a:r>
              <a:rPr lang="es-ES" altLang="es-ES" smtClean="0">
                <a:effectLst/>
                <a:latin typeface="Arial" pitchFamily="34" charset="0"/>
              </a:rPr>
              <a:t>pero ineficiente)</a:t>
            </a:r>
            <a:endParaRPr lang="es-ES" altLang="es-ES" dirty="0" smtClean="0">
              <a:effectLst/>
              <a:latin typeface="Arial" pitchFamily="34" charset="0"/>
            </a:endParaRPr>
          </a:p>
          <a:p>
            <a:pPr marL="609600" indent="-609600" eaLnBrk="1" hangingPunct="1">
              <a:spcBef>
                <a:spcPct val="50000"/>
              </a:spcBef>
              <a:buFont typeface="Wingdings" pitchFamily="2" charset="2"/>
              <a:buAutoNum type="arabicParenR"/>
              <a:defRPr/>
            </a:pPr>
            <a:r>
              <a:rPr lang="es-ES" altLang="es-ES" dirty="0" smtClean="0">
                <a:effectLst/>
                <a:latin typeface="Arial" pitchFamily="34" charset="0"/>
              </a:rPr>
              <a:t>A tiene inversa </a:t>
            </a:r>
            <a:r>
              <a:rPr lang="es-ES" altLang="es-ES" dirty="0" smtClean="0">
                <a:effectLst/>
                <a:latin typeface="Arial" pitchFamily="34" charset="0"/>
                <a:sym typeface="Symbol" pitchFamily="18" charset="2"/>
              </a:rPr>
              <a:t> determinante(A) &lt;&gt; 0 </a:t>
            </a:r>
          </a:p>
          <a:p>
            <a:pPr marL="609600" indent="-609600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s-ES" altLang="es-ES" dirty="0" smtClean="0">
                <a:effectLst/>
                <a:latin typeface="Arial" pitchFamily="34" charset="0"/>
              </a:rPr>
              <a:t>Rango(A)=n</a:t>
            </a:r>
          </a:p>
          <a:p>
            <a:pPr marL="609600" indent="-609600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endParaRPr lang="es-ES" altLang="es-ES" i="1" dirty="0" smtClean="0">
              <a:effectLst/>
              <a:latin typeface="Arial" pitchFamily="34" charset="0"/>
              <a:sym typeface="Symbol" pitchFamily="18" charset="2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a-ES" altLang="es-ES" smtClean="0">
                <a:effectLst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9176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92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547100" cy="1066800"/>
          </a:xfrm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smtClean="0">
                <a:effectLst/>
              </a:rPr>
              <a:t>Sistemas triangulares</a:t>
            </a:r>
          </a:p>
        </p:txBody>
      </p:sp>
      <p:sp>
        <p:nvSpPr>
          <p:cNvPr id="22119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5029200"/>
          </a:xfrm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s-ES_tradnl" altLang="es-ES" sz="2400" smtClean="0">
                <a:solidFill>
                  <a:srgbClr val="FFFFFF"/>
                </a:solidFill>
                <a:effectLst/>
              </a:rPr>
              <a:t>	Las técnicas directas de resolución de sistemas de ecuaciones lineales de la forma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_tradnl" altLang="es-ES" sz="2400" i="1" smtClean="0">
                <a:solidFill>
                  <a:srgbClr val="FFFFFF"/>
                </a:solidFill>
                <a:effectLst/>
              </a:rPr>
              <a:t>		Ax = b</a:t>
            </a:r>
            <a:r>
              <a:rPr lang="es-ES_tradnl" altLang="es-ES" sz="2400" smtClean="0">
                <a:solidFill>
                  <a:srgbClr val="FFFFFF"/>
                </a:solidFill>
                <a:effectLst/>
              </a:rPr>
              <a:t>   , donde </a:t>
            </a:r>
            <a:r>
              <a:rPr lang="es-ES_tradnl" altLang="es-ES" sz="2400" i="1" smtClean="0">
                <a:solidFill>
                  <a:srgbClr val="FFFFFF"/>
                </a:solidFill>
                <a:effectLst/>
              </a:rPr>
              <a:t>A </a:t>
            </a:r>
            <a:r>
              <a:rPr lang="es-ES_tradnl" altLang="es-ES" sz="2400" smtClean="0">
                <a:solidFill>
                  <a:srgbClr val="FFFFFF"/>
                </a:solidFill>
                <a:effectLst/>
              </a:rPr>
              <a:t>	         ;	</a:t>
            </a:r>
            <a:r>
              <a:rPr lang="es-ES_tradnl" altLang="es-ES" sz="2400" i="1" smtClean="0">
                <a:solidFill>
                  <a:srgbClr val="FFFFFF"/>
                </a:solidFill>
                <a:effectLst/>
              </a:rPr>
              <a:t>b		</a:t>
            </a:r>
            <a:endParaRPr lang="es-ES_tradnl" altLang="es-ES" sz="2400" smtClean="0">
              <a:solidFill>
                <a:srgbClr val="FFFFFF"/>
              </a:solidFill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_tradnl" altLang="es-ES" sz="2400" smtClean="0">
                <a:solidFill>
                  <a:srgbClr val="FFFFFF"/>
                </a:solidFill>
                <a:effectLst/>
              </a:rPr>
              <a:t>	se basan en reducir el problema a la resolución de dos sistemas triangulares:</a:t>
            </a:r>
          </a:p>
          <a:p>
            <a:pPr lvl="1" eaLnBrk="1" hangingPunct="1">
              <a:defRPr/>
            </a:pPr>
            <a:r>
              <a:rPr lang="es-ES_tradnl" altLang="es-ES" sz="2400" smtClean="0">
                <a:solidFill>
                  <a:srgbClr val="FFFFFF"/>
                </a:solidFill>
                <a:effectLst/>
              </a:rPr>
              <a:t>Uno triangular superior.(Alg. eliminación progresiva).</a:t>
            </a:r>
          </a:p>
          <a:p>
            <a:pPr lvl="1" eaLnBrk="1" hangingPunct="1">
              <a:defRPr/>
            </a:pPr>
            <a:r>
              <a:rPr lang="es-ES_tradnl" altLang="es-ES" sz="2400" smtClean="0">
                <a:solidFill>
                  <a:srgbClr val="FFFFFF"/>
                </a:solidFill>
                <a:effectLst/>
              </a:rPr>
              <a:t>Otro triangular inferior. (Alg. eliminación regresiva).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_tradnl" altLang="es-ES" sz="1600" smtClean="0">
              <a:solidFill>
                <a:srgbClr val="FFFFFF"/>
              </a:solidFill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_tradnl" altLang="es-ES" smtClean="0">
                <a:solidFill>
                  <a:srgbClr val="FFFFFF"/>
                </a:solidFill>
                <a:effectLst/>
              </a:rPr>
              <a:t>	</a:t>
            </a:r>
          </a:p>
        </p:txBody>
      </p:sp>
      <p:graphicFrame>
        <p:nvGraphicFramePr>
          <p:cNvPr id="7172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42885"/>
              </p:ext>
            </p:extLst>
          </p:nvPr>
        </p:nvGraphicFramePr>
        <p:xfrm>
          <a:off x="4427538" y="2060575"/>
          <a:ext cx="9921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cuación" r:id="rId4" imgW="409522" imgH="190620" progId="Equation.3">
                  <p:embed/>
                </p:oleObj>
              </mc:Choice>
              <mc:Fallback>
                <p:oleObj name="Ecuación" r:id="rId4" imgW="409522" imgH="1906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060575"/>
                        <a:ext cx="9921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00189"/>
              </p:ext>
            </p:extLst>
          </p:nvPr>
        </p:nvGraphicFramePr>
        <p:xfrm>
          <a:off x="7308850" y="2060575"/>
          <a:ext cx="7715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cuación" r:id="rId6" imgW="323889" imgH="190620" progId="Equation.2">
                  <p:embed/>
                </p:oleObj>
              </mc:Choice>
              <mc:Fallback>
                <p:oleObj name="Ecuación" r:id="rId6" imgW="323889" imgH="1906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060575"/>
                        <a:ext cx="7715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7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3" name="Object 7"/>
          <p:cNvGraphicFramePr>
            <a:graphicFrameLocks/>
          </p:cNvGraphicFramePr>
          <p:nvPr>
            <p:extLst/>
          </p:nvPr>
        </p:nvGraphicFramePr>
        <p:xfrm>
          <a:off x="4510088" y="3322638"/>
          <a:ext cx="104775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cuación" r:id="rId4" imgW="114201" imgH="203024" progId="Equation.2">
                  <p:embed/>
                </p:oleObj>
              </mc:Choice>
              <mc:Fallback>
                <p:oleObj name="Ecuación" r:id="rId4" imgW="114201" imgH="203024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322638"/>
                        <a:ext cx="104775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/>
          </p:nvPr>
        </p:nvGraphicFramePr>
        <p:xfrm>
          <a:off x="539552" y="1756452"/>
          <a:ext cx="287337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cuación" r:id="rId6" imgW="1705079" imgH="933390" progId="Equation.3">
                  <p:embed/>
                </p:oleObj>
              </mc:Choice>
              <mc:Fallback>
                <p:oleObj name="Ecuación" r:id="rId6" imgW="1705079" imgH="933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56452"/>
                        <a:ext cx="287337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3766281" y="1844824"/>
                <a:ext cx="4953920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La ecuación 1 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=9⇒</m:t>
                    </m:r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ES" b="0" dirty="0" smtClean="0"/>
              </a:p>
              <a:p>
                <a:endParaRPr lang="es-ES" dirty="0" smtClean="0"/>
              </a:p>
              <a:p>
                <a:r>
                  <a:rPr lang="es-ES" dirty="0" smtClean="0"/>
                  <a:t>La ecuación 2 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E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 smtClean="0"/>
                  <a:t> ya está calculado, </a:t>
                </a:r>
              </a:p>
              <a:p>
                <a:endParaRPr lang="es-E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⇒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b="0" dirty="0" smtClean="0"/>
              </a:p>
              <a:p>
                <a:endParaRPr lang="es-ES" dirty="0"/>
              </a:p>
              <a:p>
                <a:r>
                  <a:rPr lang="es-ES" b="0" dirty="0" smtClean="0"/>
                  <a:t>En la ecuación 3, ya tenemos calculados </a:t>
                </a:r>
              </a:p>
              <a:p>
                <a:r>
                  <a:rPr lang="es-ES" dirty="0"/>
                  <a:t>x</a:t>
                </a:r>
                <a:r>
                  <a:rPr lang="es-ES" baseline="-25000" dirty="0" smtClean="0"/>
                  <a:t>1</a:t>
                </a:r>
                <a:r>
                  <a:rPr lang="es-ES" dirty="0" smtClean="0"/>
                  <a:t> y x</a:t>
                </a:r>
                <a:r>
                  <a:rPr lang="es-ES" baseline="-25000" dirty="0" smtClean="0"/>
                  <a:t>2</a:t>
                </a:r>
                <a:r>
                  <a:rPr lang="es-ES" b="0" dirty="0" smtClean="0"/>
                  <a:t> …. e</a:t>
                </a:r>
                <a:r>
                  <a:rPr lang="es-ES" dirty="0" smtClean="0"/>
                  <a:t>tc.</a:t>
                </a:r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81" y="1844824"/>
                <a:ext cx="4953920" cy="2862322"/>
              </a:xfrm>
              <a:prstGeom prst="rect">
                <a:avLst/>
              </a:prstGeom>
              <a:blipFill rotWithShape="0">
                <a:blip r:embed="rId8"/>
                <a:stretch>
                  <a:fillRect l="-1108" t="-1279" r="-1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dirty="0" smtClean="0">
                <a:effectLst/>
              </a:rPr>
              <a:t>Método de Eliminación Progresiva</a:t>
            </a:r>
          </a:p>
        </p:txBody>
      </p:sp>
    </p:spTree>
    <p:extLst>
      <p:ext uri="{BB962C8B-B14F-4D97-AF65-F5344CB8AC3E}">
        <p14:creationId xmlns:p14="http://schemas.microsoft.com/office/powerpoint/2010/main" val="789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435975" cy="1139825"/>
          </a:xfrm>
        </p:spPr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smtClean="0">
                <a:effectLst/>
              </a:rPr>
              <a:t>Resolución de un sistema triangular</a:t>
            </a:r>
            <a:br>
              <a:rPr lang="es-ES_tradnl" altLang="es-ES" sz="3600" smtClean="0">
                <a:effectLst/>
              </a:rPr>
            </a:br>
            <a:r>
              <a:rPr lang="es-ES_tradnl" altLang="es-ES" sz="3600" smtClean="0">
                <a:effectLst/>
              </a:rPr>
              <a:t>inferior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  <a:noFill/>
        </p:spPr>
        <p:txBody>
          <a:bodyPr lIns="92075" tIns="46038" rIns="92075" bIns="46038"/>
          <a:lstStyle/>
          <a:p>
            <a:pPr algn="just" eaLnBrk="1" hangingPunct="1">
              <a:buFont typeface="Wingdings" pitchFamily="2" charset="2"/>
              <a:buNone/>
            </a:pPr>
            <a:r>
              <a:rPr lang="es-ES_tradnl" altLang="es-ES" dirty="0" smtClean="0">
                <a:effectLst/>
              </a:rPr>
              <a:t>	</a:t>
            </a:r>
            <a:r>
              <a:rPr lang="es-ES_tradnl" altLang="es-ES" sz="2400" dirty="0" smtClean="0">
                <a:effectLst/>
              </a:rPr>
              <a:t>Supongamos que tenemos que resolver el sistema   </a:t>
            </a:r>
            <a:r>
              <a:rPr lang="es-ES_tradnl" altLang="es-ES" sz="2400" i="1" dirty="0" err="1" smtClean="0">
                <a:effectLst/>
              </a:rPr>
              <a:t>Ly</a:t>
            </a:r>
            <a:r>
              <a:rPr lang="es-ES_tradnl" altLang="es-ES" sz="2400" i="1" dirty="0" smtClean="0">
                <a:effectLst/>
              </a:rPr>
              <a:t> = b</a:t>
            </a:r>
            <a:r>
              <a:rPr lang="es-ES_tradnl" altLang="es-ES" sz="2400" dirty="0" smtClean="0">
                <a:effectLst/>
              </a:rPr>
              <a:t>    con </a:t>
            </a:r>
            <a:r>
              <a:rPr lang="es-ES_tradnl" altLang="es-ES" sz="2400" i="1" dirty="0" smtClean="0">
                <a:effectLst/>
              </a:rPr>
              <a:t>L  </a:t>
            </a:r>
            <a:r>
              <a:rPr lang="es-ES_tradnl" altLang="es-ES" sz="2400" dirty="0" smtClean="0">
                <a:effectLst/>
              </a:rPr>
              <a:t> 	       triangular inferior: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_tradnl" altLang="es-ES" sz="2400" i="1" dirty="0" smtClean="0">
                <a:effectLst/>
              </a:rPr>
              <a:t>	L = (</a:t>
            </a:r>
            <a:r>
              <a:rPr lang="es-ES_tradnl" altLang="es-ES" sz="2400" i="1" dirty="0" err="1" smtClean="0">
                <a:effectLst/>
              </a:rPr>
              <a:t>l</a:t>
            </a:r>
            <a:r>
              <a:rPr lang="es-ES_tradnl" altLang="es-ES" sz="2400" i="1" baseline="-25000" dirty="0" err="1" smtClean="0">
                <a:effectLst/>
              </a:rPr>
              <a:t>ij</a:t>
            </a:r>
            <a:r>
              <a:rPr lang="es-ES_tradnl" altLang="es-ES" sz="2400" i="1" dirty="0" smtClean="0">
                <a:effectLst/>
              </a:rPr>
              <a:t>)    ;   </a:t>
            </a:r>
            <a:r>
              <a:rPr lang="es-ES_tradnl" altLang="es-ES" sz="2400" i="1" dirty="0" err="1" smtClean="0">
                <a:effectLst/>
              </a:rPr>
              <a:t>l</a:t>
            </a:r>
            <a:r>
              <a:rPr lang="es-ES_tradnl" altLang="es-ES" sz="2400" i="1" baseline="-25000" dirty="0" err="1" smtClean="0">
                <a:effectLst/>
              </a:rPr>
              <a:t>ij</a:t>
            </a:r>
            <a:r>
              <a:rPr lang="es-ES_tradnl" altLang="es-ES" sz="2400" i="1" dirty="0" smtClean="0">
                <a:effectLst/>
              </a:rPr>
              <a:t> = 0     si  i&lt;j     y   b  </a:t>
            </a:r>
            <a:endParaRPr lang="es-ES_tradnl" altLang="es-ES" sz="2400" dirty="0" smtClean="0">
              <a:effectLst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ES_tradnl" altLang="es-ES" sz="2400" dirty="0" smtClean="0">
                <a:effectLst/>
              </a:rPr>
              <a:t>	Para</a:t>
            </a:r>
            <a:r>
              <a:rPr lang="es-ES_tradnl" altLang="es-ES" sz="2400" i="1" dirty="0" smtClean="0">
                <a:effectLst/>
              </a:rPr>
              <a:t> n=3</a:t>
            </a:r>
            <a:r>
              <a:rPr lang="es-ES_tradnl" altLang="es-ES" sz="2400" dirty="0" smtClean="0">
                <a:effectLst/>
              </a:rPr>
              <a:t> tenemos:</a:t>
            </a:r>
          </a:p>
          <a:p>
            <a:pPr eaLnBrk="1" hangingPunct="1">
              <a:buFont typeface="Wingdings" pitchFamily="2" charset="2"/>
              <a:buNone/>
            </a:pPr>
            <a:endParaRPr lang="es-ES_tradnl" altLang="es-ES" sz="2400" dirty="0" smtClean="0">
              <a:effectLst/>
            </a:endParaRPr>
          </a:p>
          <a:p>
            <a:pPr eaLnBrk="1" hangingPunct="1">
              <a:buFont typeface="Wingdings" pitchFamily="2" charset="2"/>
              <a:buNone/>
            </a:pPr>
            <a:endParaRPr lang="es-ES_tradnl" altLang="es-ES" sz="2400" dirty="0" smtClean="0">
              <a:effectLst/>
            </a:endParaRPr>
          </a:p>
          <a:p>
            <a:pPr eaLnBrk="1" hangingPunct="1">
              <a:buFont typeface="Wingdings" pitchFamily="2" charset="2"/>
              <a:buNone/>
            </a:pPr>
            <a:endParaRPr lang="es-ES_tradnl" altLang="es-ES" sz="2400" dirty="0" smtClean="0">
              <a:effectLst/>
            </a:endParaRPr>
          </a:p>
          <a:p>
            <a:pPr eaLnBrk="1" hangingPunct="1">
              <a:buFont typeface="Wingdings" pitchFamily="2" charset="2"/>
              <a:buNone/>
            </a:pPr>
            <a:endParaRPr lang="es-ES_tradnl" altLang="es-ES" sz="2400" dirty="0" smtClean="0">
              <a:effectLst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ES_tradnl" altLang="es-ES" sz="2400" dirty="0" smtClean="0">
                <a:effectLst/>
              </a:rPr>
              <a:t>	Se resuelve mediante el método de: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_tradnl" altLang="es-ES" sz="2400" i="1" dirty="0" smtClean="0">
                <a:effectLst/>
              </a:rPr>
              <a:t>Eliminación Progresiva</a:t>
            </a:r>
          </a:p>
        </p:txBody>
      </p:sp>
      <p:graphicFrame>
        <p:nvGraphicFramePr>
          <p:cNvPr id="819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466386"/>
              </p:ext>
            </p:extLst>
          </p:nvPr>
        </p:nvGraphicFramePr>
        <p:xfrm>
          <a:off x="3097213" y="3363913"/>
          <a:ext cx="3027362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cuación" r:id="rId4" imgW="1676445" imgH="704970" progId="Equation.3">
                  <p:embed/>
                </p:oleObj>
              </mc:Choice>
              <mc:Fallback>
                <p:oleObj name="Ecuación" r:id="rId4" imgW="1676445" imgH="70497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3363913"/>
                        <a:ext cx="3027362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018186"/>
              </p:ext>
            </p:extLst>
          </p:nvPr>
        </p:nvGraphicFramePr>
        <p:xfrm>
          <a:off x="2268538" y="2060575"/>
          <a:ext cx="9921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cuación" r:id="rId6" imgW="409522" imgH="190620" progId="Equation.2">
                  <p:embed/>
                </p:oleObj>
              </mc:Choice>
              <mc:Fallback>
                <p:oleObj name="Ecuación" r:id="rId6" imgW="409522" imgH="1906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060575"/>
                        <a:ext cx="9921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37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dirty="0" smtClean="0">
                <a:effectLst/>
              </a:rPr>
              <a:t>Método de Eliminación Progresiva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144000" cy="453072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altLang="es-ES" sz="2400" dirty="0" smtClean="0">
                <a:effectLst/>
              </a:rPr>
              <a:t>De la ecuación  1ª  	</a:t>
            </a:r>
            <a:r>
              <a:rPr lang="es-ES_tradnl" altLang="es-ES" sz="2400" i="1" dirty="0" smtClean="0">
                <a:effectLst/>
              </a:rPr>
              <a:t>l</a:t>
            </a:r>
            <a:r>
              <a:rPr lang="es-ES_tradnl" altLang="es-ES" sz="2400" i="1" baseline="-25000" dirty="0" smtClean="0">
                <a:effectLst/>
              </a:rPr>
              <a:t>11</a:t>
            </a:r>
            <a:r>
              <a:rPr lang="es-ES_tradnl" altLang="es-ES" sz="2400" i="1" dirty="0" smtClean="0">
                <a:effectLst/>
              </a:rPr>
              <a:t>y</a:t>
            </a:r>
            <a:r>
              <a:rPr lang="es-ES_tradnl" altLang="es-ES" sz="2400" i="1" baseline="-25000" dirty="0" smtClean="0">
                <a:effectLst/>
              </a:rPr>
              <a:t>1</a:t>
            </a:r>
            <a:r>
              <a:rPr lang="es-ES_tradnl" altLang="es-ES" sz="2400" i="1" dirty="0" smtClean="0">
                <a:effectLst/>
              </a:rPr>
              <a:t> = b</a:t>
            </a:r>
            <a:r>
              <a:rPr lang="es-ES_tradnl" altLang="es-ES" sz="2400" i="1" baseline="-25000" dirty="0" smtClean="0">
                <a:effectLst/>
              </a:rPr>
              <a:t>1</a:t>
            </a:r>
            <a:r>
              <a:rPr lang="es-ES_tradnl" altLang="es-ES" sz="2400" i="1" dirty="0" smtClean="0">
                <a:effectLst/>
              </a:rPr>
              <a:t>    y</a:t>
            </a:r>
            <a:r>
              <a:rPr lang="es-ES_tradnl" altLang="es-ES" sz="2400" i="1" baseline="-25000" dirty="0" smtClean="0">
                <a:effectLst/>
              </a:rPr>
              <a:t>1</a:t>
            </a:r>
            <a:r>
              <a:rPr lang="es-ES_tradnl" altLang="es-ES" sz="2400" i="1" dirty="0" smtClean="0">
                <a:effectLst/>
              </a:rPr>
              <a:t> = </a:t>
            </a:r>
            <a:r>
              <a:rPr lang="es-ES_tradnl" altLang="es-ES" sz="2400" dirty="0" smtClean="0">
                <a:effectLst/>
              </a:rPr>
              <a:t>            si </a:t>
            </a:r>
            <a:r>
              <a:rPr lang="es-ES_tradnl" altLang="es-ES" sz="2400" i="1" dirty="0" smtClean="0">
                <a:effectLst/>
              </a:rPr>
              <a:t>l</a:t>
            </a:r>
            <a:r>
              <a:rPr lang="es-ES_tradnl" altLang="es-ES" sz="2400" i="1" baseline="-25000" dirty="0" smtClean="0">
                <a:effectLst/>
              </a:rPr>
              <a:t>11 </a:t>
            </a:r>
            <a:r>
              <a:rPr lang="es-ES_tradnl" altLang="es-ES" sz="2400" dirty="0" smtClean="0">
                <a:effectLst/>
                <a:latin typeface="Symbol" pitchFamily="18" charset="2"/>
              </a:rPr>
              <a:t>¹</a:t>
            </a:r>
            <a:r>
              <a:rPr lang="es-ES_tradnl" altLang="es-ES" sz="2400" i="1" baseline="-25000" dirty="0" smtClean="0">
                <a:effectLst/>
              </a:rPr>
              <a:t>  </a:t>
            </a:r>
            <a:r>
              <a:rPr lang="es-ES_tradnl" altLang="es-ES" sz="2400" i="1" dirty="0" smtClean="0">
                <a:effectLst/>
              </a:rPr>
              <a:t>0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_tradnl" altLang="es-ES" sz="2400" i="1" dirty="0" smtClean="0">
              <a:effectLst/>
            </a:endParaRPr>
          </a:p>
          <a:p>
            <a:pPr eaLnBrk="1" hangingPunct="1">
              <a:defRPr/>
            </a:pPr>
            <a:r>
              <a:rPr lang="es-ES_tradnl" altLang="es-ES" sz="2400" dirty="0" smtClean="0">
                <a:effectLst/>
              </a:rPr>
              <a:t>De la ecuación  2ª  	</a:t>
            </a:r>
            <a:r>
              <a:rPr lang="es-ES_tradnl" altLang="es-ES" sz="2400" i="1" dirty="0" smtClean="0">
                <a:effectLst/>
              </a:rPr>
              <a:t>l</a:t>
            </a:r>
            <a:r>
              <a:rPr lang="es-ES_tradnl" altLang="es-ES" sz="2400" i="1" baseline="-25000" dirty="0" smtClean="0">
                <a:effectLst/>
              </a:rPr>
              <a:t>21</a:t>
            </a:r>
            <a:r>
              <a:rPr lang="es-ES_tradnl" altLang="es-ES" sz="2400" i="1" dirty="0" smtClean="0">
                <a:effectLst/>
              </a:rPr>
              <a:t>y</a:t>
            </a:r>
            <a:r>
              <a:rPr lang="es-ES_tradnl" altLang="es-ES" sz="2400" i="1" baseline="-25000" dirty="0" smtClean="0">
                <a:effectLst/>
              </a:rPr>
              <a:t>1</a:t>
            </a:r>
            <a:r>
              <a:rPr lang="es-ES_tradnl" altLang="es-ES" sz="2400" i="1" dirty="0" smtClean="0">
                <a:effectLst/>
              </a:rPr>
              <a:t> + l</a:t>
            </a:r>
            <a:r>
              <a:rPr lang="es-ES_tradnl" altLang="es-ES" sz="2400" i="1" baseline="-25000" dirty="0" smtClean="0">
                <a:effectLst/>
              </a:rPr>
              <a:t>22</a:t>
            </a:r>
            <a:r>
              <a:rPr lang="es-ES_tradnl" altLang="es-ES" sz="2400" i="1" dirty="0" smtClean="0">
                <a:effectLst/>
              </a:rPr>
              <a:t>y</a:t>
            </a:r>
            <a:r>
              <a:rPr lang="es-ES_tradnl" altLang="es-ES" sz="2400" i="1" baseline="-25000" dirty="0" smtClean="0">
                <a:effectLst/>
              </a:rPr>
              <a:t>2</a:t>
            </a:r>
            <a:r>
              <a:rPr lang="es-ES_tradnl" altLang="es-ES" sz="2400" i="1" dirty="0" smtClean="0">
                <a:effectLst/>
              </a:rPr>
              <a:t> = b</a:t>
            </a:r>
            <a:r>
              <a:rPr lang="es-ES_tradnl" altLang="es-ES" sz="2400" i="1" baseline="-25000" dirty="0" smtClean="0">
                <a:effectLst/>
              </a:rPr>
              <a:t>2</a:t>
            </a:r>
            <a:r>
              <a:rPr lang="es-ES_tradnl" altLang="es-ES" sz="2400" i="1" dirty="0" smtClean="0">
                <a:effectLst/>
              </a:rPr>
              <a:t>     y</a:t>
            </a:r>
            <a:r>
              <a:rPr lang="es-ES_tradnl" altLang="es-ES" sz="2400" i="1" baseline="-25000" dirty="0" smtClean="0">
                <a:effectLst/>
              </a:rPr>
              <a:t>2</a:t>
            </a:r>
            <a:r>
              <a:rPr lang="es-ES_tradnl" altLang="es-ES" sz="2400" i="1" dirty="0" smtClean="0">
                <a:effectLst/>
              </a:rPr>
              <a:t> = </a:t>
            </a:r>
            <a:r>
              <a:rPr lang="es-ES_tradnl" altLang="es-ES" sz="2400" dirty="0" smtClean="0">
                <a:effectLst/>
              </a:rPr>
              <a:t>                si </a:t>
            </a:r>
            <a:r>
              <a:rPr lang="es-ES_tradnl" altLang="es-ES" sz="2400" i="1" dirty="0" smtClean="0">
                <a:effectLst/>
              </a:rPr>
              <a:t>l</a:t>
            </a:r>
            <a:r>
              <a:rPr lang="es-ES_tradnl" altLang="es-ES" sz="2400" i="1" baseline="-25000" dirty="0" smtClean="0">
                <a:effectLst/>
              </a:rPr>
              <a:t>22</a:t>
            </a:r>
            <a:r>
              <a:rPr lang="es-ES_tradnl" altLang="es-ES" sz="2400" dirty="0" smtClean="0">
                <a:effectLst/>
                <a:latin typeface="Symbol" pitchFamily="18" charset="2"/>
              </a:rPr>
              <a:t>¹</a:t>
            </a:r>
            <a:r>
              <a:rPr lang="es-ES_tradnl" altLang="es-ES" sz="2400" i="1" dirty="0" smtClean="0">
                <a:effectLst/>
                <a:latin typeface="Monotype Sorts" pitchFamily="2" charset="2"/>
              </a:rPr>
              <a:t> </a:t>
            </a:r>
            <a:r>
              <a:rPr lang="es-ES_tradnl" altLang="es-ES" sz="2400" i="1" dirty="0" smtClean="0">
                <a:effectLst/>
              </a:rPr>
              <a:t>0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_tradnl" altLang="es-ES" sz="2400" dirty="0" smtClean="0">
              <a:effectLst/>
            </a:endParaRPr>
          </a:p>
          <a:p>
            <a:pPr eaLnBrk="1" hangingPunct="1">
              <a:defRPr/>
            </a:pPr>
            <a:r>
              <a:rPr lang="es-ES_tradnl" altLang="es-ES" sz="2400" dirty="0" smtClean="0">
                <a:effectLst/>
              </a:rPr>
              <a:t>De la ecuación  3ª  	</a:t>
            </a:r>
            <a:r>
              <a:rPr lang="es-ES_tradnl" altLang="es-ES" sz="2400" i="1" dirty="0" smtClean="0">
                <a:effectLst/>
              </a:rPr>
              <a:t>l</a:t>
            </a:r>
            <a:r>
              <a:rPr lang="es-ES_tradnl" altLang="es-ES" sz="2400" i="1" baseline="-25000" dirty="0" smtClean="0">
                <a:effectLst/>
              </a:rPr>
              <a:t>31</a:t>
            </a:r>
            <a:r>
              <a:rPr lang="es-ES_tradnl" altLang="es-ES" sz="2400" i="1" dirty="0" smtClean="0">
                <a:effectLst/>
              </a:rPr>
              <a:t>y</a:t>
            </a:r>
            <a:r>
              <a:rPr lang="es-ES_tradnl" altLang="es-ES" sz="2400" i="1" baseline="-25000" dirty="0" smtClean="0">
                <a:effectLst/>
              </a:rPr>
              <a:t>1</a:t>
            </a:r>
            <a:r>
              <a:rPr lang="es-ES_tradnl" altLang="es-ES" sz="2400" i="1" dirty="0" smtClean="0">
                <a:effectLst/>
              </a:rPr>
              <a:t> + l</a:t>
            </a:r>
            <a:r>
              <a:rPr lang="es-ES_tradnl" altLang="es-ES" sz="2400" i="1" baseline="-25000" dirty="0" smtClean="0">
                <a:effectLst/>
              </a:rPr>
              <a:t>32</a:t>
            </a:r>
            <a:r>
              <a:rPr lang="es-ES_tradnl" altLang="es-ES" sz="2400" i="1" dirty="0" smtClean="0">
                <a:effectLst/>
              </a:rPr>
              <a:t>y</a:t>
            </a:r>
            <a:r>
              <a:rPr lang="es-ES_tradnl" altLang="es-ES" sz="2400" i="1" baseline="-25000" dirty="0" smtClean="0">
                <a:effectLst/>
              </a:rPr>
              <a:t>2</a:t>
            </a:r>
            <a:r>
              <a:rPr lang="es-ES_tradnl" altLang="es-ES" sz="2400" i="1" dirty="0" smtClean="0">
                <a:effectLst/>
              </a:rPr>
              <a:t> + l</a:t>
            </a:r>
            <a:r>
              <a:rPr lang="es-ES_tradnl" altLang="es-ES" sz="2400" i="1" baseline="-25000" dirty="0" smtClean="0">
                <a:effectLst/>
              </a:rPr>
              <a:t>33</a:t>
            </a:r>
            <a:r>
              <a:rPr lang="es-ES_tradnl" altLang="es-ES" sz="2400" i="1" dirty="0" smtClean="0">
                <a:effectLst/>
              </a:rPr>
              <a:t>y</a:t>
            </a:r>
            <a:r>
              <a:rPr lang="es-ES_tradnl" altLang="es-ES" sz="2400" i="1" baseline="-25000" dirty="0" smtClean="0">
                <a:effectLst/>
              </a:rPr>
              <a:t>3</a:t>
            </a:r>
            <a:r>
              <a:rPr lang="es-ES_tradnl" altLang="es-ES" sz="2400" i="1" dirty="0" smtClean="0">
                <a:effectLst/>
              </a:rPr>
              <a:t> = b</a:t>
            </a:r>
            <a:r>
              <a:rPr lang="es-ES_tradnl" altLang="es-ES" sz="2400" i="1" baseline="-25000" dirty="0" smtClean="0">
                <a:effectLst/>
              </a:rPr>
              <a:t>3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_tradnl" altLang="es-ES" sz="2400" i="1" baseline="-25000" dirty="0" smtClean="0">
                <a:effectLst/>
              </a:rPr>
              <a:t>   </a:t>
            </a:r>
            <a:r>
              <a:rPr lang="es-ES_tradnl" altLang="es-ES" sz="2400" i="1" dirty="0" smtClean="0">
                <a:effectLst/>
              </a:rPr>
              <a:t>  y</a:t>
            </a:r>
            <a:r>
              <a:rPr lang="es-ES_tradnl" altLang="es-ES" sz="2400" i="1" baseline="-25000" dirty="0" smtClean="0">
                <a:effectLst/>
              </a:rPr>
              <a:t>3</a:t>
            </a:r>
            <a:r>
              <a:rPr lang="es-ES_tradnl" altLang="es-ES" sz="2400" i="1" dirty="0" smtClean="0">
                <a:effectLst/>
              </a:rPr>
              <a:t> = </a:t>
            </a:r>
            <a:r>
              <a:rPr lang="es-ES_tradnl" altLang="es-ES" sz="2400" dirty="0" smtClean="0">
                <a:effectLst/>
              </a:rPr>
              <a:t>                        siendo  </a:t>
            </a:r>
            <a:r>
              <a:rPr lang="es-ES_tradnl" altLang="es-ES" sz="2400" i="1" dirty="0" smtClean="0">
                <a:effectLst/>
              </a:rPr>
              <a:t> l</a:t>
            </a:r>
            <a:r>
              <a:rPr lang="es-ES_tradnl" altLang="es-ES" sz="2400" i="1" baseline="-25000" dirty="0" smtClean="0">
                <a:effectLst/>
              </a:rPr>
              <a:t>33</a:t>
            </a:r>
            <a:r>
              <a:rPr lang="es-ES_tradnl" altLang="es-ES" sz="2400" dirty="0" smtClean="0">
                <a:effectLst/>
                <a:latin typeface="Symbol" pitchFamily="18" charset="2"/>
              </a:rPr>
              <a:t>¹</a:t>
            </a:r>
            <a:r>
              <a:rPr lang="es-ES_tradnl" altLang="es-ES" sz="2400" i="1" dirty="0" smtClean="0">
                <a:effectLst/>
              </a:rPr>
              <a:t>0</a:t>
            </a:r>
            <a:endParaRPr lang="es-ES_tradnl" altLang="es-ES" sz="2400" dirty="0" smtClean="0"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_tradnl" altLang="es-ES" sz="2400" dirty="0" smtClean="0">
                <a:effectLst/>
              </a:rPr>
              <a:t>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_tradnl" altLang="es-ES" sz="2400" dirty="0" smtClean="0">
                <a:effectLst/>
              </a:rPr>
              <a:t>	Se debe cumplir </a:t>
            </a:r>
            <a:r>
              <a:rPr lang="es-ES_tradnl" altLang="es-ES" sz="2400" i="1" dirty="0" smtClean="0">
                <a:effectLst/>
              </a:rPr>
              <a:t>l</a:t>
            </a:r>
            <a:r>
              <a:rPr lang="es-ES_tradnl" altLang="es-ES" sz="2400" i="1" baseline="-25000" dirty="0" smtClean="0">
                <a:effectLst/>
              </a:rPr>
              <a:t>ii</a:t>
            </a:r>
            <a:r>
              <a:rPr lang="es-ES_tradnl" altLang="es-ES" sz="2400" dirty="0" smtClean="0">
                <a:effectLst/>
                <a:latin typeface="Symbol" pitchFamily="18" charset="2"/>
              </a:rPr>
              <a:t>¹</a:t>
            </a:r>
            <a:r>
              <a:rPr lang="es-ES_tradnl" altLang="es-ES" sz="2400" i="1" dirty="0" smtClean="0">
                <a:effectLst/>
              </a:rPr>
              <a:t>0</a:t>
            </a:r>
            <a:r>
              <a:rPr lang="es-ES_tradnl" altLang="es-ES" sz="2400" dirty="0" smtClean="0">
                <a:effectLst/>
              </a:rPr>
              <a:t>  para todo </a:t>
            </a:r>
            <a:r>
              <a:rPr lang="es-ES_tradnl" altLang="es-ES" sz="2400" i="1" dirty="0" smtClean="0">
                <a:effectLst/>
              </a:rPr>
              <a:t>i</a:t>
            </a:r>
            <a:r>
              <a:rPr lang="es-ES_tradnl" altLang="es-ES" sz="2400" dirty="0" smtClean="0">
                <a:effectLst/>
              </a:rPr>
              <a:t> </a:t>
            </a:r>
            <a:r>
              <a:rPr lang="es-ES_tradnl" altLang="es-ES" sz="2400" dirty="0" smtClean="0">
                <a:effectLst/>
                <a:sym typeface="Wingdings" pitchFamily="2" charset="2"/>
              </a:rPr>
              <a:t>  </a:t>
            </a:r>
            <a:r>
              <a:rPr lang="es-ES_tradnl" altLang="es-ES" sz="2400" dirty="0" smtClean="0">
                <a:effectLst/>
              </a:rPr>
              <a:t>el determinante de  </a:t>
            </a:r>
            <a:r>
              <a:rPr lang="es-ES_tradnl" altLang="es-ES" sz="2400" i="1" dirty="0" smtClean="0">
                <a:effectLst/>
              </a:rPr>
              <a:t>L = l</a:t>
            </a:r>
            <a:r>
              <a:rPr lang="es-ES_tradnl" altLang="es-ES" sz="2400" i="1" baseline="-25000" dirty="0" smtClean="0">
                <a:effectLst/>
              </a:rPr>
              <a:t>11</a:t>
            </a:r>
            <a:r>
              <a:rPr lang="es-ES_tradnl" altLang="es-ES" sz="2400" i="1" dirty="0" smtClean="0">
                <a:effectLst/>
              </a:rPr>
              <a:t>·l</a:t>
            </a:r>
            <a:r>
              <a:rPr lang="es-ES_tradnl" altLang="es-ES" sz="2400" i="1" baseline="-25000" dirty="0" smtClean="0">
                <a:effectLst/>
              </a:rPr>
              <a:t>22</a:t>
            </a:r>
            <a:r>
              <a:rPr lang="es-ES_tradnl" altLang="es-ES" sz="2400" i="1" dirty="0" smtClean="0">
                <a:effectLst/>
              </a:rPr>
              <a:t>·l</a:t>
            </a:r>
            <a:r>
              <a:rPr lang="es-ES_tradnl" altLang="es-ES" sz="2400" i="1" baseline="-25000" dirty="0" smtClean="0">
                <a:effectLst/>
              </a:rPr>
              <a:t>33</a:t>
            </a:r>
            <a:r>
              <a:rPr lang="es-ES_tradnl" altLang="es-ES" sz="2400" dirty="0" smtClean="0">
                <a:effectLst/>
              </a:rPr>
              <a:t>  debe de ser distinto de cero, </a:t>
            </a:r>
            <a:r>
              <a:rPr lang="es-ES_tradnl" altLang="es-ES" sz="2400" dirty="0" smtClean="0">
                <a:effectLst/>
                <a:sym typeface="Wingdings" pitchFamily="2" charset="2"/>
              </a:rPr>
              <a:t> </a:t>
            </a:r>
            <a:r>
              <a:rPr lang="es-ES_tradnl" altLang="es-ES" sz="2400" dirty="0" smtClean="0">
                <a:effectLst/>
              </a:rPr>
              <a:t> </a:t>
            </a:r>
            <a:r>
              <a:rPr lang="es-ES_tradnl" altLang="es-ES" sz="2400" i="1" dirty="0" smtClean="0">
                <a:effectLst/>
              </a:rPr>
              <a:t>L</a:t>
            </a:r>
            <a:r>
              <a:rPr lang="es-ES_tradnl" altLang="es-ES" sz="2400" dirty="0" smtClean="0">
                <a:effectLst/>
              </a:rPr>
              <a:t> debe ser invertible.</a:t>
            </a:r>
          </a:p>
        </p:txBody>
      </p:sp>
      <p:graphicFrame>
        <p:nvGraphicFramePr>
          <p:cNvPr id="922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922612"/>
              </p:ext>
            </p:extLst>
          </p:nvPr>
        </p:nvGraphicFramePr>
        <p:xfrm>
          <a:off x="6372225" y="1196975"/>
          <a:ext cx="4111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cuación" r:id="rId4" imgW="190444" imgH="419040" progId="Equation.2">
                  <p:embed/>
                </p:oleObj>
              </mc:Choice>
              <mc:Fallback>
                <p:oleObj name="Ecuación" r:id="rId4" imgW="190444" imgH="4190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196975"/>
                        <a:ext cx="4111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928824"/>
              </p:ext>
            </p:extLst>
          </p:nvPr>
        </p:nvGraphicFramePr>
        <p:xfrm>
          <a:off x="7524750" y="2170113"/>
          <a:ext cx="114141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cuación" r:id="rId6" imgW="609690" imgH="419040" progId="Equation.2">
                  <p:embed/>
                </p:oleObj>
              </mc:Choice>
              <mc:Fallback>
                <p:oleObj name="Ecuación" r:id="rId6" imgW="609690" imgH="4190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170113"/>
                        <a:ext cx="114141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650527"/>
              </p:ext>
            </p:extLst>
          </p:nvPr>
        </p:nvGraphicFramePr>
        <p:xfrm>
          <a:off x="1258888" y="3860800"/>
          <a:ext cx="19335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cuación" r:id="rId8" imgW="1057300" imgH="419040" progId="Equation.2">
                  <p:embed/>
                </p:oleObj>
              </mc:Choice>
              <mc:Fallback>
                <p:oleObj name="Ecuación" r:id="rId8" imgW="1057300" imgH="4190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60800"/>
                        <a:ext cx="19335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48817"/>
              </p:ext>
            </p:extLst>
          </p:nvPr>
        </p:nvGraphicFramePr>
        <p:xfrm>
          <a:off x="4510088" y="3322638"/>
          <a:ext cx="104775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cuación" r:id="rId10" imgW="114201" imgH="203024" progId="Equation.2">
                  <p:embed/>
                </p:oleObj>
              </mc:Choice>
              <mc:Fallback>
                <p:oleObj name="Ecuación" r:id="rId10" imgW="114201" imgH="203024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322638"/>
                        <a:ext cx="104775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4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578850" cy="1066800"/>
          </a:xfrm>
        </p:spPr>
        <p:txBody>
          <a:bodyPr lIns="92075" tIns="46038" rIns="92075" bIns="46038" anchorCtr="0"/>
          <a:lstStyle/>
          <a:p>
            <a:pPr eaLnBrk="1" hangingPunct="1">
              <a:defRPr/>
            </a:pPr>
            <a:r>
              <a:rPr lang="es-ES_tradnl" altLang="es-ES" sz="3600" smtClean="0">
                <a:effectLst/>
              </a:rPr>
              <a:t>Algoritmo 1. Eliminación Progresiva </a:t>
            </a:r>
            <a:br>
              <a:rPr lang="es-ES_tradnl" altLang="es-ES" sz="3600" smtClean="0">
                <a:effectLst/>
              </a:rPr>
            </a:br>
            <a:r>
              <a:rPr lang="es-ES_tradnl" altLang="es-ES" sz="3600" smtClean="0">
                <a:effectLst/>
              </a:rPr>
              <a:t>(por filas)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dirty="0" smtClean="0">
                <a:effectLst/>
              </a:rPr>
              <a:t>Dada una matriz </a:t>
            </a:r>
            <a:r>
              <a:rPr lang="es-ES_tradnl" altLang="es-ES" sz="2000" i="1" dirty="0" smtClean="0">
                <a:effectLst/>
              </a:rPr>
              <a:t>L</a:t>
            </a:r>
            <a:r>
              <a:rPr lang="es-ES_tradnl" altLang="es-ES" sz="2000" dirty="0" smtClean="0">
                <a:effectLst/>
              </a:rPr>
              <a:t> </a:t>
            </a:r>
            <a:r>
              <a:rPr lang="es-ES_tradnl" altLang="es-ES" sz="2000" i="1" dirty="0" smtClean="0">
                <a:effectLst/>
              </a:rPr>
              <a:t>         </a:t>
            </a:r>
            <a:r>
              <a:rPr lang="es-ES_tradnl" altLang="es-ES" sz="2000" dirty="0" smtClean="0">
                <a:effectLst/>
              </a:rPr>
              <a:t>triangular inferior e invertible y un vector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dirty="0" smtClean="0">
                <a:effectLst/>
              </a:rPr>
              <a:t>b          </a:t>
            </a:r>
            <a:r>
              <a:rPr lang="es-ES_tradnl" altLang="es-ES" sz="2000" dirty="0" smtClean="0">
                <a:effectLst/>
              </a:rPr>
              <a:t>este algoritmo calcula un vector </a:t>
            </a:r>
            <a:r>
              <a:rPr lang="es-ES_tradnl" altLang="es-ES" sz="2000" i="1" dirty="0" smtClean="0">
                <a:effectLst/>
              </a:rPr>
              <a:t> y          </a:t>
            </a:r>
            <a:r>
              <a:rPr lang="es-ES_tradnl" altLang="es-ES" sz="2000" dirty="0" smtClean="0">
                <a:effectLst/>
              </a:rPr>
              <a:t>tal que   </a:t>
            </a:r>
            <a:r>
              <a:rPr lang="es-ES_tradnl" altLang="es-ES" sz="2000" i="1" dirty="0" err="1" smtClean="0">
                <a:effectLst/>
              </a:rPr>
              <a:t>Ly</a:t>
            </a:r>
            <a:r>
              <a:rPr lang="es-ES_tradnl" altLang="es-ES" sz="2000" i="1" dirty="0" smtClean="0">
                <a:effectLst/>
              </a:rPr>
              <a:t> = b.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ES" sz="2000" i="1" dirty="0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dirty="0" smtClean="0">
                <a:effectLst/>
              </a:rPr>
              <a:t>			</a:t>
            </a:r>
            <a:r>
              <a:rPr lang="es-ES_tradnl" altLang="es-ES" sz="2000" i="1" dirty="0" err="1" smtClean="0">
                <a:effectLst/>
              </a:rPr>
              <a:t>For</a:t>
            </a:r>
            <a:r>
              <a:rPr lang="es-ES_tradnl" altLang="es-ES" sz="2000" i="1" dirty="0" smtClean="0">
                <a:effectLst/>
              </a:rPr>
              <a:t>  i = 1: 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dirty="0" smtClean="0">
                <a:effectLst/>
              </a:rPr>
              <a:t>				</a:t>
            </a:r>
            <a:r>
              <a:rPr lang="es-ES_tradnl" altLang="es-ES" sz="2000" i="1" dirty="0" err="1" smtClean="0">
                <a:effectLst/>
              </a:rPr>
              <a:t>y</a:t>
            </a:r>
            <a:r>
              <a:rPr lang="es-ES_tradnl" altLang="es-ES" sz="2000" i="1" baseline="-25000" dirty="0" err="1" smtClean="0">
                <a:effectLst/>
              </a:rPr>
              <a:t>i</a:t>
            </a:r>
            <a:r>
              <a:rPr lang="es-ES_tradnl" altLang="es-ES" sz="2000" i="1" dirty="0" smtClean="0">
                <a:effectLst/>
              </a:rPr>
              <a:t> = </a:t>
            </a:r>
            <a:r>
              <a:rPr lang="es-ES_tradnl" altLang="es-ES" sz="2000" i="1" dirty="0" err="1" smtClean="0">
                <a:effectLst/>
              </a:rPr>
              <a:t>b</a:t>
            </a:r>
            <a:r>
              <a:rPr lang="es-ES_tradnl" altLang="es-ES" sz="2000" i="1" baseline="-25000" dirty="0" err="1" smtClean="0">
                <a:effectLst/>
              </a:rPr>
              <a:t>i</a:t>
            </a:r>
            <a:endParaRPr lang="es-ES_tradnl" altLang="es-ES" sz="2000" i="1" dirty="0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dirty="0" smtClean="0">
                <a:effectLst/>
              </a:rPr>
              <a:t>				</a:t>
            </a:r>
            <a:r>
              <a:rPr lang="es-ES_tradnl" altLang="es-ES" sz="2000" i="1" dirty="0" err="1" smtClean="0">
                <a:effectLst/>
              </a:rPr>
              <a:t>For</a:t>
            </a:r>
            <a:r>
              <a:rPr lang="es-ES_tradnl" altLang="es-ES" sz="2000" i="1" dirty="0" smtClean="0">
                <a:effectLst/>
              </a:rPr>
              <a:t> j = 1: i-1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dirty="0" smtClean="0">
                <a:effectLst/>
              </a:rPr>
              <a:t>					</a:t>
            </a:r>
            <a:r>
              <a:rPr lang="es-ES_tradnl" altLang="es-ES" sz="2000" i="1" dirty="0" err="1" smtClean="0">
                <a:effectLst/>
              </a:rPr>
              <a:t>y</a:t>
            </a:r>
            <a:r>
              <a:rPr lang="es-ES_tradnl" altLang="es-ES" sz="2000" i="1" baseline="-25000" dirty="0" err="1" smtClean="0">
                <a:effectLst/>
              </a:rPr>
              <a:t>i</a:t>
            </a:r>
            <a:r>
              <a:rPr lang="es-ES_tradnl" altLang="es-ES" sz="2000" i="1" dirty="0" smtClean="0">
                <a:effectLst/>
              </a:rPr>
              <a:t> = </a:t>
            </a:r>
            <a:r>
              <a:rPr lang="es-ES_tradnl" altLang="es-ES" sz="2000" i="1" dirty="0" err="1" smtClean="0">
                <a:effectLst/>
              </a:rPr>
              <a:t>y</a:t>
            </a:r>
            <a:r>
              <a:rPr lang="es-ES_tradnl" altLang="es-ES" sz="2000" i="1" baseline="-25000" dirty="0" err="1" smtClean="0">
                <a:effectLst/>
              </a:rPr>
              <a:t>i</a:t>
            </a:r>
            <a:r>
              <a:rPr lang="es-ES_tradnl" altLang="es-ES" sz="2000" i="1" dirty="0" smtClean="0">
                <a:effectLst/>
              </a:rPr>
              <a:t> - </a:t>
            </a:r>
            <a:r>
              <a:rPr lang="es-ES_tradnl" altLang="es-ES" sz="2000" i="1" dirty="0" err="1" smtClean="0">
                <a:effectLst/>
              </a:rPr>
              <a:t>l</a:t>
            </a:r>
            <a:r>
              <a:rPr lang="es-ES_tradnl" altLang="es-ES" sz="2000" i="1" baseline="-25000" dirty="0" err="1" smtClean="0">
                <a:effectLst/>
              </a:rPr>
              <a:t>ij</a:t>
            </a:r>
            <a:r>
              <a:rPr lang="es-ES_tradnl" altLang="es-ES" sz="2000" i="1" dirty="0" smtClean="0">
                <a:effectLst/>
              </a:rPr>
              <a:t> </a:t>
            </a:r>
            <a:r>
              <a:rPr lang="es-ES_tradnl" altLang="es-ES" sz="2000" i="1" dirty="0" err="1" smtClean="0">
                <a:effectLst/>
              </a:rPr>
              <a:t>y</a:t>
            </a:r>
            <a:r>
              <a:rPr lang="es-ES_tradnl" altLang="es-ES" sz="2000" i="1" baseline="-25000" dirty="0" err="1" smtClean="0">
                <a:effectLst/>
              </a:rPr>
              <a:t>j</a:t>
            </a:r>
            <a:endParaRPr lang="es-ES_tradnl" altLang="es-ES" sz="2000" i="1" baseline="-25000" dirty="0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dirty="0" smtClean="0">
                <a:effectLst/>
              </a:rPr>
              <a:t>				</a:t>
            </a:r>
            <a:r>
              <a:rPr lang="es-ES_tradnl" altLang="es-ES" sz="2000" i="1" dirty="0" err="1" smtClean="0">
                <a:effectLst/>
              </a:rPr>
              <a:t>End</a:t>
            </a:r>
            <a:r>
              <a:rPr lang="es-ES_tradnl" altLang="es-ES" sz="2000" i="1" dirty="0" smtClean="0">
                <a:effectLst/>
              </a:rPr>
              <a:t> </a:t>
            </a:r>
            <a:r>
              <a:rPr lang="es-ES_tradnl" altLang="es-ES" sz="2000" i="1" dirty="0" err="1" smtClean="0">
                <a:effectLst/>
              </a:rPr>
              <a:t>for</a:t>
            </a:r>
            <a:endParaRPr lang="es-ES_tradnl" altLang="es-ES" sz="2000" i="1" dirty="0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ES" sz="2000" i="1" dirty="0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dirty="0" smtClean="0">
                <a:effectLst/>
              </a:rPr>
              <a:t>				</a:t>
            </a:r>
            <a:r>
              <a:rPr lang="es-ES_tradnl" altLang="es-ES" sz="2000" i="1" dirty="0" err="1" smtClean="0">
                <a:effectLst/>
              </a:rPr>
              <a:t>y</a:t>
            </a:r>
            <a:r>
              <a:rPr lang="es-ES_tradnl" altLang="es-ES" sz="2000" i="1" baseline="-25000" dirty="0" err="1" smtClean="0">
                <a:effectLst/>
              </a:rPr>
              <a:t>i</a:t>
            </a:r>
            <a:r>
              <a:rPr lang="es-ES_tradnl" altLang="es-ES" sz="2000" i="1" dirty="0" smtClean="0">
                <a:effectLst/>
              </a:rPr>
              <a:t> 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i="1" dirty="0" smtClean="0">
                <a:effectLst/>
              </a:rPr>
              <a:t>			</a:t>
            </a:r>
            <a:r>
              <a:rPr lang="es-ES_tradnl" altLang="es-ES" sz="2000" i="1" dirty="0" err="1" smtClean="0">
                <a:effectLst/>
              </a:rPr>
              <a:t>End</a:t>
            </a:r>
            <a:r>
              <a:rPr lang="es-ES_tradnl" altLang="es-ES" sz="2000" i="1" dirty="0" smtClean="0">
                <a:effectLst/>
              </a:rPr>
              <a:t> </a:t>
            </a:r>
            <a:r>
              <a:rPr lang="es-ES_tradnl" altLang="es-ES" sz="2000" i="1" dirty="0" err="1" smtClean="0">
                <a:effectLst/>
              </a:rPr>
              <a:t>For</a:t>
            </a:r>
            <a:endParaRPr lang="es-ES_tradnl" altLang="es-ES" sz="2000" i="1" dirty="0" smtClean="0">
              <a:effectLst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ES" sz="2000" dirty="0" smtClean="0">
              <a:effectLst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ES" sz="2000" dirty="0" smtClean="0">
              <a:effectLst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altLang="es-ES" sz="2000" dirty="0" smtClean="0">
              <a:effectLst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ES" sz="2000" dirty="0" smtClean="0">
                <a:effectLst/>
              </a:rPr>
              <a:t>Coste :</a:t>
            </a:r>
          </a:p>
        </p:txBody>
      </p:sp>
      <p:graphicFrame>
        <p:nvGraphicFramePr>
          <p:cNvPr id="1024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676613"/>
              </p:ext>
            </p:extLst>
          </p:nvPr>
        </p:nvGraphicFramePr>
        <p:xfrm>
          <a:off x="1325563" y="5954713"/>
          <a:ext cx="71199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cuación" r:id="rId4" imgW="3648145" imgH="419040" progId="Equation.2">
                  <p:embed/>
                </p:oleObj>
              </mc:Choice>
              <mc:Fallback>
                <p:oleObj name="Ecuación" r:id="rId4" imgW="3648145" imgH="4190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5954713"/>
                        <a:ext cx="711993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344076"/>
              </p:ext>
            </p:extLst>
          </p:nvPr>
        </p:nvGraphicFramePr>
        <p:xfrm>
          <a:off x="3419475" y="4508500"/>
          <a:ext cx="3397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cuación" r:id="rId6" imgW="190444" imgH="419040" progId="Equation.2">
                  <p:embed/>
                </p:oleObj>
              </mc:Choice>
              <mc:Fallback>
                <p:oleObj name="Ecuación" r:id="rId6" imgW="190444" imgH="4190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508500"/>
                        <a:ext cx="3397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371394"/>
              </p:ext>
            </p:extLst>
          </p:nvPr>
        </p:nvGraphicFramePr>
        <p:xfrm>
          <a:off x="5580063" y="1916113"/>
          <a:ext cx="7731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Ecuación" r:id="rId8" imgW="323889" imgH="190620" progId="Equation.2">
                  <p:embed/>
                </p:oleObj>
              </mc:Choice>
              <mc:Fallback>
                <p:oleObj name="Ecuación" r:id="rId8" imgW="323889" imgH="1906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16113"/>
                        <a:ext cx="77311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575550"/>
              </p:ext>
            </p:extLst>
          </p:nvPr>
        </p:nvGraphicFramePr>
        <p:xfrm>
          <a:off x="2489200" y="1517650"/>
          <a:ext cx="9921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Ecuación" r:id="rId10" imgW="409522" imgH="190620" progId="Equation.3">
                  <p:embed/>
                </p:oleObj>
              </mc:Choice>
              <mc:Fallback>
                <p:oleObj name="Ecuación" r:id="rId10" imgW="409522" imgH="1906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517650"/>
                        <a:ext cx="9921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231277"/>
              </p:ext>
            </p:extLst>
          </p:nvPr>
        </p:nvGraphicFramePr>
        <p:xfrm>
          <a:off x="269875" y="1866900"/>
          <a:ext cx="7731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Ecuación" r:id="rId12" imgW="323889" imgH="190620" progId="Equation.2">
                  <p:embed/>
                </p:oleObj>
              </mc:Choice>
              <mc:Fallback>
                <p:oleObj name="Ecuación" r:id="rId12" imgW="323889" imgH="1906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1866900"/>
                        <a:ext cx="7731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8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ntilado">
  <a:themeElements>
    <a:clrScheme name="Acantilado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Acantil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antilado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</TotalTime>
  <Words>1715</Words>
  <Application>Microsoft Office PowerPoint</Application>
  <PresentationFormat>Presentación en pantalla (4:3)</PresentationFormat>
  <Paragraphs>363</Paragraphs>
  <Slides>38</Slides>
  <Notes>38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0" baseType="lpstr">
      <vt:lpstr>Acantilado</vt:lpstr>
      <vt:lpstr>Ecuación</vt:lpstr>
      <vt:lpstr>Computación de Altas Prestaciones</vt:lpstr>
      <vt:lpstr>Presentación de PowerPoint</vt:lpstr>
      <vt:lpstr>INTRODUCCIÓN</vt:lpstr>
      <vt:lpstr>INTRODUCCIÓN</vt:lpstr>
      <vt:lpstr>Sistemas triangulares</vt:lpstr>
      <vt:lpstr>Método de Eliminación Progresiva</vt:lpstr>
      <vt:lpstr>Resolución de un sistema triangular inferior</vt:lpstr>
      <vt:lpstr>Método de Eliminación Progresiva</vt:lpstr>
      <vt:lpstr>Algoritmo 1. Eliminación Progresiva  (por filas)</vt:lpstr>
      <vt:lpstr>Algoritmo 1.1. Eliminación Progresiva (con overwriting); versión por filas</vt:lpstr>
      <vt:lpstr>Algoritmo 2. Eliminación Regresiva  (por filas)</vt:lpstr>
      <vt:lpstr>Algoritmo 2.1. Eliminación Regresiva (con overwriting); versión por filas</vt:lpstr>
      <vt:lpstr>Algoritmo 1.3. Eliminación Progresiva (con overwriting); versión por columnas</vt:lpstr>
      <vt:lpstr>Algoritmo 1.3. Eliminación Progresiva (con overwriting); versión por columnas</vt:lpstr>
      <vt:lpstr>Algoritmo 1.3. Eliminación Progresiva (con overwriting); versión por columnas</vt:lpstr>
      <vt:lpstr>Algoritmo 1.3. Eliminación Progresiva (con overwriting); versión por columnas</vt:lpstr>
      <vt:lpstr>Algoritmo 2.3. Eliminación Progresiva (con overwriting); versión por columnas</vt:lpstr>
      <vt:lpstr>Algoritmo 2.3. Eliminación Progresiva (con overwriting); versión por columnas</vt:lpstr>
      <vt:lpstr>Algoritmo 1.3. Eliminación Regresiva (con overwriting); versión por columnas</vt:lpstr>
      <vt:lpstr>Sistema triangular inferior, con múltiples lados derechos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Computación de Altas Prestaciones</dc:title>
  <dc:creator>victor</dc:creator>
  <cp:lastModifiedBy>Victor Garcia</cp:lastModifiedBy>
  <cp:revision>122</cp:revision>
  <dcterms:created xsi:type="dcterms:W3CDTF">2006-08-25T17:03:14Z</dcterms:created>
  <dcterms:modified xsi:type="dcterms:W3CDTF">2023-04-25T10:49:59Z</dcterms:modified>
</cp:coreProperties>
</file>