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5" r:id="rId16"/>
    <p:sldId id="329" r:id="rId17"/>
    <p:sldId id="316" r:id="rId18"/>
    <p:sldId id="317" r:id="rId19"/>
    <p:sldId id="318" r:id="rId20"/>
    <p:sldId id="334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30" r:id="rId32"/>
    <p:sldId id="331" r:id="rId33"/>
    <p:sldId id="332" r:id="rId34"/>
    <p:sldId id="333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CAF1BA-6B59-45C0-993E-BBBB98AEA2A2}" type="datetimeFigureOut">
              <a:rPr lang="es-ES"/>
              <a:pPr>
                <a:defRPr/>
              </a:pPr>
              <a:t>28/02/2023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7AEADC8-C812-4A9B-9E75-FCBEA28BF95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1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C062E85-A297-4B67-930B-C80392D1BB66}" type="datetimeFigureOut">
              <a:rPr lang="es-ES"/>
              <a:pPr>
                <a:defRPr/>
              </a:pPr>
              <a:t>28/02/2023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3144592-1A5E-46EB-AD83-F481792F175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0572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 anchor="b"/>
          <a:lstStyle>
            <a:lvl1pPr>
              <a:defRPr sz="5700"/>
            </a:lvl1pPr>
          </a:lstStyle>
          <a:p>
            <a:pPr lvl="0"/>
            <a:r>
              <a:rPr lang="es-ES" altLang="es-ES" noProof="0"/>
              <a:t>Haga clic para cambiar el estilo de título	</a:t>
            </a:r>
          </a:p>
        </p:txBody>
      </p:sp>
      <p:sp>
        <p:nvSpPr>
          <p:cNvPr id="30739" name="Rectangle 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s-ES" altLang="es-ES" noProof="0"/>
              <a:t>Haga clic para modificar el estilo de subtítulo del patrón</a:t>
            </a:r>
          </a:p>
        </p:txBody>
      </p:sp>
      <p:sp>
        <p:nvSpPr>
          <p:cNvPr id="20" name="Rectangle 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1" name="Rectangle 2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2" name="Rectangle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8734B-5C67-463B-B71D-D7D9DFAF3AB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8565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842B4-312B-4421-A4F3-8927CCC161C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812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F3258-9D55-4EA4-A785-75179EF1F7C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984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A1025-9B28-4633-862B-B90AC1E969F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07205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8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B119E-72B7-4896-826D-BD157D050C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3020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F68CF-EC2E-4E61-8FDC-35760DA3B7F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1095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9D296-50BA-4B1C-937B-BCEB831C740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0382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49072-EEB7-444E-961F-28B4978CB8E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452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19724-1032-4A0F-B04D-EA20028BB31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033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C2F53-6195-4A9F-8A2D-D72BAB89879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7935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A62E5-4860-442C-B55C-A2EF527E0A1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598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9091-5E74-4F96-9F47-4F9B2D2CCD2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5773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4764-0736-4180-8C4F-C1BF9140C0A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9163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D9E9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716463" y="5345113"/>
            <a:ext cx="4427537" cy="1512887"/>
            <a:chOff x="2971" y="3367"/>
            <a:chExt cx="2789" cy="953"/>
          </a:xfrm>
        </p:grpSpPr>
        <p:sp>
          <p:nvSpPr>
            <p:cNvPr id="1034" name="Freeform 3"/>
            <p:cNvSpPr>
              <a:spLocks/>
            </p:cNvSpPr>
            <p:nvPr/>
          </p:nvSpPr>
          <p:spPr bwMode="ltGray">
            <a:xfrm>
              <a:off x="2971" y="3367"/>
              <a:ext cx="2789" cy="953"/>
            </a:xfrm>
            <a:custGeom>
              <a:avLst/>
              <a:gdLst>
                <a:gd name="T0" fmla="*/ 2867 w 2780"/>
                <a:gd name="T1" fmla="*/ 18 h 953"/>
                <a:gd name="T2" fmla="*/ 2777 w 2780"/>
                <a:gd name="T3" fmla="*/ 24 h 953"/>
                <a:gd name="T4" fmla="*/ 2710 w 2780"/>
                <a:gd name="T5" fmla="*/ 102 h 953"/>
                <a:gd name="T6" fmla="*/ 2599 w 2780"/>
                <a:gd name="T7" fmla="*/ 156 h 953"/>
                <a:gd name="T8" fmla="*/ 2593 w 2780"/>
                <a:gd name="T9" fmla="*/ 222 h 953"/>
                <a:gd name="T10" fmla="*/ 2575 w 2780"/>
                <a:gd name="T11" fmla="*/ 246 h 953"/>
                <a:gd name="T12" fmla="*/ 2557 w 2780"/>
                <a:gd name="T13" fmla="*/ 252 h 953"/>
                <a:gd name="T14" fmla="*/ 2485 w 2780"/>
                <a:gd name="T15" fmla="*/ 210 h 953"/>
                <a:gd name="T16" fmla="*/ 2339 w 2780"/>
                <a:gd name="T17" fmla="*/ 192 h 953"/>
                <a:gd name="T18" fmla="*/ 2313 w 2780"/>
                <a:gd name="T19" fmla="*/ 186 h 953"/>
                <a:gd name="T20" fmla="*/ 2295 w 2780"/>
                <a:gd name="T21" fmla="*/ 192 h 953"/>
                <a:gd name="T22" fmla="*/ 2223 w 2780"/>
                <a:gd name="T23" fmla="*/ 228 h 953"/>
                <a:gd name="T24" fmla="*/ 2187 w 2780"/>
                <a:gd name="T25" fmla="*/ 240 h 953"/>
                <a:gd name="T26" fmla="*/ 2163 w 2780"/>
                <a:gd name="T27" fmla="*/ 246 h 953"/>
                <a:gd name="T28" fmla="*/ 2151 w 2780"/>
                <a:gd name="T29" fmla="*/ 258 h 953"/>
                <a:gd name="T30" fmla="*/ 2151 w 2780"/>
                <a:gd name="T31" fmla="*/ 276 h 953"/>
                <a:gd name="T32" fmla="*/ 2128 w 2780"/>
                <a:gd name="T33" fmla="*/ 300 h 953"/>
                <a:gd name="T34" fmla="*/ 2110 w 2780"/>
                <a:gd name="T35" fmla="*/ 312 h 953"/>
                <a:gd name="T36" fmla="*/ 2098 w 2780"/>
                <a:gd name="T37" fmla="*/ 324 h 953"/>
                <a:gd name="T38" fmla="*/ 2086 w 2780"/>
                <a:gd name="T39" fmla="*/ 336 h 953"/>
                <a:gd name="T40" fmla="*/ 2051 w 2780"/>
                <a:gd name="T41" fmla="*/ 342 h 953"/>
                <a:gd name="T42" fmla="*/ 1979 w 2780"/>
                <a:gd name="T43" fmla="*/ 336 h 953"/>
                <a:gd name="T44" fmla="*/ 1943 w 2780"/>
                <a:gd name="T45" fmla="*/ 330 h 953"/>
                <a:gd name="T46" fmla="*/ 1931 w 2780"/>
                <a:gd name="T47" fmla="*/ 342 h 953"/>
                <a:gd name="T48" fmla="*/ 1919 w 2780"/>
                <a:gd name="T49" fmla="*/ 354 h 953"/>
                <a:gd name="T50" fmla="*/ 1889 w 2780"/>
                <a:gd name="T51" fmla="*/ 360 h 953"/>
                <a:gd name="T52" fmla="*/ 1830 w 2780"/>
                <a:gd name="T53" fmla="*/ 342 h 953"/>
                <a:gd name="T54" fmla="*/ 1806 w 2780"/>
                <a:gd name="T55" fmla="*/ 342 h 953"/>
                <a:gd name="T56" fmla="*/ 1782 w 2780"/>
                <a:gd name="T57" fmla="*/ 354 h 953"/>
                <a:gd name="T58" fmla="*/ 1713 w 2780"/>
                <a:gd name="T59" fmla="*/ 425 h 953"/>
                <a:gd name="T60" fmla="*/ 1669 w 2780"/>
                <a:gd name="T61" fmla="*/ 569 h 953"/>
                <a:gd name="T62" fmla="*/ 1669 w 2780"/>
                <a:gd name="T63" fmla="*/ 593 h 953"/>
                <a:gd name="T64" fmla="*/ 1675 w 2780"/>
                <a:gd name="T65" fmla="*/ 641 h 953"/>
                <a:gd name="T66" fmla="*/ 1693 w 2780"/>
                <a:gd name="T67" fmla="*/ 659 h 953"/>
                <a:gd name="T68" fmla="*/ 1687 w 2780"/>
                <a:gd name="T69" fmla="*/ 671 h 953"/>
                <a:gd name="T70" fmla="*/ 1675 w 2780"/>
                <a:gd name="T71" fmla="*/ 683 h 953"/>
                <a:gd name="T72" fmla="*/ 1597 w 2780"/>
                <a:gd name="T73" fmla="*/ 689 h 953"/>
                <a:gd name="T74" fmla="*/ 1520 w 2780"/>
                <a:gd name="T75" fmla="*/ 629 h 953"/>
                <a:gd name="T76" fmla="*/ 1377 w 2780"/>
                <a:gd name="T77" fmla="*/ 587 h 953"/>
                <a:gd name="T78" fmla="*/ 1228 w 2780"/>
                <a:gd name="T79" fmla="*/ 671 h 953"/>
                <a:gd name="T80" fmla="*/ 1049 w 2780"/>
                <a:gd name="T81" fmla="*/ 731 h 953"/>
                <a:gd name="T82" fmla="*/ 846 w 2780"/>
                <a:gd name="T83" fmla="*/ 743 h 953"/>
                <a:gd name="T84" fmla="*/ 650 w 2780"/>
                <a:gd name="T85" fmla="*/ 701 h 953"/>
                <a:gd name="T86" fmla="*/ 590 w 2780"/>
                <a:gd name="T87" fmla="*/ 695 h 953"/>
                <a:gd name="T88" fmla="*/ 578 w 2780"/>
                <a:gd name="T89" fmla="*/ 701 h 953"/>
                <a:gd name="T90" fmla="*/ 542 w 2780"/>
                <a:gd name="T91" fmla="*/ 731 h 953"/>
                <a:gd name="T92" fmla="*/ 447 w 2780"/>
                <a:gd name="T93" fmla="*/ 809 h 953"/>
                <a:gd name="T94" fmla="*/ 417 w 2780"/>
                <a:gd name="T95" fmla="*/ 821 h 953"/>
                <a:gd name="T96" fmla="*/ 393 w 2780"/>
                <a:gd name="T97" fmla="*/ 821 h 953"/>
                <a:gd name="T98" fmla="*/ 346 w 2780"/>
                <a:gd name="T99" fmla="*/ 827 h 953"/>
                <a:gd name="T100" fmla="*/ 220 w 2780"/>
                <a:gd name="T101" fmla="*/ 851 h 953"/>
                <a:gd name="T102" fmla="*/ 184 w 2780"/>
                <a:gd name="T103" fmla="*/ 857 h 953"/>
                <a:gd name="T104" fmla="*/ 125 w 2780"/>
                <a:gd name="T105" fmla="*/ 851 h 953"/>
                <a:gd name="T106" fmla="*/ 107 w 2780"/>
                <a:gd name="T107" fmla="*/ 857 h 953"/>
                <a:gd name="T108" fmla="*/ 101 w 2780"/>
                <a:gd name="T109" fmla="*/ 875 h 953"/>
                <a:gd name="T110" fmla="*/ 83 w 2780"/>
                <a:gd name="T111" fmla="*/ 887 h 953"/>
                <a:gd name="T112" fmla="*/ 48 w 2780"/>
                <a:gd name="T113" fmla="*/ 899 h 953"/>
                <a:gd name="T114" fmla="*/ 2879 w 2780"/>
                <a:gd name="T115" fmla="*/ 24 h 95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780" h="953">
                  <a:moveTo>
                    <a:pt x="2780" y="24"/>
                  </a:moveTo>
                  <a:lnTo>
                    <a:pt x="2774" y="24"/>
                  </a:lnTo>
                  <a:lnTo>
                    <a:pt x="2774" y="18"/>
                  </a:lnTo>
                  <a:lnTo>
                    <a:pt x="2768" y="18"/>
                  </a:lnTo>
                  <a:lnTo>
                    <a:pt x="2756" y="12"/>
                  </a:lnTo>
                  <a:lnTo>
                    <a:pt x="2738" y="6"/>
                  </a:lnTo>
                  <a:lnTo>
                    <a:pt x="2714" y="0"/>
                  </a:lnTo>
                  <a:lnTo>
                    <a:pt x="2678" y="24"/>
                  </a:lnTo>
                  <a:lnTo>
                    <a:pt x="2643" y="54"/>
                  </a:lnTo>
                  <a:lnTo>
                    <a:pt x="2619" y="90"/>
                  </a:lnTo>
                  <a:lnTo>
                    <a:pt x="2613" y="96"/>
                  </a:lnTo>
                  <a:lnTo>
                    <a:pt x="2613" y="102"/>
                  </a:lnTo>
                  <a:lnTo>
                    <a:pt x="2601" y="108"/>
                  </a:lnTo>
                  <a:lnTo>
                    <a:pt x="2583" y="120"/>
                  </a:lnTo>
                  <a:lnTo>
                    <a:pt x="2541" y="132"/>
                  </a:lnTo>
                  <a:lnTo>
                    <a:pt x="2511" y="156"/>
                  </a:lnTo>
                  <a:lnTo>
                    <a:pt x="2511" y="204"/>
                  </a:lnTo>
                  <a:lnTo>
                    <a:pt x="2511" y="210"/>
                  </a:lnTo>
                  <a:lnTo>
                    <a:pt x="2505" y="216"/>
                  </a:lnTo>
                  <a:lnTo>
                    <a:pt x="2505" y="222"/>
                  </a:lnTo>
                  <a:lnTo>
                    <a:pt x="2499" y="228"/>
                  </a:lnTo>
                  <a:lnTo>
                    <a:pt x="2499" y="240"/>
                  </a:lnTo>
                  <a:lnTo>
                    <a:pt x="2493" y="246"/>
                  </a:lnTo>
                  <a:lnTo>
                    <a:pt x="2487" y="246"/>
                  </a:lnTo>
                  <a:lnTo>
                    <a:pt x="2487" y="252"/>
                  </a:lnTo>
                  <a:lnTo>
                    <a:pt x="2481" y="252"/>
                  </a:lnTo>
                  <a:lnTo>
                    <a:pt x="2475" y="252"/>
                  </a:lnTo>
                  <a:lnTo>
                    <a:pt x="2469" y="252"/>
                  </a:lnTo>
                  <a:lnTo>
                    <a:pt x="2457" y="252"/>
                  </a:lnTo>
                  <a:lnTo>
                    <a:pt x="2439" y="258"/>
                  </a:lnTo>
                  <a:lnTo>
                    <a:pt x="2415" y="222"/>
                  </a:lnTo>
                  <a:lnTo>
                    <a:pt x="2397" y="210"/>
                  </a:lnTo>
                  <a:lnTo>
                    <a:pt x="2373" y="216"/>
                  </a:lnTo>
                  <a:lnTo>
                    <a:pt x="2332" y="216"/>
                  </a:lnTo>
                  <a:lnTo>
                    <a:pt x="2296" y="204"/>
                  </a:lnTo>
                  <a:lnTo>
                    <a:pt x="2260" y="192"/>
                  </a:lnTo>
                  <a:lnTo>
                    <a:pt x="2248" y="186"/>
                  </a:lnTo>
                  <a:lnTo>
                    <a:pt x="2242" y="186"/>
                  </a:lnTo>
                  <a:lnTo>
                    <a:pt x="2236" y="186"/>
                  </a:lnTo>
                  <a:lnTo>
                    <a:pt x="2230" y="186"/>
                  </a:lnTo>
                  <a:lnTo>
                    <a:pt x="2224" y="192"/>
                  </a:lnTo>
                  <a:lnTo>
                    <a:pt x="2218" y="192"/>
                  </a:lnTo>
                  <a:lnTo>
                    <a:pt x="2212" y="198"/>
                  </a:lnTo>
                  <a:lnTo>
                    <a:pt x="2194" y="204"/>
                  </a:lnTo>
                  <a:lnTo>
                    <a:pt x="2170" y="210"/>
                  </a:lnTo>
                  <a:lnTo>
                    <a:pt x="2146" y="228"/>
                  </a:lnTo>
                  <a:lnTo>
                    <a:pt x="2122" y="240"/>
                  </a:lnTo>
                  <a:lnTo>
                    <a:pt x="2116" y="240"/>
                  </a:lnTo>
                  <a:lnTo>
                    <a:pt x="2110" y="240"/>
                  </a:lnTo>
                  <a:lnTo>
                    <a:pt x="2104" y="240"/>
                  </a:lnTo>
                  <a:lnTo>
                    <a:pt x="2098" y="246"/>
                  </a:lnTo>
                  <a:lnTo>
                    <a:pt x="2092" y="246"/>
                  </a:lnTo>
                  <a:lnTo>
                    <a:pt x="2086" y="246"/>
                  </a:lnTo>
                  <a:lnTo>
                    <a:pt x="2080" y="252"/>
                  </a:lnTo>
                  <a:lnTo>
                    <a:pt x="2080" y="258"/>
                  </a:lnTo>
                  <a:lnTo>
                    <a:pt x="2074" y="258"/>
                  </a:lnTo>
                  <a:lnTo>
                    <a:pt x="2074" y="264"/>
                  </a:lnTo>
                  <a:lnTo>
                    <a:pt x="2074" y="270"/>
                  </a:lnTo>
                  <a:lnTo>
                    <a:pt x="2074" y="276"/>
                  </a:lnTo>
                  <a:lnTo>
                    <a:pt x="2069" y="288"/>
                  </a:lnTo>
                  <a:lnTo>
                    <a:pt x="2057" y="300"/>
                  </a:lnTo>
                  <a:lnTo>
                    <a:pt x="2051" y="300"/>
                  </a:lnTo>
                  <a:lnTo>
                    <a:pt x="2045" y="300"/>
                  </a:lnTo>
                  <a:lnTo>
                    <a:pt x="2039" y="306"/>
                  </a:lnTo>
                  <a:lnTo>
                    <a:pt x="2033" y="306"/>
                  </a:lnTo>
                  <a:lnTo>
                    <a:pt x="2033" y="312"/>
                  </a:lnTo>
                  <a:lnTo>
                    <a:pt x="2027" y="312"/>
                  </a:lnTo>
                  <a:lnTo>
                    <a:pt x="2027" y="318"/>
                  </a:lnTo>
                  <a:lnTo>
                    <a:pt x="2021" y="324"/>
                  </a:lnTo>
                  <a:lnTo>
                    <a:pt x="2015" y="330"/>
                  </a:lnTo>
                  <a:lnTo>
                    <a:pt x="2009" y="336"/>
                  </a:lnTo>
                  <a:lnTo>
                    <a:pt x="1997" y="336"/>
                  </a:lnTo>
                  <a:lnTo>
                    <a:pt x="1991" y="342"/>
                  </a:lnTo>
                  <a:lnTo>
                    <a:pt x="1985" y="342"/>
                  </a:lnTo>
                  <a:lnTo>
                    <a:pt x="1979" y="342"/>
                  </a:lnTo>
                  <a:lnTo>
                    <a:pt x="1961" y="336"/>
                  </a:lnTo>
                  <a:lnTo>
                    <a:pt x="1925" y="336"/>
                  </a:lnTo>
                  <a:lnTo>
                    <a:pt x="1919" y="336"/>
                  </a:lnTo>
                  <a:lnTo>
                    <a:pt x="1913" y="336"/>
                  </a:lnTo>
                  <a:lnTo>
                    <a:pt x="1895" y="330"/>
                  </a:lnTo>
                  <a:lnTo>
                    <a:pt x="1889" y="330"/>
                  </a:lnTo>
                  <a:lnTo>
                    <a:pt x="1883" y="330"/>
                  </a:lnTo>
                  <a:lnTo>
                    <a:pt x="1877" y="330"/>
                  </a:lnTo>
                  <a:lnTo>
                    <a:pt x="1871" y="336"/>
                  </a:lnTo>
                  <a:lnTo>
                    <a:pt x="1865" y="342"/>
                  </a:lnTo>
                  <a:lnTo>
                    <a:pt x="1859" y="348"/>
                  </a:lnTo>
                  <a:lnTo>
                    <a:pt x="1853" y="354"/>
                  </a:lnTo>
                  <a:lnTo>
                    <a:pt x="1847" y="354"/>
                  </a:lnTo>
                  <a:lnTo>
                    <a:pt x="1835" y="360"/>
                  </a:lnTo>
                  <a:lnTo>
                    <a:pt x="1829" y="360"/>
                  </a:lnTo>
                  <a:lnTo>
                    <a:pt x="1823" y="360"/>
                  </a:lnTo>
                  <a:lnTo>
                    <a:pt x="1817" y="360"/>
                  </a:lnTo>
                  <a:lnTo>
                    <a:pt x="1776" y="342"/>
                  </a:lnTo>
                  <a:lnTo>
                    <a:pt x="1770" y="342"/>
                  </a:lnTo>
                  <a:lnTo>
                    <a:pt x="1764" y="342"/>
                  </a:lnTo>
                  <a:lnTo>
                    <a:pt x="1758" y="342"/>
                  </a:lnTo>
                  <a:lnTo>
                    <a:pt x="1746" y="342"/>
                  </a:lnTo>
                  <a:lnTo>
                    <a:pt x="1740" y="342"/>
                  </a:lnTo>
                  <a:lnTo>
                    <a:pt x="1734" y="342"/>
                  </a:lnTo>
                  <a:lnTo>
                    <a:pt x="1728" y="348"/>
                  </a:lnTo>
                  <a:lnTo>
                    <a:pt x="1722" y="348"/>
                  </a:lnTo>
                  <a:lnTo>
                    <a:pt x="1716" y="354"/>
                  </a:lnTo>
                  <a:lnTo>
                    <a:pt x="1704" y="366"/>
                  </a:lnTo>
                  <a:lnTo>
                    <a:pt x="1698" y="378"/>
                  </a:lnTo>
                  <a:lnTo>
                    <a:pt x="1674" y="402"/>
                  </a:lnTo>
                  <a:lnTo>
                    <a:pt x="1656" y="425"/>
                  </a:lnTo>
                  <a:lnTo>
                    <a:pt x="1632" y="461"/>
                  </a:lnTo>
                  <a:lnTo>
                    <a:pt x="1614" y="509"/>
                  </a:lnTo>
                  <a:lnTo>
                    <a:pt x="1614" y="563"/>
                  </a:lnTo>
                  <a:lnTo>
                    <a:pt x="1614" y="569"/>
                  </a:lnTo>
                  <a:lnTo>
                    <a:pt x="1614" y="575"/>
                  </a:lnTo>
                  <a:lnTo>
                    <a:pt x="1614" y="581"/>
                  </a:lnTo>
                  <a:lnTo>
                    <a:pt x="1614" y="587"/>
                  </a:lnTo>
                  <a:lnTo>
                    <a:pt x="1614" y="593"/>
                  </a:lnTo>
                  <a:lnTo>
                    <a:pt x="1614" y="599"/>
                  </a:lnTo>
                  <a:lnTo>
                    <a:pt x="1614" y="605"/>
                  </a:lnTo>
                  <a:lnTo>
                    <a:pt x="1614" y="617"/>
                  </a:lnTo>
                  <a:lnTo>
                    <a:pt x="1620" y="641"/>
                  </a:lnTo>
                  <a:lnTo>
                    <a:pt x="1626" y="641"/>
                  </a:lnTo>
                  <a:lnTo>
                    <a:pt x="1632" y="647"/>
                  </a:lnTo>
                  <a:lnTo>
                    <a:pt x="1632" y="659"/>
                  </a:lnTo>
                  <a:lnTo>
                    <a:pt x="1638" y="659"/>
                  </a:lnTo>
                  <a:lnTo>
                    <a:pt x="1638" y="665"/>
                  </a:lnTo>
                  <a:lnTo>
                    <a:pt x="1638" y="671"/>
                  </a:lnTo>
                  <a:lnTo>
                    <a:pt x="1632" y="671"/>
                  </a:lnTo>
                  <a:lnTo>
                    <a:pt x="1632" y="677"/>
                  </a:lnTo>
                  <a:lnTo>
                    <a:pt x="1626" y="677"/>
                  </a:lnTo>
                  <a:lnTo>
                    <a:pt x="1620" y="683"/>
                  </a:lnTo>
                  <a:lnTo>
                    <a:pt x="1596" y="689"/>
                  </a:lnTo>
                  <a:lnTo>
                    <a:pt x="1572" y="689"/>
                  </a:lnTo>
                  <a:lnTo>
                    <a:pt x="1548" y="689"/>
                  </a:lnTo>
                  <a:lnTo>
                    <a:pt x="1542" y="689"/>
                  </a:lnTo>
                  <a:lnTo>
                    <a:pt x="1536" y="689"/>
                  </a:lnTo>
                  <a:lnTo>
                    <a:pt x="1518" y="683"/>
                  </a:lnTo>
                  <a:lnTo>
                    <a:pt x="1495" y="671"/>
                  </a:lnTo>
                  <a:lnTo>
                    <a:pt x="1465" y="629"/>
                  </a:lnTo>
                  <a:lnTo>
                    <a:pt x="1435" y="599"/>
                  </a:lnTo>
                  <a:lnTo>
                    <a:pt x="1405" y="581"/>
                  </a:lnTo>
                  <a:lnTo>
                    <a:pt x="1375" y="563"/>
                  </a:lnTo>
                  <a:lnTo>
                    <a:pt x="1333" y="587"/>
                  </a:lnTo>
                  <a:lnTo>
                    <a:pt x="1303" y="653"/>
                  </a:lnTo>
                  <a:lnTo>
                    <a:pt x="1261" y="665"/>
                  </a:lnTo>
                  <a:lnTo>
                    <a:pt x="1219" y="653"/>
                  </a:lnTo>
                  <a:lnTo>
                    <a:pt x="1184" y="671"/>
                  </a:lnTo>
                  <a:lnTo>
                    <a:pt x="1136" y="671"/>
                  </a:lnTo>
                  <a:lnTo>
                    <a:pt x="1106" y="671"/>
                  </a:lnTo>
                  <a:lnTo>
                    <a:pt x="1076" y="707"/>
                  </a:lnTo>
                  <a:lnTo>
                    <a:pt x="1016" y="731"/>
                  </a:lnTo>
                  <a:lnTo>
                    <a:pt x="944" y="761"/>
                  </a:lnTo>
                  <a:lnTo>
                    <a:pt x="921" y="773"/>
                  </a:lnTo>
                  <a:lnTo>
                    <a:pt x="867" y="773"/>
                  </a:lnTo>
                  <a:lnTo>
                    <a:pt x="813" y="743"/>
                  </a:lnTo>
                  <a:lnTo>
                    <a:pt x="783" y="719"/>
                  </a:lnTo>
                  <a:lnTo>
                    <a:pt x="741" y="713"/>
                  </a:lnTo>
                  <a:lnTo>
                    <a:pt x="693" y="701"/>
                  </a:lnTo>
                  <a:lnTo>
                    <a:pt x="628" y="701"/>
                  </a:lnTo>
                  <a:lnTo>
                    <a:pt x="616" y="701"/>
                  </a:lnTo>
                  <a:lnTo>
                    <a:pt x="598" y="695"/>
                  </a:lnTo>
                  <a:lnTo>
                    <a:pt x="580" y="695"/>
                  </a:lnTo>
                  <a:lnTo>
                    <a:pt x="568" y="695"/>
                  </a:lnTo>
                  <a:lnTo>
                    <a:pt x="562" y="701"/>
                  </a:lnTo>
                  <a:lnTo>
                    <a:pt x="556" y="701"/>
                  </a:lnTo>
                  <a:lnTo>
                    <a:pt x="550" y="707"/>
                  </a:lnTo>
                  <a:lnTo>
                    <a:pt x="544" y="713"/>
                  </a:lnTo>
                  <a:lnTo>
                    <a:pt x="520" y="731"/>
                  </a:lnTo>
                  <a:lnTo>
                    <a:pt x="496" y="749"/>
                  </a:lnTo>
                  <a:lnTo>
                    <a:pt x="460" y="785"/>
                  </a:lnTo>
                  <a:lnTo>
                    <a:pt x="454" y="791"/>
                  </a:lnTo>
                  <a:lnTo>
                    <a:pt x="436" y="809"/>
                  </a:lnTo>
                  <a:lnTo>
                    <a:pt x="424" y="815"/>
                  </a:lnTo>
                  <a:lnTo>
                    <a:pt x="418" y="821"/>
                  </a:lnTo>
                  <a:lnTo>
                    <a:pt x="412" y="821"/>
                  </a:lnTo>
                  <a:lnTo>
                    <a:pt x="406" y="821"/>
                  </a:lnTo>
                  <a:lnTo>
                    <a:pt x="400" y="821"/>
                  </a:lnTo>
                  <a:lnTo>
                    <a:pt x="394" y="821"/>
                  </a:lnTo>
                  <a:lnTo>
                    <a:pt x="388" y="821"/>
                  </a:lnTo>
                  <a:lnTo>
                    <a:pt x="382" y="821"/>
                  </a:lnTo>
                  <a:lnTo>
                    <a:pt x="370" y="821"/>
                  </a:lnTo>
                  <a:lnTo>
                    <a:pt x="358" y="821"/>
                  </a:lnTo>
                  <a:lnTo>
                    <a:pt x="352" y="821"/>
                  </a:lnTo>
                  <a:lnTo>
                    <a:pt x="335" y="827"/>
                  </a:lnTo>
                  <a:lnTo>
                    <a:pt x="329" y="827"/>
                  </a:lnTo>
                  <a:lnTo>
                    <a:pt x="233" y="839"/>
                  </a:lnTo>
                  <a:lnTo>
                    <a:pt x="227" y="845"/>
                  </a:lnTo>
                  <a:lnTo>
                    <a:pt x="209" y="851"/>
                  </a:lnTo>
                  <a:lnTo>
                    <a:pt x="197" y="851"/>
                  </a:lnTo>
                  <a:lnTo>
                    <a:pt x="185" y="857"/>
                  </a:lnTo>
                  <a:lnTo>
                    <a:pt x="179" y="857"/>
                  </a:lnTo>
                  <a:lnTo>
                    <a:pt x="173" y="857"/>
                  </a:lnTo>
                  <a:lnTo>
                    <a:pt x="167" y="857"/>
                  </a:lnTo>
                  <a:lnTo>
                    <a:pt x="149" y="851"/>
                  </a:lnTo>
                  <a:lnTo>
                    <a:pt x="137" y="851"/>
                  </a:lnTo>
                  <a:lnTo>
                    <a:pt x="125" y="851"/>
                  </a:lnTo>
                  <a:lnTo>
                    <a:pt x="119" y="857"/>
                  </a:lnTo>
                  <a:lnTo>
                    <a:pt x="113" y="857"/>
                  </a:lnTo>
                  <a:lnTo>
                    <a:pt x="107" y="857"/>
                  </a:lnTo>
                  <a:lnTo>
                    <a:pt x="101" y="863"/>
                  </a:lnTo>
                  <a:lnTo>
                    <a:pt x="101" y="869"/>
                  </a:lnTo>
                  <a:lnTo>
                    <a:pt x="101" y="875"/>
                  </a:lnTo>
                  <a:lnTo>
                    <a:pt x="95" y="875"/>
                  </a:lnTo>
                  <a:lnTo>
                    <a:pt x="95" y="881"/>
                  </a:lnTo>
                  <a:lnTo>
                    <a:pt x="89" y="881"/>
                  </a:lnTo>
                  <a:lnTo>
                    <a:pt x="83" y="887"/>
                  </a:lnTo>
                  <a:lnTo>
                    <a:pt x="77" y="887"/>
                  </a:lnTo>
                  <a:lnTo>
                    <a:pt x="60" y="893"/>
                  </a:lnTo>
                  <a:lnTo>
                    <a:pt x="54" y="899"/>
                  </a:lnTo>
                  <a:lnTo>
                    <a:pt x="48" y="899"/>
                  </a:lnTo>
                  <a:lnTo>
                    <a:pt x="48" y="905"/>
                  </a:lnTo>
                  <a:lnTo>
                    <a:pt x="0" y="953"/>
                  </a:lnTo>
                  <a:lnTo>
                    <a:pt x="2780" y="953"/>
                  </a:lnTo>
                  <a:lnTo>
                    <a:pt x="2780" y="24"/>
                  </a:lnTo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700" name="Freeform 4"/>
            <p:cNvSpPr>
              <a:spLocks/>
            </p:cNvSpPr>
            <p:nvPr/>
          </p:nvSpPr>
          <p:spPr bwMode="ltGray">
            <a:xfrm>
              <a:off x="4602" y="4014"/>
              <a:ext cx="12" cy="18"/>
            </a:xfrm>
            <a:custGeom>
              <a:avLst/>
              <a:gdLst>
                <a:gd name="T0" fmla="*/ 12 w 12"/>
                <a:gd name="T1" fmla="*/ 18 h 18"/>
                <a:gd name="T2" fmla="*/ 12 w 12"/>
                <a:gd name="T3" fmla="*/ 12 h 18"/>
                <a:gd name="T4" fmla="*/ 6 w 12"/>
                <a:gd name="T5" fmla="*/ 6 h 18"/>
                <a:gd name="T6" fmla="*/ 6 w 12"/>
                <a:gd name="T7" fmla="*/ 6 h 18"/>
                <a:gd name="T8" fmla="*/ 0 w 12"/>
                <a:gd name="T9" fmla="*/ 0 h 18"/>
                <a:gd name="T10" fmla="*/ 12 w 12"/>
                <a:gd name="T11" fmla="*/ 18 h 18"/>
                <a:gd name="T12" fmla="*/ 12 w 12"/>
                <a:gd name="T13" fmla="*/ 18 h 18"/>
                <a:gd name="T14" fmla="*/ 12 w 12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8">
                  <a:moveTo>
                    <a:pt x="12" y="18"/>
                  </a:moveTo>
                  <a:lnTo>
                    <a:pt x="12" y="12"/>
                  </a:lnTo>
                  <a:lnTo>
                    <a:pt x="6" y="6"/>
                  </a:lnTo>
                  <a:lnTo>
                    <a:pt x="6" y="6"/>
                  </a:lnTo>
                  <a:lnTo>
                    <a:pt x="0" y="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1" name="Freeform 5"/>
            <p:cNvSpPr>
              <a:spLocks/>
            </p:cNvSpPr>
            <p:nvPr/>
          </p:nvSpPr>
          <p:spPr bwMode="ltGray">
            <a:xfrm>
              <a:off x="4596" y="3996"/>
              <a:ext cx="6" cy="18"/>
            </a:xfrm>
            <a:custGeom>
              <a:avLst/>
              <a:gdLst>
                <a:gd name="T0" fmla="*/ 0 w 6"/>
                <a:gd name="T1" fmla="*/ 12 h 18"/>
                <a:gd name="T2" fmla="*/ 6 w 6"/>
                <a:gd name="T3" fmla="*/ 18 h 18"/>
                <a:gd name="T4" fmla="*/ 0 w 6"/>
                <a:gd name="T5" fmla="*/ 0 h 18"/>
                <a:gd name="T6" fmla="*/ 0 w 6"/>
                <a:gd name="T7" fmla="*/ 12 h 18"/>
                <a:gd name="T8" fmla="*/ 0 w 6"/>
                <a:gd name="T9" fmla="*/ 12 h 18"/>
                <a:gd name="T10" fmla="*/ 0 w 6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8">
                  <a:moveTo>
                    <a:pt x="0" y="12"/>
                  </a:moveTo>
                  <a:lnTo>
                    <a:pt x="6" y="1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2" name="Freeform 6"/>
            <p:cNvSpPr>
              <a:spLocks/>
            </p:cNvSpPr>
            <p:nvPr/>
          </p:nvSpPr>
          <p:spPr bwMode="ltGray">
            <a:xfrm>
              <a:off x="5180" y="3577"/>
              <a:ext cx="304" cy="741"/>
            </a:xfrm>
            <a:custGeom>
              <a:avLst/>
              <a:gdLst>
                <a:gd name="T0" fmla="*/ 280 w 304"/>
                <a:gd name="T1" fmla="*/ 42 h 741"/>
                <a:gd name="T2" fmla="*/ 274 w 304"/>
                <a:gd name="T3" fmla="*/ 42 h 741"/>
                <a:gd name="T4" fmla="*/ 268 w 304"/>
                <a:gd name="T5" fmla="*/ 42 h 741"/>
                <a:gd name="T6" fmla="*/ 256 w 304"/>
                <a:gd name="T7" fmla="*/ 42 h 741"/>
                <a:gd name="T8" fmla="*/ 238 w 304"/>
                <a:gd name="T9" fmla="*/ 48 h 741"/>
                <a:gd name="T10" fmla="*/ 214 w 304"/>
                <a:gd name="T11" fmla="*/ 12 h 741"/>
                <a:gd name="T12" fmla="*/ 196 w 304"/>
                <a:gd name="T13" fmla="*/ 0 h 741"/>
                <a:gd name="T14" fmla="*/ 196 w 304"/>
                <a:gd name="T15" fmla="*/ 0 h 741"/>
                <a:gd name="T16" fmla="*/ 164 w 304"/>
                <a:gd name="T17" fmla="*/ 167 h 741"/>
                <a:gd name="T18" fmla="*/ 144 w 304"/>
                <a:gd name="T19" fmla="*/ 217 h 741"/>
                <a:gd name="T20" fmla="*/ 110 w 304"/>
                <a:gd name="T21" fmla="*/ 281 h 741"/>
                <a:gd name="T22" fmla="*/ 96 w 304"/>
                <a:gd name="T23" fmla="*/ 327 h 741"/>
                <a:gd name="T24" fmla="*/ 124 w 304"/>
                <a:gd name="T25" fmla="*/ 405 h 741"/>
                <a:gd name="T26" fmla="*/ 100 w 304"/>
                <a:gd name="T27" fmla="*/ 463 h 741"/>
                <a:gd name="T28" fmla="*/ 68 w 304"/>
                <a:gd name="T29" fmla="*/ 503 h 741"/>
                <a:gd name="T30" fmla="*/ 30 w 304"/>
                <a:gd name="T31" fmla="*/ 539 h 741"/>
                <a:gd name="T32" fmla="*/ 24 w 304"/>
                <a:gd name="T33" fmla="*/ 613 h 741"/>
                <a:gd name="T34" fmla="*/ 0 w 304"/>
                <a:gd name="T35" fmla="*/ 741 h 741"/>
                <a:gd name="T36" fmla="*/ 202 w 304"/>
                <a:gd name="T37" fmla="*/ 741 h 741"/>
                <a:gd name="T38" fmla="*/ 180 w 304"/>
                <a:gd name="T39" fmla="*/ 639 h 741"/>
                <a:gd name="T40" fmla="*/ 192 w 304"/>
                <a:gd name="T41" fmla="*/ 589 h 741"/>
                <a:gd name="T42" fmla="*/ 178 w 304"/>
                <a:gd name="T43" fmla="*/ 539 h 741"/>
                <a:gd name="T44" fmla="*/ 190 w 304"/>
                <a:gd name="T45" fmla="*/ 499 h 741"/>
                <a:gd name="T46" fmla="*/ 184 w 304"/>
                <a:gd name="T47" fmla="*/ 465 h 741"/>
                <a:gd name="T48" fmla="*/ 192 w 304"/>
                <a:gd name="T49" fmla="*/ 391 h 741"/>
                <a:gd name="T50" fmla="*/ 216 w 304"/>
                <a:gd name="T51" fmla="*/ 313 h 741"/>
                <a:gd name="T52" fmla="*/ 238 w 304"/>
                <a:gd name="T53" fmla="*/ 249 h 741"/>
                <a:gd name="T54" fmla="*/ 268 w 304"/>
                <a:gd name="T55" fmla="*/ 185 h 741"/>
                <a:gd name="T56" fmla="*/ 284 w 304"/>
                <a:gd name="T57" fmla="*/ 159 h 741"/>
                <a:gd name="T58" fmla="*/ 304 w 304"/>
                <a:gd name="T59" fmla="*/ 12 h 741"/>
                <a:gd name="T60" fmla="*/ 298 w 304"/>
                <a:gd name="T61" fmla="*/ 24 h 741"/>
                <a:gd name="T62" fmla="*/ 292 w 304"/>
                <a:gd name="T63" fmla="*/ 30 h 741"/>
                <a:gd name="T64" fmla="*/ 292 w 304"/>
                <a:gd name="T65" fmla="*/ 36 h 741"/>
                <a:gd name="T66" fmla="*/ 286 w 304"/>
                <a:gd name="T67" fmla="*/ 36 h 741"/>
                <a:gd name="T68" fmla="*/ 286 w 304"/>
                <a:gd name="T69" fmla="*/ 42 h 741"/>
                <a:gd name="T70" fmla="*/ 280 w 304"/>
                <a:gd name="T71" fmla="*/ 42 h 741"/>
                <a:gd name="T72" fmla="*/ 280 w 304"/>
                <a:gd name="T73" fmla="*/ 42 h 741"/>
                <a:gd name="T74" fmla="*/ 280 w 304"/>
                <a:gd name="T75" fmla="*/ 42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4" h="741">
                  <a:moveTo>
                    <a:pt x="280" y="42"/>
                  </a:moveTo>
                  <a:lnTo>
                    <a:pt x="274" y="42"/>
                  </a:lnTo>
                  <a:lnTo>
                    <a:pt x="268" y="42"/>
                  </a:lnTo>
                  <a:lnTo>
                    <a:pt x="256" y="42"/>
                  </a:lnTo>
                  <a:lnTo>
                    <a:pt x="238" y="48"/>
                  </a:lnTo>
                  <a:lnTo>
                    <a:pt x="214" y="12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64" y="167"/>
                  </a:lnTo>
                  <a:lnTo>
                    <a:pt x="144" y="217"/>
                  </a:lnTo>
                  <a:lnTo>
                    <a:pt x="110" y="281"/>
                  </a:lnTo>
                  <a:lnTo>
                    <a:pt x="96" y="327"/>
                  </a:lnTo>
                  <a:lnTo>
                    <a:pt x="124" y="405"/>
                  </a:lnTo>
                  <a:lnTo>
                    <a:pt x="100" y="463"/>
                  </a:lnTo>
                  <a:lnTo>
                    <a:pt x="68" y="503"/>
                  </a:lnTo>
                  <a:lnTo>
                    <a:pt x="30" y="539"/>
                  </a:lnTo>
                  <a:lnTo>
                    <a:pt x="24" y="613"/>
                  </a:lnTo>
                  <a:lnTo>
                    <a:pt x="0" y="741"/>
                  </a:lnTo>
                  <a:lnTo>
                    <a:pt x="202" y="741"/>
                  </a:lnTo>
                  <a:lnTo>
                    <a:pt x="180" y="639"/>
                  </a:lnTo>
                  <a:lnTo>
                    <a:pt x="192" y="589"/>
                  </a:lnTo>
                  <a:lnTo>
                    <a:pt x="178" y="539"/>
                  </a:lnTo>
                  <a:lnTo>
                    <a:pt x="190" y="499"/>
                  </a:lnTo>
                  <a:lnTo>
                    <a:pt x="184" y="465"/>
                  </a:lnTo>
                  <a:lnTo>
                    <a:pt x="192" y="391"/>
                  </a:lnTo>
                  <a:lnTo>
                    <a:pt x="216" y="313"/>
                  </a:lnTo>
                  <a:lnTo>
                    <a:pt x="238" y="249"/>
                  </a:lnTo>
                  <a:lnTo>
                    <a:pt x="268" y="185"/>
                  </a:lnTo>
                  <a:lnTo>
                    <a:pt x="284" y="159"/>
                  </a:lnTo>
                  <a:lnTo>
                    <a:pt x="304" y="12"/>
                  </a:lnTo>
                  <a:lnTo>
                    <a:pt x="298" y="24"/>
                  </a:lnTo>
                  <a:lnTo>
                    <a:pt x="292" y="30"/>
                  </a:lnTo>
                  <a:lnTo>
                    <a:pt x="292" y="36"/>
                  </a:lnTo>
                  <a:lnTo>
                    <a:pt x="286" y="36"/>
                  </a:lnTo>
                  <a:lnTo>
                    <a:pt x="286" y="42"/>
                  </a:lnTo>
                  <a:lnTo>
                    <a:pt x="280" y="42"/>
                  </a:lnTo>
                  <a:lnTo>
                    <a:pt x="280" y="42"/>
                  </a:lnTo>
                  <a:lnTo>
                    <a:pt x="280" y="4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3" name="Freeform 7"/>
            <p:cNvSpPr>
              <a:spLocks/>
            </p:cNvSpPr>
            <p:nvPr/>
          </p:nvSpPr>
          <p:spPr bwMode="ltGray">
            <a:xfrm>
              <a:off x="4918" y="3553"/>
              <a:ext cx="314" cy="767"/>
            </a:xfrm>
            <a:custGeom>
              <a:avLst/>
              <a:gdLst>
                <a:gd name="T0" fmla="*/ 284 w 314"/>
                <a:gd name="T1" fmla="*/ 6 h 767"/>
                <a:gd name="T2" fmla="*/ 278 w 314"/>
                <a:gd name="T3" fmla="*/ 6 h 767"/>
                <a:gd name="T4" fmla="*/ 272 w 314"/>
                <a:gd name="T5" fmla="*/ 12 h 767"/>
                <a:gd name="T6" fmla="*/ 254 w 314"/>
                <a:gd name="T7" fmla="*/ 18 h 767"/>
                <a:gd name="T8" fmla="*/ 230 w 314"/>
                <a:gd name="T9" fmla="*/ 24 h 767"/>
                <a:gd name="T10" fmla="*/ 206 w 314"/>
                <a:gd name="T11" fmla="*/ 42 h 767"/>
                <a:gd name="T12" fmla="*/ 188 w 314"/>
                <a:gd name="T13" fmla="*/ 48 h 767"/>
                <a:gd name="T14" fmla="*/ 176 w 314"/>
                <a:gd name="T15" fmla="*/ 54 h 767"/>
                <a:gd name="T16" fmla="*/ 170 w 314"/>
                <a:gd name="T17" fmla="*/ 54 h 767"/>
                <a:gd name="T18" fmla="*/ 150 w 314"/>
                <a:gd name="T19" fmla="*/ 169 h 767"/>
                <a:gd name="T20" fmla="*/ 110 w 314"/>
                <a:gd name="T21" fmla="*/ 225 h 767"/>
                <a:gd name="T22" fmla="*/ 54 w 314"/>
                <a:gd name="T23" fmla="*/ 383 h 767"/>
                <a:gd name="T24" fmla="*/ 82 w 314"/>
                <a:gd name="T25" fmla="*/ 555 h 767"/>
                <a:gd name="T26" fmla="*/ 40 w 314"/>
                <a:gd name="T27" fmla="*/ 679 h 767"/>
                <a:gd name="T28" fmla="*/ 0 w 314"/>
                <a:gd name="T29" fmla="*/ 767 h 767"/>
                <a:gd name="T30" fmla="*/ 108 w 314"/>
                <a:gd name="T31" fmla="*/ 767 h 767"/>
                <a:gd name="T32" fmla="*/ 120 w 314"/>
                <a:gd name="T33" fmla="*/ 611 h 767"/>
                <a:gd name="T34" fmla="*/ 148 w 314"/>
                <a:gd name="T35" fmla="*/ 499 h 767"/>
                <a:gd name="T36" fmla="*/ 160 w 314"/>
                <a:gd name="T37" fmla="*/ 367 h 767"/>
                <a:gd name="T38" fmla="*/ 218 w 314"/>
                <a:gd name="T39" fmla="*/ 327 h 767"/>
                <a:gd name="T40" fmla="*/ 238 w 314"/>
                <a:gd name="T41" fmla="*/ 221 h 767"/>
                <a:gd name="T42" fmla="*/ 296 w 314"/>
                <a:gd name="T43" fmla="*/ 135 h 767"/>
                <a:gd name="T44" fmla="*/ 314 w 314"/>
                <a:gd name="T45" fmla="*/ 0 h 767"/>
                <a:gd name="T46" fmla="*/ 302 w 314"/>
                <a:gd name="T47" fmla="*/ 0 h 767"/>
                <a:gd name="T48" fmla="*/ 296 w 314"/>
                <a:gd name="T49" fmla="*/ 0 h 767"/>
                <a:gd name="T50" fmla="*/ 290 w 314"/>
                <a:gd name="T51" fmla="*/ 0 h 767"/>
                <a:gd name="T52" fmla="*/ 284 w 314"/>
                <a:gd name="T53" fmla="*/ 6 h 767"/>
                <a:gd name="T54" fmla="*/ 284 w 314"/>
                <a:gd name="T55" fmla="*/ 6 h 767"/>
                <a:gd name="T56" fmla="*/ 284 w 314"/>
                <a:gd name="T57" fmla="*/ 6 h 767"/>
                <a:gd name="T58" fmla="*/ 284 w 314"/>
                <a:gd name="T59" fmla="*/ 6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767">
                  <a:moveTo>
                    <a:pt x="284" y="6"/>
                  </a:moveTo>
                  <a:lnTo>
                    <a:pt x="278" y="6"/>
                  </a:lnTo>
                  <a:lnTo>
                    <a:pt x="272" y="12"/>
                  </a:lnTo>
                  <a:lnTo>
                    <a:pt x="254" y="18"/>
                  </a:lnTo>
                  <a:lnTo>
                    <a:pt x="230" y="24"/>
                  </a:lnTo>
                  <a:lnTo>
                    <a:pt x="206" y="42"/>
                  </a:lnTo>
                  <a:lnTo>
                    <a:pt x="188" y="48"/>
                  </a:lnTo>
                  <a:lnTo>
                    <a:pt x="176" y="54"/>
                  </a:lnTo>
                  <a:lnTo>
                    <a:pt x="170" y="54"/>
                  </a:lnTo>
                  <a:lnTo>
                    <a:pt x="150" y="169"/>
                  </a:lnTo>
                  <a:lnTo>
                    <a:pt x="110" y="225"/>
                  </a:lnTo>
                  <a:lnTo>
                    <a:pt x="54" y="383"/>
                  </a:lnTo>
                  <a:lnTo>
                    <a:pt x="82" y="555"/>
                  </a:lnTo>
                  <a:lnTo>
                    <a:pt x="40" y="679"/>
                  </a:lnTo>
                  <a:lnTo>
                    <a:pt x="0" y="767"/>
                  </a:lnTo>
                  <a:lnTo>
                    <a:pt x="108" y="767"/>
                  </a:lnTo>
                  <a:lnTo>
                    <a:pt x="120" y="611"/>
                  </a:lnTo>
                  <a:lnTo>
                    <a:pt x="148" y="499"/>
                  </a:lnTo>
                  <a:lnTo>
                    <a:pt x="160" y="367"/>
                  </a:lnTo>
                  <a:lnTo>
                    <a:pt x="218" y="327"/>
                  </a:lnTo>
                  <a:lnTo>
                    <a:pt x="238" y="221"/>
                  </a:lnTo>
                  <a:lnTo>
                    <a:pt x="296" y="135"/>
                  </a:lnTo>
                  <a:lnTo>
                    <a:pt x="314" y="0"/>
                  </a:lnTo>
                  <a:lnTo>
                    <a:pt x="302" y="0"/>
                  </a:lnTo>
                  <a:lnTo>
                    <a:pt x="296" y="0"/>
                  </a:lnTo>
                  <a:lnTo>
                    <a:pt x="290" y="0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  <a:lnTo>
                    <a:pt x="284" y="6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4" name="Freeform 8"/>
            <p:cNvSpPr>
              <a:spLocks/>
            </p:cNvSpPr>
            <p:nvPr/>
          </p:nvSpPr>
          <p:spPr bwMode="ltGray">
            <a:xfrm>
              <a:off x="4700" y="3697"/>
              <a:ext cx="275" cy="623"/>
            </a:xfrm>
            <a:custGeom>
              <a:avLst/>
              <a:gdLst>
                <a:gd name="T0" fmla="*/ 257 w 275"/>
                <a:gd name="T1" fmla="*/ 12 h 623"/>
                <a:gd name="T2" fmla="*/ 239 w 275"/>
                <a:gd name="T3" fmla="*/ 6 h 623"/>
                <a:gd name="T4" fmla="*/ 203 w 275"/>
                <a:gd name="T5" fmla="*/ 6 h 623"/>
                <a:gd name="T6" fmla="*/ 203 w 275"/>
                <a:gd name="T7" fmla="*/ 6 h 623"/>
                <a:gd name="T8" fmla="*/ 197 w 275"/>
                <a:gd name="T9" fmla="*/ 6 h 623"/>
                <a:gd name="T10" fmla="*/ 185 w 275"/>
                <a:gd name="T11" fmla="*/ 0 h 623"/>
                <a:gd name="T12" fmla="*/ 173 w 275"/>
                <a:gd name="T13" fmla="*/ 0 h 623"/>
                <a:gd name="T14" fmla="*/ 166 w 275"/>
                <a:gd name="T15" fmla="*/ 0 h 623"/>
                <a:gd name="T16" fmla="*/ 160 w 275"/>
                <a:gd name="T17" fmla="*/ 0 h 623"/>
                <a:gd name="T18" fmla="*/ 144 w 275"/>
                <a:gd name="T19" fmla="*/ 117 h 623"/>
                <a:gd name="T20" fmla="*/ 128 w 275"/>
                <a:gd name="T21" fmla="*/ 185 h 623"/>
                <a:gd name="T22" fmla="*/ 58 w 275"/>
                <a:gd name="T23" fmla="*/ 299 h 623"/>
                <a:gd name="T24" fmla="*/ 54 w 275"/>
                <a:gd name="T25" fmla="*/ 441 h 623"/>
                <a:gd name="T26" fmla="*/ 24 w 275"/>
                <a:gd name="T27" fmla="*/ 523 h 623"/>
                <a:gd name="T28" fmla="*/ 0 w 275"/>
                <a:gd name="T29" fmla="*/ 623 h 623"/>
                <a:gd name="T30" fmla="*/ 78 w 275"/>
                <a:gd name="T31" fmla="*/ 623 h 623"/>
                <a:gd name="T32" fmla="*/ 92 w 275"/>
                <a:gd name="T33" fmla="*/ 555 h 623"/>
                <a:gd name="T34" fmla="*/ 134 w 275"/>
                <a:gd name="T35" fmla="*/ 447 h 623"/>
                <a:gd name="T36" fmla="*/ 158 w 275"/>
                <a:gd name="T37" fmla="*/ 315 h 623"/>
                <a:gd name="T38" fmla="*/ 184 w 275"/>
                <a:gd name="T39" fmla="*/ 257 h 623"/>
                <a:gd name="T40" fmla="*/ 216 w 275"/>
                <a:gd name="T41" fmla="*/ 211 h 623"/>
                <a:gd name="T42" fmla="*/ 222 w 275"/>
                <a:gd name="T43" fmla="*/ 145 h 623"/>
                <a:gd name="T44" fmla="*/ 240 w 275"/>
                <a:gd name="T45" fmla="*/ 111 h 623"/>
                <a:gd name="T46" fmla="*/ 262 w 275"/>
                <a:gd name="T47" fmla="*/ 79 h 623"/>
                <a:gd name="T48" fmla="*/ 275 w 275"/>
                <a:gd name="T49" fmla="*/ 6 h 623"/>
                <a:gd name="T50" fmla="*/ 263 w 275"/>
                <a:gd name="T51" fmla="*/ 12 h 623"/>
                <a:gd name="T52" fmla="*/ 257 w 275"/>
                <a:gd name="T53" fmla="*/ 12 h 623"/>
                <a:gd name="T54" fmla="*/ 257 w 275"/>
                <a:gd name="T55" fmla="*/ 12 h 623"/>
                <a:gd name="T56" fmla="*/ 257 w 275"/>
                <a:gd name="T57" fmla="*/ 12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5" h="623">
                  <a:moveTo>
                    <a:pt x="257" y="12"/>
                  </a:moveTo>
                  <a:lnTo>
                    <a:pt x="239" y="6"/>
                  </a:lnTo>
                  <a:lnTo>
                    <a:pt x="203" y="6"/>
                  </a:lnTo>
                  <a:lnTo>
                    <a:pt x="203" y="6"/>
                  </a:lnTo>
                  <a:lnTo>
                    <a:pt x="197" y="6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6" y="0"/>
                  </a:lnTo>
                  <a:lnTo>
                    <a:pt x="160" y="0"/>
                  </a:lnTo>
                  <a:lnTo>
                    <a:pt x="144" y="117"/>
                  </a:lnTo>
                  <a:lnTo>
                    <a:pt x="128" y="185"/>
                  </a:lnTo>
                  <a:lnTo>
                    <a:pt x="58" y="299"/>
                  </a:lnTo>
                  <a:lnTo>
                    <a:pt x="54" y="441"/>
                  </a:lnTo>
                  <a:lnTo>
                    <a:pt x="24" y="523"/>
                  </a:lnTo>
                  <a:lnTo>
                    <a:pt x="0" y="623"/>
                  </a:lnTo>
                  <a:lnTo>
                    <a:pt x="78" y="623"/>
                  </a:lnTo>
                  <a:lnTo>
                    <a:pt x="92" y="555"/>
                  </a:lnTo>
                  <a:lnTo>
                    <a:pt x="134" y="447"/>
                  </a:lnTo>
                  <a:lnTo>
                    <a:pt x="158" y="315"/>
                  </a:lnTo>
                  <a:lnTo>
                    <a:pt x="184" y="257"/>
                  </a:lnTo>
                  <a:lnTo>
                    <a:pt x="216" y="211"/>
                  </a:lnTo>
                  <a:lnTo>
                    <a:pt x="222" y="145"/>
                  </a:lnTo>
                  <a:lnTo>
                    <a:pt x="240" y="111"/>
                  </a:lnTo>
                  <a:lnTo>
                    <a:pt x="262" y="79"/>
                  </a:lnTo>
                  <a:lnTo>
                    <a:pt x="275" y="6"/>
                  </a:lnTo>
                  <a:lnTo>
                    <a:pt x="263" y="12"/>
                  </a:lnTo>
                  <a:lnTo>
                    <a:pt x="257" y="12"/>
                  </a:lnTo>
                  <a:lnTo>
                    <a:pt x="257" y="12"/>
                  </a:lnTo>
                  <a:lnTo>
                    <a:pt x="257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5" name="Freeform 9"/>
            <p:cNvSpPr>
              <a:spLocks/>
            </p:cNvSpPr>
            <p:nvPr/>
          </p:nvSpPr>
          <p:spPr bwMode="ltGray">
            <a:xfrm>
              <a:off x="4522" y="3709"/>
              <a:ext cx="213" cy="611"/>
            </a:xfrm>
            <a:custGeom>
              <a:avLst/>
              <a:gdLst>
                <a:gd name="T0" fmla="*/ 171 w 213"/>
                <a:gd name="T1" fmla="*/ 12 h 611"/>
                <a:gd name="T2" fmla="*/ 159 w 213"/>
                <a:gd name="T3" fmla="*/ 24 h 611"/>
                <a:gd name="T4" fmla="*/ 153 w 213"/>
                <a:gd name="T5" fmla="*/ 36 h 611"/>
                <a:gd name="T6" fmla="*/ 128 w 213"/>
                <a:gd name="T7" fmla="*/ 60 h 611"/>
                <a:gd name="T8" fmla="*/ 110 w 213"/>
                <a:gd name="T9" fmla="*/ 83 h 611"/>
                <a:gd name="T10" fmla="*/ 86 w 213"/>
                <a:gd name="T11" fmla="*/ 119 h 611"/>
                <a:gd name="T12" fmla="*/ 68 w 213"/>
                <a:gd name="T13" fmla="*/ 167 h 611"/>
                <a:gd name="T14" fmla="*/ 68 w 213"/>
                <a:gd name="T15" fmla="*/ 221 h 611"/>
                <a:gd name="T16" fmla="*/ 68 w 213"/>
                <a:gd name="T17" fmla="*/ 227 h 611"/>
                <a:gd name="T18" fmla="*/ 68 w 213"/>
                <a:gd name="T19" fmla="*/ 233 h 611"/>
                <a:gd name="T20" fmla="*/ 68 w 213"/>
                <a:gd name="T21" fmla="*/ 239 h 611"/>
                <a:gd name="T22" fmla="*/ 68 w 213"/>
                <a:gd name="T23" fmla="*/ 245 h 611"/>
                <a:gd name="T24" fmla="*/ 68 w 213"/>
                <a:gd name="T25" fmla="*/ 251 h 611"/>
                <a:gd name="T26" fmla="*/ 68 w 213"/>
                <a:gd name="T27" fmla="*/ 251 h 611"/>
                <a:gd name="T28" fmla="*/ 68 w 213"/>
                <a:gd name="T29" fmla="*/ 257 h 611"/>
                <a:gd name="T30" fmla="*/ 68 w 213"/>
                <a:gd name="T31" fmla="*/ 269 h 611"/>
                <a:gd name="T32" fmla="*/ 74 w 213"/>
                <a:gd name="T33" fmla="*/ 287 h 611"/>
                <a:gd name="T34" fmla="*/ 80 w 213"/>
                <a:gd name="T35" fmla="*/ 305 h 611"/>
                <a:gd name="T36" fmla="*/ 86 w 213"/>
                <a:gd name="T37" fmla="*/ 311 h 611"/>
                <a:gd name="T38" fmla="*/ 86 w 213"/>
                <a:gd name="T39" fmla="*/ 311 h 611"/>
                <a:gd name="T40" fmla="*/ 92 w 213"/>
                <a:gd name="T41" fmla="*/ 317 h 611"/>
                <a:gd name="T42" fmla="*/ 92 w 213"/>
                <a:gd name="T43" fmla="*/ 323 h 611"/>
                <a:gd name="T44" fmla="*/ 92 w 213"/>
                <a:gd name="T45" fmla="*/ 323 h 611"/>
                <a:gd name="T46" fmla="*/ 24 w 213"/>
                <a:gd name="T47" fmla="*/ 437 h 611"/>
                <a:gd name="T48" fmla="*/ 18 w 213"/>
                <a:gd name="T49" fmla="*/ 471 h 611"/>
                <a:gd name="T50" fmla="*/ 0 w 213"/>
                <a:gd name="T51" fmla="*/ 547 h 611"/>
                <a:gd name="T52" fmla="*/ 50 w 213"/>
                <a:gd name="T53" fmla="*/ 611 h 611"/>
                <a:gd name="T54" fmla="*/ 114 w 213"/>
                <a:gd name="T55" fmla="*/ 611 h 611"/>
                <a:gd name="T56" fmla="*/ 104 w 213"/>
                <a:gd name="T57" fmla="*/ 555 h 611"/>
                <a:gd name="T58" fmla="*/ 120 w 213"/>
                <a:gd name="T59" fmla="*/ 515 h 611"/>
                <a:gd name="T60" fmla="*/ 150 w 213"/>
                <a:gd name="T61" fmla="*/ 449 h 611"/>
                <a:gd name="T62" fmla="*/ 166 w 213"/>
                <a:gd name="T63" fmla="*/ 377 h 611"/>
                <a:gd name="T64" fmla="*/ 156 w 213"/>
                <a:gd name="T65" fmla="*/ 295 h 611"/>
                <a:gd name="T66" fmla="*/ 170 w 213"/>
                <a:gd name="T67" fmla="*/ 203 h 611"/>
                <a:gd name="T68" fmla="*/ 212 w 213"/>
                <a:gd name="T69" fmla="*/ 95 h 611"/>
                <a:gd name="T70" fmla="*/ 213 w 213"/>
                <a:gd name="T71" fmla="*/ 0 h 611"/>
                <a:gd name="T72" fmla="*/ 207 w 213"/>
                <a:gd name="T73" fmla="*/ 0 h 611"/>
                <a:gd name="T74" fmla="*/ 201 w 213"/>
                <a:gd name="T75" fmla="*/ 0 h 611"/>
                <a:gd name="T76" fmla="*/ 195 w 213"/>
                <a:gd name="T77" fmla="*/ 0 h 611"/>
                <a:gd name="T78" fmla="*/ 189 w 213"/>
                <a:gd name="T79" fmla="*/ 0 h 611"/>
                <a:gd name="T80" fmla="*/ 183 w 213"/>
                <a:gd name="T81" fmla="*/ 6 h 611"/>
                <a:gd name="T82" fmla="*/ 177 w 213"/>
                <a:gd name="T83" fmla="*/ 6 h 611"/>
                <a:gd name="T84" fmla="*/ 171 w 213"/>
                <a:gd name="T85" fmla="*/ 12 h 611"/>
                <a:gd name="T86" fmla="*/ 171 w 213"/>
                <a:gd name="T87" fmla="*/ 12 h 611"/>
                <a:gd name="T88" fmla="*/ 171 w 213"/>
                <a:gd name="T89" fmla="*/ 12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13" h="611">
                  <a:moveTo>
                    <a:pt x="171" y="12"/>
                  </a:moveTo>
                  <a:lnTo>
                    <a:pt x="159" y="24"/>
                  </a:lnTo>
                  <a:lnTo>
                    <a:pt x="153" y="36"/>
                  </a:lnTo>
                  <a:lnTo>
                    <a:pt x="128" y="60"/>
                  </a:lnTo>
                  <a:lnTo>
                    <a:pt x="110" y="83"/>
                  </a:lnTo>
                  <a:lnTo>
                    <a:pt x="86" y="119"/>
                  </a:lnTo>
                  <a:lnTo>
                    <a:pt x="68" y="167"/>
                  </a:lnTo>
                  <a:lnTo>
                    <a:pt x="68" y="221"/>
                  </a:lnTo>
                  <a:lnTo>
                    <a:pt x="68" y="227"/>
                  </a:lnTo>
                  <a:lnTo>
                    <a:pt x="68" y="233"/>
                  </a:lnTo>
                  <a:lnTo>
                    <a:pt x="68" y="239"/>
                  </a:lnTo>
                  <a:lnTo>
                    <a:pt x="68" y="245"/>
                  </a:lnTo>
                  <a:lnTo>
                    <a:pt x="68" y="251"/>
                  </a:lnTo>
                  <a:lnTo>
                    <a:pt x="68" y="251"/>
                  </a:lnTo>
                  <a:lnTo>
                    <a:pt x="68" y="257"/>
                  </a:lnTo>
                  <a:lnTo>
                    <a:pt x="68" y="269"/>
                  </a:lnTo>
                  <a:lnTo>
                    <a:pt x="74" y="287"/>
                  </a:lnTo>
                  <a:lnTo>
                    <a:pt x="80" y="305"/>
                  </a:lnTo>
                  <a:lnTo>
                    <a:pt x="86" y="311"/>
                  </a:lnTo>
                  <a:lnTo>
                    <a:pt x="86" y="311"/>
                  </a:lnTo>
                  <a:lnTo>
                    <a:pt x="92" y="317"/>
                  </a:lnTo>
                  <a:lnTo>
                    <a:pt x="92" y="323"/>
                  </a:lnTo>
                  <a:lnTo>
                    <a:pt x="92" y="323"/>
                  </a:lnTo>
                  <a:lnTo>
                    <a:pt x="24" y="437"/>
                  </a:lnTo>
                  <a:lnTo>
                    <a:pt x="18" y="471"/>
                  </a:lnTo>
                  <a:lnTo>
                    <a:pt x="0" y="547"/>
                  </a:lnTo>
                  <a:lnTo>
                    <a:pt x="50" y="611"/>
                  </a:lnTo>
                  <a:lnTo>
                    <a:pt x="114" y="611"/>
                  </a:lnTo>
                  <a:lnTo>
                    <a:pt x="104" y="555"/>
                  </a:lnTo>
                  <a:lnTo>
                    <a:pt x="120" y="515"/>
                  </a:lnTo>
                  <a:lnTo>
                    <a:pt x="150" y="449"/>
                  </a:lnTo>
                  <a:lnTo>
                    <a:pt x="166" y="377"/>
                  </a:lnTo>
                  <a:lnTo>
                    <a:pt x="156" y="295"/>
                  </a:lnTo>
                  <a:lnTo>
                    <a:pt x="170" y="203"/>
                  </a:lnTo>
                  <a:lnTo>
                    <a:pt x="212" y="95"/>
                  </a:lnTo>
                  <a:lnTo>
                    <a:pt x="213" y="0"/>
                  </a:lnTo>
                  <a:lnTo>
                    <a:pt x="207" y="0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89" y="0"/>
                  </a:lnTo>
                  <a:lnTo>
                    <a:pt x="183" y="6"/>
                  </a:lnTo>
                  <a:lnTo>
                    <a:pt x="177" y="6"/>
                  </a:lnTo>
                  <a:lnTo>
                    <a:pt x="171" y="12"/>
                  </a:lnTo>
                  <a:lnTo>
                    <a:pt x="171" y="12"/>
                  </a:lnTo>
                  <a:lnTo>
                    <a:pt x="171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ltGray">
            <a:xfrm>
              <a:off x="4292" y="3936"/>
              <a:ext cx="167" cy="384"/>
            </a:xfrm>
            <a:custGeom>
              <a:avLst/>
              <a:gdLst>
                <a:gd name="T0" fmla="*/ 149 w 167"/>
                <a:gd name="T1" fmla="*/ 60 h 384"/>
                <a:gd name="T2" fmla="*/ 119 w 167"/>
                <a:gd name="T3" fmla="*/ 30 h 384"/>
                <a:gd name="T4" fmla="*/ 89 w 167"/>
                <a:gd name="T5" fmla="*/ 12 h 384"/>
                <a:gd name="T6" fmla="*/ 59 w 167"/>
                <a:gd name="T7" fmla="*/ 0 h 384"/>
                <a:gd name="T8" fmla="*/ 54 w 167"/>
                <a:gd name="T9" fmla="*/ 70 h 384"/>
                <a:gd name="T10" fmla="*/ 46 w 167"/>
                <a:gd name="T11" fmla="*/ 112 h 384"/>
                <a:gd name="T12" fmla="*/ 52 w 167"/>
                <a:gd name="T13" fmla="*/ 168 h 384"/>
                <a:gd name="T14" fmla="*/ 24 w 167"/>
                <a:gd name="T15" fmla="*/ 194 h 384"/>
                <a:gd name="T16" fmla="*/ 16 w 167"/>
                <a:gd name="T17" fmla="*/ 258 h 384"/>
                <a:gd name="T18" fmla="*/ 2 w 167"/>
                <a:gd name="T19" fmla="*/ 300 h 384"/>
                <a:gd name="T20" fmla="*/ 0 w 167"/>
                <a:gd name="T21" fmla="*/ 352 h 384"/>
                <a:gd name="T22" fmla="*/ 47 w 167"/>
                <a:gd name="T23" fmla="*/ 384 h 384"/>
                <a:gd name="T24" fmla="*/ 149 w 167"/>
                <a:gd name="T25" fmla="*/ 384 h 384"/>
                <a:gd name="T26" fmla="*/ 134 w 167"/>
                <a:gd name="T27" fmla="*/ 350 h 384"/>
                <a:gd name="T28" fmla="*/ 104 w 167"/>
                <a:gd name="T29" fmla="*/ 324 h 384"/>
                <a:gd name="T30" fmla="*/ 138 w 167"/>
                <a:gd name="T31" fmla="*/ 274 h 384"/>
                <a:gd name="T32" fmla="*/ 122 w 167"/>
                <a:gd name="T33" fmla="*/ 220 h 384"/>
                <a:gd name="T34" fmla="*/ 132 w 167"/>
                <a:gd name="T35" fmla="*/ 186 h 384"/>
                <a:gd name="T36" fmla="*/ 140 w 167"/>
                <a:gd name="T37" fmla="*/ 154 h 384"/>
                <a:gd name="T38" fmla="*/ 167 w 167"/>
                <a:gd name="T39" fmla="*/ 90 h 384"/>
                <a:gd name="T40" fmla="*/ 149 w 167"/>
                <a:gd name="T41" fmla="*/ 60 h 384"/>
                <a:gd name="T42" fmla="*/ 149 w 167"/>
                <a:gd name="T43" fmla="*/ 60 h 384"/>
                <a:gd name="T44" fmla="*/ 149 w 167"/>
                <a:gd name="T45" fmla="*/ 6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7" h="384">
                  <a:moveTo>
                    <a:pt x="149" y="60"/>
                  </a:moveTo>
                  <a:lnTo>
                    <a:pt x="119" y="30"/>
                  </a:lnTo>
                  <a:lnTo>
                    <a:pt x="89" y="12"/>
                  </a:lnTo>
                  <a:lnTo>
                    <a:pt x="59" y="0"/>
                  </a:lnTo>
                  <a:lnTo>
                    <a:pt x="54" y="70"/>
                  </a:lnTo>
                  <a:lnTo>
                    <a:pt x="46" y="112"/>
                  </a:lnTo>
                  <a:lnTo>
                    <a:pt x="52" y="168"/>
                  </a:lnTo>
                  <a:lnTo>
                    <a:pt x="24" y="194"/>
                  </a:lnTo>
                  <a:lnTo>
                    <a:pt x="16" y="258"/>
                  </a:lnTo>
                  <a:lnTo>
                    <a:pt x="2" y="300"/>
                  </a:lnTo>
                  <a:lnTo>
                    <a:pt x="0" y="352"/>
                  </a:lnTo>
                  <a:lnTo>
                    <a:pt x="47" y="384"/>
                  </a:lnTo>
                  <a:lnTo>
                    <a:pt x="149" y="384"/>
                  </a:lnTo>
                  <a:lnTo>
                    <a:pt x="134" y="350"/>
                  </a:lnTo>
                  <a:lnTo>
                    <a:pt x="104" y="324"/>
                  </a:lnTo>
                  <a:lnTo>
                    <a:pt x="138" y="274"/>
                  </a:lnTo>
                  <a:lnTo>
                    <a:pt x="122" y="220"/>
                  </a:lnTo>
                  <a:lnTo>
                    <a:pt x="132" y="186"/>
                  </a:lnTo>
                  <a:lnTo>
                    <a:pt x="140" y="154"/>
                  </a:lnTo>
                  <a:lnTo>
                    <a:pt x="167" y="90"/>
                  </a:lnTo>
                  <a:lnTo>
                    <a:pt x="149" y="60"/>
                  </a:lnTo>
                  <a:lnTo>
                    <a:pt x="149" y="60"/>
                  </a:lnTo>
                  <a:lnTo>
                    <a:pt x="149" y="6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7" name="Freeform 11"/>
            <p:cNvSpPr>
              <a:spLocks/>
            </p:cNvSpPr>
            <p:nvPr/>
          </p:nvSpPr>
          <p:spPr bwMode="ltGray">
            <a:xfrm>
              <a:off x="4100" y="4020"/>
              <a:ext cx="166" cy="300"/>
            </a:xfrm>
            <a:custGeom>
              <a:avLst/>
              <a:gdLst>
                <a:gd name="T0" fmla="*/ 136 w 166"/>
                <a:gd name="T1" fmla="*/ 12 h 300"/>
                <a:gd name="T2" fmla="*/ 100 w 166"/>
                <a:gd name="T3" fmla="*/ 0 h 300"/>
                <a:gd name="T4" fmla="*/ 78 w 166"/>
                <a:gd name="T5" fmla="*/ 64 h 300"/>
                <a:gd name="T6" fmla="*/ 70 w 166"/>
                <a:gd name="T7" fmla="*/ 126 h 300"/>
                <a:gd name="T8" fmla="*/ 46 w 166"/>
                <a:gd name="T9" fmla="*/ 184 h 300"/>
                <a:gd name="T10" fmla="*/ 58 w 166"/>
                <a:gd name="T11" fmla="*/ 232 h 300"/>
                <a:gd name="T12" fmla="*/ 38 w 166"/>
                <a:gd name="T13" fmla="*/ 268 h 300"/>
                <a:gd name="T14" fmla="*/ 0 w 166"/>
                <a:gd name="T15" fmla="*/ 300 h 300"/>
                <a:gd name="T16" fmla="*/ 160 w 166"/>
                <a:gd name="T17" fmla="*/ 300 h 300"/>
                <a:gd name="T18" fmla="*/ 136 w 166"/>
                <a:gd name="T19" fmla="*/ 272 h 300"/>
                <a:gd name="T20" fmla="*/ 98 w 166"/>
                <a:gd name="T21" fmla="*/ 234 h 300"/>
                <a:gd name="T22" fmla="*/ 130 w 166"/>
                <a:gd name="T23" fmla="*/ 188 h 300"/>
                <a:gd name="T24" fmla="*/ 138 w 166"/>
                <a:gd name="T25" fmla="*/ 134 h 300"/>
                <a:gd name="T26" fmla="*/ 144 w 166"/>
                <a:gd name="T27" fmla="*/ 94 h 300"/>
                <a:gd name="T28" fmla="*/ 164 w 166"/>
                <a:gd name="T29" fmla="*/ 60 h 300"/>
                <a:gd name="T30" fmla="*/ 166 w 166"/>
                <a:gd name="T31" fmla="*/ 0 h 300"/>
                <a:gd name="T32" fmla="*/ 136 w 166"/>
                <a:gd name="T33" fmla="*/ 12 h 300"/>
                <a:gd name="T34" fmla="*/ 136 w 166"/>
                <a:gd name="T35" fmla="*/ 12 h 300"/>
                <a:gd name="T36" fmla="*/ 136 w 166"/>
                <a:gd name="T37" fmla="*/ 12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6" h="300">
                  <a:moveTo>
                    <a:pt x="136" y="12"/>
                  </a:moveTo>
                  <a:lnTo>
                    <a:pt x="100" y="0"/>
                  </a:lnTo>
                  <a:lnTo>
                    <a:pt x="78" y="64"/>
                  </a:lnTo>
                  <a:lnTo>
                    <a:pt x="70" y="126"/>
                  </a:lnTo>
                  <a:lnTo>
                    <a:pt x="46" y="184"/>
                  </a:lnTo>
                  <a:lnTo>
                    <a:pt x="58" y="232"/>
                  </a:lnTo>
                  <a:lnTo>
                    <a:pt x="38" y="268"/>
                  </a:lnTo>
                  <a:lnTo>
                    <a:pt x="0" y="300"/>
                  </a:lnTo>
                  <a:lnTo>
                    <a:pt x="160" y="300"/>
                  </a:lnTo>
                  <a:lnTo>
                    <a:pt x="136" y="272"/>
                  </a:lnTo>
                  <a:lnTo>
                    <a:pt x="98" y="234"/>
                  </a:lnTo>
                  <a:lnTo>
                    <a:pt x="130" y="188"/>
                  </a:lnTo>
                  <a:lnTo>
                    <a:pt x="138" y="134"/>
                  </a:lnTo>
                  <a:lnTo>
                    <a:pt x="144" y="94"/>
                  </a:lnTo>
                  <a:lnTo>
                    <a:pt x="164" y="60"/>
                  </a:lnTo>
                  <a:lnTo>
                    <a:pt x="166" y="0"/>
                  </a:lnTo>
                  <a:lnTo>
                    <a:pt x="136" y="12"/>
                  </a:lnTo>
                  <a:lnTo>
                    <a:pt x="136" y="12"/>
                  </a:lnTo>
                  <a:lnTo>
                    <a:pt x="136" y="12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8" name="Freeform 12"/>
            <p:cNvSpPr>
              <a:spLocks/>
            </p:cNvSpPr>
            <p:nvPr/>
          </p:nvSpPr>
          <p:spPr bwMode="ltGray">
            <a:xfrm>
              <a:off x="3910" y="4038"/>
              <a:ext cx="237" cy="282"/>
            </a:xfrm>
            <a:custGeom>
              <a:avLst/>
              <a:gdLst>
                <a:gd name="T0" fmla="*/ 201 w 237"/>
                <a:gd name="T1" fmla="*/ 0 h 282"/>
                <a:gd name="T2" fmla="*/ 183 w 237"/>
                <a:gd name="T3" fmla="*/ 0 h 282"/>
                <a:gd name="T4" fmla="*/ 158 w 237"/>
                <a:gd name="T5" fmla="*/ 50 h 282"/>
                <a:gd name="T6" fmla="*/ 148 w 237"/>
                <a:gd name="T7" fmla="*/ 92 h 282"/>
                <a:gd name="T8" fmla="*/ 120 w 237"/>
                <a:gd name="T9" fmla="*/ 144 h 282"/>
                <a:gd name="T10" fmla="*/ 82 w 237"/>
                <a:gd name="T11" fmla="*/ 182 h 282"/>
                <a:gd name="T12" fmla="*/ 60 w 237"/>
                <a:gd name="T13" fmla="*/ 232 h 282"/>
                <a:gd name="T14" fmla="*/ 0 w 237"/>
                <a:gd name="T15" fmla="*/ 282 h 282"/>
                <a:gd name="T16" fmla="*/ 128 w 237"/>
                <a:gd name="T17" fmla="*/ 282 h 282"/>
                <a:gd name="T18" fmla="*/ 154 w 237"/>
                <a:gd name="T19" fmla="*/ 254 h 282"/>
                <a:gd name="T20" fmla="*/ 158 w 237"/>
                <a:gd name="T21" fmla="*/ 196 h 282"/>
                <a:gd name="T22" fmla="*/ 188 w 237"/>
                <a:gd name="T23" fmla="*/ 148 h 282"/>
                <a:gd name="T24" fmla="*/ 196 w 237"/>
                <a:gd name="T25" fmla="*/ 70 h 282"/>
                <a:gd name="T26" fmla="*/ 237 w 237"/>
                <a:gd name="T27" fmla="*/ 0 h 282"/>
                <a:gd name="T28" fmla="*/ 201 w 237"/>
                <a:gd name="T29" fmla="*/ 0 h 282"/>
                <a:gd name="T30" fmla="*/ 201 w 237"/>
                <a:gd name="T31" fmla="*/ 0 h 282"/>
                <a:gd name="T32" fmla="*/ 201 w 237"/>
                <a:gd name="T33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7" h="282">
                  <a:moveTo>
                    <a:pt x="201" y="0"/>
                  </a:moveTo>
                  <a:lnTo>
                    <a:pt x="183" y="0"/>
                  </a:lnTo>
                  <a:lnTo>
                    <a:pt x="158" y="50"/>
                  </a:lnTo>
                  <a:lnTo>
                    <a:pt x="148" y="92"/>
                  </a:lnTo>
                  <a:lnTo>
                    <a:pt x="120" y="144"/>
                  </a:lnTo>
                  <a:lnTo>
                    <a:pt x="82" y="182"/>
                  </a:lnTo>
                  <a:lnTo>
                    <a:pt x="60" y="232"/>
                  </a:lnTo>
                  <a:lnTo>
                    <a:pt x="0" y="282"/>
                  </a:lnTo>
                  <a:lnTo>
                    <a:pt x="128" y="282"/>
                  </a:lnTo>
                  <a:lnTo>
                    <a:pt x="154" y="254"/>
                  </a:lnTo>
                  <a:lnTo>
                    <a:pt x="158" y="196"/>
                  </a:lnTo>
                  <a:lnTo>
                    <a:pt x="188" y="148"/>
                  </a:lnTo>
                  <a:lnTo>
                    <a:pt x="196" y="70"/>
                  </a:lnTo>
                  <a:lnTo>
                    <a:pt x="237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ltGray">
            <a:xfrm>
              <a:off x="3674" y="4086"/>
              <a:ext cx="196" cy="234"/>
            </a:xfrm>
            <a:custGeom>
              <a:avLst/>
              <a:gdLst>
                <a:gd name="T0" fmla="*/ 167 w 196"/>
                <a:gd name="T1" fmla="*/ 54 h 234"/>
                <a:gd name="T2" fmla="*/ 113 w 196"/>
                <a:gd name="T3" fmla="*/ 24 h 234"/>
                <a:gd name="T4" fmla="*/ 83 w 196"/>
                <a:gd name="T5" fmla="*/ 0 h 234"/>
                <a:gd name="T6" fmla="*/ 80 w 196"/>
                <a:gd name="T7" fmla="*/ 62 h 234"/>
                <a:gd name="T8" fmla="*/ 58 w 196"/>
                <a:gd name="T9" fmla="*/ 100 h 234"/>
                <a:gd name="T10" fmla="*/ 54 w 196"/>
                <a:gd name="T11" fmla="*/ 160 h 234"/>
                <a:gd name="T12" fmla="*/ 36 w 196"/>
                <a:gd name="T13" fmla="*/ 202 h 234"/>
                <a:gd name="T14" fmla="*/ 0 w 196"/>
                <a:gd name="T15" fmla="*/ 234 h 234"/>
                <a:gd name="T16" fmla="*/ 146 w 196"/>
                <a:gd name="T17" fmla="*/ 234 h 234"/>
                <a:gd name="T18" fmla="*/ 170 w 196"/>
                <a:gd name="T19" fmla="*/ 198 h 234"/>
                <a:gd name="T20" fmla="*/ 158 w 196"/>
                <a:gd name="T21" fmla="*/ 138 h 234"/>
                <a:gd name="T22" fmla="*/ 196 w 196"/>
                <a:gd name="T23" fmla="*/ 100 h 234"/>
                <a:gd name="T24" fmla="*/ 191 w 196"/>
                <a:gd name="T25" fmla="*/ 54 h 234"/>
                <a:gd name="T26" fmla="*/ 167 w 196"/>
                <a:gd name="T27" fmla="*/ 54 h 234"/>
                <a:gd name="T28" fmla="*/ 167 w 196"/>
                <a:gd name="T29" fmla="*/ 54 h 234"/>
                <a:gd name="T30" fmla="*/ 167 w 196"/>
                <a:gd name="T31" fmla="*/ 5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6" h="234">
                  <a:moveTo>
                    <a:pt x="167" y="54"/>
                  </a:moveTo>
                  <a:lnTo>
                    <a:pt x="113" y="24"/>
                  </a:lnTo>
                  <a:lnTo>
                    <a:pt x="83" y="0"/>
                  </a:lnTo>
                  <a:lnTo>
                    <a:pt x="80" y="62"/>
                  </a:lnTo>
                  <a:lnTo>
                    <a:pt x="58" y="100"/>
                  </a:lnTo>
                  <a:lnTo>
                    <a:pt x="54" y="160"/>
                  </a:lnTo>
                  <a:lnTo>
                    <a:pt x="36" y="202"/>
                  </a:lnTo>
                  <a:lnTo>
                    <a:pt x="0" y="234"/>
                  </a:lnTo>
                  <a:lnTo>
                    <a:pt x="146" y="234"/>
                  </a:lnTo>
                  <a:lnTo>
                    <a:pt x="170" y="198"/>
                  </a:lnTo>
                  <a:lnTo>
                    <a:pt x="158" y="138"/>
                  </a:lnTo>
                  <a:lnTo>
                    <a:pt x="196" y="100"/>
                  </a:lnTo>
                  <a:lnTo>
                    <a:pt x="191" y="5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167" y="5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0" name="Freeform 14"/>
            <p:cNvSpPr>
              <a:spLocks/>
            </p:cNvSpPr>
            <p:nvPr/>
          </p:nvSpPr>
          <p:spPr bwMode="ltGray">
            <a:xfrm>
              <a:off x="3476" y="4068"/>
              <a:ext cx="190" cy="252"/>
            </a:xfrm>
            <a:custGeom>
              <a:avLst/>
              <a:gdLst>
                <a:gd name="T0" fmla="*/ 190 w 190"/>
                <a:gd name="T1" fmla="*/ 0 h 252"/>
                <a:gd name="T2" fmla="*/ 166 w 190"/>
                <a:gd name="T3" fmla="*/ 0 h 252"/>
                <a:gd name="T4" fmla="*/ 158 w 190"/>
                <a:gd name="T5" fmla="*/ 38 h 252"/>
                <a:gd name="T6" fmla="*/ 138 w 190"/>
                <a:gd name="T7" fmla="*/ 120 h 252"/>
                <a:gd name="T8" fmla="*/ 94 w 190"/>
                <a:gd name="T9" fmla="*/ 180 h 252"/>
                <a:gd name="T10" fmla="*/ 62 w 190"/>
                <a:gd name="T11" fmla="*/ 234 h 252"/>
                <a:gd name="T12" fmla="*/ 0 w 190"/>
                <a:gd name="T13" fmla="*/ 252 h 252"/>
                <a:gd name="T14" fmla="*/ 128 w 190"/>
                <a:gd name="T15" fmla="*/ 252 h 252"/>
                <a:gd name="T16" fmla="*/ 142 w 190"/>
                <a:gd name="T17" fmla="*/ 188 h 252"/>
                <a:gd name="T18" fmla="*/ 186 w 190"/>
                <a:gd name="T19" fmla="*/ 90 h 252"/>
                <a:gd name="T20" fmla="*/ 190 w 190"/>
                <a:gd name="T21" fmla="*/ 38 h 252"/>
                <a:gd name="T22" fmla="*/ 190 w 190"/>
                <a:gd name="T23" fmla="*/ 0 h 252"/>
                <a:gd name="T24" fmla="*/ 190 w 190"/>
                <a:gd name="T25" fmla="*/ 0 h 252"/>
                <a:gd name="T26" fmla="*/ 190 w 190"/>
                <a:gd name="T27" fmla="*/ 0 h 252"/>
                <a:gd name="T28" fmla="*/ 190 w 190"/>
                <a:gd name="T2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" h="252">
                  <a:moveTo>
                    <a:pt x="190" y="0"/>
                  </a:moveTo>
                  <a:lnTo>
                    <a:pt x="166" y="0"/>
                  </a:lnTo>
                  <a:lnTo>
                    <a:pt x="158" y="38"/>
                  </a:lnTo>
                  <a:lnTo>
                    <a:pt x="138" y="120"/>
                  </a:lnTo>
                  <a:lnTo>
                    <a:pt x="94" y="180"/>
                  </a:lnTo>
                  <a:lnTo>
                    <a:pt x="62" y="234"/>
                  </a:lnTo>
                  <a:lnTo>
                    <a:pt x="0" y="252"/>
                  </a:lnTo>
                  <a:lnTo>
                    <a:pt x="128" y="252"/>
                  </a:lnTo>
                  <a:lnTo>
                    <a:pt x="142" y="188"/>
                  </a:lnTo>
                  <a:lnTo>
                    <a:pt x="186" y="90"/>
                  </a:lnTo>
                  <a:lnTo>
                    <a:pt x="190" y="38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90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1" name="Freeform 15"/>
            <p:cNvSpPr>
              <a:spLocks/>
            </p:cNvSpPr>
            <p:nvPr/>
          </p:nvSpPr>
          <p:spPr bwMode="ltGray">
            <a:xfrm>
              <a:off x="3170" y="4188"/>
              <a:ext cx="230" cy="132"/>
            </a:xfrm>
            <a:custGeom>
              <a:avLst/>
              <a:gdLst>
                <a:gd name="T0" fmla="*/ 197 w 230"/>
                <a:gd name="T1" fmla="*/ 0 h 132"/>
                <a:gd name="T2" fmla="*/ 191 w 230"/>
                <a:gd name="T3" fmla="*/ 0 h 132"/>
                <a:gd name="T4" fmla="*/ 185 w 230"/>
                <a:gd name="T5" fmla="*/ 0 h 132"/>
                <a:gd name="T6" fmla="*/ 173 w 230"/>
                <a:gd name="T7" fmla="*/ 0 h 132"/>
                <a:gd name="T8" fmla="*/ 161 w 230"/>
                <a:gd name="T9" fmla="*/ 0 h 132"/>
                <a:gd name="T10" fmla="*/ 155 w 230"/>
                <a:gd name="T11" fmla="*/ 0 h 132"/>
                <a:gd name="T12" fmla="*/ 138 w 230"/>
                <a:gd name="T13" fmla="*/ 6 h 132"/>
                <a:gd name="T14" fmla="*/ 132 w 230"/>
                <a:gd name="T15" fmla="*/ 6 h 132"/>
                <a:gd name="T16" fmla="*/ 35 w 230"/>
                <a:gd name="T17" fmla="*/ 18 h 132"/>
                <a:gd name="T18" fmla="*/ 11 w 230"/>
                <a:gd name="T19" fmla="*/ 30 h 132"/>
                <a:gd name="T20" fmla="*/ 23 w 230"/>
                <a:gd name="T21" fmla="*/ 54 h 132"/>
                <a:gd name="T22" fmla="*/ 0 w 230"/>
                <a:gd name="T23" fmla="*/ 100 h 132"/>
                <a:gd name="T24" fmla="*/ 0 w 230"/>
                <a:gd name="T25" fmla="*/ 132 h 132"/>
                <a:gd name="T26" fmla="*/ 162 w 230"/>
                <a:gd name="T27" fmla="*/ 132 h 132"/>
                <a:gd name="T28" fmla="*/ 204 w 230"/>
                <a:gd name="T29" fmla="*/ 88 h 132"/>
                <a:gd name="T30" fmla="*/ 230 w 230"/>
                <a:gd name="T31" fmla="*/ 46 h 132"/>
                <a:gd name="T32" fmla="*/ 214 w 230"/>
                <a:gd name="T33" fmla="*/ 24 h 132"/>
                <a:gd name="T34" fmla="*/ 215 w 230"/>
                <a:gd name="T35" fmla="*/ 0 h 132"/>
                <a:gd name="T36" fmla="*/ 209 w 230"/>
                <a:gd name="T37" fmla="*/ 0 h 132"/>
                <a:gd name="T38" fmla="*/ 203 w 230"/>
                <a:gd name="T39" fmla="*/ 0 h 132"/>
                <a:gd name="T40" fmla="*/ 203 w 230"/>
                <a:gd name="T41" fmla="*/ 0 h 132"/>
                <a:gd name="T42" fmla="*/ 197 w 230"/>
                <a:gd name="T43" fmla="*/ 0 h 132"/>
                <a:gd name="T44" fmla="*/ 197 w 230"/>
                <a:gd name="T45" fmla="*/ 0 h 132"/>
                <a:gd name="T46" fmla="*/ 197 w 230"/>
                <a:gd name="T4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30" h="132">
                  <a:moveTo>
                    <a:pt x="197" y="0"/>
                  </a:moveTo>
                  <a:lnTo>
                    <a:pt x="191" y="0"/>
                  </a:lnTo>
                  <a:lnTo>
                    <a:pt x="185" y="0"/>
                  </a:lnTo>
                  <a:lnTo>
                    <a:pt x="173" y="0"/>
                  </a:lnTo>
                  <a:lnTo>
                    <a:pt x="161" y="0"/>
                  </a:lnTo>
                  <a:lnTo>
                    <a:pt x="155" y="0"/>
                  </a:lnTo>
                  <a:lnTo>
                    <a:pt x="138" y="6"/>
                  </a:lnTo>
                  <a:lnTo>
                    <a:pt x="132" y="6"/>
                  </a:lnTo>
                  <a:lnTo>
                    <a:pt x="35" y="18"/>
                  </a:lnTo>
                  <a:lnTo>
                    <a:pt x="11" y="30"/>
                  </a:lnTo>
                  <a:lnTo>
                    <a:pt x="23" y="54"/>
                  </a:lnTo>
                  <a:lnTo>
                    <a:pt x="0" y="100"/>
                  </a:lnTo>
                  <a:lnTo>
                    <a:pt x="0" y="132"/>
                  </a:lnTo>
                  <a:lnTo>
                    <a:pt x="162" y="132"/>
                  </a:lnTo>
                  <a:lnTo>
                    <a:pt x="204" y="88"/>
                  </a:lnTo>
                  <a:lnTo>
                    <a:pt x="230" y="46"/>
                  </a:lnTo>
                  <a:lnTo>
                    <a:pt x="214" y="24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7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2" name="Freeform 16"/>
            <p:cNvSpPr>
              <a:spLocks/>
            </p:cNvSpPr>
            <p:nvPr/>
          </p:nvSpPr>
          <p:spPr bwMode="ltGray">
            <a:xfrm>
              <a:off x="3044" y="4218"/>
              <a:ext cx="89" cy="102"/>
            </a:xfrm>
            <a:custGeom>
              <a:avLst/>
              <a:gdLst>
                <a:gd name="T0" fmla="*/ 71 w 89"/>
                <a:gd name="T1" fmla="*/ 0 h 102"/>
                <a:gd name="T2" fmla="*/ 66 w 89"/>
                <a:gd name="T3" fmla="*/ 48 h 102"/>
                <a:gd name="T4" fmla="*/ 30 w 89"/>
                <a:gd name="T5" fmla="*/ 72 h 102"/>
                <a:gd name="T6" fmla="*/ 0 w 89"/>
                <a:gd name="T7" fmla="*/ 102 h 102"/>
                <a:gd name="T8" fmla="*/ 66 w 89"/>
                <a:gd name="T9" fmla="*/ 102 h 102"/>
                <a:gd name="T10" fmla="*/ 88 w 89"/>
                <a:gd name="T11" fmla="*/ 56 h 102"/>
                <a:gd name="T12" fmla="*/ 89 w 89"/>
                <a:gd name="T13" fmla="*/ 6 h 102"/>
                <a:gd name="T14" fmla="*/ 71 w 89"/>
                <a:gd name="T15" fmla="*/ 0 h 102"/>
                <a:gd name="T16" fmla="*/ 71 w 89"/>
                <a:gd name="T17" fmla="*/ 0 h 102"/>
                <a:gd name="T18" fmla="*/ 71 w 89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02">
                  <a:moveTo>
                    <a:pt x="71" y="0"/>
                  </a:moveTo>
                  <a:lnTo>
                    <a:pt x="66" y="48"/>
                  </a:lnTo>
                  <a:lnTo>
                    <a:pt x="30" y="72"/>
                  </a:lnTo>
                  <a:lnTo>
                    <a:pt x="0" y="102"/>
                  </a:lnTo>
                  <a:lnTo>
                    <a:pt x="66" y="102"/>
                  </a:lnTo>
                  <a:lnTo>
                    <a:pt x="88" y="56"/>
                  </a:lnTo>
                  <a:lnTo>
                    <a:pt x="89" y="6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71" y="0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29713" name="Freeform 17"/>
            <p:cNvSpPr>
              <a:spLocks/>
            </p:cNvSpPr>
            <p:nvPr/>
          </p:nvSpPr>
          <p:spPr bwMode="ltGray">
            <a:xfrm>
              <a:off x="5482" y="3367"/>
              <a:ext cx="278" cy="953"/>
            </a:xfrm>
            <a:custGeom>
              <a:avLst/>
              <a:gdLst>
                <a:gd name="T0" fmla="*/ 278 w 278"/>
                <a:gd name="T1" fmla="*/ 24 h 953"/>
                <a:gd name="T2" fmla="*/ 272 w 278"/>
                <a:gd name="T3" fmla="*/ 24 h 953"/>
                <a:gd name="T4" fmla="*/ 272 w 278"/>
                <a:gd name="T5" fmla="*/ 18 h 953"/>
                <a:gd name="T6" fmla="*/ 266 w 278"/>
                <a:gd name="T7" fmla="*/ 18 h 953"/>
                <a:gd name="T8" fmla="*/ 254 w 278"/>
                <a:gd name="T9" fmla="*/ 12 h 953"/>
                <a:gd name="T10" fmla="*/ 236 w 278"/>
                <a:gd name="T11" fmla="*/ 6 h 953"/>
                <a:gd name="T12" fmla="*/ 212 w 278"/>
                <a:gd name="T13" fmla="*/ 0 h 953"/>
                <a:gd name="T14" fmla="*/ 206 w 278"/>
                <a:gd name="T15" fmla="*/ 6 h 953"/>
                <a:gd name="T16" fmla="*/ 198 w 278"/>
                <a:gd name="T17" fmla="*/ 129 h 953"/>
                <a:gd name="T18" fmla="*/ 184 w 278"/>
                <a:gd name="T19" fmla="*/ 209 h 953"/>
                <a:gd name="T20" fmla="*/ 182 w 278"/>
                <a:gd name="T21" fmla="*/ 249 h 953"/>
                <a:gd name="T22" fmla="*/ 200 w 278"/>
                <a:gd name="T23" fmla="*/ 339 h 953"/>
                <a:gd name="T24" fmla="*/ 186 w 278"/>
                <a:gd name="T25" fmla="*/ 481 h 953"/>
                <a:gd name="T26" fmla="*/ 176 w 278"/>
                <a:gd name="T27" fmla="*/ 521 h 953"/>
                <a:gd name="T28" fmla="*/ 156 w 278"/>
                <a:gd name="T29" fmla="*/ 601 h 953"/>
                <a:gd name="T30" fmla="*/ 172 w 278"/>
                <a:gd name="T31" fmla="*/ 681 h 953"/>
                <a:gd name="T32" fmla="*/ 138 w 278"/>
                <a:gd name="T33" fmla="*/ 765 h 953"/>
                <a:gd name="T34" fmla="*/ 96 w 278"/>
                <a:gd name="T35" fmla="*/ 847 h 953"/>
                <a:gd name="T36" fmla="*/ 50 w 278"/>
                <a:gd name="T37" fmla="*/ 899 h 953"/>
                <a:gd name="T38" fmla="*/ 0 w 278"/>
                <a:gd name="T39" fmla="*/ 953 h 953"/>
                <a:gd name="T40" fmla="*/ 278 w 278"/>
                <a:gd name="T41" fmla="*/ 953 h 953"/>
                <a:gd name="T42" fmla="*/ 278 w 278"/>
                <a:gd name="T43" fmla="*/ 24 h 953"/>
                <a:gd name="T44" fmla="*/ 278 w 278"/>
                <a:gd name="T45" fmla="*/ 24 h 953"/>
                <a:gd name="T46" fmla="*/ 278 w 278"/>
                <a:gd name="T47" fmla="*/ 24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8" h="953">
                  <a:moveTo>
                    <a:pt x="278" y="24"/>
                  </a:moveTo>
                  <a:lnTo>
                    <a:pt x="272" y="24"/>
                  </a:lnTo>
                  <a:lnTo>
                    <a:pt x="272" y="18"/>
                  </a:lnTo>
                  <a:lnTo>
                    <a:pt x="266" y="18"/>
                  </a:lnTo>
                  <a:lnTo>
                    <a:pt x="254" y="12"/>
                  </a:lnTo>
                  <a:lnTo>
                    <a:pt x="236" y="6"/>
                  </a:lnTo>
                  <a:lnTo>
                    <a:pt x="212" y="0"/>
                  </a:lnTo>
                  <a:lnTo>
                    <a:pt x="206" y="6"/>
                  </a:lnTo>
                  <a:lnTo>
                    <a:pt x="198" y="129"/>
                  </a:lnTo>
                  <a:lnTo>
                    <a:pt x="184" y="209"/>
                  </a:lnTo>
                  <a:lnTo>
                    <a:pt x="182" y="249"/>
                  </a:lnTo>
                  <a:lnTo>
                    <a:pt x="200" y="339"/>
                  </a:lnTo>
                  <a:lnTo>
                    <a:pt x="186" y="481"/>
                  </a:lnTo>
                  <a:lnTo>
                    <a:pt x="176" y="521"/>
                  </a:lnTo>
                  <a:lnTo>
                    <a:pt x="156" y="601"/>
                  </a:lnTo>
                  <a:lnTo>
                    <a:pt x="172" y="681"/>
                  </a:lnTo>
                  <a:lnTo>
                    <a:pt x="138" y="765"/>
                  </a:lnTo>
                  <a:lnTo>
                    <a:pt x="96" y="847"/>
                  </a:lnTo>
                  <a:lnTo>
                    <a:pt x="50" y="899"/>
                  </a:lnTo>
                  <a:lnTo>
                    <a:pt x="0" y="953"/>
                  </a:lnTo>
                  <a:lnTo>
                    <a:pt x="278" y="953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90980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6FB8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29714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971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s-ES" altLang="es-ES"/>
          </a:p>
        </p:txBody>
      </p:sp>
      <p:sp>
        <p:nvSpPr>
          <p:cNvPr id="2971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4B31B58-2916-40FA-9205-DE19093B44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29718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pic>
        <p:nvPicPr>
          <p:cNvPr id="1032" name="Picture 24" descr="logo_dsic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5972175"/>
            <a:ext cx="11906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21" name="Text Box 25"/>
          <p:cNvSpPr txBox="1">
            <a:spLocks noChangeArrowheads="1"/>
          </p:cNvSpPr>
          <p:nvPr userDrawn="1"/>
        </p:nvSpPr>
        <p:spPr bwMode="auto">
          <a:xfrm>
            <a:off x="7461250" y="0"/>
            <a:ext cx="14620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s-ES" altLang="es-E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CAP-</a:t>
            </a:r>
            <a:r>
              <a:rPr lang="es-ES" altLang="es-ES" sz="16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MUIinf</a:t>
            </a:r>
            <a:endParaRPr lang="es-ES" altLang="es-ES" sz="16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1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u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ne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3568" y="3933056"/>
            <a:ext cx="7772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sz="3800" dirty="0">
                <a:effectLst/>
              </a:rPr>
              <a:t>Computación de Altas Prestaciones</a:t>
            </a:r>
            <a:br>
              <a:rPr lang="es-ES" altLang="es-ES" sz="3800" dirty="0">
                <a:effectLst/>
              </a:rPr>
            </a:br>
            <a:br>
              <a:rPr lang="es-ES" altLang="es-ES" sz="3800" dirty="0">
                <a:effectLst/>
              </a:rPr>
            </a:br>
            <a:br>
              <a:rPr lang="es-ES" altLang="es-ES" sz="3800" dirty="0">
                <a:effectLst/>
              </a:rPr>
            </a:br>
            <a:r>
              <a:rPr lang="es-ES" altLang="es-ES" sz="4000" dirty="0">
                <a:effectLst/>
              </a:rPr>
              <a:t>Optimización de código</a:t>
            </a:r>
            <a:br>
              <a:rPr lang="es-ES" altLang="es-ES" sz="4000" dirty="0">
                <a:effectLst/>
              </a:rPr>
            </a:br>
            <a:br>
              <a:rPr lang="es-ES" altLang="es-ES" sz="4000" dirty="0">
                <a:effectLst/>
              </a:rPr>
            </a:br>
            <a:br>
              <a:rPr lang="es-ES" altLang="es-ES" sz="4000" dirty="0">
                <a:effectLst/>
              </a:rPr>
            </a:br>
            <a:endParaRPr lang="es-ES" altLang="es-ES" sz="38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</a:t>
            </a:r>
            <a:br>
              <a:rPr lang="es-ES" altLang="es-ES" sz="4000">
                <a:effectLst/>
              </a:rPr>
            </a:br>
            <a:r>
              <a:rPr lang="es-ES" altLang="es-ES" sz="4000">
                <a:effectLst/>
              </a:rPr>
              <a:t>Selección de algoritmos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r>
              <a:rPr lang="es-ES" altLang="es-ES" dirty="0">
                <a:effectLst/>
              </a:rPr>
              <a:t>Librerías disponibles: STL, Intel MKL, LAPACK, BLAS,  … Incluso para tareas aparentemente triviales:</a:t>
            </a:r>
          </a:p>
          <a:p>
            <a:pPr>
              <a:buFont typeface="Wingdings" pitchFamily="2" charset="2"/>
              <a:buNone/>
            </a:pPr>
            <a:endParaRPr lang="es-ES" altLang="es-ES" dirty="0">
              <a:effectLst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87708" y="3573016"/>
            <a:ext cx="21900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int</a:t>
            </a:r>
            <a:r>
              <a:rPr lang="es-ES" altLang="es-ES" dirty="0"/>
              <a:t> y[N], x[N]</a:t>
            </a:r>
          </a:p>
          <a:p>
            <a:r>
              <a:rPr lang="es-ES" altLang="es-ES" dirty="0"/>
              <a:t>…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Y(i)=X(i);</a:t>
            </a:r>
          </a:p>
          <a:p>
            <a:endParaRPr lang="es-ES" altLang="es-ES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499992" y="3580531"/>
            <a:ext cx="33095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int</a:t>
            </a:r>
            <a:r>
              <a:rPr lang="es-ES" altLang="es-ES" dirty="0"/>
              <a:t> y[N], x[N]</a:t>
            </a:r>
          </a:p>
          <a:p>
            <a:r>
              <a:rPr lang="es-ES" altLang="es-ES" dirty="0"/>
              <a:t>…</a:t>
            </a:r>
          </a:p>
          <a:p>
            <a:endParaRPr lang="es-ES" altLang="es-ES" dirty="0"/>
          </a:p>
          <a:p>
            <a:r>
              <a:rPr lang="es-ES" altLang="es-ES" dirty="0" err="1"/>
              <a:t>memcpy</a:t>
            </a:r>
            <a:r>
              <a:rPr lang="es-ES" altLang="es-ES" dirty="0"/>
              <a:t>(Y,X,N*</a:t>
            </a:r>
            <a:r>
              <a:rPr lang="es-ES" altLang="es-ES" dirty="0" err="1"/>
              <a:t>sizeof</a:t>
            </a:r>
            <a:r>
              <a:rPr lang="es-ES" altLang="es-ES" dirty="0"/>
              <a:t>(</a:t>
            </a:r>
            <a:r>
              <a:rPr lang="es-ES" altLang="es-ES" dirty="0" err="1"/>
              <a:t>int</a:t>
            </a:r>
            <a:r>
              <a:rPr lang="es-ES" altLang="es-E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7087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es-ES">
                <a:effectLst/>
              </a:rPr>
              <a:t>OPTIMIZACIÓN MANUAL</a:t>
            </a:r>
          </a:p>
        </p:txBody>
      </p:sp>
    </p:spTree>
    <p:extLst>
      <p:ext uri="{BB962C8B-B14F-4D97-AF65-F5344CB8AC3E}">
        <p14:creationId xmlns:p14="http://schemas.microsoft.com/office/powerpoint/2010/main" val="174793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>
                <a:effectLst/>
              </a:rPr>
              <a:t>Es la última opción</a:t>
            </a:r>
          </a:p>
          <a:p>
            <a:r>
              <a:rPr lang="es-ES" altLang="es-ES" dirty="0">
                <a:effectLst/>
              </a:rPr>
              <a:t>Debe conocerse, aunque solo sea para no escribir programas “ineficientes”</a:t>
            </a:r>
          </a:p>
          <a:p>
            <a:r>
              <a:rPr lang="es-ES" altLang="es-ES" dirty="0">
                <a:effectLst/>
              </a:rPr>
              <a:t>Algunas de las técnicas las aplican directamente los compiladores.</a:t>
            </a:r>
          </a:p>
          <a:p>
            <a:r>
              <a:rPr lang="es-ES" altLang="es-ES" dirty="0">
                <a:effectLst/>
              </a:rPr>
              <a:t>Conviene “no excederse”, para que el programa sea legible.</a:t>
            </a:r>
          </a:p>
        </p:txBody>
      </p:sp>
    </p:spTree>
    <p:extLst>
      <p:ext uri="{BB962C8B-B14F-4D97-AF65-F5344CB8AC3E}">
        <p14:creationId xmlns:p14="http://schemas.microsoft.com/office/powerpoint/2010/main" val="344606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>
                <a:effectLst/>
              </a:rPr>
              <a:t>Optimización de bucles</a:t>
            </a:r>
          </a:p>
          <a:p>
            <a:r>
              <a:rPr lang="es-ES" altLang="es-ES" dirty="0">
                <a:effectLst/>
              </a:rPr>
              <a:t>Evaluación de expresiones</a:t>
            </a:r>
          </a:p>
          <a:p>
            <a:r>
              <a:rPr lang="es-ES" altLang="es-ES" dirty="0">
                <a:effectLst/>
              </a:rPr>
              <a:t>Llamadas a subprogramas</a:t>
            </a:r>
          </a:p>
        </p:txBody>
      </p:sp>
    </p:spTree>
    <p:extLst>
      <p:ext uri="{BB962C8B-B14F-4D97-AF65-F5344CB8AC3E}">
        <p14:creationId xmlns:p14="http://schemas.microsoft.com/office/powerpoint/2010/main" val="293761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84338"/>
          </a:xfrm>
        </p:spPr>
        <p:txBody>
          <a:bodyPr/>
          <a:lstStyle/>
          <a:p>
            <a:pPr marL="609600" indent="-609600"/>
            <a:r>
              <a:rPr lang="es-ES" altLang="es-ES" dirty="0">
                <a:effectLst/>
              </a:rPr>
              <a:t>Evaluación de expresiones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    Escribir la expresión en la mejor forma, no todas son iguales.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5288" y="3860800"/>
            <a:ext cx="3972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/>
              <a:t>Y=C[1]+C[2]*X+C[3]*</a:t>
            </a:r>
            <a:r>
              <a:rPr lang="es-ES" altLang="es-ES" dirty="0" err="1"/>
              <a:t>pow</a:t>
            </a:r>
            <a:r>
              <a:rPr lang="es-ES" altLang="es-ES" dirty="0"/>
              <a:t>(X,2)</a:t>
            </a:r>
          </a:p>
          <a:p>
            <a:r>
              <a:rPr lang="es-ES" altLang="es-ES" dirty="0"/>
              <a:t>+C[4]*</a:t>
            </a:r>
            <a:r>
              <a:rPr lang="es-ES" altLang="es-ES" dirty="0" err="1"/>
              <a:t>pow</a:t>
            </a:r>
            <a:r>
              <a:rPr lang="es-ES" altLang="es-ES" dirty="0"/>
              <a:t>(X,3)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572000" y="3933825"/>
            <a:ext cx="44903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/>
              <a:t>Y=C[1]+X*(C[2]+X*(C[3]+X*C[4]))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512" y="5248274"/>
            <a:ext cx="89755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Diferentes expresiones pueden tener diferentes “cadenas de dependencias”</a:t>
            </a:r>
          </a:p>
        </p:txBody>
      </p:sp>
    </p:spTree>
    <p:extLst>
      <p:ext uri="{BB962C8B-B14F-4D97-AF65-F5344CB8AC3E}">
        <p14:creationId xmlns:p14="http://schemas.microsoft.com/office/powerpoint/2010/main" val="1056918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*Operaciones, de mas lenta a más rápida: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-Funciones trascendentales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-raíz cuadrada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-módulo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-división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-multiplicación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-suma/resta/multiplicación por potencia de 2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-división por potencia de dos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-módulo por potencia de dos</a:t>
            </a:r>
          </a:p>
        </p:txBody>
      </p:sp>
    </p:spTree>
    <p:extLst>
      <p:ext uri="{BB962C8B-B14F-4D97-AF65-F5344CB8AC3E}">
        <p14:creationId xmlns:p14="http://schemas.microsoft.com/office/powerpoint/2010/main" val="158083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  <a:br>
              <a:rPr lang="es-ES" altLang="es-ES" sz="4000">
                <a:effectLst/>
              </a:rPr>
            </a:br>
            <a:r>
              <a:rPr lang="es-ES" altLang="es-ES" sz="4000">
                <a:effectLst/>
              </a:rPr>
              <a:t>Funciones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-Funciones o subprogramas pueden ralentizar el programa: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s-ES" altLang="es-ES" sz="2400" dirty="0">
                <a:effectLst/>
              </a:rPr>
              <a:t>Salto de una dirección de código a otra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s-ES" altLang="es-ES" sz="2400" dirty="0">
                <a:effectLst/>
              </a:rPr>
              <a:t>Cache de instrucciones se fragmenta si hay demasiadas funciones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arenR"/>
            </a:pPr>
            <a:r>
              <a:rPr lang="es-ES" altLang="es-ES" sz="2400" dirty="0">
                <a:effectLst/>
              </a:rPr>
              <a:t>Cambio de contexto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-No crear funciones innecesarias ?!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-Usar </a:t>
            </a:r>
            <a:r>
              <a:rPr lang="es-ES" altLang="es-ES" sz="2400" dirty="0" err="1">
                <a:effectLst/>
              </a:rPr>
              <a:t>Inlining</a:t>
            </a:r>
            <a:r>
              <a:rPr lang="es-ES" altLang="es-ES" sz="2400" dirty="0">
                <a:effectLst/>
              </a:rPr>
              <a:t>, optimización </a:t>
            </a:r>
            <a:r>
              <a:rPr lang="es-ES" altLang="es-ES" sz="2400" dirty="0" err="1">
                <a:effectLst/>
              </a:rPr>
              <a:t>interprocedural</a:t>
            </a:r>
            <a:r>
              <a:rPr lang="es-ES" altLang="es-ES" sz="2400" dirty="0">
                <a:effectLst/>
              </a:rPr>
              <a:t> (si lo permite el compilador).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363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dirty="0">
                <a:effectLst/>
              </a:rPr>
              <a:t>Evaluación de funciones complejas y costosas: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dirty="0">
                <a:effectLst/>
              </a:rPr>
              <a:t>-Si se </a:t>
            </a:r>
            <a:r>
              <a:rPr lang="es-ES" altLang="es-ES" dirty="0" err="1">
                <a:effectLst/>
              </a:rPr>
              <a:t>evaluan</a:t>
            </a:r>
            <a:r>
              <a:rPr lang="es-ES" altLang="es-ES" dirty="0">
                <a:effectLst/>
              </a:rPr>
              <a:t> muchas veces, se pueden usar tablas +interpolación (ej. Cálculo de Transformada rápida de Fourier).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dirty="0">
                <a:effectLst/>
              </a:rPr>
              <a:t>-Si la tabla no cabe en la caché, puede ser lento.</a:t>
            </a:r>
          </a:p>
        </p:txBody>
      </p:sp>
    </p:spTree>
    <p:extLst>
      <p:ext uri="{BB962C8B-B14F-4D97-AF65-F5344CB8AC3E}">
        <p14:creationId xmlns:p14="http://schemas.microsoft.com/office/powerpoint/2010/main" val="2727541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  <a:br>
              <a:rPr lang="es-ES" altLang="es-ES" sz="4000">
                <a:effectLst/>
              </a:rPr>
            </a:br>
            <a:r>
              <a:rPr lang="es-ES" altLang="es-ES" sz="4000">
                <a:effectLst/>
              </a:rPr>
              <a:t>Condiciones, Predicción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085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-En las “pipelines”, las instrucciones son “traídas” (</a:t>
            </a:r>
            <a:r>
              <a:rPr lang="es-ES" altLang="es-ES" sz="2400" dirty="0" err="1">
                <a:effectLst/>
              </a:rPr>
              <a:t>fetched</a:t>
            </a:r>
            <a:r>
              <a:rPr lang="es-ES" altLang="es-ES" sz="2400" dirty="0">
                <a:effectLst/>
              </a:rPr>
              <a:t>) a la CPU y decodificadas antes de su ejecución.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-Si hay varias opciones (</a:t>
            </a:r>
            <a:r>
              <a:rPr lang="es-ES" altLang="es-ES" sz="2400" dirty="0" err="1">
                <a:effectLst/>
              </a:rPr>
              <a:t>if</a:t>
            </a:r>
            <a:r>
              <a:rPr lang="es-ES" altLang="es-ES" sz="2400" dirty="0">
                <a:effectLst/>
              </a:rPr>
              <a:t>..</a:t>
            </a:r>
            <a:r>
              <a:rPr lang="es-ES" altLang="es-ES" sz="2400" dirty="0" err="1">
                <a:effectLst/>
              </a:rPr>
              <a:t>elseif</a:t>
            </a:r>
            <a:r>
              <a:rPr lang="es-ES" altLang="es-ES" sz="2400" dirty="0">
                <a:effectLst/>
              </a:rPr>
              <a:t>..</a:t>
            </a:r>
            <a:r>
              <a:rPr lang="es-ES" altLang="es-ES" sz="2400" dirty="0" err="1">
                <a:effectLst/>
              </a:rPr>
              <a:t>else</a:t>
            </a:r>
            <a:r>
              <a:rPr lang="es-ES" altLang="es-ES" sz="2400" dirty="0">
                <a:effectLst/>
              </a:rPr>
              <a:t>, </a:t>
            </a:r>
            <a:r>
              <a:rPr lang="es-ES" altLang="es-ES" sz="2400" dirty="0" err="1">
                <a:effectLst/>
              </a:rPr>
              <a:t>switch</a:t>
            </a:r>
            <a:r>
              <a:rPr lang="es-ES" altLang="es-ES" sz="2400" dirty="0">
                <a:effectLst/>
              </a:rPr>
              <a:t> o </a:t>
            </a:r>
            <a:r>
              <a:rPr lang="es-ES" altLang="es-ES" sz="2400" dirty="0" err="1">
                <a:effectLst/>
              </a:rPr>
              <a:t>select</a:t>
            </a:r>
            <a:r>
              <a:rPr lang="es-ES" altLang="es-ES" sz="2400" dirty="0">
                <a:effectLst/>
              </a:rPr>
              <a:t>) se predice cual es la más probable; si la predicción falla, se produce un gasto de ciclos (</a:t>
            </a:r>
            <a:r>
              <a:rPr lang="es-ES" altLang="es-ES" sz="2400" dirty="0" err="1">
                <a:effectLst/>
              </a:rPr>
              <a:t>branch</a:t>
            </a:r>
            <a:r>
              <a:rPr lang="es-ES" altLang="es-ES" sz="2400" dirty="0">
                <a:effectLst/>
              </a:rPr>
              <a:t> </a:t>
            </a:r>
            <a:r>
              <a:rPr lang="es-ES" altLang="es-ES" sz="2400" dirty="0" err="1">
                <a:effectLst/>
              </a:rPr>
              <a:t>misprediction</a:t>
            </a:r>
            <a:r>
              <a:rPr lang="es-ES" altLang="es-ES" sz="2400" dirty="0">
                <a:effectLst/>
              </a:rPr>
              <a:t> </a:t>
            </a:r>
            <a:r>
              <a:rPr lang="es-ES" altLang="es-ES" sz="2400" dirty="0" err="1">
                <a:effectLst/>
              </a:rPr>
              <a:t>penalty</a:t>
            </a:r>
            <a:r>
              <a:rPr lang="es-ES" altLang="es-ES" sz="2400" dirty="0">
                <a:effectLst/>
              </a:rPr>
              <a:t>)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-Un bucle “</a:t>
            </a:r>
            <a:r>
              <a:rPr lang="es-ES" altLang="es-ES" sz="2400" dirty="0" err="1">
                <a:effectLst/>
              </a:rPr>
              <a:t>For</a:t>
            </a:r>
            <a:r>
              <a:rPr lang="es-ES" altLang="es-ES" sz="2400" dirty="0">
                <a:effectLst/>
              </a:rPr>
              <a:t>” también tiene “condición” y “ramas”; decidir, tras cada iteración, si repetir o salir; </a:t>
            </a:r>
          </a:p>
        </p:txBody>
      </p:sp>
    </p:spTree>
    <p:extLst>
      <p:ext uri="{BB962C8B-B14F-4D97-AF65-F5344CB8AC3E}">
        <p14:creationId xmlns:p14="http://schemas.microsoft.com/office/powerpoint/2010/main" val="181089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5758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La eficiencia de los bucles depende de muchos factores; 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-predicción correcta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-acceso a memoria dentro del bucle, 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-minimizar el número de veces que se ejecuta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-En procesadores modernos, vectorización</a:t>
            </a:r>
          </a:p>
        </p:txBody>
      </p:sp>
    </p:spTree>
    <p:extLst>
      <p:ext uri="{BB962C8B-B14F-4D97-AF65-F5344CB8AC3E}">
        <p14:creationId xmlns:p14="http://schemas.microsoft.com/office/powerpoint/2010/main" val="100422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</a:t>
            </a:r>
            <a:br>
              <a:rPr lang="es-ES" altLang="es-ES" sz="4000">
                <a:effectLst/>
              </a:rPr>
            </a:br>
            <a:r>
              <a:rPr lang="es-ES" altLang="es-ES" sz="4000">
                <a:effectLst/>
              </a:rPr>
              <a:t>Objetivos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>
                <a:effectLst/>
              </a:rPr>
              <a:t>Reducir tiempo de CPU</a:t>
            </a:r>
          </a:p>
          <a:p>
            <a:r>
              <a:rPr lang="es-ES" altLang="es-ES">
                <a:effectLst/>
              </a:rPr>
              <a:t>Reducir tiempo de E/S</a:t>
            </a:r>
          </a:p>
          <a:p>
            <a:r>
              <a:rPr lang="es-ES" altLang="es-ES">
                <a:effectLst/>
              </a:rPr>
              <a:t>Reducir tamaño del programa</a:t>
            </a:r>
          </a:p>
          <a:p>
            <a:endParaRPr lang="es-ES" altLang="es-ES">
              <a:effectLst/>
            </a:endParaRPr>
          </a:p>
          <a:p>
            <a:r>
              <a:rPr lang="es-ES" altLang="es-ES">
                <a:effectLst/>
              </a:rPr>
              <a:t>Reducir tiempo total de ejecución</a:t>
            </a:r>
          </a:p>
        </p:txBody>
      </p:sp>
    </p:spTree>
    <p:extLst>
      <p:ext uri="{BB962C8B-B14F-4D97-AF65-F5344CB8AC3E}">
        <p14:creationId xmlns:p14="http://schemas.microsoft.com/office/powerpoint/2010/main" val="3809807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57588"/>
          </a:xfrm>
        </p:spPr>
        <p:txBody>
          <a:bodyPr/>
          <a:lstStyle/>
          <a:p>
            <a:pPr marL="609600" indent="-609600">
              <a:buNone/>
            </a:pPr>
            <a:r>
              <a:rPr lang="es-ES" altLang="es-ES" sz="2800" dirty="0">
                <a:effectLst/>
              </a:rPr>
              <a:t>Vectorización: En cada </a:t>
            </a:r>
            <a:r>
              <a:rPr lang="es-ES" altLang="es-ES" sz="2800" dirty="0" err="1">
                <a:effectLst/>
              </a:rPr>
              <a:t>core</a:t>
            </a:r>
            <a:r>
              <a:rPr lang="es-ES" altLang="es-ES" sz="2800" dirty="0">
                <a:effectLst/>
              </a:rPr>
              <a:t> de los procesadores modernos, hay registros vectoriales e instrucciones vectoriales (SSE (128 bits), AVX (256, 512 bits)).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sz="2800" dirty="0">
              <a:effectLst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	Dado un bucle “sencillo” sin dependencias de datos, el compilador puede paralelizarlo. En la actualidad la vectorización es clave para rendimiento de bucles</a:t>
            </a:r>
          </a:p>
        </p:txBody>
      </p:sp>
    </p:spTree>
    <p:extLst>
      <p:ext uri="{BB962C8B-B14F-4D97-AF65-F5344CB8AC3E}">
        <p14:creationId xmlns:p14="http://schemas.microsoft.com/office/powerpoint/2010/main" val="2861686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Optimización de código (MANUAL)</a:t>
            </a:r>
            <a:br>
              <a:rPr lang="es-ES" alt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altLang="es-E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Bucles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 bucles con muy pocas iteraciones no son rentables: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395288" y="3860800"/>
            <a:ext cx="22917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Mal:</a:t>
            </a:r>
          </a:p>
          <a:p>
            <a:r>
              <a:rPr lang="es-ES" alt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(i=0;i&lt;3;i++)</a:t>
            </a:r>
          </a:p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A[i]=0;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4572000" y="3933825"/>
            <a:ext cx="11384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Bien:</a:t>
            </a:r>
          </a:p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A[0]=0;</a:t>
            </a:r>
          </a:p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A[1]=0;</a:t>
            </a:r>
          </a:p>
          <a:p>
            <a:r>
              <a:rPr lang="es-ES" alt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A[2]=0;</a:t>
            </a:r>
          </a:p>
        </p:txBody>
      </p:sp>
    </p:spTree>
    <p:extLst>
      <p:ext uri="{BB962C8B-B14F-4D97-AF65-F5344CB8AC3E}">
        <p14:creationId xmlns:p14="http://schemas.microsoft.com/office/powerpoint/2010/main" val="207917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/>
              </a:rPr>
              <a:t>Cuando se anidan varios bucles, el de mas iteraciones debería ser el mas interno (si el problema lo permite)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950913" y="3357563"/>
            <a:ext cx="27174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(i=0;i&lt;100;i++)</a:t>
            </a:r>
          </a:p>
          <a:p>
            <a:r>
              <a:rPr lang="es-ES" altLang="es-ES" dirty="0"/>
              <a:t>  </a:t>
            </a:r>
            <a:r>
              <a:rPr lang="es-ES" altLang="es-ES" dirty="0" err="1"/>
              <a:t>for</a:t>
            </a:r>
            <a:r>
              <a:rPr lang="es-ES" altLang="es-ES" dirty="0"/>
              <a:t> (j=0;j&lt;10;i++)</a:t>
            </a:r>
          </a:p>
          <a:p>
            <a:r>
              <a:rPr lang="es-ES" altLang="es-ES" dirty="0"/>
              <a:t>    </a:t>
            </a:r>
            <a:r>
              <a:rPr lang="es-ES" altLang="es-ES" dirty="0" err="1"/>
              <a:t>for</a:t>
            </a:r>
            <a:r>
              <a:rPr lang="es-ES" altLang="es-ES" dirty="0"/>
              <a:t> (k=0;k&lt;2;i++)</a:t>
            </a:r>
          </a:p>
          <a:p>
            <a:r>
              <a:rPr lang="es-ES" altLang="es-ES" dirty="0"/>
              <a:t>                   {…</a:t>
            </a:r>
          </a:p>
          <a:p>
            <a:r>
              <a:rPr lang="es-ES" altLang="es-ES" dirty="0"/>
              <a:t>                        }</a:t>
            </a:r>
          </a:p>
          <a:p>
            <a:endParaRPr lang="es-ES" altLang="es-ES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127625" y="3430588"/>
            <a:ext cx="35221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(k=0;k&lt;2;i++)</a:t>
            </a:r>
          </a:p>
          <a:p>
            <a:r>
              <a:rPr lang="es-ES" altLang="es-ES" dirty="0"/>
              <a:t>      </a:t>
            </a:r>
            <a:r>
              <a:rPr lang="es-ES" altLang="es-ES" dirty="0" err="1"/>
              <a:t>for</a:t>
            </a:r>
            <a:r>
              <a:rPr lang="es-ES" altLang="es-ES" dirty="0"/>
              <a:t> (j=0;j&lt;10;i++)</a:t>
            </a:r>
          </a:p>
          <a:p>
            <a:r>
              <a:rPr lang="es-ES" altLang="es-ES" dirty="0"/>
              <a:t>            </a:t>
            </a:r>
            <a:r>
              <a:rPr lang="es-ES" altLang="es-ES" dirty="0" err="1"/>
              <a:t>for</a:t>
            </a:r>
            <a:r>
              <a:rPr lang="es-ES" altLang="es-ES" dirty="0"/>
              <a:t> (i=0;i&lt;100;i++)</a:t>
            </a:r>
          </a:p>
          <a:p>
            <a:r>
              <a:rPr lang="es-ES" altLang="es-ES" dirty="0"/>
              <a:t>                     {…</a:t>
            </a:r>
          </a:p>
          <a:p>
            <a:r>
              <a:rPr lang="es-ES" altLang="es-ES" dirty="0"/>
              <a:t>                        }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57200" y="5805264"/>
            <a:ext cx="8363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altLang="es-ES" dirty="0"/>
              <a:t>(Se minimizan el número de inicializaciones y terminaciones de bucle, y puede mejorar el efecto de la vectorización )</a:t>
            </a:r>
          </a:p>
        </p:txBody>
      </p:sp>
    </p:spTree>
    <p:extLst>
      <p:ext uri="{BB962C8B-B14F-4D97-AF65-F5344CB8AC3E}">
        <p14:creationId xmlns:p14="http://schemas.microsoft.com/office/powerpoint/2010/main" val="3418528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023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Las llamadas a subprogramas dentro de un bucle inhiben las posibilidades de optimización, por parte del compilador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950913" y="3789040"/>
            <a:ext cx="227177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{  …</a:t>
            </a:r>
          </a:p>
          <a:p>
            <a:r>
              <a:rPr lang="es-ES" altLang="es-ES" dirty="0"/>
              <a:t>    X=</a:t>
            </a:r>
            <a:r>
              <a:rPr lang="es-ES" altLang="es-ES" dirty="0" err="1"/>
              <a:t>pow</a:t>
            </a:r>
            <a:r>
              <a:rPr lang="es-ES" altLang="es-ES" dirty="0"/>
              <a:t>(Y,5); }</a:t>
            </a:r>
          </a:p>
          <a:p>
            <a:endParaRPr lang="es-ES" altLang="es-ES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163021" y="3789040"/>
            <a:ext cx="23310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 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{…</a:t>
            </a:r>
          </a:p>
          <a:p>
            <a:r>
              <a:rPr lang="es-ES" altLang="es-ES" dirty="0"/>
              <a:t>   X=Y*Y*Y*Y*Y;}</a:t>
            </a:r>
          </a:p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327865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6924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Posibilidades para eliminar llamadas de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subprograma dentro de un bucle: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l"/>
            </a:pPr>
            <a:r>
              <a:rPr lang="es-ES" altLang="es-ES" sz="2400" dirty="0">
                <a:effectLst/>
              </a:rPr>
              <a:t>Si el bucle es pequeño y el subprograma grande, llevar el bucle al subprograma.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Char char="l"/>
            </a:pPr>
            <a:r>
              <a:rPr lang="es-ES" altLang="es-ES" sz="2400" dirty="0">
                <a:effectLst/>
              </a:rPr>
              <a:t>Si el Subprograma es pequeño y el bucle es grande, “expandir” el subprograma dentro del bucle: INLINING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50913" y="4699000"/>
            <a:ext cx="21900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 {</a:t>
            </a:r>
          </a:p>
          <a:p>
            <a:r>
              <a:rPr lang="es-ES" altLang="es-ES" dirty="0"/>
              <a:t>       …</a:t>
            </a:r>
          </a:p>
          <a:p>
            <a:r>
              <a:rPr lang="es-ES" altLang="es-ES" dirty="0"/>
              <a:t>       X=</a:t>
            </a:r>
            <a:r>
              <a:rPr lang="es-ES" altLang="es-ES" dirty="0" err="1"/>
              <a:t>exp</a:t>
            </a:r>
            <a:r>
              <a:rPr lang="es-ES" altLang="es-ES" dirty="0"/>
              <a:t>(Y,5);</a:t>
            </a:r>
          </a:p>
          <a:p>
            <a:r>
              <a:rPr lang="es-ES" altLang="es-ES" dirty="0"/>
              <a:t>      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127625" y="4772025"/>
            <a:ext cx="24304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 { </a:t>
            </a:r>
          </a:p>
          <a:p>
            <a:r>
              <a:rPr lang="es-ES" altLang="es-ES" dirty="0"/>
              <a:t>      …</a:t>
            </a:r>
          </a:p>
          <a:p>
            <a:r>
              <a:rPr lang="es-ES" altLang="es-ES" dirty="0"/>
              <a:t>      X=Y*Y*Y*Y*Y;</a:t>
            </a:r>
          </a:p>
          <a:p>
            <a:r>
              <a:rPr lang="es-ES" altLang="es-ES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713022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LOOP UNROLLING: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“Desenrollar bucles”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27088" y="3068638"/>
            <a:ext cx="24112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 { …</a:t>
            </a:r>
          </a:p>
          <a:p>
            <a:r>
              <a:rPr lang="es-ES" altLang="es-ES" dirty="0"/>
              <a:t>      A[i]=B[i]*C[i];</a:t>
            </a:r>
          </a:p>
          <a:p>
            <a:r>
              <a:rPr lang="es-ES" altLang="es-ES" dirty="0"/>
              <a:t>     }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148263" y="2997200"/>
            <a:ext cx="324800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=i+2)</a:t>
            </a:r>
          </a:p>
          <a:p>
            <a:r>
              <a:rPr lang="es-ES" altLang="es-ES" dirty="0"/>
              <a:t>     { …</a:t>
            </a:r>
          </a:p>
          <a:p>
            <a:r>
              <a:rPr lang="es-ES" altLang="es-ES" dirty="0"/>
              <a:t>       A[i-1]=B[i-1]*C[i-1];</a:t>
            </a:r>
          </a:p>
          <a:p>
            <a:r>
              <a:rPr lang="es-ES" altLang="es-ES" dirty="0"/>
              <a:t>       A[i]=B[i]*C[i];</a:t>
            </a:r>
          </a:p>
          <a:p>
            <a:r>
              <a:rPr lang="es-ES" altLang="es-ES" dirty="0"/>
              <a:t>     }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39445" y="4796135"/>
            <a:ext cx="86602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altLang="es-ES" dirty="0"/>
              <a:t>Técnica tradicional de optimización para mejorar el acceso a memoria y minimizar número de iteraciones. La vectorización se puede considerar una forma extrema de  </a:t>
            </a:r>
            <a:r>
              <a:rPr lang="es-ES" altLang="es-ES" dirty="0" err="1"/>
              <a:t>unrolling</a:t>
            </a:r>
            <a:r>
              <a:rPr lang="es-ES" altLang="es-ES" dirty="0"/>
              <a:t> </a:t>
            </a: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376238" y="5877272"/>
            <a:ext cx="7958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Hay que evitar que el desenrollamiento perjudique la vectorización</a:t>
            </a:r>
          </a:p>
        </p:txBody>
      </p:sp>
    </p:spTree>
    <p:extLst>
      <p:ext uri="{BB962C8B-B14F-4D97-AF65-F5344CB8AC3E}">
        <p14:creationId xmlns:p14="http://schemas.microsoft.com/office/powerpoint/2010/main" val="1268194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146843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/>
              </a:rPr>
              <a:t>LOOP UNROLLING: Otro tipo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84213" y="2565400"/>
            <a:ext cx="24849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++)</a:t>
            </a:r>
          </a:p>
          <a:p>
            <a:r>
              <a:rPr lang="es-ES" altLang="es-ES" dirty="0"/>
              <a:t>     { …</a:t>
            </a:r>
          </a:p>
          <a:p>
            <a:r>
              <a:rPr lang="es-ES" altLang="es-ES" dirty="0"/>
              <a:t>   </a:t>
            </a:r>
            <a:r>
              <a:rPr lang="es-ES" altLang="es-ES" dirty="0" err="1"/>
              <a:t>if</a:t>
            </a:r>
            <a:r>
              <a:rPr lang="es-ES" altLang="es-ES" dirty="0"/>
              <a:t> (</a:t>
            </a:r>
            <a:r>
              <a:rPr lang="es-ES" altLang="es-ES" dirty="0" err="1"/>
              <a:t>mod</a:t>
            </a:r>
            <a:r>
              <a:rPr lang="es-ES" altLang="es-ES" dirty="0"/>
              <a:t>(i,2)==0) </a:t>
            </a:r>
          </a:p>
          <a:p>
            <a:r>
              <a:rPr lang="es-ES" altLang="es-ES" dirty="0"/>
              <a:t>       </a:t>
            </a:r>
            <a:r>
              <a:rPr lang="es-ES" altLang="es-ES" dirty="0" err="1"/>
              <a:t>funca</a:t>
            </a:r>
            <a:r>
              <a:rPr lang="es-ES" altLang="es-ES" dirty="0"/>
              <a:t>(i);</a:t>
            </a:r>
          </a:p>
          <a:p>
            <a:r>
              <a:rPr lang="es-ES" altLang="es-ES" dirty="0"/>
              <a:t>  </a:t>
            </a:r>
            <a:r>
              <a:rPr lang="es-ES" altLang="es-ES" dirty="0" err="1"/>
              <a:t>else</a:t>
            </a:r>
            <a:endParaRPr lang="es-ES" altLang="es-ES" dirty="0"/>
          </a:p>
          <a:p>
            <a:r>
              <a:rPr lang="es-ES" altLang="es-ES" dirty="0"/>
              <a:t>    </a:t>
            </a:r>
            <a:r>
              <a:rPr lang="es-ES" altLang="es-ES" dirty="0" err="1"/>
              <a:t>call</a:t>
            </a:r>
            <a:r>
              <a:rPr lang="es-ES" altLang="es-ES" dirty="0"/>
              <a:t> </a:t>
            </a:r>
            <a:r>
              <a:rPr lang="es-ES" altLang="es-ES" dirty="0" err="1"/>
              <a:t>funcb</a:t>
            </a:r>
            <a:r>
              <a:rPr lang="es-ES" altLang="es-ES" dirty="0"/>
              <a:t>(i);</a:t>
            </a:r>
          </a:p>
          <a:p>
            <a:r>
              <a:rPr lang="es-ES" altLang="es-ES" dirty="0"/>
              <a:t>  </a:t>
            </a:r>
          </a:p>
          <a:p>
            <a:r>
              <a:rPr lang="es-ES" altLang="es-ES" dirty="0"/>
              <a:t>  </a:t>
            </a:r>
            <a:r>
              <a:rPr lang="es-ES" altLang="es-ES" dirty="0" err="1"/>
              <a:t>call</a:t>
            </a:r>
            <a:r>
              <a:rPr lang="es-ES" altLang="es-ES" dirty="0"/>
              <a:t> </a:t>
            </a:r>
            <a:r>
              <a:rPr lang="es-ES" altLang="es-ES" dirty="0" err="1"/>
              <a:t>funcc</a:t>
            </a:r>
            <a:r>
              <a:rPr lang="es-ES" altLang="es-ES" dirty="0"/>
              <a:t>(i);</a:t>
            </a:r>
          </a:p>
          <a:p>
            <a:r>
              <a:rPr lang="es-ES" altLang="es-ES" dirty="0"/>
              <a:t>      }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5219700" y="2708275"/>
            <a:ext cx="240161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</a:t>
            </a:r>
            <a:r>
              <a:rPr lang="es-ES" altLang="es-ES" dirty="0" err="1"/>
              <a:t>N;i</a:t>
            </a:r>
            <a:r>
              <a:rPr lang="es-ES" altLang="es-ES" dirty="0"/>
              <a:t>=i+2)</a:t>
            </a:r>
          </a:p>
          <a:p>
            <a:r>
              <a:rPr lang="es-ES" altLang="es-ES" dirty="0"/>
              <a:t>     { …</a:t>
            </a:r>
          </a:p>
          <a:p>
            <a:r>
              <a:rPr lang="es-ES" altLang="es-ES" dirty="0"/>
              <a:t>        </a:t>
            </a:r>
            <a:r>
              <a:rPr lang="es-ES" altLang="es-ES" dirty="0" err="1"/>
              <a:t>funca</a:t>
            </a:r>
            <a:r>
              <a:rPr lang="es-ES" altLang="es-ES" dirty="0"/>
              <a:t>(i);</a:t>
            </a:r>
          </a:p>
          <a:p>
            <a:r>
              <a:rPr lang="es-ES" altLang="es-ES" dirty="0"/>
              <a:t>        </a:t>
            </a:r>
            <a:r>
              <a:rPr lang="es-ES" altLang="es-ES" dirty="0" err="1"/>
              <a:t>funcc</a:t>
            </a:r>
            <a:r>
              <a:rPr lang="es-ES" altLang="es-ES" dirty="0"/>
              <a:t>(i);</a:t>
            </a:r>
          </a:p>
          <a:p>
            <a:r>
              <a:rPr lang="es-ES" altLang="es-ES" dirty="0"/>
              <a:t>        </a:t>
            </a:r>
            <a:r>
              <a:rPr lang="es-ES" altLang="es-ES" dirty="0" err="1"/>
              <a:t>funcb</a:t>
            </a:r>
            <a:r>
              <a:rPr lang="es-ES" altLang="es-ES" dirty="0"/>
              <a:t>(i+1);</a:t>
            </a:r>
          </a:p>
          <a:p>
            <a:r>
              <a:rPr lang="es-ES" altLang="es-ES" dirty="0"/>
              <a:t>        </a:t>
            </a:r>
            <a:r>
              <a:rPr lang="es-ES" altLang="es-ES" dirty="0" err="1"/>
              <a:t>funcc</a:t>
            </a:r>
            <a:r>
              <a:rPr lang="es-ES" altLang="es-ES" dirty="0"/>
              <a:t>(i+1);</a:t>
            </a:r>
          </a:p>
          <a:p>
            <a:r>
              <a:rPr lang="es-ES" altLang="es-ES" dirty="0"/>
              <a:t>     }</a:t>
            </a:r>
          </a:p>
          <a:p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10420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29600" cy="146843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LOOP UNROLLING: Puntos de vista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4213" y="2392363"/>
            <a:ext cx="845978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rabicParenR"/>
            </a:pPr>
            <a:r>
              <a:rPr lang="es-ES" altLang="es-ES" sz="3200" dirty="0"/>
              <a:t>Eliminar “</a:t>
            </a:r>
            <a:r>
              <a:rPr lang="es-ES" altLang="es-ES" sz="3200" dirty="0" err="1"/>
              <a:t>Ifs</a:t>
            </a:r>
            <a:r>
              <a:rPr lang="es-ES" altLang="es-ES" sz="3200" dirty="0"/>
              <a:t>”, mejorar predicción(</a:t>
            </a:r>
            <a:r>
              <a:rPr lang="es-ES" altLang="es-ES" sz="3200" dirty="0" err="1"/>
              <a:t>pipelining</a:t>
            </a:r>
            <a:r>
              <a:rPr lang="es-ES" altLang="es-ES" sz="3200" dirty="0"/>
              <a:t>).</a:t>
            </a:r>
          </a:p>
          <a:p>
            <a:pPr>
              <a:buFontTx/>
              <a:buAutoNum type="arabicParenR"/>
            </a:pPr>
            <a:r>
              <a:rPr lang="es-ES" altLang="es-ES" sz="3200" dirty="0"/>
              <a:t>Mejorar acceso a memoria</a:t>
            </a:r>
          </a:p>
          <a:p>
            <a:pPr>
              <a:buFontTx/>
              <a:buAutoNum type="arabicParenR"/>
            </a:pPr>
            <a:r>
              <a:rPr lang="es-ES" altLang="es-ES" sz="3200" dirty="0"/>
              <a:t>Minimizar número de iteraciones</a:t>
            </a:r>
          </a:p>
          <a:p>
            <a:pPr>
              <a:buFontTx/>
              <a:buAutoNum type="arabicParenR"/>
            </a:pPr>
            <a:endParaRPr lang="es-ES" altLang="es-ES" sz="3200" dirty="0"/>
          </a:p>
          <a:p>
            <a:pPr>
              <a:buFontTx/>
              <a:buAutoNum type="arabicParenR"/>
            </a:pPr>
            <a:endParaRPr lang="es-ES" altLang="es-ES" sz="3200" dirty="0"/>
          </a:p>
          <a:p>
            <a:r>
              <a:rPr lang="es-ES" altLang="es-ES" sz="3200" dirty="0"/>
              <a:t>Técnica un poco desfasada a causa de la vectorización.</a:t>
            </a:r>
          </a:p>
        </p:txBody>
      </p:sp>
    </p:spTree>
    <p:extLst>
      <p:ext uri="{BB962C8B-B14F-4D97-AF65-F5344CB8AC3E}">
        <p14:creationId xmlns:p14="http://schemas.microsoft.com/office/powerpoint/2010/main" val="3247173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“Colapsar Bucles”: Convertir un conjunto de bucles anidados en uno sólo.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50825" y="2348880"/>
            <a:ext cx="51122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Double</a:t>
            </a:r>
            <a:r>
              <a:rPr lang="es-ES" altLang="es-ES" dirty="0"/>
              <a:t> </a:t>
            </a:r>
            <a:r>
              <a:rPr lang="es-ES" altLang="es-ES" dirty="0" err="1"/>
              <a:t>precision</a:t>
            </a:r>
            <a:r>
              <a:rPr lang="es-ES" altLang="es-ES" dirty="0"/>
              <a:t> A(4,8,50),B(4,8,50), &amp;</a:t>
            </a:r>
          </a:p>
          <a:p>
            <a:r>
              <a:rPr lang="es-ES" altLang="es-ES" dirty="0"/>
              <a:t>C(4,8,50)</a:t>
            </a:r>
          </a:p>
          <a:p>
            <a:r>
              <a:rPr lang="es-ES" altLang="es-ES" dirty="0"/>
              <a:t>DO k=1,50</a:t>
            </a:r>
          </a:p>
          <a:p>
            <a:r>
              <a:rPr lang="es-ES" altLang="es-ES" dirty="0"/>
              <a:t>      DO j=1,8</a:t>
            </a:r>
          </a:p>
          <a:p>
            <a:r>
              <a:rPr lang="es-ES" altLang="es-ES" dirty="0"/>
              <a:t>            DO I=1,4</a:t>
            </a:r>
          </a:p>
          <a:p>
            <a:r>
              <a:rPr lang="es-ES" altLang="es-ES" dirty="0"/>
              <a:t>              A(</a:t>
            </a:r>
            <a:r>
              <a:rPr lang="es-ES" altLang="es-ES" dirty="0" err="1"/>
              <a:t>i,j,k</a:t>
            </a:r>
            <a:r>
              <a:rPr lang="es-ES" altLang="es-ES" dirty="0"/>
              <a:t>)=A(</a:t>
            </a:r>
            <a:r>
              <a:rPr lang="es-ES" altLang="es-ES" dirty="0" err="1"/>
              <a:t>i,j,k</a:t>
            </a:r>
            <a:r>
              <a:rPr lang="es-ES" altLang="es-ES" dirty="0"/>
              <a:t>)+B(</a:t>
            </a:r>
            <a:r>
              <a:rPr lang="es-ES" altLang="es-ES" dirty="0" err="1"/>
              <a:t>i,j,k</a:t>
            </a:r>
            <a:r>
              <a:rPr lang="es-ES" altLang="es-ES" dirty="0"/>
              <a:t>)*C(</a:t>
            </a:r>
            <a:r>
              <a:rPr lang="es-ES" altLang="es-ES" dirty="0" err="1"/>
              <a:t>i,j,k</a:t>
            </a:r>
            <a:r>
              <a:rPr lang="es-ES" altLang="es-ES" dirty="0"/>
              <a:t>)</a:t>
            </a:r>
          </a:p>
          <a:p>
            <a:r>
              <a:rPr lang="es-ES" altLang="es-ES" dirty="0"/>
              <a:t>             END DO</a:t>
            </a:r>
          </a:p>
          <a:p>
            <a:r>
              <a:rPr lang="es-ES" altLang="es-ES" dirty="0"/>
              <a:t>      END DO</a:t>
            </a:r>
          </a:p>
          <a:p>
            <a:r>
              <a:rPr lang="es-ES" altLang="es-ES" dirty="0"/>
              <a:t>END DO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260600" y="5013176"/>
            <a:ext cx="530626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Bien!?:</a:t>
            </a:r>
          </a:p>
          <a:p>
            <a:r>
              <a:rPr lang="es-ES" altLang="es-ES" dirty="0" err="1"/>
              <a:t>Double</a:t>
            </a:r>
            <a:r>
              <a:rPr lang="es-ES" altLang="es-ES" dirty="0"/>
              <a:t> </a:t>
            </a:r>
            <a:r>
              <a:rPr lang="es-ES" altLang="es-ES" dirty="0" err="1"/>
              <a:t>precision</a:t>
            </a:r>
            <a:r>
              <a:rPr lang="es-ES" altLang="es-ES" dirty="0"/>
              <a:t> A(4,8,50),B(4,8,50), &amp;</a:t>
            </a:r>
          </a:p>
          <a:p>
            <a:r>
              <a:rPr lang="es-ES" altLang="es-ES" dirty="0"/>
              <a:t>C(4,8,50)</a:t>
            </a:r>
          </a:p>
          <a:p>
            <a:r>
              <a:rPr lang="es-ES" altLang="es-ES" dirty="0"/>
              <a:t>DO k=1,1600</a:t>
            </a:r>
          </a:p>
          <a:p>
            <a:r>
              <a:rPr lang="es-ES" altLang="es-ES" dirty="0"/>
              <a:t>         A(k,1,1)=A(k,1,1)+B(k,1,1)*C(k,1,1)</a:t>
            </a:r>
          </a:p>
          <a:p>
            <a:r>
              <a:rPr lang="es-ES" altLang="es-ES" dirty="0"/>
              <a:t>END DO</a:t>
            </a:r>
          </a:p>
        </p:txBody>
      </p:sp>
    </p:spTree>
    <p:extLst>
      <p:ext uri="{BB962C8B-B14F-4D97-AF65-F5344CB8AC3E}">
        <p14:creationId xmlns:p14="http://schemas.microsoft.com/office/powerpoint/2010/main" val="160176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0738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Combinar Bucles Similares: Convertir un conjunto de bucles similares en uno sólo.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0825" y="3068638"/>
            <a:ext cx="27478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Mal: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(i=0;i&lt;100;i++)</a:t>
            </a:r>
          </a:p>
          <a:p>
            <a:r>
              <a:rPr lang="es-ES" altLang="es-ES" dirty="0"/>
              <a:t>      A[i]=B[i]*C[i]+4;</a:t>
            </a:r>
          </a:p>
          <a:p>
            <a:endParaRPr lang="es-ES" altLang="es-ES" dirty="0"/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(i=0;i&lt;100;i++)</a:t>
            </a:r>
          </a:p>
          <a:p>
            <a:r>
              <a:rPr lang="es-ES" altLang="es-ES" dirty="0"/>
              <a:t>      D[i]=E[i]+5;</a:t>
            </a:r>
          </a:p>
          <a:p>
            <a:endParaRPr lang="es-ES" altLang="es-ES" dirty="0"/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643438" y="3141663"/>
            <a:ext cx="27895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Bien:</a:t>
            </a:r>
          </a:p>
          <a:p>
            <a:r>
              <a:rPr lang="es-ES" altLang="es-ES" dirty="0" err="1"/>
              <a:t>for</a:t>
            </a:r>
            <a:r>
              <a:rPr lang="es-ES" altLang="es-ES" dirty="0"/>
              <a:t>(i=0;i&lt;100;i++)</a:t>
            </a:r>
          </a:p>
          <a:p>
            <a:r>
              <a:rPr lang="es-ES" altLang="es-ES" dirty="0"/>
              <a:t>     {A[i]=B[i]*C[i]+4;</a:t>
            </a:r>
          </a:p>
          <a:p>
            <a:r>
              <a:rPr lang="es-ES" altLang="es-ES" dirty="0"/>
              <a:t>       D[i]=E[i]+5;</a:t>
            </a:r>
          </a:p>
          <a:p>
            <a:r>
              <a:rPr lang="es-ES" altLang="es-ES" dirty="0"/>
              <a:t>     }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250825" y="5574397"/>
            <a:ext cx="8038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ES" dirty="0"/>
              <a:t>Atención; es posible que el combinar bucles “desborde” la memoria</a:t>
            </a:r>
          </a:p>
          <a:p>
            <a:r>
              <a:rPr lang="es-ES" altLang="es-ES" dirty="0"/>
              <a:t> cache, haciendo el bucle mas “ineficiente” que sin combinar.</a:t>
            </a:r>
          </a:p>
        </p:txBody>
      </p:sp>
    </p:spTree>
    <p:extLst>
      <p:ext uri="{BB962C8B-B14F-4D97-AF65-F5344CB8AC3E}">
        <p14:creationId xmlns:p14="http://schemas.microsoft.com/office/powerpoint/2010/main" val="31739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</a:t>
            </a:r>
            <a:br>
              <a:rPr lang="es-ES" altLang="es-ES" sz="4000">
                <a:effectLst/>
              </a:rPr>
            </a:br>
            <a:r>
              <a:rPr lang="es-ES" altLang="es-ES" sz="4000">
                <a:effectLst/>
              </a:rPr>
              <a:t>Técnicas a recordar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>
                <a:effectLst/>
              </a:rPr>
              <a:t>Opciones de compilación adecuadas</a:t>
            </a:r>
          </a:p>
          <a:p>
            <a:r>
              <a:rPr lang="es-ES" altLang="es-ES">
                <a:effectLst/>
              </a:rPr>
              <a:t>Selección de algoritmos (librerías)</a:t>
            </a:r>
          </a:p>
          <a:p>
            <a:r>
              <a:rPr lang="es-ES" altLang="es-ES">
                <a:effectLst/>
              </a:rPr>
              <a:t>Optimización manual</a:t>
            </a:r>
          </a:p>
          <a:p>
            <a:endParaRPr lang="es-ES" altLang="es-ES">
              <a:effectLst/>
            </a:endParaRPr>
          </a:p>
          <a:p>
            <a:endParaRPr lang="es-ES" altLang="es-ES">
              <a:effectLst/>
            </a:endParaRPr>
          </a:p>
          <a:p>
            <a:endParaRPr lang="es-ES" altLang="es-ES">
              <a:effectLst/>
            </a:endParaRPr>
          </a:p>
          <a:p>
            <a:r>
              <a:rPr lang="es-ES" altLang="es-ES">
                <a:effectLst/>
              </a:rPr>
              <a:t>Sobre todo, “No hacerlo mal”. </a:t>
            </a:r>
          </a:p>
        </p:txBody>
      </p:sp>
    </p:spTree>
    <p:extLst>
      <p:ext uri="{BB962C8B-B14F-4D97-AF65-F5344CB8AC3E}">
        <p14:creationId xmlns:p14="http://schemas.microsoft.com/office/powerpoint/2010/main" val="1663887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Bucles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Variables de control del bucle: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No deberían:</a:t>
            </a:r>
          </a:p>
          <a:p>
            <a:pPr marL="609600" indent="-609600">
              <a:buFont typeface="Wingdings" pitchFamily="2" charset="2"/>
              <a:buChar char="l"/>
            </a:pPr>
            <a:r>
              <a:rPr lang="es-ES" altLang="es-ES" dirty="0">
                <a:effectLst/>
              </a:rPr>
              <a:t>Ser variables globales</a:t>
            </a:r>
          </a:p>
          <a:p>
            <a:pPr marL="609600" indent="-609600">
              <a:buFont typeface="Wingdings" pitchFamily="2" charset="2"/>
              <a:buChar char="l"/>
            </a:pPr>
            <a:r>
              <a:rPr lang="es-ES" altLang="es-ES" dirty="0">
                <a:effectLst/>
              </a:rPr>
              <a:t>Ser argumentos de llamadas a subprogramas en el bucle.</a:t>
            </a:r>
          </a:p>
          <a:p>
            <a:pPr marL="609600" indent="-609600">
              <a:buFont typeface="Wingdings" pitchFamily="2" charset="2"/>
              <a:buChar char="l"/>
            </a:pPr>
            <a:endParaRPr lang="es-ES" altLang="es-ES" dirty="0">
              <a:effectLst/>
            </a:endParaRPr>
          </a:p>
          <a:p>
            <a:pPr marL="609600" indent="-609600">
              <a:buFont typeface="Wingdings" pitchFamily="2" charset="2"/>
              <a:buChar char="l"/>
            </a:pPr>
            <a:endParaRPr lang="es-ES" altLang="es-ES" dirty="0">
              <a:effectLst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Si es posible, deberían sacarse los IF de los bucles.</a:t>
            </a:r>
          </a:p>
        </p:txBody>
      </p:sp>
    </p:spTree>
    <p:extLst>
      <p:ext uri="{BB962C8B-B14F-4D97-AF65-F5344CB8AC3E}">
        <p14:creationId xmlns:p14="http://schemas.microsoft.com/office/powerpoint/2010/main" val="263360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4000" dirty="0">
                <a:effectLst/>
              </a:rPr>
              <a:t>Estructuras, módulos, clases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Pros: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-Variables que se usan juntas se almacenan juntas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Contras: Es necesario tener cuidado con la “alineación” de los datos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Ejemplo: almacenamiento de imágenes con tripletes (</a:t>
            </a:r>
            <a:r>
              <a:rPr lang="es-ES" altLang="es-ES" dirty="0" err="1">
                <a:effectLst/>
              </a:rPr>
              <a:t>r,g,b</a:t>
            </a:r>
            <a:r>
              <a:rPr lang="es-ES" altLang="es-ES" dirty="0">
                <a:effectLst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013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1143000"/>
          </a:xfrm>
        </p:spPr>
        <p:txBody>
          <a:bodyPr/>
          <a:lstStyle/>
          <a:p>
            <a:r>
              <a:rPr lang="es-ES" altLang="es-ES" sz="4000" dirty="0">
                <a:effectLst/>
              </a:rPr>
              <a:t>Optimización de código (MANUAL)</a:t>
            </a:r>
            <a:br>
              <a:rPr lang="es-ES" altLang="es-ES" sz="4000" dirty="0">
                <a:effectLst/>
              </a:rPr>
            </a:br>
            <a:r>
              <a:rPr lang="es-ES" altLang="es-ES" sz="3200" dirty="0">
                <a:effectLst/>
              </a:rPr>
              <a:t>Que hace el compilador para optimizar?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</a:t>
            </a:r>
            <a:r>
              <a:rPr lang="es-ES" altLang="es-ES" sz="2800" dirty="0" err="1">
                <a:effectLst/>
              </a:rPr>
              <a:t>Inlining</a:t>
            </a:r>
            <a:r>
              <a:rPr lang="es-ES" altLang="es-ES" sz="2800" dirty="0">
                <a:effectLst/>
              </a:rPr>
              <a:t> de Funciones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-Cálculo y propagación de constantes.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-Eliminación de </a:t>
            </a:r>
            <a:r>
              <a:rPr lang="es-ES" altLang="es-ES" sz="2800" dirty="0" err="1">
                <a:effectLst/>
              </a:rPr>
              <a:t>subexpresiones</a:t>
            </a:r>
            <a:endParaRPr lang="es-ES" altLang="es-ES" sz="2800" dirty="0">
              <a:effectLst/>
            </a:endParaRP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-Juntar “ramas” idénticas, eliminar “ramas”.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-Evitar saltos, copiando el código al que se salta.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</a:t>
            </a:r>
            <a:r>
              <a:rPr lang="es-ES" altLang="es-ES" sz="2800" dirty="0" err="1">
                <a:effectLst/>
              </a:rPr>
              <a:t>Desenrrollamiento</a:t>
            </a:r>
            <a:r>
              <a:rPr lang="es-ES" altLang="es-ES" sz="2800" dirty="0">
                <a:effectLst/>
              </a:rPr>
              <a:t> de bucles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800" dirty="0">
                <a:effectLst/>
              </a:rPr>
              <a:t>-Reordenar instrucciones para romper cadenas de dependencias, buscar paralelismo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es-ES" alt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8028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1143000"/>
          </a:xfrm>
        </p:spPr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  <a:br>
              <a:rPr lang="es-ES" altLang="es-ES" sz="4000">
                <a:effectLst/>
              </a:rPr>
            </a:br>
            <a:r>
              <a:rPr lang="es-ES" altLang="es-ES" sz="3200">
                <a:effectLst/>
              </a:rPr>
              <a:t>Obstáculos para optimización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/>
              </a:rPr>
              <a:t>-Optimización entre módulos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/>
              </a:rPr>
              <a:t>-Acceso a variables por punteros</a:t>
            </a:r>
          </a:p>
          <a:p>
            <a:pPr marL="609600" indent="-609600">
              <a:buFont typeface="Wingdings" pitchFamily="2" charset="2"/>
              <a:buNone/>
            </a:pPr>
            <a:r>
              <a:rPr lang="es-ES" altLang="es-ES">
                <a:effectLst/>
              </a:rPr>
              <a:t>-Largas cadenas de dependencia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694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1143000"/>
          </a:xfrm>
        </p:spPr>
        <p:txBody>
          <a:bodyPr/>
          <a:lstStyle/>
          <a:p>
            <a:r>
              <a:rPr lang="es-ES" altLang="es-ES" sz="4000">
                <a:effectLst/>
              </a:rPr>
              <a:t>Optimización de código (MANUAL)</a:t>
            </a:r>
            <a:br>
              <a:rPr lang="es-ES" altLang="es-ES" sz="4000">
                <a:effectLst/>
              </a:rPr>
            </a:br>
            <a:r>
              <a:rPr lang="es-ES" altLang="es-ES" sz="3200">
                <a:effectLst/>
              </a:rPr>
              <a:t>Toma de tiempos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Normalmente, las rutinas de toma de tiempos devuelven una precisión máxima de centésimas de segundo.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s-ES" altLang="es-ES" dirty="0">
                <a:effectLst/>
              </a:rPr>
              <a:t>En </a:t>
            </a:r>
            <a:r>
              <a:rPr lang="es-ES" altLang="es-ES" dirty="0">
                <a:effectLst/>
                <a:hlinkClick r:id="rId2"/>
              </a:rPr>
              <a:t>www.agner.org</a:t>
            </a:r>
            <a:r>
              <a:rPr lang="es-ES" altLang="es-ES" dirty="0">
                <a:effectLst/>
              </a:rPr>
              <a:t> hay funciones para contar ciclos de CPU; Ver manual optimización C++, capítulo 16.</a:t>
            </a:r>
          </a:p>
          <a:p>
            <a:pPr marL="609600" indent="-609600">
              <a:buFont typeface="Wingdings" pitchFamily="2" charset="2"/>
              <a:buNone/>
            </a:pPr>
            <a:endParaRPr lang="es-ES" alt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256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código:Cuestiones Generales.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La optimización debe hacerse “cuando tiene sentido”, valorando el tiempo del programador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También, al optimizar el programa puede volverse  menos “comprensible”, y, por lo tanto, más difícil de depurar.</a:t>
            </a:r>
          </a:p>
          <a:p>
            <a:pPr>
              <a:lnSpc>
                <a:spcPct val="90000"/>
              </a:lnSpc>
            </a:pPr>
            <a:endParaRPr lang="es-ES" altLang="es-E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Un programa optimizado para ejecución “secuencial” puede ser menos “</a:t>
            </a:r>
            <a:r>
              <a:rPr lang="es-ES" altLang="es-ES" sz="2400" dirty="0" err="1">
                <a:effectLst/>
              </a:rPr>
              <a:t>paralelizable</a:t>
            </a:r>
            <a:r>
              <a:rPr lang="es-ES" altLang="es-ES" sz="2400" dirty="0">
                <a:effectLst/>
              </a:rPr>
              <a:t>” que el no optimizado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s-ES" altLang="es-ES" sz="2400" dirty="0">
              <a:effectLst/>
            </a:endParaRP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La optimización entra en conflicto con otras características deseables de un programa</a:t>
            </a:r>
          </a:p>
          <a:p>
            <a:pPr>
              <a:lnSpc>
                <a:spcPct val="90000"/>
              </a:lnSpc>
            </a:pPr>
            <a:endParaRPr lang="es-ES" altLang="es-E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74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>
                <a:effectLst/>
              </a:rPr>
              <a:t>Optimización de código: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>
                <a:effectLst/>
              </a:rPr>
              <a:t>Se deben usar las opciones de optimización automática del compilador: </a:t>
            </a:r>
          </a:p>
          <a:p>
            <a:pPr>
              <a:buFont typeface="Wingdings" pitchFamily="2" charset="2"/>
              <a:buNone/>
            </a:pPr>
            <a:r>
              <a:rPr lang="es-ES" altLang="es-ES" dirty="0">
                <a:effectLst/>
              </a:rPr>
              <a:t>-O1, -O2, -O3, -O4.</a:t>
            </a:r>
          </a:p>
          <a:p>
            <a:pPr>
              <a:buFont typeface="Wingdings" pitchFamily="2" charset="2"/>
              <a:buNone/>
            </a:pPr>
            <a:endParaRPr lang="es-ES" altLang="es-ES" dirty="0">
              <a:effectLst/>
            </a:endParaRPr>
          </a:p>
          <a:p>
            <a:r>
              <a:rPr lang="es-ES" altLang="es-ES" dirty="0">
                <a:effectLst/>
              </a:rPr>
              <a:t>Todos los compiladores disponen de muchas opciones, que se pueden usar:</a:t>
            </a:r>
          </a:p>
          <a:p>
            <a:pPr>
              <a:buFont typeface="Wingdings" pitchFamily="2" charset="2"/>
              <a:buNone/>
            </a:pPr>
            <a:r>
              <a:rPr lang="es-ES" altLang="es-ES" dirty="0">
                <a:effectLst/>
              </a:rPr>
              <a:t>-Para tipo concreto de CPU</a:t>
            </a:r>
          </a:p>
        </p:txBody>
      </p:sp>
    </p:spTree>
    <p:extLst>
      <p:ext uri="{BB962C8B-B14F-4D97-AF65-F5344CB8AC3E}">
        <p14:creationId xmlns:p14="http://schemas.microsoft.com/office/powerpoint/2010/main" val="380053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 Detección de puntos lentos </a:t>
            </a:r>
            <a:endParaRPr lang="es-ES" altLang="es-ES" sz="2800">
              <a:effectLst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altLang="es-ES" dirty="0">
                <a:effectLst/>
              </a:rPr>
              <a:t>Si con las opciones automáticas no es suficiente:</a:t>
            </a:r>
          </a:p>
          <a:p>
            <a:pPr>
              <a:buFont typeface="Wingdings" pitchFamily="2" charset="2"/>
              <a:buNone/>
            </a:pPr>
            <a:r>
              <a:rPr lang="es-ES" altLang="es-ES" dirty="0">
                <a:effectLst/>
              </a:rPr>
              <a:t>-Detección de los “puntos lentos” tomando tiempos, o, preferiblemente, mediante herramientas de “</a:t>
            </a:r>
            <a:r>
              <a:rPr lang="es-ES" altLang="es-ES" dirty="0" err="1">
                <a:effectLst/>
              </a:rPr>
              <a:t>Profiling</a:t>
            </a:r>
            <a:r>
              <a:rPr lang="es-ES" altLang="es-ES" dirty="0">
                <a:effectLst/>
              </a:rPr>
              <a:t>”:</a:t>
            </a:r>
          </a:p>
          <a:p>
            <a:pPr>
              <a:buFont typeface="Wingdings" pitchFamily="2" charset="2"/>
              <a:buNone/>
            </a:pPr>
            <a:r>
              <a:rPr lang="es-ES" altLang="es-ES" dirty="0">
                <a:effectLst/>
              </a:rPr>
              <a:t>-Intel </a:t>
            </a:r>
            <a:r>
              <a:rPr lang="es-ES" altLang="es-ES" dirty="0" err="1">
                <a:effectLst/>
              </a:rPr>
              <a:t>Vtune</a:t>
            </a:r>
            <a:endParaRPr lang="es-ES" altLang="es-ES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s-ES" altLang="es-ES" dirty="0">
                <a:effectLst/>
              </a:rPr>
              <a:t>-GNU: añadir </a:t>
            </a:r>
            <a:r>
              <a:rPr lang="es-ES" altLang="es-ES" dirty="0" err="1">
                <a:effectLst/>
              </a:rPr>
              <a:t>flag</a:t>
            </a:r>
            <a:r>
              <a:rPr lang="es-ES" altLang="es-ES" dirty="0">
                <a:effectLst/>
              </a:rPr>
              <a:t> –p, utilizar </a:t>
            </a:r>
            <a:r>
              <a:rPr lang="es-ES" altLang="es-ES" b="1" dirty="0" err="1">
                <a:effectLst/>
              </a:rPr>
              <a:t>gprof</a:t>
            </a:r>
            <a:endParaRPr lang="es-ES" altLang="es-ES" b="1" dirty="0">
              <a:effectLst/>
            </a:endParaRPr>
          </a:p>
          <a:p>
            <a:pPr>
              <a:buFont typeface="Wingdings" pitchFamily="2" charset="2"/>
              <a:buNone/>
            </a:pPr>
            <a:endParaRPr lang="es-ES" altLang="es-ES" b="1" dirty="0">
              <a:effectLst/>
            </a:endParaRPr>
          </a:p>
          <a:p>
            <a:pPr>
              <a:buFont typeface="Wingdings" pitchFamily="2" charset="2"/>
              <a:buNone/>
            </a:pPr>
            <a:endParaRPr lang="es-ES" altLang="es-E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9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 “Consumidores de tiempo”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>
                <a:effectLst/>
              </a:rPr>
              <a:t>1)Carga de programa (librerías): Uso intensivo de DLLs.</a:t>
            </a:r>
          </a:p>
          <a:p>
            <a:pPr>
              <a:lnSpc>
                <a:spcPct val="90000"/>
              </a:lnSpc>
            </a:pPr>
            <a:r>
              <a:rPr lang="es-ES" altLang="es-ES">
                <a:effectLst/>
              </a:rPr>
              <a:t>Alternativa, librerías estáticas (tienen ventajas e inconvenientes)</a:t>
            </a:r>
          </a:p>
          <a:p>
            <a:pPr>
              <a:lnSpc>
                <a:spcPct val="90000"/>
              </a:lnSpc>
            </a:pPr>
            <a:endParaRPr lang="es-ES" altLang="es-ES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>
                <a:effectLst/>
              </a:rPr>
              <a:t>-En general, siempre será más rápido usar pocos archivos en el mismo directorio que el .exe, que tener muchas dependencias en diferentes sitios del disco duro.</a:t>
            </a:r>
          </a:p>
        </p:txBody>
      </p:sp>
    </p:spTree>
    <p:extLst>
      <p:ext uri="{BB962C8B-B14F-4D97-AF65-F5344CB8AC3E}">
        <p14:creationId xmlns:p14="http://schemas.microsoft.com/office/powerpoint/2010/main" val="216118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 “Consumidores de tiempo”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s-ES" altLang="es-ES" sz="2400" dirty="0">
                <a:effectLst/>
              </a:rPr>
              <a:t>2) Acceso a Archivos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Acceso secuencial es mejor que acceso aleatorio.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Leer o Escribir grandes bloques, mucho mejor que elemento a elemento.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Acceder a un archivo recientemente accedido es más rápido (cache de disco).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Mejor binario que ASCII.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Si hay que acceder a varias estructuras de datos grandes, mejor acceder una a una que no hacer accesos mezclados.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Hacer “</a:t>
            </a:r>
            <a:r>
              <a:rPr lang="es-ES" altLang="es-ES" sz="2400" dirty="0" err="1">
                <a:effectLst/>
              </a:rPr>
              <a:t>mirrors</a:t>
            </a:r>
            <a:r>
              <a:rPr lang="es-ES" altLang="es-ES" sz="2400" dirty="0">
                <a:effectLst/>
              </a:rPr>
              <a:t>” de datos en RAM.</a:t>
            </a:r>
          </a:p>
          <a:p>
            <a:pPr>
              <a:lnSpc>
                <a:spcPct val="90000"/>
              </a:lnSpc>
            </a:pPr>
            <a:r>
              <a:rPr lang="es-ES" altLang="es-ES" sz="2400" dirty="0">
                <a:effectLst/>
              </a:rPr>
              <a:t>Si es posible, puede ser útil hacer un “</a:t>
            </a:r>
            <a:r>
              <a:rPr lang="es-ES" altLang="es-ES" sz="2400" dirty="0" err="1">
                <a:effectLst/>
              </a:rPr>
              <a:t>Thread</a:t>
            </a:r>
            <a:r>
              <a:rPr lang="es-ES" altLang="es-ES" sz="2400" dirty="0">
                <a:effectLst/>
              </a:rPr>
              <a:t>” para I/O de archivos.</a:t>
            </a:r>
          </a:p>
        </p:txBody>
      </p:sp>
    </p:spTree>
    <p:extLst>
      <p:ext uri="{BB962C8B-B14F-4D97-AF65-F5344CB8AC3E}">
        <p14:creationId xmlns:p14="http://schemas.microsoft.com/office/powerpoint/2010/main" val="100058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000">
                <a:effectLst/>
              </a:rPr>
              <a:t>Optimización de código: “Consumidores de tiempo”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s-ES" altLang="es-ES">
                <a:effectLst/>
              </a:rPr>
              <a:t>3) Acceso a otros recursos</a:t>
            </a:r>
          </a:p>
          <a:p>
            <a:r>
              <a:rPr lang="es-ES" altLang="es-ES">
                <a:effectLst/>
              </a:rPr>
              <a:t>Pantalla, Impresora</a:t>
            </a:r>
          </a:p>
          <a:p>
            <a:r>
              <a:rPr lang="es-ES" altLang="es-ES">
                <a:effectLst/>
              </a:rPr>
              <a:t>Registro (en Windows)</a:t>
            </a:r>
          </a:p>
          <a:p>
            <a:r>
              <a:rPr lang="es-ES" altLang="es-ES">
                <a:effectLst/>
              </a:rPr>
              <a:t>Acceso a red</a:t>
            </a:r>
          </a:p>
          <a:p>
            <a:pPr>
              <a:buFont typeface="Wingdings" pitchFamily="2" charset="2"/>
              <a:buNone/>
            </a:pPr>
            <a:endParaRPr lang="es-ES" altLang="es-ES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s-ES" altLang="es-ES">
                <a:effectLst/>
              </a:rPr>
              <a:t>4) Cambios de contexto, Acceso a RAM+caches, cadenas de dependencia, etc. </a:t>
            </a:r>
          </a:p>
        </p:txBody>
      </p:sp>
    </p:spTree>
    <p:extLst>
      <p:ext uri="{BB962C8B-B14F-4D97-AF65-F5344CB8AC3E}">
        <p14:creationId xmlns:p14="http://schemas.microsoft.com/office/powerpoint/2010/main" val="1410338434"/>
      </p:ext>
    </p:extLst>
  </p:cSld>
  <p:clrMapOvr>
    <a:masterClrMapping/>
  </p:clrMapOvr>
</p:sld>
</file>

<file path=ppt/theme/theme1.xml><?xml version="1.0" encoding="utf-8"?>
<a:theme xmlns:a="http://schemas.openxmlformats.org/drawingml/2006/main" name="Acantilado">
  <a:themeElements>
    <a:clrScheme name="Acantilado 5">
      <a:dk1>
        <a:srgbClr val="009999"/>
      </a:dk1>
      <a:lt1>
        <a:srgbClr val="EAEAEA"/>
      </a:lt1>
      <a:dk2>
        <a:srgbClr val="006666"/>
      </a:dk2>
      <a:lt2>
        <a:srgbClr val="FFFFCC"/>
      </a:lt2>
      <a:accent1>
        <a:srgbClr val="339966"/>
      </a:accent1>
      <a:accent2>
        <a:srgbClr val="5E855B"/>
      </a:accent2>
      <a:accent3>
        <a:srgbClr val="AAB8B8"/>
      </a:accent3>
      <a:accent4>
        <a:srgbClr val="C8C8C8"/>
      </a:accent4>
      <a:accent5>
        <a:srgbClr val="ADCAB8"/>
      </a:accent5>
      <a:accent6>
        <a:srgbClr val="547852"/>
      </a:accent6>
      <a:hlink>
        <a:srgbClr val="EEC85E"/>
      </a:hlink>
      <a:folHlink>
        <a:srgbClr val="AA8456"/>
      </a:folHlink>
    </a:clrScheme>
    <a:fontScheme name="Acantilad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antilado 1">
        <a:dk1>
          <a:srgbClr val="5B5B49"/>
        </a:dk1>
        <a:lt1>
          <a:srgbClr val="DDDDDD"/>
        </a:lt1>
        <a:dk2>
          <a:srgbClr val="2B2A00"/>
        </a:dk2>
        <a:lt2>
          <a:srgbClr val="E0DFBE"/>
        </a:lt2>
        <a:accent1>
          <a:srgbClr val="878543"/>
        </a:accent1>
        <a:accent2>
          <a:srgbClr val="716E00"/>
        </a:accent2>
        <a:accent3>
          <a:srgbClr val="ACACAA"/>
        </a:accent3>
        <a:accent4>
          <a:srgbClr val="BDBDBD"/>
        </a:accent4>
        <a:accent5>
          <a:srgbClr val="C3C2B0"/>
        </a:accent5>
        <a:accent6>
          <a:srgbClr val="666300"/>
        </a:accent6>
        <a:hlink>
          <a:srgbClr val="CC9900"/>
        </a:hlink>
        <a:folHlink>
          <a:srgbClr val="99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2">
        <a:dk1>
          <a:srgbClr val="746354"/>
        </a:dk1>
        <a:lt1>
          <a:srgbClr val="FFFFFF"/>
        </a:lt1>
        <a:dk2>
          <a:srgbClr val="523E26"/>
        </a:dk2>
        <a:lt2>
          <a:srgbClr val="E1DFAF"/>
        </a:lt2>
        <a:accent1>
          <a:srgbClr val="CC9900"/>
        </a:accent1>
        <a:accent2>
          <a:srgbClr val="669900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5C8A00"/>
        </a:accent6>
        <a:hlink>
          <a:srgbClr val="CCCC00"/>
        </a:hlink>
        <a:folHlink>
          <a:srgbClr val="AC793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3">
        <a:dk1>
          <a:srgbClr val="667B5B"/>
        </a:dk1>
        <a:lt1>
          <a:srgbClr val="E6E6DA"/>
        </a:lt1>
        <a:dk2>
          <a:srgbClr val="295200"/>
        </a:dk2>
        <a:lt2>
          <a:srgbClr val="F3F2D9"/>
        </a:lt2>
        <a:accent1>
          <a:srgbClr val="808000"/>
        </a:accent1>
        <a:accent2>
          <a:srgbClr val="838D75"/>
        </a:accent2>
        <a:accent3>
          <a:srgbClr val="ACB3AA"/>
        </a:accent3>
        <a:accent4>
          <a:srgbClr val="C4C4BA"/>
        </a:accent4>
        <a:accent5>
          <a:srgbClr val="C0C0AA"/>
        </a:accent5>
        <a:accent6>
          <a:srgbClr val="767F69"/>
        </a:accent6>
        <a:hlink>
          <a:srgbClr val="33CC33"/>
        </a:hlink>
        <a:folHlink>
          <a:srgbClr val="33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4">
        <a:dk1>
          <a:srgbClr val="86615A"/>
        </a:dk1>
        <a:lt1>
          <a:srgbClr val="FFFFFF"/>
        </a:lt1>
        <a:dk2>
          <a:srgbClr val="633427"/>
        </a:dk2>
        <a:lt2>
          <a:srgbClr val="E9DDCD"/>
        </a:lt2>
        <a:accent1>
          <a:srgbClr val="A34545"/>
        </a:accent1>
        <a:accent2>
          <a:srgbClr val="C86400"/>
        </a:accent2>
        <a:accent3>
          <a:srgbClr val="B7AEAC"/>
        </a:accent3>
        <a:accent4>
          <a:srgbClr val="DADADA"/>
        </a:accent4>
        <a:accent5>
          <a:srgbClr val="CEB0B0"/>
        </a:accent5>
        <a:accent6>
          <a:srgbClr val="B55A00"/>
        </a:accent6>
        <a:hlink>
          <a:srgbClr val="ECAE00"/>
        </a:hlink>
        <a:folHlink>
          <a:srgbClr val="BAA8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5">
        <a:dk1>
          <a:srgbClr val="009999"/>
        </a:dk1>
        <a:lt1>
          <a:srgbClr val="EAEAEA"/>
        </a:lt1>
        <a:dk2>
          <a:srgbClr val="006666"/>
        </a:dk2>
        <a:lt2>
          <a:srgbClr val="FFFFCC"/>
        </a:lt2>
        <a:accent1>
          <a:srgbClr val="339966"/>
        </a:accent1>
        <a:accent2>
          <a:srgbClr val="5E855B"/>
        </a:accent2>
        <a:accent3>
          <a:srgbClr val="AAB8B8"/>
        </a:accent3>
        <a:accent4>
          <a:srgbClr val="C8C8C8"/>
        </a:accent4>
        <a:accent5>
          <a:srgbClr val="ADCAB8"/>
        </a:accent5>
        <a:accent6>
          <a:srgbClr val="547852"/>
        </a:accent6>
        <a:hlink>
          <a:srgbClr val="EEC85E"/>
        </a:hlink>
        <a:folHlink>
          <a:srgbClr val="AA845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6">
        <a:dk1>
          <a:srgbClr val="B8A47C"/>
        </a:dk1>
        <a:lt1>
          <a:srgbClr val="FFFFFF"/>
        </a:lt1>
        <a:dk2>
          <a:srgbClr val="A68A58"/>
        </a:dk2>
        <a:lt2>
          <a:srgbClr val="DAD79C"/>
        </a:lt2>
        <a:accent1>
          <a:srgbClr val="816B35"/>
        </a:accent1>
        <a:accent2>
          <a:srgbClr val="FFCC00"/>
        </a:accent2>
        <a:accent3>
          <a:srgbClr val="D0C4B4"/>
        </a:accent3>
        <a:accent4>
          <a:srgbClr val="DADADA"/>
        </a:accent4>
        <a:accent5>
          <a:srgbClr val="C1BAAE"/>
        </a:accent5>
        <a:accent6>
          <a:srgbClr val="E7B900"/>
        </a:accent6>
        <a:hlink>
          <a:srgbClr val="0066CC"/>
        </a:hlink>
        <a:folHlink>
          <a:srgbClr val="00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antilado 7">
        <a:dk1>
          <a:srgbClr val="336699"/>
        </a:dk1>
        <a:lt1>
          <a:srgbClr val="F8F8F8"/>
        </a:lt1>
        <a:dk2>
          <a:srgbClr val="003366"/>
        </a:dk2>
        <a:lt2>
          <a:srgbClr val="D1DDD4"/>
        </a:lt2>
        <a:accent1>
          <a:srgbClr val="3399FF"/>
        </a:accent1>
        <a:accent2>
          <a:srgbClr val="006699"/>
        </a:accent2>
        <a:accent3>
          <a:srgbClr val="AAADB8"/>
        </a:accent3>
        <a:accent4>
          <a:srgbClr val="D4D4D4"/>
        </a:accent4>
        <a:accent5>
          <a:srgbClr val="ADCAFF"/>
        </a:accent5>
        <a:accent6>
          <a:srgbClr val="005C8A"/>
        </a:accent6>
        <a:hlink>
          <a:srgbClr val="86C0CE"/>
        </a:hlink>
        <a:folHlink>
          <a:srgbClr val="0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2254</Words>
  <Application>Microsoft Office PowerPoint</Application>
  <PresentationFormat>Presentación en pantalla (4:3)</PresentationFormat>
  <Paragraphs>285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Calibri</vt:lpstr>
      <vt:lpstr>Verdana</vt:lpstr>
      <vt:lpstr>Wingdings</vt:lpstr>
      <vt:lpstr>Acantilado</vt:lpstr>
      <vt:lpstr>Computación de Altas Prestaciones   Optimización de código   </vt:lpstr>
      <vt:lpstr>Optimización de código: Objetivos</vt:lpstr>
      <vt:lpstr>Optimización de código: Técnicas a recordar</vt:lpstr>
      <vt:lpstr>Optimización de código:Cuestiones Generales.</vt:lpstr>
      <vt:lpstr>Optimización de código:</vt:lpstr>
      <vt:lpstr>Optimización de código: Detección de puntos lentos </vt:lpstr>
      <vt:lpstr>Optimización de código: “Consumidores de tiempo” </vt:lpstr>
      <vt:lpstr>Optimización de código: “Consumidores de tiempo” </vt:lpstr>
      <vt:lpstr>Optimización de código: “Consumidores de tiempo” </vt:lpstr>
      <vt:lpstr>Optimización de código: Selección de algoritmos</vt:lpstr>
      <vt:lpstr>OPTIMIZACIÓN MANUAL</vt:lpstr>
      <vt:lpstr>Optimización de código (MANUAL)</vt:lpstr>
      <vt:lpstr>Optimización de código (MANUAL)</vt:lpstr>
      <vt:lpstr>Optimización de código (MANUAL)</vt:lpstr>
      <vt:lpstr>Optimización de código (MANUAL)</vt:lpstr>
      <vt:lpstr>Optimización de código (MANUAL) Funciones</vt:lpstr>
      <vt:lpstr>Optimización de código (MANUAL)</vt:lpstr>
      <vt:lpstr>Optimización de código (MANUAL) Condiciones, Predicción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Bucles</vt:lpstr>
      <vt:lpstr>Optimización de código (MANUAL) Estructuras, módulos, clases</vt:lpstr>
      <vt:lpstr>Optimización de código (MANUAL) Que hace el compilador para optimizar?</vt:lpstr>
      <vt:lpstr>Optimización de código (MANUAL) Obstáculos para optimización</vt:lpstr>
      <vt:lpstr>Optimización de código (MANUAL) Toma de tiempos</vt:lpstr>
    </vt:vector>
  </TitlesOfParts>
  <Company>UPV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de Altas Prestaciones</dc:title>
  <dc:creator>victor</dc:creator>
  <cp:lastModifiedBy>Víctor Manuel García Molla</cp:lastModifiedBy>
  <cp:revision>124</cp:revision>
  <dcterms:created xsi:type="dcterms:W3CDTF">2006-08-25T17:03:14Z</dcterms:created>
  <dcterms:modified xsi:type="dcterms:W3CDTF">2023-02-28T18:10:47Z</dcterms:modified>
</cp:coreProperties>
</file>