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Montserrat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7.xml"/><Relationship Id="rId44" Type="http://schemas.openxmlformats.org/officeDocument/2006/relationships/font" Target="fonts/Lato-boldItalic.fntdata"/><Relationship Id="rId21" Type="http://schemas.openxmlformats.org/officeDocument/2006/relationships/slide" Target="slides/slide16.xml"/><Relationship Id="rId43" Type="http://schemas.openxmlformats.org/officeDocument/2006/relationships/font" Target="fonts/Lat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a01692b2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a01692b2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a01692b2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a01692b2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a01692b2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a01692b2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a01692b2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a01692b2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a01692b2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a01692b2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25eaaabf0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b25eaaabf0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25eaaabf0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25eaaabf0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25eaaabf0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b25eaaabf0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b25eaaabf0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b25eaaabf0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25eaaabf0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b25eaaabf0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a01692b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a01692b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25eaaabf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b25eaaabf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9fe18390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9fe1839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9fe18390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9fe18390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a9fe18390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a9fe18390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a9fe18390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a9fe18390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b2b11c27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b2b11c27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9fe1839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a9fe1839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b29ec45a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b29ec45a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b29ec45ad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b29ec45ad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b29ec45ad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b29ec45ad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25eaaabf0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25eaaabf0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b29ec45ad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b29ec45ad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b29ec45ad6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b29ec45ad6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a01692b2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a01692b2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a01692b2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a01692b2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a01692b2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a01692b2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a01692b2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a01692b2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a01692b2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a01692b2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a01692b2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a01692b2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Relationship Id="rId4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90650" y="535775"/>
            <a:ext cx="4946100" cy="17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/>
              <a:t>Capa lógica utilizada en las prácticas</a:t>
            </a:r>
            <a:endParaRPr sz="42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126800" y="2488525"/>
            <a:ext cx="3470700" cy="21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Equipo 2 (3B1):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David Arnal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Luis Alberto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Alejandro Sánchez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Ilias Essaoudy</a:t>
            </a:r>
            <a:endParaRPr sz="1800"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ctrTitle"/>
          </p:nvPr>
        </p:nvSpPr>
        <p:spPr>
          <a:xfrm>
            <a:off x="3297300" y="453250"/>
            <a:ext cx="4348500" cy="7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Instructor</a:t>
            </a:r>
            <a:endParaRPr/>
          </a:p>
        </p:txBody>
      </p:sp>
      <p:sp>
        <p:nvSpPr>
          <p:cNvPr id="202" name="Google Shape;20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324" y="1367825"/>
            <a:ext cx="4984326" cy="2407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2"/>
          <p:cNvPicPr preferRelativeResize="0"/>
          <p:nvPr/>
        </p:nvPicPr>
        <p:blipFill rotWithShape="1">
          <a:blip r:embed="rId4">
            <a:alphaModFix/>
          </a:blip>
          <a:srcRect b="5485" l="4489" r="30065" t="5324"/>
          <a:stretch/>
        </p:blipFill>
        <p:spPr>
          <a:xfrm>
            <a:off x="432950" y="3036900"/>
            <a:ext cx="2587498" cy="178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ctrTitle"/>
          </p:nvPr>
        </p:nvSpPr>
        <p:spPr>
          <a:xfrm>
            <a:off x="3297300" y="410475"/>
            <a:ext cx="4166700" cy="7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Payment</a:t>
            </a:r>
            <a:endParaRPr/>
          </a:p>
        </p:txBody>
      </p:sp>
      <p:sp>
        <p:nvSpPr>
          <p:cNvPr id="210" name="Google Shape;21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11" name="Google Shape;2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7299" y="1479388"/>
            <a:ext cx="4984326" cy="254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3"/>
          <p:cNvPicPr preferRelativeResize="0"/>
          <p:nvPr/>
        </p:nvPicPr>
        <p:blipFill rotWithShape="1">
          <a:blip r:embed="rId4">
            <a:alphaModFix/>
          </a:blip>
          <a:srcRect b="62673" l="31323" r="55162" t="7988"/>
          <a:stretch/>
        </p:blipFill>
        <p:spPr>
          <a:xfrm>
            <a:off x="705775" y="2834676"/>
            <a:ext cx="1662325" cy="182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type="ctrTitle"/>
          </p:nvPr>
        </p:nvSpPr>
        <p:spPr>
          <a:xfrm>
            <a:off x="3297300" y="453250"/>
            <a:ext cx="3710700" cy="7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Person</a:t>
            </a:r>
            <a:endParaRPr/>
          </a:p>
        </p:txBody>
      </p:sp>
      <p:sp>
        <p:nvSpPr>
          <p:cNvPr id="218" name="Google Shape;21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19" name="Google Shape;2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7299" y="1491600"/>
            <a:ext cx="4984327" cy="2289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 rotWithShape="1">
          <a:blip r:embed="rId4">
            <a:alphaModFix/>
          </a:blip>
          <a:srcRect b="64579" l="5069" r="80259" t="2654"/>
          <a:stretch/>
        </p:blipFill>
        <p:spPr>
          <a:xfrm>
            <a:off x="641600" y="2738425"/>
            <a:ext cx="1701002" cy="192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ctrTitle"/>
          </p:nvPr>
        </p:nvSpPr>
        <p:spPr>
          <a:xfrm>
            <a:off x="3297300" y="453250"/>
            <a:ext cx="3710700" cy="7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Room</a:t>
            </a:r>
            <a:endParaRPr/>
          </a:p>
        </p:txBody>
      </p:sp>
      <p:sp>
        <p:nvSpPr>
          <p:cNvPr id="226" name="Google Shape;22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27" name="Google Shape;2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7299" y="1414775"/>
            <a:ext cx="4295775" cy="30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5"/>
          <p:cNvPicPr preferRelativeResize="0"/>
          <p:nvPr/>
        </p:nvPicPr>
        <p:blipFill rotWithShape="1">
          <a:blip r:embed="rId4">
            <a:alphaModFix/>
          </a:blip>
          <a:srcRect b="4766" l="53332" r="29873" t="22463"/>
          <a:stretch/>
        </p:blipFill>
        <p:spPr>
          <a:xfrm>
            <a:off x="1112150" y="2456025"/>
            <a:ext cx="1112102" cy="244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type="ctrTitle"/>
          </p:nvPr>
        </p:nvSpPr>
        <p:spPr>
          <a:xfrm>
            <a:off x="3297300" y="453250"/>
            <a:ext cx="3710700" cy="7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User</a:t>
            </a:r>
            <a:endParaRPr/>
          </a:p>
        </p:txBody>
      </p:sp>
      <p:sp>
        <p:nvSpPr>
          <p:cNvPr id="234" name="Google Shape;23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35" name="Google Shape;2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7300" y="1299513"/>
            <a:ext cx="5396726" cy="184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6"/>
          <p:cNvPicPr preferRelativeResize="0"/>
          <p:nvPr/>
        </p:nvPicPr>
        <p:blipFill rotWithShape="1">
          <a:blip r:embed="rId4">
            <a:alphaModFix/>
          </a:blip>
          <a:srcRect b="37146" l="0" r="47440" t="3797"/>
          <a:stretch/>
        </p:blipFill>
        <p:spPr>
          <a:xfrm>
            <a:off x="385950" y="3218700"/>
            <a:ext cx="2911349" cy="165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Populate</a:t>
            </a:r>
            <a:endParaRPr/>
          </a:p>
        </p:txBody>
      </p:sp>
      <p:sp>
        <p:nvSpPr>
          <p:cNvPr id="242" name="Google Shape;242;p27"/>
          <p:cNvSpPr txBox="1"/>
          <p:nvPr>
            <p:ph idx="1" type="body"/>
          </p:nvPr>
        </p:nvSpPr>
        <p:spPr>
          <a:xfrm>
            <a:off x="5032500" y="1568950"/>
            <a:ext cx="35184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Esta clase se encarga de poblar la base de datos.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Se </a:t>
            </a:r>
            <a:r>
              <a:rPr lang="es" sz="1400"/>
              <a:t>emplea</a:t>
            </a:r>
            <a:r>
              <a:rPr lang="es" sz="1400"/>
              <a:t> en el constructor de los servicios.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Aquí</a:t>
            </a:r>
            <a:r>
              <a:rPr lang="es" sz="1400"/>
              <a:t> vemos los </a:t>
            </a:r>
            <a:r>
              <a:rPr lang="es" sz="1400"/>
              <a:t>parámetros</a:t>
            </a:r>
            <a:r>
              <a:rPr lang="es" sz="1400"/>
              <a:t> por defecto que emplea en cada entidad para poblar la base de datos en caso de que estuviera </a:t>
            </a:r>
            <a:r>
              <a:rPr lang="es" sz="1400"/>
              <a:t>vacía</a:t>
            </a:r>
            <a:r>
              <a:rPr lang="es" sz="1400"/>
              <a:t>.</a:t>
            </a:r>
            <a:endParaRPr sz="1400"/>
          </a:p>
        </p:txBody>
      </p:sp>
      <p:pic>
        <p:nvPicPr>
          <p:cNvPr id="243" name="Google Shape;2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25" y="1393650"/>
            <a:ext cx="4513076" cy="333575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Constructor de Populate</a:t>
            </a:r>
            <a:endParaRPr/>
          </a:p>
        </p:txBody>
      </p:sp>
      <p:sp>
        <p:nvSpPr>
          <p:cNvPr id="250" name="Google Shape;250;p28"/>
          <p:cNvSpPr txBox="1"/>
          <p:nvPr>
            <p:ph idx="1" type="body"/>
          </p:nvPr>
        </p:nvSpPr>
        <p:spPr>
          <a:xfrm>
            <a:off x="4564500" y="1605950"/>
            <a:ext cx="3771900" cy="28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Recibe como </a:t>
            </a:r>
            <a:r>
              <a:rPr lang="es" sz="1400"/>
              <a:t>parámetro</a:t>
            </a:r>
            <a:r>
              <a:rPr lang="es" sz="1400"/>
              <a:t> si se va a iniciar la base de datos y el dal correspondiente.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Si decimos que </a:t>
            </a:r>
            <a:r>
              <a:rPr lang="es" sz="1400"/>
              <a:t>inicializa</a:t>
            </a:r>
            <a:r>
              <a:rPr lang="es" sz="1400"/>
              <a:t> la base de datos, borra los datos en ella y actualiza los contadores.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En caso contrario actualiza </a:t>
            </a:r>
            <a:r>
              <a:rPr lang="es" sz="1400"/>
              <a:t>únicamente</a:t>
            </a:r>
            <a:r>
              <a:rPr lang="es" sz="1400"/>
              <a:t> los contadores de los elementos que hay.</a:t>
            </a:r>
            <a:endParaRPr sz="1400"/>
          </a:p>
        </p:txBody>
      </p:sp>
      <p:pic>
        <p:nvPicPr>
          <p:cNvPr id="251" name="Google Shape;2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275" y="1446900"/>
            <a:ext cx="3771900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</a:t>
            </a:r>
            <a:r>
              <a:rPr lang="es"/>
              <a:t> Populate</a:t>
            </a:r>
            <a:endParaRPr/>
          </a:p>
        </p:txBody>
      </p:sp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5217500" y="1665175"/>
            <a:ext cx="3340800" cy="24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Estos </a:t>
            </a:r>
            <a:r>
              <a:rPr lang="es"/>
              <a:t>métodos</a:t>
            </a:r>
            <a:r>
              <a:rPr lang="es"/>
              <a:t> se encargan de poblar la base de datos en el caso de que se lo indiquemos.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Podemos: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980000"/>
              </a:buClr>
              <a:buSzPts val="1400"/>
              <a:buAutoNum type="arabicPeriod"/>
            </a:pPr>
            <a:r>
              <a:rPr lang="es"/>
              <a:t>Indicar donde se </a:t>
            </a:r>
            <a:r>
              <a:rPr lang="es"/>
              <a:t>insertará.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AutoNum type="arabicPeriod"/>
            </a:pPr>
            <a:r>
              <a:rPr lang="es"/>
              <a:t>Indicamos el </a:t>
            </a:r>
            <a:r>
              <a:rPr lang="es"/>
              <a:t>número</a:t>
            </a:r>
            <a:r>
              <a:rPr lang="es"/>
              <a:t> de elementos a insertar y donde lo </a:t>
            </a:r>
            <a:r>
              <a:rPr lang="es"/>
              <a:t>insertará</a:t>
            </a:r>
            <a:r>
              <a:rPr lang="es"/>
              <a:t>.</a:t>
            </a:r>
            <a:endParaRPr/>
          </a:p>
        </p:txBody>
      </p:sp>
      <p:pic>
        <p:nvPicPr>
          <p:cNvPr id="259" name="Google Shape;2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50" y="1478750"/>
            <a:ext cx="4645049" cy="326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Constructor GestDepService</a:t>
            </a:r>
            <a:endParaRPr/>
          </a:p>
        </p:txBody>
      </p:sp>
      <p:sp>
        <p:nvSpPr>
          <p:cNvPr id="266" name="Google Shape;266;p30"/>
          <p:cNvSpPr txBox="1"/>
          <p:nvPr>
            <p:ph idx="1" type="body"/>
          </p:nvPr>
        </p:nvSpPr>
        <p:spPr>
          <a:xfrm>
            <a:off x="4810500" y="1307850"/>
            <a:ext cx="3715200" cy="3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Este constructor comprueba si hay </a:t>
            </a:r>
            <a:r>
              <a:rPr lang="es" sz="1200"/>
              <a:t>algún</a:t>
            </a:r>
            <a:r>
              <a:rPr lang="es" sz="1200"/>
              <a:t> CityHall en la base de datos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En caso de que no haya,  inicia el borrado de la base de datos y pone unos </a:t>
            </a:r>
            <a:r>
              <a:rPr lang="es" sz="1200"/>
              <a:t>parámetros</a:t>
            </a:r>
            <a:r>
              <a:rPr lang="es" sz="1200"/>
              <a:t> por defecto y asigna un  valor a los atributos </a:t>
            </a:r>
            <a:r>
              <a:rPr lang="es" sz="1200"/>
              <a:t>cityHall</a:t>
            </a:r>
            <a:r>
              <a:rPr lang="es" sz="1200"/>
              <a:t> y gym proporcionados por populate.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Si hay </a:t>
            </a:r>
            <a:r>
              <a:rPr lang="es" sz="1200"/>
              <a:t>algún</a:t>
            </a:r>
            <a:r>
              <a:rPr lang="es" sz="1200"/>
              <a:t> cityHall </a:t>
            </a:r>
            <a:r>
              <a:rPr lang="es" sz="1200"/>
              <a:t>elige</a:t>
            </a:r>
            <a:r>
              <a:rPr lang="es" sz="1200"/>
              <a:t> el primero y si hay </a:t>
            </a:r>
            <a:r>
              <a:rPr lang="es" sz="1200"/>
              <a:t>más</a:t>
            </a:r>
            <a:r>
              <a:rPr lang="es" sz="1200"/>
              <a:t> de un gym el primero </a:t>
            </a:r>
            <a:r>
              <a:rPr lang="es" sz="1200"/>
              <a:t>también</a:t>
            </a:r>
            <a:r>
              <a:rPr lang="es" sz="1200"/>
              <a:t> en caso contrario </a:t>
            </a:r>
            <a:r>
              <a:rPr lang="es" sz="1200"/>
              <a:t>crearemos</a:t>
            </a:r>
            <a:r>
              <a:rPr lang="es" sz="1200"/>
              <a:t> un nuevo gym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Si no hay instructores populate los crea en la Base de Datos.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200"/>
              <a:t>Todo esto </a:t>
            </a:r>
            <a:r>
              <a:rPr lang="es" sz="1200"/>
              <a:t>podría</a:t>
            </a:r>
            <a:r>
              <a:rPr lang="es" sz="1200"/>
              <a:t> lanzar una </a:t>
            </a:r>
            <a:r>
              <a:rPr lang="es" sz="1200"/>
              <a:t>excepción</a:t>
            </a:r>
            <a:r>
              <a:rPr lang="es" sz="1200"/>
              <a:t> que </a:t>
            </a:r>
            <a:r>
              <a:rPr lang="es" sz="1200"/>
              <a:t>abortará</a:t>
            </a:r>
            <a:r>
              <a:rPr lang="es" sz="1200"/>
              <a:t> el proceso si hay </a:t>
            </a:r>
            <a:r>
              <a:rPr lang="es" sz="1200"/>
              <a:t>algún</a:t>
            </a:r>
            <a:r>
              <a:rPr lang="es" sz="1200"/>
              <a:t> error en el proceso.</a:t>
            </a:r>
            <a:endParaRPr sz="1200"/>
          </a:p>
        </p:txBody>
      </p:sp>
      <p:pic>
        <p:nvPicPr>
          <p:cNvPr id="267" name="Google Shape;2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275" y="1393625"/>
            <a:ext cx="3553233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ServiceException</a:t>
            </a:r>
            <a:endParaRPr/>
          </a:p>
        </p:txBody>
      </p:sp>
      <p:sp>
        <p:nvSpPr>
          <p:cNvPr id="274" name="Google Shape;274;p31"/>
          <p:cNvSpPr txBox="1"/>
          <p:nvPr>
            <p:ph idx="1" type="body"/>
          </p:nvPr>
        </p:nvSpPr>
        <p:spPr>
          <a:xfrm>
            <a:off x="4780875" y="1611725"/>
            <a:ext cx="3555600" cy="28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 clase </a:t>
            </a:r>
            <a:r>
              <a:rPr lang="es"/>
              <a:t>únicamente</a:t>
            </a:r>
            <a:r>
              <a:rPr lang="es"/>
              <a:t> se </a:t>
            </a:r>
            <a:r>
              <a:rPr lang="es"/>
              <a:t>emplea</a:t>
            </a:r>
            <a:r>
              <a:rPr lang="es"/>
              <a:t> en el caso de que se produzca </a:t>
            </a:r>
            <a:r>
              <a:rPr lang="es"/>
              <a:t>algún</a:t>
            </a:r>
            <a:r>
              <a:rPr lang="es"/>
              <a:t> error cuando se </a:t>
            </a:r>
            <a:r>
              <a:rPr lang="es"/>
              <a:t>está</a:t>
            </a:r>
            <a:r>
              <a:rPr lang="es"/>
              <a:t> llevando a cabo un servicio.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Por ejemplo:  añadimos un usuario que ya exista en la Base de Datos.</a:t>
            </a:r>
            <a:endParaRPr/>
          </a:p>
        </p:txBody>
      </p:sp>
      <p:pic>
        <p:nvPicPr>
          <p:cNvPr id="275" name="Google Shape;2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163" y="1589625"/>
            <a:ext cx="4238625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3087075" y="185350"/>
            <a:ext cx="35889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</a:t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3150400" y="1146575"/>
            <a:ext cx="5668500" cy="25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Miembros del equipo: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· </a:t>
            </a:r>
            <a:r>
              <a:rPr lang="es" sz="2100">
                <a:solidFill>
                  <a:srgbClr val="FFFFFF"/>
                </a:solidFill>
                <a:highlight>
                  <a:srgbClr val="4A86E8"/>
                </a:highlight>
                <a:latin typeface="Montserrat"/>
                <a:ea typeface="Montserrat"/>
                <a:cs typeface="Montserrat"/>
                <a:sym typeface="Montserrat"/>
              </a:rPr>
              <a:t>David Arnal</a:t>
            </a:r>
            <a:r>
              <a:rPr lang="e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Team Manager</a:t>
            </a:r>
            <a:endParaRPr sz="2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· </a:t>
            </a:r>
            <a:r>
              <a:rPr lang="es" sz="2100">
                <a:solidFill>
                  <a:srgbClr val="FFFFFF"/>
                </a:solidFill>
                <a:highlight>
                  <a:srgbClr val="4A86E8"/>
                </a:highlight>
                <a:latin typeface="Montserrat"/>
                <a:ea typeface="Montserrat"/>
                <a:cs typeface="Montserrat"/>
                <a:sym typeface="Montserrat"/>
              </a:rPr>
              <a:t>Luis Alberto</a:t>
            </a:r>
            <a:r>
              <a:rPr lang="e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Miembro del equipo</a:t>
            </a:r>
            <a:endParaRPr sz="2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· </a:t>
            </a:r>
            <a:r>
              <a:rPr lang="es" sz="2100">
                <a:solidFill>
                  <a:srgbClr val="FFFFFF"/>
                </a:solidFill>
                <a:highlight>
                  <a:srgbClr val="4A86E8"/>
                </a:highlight>
                <a:latin typeface="Montserrat"/>
                <a:ea typeface="Montserrat"/>
                <a:cs typeface="Montserrat"/>
                <a:sym typeface="Montserrat"/>
              </a:rPr>
              <a:t>Alejandro Sánchez</a:t>
            </a:r>
            <a:r>
              <a:rPr lang="e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Miembro del equipo</a:t>
            </a:r>
            <a:endParaRPr sz="2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· </a:t>
            </a:r>
            <a:r>
              <a:rPr lang="es" sz="2100">
                <a:solidFill>
                  <a:srgbClr val="FFFFFF"/>
                </a:solidFill>
                <a:highlight>
                  <a:srgbClr val="4A86E8"/>
                </a:highlight>
                <a:latin typeface="Montserrat"/>
                <a:ea typeface="Montserrat"/>
                <a:cs typeface="Montserrat"/>
                <a:sym typeface="Montserrat"/>
              </a:rPr>
              <a:t>Ilias Essaoudy</a:t>
            </a:r>
            <a:r>
              <a:rPr lang="e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Miembro del equipo</a:t>
            </a:r>
            <a:endParaRPr sz="2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Interfaz GestDepService</a:t>
            </a:r>
            <a:endParaRPr/>
          </a:p>
        </p:txBody>
      </p:sp>
      <p:sp>
        <p:nvSpPr>
          <p:cNvPr id="282" name="Google Shape;282;p32"/>
          <p:cNvSpPr txBox="1"/>
          <p:nvPr>
            <p:ph idx="1" type="body"/>
          </p:nvPr>
        </p:nvSpPr>
        <p:spPr>
          <a:xfrm>
            <a:off x="4773925" y="1543225"/>
            <a:ext cx="3870000" cy="30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La </a:t>
            </a:r>
            <a:r>
              <a:rPr lang="es" sz="1500"/>
              <a:t>interfaz</a:t>
            </a:r>
            <a:r>
              <a:rPr lang="es" sz="1500"/>
              <a:t> IGestDepService define los </a:t>
            </a:r>
            <a:r>
              <a:rPr lang="es" sz="1500"/>
              <a:t>métodos</a:t>
            </a:r>
            <a:r>
              <a:rPr lang="es" sz="1500"/>
              <a:t> mencionados en los casos de uso </a:t>
            </a:r>
            <a:r>
              <a:rPr lang="es" sz="1500"/>
              <a:t>además</a:t>
            </a:r>
            <a:r>
              <a:rPr lang="es" sz="1500"/>
              <a:t> de los que borran el DAL y guardan los cambios.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Estos metodos hay que implementarlos en la clase GestDepService.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Esta interfaz </a:t>
            </a:r>
            <a:r>
              <a:rPr lang="es" sz="1500"/>
              <a:t>será</a:t>
            </a:r>
            <a:r>
              <a:rPr lang="es" sz="1500"/>
              <a:t> empleada por la capa de </a:t>
            </a:r>
            <a:r>
              <a:rPr lang="es" sz="1500"/>
              <a:t>presentación</a:t>
            </a:r>
            <a:r>
              <a:rPr lang="es" sz="1500"/>
              <a:t> para dar servicios a los clientes.</a:t>
            </a:r>
            <a:endParaRPr sz="1500"/>
          </a:p>
        </p:txBody>
      </p:sp>
      <p:pic>
        <p:nvPicPr>
          <p:cNvPr id="283" name="Google Shape;2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174" y="1759562"/>
            <a:ext cx="3974200" cy="250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/>
          <p:nvPr>
            <p:ph type="title"/>
          </p:nvPr>
        </p:nvSpPr>
        <p:spPr>
          <a:xfrm>
            <a:off x="1297500" y="570250"/>
            <a:ext cx="70389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Casos de uso</a:t>
            </a:r>
            <a:endParaRPr/>
          </a:p>
        </p:txBody>
      </p:sp>
      <p:sp>
        <p:nvSpPr>
          <p:cNvPr id="290" name="Google Shape;290;p33"/>
          <p:cNvSpPr txBox="1"/>
          <p:nvPr>
            <p:ph idx="1" type="body"/>
          </p:nvPr>
        </p:nvSpPr>
        <p:spPr>
          <a:xfrm>
            <a:off x="1297500" y="1476975"/>
            <a:ext cx="70389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Implementar en  </a:t>
            </a:r>
            <a:r>
              <a:rPr lang="es"/>
              <a:t>GestDepService los siguientes casos de uso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Dar de alta una actividad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 Añadir usuario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Añadir instructor a una actividad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Inscribir un usuario en una actividad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 Listar las salas libres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 txBox="1"/>
          <p:nvPr>
            <p:ph type="title"/>
          </p:nvPr>
        </p:nvSpPr>
        <p:spPr>
          <a:xfrm>
            <a:off x="1217250" y="369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Dar de alta una actividad</a:t>
            </a:r>
            <a:endParaRPr/>
          </a:p>
        </p:txBody>
      </p:sp>
      <p:sp>
        <p:nvSpPr>
          <p:cNvPr id="297" name="Google Shape;297;p34"/>
          <p:cNvSpPr txBox="1"/>
          <p:nvPr>
            <p:ph idx="1" type="body"/>
          </p:nvPr>
        </p:nvSpPr>
        <p:spPr>
          <a:xfrm>
            <a:off x="6547900" y="1194325"/>
            <a:ext cx="2439300" cy="3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El sistema crea la nueva actividad con los </a:t>
            </a:r>
            <a:r>
              <a:rPr lang="es" sz="1200"/>
              <a:t>parámetros</a:t>
            </a:r>
            <a:r>
              <a:rPr lang="es" sz="1200"/>
              <a:t> que el usuario introduce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 Si la actividad se programa</a:t>
            </a:r>
            <a:r>
              <a:rPr lang="es" sz="1200"/>
              <a:t> </a:t>
            </a:r>
            <a:r>
              <a:rPr lang="es" sz="1200"/>
              <a:t>en fechas en las que las salas están ocupadas, el sistema mostrará un error y el empleado podrá cambiar los datos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El sistema comprueba que las habitaciones que se le han asignado </a:t>
            </a:r>
            <a:r>
              <a:rPr lang="es" sz="1200"/>
              <a:t>estén</a:t>
            </a:r>
            <a:r>
              <a:rPr lang="es" sz="1200"/>
              <a:t> disponibles</a:t>
            </a:r>
            <a:endParaRPr sz="1200"/>
          </a:p>
        </p:txBody>
      </p:sp>
      <p:pic>
        <p:nvPicPr>
          <p:cNvPr id="298" name="Google Shape;2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25" y="958900"/>
            <a:ext cx="6327124" cy="374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Añadir usuario</a:t>
            </a:r>
            <a:endParaRPr/>
          </a:p>
        </p:txBody>
      </p:sp>
      <p:pic>
        <p:nvPicPr>
          <p:cNvPr id="305" name="Google Shape;3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00" y="1179500"/>
            <a:ext cx="6502151" cy="263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07" name="Google Shape;307;p35"/>
          <p:cNvSpPr txBox="1"/>
          <p:nvPr>
            <p:ph idx="1" type="body"/>
          </p:nvPr>
        </p:nvSpPr>
        <p:spPr>
          <a:xfrm>
            <a:off x="6820700" y="1227025"/>
            <a:ext cx="2267100" cy="3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El sistema crea el nuevo usuario con los parámetros que el usuario introduce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S</a:t>
            </a:r>
            <a:r>
              <a:rPr lang="es" sz="1200"/>
              <a:t>i el usuario existe (dni), el sistema mostrará un error y el empleado podrá cambiar los datos.</a:t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"/>
          <p:cNvSpPr txBox="1"/>
          <p:nvPr>
            <p:ph type="title"/>
          </p:nvPr>
        </p:nvSpPr>
        <p:spPr>
          <a:xfrm>
            <a:off x="1297500" y="449925"/>
            <a:ext cx="70389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Añadir instructor a una actividad</a:t>
            </a:r>
            <a:endParaRPr/>
          </a:p>
        </p:txBody>
      </p:sp>
      <p:sp>
        <p:nvSpPr>
          <p:cNvPr id="313" name="Google Shape;313;p36"/>
          <p:cNvSpPr txBox="1"/>
          <p:nvPr>
            <p:ph idx="1" type="body"/>
          </p:nvPr>
        </p:nvSpPr>
        <p:spPr>
          <a:xfrm>
            <a:off x="5576975" y="1567550"/>
            <a:ext cx="2759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sistema asignará el instructor a la actividad que el usuario ha elegido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Si el instructor no está disponible para realizar esa actividad, el sistema mostrará un error y el empleado podrá cambiar los datos.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00" y="1321675"/>
            <a:ext cx="4841050" cy="35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Inscribir un usuario en una actividad</a:t>
            </a:r>
            <a:endParaRPr/>
          </a:p>
        </p:txBody>
      </p:sp>
      <p:sp>
        <p:nvSpPr>
          <p:cNvPr id="321" name="Google Shape;321;p37"/>
          <p:cNvSpPr txBox="1"/>
          <p:nvPr>
            <p:ph idx="1" type="body"/>
          </p:nvPr>
        </p:nvSpPr>
        <p:spPr>
          <a:xfrm>
            <a:off x="6818425" y="1183025"/>
            <a:ext cx="1998000" cy="33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r>
              <a:rPr lang="es"/>
              <a:t>l sistema asignará el monitor a la actividad que el usuario ha elegido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Si el instructor no está disponible para realizar esa actividad, el sistema mostrará un error y el empleado podrá cambiar los datos.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23" name="Google Shape;3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75" y="1085450"/>
            <a:ext cx="6183828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Listar las salas libres </a:t>
            </a:r>
            <a:endParaRPr/>
          </a:p>
        </p:txBody>
      </p:sp>
      <p:sp>
        <p:nvSpPr>
          <p:cNvPr id="329" name="Google Shape;329;p38"/>
          <p:cNvSpPr txBox="1"/>
          <p:nvPr>
            <p:ph idx="1" type="body"/>
          </p:nvPr>
        </p:nvSpPr>
        <p:spPr>
          <a:xfrm>
            <a:off x="6989225" y="1447175"/>
            <a:ext cx="1829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 El sistema pide la fecha del lunes de la semana para la que va a hacer el cálculo.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2. El sistema calcula las salas libres que habrá en cada franja horaria</a:t>
            </a:r>
            <a:endParaRPr/>
          </a:p>
        </p:txBody>
      </p:sp>
      <p:sp>
        <p:nvSpPr>
          <p:cNvPr id="330" name="Google Shape;33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31" name="Google Shape;33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25" y="1388875"/>
            <a:ext cx="6379475" cy="175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"/>
          <p:cNvSpPr txBox="1"/>
          <p:nvPr>
            <p:ph type="title"/>
          </p:nvPr>
        </p:nvSpPr>
        <p:spPr>
          <a:xfrm>
            <a:off x="1308025" y="246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ActivityIsCorrect() </a:t>
            </a:r>
            <a:endParaRPr/>
          </a:p>
        </p:txBody>
      </p:sp>
      <p:sp>
        <p:nvSpPr>
          <p:cNvPr id="337" name="Google Shape;33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38" name="Google Shape;33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575" y="2734775"/>
            <a:ext cx="7840551" cy="212222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9" name="Google Shape;33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075" y="781202"/>
            <a:ext cx="7707424" cy="190097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45" name="Google Shape;345;p40"/>
          <p:cNvSpPr txBox="1"/>
          <p:nvPr>
            <p:ph type="title"/>
          </p:nvPr>
        </p:nvSpPr>
        <p:spPr>
          <a:xfrm>
            <a:off x="1308025" y="246475"/>
            <a:ext cx="7038900" cy="9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GetActivityById(...)</a:t>
            </a:r>
            <a:endParaRPr/>
          </a:p>
        </p:txBody>
      </p:sp>
      <p:pic>
        <p:nvPicPr>
          <p:cNvPr id="346" name="Google Shape;34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150" y="985088"/>
            <a:ext cx="5968510" cy="367812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7" name="Google Shape;34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5547" y="2571747"/>
            <a:ext cx="4000125" cy="2289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53" name="Google Shape;3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50" y="1351475"/>
            <a:ext cx="8839202" cy="2985042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4" name="Google Shape;354;p41"/>
          <p:cNvSpPr txBox="1"/>
          <p:nvPr>
            <p:ph type="title"/>
          </p:nvPr>
        </p:nvSpPr>
        <p:spPr>
          <a:xfrm>
            <a:off x="1308025" y="246475"/>
            <a:ext cx="7038900" cy="9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InstructorsAvailableIds(...)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3279300" y="383025"/>
            <a:ext cx="30753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/>
              <a:t>Índice</a:t>
            </a:r>
            <a:endParaRPr sz="4200"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AutoNum type="arabicPeriod"/>
            </a:pPr>
            <a:r>
              <a:rPr lang="es" sz="1700"/>
              <a:t>Presentación, introducción y análisis de diagrama de clases a código (Entities)</a:t>
            </a:r>
            <a:endParaRPr sz="17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AutoNum type="arabicPeriod"/>
            </a:pPr>
            <a:r>
              <a:rPr lang="es" sz="1700"/>
              <a:t>Presentación de Servicios, y clases: ServiceException, Populate y </a:t>
            </a:r>
            <a:r>
              <a:rPr lang="es" sz="1700"/>
              <a:t>IGestDepService</a:t>
            </a:r>
            <a:endParaRPr sz="17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AutoNum type="arabicPeriod"/>
            </a:pPr>
            <a:r>
              <a:rPr lang="es" sz="1700"/>
              <a:t>Métodos de la clase GestDepService</a:t>
            </a:r>
            <a:endParaRPr sz="17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AutoNum type="arabicPeriod"/>
            </a:pPr>
            <a:r>
              <a:rPr lang="es" sz="1700"/>
              <a:t>Métodos empleados en GestDepService que están en las clases de Entities (delegación de métodos)</a:t>
            </a:r>
            <a:endParaRPr sz="1700"/>
          </a:p>
        </p:txBody>
      </p:sp>
      <p:sp>
        <p:nvSpPr>
          <p:cNvPr id="150" name="Google Shape;15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60" name="Google Shape;36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00" y="152400"/>
            <a:ext cx="6790382" cy="4838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366" name="Google Shape;366;p43"/>
          <p:cNvSpPr txBox="1"/>
          <p:nvPr>
            <p:ph idx="1" type="body"/>
          </p:nvPr>
        </p:nvSpPr>
        <p:spPr>
          <a:xfrm>
            <a:off x="1297500" y="1567550"/>
            <a:ext cx="7038900" cy="3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· La primera conclusión que podemos extraer de la capa lógica es que proporciona todos los </a:t>
            </a:r>
            <a:r>
              <a:rPr b="1" lang="es" sz="1600"/>
              <a:t>servicios</a:t>
            </a:r>
            <a:r>
              <a:rPr lang="es" sz="1600"/>
              <a:t> de nuestra aplicación, es decir, los </a:t>
            </a:r>
            <a:r>
              <a:rPr b="1" lang="es" sz="1600"/>
              <a:t>casos de uso</a:t>
            </a:r>
            <a:r>
              <a:rPr lang="es" sz="1600"/>
              <a:t>.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/>
              <a:t>· Estos servicios son </a:t>
            </a:r>
            <a:r>
              <a:rPr b="1" lang="es" sz="1600"/>
              <a:t>identificados</a:t>
            </a:r>
            <a:r>
              <a:rPr lang="es" sz="1600"/>
              <a:t> en una </a:t>
            </a:r>
            <a:r>
              <a:rPr b="1" lang="es" sz="1600"/>
              <a:t>interfaz</a:t>
            </a:r>
            <a:r>
              <a:rPr lang="es" sz="1600"/>
              <a:t>, en nuestro caso, en la clase: IGestDepService.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600"/>
              <a:t>· Por último, nuestra implementación de los servicios trabaja</a:t>
            </a:r>
            <a:r>
              <a:rPr lang="es" sz="1600"/>
              <a:t> con una capa de acceso a datos (DAL, Data Access Layer), modelada como interfaz.</a:t>
            </a:r>
            <a:endParaRPr sz="1600"/>
          </a:p>
        </p:txBody>
      </p:sp>
      <p:sp>
        <p:nvSpPr>
          <p:cNvPr id="367" name="Google Shape;36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ctrTitle"/>
          </p:nvPr>
        </p:nvSpPr>
        <p:spPr>
          <a:xfrm>
            <a:off x="3076375" y="292525"/>
            <a:ext cx="3760200" cy="7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 baseline="-250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400" y="1253775"/>
            <a:ext cx="3848100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ctrTitle"/>
          </p:nvPr>
        </p:nvSpPr>
        <p:spPr>
          <a:xfrm>
            <a:off x="3322875" y="453225"/>
            <a:ext cx="3824400" cy="15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/>
              <a:t>Diagrama de clases</a:t>
            </a:r>
            <a:endParaRPr sz="4200"/>
          </a:p>
        </p:txBody>
      </p:sp>
      <p:sp>
        <p:nvSpPr>
          <p:cNvPr id="163" name="Google Shape;16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875" y="2032125"/>
            <a:ext cx="5539208" cy="280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ctrTitle"/>
          </p:nvPr>
        </p:nvSpPr>
        <p:spPr>
          <a:xfrm>
            <a:off x="3297300" y="453250"/>
            <a:ext cx="3710700" cy="7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Activity</a:t>
            </a:r>
            <a:endParaRPr/>
          </a:p>
        </p:txBody>
      </p:sp>
      <p:sp>
        <p:nvSpPr>
          <p:cNvPr id="170" name="Google Shape;17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250" y="1221550"/>
            <a:ext cx="4779149" cy="3081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 rotWithShape="1">
          <a:blip r:embed="rId4">
            <a:alphaModFix/>
          </a:blip>
          <a:srcRect b="6704" l="5086" r="7209" t="24947"/>
          <a:stretch/>
        </p:blipFill>
        <p:spPr>
          <a:xfrm>
            <a:off x="384175" y="3021800"/>
            <a:ext cx="3470699" cy="191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ctrTitle"/>
          </p:nvPr>
        </p:nvSpPr>
        <p:spPr>
          <a:xfrm>
            <a:off x="3297300" y="453250"/>
            <a:ext cx="3710700" cy="7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CityHall</a:t>
            </a:r>
            <a:endParaRPr/>
          </a:p>
        </p:txBody>
      </p:sp>
      <p:sp>
        <p:nvSpPr>
          <p:cNvPr id="178" name="Google Shape;1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9950" y="1606675"/>
            <a:ext cx="2992500" cy="2299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 rotWithShape="1">
          <a:blip r:embed="rId4">
            <a:alphaModFix/>
          </a:blip>
          <a:srcRect b="32191" l="7387" r="6709" t="2658"/>
          <a:stretch/>
        </p:blipFill>
        <p:spPr>
          <a:xfrm>
            <a:off x="449125" y="2962050"/>
            <a:ext cx="4758525" cy="182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ctrTitle"/>
          </p:nvPr>
        </p:nvSpPr>
        <p:spPr>
          <a:xfrm>
            <a:off x="3297300" y="453250"/>
            <a:ext cx="4647900" cy="7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Enrollment</a:t>
            </a:r>
            <a:endParaRPr/>
          </a:p>
        </p:txBody>
      </p:sp>
      <p:sp>
        <p:nvSpPr>
          <p:cNvPr id="186" name="Google Shape;18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7274" y="1373950"/>
            <a:ext cx="4534818" cy="3136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 rotWithShape="1">
          <a:blip r:embed="rId4">
            <a:alphaModFix/>
          </a:blip>
          <a:srcRect b="0" l="11248" r="30258" t="8750"/>
          <a:stretch/>
        </p:blipFill>
        <p:spPr>
          <a:xfrm>
            <a:off x="502600" y="2982450"/>
            <a:ext cx="2470175" cy="195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ctrTitle"/>
          </p:nvPr>
        </p:nvSpPr>
        <p:spPr>
          <a:xfrm>
            <a:off x="3297300" y="453250"/>
            <a:ext cx="3710700" cy="7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Gym</a:t>
            </a:r>
            <a:endParaRPr/>
          </a:p>
        </p:txBody>
      </p:sp>
      <p:sp>
        <p:nvSpPr>
          <p:cNvPr id="194" name="Google Shape;1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974" y="1373950"/>
            <a:ext cx="4561109" cy="3136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 rotWithShape="1">
          <a:blip r:embed="rId4">
            <a:alphaModFix/>
          </a:blip>
          <a:srcRect b="5900" l="53332" r="0" t="4566"/>
          <a:stretch/>
        </p:blipFill>
        <p:spPr>
          <a:xfrm>
            <a:off x="320825" y="2726800"/>
            <a:ext cx="2172548" cy="211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