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6858000" cx="9144000"/>
  <p:notesSz cx="10234600" cy="7099300"/>
  <p:embeddedFontLst>
    <p:embeddedFont>
      <p:font typeface="Arial Black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97">
          <p15:clr>
            <a:srgbClr val="A4A3A4"/>
          </p15:clr>
        </p15:guide>
        <p15:guide id="2" pos="385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pos="1769">
          <p15:clr>
            <a:srgbClr val="A4A3A4"/>
          </p15:clr>
        </p15:guide>
        <p15:guide id="5" orient="horz" pos="1480">
          <p15:clr>
            <a:srgbClr val="A4A3A4"/>
          </p15:clr>
        </p15:guide>
        <p15:guide id="6" orient="horz" pos="3056">
          <p15:clr>
            <a:srgbClr val="A4A3A4"/>
          </p15:clr>
        </p15:guide>
        <p15:guide id="7" pos="3423">
          <p15:clr>
            <a:srgbClr val="A4A3A4"/>
          </p15:clr>
        </p15:guide>
        <p15:guide id="8" pos="1565">
          <p15:clr>
            <a:srgbClr val="A4A3A4"/>
          </p15:clr>
        </p15:guide>
      </p15:sldGuideLst>
    </p:ext>
    <p:ext uri="{2D200454-40CA-4A62-9FC3-DE9A4176ACB9}">
      <p15:notesGuideLst>
        <p15:guide id="1" orient="horz" pos="2236">
          <p15:clr>
            <a:srgbClr val="A4A3A4"/>
          </p15:clr>
        </p15:guide>
        <p15:guide id="2" pos="32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99F7C9-FE9D-4E51-A64A-2E41176F105D}">
  <a:tblStyle styleId="{B399F7C9-FE9D-4E51-A64A-2E41176F105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97" orient="horz"/>
        <p:guide pos="385"/>
        <p:guide pos="2432" orient="horz"/>
        <p:guide pos="1769"/>
        <p:guide pos="1480" orient="horz"/>
        <p:guide pos="3056" orient="horz"/>
        <p:guide pos="3423"/>
        <p:guide pos="1565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236" orient="horz"/>
        <p:guide pos="3223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ArialBlack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1" type="ftr"/>
          </p:nvPr>
        </p:nvSpPr>
        <p:spPr>
          <a:xfrm>
            <a:off x="0" y="6743700"/>
            <a:ext cx="4435475" cy="354013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 txBox="1"/>
          <p:nvPr>
            <p:ph idx="12" type="sldNum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 txBox="1"/>
          <p:nvPr/>
        </p:nvSpPr>
        <p:spPr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 txBox="1"/>
          <p:nvPr/>
        </p:nvSpPr>
        <p:spPr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 txBox="1"/>
          <p:nvPr>
            <p:ph idx="12" type="sldNum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 txBox="1"/>
          <p:nvPr>
            <p:ph idx="12" type="sldNum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7:notes"/>
          <p:cNvSpPr txBox="1"/>
          <p:nvPr>
            <p:ph idx="1" type="body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7:notes"/>
          <p:cNvSpPr txBox="1"/>
          <p:nvPr>
            <p:ph idx="12" type="sldNum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1" name="Google Shape;211;p8:notes"/>
          <p:cNvSpPr txBox="1"/>
          <p:nvPr>
            <p:ph idx="1" type="body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8:notes"/>
          <p:cNvSpPr txBox="1"/>
          <p:nvPr/>
        </p:nvSpPr>
        <p:spPr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5" name="Google Shape;235;p9:notes"/>
          <p:cNvSpPr txBox="1"/>
          <p:nvPr>
            <p:ph idx="1" type="body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9:notes"/>
          <p:cNvSpPr txBox="1"/>
          <p:nvPr/>
        </p:nvSpPr>
        <p:spPr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844824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●"/>
              <a:defRPr sz="2200"/>
            </a:lvl1pPr>
            <a:lvl2pPr indent="-347344" lvl="1" marL="914400" algn="l">
              <a:spcBef>
                <a:spcPts val="440"/>
              </a:spcBef>
              <a:spcAft>
                <a:spcPts val="0"/>
              </a:spcAft>
              <a:buSzPts val="1870"/>
              <a:buChar char="●"/>
              <a:defRPr sz="2200"/>
            </a:lvl2pPr>
            <a:lvl3pPr indent="-326389" lvl="2" marL="1371600" algn="l">
              <a:spcBef>
                <a:spcPts val="440"/>
              </a:spcBef>
              <a:spcAft>
                <a:spcPts val="0"/>
              </a:spcAft>
              <a:buSzPts val="1540"/>
              <a:buChar char="●"/>
              <a:defRPr sz="2200"/>
            </a:lvl3pPr>
            <a:lvl4pPr indent="-319405" lvl="3" marL="1828800" algn="l">
              <a:spcBef>
                <a:spcPts val="440"/>
              </a:spcBef>
              <a:spcAft>
                <a:spcPts val="0"/>
              </a:spcAft>
              <a:buSzPts val="1430"/>
              <a:buChar char="●"/>
              <a:defRPr sz="2200"/>
            </a:lvl4pPr>
            <a:lvl5pPr indent="-319404" lvl="4" marL="2286000" algn="l">
              <a:spcBef>
                <a:spcPts val="440"/>
              </a:spcBef>
              <a:spcAft>
                <a:spcPts val="0"/>
              </a:spcAft>
              <a:buSzPts val="1430"/>
              <a:buChar char="●"/>
              <a:defRPr sz="22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" name="Google Shape;19;p2"/>
          <p:cNvSpPr txBox="1"/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1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1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235"/>
              <a:buFont typeface="Calibri"/>
              <a:buNone/>
              <a:defRPr sz="1300"/>
            </a:lvl1pPr>
            <a:lvl2pPr indent="-293369" lvl="1" marL="914400" algn="l">
              <a:spcBef>
                <a:spcPts val="240"/>
              </a:spcBef>
              <a:spcAft>
                <a:spcPts val="0"/>
              </a:spcAft>
              <a:buSzPts val="1020"/>
              <a:buChar char="●"/>
              <a:defRPr sz="1200"/>
            </a:lvl2pPr>
            <a:lvl3pPr indent="-273050" lvl="2" marL="1371600" algn="l">
              <a:spcBef>
                <a:spcPts val="200"/>
              </a:spcBef>
              <a:spcAft>
                <a:spcPts val="0"/>
              </a:spcAft>
              <a:buSzPts val="700"/>
              <a:buChar char="●"/>
              <a:defRPr sz="1000"/>
            </a:lvl3pPr>
            <a:lvl4pPr indent="-265747" lvl="3" marL="1828800" algn="l">
              <a:spcBef>
                <a:spcPts val="180"/>
              </a:spcBef>
              <a:spcAft>
                <a:spcPts val="0"/>
              </a:spcAft>
              <a:buSzPts val="585"/>
              <a:buChar char="●"/>
              <a:defRPr sz="900"/>
            </a:lvl4pPr>
            <a:lvl5pPr indent="-265747" lvl="4" marL="2286000" algn="l">
              <a:spcBef>
                <a:spcPts val="180"/>
              </a:spcBef>
              <a:spcAft>
                <a:spcPts val="0"/>
              </a:spcAft>
              <a:buSzPts val="585"/>
              <a:buChar char="●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5" name="Google Shape;65;p11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0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1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1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●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●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seño personalizado">
  <p:cSld name="1_Diseño personalizado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" id="86" name="Google Shape;8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type="ctrTitle"/>
          </p:nvPr>
        </p:nvSpPr>
        <p:spPr>
          <a:xfrm>
            <a:off x="457200" y="6858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2133600" y="3886200"/>
            <a:ext cx="6400800" cy="177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0" type="dt"/>
          </p:nvPr>
        </p:nvSpPr>
        <p:spPr>
          <a:xfrm>
            <a:off x="711200" y="6229350"/>
            <a:ext cx="1930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>
                <a:solidFill>
                  <a:srgbClr val="5E574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1" type="ftr"/>
          </p:nvPr>
        </p:nvSpPr>
        <p:spPr>
          <a:xfrm>
            <a:off x="3149600" y="6229350"/>
            <a:ext cx="28448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6604000" y="6229350"/>
            <a:ext cx="18288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0E9ED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0E9ED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0E9ED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0E9ED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0E9ED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0E9ED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0E9ED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0E9ED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0E9ED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0E9ED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0E9ED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0E9ED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0E9ED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0E9ED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0E9ED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0E9ED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0E9ED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0E9ED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●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●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●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●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●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●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●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●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●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●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5C7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3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3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3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3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3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3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3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3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3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13" name="Google Shape;13;p1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4" name="Google Shape;14;p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06400" y="228600"/>
            <a:ext cx="828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0" type="dt"/>
          </p:nvPr>
        </p:nvSpPr>
        <p:spPr>
          <a:xfrm>
            <a:off x="711200" y="6229350"/>
            <a:ext cx="1930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1" type="ftr"/>
          </p:nvPr>
        </p:nvSpPr>
        <p:spPr>
          <a:xfrm>
            <a:off x="3149600" y="6229350"/>
            <a:ext cx="28448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6604000" y="6229350"/>
            <a:ext cx="18288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919282" y="647849"/>
            <a:ext cx="6336704" cy="1124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860"/>
              <a:buFont typeface="Calibri"/>
              <a:buNone/>
            </a:pPr>
            <a:r>
              <a:rPr b="1" lang="es-ES" sz="4860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Tema 7 – S6 y S7</a:t>
            </a:r>
            <a:br>
              <a:rPr b="1" lang="es-ES" sz="4860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s-ES" sz="4860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4320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Contenidos:</a:t>
            </a:r>
            <a:endParaRPr b="1" sz="4320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23528" y="2348880"/>
            <a:ext cx="8372618" cy="2232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30"/>
              <a:buFont typeface="Calibri"/>
              <a:buAutoNum type="arabicPeriod" startAt="2"/>
            </a:pPr>
            <a:r>
              <a:rPr lang="es-ES" sz="1800">
                <a:solidFill>
                  <a:srgbClr val="000090"/>
                </a:solidFill>
              </a:rPr>
              <a:t> </a:t>
            </a:r>
            <a:r>
              <a:rPr b="1" lang="es-ES" sz="1800">
                <a:solidFill>
                  <a:srgbClr val="000090"/>
                </a:solidFill>
              </a:rPr>
              <a:t>Representación y tratamiento de datos mediante un array</a:t>
            </a:r>
            <a:endParaRPr b="1" sz="1800">
              <a:solidFill>
                <a:srgbClr val="000090"/>
              </a:solidFill>
            </a:endParaRPr>
          </a:p>
          <a:p>
            <a:pPr indent="-257175" lvl="2" marL="900113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120"/>
              <a:buFont typeface="Merriweather Sans"/>
              <a:buChar char="-"/>
            </a:pPr>
            <a:r>
              <a:rPr lang="es-ES" sz="1600">
                <a:solidFill>
                  <a:srgbClr val="7F7F7F"/>
                </a:solidFill>
              </a:rPr>
              <a:t>Representación y operaciones básicas… cuando importa la posición (ejemplo del Hospital) y cuando </a:t>
            </a:r>
            <a:r>
              <a:rPr b="1" lang="es-ES" sz="1600">
                <a:solidFill>
                  <a:srgbClr val="7F7F7F"/>
                </a:solidFill>
              </a:rPr>
              <a:t>NO</a:t>
            </a:r>
            <a:r>
              <a:rPr lang="es-ES" sz="1600">
                <a:solidFill>
                  <a:srgbClr val="7F7F7F"/>
                </a:solidFill>
              </a:rPr>
              <a:t> (ejemplos de la Lista de Enteros y la Agenda de Teléfonos)</a:t>
            </a:r>
            <a:endParaRPr/>
          </a:p>
          <a:p>
            <a:pPr indent="-257175" lvl="2" marL="900113" rtl="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120"/>
              <a:buFont typeface="Merriweather Sans"/>
              <a:buChar char="-"/>
            </a:pPr>
            <a:r>
              <a:rPr lang="es-ES" sz="1600">
                <a:solidFill>
                  <a:srgbClr val="000090"/>
                </a:solidFill>
              </a:rPr>
              <a:t>Recorrido de un array: </a:t>
            </a:r>
            <a:r>
              <a:rPr lang="es-ES" sz="1600">
                <a:solidFill>
                  <a:srgbClr val="A6A6A6"/>
                </a:solidFill>
              </a:rPr>
              <a:t>esquemas, </a:t>
            </a:r>
            <a:r>
              <a:rPr lang="es-ES" sz="1600">
                <a:solidFill>
                  <a:srgbClr val="000090"/>
                </a:solidFill>
              </a:rPr>
              <a:t>ejemplos y ejercicios</a:t>
            </a:r>
            <a:endParaRPr/>
          </a:p>
          <a:p>
            <a:pPr indent="-257175" lvl="2" marL="900113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120"/>
              <a:buFont typeface="Merriweather Sans"/>
              <a:buChar char="-"/>
            </a:pPr>
            <a:r>
              <a:rPr lang="es-ES" sz="1600">
                <a:solidFill>
                  <a:srgbClr val="000090"/>
                </a:solidFill>
              </a:rPr>
              <a:t>Búsqueda de un dato en un array: </a:t>
            </a:r>
            <a:r>
              <a:rPr lang="es-ES" sz="1600">
                <a:solidFill>
                  <a:srgbClr val="A5A5A5"/>
                </a:solidFill>
              </a:rPr>
              <a:t>esquemas, </a:t>
            </a:r>
            <a:r>
              <a:rPr lang="es-ES" sz="1600">
                <a:solidFill>
                  <a:srgbClr val="000090"/>
                </a:solidFill>
              </a:rPr>
              <a:t>ejemplos y ejercicios</a:t>
            </a:r>
            <a:endParaRPr sz="1600">
              <a:solidFill>
                <a:srgbClr val="000090"/>
              </a:solidFill>
            </a:endParaRPr>
          </a:p>
          <a:p>
            <a:pPr indent="-186055" lvl="2" marL="900113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120"/>
              <a:buFont typeface="Merriweather Sans"/>
              <a:buNone/>
            </a:pPr>
            <a:r>
              <a:t/>
            </a:r>
            <a:endParaRPr sz="1600">
              <a:solidFill>
                <a:srgbClr val="000090"/>
              </a:solidFill>
            </a:endParaRPr>
          </a:p>
          <a:p>
            <a:pPr indent="-186055" lvl="2" marL="900113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120"/>
              <a:buFont typeface="Merriweather Sans"/>
              <a:buNone/>
            </a:pPr>
            <a:r>
              <a:t/>
            </a:r>
            <a:endParaRPr sz="1600">
              <a:solidFill>
                <a:srgbClr val="000090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179512" y="3284984"/>
            <a:ext cx="8784976" cy="2058000"/>
          </a:xfrm>
          <a:prstGeom prst="rect">
            <a:avLst/>
          </a:prstGeom>
          <a:solidFill>
            <a:srgbClr val="F2F2F2">
              <a:alpha val="52941"/>
            </a:srgbClr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</a:t>
            </a:r>
            <a:r>
              <a:rPr b="0" i="0" lang="es-ES" sz="16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</a:t>
            </a:r>
            <a:r>
              <a:rPr b="0" i="0" lang="es-ES" sz="1600" u="none" cap="none" strike="noStrike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0" i="0" lang="es-ES" sz="16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toArray() {   </a:t>
            </a:r>
            <a:endParaRPr b="0" i="0" sz="16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031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  </a:t>
            </a:r>
            <a:endParaRPr/>
          </a:p>
          <a:p>
            <a:pPr indent="0" lvl="0" marL="103188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03188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03188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03188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03188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03188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03188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03188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b="1" i="0" lang="es-ES" sz="16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588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588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588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b="0" i="0" sz="16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179512" y="3283200"/>
            <a:ext cx="8784976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</a:t>
            </a:r>
            <a:r>
              <a:rPr b="0" i="0" lang="es-ES" sz="1600" u="none" cap="none" strike="noStrike">
                <a:solidFill>
                  <a:srgbClr val="7F7F7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0" i="0" lang="es-ES" sz="16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Paciente</a:t>
            </a:r>
            <a:r>
              <a:rPr b="0" i="0" lang="es-ES" sz="1600" u="none" cap="none" strike="noStrike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[]</a:t>
            </a:r>
            <a:r>
              <a:rPr b="0" i="0" lang="es-ES" sz="16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int ocupadas = C_P_D - this.libres;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Paciente</a:t>
            </a:r>
            <a:r>
              <a:rPr b="0" i="0" lang="es-ES" sz="1600" u="none" cap="none" strike="noStrike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[] res = new </a:t>
            </a:r>
            <a:r>
              <a:rPr b="0" i="0" lang="es-ES" sz="16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Paciente</a:t>
            </a:r>
            <a:r>
              <a:rPr b="0" i="0" lang="es-ES" sz="1600" u="none" cap="none" strike="noStrike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[</a:t>
            </a:r>
            <a:r>
              <a:rPr b="0" i="0" lang="es-ES" sz="16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ocupadas</a:t>
            </a:r>
            <a:r>
              <a:rPr b="0" i="0" lang="es-ES" sz="1600" u="none" cap="none" strike="noStrike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int </a:t>
            </a:r>
            <a:r>
              <a:rPr b="0" i="0" lang="es-ES" sz="16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j</a:t>
            </a:r>
            <a:r>
              <a:rPr b="0" i="0" lang="es-ES" sz="16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0; // índice de res, distinto del índice i de elArray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7F7F7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b="0" i="0" lang="es-ES" sz="1600" u="none" cap="none" strike="noStrike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for (int i = </a:t>
            </a:r>
            <a:r>
              <a:rPr b="0" i="0" lang="es-ES" sz="16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1; </a:t>
            </a:r>
            <a:r>
              <a:rPr b="0" i="0" lang="es-ES" sz="1600" u="none" cap="none" strike="noStrike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 &lt; </a:t>
            </a:r>
            <a:r>
              <a:rPr b="0" i="0" lang="es-ES" sz="16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elArray.length &amp;&amp; </a:t>
            </a:r>
            <a:r>
              <a:rPr b="0" i="0" lang="es-ES" sz="16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j</a:t>
            </a:r>
            <a:r>
              <a:rPr b="0" i="0" lang="es-ES" sz="16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&lt; ocupadas</a:t>
            </a:r>
            <a:r>
              <a:rPr b="0" i="0" lang="es-ES" sz="1600" u="none" cap="none" strike="noStrike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 i++)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if (elArray[i] != null) </a:t>
            </a:r>
            <a:r>
              <a:rPr b="0" i="0" lang="es-ES" sz="1600" u="none" cap="none" strike="noStrike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 res[j++] = elArray[i]; }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b="0" i="0" lang="es-ES" sz="1600" u="none" cap="none" strike="noStrike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return res; </a:t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179512" y="1988840"/>
            <a:ext cx="8784976" cy="1245469"/>
          </a:xfrm>
          <a:prstGeom prst="rect">
            <a:avLst/>
          </a:prstGeom>
          <a:solidFill>
            <a:srgbClr val="D8D8D8">
              <a:alpha val="52941"/>
            </a:srgbClr>
          </a:solidFill>
          <a:ln cap="flat" cmpd="sng" w="9525">
            <a:solidFill>
              <a:srgbClr val="00009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 int[] toArray() {</a:t>
            </a:r>
            <a:endParaRPr b="0" i="0" sz="16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588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int[] res = new int[this.talla];</a:t>
            </a:r>
            <a:endParaRPr/>
          </a:p>
          <a:p>
            <a:pPr indent="0" lvl="0" marL="15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for (int i = 0; i &lt; talla; i++) { res[i] = elArray[i]; }</a:t>
            </a:r>
            <a:endParaRPr/>
          </a:p>
          <a:p>
            <a:pPr indent="0" lvl="0" marL="15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return res;</a:t>
            </a:r>
            <a:endParaRPr b="0" i="0" sz="16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588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b="0" i="0" sz="16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descr="Captura de pantalla 2015-11-30 a la(s) 11.28.56.png"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0" t="1235"/>
          <a:stretch/>
        </p:blipFill>
        <p:spPr>
          <a:xfrm>
            <a:off x="179512" y="836728"/>
            <a:ext cx="2051999" cy="118100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2275200" y="980728"/>
            <a:ext cx="6695999" cy="100813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6838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 </a:t>
            </a:r>
            <a:r>
              <a:rPr b="0" i="0" lang="es-ES" sz="15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toImpares</a:t>
            </a: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en mente, </a:t>
            </a:r>
            <a:r>
              <a:rPr b="1" i="0" lang="es-ES" sz="1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transforma </a:t>
            </a: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método </a:t>
            </a:r>
            <a:r>
              <a:rPr b="0" i="0" lang="es-ES" sz="15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toArray</a:t>
            </a: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b="0" i="0" lang="es-ES" sz="15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ListaDeInt</a:t>
            </a: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en, sucesivamente, los métodos </a:t>
            </a:r>
            <a:r>
              <a:rPr b="1" i="0" lang="es-ES" sz="15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toArray</a:t>
            </a: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b="1" i="0" lang="es-ES" sz="15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toLibres</a:t>
            </a:r>
            <a:r>
              <a:rPr b="1" i="0" lang="es-ES" sz="16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la clase </a:t>
            </a:r>
            <a:r>
              <a:rPr b="1" i="0" lang="es-ES" sz="15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Hospital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6838" marR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PISTA:</a:t>
            </a:r>
            <a:r>
              <a:rPr b="1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 atributos de </a:t>
            </a:r>
            <a:r>
              <a:rPr b="0" i="0" lang="es-ES" sz="15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Hospital</a:t>
            </a: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son</a:t>
            </a: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ES" sz="15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Paciente[] elArray</a:t>
            </a: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s-ES" sz="1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ES" sz="15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C_P_D</a:t>
            </a:r>
            <a:r>
              <a:rPr b="0" i="0" lang="es-E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ES" sz="1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b="0" i="0" lang="es-ES" sz="15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libres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just">
              <a:spcBef>
                <a:spcPts val="600"/>
              </a:spcBef>
              <a:spcAft>
                <a:spcPts val="0"/>
              </a:spcAft>
              <a:buClr>
                <a:srgbClr val="0BD0D9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4400211" y="620688"/>
            <a:ext cx="3011325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Nº 16 Transparencias:   </a:t>
            </a:r>
            <a:endParaRPr/>
          </a:p>
        </p:txBody>
      </p:sp>
      <p:grpSp>
        <p:nvGrpSpPr>
          <p:cNvPr id="109" name="Google Shape;109;p18"/>
          <p:cNvGrpSpPr/>
          <p:nvPr/>
        </p:nvGrpSpPr>
        <p:grpSpPr>
          <a:xfrm>
            <a:off x="1835696" y="548680"/>
            <a:ext cx="2574587" cy="432047"/>
            <a:chOff x="428881" y="3861048"/>
            <a:chExt cx="2810620" cy="480390"/>
          </a:xfrm>
        </p:grpSpPr>
        <p:pic>
          <p:nvPicPr>
            <p:cNvPr descr="Captura de pantalla 2015-11-25 a la(s) 20.45.03.png" id="110" name="Google Shape;110;p18"/>
            <p:cNvPicPr preferRelativeResize="0"/>
            <p:nvPr/>
          </p:nvPicPr>
          <p:blipFill rotWithShape="1">
            <a:blip r:embed="rId4">
              <a:alphaModFix/>
            </a:blip>
            <a:srcRect b="-1" l="0" r="0" t="6243"/>
            <a:stretch/>
          </p:blipFill>
          <p:spPr>
            <a:xfrm>
              <a:off x="788401" y="3996133"/>
              <a:ext cx="2451100" cy="3453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conoIDLBlueJ.png" id="111" name="Google Shape;111;p18"/>
            <p:cNvPicPr preferRelativeResize="0"/>
            <p:nvPr/>
          </p:nvPicPr>
          <p:blipFill rotWithShape="1">
            <a:blip r:embed="rId5">
              <a:alphaModFix/>
            </a:blip>
            <a:srcRect b="47109" l="-1" r="8299" t="0"/>
            <a:stretch/>
          </p:blipFill>
          <p:spPr>
            <a:xfrm>
              <a:off x="428881" y="3861048"/>
              <a:ext cx="651074" cy="396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18"/>
          <p:cNvSpPr txBox="1"/>
          <p:nvPr/>
        </p:nvSpPr>
        <p:spPr>
          <a:xfrm>
            <a:off x="0" y="-27384"/>
            <a:ext cx="91440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7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Ejercicios ¿De Recorrido o Búsqueda? ¿Combinados?</a:t>
            </a:r>
            <a:endParaRPr b="1" i="0" sz="2700" u="none" cap="none" strike="noStrike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179512" y="5373216"/>
            <a:ext cx="8784976" cy="1442447"/>
          </a:xfrm>
          <a:prstGeom prst="rect">
            <a:avLst/>
          </a:prstGeom>
          <a:solidFill>
            <a:srgbClr val="F2F2F2">
              <a:alpha val="52941"/>
            </a:srgbClr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toLibres() {</a:t>
            </a:r>
            <a:endParaRPr/>
          </a:p>
          <a:p>
            <a:pPr indent="0" lvl="0" marL="103188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7F7F7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03188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7F7F7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03188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7F7F7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03188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7F7F7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03188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7F7F7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03188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7F7F7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03188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7F7F7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03188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7F7F7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588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180000" y="5374800"/>
            <a:ext cx="8784488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 </a:t>
            </a:r>
            <a:r>
              <a:rPr b="0" i="0" lang="es-ES" sz="16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b="0" i="0" lang="es-ES" sz="1600" u="none" cap="none" strike="noStrike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[]</a:t>
            </a:r>
            <a:endParaRPr b="0" i="0" sz="1600" u="none" cap="none" strike="noStrike">
              <a:solidFill>
                <a:srgbClr val="7F7F7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b="0" i="0" lang="es-ES" sz="16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b="0" i="0" lang="es-ES" sz="1600" u="none" cap="none" strike="noStrike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[] res = new int[</a:t>
            </a:r>
            <a:r>
              <a:rPr b="0" i="0" lang="es-ES" sz="16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this.libres</a:t>
            </a:r>
            <a:r>
              <a:rPr b="0" i="0" lang="es-ES" sz="1600" u="none" cap="none" strike="noStrike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for (int i = 1</a:t>
            </a:r>
            <a:r>
              <a:rPr b="0" i="0" lang="es-ES" sz="1600" u="none" cap="none" strike="noStrike">
                <a:solidFill>
                  <a:srgbClr val="7F7F7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j = 0</a:t>
            </a:r>
            <a:r>
              <a:rPr b="0" i="0" lang="es-ES" sz="1600" u="none" cap="none" strike="noStrike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 i &lt; elArray.length &amp;&amp; j &lt; </a:t>
            </a:r>
            <a:r>
              <a:rPr b="0" i="0" lang="es-ES" sz="16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libres</a:t>
            </a:r>
            <a:r>
              <a:rPr b="0" i="0" lang="es-ES" sz="1600" u="none" cap="none" strike="noStrike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if (elArray[i] </a:t>
            </a:r>
            <a:r>
              <a:rPr b="0" i="0" lang="es-ES" sz="1600" u="none" cap="none" strike="noStrike">
                <a:solidFill>
                  <a:srgbClr val="7F7F7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== </a:t>
            </a:r>
            <a:r>
              <a:rPr b="0" i="0" lang="es-ES" sz="16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null</a:t>
            </a:r>
            <a:r>
              <a:rPr b="0" i="0" lang="es-ES" sz="1600" u="none" cap="none" strike="noStrike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r>
              <a:rPr b="0" i="0" lang="es-ES" sz="1600" u="none" cap="none" strike="noStrike">
                <a:solidFill>
                  <a:srgbClr val="7F7F7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0" i="0" lang="es-ES" sz="1600" u="none" cap="none" strike="noStrike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 res[j++] = </a:t>
            </a:r>
            <a:r>
              <a:rPr b="0" i="0" lang="es-ES" sz="16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</a:t>
            </a:r>
            <a:r>
              <a:rPr b="0" i="0" lang="es-ES" sz="1600" u="none" cap="none" strike="noStrike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 }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7F7F7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b="0" i="0" lang="es-ES" sz="1600" u="none" cap="none" strike="noStrike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return res;</a:t>
            </a:r>
            <a:endParaRPr b="0" i="0" sz="1600" u="none" cap="none" strike="noStrike">
              <a:solidFill>
                <a:srgbClr val="BFBFB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7924800" y="6376243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solidFill>
                  <a:srgbClr val="035C75"/>
                </a:solidFill>
              </a:rPr>
              <a:t>‹#›</a:t>
            </a:fld>
            <a:endParaRPr>
              <a:solidFill>
                <a:srgbClr val="035C7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6553200" y="628434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5E574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5E574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2" name="Google Shape;122;p19"/>
          <p:cNvGraphicFramePr/>
          <p:nvPr/>
        </p:nvGraphicFramePr>
        <p:xfrm>
          <a:off x="3218656" y="33849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{B399F7C9-FE9D-4E51-A64A-2E41176F105D}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s-ES" sz="1600" u="none" cap="none" strike="noStrike">
                          <a:solidFill>
                            <a:srgbClr val="000000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‘c’</a:t>
                      </a:r>
                      <a:endParaRPr b="0" baseline="-25000" i="0" sz="1600" u="none" cap="none" strike="noStrike">
                        <a:solidFill>
                          <a:srgbClr val="000000"/>
                        </a:solidFill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s-ES" sz="1600" u="none" cap="none" strike="noStrike">
                          <a:solidFill>
                            <a:srgbClr val="000000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‘ ’</a:t>
                      </a:r>
                      <a:endParaRPr b="0" baseline="-25000" i="0" sz="1600" u="none" cap="none" strike="noStrike">
                        <a:solidFill>
                          <a:srgbClr val="000000"/>
                        </a:solidFill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s-ES" sz="1600" u="none" cap="none" strike="noStrike">
                          <a:solidFill>
                            <a:srgbClr val="000000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‘ ’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s-ES" sz="1600" u="none" cap="none" strike="noStrike">
                          <a:solidFill>
                            <a:srgbClr val="000000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‘a’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s-ES" sz="1600" u="none" cap="none" strike="noStrike">
                          <a:solidFill>
                            <a:srgbClr val="000000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‘ ’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s-ES" sz="1600" u="none" cap="none" strike="noStrike">
                          <a:solidFill>
                            <a:srgbClr val="000000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‘ ’</a:t>
                      </a:r>
                      <a:endParaRPr b="0" baseline="-25000" i="0" sz="1600" u="none" cap="none" strike="noStrike">
                        <a:solidFill>
                          <a:srgbClr val="000000"/>
                        </a:solidFill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3" name="Google Shape;123;p19"/>
          <p:cNvGraphicFramePr/>
          <p:nvPr/>
        </p:nvGraphicFramePr>
        <p:xfrm>
          <a:off x="2066131" y="3478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{B399F7C9-FE9D-4E51-A64A-2E41176F105D}</a:tableStyleId>
              </a:tblPr>
              <a:tblGrid>
                <a:gridCol w="503225"/>
              </a:tblGrid>
              <a:tr h="51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4" name="Google Shape;124;p19"/>
          <p:cNvSpPr txBox="1"/>
          <p:nvPr/>
        </p:nvSpPr>
        <p:spPr>
          <a:xfrm>
            <a:off x="1510585" y="3549651"/>
            <a:ext cx="30829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</a:t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cxnSp>
        <p:nvCxnSpPr>
          <p:cNvPr id="125" name="Google Shape;125;p19"/>
          <p:cNvCxnSpPr/>
          <p:nvPr/>
        </p:nvCxnSpPr>
        <p:spPr>
          <a:xfrm>
            <a:off x="2353468" y="3744966"/>
            <a:ext cx="865188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oval"/>
            <a:tailEnd len="lg" w="lg" type="triangle"/>
          </a:ln>
        </p:spPr>
      </p:cxnSp>
      <p:sp>
        <p:nvSpPr>
          <p:cNvPr id="126" name="Google Shape;126;p19"/>
          <p:cNvSpPr/>
          <p:nvPr/>
        </p:nvSpPr>
        <p:spPr>
          <a:xfrm>
            <a:off x="539552" y="2055082"/>
            <a:ext cx="7920880" cy="1067985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9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Preguntas Básicas</a:t>
            </a:r>
            <a:r>
              <a:rPr lang="es-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 contestar a partir del ejemplo </a:t>
            </a:r>
            <a:r>
              <a:rPr b="1" lang="es-ES" sz="20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Y ANTES </a:t>
            </a:r>
            <a:r>
              <a:rPr lang="es-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escribir código</a:t>
            </a:r>
            <a:r>
              <a:rPr i="0" lang="es-ES" sz="20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i="0" lang="es-ES" sz="2000" u="none" cap="none" strike="noStrike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endParaRPr i="0" sz="2000" u="none" cap="none" strike="noStrike">
              <a:solidFill>
                <a:srgbClr val="00009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Noto Sans Symbols"/>
              <a:buNone/>
            </a:pPr>
            <a:r>
              <a:rPr b="1" i="0" lang="es-ES" sz="18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0" lang="es-ES" sz="18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1.-</a:t>
            </a:r>
            <a:r>
              <a:rPr i="0" lang="es-ES" sz="1800" u="none" cap="none" strike="noStrike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i="0" lang="es-ES" sz="1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¿</a:t>
            </a:r>
            <a:r>
              <a:rPr i="0" lang="es-ES" sz="1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Búsqueda ó Recorrido</a:t>
            </a:r>
            <a:r>
              <a:rPr i="0" lang="es-ES" sz="1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Noto Sans Symbols"/>
              <a:buNone/>
            </a:pPr>
            <a:r>
              <a:rPr b="1" i="0" lang="es-ES" sz="20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0" lang="es-ES" sz="18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2.-</a:t>
            </a:r>
            <a:r>
              <a:rPr b="1" i="0" lang="es-ES" sz="1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 es Búsqueda,</a:t>
            </a:r>
            <a:r>
              <a:rPr b="1" i="0" lang="es-ES" sz="1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i="0" lang="es-ES" sz="1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¿</a:t>
            </a:r>
            <a:r>
              <a:rPr b="1" i="0" lang="es-ES" sz="1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qué dato se busca</a:t>
            </a:r>
            <a:r>
              <a:rPr i="0" lang="es-ES" sz="1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</a:t>
            </a:r>
            <a:endParaRPr i="0" sz="1800" u="none" cap="none" strike="noStrike">
              <a:solidFill>
                <a:srgbClr val="FF33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539552" y="4846355"/>
            <a:ext cx="7920880" cy="1911200"/>
          </a:xfrm>
          <a:prstGeom prst="rect">
            <a:avLst/>
          </a:prstGeom>
          <a:solidFill>
            <a:srgbClr val="D8D8D8">
              <a:alpha val="52941"/>
            </a:srgbClr>
          </a:solidFill>
          <a:ln cap="flat" cmpd="sng" w="9525">
            <a:solidFill>
              <a:srgbClr val="00009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 static int contarBlancos(char[] v) {</a:t>
            </a:r>
            <a:endParaRPr/>
          </a:p>
          <a:p>
            <a:pPr indent="0" lvl="0" marL="1031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031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 </a:t>
            </a:r>
            <a:endParaRPr/>
          </a:p>
          <a:p>
            <a:pPr indent="0" lvl="0" marL="103188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03188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b="1"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endParaRPr b="1"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03188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03188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588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graphicFrame>
        <p:nvGraphicFramePr>
          <p:cNvPr id="128" name="Google Shape;128;p19"/>
          <p:cNvGraphicFramePr/>
          <p:nvPr/>
        </p:nvGraphicFramePr>
        <p:xfrm>
          <a:off x="3218656" y="41205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{B399F7C9-FE9D-4E51-A64A-2E41176F105D}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s-ES" sz="1600" u="none" cap="none" strike="noStrike">
                          <a:solidFill>
                            <a:srgbClr val="000000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‘c’</a:t>
                      </a:r>
                      <a:endParaRPr b="0" baseline="-25000" i="0" sz="1600" u="none" cap="none" strike="noStrike">
                        <a:solidFill>
                          <a:srgbClr val="000000"/>
                        </a:solidFill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s-ES" sz="1600" u="none" cap="none" strike="noStrike">
                          <a:solidFill>
                            <a:srgbClr val="000000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‘’</a:t>
                      </a:r>
                      <a:endParaRPr b="0" baseline="-25000" i="0" sz="1600" u="none" cap="none" strike="noStrike">
                        <a:solidFill>
                          <a:srgbClr val="000000"/>
                        </a:solidFill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s-ES" sz="1600" u="none" cap="none" strike="noStrike">
                          <a:solidFill>
                            <a:srgbClr val="000000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‘a’</a:t>
                      </a:r>
                      <a:endParaRPr b="0" baseline="-25000" i="0" sz="1600" u="none" cap="none" strike="noStrike">
                        <a:solidFill>
                          <a:srgbClr val="000000"/>
                        </a:solidFill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s-ES" sz="1600" u="none" cap="none" strike="noStrike">
                          <a:solidFill>
                            <a:srgbClr val="000000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‘’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s-ES" sz="1600" u="none" cap="none" strike="noStrike">
                          <a:solidFill>
                            <a:srgbClr val="000000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‘’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s-ES" sz="1600" u="none" cap="none" strike="noStrike">
                          <a:solidFill>
                            <a:srgbClr val="000000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‘e’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9" name="Google Shape;129;p19"/>
          <p:cNvGraphicFramePr/>
          <p:nvPr/>
        </p:nvGraphicFramePr>
        <p:xfrm>
          <a:off x="2066131" y="42141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{B399F7C9-FE9D-4E51-A64A-2E41176F105D}</a:tableStyleId>
              </a:tblPr>
              <a:tblGrid>
                <a:gridCol w="503225"/>
              </a:tblGrid>
              <a:tr h="51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0" name="Google Shape;130;p19"/>
          <p:cNvSpPr txBox="1"/>
          <p:nvPr/>
        </p:nvSpPr>
        <p:spPr>
          <a:xfrm>
            <a:off x="1510585" y="4285234"/>
            <a:ext cx="30829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</a:t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cxnSp>
        <p:nvCxnSpPr>
          <p:cNvPr id="131" name="Google Shape;131;p19"/>
          <p:cNvCxnSpPr/>
          <p:nvPr/>
        </p:nvCxnSpPr>
        <p:spPr>
          <a:xfrm>
            <a:off x="2353468" y="4480549"/>
            <a:ext cx="865188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oval"/>
            <a:tailEnd len="lg" w="lg" type="triangle"/>
          </a:ln>
        </p:spPr>
      </p:cxnSp>
      <p:sp>
        <p:nvSpPr>
          <p:cNvPr id="132" name="Google Shape;132;p19"/>
          <p:cNvSpPr/>
          <p:nvPr/>
        </p:nvSpPr>
        <p:spPr>
          <a:xfrm>
            <a:off x="7422006" y="3600950"/>
            <a:ext cx="308298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FF33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</a:t>
            </a:r>
            <a:endParaRPr sz="1600">
              <a:solidFill>
                <a:srgbClr val="FF33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7422753" y="4315047"/>
            <a:ext cx="308298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FF33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endParaRPr sz="1600">
              <a:solidFill>
                <a:srgbClr val="FF33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0" y="-27384"/>
            <a:ext cx="9144000" cy="936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7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+ Ejercicios... ¿De Recorrido o Búsqueda? ¿Combinados?</a:t>
            </a:r>
            <a:endParaRPr b="1" i="0" sz="2700" u="none" cap="none" strike="noStrike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2627784" y="1119098"/>
            <a:ext cx="5832648" cy="86397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4138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Añade </a:t>
            </a:r>
            <a:r>
              <a:rPr lang="es-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la clase </a:t>
            </a:r>
            <a:r>
              <a:rPr lang="es-ES" sz="15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IIPArrays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s-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método </a:t>
            </a:r>
            <a:r>
              <a:rPr b="1" lang="es-ES" sz="15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contarBlancos</a:t>
            </a:r>
            <a:r>
              <a:rPr lang="es-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que que devuelve el nº de blancos (</a:t>
            </a:r>
            <a:r>
              <a:rPr lang="es-ES" sz="15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 ‘</a:t>
            </a:r>
            <a:r>
              <a:rPr lang="es-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que aparecen al final de un array de </a:t>
            </a:r>
            <a:r>
              <a:rPr lang="es-ES" sz="15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 v</a:t>
            </a:r>
            <a:endParaRPr/>
          </a:p>
          <a:p>
            <a:pPr indent="-171450" lvl="0" marL="285750" marR="0" rtl="0" algn="just">
              <a:spcBef>
                <a:spcPts val="600"/>
              </a:spcBef>
              <a:spcAft>
                <a:spcPts val="0"/>
              </a:spcAft>
              <a:buClr>
                <a:srgbClr val="0BD0D9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171450" lvl="0" marL="285750" marR="0" rtl="0" algn="just">
              <a:spcBef>
                <a:spcPts val="600"/>
              </a:spcBef>
              <a:spcAft>
                <a:spcPts val="0"/>
              </a:spcAft>
              <a:buClr>
                <a:srgbClr val="0BD0D9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just">
              <a:spcBef>
                <a:spcPts val="600"/>
              </a:spcBef>
              <a:spcAft>
                <a:spcPts val="0"/>
              </a:spcAft>
              <a:buClr>
                <a:srgbClr val="0BD0D9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descr="Captura de pantalla 2015-12-01 a la(s) 07.48.20.png" id="136" name="Google Shape;136;p19"/>
          <p:cNvPicPr preferRelativeResize="0"/>
          <p:nvPr/>
        </p:nvPicPr>
        <p:blipFill rotWithShape="1">
          <a:blip r:embed="rId3">
            <a:alphaModFix/>
          </a:blip>
          <a:srcRect b="6345" l="1185" r="10530" t="5849"/>
          <a:stretch/>
        </p:blipFill>
        <p:spPr>
          <a:xfrm>
            <a:off x="539552" y="1047074"/>
            <a:ext cx="2026296" cy="93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7" name="Google Shape;137;p19"/>
          <p:cNvSpPr txBox="1"/>
          <p:nvPr/>
        </p:nvSpPr>
        <p:spPr>
          <a:xfrm>
            <a:off x="4716016" y="758938"/>
            <a:ext cx="3672408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Ejercicio Nº 12</a:t>
            </a:r>
            <a:r>
              <a:rPr b="1" lang="es-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lang="es-E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Transparencias </a:t>
            </a:r>
            <a:endParaRPr/>
          </a:p>
        </p:txBody>
      </p:sp>
      <p:grpSp>
        <p:nvGrpSpPr>
          <p:cNvPr id="138" name="Google Shape;138;p19"/>
          <p:cNvGrpSpPr/>
          <p:nvPr/>
        </p:nvGrpSpPr>
        <p:grpSpPr>
          <a:xfrm>
            <a:off x="2123728" y="692696"/>
            <a:ext cx="2574587" cy="432047"/>
            <a:chOff x="428881" y="3861048"/>
            <a:chExt cx="2810620" cy="480390"/>
          </a:xfrm>
        </p:grpSpPr>
        <p:pic>
          <p:nvPicPr>
            <p:cNvPr descr="Captura de pantalla 2015-11-25 a la(s) 20.45.03.png" id="139" name="Google Shape;139;p19"/>
            <p:cNvPicPr preferRelativeResize="0"/>
            <p:nvPr/>
          </p:nvPicPr>
          <p:blipFill rotWithShape="1">
            <a:blip r:embed="rId4">
              <a:alphaModFix/>
            </a:blip>
            <a:srcRect b="-1" l="0" r="0" t="6243"/>
            <a:stretch/>
          </p:blipFill>
          <p:spPr>
            <a:xfrm>
              <a:off x="788401" y="3996133"/>
              <a:ext cx="2451100" cy="3453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conoIDLBlueJ.png" id="140" name="Google Shape;140;p19"/>
            <p:cNvPicPr preferRelativeResize="0"/>
            <p:nvPr/>
          </p:nvPicPr>
          <p:blipFill rotWithShape="1">
            <a:blip r:embed="rId5">
              <a:alphaModFix/>
            </a:blip>
            <a:srcRect b="47109" l="-1" r="8299" t="0"/>
            <a:stretch/>
          </p:blipFill>
          <p:spPr>
            <a:xfrm>
              <a:off x="428881" y="3861048"/>
              <a:ext cx="651074" cy="396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descr="Gotas de agua" id="141" name="Google Shape;141;p19"/>
          <p:cNvSpPr txBox="1"/>
          <p:nvPr/>
        </p:nvSpPr>
        <p:spPr>
          <a:xfrm>
            <a:off x="3419872" y="2451997"/>
            <a:ext cx="2556304" cy="32316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Búsqueda</a:t>
            </a:r>
            <a:r>
              <a:rPr b="1" lang="es-E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E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DESCENDENTE</a:t>
            </a:r>
            <a:endParaRPr b="1" baseline="-25000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6012161" y="2456748"/>
            <a:ext cx="3095839" cy="8107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700"/>
              <a:buFont typeface="Noto Sans Symbols"/>
              <a:buNone/>
            </a:pPr>
            <a:r>
              <a:rPr lang="es-E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primero </a:t>
            </a:r>
            <a:r>
              <a:rPr lang="es-ES" sz="1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Desc.</a:t>
            </a:r>
            <a:r>
              <a:rPr lang="es-E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</a:t>
            </a:r>
            <a:r>
              <a:rPr lang="es-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tal que... 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Noto Sans Symbols"/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v[</a:t>
            </a:r>
            <a:r>
              <a:rPr lang="es-ES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 != ‘ ‘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5F5F5F"/>
              </a:buClr>
              <a:buSzPts val="1700"/>
              <a:buFont typeface="Noto Sans Symbols"/>
              <a:buNone/>
            </a:pPr>
            <a:r>
              <a:rPr lang="es-E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 está</a:t>
            </a:r>
            <a:r>
              <a:rPr b="1" lang="es-E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devolver </a:t>
            </a:r>
            <a:r>
              <a:rPr lang="es-E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r>
              <a:rPr lang="es-E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sino </a:t>
            </a:r>
            <a:r>
              <a:rPr b="1" lang="es-ES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v.length</a:t>
            </a:r>
            <a:endParaRPr sz="1600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1043608" y="5157192"/>
            <a:ext cx="7344816" cy="1536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res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for (int i = v.length </a:t>
            </a:r>
            <a:r>
              <a:rPr b="1"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 </a:t>
            </a:r>
            <a:r>
              <a:rPr b="1" lang="es-ES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 i &gt;= 0; i--) {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if (v[i] == ‘ ‘) { res++;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else { </a:t>
            </a:r>
            <a:r>
              <a:rPr b="1"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 </a:t>
            </a:r>
            <a:r>
              <a:rPr b="1" lang="es-ES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</a:t>
            </a:r>
            <a:r>
              <a:rPr b="1"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 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} // OJO: return SII v[</a:t>
            </a:r>
            <a:r>
              <a:rPr lang="es-ES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 != ‘ ‘ 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 </a:t>
            </a:r>
            <a:r>
              <a:rPr b="1" lang="es-ES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v.length</a:t>
            </a:r>
            <a:r>
              <a:rPr b="1"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/>
        </p:nvSpPr>
        <p:spPr>
          <a:xfrm>
            <a:off x="6553200" y="628434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rgbClr val="5E574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5E574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0" y="-27384"/>
            <a:ext cx="9144000" cy="936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7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Ejercicios ¿De Recorrido o Búsqueda? ¿Combinados?</a:t>
            </a:r>
            <a:endParaRPr b="1" i="0" sz="2700" u="none" cap="none" strike="noStrike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2491367" y="1275286"/>
            <a:ext cx="6257833" cy="93613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84150" marR="0" rtl="0" algn="just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255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Añade </a:t>
            </a:r>
            <a:r>
              <a:rPr lang="es-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la clase 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ListaDeInt</a:t>
            </a:r>
            <a:r>
              <a:rPr lang="es-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método </a:t>
            </a:r>
            <a:r>
              <a:rPr b="1"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invertir</a:t>
            </a:r>
            <a:r>
              <a:rPr lang="es-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que invierte aquellos elementos de una lista de Enteros que estén situados entre sus posiciones</a:t>
            </a:r>
            <a:r>
              <a:rPr lang="es-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ini</a:t>
            </a:r>
            <a:r>
              <a:rPr lang="es-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s-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fin</a:t>
            </a:r>
            <a:r>
              <a:rPr lang="es-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 </a:t>
            </a:r>
            <a:r>
              <a:rPr lang="es-ES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≤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ini </a:t>
            </a:r>
            <a:r>
              <a:rPr lang="es-ES" sz="1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≤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fin &lt; talla()</a:t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184150" lvl="0" marL="285750" marR="0" rtl="0" algn="just">
              <a:spcBef>
                <a:spcPts val="600"/>
              </a:spcBef>
              <a:spcAft>
                <a:spcPts val="0"/>
              </a:spcAft>
              <a:buClr>
                <a:srgbClr val="0BD0D9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descr="Captura de pantalla 2015-12-01 a la(s) 07.48.20.png" id="152" name="Google Shape;152;p20"/>
          <p:cNvPicPr preferRelativeResize="0"/>
          <p:nvPr/>
        </p:nvPicPr>
        <p:blipFill rotWithShape="1">
          <a:blip r:embed="rId3">
            <a:alphaModFix/>
          </a:blip>
          <a:srcRect b="6345" l="1185" r="10530" t="5849"/>
          <a:stretch/>
        </p:blipFill>
        <p:spPr>
          <a:xfrm>
            <a:off x="396272" y="1275390"/>
            <a:ext cx="2026296" cy="93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53" name="Google Shape;153;p20"/>
          <p:cNvGrpSpPr/>
          <p:nvPr/>
        </p:nvGrpSpPr>
        <p:grpSpPr>
          <a:xfrm>
            <a:off x="2080229" y="987254"/>
            <a:ext cx="2574587" cy="432047"/>
            <a:chOff x="428881" y="3861048"/>
            <a:chExt cx="2810620" cy="480390"/>
          </a:xfrm>
        </p:grpSpPr>
        <p:pic>
          <p:nvPicPr>
            <p:cNvPr descr="Captura de pantalla 2015-11-25 a la(s) 20.45.03.png" id="154" name="Google Shape;154;p20"/>
            <p:cNvPicPr preferRelativeResize="0"/>
            <p:nvPr/>
          </p:nvPicPr>
          <p:blipFill rotWithShape="1">
            <a:blip r:embed="rId4">
              <a:alphaModFix/>
            </a:blip>
            <a:srcRect b="-1" l="0" r="0" t="6243"/>
            <a:stretch/>
          </p:blipFill>
          <p:spPr>
            <a:xfrm>
              <a:off x="788401" y="3996133"/>
              <a:ext cx="2451100" cy="3453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conoIDLBlueJ.png" id="155" name="Google Shape;155;p20"/>
            <p:cNvPicPr preferRelativeResize="0"/>
            <p:nvPr/>
          </p:nvPicPr>
          <p:blipFill rotWithShape="1">
            <a:blip r:embed="rId5">
              <a:alphaModFix/>
            </a:blip>
            <a:srcRect b="47109" l="-1" r="8299" t="0"/>
            <a:stretch/>
          </p:blipFill>
          <p:spPr>
            <a:xfrm>
              <a:off x="428881" y="3861048"/>
              <a:ext cx="651074" cy="396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6" name="Google Shape;156;p20"/>
          <p:cNvSpPr txBox="1"/>
          <p:nvPr/>
        </p:nvSpPr>
        <p:spPr>
          <a:xfrm>
            <a:off x="4636723" y="1050878"/>
            <a:ext cx="3239997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Nº 18</a:t>
            </a:r>
            <a:r>
              <a:rPr b="1" lang="es-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lang="es-E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Transparencias</a:t>
            </a:r>
            <a:r>
              <a:rPr lang="es-E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s-E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395536" y="2924944"/>
            <a:ext cx="8352928" cy="2353465"/>
          </a:xfrm>
          <a:prstGeom prst="rect">
            <a:avLst/>
          </a:prstGeom>
          <a:solidFill>
            <a:srgbClr val="D8D8D8">
              <a:alpha val="52941"/>
            </a:srgbClr>
          </a:solidFill>
          <a:ln cap="flat" cmpd="sng" w="9525">
            <a:solidFill>
              <a:srgbClr val="00009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1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</a:t>
            </a:r>
            <a:r>
              <a:rPr b="1" lang="es-ES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PRECONDICIÓN: </a:t>
            </a:r>
            <a:r>
              <a:rPr lang="es-ES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 </a:t>
            </a:r>
            <a:r>
              <a:rPr b="1" lang="es-ES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&lt;= </a:t>
            </a:r>
            <a:r>
              <a:rPr lang="es-ES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ini </a:t>
            </a:r>
            <a:r>
              <a:rPr b="1" lang="es-ES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&lt;= </a:t>
            </a:r>
            <a:r>
              <a:rPr lang="es-ES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fin </a:t>
            </a:r>
            <a:r>
              <a:rPr b="1" lang="es-ES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 </a:t>
            </a:r>
            <a:r>
              <a:rPr lang="es-ES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talla()</a:t>
            </a:r>
            <a:endParaRPr sz="1600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317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 void invertir(int ini, int fin) {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</a:t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03188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03188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03188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588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  <p:sp>
        <p:nvSpPr>
          <p:cNvPr descr="Gotas de agua" id="158" name="Google Shape;158;p20"/>
          <p:cNvSpPr txBox="1"/>
          <p:nvPr/>
        </p:nvSpPr>
        <p:spPr>
          <a:xfrm>
            <a:off x="395536" y="2276872"/>
            <a:ext cx="8345280" cy="567848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72000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Recorrido </a:t>
            </a:r>
            <a:r>
              <a:rPr b="0" lang="es-E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“Especular”</a:t>
            </a:r>
            <a:endParaRPr b="0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visitando los elementos del array entre </a:t>
            </a:r>
            <a:r>
              <a:rPr b="0" lang="es-ES" sz="15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ini</a:t>
            </a:r>
            <a:r>
              <a:rPr b="0" lang="es-ES" sz="14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0" lang="es-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b="0" lang="es-ES" sz="15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fin</a:t>
            </a:r>
            <a:r>
              <a:rPr b="0" lang="es-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s-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como en </a:t>
            </a:r>
            <a:r>
              <a:rPr b="0" lang="es-ES" sz="15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capicua</a:t>
            </a:r>
            <a:r>
              <a:rPr b="0" lang="es-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763960" y="3429000"/>
            <a:ext cx="7984504" cy="1467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3188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for (int i = ini, j = fin; i &lt; j; i++, j--) { </a:t>
            </a:r>
            <a:endParaRPr/>
          </a:p>
          <a:p>
            <a:pPr indent="0" lvl="0" marL="10318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b="1"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aux 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 elArray[i]; </a:t>
            </a:r>
            <a:endParaRPr/>
          </a:p>
          <a:p>
            <a:pPr indent="0" lvl="0" marL="10318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elArray[i] = elArray[j]; </a:t>
            </a:r>
            <a:endParaRPr/>
          </a:p>
          <a:p>
            <a:pPr indent="0" lvl="0" marL="10318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elArray[j] = </a:t>
            </a:r>
            <a:r>
              <a:rPr b="1"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aux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endParaRPr/>
          </a:p>
          <a:p>
            <a:pPr indent="0" lvl="0" marL="103188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2611128" y="1700809"/>
            <a:ext cx="5867999" cy="442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Añade </a:t>
            </a:r>
            <a:r>
              <a:rPr lang="es-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 siguientes métodos a la clase </a:t>
            </a:r>
            <a:r>
              <a:rPr lang="es-ES" sz="14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IIPArrays</a:t>
            </a:r>
            <a:endParaRPr sz="14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171450" lvl="0" marL="3556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Droid Sans Mono"/>
              <a:buChar char="-"/>
            </a:pPr>
            <a:r>
              <a:rPr b="1" lang="es-ES" sz="1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sumaTras1erImpar</a:t>
            </a:r>
            <a:r>
              <a:rPr lang="es-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que devuelve la suma de los elementos que figuran tras el primer impar de un array de Enteros </a:t>
            </a:r>
            <a:r>
              <a:rPr lang="es-ES" sz="14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</a:t>
            </a:r>
            <a:endParaRPr/>
          </a:p>
          <a:p>
            <a:pPr indent="0" lvl="0" marL="18415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8415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69850" lvl="0" marL="355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55600" marR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Droid Sans Mono"/>
              <a:buChar char="-"/>
            </a:pPr>
            <a:r>
              <a:rPr b="1" lang="es-ES" sz="1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contarDuplicados</a:t>
            </a:r>
            <a:r>
              <a:rPr lang="es-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que devuelve el nº de elementos duplicados (repetidos) en un array de </a:t>
            </a:r>
            <a:r>
              <a:rPr lang="es-ES" sz="1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String v</a:t>
            </a:r>
            <a:endParaRPr/>
          </a:p>
          <a:p>
            <a:pPr indent="-171450" lvl="0" marL="355600" marR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Droid Sans Mono"/>
              <a:buChar char="-"/>
            </a:pPr>
            <a:r>
              <a:rPr b="1" lang="es-ES" sz="1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divisisoresPropiosHasta</a:t>
            </a:r>
            <a:r>
              <a:rPr lang="es-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que devuelve un array con las listas (</a:t>
            </a:r>
            <a:r>
              <a:rPr lang="es-ES" sz="14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String</a:t>
            </a:r>
            <a:r>
              <a:rPr lang="es-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de los divisores propios de los números en el intervalo [2, </a:t>
            </a:r>
            <a:r>
              <a:rPr b="1" lang="es-ES" sz="14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</a:t>
            </a:r>
            <a:r>
              <a:rPr lang="es-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2550" lvl="0" marL="3556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82550" lvl="0" marL="3556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82550" lvl="0" marL="3556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just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just">
              <a:spcBef>
                <a:spcPts val="1800"/>
              </a:spcBef>
              <a:spcAft>
                <a:spcPts val="0"/>
              </a:spcAft>
              <a:buClr>
                <a:srgbClr val="0BD0D9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just">
              <a:spcBef>
                <a:spcPts val="1800"/>
              </a:spcBef>
              <a:spcAft>
                <a:spcPts val="0"/>
              </a:spcAft>
              <a:buClr>
                <a:srgbClr val="0BD0D9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just">
              <a:spcBef>
                <a:spcPts val="1800"/>
              </a:spcBef>
              <a:spcAft>
                <a:spcPts val="0"/>
              </a:spcAft>
              <a:buClr>
                <a:srgbClr val="0BD0D9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184150" lvl="0" marL="285750" marR="0" rtl="0" algn="just">
              <a:spcBef>
                <a:spcPts val="600"/>
              </a:spcBef>
              <a:spcAft>
                <a:spcPts val="0"/>
              </a:spcAft>
              <a:buClr>
                <a:srgbClr val="0BD0D9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184150" lvl="0" marL="285750" marR="0" rtl="0" algn="just">
              <a:spcBef>
                <a:spcPts val="600"/>
              </a:spcBef>
              <a:spcAft>
                <a:spcPts val="0"/>
              </a:spcAft>
              <a:buClr>
                <a:srgbClr val="0BD0D9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just">
              <a:spcBef>
                <a:spcPts val="600"/>
              </a:spcBef>
              <a:spcAft>
                <a:spcPts val="0"/>
              </a:spcAft>
              <a:buClr>
                <a:srgbClr val="0BD0D9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4789071" y="1412776"/>
            <a:ext cx="3167306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Nº 19 Transparencias:   </a:t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0" y="-27384"/>
            <a:ext cx="91440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7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+ Ejercicios... ¿De Recorrido o Búsqueda? ¿Combinados?</a:t>
            </a:r>
            <a:endParaRPr b="1" i="0" sz="2700" u="none" cap="none" strike="noStrike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ptura de pantalla 2015-12-01 a la(s) 07.48.20.png" id="169" name="Google Shape;169;p21"/>
          <p:cNvPicPr preferRelativeResize="0"/>
          <p:nvPr/>
        </p:nvPicPr>
        <p:blipFill rotWithShape="1">
          <a:blip r:embed="rId3">
            <a:alphaModFix/>
          </a:blip>
          <a:srcRect b="6345" l="1185" r="10530" t="5849"/>
          <a:stretch/>
        </p:blipFill>
        <p:spPr>
          <a:xfrm>
            <a:off x="529480" y="1592296"/>
            <a:ext cx="2026296" cy="93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70" name="Google Shape;170;p21"/>
          <p:cNvGrpSpPr/>
          <p:nvPr/>
        </p:nvGrpSpPr>
        <p:grpSpPr>
          <a:xfrm>
            <a:off x="2214484" y="1340768"/>
            <a:ext cx="2574587" cy="432047"/>
            <a:chOff x="428881" y="3861048"/>
            <a:chExt cx="2810620" cy="480390"/>
          </a:xfrm>
        </p:grpSpPr>
        <p:pic>
          <p:nvPicPr>
            <p:cNvPr descr="Captura de pantalla 2015-11-25 a la(s) 20.45.03.png" id="171" name="Google Shape;171;p21"/>
            <p:cNvPicPr preferRelativeResize="0"/>
            <p:nvPr/>
          </p:nvPicPr>
          <p:blipFill rotWithShape="1">
            <a:blip r:embed="rId4">
              <a:alphaModFix/>
            </a:blip>
            <a:srcRect b="-1" l="0" r="0" t="6243"/>
            <a:stretch/>
          </p:blipFill>
          <p:spPr>
            <a:xfrm>
              <a:off x="788401" y="3996133"/>
              <a:ext cx="2451100" cy="3453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conoIDLBlueJ.png" id="172" name="Google Shape;172;p21"/>
            <p:cNvPicPr preferRelativeResize="0"/>
            <p:nvPr/>
          </p:nvPicPr>
          <p:blipFill rotWithShape="1">
            <a:blip r:embed="rId5">
              <a:alphaModFix/>
            </a:blip>
            <a:srcRect b="47109" l="-1" r="8299" t="0"/>
            <a:stretch/>
          </p:blipFill>
          <p:spPr>
            <a:xfrm>
              <a:off x="428881" y="3861048"/>
              <a:ext cx="651074" cy="396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EjemploEjN22a.png" id="173" name="Google Shape;173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65240" y="2694934"/>
            <a:ext cx="3040380" cy="625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n título.png" id="174" name="Google Shape;174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71800" y="4888544"/>
            <a:ext cx="5649773" cy="1024128"/>
          </a:xfrm>
          <a:prstGeom prst="rect">
            <a:avLst/>
          </a:prstGeom>
          <a:noFill/>
          <a:ln>
            <a:noFill/>
          </a:ln>
        </p:spPr>
      </p:pic>
      <p:sp>
        <p:nvSpPr>
          <p:cNvPr descr="Gotas de agua" id="175" name="Google Shape;175;p21"/>
          <p:cNvSpPr txBox="1"/>
          <p:nvPr/>
        </p:nvSpPr>
        <p:spPr>
          <a:xfrm>
            <a:off x="539552" y="3523341"/>
            <a:ext cx="2016224" cy="877163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7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 partir del </a:t>
            </a:r>
            <a:r>
              <a:rPr b="1" lang="es-ES" sz="1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r>
              <a:rPr b="1"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lang="es-ES" sz="17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7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COMBINADOS </a:t>
            </a:r>
            <a:r>
              <a:rPr b="1" lang="es-ES" sz="1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ANIDADOS</a:t>
            </a:r>
            <a:endParaRPr b="1" sz="17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/>
        </p:nvSpPr>
        <p:spPr>
          <a:xfrm>
            <a:off x="0" y="-27384"/>
            <a:ext cx="9144000" cy="936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0" marR="0" rtl="0" algn="ct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7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+ Ejercicios... ¿De Recorrido o Búsqueda? ¿Combinados?</a:t>
            </a:r>
            <a:endParaRPr b="1" i="0" sz="2700" u="none" cap="none" strike="noStrike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solidFill>
                  <a:srgbClr val="035C75"/>
                </a:solidFill>
              </a:rPr>
              <a:t>‹#›</a:t>
            </a:fld>
            <a:endParaRPr>
              <a:solidFill>
                <a:srgbClr val="035C75"/>
              </a:solidFill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3438000" y="1031987"/>
            <a:ext cx="5472608" cy="136799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6837" marR="0" rtl="0" algn="just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6837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Añade </a:t>
            </a:r>
            <a:r>
              <a:rPr lang="es-E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la clase </a:t>
            </a:r>
            <a:r>
              <a:rPr lang="es-ES" sz="15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IIPArrays</a:t>
            </a:r>
            <a:r>
              <a:rPr lang="es-E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el método </a:t>
            </a:r>
            <a:r>
              <a:rPr b="1" lang="es-ES" sz="15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contarDuplicados</a:t>
            </a:r>
            <a:r>
              <a:rPr lang="es-E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s-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 devuelve el número de elementos duplicados (repetidos) en un array de </a:t>
            </a:r>
            <a:r>
              <a:rPr lang="es-ES" sz="15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String v</a:t>
            </a:r>
            <a:endParaRPr/>
          </a:p>
          <a:p>
            <a:pPr indent="0" lvl="0" marL="96837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96837" marR="0" rtl="0" algn="just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just">
              <a:spcBef>
                <a:spcPts val="1800"/>
              </a:spcBef>
              <a:spcAft>
                <a:spcPts val="0"/>
              </a:spcAft>
              <a:buClr>
                <a:srgbClr val="0BD0D9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just">
              <a:spcBef>
                <a:spcPts val="1800"/>
              </a:spcBef>
              <a:spcAft>
                <a:spcPts val="0"/>
              </a:spcAft>
              <a:buClr>
                <a:srgbClr val="0BD0D9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just">
              <a:spcBef>
                <a:spcPts val="1800"/>
              </a:spcBef>
              <a:spcAft>
                <a:spcPts val="0"/>
              </a:spcAft>
              <a:buClr>
                <a:srgbClr val="0BD0D9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just">
              <a:spcBef>
                <a:spcPts val="1800"/>
              </a:spcBef>
              <a:spcAft>
                <a:spcPts val="0"/>
              </a:spcAft>
              <a:buClr>
                <a:srgbClr val="0BD0D9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just">
              <a:spcBef>
                <a:spcPts val="1800"/>
              </a:spcBef>
              <a:spcAft>
                <a:spcPts val="0"/>
              </a:spcAft>
              <a:buClr>
                <a:srgbClr val="0BD0D9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171450" lvl="0" marL="285750" marR="0" rtl="0" algn="just">
              <a:spcBef>
                <a:spcPts val="600"/>
              </a:spcBef>
              <a:spcAft>
                <a:spcPts val="0"/>
              </a:spcAft>
              <a:buClr>
                <a:srgbClr val="0BD0D9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171450" lvl="0" marL="285750" marR="0" rtl="0" algn="just">
              <a:spcBef>
                <a:spcPts val="600"/>
              </a:spcBef>
              <a:spcAft>
                <a:spcPts val="0"/>
              </a:spcAft>
              <a:buClr>
                <a:srgbClr val="0BD0D9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just">
              <a:spcBef>
                <a:spcPts val="600"/>
              </a:spcBef>
              <a:spcAft>
                <a:spcPts val="0"/>
              </a:spcAft>
              <a:buClr>
                <a:srgbClr val="0BD0D9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5652120" y="657064"/>
            <a:ext cx="3024336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Nº 19</a:t>
            </a: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lang="es-E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Transparencias:   </a:t>
            </a:r>
            <a:endParaRPr/>
          </a:p>
        </p:txBody>
      </p:sp>
      <p:sp>
        <p:nvSpPr>
          <p:cNvPr descr="Gotas de agua" id="185" name="Google Shape;185;p22"/>
          <p:cNvSpPr txBox="1"/>
          <p:nvPr/>
        </p:nvSpPr>
        <p:spPr>
          <a:xfrm>
            <a:off x="3438000" y="2038550"/>
            <a:ext cx="5472608" cy="36933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Combinado </a:t>
            </a:r>
            <a:r>
              <a:rPr b="1" lang="es-E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ANIDADO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ptura de pantalla 2015-12-01 a la(s) 07.48.20.png" id="186" name="Google Shape;186;p22"/>
          <p:cNvPicPr preferRelativeResize="0"/>
          <p:nvPr/>
        </p:nvPicPr>
        <p:blipFill rotWithShape="1">
          <a:blip r:embed="rId3">
            <a:alphaModFix/>
          </a:blip>
          <a:srcRect b="6345" l="1185" r="10530" t="5849"/>
          <a:stretch/>
        </p:blipFill>
        <p:spPr>
          <a:xfrm>
            <a:off x="179512" y="945097"/>
            <a:ext cx="3195310" cy="147599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87" name="Google Shape;187;p22"/>
          <p:cNvGrpSpPr/>
          <p:nvPr/>
        </p:nvGrpSpPr>
        <p:grpSpPr>
          <a:xfrm>
            <a:off x="2987824" y="585057"/>
            <a:ext cx="2574587" cy="432047"/>
            <a:chOff x="428881" y="3861048"/>
            <a:chExt cx="2810620" cy="480390"/>
          </a:xfrm>
        </p:grpSpPr>
        <p:pic>
          <p:nvPicPr>
            <p:cNvPr descr="Captura de pantalla 2015-11-25 a la(s) 20.45.03.png" id="188" name="Google Shape;188;p22"/>
            <p:cNvPicPr preferRelativeResize="0"/>
            <p:nvPr/>
          </p:nvPicPr>
          <p:blipFill rotWithShape="1">
            <a:blip r:embed="rId4">
              <a:alphaModFix/>
            </a:blip>
            <a:srcRect b="-1" l="0" r="0" t="6243"/>
            <a:stretch/>
          </p:blipFill>
          <p:spPr>
            <a:xfrm>
              <a:off x="788401" y="3996133"/>
              <a:ext cx="2451100" cy="3453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conoIDLBlueJ.png" id="189" name="Google Shape;189;p22"/>
            <p:cNvPicPr preferRelativeResize="0"/>
            <p:nvPr/>
          </p:nvPicPr>
          <p:blipFill rotWithShape="1">
            <a:blip r:embed="rId5">
              <a:alphaModFix/>
            </a:blip>
            <a:srcRect b="47109" l="-1" r="8299" t="0"/>
            <a:stretch/>
          </p:blipFill>
          <p:spPr>
            <a:xfrm>
              <a:off x="428881" y="3861048"/>
              <a:ext cx="651074" cy="396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0" name="Google Shape;190;p22"/>
          <p:cNvSpPr/>
          <p:nvPr/>
        </p:nvSpPr>
        <p:spPr>
          <a:xfrm>
            <a:off x="179512" y="2457267"/>
            <a:ext cx="8712968" cy="3756926"/>
          </a:xfrm>
          <a:prstGeom prst="rect">
            <a:avLst/>
          </a:prstGeom>
          <a:solidFill>
            <a:srgbClr val="D8D8D8">
              <a:alpha val="52941"/>
            </a:srgbClr>
          </a:solidFill>
          <a:ln cap="flat" cmpd="sng" w="9525">
            <a:solidFill>
              <a:srgbClr val="00009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17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 static int </a:t>
            </a:r>
            <a:r>
              <a:rPr lang="es-E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contarDuplicados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(String[] v)  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</a:t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03188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endParaRPr/>
          </a:p>
          <a:p>
            <a:pPr indent="0" lvl="0" marL="317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317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317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317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317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317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317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3175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691952" y="2809766"/>
            <a:ext cx="8200528" cy="3067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</a:t>
            </a:r>
            <a:r>
              <a:rPr b="1" lang="es-ES" sz="16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Bucle principal: </a:t>
            </a:r>
            <a:r>
              <a:rPr lang="es-E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Recorrido Asc. de v (</a:t>
            </a:r>
            <a:r>
              <a:rPr b="1"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PARA TODO v[</a:t>
            </a:r>
            <a:r>
              <a:rPr b="1" lang="es-ES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</a:t>
            </a:r>
            <a:r>
              <a:rPr b="1"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</a:t>
            </a:r>
            <a:r>
              <a:rPr lang="es-E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res = 0;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for (int </a:t>
            </a:r>
            <a:r>
              <a:rPr lang="es-ES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0; </a:t>
            </a:r>
            <a:r>
              <a:rPr lang="es-ES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&lt; v.length; </a:t>
            </a:r>
            <a:r>
              <a:rPr lang="es-ES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++) {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s-ES" sz="16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</a:t>
            </a:r>
            <a:r>
              <a:rPr b="1" lang="es-ES" sz="16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Bucle Anidado: 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Búsqueda </a:t>
            </a:r>
            <a:r>
              <a:rPr lang="es-ES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DESDE i + 1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del 1er duplicado de v[</a:t>
            </a:r>
            <a:r>
              <a:rPr lang="es-ES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s-ES" sz="16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</a:t>
            </a:r>
            <a:r>
              <a:rPr lang="es-E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s-ES" sz="16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¿Existe duplicado de v[i], i.e. v[j].equals(v[i]?</a:t>
            </a:r>
            <a:r>
              <a:rPr lang="es-E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int </a:t>
            </a:r>
            <a:r>
              <a:rPr lang="es-ES" sz="1600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j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</a:t>
            </a:r>
            <a:r>
              <a:rPr lang="es-ES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</a:t>
            </a:r>
            <a:r>
              <a:rPr lang="es-E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+ 1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while (</a:t>
            </a:r>
            <a:r>
              <a:rPr lang="es-ES" sz="1600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j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&lt; v.length &amp;&amp; !v[</a:t>
            </a:r>
            <a:r>
              <a:rPr lang="es-ES" sz="1600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j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].equals(v[</a:t>
            </a:r>
            <a:r>
              <a:rPr lang="es-ES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])) { </a:t>
            </a:r>
            <a:r>
              <a:rPr lang="es-ES" sz="1600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j</a:t>
            </a:r>
            <a:r>
              <a:rPr lang="es-E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++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 } 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// </a:t>
            </a:r>
            <a:r>
              <a:rPr b="1"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Resolución de la Búsqueda</a:t>
            </a:r>
            <a:endParaRPr b="1"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if (</a:t>
            </a:r>
            <a:r>
              <a:rPr lang="es-ES" sz="1600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j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&lt; v.length) { res++; } // hay, al menos, un duplicado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 res;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/>
          <p:nvPr/>
        </p:nvSpPr>
        <p:spPr>
          <a:xfrm>
            <a:off x="179512" y="3501010"/>
            <a:ext cx="8712968" cy="3275996"/>
          </a:xfrm>
          <a:prstGeom prst="rect">
            <a:avLst/>
          </a:prstGeom>
          <a:solidFill>
            <a:srgbClr val="D8D8D8">
              <a:alpha val="52941"/>
            </a:srgbClr>
          </a:solidFill>
          <a:ln cap="flat" cmpd="sng" w="9525">
            <a:solidFill>
              <a:srgbClr val="00009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PRECONDICIÓN: n &gt;= 2</a:t>
            </a:r>
            <a:endParaRPr/>
          </a:p>
          <a:p>
            <a:pPr indent="0" lvl="0" marL="31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 static String[] </a:t>
            </a:r>
            <a:r>
              <a:rPr lang="es-E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divisoresPropiosHasta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(int n)  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endParaRPr/>
          </a:p>
          <a:p>
            <a:pPr indent="0" lvl="0" marL="317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317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31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31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31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31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3175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0" y="-27384"/>
            <a:ext cx="9144000" cy="936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0" marR="0" rtl="0" algn="ct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7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+ Ejercicios... ¿De Recorrido o Búsqueda? ¿Combinados?</a:t>
            </a:r>
            <a:endParaRPr b="1" i="0" sz="2700" u="none" cap="none" strike="noStrike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solidFill>
                  <a:srgbClr val="035C75"/>
                </a:solidFill>
              </a:rPr>
              <a:t>‹#›</a:t>
            </a:fld>
            <a:endParaRPr>
              <a:solidFill>
                <a:srgbClr val="035C75"/>
              </a:solidFill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3438000" y="1031987"/>
            <a:ext cx="5454480" cy="1152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6837" marR="0" rtl="0" algn="just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6837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Añade </a:t>
            </a:r>
            <a:r>
              <a:rPr lang="es-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método </a:t>
            </a:r>
            <a:r>
              <a:rPr b="1"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divisisoresPropiosHasta</a:t>
            </a:r>
            <a:r>
              <a:rPr lang="es-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la clase 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IIPArrays</a:t>
            </a:r>
            <a:r>
              <a:rPr lang="es-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que devuelve un array con las listas (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String</a:t>
            </a:r>
            <a:r>
              <a:rPr lang="es-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de los Divisores Propios (DP) de los números en el intervalo [2, </a:t>
            </a:r>
            <a:r>
              <a:rPr b="1"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</a:t>
            </a:r>
            <a:r>
              <a:rPr lang="es-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6837" marR="0" rtl="0" algn="just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just">
              <a:spcBef>
                <a:spcPts val="1800"/>
              </a:spcBef>
              <a:spcAft>
                <a:spcPts val="0"/>
              </a:spcAft>
              <a:buClr>
                <a:srgbClr val="0BD0D9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just">
              <a:spcBef>
                <a:spcPts val="1800"/>
              </a:spcBef>
              <a:spcAft>
                <a:spcPts val="0"/>
              </a:spcAft>
              <a:buClr>
                <a:srgbClr val="0BD0D9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just">
              <a:spcBef>
                <a:spcPts val="1800"/>
              </a:spcBef>
              <a:spcAft>
                <a:spcPts val="0"/>
              </a:spcAft>
              <a:buClr>
                <a:srgbClr val="0BD0D9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just">
              <a:spcBef>
                <a:spcPts val="1800"/>
              </a:spcBef>
              <a:spcAft>
                <a:spcPts val="0"/>
              </a:spcAft>
              <a:buClr>
                <a:srgbClr val="0BD0D9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just">
              <a:spcBef>
                <a:spcPts val="1800"/>
              </a:spcBef>
              <a:spcAft>
                <a:spcPts val="0"/>
              </a:spcAft>
              <a:buClr>
                <a:srgbClr val="0BD0D9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171450" lvl="0" marL="285750" marR="0" rtl="0" algn="just">
              <a:spcBef>
                <a:spcPts val="600"/>
              </a:spcBef>
              <a:spcAft>
                <a:spcPts val="0"/>
              </a:spcAft>
              <a:buClr>
                <a:srgbClr val="0BD0D9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171450" lvl="0" marL="285750" marR="0" rtl="0" algn="just">
              <a:spcBef>
                <a:spcPts val="600"/>
              </a:spcBef>
              <a:spcAft>
                <a:spcPts val="0"/>
              </a:spcAft>
              <a:buClr>
                <a:srgbClr val="0BD0D9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just">
              <a:spcBef>
                <a:spcPts val="600"/>
              </a:spcBef>
              <a:spcAft>
                <a:spcPts val="0"/>
              </a:spcAft>
              <a:buClr>
                <a:srgbClr val="0BD0D9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5652120" y="657064"/>
            <a:ext cx="3024336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Nº 19</a:t>
            </a: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lang="es-E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Transparencias:   </a:t>
            </a:r>
            <a:endParaRPr/>
          </a:p>
        </p:txBody>
      </p:sp>
      <p:pic>
        <p:nvPicPr>
          <p:cNvPr descr="Captura de pantalla 2015-12-01 a la(s) 07.48.20.png" id="202" name="Google Shape;202;p23"/>
          <p:cNvPicPr preferRelativeResize="0"/>
          <p:nvPr/>
        </p:nvPicPr>
        <p:blipFill rotWithShape="1">
          <a:blip r:embed="rId3">
            <a:alphaModFix/>
          </a:blip>
          <a:srcRect b="6345" l="1185" r="10530" t="5849"/>
          <a:stretch/>
        </p:blipFill>
        <p:spPr>
          <a:xfrm>
            <a:off x="179512" y="945097"/>
            <a:ext cx="3195310" cy="123889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03" name="Google Shape;203;p23"/>
          <p:cNvGrpSpPr/>
          <p:nvPr/>
        </p:nvGrpSpPr>
        <p:grpSpPr>
          <a:xfrm>
            <a:off x="2987824" y="585057"/>
            <a:ext cx="2574587" cy="432047"/>
            <a:chOff x="428881" y="3861048"/>
            <a:chExt cx="2810620" cy="480390"/>
          </a:xfrm>
        </p:grpSpPr>
        <p:pic>
          <p:nvPicPr>
            <p:cNvPr descr="Captura de pantalla 2015-11-25 a la(s) 20.45.03.png" id="204" name="Google Shape;204;p23"/>
            <p:cNvPicPr preferRelativeResize="0"/>
            <p:nvPr/>
          </p:nvPicPr>
          <p:blipFill rotWithShape="1">
            <a:blip r:embed="rId4">
              <a:alphaModFix/>
            </a:blip>
            <a:srcRect b="-1" l="0" r="0" t="6243"/>
            <a:stretch/>
          </p:blipFill>
          <p:spPr>
            <a:xfrm>
              <a:off x="788401" y="3996133"/>
              <a:ext cx="2451100" cy="3453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conoIDLBlueJ.png" id="205" name="Google Shape;205;p23"/>
            <p:cNvPicPr preferRelativeResize="0"/>
            <p:nvPr/>
          </p:nvPicPr>
          <p:blipFill rotWithShape="1">
            <a:blip r:embed="rId5">
              <a:alphaModFix/>
            </a:blip>
            <a:srcRect b="47109" l="-1" r="8299" t="0"/>
            <a:stretch/>
          </p:blipFill>
          <p:spPr>
            <a:xfrm>
              <a:off x="428881" y="3861048"/>
              <a:ext cx="651074" cy="396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6" name="Google Shape;206;p23"/>
          <p:cNvSpPr/>
          <p:nvPr/>
        </p:nvSpPr>
        <p:spPr>
          <a:xfrm>
            <a:off x="691952" y="4005064"/>
            <a:ext cx="8200528" cy="2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</a:t>
            </a:r>
            <a:r>
              <a:rPr b="1" lang="es-ES" sz="16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Declarar e inicializar res: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String[] res = new String[n - </a:t>
            </a:r>
            <a:r>
              <a:rPr b="1" lang="es-ES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+ 1]; </a:t>
            </a:r>
            <a:endParaRPr b="1" sz="16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</a:t>
            </a:r>
            <a:r>
              <a:rPr b="1" lang="es-ES" sz="16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Bucle principal: </a:t>
            </a:r>
            <a:r>
              <a:rPr lang="es-E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RECORRIDO del intervalo [2, n] (</a:t>
            </a:r>
            <a:r>
              <a:rPr b="1" lang="es-E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PARA TODO </a:t>
            </a:r>
            <a:r>
              <a:rPr b="1" lang="es-ES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</a:t>
            </a:r>
            <a:r>
              <a:rPr lang="es-E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for (int </a:t>
            </a:r>
            <a:r>
              <a:rPr lang="es-ES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2; </a:t>
            </a:r>
            <a:r>
              <a:rPr lang="es-ES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&lt;= n; </a:t>
            </a:r>
            <a:r>
              <a:rPr lang="es-ES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++) {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s-ES" sz="16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</a:t>
            </a:r>
            <a:r>
              <a:rPr b="1" lang="es-ES" sz="16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Bucle Anidado: 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obtener el String res[</a:t>
            </a:r>
            <a:r>
              <a:rPr lang="es-ES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], </a:t>
            </a:r>
            <a:r>
              <a:rPr lang="es-ES" sz="16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 lista de los DP de </a:t>
            </a:r>
            <a:r>
              <a:rPr lang="es-ES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</a:t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res[</a:t>
            </a:r>
            <a:r>
              <a:rPr lang="es-ES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 = “”;</a:t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for (int </a:t>
            </a:r>
            <a:r>
              <a:rPr lang="es-ES" sz="1600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j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2; </a:t>
            </a:r>
            <a:r>
              <a:rPr lang="es-ES" sz="1600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j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&lt;= </a:t>
            </a:r>
            <a:r>
              <a:rPr lang="es-ES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lang="es-ES" sz="1600">
                <a:solidFill>
                  <a:srgbClr val="FF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 2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 </a:t>
            </a:r>
            <a:r>
              <a:rPr lang="es-ES" sz="1600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j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++)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if (</a:t>
            </a:r>
            <a:r>
              <a:rPr lang="es-ES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% </a:t>
            </a:r>
            <a:r>
              <a:rPr lang="es-ES" sz="1600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j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== 0) { res[</a:t>
            </a:r>
            <a:r>
              <a:rPr lang="es-ES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 += </a:t>
            </a:r>
            <a:r>
              <a:rPr lang="es-ES" sz="1600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j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+ “ ”; }</a:t>
            </a:r>
            <a:endParaRPr/>
          </a:p>
          <a:p>
            <a:pPr indent="0" lvl="0" marL="0" marR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res[i] = res[i].substring(0, res[i].length() </a:t>
            </a:r>
            <a:r>
              <a:rPr lang="es-ES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- 1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 res; </a:t>
            </a:r>
            <a:endParaRPr/>
          </a:p>
        </p:txBody>
      </p:sp>
      <p:pic>
        <p:nvPicPr>
          <p:cNvPr descr="Sin título.png" id="207" name="Google Shape;207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3528" y="2276872"/>
            <a:ext cx="6456883" cy="1170432"/>
          </a:xfrm>
          <a:prstGeom prst="rect">
            <a:avLst/>
          </a:prstGeom>
          <a:noFill/>
          <a:ln>
            <a:noFill/>
          </a:ln>
        </p:spPr>
      </p:pic>
      <p:sp>
        <p:nvSpPr>
          <p:cNvPr descr="Gotas de agua" id="208" name="Google Shape;208;p23"/>
          <p:cNvSpPr txBox="1"/>
          <p:nvPr/>
        </p:nvSpPr>
        <p:spPr>
          <a:xfrm>
            <a:off x="5544092" y="1916832"/>
            <a:ext cx="3348410" cy="34624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Combinado </a:t>
            </a:r>
            <a:r>
              <a:rPr b="1" lang="es-E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ANIDADO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/>
          <p:nvPr/>
        </p:nvSpPr>
        <p:spPr>
          <a:xfrm>
            <a:off x="395536" y="3068960"/>
            <a:ext cx="8424936" cy="2082622"/>
          </a:xfrm>
          <a:prstGeom prst="rect">
            <a:avLst/>
          </a:prstGeom>
          <a:solidFill>
            <a:srgbClr val="D8D8D8">
              <a:alpha val="52941"/>
            </a:srgbClr>
          </a:solidFill>
          <a:ln cap="flat" cmpd="sng" w="9525">
            <a:solidFill>
              <a:srgbClr val="00009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1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 int tresEnOrden() {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</a:t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588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588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2490631" y="908720"/>
            <a:ext cx="6329841" cy="93613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84150" marR="0" rtl="0" algn="just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4138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Añade </a:t>
            </a:r>
            <a:r>
              <a:rPr lang="es-E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la clase </a:t>
            </a:r>
            <a:r>
              <a:rPr lang="es-ES" sz="15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ListaDeInt</a:t>
            </a:r>
            <a:r>
              <a:rPr lang="es-ES" sz="17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s-E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método </a:t>
            </a:r>
            <a:r>
              <a:rPr b="1" lang="es-ES" sz="15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tresEnOrden,</a:t>
            </a:r>
            <a:r>
              <a:rPr lang="es-ES" sz="17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s-E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 devuelve la primera posición de una lista donde se inicia una secuencia ordenada Ascendentemente de 3 Enteros, o -1 si no hay ninguna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just">
              <a:spcBef>
                <a:spcPts val="600"/>
              </a:spcBef>
              <a:spcAft>
                <a:spcPts val="0"/>
              </a:spcAft>
              <a:buClr>
                <a:srgbClr val="0BD0D9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just">
              <a:spcBef>
                <a:spcPts val="600"/>
              </a:spcBef>
              <a:spcAft>
                <a:spcPts val="0"/>
              </a:spcAft>
              <a:buClr>
                <a:srgbClr val="0BD0D9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4644009" y="692696"/>
            <a:ext cx="3239997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Nº 13</a:t>
            </a:r>
            <a:r>
              <a:rPr b="1" lang="es-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s-E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Transparencias</a:t>
            </a:r>
            <a:r>
              <a:rPr lang="es-E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s-E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pic>
        <p:nvPicPr>
          <p:cNvPr descr="Captura de pantalla 2015-12-01 a la(s) 07.48.20.png" id="217" name="Google Shape;217;p24"/>
          <p:cNvPicPr preferRelativeResize="0"/>
          <p:nvPr/>
        </p:nvPicPr>
        <p:blipFill rotWithShape="1">
          <a:blip r:embed="rId3">
            <a:alphaModFix/>
          </a:blip>
          <a:srcRect b="6345" l="1185" r="10530" t="5849"/>
          <a:stretch/>
        </p:blipFill>
        <p:spPr>
          <a:xfrm>
            <a:off x="395536" y="908824"/>
            <a:ext cx="2026296" cy="93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18" name="Google Shape;218;p24"/>
          <p:cNvGrpSpPr/>
          <p:nvPr/>
        </p:nvGrpSpPr>
        <p:grpSpPr>
          <a:xfrm>
            <a:off x="2079493" y="620688"/>
            <a:ext cx="2574587" cy="432047"/>
            <a:chOff x="428881" y="3861048"/>
            <a:chExt cx="2810620" cy="480390"/>
          </a:xfrm>
        </p:grpSpPr>
        <p:pic>
          <p:nvPicPr>
            <p:cNvPr descr="Captura de pantalla 2015-11-25 a la(s) 20.45.03.png" id="219" name="Google Shape;219;p24"/>
            <p:cNvPicPr preferRelativeResize="0"/>
            <p:nvPr/>
          </p:nvPicPr>
          <p:blipFill rotWithShape="1">
            <a:blip r:embed="rId4">
              <a:alphaModFix/>
            </a:blip>
            <a:srcRect b="-1" l="0" r="0" t="6243"/>
            <a:stretch/>
          </p:blipFill>
          <p:spPr>
            <a:xfrm>
              <a:off x="788401" y="3996133"/>
              <a:ext cx="2451100" cy="3453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conoIDLBlueJ.png" id="220" name="Google Shape;220;p24"/>
            <p:cNvPicPr preferRelativeResize="0"/>
            <p:nvPr/>
          </p:nvPicPr>
          <p:blipFill rotWithShape="1">
            <a:blip r:embed="rId5">
              <a:alphaModFix/>
            </a:blip>
            <a:srcRect b="47109" l="-1" r="8299" t="0"/>
            <a:stretch/>
          </p:blipFill>
          <p:spPr>
            <a:xfrm>
              <a:off x="428881" y="3861048"/>
              <a:ext cx="651074" cy="396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1" name="Google Shape;221;p24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7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Ejercicios ¿De Recorrido o Búsqueda? ¿Combinados?</a:t>
            </a:r>
            <a:endParaRPr b="1" i="0" sz="2700" u="none" cap="none" strike="noStrike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2" name="Google Shape;222;p24"/>
          <p:cNvGrpSpPr/>
          <p:nvPr/>
        </p:nvGrpSpPr>
        <p:grpSpPr>
          <a:xfrm>
            <a:off x="1979712" y="4725144"/>
            <a:ext cx="6768752" cy="1584180"/>
            <a:chOff x="2031387" y="3645004"/>
            <a:chExt cx="6768752" cy="1584180"/>
          </a:xfrm>
        </p:grpSpPr>
        <p:sp>
          <p:nvSpPr>
            <p:cNvPr id="223" name="Google Shape;223;p24"/>
            <p:cNvSpPr txBox="1"/>
            <p:nvPr/>
          </p:nvSpPr>
          <p:spPr>
            <a:xfrm>
              <a:off x="2319419" y="4005048"/>
              <a:ext cx="6480720" cy="1224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96838" marR="0" rtl="0" algn="just">
                <a:lnSpc>
                  <a:spcPct val="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96838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6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Transforma </a:t>
              </a:r>
              <a:r>
                <a:rPr lang="es-E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el método </a:t>
              </a:r>
              <a:r>
                <a:rPr lang="es-ES" sz="1500">
                  <a:solidFill>
                    <a:srgbClr val="00000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tresEnOrden</a:t>
              </a:r>
              <a:r>
                <a:rPr lang="es-E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que se acaba de presentar en el </a:t>
              </a:r>
              <a:r>
                <a:rPr b="1" lang="es-E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método </a:t>
              </a:r>
              <a:r>
                <a:rPr b="1" lang="es-ES" sz="1500">
                  <a:solidFill>
                    <a:srgbClr val="00000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tresConsec</a:t>
              </a:r>
              <a:r>
                <a:rPr b="1" lang="es-E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lang="es-E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 la clase </a:t>
              </a:r>
              <a:r>
                <a:rPr b="1" lang="es-ES" sz="150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IIPArrays</a:t>
              </a:r>
              <a:r>
                <a:rPr lang="es-E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,</a:t>
              </a:r>
              <a:r>
                <a:rPr lang="es-E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que devuelve la posición donde comienza la 1era subsecuencia de un array de enteros </a:t>
              </a:r>
              <a:r>
                <a:rPr lang="es-ES" sz="1600">
                  <a:solidFill>
                    <a:srgbClr val="00000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v</a:t>
              </a:r>
              <a:r>
                <a:rPr lang="es-E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que comprenda, al menos, 3 elementos consecutivos en 3 posiciones consecutivas, o -1 si no existe tal subsecuencia</a:t>
              </a:r>
              <a:endParaRPr/>
            </a:p>
            <a:p>
              <a:pPr indent="0" lvl="0" marL="96838" marR="0" rtl="0" algn="just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96850" lvl="0" marL="285750" marR="0" rtl="0" algn="just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BD0D9"/>
                </a:buClr>
                <a:buSzPts val="1400"/>
                <a:buFont typeface="Arial"/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  <p:grpSp>
          <p:nvGrpSpPr>
            <p:cNvPr id="224" name="Google Shape;224;p24"/>
            <p:cNvGrpSpPr/>
            <p:nvPr/>
          </p:nvGrpSpPr>
          <p:grpSpPr>
            <a:xfrm>
              <a:off x="2031387" y="3645004"/>
              <a:ext cx="2563694" cy="432047"/>
              <a:chOff x="642514" y="3861044"/>
              <a:chExt cx="2798729" cy="480390"/>
            </a:xfrm>
          </p:grpSpPr>
          <p:pic>
            <p:nvPicPr>
              <p:cNvPr descr="Captura de pantalla 2015-11-25 a la(s) 20.45.03.png" id="225" name="Google Shape;225;p24"/>
              <p:cNvPicPr preferRelativeResize="0"/>
              <p:nvPr/>
            </p:nvPicPr>
            <p:blipFill rotWithShape="1">
              <a:blip r:embed="rId4">
                <a:alphaModFix/>
              </a:blip>
              <a:srcRect b="-1" l="0" r="0" t="6243"/>
              <a:stretch/>
            </p:blipFill>
            <p:spPr>
              <a:xfrm>
                <a:off x="990143" y="3996129"/>
                <a:ext cx="2451100" cy="34530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IconoIDLBlueJ.png" id="226" name="Google Shape;226;p24"/>
              <p:cNvPicPr preferRelativeResize="0"/>
              <p:nvPr/>
            </p:nvPicPr>
            <p:blipFill rotWithShape="1">
              <a:blip r:embed="rId5">
                <a:alphaModFix/>
              </a:blip>
              <a:srcRect b="47109" l="-1" r="8299" t="0"/>
              <a:stretch/>
            </p:blipFill>
            <p:spPr>
              <a:xfrm>
                <a:off x="642514" y="3861044"/>
                <a:ext cx="651074" cy="3959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27" name="Google Shape;227;p24"/>
            <p:cNvSpPr txBox="1"/>
            <p:nvPr/>
          </p:nvSpPr>
          <p:spPr>
            <a:xfrm>
              <a:off x="4585011" y="3717015"/>
              <a:ext cx="3011325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Nº 17</a:t>
              </a:r>
              <a:r>
                <a:rPr b="1" lang="es-E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r>
                <a:rPr b="1" lang="es-E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 Transparencias:   </a:t>
              </a:r>
              <a:endParaRPr/>
            </a:p>
          </p:txBody>
        </p:sp>
      </p:grpSp>
      <p:sp>
        <p:nvSpPr>
          <p:cNvPr id="228" name="Google Shape;228;p24"/>
          <p:cNvSpPr txBox="1"/>
          <p:nvPr>
            <p:ph idx="12" type="sldNum"/>
          </p:nvPr>
        </p:nvSpPr>
        <p:spPr>
          <a:xfrm>
            <a:off x="7924800" y="630423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solidFill>
                  <a:srgbClr val="035C75"/>
                </a:solidFill>
              </a:rPr>
              <a:t>‹#›</a:t>
            </a:fld>
            <a:endParaRPr>
              <a:solidFill>
                <a:srgbClr val="035C75"/>
              </a:solidFill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395536" y="1928567"/>
            <a:ext cx="8424936" cy="1067985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9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Preguntas Básicas</a:t>
            </a:r>
            <a:r>
              <a:rPr lang="es-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 contestar a partir del ejemplo </a:t>
            </a:r>
            <a:r>
              <a:rPr b="1" lang="es-ES" sz="20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Y ANTES </a:t>
            </a:r>
            <a:r>
              <a:rPr lang="es-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escribir código</a:t>
            </a:r>
            <a:r>
              <a:rPr i="0" lang="es-ES" sz="20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i="0" lang="es-ES" sz="2000" u="none" cap="none" strike="noStrike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endParaRPr i="0" sz="2000" u="none" cap="none" strike="noStrike">
              <a:solidFill>
                <a:srgbClr val="00009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Noto Sans Symbols"/>
              <a:buNone/>
            </a:pPr>
            <a:r>
              <a:rPr b="1" i="0" lang="es-ES" sz="18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0" lang="es-ES" sz="18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1.-</a:t>
            </a:r>
            <a:r>
              <a:rPr i="0" lang="es-ES" sz="1800" u="none" cap="none" strike="noStrike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i="0" lang="es-ES" sz="1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¿</a:t>
            </a:r>
            <a:r>
              <a:rPr i="0" lang="es-ES" sz="1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Búsqueda ó Recorrido</a:t>
            </a:r>
            <a:r>
              <a:rPr i="0" lang="es-ES" sz="1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Noto Sans Symbols"/>
              <a:buNone/>
            </a:pPr>
            <a:r>
              <a:rPr b="1" i="0" lang="es-ES" sz="20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0" lang="es-ES" sz="18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2.-</a:t>
            </a:r>
            <a:r>
              <a:rPr b="1" i="0" lang="es-ES" sz="1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 es Búsqueda,</a:t>
            </a:r>
            <a:r>
              <a:rPr b="1" i="0" lang="es-ES" sz="1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i="0" lang="es-ES" sz="1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¿</a:t>
            </a:r>
            <a:r>
              <a:rPr b="1" i="0" lang="es-ES" sz="1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qué dato se busca</a:t>
            </a:r>
            <a:r>
              <a:rPr i="0" lang="es-ES" sz="1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</a:t>
            </a:r>
            <a:endParaRPr i="0" sz="1800" u="none" cap="none" strike="noStrike">
              <a:solidFill>
                <a:srgbClr val="FF33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descr="Gotas de agua" id="230" name="Google Shape;230;p24"/>
          <p:cNvSpPr txBox="1"/>
          <p:nvPr/>
        </p:nvSpPr>
        <p:spPr>
          <a:xfrm>
            <a:off x="3294000" y="2275200"/>
            <a:ext cx="1476304" cy="36933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Búsqueda </a:t>
            </a:r>
            <a:r>
              <a:rPr lang="es-E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ASC. 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4"/>
          <p:cNvSpPr/>
          <p:nvPr/>
        </p:nvSpPr>
        <p:spPr>
          <a:xfrm>
            <a:off x="4788024" y="2276872"/>
            <a:ext cx="4032448" cy="987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Noto Sans Symbols"/>
              <a:buNone/>
            </a:pPr>
            <a:r>
              <a:rPr lang="es-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primero de</a:t>
            </a:r>
            <a:r>
              <a:rPr lang="es-E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5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elArray</a:t>
            </a:r>
            <a:r>
              <a:rPr lang="es-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tal que... </a:t>
            </a:r>
            <a:endParaRPr/>
          </a:p>
          <a:p>
            <a:pPr indent="0" lvl="0" marL="0" marR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elArray[</a:t>
            </a:r>
            <a:r>
              <a:rPr lang="es-ES" sz="1400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</a:t>
            </a:r>
            <a:r>
              <a:rPr lang="es-ES" sz="14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 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≤</a:t>
            </a:r>
            <a:r>
              <a:rPr lang="es-ES" sz="14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elArray[</a:t>
            </a:r>
            <a:r>
              <a:rPr lang="es-ES" sz="1400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</a:t>
            </a:r>
            <a:r>
              <a:rPr lang="es-ES" sz="14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lang="es-ES" sz="14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+ 1</a:t>
            </a:r>
            <a:r>
              <a:rPr lang="es-ES" sz="14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 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≤</a:t>
            </a:r>
            <a:r>
              <a:rPr lang="es-ES" sz="14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elArray[</a:t>
            </a:r>
            <a:r>
              <a:rPr lang="es-ES" sz="1400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</a:t>
            </a:r>
            <a:r>
              <a:rPr lang="es-ES" sz="1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lang="es-ES" sz="14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+ 2</a:t>
            </a:r>
            <a:r>
              <a:rPr lang="es-ES" sz="14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 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Noto Sans Symbols"/>
              <a:buNone/>
            </a:pPr>
            <a:r>
              <a:rPr lang="es-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 está</a:t>
            </a:r>
            <a:r>
              <a:rPr b="1" lang="es-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devolver </a:t>
            </a:r>
            <a:r>
              <a:rPr lang="es-ES" sz="1500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</a:t>
            </a:r>
            <a:r>
              <a:rPr lang="es-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sino </a:t>
            </a:r>
            <a:r>
              <a:rPr lang="es-ES" sz="15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-1</a:t>
            </a:r>
            <a:endParaRPr/>
          </a:p>
        </p:txBody>
      </p:sp>
      <p:sp>
        <p:nvSpPr>
          <p:cNvPr id="232" name="Google Shape;232;p24"/>
          <p:cNvSpPr/>
          <p:nvPr/>
        </p:nvSpPr>
        <p:spPr>
          <a:xfrm>
            <a:off x="763960" y="3356992"/>
            <a:ext cx="8056512" cy="1536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3188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for (int i = 0; i &lt; talla </a:t>
            </a:r>
            <a:r>
              <a:rPr b="1" lang="es-ES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- 2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 i++) { </a:t>
            </a:r>
            <a:endParaRPr/>
          </a:p>
          <a:p>
            <a:pPr indent="0" lvl="0" marL="103188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if (elArray[i] &lt;= elArray[i + </a:t>
            </a:r>
            <a:r>
              <a:rPr lang="es-ES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 &amp;&amp; elArray[i + </a:t>
            </a:r>
            <a:r>
              <a:rPr lang="es-ES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 &lt;= elArray[i </a:t>
            </a:r>
            <a:r>
              <a:rPr b="1" lang="es-ES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+ 2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]) {</a:t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03188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</a:t>
            </a:r>
            <a:r>
              <a:rPr b="1"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 </a:t>
            </a:r>
            <a:r>
              <a:rPr b="1" lang="es-ES" sz="1600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</a:t>
            </a:r>
            <a:r>
              <a:rPr b="1"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endParaRPr/>
          </a:p>
          <a:p>
            <a:pPr indent="0" lvl="0" marL="103188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} </a:t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03188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0318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 -1;</a:t>
            </a:r>
            <a:endParaRPr b="1" sz="1600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/>
        </p:nvSpPr>
        <p:spPr>
          <a:xfrm>
            <a:off x="0" y="-27384"/>
            <a:ext cx="91440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7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+ Ejercicios... ¿De Recorrido o Búsqueda? ¿Combinados?</a:t>
            </a:r>
            <a:endParaRPr b="1" i="0" sz="2700" u="none" cap="none" strike="noStrike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5"/>
          <p:cNvSpPr txBox="1"/>
          <p:nvPr/>
        </p:nvSpPr>
        <p:spPr>
          <a:xfrm>
            <a:off x="2908800" y="867499"/>
            <a:ext cx="5868656" cy="10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4138" marR="0" rtl="0" algn="just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4138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Añade </a:t>
            </a:r>
            <a:r>
              <a:rPr lang="es-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la clase 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IIPArrays </a:t>
            </a:r>
            <a:r>
              <a:rPr lang="es-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método </a:t>
            </a:r>
            <a:r>
              <a:rPr b="1"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sumaTras1erImpar</a:t>
            </a:r>
            <a:r>
              <a:rPr lang="es-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que devuelve la suma de los elementos tras el 1er impar de un array de Enteros 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ptura de pantalla 2015-12-01 a la(s) 07.48.20.png" id="240" name="Google Shape;240;p25"/>
          <p:cNvPicPr preferRelativeResize="0"/>
          <p:nvPr/>
        </p:nvPicPr>
        <p:blipFill rotWithShape="1">
          <a:blip r:embed="rId3">
            <a:alphaModFix/>
          </a:blip>
          <a:srcRect b="6345" l="1185" r="10530" t="5849"/>
          <a:stretch/>
        </p:blipFill>
        <p:spPr>
          <a:xfrm>
            <a:off x="709200" y="950637"/>
            <a:ext cx="2158034" cy="99685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41" name="Google Shape;241;p25"/>
          <p:cNvGrpSpPr/>
          <p:nvPr/>
        </p:nvGrpSpPr>
        <p:grpSpPr>
          <a:xfrm>
            <a:off x="2555776" y="548680"/>
            <a:ext cx="2574587" cy="432047"/>
            <a:chOff x="428881" y="3861048"/>
            <a:chExt cx="2810620" cy="480390"/>
          </a:xfrm>
        </p:grpSpPr>
        <p:pic>
          <p:nvPicPr>
            <p:cNvPr descr="Captura de pantalla 2015-11-25 a la(s) 20.45.03.png" id="242" name="Google Shape;242;p25"/>
            <p:cNvPicPr preferRelativeResize="0"/>
            <p:nvPr/>
          </p:nvPicPr>
          <p:blipFill rotWithShape="1">
            <a:blip r:embed="rId4">
              <a:alphaModFix/>
            </a:blip>
            <a:srcRect b="-1" l="0" r="0" t="6243"/>
            <a:stretch/>
          </p:blipFill>
          <p:spPr>
            <a:xfrm>
              <a:off x="788401" y="3996133"/>
              <a:ext cx="2451100" cy="3453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conoIDLBlueJ.png" id="243" name="Google Shape;243;p25"/>
            <p:cNvPicPr preferRelativeResize="0"/>
            <p:nvPr/>
          </p:nvPicPr>
          <p:blipFill rotWithShape="1">
            <a:blip r:embed="rId5">
              <a:alphaModFix/>
            </a:blip>
            <a:srcRect b="47109" l="-1" r="8299" t="0"/>
            <a:stretch/>
          </p:blipFill>
          <p:spPr>
            <a:xfrm>
              <a:off x="428881" y="3861048"/>
              <a:ext cx="651074" cy="396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4" name="Google Shape;244;p25"/>
          <p:cNvSpPr txBox="1"/>
          <p:nvPr/>
        </p:nvSpPr>
        <p:spPr>
          <a:xfrm>
            <a:off x="5141714" y="590494"/>
            <a:ext cx="3203848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Nº 19</a:t>
            </a:r>
            <a:r>
              <a:rPr b="1" lang="es-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s-E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Transparencias:   </a:t>
            </a:r>
            <a:endParaRPr/>
          </a:p>
        </p:txBody>
      </p:sp>
      <p:sp>
        <p:nvSpPr>
          <p:cNvPr descr="Gotas de agua" id="245" name="Google Shape;245;p25"/>
          <p:cNvSpPr txBox="1"/>
          <p:nvPr/>
        </p:nvSpPr>
        <p:spPr>
          <a:xfrm>
            <a:off x="5181931" y="1627617"/>
            <a:ext cx="3528392" cy="32316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COMBINADO </a:t>
            </a:r>
            <a:r>
              <a:rPr lang="es-E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Búsqueda-Recorrido</a:t>
            </a:r>
            <a:endParaRPr b="1" baseline="-25000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6553200" y="637624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rgbClr val="5E574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5E574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7" name="Google Shape;247;p25"/>
          <p:cNvGraphicFramePr/>
          <p:nvPr/>
        </p:nvGraphicFramePr>
        <p:xfrm>
          <a:off x="3328759" y="21404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{B399F7C9-FE9D-4E51-A64A-2E41176F105D}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4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s-ES" sz="18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2</a:t>
                      </a:r>
                      <a:endParaRPr b="0" baseline="-25000" i="0" sz="1800" u="none" cap="none" strike="noStrike">
                        <a:solidFill>
                          <a:schemeClr val="dk1"/>
                        </a:solidFill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s-ES" sz="18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0</a:t>
                      </a:r>
                      <a:endParaRPr b="0" baseline="-25000" i="0" sz="1800" u="none" cap="none" strike="noStrike">
                        <a:solidFill>
                          <a:schemeClr val="dk1"/>
                        </a:solidFill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s-ES" sz="18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3</a:t>
                      </a:r>
                      <a:endParaRPr b="0" baseline="-25000" i="0" sz="1800" u="none" cap="none" strike="noStrike">
                        <a:solidFill>
                          <a:schemeClr val="dk1"/>
                        </a:solidFill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s-ES" sz="18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16</a:t>
                      </a:r>
                      <a:endParaRPr b="0" baseline="-25000" i="0" sz="1800" u="none" cap="none" strike="noStrike">
                        <a:solidFill>
                          <a:schemeClr val="dk1"/>
                        </a:solidFill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s-ES" sz="18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Sin título.png" id="248" name="Google Shape;248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24975" y="3231853"/>
            <a:ext cx="4261104" cy="48158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9" name="Google Shape;249;p25"/>
          <p:cNvGraphicFramePr/>
          <p:nvPr/>
        </p:nvGraphicFramePr>
        <p:xfrm>
          <a:off x="2465159" y="21709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{B399F7C9-FE9D-4E51-A64A-2E41176F105D}</a:tableStyleId>
              </a:tblPr>
              <a:tblGrid>
                <a:gridCol w="504825"/>
              </a:tblGrid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0" name="Google Shape;250;p25"/>
          <p:cNvSpPr txBox="1"/>
          <p:nvPr/>
        </p:nvSpPr>
        <p:spPr>
          <a:xfrm>
            <a:off x="2123847" y="2132856"/>
            <a:ext cx="3365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</a:t>
            </a:r>
            <a:endParaRPr/>
          </a:p>
        </p:txBody>
      </p:sp>
      <p:cxnSp>
        <p:nvCxnSpPr>
          <p:cNvPr id="251" name="Google Shape;251;p25"/>
          <p:cNvCxnSpPr/>
          <p:nvPr/>
        </p:nvCxnSpPr>
        <p:spPr>
          <a:xfrm>
            <a:off x="2700283" y="2312119"/>
            <a:ext cx="6477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oval"/>
            <a:tailEnd len="lg" w="lg" type="triangle"/>
          </a:ln>
        </p:spPr>
      </p:cxnSp>
      <p:sp>
        <p:nvSpPr>
          <p:cNvPr id="252" name="Google Shape;252;p25"/>
          <p:cNvSpPr/>
          <p:nvPr/>
        </p:nvSpPr>
        <p:spPr>
          <a:xfrm>
            <a:off x="7020391" y="2204864"/>
            <a:ext cx="431929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28</a:t>
            </a:r>
            <a:endParaRPr sz="1600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53" name="Google Shape;253;p25"/>
          <p:cNvSpPr/>
          <p:nvPr/>
        </p:nvSpPr>
        <p:spPr>
          <a:xfrm>
            <a:off x="7086646" y="3303861"/>
            <a:ext cx="308298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endParaRPr sz="1600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3405961" y="2646781"/>
            <a:ext cx="1727200" cy="53963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Búsqueda </a:t>
            </a:r>
            <a:r>
              <a:rPr b="0" lang="es-E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del</a:t>
            </a:r>
            <a:endParaRPr b="1"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baseline="30000" lang="es-E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er</a:t>
            </a:r>
            <a:r>
              <a:rPr b="0" lang="es-E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impar(</a:t>
            </a:r>
            <a:r>
              <a:rPr b="0" lang="es-ES" sz="14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v[</a:t>
            </a:r>
            <a:r>
              <a:rPr b="1" lang="es-ES" sz="14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iM</a:t>
            </a:r>
            <a:r>
              <a:rPr b="0" lang="es-ES" sz="14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</a:t>
            </a:r>
            <a:r>
              <a:rPr b="0" lang="es-E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p25"/>
          <p:cNvCxnSpPr/>
          <p:nvPr/>
        </p:nvCxnSpPr>
        <p:spPr>
          <a:xfrm>
            <a:off x="2731869" y="2321988"/>
            <a:ext cx="6477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oval"/>
            <a:tailEnd len="lg" w="lg" type="triangle"/>
          </a:ln>
        </p:spPr>
      </p:cxnSp>
      <p:sp>
        <p:nvSpPr>
          <p:cNvPr id="256" name="Google Shape;256;p25"/>
          <p:cNvSpPr txBox="1"/>
          <p:nvPr/>
        </p:nvSpPr>
        <p:spPr>
          <a:xfrm>
            <a:off x="5256218" y="2646781"/>
            <a:ext cx="1087676" cy="53963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Recorrido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desde </a:t>
            </a:r>
            <a:r>
              <a:rPr b="0" lang="es-ES" sz="14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iM </a:t>
            </a:r>
            <a:r>
              <a:rPr b="1" lang="es-ES" sz="1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+</a:t>
            </a:r>
            <a:r>
              <a:rPr b="1" lang="es-ES" sz="14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1</a:t>
            </a:r>
            <a:endParaRPr b="1"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Gotas de agua" id="257" name="Google Shape;257;p25"/>
          <p:cNvSpPr txBox="1"/>
          <p:nvPr/>
        </p:nvSpPr>
        <p:spPr>
          <a:xfrm>
            <a:off x="5037842" y="2747001"/>
            <a:ext cx="290383" cy="318036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1"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8" name="Google Shape;258;p25"/>
          <p:cNvCxnSpPr/>
          <p:nvPr/>
        </p:nvCxnSpPr>
        <p:spPr>
          <a:xfrm>
            <a:off x="3275856" y="3770730"/>
            <a:ext cx="3131997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59" name="Google Shape;259;p25"/>
          <p:cNvSpPr txBox="1"/>
          <p:nvPr/>
        </p:nvSpPr>
        <p:spPr>
          <a:xfrm>
            <a:off x="3369616" y="3772338"/>
            <a:ext cx="2930576" cy="53963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Búsqueda </a:t>
            </a:r>
            <a:r>
              <a:rPr b="1" lang="es-E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SIN éxito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del</a:t>
            </a:r>
            <a:r>
              <a:rPr b="1" lang="es-E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lang="es-E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baseline="30000" lang="es-E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er</a:t>
            </a:r>
            <a:r>
              <a:rPr b="0" lang="es-E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impar</a:t>
            </a:r>
            <a:endParaRPr b="0"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0" name="Google Shape;260;p25"/>
          <p:cNvCxnSpPr/>
          <p:nvPr/>
        </p:nvCxnSpPr>
        <p:spPr>
          <a:xfrm>
            <a:off x="3312001" y="2646781"/>
            <a:ext cx="1907999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61" name="Google Shape;261;p25"/>
          <p:cNvCxnSpPr/>
          <p:nvPr/>
        </p:nvCxnSpPr>
        <p:spPr>
          <a:xfrm>
            <a:off x="5184209" y="2646781"/>
            <a:ext cx="1259999" cy="0"/>
          </a:xfrm>
          <a:prstGeom prst="straightConnector1">
            <a:avLst/>
          </a:prstGeom>
          <a:noFill/>
          <a:ln cap="flat" cmpd="sng" w="25400">
            <a:solidFill>
              <a:srgbClr val="0000FF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262" name="Google Shape;262;p25"/>
          <p:cNvGraphicFramePr/>
          <p:nvPr/>
        </p:nvGraphicFramePr>
        <p:xfrm>
          <a:off x="4539664" y="21384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{B399F7C9-FE9D-4E51-A64A-2E41176F105D}</a:tableStyleId>
              </a:tblPr>
              <a:tblGrid>
                <a:gridCol w="608400"/>
              </a:tblGrid>
              <a:tr h="43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s-ES" sz="1800" u="none" cap="none" strike="noStrike">
                          <a:solidFill>
                            <a:srgbClr val="FF0000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</a:tr>
            </a:tbl>
          </a:graphicData>
        </a:graphic>
      </p:graphicFrame>
      <p:sp>
        <p:nvSpPr>
          <p:cNvPr id="263" name="Google Shape;263;p25"/>
          <p:cNvSpPr/>
          <p:nvPr/>
        </p:nvSpPr>
        <p:spPr>
          <a:xfrm>
            <a:off x="709200" y="4365104"/>
            <a:ext cx="8039264" cy="2094933"/>
          </a:xfrm>
          <a:prstGeom prst="rect">
            <a:avLst/>
          </a:prstGeom>
          <a:solidFill>
            <a:srgbClr val="D8D8D8">
              <a:alpha val="52941"/>
            </a:srgbClr>
          </a:solidFill>
          <a:ln cap="flat" cmpd="sng" w="9525">
            <a:solidFill>
              <a:srgbClr val="00009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1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 static int </a:t>
            </a:r>
            <a:r>
              <a:rPr lang="es-E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sumarTras1erImpar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(int[] v)  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</a:t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03188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03188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03188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64" name="Google Shape;264;p25"/>
          <p:cNvSpPr/>
          <p:nvPr/>
        </p:nvSpPr>
        <p:spPr>
          <a:xfrm>
            <a:off x="1196008" y="4581128"/>
            <a:ext cx="7552456" cy="1762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</a:t>
            </a:r>
            <a:r>
              <a:rPr b="1" lang="es-ES" sz="16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Paso 1: </a:t>
            </a:r>
            <a:r>
              <a:rPr lang="es-E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Búsqueda Ascendente del primer impar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res = 0, i = 0; </a:t>
            </a:r>
            <a:endParaRPr sz="16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while (i &lt; v.length &amp;&amp; v[i] % 2 </a:t>
            </a:r>
            <a:r>
              <a:rPr b="1"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!= 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1) { i++; }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</a:t>
            </a:r>
            <a:r>
              <a:rPr b="1" lang="es-ES" sz="16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Paso 2: 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Recorrido Asc. </a:t>
            </a:r>
            <a:r>
              <a:rPr lang="es-ES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DESDE i + 1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hasta v.length - 1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for (int j = i +</a:t>
            </a:r>
            <a:r>
              <a:rPr b="1"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lang="es-ES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 j &lt; v.length; j++) { res += v[j]; }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 res;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733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5_Pincelada">
  <a:themeElements>
    <a:clrScheme name="Pincelada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Flujo">
  <a:themeElements>
    <a:clrScheme name="Flujo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